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65" r:id="rId2"/>
    <p:sldId id="366" r:id="rId3"/>
    <p:sldId id="399" r:id="rId4"/>
    <p:sldId id="369" r:id="rId5"/>
    <p:sldId id="412" r:id="rId6"/>
    <p:sldId id="400" r:id="rId7"/>
    <p:sldId id="374" r:id="rId8"/>
    <p:sldId id="413" r:id="rId9"/>
    <p:sldId id="414" r:id="rId10"/>
    <p:sldId id="415" r:id="rId11"/>
    <p:sldId id="416" r:id="rId12"/>
    <p:sldId id="417" r:id="rId13"/>
    <p:sldId id="418" r:id="rId14"/>
    <p:sldId id="419" r:id="rId15"/>
    <p:sldId id="420" r:id="rId16"/>
    <p:sldId id="421" r:id="rId17"/>
    <p:sldId id="423" r:id="rId18"/>
    <p:sldId id="424" r:id="rId19"/>
    <p:sldId id="422" r:id="rId20"/>
    <p:sldId id="425" r:id="rId21"/>
    <p:sldId id="426" r:id="rId22"/>
    <p:sldId id="407" r:id="rId23"/>
    <p:sldId id="427" r:id="rId24"/>
    <p:sldId id="39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065F"/>
    <a:srgbClr val="548235"/>
    <a:srgbClr val="70AD4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86462" autoAdjust="0"/>
  </p:normalViewPr>
  <p:slideViewPr>
    <p:cSldViewPr snapToGrid="0">
      <p:cViewPr varScale="1">
        <p:scale>
          <a:sx n="84" d="100"/>
          <a:sy n="84" d="100"/>
        </p:scale>
        <p:origin x="90" y="30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45E2E-EBD0-4949-AF3E-A7C18FFDADE4}" type="datetimeFigureOut">
              <a:rPr lang="zh-CN" altLang="en-US" smtClean="0"/>
              <a:t>2018/11/24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9D58A-82EC-4470-AF21-137A642D15B5}" type="slidenum">
              <a:rPr lang="zh-CN" altLang="en-US" smtClean="0"/>
              <a:t>‹#›</a:t>
            </a:fld>
            <a:endParaRPr lang="zh-CN" altLang="en-US"/>
          </a:p>
        </p:txBody>
      </p:sp>
    </p:spTree>
    <p:extLst>
      <p:ext uri="{BB962C8B-B14F-4D97-AF65-F5344CB8AC3E}">
        <p14:creationId xmlns:p14="http://schemas.microsoft.com/office/powerpoint/2010/main" val="231026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3</a:t>
            </a:fld>
            <a:endParaRPr lang="zh-CN" altLang="en-US"/>
          </a:p>
        </p:txBody>
      </p:sp>
    </p:spTree>
    <p:extLst>
      <p:ext uri="{BB962C8B-B14F-4D97-AF65-F5344CB8AC3E}">
        <p14:creationId xmlns:p14="http://schemas.microsoft.com/office/powerpoint/2010/main" val="105213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12</a:t>
            </a:fld>
            <a:endParaRPr lang="zh-CN" altLang="en-US"/>
          </a:p>
        </p:txBody>
      </p:sp>
    </p:spTree>
    <p:extLst>
      <p:ext uri="{BB962C8B-B14F-4D97-AF65-F5344CB8AC3E}">
        <p14:creationId xmlns:p14="http://schemas.microsoft.com/office/powerpoint/2010/main" val="317851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13</a:t>
            </a:fld>
            <a:endParaRPr lang="zh-CN" altLang="en-US"/>
          </a:p>
        </p:txBody>
      </p:sp>
    </p:spTree>
    <p:extLst>
      <p:ext uri="{BB962C8B-B14F-4D97-AF65-F5344CB8AC3E}">
        <p14:creationId xmlns:p14="http://schemas.microsoft.com/office/powerpoint/2010/main" val="331813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14</a:t>
            </a:fld>
            <a:endParaRPr lang="zh-CN" altLang="en-US"/>
          </a:p>
        </p:txBody>
      </p:sp>
    </p:spTree>
    <p:extLst>
      <p:ext uri="{BB962C8B-B14F-4D97-AF65-F5344CB8AC3E}">
        <p14:creationId xmlns:p14="http://schemas.microsoft.com/office/powerpoint/2010/main" val="72326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15</a:t>
            </a:fld>
            <a:endParaRPr lang="zh-CN" altLang="en-US"/>
          </a:p>
        </p:txBody>
      </p:sp>
    </p:spTree>
    <p:extLst>
      <p:ext uri="{BB962C8B-B14F-4D97-AF65-F5344CB8AC3E}">
        <p14:creationId xmlns:p14="http://schemas.microsoft.com/office/powerpoint/2010/main" val="1744011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16</a:t>
            </a:fld>
            <a:endParaRPr lang="zh-CN" altLang="en-US"/>
          </a:p>
        </p:txBody>
      </p:sp>
    </p:spTree>
    <p:extLst>
      <p:ext uri="{BB962C8B-B14F-4D97-AF65-F5344CB8AC3E}">
        <p14:creationId xmlns:p14="http://schemas.microsoft.com/office/powerpoint/2010/main" val="1144523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17</a:t>
            </a:fld>
            <a:endParaRPr lang="zh-CN" altLang="en-US"/>
          </a:p>
        </p:txBody>
      </p:sp>
    </p:spTree>
    <p:extLst>
      <p:ext uri="{BB962C8B-B14F-4D97-AF65-F5344CB8AC3E}">
        <p14:creationId xmlns:p14="http://schemas.microsoft.com/office/powerpoint/2010/main" val="887470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18</a:t>
            </a:fld>
            <a:endParaRPr lang="zh-CN" altLang="en-US"/>
          </a:p>
        </p:txBody>
      </p:sp>
    </p:spTree>
    <p:extLst>
      <p:ext uri="{BB962C8B-B14F-4D97-AF65-F5344CB8AC3E}">
        <p14:creationId xmlns:p14="http://schemas.microsoft.com/office/powerpoint/2010/main" val="272285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19</a:t>
            </a:fld>
            <a:endParaRPr lang="zh-CN" altLang="en-US"/>
          </a:p>
        </p:txBody>
      </p:sp>
    </p:spTree>
    <p:extLst>
      <p:ext uri="{BB962C8B-B14F-4D97-AF65-F5344CB8AC3E}">
        <p14:creationId xmlns:p14="http://schemas.microsoft.com/office/powerpoint/2010/main" val="3776026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20</a:t>
            </a:fld>
            <a:endParaRPr lang="zh-CN" altLang="en-US"/>
          </a:p>
        </p:txBody>
      </p:sp>
    </p:spTree>
    <p:extLst>
      <p:ext uri="{BB962C8B-B14F-4D97-AF65-F5344CB8AC3E}">
        <p14:creationId xmlns:p14="http://schemas.microsoft.com/office/powerpoint/2010/main" val="190312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21</a:t>
            </a:fld>
            <a:endParaRPr lang="zh-CN" altLang="en-US"/>
          </a:p>
        </p:txBody>
      </p:sp>
    </p:spTree>
    <p:extLst>
      <p:ext uri="{BB962C8B-B14F-4D97-AF65-F5344CB8AC3E}">
        <p14:creationId xmlns:p14="http://schemas.microsoft.com/office/powerpoint/2010/main" val="4337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我们需要修复它，显然等到</a:t>
            </a:r>
            <a:r>
              <a:rPr lang="en-US" altLang="zh-CN" dirty="0"/>
              <a:t>bug</a:t>
            </a:r>
            <a:r>
              <a:rPr lang="zh-CN" altLang="en-US" dirty="0"/>
              <a:t>暴露出来再去修复的话，损失是惨重，并且有些损失是无法挽回的，所有我们应该尽可能的在软件发布之前判断软件的各个模块是否含有缺陷</a:t>
            </a:r>
            <a:r>
              <a:rPr lang="en-US" altLang="zh-CN" dirty="0"/>
              <a:t>---</a:t>
            </a:r>
            <a:r>
              <a:rPr lang="en-US" altLang="zh-CN" dirty="0">
                <a:sym typeface="Wingdings" panose="05000000000000000000" pitchFamily="2" charset="2"/>
              </a:rPr>
              <a:t>SDP</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4</a:t>
            </a:fld>
            <a:endParaRPr lang="zh-CN" altLang="en-US"/>
          </a:p>
        </p:txBody>
      </p:sp>
    </p:spTree>
    <p:extLst>
      <p:ext uri="{BB962C8B-B14F-4D97-AF65-F5344CB8AC3E}">
        <p14:creationId xmlns:p14="http://schemas.microsoft.com/office/powerpoint/2010/main" val="1167550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22</a:t>
            </a:fld>
            <a:endParaRPr lang="zh-CN" altLang="en-US"/>
          </a:p>
        </p:txBody>
      </p:sp>
    </p:spTree>
    <p:extLst>
      <p:ext uri="{BB962C8B-B14F-4D97-AF65-F5344CB8AC3E}">
        <p14:creationId xmlns:p14="http://schemas.microsoft.com/office/powerpoint/2010/main" val="1659971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23</a:t>
            </a:fld>
            <a:endParaRPr lang="zh-CN" altLang="en-US"/>
          </a:p>
        </p:txBody>
      </p:sp>
    </p:spTree>
    <p:extLst>
      <p:ext uri="{BB962C8B-B14F-4D97-AF65-F5344CB8AC3E}">
        <p14:creationId xmlns:p14="http://schemas.microsoft.com/office/powerpoint/2010/main" val="407637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24</a:t>
            </a:fld>
            <a:endParaRPr lang="zh-CN" altLang="en-US"/>
          </a:p>
        </p:txBody>
      </p:sp>
    </p:spTree>
    <p:extLst>
      <p:ext uri="{BB962C8B-B14F-4D97-AF65-F5344CB8AC3E}">
        <p14:creationId xmlns:p14="http://schemas.microsoft.com/office/powerpoint/2010/main" val="239323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人工标记的成本代价高昂</a:t>
            </a:r>
          </a:p>
        </p:txBody>
      </p:sp>
      <p:sp>
        <p:nvSpPr>
          <p:cNvPr id="4" name="灯片编号占位符 3"/>
          <p:cNvSpPr>
            <a:spLocks noGrp="1"/>
          </p:cNvSpPr>
          <p:nvPr>
            <p:ph type="sldNum" sz="quarter" idx="10"/>
          </p:nvPr>
        </p:nvSpPr>
        <p:spPr/>
        <p:txBody>
          <a:bodyPr/>
          <a:lstStyle/>
          <a:p>
            <a:fld id="{4A69D58A-82EC-4470-AF21-137A642D15B5}" type="slidenum">
              <a:rPr lang="zh-CN" altLang="en-US" smtClean="0"/>
              <a:t>5</a:t>
            </a:fld>
            <a:endParaRPr lang="zh-CN" altLang="en-US"/>
          </a:p>
        </p:txBody>
      </p:sp>
    </p:spTree>
    <p:extLst>
      <p:ext uri="{BB962C8B-B14F-4D97-AF65-F5344CB8AC3E}">
        <p14:creationId xmlns:p14="http://schemas.microsoft.com/office/powerpoint/2010/main" val="362927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GAP: </a:t>
            </a:r>
            <a:r>
              <a:rPr lang="zh-CN" altLang="en-US" dirty="0"/>
              <a:t>是指分布的差异性， 解决方案可以从特征角度和实例角度出发。</a:t>
            </a:r>
            <a:endParaRPr lang="en-US" altLang="zh-CN" dirty="0"/>
          </a:p>
          <a:p>
            <a:endParaRPr lang="en-US" altLang="zh-CN" dirty="0"/>
          </a:p>
          <a:p>
            <a:r>
              <a:rPr lang="zh-CN" altLang="en-US" dirty="0"/>
              <a:t>而目前的研究工作，要么仅从特征角度出发，如</a:t>
            </a:r>
            <a:r>
              <a:rPr lang="en-US" altLang="zh-CN" dirty="0"/>
              <a:t>Chen</a:t>
            </a:r>
            <a:r>
              <a:rPr lang="zh-CN" altLang="en-US" dirty="0"/>
              <a:t>的文章，要是仅从实例角度出发，如</a:t>
            </a:r>
            <a:r>
              <a:rPr lang="en-US" altLang="zh-CN" dirty="0" err="1"/>
              <a:t>Tradaboost</a:t>
            </a:r>
            <a:r>
              <a:rPr lang="zh-CN" altLang="en-US" dirty="0"/>
              <a:t>文章</a:t>
            </a:r>
          </a:p>
        </p:txBody>
      </p:sp>
      <p:sp>
        <p:nvSpPr>
          <p:cNvPr id="4" name="灯片编号占位符 3"/>
          <p:cNvSpPr>
            <a:spLocks noGrp="1"/>
          </p:cNvSpPr>
          <p:nvPr>
            <p:ph type="sldNum" sz="quarter" idx="10"/>
          </p:nvPr>
        </p:nvSpPr>
        <p:spPr/>
        <p:txBody>
          <a:bodyPr/>
          <a:lstStyle/>
          <a:p>
            <a:fld id="{4A69D58A-82EC-4470-AF21-137A642D15B5}" type="slidenum">
              <a:rPr lang="zh-CN" altLang="en-US" smtClean="0"/>
              <a:t>6</a:t>
            </a:fld>
            <a:endParaRPr lang="zh-CN" altLang="en-US"/>
          </a:p>
        </p:txBody>
      </p:sp>
    </p:spTree>
    <p:extLst>
      <p:ext uri="{BB962C8B-B14F-4D97-AF65-F5344CB8AC3E}">
        <p14:creationId xmlns:p14="http://schemas.microsoft.com/office/powerpoint/2010/main" val="85864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7</a:t>
            </a:fld>
            <a:endParaRPr lang="zh-CN" altLang="en-US"/>
          </a:p>
        </p:txBody>
      </p:sp>
    </p:spTree>
    <p:extLst>
      <p:ext uri="{BB962C8B-B14F-4D97-AF65-F5344CB8AC3E}">
        <p14:creationId xmlns:p14="http://schemas.microsoft.com/office/powerpoint/2010/main" val="1890506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8</a:t>
            </a:fld>
            <a:endParaRPr lang="zh-CN" altLang="en-US"/>
          </a:p>
        </p:txBody>
      </p:sp>
    </p:spTree>
    <p:extLst>
      <p:ext uri="{BB962C8B-B14F-4D97-AF65-F5344CB8AC3E}">
        <p14:creationId xmlns:p14="http://schemas.microsoft.com/office/powerpoint/2010/main" val="805219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9</a:t>
            </a:fld>
            <a:endParaRPr lang="zh-CN" altLang="en-US"/>
          </a:p>
        </p:txBody>
      </p:sp>
    </p:spTree>
    <p:extLst>
      <p:ext uri="{BB962C8B-B14F-4D97-AF65-F5344CB8AC3E}">
        <p14:creationId xmlns:p14="http://schemas.microsoft.com/office/powerpoint/2010/main" val="2748100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10</a:t>
            </a:fld>
            <a:endParaRPr lang="zh-CN" altLang="en-US"/>
          </a:p>
        </p:txBody>
      </p:sp>
    </p:spTree>
    <p:extLst>
      <p:ext uri="{BB962C8B-B14F-4D97-AF65-F5344CB8AC3E}">
        <p14:creationId xmlns:p14="http://schemas.microsoft.com/office/powerpoint/2010/main" val="178594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69D58A-82EC-4470-AF21-137A642D15B5}" type="slidenum">
              <a:rPr lang="zh-CN" altLang="en-US" smtClean="0"/>
              <a:t>11</a:t>
            </a:fld>
            <a:endParaRPr lang="zh-CN" altLang="en-US"/>
          </a:p>
        </p:txBody>
      </p:sp>
    </p:spTree>
    <p:extLst>
      <p:ext uri="{BB962C8B-B14F-4D97-AF65-F5344CB8AC3E}">
        <p14:creationId xmlns:p14="http://schemas.microsoft.com/office/powerpoint/2010/main" val="644874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E8030C-F45D-4469-BDC8-8154EEC68706}" type="datetime1">
              <a:rPr lang="zh-CN" altLang="en-US" smtClean="0"/>
              <a:t>2018/11/24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427026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0F4398E-9B02-4612-9D55-2FF2A8D8254E}" type="datetime1">
              <a:rPr lang="zh-CN" altLang="en-US" smtClean="0"/>
              <a:t>2018/11/24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381638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F707069-4485-4BF0-8080-A2B406376C63}" type="datetime1">
              <a:rPr lang="zh-CN" altLang="en-US" smtClean="0"/>
              <a:t>2018/11/24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399037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8164"/>
            <a:ext cx="9144000" cy="70868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p:cNvSpPr/>
          <p:nvPr userDrawn="1"/>
        </p:nvSpPr>
        <p:spPr>
          <a:xfrm>
            <a:off x="0" y="6434447"/>
            <a:ext cx="9144000" cy="490151"/>
          </a:xfrm>
          <a:prstGeom prst="rect">
            <a:avLst/>
          </a:prstGeom>
          <a:solidFill>
            <a:srgbClr val="630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灯片编号占位符 28"/>
          <p:cNvSpPr>
            <a:spLocks noGrp="1"/>
          </p:cNvSpPr>
          <p:nvPr>
            <p:ph type="sldNum" sz="quarter" idx="13"/>
          </p:nvPr>
        </p:nvSpPr>
        <p:spPr>
          <a:xfrm>
            <a:off x="8499021" y="6492875"/>
            <a:ext cx="644979" cy="365125"/>
          </a:xfrm>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24665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539006-960D-4881-A90E-AAFDCD7433B1}" type="datetime1">
              <a:rPr lang="zh-CN" altLang="en-US" smtClean="0"/>
              <a:t>2018/11/24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217428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08D4D4D-FE93-4FC1-BFC1-A585271965F5}" type="datetime1">
              <a:rPr lang="zh-CN" altLang="en-US" smtClean="0"/>
              <a:t>2018/11/24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416453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FC9D84-3F54-483E-AB00-0F24C9D29905}" type="datetime1">
              <a:rPr lang="zh-CN" altLang="en-US" smtClean="0"/>
              <a:t>2018/11/24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29410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22466C6-2D2F-4FA0-8B71-00591A1D3A92}" type="datetime1">
              <a:rPr lang="zh-CN" altLang="en-US" smtClean="0"/>
              <a:t>2018/11/24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33560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A80D6E0-9A99-4DE0-B49A-7F66F062D3A5}" type="datetime1">
              <a:rPr lang="zh-CN" altLang="en-US" smtClean="0"/>
              <a:t>2018/11/24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400894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22458-84ED-4908-9EB3-91181D52F46F}" type="datetime1">
              <a:rPr lang="zh-CN" altLang="en-US" smtClean="0"/>
              <a:t>2018/11/24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180815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254112-B5C8-4C5A-8BA6-732897214707}" type="datetime1">
              <a:rPr lang="zh-CN" altLang="en-US" smtClean="0"/>
              <a:t>2018/11/24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303816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E45DF3-ACCC-48B4-AAA7-BB7232294BC2}" type="datetime1">
              <a:rPr lang="zh-CN" altLang="en-US" smtClean="0"/>
              <a:t>2018/11/24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412922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CBCB4-DCA3-4F5E-8F62-C18F01585E13}" type="datetime1">
              <a:rPr lang="zh-CN" altLang="en-US" smtClean="0"/>
              <a:t>2018/11/24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3D427-FDE5-4166-946A-94A9EF29DABE}" type="slidenum">
              <a:rPr lang="zh-CN" altLang="en-US" smtClean="0"/>
              <a:t>‹#›</a:t>
            </a:fld>
            <a:endParaRPr lang="zh-CN" altLang="en-US"/>
          </a:p>
        </p:txBody>
      </p:sp>
    </p:spTree>
    <p:extLst>
      <p:ext uri="{BB962C8B-B14F-4D97-AF65-F5344CB8AC3E}">
        <p14:creationId xmlns:p14="http://schemas.microsoft.com/office/powerpoint/2010/main" val="3913151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32.wmf"/><Relationship Id="rId4" Type="http://schemas.openxmlformats.org/officeDocument/2006/relationships/oleObject" Target="../embeddings/oleObject6.bin"/><Relationship Id="rId9" Type="http://schemas.openxmlformats.org/officeDocument/2006/relationships/image" Target="../media/image3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21.wmf"/><Relationship Id="rId12"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 xmlns:a16="http://schemas.microsoft.com/office/drawing/2014/main" id="{380CAE80-7423-42C6-B032-F4BF7B8CF85E}"/>
              </a:ext>
            </a:extLst>
          </p:cNvPr>
          <p:cNvSpPr txBox="1"/>
          <p:nvPr/>
        </p:nvSpPr>
        <p:spPr>
          <a:xfrm>
            <a:off x="119741" y="1301988"/>
            <a:ext cx="9024257" cy="1446550"/>
          </a:xfrm>
          <a:prstGeom prst="rect">
            <a:avLst/>
          </a:prstGeom>
          <a:noFill/>
        </p:spPr>
        <p:txBody>
          <a:bodyPr wrap="square" rtlCol="0">
            <a:spAutoFit/>
          </a:bodyPr>
          <a:lstStyle/>
          <a:p>
            <a:pPr algn="ctr"/>
            <a:r>
              <a:rPr lang="zh-CN" altLang="en-US" sz="4400" dirty="0">
                <a:ln w="9525">
                  <a:solidFill>
                    <a:schemeClr val="bg1"/>
                  </a:solidFill>
                  <a:prstDash val="solid"/>
                </a:ln>
                <a:latin typeface="微软雅黑" panose="020B0503020204020204" pitchFamily="34" charset="-122"/>
                <a:ea typeface="微软雅黑" panose="020B0503020204020204" pitchFamily="34" charset="-122"/>
                <a:cs typeface="Times New Roman" panose="02020603050405020304" pitchFamily="18" charset="0"/>
              </a:rPr>
              <a:t>基于特征迁移和实例迁移的</a:t>
            </a:r>
            <a:endParaRPr lang="en-US" altLang="zh-CN" sz="4400" dirty="0">
              <a:ln w="9525">
                <a:solidFill>
                  <a:schemeClr val="bg1"/>
                </a:solidFill>
                <a:prstDash val="solid"/>
              </a:ln>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4400" dirty="0">
                <a:ln w="9525">
                  <a:solidFill>
                    <a:schemeClr val="bg1"/>
                  </a:solidFill>
                  <a:prstDash val="solid"/>
                </a:ln>
                <a:latin typeface="微软雅黑" panose="020B0503020204020204" pitchFamily="34" charset="-122"/>
                <a:ea typeface="微软雅黑" panose="020B0503020204020204" pitchFamily="34" charset="-122"/>
                <a:cs typeface="Times New Roman" panose="02020603050405020304" pitchFamily="18" charset="0"/>
              </a:rPr>
              <a:t>跨项目缺陷预测方法</a:t>
            </a:r>
          </a:p>
        </p:txBody>
      </p:sp>
      <p:sp>
        <p:nvSpPr>
          <p:cNvPr id="8" name="文本框 7">
            <a:extLst>
              <a:ext uri="{FF2B5EF4-FFF2-40B4-BE49-F238E27FC236}">
                <a16:creationId xmlns="" xmlns:a16="http://schemas.microsoft.com/office/drawing/2014/main" id="{08B6DE93-E2D4-4FA6-975D-6235218D9A2F}"/>
              </a:ext>
            </a:extLst>
          </p:cNvPr>
          <p:cNvSpPr txBox="1"/>
          <p:nvPr/>
        </p:nvSpPr>
        <p:spPr>
          <a:xfrm>
            <a:off x="1060896" y="3647798"/>
            <a:ext cx="7141946" cy="461665"/>
          </a:xfrm>
          <a:prstGeom prst="rect">
            <a:avLst/>
          </a:prstGeom>
          <a:noFill/>
        </p:spPr>
        <p:txBody>
          <a:bodyPr wrap="square" rtlCol="0">
            <a:spAutoFit/>
          </a:bodyPr>
          <a:lstStyle/>
          <a:p>
            <a:pPr algn="ctr"/>
            <a:r>
              <a:rPr lang="zh-CN" altLang="en-US" sz="2400" dirty="0">
                <a:latin typeface="+mj-lt"/>
                <a:ea typeface="微软雅黑" panose="020B0503020204020204" pitchFamily="34" charset="-122"/>
              </a:rPr>
              <a:t>倪超</a:t>
            </a:r>
            <a:r>
              <a:rPr lang="en-US" altLang="zh-CN" sz="2400" dirty="0">
                <a:latin typeface="+mj-lt"/>
                <a:ea typeface="微软雅黑" panose="020B0503020204020204" pitchFamily="34" charset="-122"/>
              </a:rPr>
              <a:t>, </a:t>
            </a:r>
            <a:r>
              <a:rPr lang="zh-CN" altLang="en-US" sz="2400" dirty="0">
                <a:latin typeface="+mj-lt"/>
                <a:ea typeface="微软雅黑" panose="020B0503020204020204" pitchFamily="34" charset="-122"/>
              </a:rPr>
              <a:t>陈翔</a:t>
            </a:r>
            <a:r>
              <a:rPr lang="en-US" altLang="zh-CN" sz="2400" dirty="0">
                <a:latin typeface="+mj-lt"/>
                <a:ea typeface="微软雅黑" panose="020B0503020204020204" pitchFamily="34" charset="-122"/>
              </a:rPr>
              <a:t>, </a:t>
            </a:r>
            <a:r>
              <a:rPr lang="zh-CN" altLang="en-US" sz="2400" dirty="0">
                <a:latin typeface="+mj-lt"/>
                <a:ea typeface="微软雅黑" panose="020B0503020204020204" pitchFamily="34" charset="-122"/>
              </a:rPr>
              <a:t>刘望舒</a:t>
            </a:r>
            <a:r>
              <a:rPr lang="en-US" altLang="zh-CN" sz="2400" dirty="0">
                <a:latin typeface="+mj-lt"/>
                <a:ea typeface="微软雅黑" panose="020B0503020204020204" pitchFamily="34" charset="-122"/>
              </a:rPr>
              <a:t>, </a:t>
            </a:r>
            <a:r>
              <a:rPr lang="zh-CN" altLang="en-US" sz="2400" dirty="0">
                <a:latin typeface="+mj-lt"/>
                <a:ea typeface="微软雅黑" panose="020B0503020204020204" pitchFamily="34" charset="-122"/>
              </a:rPr>
              <a:t>顾庆*</a:t>
            </a:r>
            <a:r>
              <a:rPr lang="en-US" altLang="zh-CN" sz="2400" dirty="0">
                <a:latin typeface="+mj-lt"/>
                <a:ea typeface="微软雅黑" panose="020B0503020204020204" pitchFamily="34" charset="-122"/>
              </a:rPr>
              <a:t>, </a:t>
            </a:r>
            <a:r>
              <a:rPr lang="zh-CN" altLang="en-US" sz="2400" dirty="0">
                <a:latin typeface="+mj-lt"/>
                <a:ea typeface="微软雅黑" panose="020B0503020204020204" pitchFamily="34" charset="-122"/>
              </a:rPr>
              <a:t>黄启国</a:t>
            </a:r>
            <a:r>
              <a:rPr lang="en-US" altLang="zh-CN" sz="2400" dirty="0">
                <a:latin typeface="+mj-lt"/>
                <a:ea typeface="微软雅黑" panose="020B0503020204020204" pitchFamily="34" charset="-122"/>
              </a:rPr>
              <a:t>, </a:t>
            </a:r>
            <a:r>
              <a:rPr lang="zh-CN" altLang="en-US" sz="2400" dirty="0">
                <a:latin typeface="+mj-lt"/>
                <a:ea typeface="微软雅黑" panose="020B0503020204020204" pitchFamily="34" charset="-122"/>
              </a:rPr>
              <a:t>李娜</a:t>
            </a:r>
          </a:p>
        </p:txBody>
      </p:sp>
      <p:sp>
        <p:nvSpPr>
          <p:cNvPr id="4" name="文本框 7">
            <a:extLst>
              <a:ext uri="{FF2B5EF4-FFF2-40B4-BE49-F238E27FC236}">
                <a16:creationId xmlns="" xmlns:a16="http://schemas.microsoft.com/office/drawing/2014/main" id="{F8754859-0AB6-46A2-9890-AE337E9385FD}"/>
              </a:ext>
            </a:extLst>
          </p:cNvPr>
          <p:cNvSpPr txBox="1"/>
          <p:nvPr/>
        </p:nvSpPr>
        <p:spPr>
          <a:xfrm>
            <a:off x="2447309" y="4478424"/>
            <a:ext cx="4540631" cy="954107"/>
          </a:xfrm>
          <a:prstGeom prst="rect">
            <a:avLst/>
          </a:prstGeom>
          <a:noFill/>
        </p:spPr>
        <p:txBody>
          <a:bodyPr wrap="square" rtlCol="0">
            <a:spAutoFit/>
          </a:bodyPr>
          <a:lstStyle/>
          <a:p>
            <a:pPr algn="ctr"/>
            <a:r>
              <a:rPr lang="zh-CN" altLang="en-US" sz="2800" dirty="0">
                <a:latin typeface="+mj-lt"/>
                <a:ea typeface="微软雅黑" panose="020B0503020204020204" pitchFamily="34" charset="-122"/>
              </a:rPr>
              <a:t>计算机软件新技术国家重点实验室</a:t>
            </a:r>
            <a:r>
              <a:rPr lang="en-US" altLang="zh-CN" sz="2800" dirty="0">
                <a:latin typeface="+mj-lt"/>
                <a:ea typeface="微软雅黑" panose="020B0503020204020204" pitchFamily="34" charset="-122"/>
              </a:rPr>
              <a:t>(</a:t>
            </a:r>
            <a:r>
              <a:rPr lang="zh-CN" altLang="en-US" sz="2800" dirty="0">
                <a:latin typeface="+mj-lt"/>
                <a:ea typeface="微软雅黑" panose="020B0503020204020204" pitchFamily="34" charset="-122"/>
              </a:rPr>
              <a:t>南京大学</a:t>
            </a:r>
            <a:r>
              <a:rPr lang="en-US" altLang="zh-CN" sz="2800" dirty="0">
                <a:latin typeface="+mj-lt"/>
                <a:ea typeface="微软雅黑" panose="020B0503020204020204" pitchFamily="34" charset="-122"/>
              </a:rPr>
              <a:t>)</a:t>
            </a:r>
            <a:endParaRPr lang="zh-CN" altLang="en-US" sz="2800" dirty="0">
              <a:latin typeface="+mj-lt"/>
              <a:ea typeface="微软雅黑" panose="020B0503020204020204" pitchFamily="34" charset="-122"/>
            </a:endParaRPr>
          </a:p>
        </p:txBody>
      </p:sp>
    </p:spTree>
    <p:extLst>
      <p:ext uri="{BB962C8B-B14F-4D97-AF65-F5344CB8AC3E}">
        <p14:creationId xmlns:p14="http://schemas.microsoft.com/office/powerpoint/2010/main" val="1234923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FeCTrA</a:t>
            </a:r>
            <a:r>
              <a:rPr lang="zh-CN" altLang="en-US" sz="3200" dirty="0">
                <a:solidFill>
                  <a:schemeClr val="bg1"/>
                </a:solidFill>
                <a:latin typeface="微软雅黑" panose="020B0503020204020204" pitchFamily="34" charset="-122"/>
                <a:ea typeface="微软雅黑" panose="020B0503020204020204" pitchFamily="34" charset="-122"/>
              </a:rPr>
              <a:t>算法</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 xmlns:a16="http://schemas.microsoft.com/office/drawing/2014/main" id="{6DE0800D-FB57-44C5-BD50-1DFB686024AE}"/>
              </a:ext>
            </a:extLst>
          </p:cNvPr>
          <p:cNvPicPr>
            <a:picLocks noChangeAspect="1"/>
          </p:cNvPicPr>
          <p:nvPr/>
        </p:nvPicPr>
        <p:blipFill>
          <a:blip r:embed="rId3"/>
          <a:stretch>
            <a:fillRect/>
          </a:stretch>
        </p:blipFill>
        <p:spPr>
          <a:xfrm>
            <a:off x="1729847" y="1482843"/>
            <a:ext cx="1625475" cy="1829560"/>
          </a:xfrm>
          <a:prstGeom prst="rect">
            <a:avLst/>
          </a:prstGeom>
        </p:spPr>
      </p:pic>
      <p:pic>
        <p:nvPicPr>
          <p:cNvPr id="31" name="图片 30">
            <a:extLst>
              <a:ext uri="{FF2B5EF4-FFF2-40B4-BE49-F238E27FC236}">
                <a16:creationId xmlns="" xmlns:a16="http://schemas.microsoft.com/office/drawing/2014/main" id="{69561D43-C7D6-48B9-B343-5D91333334C7}"/>
              </a:ext>
            </a:extLst>
          </p:cNvPr>
          <p:cNvPicPr>
            <a:picLocks noChangeAspect="1"/>
          </p:cNvPicPr>
          <p:nvPr/>
        </p:nvPicPr>
        <p:blipFill>
          <a:blip r:embed="rId4"/>
          <a:stretch>
            <a:fillRect/>
          </a:stretch>
        </p:blipFill>
        <p:spPr>
          <a:xfrm>
            <a:off x="1729847" y="3465759"/>
            <a:ext cx="1614967" cy="1916737"/>
          </a:xfrm>
          <a:prstGeom prst="rect">
            <a:avLst/>
          </a:prstGeom>
        </p:spPr>
      </p:pic>
      <p:pic>
        <p:nvPicPr>
          <p:cNvPr id="32" name="图片 31">
            <a:extLst>
              <a:ext uri="{FF2B5EF4-FFF2-40B4-BE49-F238E27FC236}">
                <a16:creationId xmlns="" xmlns:a16="http://schemas.microsoft.com/office/drawing/2014/main" id="{2168F6AB-4BC3-459F-B4BC-F418B5506B38}"/>
              </a:ext>
            </a:extLst>
          </p:cNvPr>
          <p:cNvPicPr>
            <a:picLocks noChangeAspect="1"/>
          </p:cNvPicPr>
          <p:nvPr/>
        </p:nvPicPr>
        <p:blipFill rotWithShape="1">
          <a:blip r:embed="rId5"/>
          <a:srcRect b="11144"/>
          <a:stretch/>
        </p:blipFill>
        <p:spPr>
          <a:xfrm>
            <a:off x="4804872" y="1220589"/>
            <a:ext cx="1201884" cy="1809909"/>
          </a:xfrm>
          <a:prstGeom prst="rect">
            <a:avLst/>
          </a:prstGeom>
        </p:spPr>
      </p:pic>
      <p:pic>
        <p:nvPicPr>
          <p:cNvPr id="33" name="图片 32">
            <a:extLst>
              <a:ext uri="{FF2B5EF4-FFF2-40B4-BE49-F238E27FC236}">
                <a16:creationId xmlns="" xmlns:a16="http://schemas.microsoft.com/office/drawing/2014/main" id="{FA28DACA-608D-4682-AE38-44AA672B5C77}"/>
              </a:ext>
            </a:extLst>
          </p:cNvPr>
          <p:cNvPicPr>
            <a:picLocks noChangeAspect="1"/>
          </p:cNvPicPr>
          <p:nvPr/>
        </p:nvPicPr>
        <p:blipFill>
          <a:blip r:embed="rId6"/>
          <a:stretch>
            <a:fillRect/>
          </a:stretch>
        </p:blipFill>
        <p:spPr>
          <a:xfrm>
            <a:off x="5096232" y="3918682"/>
            <a:ext cx="1208496" cy="887926"/>
          </a:xfrm>
          <a:prstGeom prst="rect">
            <a:avLst/>
          </a:prstGeom>
        </p:spPr>
      </p:pic>
      <p:pic>
        <p:nvPicPr>
          <p:cNvPr id="34" name="图片 33">
            <a:extLst>
              <a:ext uri="{FF2B5EF4-FFF2-40B4-BE49-F238E27FC236}">
                <a16:creationId xmlns="" xmlns:a16="http://schemas.microsoft.com/office/drawing/2014/main" id="{40274356-84B7-4032-AD76-5FF052A391DF}"/>
              </a:ext>
            </a:extLst>
          </p:cNvPr>
          <p:cNvPicPr>
            <a:picLocks noChangeAspect="1"/>
          </p:cNvPicPr>
          <p:nvPr/>
        </p:nvPicPr>
        <p:blipFill>
          <a:blip r:embed="rId7"/>
          <a:stretch>
            <a:fillRect/>
          </a:stretch>
        </p:blipFill>
        <p:spPr>
          <a:xfrm>
            <a:off x="6917280" y="2384841"/>
            <a:ext cx="2158012" cy="1524052"/>
          </a:xfrm>
          <a:prstGeom prst="rect">
            <a:avLst/>
          </a:prstGeom>
        </p:spPr>
      </p:pic>
      <p:pic>
        <p:nvPicPr>
          <p:cNvPr id="35" name="图片 34">
            <a:extLst>
              <a:ext uri="{FF2B5EF4-FFF2-40B4-BE49-F238E27FC236}">
                <a16:creationId xmlns="" xmlns:a16="http://schemas.microsoft.com/office/drawing/2014/main" id="{2A33004D-C8EE-43BC-804F-F5247F5869F0}"/>
              </a:ext>
            </a:extLst>
          </p:cNvPr>
          <p:cNvPicPr>
            <a:picLocks noChangeAspect="1"/>
          </p:cNvPicPr>
          <p:nvPr/>
        </p:nvPicPr>
        <p:blipFill>
          <a:blip r:embed="rId8"/>
          <a:stretch>
            <a:fillRect/>
          </a:stretch>
        </p:blipFill>
        <p:spPr>
          <a:xfrm>
            <a:off x="40885" y="2908663"/>
            <a:ext cx="1042634" cy="897106"/>
          </a:xfrm>
          <a:prstGeom prst="rect">
            <a:avLst/>
          </a:prstGeom>
        </p:spPr>
      </p:pic>
      <p:cxnSp>
        <p:nvCxnSpPr>
          <p:cNvPr id="36" name="曲线连接符 90">
            <a:extLst>
              <a:ext uri="{FF2B5EF4-FFF2-40B4-BE49-F238E27FC236}">
                <a16:creationId xmlns="" xmlns:a16="http://schemas.microsoft.com/office/drawing/2014/main" id="{E483B363-7DA0-4BD7-A09D-5A77E553D710}"/>
              </a:ext>
            </a:extLst>
          </p:cNvPr>
          <p:cNvCxnSpPr>
            <a:stCxn id="35" idx="3"/>
            <a:endCxn id="30" idx="1"/>
          </p:cNvCxnSpPr>
          <p:nvPr/>
        </p:nvCxnSpPr>
        <p:spPr>
          <a:xfrm flipV="1">
            <a:off x="1083519" y="2397623"/>
            <a:ext cx="646328" cy="959593"/>
          </a:xfrm>
          <a:prstGeom prst="curvedConnector3">
            <a:avLst/>
          </a:prstGeom>
          <a:ln w="25400">
            <a:tailEnd type="triangle"/>
          </a:ln>
          <a:effectLst/>
        </p:spPr>
        <p:style>
          <a:lnRef idx="3">
            <a:schemeClr val="accent5"/>
          </a:lnRef>
          <a:fillRef idx="0">
            <a:schemeClr val="accent5"/>
          </a:fillRef>
          <a:effectRef idx="2">
            <a:schemeClr val="accent5"/>
          </a:effectRef>
          <a:fontRef idx="minor">
            <a:schemeClr val="tx1"/>
          </a:fontRef>
        </p:style>
      </p:cxnSp>
      <p:cxnSp>
        <p:nvCxnSpPr>
          <p:cNvPr id="37" name="曲线连接符 92">
            <a:extLst>
              <a:ext uri="{FF2B5EF4-FFF2-40B4-BE49-F238E27FC236}">
                <a16:creationId xmlns="" xmlns:a16="http://schemas.microsoft.com/office/drawing/2014/main" id="{90167F65-2315-4DC5-B81B-5E50F5697AB0}"/>
              </a:ext>
            </a:extLst>
          </p:cNvPr>
          <p:cNvCxnSpPr>
            <a:stCxn id="35" idx="3"/>
            <a:endCxn id="31" idx="1"/>
          </p:cNvCxnSpPr>
          <p:nvPr/>
        </p:nvCxnSpPr>
        <p:spPr>
          <a:xfrm>
            <a:off x="1083519" y="3357216"/>
            <a:ext cx="646328" cy="1066912"/>
          </a:xfrm>
          <a:prstGeom prst="curvedConnector3">
            <a:avLst/>
          </a:prstGeom>
          <a:ln w="25400">
            <a:tailEnd type="triangle"/>
          </a:ln>
          <a:effectLst/>
        </p:spPr>
        <p:style>
          <a:lnRef idx="3">
            <a:schemeClr val="accent5"/>
          </a:lnRef>
          <a:fillRef idx="0">
            <a:schemeClr val="accent5"/>
          </a:fillRef>
          <a:effectRef idx="2">
            <a:schemeClr val="accent5"/>
          </a:effectRef>
          <a:fontRef idx="minor">
            <a:schemeClr val="tx1"/>
          </a:fontRef>
        </p:style>
      </p:cxnSp>
      <p:cxnSp>
        <p:nvCxnSpPr>
          <p:cNvPr id="38" name="曲线连接符 94">
            <a:extLst>
              <a:ext uri="{FF2B5EF4-FFF2-40B4-BE49-F238E27FC236}">
                <a16:creationId xmlns="" xmlns:a16="http://schemas.microsoft.com/office/drawing/2014/main" id="{BCE4A164-BE18-4760-B7FC-883D9400B624}"/>
              </a:ext>
            </a:extLst>
          </p:cNvPr>
          <p:cNvCxnSpPr>
            <a:cxnSpLocks/>
            <a:stCxn id="30" idx="3"/>
          </p:cNvCxnSpPr>
          <p:nvPr/>
        </p:nvCxnSpPr>
        <p:spPr>
          <a:xfrm flipV="1">
            <a:off x="3355322" y="1711891"/>
            <a:ext cx="1449550" cy="685732"/>
          </a:xfrm>
          <a:prstGeom prst="curvedConnector3">
            <a:avLst/>
          </a:prstGeom>
          <a:ln w="28575">
            <a:tailEnd type="triangle"/>
          </a:ln>
          <a:effectLst/>
        </p:spPr>
        <p:style>
          <a:lnRef idx="3">
            <a:schemeClr val="accent4"/>
          </a:lnRef>
          <a:fillRef idx="0">
            <a:schemeClr val="accent4"/>
          </a:fillRef>
          <a:effectRef idx="2">
            <a:schemeClr val="accent4"/>
          </a:effectRef>
          <a:fontRef idx="minor">
            <a:schemeClr val="tx1"/>
          </a:fontRef>
        </p:style>
      </p:cxnSp>
      <p:cxnSp>
        <p:nvCxnSpPr>
          <p:cNvPr id="39" name="曲线连接符 96">
            <a:extLst>
              <a:ext uri="{FF2B5EF4-FFF2-40B4-BE49-F238E27FC236}">
                <a16:creationId xmlns="" xmlns:a16="http://schemas.microsoft.com/office/drawing/2014/main" id="{D789CB7B-39CE-4D44-8B15-B746A4F3B18D}"/>
              </a:ext>
            </a:extLst>
          </p:cNvPr>
          <p:cNvCxnSpPr>
            <a:cxnSpLocks/>
          </p:cNvCxnSpPr>
          <p:nvPr/>
        </p:nvCxnSpPr>
        <p:spPr>
          <a:xfrm rot="5400000" flipH="1" flipV="1">
            <a:off x="2988320" y="2163040"/>
            <a:ext cx="2145301" cy="1481195"/>
          </a:xfrm>
          <a:prstGeom prst="curvedConnector3">
            <a:avLst>
              <a:gd name="adj1" fmla="val 50000"/>
            </a:avLst>
          </a:prstGeom>
          <a:ln w="28575">
            <a:tailEnd type="triangle"/>
          </a:ln>
          <a:effectLst/>
        </p:spPr>
        <p:style>
          <a:lnRef idx="3">
            <a:schemeClr val="accent4"/>
          </a:lnRef>
          <a:fillRef idx="0">
            <a:schemeClr val="accent4"/>
          </a:fillRef>
          <a:effectRef idx="2">
            <a:schemeClr val="accent4"/>
          </a:effectRef>
          <a:fontRef idx="minor">
            <a:schemeClr val="tx1"/>
          </a:fontRef>
        </p:style>
      </p:cxnSp>
      <p:cxnSp>
        <p:nvCxnSpPr>
          <p:cNvPr id="40" name="曲线连接符 101">
            <a:extLst>
              <a:ext uri="{FF2B5EF4-FFF2-40B4-BE49-F238E27FC236}">
                <a16:creationId xmlns="" xmlns:a16="http://schemas.microsoft.com/office/drawing/2014/main" id="{2921AAF7-943D-43F5-B0C9-3960D472D074}"/>
              </a:ext>
            </a:extLst>
          </p:cNvPr>
          <p:cNvCxnSpPr>
            <a:cxnSpLocks/>
          </p:cNvCxnSpPr>
          <p:nvPr/>
        </p:nvCxnSpPr>
        <p:spPr>
          <a:xfrm flipV="1">
            <a:off x="3355322" y="4348901"/>
            <a:ext cx="1756070" cy="523494"/>
          </a:xfrm>
          <a:prstGeom prst="curvedConnector3">
            <a:avLst>
              <a:gd name="adj1" fmla="val 50000"/>
            </a:avLst>
          </a:prstGeom>
          <a:ln w="38100">
            <a:tailEnd type="triangle"/>
          </a:ln>
          <a:effectLst/>
        </p:spPr>
        <p:style>
          <a:lnRef idx="1">
            <a:schemeClr val="accent1"/>
          </a:lnRef>
          <a:fillRef idx="0">
            <a:schemeClr val="accent1"/>
          </a:fillRef>
          <a:effectRef idx="0">
            <a:schemeClr val="accent1"/>
          </a:effectRef>
          <a:fontRef idx="minor">
            <a:schemeClr val="tx1"/>
          </a:fontRef>
        </p:style>
      </p:cxnSp>
      <p:cxnSp>
        <p:nvCxnSpPr>
          <p:cNvPr id="41" name="曲线连接符 104">
            <a:extLst>
              <a:ext uri="{FF2B5EF4-FFF2-40B4-BE49-F238E27FC236}">
                <a16:creationId xmlns="" xmlns:a16="http://schemas.microsoft.com/office/drawing/2014/main" id="{7E565DB5-B95A-454D-B0B3-07DD554C3A8D}"/>
              </a:ext>
            </a:extLst>
          </p:cNvPr>
          <p:cNvCxnSpPr>
            <a:stCxn id="32" idx="2"/>
            <a:endCxn id="33" idx="0"/>
          </p:cNvCxnSpPr>
          <p:nvPr/>
        </p:nvCxnSpPr>
        <p:spPr>
          <a:xfrm rot="16200000" flipH="1">
            <a:off x="5109055" y="3327257"/>
            <a:ext cx="888184" cy="294666"/>
          </a:xfrm>
          <a:prstGeom prst="curvedConnector3">
            <a:avLst>
              <a:gd name="adj1" fmla="val 50000"/>
            </a:avLst>
          </a:prstGeom>
          <a:ln w="28575">
            <a:tailEnd type="triangle"/>
          </a:ln>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2" name="曲线连接符 106">
            <a:extLst>
              <a:ext uri="{FF2B5EF4-FFF2-40B4-BE49-F238E27FC236}">
                <a16:creationId xmlns="" xmlns:a16="http://schemas.microsoft.com/office/drawing/2014/main" id="{C7A4D777-31BF-4438-86B1-699DF160F49B}"/>
              </a:ext>
            </a:extLst>
          </p:cNvPr>
          <p:cNvCxnSpPr>
            <a:stCxn id="33" idx="3"/>
            <a:endCxn id="34" idx="1"/>
          </p:cNvCxnSpPr>
          <p:nvPr/>
        </p:nvCxnSpPr>
        <p:spPr>
          <a:xfrm flipV="1">
            <a:off x="6304728" y="3146867"/>
            <a:ext cx="612552" cy="1215778"/>
          </a:xfrm>
          <a:prstGeom prst="curvedConnector3">
            <a:avLst>
              <a:gd name="adj1" fmla="val 50000"/>
            </a:avLst>
          </a:prstGeom>
          <a:ln w="38100">
            <a:tailEnd type="triangle"/>
          </a:ln>
          <a:effectLst>
            <a:glow rad="139700">
              <a:schemeClr val="accent2">
                <a:satMod val="175000"/>
                <a:alpha val="0"/>
              </a:schemeClr>
            </a:glow>
          </a:effectLst>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 xmlns:a16="http://schemas.microsoft.com/office/drawing/2014/main" id="{41489668-2058-4CA0-81C0-09F0A1A96F88}"/>
              </a:ext>
            </a:extLst>
          </p:cNvPr>
          <p:cNvSpPr txBox="1"/>
          <p:nvPr/>
        </p:nvSpPr>
        <p:spPr>
          <a:xfrm>
            <a:off x="-7509" y="697744"/>
            <a:ext cx="1372626" cy="400110"/>
          </a:xfrm>
          <a:prstGeom prst="rect">
            <a:avLst/>
          </a:prstGeom>
          <a:effectLst>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zh-CN"/>
            </a:defPPr>
            <a:lvl1pPr>
              <a:defRPr sz="4000" b="1"/>
            </a:lvl1pPr>
          </a:lstStyle>
          <a:p>
            <a:r>
              <a:rPr lang="zh-CN" altLang="en-US" sz="2000" b="0" dirty="0">
                <a:latin typeface="微软雅黑" panose="020B0503020204020204" pitchFamily="34" charset="-122"/>
                <a:ea typeface="微软雅黑" panose="020B0503020204020204" pitchFamily="34" charset="-122"/>
              </a:rPr>
              <a:t>实例迁移</a:t>
            </a:r>
          </a:p>
        </p:txBody>
      </p:sp>
      <p:sp>
        <p:nvSpPr>
          <p:cNvPr id="44" name="文本框 43">
            <a:extLst>
              <a:ext uri="{FF2B5EF4-FFF2-40B4-BE49-F238E27FC236}">
                <a16:creationId xmlns="" xmlns:a16="http://schemas.microsoft.com/office/drawing/2014/main" id="{47CFDA88-77A8-41AF-AFA1-B1B7DBAA0F2E}"/>
              </a:ext>
            </a:extLst>
          </p:cNvPr>
          <p:cNvSpPr txBox="1"/>
          <p:nvPr/>
        </p:nvSpPr>
        <p:spPr>
          <a:xfrm>
            <a:off x="-38538" y="2198725"/>
            <a:ext cx="1372627"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筛选出来的</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特征集合</a:t>
            </a:r>
          </a:p>
        </p:txBody>
      </p:sp>
      <p:sp>
        <p:nvSpPr>
          <p:cNvPr id="45" name="文本框 44">
            <a:extLst>
              <a:ext uri="{FF2B5EF4-FFF2-40B4-BE49-F238E27FC236}">
                <a16:creationId xmlns="" xmlns:a16="http://schemas.microsoft.com/office/drawing/2014/main" id="{6DAFBB79-DEC3-4435-B02D-4A9923651C0C}"/>
              </a:ext>
            </a:extLst>
          </p:cNvPr>
          <p:cNvSpPr txBox="1"/>
          <p:nvPr/>
        </p:nvSpPr>
        <p:spPr>
          <a:xfrm>
            <a:off x="1552500" y="5356639"/>
            <a:ext cx="222754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过滤后的目标项目</a:t>
            </a:r>
          </a:p>
        </p:txBody>
      </p:sp>
      <p:sp>
        <p:nvSpPr>
          <p:cNvPr id="46" name="文本框 45">
            <a:extLst>
              <a:ext uri="{FF2B5EF4-FFF2-40B4-BE49-F238E27FC236}">
                <a16:creationId xmlns="" xmlns:a16="http://schemas.microsoft.com/office/drawing/2014/main" id="{CA043683-AAC6-495B-A40E-3D1C9083FB32}"/>
              </a:ext>
            </a:extLst>
          </p:cNvPr>
          <p:cNvSpPr txBox="1"/>
          <p:nvPr/>
        </p:nvSpPr>
        <p:spPr>
          <a:xfrm>
            <a:off x="1581428" y="1132029"/>
            <a:ext cx="191180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过滤后的源项目</a:t>
            </a:r>
          </a:p>
        </p:txBody>
      </p:sp>
      <p:sp>
        <p:nvSpPr>
          <p:cNvPr id="47" name="文本框 46">
            <a:extLst>
              <a:ext uri="{FF2B5EF4-FFF2-40B4-BE49-F238E27FC236}">
                <a16:creationId xmlns="" xmlns:a16="http://schemas.microsoft.com/office/drawing/2014/main" id="{47A8136A-0571-42CC-9CA1-2918C811AF8D}"/>
              </a:ext>
            </a:extLst>
          </p:cNvPr>
          <p:cNvSpPr txBox="1"/>
          <p:nvPr/>
        </p:nvSpPr>
        <p:spPr>
          <a:xfrm>
            <a:off x="4153422" y="862245"/>
            <a:ext cx="2880592" cy="369332"/>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TrAdaBoost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模型构建器</a:t>
            </a:r>
          </a:p>
        </p:txBody>
      </p:sp>
      <p:sp>
        <p:nvSpPr>
          <p:cNvPr id="48" name="文本框 47">
            <a:extLst>
              <a:ext uri="{FF2B5EF4-FFF2-40B4-BE49-F238E27FC236}">
                <a16:creationId xmlns="" xmlns:a16="http://schemas.microsoft.com/office/drawing/2014/main" id="{CA850E65-33FB-4E2A-8889-8B7F201C06C2}"/>
              </a:ext>
            </a:extLst>
          </p:cNvPr>
          <p:cNvSpPr txBox="1"/>
          <p:nvPr/>
        </p:nvSpPr>
        <p:spPr>
          <a:xfrm>
            <a:off x="7318396" y="2039739"/>
            <a:ext cx="146843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预测的结果</a:t>
            </a:r>
          </a:p>
        </p:txBody>
      </p:sp>
      <p:sp>
        <p:nvSpPr>
          <p:cNvPr id="27" name="文本框 26">
            <a:extLst>
              <a:ext uri="{FF2B5EF4-FFF2-40B4-BE49-F238E27FC236}">
                <a16:creationId xmlns="" xmlns:a16="http://schemas.microsoft.com/office/drawing/2014/main" id="{6CFD9253-A2C3-49C8-9612-687185E1EADF}"/>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solidFill>
                  <a:schemeClr val="bg1"/>
                </a:solidFill>
              </a:rPr>
              <a:t>FeCTrA</a:t>
            </a:r>
            <a:r>
              <a:rPr lang="zh-CN" altLang="en-US" dirty="0">
                <a:solidFill>
                  <a:schemeClr val="bg1"/>
                </a:solidFill>
              </a:rPr>
              <a:t>方法</a:t>
            </a:r>
            <a:endParaRPr lang="en-US" altLang="zh-CN" dirty="0">
              <a:solidFill>
                <a:schemeClr val="bg1"/>
              </a:solidFill>
            </a:endParaRPr>
          </a:p>
        </p:txBody>
      </p:sp>
      <p:sp>
        <p:nvSpPr>
          <p:cNvPr id="28" name="文本框 27">
            <a:extLst>
              <a:ext uri="{FF2B5EF4-FFF2-40B4-BE49-F238E27FC236}">
                <a16:creationId xmlns="" xmlns:a16="http://schemas.microsoft.com/office/drawing/2014/main" id="{1BFCBCF3-FD19-4C57-A923-12D9C0438CA4}"/>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29" name="文本框 28">
            <a:extLst>
              <a:ext uri="{FF2B5EF4-FFF2-40B4-BE49-F238E27FC236}">
                <a16:creationId xmlns="" xmlns:a16="http://schemas.microsoft.com/office/drawing/2014/main" id="{81A1A96F-5F20-4D31-A9E6-B0CF4679A501}"/>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49" name="文本框 48">
            <a:extLst>
              <a:ext uri="{FF2B5EF4-FFF2-40B4-BE49-F238E27FC236}">
                <a16:creationId xmlns="" xmlns:a16="http://schemas.microsoft.com/office/drawing/2014/main" id="{BF97617B-E496-4D14-AB82-4EB3DC028886}"/>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50" name="文本框 49">
            <a:extLst>
              <a:ext uri="{FF2B5EF4-FFF2-40B4-BE49-F238E27FC236}">
                <a16:creationId xmlns="" xmlns:a16="http://schemas.microsoft.com/office/drawing/2014/main" id="{719B9EA6-6916-4E80-8C88-1067847AB4E1}"/>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120893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arn(inVertical)">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par>
                                <p:cTn id="21" presetID="16" presetClass="entr" presetSubtype="21"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arn(inVertic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arn(inVertical)">
                                      <p:cBhvr>
                                        <p:cTn id="28" dur="500"/>
                                        <p:tgtEl>
                                          <p:spTgt spid="46"/>
                                        </p:tgtEl>
                                      </p:cBhvr>
                                    </p:animEffect>
                                  </p:childTnLst>
                                </p:cTn>
                              </p:par>
                              <p:par>
                                <p:cTn id="29" presetID="16" presetClass="entr" presetSubtype="21"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arn(inVertical)">
                                      <p:cBhvr>
                                        <p:cTn id="34" dur="500"/>
                                        <p:tgtEl>
                                          <p:spTgt spid="3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arn(inVertic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par>
                                <p:cTn id="43" presetID="22" presetClass="entr" presetSubtype="4"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arn(inVertical)">
                                      <p:cBhvr>
                                        <p:cTn id="50" dur="500"/>
                                        <p:tgtEl>
                                          <p:spTgt spid="32"/>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barn(inVertical)">
                                      <p:cBhvr>
                                        <p:cTn id="53" dur="500"/>
                                        <p:tgtEl>
                                          <p:spTgt spid="47"/>
                                        </p:tgtEl>
                                      </p:cBhvr>
                                    </p:animEffect>
                                  </p:childTnLst>
                                </p:cTn>
                              </p:par>
                              <p:par>
                                <p:cTn id="54" presetID="16" presetClass="entr" presetSubtype="21"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arn(inVertical)">
                                      <p:cBhvr>
                                        <p:cTn id="56" dur="500"/>
                                        <p:tgtEl>
                                          <p:spTgt spid="41"/>
                                        </p:tgtEl>
                                      </p:cBhvr>
                                    </p:animEffect>
                                  </p:childTnLst>
                                </p:cTn>
                              </p:par>
                            </p:childTnLst>
                          </p:cTn>
                        </p:par>
                        <p:par>
                          <p:cTn id="57" fill="hold">
                            <p:stCondLst>
                              <p:cond delay="500"/>
                            </p:stCondLst>
                            <p:childTnLst>
                              <p:par>
                                <p:cTn id="58" presetID="16" presetClass="entr" presetSubtype="21"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barn(inVertical)">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barn(inVertical)">
                                      <p:cBhvr>
                                        <p:cTn id="65" dur="500"/>
                                        <p:tgtEl>
                                          <p:spTgt spid="40"/>
                                        </p:tgtEl>
                                      </p:cBhvr>
                                    </p:animEffec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down)">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barn(inVertical)">
                                      <p:cBhvr>
                                        <p:cTn id="74" dur="500"/>
                                        <p:tgtEl>
                                          <p:spTgt spid="48"/>
                                        </p:tgtEl>
                                      </p:cBhvr>
                                    </p:animEffect>
                                  </p:childTnLst>
                                </p:cTn>
                              </p:par>
                              <p:par>
                                <p:cTn id="75" presetID="16" presetClass="entr" presetSubtype="21"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arn(inVertical)">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5" grpId="0"/>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41295D9E-FB29-47CF-BC09-2A72F32F68E6}"/>
              </a:ext>
            </a:extLst>
          </p:cNvPr>
          <p:cNvSpPr txBox="1"/>
          <p:nvPr/>
        </p:nvSpPr>
        <p:spPr>
          <a:xfrm>
            <a:off x="1116579" y="2000172"/>
            <a:ext cx="2780270"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研究问题</a:t>
            </a:r>
          </a:p>
        </p:txBody>
      </p:sp>
      <p:sp>
        <p:nvSpPr>
          <p:cNvPr id="5" name="矩形 4">
            <a:extLst>
              <a:ext uri="{FF2B5EF4-FFF2-40B4-BE49-F238E27FC236}">
                <a16:creationId xmlns="" xmlns:a16="http://schemas.microsoft.com/office/drawing/2014/main" id="{0A081DD9-A75C-489D-B1CB-6F62068E3016}"/>
              </a:ext>
            </a:extLst>
          </p:cNvPr>
          <p:cNvSpPr/>
          <p:nvPr/>
        </p:nvSpPr>
        <p:spPr>
          <a:xfrm>
            <a:off x="1120760" y="2523392"/>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评测对象</a:t>
            </a:r>
          </a:p>
        </p:txBody>
      </p:sp>
      <p:sp>
        <p:nvSpPr>
          <p:cNvPr id="6" name="矩形 5">
            <a:extLst>
              <a:ext uri="{FF2B5EF4-FFF2-40B4-BE49-F238E27FC236}">
                <a16:creationId xmlns="" xmlns:a16="http://schemas.microsoft.com/office/drawing/2014/main" id="{B2DF7901-1B77-4F7B-91B4-FEAA9DD279C8}"/>
              </a:ext>
            </a:extLst>
          </p:cNvPr>
          <p:cNvSpPr/>
          <p:nvPr/>
        </p:nvSpPr>
        <p:spPr>
          <a:xfrm>
            <a:off x="1120760" y="3049227"/>
            <a:ext cx="2082621"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评价指标</a:t>
            </a:r>
          </a:p>
        </p:txBody>
      </p:sp>
      <p:sp>
        <p:nvSpPr>
          <p:cNvPr id="7" name="矩形 6">
            <a:extLst>
              <a:ext uri="{FF2B5EF4-FFF2-40B4-BE49-F238E27FC236}">
                <a16:creationId xmlns="" xmlns:a16="http://schemas.microsoft.com/office/drawing/2014/main" id="{43FF615D-2685-441D-A9DA-134ED9763E47}"/>
              </a:ext>
            </a:extLst>
          </p:cNvPr>
          <p:cNvSpPr/>
          <p:nvPr/>
        </p:nvSpPr>
        <p:spPr>
          <a:xfrm>
            <a:off x="1116579" y="3614501"/>
            <a:ext cx="2441694"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显著性检验</a:t>
            </a:r>
          </a:p>
        </p:txBody>
      </p:sp>
      <p:sp>
        <p:nvSpPr>
          <p:cNvPr id="8" name="矩形 7">
            <a:extLst>
              <a:ext uri="{FF2B5EF4-FFF2-40B4-BE49-F238E27FC236}">
                <a16:creationId xmlns="" xmlns:a16="http://schemas.microsoft.com/office/drawing/2014/main" id="{460E8514-3ACD-4BAA-B1AB-040D224FE895}"/>
              </a:ext>
            </a:extLst>
          </p:cNvPr>
          <p:cNvSpPr/>
          <p:nvPr/>
        </p:nvSpPr>
        <p:spPr>
          <a:xfrm>
            <a:off x="1116579" y="4137721"/>
            <a:ext cx="3877985" cy="523220"/>
          </a:xfrm>
          <a:prstGeom prst="rect">
            <a:avLst/>
          </a:prstGeom>
        </p:spPr>
        <p:txBody>
          <a:bodyPr wrap="none">
            <a:spAutoFit/>
          </a:bodyPr>
          <a:lstStyle/>
          <a:p>
            <a:pPr marL="457200" indent="-45720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实验方法与参数设定</a:t>
            </a: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7A4E5775-45FC-4A72-BB2F-7B620AECCA88}"/>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4" name="文本框 13">
            <a:extLst>
              <a:ext uri="{FF2B5EF4-FFF2-40B4-BE49-F238E27FC236}">
                <a16:creationId xmlns="" xmlns:a16="http://schemas.microsoft.com/office/drawing/2014/main" id="{55030A20-2212-4F9E-993A-351364450C69}"/>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实验设计</a:t>
            </a:r>
          </a:p>
        </p:txBody>
      </p:sp>
      <p:sp>
        <p:nvSpPr>
          <p:cNvPr id="15" name="文本框 14">
            <a:extLst>
              <a:ext uri="{FF2B5EF4-FFF2-40B4-BE49-F238E27FC236}">
                <a16:creationId xmlns="" xmlns:a16="http://schemas.microsoft.com/office/drawing/2014/main" id="{90D2E6C8-B375-4DCE-86A2-2DCB185BAF48}"/>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6" name="文本框 15">
            <a:extLst>
              <a:ext uri="{FF2B5EF4-FFF2-40B4-BE49-F238E27FC236}">
                <a16:creationId xmlns="" xmlns:a16="http://schemas.microsoft.com/office/drawing/2014/main" id="{6A38DB58-7B3F-49B4-B6FE-4892FBC80423}"/>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7" name="文本框 16">
            <a:extLst>
              <a:ext uri="{FF2B5EF4-FFF2-40B4-BE49-F238E27FC236}">
                <a16:creationId xmlns="" xmlns:a16="http://schemas.microsoft.com/office/drawing/2014/main" id="{79263B84-2C8D-498D-BACD-A478511DB63F}"/>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
        <p:nvSpPr>
          <p:cNvPr id="18" name="文本框 1">
            <a:extLst>
              <a:ext uri="{FF2B5EF4-FFF2-40B4-BE49-F238E27FC236}">
                <a16:creationId xmlns="" xmlns:a16="http://schemas.microsoft.com/office/drawing/2014/main" id="{12B62CAA-D383-4985-AD20-AA6FB0AC329C}"/>
              </a:ext>
            </a:extLst>
          </p:cNvPr>
          <p:cNvSpPr txBox="1"/>
          <p:nvPr/>
        </p:nvSpPr>
        <p:spPr>
          <a:xfrm>
            <a:off x="-1789242" y="1266032"/>
            <a:ext cx="6828817" cy="584775"/>
          </a:xfrm>
          <a:prstGeom prst="rect">
            <a:avLst/>
          </a:prstGeom>
          <a:noFill/>
          <a:ln>
            <a:noFill/>
          </a:ln>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实验设计</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0806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实验设计</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224075" y="874845"/>
            <a:ext cx="278027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研究问题</a:t>
            </a:r>
          </a:p>
        </p:txBody>
      </p:sp>
      <p:sp>
        <p:nvSpPr>
          <p:cNvPr id="13" name="文本框 12">
            <a:extLst>
              <a:ext uri="{FF2B5EF4-FFF2-40B4-BE49-F238E27FC236}">
                <a16:creationId xmlns="" xmlns:a16="http://schemas.microsoft.com/office/drawing/2014/main" id="{007D178C-EB0E-4623-B870-10A03D74B487}"/>
              </a:ext>
            </a:extLst>
          </p:cNvPr>
          <p:cNvSpPr txBox="1"/>
          <p:nvPr/>
        </p:nvSpPr>
        <p:spPr>
          <a:xfrm>
            <a:off x="720098" y="1764507"/>
            <a:ext cx="7904138"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RQ1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方法是否优于已有经典的跨项目缺陷预测方法？</a:t>
            </a:r>
          </a:p>
        </p:txBody>
      </p:sp>
      <p:sp>
        <p:nvSpPr>
          <p:cNvPr id="14" name="文本框 13">
            <a:extLst>
              <a:ext uri="{FF2B5EF4-FFF2-40B4-BE49-F238E27FC236}">
                <a16:creationId xmlns="" xmlns:a16="http://schemas.microsoft.com/office/drawing/2014/main" id="{E4D1F05F-B93A-48BF-89D2-7AF2ADC0CD85}"/>
              </a:ext>
            </a:extLst>
          </p:cNvPr>
          <p:cNvSpPr txBox="1"/>
          <p:nvPr/>
        </p:nvSpPr>
        <p:spPr>
          <a:xfrm>
            <a:off x="720098" y="2540331"/>
            <a:ext cx="8100517" cy="769441"/>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RQ2</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方法的特征迁移阶段，特征选择比例对</a:t>
            </a:r>
            <a:r>
              <a:rPr lang="en-US" altLang="zh-CN" sz="2200" dirty="0" err="1">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方法的性能影响如何？</a:t>
            </a:r>
          </a:p>
        </p:txBody>
      </p:sp>
      <p:sp>
        <p:nvSpPr>
          <p:cNvPr id="15" name="文本框 14">
            <a:extLst>
              <a:ext uri="{FF2B5EF4-FFF2-40B4-BE49-F238E27FC236}">
                <a16:creationId xmlns="" xmlns:a16="http://schemas.microsoft.com/office/drawing/2014/main" id="{D391D9FC-D0C0-4667-9B39-D83D6874335D}"/>
              </a:ext>
            </a:extLst>
          </p:cNvPr>
          <p:cNvSpPr txBox="1"/>
          <p:nvPr/>
        </p:nvSpPr>
        <p:spPr>
          <a:xfrm>
            <a:off x="720098" y="3654709"/>
            <a:ext cx="8100517" cy="769441"/>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RQ3</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方法的实例迁移阶段，目标项目中标记实例比例对</a:t>
            </a:r>
            <a:r>
              <a:rPr lang="en-US" altLang="zh-CN" sz="2200" dirty="0" err="1">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方法的性能影响如何？</a:t>
            </a:r>
          </a:p>
        </p:txBody>
      </p:sp>
      <p:sp>
        <p:nvSpPr>
          <p:cNvPr id="16" name="文本框 15">
            <a:extLst>
              <a:ext uri="{FF2B5EF4-FFF2-40B4-BE49-F238E27FC236}">
                <a16:creationId xmlns="" xmlns:a16="http://schemas.microsoft.com/office/drawing/2014/main" id="{80164F81-4497-4DEE-A5AD-D02268C3CA73}"/>
              </a:ext>
            </a:extLst>
          </p:cNvPr>
          <p:cNvSpPr txBox="1"/>
          <p:nvPr/>
        </p:nvSpPr>
        <p:spPr>
          <a:xfrm>
            <a:off x="720098" y="4769086"/>
            <a:ext cx="7342231" cy="430887"/>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RQ4</a:t>
            </a:r>
            <a:r>
              <a:rPr lang="zh-CN" altLang="en-US" sz="2200" dirty="0">
                <a:latin typeface="微软雅黑" panose="020B0503020204020204" pitchFamily="34" charset="-122"/>
                <a:ea typeface="微软雅黑" panose="020B0503020204020204" pitchFamily="34" charset="-122"/>
              </a:rPr>
              <a:t>：使用不同的分类器对</a:t>
            </a:r>
            <a:r>
              <a:rPr lang="en-US" altLang="zh-CN" sz="2200" dirty="0" err="1">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方法的性能影响如何？</a:t>
            </a:r>
          </a:p>
        </p:txBody>
      </p:sp>
      <p:sp>
        <p:nvSpPr>
          <p:cNvPr id="17" name="文本框 16">
            <a:extLst>
              <a:ext uri="{FF2B5EF4-FFF2-40B4-BE49-F238E27FC236}">
                <a16:creationId xmlns="" xmlns:a16="http://schemas.microsoft.com/office/drawing/2014/main" id="{62329568-625A-4B61-ABA0-30FD4F49BF1E}"/>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8" name="文本框 17">
            <a:extLst>
              <a:ext uri="{FF2B5EF4-FFF2-40B4-BE49-F238E27FC236}">
                <a16:creationId xmlns="" xmlns:a16="http://schemas.microsoft.com/office/drawing/2014/main" id="{ADE07BE2-FDDE-4A80-8922-EC9A2132B11C}"/>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实验设计</a:t>
            </a:r>
          </a:p>
        </p:txBody>
      </p:sp>
      <p:sp>
        <p:nvSpPr>
          <p:cNvPr id="19" name="文本框 18">
            <a:extLst>
              <a:ext uri="{FF2B5EF4-FFF2-40B4-BE49-F238E27FC236}">
                <a16:creationId xmlns="" xmlns:a16="http://schemas.microsoft.com/office/drawing/2014/main" id="{BB1501CE-505C-45EF-A5CE-953E3674579E}"/>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20" name="文本框 19">
            <a:extLst>
              <a:ext uri="{FF2B5EF4-FFF2-40B4-BE49-F238E27FC236}">
                <a16:creationId xmlns="" xmlns:a16="http://schemas.microsoft.com/office/drawing/2014/main" id="{C9CA68EC-37ED-412E-B5F2-D05B716793EF}"/>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21" name="文本框 20">
            <a:extLst>
              <a:ext uri="{FF2B5EF4-FFF2-40B4-BE49-F238E27FC236}">
                <a16:creationId xmlns="" xmlns:a16="http://schemas.microsoft.com/office/drawing/2014/main" id="{81AB9226-5DE8-4A0C-842E-1D3CD8C3B242}"/>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415195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b="1" dirty="0">
                <a:solidFill>
                  <a:schemeClr val="bg1"/>
                </a:solidFill>
                <a:latin typeface="黑体" panose="02010609060101010101" pitchFamily="49" charset="-122"/>
                <a:ea typeface="黑体" panose="02010609060101010101" pitchFamily="49" charset="-122"/>
              </a:rPr>
              <a:t>实验设计</a:t>
            </a:r>
            <a:endParaRPr lang="en-US" altLang="zh-CN" sz="3200" b="1" dirty="0">
              <a:solidFill>
                <a:schemeClr val="bg1"/>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224075" y="874845"/>
            <a:ext cx="2780270"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评测对象</a:t>
            </a:r>
          </a:p>
        </p:txBody>
      </p:sp>
      <p:pic>
        <p:nvPicPr>
          <p:cNvPr id="4" name="图片 3">
            <a:extLst>
              <a:ext uri="{FF2B5EF4-FFF2-40B4-BE49-F238E27FC236}">
                <a16:creationId xmlns="" xmlns:a16="http://schemas.microsoft.com/office/drawing/2014/main" id="{237D906B-6912-4249-8B0E-D6E5ACB8FCE6}"/>
              </a:ext>
            </a:extLst>
          </p:cNvPr>
          <p:cNvPicPr>
            <a:picLocks noChangeAspect="1"/>
          </p:cNvPicPr>
          <p:nvPr/>
        </p:nvPicPr>
        <p:blipFill>
          <a:blip r:embed="rId3"/>
          <a:stretch>
            <a:fillRect/>
          </a:stretch>
        </p:blipFill>
        <p:spPr>
          <a:xfrm>
            <a:off x="1448848" y="1304253"/>
            <a:ext cx="6604449" cy="1855656"/>
          </a:xfrm>
          <a:prstGeom prst="rect">
            <a:avLst/>
          </a:prstGeom>
        </p:spPr>
      </p:pic>
      <p:pic>
        <p:nvPicPr>
          <p:cNvPr id="5" name="图片 4">
            <a:extLst>
              <a:ext uri="{FF2B5EF4-FFF2-40B4-BE49-F238E27FC236}">
                <a16:creationId xmlns="" xmlns:a16="http://schemas.microsoft.com/office/drawing/2014/main" id="{76F63C79-F373-48C0-8D5F-37188D425F4F}"/>
              </a:ext>
            </a:extLst>
          </p:cNvPr>
          <p:cNvPicPr>
            <a:picLocks noChangeAspect="1"/>
          </p:cNvPicPr>
          <p:nvPr/>
        </p:nvPicPr>
        <p:blipFill>
          <a:blip r:embed="rId4"/>
          <a:stretch>
            <a:fillRect/>
          </a:stretch>
        </p:blipFill>
        <p:spPr>
          <a:xfrm>
            <a:off x="1306630" y="3278005"/>
            <a:ext cx="6713681" cy="2502212"/>
          </a:xfrm>
          <a:prstGeom prst="rect">
            <a:avLst/>
          </a:prstGeom>
        </p:spPr>
      </p:pic>
      <p:sp>
        <p:nvSpPr>
          <p:cNvPr id="11" name="文本框 10">
            <a:extLst>
              <a:ext uri="{FF2B5EF4-FFF2-40B4-BE49-F238E27FC236}">
                <a16:creationId xmlns="" xmlns:a16="http://schemas.microsoft.com/office/drawing/2014/main" id="{BD189987-B1C2-408F-B4A0-38AAE560D159}"/>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B2CC02D0-0FFE-49F2-967B-9B7A147F30D9}"/>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实验设计</a:t>
            </a:r>
          </a:p>
        </p:txBody>
      </p:sp>
      <p:sp>
        <p:nvSpPr>
          <p:cNvPr id="13" name="文本框 12">
            <a:extLst>
              <a:ext uri="{FF2B5EF4-FFF2-40B4-BE49-F238E27FC236}">
                <a16:creationId xmlns="" xmlns:a16="http://schemas.microsoft.com/office/drawing/2014/main" id="{0E425599-669C-40A0-B4F6-1853D3F5C018}"/>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3C46C2B5-FACC-4A32-A100-0E80BBAB86E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0A58AD59-812C-4101-877C-E7689FE137D2}"/>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63136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实验设计</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224075" y="874845"/>
            <a:ext cx="2780270"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评价指标</a:t>
            </a:r>
          </a:p>
        </p:txBody>
      </p:sp>
      <p:graphicFrame>
        <p:nvGraphicFramePr>
          <p:cNvPr id="6" name="对象 5">
            <a:extLst>
              <a:ext uri="{FF2B5EF4-FFF2-40B4-BE49-F238E27FC236}">
                <a16:creationId xmlns="" xmlns:a16="http://schemas.microsoft.com/office/drawing/2014/main" id="{B47A45C2-09C4-4CD1-B0AD-4D55EF1C90E7}"/>
              </a:ext>
            </a:extLst>
          </p:cNvPr>
          <p:cNvGraphicFramePr>
            <a:graphicFrameLocks noChangeAspect="1"/>
          </p:cNvGraphicFramePr>
          <p:nvPr>
            <p:extLst>
              <p:ext uri="{D42A27DB-BD31-4B8C-83A1-F6EECF244321}">
                <p14:modId xmlns:p14="http://schemas.microsoft.com/office/powerpoint/2010/main" val="171193013"/>
              </p:ext>
            </p:extLst>
          </p:nvPr>
        </p:nvGraphicFramePr>
        <p:xfrm>
          <a:off x="598488" y="1751013"/>
          <a:ext cx="3300412" cy="400050"/>
        </p:xfrm>
        <a:graphic>
          <a:graphicData uri="http://schemas.openxmlformats.org/presentationml/2006/ole">
            <mc:AlternateContent xmlns:mc="http://schemas.openxmlformats.org/markup-compatibility/2006">
              <mc:Choice xmlns:v="urn:schemas-microsoft-com:vml" Requires="v">
                <p:oleObj spid="_x0000_s2179" name="Equation" r:id="rId4" imgW="1676160" imgH="203040" progId="Equation.DSMT4">
                  <p:embed/>
                </p:oleObj>
              </mc:Choice>
              <mc:Fallback>
                <p:oleObj name="Equation" r:id="rId4" imgW="1676160" imgH="203040" progId="Equation.DSMT4">
                  <p:embed/>
                  <p:pic>
                    <p:nvPicPr>
                      <p:cNvPr id="0" name=""/>
                      <p:cNvPicPr/>
                      <p:nvPr/>
                    </p:nvPicPr>
                    <p:blipFill>
                      <a:blip r:embed="rId5"/>
                      <a:stretch>
                        <a:fillRect/>
                      </a:stretch>
                    </p:blipFill>
                    <p:spPr>
                      <a:xfrm>
                        <a:off x="598488" y="1751013"/>
                        <a:ext cx="3300412" cy="400050"/>
                      </a:xfrm>
                      <a:prstGeom prst="rect">
                        <a:avLst/>
                      </a:prstGeom>
                    </p:spPr>
                  </p:pic>
                </p:oleObj>
              </mc:Fallback>
            </mc:AlternateContent>
          </a:graphicData>
        </a:graphic>
      </p:graphicFrame>
      <p:graphicFrame>
        <p:nvGraphicFramePr>
          <p:cNvPr id="7" name="对象 6">
            <a:extLst>
              <a:ext uri="{FF2B5EF4-FFF2-40B4-BE49-F238E27FC236}">
                <a16:creationId xmlns="" xmlns:a16="http://schemas.microsoft.com/office/drawing/2014/main" id="{FC754DB7-B997-4CCD-AF1F-D9821D967272}"/>
              </a:ext>
            </a:extLst>
          </p:cNvPr>
          <p:cNvGraphicFramePr>
            <a:graphicFrameLocks noChangeAspect="1"/>
          </p:cNvGraphicFramePr>
          <p:nvPr>
            <p:extLst>
              <p:ext uri="{D42A27DB-BD31-4B8C-83A1-F6EECF244321}">
                <p14:modId xmlns:p14="http://schemas.microsoft.com/office/powerpoint/2010/main" val="3312164258"/>
              </p:ext>
            </p:extLst>
          </p:nvPr>
        </p:nvGraphicFramePr>
        <p:xfrm>
          <a:off x="597699" y="2197013"/>
          <a:ext cx="2975818" cy="400110"/>
        </p:xfrm>
        <a:graphic>
          <a:graphicData uri="http://schemas.openxmlformats.org/presentationml/2006/ole">
            <mc:AlternateContent xmlns:mc="http://schemas.openxmlformats.org/markup-compatibility/2006">
              <mc:Choice xmlns:v="urn:schemas-microsoft-com:vml" Requires="v">
                <p:oleObj spid="_x0000_s2180" name="Equation" r:id="rId6" imgW="1511280" imgH="203040" progId="Equation.DSMT4">
                  <p:embed/>
                </p:oleObj>
              </mc:Choice>
              <mc:Fallback>
                <p:oleObj name="Equation" r:id="rId6" imgW="1511280" imgH="203040" progId="Equation.DSMT4">
                  <p:embed/>
                  <p:pic>
                    <p:nvPicPr>
                      <p:cNvPr id="0" name=""/>
                      <p:cNvPicPr/>
                      <p:nvPr/>
                    </p:nvPicPr>
                    <p:blipFill>
                      <a:blip r:embed="rId7"/>
                      <a:stretch>
                        <a:fillRect/>
                      </a:stretch>
                    </p:blipFill>
                    <p:spPr>
                      <a:xfrm>
                        <a:off x="597699" y="2197013"/>
                        <a:ext cx="2975818" cy="400110"/>
                      </a:xfrm>
                      <a:prstGeom prst="rect">
                        <a:avLst/>
                      </a:prstGeom>
                    </p:spPr>
                  </p:pic>
                </p:oleObj>
              </mc:Fallback>
            </mc:AlternateContent>
          </a:graphicData>
        </a:graphic>
      </p:graphicFrame>
      <p:graphicFrame>
        <p:nvGraphicFramePr>
          <p:cNvPr id="8" name="对象 7">
            <a:extLst>
              <a:ext uri="{FF2B5EF4-FFF2-40B4-BE49-F238E27FC236}">
                <a16:creationId xmlns="" xmlns:a16="http://schemas.microsoft.com/office/drawing/2014/main" id="{0E11636B-1AF3-4CFD-B827-593BBDC455C3}"/>
              </a:ext>
            </a:extLst>
          </p:cNvPr>
          <p:cNvGraphicFramePr>
            <a:graphicFrameLocks noChangeAspect="1"/>
          </p:cNvGraphicFramePr>
          <p:nvPr>
            <p:extLst>
              <p:ext uri="{D42A27DB-BD31-4B8C-83A1-F6EECF244321}">
                <p14:modId xmlns:p14="http://schemas.microsoft.com/office/powerpoint/2010/main" val="3622620377"/>
              </p:ext>
            </p:extLst>
          </p:nvPr>
        </p:nvGraphicFramePr>
        <p:xfrm>
          <a:off x="4768833" y="1809406"/>
          <a:ext cx="3325914" cy="775213"/>
        </p:xfrm>
        <a:graphic>
          <a:graphicData uri="http://schemas.openxmlformats.org/presentationml/2006/ole">
            <mc:AlternateContent xmlns:mc="http://schemas.openxmlformats.org/markup-compatibility/2006">
              <mc:Choice xmlns:v="urn:schemas-microsoft-com:vml" Requires="v">
                <p:oleObj spid="_x0000_s2181" name="Equation" r:id="rId8" imgW="1688760" imgH="393480" progId="Equation.DSMT4">
                  <p:embed/>
                </p:oleObj>
              </mc:Choice>
              <mc:Fallback>
                <p:oleObj name="Equation" r:id="rId8" imgW="1688760" imgH="393480" progId="Equation.DSMT4">
                  <p:embed/>
                  <p:pic>
                    <p:nvPicPr>
                      <p:cNvPr id="0" name=""/>
                      <p:cNvPicPr/>
                      <p:nvPr/>
                    </p:nvPicPr>
                    <p:blipFill>
                      <a:blip r:embed="rId9"/>
                      <a:stretch>
                        <a:fillRect/>
                      </a:stretch>
                    </p:blipFill>
                    <p:spPr>
                      <a:xfrm>
                        <a:off x="4768833" y="1809406"/>
                        <a:ext cx="3325914" cy="775213"/>
                      </a:xfrm>
                      <a:prstGeom prst="rect">
                        <a:avLst/>
                      </a:prstGeom>
                    </p:spPr>
                  </p:pic>
                </p:oleObj>
              </mc:Fallback>
            </mc:AlternateContent>
          </a:graphicData>
        </a:graphic>
      </p:graphicFrame>
      <p:sp>
        <p:nvSpPr>
          <p:cNvPr id="14" name="文本框 13">
            <a:extLst>
              <a:ext uri="{FF2B5EF4-FFF2-40B4-BE49-F238E27FC236}">
                <a16:creationId xmlns="" xmlns:a16="http://schemas.microsoft.com/office/drawing/2014/main" id="{626D1D6C-8E66-4B24-96BC-8339CAF47371}"/>
              </a:ext>
            </a:extLst>
          </p:cNvPr>
          <p:cNvSpPr txBox="1"/>
          <p:nvPr/>
        </p:nvSpPr>
        <p:spPr>
          <a:xfrm>
            <a:off x="224075" y="3495622"/>
            <a:ext cx="2780270" cy="523220"/>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显著性检验</a:t>
            </a:r>
          </a:p>
        </p:txBody>
      </p:sp>
      <p:sp>
        <p:nvSpPr>
          <p:cNvPr id="9" name="文本框 8">
            <a:extLst>
              <a:ext uri="{FF2B5EF4-FFF2-40B4-BE49-F238E27FC236}">
                <a16:creationId xmlns="" xmlns:a16="http://schemas.microsoft.com/office/drawing/2014/main" id="{2B26BF0B-CB4A-42B6-B500-4B6F1D4D3522}"/>
              </a:ext>
            </a:extLst>
          </p:cNvPr>
          <p:cNvSpPr txBox="1"/>
          <p:nvPr/>
        </p:nvSpPr>
        <p:spPr>
          <a:xfrm>
            <a:off x="1069458" y="4362582"/>
            <a:ext cx="482004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Wilcoxon </a:t>
            </a:r>
            <a:r>
              <a:rPr lang="zh-CN" altLang="en-US" sz="2400" dirty="0">
                <a:latin typeface="微软雅黑" panose="020B0503020204020204" pitchFamily="34" charset="-122"/>
                <a:ea typeface="微软雅黑" panose="020B0503020204020204" pitchFamily="34" charset="-122"/>
              </a:rPr>
              <a:t>符号秩检验</a:t>
            </a:r>
          </a:p>
        </p:txBody>
      </p:sp>
      <p:sp>
        <p:nvSpPr>
          <p:cNvPr id="15" name="文本框 14">
            <a:extLst>
              <a:ext uri="{FF2B5EF4-FFF2-40B4-BE49-F238E27FC236}">
                <a16:creationId xmlns="" xmlns:a16="http://schemas.microsoft.com/office/drawing/2014/main" id="{BCBE366C-C002-40C1-8439-D7CBAEDE7956}"/>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6" name="文本框 15">
            <a:extLst>
              <a:ext uri="{FF2B5EF4-FFF2-40B4-BE49-F238E27FC236}">
                <a16:creationId xmlns="" xmlns:a16="http://schemas.microsoft.com/office/drawing/2014/main" id="{13E0A691-CDED-4C3C-B02C-091A7C45F9E9}"/>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实验设计</a:t>
            </a:r>
          </a:p>
        </p:txBody>
      </p:sp>
      <p:sp>
        <p:nvSpPr>
          <p:cNvPr id="17" name="文本框 16">
            <a:extLst>
              <a:ext uri="{FF2B5EF4-FFF2-40B4-BE49-F238E27FC236}">
                <a16:creationId xmlns="" xmlns:a16="http://schemas.microsoft.com/office/drawing/2014/main" id="{B9D46BCC-1DFB-444B-A791-8FDF85BE2B14}"/>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8" name="文本框 17">
            <a:extLst>
              <a:ext uri="{FF2B5EF4-FFF2-40B4-BE49-F238E27FC236}">
                <a16:creationId xmlns="" xmlns:a16="http://schemas.microsoft.com/office/drawing/2014/main" id="{8809E39D-3FE6-41D1-9ED1-660EC9C93B9B}"/>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9" name="文本框 18">
            <a:extLst>
              <a:ext uri="{FF2B5EF4-FFF2-40B4-BE49-F238E27FC236}">
                <a16:creationId xmlns="" xmlns:a16="http://schemas.microsoft.com/office/drawing/2014/main" id="{682A10C4-3EE5-4579-B1D2-88261F18E9F0}"/>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170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实验设计</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224075" y="874845"/>
            <a:ext cx="6042910"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实验方法</a:t>
            </a:r>
            <a:r>
              <a:rPr lang="zh-CN" altLang="en-US" sz="2800" dirty="0">
                <a:latin typeface="微软雅黑" panose="020B0503020204020204" pitchFamily="34" charset="-122"/>
                <a:ea typeface="微软雅黑" panose="020B0503020204020204" pitchFamily="34" charset="-122"/>
              </a:rPr>
              <a:t>与</a:t>
            </a:r>
            <a:r>
              <a:rPr lang="zh-CN" altLang="en-US" sz="2800" dirty="0" smtClean="0">
                <a:latin typeface="微软雅黑" panose="020B0503020204020204" pitchFamily="34" charset="-122"/>
                <a:ea typeface="微软雅黑" panose="020B0503020204020204" pitchFamily="34" charset="-122"/>
              </a:rPr>
              <a:t>参数设定</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 xmlns:a16="http://schemas.microsoft.com/office/drawing/2014/main" id="{17D9A0C9-BBA6-40DD-9758-F8C06AD8F795}"/>
              </a:ext>
            </a:extLst>
          </p:cNvPr>
          <p:cNvSpPr txBox="1"/>
          <p:nvPr/>
        </p:nvSpPr>
        <p:spPr>
          <a:xfrm>
            <a:off x="2281925" y="1852179"/>
            <a:ext cx="7259444" cy="1446550"/>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(1)</a:t>
            </a:r>
            <a:r>
              <a:rPr lang="en-US" altLang="zh-CN" sz="2200" dirty="0" err="1">
                <a:latin typeface="微软雅黑" panose="020B0503020204020204" pitchFamily="34" charset="-122"/>
                <a:ea typeface="微软雅黑" panose="020B0503020204020204" pitchFamily="34" charset="-122"/>
              </a:rPr>
              <a:t>FeCTrA</a:t>
            </a:r>
            <a:r>
              <a:rPr lang="en-US" altLang="zh-CN" sz="2200" dirty="0">
                <a:latin typeface="微软雅黑" panose="020B0503020204020204" pitchFamily="34" charset="-122"/>
                <a:ea typeface="微软雅黑" panose="020B0503020204020204" pitchFamily="34" charset="-122"/>
              </a:rPr>
              <a:t> (FT);</a:t>
            </a:r>
          </a:p>
          <a:p>
            <a:r>
              <a:rPr lang="en-US" altLang="zh-CN" sz="2200" dirty="0">
                <a:latin typeface="微软雅黑" panose="020B0503020204020204" pitchFamily="34" charset="-122"/>
                <a:ea typeface="微软雅黑" panose="020B0503020204020204" pitchFamily="34" charset="-122"/>
              </a:rPr>
              <a:t>(2)</a:t>
            </a:r>
            <a:r>
              <a:rPr lang="en-US" altLang="zh-CN" sz="2200" dirty="0" err="1">
                <a:latin typeface="微软雅黑" panose="020B0503020204020204" pitchFamily="34" charset="-122"/>
                <a:ea typeface="微软雅黑" panose="020B0503020204020204" pitchFamily="34" charset="-122"/>
              </a:rPr>
              <a:t>FeCTrA</a:t>
            </a:r>
            <a:r>
              <a:rPr lang="en-US" altLang="zh-CN" sz="2200" dirty="0">
                <a:latin typeface="微软雅黑" panose="020B0503020204020204" pitchFamily="34" charset="-122"/>
                <a:ea typeface="微软雅黑" panose="020B0503020204020204" pitchFamily="34" charset="-122"/>
              </a:rPr>
              <a:t> (IT);</a:t>
            </a:r>
          </a:p>
          <a:p>
            <a:r>
              <a:rPr lang="en-US" altLang="zh-CN" sz="2200" dirty="0">
                <a:latin typeface="微软雅黑" panose="020B0503020204020204" pitchFamily="34" charset="-122"/>
                <a:ea typeface="微软雅黑" panose="020B0503020204020204" pitchFamily="34" charset="-122"/>
              </a:rPr>
              <a:t>(3)TCA+</a:t>
            </a:r>
            <a:r>
              <a:rPr lang="zh-CN" altLang="en-US" sz="2200" dirty="0">
                <a:latin typeface="微软雅黑" panose="020B0503020204020204" pitchFamily="34" charset="-122"/>
                <a:ea typeface="微软雅黑" panose="020B0503020204020204" pitchFamily="34" charset="-122"/>
              </a:rPr>
              <a:t>方法</a:t>
            </a:r>
            <a:r>
              <a:rPr lang="en-US" altLang="zh-CN" sz="2200" dirty="0">
                <a:latin typeface="微软雅黑" panose="020B0503020204020204" pitchFamily="34" charset="-122"/>
                <a:ea typeface="微软雅黑" panose="020B0503020204020204" pitchFamily="34" charset="-122"/>
              </a:rPr>
              <a:t>;</a:t>
            </a:r>
          </a:p>
          <a:p>
            <a:r>
              <a:rPr lang="en-US" altLang="zh-CN" sz="2200" dirty="0">
                <a:latin typeface="微软雅黑" panose="020B0503020204020204" pitchFamily="34" charset="-122"/>
                <a:ea typeface="微软雅黑" panose="020B0503020204020204" pitchFamily="34" charset="-122"/>
              </a:rPr>
              <a:t>(4)Peters</a:t>
            </a:r>
            <a:r>
              <a:rPr lang="zh-CN" altLang="en-US" sz="2200" dirty="0">
                <a:latin typeface="微软雅黑" panose="020B0503020204020204" pitchFamily="34" charset="-122"/>
                <a:ea typeface="微软雅黑" panose="020B0503020204020204" pitchFamily="34" charset="-122"/>
              </a:rPr>
              <a:t>过滤法</a:t>
            </a:r>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 xmlns:a16="http://schemas.microsoft.com/office/drawing/2014/main" id="{52384D6A-F08C-4F20-9E05-DD81525B390C}"/>
              </a:ext>
            </a:extLst>
          </p:cNvPr>
          <p:cNvSpPr txBox="1"/>
          <p:nvPr/>
        </p:nvSpPr>
        <p:spPr>
          <a:xfrm>
            <a:off x="310380" y="1784691"/>
            <a:ext cx="1709222"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基准方法</a:t>
            </a:r>
            <a:r>
              <a:rPr lang="en-US" altLang="zh-CN" sz="2200" dirty="0">
                <a:latin typeface="微软雅黑" panose="020B0503020204020204" pitchFamily="34" charset="-122"/>
                <a:ea typeface="微软雅黑" panose="020B0503020204020204" pitchFamily="34" charset="-122"/>
              </a:rPr>
              <a:t>:</a:t>
            </a:r>
          </a:p>
        </p:txBody>
      </p:sp>
      <p:sp>
        <p:nvSpPr>
          <p:cNvPr id="16" name="文本框 15">
            <a:extLst>
              <a:ext uri="{FF2B5EF4-FFF2-40B4-BE49-F238E27FC236}">
                <a16:creationId xmlns="" xmlns:a16="http://schemas.microsoft.com/office/drawing/2014/main" id="{FABE2319-DC18-4F13-BADF-0052B7600126}"/>
              </a:ext>
            </a:extLst>
          </p:cNvPr>
          <p:cNvSpPr txBox="1"/>
          <p:nvPr/>
        </p:nvSpPr>
        <p:spPr>
          <a:xfrm>
            <a:off x="310380" y="3445310"/>
            <a:ext cx="2754352"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默认簇的个数：</a:t>
            </a:r>
            <a:endParaRPr lang="en-US" altLang="zh-CN" sz="22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B2F60512-9714-4748-B721-9567D1E21B8D}"/>
              </a:ext>
            </a:extLst>
          </p:cNvPr>
          <p:cNvSpPr txBox="1"/>
          <p:nvPr/>
        </p:nvSpPr>
        <p:spPr>
          <a:xfrm>
            <a:off x="310380" y="4096103"/>
            <a:ext cx="4105502"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默认迭代次数： </a:t>
            </a:r>
            <a:r>
              <a:rPr lang="en-US" altLang="zh-CN" sz="2200" dirty="0">
                <a:latin typeface="微软雅黑" panose="020B0503020204020204" pitchFamily="34" charset="-122"/>
                <a:ea typeface="微软雅黑" panose="020B0503020204020204" pitchFamily="34" charset="-122"/>
              </a:rPr>
              <a:t>100</a:t>
            </a:r>
          </a:p>
        </p:txBody>
      </p:sp>
      <p:sp>
        <p:nvSpPr>
          <p:cNvPr id="19" name="文本框 18">
            <a:extLst>
              <a:ext uri="{FF2B5EF4-FFF2-40B4-BE49-F238E27FC236}">
                <a16:creationId xmlns="" xmlns:a16="http://schemas.microsoft.com/office/drawing/2014/main" id="{B40F445D-558F-4B82-9E8C-F0E58966383E}"/>
              </a:ext>
            </a:extLst>
          </p:cNvPr>
          <p:cNvSpPr txBox="1"/>
          <p:nvPr/>
        </p:nvSpPr>
        <p:spPr>
          <a:xfrm>
            <a:off x="310380" y="4746896"/>
            <a:ext cx="5187063"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默认基分类器： </a:t>
            </a:r>
            <a:r>
              <a:rPr lang="en-US" altLang="zh-CN" sz="2200" dirty="0">
                <a:latin typeface="微软雅黑" panose="020B0503020204020204" pitchFamily="34" charset="-122"/>
                <a:ea typeface="微软雅黑" panose="020B0503020204020204" pitchFamily="34" charset="-122"/>
              </a:rPr>
              <a:t>Naïve Bayes</a:t>
            </a:r>
          </a:p>
        </p:txBody>
      </p:sp>
      <p:sp>
        <p:nvSpPr>
          <p:cNvPr id="20" name="文本框 19">
            <a:extLst>
              <a:ext uri="{FF2B5EF4-FFF2-40B4-BE49-F238E27FC236}">
                <a16:creationId xmlns="" xmlns:a16="http://schemas.microsoft.com/office/drawing/2014/main" id="{FFCFEB01-644C-45F3-8253-D4229F8C0019}"/>
              </a:ext>
            </a:extLst>
          </p:cNvPr>
          <p:cNvSpPr txBox="1"/>
          <p:nvPr/>
        </p:nvSpPr>
        <p:spPr>
          <a:xfrm>
            <a:off x="310380" y="5397689"/>
            <a:ext cx="5187063"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rPr>
              <a:t>实验方案： </a:t>
            </a:r>
            <a:r>
              <a:rPr lang="zh-CN" altLang="en-US" sz="2200" dirty="0" smtClean="0">
                <a:latin typeface="微软雅黑" panose="020B0503020204020204" pitchFamily="34" charset="-122"/>
                <a:ea typeface="微软雅黑" panose="020B0503020204020204" pitchFamily="34" charset="-122"/>
              </a:rPr>
              <a:t>十次十</a:t>
            </a:r>
            <a:r>
              <a:rPr lang="zh-CN" altLang="en-US" sz="2200" dirty="0">
                <a:latin typeface="微软雅黑" panose="020B0503020204020204" pitchFamily="34" charset="-122"/>
                <a:ea typeface="微软雅黑" panose="020B0503020204020204" pitchFamily="34" charset="-122"/>
              </a:rPr>
              <a:t>折交叉检验</a:t>
            </a:r>
            <a:endParaRPr lang="en-US" altLang="zh-CN" sz="22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CE865725-5371-4F74-8311-D648307DAEC8}"/>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21" name="文本框 20">
            <a:extLst>
              <a:ext uri="{FF2B5EF4-FFF2-40B4-BE49-F238E27FC236}">
                <a16:creationId xmlns="" xmlns:a16="http://schemas.microsoft.com/office/drawing/2014/main" id="{3AA72251-3ED8-4615-A758-A4C19A5A29F5}"/>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实验设计</a:t>
            </a:r>
          </a:p>
        </p:txBody>
      </p:sp>
      <p:sp>
        <p:nvSpPr>
          <p:cNvPr id="27" name="文本框 26">
            <a:extLst>
              <a:ext uri="{FF2B5EF4-FFF2-40B4-BE49-F238E27FC236}">
                <a16:creationId xmlns="" xmlns:a16="http://schemas.microsoft.com/office/drawing/2014/main" id="{DBD414F3-BC54-4A6C-8F34-9F87B91E8201}"/>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28" name="文本框 27">
            <a:extLst>
              <a:ext uri="{FF2B5EF4-FFF2-40B4-BE49-F238E27FC236}">
                <a16:creationId xmlns="" xmlns:a16="http://schemas.microsoft.com/office/drawing/2014/main" id="{7AAE467E-DA08-4286-891A-47B6A52EECB6}"/>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29" name="文本框 28">
            <a:extLst>
              <a:ext uri="{FF2B5EF4-FFF2-40B4-BE49-F238E27FC236}">
                <a16:creationId xmlns="" xmlns:a16="http://schemas.microsoft.com/office/drawing/2014/main" id="{AF4E5B62-A1B1-48A8-B6F5-5EA3798EAAE8}"/>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
        <p:nvSpPr>
          <p:cNvPr id="6" name="Rectangle 5">
            <a:extLst>
              <a:ext uri="{FF2B5EF4-FFF2-40B4-BE49-F238E27FC236}">
                <a16:creationId xmlns="" xmlns:a16="http://schemas.microsoft.com/office/drawing/2014/main" id="{3129D270-1892-4E4C-87B0-84C648DAF1DB}"/>
              </a:ext>
            </a:extLst>
          </p:cNvPr>
          <p:cNvSpPr/>
          <p:nvPr/>
        </p:nvSpPr>
        <p:spPr>
          <a:xfrm>
            <a:off x="4576075" y="1856147"/>
            <a:ext cx="4572000" cy="1446550"/>
          </a:xfrm>
          <a:prstGeom prst="rect">
            <a:avLst/>
          </a:prstGeom>
        </p:spPr>
        <p:txBody>
          <a:bodyPr>
            <a:spAutoFit/>
          </a:bodyPr>
          <a:lstStyle/>
          <a:p>
            <a:r>
              <a:rPr lang="en-US" altLang="zh-CN" sz="2200" dirty="0">
                <a:latin typeface="微软雅黑" panose="020B0503020204020204" pitchFamily="34" charset="-122"/>
                <a:ea typeface="微软雅黑" panose="020B0503020204020204" pitchFamily="34" charset="-122"/>
              </a:rPr>
              <a:t>(5)</a:t>
            </a:r>
            <a:r>
              <a:rPr lang="en-US" altLang="zh-CN" sz="2200" dirty="0" err="1">
                <a:latin typeface="微软雅黑" panose="020B0503020204020204" pitchFamily="34" charset="-122"/>
                <a:ea typeface="微软雅黑" panose="020B0503020204020204" pitchFamily="34" charset="-122"/>
              </a:rPr>
              <a:t>Burak</a:t>
            </a:r>
            <a:r>
              <a:rPr lang="zh-CN" altLang="en-US" sz="2200" dirty="0">
                <a:latin typeface="微软雅黑" panose="020B0503020204020204" pitchFamily="34" charset="-122"/>
                <a:ea typeface="微软雅黑" panose="020B0503020204020204" pitchFamily="34" charset="-122"/>
              </a:rPr>
              <a:t>过滤法</a:t>
            </a:r>
            <a:r>
              <a:rPr lang="en-US" altLang="zh-CN" sz="2200" dirty="0">
                <a:latin typeface="微软雅黑" panose="020B0503020204020204" pitchFamily="34" charset="-122"/>
                <a:ea typeface="微软雅黑" panose="020B0503020204020204" pitchFamily="34" charset="-122"/>
              </a:rPr>
              <a:t>;</a:t>
            </a:r>
          </a:p>
          <a:p>
            <a:r>
              <a:rPr lang="en-US" altLang="zh-CN" sz="2200" dirty="0">
                <a:latin typeface="微软雅黑" panose="020B0503020204020204" pitchFamily="34" charset="-122"/>
                <a:ea typeface="微软雅黑" panose="020B0503020204020204" pitchFamily="34" charset="-122"/>
              </a:rPr>
              <a:t>(6)Zimmermann</a:t>
            </a:r>
            <a:r>
              <a:rPr lang="zh-CN" altLang="en-US" sz="2200" dirty="0">
                <a:latin typeface="微软雅黑" panose="020B0503020204020204" pitchFamily="34" charset="-122"/>
                <a:ea typeface="微软雅黑" panose="020B0503020204020204" pitchFamily="34" charset="-122"/>
              </a:rPr>
              <a:t>等人提出方法</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记为</a:t>
            </a:r>
            <a:r>
              <a:rPr lang="en-US" altLang="zh-CN" sz="2200" dirty="0">
                <a:latin typeface="微软雅黑" panose="020B0503020204020204" pitchFamily="34" charset="-122"/>
                <a:ea typeface="微软雅黑" panose="020B0503020204020204" pitchFamily="34" charset="-122"/>
              </a:rPr>
              <a:t>DCPDP (Directly Cross-project Defect Prediction) </a:t>
            </a:r>
            <a:r>
              <a:rPr lang="zh-CN" altLang="en-US" sz="2200" dirty="0">
                <a:latin typeface="微软雅黑" panose="020B0503020204020204" pitchFamily="34" charset="-122"/>
                <a:ea typeface="微软雅黑" panose="020B0503020204020204" pitchFamily="34" charset="-122"/>
              </a:rPr>
              <a:t>方法。</a:t>
            </a:r>
            <a:endParaRPr lang="zh-CN" altLang="en-US" sz="2200" dirty="0"/>
          </a:p>
        </p:txBody>
      </p:sp>
      <p:sp>
        <p:nvSpPr>
          <p:cNvPr id="7" name="Rectangle 6">
            <a:extLst>
              <a:ext uri="{FF2B5EF4-FFF2-40B4-BE49-F238E27FC236}">
                <a16:creationId xmlns="" xmlns:a16="http://schemas.microsoft.com/office/drawing/2014/main" id="{4436DA58-684A-45BC-99A0-6910BC0A4747}"/>
              </a:ext>
            </a:extLst>
          </p:cNvPr>
          <p:cNvSpPr/>
          <p:nvPr/>
        </p:nvSpPr>
        <p:spPr>
          <a:xfrm>
            <a:off x="2697150" y="3462235"/>
            <a:ext cx="1481496" cy="430887"/>
          </a:xfrm>
          <a:prstGeom prst="rect">
            <a:avLst/>
          </a:prstGeom>
        </p:spPr>
        <p:txBody>
          <a:bodyPr wrap="none">
            <a:spAutoFit/>
          </a:bodyPr>
          <a:lstStyle/>
          <a:p>
            <a:r>
              <a:rPr lang="en-US" altLang="zh-CN" sz="2200" dirty="0">
                <a:latin typeface="微软雅黑" panose="020B0503020204020204" pitchFamily="34" charset="-122"/>
                <a:ea typeface="微软雅黑" panose="020B0503020204020204" pitchFamily="34" charset="-122"/>
              </a:rPr>
              <a:t>[log</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M/2]</a:t>
            </a:r>
            <a:endParaRPr lang="zh-CN" altLang="en-US" sz="2200" dirty="0"/>
          </a:p>
        </p:txBody>
      </p:sp>
      <p:sp>
        <p:nvSpPr>
          <p:cNvPr id="8" name="Rectangle 7">
            <a:extLst>
              <a:ext uri="{FF2B5EF4-FFF2-40B4-BE49-F238E27FC236}">
                <a16:creationId xmlns="" xmlns:a16="http://schemas.microsoft.com/office/drawing/2014/main" id="{D01BBB29-B946-441F-9DD3-B080E9117641}"/>
              </a:ext>
            </a:extLst>
          </p:cNvPr>
          <p:cNvSpPr/>
          <p:nvPr/>
        </p:nvSpPr>
        <p:spPr>
          <a:xfrm flipH="1">
            <a:off x="2843389" y="3790394"/>
            <a:ext cx="190389" cy="242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 xmlns:a16="http://schemas.microsoft.com/office/drawing/2014/main" id="{37EDF942-3522-4DCD-AE88-6E1F8494789E}"/>
              </a:ext>
            </a:extLst>
          </p:cNvPr>
          <p:cNvSpPr/>
          <p:nvPr/>
        </p:nvSpPr>
        <p:spPr>
          <a:xfrm flipH="1">
            <a:off x="3825166" y="3780087"/>
            <a:ext cx="190389" cy="242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531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p:bldP spid="18" grpId="0"/>
      <p:bldP spid="19" grpId="0"/>
      <p:bldP spid="20" grpId="0"/>
      <p:bldP spid="6" grpId="0"/>
      <p:bldP spid="7" grpId="0"/>
      <p:bldP spid="8"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105876" y="1042465"/>
            <a:ext cx="885121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方法是否优于已有经典的跨项目缺陷预测方法？</a:t>
            </a:r>
          </a:p>
        </p:txBody>
      </p:sp>
      <p:pic>
        <p:nvPicPr>
          <p:cNvPr id="6" name="图片 5">
            <a:extLst>
              <a:ext uri="{FF2B5EF4-FFF2-40B4-BE49-F238E27FC236}">
                <a16:creationId xmlns="" xmlns:a16="http://schemas.microsoft.com/office/drawing/2014/main" id="{96366BA2-7B18-4AB7-8FA0-134CC075E9B7}"/>
              </a:ext>
            </a:extLst>
          </p:cNvPr>
          <p:cNvPicPr>
            <a:picLocks noChangeAspect="1"/>
          </p:cNvPicPr>
          <p:nvPr/>
        </p:nvPicPr>
        <p:blipFill>
          <a:blip r:embed="rId3"/>
          <a:stretch>
            <a:fillRect/>
          </a:stretch>
        </p:blipFill>
        <p:spPr>
          <a:xfrm>
            <a:off x="835980" y="1695820"/>
            <a:ext cx="7597892" cy="3089809"/>
          </a:xfrm>
          <a:prstGeom prst="rect">
            <a:avLst/>
          </a:prstGeom>
        </p:spPr>
      </p:pic>
      <p:sp>
        <p:nvSpPr>
          <p:cNvPr id="10" name="文本框 9">
            <a:extLst>
              <a:ext uri="{FF2B5EF4-FFF2-40B4-BE49-F238E27FC236}">
                <a16:creationId xmlns="" xmlns:a16="http://schemas.microsoft.com/office/drawing/2014/main" id="{0310293B-C859-4B27-AA7F-3CD8DA0591AE}"/>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1" name="文本框 10">
            <a:extLst>
              <a:ext uri="{FF2B5EF4-FFF2-40B4-BE49-F238E27FC236}">
                <a16:creationId xmlns="" xmlns:a16="http://schemas.microsoft.com/office/drawing/2014/main" id="{3CCB1BEE-DE18-48D2-8A20-3380995F7583}"/>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2" name="文本框 11">
            <a:extLst>
              <a:ext uri="{FF2B5EF4-FFF2-40B4-BE49-F238E27FC236}">
                <a16:creationId xmlns="" xmlns:a16="http://schemas.microsoft.com/office/drawing/2014/main" id="{213970BE-110F-4C8D-BA44-4707A8AB3D90}"/>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3" name="文本框 12">
            <a:extLst>
              <a:ext uri="{FF2B5EF4-FFF2-40B4-BE49-F238E27FC236}">
                <a16:creationId xmlns="" xmlns:a16="http://schemas.microsoft.com/office/drawing/2014/main" id="{7C8B683F-87F9-40E6-941C-F70F9F3294F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4" name="文本框 13">
            <a:extLst>
              <a:ext uri="{FF2B5EF4-FFF2-40B4-BE49-F238E27FC236}">
                <a16:creationId xmlns="" xmlns:a16="http://schemas.microsoft.com/office/drawing/2014/main" id="{87D7A482-0798-4637-A5A1-7AB85157AF5E}"/>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413973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144382" y="686927"/>
            <a:ext cx="8851217" cy="61447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方法是否优于已有经典的跨项目缺陷预测方法？</a:t>
            </a:r>
          </a:p>
        </p:txBody>
      </p:sp>
      <p:pic>
        <p:nvPicPr>
          <p:cNvPr id="4" name="图片 3">
            <a:extLst>
              <a:ext uri="{FF2B5EF4-FFF2-40B4-BE49-F238E27FC236}">
                <a16:creationId xmlns="" xmlns:a16="http://schemas.microsoft.com/office/drawing/2014/main" id="{8D35DD04-C260-49C8-B367-57AD818541B7}"/>
              </a:ext>
            </a:extLst>
          </p:cNvPr>
          <p:cNvPicPr>
            <a:picLocks noChangeAspect="1"/>
          </p:cNvPicPr>
          <p:nvPr/>
        </p:nvPicPr>
        <p:blipFill rotWithShape="1">
          <a:blip r:embed="rId3"/>
          <a:srcRect t="641" b="1981"/>
          <a:stretch/>
        </p:blipFill>
        <p:spPr>
          <a:xfrm>
            <a:off x="1685453" y="1137424"/>
            <a:ext cx="5709667" cy="5302201"/>
          </a:xfrm>
          <a:prstGeom prst="rect">
            <a:avLst/>
          </a:prstGeom>
        </p:spPr>
      </p:pic>
      <p:sp>
        <p:nvSpPr>
          <p:cNvPr id="10" name="文本框 9">
            <a:extLst>
              <a:ext uri="{FF2B5EF4-FFF2-40B4-BE49-F238E27FC236}">
                <a16:creationId xmlns="" xmlns:a16="http://schemas.microsoft.com/office/drawing/2014/main" id="{DA501EB6-6951-44E8-B34A-77E7C798B886}"/>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1" name="文本框 10">
            <a:extLst>
              <a:ext uri="{FF2B5EF4-FFF2-40B4-BE49-F238E27FC236}">
                <a16:creationId xmlns="" xmlns:a16="http://schemas.microsoft.com/office/drawing/2014/main" id="{A591B15A-2F5B-4D3B-ADB7-FC61D87DDB6F}"/>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2" name="文本框 11">
            <a:extLst>
              <a:ext uri="{FF2B5EF4-FFF2-40B4-BE49-F238E27FC236}">
                <a16:creationId xmlns="" xmlns:a16="http://schemas.microsoft.com/office/drawing/2014/main" id="{38F284A1-4EBE-4877-AAFD-0CF8A82B3D2D}"/>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3" name="文本框 12">
            <a:extLst>
              <a:ext uri="{FF2B5EF4-FFF2-40B4-BE49-F238E27FC236}">
                <a16:creationId xmlns="" xmlns:a16="http://schemas.microsoft.com/office/drawing/2014/main" id="{88B76BE4-F1E4-4530-8F59-0299C5D54031}"/>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4" name="文本框 13">
            <a:extLst>
              <a:ext uri="{FF2B5EF4-FFF2-40B4-BE49-F238E27FC236}">
                <a16:creationId xmlns="" xmlns:a16="http://schemas.microsoft.com/office/drawing/2014/main" id="{66E79CAB-6982-4595-91A5-7BA34DF301DF}"/>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125513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96251" y="734458"/>
            <a:ext cx="885121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方法是否优于已有经典的跨项目缺陷预测方法？</a:t>
            </a:r>
          </a:p>
        </p:txBody>
      </p:sp>
      <p:pic>
        <p:nvPicPr>
          <p:cNvPr id="6" name="图片 5">
            <a:extLst>
              <a:ext uri="{FF2B5EF4-FFF2-40B4-BE49-F238E27FC236}">
                <a16:creationId xmlns="" xmlns:a16="http://schemas.microsoft.com/office/drawing/2014/main" id="{E9B31A9D-7BA5-4DE1-9025-0E395A3D2465}"/>
              </a:ext>
            </a:extLst>
          </p:cNvPr>
          <p:cNvPicPr>
            <a:picLocks noChangeAspect="1"/>
          </p:cNvPicPr>
          <p:nvPr/>
        </p:nvPicPr>
        <p:blipFill>
          <a:blip r:embed="rId3"/>
          <a:stretch>
            <a:fillRect/>
          </a:stretch>
        </p:blipFill>
        <p:spPr>
          <a:xfrm>
            <a:off x="1473982" y="4789245"/>
            <a:ext cx="6018754" cy="1634124"/>
          </a:xfrm>
          <a:prstGeom prst="rect">
            <a:avLst/>
          </a:prstGeom>
        </p:spPr>
      </p:pic>
      <p:sp>
        <p:nvSpPr>
          <p:cNvPr id="11" name="文本框 10">
            <a:extLst>
              <a:ext uri="{FF2B5EF4-FFF2-40B4-BE49-F238E27FC236}">
                <a16:creationId xmlns="" xmlns:a16="http://schemas.microsoft.com/office/drawing/2014/main" id="{566B03A5-6E35-472F-9889-E4C429EED65E}"/>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D4284733-FAF6-427B-91D6-37525D5C6FFC}"/>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3" name="文本框 12">
            <a:extLst>
              <a:ext uri="{FF2B5EF4-FFF2-40B4-BE49-F238E27FC236}">
                <a16:creationId xmlns="" xmlns:a16="http://schemas.microsoft.com/office/drawing/2014/main" id="{D739C587-BC84-44FA-AE07-AB515E329C4D}"/>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BB6982E2-09C9-4D8E-9174-28E2846F6EF6}"/>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F7AB3C6B-DF58-4D33-96AD-90AC8907DBB3}"/>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pic>
        <p:nvPicPr>
          <p:cNvPr id="7" name="图片 6"/>
          <p:cNvPicPr>
            <a:picLocks noChangeAspect="1"/>
          </p:cNvPicPr>
          <p:nvPr/>
        </p:nvPicPr>
        <p:blipFill>
          <a:blip r:embed="rId4"/>
          <a:stretch>
            <a:fillRect/>
          </a:stretch>
        </p:blipFill>
        <p:spPr>
          <a:xfrm>
            <a:off x="1421391" y="1189519"/>
            <a:ext cx="5997109" cy="3584653"/>
          </a:xfrm>
          <a:prstGeom prst="rect">
            <a:avLst/>
          </a:prstGeom>
        </p:spPr>
      </p:pic>
    </p:spTree>
    <p:extLst>
      <p:ext uri="{BB962C8B-B14F-4D97-AF65-F5344CB8AC3E}">
        <p14:creationId xmlns:p14="http://schemas.microsoft.com/office/powerpoint/2010/main" val="93683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182879" y="975091"/>
            <a:ext cx="8851217"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RQ2</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方法的特征迁移阶段，特征选择比例对</a:t>
            </a:r>
            <a:r>
              <a:rPr lang="en-US" altLang="zh-CN" sz="2400" dirty="0" err="1">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方法的性能影响如何？</a:t>
            </a:r>
          </a:p>
        </p:txBody>
      </p:sp>
      <p:pic>
        <p:nvPicPr>
          <p:cNvPr id="7" name="图片 6">
            <a:extLst>
              <a:ext uri="{FF2B5EF4-FFF2-40B4-BE49-F238E27FC236}">
                <a16:creationId xmlns="" xmlns:a16="http://schemas.microsoft.com/office/drawing/2014/main" id="{13EEDD21-A8C1-4258-BE4E-F50E5F8981CD}"/>
              </a:ext>
            </a:extLst>
          </p:cNvPr>
          <p:cNvPicPr>
            <a:picLocks noChangeAspect="1"/>
          </p:cNvPicPr>
          <p:nvPr/>
        </p:nvPicPr>
        <p:blipFill>
          <a:blip r:embed="rId3"/>
          <a:stretch>
            <a:fillRect/>
          </a:stretch>
        </p:blipFill>
        <p:spPr>
          <a:xfrm>
            <a:off x="1213682" y="1940838"/>
            <a:ext cx="6803455" cy="2287008"/>
          </a:xfrm>
          <a:prstGeom prst="rect">
            <a:avLst/>
          </a:prstGeom>
        </p:spPr>
      </p:pic>
      <p:pic>
        <p:nvPicPr>
          <p:cNvPr id="8" name="图片 7">
            <a:extLst>
              <a:ext uri="{FF2B5EF4-FFF2-40B4-BE49-F238E27FC236}">
                <a16:creationId xmlns="" xmlns:a16="http://schemas.microsoft.com/office/drawing/2014/main" id="{1D3896B7-7687-4CDF-B255-664BACDA63B9}"/>
              </a:ext>
            </a:extLst>
          </p:cNvPr>
          <p:cNvPicPr>
            <a:picLocks noChangeAspect="1"/>
          </p:cNvPicPr>
          <p:nvPr/>
        </p:nvPicPr>
        <p:blipFill>
          <a:blip r:embed="rId4"/>
          <a:stretch>
            <a:fillRect/>
          </a:stretch>
        </p:blipFill>
        <p:spPr>
          <a:xfrm>
            <a:off x="1230615" y="4065500"/>
            <a:ext cx="6803455" cy="2307941"/>
          </a:xfrm>
          <a:prstGeom prst="rect">
            <a:avLst/>
          </a:prstGeom>
        </p:spPr>
      </p:pic>
      <p:sp>
        <p:nvSpPr>
          <p:cNvPr id="11" name="文本框 10">
            <a:extLst>
              <a:ext uri="{FF2B5EF4-FFF2-40B4-BE49-F238E27FC236}">
                <a16:creationId xmlns="" xmlns:a16="http://schemas.microsoft.com/office/drawing/2014/main" id="{AB8E4ECA-1EB5-4563-9689-0ED5164885BD}"/>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DEE1B8E8-FBD5-48C3-922B-45C52D60DE45}"/>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3" name="文本框 12">
            <a:extLst>
              <a:ext uri="{FF2B5EF4-FFF2-40B4-BE49-F238E27FC236}">
                <a16:creationId xmlns="" xmlns:a16="http://schemas.microsoft.com/office/drawing/2014/main" id="{8947C8D6-A2F1-4FF4-852A-A765A71EAFD1}"/>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FB22DEB9-3ADE-4AEC-8B44-BEBE5F895BF0}"/>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6F66BA28-C3AF-4E48-8A38-553E46FE4065}"/>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411957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8125" y="1181036"/>
            <a:ext cx="6828817" cy="584775"/>
          </a:xfrm>
          <a:prstGeom prst="rect">
            <a:avLst/>
          </a:prstGeom>
          <a:noFill/>
          <a:ln>
            <a:noFill/>
          </a:ln>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大纲</a:t>
            </a:r>
          </a:p>
        </p:txBody>
      </p:sp>
      <p:sp>
        <p:nvSpPr>
          <p:cNvPr id="8" name="文本框 7">
            <a:extLst>
              <a:ext uri="{FF2B5EF4-FFF2-40B4-BE49-F238E27FC236}">
                <a16:creationId xmlns="" xmlns:a16="http://schemas.microsoft.com/office/drawing/2014/main" id="{758B11EE-CB32-4A05-8C5D-F6DEB6C28141}"/>
              </a:ext>
            </a:extLst>
          </p:cNvPr>
          <p:cNvSpPr txBox="1"/>
          <p:nvPr/>
        </p:nvSpPr>
        <p:spPr>
          <a:xfrm>
            <a:off x="1146284" y="1962997"/>
            <a:ext cx="2408235" cy="4924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研究背景</a:t>
            </a:r>
            <a:endParaRPr lang="en-US" altLang="zh-CN" sz="2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3A3CB362-373A-403C-8185-5930F49658B3}"/>
              </a:ext>
            </a:extLst>
          </p:cNvPr>
          <p:cNvSpPr txBox="1"/>
          <p:nvPr/>
        </p:nvSpPr>
        <p:spPr>
          <a:xfrm>
            <a:off x="1146284" y="2452574"/>
            <a:ext cx="2492456" cy="492443"/>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rPr>
              <a:t>FeCTrA</a:t>
            </a:r>
            <a:r>
              <a:rPr lang="zh-CN" altLang="en-US" sz="2600" dirty="0">
                <a:latin typeface="微软雅黑" panose="020B0503020204020204" pitchFamily="34" charset="-122"/>
                <a:ea typeface="微软雅黑" panose="020B0503020204020204" pitchFamily="34" charset="-122"/>
              </a:rPr>
              <a:t>方法</a:t>
            </a:r>
            <a:endParaRPr lang="en-US" altLang="zh-CN" sz="2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75AF6D40-5115-4F5A-A1D2-5F9724253861}"/>
              </a:ext>
            </a:extLst>
          </p:cNvPr>
          <p:cNvSpPr txBox="1"/>
          <p:nvPr/>
        </p:nvSpPr>
        <p:spPr>
          <a:xfrm>
            <a:off x="1146284" y="2942147"/>
            <a:ext cx="2492456" cy="4924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实验设计</a:t>
            </a:r>
            <a:endParaRPr lang="en-US" altLang="zh-CN" sz="2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 xmlns:a16="http://schemas.microsoft.com/office/drawing/2014/main" id="{38847BEE-421C-48EA-8C77-F3C2C4B08282}"/>
              </a:ext>
            </a:extLst>
          </p:cNvPr>
          <p:cNvSpPr txBox="1"/>
          <p:nvPr/>
        </p:nvSpPr>
        <p:spPr>
          <a:xfrm>
            <a:off x="1146284" y="3441344"/>
            <a:ext cx="2492456" cy="4924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结果分析</a:t>
            </a:r>
            <a:endParaRPr lang="en-US" altLang="zh-CN" sz="26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883F4B7C-60BC-425C-99B1-A6EB22365038}"/>
              </a:ext>
            </a:extLst>
          </p:cNvPr>
          <p:cNvSpPr txBox="1"/>
          <p:nvPr/>
        </p:nvSpPr>
        <p:spPr>
          <a:xfrm>
            <a:off x="1146284" y="3950169"/>
            <a:ext cx="2492456" cy="4924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600" dirty="0">
                <a:latin typeface="微软雅黑" panose="020B0503020204020204" pitchFamily="34" charset="-122"/>
                <a:ea typeface="微软雅黑" panose="020B0503020204020204" pitchFamily="34" charset="-122"/>
              </a:rPr>
              <a:t>总结与展望</a:t>
            </a:r>
            <a:endParaRPr lang="en-US" altLang="zh-CN" sz="2600" dirty="0">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 xmlns:a16="http://schemas.microsoft.com/office/drawing/2014/main" id="{5764F8F8-B3F2-4715-A8F5-137528A260C3}"/>
              </a:ext>
            </a:extLst>
          </p:cNvPr>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研究大纲</a:t>
            </a:r>
          </a:p>
        </p:txBody>
      </p:sp>
    </p:spTree>
    <p:extLst>
      <p:ext uri="{BB962C8B-B14F-4D97-AF65-F5344CB8AC3E}">
        <p14:creationId xmlns:p14="http://schemas.microsoft.com/office/powerpoint/2010/main" val="3843936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166324" y="967138"/>
            <a:ext cx="8851217"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RQ3</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方法的实例迁移阶段，目标项目中标记实例比例对</a:t>
            </a:r>
            <a:r>
              <a:rPr lang="en-US" altLang="zh-CN" sz="2400" dirty="0">
                <a:latin typeface="微软雅黑" panose="020B0503020204020204" pitchFamily="34" charset="-122"/>
                <a:ea typeface="微软雅黑" panose="020B0503020204020204" pitchFamily="34" charset="-122"/>
              </a:rPr>
              <a:t>FeCTrA </a:t>
            </a:r>
            <a:r>
              <a:rPr lang="zh-CN" altLang="en-US" sz="2400" dirty="0">
                <a:latin typeface="微软雅黑" panose="020B0503020204020204" pitchFamily="34" charset="-122"/>
                <a:ea typeface="微软雅黑" panose="020B0503020204020204" pitchFamily="34" charset="-122"/>
              </a:rPr>
              <a:t>方法的性能影响如何？</a:t>
            </a:r>
          </a:p>
        </p:txBody>
      </p:sp>
      <p:pic>
        <p:nvPicPr>
          <p:cNvPr id="4" name="图片 3">
            <a:extLst>
              <a:ext uri="{FF2B5EF4-FFF2-40B4-BE49-F238E27FC236}">
                <a16:creationId xmlns="" xmlns:a16="http://schemas.microsoft.com/office/drawing/2014/main" id="{5564F3D9-DD19-481F-A4A5-4F020D7FA469}"/>
              </a:ext>
            </a:extLst>
          </p:cNvPr>
          <p:cNvPicPr>
            <a:picLocks noChangeAspect="1"/>
          </p:cNvPicPr>
          <p:nvPr/>
        </p:nvPicPr>
        <p:blipFill>
          <a:blip r:embed="rId3"/>
          <a:stretch>
            <a:fillRect/>
          </a:stretch>
        </p:blipFill>
        <p:spPr>
          <a:xfrm>
            <a:off x="1163347" y="1837529"/>
            <a:ext cx="6656143" cy="2214928"/>
          </a:xfrm>
          <a:prstGeom prst="rect">
            <a:avLst/>
          </a:prstGeom>
        </p:spPr>
      </p:pic>
      <p:pic>
        <p:nvPicPr>
          <p:cNvPr id="5" name="图片 4">
            <a:extLst>
              <a:ext uri="{FF2B5EF4-FFF2-40B4-BE49-F238E27FC236}">
                <a16:creationId xmlns="" xmlns:a16="http://schemas.microsoft.com/office/drawing/2014/main" id="{48CA63C7-2F01-4012-A1FF-35FB7919FA9E}"/>
              </a:ext>
            </a:extLst>
          </p:cNvPr>
          <p:cNvPicPr>
            <a:picLocks noChangeAspect="1"/>
          </p:cNvPicPr>
          <p:nvPr/>
        </p:nvPicPr>
        <p:blipFill>
          <a:blip r:embed="rId4"/>
          <a:stretch>
            <a:fillRect/>
          </a:stretch>
        </p:blipFill>
        <p:spPr>
          <a:xfrm>
            <a:off x="1163347" y="4052457"/>
            <a:ext cx="6656143" cy="2232274"/>
          </a:xfrm>
          <a:prstGeom prst="rect">
            <a:avLst/>
          </a:prstGeom>
        </p:spPr>
      </p:pic>
      <p:sp>
        <p:nvSpPr>
          <p:cNvPr id="11" name="文本框 10">
            <a:extLst>
              <a:ext uri="{FF2B5EF4-FFF2-40B4-BE49-F238E27FC236}">
                <a16:creationId xmlns="" xmlns:a16="http://schemas.microsoft.com/office/drawing/2014/main" id="{7F574FFD-E0B9-49E7-A9C6-1D8D5C680C15}"/>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F7D8B083-2F25-4BE1-8239-D484C98F275D}"/>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3" name="文本框 12">
            <a:extLst>
              <a:ext uri="{FF2B5EF4-FFF2-40B4-BE49-F238E27FC236}">
                <a16:creationId xmlns="" xmlns:a16="http://schemas.microsoft.com/office/drawing/2014/main" id="{BFCF0E9A-E7D0-47F8-B706-6C9EBB200E5E}"/>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A86FDF02-D48D-4A6D-BF20-639915FBCF75}"/>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143992CA-6A82-45D6-9F4C-A5CBFA406C9A}"/>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35231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结果分析</a:t>
            </a:r>
          </a:p>
        </p:txBody>
      </p:sp>
      <p:sp>
        <p:nvSpPr>
          <p:cNvPr id="3" name="文本框 2">
            <a:extLst>
              <a:ext uri="{FF2B5EF4-FFF2-40B4-BE49-F238E27FC236}">
                <a16:creationId xmlns="" xmlns:a16="http://schemas.microsoft.com/office/drawing/2014/main" id="{41295D9E-FB29-47CF-BC09-2A72F32F68E6}"/>
              </a:ext>
            </a:extLst>
          </p:cNvPr>
          <p:cNvSpPr txBox="1"/>
          <p:nvPr/>
        </p:nvSpPr>
        <p:spPr>
          <a:xfrm>
            <a:off x="125127" y="975088"/>
            <a:ext cx="8851217"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RQ4</a:t>
            </a:r>
            <a:r>
              <a:rPr lang="zh-CN" altLang="en-US" sz="2400" dirty="0">
                <a:latin typeface="微软雅黑" panose="020B0503020204020204" pitchFamily="34" charset="-122"/>
                <a:ea typeface="微软雅黑" panose="020B0503020204020204" pitchFamily="34" charset="-122"/>
              </a:rPr>
              <a:t>：使用不同的分类器对</a:t>
            </a:r>
            <a:r>
              <a:rPr lang="en-US" altLang="zh-CN" sz="2400" dirty="0" err="1">
                <a:latin typeface="微软雅黑" panose="020B0503020204020204" pitchFamily="34" charset="-122"/>
                <a:ea typeface="微软雅黑" panose="020B0503020204020204" pitchFamily="34" charset="-122"/>
              </a:rPr>
              <a:t>FeCTrA</a:t>
            </a:r>
            <a:r>
              <a:rPr lang="zh-CN" altLang="en-US" sz="2400" dirty="0">
                <a:latin typeface="微软雅黑" panose="020B0503020204020204" pitchFamily="34" charset="-122"/>
                <a:ea typeface="微软雅黑" panose="020B0503020204020204" pitchFamily="34" charset="-122"/>
              </a:rPr>
              <a:t>方法的性能影响如何？</a:t>
            </a:r>
          </a:p>
        </p:txBody>
      </p:sp>
      <p:pic>
        <p:nvPicPr>
          <p:cNvPr id="6" name="图片 5">
            <a:extLst>
              <a:ext uri="{FF2B5EF4-FFF2-40B4-BE49-F238E27FC236}">
                <a16:creationId xmlns="" xmlns:a16="http://schemas.microsoft.com/office/drawing/2014/main" id="{F2760067-EB00-4FD8-87DC-3643D0AFA026}"/>
              </a:ext>
            </a:extLst>
          </p:cNvPr>
          <p:cNvPicPr>
            <a:picLocks noChangeAspect="1"/>
          </p:cNvPicPr>
          <p:nvPr/>
        </p:nvPicPr>
        <p:blipFill>
          <a:blip r:embed="rId3"/>
          <a:stretch>
            <a:fillRect/>
          </a:stretch>
        </p:blipFill>
        <p:spPr>
          <a:xfrm>
            <a:off x="816728" y="1612674"/>
            <a:ext cx="7027062" cy="2252046"/>
          </a:xfrm>
          <a:prstGeom prst="rect">
            <a:avLst/>
          </a:prstGeom>
        </p:spPr>
      </p:pic>
      <p:pic>
        <p:nvPicPr>
          <p:cNvPr id="7" name="图片 6">
            <a:extLst>
              <a:ext uri="{FF2B5EF4-FFF2-40B4-BE49-F238E27FC236}">
                <a16:creationId xmlns="" xmlns:a16="http://schemas.microsoft.com/office/drawing/2014/main" id="{BB53CC42-EC0A-4A60-AC20-2CFB6B88EE9D}"/>
              </a:ext>
            </a:extLst>
          </p:cNvPr>
          <p:cNvPicPr>
            <a:picLocks noChangeAspect="1"/>
          </p:cNvPicPr>
          <p:nvPr/>
        </p:nvPicPr>
        <p:blipFill>
          <a:blip r:embed="rId4"/>
          <a:stretch>
            <a:fillRect/>
          </a:stretch>
        </p:blipFill>
        <p:spPr>
          <a:xfrm>
            <a:off x="912980" y="3833954"/>
            <a:ext cx="7197762" cy="2413183"/>
          </a:xfrm>
          <a:prstGeom prst="rect">
            <a:avLst/>
          </a:prstGeom>
        </p:spPr>
      </p:pic>
      <p:sp>
        <p:nvSpPr>
          <p:cNvPr id="11" name="文本框 10">
            <a:extLst>
              <a:ext uri="{FF2B5EF4-FFF2-40B4-BE49-F238E27FC236}">
                <a16:creationId xmlns="" xmlns:a16="http://schemas.microsoft.com/office/drawing/2014/main" id="{3AB30ED6-4637-45E0-AB82-8C80E93FBE40}"/>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41BD05E8-4B65-4475-9308-71F67955E588}"/>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3" name="文本框 12">
            <a:extLst>
              <a:ext uri="{FF2B5EF4-FFF2-40B4-BE49-F238E27FC236}">
                <a16:creationId xmlns="" xmlns:a16="http://schemas.microsoft.com/office/drawing/2014/main" id="{776F047C-E870-417A-96D1-78A0A371E6AD}"/>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F46D6124-AF9D-4340-9811-903587C9F5B7}"/>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9DF5BB7A-96EE-4A38-8B59-0C074D3CC035}"/>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321221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总结与展望</a:t>
            </a:r>
          </a:p>
        </p:txBody>
      </p:sp>
      <p:sp>
        <p:nvSpPr>
          <p:cNvPr id="3" name="矩形 2">
            <a:extLst>
              <a:ext uri="{FF2B5EF4-FFF2-40B4-BE49-F238E27FC236}">
                <a16:creationId xmlns="" xmlns:a16="http://schemas.microsoft.com/office/drawing/2014/main" id="{A06C4FC7-C7FF-4C1D-8B93-EB9947DBA3FF}"/>
              </a:ext>
            </a:extLst>
          </p:cNvPr>
          <p:cNvSpPr/>
          <p:nvPr/>
        </p:nvSpPr>
        <p:spPr>
          <a:xfrm>
            <a:off x="240530" y="1547066"/>
            <a:ext cx="8544674"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、首次提出了基于特征迁移和实例迁移的跨项目软件缺陷预测方法</a:t>
            </a:r>
            <a:r>
              <a:rPr lang="en-US" altLang="zh-CN" sz="2000" dirty="0">
                <a:latin typeface="微软雅黑" panose="020B0503020204020204" pitchFamily="34" charset="-122"/>
                <a:ea typeface="微软雅黑" panose="020B0503020204020204" pitchFamily="34" charset="-122"/>
              </a:rPr>
              <a:t>FeCTrA</a:t>
            </a:r>
            <a:r>
              <a:rPr lang="zh-CN" altLang="en-US" sz="2000" dirty="0">
                <a:latin typeface="微软雅黑" panose="020B0503020204020204" pitchFamily="34" charset="-122"/>
                <a:ea typeface="微软雅黑" panose="020B0503020204020204" pitchFamily="34" charset="-122"/>
              </a:rPr>
              <a:t>，该方法可以有效地移除冗余特征和无关特征，有效减小源项目和目标项目之间的数据分布差异性</a:t>
            </a:r>
          </a:p>
        </p:txBody>
      </p:sp>
      <p:sp>
        <p:nvSpPr>
          <p:cNvPr id="4" name="矩形 3">
            <a:extLst>
              <a:ext uri="{FF2B5EF4-FFF2-40B4-BE49-F238E27FC236}">
                <a16:creationId xmlns="" xmlns:a16="http://schemas.microsoft.com/office/drawing/2014/main" id="{BB50A90A-B42C-42FE-A8E4-DDE0DFCE0EF2}"/>
              </a:ext>
            </a:extLst>
          </p:cNvPr>
          <p:cNvSpPr/>
          <p:nvPr/>
        </p:nvSpPr>
        <p:spPr>
          <a:xfrm>
            <a:off x="240530" y="3092701"/>
            <a:ext cx="8544674" cy="70788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Relink</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AEEEM</a:t>
            </a:r>
            <a:r>
              <a:rPr lang="zh-CN" altLang="en-US" sz="2000" dirty="0">
                <a:latin typeface="微软雅黑" panose="020B0503020204020204" pitchFamily="34" charset="-122"/>
                <a:ea typeface="微软雅黑" panose="020B0503020204020204" pitchFamily="34" charset="-122"/>
              </a:rPr>
              <a:t>数据集进行了实证研究，深入分析了不同影响因素对</a:t>
            </a:r>
            <a:r>
              <a:rPr lang="en-US" altLang="zh-CN" sz="2000" dirty="0">
                <a:latin typeface="微软雅黑" panose="020B0503020204020204" pitchFamily="34" charset="-122"/>
                <a:ea typeface="微软雅黑" panose="020B0503020204020204" pitchFamily="34" charset="-122"/>
              </a:rPr>
              <a:t>FeCTrA</a:t>
            </a:r>
            <a:r>
              <a:rPr lang="zh-CN" altLang="en-US" sz="2000" dirty="0">
                <a:latin typeface="微软雅黑" panose="020B0503020204020204" pitchFamily="34" charset="-122"/>
                <a:ea typeface="微软雅黑" panose="020B0503020204020204" pitchFamily="34" charset="-122"/>
              </a:rPr>
              <a:t>方法性能的影响，为更好地使用</a:t>
            </a:r>
            <a:r>
              <a:rPr lang="en-US" altLang="zh-CN" sz="2000" dirty="0">
                <a:latin typeface="微软雅黑" panose="020B0503020204020204" pitchFamily="34" charset="-122"/>
                <a:ea typeface="微软雅黑" panose="020B0503020204020204" pitchFamily="34" charset="-122"/>
              </a:rPr>
              <a:t>FeCTrA </a:t>
            </a:r>
            <a:r>
              <a:rPr lang="zh-CN" altLang="en-US" sz="2000" dirty="0">
                <a:latin typeface="微软雅黑" panose="020B0503020204020204" pitchFamily="34" charset="-122"/>
                <a:ea typeface="微软雅黑" panose="020B0503020204020204" pitchFamily="34" charset="-122"/>
              </a:rPr>
              <a:t>方法提供了指导性建议</a:t>
            </a:r>
          </a:p>
        </p:txBody>
      </p:sp>
      <p:sp>
        <p:nvSpPr>
          <p:cNvPr id="5" name="矩形 4">
            <a:extLst>
              <a:ext uri="{FF2B5EF4-FFF2-40B4-BE49-F238E27FC236}">
                <a16:creationId xmlns="" xmlns:a16="http://schemas.microsoft.com/office/drawing/2014/main" id="{46291DDF-8F75-4B97-96A5-B381B20A61E8}"/>
              </a:ext>
            </a:extLst>
          </p:cNvPr>
          <p:cNvSpPr/>
          <p:nvPr/>
        </p:nvSpPr>
        <p:spPr>
          <a:xfrm>
            <a:off x="240530" y="4361337"/>
            <a:ext cx="8777011"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、对比了</a:t>
            </a:r>
            <a:r>
              <a:rPr lang="en-US" altLang="zh-CN" sz="2000" dirty="0">
                <a:latin typeface="微软雅黑" panose="020B0503020204020204" pitchFamily="34" charset="-122"/>
                <a:ea typeface="微软雅黑" panose="020B0503020204020204" pitchFamily="34" charset="-122"/>
              </a:rPr>
              <a:t>TCA+</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Peters</a:t>
            </a:r>
            <a:r>
              <a:rPr lang="zh-CN" altLang="en-US" sz="2000" dirty="0">
                <a:latin typeface="微软雅黑" panose="020B0503020204020204" pitchFamily="34" charset="-122"/>
                <a:ea typeface="微软雅黑" panose="020B0503020204020204" pitchFamily="34" charset="-122"/>
              </a:rPr>
              <a:t>过滤法、</a:t>
            </a:r>
            <a:r>
              <a:rPr lang="en-US" altLang="zh-CN" sz="2000" dirty="0" err="1">
                <a:latin typeface="微软雅黑" panose="020B0503020204020204" pitchFamily="34" charset="-122"/>
                <a:ea typeface="微软雅黑" panose="020B0503020204020204" pitchFamily="34" charset="-122"/>
              </a:rPr>
              <a:t>Burak</a:t>
            </a:r>
            <a:r>
              <a:rPr lang="zh-CN" altLang="en-US" sz="2000" dirty="0">
                <a:latin typeface="微软雅黑" panose="020B0503020204020204" pitchFamily="34" charset="-122"/>
                <a:ea typeface="微软雅黑" panose="020B0503020204020204" pitchFamily="34" charset="-122"/>
              </a:rPr>
              <a:t>过滤法以及</a:t>
            </a:r>
            <a:r>
              <a:rPr lang="en-US" altLang="zh-CN" sz="2000" dirty="0">
                <a:latin typeface="微软雅黑" panose="020B0503020204020204" pitchFamily="34" charset="-122"/>
                <a:ea typeface="微软雅黑" panose="020B0503020204020204" pitchFamily="34" charset="-122"/>
              </a:rPr>
              <a:t>DCPDP</a:t>
            </a:r>
            <a:r>
              <a:rPr lang="zh-CN" altLang="en-US" sz="2000" dirty="0">
                <a:latin typeface="微软雅黑" panose="020B0503020204020204" pitchFamily="34" charset="-122"/>
                <a:ea typeface="微软雅黑" panose="020B0503020204020204" pitchFamily="34" charset="-122"/>
              </a:rPr>
              <a:t>方法，发现</a:t>
            </a:r>
            <a:r>
              <a:rPr lang="en-US" altLang="zh-CN" sz="2000" dirty="0">
                <a:latin typeface="微软雅黑" panose="020B0503020204020204" pitchFamily="34" charset="-122"/>
                <a:ea typeface="微软雅黑" panose="020B0503020204020204" pitchFamily="34" charset="-122"/>
              </a:rPr>
              <a:t>FeCTrA</a:t>
            </a:r>
            <a:r>
              <a:rPr lang="zh-CN" altLang="en-US" sz="2000" dirty="0">
                <a:latin typeface="微软雅黑" panose="020B0503020204020204" pitchFamily="34" charset="-122"/>
                <a:ea typeface="微软雅黑" panose="020B0503020204020204" pitchFamily="34" charset="-122"/>
              </a:rPr>
              <a:t>方法在预测性能上具有显著优势，这说明通过融合多种不同类型的迁移学习方法来解决</a:t>
            </a:r>
            <a:r>
              <a:rPr lang="en-US" altLang="zh-CN" sz="2000" dirty="0">
                <a:latin typeface="微软雅黑" panose="020B0503020204020204" pitchFamily="34" charset="-122"/>
                <a:ea typeface="微软雅黑" panose="020B0503020204020204" pitchFamily="34" charset="-122"/>
              </a:rPr>
              <a:t>CPDP</a:t>
            </a:r>
            <a:r>
              <a:rPr lang="zh-CN" altLang="en-US" sz="2000" dirty="0">
                <a:latin typeface="微软雅黑" panose="020B0503020204020204" pitchFamily="34" charset="-122"/>
                <a:ea typeface="微软雅黑" panose="020B0503020204020204" pitchFamily="34" charset="-122"/>
              </a:rPr>
              <a:t>问题值得关注。</a:t>
            </a:r>
          </a:p>
        </p:txBody>
      </p:sp>
      <p:sp>
        <p:nvSpPr>
          <p:cNvPr id="6" name="文本框 5">
            <a:extLst>
              <a:ext uri="{FF2B5EF4-FFF2-40B4-BE49-F238E27FC236}">
                <a16:creationId xmlns="" xmlns:a16="http://schemas.microsoft.com/office/drawing/2014/main" id="{8FCADFB4-C88A-4B47-A5EC-95AD67B72450}"/>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7" name="文本框 6">
            <a:extLst>
              <a:ext uri="{FF2B5EF4-FFF2-40B4-BE49-F238E27FC236}">
                <a16:creationId xmlns="" xmlns:a16="http://schemas.microsoft.com/office/drawing/2014/main" id="{4E4F723C-7CEE-41F2-BD02-012D4950DAAA}"/>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8" name="文本框 7">
            <a:extLst>
              <a:ext uri="{FF2B5EF4-FFF2-40B4-BE49-F238E27FC236}">
                <a16:creationId xmlns="" xmlns:a16="http://schemas.microsoft.com/office/drawing/2014/main" id="{ECD6E979-C463-453B-8710-5D1A5DCEA3FE}"/>
              </a:ext>
            </a:extLst>
          </p:cNvPr>
          <p:cNvSpPr txBox="1"/>
          <p:nvPr/>
        </p:nvSpPr>
        <p:spPr>
          <a:xfrm>
            <a:off x="5656301"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结果分析</a:t>
            </a:r>
          </a:p>
        </p:txBody>
      </p:sp>
      <p:sp>
        <p:nvSpPr>
          <p:cNvPr id="9" name="文本框 8">
            <a:extLst>
              <a:ext uri="{FF2B5EF4-FFF2-40B4-BE49-F238E27FC236}">
                <a16:creationId xmlns="" xmlns:a16="http://schemas.microsoft.com/office/drawing/2014/main" id="{35A083CA-DA00-4AC3-8998-2BFEAB1AE20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总结与展望</a:t>
            </a:r>
          </a:p>
        </p:txBody>
      </p:sp>
      <p:sp>
        <p:nvSpPr>
          <p:cNvPr id="10" name="文本框 9">
            <a:extLst>
              <a:ext uri="{FF2B5EF4-FFF2-40B4-BE49-F238E27FC236}">
                <a16:creationId xmlns="" xmlns:a16="http://schemas.microsoft.com/office/drawing/2014/main" id="{FD0F8588-D3E5-40EF-94A5-5803D39A0130}"/>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11885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总结与展望</a:t>
            </a:r>
          </a:p>
        </p:txBody>
      </p:sp>
      <p:sp>
        <p:nvSpPr>
          <p:cNvPr id="6" name="矩形 5">
            <a:extLst>
              <a:ext uri="{FF2B5EF4-FFF2-40B4-BE49-F238E27FC236}">
                <a16:creationId xmlns="" xmlns:a16="http://schemas.microsoft.com/office/drawing/2014/main" id="{B1C90D00-902C-49E3-9712-5896FBC9BD43}"/>
              </a:ext>
            </a:extLst>
          </p:cNvPr>
          <p:cNvSpPr/>
          <p:nvPr/>
        </p:nvSpPr>
        <p:spPr>
          <a:xfrm>
            <a:off x="685563" y="3754310"/>
            <a:ext cx="7782025" cy="430887"/>
          </a:xfrm>
          <a:prstGeom prst="rect">
            <a:avLst/>
          </a:prstGeom>
        </p:spPr>
        <p:txBody>
          <a:bodyPr wrap="square">
            <a:spAutoFit/>
          </a:bodyPr>
          <a:lstStyle/>
          <a:p>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）从更多的开源项目或商业项目来验证</a:t>
            </a:r>
            <a:r>
              <a:rPr lang="en-US" altLang="zh-CN" sz="2200" dirty="0">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方法的有效性</a:t>
            </a:r>
          </a:p>
        </p:txBody>
      </p:sp>
      <p:sp>
        <p:nvSpPr>
          <p:cNvPr id="7" name="矩形 6">
            <a:extLst>
              <a:ext uri="{FF2B5EF4-FFF2-40B4-BE49-F238E27FC236}">
                <a16:creationId xmlns="" xmlns:a16="http://schemas.microsoft.com/office/drawing/2014/main" id="{14353AD5-E85F-44CC-864F-DE0B02A1269B}"/>
              </a:ext>
            </a:extLst>
          </p:cNvPr>
          <p:cNvSpPr/>
          <p:nvPr/>
        </p:nvSpPr>
        <p:spPr>
          <a:xfrm>
            <a:off x="149863" y="1556327"/>
            <a:ext cx="5262979" cy="430887"/>
          </a:xfrm>
          <a:prstGeom prst="rect">
            <a:avLst/>
          </a:prstGeom>
        </p:spPr>
        <p:txBody>
          <a:bodyPr wrap="none">
            <a:spAutoFit/>
          </a:bodyPr>
          <a:lstStyle/>
          <a:p>
            <a:r>
              <a:rPr lang="zh-CN" altLang="en-US" sz="2200" dirty="0">
                <a:latin typeface="微软雅黑" panose="020B0503020204020204" pitchFamily="34" charset="-122"/>
                <a:ea typeface="微软雅黑" panose="020B0503020204020204" pitchFamily="34" charset="-122"/>
              </a:rPr>
              <a:t>论文仍存在很多值得探讨的下一步工作：</a:t>
            </a:r>
            <a:endParaRPr lang="en-US" altLang="zh-CN" sz="22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7BCD07BE-6C88-45C8-8C6C-5E8BB7FB1612}"/>
              </a:ext>
            </a:extLst>
          </p:cNvPr>
          <p:cNvSpPr/>
          <p:nvPr/>
        </p:nvSpPr>
        <p:spPr>
          <a:xfrm>
            <a:off x="685563" y="2417421"/>
            <a:ext cx="5121915" cy="430887"/>
          </a:xfrm>
          <a:prstGeom prst="rect">
            <a:avLst/>
          </a:prstGeom>
        </p:spPr>
        <p:txBody>
          <a:bodyPr wrap="none">
            <a:spAutoFit/>
          </a:bodyPr>
          <a:lstStyle/>
          <a:p>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）如何设计有效的选取初始簇中心方法</a:t>
            </a:r>
            <a:endParaRPr lang="en-US" altLang="zh-CN" sz="22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D4B77019-2155-411B-A920-B445A0DAA2BB}"/>
              </a:ext>
            </a:extLst>
          </p:cNvPr>
          <p:cNvSpPr/>
          <p:nvPr/>
        </p:nvSpPr>
        <p:spPr>
          <a:xfrm>
            <a:off x="685563" y="3099468"/>
            <a:ext cx="8083052" cy="430887"/>
          </a:xfrm>
          <a:prstGeom prst="rect">
            <a:avLst/>
          </a:prstGeom>
        </p:spPr>
        <p:txBody>
          <a:bodyPr wrap="square">
            <a:spAutoFit/>
          </a:bodyPr>
          <a:lstStyle/>
          <a:p>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）从特征的类别角度出发考虑特征迁移对</a:t>
            </a:r>
            <a:r>
              <a:rPr lang="en-US" altLang="zh-CN" sz="2200" dirty="0">
                <a:latin typeface="微软雅黑" panose="020B0503020204020204" pitchFamily="34" charset="-122"/>
                <a:ea typeface="微软雅黑" panose="020B0503020204020204" pitchFamily="34" charset="-122"/>
              </a:rPr>
              <a:t>FeCTrA</a:t>
            </a:r>
            <a:r>
              <a:rPr lang="zh-CN" altLang="en-US" sz="2200" dirty="0">
                <a:latin typeface="微软雅黑" panose="020B0503020204020204" pitchFamily="34" charset="-122"/>
                <a:ea typeface="微软雅黑" panose="020B0503020204020204" pitchFamily="34" charset="-122"/>
              </a:rPr>
              <a:t>算法的影响</a:t>
            </a:r>
            <a:endParaRPr lang="en-US" altLang="zh-CN" sz="22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7F51D5FC-FDF8-4C8B-BE66-EA4D1660ACBA}"/>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1" name="文本框 10">
            <a:extLst>
              <a:ext uri="{FF2B5EF4-FFF2-40B4-BE49-F238E27FC236}">
                <a16:creationId xmlns="" xmlns:a16="http://schemas.microsoft.com/office/drawing/2014/main" id="{784F9933-5BDB-44C4-A78E-3F76EE9B18A1}"/>
              </a:ext>
            </a:extLst>
          </p:cNvPr>
          <p:cNvSpPr txBox="1"/>
          <p:nvPr/>
        </p:nvSpPr>
        <p:spPr>
          <a:xfrm>
            <a:off x="3793770"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实验设计</a:t>
            </a:r>
          </a:p>
        </p:txBody>
      </p:sp>
      <p:sp>
        <p:nvSpPr>
          <p:cNvPr id="12" name="文本框 11">
            <a:extLst>
              <a:ext uri="{FF2B5EF4-FFF2-40B4-BE49-F238E27FC236}">
                <a16:creationId xmlns="" xmlns:a16="http://schemas.microsoft.com/office/drawing/2014/main" id="{BEBC4014-2699-4995-AFE6-82A22B578040}"/>
              </a:ext>
            </a:extLst>
          </p:cNvPr>
          <p:cNvSpPr txBox="1"/>
          <p:nvPr/>
        </p:nvSpPr>
        <p:spPr>
          <a:xfrm>
            <a:off x="5656301"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结果分析</a:t>
            </a:r>
          </a:p>
        </p:txBody>
      </p:sp>
      <p:sp>
        <p:nvSpPr>
          <p:cNvPr id="13" name="文本框 12">
            <a:extLst>
              <a:ext uri="{FF2B5EF4-FFF2-40B4-BE49-F238E27FC236}">
                <a16:creationId xmlns="" xmlns:a16="http://schemas.microsoft.com/office/drawing/2014/main" id="{A8274994-D326-4DA7-A93C-9594DECF67DE}"/>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chemeClr val="bg1"/>
                </a:solidFill>
                <a:latin typeface="黑体" panose="02010609060101010101" pitchFamily="49" charset="-122"/>
                <a:ea typeface="黑体" panose="02010609060101010101" pitchFamily="49" charset="-122"/>
              </a:rPr>
              <a:t>总结与展望</a:t>
            </a:r>
          </a:p>
        </p:txBody>
      </p:sp>
      <p:sp>
        <p:nvSpPr>
          <p:cNvPr id="14" name="文本框 13">
            <a:extLst>
              <a:ext uri="{FF2B5EF4-FFF2-40B4-BE49-F238E27FC236}">
                <a16:creationId xmlns="" xmlns:a16="http://schemas.microsoft.com/office/drawing/2014/main" id="{B2C5C282-301B-4F6D-9BFD-A0EA4C5381B6}"/>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359687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79682" y="2475713"/>
            <a:ext cx="3584636" cy="1446550"/>
          </a:xfrm>
          <a:prstGeom prst="rect">
            <a:avLst/>
          </a:prstGeom>
          <a:noFill/>
        </p:spPr>
        <p:txBody>
          <a:bodyPr wrap="none" lIns="91440" tIns="45720" rIns="91440" bIns="45720">
            <a:spAutoFit/>
          </a:bodyPr>
          <a:lstStyle/>
          <a:p>
            <a:pPr algn="ctr"/>
            <a:r>
              <a:rPr lang="zh-CN" altLang="en-US" sz="8800" b="1"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黑体" panose="02010609060101010101" pitchFamily="49" charset="-122"/>
                <a:ea typeface="黑体" panose="02010609060101010101" pitchFamily="49" charset="-122"/>
              </a:rPr>
              <a:t>谢谢！</a:t>
            </a:r>
            <a:endParaRPr lang="en-US" altLang="zh-CN" sz="8800" b="1" dirty="0">
              <a:ln w="9525">
                <a:solidFill>
                  <a:schemeClr val="bg1"/>
                </a:solidFill>
                <a:prstDash val="solid"/>
              </a:ln>
              <a:solidFill>
                <a:srgbClr val="7030A0"/>
              </a:solidFill>
              <a:effectLst>
                <a:outerShdw blurRad="12700" dist="38100" dir="2700000" algn="tl" rotWithShape="0">
                  <a:schemeClr val="accent5">
                    <a:lumMod val="60000"/>
                    <a:lumOff val="40000"/>
                  </a:schemeClr>
                </a:outerShdw>
              </a:effectLst>
              <a:latin typeface="黑体" panose="02010609060101010101" pitchFamily="49" charset="-122"/>
              <a:ea typeface="黑体" panose="02010609060101010101" pitchFamily="49" charset="-122"/>
            </a:endParaRPr>
          </a:p>
        </p:txBody>
      </p:sp>
      <p:pic>
        <p:nvPicPr>
          <p:cNvPr id="4098" name="Picture 2" descr="R&amp;Q sells Norwegian service company to Gabler AS">
            <a:extLst>
              <a:ext uri="{FF2B5EF4-FFF2-40B4-BE49-F238E27FC236}">
                <a16:creationId xmlns="" xmlns:a16="http://schemas.microsoft.com/office/drawing/2014/main" id="{6E6B20A5-C5E2-4403-B354-C0D857D427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9536" y="2849078"/>
            <a:ext cx="1529425" cy="85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8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4" presetClass="entr" presetSubtype="10" fill="hold" nodeType="afterEffect">
                                  <p:stCondLst>
                                    <p:cond delay="500"/>
                                  </p:stCondLst>
                                  <p:childTnLst>
                                    <p:set>
                                      <p:cBhvr>
                                        <p:cTn id="10" dur="1" fill="hold">
                                          <p:stCondLst>
                                            <p:cond delay="0"/>
                                          </p:stCondLst>
                                        </p:cTn>
                                        <p:tgtEl>
                                          <p:spTgt spid="4098"/>
                                        </p:tgtEl>
                                        <p:attrNameLst>
                                          <p:attrName>style.visibility</p:attrName>
                                        </p:attrNameLst>
                                      </p:cBhvr>
                                      <p:to>
                                        <p:strVal val="visible"/>
                                      </p:to>
                                    </p:set>
                                    <p:animEffect transition="in" filter="randombar(horizontal)">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p>
        </p:txBody>
      </p:sp>
      <p:pic>
        <p:nvPicPr>
          <p:cNvPr id="13" name="图片 12"/>
          <p:cNvPicPr>
            <a:picLocks noChangeAspect="1"/>
          </p:cNvPicPr>
          <p:nvPr/>
        </p:nvPicPr>
        <p:blipFill rotWithShape="1">
          <a:blip r:embed="rId3"/>
          <a:srcRect l="1171" t="3980" r="7131" b="10197"/>
          <a:stretch/>
        </p:blipFill>
        <p:spPr>
          <a:xfrm>
            <a:off x="0" y="810185"/>
            <a:ext cx="2960916" cy="1733007"/>
          </a:xfrm>
          <a:prstGeom prst="rect">
            <a:avLst/>
          </a:prstGeom>
        </p:spPr>
      </p:pic>
      <p:pic>
        <p:nvPicPr>
          <p:cNvPr id="14" name="图片 13"/>
          <p:cNvPicPr>
            <a:picLocks noChangeAspect="1"/>
          </p:cNvPicPr>
          <p:nvPr/>
        </p:nvPicPr>
        <p:blipFill rotWithShape="1">
          <a:blip r:embed="rId4"/>
          <a:srcRect l="11335" t="18005" r="7963" b="7329"/>
          <a:stretch/>
        </p:blipFill>
        <p:spPr>
          <a:xfrm>
            <a:off x="3118504" y="810185"/>
            <a:ext cx="3019521" cy="1732471"/>
          </a:xfrm>
          <a:prstGeom prst="rect">
            <a:avLst/>
          </a:prstGeom>
        </p:spPr>
      </p:pic>
      <p:pic>
        <p:nvPicPr>
          <p:cNvPr id="15" name="图片 14"/>
          <p:cNvPicPr>
            <a:picLocks noChangeAspect="1"/>
          </p:cNvPicPr>
          <p:nvPr/>
        </p:nvPicPr>
        <p:blipFill rotWithShape="1">
          <a:blip r:embed="rId5"/>
          <a:srcRect l="5943" t="10357" r="10231" b="13867"/>
          <a:stretch/>
        </p:blipFill>
        <p:spPr>
          <a:xfrm>
            <a:off x="6253964" y="810185"/>
            <a:ext cx="2763577" cy="1852806"/>
          </a:xfrm>
          <a:prstGeom prst="rect">
            <a:avLst/>
          </a:prstGeom>
        </p:spPr>
      </p:pic>
      <p:pic>
        <p:nvPicPr>
          <p:cNvPr id="16" name="图片 15"/>
          <p:cNvPicPr>
            <a:picLocks noChangeAspect="1"/>
          </p:cNvPicPr>
          <p:nvPr/>
        </p:nvPicPr>
        <p:blipFill rotWithShape="1">
          <a:blip r:embed="rId6"/>
          <a:srcRect l="7843" t="14964" r="3929" b="10979"/>
          <a:stretch/>
        </p:blipFill>
        <p:spPr>
          <a:xfrm>
            <a:off x="32776" y="3969264"/>
            <a:ext cx="2966625" cy="1867591"/>
          </a:xfrm>
          <a:prstGeom prst="rect">
            <a:avLst/>
          </a:prstGeom>
        </p:spPr>
      </p:pic>
      <p:pic>
        <p:nvPicPr>
          <p:cNvPr id="17" name="图片 16"/>
          <p:cNvPicPr>
            <a:picLocks noChangeAspect="1"/>
          </p:cNvPicPr>
          <p:nvPr/>
        </p:nvPicPr>
        <p:blipFill>
          <a:blip r:embed="rId7"/>
          <a:stretch>
            <a:fillRect/>
          </a:stretch>
        </p:blipFill>
        <p:spPr>
          <a:xfrm>
            <a:off x="3068474" y="3422062"/>
            <a:ext cx="3185490" cy="1758814"/>
          </a:xfrm>
          <a:prstGeom prst="rect">
            <a:avLst/>
          </a:prstGeom>
        </p:spPr>
      </p:pic>
      <p:pic>
        <p:nvPicPr>
          <p:cNvPr id="21" name="图片 20"/>
          <p:cNvPicPr>
            <a:picLocks noChangeAspect="1"/>
          </p:cNvPicPr>
          <p:nvPr/>
        </p:nvPicPr>
        <p:blipFill>
          <a:blip r:embed="rId8"/>
          <a:stretch>
            <a:fillRect/>
          </a:stretch>
        </p:blipFill>
        <p:spPr>
          <a:xfrm>
            <a:off x="6483282" y="2732808"/>
            <a:ext cx="2099068" cy="3498447"/>
          </a:xfrm>
          <a:prstGeom prst="rect">
            <a:avLst/>
          </a:prstGeom>
        </p:spPr>
      </p:pic>
      <p:pic>
        <p:nvPicPr>
          <p:cNvPr id="19" name="Picture 2" descr="“比特币病毒”的图片搜索结果"/>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3138" y="1041412"/>
            <a:ext cx="7079438" cy="4922423"/>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p:cNvPicPr>
            <a:picLocks noChangeAspect="1"/>
          </p:cNvPicPr>
          <p:nvPr/>
        </p:nvPicPr>
        <p:blipFill>
          <a:blip r:embed="rId10"/>
          <a:stretch>
            <a:fillRect/>
          </a:stretch>
        </p:blipFill>
        <p:spPr>
          <a:xfrm>
            <a:off x="2215146" y="1465476"/>
            <a:ext cx="5328984" cy="4191573"/>
          </a:xfrm>
          <a:prstGeom prst="rect">
            <a:avLst/>
          </a:prstGeom>
        </p:spPr>
      </p:pic>
      <p:sp>
        <p:nvSpPr>
          <p:cNvPr id="12" name="文本框 11"/>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latin typeface="微软雅黑" panose="020B0503020204020204" pitchFamily="34" charset="-122"/>
                <a:ea typeface="微软雅黑" panose="020B0503020204020204" pitchFamily="34" charset="-122"/>
              </a:rPr>
              <a:t>FeCTrA</a:t>
            </a:r>
            <a:r>
              <a:rPr lang="zh-CN" altLang="en-US" dirty="0">
                <a:latin typeface="微软雅黑" panose="020B0503020204020204" pitchFamily="34" charset="-122"/>
                <a:ea typeface="微软雅黑" panose="020B0503020204020204" pitchFamily="34" charset="-122"/>
              </a:rPr>
              <a:t>方法</a:t>
            </a:r>
            <a:endParaRPr lang="en-US" altLang="zh-CN"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微软雅黑" panose="020B0503020204020204" pitchFamily="34" charset="-122"/>
                <a:ea typeface="微软雅黑" panose="020B0503020204020204" pitchFamily="34" charset="-122"/>
              </a:rPr>
              <a:t>实验设计</a:t>
            </a:r>
          </a:p>
        </p:txBody>
      </p:sp>
      <p:sp>
        <p:nvSpPr>
          <p:cNvPr id="22" name="文本框 21"/>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微软雅黑" panose="020B0503020204020204" pitchFamily="34" charset="-122"/>
                <a:ea typeface="微软雅黑" panose="020B0503020204020204" pitchFamily="34" charset="-122"/>
              </a:rPr>
              <a:t>结果分析</a:t>
            </a:r>
          </a:p>
        </p:txBody>
      </p:sp>
      <p:sp>
        <p:nvSpPr>
          <p:cNvPr id="23" name="文本框 22"/>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微软雅黑" panose="020B0503020204020204" pitchFamily="34" charset="-122"/>
                <a:ea typeface="微软雅黑" panose="020B0503020204020204" pitchFamily="34" charset="-122"/>
              </a:rPr>
              <a:t>总结与展望</a:t>
            </a:r>
          </a:p>
        </p:txBody>
      </p:sp>
      <p:sp>
        <p:nvSpPr>
          <p:cNvPr id="24" name="文本框 23">
            <a:extLst>
              <a:ext uri="{FF2B5EF4-FFF2-40B4-BE49-F238E27FC236}">
                <a16:creationId xmlns="" xmlns:a16="http://schemas.microsoft.com/office/drawing/2014/main" id="{FDB1BF54-C63E-47A7-A456-DB6E3389FCE4}"/>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solidFill>
                  <a:schemeClr val="bg1"/>
                </a:solidFill>
                <a:latin typeface="微软雅黑" panose="020B0503020204020204" pitchFamily="34" charset="-122"/>
                <a:ea typeface="微软雅黑" panose="020B0503020204020204" pitchFamily="34" charset="-122"/>
              </a:rPr>
              <a:t>研究背景</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412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randombar(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nodeType="clickEffect">
                                  <p:stCondLst>
                                    <p:cond delay="0"/>
                                  </p:stCondLst>
                                  <p:childTnLst>
                                    <p:animEffect transition="out" filter="barn(inVertic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6" presetClass="exit" presetSubtype="21" fill="hold" nodeType="withEffect">
                                  <p:stCondLst>
                                    <p:cond delay="0"/>
                                  </p:stCondLst>
                                  <p:childTnLst>
                                    <p:animEffect transition="out" filter="barn(inVertical)">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6" presetClass="exit" presetSubtype="21" fill="hold" nodeType="withEffect">
                                  <p:stCondLst>
                                    <p:cond delay="0"/>
                                  </p:stCondLst>
                                  <p:childTnLst>
                                    <p:animEffect transition="out" filter="barn(inVertical)">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6" presetClass="exit" presetSubtype="21" fill="hold" nodeType="withEffect">
                                  <p:stCondLst>
                                    <p:cond delay="0"/>
                                  </p:stCondLst>
                                  <p:childTnLst>
                                    <p:animEffect transition="out" filter="barn(inVertical)">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par>
                                <p:cTn id="52" presetID="16" presetClass="exit" presetSubtype="21" fill="hold" nodeType="withEffect">
                                  <p:stCondLst>
                                    <p:cond delay="0"/>
                                  </p:stCondLst>
                                  <p:childTnLst>
                                    <p:animEffect transition="out" filter="barn(inVertical)">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6" presetClass="exit" presetSubtype="21" fill="hold" nodeType="withEffect">
                                  <p:stCondLst>
                                    <p:cond delay="0"/>
                                  </p:stCondLst>
                                  <p:childTnLst>
                                    <p:animEffect transition="out" filter="barn(inVertical)">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16" presetClass="exit" presetSubtype="21" fill="hold" nodeType="withEffect">
                                  <p:stCondLst>
                                    <p:cond delay="0"/>
                                  </p:stCondLst>
                                  <p:childTnLst>
                                    <p:animEffect transition="out" filter="barn(inVertical)">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randombar(horizontal)">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p>
        </p:txBody>
      </p:sp>
      <p:sp>
        <p:nvSpPr>
          <p:cNvPr id="20" name="标题 1"/>
          <p:cNvSpPr txBox="1">
            <a:spLocks/>
          </p:cNvSpPr>
          <p:nvPr/>
        </p:nvSpPr>
        <p:spPr>
          <a:xfrm>
            <a:off x="413187" y="1058136"/>
            <a:ext cx="3074511" cy="4939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微软雅黑" panose="020B0503020204020204" pitchFamily="34" charset="-122"/>
                <a:ea typeface="微软雅黑" panose="020B0503020204020204" pitchFamily="34" charset="-122"/>
              </a:rPr>
              <a:t>软件缺陷预测</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1" y="1604101"/>
            <a:ext cx="8751887"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 xmlns:a16="http://schemas.microsoft.com/office/drawing/2014/main" id="{D1D8BB02-3F90-4BF3-B9B8-4B5A7F446BA1}"/>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2" name="文本框 11">
            <a:extLst>
              <a:ext uri="{FF2B5EF4-FFF2-40B4-BE49-F238E27FC236}">
                <a16:creationId xmlns="" xmlns:a16="http://schemas.microsoft.com/office/drawing/2014/main" id="{5AD90655-E63A-428E-B30D-EE2B48C04813}"/>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13" name="文本框 12">
            <a:extLst>
              <a:ext uri="{FF2B5EF4-FFF2-40B4-BE49-F238E27FC236}">
                <a16:creationId xmlns="" xmlns:a16="http://schemas.microsoft.com/office/drawing/2014/main" id="{AD3E13AD-D2C9-469F-990A-28B869253746}"/>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4" name="文本框 13">
            <a:extLst>
              <a:ext uri="{FF2B5EF4-FFF2-40B4-BE49-F238E27FC236}">
                <a16:creationId xmlns="" xmlns:a16="http://schemas.microsoft.com/office/drawing/2014/main" id="{516AC1A8-A773-49ED-956E-2E0D99827C0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5" name="文本框 14">
            <a:extLst>
              <a:ext uri="{FF2B5EF4-FFF2-40B4-BE49-F238E27FC236}">
                <a16:creationId xmlns="" xmlns:a16="http://schemas.microsoft.com/office/drawing/2014/main" id="{B8E491C0-9016-421E-97CD-773F3822BA4F}"/>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solidFill>
                  <a:schemeClr val="bg1"/>
                </a:solidFill>
              </a:rPr>
              <a:t>研究背景</a:t>
            </a:r>
            <a:endParaRPr lang="en-US" altLang="zh-CN" dirty="0">
              <a:solidFill>
                <a:schemeClr val="bg1"/>
              </a:solidFill>
            </a:endParaRPr>
          </a:p>
        </p:txBody>
      </p:sp>
    </p:spTree>
    <p:extLst>
      <p:ext uri="{BB962C8B-B14F-4D97-AF65-F5344CB8AC3E}">
        <p14:creationId xmlns:p14="http://schemas.microsoft.com/office/powerpoint/2010/main" val="317062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6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4"/>
          <p:cNvPicPr>
            <a:picLocks noChangeAspect="1"/>
          </p:cNvPicPr>
          <p:nvPr/>
        </p:nvPicPr>
        <p:blipFill rotWithShape="1">
          <a:blip r:embed="rId3">
            <a:extLst>
              <a:ext uri="{28A0092B-C50C-407E-A947-70E740481C1C}">
                <a14:useLocalDpi xmlns:a14="http://schemas.microsoft.com/office/drawing/2010/main" val="0"/>
              </a:ext>
            </a:extLst>
          </a:blip>
          <a:srcRect t="12236"/>
          <a:stretch/>
        </p:blipFill>
        <p:spPr bwMode="auto">
          <a:xfrm>
            <a:off x="5018858" y="2502819"/>
            <a:ext cx="3998683" cy="379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p>
        </p:txBody>
      </p:sp>
      <p:sp>
        <p:nvSpPr>
          <p:cNvPr id="20" name="标题 1"/>
          <p:cNvSpPr txBox="1">
            <a:spLocks/>
          </p:cNvSpPr>
          <p:nvPr/>
        </p:nvSpPr>
        <p:spPr>
          <a:xfrm>
            <a:off x="0" y="790625"/>
            <a:ext cx="3074511" cy="4939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黑体" panose="02010609060101010101" pitchFamily="49" charset="-122"/>
                <a:ea typeface="黑体" panose="02010609060101010101" pitchFamily="49" charset="-122"/>
              </a:rPr>
              <a:t>软件缺陷预测</a:t>
            </a:r>
          </a:p>
        </p:txBody>
      </p:sp>
      <p:pic>
        <p:nvPicPr>
          <p:cNvPr id="10" name="图片 43"/>
          <p:cNvPicPr>
            <a:picLocks noChangeAspect="1"/>
          </p:cNvPicPr>
          <p:nvPr/>
        </p:nvPicPr>
        <p:blipFill rotWithShape="1">
          <a:blip r:embed="rId4">
            <a:extLst>
              <a:ext uri="{28A0092B-C50C-407E-A947-70E740481C1C}">
                <a14:useLocalDpi xmlns:a14="http://schemas.microsoft.com/office/drawing/2010/main" val="0"/>
              </a:ext>
            </a:extLst>
          </a:blip>
          <a:srcRect t="11879"/>
          <a:stretch/>
        </p:blipFill>
        <p:spPr bwMode="auto">
          <a:xfrm>
            <a:off x="79319" y="2386205"/>
            <a:ext cx="3946430" cy="402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0" y="1418915"/>
            <a:ext cx="432174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项目内缺陷预测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Within-Project Defect Prediction</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4963945" y="1418915"/>
            <a:ext cx="418005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跨项目缺陷预</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Cross-Project Defect Prediction</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182912" y="4210520"/>
            <a:ext cx="2131393" cy="103159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新开发项目</a:t>
            </a:r>
          </a:p>
        </p:txBody>
      </p:sp>
      <p:sp>
        <p:nvSpPr>
          <p:cNvPr id="22" name="圆角矩形 21"/>
          <p:cNvSpPr/>
          <p:nvPr/>
        </p:nvSpPr>
        <p:spPr>
          <a:xfrm>
            <a:off x="5182912" y="2126801"/>
            <a:ext cx="2131393" cy="1031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历史遗留项目</a:t>
            </a:r>
            <a:endParaRPr lang="en-US" altLang="zh-CN" sz="24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 xmlns:a16="http://schemas.microsoft.com/office/drawing/2014/main" id="{BFB46E65-967C-4196-9C5B-800341844CC6}"/>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16" name="文本框 15">
            <a:extLst>
              <a:ext uri="{FF2B5EF4-FFF2-40B4-BE49-F238E27FC236}">
                <a16:creationId xmlns="" xmlns:a16="http://schemas.microsoft.com/office/drawing/2014/main" id="{54F4280E-D550-4CAA-869C-5D68FD1D4120}"/>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17" name="文本框 16">
            <a:extLst>
              <a:ext uri="{FF2B5EF4-FFF2-40B4-BE49-F238E27FC236}">
                <a16:creationId xmlns="" xmlns:a16="http://schemas.microsoft.com/office/drawing/2014/main" id="{6B3CC152-6419-40CD-9E5C-EA7047513101}"/>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8" name="文本框 17">
            <a:extLst>
              <a:ext uri="{FF2B5EF4-FFF2-40B4-BE49-F238E27FC236}">
                <a16:creationId xmlns="" xmlns:a16="http://schemas.microsoft.com/office/drawing/2014/main" id="{2E9D4DC3-F10A-4731-8A77-74A83382CD91}"/>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9" name="文本框 18">
            <a:extLst>
              <a:ext uri="{FF2B5EF4-FFF2-40B4-BE49-F238E27FC236}">
                <a16:creationId xmlns="" xmlns:a16="http://schemas.microsoft.com/office/drawing/2014/main" id="{0CC3A7A6-79C5-4B5D-84DB-DF8D07D25C83}"/>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solidFill>
                  <a:schemeClr val="bg1"/>
                </a:solidFill>
              </a:rPr>
              <a:t>研究背景</a:t>
            </a:r>
            <a:endParaRPr lang="en-US" altLang="zh-CN" dirty="0">
              <a:solidFill>
                <a:schemeClr val="bg1"/>
              </a:solidFill>
            </a:endParaRPr>
          </a:p>
        </p:txBody>
      </p:sp>
    </p:spTree>
    <p:extLst>
      <p:ext uri="{BB962C8B-B14F-4D97-AF65-F5344CB8AC3E}">
        <p14:creationId xmlns:p14="http://schemas.microsoft.com/office/powerpoint/2010/main" val="250829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xit" presetSubtype="10" fill="hold" grpId="1" nodeType="clickEffect">
                                  <p:stCondLst>
                                    <p:cond delay="0"/>
                                  </p:stCondLst>
                                  <p:childTnLst>
                                    <p:animEffect transition="out" filter="randombar(horizont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4" presetClass="exit" presetSubtype="10" fill="hold" nodeType="withEffect">
                                  <p:stCondLst>
                                    <p:cond delay="0"/>
                                  </p:stCondLst>
                                  <p:childTnLst>
                                    <p:animEffect transition="out" filter="randombar(horizontal)">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par>
                                <p:cTn id="31" presetID="42" presetClass="path" presetSubtype="0" accel="50000" decel="50000" fill="hold" grpId="1" nodeType="withEffect">
                                  <p:stCondLst>
                                    <p:cond delay="0"/>
                                  </p:stCondLst>
                                  <p:childTnLst>
                                    <p:animMotion origin="layout" path="M -3.33333E-6 3.33333E-6 L -0.52361 3.33333E-6 " pathEditMode="relative" rAng="0" ptsTypes="AA">
                                      <p:cBhvr>
                                        <p:cTn id="32" dur="2000" fill="hold"/>
                                        <p:tgtEl>
                                          <p:spTgt spid="22"/>
                                        </p:tgtEl>
                                        <p:attrNameLst>
                                          <p:attrName>ppt_x</p:attrName>
                                          <p:attrName>ppt_y</p:attrName>
                                        </p:attrNameLst>
                                      </p:cBhvr>
                                      <p:rCtr x="-26181" y="0"/>
                                    </p:animMotion>
                                  </p:childTnLst>
                                </p:cTn>
                              </p:par>
                              <p:par>
                                <p:cTn id="33" presetID="42" presetClass="path" presetSubtype="0" accel="50000" decel="50000" fill="hold" grpId="1" nodeType="withEffect">
                                  <p:stCondLst>
                                    <p:cond delay="0"/>
                                  </p:stCondLst>
                                  <p:childTnLst>
                                    <p:animMotion origin="layout" path="M -3.33333E-6 -3.7037E-7 L -0.52361 0.00069 " pathEditMode="relative" rAng="0" ptsTypes="AA">
                                      <p:cBhvr>
                                        <p:cTn id="34" dur="2000" fill="hold"/>
                                        <p:tgtEl>
                                          <p:spTgt spid="7"/>
                                        </p:tgtEl>
                                        <p:attrNameLst>
                                          <p:attrName>ppt_x</p:attrName>
                                          <p:attrName>ppt_y</p:attrName>
                                        </p:attrNameLst>
                                      </p:cBhvr>
                                      <p:rCtr x="-26181" y="23"/>
                                    </p:animMotion>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dissolv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7" grpId="0" animBg="1"/>
      <p:bldP spid="7"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研究背景</a:t>
            </a:r>
          </a:p>
        </p:txBody>
      </p:sp>
      <p:sp>
        <p:nvSpPr>
          <p:cNvPr id="20" name="标题 1"/>
          <p:cNvSpPr txBox="1">
            <a:spLocks/>
          </p:cNvSpPr>
          <p:nvPr/>
        </p:nvSpPr>
        <p:spPr>
          <a:xfrm>
            <a:off x="0" y="790625"/>
            <a:ext cx="3074511" cy="4939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a:latin typeface="黑体" panose="02010609060101010101" pitchFamily="49" charset="-122"/>
                <a:ea typeface="黑体" panose="02010609060101010101" pitchFamily="49" charset="-122"/>
              </a:rPr>
              <a:t>软件缺陷预测</a:t>
            </a:r>
          </a:p>
        </p:txBody>
      </p:sp>
      <p:grpSp>
        <p:nvGrpSpPr>
          <p:cNvPr id="3" name="组合 2">
            <a:extLst>
              <a:ext uri="{FF2B5EF4-FFF2-40B4-BE49-F238E27FC236}">
                <a16:creationId xmlns="" xmlns:a16="http://schemas.microsoft.com/office/drawing/2014/main" id="{FD92CFAB-95B1-41A5-B070-55DCE1741112}"/>
              </a:ext>
            </a:extLst>
          </p:cNvPr>
          <p:cNvGrpSpPr/>
          <p:nvPr/>
        </p:nvGrpSpPr>
        <p:grpSpPr>
          <a:xfrm>
            <a:off x="4963945" y="1418915"/>
            <a:ext cx="4180055" cy="4875325"/>
            <a:chOff x="4963945" y="1418915"/>
            <a:chExt cx="4180055" cy="4875325"/>
          </a:xfrm>
        </p:grpSpPr>
        <p:pic>
          <p:nvPicPr>
            <p:cNvPr id="11" name="图片 44"/>
            <p:cNvPicPr>
              <a:picLocks noChangeAspect="1"/>
            </p:cNvPicPr>
            <p:nvPr/>
          </p:nvPicPr>
          <p:blipFill rotWithShape="1">
            <a:blip r:embed="rId3">
              <a:extLst>
                <a:ext uri="{28A0092B-C50C-407E-A947-70E740481C1C}">
                  <a14:useLocalDpi xmlns:a14="http://schemas.microsoft.com/office/drawing/2010/main" val="0"/>
                </a:ext>
              </a:extLst>
            </a:blip>
            <a:srcRect t="12236"/>
            <a:stretch/>
          </p:blipFill>
          <p:spPr bwMode="auto">
            <a:xfrm>
              <a:off x="5018858" y="2502819"/>
              <a:ext cx="3998683" cy="379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963945" y="1418915"/>
              <a:ext cx="418005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跨项目缺陷预</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Cross-Project Defect Prediction</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 name="圆角矩形 6"/>
          <p:cNvSpPr/>
          <p:nvPr/>
        </p:nvSpPr>
        <p:spPr>
          <a:xfrm>
            <a:off x="399055" y="4210520"/>
            <a:ext cx="2131393" cy="103159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新开发项目</a:t>
            </a:r>
          </a:p>
        </p:txBody>
      </p:sp>
      <p:sp>
        <p:nvSpPr>
          <p:cNvPr id="22" name="圆角矩形 21"/>
          <p:cNvSpPr/>
          <p:nvPr/>
        </p:nvSpPr>
        <p:spPr>
          <a:xfrm>
            <a:off x="399055" y="2126801"/>
            <a:ext cx="2131393" cy="1031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历史遗留项目</a:t>
            </a:r>
            <a:endParaRPr lang="en-US" altLang="zh-CN" sz="2400" dirty="0">
              <a:latin typeface="黑体" panose="02010609060101010101" pitchFamily="49" charset="-122"/>
              <a:ea typeface="黑体" panose="02010609060101010101" pitchFamily="49" charset="-122"/>
            </a:endParaRPr>
          </a:p>
        </p:txBody>
      </p:sp>
      <p:sp>
        <p:nvSpPr>
          <p:cNvPr id="30" name="圆角矩形 4">
            <a:extLst>
              <a:ext uri="{FF2B5EF4-FFF2-40B4-BE49-F238E27FC236}">
                <a16:creationId xmlns="" xmlns:a16="http://schemas.microsoft.com/office/drawing/2014/main" id="{1B888417-A4FC-4A18-9030-E4ACE6366BBE}"/>
              </a:ext>
            </a:extLst>
          </p:cNvPr>
          <p:cNvSpPr/>
          <p:nvPr/>
        </p:nvSpPr>
        <p:spPr>
          <a:xfrm>
            <a:off x="4687181" y="3573008"/>
            <a:ext cx="1740507" cy="77332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源项目数据</a:t>
            </a:r>
          </a:p>
        </p:txBody>
      </p:sp>
      <p:sp>
        <p:nvSpPr>
          <p:cNvPr id="31" name="圆角矩形 20">
            <a:extLst>
              <a:ext uri="{FF2B5EF4-FFF2-40B4-BE49-F238E27FC236}">
                <a16:creationId xmlns="" xmlns:a16="http://schemas.microsoft.com/office/drawing/2014/main" id="{BE27DFFF-37B4-44EB-998D-BBAFFBA7C089}"/>
              </a:ext>
            </a:extLst>
          </p:cNvPr>
          <p:cNvSpPr/>
          <p:nvPr/>
        </p:nvSpPr>
        <p:spPr>
          <a:xfrm>
            <a:off x="6446938" y="3573008"/>
            <a:ext cx="1740507" cy="77332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目标项目数据</a:t>
            </a:r>
          </a:p>
        </p:txBody>
      </p:sp>
      <p:sp>
        <p:nvSpPr>
          <p:cNvPr id="32" name="爆炸形 2 5">
            <a:extLst>
              <a:ext uri="{FF2B5EF4-FFF2-40B4-BE49-F238E27FC236}">
                <a16:creationId xmlns="" xmlns:a16="http://schemas.microsoft.com/office/drawing/2014/main" id="{F28F92B1-B900-42B7-A497-8EDB56FDBEDB}"/>
              </a:ext>
            </a:extLst>
          </p:cNvPr>
          <p:cNvSpPr/>
          <p:nvPr/>
        </p:nvSpPr>
        <p:spPr>
          <a:xfrm>
            <a:off x="5687816" y="3185245"/>
            <a:ext cx="1518244" cy="1434164"/>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GAP</a:t>
            </a:r>
            <a:endParaRPr lang="zh-CN" altLang="en-US" sz="1600" dirty="0">
              <a:latin typeface="微软雅黑" panose="020B0503020204020204" pitchFamily="34" charset="-122"/>
              <a:ea typeface="微软雅黑" panose="020B0503020204020204" pitchFamily="34" charset="-122"/>
            </a:endParaRPr>
          </a:p>
        </p:txBody>
      </p:sp>
      <p:sp>
        <p:nvSpPr>
          <p:cNvPr id="33" name="爆炸形 2 5">
            <a:extLst>
              <a:ext uri="{FF2B5EF4-FFF2-40B4-BE49-F238E27FC236}">
                <a16:creationId xmlns="" xmlns:a16="http://schemas.microsoft.com/office/drawing/2014/main" id="{2487FE1F-119C-447D-9CDB-BDB5F8AFBCF5}"/>
              </a:ext>
            </a:extLst>
          </p:cNvPr>
          <p:cNvSpPr/>
          <p:nvPr/>
        </p:nvSpPr>
        <p:spPr>
          <a:xfrm>
            <a:off x="4126523" y="1715986"/>
            <a:ext cx="2608904" cy="1371154"/>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特征</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角度</a:t>
            </a:r>
          </a:p>
        </p:txBody>
      </p:sp>
      <p:sp>
        <p:nvSpPr>
          <p:cNvPr id="34" name="爆炸形 2 5">
            <a:extLst>
              <a:ext uri="{FF2B5EF4-FFF2-40B4-BE49-F238E27FC236}">
                <a16:creationId xmlns="" xmlns:a16="http://schemas.microsoft.com/office/drawing/2014/main" id="{3C49E239-972E-4928-A6AE-8871CE355255}"/>
              </a:ext>
            </a:extLst>
          </p:cNvPr>
          <p:cNvSpPr/>
          <p:nvPr/>
        </p:nvSpPr>
        <p:spPr>
          <a:xfrm>
            <a:off x="6408637" y="1772192"/>
            <a:ext cx="2608904" cy="1371154"/>
          </a:xfrm>
          <a:prstGeom prst="irregularSeal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实例</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角度</a:t>
            </a:r>
          </a:p>
        </p:txBody>
      </p:sp>
      <p:sp>
        <p:nvSpPr>
          <p:cNvPr id="19" name="文本框 18">
            <a:extLst>
              <a:ext uri="{FF2B5EF4-FFF2-40B4-BE49-F238E27FC236}">
                <a16:creationId xmlns="" xmlns:a16="http://schemas.microsoft.com/office/drawing/2014/main" id="{0D77E2D2-CBDF-4F27-AF81-0F26DFD6B85D}"/>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t>FeCTrA</a:t>
            </a:r>
            <a:r>
              <a:rPr lang="zh-CN" altLang="en-US" dirty="0"/>
              <a:t>方法</a:t>
            </a:r>
            <a:endParaRPr lang="en-US" altLang="zh-CN" dirty="0"/>
          </a:p>
        </p:txBody>
      </p:sp>
      <p:sp>
        <p:nvSpPr>
          <p:cNvPr id="21" name="文本框 20">
            <a:extLst>
              <a:ext uri="{FF2B5EF4-FFF2-40B4-BE49-F238E27FC236}">
                <a16:creationId xmlns="" xmlns:a16="http://schemas.microsoft.com/office/drawing/2014/main" id="{86FE9DFC-89BF-4115-A266-4F5164CD6EFF}"/>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28" name="文本框 27">
            <a:extLst>
              <a:ext uri="{FF2B5EF4-FFF2-40B4-BE49-F238E27FC236}">
                <a16:creationId xmlns="" xmlns:a16="http://schemas.microsoft.com/office/drawing/2014/main" id="{9FF3E329-2259-410E-B349-6EDAB167A387}"/>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29" name="文本框 28">
            <a:extLst>
              <a:ext uri="{FF2B5EF4-FFF2-40B4-BE49-F238E27FC236}">
                <a16:creationId xmlns="" xmlns:a16="http://schemas.microsoft.com/office/drawing/2014/main" id="{8E54B70F-CE72-403C-98E0-2A88C602F7CB}"/>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35" name="文本框 34">
            <a:extLst>
              <a:ext uri="{FF2B5EF4-FFF2-40B4-BE49-F238E27FC236}">
                <a16:creationId xmlns="" xmlns:a16="http://schemas.microsoft.com/office/drawing/2014/main" id="{162F969F-FCCC-4853-8C4E-1A4D0B81AEA9}"/>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solidFill>
                  <a:schemeClr val="bg1"/>
                </a:solidFill>
              </a:rPr>
              <a:t>研究背景</a:t>
            </a:r>
            <a:endParaRPr lang="en-US" altLang="zh-CN" dirty="0">
              <a:solidFill>
                <a:schemeClr val="bg1"/>
              </a:solidFill>
            </a:endParaRPr>
          </a:p>
        </p:txBody>
      </p:sp>
    </p:spTree>
    <p:extLst>
      <p:ext uri="{BB962C8B-B14F-4D97-AF65-F5344CB8AC3E}">
        <p14:creationId xmlns:p14="http://schemas.microsoft.com/office/powerpoint/2010/main" val="10896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5.55556E-7 3.33333E-6 L -0.38854 0.00069 " pathEditMode="relative" rAng="0" ptsTypes="AA">
                                      <p:cBhvr>
                                        <p:cTn id="6" dur="2000" fill="hold"/>
                                        <p:tgtEl>
                                          <p:spTgt spid="22"/>
                                        </p:tgtEl>
                                        <p:attrNameLst>
                                          <p:attrName>ppt_x</p:attrName>
                                          <p:attrName>ppt_y</p:attrName>
                                        </p:attrNameLst>
                                      </p:cBhvr>
                                      <p:rCtr x="-19427" y="23"/>
                                    </p:animMotion>
                                  </p:childTnLst>
                                </p:cTn>
                              </p:par>
                              <p:par>
                                <p:cTn id="7" presetID="35" presetClass="path" presetSubtype="0" accel="50000" decel="50000" fill="hold" grpId="0" nodeType="withEffect">
                                  <p:stCondLst>
                                    <p:cond delay="0"/>
                                  </p:stCondLst>
                                  <p:childTnLst>
                                    <p:animMotion origin="layout" path="M 5.55556E-7 -3.7037E-7 L -0.37674 -0.00162 " pathEditMode="relative" rAng="0" ptsTypes="AA">
                                      <p:cBhvr>
                                        <p:cTn id="8" dur="2000" fill="hold"/>
                                        <p:tgtEl>
                                          <p:spTgt spid="7"/>
                                        </p:tgtEl>
                                        <p:attrNameLst>
                                          <p:attrName>ppt_x</p:attrName>
                                          <p:attrName>ppt_y</p:attrName>
                                        </p:attrNameLst>
                                      </p:cBhvr>
                                      <p:rCtr x="-18837" y="-93"/>
                                    </p:animMotion>
                                  </p:childTnLst>
                                </p:cTn>
                              </p:par>
                              <p:par>
                                <p:cTn id="9" presetID="35" presetClass="path" presetSubtype="0" accel="50000" decel="50000" fill="hold" nodeType="withEffect">
                                  <p:stCondLst>
                                    <p:cond delay="700"/>
                                  </p:stCondLst>
                                  <p:childTnLst>
                                    <p:animMotion origin="layout" path="M -4.16667E-6 1.48148E-6 L -0.53194 -0.00139 " pathEditMode="relative" rAng="0" ptsTypes="AA">
                                      <p:cBhvr>
                                        <p:cTn id="10" dur="2000" fill="hold"/>
                                        <p:tgtEl>
                                          <p:spTgt spid="3"/>
                                        </p:tgtEl>
                                        <p:attrNameLst>
                                          <p:attrName>ppt_x</p:attrName>
                                          <p:attrName>ppt_y</p:attrName>
                                        </p:attrNameLst>
                                      </p:cBhvr>
                                      <p:rCtr x="-26597" y="-69"/>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2.5E-6 -4.81481E-6 L -0.09201 -0.00208 " pathEditMode="relative" rAng="0" ptsTypes="AA">
                                      <p:cBhvr>
                                        <p:cTn id="24" dur="2000" fill="hold"/>
                                        <p:tgtEl>
                                          <p:spTgt spid="30"/>
                                        </p:tgtEl>
                                        <p:attrNameLst>
                                          <p:attrName>ppt_x</p:attrName>
                                          <p:attrName>ppt_y</p:attrName>
                                        </p:attrNameLst>
                                      </p:cBhvr>
                                      <p:rCtr x="-4601" y="-116"/>
                                    </p:animMotion>
                                  </p:childTnLst>
                                </p:cTn>
                              </p:par>
                              <p:par>
                                <p:cTn id="25" presetID="42" presetClass="path" presetSubtype="0" accel="50000" decel="50000" fill="hold" grpId="1" nodeType="withEffect">
                                  <p:stCondLst>
                                    <p:cond delay="0"/>
                                  </p:stCondLst>
                                  <p:childTnLst>
                                    <p:animMotion origin="layout" path="M -3.61111E-6 -4.81481E-6 L 0.09532 -0.00069 " pathEditMode="relative" rAng="0" ptsTypes="AA">
                                      <p:cBhvr>
                                        <p:cTn id="26" dur="2000" fill="hold"/>
                                        <p:tgtEl>
                                          <p:spTgt spid="31"/>
                                        </p:tgtEl>
                                        <p:attrNameLst>
                                          <p:attrName>ppt_x</p:attrName>
                                          <p:attrName>ppt_y</p:attrName>
                                        </p:attrNameLst>
                                      </p:cBhvr>
                                      <p:rCtr x="4757" y="-46"/>
                                    </p:animMotion>
                                  </p:childTnLst>
                                </p:cTn>
                              </p:par>
                            </p:childTnLst>
                          </p:cTn>
                        </p:par>
                        <p:par>
                          <p:cTn id="27" fill="hold">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randombar(horizontal)">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randombar(horizontal)">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randombar(horizont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mph" presetSubtype="0" fill="hold" grpId="1" nodeType="clickEffect">
                                  <p:stCondLst>
                                    <p:cond delay="0"/>
                                  </p:stCondLst>
                                  <p:childTnLst>
                                    <p:animClr clrSpc="hsl" dir="cw">
                                      <p:cBhvr override="childStyle">
                                        <p:cTn id="44" dur="1000" fill="hold"/>
                                        <p:tgtEl>
                                          <p:spTgt spid="33"/>
                                        </p:tgtEl>
                                        <p:attrNameLst>
                                          <p:attrName>style.color</p:attrName>
                                        </p:attrNameLst>
                                      </p:cBhvr>
                                      <p:by>
                                        <p:hsl h="-7200000" s="0" l="0"/>
                                      </p:by>
                                    </p:animClr>
                                    <p:animClr clrSpc="hsl" dir="cw">
                                      <p:cBhvr>
                                        <p:cTn id="45" dur="1000" fill="hold"/>
                                        <p:tgtEl>
                                          <p:spTgt spid="33"/>
                                        </p:tgtEl>
                                        <p:attrNameLst>
                                          <p:attrName>fillcolor</p:attrName>
                                        </p:attrNameLst>
                                      </p:cBhvr>
                                      <p:by>
                                        <p:hsl h="-7200000" s="0" l="0"/>
                                      </p:by>
                                    </p:animClr>
                                    <p:animClr clrSpc="hsl" dir="cw">
                                      <p:cBhvr>
                                        <p:cTn id="46" dur="1000" fill="hold"/>
                                        <p:tgtEl>
                                          <p:spTgt spid="33"/>
                                        </p:tgtEl>
                                        <p:attrNameLst>
                                          <p:attrName>stroke.color</p:attrName>
                                        </p:attrNameLst>
                                      </p:cBhvr>
                                      <p:by>
                                        <p:hsl h="-7200000" s="0" l="0"/>
                                      </p:by>
                                    </p:animClr>
                                    <p:set>
                                      <p:cBhvr>
                                        <p:cTn id="47" dur="1000" fill="hold"/>
                                        <p:tgtEl>
                                          <p:spTgt spid="33"/>
                                        </p:tgtEl>
                                        <p:attrNameLst>
                                          <p:attrName>fill.type</p:attrName>
                                        </p:attrNameLst>
                                      </p:cBhvr>
                                      <p:to>
                                        <p:strVal val="solid"/>
                                      </p:to>
                                    </p:set>
                                  </p:childTnLst>
                                </p:cTn>
                              </p:par>
                              <p:par>
                                <p:cTn id="48" presetID="22" presetClass="emph" presetSubtype="0" fill="hold" grpId="1" nodeType="withEffect">
                                  <p:stCondLst>
                                    <p:cond delay="0"/>
                                  </p:stCondLst>
                                  <p:childTnLst>
                                    <p:animClr clrSpc="hsl" dir="cw">
                                      <p:cBhvr override="childStyle">
                                        <p:cTn id="49" dur="1000" fill="hold"/>
                                        <p:tgtEl>
                                          <p:spTgt spid="34"/>
                                        </p:tgtEl>
                                        <p:attrNameLst>
                                          <p:attrName>style.color</p:attrName>
                                        </p:attrNameLst>
                                      </p:cBhvr>
                                      <p:by>
                                        <p:hsl h="-7200000" s="0" l="0"/>
                                      </p:by>
                                    </p:animClr>
                                    <p:animClr clrSpc="hsl" dir="cw">
                                      <p:cBhvr>
                                        <p:cTn id="50" dur="1000" fill="hold"/>
                                        <p:tgtEl>
                                          <p:spTgt spid="34"/>
                                        </p:tgtEl>
                                        <p:attrNameLst>
                                          <p:attrName>fillcolor</p:attrName>
                                        </p:attrNameLst>
                                      </p:cBhvr>
                                      <p:by>
                                        <p:hsl h="-7200000" s="0" l="0"/>
                                      </p:by>
                                    </p:animClr>
                                    <p:animClr clrSpc="hsl" dir="cw">
                                      <p:cBhvr>
                                        <p:cTn id="51" dur="1000" fill="hold"/>
                                        <p:tgtEl>
                                          <p:spTgt spid="34"/>
                                        </p:tgtEl>
                                        <p:attrNameLst>
                                          <p:attrName>stroke.color</p:attrName>
                                        </p:attrNameLst>
                                      </p:cBhvr>
                                      <p:by>
                                        <p:hsl h="-7200000" s="0" l="0"/>
                                      </p:by>
                                    </p:animClr>
                                    <p:set>
                                      <p:cBhvr>
                                        <p:cTn id="52" dur="1000" fill="hold"/>
                                        <p:tgtEl>
                                          <p:spTgt spid="3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0" grpId="0" animBg="1"/>
      <p:bldP spid="30" grpId="1" animBg="1"/>
      <p:bldP spid="31" grpId="0" animBg="1"/>
      <p:bldP spid="31" grpId="1" animBg="1"/>
      <p:bldP spid="32" grpId="0" animBg="1"/>
      <p:bldP spid="33" grpId="0" animBg="1"/>
      <p:bldP spid="33" grpId="1" animBg="1"/>
      <p:bldP spid="34" grpId="0" animBg="1"/>
      <p:bldP spid="3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FeCTrA</a:t>
            </a:r>
            <a:r>
              <a:rPr lang="zh-CN" altLang="en-US" sz="3200" dirty="0">
                <a:solidFill>
                  <a:schemeClr val="bg1"/>
                </a:solidFill>
                <a:latin typeface="微软雅黑" panose="020B0503020204020204" pitchFamily="34" charset="-122"/>
                <a:ea typeface="微软雅黑" panose="020B0503020204020204" pitchFamily="34" charset="-122"/>
              </a:rPr>
              <a:t>算法</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F9DB0DCA-DD12-4DF9-A4E8-2AC5C71638C7}"/>
              </a:ext>
            </a:extLst>
          </p:cNvPr>
          <p:cNvSpPr txBox="1"/>
          <p:nvPr/>
        </p:nvSpPr>
        <p:spPr>
          <a:xfrm>
            <a:off x="3479480" y="1569193"/>
            <a:ext cx="2019677" cy="707886"/>
          </a:xfrm>
          <a:prstGeom prst="rect">
            <a:avLst/>
          </a:prstGeom>
          <a:effectLst>
            <a:glow rad="228600">
              <a:schemeClr val="accent5">
                <a:satMod val="175000"/>
                <a:alpha val="40000"/>
              </a:schemeClr>
            </a:glow>
            <a:softEdge rad="279400"/>
          </a:effectLst>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altLang="zh-CN"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FeCTrA</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6">
            <a:extLst>
              <a:ext uri="{FF2B5EF4-FFF2-40B4-BE49-F238E27FC236}">
                <a16:creationId xmlns="" xmlns:a16="http://schemas.microsoft.com/office/drawing/2014/main" id="{25590802-0A43-4071-B156-97D679EF664E}"/>
              </a:ext>
            </a:extLst>
          </p:cNvPr>
          <p:cNvSpPr txBox="1"/>
          <p:nvPr/>
        </p:nvSpPr>
        <p:spPr>
          <a:xfrm>
            <a:off x="1587089" y="3212861"/>
            <a:ext cx="2316480" cy="646331"/>
          </a:xfrm>
          <a:prstGeom prst="rect">
            <a:avLst/>
          </a:prstGeom>
          <a:effectLst>
            <a:outerShdw blurRad="57150" dist="19050" dir="5400000" algn="ctr" rotWithShape="0">
              <a:srgbClr val="000000">
                <a:alpha val="63000"/>
              </a:srgbClr>
            </a:outerShdw>
            <a:reflection blurRad="6350" stA="50000" endA="295" endPos="92000" dist="101600" dir="5400000" sy="-100000" algn="bl" rotWithShape="0"/>
            <a:softEdge rad="0"/>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特征迁移</a:t>
            </a:r>
          </a:p>
        </p:txBody>
      </p:sp>
      <p:sp>
        <p:nvSpPr>
          <p:cNvPr id="28" name="文本框 27">
            <a:extLst>
              <a:ext uri="{FF2B5EF4-FFF2-40B4-BE49-F238E27FC236}">
                <a16:creationId xmlns="" xmlns:a16="http://schemas.microsoft.com/office/drawing/2014/main" id="{F8F89924-1E52-4689-9BD9-C7D95CDDB0F9}"/>
              </a:ext>
            </a:extLst>
          </p:cNvPr>
          <p:cNvSpPr txBox="1"/>
          <p:nvPr/>
        </p:nvSpPr>
        <p:spPr>
          <a:xfrm>
            <a:off x="5196791" y="3212861"/>
            <a:ext cx="2316480" cy="646331"/>
          </a:xfrm>
          <a:prstGeom prst="rect">
            <a:avLst/>
          </a:prstGeom>
          <a:effectLst>
            <a:outerShdw blurRad="57150" dist="19050" dir="5400000" algn="ctr" rotWithShape="0">
              <a:srgbClr val="000000">
                <a:alpha val="63000"/>
              </a:srgbClr>
            </a:outerShdw>
            <a:reflection blurRad="6350" stA="50000" endA="295" endPos="92000" dist="101600" dir="5400000" sy="-100000" algn="bl" rotWithShape="0"/>
          </a:effectLst>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实例迁移</a:t>
            </a:r>
          </a:p>
        </p:txBody>
      </p:sp>
      <p:pic>
        <p:nvPicPr>
          <p:cNvPr id="3" name="图片 2">
            <a:extLst>
              <a:ext uri="{FF2B5EF4-FFF2-40B4-BE49-F238E27FC236}">
                <a16:creationId xmlns="" xmlns:a16="http://schemas.microsoft.com/office/drawing/2014/main" id="{55D0D5ED-CD7D-4D45-9BF3-CDA2C405BDFA}"/>
              </a:ext>
            </a:extLst>
          </p:cNvPr>
          <p:cNvPicPr>
            <a:picLocks noChangeAspect="1"/>
          </p:cNvPicPr>
          <p:nvPr/>
        </p:nvPicPr>
        <p:blipFill>
          <a:blip r:embed="rId3"/>
          <a:stretch>
            <a:fillRect/>
          </a:stretch>
        </p:blipFill>
        <p:spPr>
          <a:xfrm>
            <a:off x="933564" y="766160"/>
            <a:ext cx="7562736" cy="5644590"/>
          </a:xfrm>
          <a:prstGeom prst="rect">
            <a:avLst/>
          </a:prstGeom>
        </p:spPr>
      </p:pic>
      <p:sp>
        <p:nvSpPr>
          <p:cNvPr id="12" name="文本框 11">
            <a:extLst>
              <a:ext uri="{FF2B5EF4-FFF2-40B4-BE49-F238E27FC236}">
                <a16:creationId xmlns="" xmlns:a16="http://schemas.microsoft.com/office/drawing/2014/main" id="{00930165-465F-4CCE-A600-17F1AEBA9137}"/>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solidFill>
                  <a:schemeClr val="bg1"/>
                </a:solidFill>
              </a:rPr>
              <a:t>FeCTrA</a:t>
            </a:r>
            <a:r>
              <a:rPr lang="zh-CN" altLang="en-US" dirty="0">
                <a:solidFill>
                  <a:schemeClr val="bg1"/>
                </a:solidFill>
              </a:rPr>
              <a:t>方法</a:t>
            </a:r>
            <a:endParaRPr lang="en-US" altLang="zh-CN" dirty="0">
              <a:solidFill>
                <a:schemeClr val="bg1"/>
              </a:solidFill>
            </a:endParaRPr>
          </a:p>
        </p:txBody>
      </p:sp>
      <p:sp>
        <p:nvSpPr>
          <p:cNvPr id="13" name="文本框 12">
            <a:extLst>
              <a:ext uri="{FF2B5EF4-FFF2-40B4-BE49-F238E27FC236}">
                <a16:creationId xmlns="" xmlns:a16="http://schemas.microsoft.com/office/drawing/2014/main" id="{BF839423-683A-48EC-9786-3513E291AEF9}"/>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14" name="文本框 13">
            <a:extLst>
              <a:ext uri="{FF2B5EF4-FFF2-40B4-BE49-F238E27FC236}">
                <a16:creationId xmlns="" xmlns:a16="http://schemas.microsoft.com/office/drawing/2014/main" id="{252A572F-96DE-4213-8AC8-AD339F1B8DA5}"/>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15" name="文本框 14">
            <a:extLst>
              <a:ext uri="{FF2B5EF4-FFF2-40B4-BE49-F238E27FC236}">
                <a16:creationId xmlns="" xmlns:a16="http://schemas.microsoft.com/office/drawing/2014/main" id="{FBC2166A-0A1E-42FD-B8A6-C57BE1BF4FA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16" name="文本框 15">
            <a:extLst>
              <a:ext uri="{FF2B5EF4-FFF2-40B4-BE49-F238E27FC236}">
                <a16:creationId xmlns="" xmlns:a16="http://schemas.microsoft.com/office/drawing/2014/main" id="{262DCBE4-43C1-4AEE-B25E-151CFD533F5E}"/>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38377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arn(inVertical)">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28"/>
                                        </p:tgtEl>
                                      </p:cBhvr>
                                    </p:animEffect>
                                    <p:set>
                                      <p:cBhvr>
                                        <p:cTn id="24" dur="1" fill="hold">
                                          <p:stCondLst>
                                            <p:cond delay="499"/>
                                          </p:stCondLst>
                                        </p:cTn>
                                        <p:tgtEl>
                                          <p:spTgt spid="28"/>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14" presetClass="entr" presetSubtype="1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7" grpId="0" animBg="1"/>
      <p:bldP spid="27" grpId="1" animBg="1"/>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FeCTrA</a:t>
            </a:r>
            <a:r>
              <a:rPr lang="zh-CN" altLang="en-US" sz="3200" dirty="0">
                <a:solidFill>
                  <a:schemeClr val="bg1"/>
                </a:solidFill>
                <a:latin typeface="微软雅黑" panose="020B0503020204020204" pitchFamily="34" charset="-122"/>
                <a:ea typeface="微软雅黑" panose="020B0503020204020204" pitchFamily="34" charset="-122"/>
              </a:rPr>
              <a:t>算法</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 xmlns:a16="http://schemas.microsoft.com/office/drawing/2014/main" id="{5437B9A3-0158-4F9E-8965-64D2BBF48E94}"/>
              </a:ext>
            </a:extLst>
          </p:cNvPr>
          <p:cNvPicPr>
            <a:picLocks noChangeAspect="1"/>
          </p:cNvPicPr>
          <p:nvPr/>
        </p:nvPicPr>
        <p:blipFill>
          <a:blip r:embed="rId3"/>
          <a:stretch>
            <a:fillRect/>
          </a:stretch>
        </p:blipFill>
        <p:spPr>
          <a:xfrm>
            <a:off x="43863" y="1477661"/>
            <a:ext cx="1597356" cy="1141530"/>
          </a:xfrm>
          <a:prstGeom prst="rect">
            <a:avLst/>
          </a:prstGeom>
        </p:spPr>
      </p:pic>
      <p:pic>
        <p:nvPicPr>
          <p:cNvPr id="12" name="图片 11">
            <a:extLst>
              <a:ext uri="{FF2B5EF4-FFF2-40B4-BE49-F238E27FC236}">
                <a16:creationId xmlns="" xmlns:a16="http://schemas.microsoft.com/office/drawing/2014/main" id="{64AE262D-5278-4159-AAF8-A53995A7276E}"/>
              </a:ext>
            </a:extLst>
          </p:cNvPr>
          <p:cNvPicPr>
            <a:picLocks noChangeAspect="1"/>
          </p:cNvPicPr>
          <p:nvPr/>
        </p:nvPicPr>
        <p:blipFill>
          <a:blip r:embed="rId4"/>
          <a:stretch>
            <a:fillRect/>
          </a:stretch>
        </p:blipFill>
        <p:spPr>
          <a:xfrm>
            <a:off x="50327" y="2688126"/>
            <a:ext cx="1590892" cy="1136910"/>
          </a:xfrm>
          <a:prstGeom prst="rect">
            <a:avLst/>
          </a:prstGeom>
        </p:spPr>
      </p:pic>
      <p:pic>
        <p:nvPicPr>
          <p:cNvPr id="13" name="图片 12">
            <a:extLst>
              <a:ext uri="{FF2B5EF4-FFF2-40B4-BE49-F238E27FC236}">
                <a16:creationId xmlns="" xmlns:a16="http://schemas.microsoft.com/office/drawing/2014/main" id="{B4CB6627-DFCD-4589-A7D3-F5D2A8216211}"/>
              </a:ext>
            </a:extLst>
          </p:cNvPr>
          <p:cNvPicPr>
            <a:picLocks noChangeAspect="1"/>
          </p:cNvPicPr>
          <p:nvPr/>
        </p:nvPicPr>
        <p:blipFill>
          <a:blip r:embed="rId5"/>
          <a:stretch>
            <a:fillRect/>
          </a:stretch>
        </p:blipFill>
        <p:spPr>
          <a:xfrm>
            <a:off x="1949284" y="1931100"/>
            <a:ext cx="2190523" cy="1176971"/>
          </a:xfrm>
          <a:prstGeom prst="rect">
            <a:avLst/>
          </a:prstGeom>
        </p:spPr>
      </p:pic>
      <p:pic>
        <p:nvPicPr>
          <p:cNvPr id="14" name="图片 13">
            <a:extLst>
              <a:ext uri="{FF2B5EF4-FFF2-40B4-BE49-F238E27FC236}">
                <a16:creationId xmlns="" xmlns:a16="http://schemas.microsoft.com/office/drawing/2014/main" id="{0AE06321-A2CD-47C7-824B-C0C902690889}"/>
              </a:ext>
            </a:extLst>
          </p:cNvPr>
          <p:cNvPicPr>
            <a:picLocks noChangeAspect="1"/>
          </p:cNvPicPr>
          <p:nvPr/>
        </p:nvPicPr>
        <p:blipFill>
          <a:blip r:embed="rId6"/>
          <a:stretch>
            <a:fillRect/>
          </a:stretch>
        </p:blipFill>
        <p:spPr>
          <a:xfrm>
            <a:off x="4473797" y="1934752"/>
            <a:ext cx="2271176" cy="1173319"/>
          </a:xfrm>
          <a:prstGeom prst="rect">
            <a:avLst/>
          </a:prstGeom>
        </p:spPr>
      </p:pic>
      <p:pic>
        <p:nvPicPr>
          <p:cNvPr id="15" name="图片 14">
            <a:extLst>
              <a:ext uri="{FF2B5EF4-FFF2-40B4-BE49-F238E27FC236}">
                <a16:creationId xmlns="" xmlns:a16="http://schemas.microsoft.com/office/drawing/2014/main" id="{A564C53C-AC9E-4CCD-9EA4-D6036386CB5E}"/>
              </a:ext>
            </a:extLst>
          </p:cNvPr>
          <p:cNvPicPr>
            <a:picLocks noChangeAspect="1"/>
          </p:cNvPicPr>
          <p:nvPr/>
        </p:nvPicPr>
        <p:blipFill>
          <a:blip r:embed="rId7"/>
          <a:stretch>
            <a:fillRect/>
          </a:stretch>
        </p:blipFill>
        <p:spPr>
          <a:xfrm>
            <a:off x="7067134" y="2093809"/>
            <a:ext cx="1984725" cy="711296"/>
          </a:xfrm>
          <a:prstGeom prst="rect">
            <a:avLst/>
          </a:prstGeom>
        </p:spPr>
      </p:pic>
      <p:pic>
        <p:nvPicPr>
          <p:cNvPr id="16" name="图片 15">
            <a:extLst>
              <a:ext uri="{FF2B5EF4-FFF2-40B4-BE49-F238E27FC236}">
                <a16:creationId xmlns="" xmlns:a16="http://schemas.microsoft.com/office/drawing/2014/main" id="{21EB8AEC-E53C-46EE-B3F5-668FDEC6CC2E}"/>
              </a:ext>
            </a:extLst>
          </p:cNvPr>
          <p:cNvPicPr>
            <a:picLocks noChangeAspect="1"/>
          </p:cNvPicPr>
          <p:nvPr/>
        </p:nvPicPr>
        <p:blipFill>
          <a:blip r:embed="rId8"/>
          <a:stretch>
            <a:fillRect/>
          </a:stretch>
        </p:blipFill>
        <p:spPr>
          <a:xfrm>
            <a:off x="7765975" y="3147922"/>
            <a:ext cx="707792" cy="609000"/>
          </a:xfrm>
          <a:prstGeom prst="rect">
            <a:avLst/>
          </a:prstGeom>
        </p:spPr>
      </p:pic>
      <p:sp>
        <p:nvSpPr>
          <p:cNvPr id="18" name="右箭头 20">
            <a:extLst>
              <a:ext uri="{FF2B5EF4-FFF2-40B4-BE49-F238E27FC236}">
                <a16:creationId xmlns="" xmlns:a16="http://schemas.microsoft.com/office/drawing/2014/main" id="{1DF6FC3F-6AD4-4F3E-A800-1EEEEE56A91B}"/>
              </a:ext>
            </a:extLst>
          </p:cNvPr>
          <p:cNvSpPr/>
          <p:nvPr/>
        </p:nvSpPr>
        <p:spPr>
          <a:xfrm>
            <a:off x="1647451" y="2319454"/>
            <a:ext cx="275570" cy="2361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 xmlns:a16="http://schemas.microsoft.com/office/drawing/2014/main" id="{898008C5-2A1F-42AC-8761-2EA23E139E8A}"/>
              </a:ext>
            </a:extLst>
          </p:cNvPr>
          <p:cNvSpPr txBox="1"/>
          <p:nvPr/>
        </p:nvSpPr>
        <p:spPr>
          <a:xfrm>
            <a:off x="0" y="724025"/>
            <a:ext cx="1372626" cy="400110"/>
          </a:xfrm>
          <a:prstGeom prst="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000" dirty="0">
                <a:latin typeface="微软雅黑" panose="020B0503020204020204" pitchFamily="34" charset="-122"/>
                <a:ea typeface="微软雅黑" panose="020B0503020204020204" pitchFamily="34" charset="-122"/>
              </a:rPr>
              <a:t>特征迁移</a:t>
            </a:r>
          </a:p>
        </p:txBody>
      </p:sp>
      <p:sp>
        <p:nvSpPr>
          <p:cNvPr id="30" name="文本框 29">
            <a:extLst>
              <a:ext uri="{FF2B5EF4-FFF2-40B4-BE49-F238E27FC236}">
                <a16:creationId xmlns="" xmlns:a16="http://schemas.microsoft.com/office/drawing/2014/main" id="{AE2F1255-6507-4E08-856D-33B3864F7F31}"/>
              </a:ext>
            </a:extLst>
          </p:cNvPr>
          <p:cNvSpPr txBox="1"/>
          <p:nvPr/>
        </p:nvSpPr>
        <p:spPr>
          <a:xfrm>
            <a:off x="43863" y="1137067"/>
            <a:ext cx="166938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源项目</a:t>
            </a:r>
          </a:p>
        </p:txBody>
      </p:sp>
      <p:sp>
        <p:nvSpPr>
          <p:cNvPr id="31" name="文本框 30">
            <a:extLst>
              <a:ext uri="{FF2B5EF4-FFF2-40B4-BE49-F238E27FC236}">
                <a16:creationId xmlns="" xmlns:a16="http://schemas.microsoft.com/office/drawing/2014/main" id="{27863443-9794-44B5-8F30-4B0A3544666C}"/>
              </a:ext>
            </a:extLst>
          </p:cNvPr>
          <p:cNvSpPr txBox="1"/>
          <p:nvPr/>
        </p:nvSpPr>
        <p:spPr>
          <a:xfrm>
            <a:off x="7847" y="3832939"/>
            <a:ext cx="166938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目标项目</a:t>
            </a:r>
          </a:p>
        </p:txBody>
      </p:sp>
      <p:sp>
        <p:nvSpPr>
          <p:cNvPr id="32" name="文本框 31">
            <a:extLst>
              <a:ext uri="{FF2B5EF4-FFF2-40B4-BE49-F238E27FC236}">
                <a16:creationId xmlns="" xmlns:a16="http://schemas.microsoft.com/office/drawing/2014/main" id="{E621565C-9C05-4CBE-A470-DA2FB4939625}"/>
              </a:ext>
            </a:extLst>
          </p:cNvPr>
          <p:cNvSpPr txBox="1"/>
          <p:nvPr/>
        </p:nvSpPr>
        <p:spPr>
          <a:xfrm>
            <a:off x="2245866" y="1474171"/>
            <a:ext cx="1597357" cy="37282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初始特征集合</a:t>
            </a:r>
          </a:p>
        </p:txBody>
      </p:sp>
      <p:sp>
        <p:nvSpPr>
          <p:cNvPr id="33" name="文本框 32">
            <a:extLst>
              <a:ext uri="{FF2B5EF4-FFF2-40B4-BE49-F238E27FC236}">
                <a16:creationId xmlns="" xmlns:a16="http://schemas.microsoft.com/office/drawing/2014/main" id="{071DE2A8-900E-420F-8442-04349EACADA4}"/>
              </a:ext>
            </a:extLst>
          </p:cNvPr>
          <p:cNvSpPr txBox="1"/>
          <p:nvPr/>
        </p:nvSpPr>
        <p:spPr>
          <a:xfrm>
            <a:off x="7076352" y="1430921"/>
            <a:ext cx="1930923"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使用特征分布进行特征排名</a:t>
            </a:r>
          </a:p>
        </p:txBody>
      </p:sp>
      <p:sp>
        <p:nvSpPr>
          <p:cNvPr id="34" name="文本框 33">
            <a:extLst>
              <a:ext uri="{FF2B5EF4-FFF2-40B4-BE49-F238E27FC236}">
                <a16:creationId xmlns="" xmlns:a16="http://schemas.microsoft.com/office/drawing/2014/main" id="{F2380809-B2A4-40B8-BCA5-BA1B54999311}"/>
              </a:ext>
            </a:extLst>
          </p:cNvPr>
          <p:cNvSpPr txBox="1"/>
          <p:nvPr/>
        </p:nvSpPr>
        <p:spPr>
          <a:xfrm>
            <a:off x="5015051" y="1477661"/>
            <a:ext cx="112039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特征聚类</a:t>
            </a:r>
          </a:p>
        </p:txBody>
      </p:sp>
      <p:sp>
        <p:nvSpPr>
          <p:cNvPr id="35" name="文本框 34">
            <a:extLst>
              <a:ext uri="{FF2B5EF4-FFF2-40B4-BE49-F238E27FC236}">
                <a16:creationId xmlns="" xmlns:a16="http://schemas.microsoft.com/office/drawing/2014/main" id="{40E13D3A-D8D0-4946-9871-242B033EB945}"/>
              </a:ext>
            </a:extLst>
          </p:cNvPr>
          <p:cNvSpPr txBox="1"/>
          <p:nvPr/>
        </p:nvSpPr>
        <p:spPr>
          <a:xfrm>
            <a:off x="7432842" y="3728090"/>
            <a:ext cx="1378615"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筛选出来的</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特征集合</a:t>
            </a:r>
          </a:p>
        </p:txBody>
      </p:sp>
      <p:sp>
        <p:nvSpPr>
          <p:cNvPr id="36" name="椭圆 35">
            <a:extLst>
              <a:ext uri="{FF2B5EF4-FFF2-40B4-BE49-F238E27FC236}">
                <a16:creationId xmlns="" xmlns:a16="http://schemas.microsoft.com/office/drawing/2014/main" id="{7646337E-0498-40DE-A8C0-C2ACBA2D6EE7}"/>
              </a:ext>
            </a:extLst>
          </p:cNvPr>
          <p:cNvSpPr/>
          <p:nvPr/>
        </p:nvSpPr>
        <p:spPr>
          <a:xfrm>
            <a:off x="1574926" y="448456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7" name="椭圆 36">
            <a:extLst>
              <a:ext uri="{FF2B5EF4-FFF2-40B4-BE49-F238E27FC236}">
                <a16:creationId xmlns="" xmlns:a16="http://schemas.microsoft.com/office/drawing/2014/main" id="{62E27F78-BEFF-405C-8A19-70F485F5FEF3}"/>
              </a:ext>
            </a:extLst>
          </p:cNvPr>
          <p:cNvSpPr/>
          <p:nvPr/>
        </p:nvSpPr>
        <p:spPr>
          <a:xfrm>
            <a:off x="1217736" y="4770312"/>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8" name="椭圆 37">
            <a:extLst>
              <a:ext uri="{FF2B5EF4-FFF2-40B4-BE49-F238E27FC236}">
                <a16:creationId xmlns="" xmlns:a16="http://schemas.microsoft.com/office/drawing/2014/main" id="{48D37D67-BBA9-4570-AF5A-B9A6F217AD97}"/>
              </a:ext>
            </a:extLst>
          </p:cNvPr>
          <p:cNvSpPr/>
          <p:nvPr/>
        </p:nvSpPr>
        <p:spPr>
          <a:xfrm>
            <a:off x="2003554" y="448456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9" name="椭圆 38">
            <a:extLst>
              <a:ext uri="{FF2B5EF4-FFF2-40B4-BE49-F238E27FC236}">
                <a16:creationId xmlns="" xmlns:a16="http://schemas.microsoft.com/office/drawing/2014/main" id="{5F4F9E7F-AC1A-49B6-9E19-741B5246D099}"/>
              </a:ext>
            </a:extLst>
          </p:cNvPr>
          <p:cNvSpPr/>
          <p:nvPr/>
        </p:nvSpPr>
        <p:spPr>
          <a:xfrm>
            <a:off x="1717802" y="527037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 xmlns:a16="http://schemas.microsoft.com/office/drawing/2014/main" id="{042B9DFE-3A19-4CC0-AA73-780BB8F91384}"/>
              </a:ext>
            </a:extLst>
          </p:cNvPr>
          <p:cNvSpPr/>
          <p:nvPr/>
        </p:nvSpPr>
        <p:spPr>
          <a:xfrm>
            <a:off x="2217868" y="5127502"/>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 xmlns:a16="http://schemas.microsoft.com/office/drawing/2014/main" id="{59FB5D61-5141-4F24-82BB-2AA27827C8F3}"/>
              </a:ext>
            </a:extLst>
          </p:cNvPr>
          <p:cNvSpPr/>
          <p:nvPr/>
        </p:nvSpPr>
        <p:spPr>
          <a:xfrm>
            <a:off x="1146298" y="527037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 xmlns:a16="http://schemas.microsoft.com/office/drawing/2014/main" id="{2CBE51CD-8A5D-4747-9995-D713BF21A074}"/>
              </a:ext>
            </a:extLst>
          </p:cNvPr>
          <p:cNvSpPr/>
          <p:nvPr/>
        </p:nvSpPr>
        <p:spPr>
          <a:xfrm>
            <a:off x="3503752" y="455599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3" name="椭圆 42">
            <a:extLst>
              <a:ext uri="{FF2B5EF4-FFF2-40B4-BE49-F238E27FC236}">
                <a16:creationId xmlns="" xmlns:a16="http://schemas.microsoft.com/office/drawing/2014/main" id="{AA68E565-A65F-447C-ABAB-371104153AEC}"/>
              </a:ext>
            </a:extLst>
          </p:cNvPr>
          <p:cNvSpPr/>
          <p:nvPr/>
        </p:nvSpPr>
        <p:spPr>
          <a:xfrm>
            <a:off x="2289306" y="555613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 xmlns:a16="http://schemas.microsoft.com/office/drawing/2014/main" id="{3A89D389-D937-4827-9290-2356E6EE8B9E}"/>
              </a:ext>
            </a:extLst>
          </p:cNvPr>
          <p:cNvSpPr/>
          <p:nvPr/>
        </p:nvSpPr>
        <p:spPr>
          <a:xfrm>
            <a:off x="1432050" y="5699006"/>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 xmlns:a16="http://schemas.microsoft.com/office/drawing/2014/main" id="{D9CE4DA0-3457-4B29-82DD-82A61C21E83A}"/>
              </a:ext>
            </a:extLst>
          </p:cNvPr>
          <p:cNvSpPr/>
          <p:nvPr/>
        </p:nvSpPr>
        <p:spPr>
          <a:xfrm>
            <a:off x="3718066" y="555613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 xmlns:a16="http://schemas.microsoft.com/office/drawing/2014/main" id="{317B629E-6F6F-4DE4-AE2F-06E3EA99E0BE}"/>
              </a:ext>
            </a:extLst>
          </p:cNvPr>
          <p:cNvSpPr/>
          <p:nvPr/>
        </p:nvSpPr>
        <p:spPr>
          <a:xfrm>
            <a:off x="3432314" y="5056064"/>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7" name="椭圆 46">
            <a:extLst>
              <a:ext uri="{FF2B5EF4-FFF2-40B4-BE49-F238E27FC236}">
                <a16:creationId xmlns="" xmlns:a16="http://schemas.microsoft.com/office/drawing/2014/main" id="{83C4E12C-266B-47C6-BD34-1CDA86504FD6}"/>
              </a:ext>
            </a:extLst>
          </p:cNvPr>
          <p:cNvSpPr/>
          <p:nvPr/>
        </p:nvSpPr>
        <p:spPr>
          <a:xfrm>
            <a:off x="3075124" y="4698874"/>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8" name="椭圆 47">
            <a:extLst>
              <a:ext uri="{FF2B5EF4-FFF2-40B4-BE49-F238E27FC236}">
                <a16:creationId xmlns="" xmlns:a16="http://schemas.microsoft.com/office/drawing/2014/main" id="{0F74B012-2F53-429E-AE93-A96C51053CBC}"/>
              </a:ext>
            </a:extLst>
          </p:cNvPr>
          <p:cNvSpPr/>
          <p:nvPr/>
        </p:nvSpPr>
        <p:spPr>
          <a:xfrm>
            <a:off x="1717802" y="5270378"/>
            <a:ext cx="285752" cy="285752"/>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 xmlns:a16="http://schemas.microsoft.com/office/drawing/2014/main" id="{0CE3E9B1-36C7-4651-8AAB-2D4A035BB691}"/>
              </a:ext>
            </a:extLst>
          </p:cNvPr>
          <p:cNvSpPr/>
          <p:nvPr/>
        </p:nvSpPr>
        <p:spPr>
          <a:xfrm>
            <a:off x="2289238" y="5562480"/>
            <a:ext cx="285752" cy="285752"/>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 xmlns:a16="http://schemas.microsoft.com/office/drawing/2014/main" id="{6CF0E814-7704-4E76-A2FA-664AFB481283}"/>
              </a:ext>
            </a:extLst>
          </p:cNvPr>
          <p:cNvCxnSpPr>
            <a:stCxn id="36" idx="4"/>
            <a:endCxn id="48" idx="0"/>
          </p:cNvCxnSpPr>
          <p:nvPr/>
        </p:nvCxnSpPr>
        <p:spPr>
          <a:xfrm>
            <a:off x="1717802" y="4770312"/>
            <a:ext cx="142876"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 xmlns:a16="http://schemas.microsoft.com/office/drawing/2014/main" id="{E1CF3029-0FD7-4824-9423-BEEEF54CCE6E}"/>
              </a:ext>
            </a:extLst>
          </p:cNvPr>
          <p:cNvCxnSpPr>
            <a:stCxn id="46" idx="3"/>
            <a:endCxn id="49" idx="6"/>
          </p:cNvCxnSpPr>
          <p:nvPr/>
        </p:nvCxnSpPr>
        <p:spPr>
          <a:xfrm flipH="1">
            <a:off x="2574990" y="5299969"/>
            <a:ext cx="899171" cy="4053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 xmlns:a16="http://schemas.microsoft.com/office/drawing/2014/main" id="{453D8599-A92D-4966-8712-189BEEC77953}"/>
              </a:ext>
            </a:extLst>
          </p:cNvPr>
          <p:cNvCxnSpPr>
            <a:stCxn id="37" idx="5"/>
            <a:endCxn id="48" idx="1"/>
          </p:cNvCxnSpPr>
          <p:nvPr/>
        </p:nvCxnSpPr>
        <p:spPr>
          <a:xfrm>
            <a:off x="1461641" y="5014217"/>
            <a:ext cx="298008" cy="298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 xmlns:a16="http://schemas.microsoft.com/office/drawing/2014/main" id="{FD1BCDF9-19BA-4B23-8C5A-684637471DC6}"/>
              </a:ext>
            </a:extLst>
          </p:cNvPr>
          <p:cNvCxnSpPr>
            <a:stCxn id="38" idx="4"/>
            <a:endCxn id="48" idx="7"/>
          </p:cNvCxnSpPr>
          <p:nvPr/>
        </p:nvCxnSpPr>
        <p:spPr>
          <a:xfrm flipH="1">
            <a:off x="1961707" y="4770312"/>
            <a:ext cx="184723" cy="541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 xmlns:a16="http://schemas.microsoft.com/office/drawing/2014/main" id="{84A11527-FE45-495A-A65D-1AD5C82181FF}"/>
              </a:ext>
            </a:extLst>
          </p:cNvPr>
          <p:cNvCxnSpPr>
            <a:stCxn id="41" idx="6"/>
            <a:endCxn id="48" idx="2"/>
          </p:cNvCxnSpPr>
          <p:nvPr/>
        </p:nvCxnSpPr>
        <p:spPr>
          <a:xfrm>
            <a:off x="1432050" y="5413254"/>
            <a:ext cx="285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 xmlns:a16="http://schemas.microsoft.com/office/drawing/2014/main" id="{082364A5-6773-45B3-9B92-DD7B915886DD}"/>
              </a:ext>
            </a:extLst>
          </p:cNvPr>
          <p:cNvCxnSpPr>
            <a:stCxn id="40" idx="4"/>
            <a:endCxn id="49" idx="0"/>
          </p:cNvCxnSpPr>
          <p:nvPr/>
        </p:nvCxnSpPr>
        <p:spPr>
          <a:xfrm>
            <a:off x="2360744" y="5413254"/>
            <a:ext cx="71370" cy="149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 xmlns:a16="http://schemas.microsoft.com/office/drawing/2014/main" id="{044461BD-F2FB-4629-8B5C-76507BAFC9C9}"/>
              </a:ext>
            </a:extLst>
          </p:cNvPr>
          <p:cNvCxnSpPr>
            <a:stCxn id="44" idx="7"/>
            <a:endCxn id="48" idx="3"/>
          </p:cNvCxnSpPr>
          <p:nvPr/>
        </p:nvCxnSpPr>
        <p:spPr>
          <a:xfrm flipV="1">
            <a:off x="1675955" y="5514283"/>
            <a:ext cx="83694" cy="226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 xmlns:a16="http://schemas.microsoft.com/office/drawing/2014/main" id="{161B459D-AB74-4B3B-8F3A-959A6FF0BA23}"/>
              </a:ext>
            </a:extLst>
          </p:cNvPr>
          <p:cNvCxnSpPr>
            <a:stCxn id="45" idx="2"/>
            <a:endCxn id="49" idx="6"/>
          </p:cNvCxnSpPr>
          <p:nvPr/>
        </p:nvCxnSpPr>
        <p:spPr>
          <a:xfrm flipH="1">
            <a:off x="2574990" y="5699006"/>
            <a:ext cx="1143076"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 xmlns:a16="http://schemas.microsoft.com/office/drawing/2014/main" id="{87569A59-6527-4911-BC1F-F4DB12F37199}"/>
              </a:ext>
            </a:extLst>
          </p:cNvPr>
          <p:cNvCxnSpPr>
            <a:stCxn id="47" idx="3"/>
            <a:endCxn id="49" idx="7"/>
          </p:cNvCxnSpPr>
          <p:nvPr/>
        </p:nvCxnSpPr>
        <p:spPr>
          <a:xfrm flipH="1">
            <a:off x="2533143" y="4942779"/>
            <a:ext cx="583828" cy="661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 xmlns:a16="http://schemas.microsoft.com/office/drawing/2014/main" id="{E019C491-AF32-4059-BBA6-20F2C815D4E1}"/>
              </a:ext>
            </a:extLst>
          </p:cNvPr>
          <p:cNvCxnSpPr>
            <a:stCxn id="42" idx="3"/>
            <a:endCxn id="49" idx="6"/>
          </p:cNvCxnSpPr>
          <p:nvPr/>
        </p:nvCxnSpPr>
        <p:spPr>
          <a:xfrm flipH="1">
            <a:off x="2574990" y="4799903"/>
            <a:ext cx="970609" cy="9054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任意多边形 230">
            <a:extLst>
              <a:ext uri="{FF2B5EF4-FFF2-40B4-BE49-F238E27FC236}">
                <a16:creationId xmlns="" xmlns:a16="http://schemas.microsoft.com/office/drawing/2014/main" id="{8C7E15F2-E906-4E9E-844F-443050233905}"/>
              </a:ext>
            </a:extLst>
          </p:cNvPr>
          <p:cNvSpPr/>
          <p:nvPr/>
        </p:nvSpPr>
        <p:spPr>
          <a:xfrm>
            <a:off x="931977" y="4354394"/>
            <a:ext cx="1468437" cy="1778000"/>
          </a:xfrm>
          <a:custGeom>
            <a:avLst/>
            <a:gdLst>
              <a:gd name="connsiteX0" fmla="*/ 285750 w 1468437"/>
              <a:gd name="connsiteY0" fmla="*/ 196850 h 1778000"/>
              <a:gd name="connsiteX1" fmla="*/ 19050 w 1468437"/>
              <a:gd name="connsiteY1" fmla="*/ 787400 h 1778000"/>
              <a:gd name="connsiteX2" fmla="*/ 400050 w 1468437"/>
              <a:gd name="connsiteY2" fmla="*/ 1635125 h 1778000"/>
              <a:gd name="connsiteX3" fmla="*/ 923925 w 1468437"/>
              <a:gd name="connsiteY3" fmla="*/ 1644650 h 1778000"/>
              <a:gd name="connsiteX4" fmla="*/ 1076325 w 1468437"/>
              <a:gd name="connsiteY4" fmla="*/ 1244600 h 1778000"/>
              <a:gd name="connsiteX5" fmla="*/ 1266825 w 1468437"/>
              <a:gd name="connsiteY5" fmla="*/ 539750 h 1778000"/>
              <a:gd name="connsiteX6" fmla="*/ 1457325 w 1468437"/>
              <a:gd name="connsiteY6" fmla="*/ 282575 h 1778000"/>
              <a:gd name="connsiteX7" fmla="*/ 1276350 w 1468437"/>
              <a:gd name="connsiteY7" fmla="*/ 15875 h 1778000"/>
              <a:gd name="connsiteX8" fmla="*/ 285750 w 1468437"/>
              <a:gd name="connsiteY8" fmla="*/ 196850 h 17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437" h="1778000">
                <a:moveTo>
                  <a:pt x="285750" y="196850"/>
                </a:moveTo>
                <a:cubicBezTo>
                  <a:pt x="76200" y="325437"/>
                  <a:pt x="0" y="547688"/>
                  <a:pt x="19050" y="787400"/>
                </a:cubicBezTo>
                <a:cubicBezTo>
                  <a:pt x="38100" y="1027112"/>
                  <a:pt x="249238" y="1492250"/>
                  <a:pt x="400050" y="1635125"/>
                </a:cubicBezTo>
                <a:cubicBezTo>
                  <a:pt x="550862" y="1778000"/>
                  <a:pt x="811213" y="1709737"/>
                  <a:pt x="923925" y="1644650"/>
                </a:cubicBezTo>
                <a:cubicBezTo>
                  <a:pt x="1036637" y="1579563"/>
                  <a:pt x="1019175" y="1428750"/>
                  <a:pt x="1076325" y="1244600"/>
                </a:cubicBezTo>
                <a:cubicBezTo>
                  <a:pt x="1133475" y="1060450"/>
                  <a:pt x="1203325" y="700087"/>
                  <a:pt x="1266825" y="539750"/>
                </a:cubicBezTo>
                <a:cubicBezTo>
                  <a:pt x="1330325" y="379413"/>
                  <a:pt x="1455738" y="369887"/>
                  <a:pt x="1457325" y="282575"/>
                </a:cubicBezTo>
                <a:cubicBezTo>
                  <a:pt x="1458912" y="195263"/>
                  <a:pt x="1468437" y="31750"/>
                  <a:pt x="1276350" y="15875"/>
                </a:cubicBezTo>
                <a:cubicBezTo>
                  <a:pt x="1084263" y="0"/>
                  <a:pt x="495300" y="68263"/>
                  <a:pt x="285750" y="196850"/>
                </a:cubicBezTo>
                <a:close/>
              </a:path>
            </a:pathLst>
          </a:cu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231">
            <a:extLst>
              <a:ext uri="{FF2B5EF4-FFF2-40B4-BE49-F238E27FC236}">
                <a16:creationId xmlns="" xmlns:a16="http://schemas.microsoft.com/office/drawing/2014/main" id="{A74414EE-337A-494F-ABF9-646DB945A522}"/>
              </a:ext>
            </a:extLst>
          </p:cNvPr>
          <p:cNvSpPr/>
          <p:nvPr/>
        </p:nvSpPr>
        <p:spPr>
          <a:xfrm>
            <a:off x="2114665" y="4360744"/>
            <a:ext cx="2092325" cy="1784350"/>
          </a:xfrm>
          <a:custGeom>
            <a:avLst/>
            <a:gdLst>
              <a:gd name="connsiteX0" fmla="*/ 693737 w 2092325"/>
              <a:gd name="connsiteY0" fmla="*/ 1600200 h 1784350"/>
              <a:gd name="connsiteX1" fmla="*/ 1912937 w 2092325"/>
              <a:gd name="connsiteY1" fmla="*/ 1571625 h 1784350"/>
              <a:gd name="connsiteX2" fmla="*/ 1770062 w 2092325"/>
              <a:gd name="connsiteY2" fmla="*/ 666750 h 1784350"/>
              <a:gd name="connsiteX3" fmla="*/ 1712912 w 2092325"/>
              <a:gd name="connsiteY3" fmla="*/ 57150 h 1784350"/>
              <a:gd name="connsiteX4" fmla="*/ 884237 w 2092325"/>
              <a:gd name="connsiteY4" fmla="*/ 323850 h 1784350"/>
              <a:gd name="connsiteX5" fmla="*/ 103187 w 2092325"/>
              <a:gd name="connsiteY5" fmla="*/ 742950 h 1784350"/>
              <a:gd name="connsiteX6" fmla="*/ 265112 w 2092325"/>
              <a:gd name="connsiteY6" fmla="*/ 1638300 h 1784350"/>
              <a:gd name="connsiteX7" fmla="*/ 693737 w 2092325"/>
              <a:gd name="connsiteY7" fmla="*/ 1600200 h 178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2325" h="1784350">
                <a:moveTo>
                  <a:pt x="693737" y="1600200"/>
                </a:moveTo>
                <a:cubicBezTo>
                  <a:pt x="968375" y="1589088"/>
                  <a:pt x="1733550" y="1727200"/>
                  <a:pt x="1912937" y="1571625"/>
                </a:cubicBezTo>
                <a:cubicBezTo>
                  <a:pt x="2092325" y="1416050"/>
                  <a:pt x="1803399" y="919162"/>
                  <a:pt x="1770062" y="666750"/>
                </a:cubicBezTo>
                <a:cubicBezTo>
                  <a:pt x="1736725" y="414338"/>
                  <a:pt x="1860549" y="114300"/>
                  <a:pt x="1712912" y="57150"/>
                </a:cubicBezTo>
                <a:cubicBezTo>
                  <a:pt x="1565275" y="0"/>
                  <a:pt x="1152525" y="209550"/>
                  <a:pt x="884237" y="323850"/>
                </a:cubicBezTo>
                <a:cubicBezTo>
                  <a:pt x="615949" y="438150"/>
                  <a:pt x="206375" y="523875"/>
                  <a:pt x="103187" y="742950"/>
                </a:cubicBezTo>
                <a:cubicBezTo>
                  <a:pt x="0" y="962025"/>
                  <a:pt x="168275" y="1492250"/>
                  <a:pt x="265112" y="1638300"/>
                </a:cubicBezTo>
                <a:cubicBezTo>
                  <a:pt x="361949" y="1784350"/>
                  <a:pt x="419100" y="1611313"/>
                  <a:pt x="693737" y="1600200"/>
                </a:cubicBezTo>
                <a:close/>
              </a:path>
            </a:pathLst>
          </a:cu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下箭头 232">
            <a:extLst>
              <a:ext uri="{FF2B5EF4-FFF2-40B4-BE49-F238E27FC236}">
                <a16:creationId xmlns="" xmlns:a16="http://schemas.microsoft.com/office/drawing/2014/main" id="{93340A55-FB7C-404D-A43D-78B956C7EFF5}"/>
              </a:ext>
            </a:extLst>
          </p:cNvPr>
          <p:cNvSpPr/>
          <p:nvPr/>
        </p:nvSpPr>
        <p:spPr>
          <a:xfrm rot="16200000">
            <a:off x="4385585" y="5033055"/>
            <a:ext cx="428628" cy="357190"/>
          </a:xfrm>
          <a:prstGeom prst="downArrow">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 xmlns:a16="http://schemas.microsoft.com/office/drawing/2014/main" id="{658B5867-A2A2-49F5-B07B-19F40B1419F7}"/>
              </a:ext>
            </a:extLst>
          </p:cNvPr>
          <p:cNvSpPr/>
          <p:nvPr/>
        </p:nvSpPr>
        <p:spPr>
          <a:xfrm>
            <a:off x="5789768" y="447821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4" name="椭圆 63">
            <a:extLst>
              <a:ext uri="{FF2B5EF4-FFF2-40B4-BE49-F238E27FC236}">
                <a16:creationId xmlns="" xmlns:a16="http://schemas.microsoft.com/office/drawing/2014/main" id="{F8F09E81-958C-4F96-A785-CA77267560CF}"/>
              </a:ext>
            </a:extLst>
          </p:cNvPr>
          <p:cNvSpPr/>
          <p:nvPr/>
        </p:nvSpPr>
        <p:spPr>
          <a:xfrm>
            <a:off x="5432578" y="4763962"/>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5" name="椭圆 64">
            <a:extLst>
              <a:ext uri="{FF2B5EF4-FFF2-40B4-BE49-F238E27FC236}">
                <a16:creationId xmlns="" xmlns:a16="http://schemas.microsoft.com/office/drawing/2014/main" id="{4E697A6A-C04A-458B-A014-503A11A129B9}"/>
              </a:ext>
            </a:extLst>
          </p:cNvPr>
          <p:cNvSpPr/>
          <p:nvPr/>
        </p:nvSpPr>
        <p:spPr>
          <a:xfrm>
            <a:off x="6218396" y="447821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6" name="椭圆 65">
            <a:extLst>
              <a:ext uri="{FF2B5EF4-FFF2-40B4-BE49-F238E27FC236}">
                <a16:creationId xmlns="" xmlns:a16="http://schemas.microsoft.com/office/drawing/2014/main" id="{19B27002-A330-4EC6-9B1B-A0B941CCA362}"/>
              </a:ext>
            </a:extLst>
          </p:cNvPr>
          <p:cNvSpPr/>
          <p:nvPr/>
        </p:nvSpPr>
        <p:spPr>
          <a:xfrm>
            <a:off x="5932644" y="526402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 xmlns:a16="http://schemas.microsoft.com/office/drawing/2014/main" id="{071ADB72-2460-4D6F-8121-D9A3B2376945}"/>
              </a:ext>
            </a:extLst>
          </p:cNvPr>
          <p:cNvSpPr/>
          <p:nvPr/>
        </p:nvSpPr>
        <p:spPr>
          <a:xfrm>
            <a:off x="6432710" y="5121152"/>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 xmlns:a16="http://schemas.microsoft.com/office/drawing/2014/main" id="{ACF72292-482E-4B4D-841A-8B288FAA0D5C}"/>
              </a:ext>
            </a:extLst>
          </p:cNvPr>
          <p:cNvSpPr/>
          <p:nvPr/>
        </p:nvSpPr>
        <p:spPr>
          <a:xfrm>
            <a:off x="5361140" y="526402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 xmlns:a16="http://schemas.microsoft.com/office/drawing/2014/main" id="{728673B1-AAA3-49A8-B097-D509F0586BD1}"/>
              </a:ext>
            </a:extLst>
          </p:cNvPr>
          <p:cNvSpPr/>
          <p:nvPr/>
        </p:nvSpPr>
        <p:spPr>
          <a:xfrm>
            <a:off x="7718594" y="4549648"/>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0" name="椭圆 69">
            <a:extLst>
              <a:ext uri="{FF2B5EF4-FFF2-40B4-BE49-F238E27FC236}">
                <a16:creationId xmlns="" xmlns:a16="http://schemas.microsoft.com/office/drawing/2014/main" id="{5D1A5386-500E-4FC6-8C0F-B42B7DA98815}"/>
              </a:ext>
            </a:extLst>
          </p:cNvPr>
          <p:cNvSpPr/>
          <p:nvPr/>
        </p:nvSpPr>
        <p:spPr>
          <a:xfrm>
            <a:off x="6504148" y="554978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 xmlns:a16="http://schemas.microsoft.com/office/drawing/2014/main" id="{0188D850-8C3B-414E-93D6-0BB4170C7934}"/>
              </a:ext>
            </a:extLst>
          </p:cNvPr>
          <p:cNvSpPr/>
          <p:nvPr/>
        </p:nvSpPr>
        <p:spPr>
          <a:xfrm>
            <a:off x="5646892" y="5692656"/>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 xmlns:a16="http://schemas.microsoft.com/office/drawing/2014/main" id="{FAB3000E-733F-4E43-AC95-FC87F1E50735}"/>
              </a:ext>
            </a:extLst>
          </p:cNvPr>
          <p:cNvSpPr/>
          <p:nvPr/>
        </p:nvSpPr>
        <p:spPr>
          <a:xfrm>
            <a:off x="7932908" y="5549780"/>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 xmlns:a16="http://schemas.microsoft.com/office/drawing/2014/main" id="{33C65599-B47B-47B0-808F-FB3C1027BBB0}"/>
              </a:ext>
            </a:extLst>
          </p:cNvPr>
          <p:cNvSpPr/>
          <p:nvPr/>
        </p:nvSpPr>
        <p:spPr>
          <a:xfrm>
            <a:off x="7656681" y="5040189"/>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4" name="椭圆 73">
            <a:extLst>
              <a:ext uri="{FF2B5EF4-FFF2-40B4-BE49-F238E27FC236}">
                <a16:creationId xmlns="" xmlns:a16="http://schemas.microsoft.com/office/drawing/2014/main" id="{56915071-C26E-419A-90EF-CB55698D1E1D}"/>
              </a:ext>
            </a:extLst>
          </p:cNvPr>
          <p:cNvSpPr/>
          <p:nvPr/>
        </p:nvSpPr>
        <p:spPr>
          <a:xfrm>
            <a:off x="7289966" y="4692524"/>
            <a:ext cx="285752" cy="285752"/>
          </a:xfrm>
          <a:prstGeom prst="ellipse">
            <a:avLst/>
          </a:prstGeom>
          <a:solidFill>
            <a:schemeClr val="accent6">
              <a:lumMod val="60000"/>
              <a:lumOff val="4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5" name="椭圆 74">
            <a:extLst>
              <a:ext uri="{FF2B5EF4-FFF2-40B4-BE49-F238E27FC236}">
                <a16:creationId xmlns="" xmlns:a16="http://schemas.microsoft.com/office/drawing/2014/main" id="{9865E643-0E83-42D2-B767-DCB78C238CAF}"/>
              </a:ext>
            </a:extLst>
          </p:cNvPr>
          <p:cNvSpPr/>
          <p:nvPr/>
        </p:nvSpPr>
        <p:spPr>
          <a:xfrm>
            <a:off x="5932644" y="5264028"/>
            <a:ext cx="285752" cy="285752"/>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 xmlns:a16="http://schemas.microsoft.com/office/drawing/2014/main" id="{90F6A381-1C36-4263-A1D6-3830D935A13B}"/>
              </a:ext>
            </a:extLst>
          </p:cNvPr>
          <p:cNvSpPr/>
          <p:nvPr/>
        </p:nvSpPr>
        <p:spPr>
          <a:xfrm>
            <a:off x="6504148" y="5549780"/>
            <a:ext cx="285752" cy="285752"/>
          </a:xfrm>
          <a:prstGeom prst="ellipse">
            <a:avLst/>
          </a:prstGeom>
          <a:solidFill>
            <a:srgbClr val="FF00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247">
            <a:extLst>
              <a:ext uri="{FF2B5EF4-FFF2-40B4-BE49-F238E27FC236}">
                <a16:creationId xmlns="" xmlns:a16="http://schemas.microsoft.com/office/drawing/2014/main" id="{AE5AF72B-7F0E-4DA7-9F22-D5F1D109F414}"/>
              </a:ext>
            </a:extLst>
          </p:cNvPr>
          <p:cNvSpPr/>
          <p:nvPr/>
        </p:nvSpPr>
        <p:spPr>
          <a:xfrm>
            <a:off x="5146819" y="4348044"/>
            <a:ext cx="1468437" cy="1778000"/>
          </a:xfrm>
          <a:custGeom>
            <a:avLst/>
            <a:gdLst>
              <a:gd name="connsiteX0" fmla="*/ 285750 w 1468437"/>
              <a:gd name="connsiteY0" fmla="*/ 196850 h 1778000"/>
              <a:gd name="connsiteX1" fmla="*/ 19050 w 1468437"/>
              <a:gd name="connsiteY1" fmla="*/ 787400 h 1778000"/>
              <a:gd name="connsiteX2" fmla="*/ 400050 w 1468437"/>
              <a:gd name="connsiteY2" fmla="*/ 1635125 h 1778000"/>
              <a:gd name="connsiteX3" fmla="*/ 923925 w 1468437"/>
              <a:gd name="connsiteY3" fmla="*/ 1644650 h 1778000"/>
              <a:gd name="connsiteX4" fmla="*/ 1076325 w 1468437"/>
              <a:gd name="connsiteY4" fmla="*/ 1244600 h 1778000"/>
              <a:gd name="connsiteX5" fmla="*/ 1266825 w 1468437"/>
              <a:gd name="connsiteY5" fmla="*/ 539750 h 1778000"/>
              <a:gd name="connsiteX6" fmla="*/ 1457325 w 1468437"/>
              <a:gd name="connsiteY6" fmla="*/ 282575 h 1778000"/>
              <a:gd name="connsiteX7" fmla="*/ 1276350 w 1468437"/>
              <a:gd name="connsiteY7" fmla="*/ 15875 h 1778000"/>
              <a:gd name="connsiteX8" fmla="*/ 285750 w 1468437"/>
              <a:gd name="connsiteY8" fmla="*/ 196850 h 17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437" h="1778000">
                <a:moveTo>
                  <a:pt x="285750" y="196850"/>
                </a:moveTo>
                <a:cubicBezTo>
                  <a:pt x="76200" y="325437"/>
                  <a:pt x="0" y="547688"/>
                  <a:pt x="19050" y="787400"/>
                </a:cubicBezTo>
                <a:cubicBezTo>
                  <a:pt x="38100" y="1027112"/>
                  <a:pt x="249238" y="1492250"/>
                  <a:pt x="400050" y="1635125"/>
                </a:cubicBezTo>
                <a:cubicBezTo>
                  <a:pt x="550862" y="1778000"/>
                  <a:pt x="811213" y="1709737"/>
                  <a:pt x="923925" y="1644650"/>
                </a:cubicBezTo>
                <a:cubicBezTo>
                  <a:pt x="1036637" y="1579563"/>
                  <a:pt x="1019175" y="1428750"/>
                  <a:pt x="1076325" y="1244600"/>
                </a:cubicBezTo>
                <a:cubicBezTo>
                  <a:pt x="1133475" y="1060450"/>
                  <a:pt x="1203325" y="700087"/>
                  <a:pt x="1266825" y="539750"/>
                </a:cubicBezTo>
                <a:cubicBezTo>
                  <a:pt x="1330325" y="379413"/>
                  <a:pt x="1455738" y="369887"/>
                  <a:pt x="1457325" y="282575"/>
                </a:cubicBezTo>
                <a:cubicBezTo>
                  <a:pt x="1458912" y="195263"/>
                  <a:pt x="1468437" y="31750"/>
                  <a:pt x="1276350" y="15875"/>
                </a:cubicBezTo>
                <a:cubicBezTo>
                  <a:pt x="1084263" y="0"/>
                  <a:pt x="495300" y="68263"/>
                  <a:pt x="285750" y="196850"/>
                </a:cubicBezTo>
                <a:close/>
              </a:path>
            </a:pathLst>
          </a:cu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248">
            <a:extLst>
              <a:ext uri="{FF2B5EF4-FFF2-40B4-BE49-F238E27FC236}">
                <a16:creationId xmlns="" xmlns:a16="http://schemas.microsoft.com/office/drawing/2014/main" id="{E2800D8C-FED0-4ADC-A222-73880DDD8840}"/>
              </a:ext>
            </a:extLst>
          </p:cNvPr>
          <p:cNvSpPr/>
          <p:nvPr/>
        </p:nvSpPr>
        <p:spPr>
          <a:xfrm>
            <a:off x="6329507" y="4354394"/>
            <a:ext cx="2092325" cy="1784350"/>
          </a:xfrm>
          <a:custGeom>
            <a:avLst/>
            <a:gdLst>
              <a:gd name="connsiteX0" fmla="*/ 693737 w 2092325"/>
              <a:gd name="connsiteY0" fmla="*/ 1600200 h 1784350"/>
              <a:gd name="connsiteX1" fmla="*/ 1912937 w 2092325"/>
              <a:gd name="connsiteY1" fmla="*/ 1571625 h 1784350"/>
              <a:gd name="connsiteX2" fmla="*/ 1770062 w 2092325"/>
              <a:gd name="connsiteY2" fmla="*/ 666750 h 1784350"/>
              <a:gd name="connsiteX3" fmla="*/ 1712912 w 2092325"/>
              <a:gd name="connsiteY3" fmla="*/ 57150 h 1784350"/>
              <a:gd name="connsiteX4" fmla="*/ 884237 w 2092325"/>
              <a:gd name="connsiteY4" fmla="*/ 323850 h 1784350"/>
              <a:gd name="connsiteX5" fmla="*/ 103187 w 2092325"/>
              <a:gd name="connsiteY5" fmla="*/ 742950 h 1784350"/>
              <a:gd name="connsiteX6" fmla="*/ 265112 w 2092325"/>
              <a:gd name="connsiteY6" fmla="*/ 1638300 h 1784350"/>
              <a:gd name="connsiteX7" fmla="*/ 693737 w 2092325"/>
              <a:gd name="connsiteY7" fmla="*/ 1600200 h 178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2325" h="1784350">
                <a:moveTo>
                  <a:pt x="693737" y="1600200"/>
                </a:moveTo>
                <a:cubicBezTo>
                  <a:pt x="968375" y="1589088"/>
                  <a:pt x="1733550" y="1727200"/>
                  <a:pt x="1912937" y="1571625"/>
                </a:cubicBezTo>
                <a:cubicBezTo>
                  <a:pt x="2092325" y="1416050"/>
                  <a:pt x="1803399" y="919162"/>
                  <a:pt x="1770062" y="666750"/>
                </a:cubicBezTo>
                <a:cubicBezTo>
                  <a:pt x="1736725" y="414338"/>
                  <a:pt x="1860549" y="114300"/>
                  <a:pt x="1712912" y="57150"/>
                </a:cubicBezTo>
                <a:cubicBezTo>
                  <a:pt x="1565275" y="0"/>
                  <a:pt x="1152525" y="209550"/>
                  <a:pt x="884237" y="323850"/>
                </a:cubicBezTo>
                <a:cubicBezTo>
                  <a:pt x="615949" y="438150"/>
                  <a:pt x="206375" y="523875"/>
                  <a:pt x="103187" y="742950"/>
                </a:cubicBezTo>
                <a:cubicBezTo>
                  <a:pt x="0" y="962025"/>
                  <a:pt x="168275" y="1492250"/>
                  <a:pt x="265112" y="1638300"/>
                </a:cubicBezTo>
                <a:cubicBezTo>
                  <a:pt x="361949" y="1784350"/>
                  <a:pt x="419100" y="1611313"/>
                  <a:pt x="693737" y="1600200"/>
                </a:cubicBezTo>
                <a:close/>
              </a:path>
            </a:pathLst>
          </a:cu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箭头连接符 78">
            <a:extLst>
              <a:ext uri="{FF2B5EF4-FFF2-40B4-BE49-F238E27FC236}">
                <a16:creationId xmlns="" xmlns:a16="http://schemas.microsoft.com/office/drawing/2014/main" id="{FAE42465-98F3-47BB-90AF-0FFF8862C030}"/>
              </a:ext>
            </a:extLst>
          </p:cNvPr>
          <p:cNvCxnSpPr>
            <a:stCxn id="64" idx="5"/>
            <a:endCxn id="75" idx="1"/>
          </p:cNvCxnSpPr>
          <p:nvPr/>
        </p:nvCxnSpPr>
        <p:spPr>
          <a:xfrm rot="16200000" flipH="1">
            <a:off x="5676483" y="5007867"/>
            <a:ext cx="298008" cy="298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 xmlns:a16="http://schemas.microsoft.com/office/drawing/2014/main" id="{1AE398BD-D5F3-4799-A280-F18D802864F2}"/>
              </a:ext>
            </a:extLst>
          </p:cNvPr>
          <p:cNvCxnSpPr>
            <a:stCxn id="71" idx="7"/>
            <a:endCxn id="75" idx="3"/>
          </p:cNvCxnSpPr>
          <p:nvPr/>
        </p:nvCxnSpPr>
        <p:spPr>
          <a:xfrm rot="5400000" flipH="1" flipV="1">
            <a:off x="5819359" y="5579371"/>
            <a:ext cx="226570" cy="83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 xmlns:a16="http://schemas.microsoft.com/office/drawing/2014/main" id="{CBEEAA9A-1B82-4A34-AD9E-3216057858E1}"/>
              </a:ext>
            </a:extLst>
          </p:cNvPr>
          <p:cNvCxnSpPr>
            <a:stCxn id="63" idx="4"/>
            <a:endCxn id="75" idx="0"/>
          </p:cNvCxnSpPr>
          <p:nvPr/>
        </p:nvCxnSpPr>
        <p:spPr>
          <a:xfrm rot="16200000" flipH="1">
            <a:off x="5754049" y="4942557"/>
            <a:ext cx="50006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 xmlns:a16="http://schemas.microsoft.com/office/drawing/2014/main" id="{84D619DE-B7CD-4869-A9C3-982AF7D2B935}"/>
              </a:ext>
            </a:extLst>
          </p:cNvPr>
          <p:cNvCxnSpPr>
            <a:stCxn id="68" idx="6"/>
            <a:endCxn id="75" idx="2"/>
          </p:cNvCxnSpPr>
          <p:nvPr/>
        </p:nvCxnSpPr>
        <p:spPr>
          <a:xfrm>
            <a:off x="5646892" y="540690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 xmlns:a16="http://schemas.microsoft.com/office/drawing/2014/main" id="{97B6E699-C436-4414-9219-181C19E5BAC5}"/>
              </a:ext>
            </a:extLst>
          </p:cNvPr>
          <p:cNvCxnSpPr>
            <a:stCxn id="65" idx="3"/>
            <a:endCxn id="75" idx="7"/>
          </p:cNvCxnSpPr>
          <p:nvPr/>
        </p:nvCxnSpPr>
        <p:spPr>
          <a:xfrm rot="5400000">
            <a:off x="5926516" y="4972148"/>
            <a:ext cx="583760" cy="83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 xmlns:a16="http://schemas.microsoft.com/office/drawing/2014/main" id="{A110911E-8E20-4973-BAB7-6EFFF130F17D}"/>
              </a:ext>
            </a:extLst>
          </p:cNvPr>
          <p:cNvCxnSpPr>
            <a:stCxn id="74" idx="5"/>
            <a:endCxn id="73" idx="1"/>
          </p:cNvCxnSpPr>
          <p:nvPr/>
        </p:nvCxnSpPr>
        <p:spPr>
          <a:xfrm rot="16200000" flipH="1">
            <a:off x="7543396" y="4926903"/>
            <a:ext cx="145607" cy="164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 xmlns:a16="http://schemas.microsoft.com/office/drawing/2014/main" id="{3D1D2F74-5A12-4DD8-B0FA-FD29F09830B1}"/>
              </a:ext>
            </a:extLst>
          </p:cNvPr>
          <p:cNvCxnSpPr>
            <a:stCxn id="76" idx="2"/>
            <a:endCxn id="75" idx="5"/>
          </p:cNvCxnSpPr>
          <p:nvPr/>
        </p:nvCxnSpPr>
        <p:spPr>
          <a:xfrm rot="10800000">
            <a:off x="6176550" y="5507934"/>
            <a:ext cx="327599" cy="184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 xmlns:a16="http://schemas.microsoft.com/office/drawing/2014/main" id="{B24F3889-B3E6-4459-95F2-8B17F894E481}"/>
              </a:ext>
            </a:extLst>
          </p:cNvPr>
          <p:cNvCxnSpPr>
            <a:stCxn id="67" idx="2"/>
            <a:endCxn id="75" idx="6"/>
          </p:cNvCxnSpPr>
          <p:nvPr/>
        </p:nvCxnSpPr>
        <p:spPr>
          <a:xfrm rot="10800000" flipV="1">
            <a:off x="6218396" y="5264028"/>
            <a:ext cx="214314"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 xmlns:a16="http://schemas.microsoft.com/office/drawing/2014/main" id="{BBE36431-1ED8-45DC-A80A-524E5CCBAC05}"/>
              </a:ext>
            </a:extLst>
          </p:cNvPr>
          <p:cNvCxnSpPr>
            <a:stCxn id="69" idx="4"/>
            <a:endCxn id="73" idx="0"/>
          </p:cNvCxnSpPr>
          <p:nvPr/>
        </p:nvCxnSpPr>
        <p:spPr>
          <a:xfrm rot="5400000">
            <a:off x="7728120" y="4906838"/>
            <a:ext cx="204789" cy="61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 xmlns:a16="http://schemas.microsoft.com/office/drawing/2014/main" id="{20C0EDB8-EB04-47A6-8DF5-3FD2234C9AF3}"/>
              </a:ext>
            </a:extLst>
          </p:cNvPr>
          <p:cNvCxnSpPr>
            <a:stCxn id="72" idx="1"/>
            <a:endCxn id="73" idx="5"/>
          </p:cNvCxnSpPr>
          <p:nvPr/>
        </p:nvCxnSpPr>
        <p:spPr>
          <a:xfrm rot="16200000" flipV="1">
            <a:off x="7783905" y="5400776"/>
            <a:ext cx="307533" cy="741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椭圆 88">
            <a:extLst>
              <a:ext uri="{FF2B5EF4-FFF2-40B4-BE49-F238E27FC236}">
                <a16:creationId xmlns="" xmlns:a16="http://schemas.microsoft.com/office/drawing/2014/main" id="{EE198055-9F03-460B-99C8-AAE0EBC82FB7}"/>
              </a:ext>
            </a:extLst>
          </p:cNvPr>
          <p:cNvSpPr/>
          <p:nvPr/>
        </p:nvSpPr>
        <p:spPr>
          <a:xfrm>
            <a:off x="5307135" y="4373444"/>
            <a:ext cx="1643074" cy="1785950"/>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 xmlns:a16="http://schemas.microsoft.com/office/drawing/2014/main" id="{40FC991F-B7AA-442F-9320-FFEC35F8E66C}"/>
              </a:ext>
            </a:extLst>
          </p:cNvPr>
          <p:cNvSpPr/>
          <p:nvPr/>
        </p:nvSpPr>
        <p:spPr>
          <a:xfrm rot="20339625">
            <a:off x="7306992" y="4323043"/>
            <a:ext cx="1069628" cy="1683492"/>
          </a:xfrm>
          <a:prstGeom prst="ellipse">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20">
            <a:extLst>
              <a:ext uri="{FF2B5EF4-FFF2-40B4-BE49-F238E27FC236}">
                <a16:creationId xmlns="" xmlns:a16="http://schemas.microsoft.com/office/drawing/2014/main" id="{482E7437-9194-4190-8555-931D3B636208}"/>
              </a:ext>
            </a:extLst>
          </p:cNvPr>
          <p:cNvSpPr/>
          <p:nvPr/>
        </p:nvSpPr>
        <p:spPr>
          <a:xfrm>
            <a:off x="4181770" y="2319453"/>
            <a:ext cx="275570" cy="2361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2" name="右箭头 20">
            <a:extLst>
              <a:ext uri="{FF2B5EF4-FFF2-40B4-BE49-F238E27FC236}">
                <a16:creationId xmlns="" xmlns:a16="http://schemas.microsoft.com/office/drawing/2014/main" id="{9BDAFB7E-594A-47A3-BB3B-CA372D53FC8A}"/>
              </a:ext>
            </a:extLst>
          </p:cNvPr>
          <p:cNvSpPr/>
          <p:nvPr/>
        </p:nvSpPr>
        <p:spPr>
          <a:xfrm>
            <a:off x="6744973" y="2313579"/>
            <a:ext cx="275570" cy="2361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3" name="右箭头 20">
            <a:extLst>
              <a:ext uri="{FF2B5EF4-FFF2-40B4-BE49-F238E27FC236}">
                <a16:creationId xmlns="" xmlns:a16="http://schemas.microsoft.com/office/drawing/2014/main" id="{462C75DA-9D7D-4D18-AA98-C71B571CF2A2}"/>
              </a:ext>
            </a:extLst>
          </p:cNvPr>
          <p:cNvSpPr/>
          <p:nvPr/>
        </p:nvSpPr>
        <p:spPr>
          <a:xfrm rot="5400000">
            <a:off x="7921711" y="2850197"/>
            <a:ext cx="275570" cy="23618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4" name="文本框 93">
            <a:extLst>
              <a:ext uri="{FF2B5EF4-FFF2-40B4-BE49-F238E27FC236}">
                <a16:creationId xmlns="" xmlns:a16="http://schemas.microsoft.com/office/drawing/2014/main" id="{C1E3C09B-82BE-494D-AB84-62AF09C81A7B}"/>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solidFill>
                  <a:schemeClr val="bg1"/>
                </a:solidFill>
              </a:rPr>
              <a:t>FeCTrA</a:t>
            </a:r>
            <a:r>
              <a:rPr lang="zh-CN" altLang="en-US" dirty="0">
                <a:solidFill>
                  <a:schemeClr val="bg1"/>
                </a:solidFill>
              </a:rPr>
              <a:t>方法</a:t>
            </a:r>
            <a:endParaRPr lang="en-US" altLang="zh-CN" dirty="0">
              <a:solidFill>
                <a:schemeClr val="bg1"/>
              </a:solidFill>
            </a:endParaRPr>
          </a:p>
        </p:txBody>
      </p:sp>
      <p:sp>
        <p:nvSpPr>
          <p:cNvPr id="95" name="文本框 94">
            <a:extLst>
              <a:ext uri="{FF2B5EF4-FFF2-40B4-BE49-F238E27FC236}">
                <a16:creationId xmlns="" xmlns:a16="http://schemas.microsoft.com/office/drawing/2014/main" id="{2871D280-1433-4FF4-A88E-F2B8AD067A14}"/>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96" name="文本框 95">
            <a:extLst>
              <a:ext uri="{FF2B5EF4-FFF2-40B4-BE49-F238E27FC236}">
                <a16:creationId xmlns="" xmlns:a16="http://schemas.microsoft.com/office/drawing/2014/main" id="{96B22B54-FB7E-49B7-AA03-DE3F34B2E71D}"/>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97" name="文本框 96">
            <a:extLst>
              <a:ext uri="{FF2B5EF4-FFF2-40B4-BE49-F238E27FC236}">
                <a16:creationId xmlns="" xmlns:a16="http://schemas.microsoft.com/office/drawing/2014/main" id="{E368AE83-1385-48DA-B98E-4DB34AAFE563}"/>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98" name="文本框 97">
            <a:extLst>
              <a:ext uri="{FF2B5EF4-FFF2-40B4-BE49-F238E27FC236}">
                <a16:creationId xmlns="" xmlns:a16="http://schemas.microsoft.com/office/drawing/2014/main" id="{4F800CA6-9636-4C6C-915A-344E5F9E3A92}"/>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17214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 calcmode="lin" valueType="num">
                                      <p:cBhvr>
                                        <p:cTn id="14" dur="500" fill="hold"/>
                                        <p:tgtEl>
                                          <p:spTgt spid="30"/>
                                        </p:tgtEl>
                                        <p:attrNameLst>
                                          <p:attrName>style.rotation</p:attrName>
                                        </p:attrNameLst>
                                      </p:cBhvr>
                                      <p:tavLst>
                                        <p:tav tm="0">
                                          <p:val>
                                            <p:fltVal val="360"/>
                                          </p:val>
                                        </p:tav>
                                        <p:tav tm="100000">
                                          <p:val>
                                            <p:fltVal val="0"/>
                                          </p:val>
                                        </p:tav>
                                      </p:tavLst>
                                    </p:anim>
                                    <p:animEffect transition="in" filter="fade">
                                      <p:cBhvr>
                                        <p:cTn id="15" dur="500"/>
                                        <p:tgtEl>
                                          <p:spTgt spid="30"/>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 calcmode="lin" valueType="num">
                                      <p:cBhvr>
                                        <p:cTn id="26" dur="500" fill="hold"/>
                                        <p:tgtEl>
                                          <p:spTgt spid="12"/>
                                        </p:tgtEl>
                                        <p:attrNameLst>
                                          <p:attrName>style.rotation</p:attrName>
                                        </p:attrNameLst>
                                      </p:cBhvr>
                                      <p:tavLst>
                                        <p:tav tm="0">
                                          <p:val>
                                            <p:fltVal val="360"/>
                                          </p:val>
                                        </p:tav>
                                        <p:tav tm="100000">
                                          <p:val>
                                            <p:fltVal val="0"/>
                                          </p:val>
                                        </p:tav>
                                      </p:tavLst>
                                    </p:anim>
                                    <p:animEffect transition="in" filter="fade">
                                      <p:cBhvr>
                                        <p:cTn id="27" dur="500"/>
                                        <p:tgtEl>
                                          <p:spTgt spid="12"/>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 calcmode="lin" valueType="num">
                                      <p:cBhvr>
                                        <p:cTn id="32" dur="500" fill="hold"/>
                                        <p:tgtEl>
                                          <p:spTgt spid="31"/>
                                        </p:tgtEl>
                                        <p:attrNameLst>
                                          <p:attrName>style.rotation</p:attrName>
                                        </p:attrNameLst>
                                      </p:cBhvr>
                                      <p:tavLst>
                                        <p:tav tm="0">
                                          <p:val>
                                            <p:fltVal val="360"/>
                                          </p:val>
                                        </p:tav>
                                        <p:tav tm="100000">
                                          <p:val>
                                            <p:fltVal val="0"/>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 calcmode="lin" valueType="num">
                                      <p:cBhvr>
                                        <p:cTn id="45" dur="500" fill="hold"/>
                                        <p:tgtEl>
                                          <p:spTgt spid="32"/>
                                        </p:tgtEl>
                                        <p:attrNameLst>
                                          <p:attrName>style.rotation</p:attrName>
                                        </p:attrNameLst>
                                      </p:cBhvr>
                                      <p:tavLst>
                                        <p:tav tm="0">
                                          <p:val>
                                            <p:fltVal val="360"/>
                                          </p:val>
                                        </p:tav>
                                        <p:tav tm="100000">
                                          <p:val>
                                            <p:fltVal val="0"/>
                                          </p:val>
                                        </p:tav>
                                      </p:tavLst>
                                    </p:anim>
                                    <p:animEffect transition="in" filter="fade">
                                      <p:cBhvr>
                                        <p:cTn id="46" dur="500"/>
                                        <p:tgtEl>
                                          <p:spTgt spid="32"/>
                                        </p:tgtEl>
                                      </p:cBhvr>
                                    </p:animEffect>
                                  </p:childTnLst>
                                </p:cTn>
                              </p:par>
                              <p:par>
                                <p:cTn id="47" presetID="49" presetClass="entr" presetSubtype="0" decel="10000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style.rotation</p:attrName>
                                        </p:attrNameLst>
                                      </p:cBhvr>
                                      <p:tavLst>
                                        <p:tav tm="0">
                                          <p:val>
                                            <p:fltVal val="360"/>
                                          </p:val>
                                        </p:tav>
                                        <p:tav tm="100000">
                                          <p:val>
                                            <p:fltVal val="0"/>
                                          </p:val>
                                        </p:tav>
                                      </p:tavLst>
                                    </p:anim>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barn(inVertical)">
                                      <p:cBhvr>
                                        <p:cTn id="57" dur="500"/>
                                        <p:tgtEl>
                                          <p:spTgt spid="91"/>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 calcmode="lin" valueType="num">
                                      <p:cBhvr>
                                        <p:cTn id="64" dur="500" fill="hold"/>
                                        <p:tgtEl>
                                          <p:spTgt spid="34"/>
                                        </p:tgtEl>
                                        <p:attrNameLst>
                                          <p:attrName>style.rotation</p:attrName>
                                        </p:attrNameLst>
                                      </p:cBhvr>
                                      <p:tavLst>
                                        <p:tav tm="0">
                                          <p:val>
                                            <p:fltVal val="360"/>
                                          </p:val>
                                        </p:tav>
                                        <p:tav tm="100000">
                                          <p:val>
                                            <p:fltVal val="0"/>
                                          </p:val>
                                        </p:tav>
                                      </p:tavLst>
                                    </p:anim>
                                    <p:animEffect transition="in" filter="fade">
                                      <p:cBhvr>
                                        <p:cTn id="65" dur="500"/>
                                        <p:tgtEl>
                                          <p:spTgt spid="34"/>
                                        </p:tgtEl>
                                      </p:cBhvr>
                                    </p:animEffect>
                                  </p:childTnLst>
                                </p:cTn>
                              </p:par>
                              <p:par>
                                <p:cTn id="66" presetID="49" presetClass="entr" presetSubtype="0" decel="10000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500" fill="hold"/>
                                        <p:tgtEl>
                                          <p:spTgt spid="14"/>
                                        </p:tgtEl>
                                        <p:attrNameLst>
                                          <p:attrName>ppt_w</p:attrName>
                                        </p:attrNameLst>
                                      </p:cBhvr>
                                      <p:tavLst>
                                        <p:tav tm="0">
                                          <p:val>
                                            <p:fltVal val="0"/>
                                          </p:val>
                                        </p:tav>
                                        <p:tav tm="100000">
                                          <p:val>
                                            <p:strVal val="#ppt_w"/>
                                          </p:val>
                                        </p:tav>
                                      </p:tavLst>
                                    </p:anim>
                                    <p:anim calcmode="lin" valueType="num">
                                      <p:cBhvr>
                                        <p:cTn id="69" dur="500" fill="hold"/>
                                        <p:tgtEl>
                                          <p:spTgt spid="14"/>
                                        </p:tgtEl>
                                        <p:attrNameLst>
                                          <p:attrName>ppt_h</p:attrName>
                                        </p:attrNameLst>
                                      </p:cBhvr>
                                      <p:tavLst>
                                        <p:tav tm="0">
                                          <p:val>
                                            <p:fltVal val="0"/>
                                          </p:val>
                                        </p:tav>
                                        <p:tav tm="100000">
                                          <p:val>
                                            <p:strVal val="#ppt_h"/>
                                          </p:val>
                                        </p:tav>
                                      </p:tavLst>
                                    </p:anim>
                                    <p:anim calcmode="lin" valueType="num">
                                      <p:cBhvr>
                                        <p:cTn id="70" dur="500" fill="hold"/>
                                        <p:tgtEl>
                                          <p:spTgt spid="14"/>
                                        </p:tgtEl>
                                        <p:attrNameLst>
                                          <p:attrName>style.rotation</p:attrName>
                                        </p:attrNameLst>
                                      </p:cBhvr>
                                      <p:tavLst>
                                        <p:tav tm="0">
                                          <p:val>
                                            <p:fltVal val="360"/>
                                          </p:val>
                                        </p:tav>
                                        <p:tav tm="100000">
                                          <p:val>
                                            <p:fltVal val="0"/>
                                          </p:val>
                                        </p:tav>
                                      </p:tavLst>
                                    </p:anim>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92"/>
                                        </p:tgtEl>
                                        <p:attrNameLst>
                                          <p:attrName>style.visibility</p:attrName>
                                        </p:attrNameLst>
                                      </p:cBhvr>
                                      <p:to>
                                        <p:strVal val="visible"/>
                                      </p:to>
                                    </p:set>
                                    <p:animEffect transition="in" filter="barn(inVertical)">
                                      <p:cBhvr>
                                        <p:cTn id="76" dur="500"/>
                                        <p:tgtEl>
                                          <p:spTgt spid="92"/>
                                        </p:tgtEl>
                                      </p:cBhvr>
                                    </p:animEffect>
                                  </p:childTnLst>
                                </p:cTn>
                              </p:par>
                            </p:childTnLst>
                          </p:cTn>
                        </p:par>
                      </p:childTnLst>
                    </p:cTn>
                  </p:par>
                  <p:par>
                    <p:cTn id="77" fill="hold">
                      <p:stCondLst>
                        <p:cond delay="indefinite"/>
                      </p:stCondLst>
                      <p:childTnLst>
                        <p:par>
                          <p:cTn id="78" fill="hold">
                            <p:stCondLst>
                              <p:cond delay="0"/>
                            </p:stCondLst>
                            <p:childTnLst>
                              <p:par>
                                <p:cTn id="79" presetID="49" presetClass="entr" presetSubtype="0" decel="10000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p:cTn id="81" dur="500" fill="hold"/>
                                        <p:tgtEl>
                                          <p:spTgt spid="33"/>
                                        </p:tgtEl>
                                        <p:attrNameLst>
                                          <p:attrName>ppt_w</p:attrName>
                                        </p:attrNameLst>
                                      </p:cBhvr>
                                      <p:tavLst>
                                        <p:tav tm="0">
                                          <p:val>
                                            <p:fltVal val="0"/>
                                          </p:val>
                                        </p:tav>
                                        <p:tav tm="100000">
                                          <p:val>
                                            <p:strVal val="#ppt_w"/>
                                          </p:val>
                                        </p:tav>
                                      </p:tavLst>
                                    </p:anim>
                                    <p:anim calcmode="lin" valueType="num">
                                      <p:cBhvr>
                                        <p:cTn id="82" dur="500" fill="hold"/>
                                        <p:tgtEl>
                                          <p:spTgt spid="33"/>
                                        </p:tgtEl>
                                        <p:attrNameLst>
                                          <p:attrName>ppt_h</p:attrName>
                                        </p:attrNameLst>
                                      </p:cBhvr>
                                      <p:tavLst>
                                        <p:tav tm="0">
                                          <p:val>
                                            <p:fltVal val="0"/>
                                          </p:val>
                                        </p:tav>
                                        <p:tav tm="100000">
                                          <p:val>
                                            <p:strVal val="#ppt_h"/>
                                          </p:val>
                                        </p:tav>
                                      </p:tavLst>
                                    </p:anim>
                                    <p:anim calcmode="lin" valueType="num">
                                      <p:cBhvr>
                                        <p:cTn id="83" dur="500" fill="hold"/>
                                        <p:tgtEl>
                                          <p:spTgt spid="33"/>
                                        </p:tgtEl>
                                        <p:attrNameLst>
                                          <p:attrName>style.rotation</p:attrName>
                                        </p:attrNameLst>
                                      </p:cBhvr>
                                      <p:tavLst>
                                        <p:tav tm="0">
                                          <p:val>
                                            <p:fltVal val="360"/>
                                          </p:val>
                                        </p:tav>
                                        <p:tav tm="100000">
                                          <p:val>
                                            <p:fltVal val="0"/>
                                          </p:val>
                                        </p:tav>
                                      </p:tavLst>
                                    </p:anim>
                                    <p:animEffect transition="in" filter="fade">
                                      <p:cBhvr>
                                        <p:cTn id="84" dur="500"/>
                                        <p:tgtEl>
                                          <p:spTgt spid="33"/>
                                        </p:tgtEl>
                                      </p:cBhvr>
                                    </p:animEffect>
                                  </p:childTnLst>
                                </p:cTn>
                              </p:par>
                              <p:par>
                                <p:cTn id="85" presetID="49" presetClass="entr" presetSubtype="0" decel="100000" fill="hold"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anim calcmode="lin" valueType="num">
                                      <p:cBhvr>
                                        <p:cTn id="89" dur="500" fill="hold"/>
                                        <p:tgtEl>
                                          <p:spTgt spid="15"/>
                                        </p:tgtEl>
                                        <p:attrNameLst>
                                          <p:attrName>style.rotation</p:attrName>
                                        </p:attrNameLst>
                                      </p:cBhvr>
                                      <p:tavLst>
                                        <p:tav tm="0">
                                          <p:val>
                                            <p:fltVal val="360"/>
                                          </p:val>
                                        </p:tav>
                                        <p:tav tm="100000">
                                          <p:val>
                                            <p:fltVal val="0"/>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barn(inVertical)">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49" presetClass="entr" presetSubtype="0" decel="100000" fill="hold" grpId="0" nodeType="click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500" fill="hold"/>
                                        <p:tgtEl>
                                          <p:spTgt spid="35"/>
                                        </p:tgtEl>
                                        <p:attrNameLst>
                                          <p:attrName>ppt_w</p:attrName>
                                        </p:attrNameLst>
                                      </p:cBhvr>
                                      <p:tavLst>
                                        <p:tav tm="0">
                                          <p:val>
                                            <p:fltVal val="0"/>
                                          </p:val>
                                        </p:tav>
                                        <p:tav tm="100000">
                                          <p:val>
                                            <p:strVal val="#ppt_w"/>
                                          </p:val>
                                        </p:tav>
                                      </p:tavLst>
                                    </p:anim>
                                    <p:anim calcmode="lin" valueType="num">
                                      <p:cBhvr>
                                        <p:cTn id="101" dur="500" fill="hold"/>
                                        <p:tgtEl>
                                          <p:spTgt spid="35"/>
                                        </p:tgtEl>
                                        <p:attrNameLst>
                                          <p:attrName>ppt_h</p:attrName>
                                        </p:attrNameLst>
                                      </p:cBhvr>
                                      <p:tavLst>
                                        <p:tav tm="0">
                                          <p:val>
                                            <p:fltVal val="0"/>
                                          </p:val>
                                        </p:tav>
                                        <p:tav tm="100000">
                                          <p:val>
                                            <p:strVal val="#ppt_h"/>
                                          </p:val>
                                        </p:tav>
                                      </p:tavLst>
                                    </p:anim>
                                    <p:anim calcmode="lin" valueType="num">
                                      <p:cBhvr>
                                        <p:cTn id="102" dur="500" fill="hold"/>
                                        <p:tgtEl>
                                          <p:spTgt spid="35"/>
                                        </p:tgtEl>
                                        <p:attrNameLst>
                                          <p:attrName>style.rotation</p:attrName>
                                        </p:attrNameLst>
                                      </p:cBhvr>
                                      <p:tavLst>
                                        <p:tav tm="0">
                                          <p:val>
                                            <p:fltVal val="360"/>
                                          </p:val>
                                        </p:tav>
                                        <p:tav tm="100000">
                                          <p:val>
                                            <p:fltVal val="0"/>
                                          </p:val>
                                        </p:tav>
                                      </p:tavLst>
                                    </p:anim>
                                    <p:animEffect transition="in" filter="fade">
                                      <p:cBhvr>
                                        <p:cTn id="103" dur="500"/>
                                        <p:tgtEl>
                                          <p:spTgt spid="35"/>
                                        </p:tgtEl>
                                      </p:cBhvr>
                                    </p:animEffect>
                                  </p:childTnLst>
                                </p:cTn>
                              </p:par>
                              <p:par>
                                <p:cTn id="104" presetID="49" presetClass="entr" presetSubtype="0" decel="100000"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 calcmode="lin" valueType="num">
                                      <p:cBhvr>
                                        <p:cTn id="106" dur="500" fill="hold"/>
                                        <p:tgtEl>
                                          <p:spTgt spid="16"/>
                                        </p:tgtEl>
                                        <p:attrNameLst>
                                          <p:attrName>ppt_w</p:attrName>
                                        </p:attrNameLst>
                                      </p:cBhvr>
                                      <p:tavLst>
                                        <p:tav tm="0">
                                          <p:val>
                                            <p:fltVal val="0"/>
                                          </p:val>
                                        </p:tav>
                                        <p:tav tm="100000">
                                          <p:val>
                                            <p:strVal val="#ppt_w"/>
                                          </p:val>
                                        </p:tav>
                                      </p:tavLst>
                                    </p:anim>
                                    <p:anim calcmode="lin" valueType="num">
                                      <p:cBhvr>
                                        <p:cTn id="107" dur="500" fill="hold"/>
                                        <p:tgtEl>
                                          <p:spTgt spid="16"/>
                                        </p:tgtEl>
                                        <p:attrNameLst>
                                          <p:attrName>ppt_h</p:attrName>
                                        </p:attrNameLst>
                                      </p:cBhvr>
                                      <p:tavLst>
                                        <p:tav tm="0">
                                          <p:val>
                                            <p:fltVal val="0"/>
                                          </p:val>
                                        </p:tav>
                                        <p:tav tm="100000">
                                          <p:val>
                                            <p:strVal val="#ppt_h"/>
                                          </p:val>
                                        </p:tav>
                                      </p:tavLst>
                                    </p:anim>
                                    <p:anim calcmode="lin" valueType="num">
                                      <p:cBhvr>
                                        <p:cTn id="108" dur="500" fill="hold"/>
                                        <p:tgtEl>
                                          <p:spTgt spid="16"/>
                                        </p:tgtEl>
                                        <p:attrNameLst>
                                          <p:attrName>style.rotation</p:attrName>
                                        </p:attrNameLst>
                                      </p:cBhvr>
                                      <p:tavLst>
                                        <p:tav tm="0">
                                          <p:val>
                                            <p:fltVal val="360"/>
                                          </p:val>
                                        </p:tav>
                                        <p:tav tm="100000">
                                          <p:val>
                                            <p:fltVal val="0"/>
                                          </p:val>
                                        </p:tav>
                                      </p:tavLst>
                                    </p:anim>
                                    <p:animEffect transition="in" filter="fade">
                                      <p:cBhvr>
                                        <p:cTn id="109" dur="500"/>
                                        <p:tgtEl>
                                          <p:spTgt spid="16"/>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mph" presetSubtype="2" fill="hold" nodeType="clickEffect">
                                  <p:stCondLst>
                                    <p:cond delay="0"/>
                                  </p:stCondLst>
                                  <p:childTnLst>
                                    <p:animClr clrSpc="rgb" dir="cw">
                                      <p:cBhvr>
                                        <p:cTn id="113" dur="2000" fill="hold"/>
                                        <p:tgtEl>
                                          <p:spTgt spid="34"/>
                                        </p:tgtEl>
                                        <p:attrNameLst>
                                          <p:attrName>fillcolor</p:attrName>
                                        </p:attrNameLst>
                                      </p:cBhvr>
                                      <p:to>
                                        <a:srgbClr val="C6C4C4"/>
                                      </p:to>
                                    </p:animClr>
                                    <p:set>
                                      <p:cBhvr>
                                        <p:cTn id="114" dur="2000" fill="hold"/>
                                        <p:tgtEl>
                                          <p:spTgt spid="34"/>
                                        </p:tgtEl>
                                        <p:attrNameLst>
                                          <p:attrName>fill.type</p:attrName>
                                        </p:attrNameLst>
                                      </p:cBhvr>
                                      <p:to>
                                        <p:strVal val="solid"/>
                                      </p:to>
                                    </p:set>
                                    <p:set>
                                      <p:cBhvr>
                                        <p:cTn id="115" dur="2000" fill="hold"/>
                                        <p:tgtEl>
                                          <p:spTgt spid="34"/>
                                        </p:tgtEl>
                                        <p:attrNameLst>
                                          <p:attrName>fill.on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barn(inVertical)">
                                      <p:cBhvr>
                                        <p:cTn id="120" dur="500"/>
                                        <p:tgtEl>
                                          <p:spTgt spid="37"/>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barn(inVertical)">
                                      <p:cBhvr>
                                        <p:cTn id="123" dur="500"/>
                                        <p:tgtEl>
                                          <p:spTgt spid="36"/>
                                        </p:tgtEl>
                                      </p:cBhvr>
                                    </p:animEffect>
                                  </p:childTnLst>
                                </p:cTn>
                              </p:par>
                              <p:par>
                                <p:cTn id="124" presetID="16" presetClass="entr" presetSubtype="21" fill="hold" grpId="0" nodeType="with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barn(inVertical)">
                                      <p:cBhvr>
                                        <p:cTn id="126" dur="500"/>
                                        <p:tgtEl>
                                          <p:spTgt spid="38"/>
                                        </p:tgtEl>
                                      </p:cBhvr>
                                    </p:animEffect>
                                  </p:childTnLst>
                                </p:cTn>
                              </p:par>
                              <p:par>
                                <p:cTn id="127" presetID="16" presetClass="entr" presetSubtype="21"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barn(inVertical)">
                                      <p:cBhvr>
                                        <p:cTn id="129" dur="500"/>
                                        <p:tgtEl>
                                          <p:spTgt spid="39"/>
                                        </p:tgtEl>
                                      </p:cBhvr>
                                    </p:animEffect>
                                  </p:childTnLst>
                                </p:cTn>
                              </p:par>
                              <p:par>
                                <p:cTn id="130" presetID="16" presetClass="entr" presetSubtype="21" fill="hold" grpId="0" nodeType="with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arn(inVertical)">
                                      <p:cBhvr>
                                        <p:cTn id="132" dur="500"/>
                                        <p:tgtEl>
                                          <p:spTgt spid="41"/>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barn(inVertical)">
                                      <p:cBhvr>
                                        <p:cTn id="135" dur="500"/>
                                        <p:tgtEl>
                                          <p:spTgt spid="44"/>
                                        </p:tgtEl>
                                      </p:cBhvr>
                                    </p:animEffect>
                                  </p:childTnLst>
                                </p:cTn>
                              </p:par>
                              <p:par>
                                <p:cTn id="136" presetID="16" presetClass="entr" presetSubtype="21"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arn(inVertical)">
                                      <p:cBhvr>
                                        <p:cTn id="138" dur="500"/>
                                        <p:tgtEl>
                                          <p:spTgt spid="43"/>
                                        </p:tgtEl>
                                      </p:cBhvr>
                                    </p:animEffect>
                                  </p:childTnLst>
                                </p:cTn>
                              </p:par>
                              <p:par>
                                <p:cTn id="139" presetID="16" presetClass="entr" presetSubtype="21"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barn(inVertical)">
                                      <p:cBhvr>
                                        <p:cTn id="141" dur="500"/>
                                        <p:tgtEl>
                                          <p:spTgt spid="40"/>
                                        </p:tgtEl>
                                      </p:cBhvr>
                                    </p:animEffect>
                                  </p:childTnLst>
                                </p:cTn>
                              </p:par>
                              <p:par>
                                <p:cTn id="142" presetID="16" presetClass="entr" presetSubtype="21" fill="hold" grpId="0" nodeType="withEffect">
                                  <p:stCondLst>
                                    <p:cond delay="0"/>
                                  </p:stCondLst>
                                  <p:childTnLst>
                                    <p:set>
                                      <p:cBhvr>
                                        <p:cTn id="143" dur="1" fill="hold">
                                          <p:stCondLst>
                                            <p:cond delay="0"/>
                                          </p:stCondLst>
                                        </p:cTn>
                                        <p:tgtEl>
                                          <p:spTgt spid="47"/>
                                        </p:tgtEl>
                                        <p:attrNameLst>
                                          <p:attrName>style.visibility</p:attrName>
                                        </p:attrNameLst>
                                      </p:cBhvr>
                                      <p:to>
                                        <p:strVal val="visible"/>
                                      </p:to>
                                    </p:set>
                                    <p:animEffect transition="in" filter="barn(inVertical)">
                                      <p:cBhvr>
                                        <p:cTn id="144" dur="500"/>
                                        <p:tgtEl>
                                          <p:spTgt spid="47"/>
                                        </p:tgtEl>
                                      </p:cBhvr>
                                    </p:animEffect>
                                  </p:childTnLst>
                                </p:cTn>
                              </p:par>
                              <p:par>
                                <p:cTn id="145" presetID="16" presetClass="entr" presetSubtype="21" fill="hold" grpId="0" nodeType="with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barn(inVertical)">
                                      <p:cBhvr>
                                        <p:cTn id="147" dur="500"/>
                                        <p:tgtEl>
                                          <p:spTgt spid="42"/>
                                        </p:tgtEl>
                                      </p:cBhvr>
                                    </p:animEffect>
                                  </p:childTnLst>
                                </p:cTn>
                              </p:par>
                              <p:par>
                                <p:cTn id="148" presetID="16" presetClass="entr" presetSubtype="21"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barn(inVertical)">
                                      <p:cBhvr>
                                        <p:cTn id="150" dur="500"/>
                                        <p:tgtEl>
                                          <p:spTgt spid="46"/>
                                        </p:tgtEl>
                                      </p:cBhvr>
                                    </p:animEffect>
                                  </p:childTnLst>
                                </p:cTn>
                              </p:par>
                              <p:par>
                                <p:cTn id="151" presetID="16" presetClass="entr" presetSubtype="21"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barn(inVertical)">
                                      <p:cBhvr>
                                        <p:cTn id="153" dur="500"/>
                                        <p:tgtEl>
                                          <p:spTgt spid="45"/>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wipe(down)">
                                      <p:cBhvr>
                                        <p:cTn id="158" dur="500"/>
                                        <p:tgtEl>
                                          <p:spTgt spid="48"/>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wipe(down)">
                                      <p:cBhvr>
                                        <p:cTn id="161" dur="500"/>
                                        <p:tgtEl>
                                          <p:spTgt spid="4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wipe(down)">
                                      <p:cBhvr>
                                        <p:cTn id="166" dur="500"/>
                                        <p:tgtEl>
                                          <p:spTgt spid="57"/>
                                        </p:tgtEl>
                                      </p:cBhvr>
                                    </p:animEffect>
                                  </p:childTnLst>
                                </p:cTn>
                              </p:par>
                              <p:par>
                                <p:cTn id="167" presetID="22" presetClass="entr" presetSubtype="4" fill="hold" nodeType="withEffect">
                                  <p:stCondLst>
                                    <p:cond delay="0"/>
                                  </p:stCondLst>
                                  <p:childTnLst>
                                    <p:set>
                                      <p:cBhvr>
                                        <p:cTn id="168" dur="1" fill="hold">
                                          <p:stCondLst>
                                            <p:cond delay="0"/>
                                          </p:stCondLst>
                                        </p:cTn>
                                        <p:tgtEl>
                                          <p:spTgt spid="51"/>
                                        </p:tgtEl>
                                        <p:attrNameLst>
                                          <p:attrName>style.visibility</p:attrName>
                                        </p:attrNameLst>
                                      </p:cBhvr>
                                      <p:to>
                                        <p:strVal val="visible"/>
                                      </p:to>
                                    </p:set>
                                    <p:animEffect transition="in" filter="wipe(down)">
                                      <p:cBhvr>
                                        <p:cTn id="169" dur="500"/>
                                        <p:tgtEl>
                                          <p:spTgt spid="51"/>
                                        </p:tgtEl>
                                      </p:cBhvr>
                                    </p:animEffect>
                                  </p:childTnLst>
                                </p:cTn>
                              </p:par>
                              <p:par>
                                <p:cTn id="170" presetID="22" presetClass="entr" presetSubtype="4" fill="hold" nodeType="with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down)">
                                      <p:cBhvr>
                                        <p:cTn id="172" dur="500"/>
                                        <p:tgtEl>
                                          <p:spTgt spid="59"/>
                                        </p:tgtEl>
                                      </p:cBhvr>
                                    </p:animEffect>
                                  </p:childTnLst>
                                </p:cTn>
                              </p:par>
                              <p:par>
                                <p:cTn id="173" presetID="22" presetClass="entr" presetSubtype="4" fill="hold" nodeType="with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ipe(down)">
                                      <p:cBhvr>
                                        <p:cTn id="175" dur="500"/>
                                        <p:tgtEl>
                                          <p:spTgt spid="58"/>
                                        </p:tgtEl>
                                      </p:cBhvr>
                                    </p:animEffect>
                                  </p:childTnLst>
                                </p:cTn>
                              </p:par>
                              <p:par>
                                <p:cTn id="176" presetID="22" presetClass="entr" presetSubtype="4" fill="hold" nodeType="withEffect">
                                  <p:stCondLst>
                                    <p:cond delay="0"/>
                                  </p:stCondLst>
                                  <p:childTnLst>
                                    <p:set>
                                      <p:cBhvr>
                                        <p:cTn id="177" dur="1" fill="hold">
                                          <p:stCondLst>
                                            <p:cond delay="0"/>
                                          </p:stCondLst>
                                        </p:cTn>
                                        <p:tgtEl>
                                          <p:spTgt spid="53"/>
                                        </p:tgtEl>
                                        <p:attrNameLst>
                                          <p:attrName>style.visibility</p:attrName>
                                        </p:attrNameLst>
                                      </p:cBhvr>
                                      <p:to>
                                        <p:strVal val="visible"/>
                                      </p:to>
                                    </p:set>
                                    <p:animEffect transition="in" filter="wipe(down)">
                                      <p:cBhvr>
                                        <p:cTn id="178" dur="500"/>
                                        <p:tgtEl>
                                          <p:spTgt spid="53"/>
                                        </p:tgtEl>
                                      </p:cBhvr>
                                    </p:animEffect>
                                  </p:childTnLst>
                                </p:cTn>
                              </p:par>
                              <p:par>
                                <p:cTn id="179" presetID="22" presetClass="entr" presetSubtype="4" fill="hold" nodeType="withEffect">
                                  <p:stCondLst>
                                    <p:cond delay="0"/>
                                  </p:stCondLst>
                                  <p:childTnLst>
                                    <p:set>
                                      <p:cBhvr>
                                        <p:cTn id="180" dur="1" fill="hold">
                                          <p:stCondLst>
                                            <p:cond delay="0"/>
                                          </p:stCondLst>
                                        </p:cTn>
                                        <p:tgtEl>
                                          <p:spTgt spid="55"/>
                                        </p:tgtEl>
                                        <p:attrNameLst>
                                          <p:attrName>style.visibility</p:attrName>
                                        </p:attrNameLst>
                                      </p:cBhvr>
                                      <p:to>
                                        <p:strVal val="visible"/>
                                      </p:to>
                                    </p:set>
                                    <p:animEffect transition="in" filter="wipe(down)">
                                      <p:cBhvr>
                                        <p:cTn id="181" dur="500"/>
                                        <p:tgtEl>
                                          <p:spTgt spid="55"/>
                                        </p:tgtEl>
                                      </p:cBhvr>
                                    </p:animEffect>
                                  </p:childTnLst>
                                </p:cTn>
                              </p:par>
                              <p:par>
                                <p:cTn id="182" presetID="22" presetClass="entr" presetSubtype="4" fill="hold" nodeType="withEffect">
                                  <p:stCondLst>
                                    <p:cond delay="0"/>
                                  </p:stCondLst>
                                  <p:childTnLst>
                                    <p:set>
                                      <p:cBhvr>
                                        <p:cTn id="183" dur="1" fill="hold">
                                          <p:stCondLst>
                                            <p:cond delay="0"/>
                                          </p:stCondLst>
                                        </p:cTn>
                                        <p:tgtEl>
                                          <p:spTgt spid="50"/>
                                        </p:tgtEl>
                                        <p:attrNameLst>
                                          <p:attrName>style.visibility</p:attrName>
                                        </p:attrNameLst>
                                      </p:cBhvr>
                                      <p:to>
                                        <p:strVal val="visible"/>
                                      </p:to>
                                    </p:set>
                                    <p:animEffect transition="in" filter="wipe(down)">
                                      <p:cBhvr>
                                        <p:cTn id="184" dur="500"/>
                                        <p:tgtEl>
                                          <p:spTgt spid="50"/>
                                        </p:tgtEl>
                                      </p:cBhvr>
                                    </p:animEffect>
                                  </p:childTnLst>
                                </p:cTn>
                              </p:par>
                              <p:par>
                                <p:cTn id="185" presetID="22" presetClass="entr" presetSubtype="4" fill="hold" nodeType="withEffect">
                                  <p:stCondLst>
                                    <p:cond delay="0"/>
                                  </p:stCondLst>
                                  <p:childTnLst>
                                    <p:set>
                                      <p:cBhvr>
                                        <p:cTn id="186" dur="1" fill="hold">
                                          <p:stCondLst>
                                            <p:cond delay="0"/>
                                          </p:stCondLst>
                                        </p:cTn>
                                        <p:tgtEl>
                                          <p:spTgt spid="52"/>
                                        </p:tgtEl>
                                        <p:attrNameLst>
                                          <p:attrName>style.visibility</p:attrName>
                                        </p:attrNameLst>
                                      </p:cBhvr>
                                      <p:to>
                                        <p:strVal val="visible"/>
                                      </p:to>
                                    </p:set>
                                    <p:animEffect transition="in" filter="wipe(down)">
                                      <p:cBhvr>
                                        <p:cTn id="187" dur="500"/>
                                        <p:tgtEl>
                                          <p:spTgt spid="52"/>
                                        </p:tgtEl>
                                      </p:cBhvr>
                                    </p:animEffect>
                                  </p:childTnLst>
                                </p:cTn>
                              </p:par>
                              <p:par>
                                <p:cTn id="188" presetID="22" presetClass="entr" presetSubtype="4" fill="hold" nodeType="withEffect">
                                  <p:stCondLst>
                                    <p:cond delay="0"/>
                                  </p:stCondLst>
                                  <p:childTnLst>
                                    <p:set>
                                      <p:cBhvr>
                                        <p:cTn id="189" dur="1" fill="hold">
                                          <p:stCondLst>
                                            <p:cond delay="0"/>
                                          </p:stCondLst>
                                        </p:cTn>
                                        <p:tgtEl>
                                          <p:spTgt spid="54"/>
                                        </p:tgtEl>
                                        <p:attrNameLst>
                                          <p:attrName>style.visibility</p:attrName>
                                        </p:attrNameLst>
                                      </p:cBhvr>
                                      <p:to>
                                        <p:strVal val="visible"/>
                                      </p:to>
                                    </p:set>
                                    <p:animEffect transition="in" filter="wipe(down)">
                                      <p:cBhvr>
                                        <p:cTn id="190" dur="500"/>
                                        <p:tgtEl>
                                          <p:spTgt spid="54"/>
                                        </p:tgtEl>
                                      </p:cBhvr>
                                    </p:animEffect>
                                  </p:childTnLst>
                                </p:cTn>
                              </p:par>
                              <p:par>
                                <p:cTn id="191" presetID="22" presetClass="entr" presetSubtype="4" fill="hold" nodeType="withEffect">
                                  <p:stCondLst>
                                    <p:cond delay="0"/>
                                  </p:stCondLst>
                                  <p:childTnLst>
                                    <p:set>
                                      <p:cBhvr>
                                        <p:cTn id="192" dur="1" fill="hold">
                                          <p:stCondLst>
                                            <p:cond delay="0"/>
                                          </p:stCondLst>
                                        </p:cTn>
                                        <p:tgtEl>
                                          <p:spTgt spid="56"/>
                                        </p:tgtEl>
                                        <p:attrNameLst>
                                          <p:attrName>style.visibility</p:attrName>
                                        </p:attrNameLst>
                                      </p:cBhvr>
                                      <p:to>
                                        <p:strVal val="visible"/>
                                      </p:to>
                                    </p:set>
                                    <p:animEffect transition="in" filter="wipe(down)">
                                      <p:cBhvr>
                                        <p:cTn id="193" dur="500"/>
                                        <p:tgtEl>
                                          <p:spTgt spid="56"/>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60"/>
                                        </p:tgtEl>
                                        <p:attrNameLst>
                                          <p:attrName>style.visibility</p:attrName>
                                        </p:attrNameLst>
                                      </p:cBhvr>
                                      <p:to>
                                        <p:strVal val="visible"/>
                                      </p:to>
                                    </p:set>
                                    <p:animEffect transition="in" filter="wipe(down)">
                                      <p:cBhvr>
                                        <p:cTn id="198" dur="500"/>
                                        <p:tgtEl>
                                          <p:spTgt spid="60"/>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61"/>
                                        </p:tgtEl>
                                        <p:attrNameLst>
                                          <p:attrName>style.visibility</p:attrName>
                                        </p:attrNameLst>
                                      </p:cBhvr>
                                      <p:to>
                                        <p:strVal val="visible"/>
                                      </p:to>
                                    </p:set>
                                    <p:animEffect transition="in" filter="wipe(down)">
                                      <p:cBhvr>
                                        <p:cTn id="201" dur="500"/>
                                        <p:tgtEl>
                                          <p:spTgt spid="6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62"/>
                                        </p:tgtEl>
                                        <p:attrNameLst>
                                          <p:attrName>style.visibility</p:attrName>
                                        </p:attrNameLst>
                                      </p:cBhvr>
                                      <p:to>
                                        <p:strVal val="visible"/>
                                      </p:to>
                                    </p:set>
                                    <p:animEffect transition="in" filter="wipe(down)">
                                      <p:cBhvr>
                                        <p:cTn id="206" dur="500"/>
                                        <p:tgtEl>
                                          <p:spTgt spid="62"/>
                                        </p:tgtEl>
                                      </p:cBhvr>
                                    </p:animEffect>
                                  </p:childTnLst>
                                </p:cTn>
                              </p:par>
                              <p:par>
                                <p:cTn id="207" presetID="22" presetClass="entr" presetSubtype="4" fill="hold" grpId="0" nodeType="withEffect">
                                  <p:stCondLst>
                                    <p:cond delay="0"/>
                                  </p:stCondLst>
                                  <p:childTnLst>
                                    <p:set>
                                      <p:cBhvr>
                                        <p:cTn id="208" dur="1" fill="hold">
                                          <p:stCondLst>
                                            <p:cond delay="0"/>
                                          </p:stCondLst>
                                        </p:cTn>
                                        <p:tgtEl>
                                          <p:spTgt spid="63"/>
                                        </p:tgtEl>
                                        <p:attrNameLst>
                                          <p:attrName>style.visibility</p:attrName>
                                        </p:attrNameLst>
                                      </p:cBhvr>
                                      <p:to>
                                        <p:strVal val="visible"/>
                                      </p:to>
                                    </p:set>
                                    <p:animEffect transition="in" filter="wipe(down)">
                                      <p:cBhvr>
                                        <p:cTn id="209" dur="500"/>
                                        <p:tgtEl>
                                          <p:spTgt spid="63"/>
                                        </p:tgtEl>
                                      </p:cBhvr>
                                    </p:animEffect>
                                  </p:childTnLst>
                                </p:cTn>
                              </p:par>
                              <p:par>
                                <p:cTn id="210" presetID="22" presetClass="entr" presetSubtype="4" fill="hold" grpId="0" nodeType="withEffect">
                                  <p:stCondLst>
                                    <p:cond delay="0"/>
                                  </p:stCondLst>
                                  <p:childTnLst>
                                    <p:set>
                                      <p:cBhvr>
                                        <p:cTn id="211" dur="1" fill="hold">
                                          <p:stCondLst>
                                            <p:cond delay="0"/>
                                          </p:stCondLst>
                                        </p:cTn>
                                        <p:tgtEl>
                                          <p:spTgt spid="64"/>
                                        </p:tgtEl>
                                        <p:attrNameLst>
                                          <p:attrName>style.visibility</p:attrName>
                                        </p:attrNameLst>
                                      </p:cBhvr>
                                      <p:to>
                                        <p:strVal val="visible"/>
                                      </p:to>
                                    </p:set>
                                    <p:animEffect transition="in" filter="wipe(down)">
                                      <p:cBhvr>
                                        <p:cTn id="212" dur="500"/>
                                        <p:tgtEl>
                                          <p:spTgt spid="64"/>
                                        </p:tgtEl>
                                      </p:cBhvr>
                                    </p:animEffect>
                                  </p:childTnLst>
                                </p:cTn>
                              </p:par>
                              <p:par>
                                <p:cTn id="213" presetID="22" presetClass="entr" presetSubtype="4" fill="hold" grpId="0" nodeType="withEffect">
                                  <p:stCondLst>
                                    <p:cond delay="0"/>
                                  </p:stCondLst>
                                  <p:childTnLst>
                                    <p:set>
                                      <p:cBhvr>
                                        <p:cTn id="214" dur="1" fill="hold">
                                          <p:stCondLst>
                                            <p:cond delay="0"/>
                                          </p:stCondLst>
                                        </p:cTn>
                                        <p:tgtEl>
                                          <p:spTgt spid="65"/>
                                        </p:tgtEl>
                                        <p:attrNameLst>
                                          <p:attrName>style.visibility</p:attrName>
                                        </p:attrNameLst>
                                      </p:cBhvr>
                                      <p:to>
                                        <p:strVal val="visible"/>
                                      </p:to>
                                    </p:set>
                                    <p:animEffect transition="in" filter="wipe(down)">
                                      <p:cBhvr>
                                        <p:cTn id="215" dur="500"/>
                                        <p:tgtEl>
                                          <p:spTgt spid="65"/>
                                        </p:tgtEl>
                                      </p:cBhvr>
                                    </p:animEffect>
                                  </p:childTnLst>
                                </p:cTn>
                              </p:par>
                              <p:par>
                                <p:cTn id="216" presetID="22" presetClass="entr" presetSubtype="4" fill="hold" grpId="0" nodeType="withEffect">
                                  <p:stCondLst>
                                    <p:cond delay="0"/>
                                  </p:stCondLst>
                                  <p:childTnLst>
                                    <p:set>
                                      <p:cBhvr>
                                        <p:cTn id="217" dur="1" fill="hold">
                                          <p:stCondLst>
                                            <p:cond delay="0"/>
                                          </p:stCondLst>
                                        </p:cTn>
                                        <p:tgtEl>
                                          <p:spTgt spid="66"/>
                                        </p:tgtEl>
                                        <p:attrNameLst>
                                          <p:attrName>style.visibility</p:attrName>
                                        </p:attrNameLst>
                                      </p:cBhvr>
                                      <p:to>
                                        <p:strVal val="visible"/>
                                      </p:to>
                                    </p:set>
                                    <p:animEffect transition="in" filter="wipe(down)">
                                      <p:cBhvr>
                                        <p:cTn id="218" dur="500"/>
                                        <p:tgtEl>
                                          <p:spTgt spid="66"/>
                                        </p:tgtEl>
                                      </p:cBhvr>
                                    </p:animEffect>
                                  </p:childTnLst>
                                </p:cTn>
                              </p:par>
                              <p:par>
                                <p:cTn id="219" presetID="22" presetClass="entr" presetSubtype="4" fill="hold" grpId="0" nodeType="withEffect">
                                  <p:stCondLst>
                                    <p:cond delay="0"/>
                                  </p:stCondLst>
                                  <p:childTnLst>
                                    <p:set>
                                      <p:cBhvr>
                                        <p:cTn id="220" dur="1" fill="hold">
                                          <p:stCondLst>
                                            <p:cond delay="0"/>
                                          </p:stCondLst>
                                        </p:cTn>
                                        <p:tgtEl>
                                          <p:spTgt spid="67"/>
                                        </p:tgtEl>
                                        <p:attrNameLst>
                                          <p:attrName>style.visibility</p:attrName>
                                        </p:attrNameLst>
                                      </p:cBhvr>
                                      <p:to>
                                        <p:strVal val="visible"/>
                                      </p:to>
                                    </p:set>
                                    <p:animEffect transition="in" filter="wipe(down)">
                                      <p:cBhvr>
                                        <p:cTn id="221" dur="500"/>
                                        <p:tgtEl>
                                          <p:spTgt spid="67"/>
                                        </p:tgtEl>
                                      </p:cBhvr>
                                    </p:animEffect>
                                  </p:childTnLst>
                                </p:cTn>
                              </p:par>
                              <p:par>
                                <p:cTn id="222" presetID="22" presetClass="entr" presetSubtype="4" fill="hold" grpId="0" nodeType="withEffect">
                                  <p:stCondLst>
                                    <p:cond delay="0"/>
                                  </p:stCondLst>
                                  <p:childTnLst>
                                    <p:set>
                                      <p:cBhvr>
                                        <p:cTn id="223" dur="1" fill="hold">
                                          <p:stCondLst>
                                            <p:cond delay="0"/>
                                          </p:stCondLst>
                                        </p:cTn>
                                        <p:tgtEl>
                                          <p:spTgt spid="68"/>
                                        </p:tgtEl>
                                        <p:attrNameLst>
                                          <p:attrName>style.visibility</p:attrName>
                                        </p:attrNameLst>
                                      </p:cBhvr>
                                      <p:to>
                                        <p:strVal val="visible"/>
                                      </p:to>
                                    </p:set>
                                    <p:animEffect transition="in" filter="wipe(down)">
                                      <p:cBhvr>
                                        <p:cTn id="224" dur="500"/>
                                        <p:tgtEl>
                                          <p:spTgt spid="68"/>
                                        </p:tgtEl>
                                      </p:cBhvr>
                                    </p:animEffect>
                                  </p:childTnLst>
                                </p:cTn>
                              </p:par>
                              <p:par>
                                <p:cTn id="225" presetID="22" presetClass="entr" presetSubtype="4" fill="hold" grpId="0" nodeType="withEffect">
                                  <p:stCondLst>
                                    <p:cond delay="0"/>
                                  </p:stCondLst>
                                  <p:childTnLst>
                                    <p:set>
                                      <p:cBhvr>
                                        <p:cTn id="226" dur="1" fill="hold">
                                          <p:stCondLst>
                                            <p:cond delay="0"/>
                                          </p:stCondLst>
                                        </p:cTn>
                                        <p:tgtEl>
                                          <p:spTgt spid="69"/>
                                        </p:tgtEl>
                                        <p:attrNameLst>
                                          <p:attrName>style.visibility</p:attrName>
                                        </p:attrNameLst>
                                      </p:cBhvr>
                                      <p:to>
                                        <p:strVal val="visible"/>
                                      </p:to>
                                    </p:set>
                                    <p:animEffect transition="in" filter="wipe(down)">
                                      <p:cBhvr>
                                        <p:cTn id="227" dur="500"/>
                                        <p:tgtEl>
                                          <p:spTgt spid="69"/>
                                        </p:tgtEl>
                                      </p:cBhvr>
                                    </p:animEffect>
                                  </p:childTnLst>
                                </p:cTn>
                              </p:par>
                              <p:par>
                                <p:cTn id="228" presetID="22" presetClass="entr" presetSubtype="4" fill="hold" grpId="0" nodeType="withEffect">
                                  <p:stCondLst>
                                    <p:cond delay="0"/>
                                  </p:stCondLst>
                                  <p:childTnLst>
                                    <p:set>
                                      <p:cBhvr>
                                        <p:cTn id="229" dur="1" fill="hold">
                                          <p:stCondLst>
                                            <p:cond delay="0"/>
                                          </p:stCondLst>
                                        </p:cTn>
                                        <p:tgtEl>
                                          <p:spTgt spid="70"/>
                                        </p:tgtEl>
                                        <p:attrNameLst>
                                          <p:attrName>style.visibility</p:attrName>
                                        </p:attrNameLst>
                                      </p:cBhvr>
                                      <p:to>
                                        <p:strVal val="visible"/>
                                      </p:to>
                                    </p:set>
                                    <p:animEffect transition="in" filter="wipe(down)">
                                      <p:cBhvr>
                                        <p:cTn id="230" dur="500"/>
                                        <p:tgtEl>
                                          <p:spTgt spid="70"/>
                                        </p:tgtEl>
                                      </p:cBhvr>
                                    </p:animEffect>
                                  </p:childTnLst>
                                </p:cTn>
                              </p:par>
                              <p:par>
                                <p:cTn id="231" presetID="22" presetClass="entr" presetSubtype="4" fill="hold" grpId="0" nodeType="withEffect">
                                  <p:stCondLst>
                                    <p:cond delay="0"/>
                                  </p:stCondLst>
                                  <p:childTnLst>
                                    <p:set>
                                      <p:cBhvr>
                                        <p:cTn id="232" dur="1" fill="hold">
                                          <p:stCondLst>
                                            <p:cond delay="0"/>
                                          </p:stCondLst>
                                        </p:cTn>
                                        <p:tgtEl>
                                          <p:spTgt spid="71"/>
                                        </p:tgtEl>
                                        <p:attrNameLst>
                                          <p:attrName>style.visibility</p:attrName>
                                        </p:attrNameLst>
                                      </p:cBhvr>
                                      <p:to>
                                        <p:strVal val="visible"/>
                                      </p:to>
                                    </p:set>
                                    <p:animEffect transition="in" filter="wipe(down)">
                                      <p:cBhvr>
                                        <p:cTn id="233" dur="500"/>
                                        <p:tgtEl>
                                          <p:spTgt spid="71"/>
                                        </p:tgtEl>
                                      </p:cBhvr>
                                    </p:animEffect>
                                  </p:childTnLst>
                                </p:cTn>
                              </p:par>
                              <p:par>
                                <p:cTn id="234" presetID="22" presetClass="entr" presetSubtype="4" fill="hold" grpId="0" nodeType="withEffect">
                                  <p:stCondLst>
                                    <p:cond delay="0"/>
                                  </p:stCondLst>
                                  <p:childTnLst>
                                    <p:set>
                                      <p:cBhvr>
                                        <p:cTn id="235" dur="1" fill="hold">
                                          <p:stCondLst>
                                            <p:cond delay="0"/>
                                          </p:stCondLst>
                                        </p:cTn>
                                        <p:tgtEl>
                                          <p:spTgt spid="72"/>
                                        </p:tgtEl>
                                        <p:attrNameLst>
                                          <p:attrName>style.visibility</p:attrName>
                                        </p:attrNameLst>
                                      </p:cBhvr>
                                      <p:to>
                                        <p:strVal val="visible"/>
                                      </p:to>
                                    </p:set>
                                    <p:animEffect transition="in" filter="wipe(down)">
                                      <p:cBhvr>
                                        <p:cTn id="236" dur="500"/>
                                        <p:tgtEl>
                                          <p:spTgt spid="72"/>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73"/>
                                        </p:tgtEl>
                                        <p:attrNameLst>
                                          <p:attrName>style.visibility</p:attrName>
                                        </p:attrNameLst>
                                      </p:cBhvr>
                                      <p:to>
                                        <p:strVal val="visible"/>
                                      </p:to>
                                    </p:set>
                                    <p:animEffect transition="in" filter="wipe(down)">
                                      <p:cBhvr>
                                        <p:cTn id="239" dur="500"/>
                                        <p:tgtEl>
                                          <p:spTgt spid="73"/>
                                        </p:tgtEl>
                                      </p:cBhvr>
                                    </p:animEffect>
                                  </p:childTnLst>
                                </p:cTn>
                              </p:par>
                              <p:par>
                                <p:cTn id="240" presetID="22" presetClass="entr" presetSubtype="4" fill="hold" grpId="0" nodeType="withEffect">
                                  <p:stCondLst>
                                    <p:cond delay="0"/>
                                  </p:stCondLst>
                                  <p:childTnLst>
                                    <p:set>
                                      <p:cBhvr>
                                        <p:cTn id="241" dur="1" fill="hold">
                                          <p:stCondLst>
                                            <p:cond delay="0"/>
                                          </p:stCondLst>
                                        </p:cTn>
                                        <p:tgtEl>
                                          <p:spTgt spid="74"/>
                                        </p:tgtEl>
                                        <p:attrNameLst>
                                          <p:attrName>style.visibility</p:attrName>
                                        </p:attrNameLst>
                                      </p:cBhvr>
                                      <p:to>
                                        <p:strVal val="visible"/>
                                      </p:to>
                                    </p:set>
                                    <p:animEffect transition="in" filter="wipe(down)">
                                      <p:cBhvr>
                                        <p:cTn id="242" dur="500"/>
                                        <p:tgtEl>
                                          <p:spTgt spid="74"/>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5"/>
                                        </p:tgtEl>
                                        <p:attrNameLst>
                                          <p:attrName>style.visibility</p:attrName>
                                        </p:attrNameLst>
                                      </p:cBhvr>
                                      <p:to>
                                        <p:strVal val="visible"/>
                                      </p:to>
                                    </p:set>
                                    <p:animEffect transition="in" filter="wipe(down)">
                                      <p:cBhvr>
                                        <p:cTn id="245" dur="500"/>
                                        <p:tgtEl>
                                          <p:spTgt spid="75"/>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animEffect transition="in" filter="wipe(down)">
                                      <p:cBhvr>
                                        <p:cTn id="248" dur="500"/>
                                        <p:tgtEl>
                                          <p:spTgt spid="76"/>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7"/>
                                        </p:tgtEl>
                                        <p:attrNameLst>
                                          <p:attrName>style.visibility</p:attrName>
                                        </p:attrNameLst>
                                      </p:cBhvr>
                                      <p:to>
                                        <p:strVal val="visible"/>
                                      </p:to>
                                    </p:set>
                                    <p:animEffect transition="in" filter="wipe(down)">
                                      <p:cBhvr>
                                        <p:cTn id="251" dur="500"/>
                                        <p:tgtEl>
                                          <p:spTgt spid="77"/>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78"/>
                                        </p:tgtEl>
                                        <p:attrNameLst>
                                          <p:attrName>style.visibility</p:attrName>
                                        </p:attrNameLst>
                                      </p:cBhvr>
                                      <p:to>
                                        <p:strVal val="visible"/>
                                      </p:to>
                                    </p:set>
                                    <p:animEffect transition="in" filter="wipe(down)">
                                      <p:cBhvr>
                                        <p:cTn id="254" dur="500"/>
                                        <p:tgtEl>
                                          <p:spTgt spid="78"/>
                                        </p:tgtEl>
                                      </p:cBhvr>
                                    </p:animEffect>
                                  </p:childTnLst>
                                </p:cTn>
                              </p:par>
                            </p:childTnLst>
                          </p:cTn>
                        </p:par>
                        <p:par>
                          <p:cTn id="255" fill="hold">
                            <p:stCondLst>
                              <p:cond delay="500"/>
                            </p:stCondLst>
                            <p:childTnLst>
                              <p:par>
                                <p:cTn id="256" presetID="1" presetClass="path" presetSubtype="0" accel="50000" decel="50000" fill="hold" grpId="1" nodeType="afterEffect">
                                  <p:stCondLst>
                                    <p:cond delay="0"/>
                                  </p:stCondLst>
                                  <p:childTnLst>
                                    <p:animMotion origin="layout" path="M 2.77778E-7 4.07407E-6 C 0.04115 4.07407E-6 0.07483 -0.03241 0.07483 -0.07199 C 0.07483 -0.11181 0.04115 -0.14399 2.77778E-7 -0.14399 C -0.04132 -0.14399 -0.07465 -0.11181 -0.07465 -0.07199 C -0.07465 -0.03241 -0.04132 4.07407E-6 2.77778E-7 4.07407E-6 Z " pathEditMode="relative" rAng="0" ptsTypes="AAAAA">
                                      <p:cBhvr>
                                        <p:cTn id="257" dur="2000" fill="hold"/>
                                        <p:tgtEl>
                                          <p:spTgt spid="75"/>
                                        </p:tgtEl>
                                        <p:attrNameLst>
                                          <p:attrName>ppt_x</p:attrName>
                                          <p:attrName>ppt_y</p:attrName>
                                        </p:attrNameLst>
                                      </p:cBhvr>
                                      <p:rCtr x="0" y="-7199"/>
                                    </p:animMotion>
                                  </p:childTnLst>
                                </p:cTn>
                              </p:par>
                              <p:par>
                                <p:cTn id="258" presetID="0" presetClass="path" presetSubtype="0" accel="50000" decel="50000" fill="hold" grpId="1" nodeType="withEffect">
                                  <p:stCondLst>
                                    <p:cond delay="0"/>
                                  </p:stCondLst>
                                  <p:childTnLst>
                                    <p:animMotion origin="layout" path="M 2.77778E-7 -2.59259E-6 L 0.12569 -0.0743 " pathEditMode="relative" rAng="0" ptsTypes="AA">
                                      <p:cBhvr>
                                        <p:cTn id="259" dur="2000" fill="hold"/>
                                        <p:tgtEl>
                                          <p:spTgt spid="76"/>
                                        </p:tgtEl>
                                        <p:attrNameLst>
                                          <p:attrName>ppt_x</p:attrName>
                                          <p:attrName>ppt_y</p:attrName>
                                        </p:attrNameLst>
                                      </p:cBhvr>
                                      <p:rCtr x="6285" y="-3727"/>
                                    </p:animMotion>
                                  </p:childTnLst>
                                </p:cTn>
                              </p:par>
                            </p:childTnLst>
                          </p:cTn>
                        </p:par>
                      </p:childTnLst>
                    </p:cTn>
                  </p:par>
                  <p:par>
                    <p:cTn id="260" fill="hold">
                      <p:stCondLst>
                        <p:cond delay="indefinite"/>
                      </p:stCondLst>
                      <p:childTnLst>
                        <p:par>
                          <p:cTn id="261" fill="hold">
                            <p:stCondLst>
                              <p:cond delay="0"/>
                            </p:stCondLst>
                            <p:childTnLst>
                              <p:par>
                                <p:cTn id="262" presetID="9" presetClass="exit" presetSubtype="0" fill="hold" grpId="1" nodeType="clickEffect">
                                  <p:stCondLst>
                                    <p:cond delay="0"/>
                                  </p:stCondLst>
                                  <p:childTnLst>
                                    <p:animEffect transition="out" filter="dissolve">
                                      <p:cBhvr>
                                        <p:cTn id="263" dur="500"/>
                                        <p:tgtEl>
                                          <p:spTgt spid="77"/>
                                        </p:tgtEl>
                                      </p:cBhvr>
                                    </p:animEffect>
                                    <p:set>
                                      <p:cBhvr>
                                        <p:cTn id="264" dur="1" fill="hold">
                                          <p:stCondLst>
                                            <p:cond delay="499"/>
                                          </p:stCondLst>
                                        </p:cTn>
                                        <p:tgtEl>
                                          <p:spTgt spid="77"/>
                                        </p:tgtEl>
                                        <p:attrNameLst>
                                          <p:attrName>style.visibility</p:attrName>
                                        </p:attrNameLst>
                                      </p:cBhvr>
                                      <p:to>
                                        <p:strVal val="hidden"/>
                                      </p:to>
                                    </p:set>
                                  </p:childTnLst>
                                </p:cTn>
                              </p:par>
                              <p:par>
                                <p:cTn id="265" presetID="9" presetClass="exit" presetSubtype="0" fill="hold" grpId="1" nodeType="withEffect">
                                  <p:stCondLst>
                                    <p:cond delay="0"/>
                                  </p:stCondLst>
                                  <p:childTnLst>
                                    <p:animEffect transition="out" filter="dissolve">
                                      <p:cBhvr>
                                        <p:cTn id="266" dur="500"/>
                                        <p:tgtEl>
                                          <p:spTgt spid="78"/>
                                        </p:tgtEl>
                                      </p:cBhvr>
                                    </p:animEffect>
                                    <p:set>
                                      <p:cBhvr>
                                        <p:cTn id="267" dur="1" fill="hold">
                                          <p:stCondLst>
                                            <p:cond delay="499"/>
                                          </p:stCondLst>
                                        </p:cTn>
                                        <p:tgtEl>
                                          <p:spTgt spid="78"/>
                                        </p:tgtEl>
                                        <p:attrNameLst>
                                          <p:attrName>style.visibility</p:attrName>
                                        </p:attrNameLst>
                                      </p:cBhvr>
                                      <p:to>
                                        <p:strVal val="hidden"/>
                                      </p:to>
                                    </p:set>
                                  </p:childTnLst>
                                </p:cTn>
                              </p:par>
                            </p:childTnLst>
                          </p:cTn>
                        </p:par>
                        <p:par>
                          <p:cTn id="268" fill="hold">
                            <p:stCondLst>
                              <p:cond delay="500"/>
                            </p:stCondLst>
                            <p:childTnLst>
                              <p:par>
                                <p:cTn id="269" presetID="22" presetClass="entr" presetSubtype="4" fill="hold" nodeType="afterEffect">
                                  <p:stCondLst>
                                    <p:cond delay="0"/>
                                  </p:stCondLst>
                                  <p:childTnLst>
                                    <p:set>
                                      <p:cBhvr>
                                        <p:cTn id="270" dur="1" fill="hold">
                                          <p:stCondLst>
                                            <p:cond delay="0"/>
                                          </p:stCondLst>
                                        </p:cTn>
                                        <p:tgtEl>
                                          <p:spTgt spid="80"/>
                                        </p:tgtEl>
                                        <p:attrNameLst>
                                          <p:attrName>style.visibility</p:attrName>
                                        </p:attrNameLst>
                                      </p:cBhvr>
                                      <p:to>
                                        <p:strVal val="visible"/>
                                      </p:to>
                                    </p:set>
                                    <p:animEffect transition="in" filter="wipe(down)">
                                      <p:cBhvr>
                                        <p:cTn id="271" dur="500"/>
                                        <p:tgtEl>
                                          <p:spTgt spid="80"/>
                                        </p:tgtEl>
                                      </p:cBhvr>
                                    </p:animEffect>
                                  </p:childTnLst>
                                </p:cTn>
                              </p:par>
                              <p:par>
                                <p:cTn id="272" presetID="22" presetClass="entr" presetSubtype="4" fill="hold" nodeType="withEffect">
                                  <p:stCondLst>
                                    <p:cond delay="0"/>
                                  </p:stCondLst>
                                  <p:childTnLst>
                                    <p:set>
                                      <p:cBhvr>
                                        <p:cTn id="273" dur="1" fill="hold">
                                          <p:stCondLst>
                                            <p:cond delay="0"/>
                                          </p:stCondLst>
                                        </p:cTn>
                                        <p:tgtEl>
                                          <p:spTgt spid="82"/>
                                        </p:tgtEl>
                                        <p:attrNameLst>
                                          <p:attrName>style.visibility</p:attrName>
                                        </p:attrNameLst>
                                      </p:cBhvr>
                                      <p:to>
                                        <p:strVal val="visible"/>
                                      </p:to>
                                    </p:set>
                                    <p:animEffect transition="in" filter="wipe(down)">
                                      <p:cBhvr>
                                        <p:cTn id="274" dur="500"/>
                                        <p:tgtEl>
                                          <p:spTgt spid="82"/>
                                        </p:tgtEl>
                                      </p:cBhvr>
                                    </p:animEffect>
                                  </p:childTnLst>
                                </p:cTn>
                              </p:par>
                              <p:par>
                                <p:cTn id="275" presetID="22" presetClass="entr" presetSubtype="4" fill="hold" nodeType="withEffect">
                                  <p:stCondLst>
                                    <p:cond delay="0"/>
                                  </p:stCondLst>
                                  <p:childTnLst>
                                    <p:set>
                                      <p:cBhvr>
                                        <p:cTn id="276" dur="1" fill="hold">
                                          <p:stCondLst>
                                            <p:cond delay="0"/>
                                          </p:stCondLst>
                                        </p:cTn>
                                        <p:tgtEl>
                                          <p:spTgt spid="79"/>
                                        </p:tgtEl>
                                        <p:attrNameLst>
                                          <p:attrName>style.visibility</p:attrName>
                                        </p:attrNameLst>
                                      </p:cBhvr>
                                      <p:to>
                                        <p:strVal val="visible"/>
                                      </p:to>
                                    </p:set>
                                    <p:animEffect transition="in" filter="wipe(down)">
                                      <p:cBhvr>
                                        <p:cTn id="277" dur="500"/>
                                        <p:tgtEl>
                                          <p:spTgt spid="79"/>
                                        </p:tgtEl>
                                      </p:cBhvr>
                                    </p:animEffect>
                                  </p:childTnLst>
                                </p:cTn>
                              </p:par>
                              <p:par>
                                <p:cTn id="278" presetID="22" presetClass="entr" presetSubtype="4" fill="hold" nodeType="with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wipe(down)">
                                      <p:cBhvr>
                                        <p:cTn id="280" dur="500"/>
                                        <p:tgtEl>
                                          <p:spTgt spid="81"/>
                                        </p:tgtEl>
                                      </p:cBhvr>
                                    </p:animEffect>
                                  </p:childTnLst>
                                </p:cTn>
                              </p:par>
                              <p:par>
                                <p:cTn id="281" presetID="22" presetClass="entr" presetSubtype="4" fill="hold" nodeType="withEffect">
                                  <p:stCondLst>
                                    <p:cond delay="0"/>
                                  </p:stCondLst>
                                  <p:childTnLst>
                                    <p:set>
                                      <p:cBhvr>
                                        <p:cTn id="282" dur="1" fill="hold">
                                          <p:stCondLst>
                                            <p:cond delay="0"/>
                                          </p:stCondLst>
                                        </p:cTn>
                                        <p:tgtEl>
                                          <p:spTgt spid="83"/>
                                        </p:tgtEl>
                                        <p:attrNameLst>
                                          <p:attrName>style.visibility</p:attrName>
                                        </p:attrNameLst>
                                      </p:cBhvr>
                                      <p:to>
                                        <p:strVal val="visible"/>
                                      </p:to>
                                    </p:set>
                                    <p:animEffect transition="in" filter="wipe(down)">
                                      <p:cBhvr>
                                        <p:cTn id="283" dur="500"/>
                                        <p:tgtEl>
                                          <p:spTgt spid="83"/>
                                        </p:tgtEl>
                                      </p:cBhvr>
                                    </p:animEffect>
                                  </p:childTnLst>
                                </p:cTn>
                              </p:par>
                              <p:par>
                                <p:cTn id="284" presetID="22" presetClass="entr" presetSubtype="4" fill="hold" nodeType="withEffect">
                                  <p:stCondLst>
                                    <p:cond delay="0"/>
                                  </p:stCondLst>
                                  <p:childTnLst>
                                    <p:set>
                                      <p:cBhvr>
                                        <p:cTn id="285" dur="1" fill="hold">
                                          <p:stCondLst>
                                            <p:cond delay="0"/>
                                          </p:stCondLst>
                                        </p:cTn>
                                        <p:tgtEl>
                                          <p:spTgt spid="86"/>
                                        </p:tgtEl>
                                        <p:attrNameLst>
                                          <p:attrName>style.visibility</p:attrName>
                                        </p:attrNameLst>
                                      </p:cBhvr>
                                      <p:to>
                                        <p:strVal val="visible"/>
                                      </p:to>
                                    </p:set>
                                    <p:animEffect transition="in" filter="wipe(down)">
                                      <p:cBhvr>
                                        <p:cTn id="286" dur="500"/>
                                        <p:tgtEl>
                                          <p:spTgt spid="86"/>
                                        </p:tgtEl>
                                      </p:cBhvr>
                                    </p:animEffect>
                                  </p:childTnLst>
                                </p:cTn>
                              </p:par>
                              <p:par>
                                <p:cTn id="287" presetID="22" presetClass="entr" presetSubtype="4" fill="hold" nodeType="withEffect">
                                  <p:stCondLst>
                                    <p:cond delay="0"/>
                                  </p:stCondLst>
                                  <p:childTnLst>
                                    <p:set>
                                      <p:cBhvr>
                                        <p:cTn id="288" dur="1" fill="hold">
                                          <p:stCondLst>
                                            <p:cond delay="0"/>
                                          </p:stCondLst>
                                        </p:cTn>
                                        <p:tgtEl>
                                          <p:spTgt spid="85"/>
                                        </p:tgtEl>
                                        <p:attrNameLst>
                                          <p:attrName>style.visibility</p:attrName>
                                        </p:attrNameLst>
                                      </p:cBhvr>
                                      <p:to>
                                        <p:strVal val="visible"/>
                                      </p:to>
                                    </p:set>
                                    <p:animEffect transition="in" filter="wipe(down)">
                                      <p:cBhvr>
                                        <p:cTn id="289" dur="500"/>
                                        <p:tgtEl>
                                          <p:spTgt spid="85"/>
                                        </p:tgtEl>
                                      </p:cBhvr>
                                    </p:animEffect>
                                  </p:childTnLst>
                                </p:cTn>
                              </p:par>
                              <p:par>
                                <p:cTn id="290" presetID="22" presetClass="entr" presetSubtype="4" fill="hold" nodeType="withEffect">
                                  <p:stCondLst>
                                    <p:cond delay="0"/>
                                  </p:stCondLst>
                                  <p:childTnLst>
                                    <p:set>
                                      <p:cBhvr>
                                        <p:cTn id="291" dur="1" fill="hold">
                                          <p:stCondLst>
                                            <p:cond delay="0"/>
                                          </p:stCondLst>
                                        </p:cTn>
                                        <p:tgtEl>
                                          <p:spTgt spid="88"/>
                                        </p:tgtEl>
                                        <p:attrNameLst>
                                          <p:attrName>style.visibility</p:attrName>
                                        </p:attrNameLst>
                                      </p:cBhvr>
                                      <p:to>
                                        <p:strVal val="visible"/>
                                      </p:to>
                                    </p:set>
                                    <p:animEffect transition="in" filter="wipe(down)">
                                      <p:cBhvr>
                                        <p:cTn id="292" dur="500"/>
                                        <p:tgtEl>
                                          <p:spTgt spid="88"/>
                                        </p:tgtEl>
                                      </p:cBhvr>
                                    </p:animEffect>
                                  </p:childTnLst>
                                </p:cTn>
                              </p:par>
                              <p:par>
                                <p:cTn id="293" presetID="22" presetClass="entr" presetSubtype="4" fill="hold" nodeType="withEffect">
                                  <p:stCondLst>
                                    <p:cond delay="0"/>
                                  </p:stCondLst>
                                  <p:childTnLst>
                                    <p:set>
                                      <p:cBhvr>
                                        <p:cTn id="294" dur="1" fill="hold">
                                          <p:stCondLst>
                                            <p:cond delay="0"/>
                                          </p:stCondLst>
                                        </p:cTn>
                                        <p:tgtEl>
                                          <p:spTgt spid="87"/>
                                        </p:tgtEl>
                                        <p:attrNameLst>
                                          <p:attrName>style.visibility</p:attrName>
                                        </p:attrNameLst>
                                      </p:cBhvr>
                                      <p:to>
                                        <p:strVal val="visible"/>
                                      </p:to>
                                    </p:set>
                                    <p:animEffect transition="in" filter="wipe(down)">
                                      <p:cBhvr>
                                        <p:cTn id="295" dur="500"/>
                                        <p:tgtEl>
                                          <p:spTgt spid="87"/>
                                        </p:tgtEl>
                                      </p:cBhvr>
                                    </p:animEffect>
                                  </p:childTnLst>
                                </p:cTn>
                              </p:par>
                              <p:par>
                                <p:cTn id="296" presetID="22" presetClass="entr" presetSubtype="4" fill="hold" nodeType="withEffect">
                                  <p:stCondLst>
                                    <p:cond delay="0"/>
                                  </p:stCondLst>
                                  <p:childTnLst>
                                    <p:set>
                                      <p:cBhvr>
                                        <p:cTn id="297" dur="1" fill="hold">
                                          <p:stCondLst>
                                            <p:cond delay="0"/>
                                          </p:stCondLst>
                                        </p:cTn>
                                        <p:tgtEl>
                                          <p:spTgt spid="84"/>
                                        </p:tgtEl>
                                        <p:attrNameLst>
                                          <p:attrName>style.visibility</p:attrName>
                                        </p:attrNameLst>
                                      </p:cBhvr>
                                      <p:to>
                                        <p:strVal val="visible"/>
                                      </p:to>
                                    </p:set>
                                    <p:animEffect transition="in" filter="wipe(down)">
                                      <p:cBhvr>
                                        <p:cTn id="298" dur="500"/>
                                        <p:tgtEl>
                                          <p:spTgt spid="84"/>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grpId="0" nodeType="clickEffect">
                                  <p:stCondLst>
                                    <p:cond delay="0"/>
                                  </p:stCondLst>
                                  <p:childTnLst>
                                    <p:set>
                                      <p:cBhvr>
                                        <p:cTn id="302" dur="1" fill="hold">
                                          <p:stCondLst>
                                            <p:cond delay="0"/>
                                          </p:stCondLst>
                                        </p:cTn>
                                        <p:tgtEl>
                                          <p:spTgt spid="89"/>
                                        </p:tgtEl>
                                        <p:attrNameLst>
                                          <p:attrName>style.visibility</p:attrName>
                                        </p:attrNameLst>
                                      </p:cBhvr>
                                      <p:to>
                                        <p:strVal val="visible"/>
                                      </p:to>
                                    </p:set>
                                    <p:animEffect transition="in" filter="wipe(down)">
                                      <p:cBhvr>
                                        <p:cTn id="303" dur="500"/>
                                        <p:tgtEl>
                                          <p:spTgt spid="89"/>
                                        </p:tgtEl>
                                      </p:cBhvr>
                                    </p:animEffect>
                                  </p:childTnLst>
                                </p:cTn>
                              </p:par>
                              <p:par>
                                <p:cTn id="304" presetID="22" presetClass="entr" presetSubtype="4" fill="hold" grpId="0" nodeType="withEffect">
                                  <p:stCondLst>
                                    <p:cond delay="0"/>
                                  </p:stCondLst>
                                  <p:childTnLst>
                                    <p:set>
                                      <p:cBhvr>
                                        <p:cTn id="305" dur="1" fill="hold">
                                          <p:stCondLst>
                                            <p:cond delay="0"/>
                                          </p:stCondLst>
                                        </p:cTn>
                                        <p:tgtEl>
                                          <p:spTgt spid="90"/>
                                        </p:tgtEl>
                                        <p:attrNameLst>
                                          <p:attrName>style.visibility</p:attrName>
                                        </p:attrNameLst>
                                      </p:cBhvr>
                                      <p:to>
                                        <p:strVal val="visible"/>
                                      </p:to>
                                    </p:set>
                                    <p:animEffect transition="in" filter="wipe(down)">
                                      <p:cBhvr>
                                        <p:cTn id="306" dur="500"/>
                                        <p:tgtEl>
                                          <p:spTgt spid="90"/>
                                        </p:tgtEl>
                                      </p:cBhvr>
                                    </p:animEffect>
                                  </p:childTnLst>
                                </p:cTn>
                              </p:par>
                            </p:childTnLst>
                          </p:cTn>
                        </p:par>
                      </p:childTnLst>
                    </p:cTn>
                  </p:par>
                  <p:par>
                    <p:cTn id="307" fill="hold">
                      <p:stCondLst>
                        <p:cond delay="indefinite"/>
                      </p:stCondLst>
                      <p:childTnLst>
                        <p:par>
                          <p:cTn id="308" fill="hold">
                            <p:stCondLst>
                              <p:cond delay="0"/>
                            </p:stCondLst>
                            <p:childTnLst>
                              <p:par>
                                <p:cTn id="309" presetID="1" presetClass="path" presetSubtype="0" accel="50000" decel="50000" fill="hold" grpId="2" nodeType="clickEffect">
                                  <p:stCondLst>
                                    <p:cond delay="0"/>
                                  </p:stCondLst>
                                  <p:childTnLst>
                                    <p:animMotion origin="layout" path="M 2.77778E-7 4.07407E-6 C 0.04653 4.07407E-6 0.08437 -0.02778 0.08437 -0.06158 C 0.08437 -0.09561 0.04653 -0.12315 2.77778E-7 -0.12315 C -0.04653 -0.12315 -0.0842 -0.09561 -0.0842 -0.06158 C -0.0842 -0.02778 -0.04653 4.07407E-6 2.77778E-7 4.07407E-6 Z " pathEditMode="relative" rAng="0" ptsTypes="AAAAA">
                                      <p:cBhvr>
                                        <p:cTn id="310" dur="2000" fill="hold"/>
                                        <p:tgtEl>
                                          <p:spTgt spid="75"/>
                                        </p:tgtEl>
                                        <p:attrNameLst>
                                          <p:attrName>ppt_x</p:attrName>
                                          <p:attrName>ppt_y</p:attrName>
                                        </p:attrNameLst>
                                      </p:cBhvr>
                                      <p:rCtr x="0" y="-6157"/>
                                    </p:animMotion>
                                  </p:childTnLst>
                                </p:cTn>
                              </p:par>
                              <p:par>
                                <p:cTn id="311" presetID="1" presetClass="path" presetSubtype="0" accel="50000" decel="50000" fill="hold" grpId="2" nodeType="withEffect">
                                  <p:stCondLst>
                                    <p:cond delay="0"/>
                                  </p:stCondLst>
                                  <p:childTnLst>
                                    <p:animMotion origin="layout" path="M 0.12569 -0.0743 C 0.08681 -0.07615 0.05399 -0.05648 0.05312 -0.0331 C 0.05191 -0.00717 0.08299 0.01875 0.1217 0.02222 C 0.16076 0.02408 0.1934 0.00486 0.19427 -0.02153 C 0.19583 -0.04699 0.16458 -0.07083 0.12569 -0.0743 Z " pathEditMode="relative" rAng="10980000" ptsTypes="AAAAA">
                                      <p:cBhvr>
                                        <p:cTn id="312" dur="2000" fill="hold"/>
                                        <p:tgtEl>
                                          <p:spTgt spid="76"/>
                                        </p:tgtEl>
                                        <p:attrNameLst>
                                          <p:attrName>ppt_x</p:attrName>
                                          <p:attrName>ppt_y</p:attrName>
                                        </p:attrNameLst>
                                      </p:cBhvr>
                                      <p:rCtr x="-191" y="4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animBg="1"/>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5" grpId="1" animBg="1"/>
      <p:bldP spid="75" grpId="2" animBg="1"/>
      <p:bldP spid="76" grpId="0" animBg="1"/>
      <p:bldP spid="76" grpId="1" animBg="1"/>
      <p:bldP spid="76" grpId="2" animBg="1"/>
      <p:bldP spid="77" grpId="0" animBg="1"/>
      <p:bldP spid="77" grpId="1" animBg="1"/>
      <p:bldP spid="78" grpId="0" animBg="1"/>
      <p:bldP spid="78" grpId="1" animBg="1"/>
      <p:bldP spid="89" grpId="0" animBg="1"/>
      <p:bldP spid="90" grpId="0" animBg="1"/>
      <p:bldP spid="91" grpId="0" animBg="1"/>
      <p:bldP spid="92" grpId="0" animBg="1"/>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8724" y="48636"/>
            <a:ext cx="682881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FeCTrA</a:t>
            </a:r>
            <a:r>
              <a:rPr lang="zh-CN" altLang="en-US" sz="3200" dirty="0">
                <a:solidFill>
                  <a:schemeClr val="bg1"/>
                </a:solidFill>
                <a:latin typeface="微软雅黑" panose="020B0503020204020204" pitchFamily="34" charset="-122"/>
                <a:ea typeface="微软雅黑" panose="020B0503020204020204" pitchFamily="34" charset="-122"/>
              </a:rPr>
              <a:t>算法</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 xmlns:a16="http://schemas.microsoft.com/office/drawing/2014/main" id="{898008C5-2A1F-42AC-8761-2EA23E139E8A}"/>
              </a:ext>
            </a:extLst>
          </p:cNvPr>
          <p:cNvSpPr txBox="1"/>
          <p:nvPr/>
        </p:nvSpPr>
        <p:spPr>
          <a:xfrm>
            <a:off x="0" y="724025"/>
            <a:ext cx="1372626" cy="400110"/>
          </a:xfrm>
          <a:prstGeom prst="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CN" altLang="en-US" sz="2000" dirty="0">
                <a:latin typeface="微软雅黑" panose="020B0503020204020204" pitchFamily="34" charset="-122"/>
                <a:ea typeface="微软雅黑" panose="020B0503020204020204" pitchFamily="34" charset="-122"/>
              </a:rPr>
              <a:t>特征迁移</a:t>
            </a:r>
          </a:p>
        </p:txBody>
      </p:sp>
      <p:sp>
        <p:nvSpPr>
          <p:cNvPr id="3" name="文本框 2">
            <a:extLst>
              <a:ext uri="{FF2B5EF4-FFF2-40B4-BE49-F238E27FC236}">
                <a16:creationId xmlns="" xmlns:a16="http://schemas.microsoft.com/office/drawing/2014/main" id="{B8F8E31F-77AD-4907-846E-1D8B386AC566}"/>
              </a:ext>
            </a:extLst>
          </p:cNvPr>
          <p:cNvSpPr txBox="1"/>
          <p:nvPr/>
        </p:nvSpPr>
        <p:spPr>
          <a:xfrm>
            <a:off x="192505" y="1783114"/>
            <a:ext cx="8201991" cy="430887"/>
          </a:xfrm>
          <a:prstGeom prst="rect">
            <a:avLst/>
          </a:prstGeom>
          <a:noFill/>
        </p:spPr>
        <p:txBody>
          <a:bodyPr wrap="square" rtlCol="0">
            <a:spAutoFit/>
          </a:bodyPr>
          <a:lstStyle/>
          <a:p>
            <a:r>
              <a:rPr lang="zh-CN" altLang="en-US" sz="2200" dirty="0">
                <a:latin typeface="黑体" panose="02010609060101010101" pitchFamily="49" charset="-122"/>
                <a:ea typeface="黑体" panose="02010609060101010101" pitchFamily="49" charset="-122"/>
              </a:rPr>
              <a:t>定义</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 特征间相关性</a:t>
            </a:r>
            <a:r>
              <a:rPr lang="en-US" altLang="zh-CN" sz="2200" dirty="0">
                <a:latin typeface="黑体" panose="02010609060101010101" pitchFamily="49" charset="-122"/>
                <a:ea typeface="黑体" panose="02010609060101010101" pitchFamily="49" charset="-122"/>
              </a:rPr>
              <a:t>(</a:t>
            </a:r>
            <a:r>
              <a:rPr lang="en-US" altLang="zh-CN" sz="2200" dirty="0">
                <a:latin typeface="+mj-lt"/>
                <a:ea typeface="黑体" panose="02010609060101010101" pitchFamily="49" charset="-122"/>
              </a:rPr>
              <a:t>Inter-Feature Correlation</a:t>
            </a:r>
            <a:r>
              <a:rPr lang="zh-CN" altLang="en-US" sz="2200" dirty="0">
                <a:latin typeface="黑体" panose="02010609060101010101" pitchFamily="49" charset="-122"/>
                <a:ea typeface="黑体" panose="02010609060101010101" pitchFamily="49" charset="-122"/>
              </a:rPr>
              <a:t>，简称</a:t>
            </a:r>
            <a:r>
              <a:rPr lang="en-US" altLang="zh-CN" sz="2200" dirty="0">
                <a:latin typeface="黑体" panose="02010609060101010101" pitchFamily="49" charset="-122"/>
                <a:ea typeface="黑体" panose="02010609060101010101" pitchFamily="49" charset="-122"/>
              </a:rPr>
              <a:t>IFC)</a:t>
            </a:r>
          </a:p>
        </p:txBody>
      </p:sp>
      <p:graphicFrame>
        <p:nvGraphicFramePr>
          <p:cNvPr id="4" name="对象 3">
            <a:extLst>
              <a:ext uri="{FF2B5EF4-FFF2-40B4-BE49-F238E27FC236}">
                <a16:creationId xmlns="" xmlns:a16="http://schemas.microsoft.com/office/drawing/2014/main" id="{F7E683A9-37FB-4025-99EC-744C262BDED9}"/>
              </a:ext>
            </a:extLst>
          </p:cNvPr>
          <p:cNvGraphicFramePr>
            <a:graphicFrameLocks noChangeAspect="1"/>
          </p:cNvGraphicFramePr>
          <p:nvPr>
            <p:extLst>
              <p:ext uri="{D42A27DB-BD31-4B8C-83A1-F6EECF244321}">
                <p14:modId xmlns:p14="http://schemas.microsoft.com/office/powerpoint/2010/main" val="3421886310"/>
              </p:ext>
            </p:extLst>
          </p:nvPr>
        </p:nvGraphicFramePr>
        <p:xfrm>
          <a:off x="721143" y="2376339"/>
          <a:ext cx="1377950" cy="506413"/>
        </p:xfrm>
        <a:graphic>
          <a:graphicData uri="http://schemas.openxmlformats.org/presentationml/2006/ole">
            <mc:AlternateContent xmlns:mc="http://schemas.openxmlformats.org/markup-compatibility/2006">
              <mc:Choice xmlns:v="urn:schemas-microsoft-com:vml" Requires="v">
                <p:oleObj spid="_x0000_s1347" name="Equation" r:id="rId4" imgW="723600" imgH="241200" progId="Equation.DSMT4">
                  <p:embed/>
                </p:oleObj>
              </mc:Choice>
              <mc:Fallback>
                <p:oleObj name="Equation" r:id="rId4" imgW="723600" imgH="241200" progId="Equation.DSMT4">
                  <p:embed/>
                  <p:pic>
                    <p:nvPicPr>
                      <p:cNvPr id="0" name=""/>
                      <p:cNvPicPr/>
                      <p:nvPr/>
                    </p:nvPicPr>
                    <p:blipFill>
                      <a:blip r:embed="rId5"/>
                      <a:stretch>
                        <a:fillRect/>
                      </a:stretch>
                    </p:blipFill>
                    <p:spPr>
                      <a:xfrm>
                        <a:off x="721143" y="2376339"/>
                        <a:ext cx="1377950" cy="506413"/>
                      </a:xfrm>
                      <a:prstGeom prst="rect">
                        <a:avLst/>
                      </a:prstGeom>
                    </p:spPr>
                  </p:pic>
                </p:oleObj>
              </mc:Fallback>
            </mc:AlternateContent>
          </a:graphicData>
        </a:graphic>
      </p:graphicFrame>
      <p:sp>
        <p:nvSpPr>
          <p:cNvPr id="5" name="矩形 4">
            <a:extLst>
              <a:ext uri="{FF2B5EF4-FFF2-40B4-BE49-F238E27FC236}">
                <a16:creationId xmlns="" xmlns:a16="http://schemas.microsoft.com/office/drawing/2014/main" id="{330A5DA4-329F-4970-88B0-02E1C5A2630F}"/>
              </a:ext>
            </a:extLst>
          </p:cNvPr>
          <p:cNvSpPr/>
          <p:nvPr/>
        </p:nvSpPr>
        <p:spPr>
          <a:xfrm>
            <a:off x="2026869" y="2365401"/>
            <a:ext cx="1466397" cy="430887"/>
          </a:xfrm>
          <a:prstGeom prst="rect">
            <a:avLst/>
          </a:prstGeom>
        </p:spPr>
        <p:txBody>
          <a:bodyPr wrap="square">
            <a:spAutoFit/>
          </a:bodyPr>
          <a:lstStyle/>
          <a:p>
            <a:r>
              <a:rPr lang="zh-CN" altLang="en-US" sz="2200" dirty="0">
                <a:latin typeface="黑体" panose="02010609060101010101" pitchFamily="49" charset="-122"/>
                <a:ea typeface="黑体" panose="02010609060101010101" pitchFamily="49" charset="-122"/>
              </a:rPr>
              <a:t>表示特征</a:t>
            </a:r>
          </a:p>
        </p:txBody>
      </p:sp>
      <p:graphicFrame>
        <p:nvGraphicFramePr>
          <p:cNvPr id="94" name="对象 93">
            <a:extLst>
              <a:ext uri="{FF2B5EF4-FFF2-40B4-BE49-F238E27FC236}">
                <a16:creationId xmlns="" xmlns:a16="http://schemas.microsoft.com/office/drawing/2014/main" id="{F82EEC2B-70BE-45BA-A158-CD3E1B4D9765}"/>
              </a:ext>
            </a:extLst>
          </p:cNvPr>
          <p:cNvGraphicFramePr>
            <a:graphicFrameLocks noChangeAspect="1"/>
          </p:cNvGraphicFramePr>
          <p:nvPr>
            <p:extLst>
              <p:ext uri="{D42A27DB-BD31-4B8C-83A1-F6EECF244321}">
                <p14:modId xmlns:p14="http://schemas.microsoft.com/office/powerpoint/2010/main" val="1623027979"/>
              </p:ext>
            </p:extLst>
          </p:nvPr>
        </p:nvGraphicFramePr>
        <p:xfrm>
          <a:off x="3208832" y="2333554"/>
          <a:ext cx="290513" cy="481012"/>
        </p:xfrm>
        <a:graphic>
          <a:graphicData uri="http://schemas.openxmlformats.org/presentationml/2006/ole">
            <mc:AlternateContent xmlns:mc="http://schemas.openxmlformats.org/markup-compatibility/2006">
              <mc:Choice xmlns:v="urn:schemas-microsoft-com:vml" Requires="v">
                <p:oleObj spid="_x0000_s1348" name="Equation" r:id="rId6" imgW="152280" imgH="228600" progId="Equation.DSMT4">
                  <p:embed/>
                </p:oleObj>
              </mc:Choice>
              <mc:Fallback>
                <p:oleObj name="Equation" r:id="rId6" imgW="152280" imgH="228600" progId="Equation.DSMT4">
                  <p:embed/>
                  <p:pic>
                    <p:nvPicPr>
                      <p:cNvPr id="4" name="对象 3">
                        <a:extLst>
                          <a:ext uri="{FF2B5EF4-FFF2-40B4-BE49-F238E27FC236}">
                            <a16:creationId xmlns="" xmlns:a16="http://schemas.microsoft.com/office/drawing/2014/main" id="{F7E683A9-37FB-4025-99EC-744C262BDED9}"/>
                          </a:ext>
                        </a:extLst>
                      </p:cNvPr>
                      <p:cNvPicPr/>
                      <p:nvPr/>
                    </p:nvPicPr>
                    <p:blipFill>
                      <a:blip r:embed="rId7"/>
                      <a:stretch>
                        <a:fillRect/>
                      </a:stretch>
                    </p:blipFill>
                    <p:spPr>
                      <a:xfrm>
                        <a:off x="3208832" y="2333554"/>
                        <a:ext cx="290513" cy="481012"/>
                      </a:xfrm>
                      <a:prstGeom prst="rect">
                        <a:avLst/>
                      </a:prstGeom>
                    </p:spPr>
                  </p:pic>
                </p:oleObj>
              </mc:Fallback>
            </mc:AlternateContent>
          </a:graphicData>
        </a:graphic>
      </p:graphicFrame>
      <p:graphicFrame>
        <p:nvGraphicFramePr>
          <p:cNvPr id="95" name="对象 94">
            <a:extLst>
              <a:ext uri="{FF2B5EF4-FFF2-40B4-BE49-F238E27FC236}">
                <a16:creationId xmlns="" xmlns:a16="http://schemas.microsoft.com/office/drawing/2014/main" id="{8E80BD71-9314-4603-A71E-41C109BA00C1}"/>
              </a:ext>
            </a:extLst>
          </p:cNvPr>
          <p:cNvGraphicFramePr>
            <a:graphicFrameLocks noChangeAspect="1"/>
          </p:cNvGraphicFramePr>
          <p:nvPr>
            <p:extLst>
              <p:ext uri="{D42A27DB-BD31-4B8C-83A1-F6EECF244321}">
                <p14:modId xmlns:p14="http://schemas.microsoft.com/office/powerpoint/2010/main" val="4040861052"/>
              </p:ext>
            </p:extLst>
          </p:nvPr>
        </p:nvGraphicFramePr>
        <p:xfrm>
          <a:off x="4419008" y="2357366"/>
          <a:ext cx="290512" cy="508000"/>
        </p:xfrm>
        <a:graphic>
          <a:graphicData uri="http://schemas.openxmlformats.org/presentationml/2006/ole">
            <mc:AlternateContent xmlns:mc="http://schemas.openxmlformats.org/markup-compatibility/2006">
              <mc:Choice xmlns:v="urn:schemas-microsoft-com:vml" Requires="v">
                <p:oleObj spid="_x0000_s1349" name="Equation" r:id="rId8" imgW="152280" imgH="241200" progId="Equation.DSMT4">
                  <p:embed/>
                </p:oleObj>
              </mc:Choice>
              <mc:Fallback>
                <p:oleObj name="Equation" r:id="rId8" imgW="152280" imgH="241200" progId="Equation.DSMT4">
                  <p:embed/>
                  <p:pic>
                    <p:nvPicPr>
                      <p:cNvPr id="94" name="对象 93">
                        <a:extLst>
                          <a:ext uri="{FF2B5EF4-FFF2-40B4-BE49-F238E27FC236}">
                            <a16:creationId xmlns="" xmlns:a16="http://schemas.microsoft.com/office/drawing/2014/main" id="{F82EEC2B-70BE-45BA-A158-CD3E1B4D9765}"/>
                          </a:ext>
                        </a:extLst>
                      </p:cNvPr>
                      <p:cNvPicPr/>
                      <p:nvPr/>
                    </p:nvPicPr>
                    <p:blipFill>
                      <a:blip r:embed="rId9"/>
                      <a:stretch>
                        <a:fillRect/>
                      </a:stretch>
                    </p:blipFill>
                    <p:spPr>
                      <a:xfrm>
                        <a:off x="4419008" y="2357366"/>
                        <a:ext cx="290512" cy="508000"/>
                      </a:xfrm>
                      <a:prstGeom prst="rect">
                        <a:avLst/>
                      </a:prstGeom>
                    </p:spPr>
                  </p:pic>
                </p:oleObj>
              </mc:Fallback>
            </mc:AlternateContent>
          </a:graphicData>
        </a:graphic>
      </p:graphicFrame>
      <p:sp>
        <p:nvSpPr>
          <p:cNvPr id="10" name="矩形 9">
            <a:extLst>
              <a:ext uri="{FF2B5EF4-FFF2-40B4-BE49-F238E27FC236}">
                <a16:creationId xmlns="" xmlns:a16="http://schemas.microsoft.com/office/drawing/2014/main" id="{E00F0105-DA91-4F6E-8C50-4514264EF22C}"/>
              </a:ext>
            </a:extLst>
          </p:cNvPr>
          <p:cNvSpPr/>
          <p:nvPr/>
        </p:nvSpPr>
        <p:spPr>
          <a:xfrm>
            <a:off x="3468818" y="2365401"/>
            <a:ext cx="1031051" cy="430887"/>
          </a:xfrm>
          <a:prstGeom prst="rect">
            <a:avLst/>
          </a:prstGeom>
        </p:spPr>
        <p:txBody>
          <a:bodyPr wrap="none">
            <a:spAutoFit/>
          </a:bodyPr>
          <a:lstStyle/>
          <a:p>
            <a:r>
              <a:rPr lang="zh-CN" altLang="en-US" sz="2200" dirty="0">
                <a:latin typeface="黑体" panose="02010609060101010101" pitchFamily="49" charset="-122"/>
                <a:ea typeface="黑体" panose="02010609060101010101" pitchFamily="49" charset="-122"/>
              </a:rPr>
              <a:t>和特征</a:t>
            </a:r>
          </a:p>
        </p:txBody>
      </p:sp>
      <p:sp>
        <p:nvSpPr>
          <p:cNvPr id="17" name="矩形 16">
            <a:extLst>
              <a:ext uri="{FF2B5EF4-FFF2-40B4-BE49-F238E27FC236}">
                <a16:creationId xmlns="" xmlns:a16="http://schemas.microsoft.com/office/drawing/2014/main" id="{09C12CB3-D586-46A9-BE92-4AFB7D1FDF54}"/>
              </a:ext>
            </a:extLst>
          </p:cNvPr>
          <p:cNvSpPr/>
          <p:nvPr/>
        </p:nvSpPr>
        <p:spPr>
          <a:xfrm>
            <a:off x="4669415" y="2365401"/>
            <a:ext cx="2159566" cy="430887"/>
          </a:xfrm>
          <a:prstGeom prst="rect">
            <a:avLst/>
          </a:prstGeom>
        </p:spPr>
        <p:txBody>
          <a:bodyPr wrap="none">
            <a:spAutoFit/>
          </a:bodyPr>
          <a:lstStyle/>
          <a:p>
            <a:r>
              <a:rPr lang="zh-CN" altLang="en-US" sz="2200" dirty="0">
                <a:latin typeface="黑体" panose="02010609060101010101" pitchFamily="49" charset="-122"/>
                <a:ea typeface="黑体" panose="02010609060101010101" pitchFamily="49" charset="-122"/>
              </a:rPr>
              <a:t>之间的相关性，</a:t>
            </a:r>
          </a:p>
        </p:txBody>
      </p:sp>
      <p:sp>
        <p:nvSpPr>
          <p:cNvPr id="19" name="矩形 18">
            <a:extLst>
              <a:ext uri="{FF2B5EF4-FFF2-40B4-BE49-F238E27FC236}">
                <a16:creationId xmlns="" xmlns:a16="http://schemas.microsoft.com/office/drawing/2014/main" id="{6948CCBD-FF7B-4882-9EB0-D81B2EAF2E16}"/>
              </a:ext>
            </a:extLst>
          </p:cNvPr>
          <p:cNvSpPr/>
          <p:nvPr/>
        </p:nvSpPr>
        <p:spPr>
          <a:xfrm>
            <a:off x="6527672" y="2365401"/>
            <a:ext cx="2441694" cy="430887"/>
          </a:xfrm>
          <a:prstGeom prst="rect">
            <a:avLst/>
          </a:prstGeom>
        </p:spPr>
        <p:txBody>
          <a:bodyPr wrap="none">
            <a:spAutoFit/>
          </a:bodyPr>
          <a:lstStyle/>
          <a:p>
            <a:r>
              <a:rPr lang="zh-CN" altLang="en-US" sz="2200" dirty="0">
                <a:latin typeface="黑体" panose="02010609060101010101" pitchFamily="49" charset="-122"/>
                <a:ea typeface="黑体" panose="02010609060101010101" pitchFamily="49" charset="-122"/>
              </a:rPr>
              <a:t>其中</a:t>
            </a:r>
            <a:r>
              <a:rPr lang="en-US" altLang="zh-CN" sz="2200" i="1" dirty="0" err="1">
                <a:latin typeface="黑体" panose="02010609060101010101" pitchFamily="49" charset="-122"/>
                <a:ea typeface="黑体" panose="02010609060101010101" pitchFamily="49" charset="-122"/>
              </a:rPr>
              <a:t>i</a:t>
            </a:r>
            <a:r>
              <a:rPr lang="zh-CN" altLang="en-US" sz="2200" dirty="0">
                <a:latin typeface="黑体" panose="02010609060101010101" pitchFamily="49" charset="-122"/>
                <a:ea typeface="黑体" panose="02010609060101010101" pitchFamily="49" charset="-122"/>
              </a:rPr>
              <a:t>和</a:t>
            </a:r>
            <a:r>
              <a:rPr lang="en-US" altLang="zh-CN" sz="2200" i="1" dirty="0">
                <a:latin typeface="黑体" panose="02010609060101010101" pitchFamily="49" charset="-122"/>
                <a:ea typeface="黑体" panose="02010609060101010101" pitchFamily="49" charset="-122"/>
              </a:rPr>
              <a:t>j</a:t>
            </a:r>
            <a:r>
              <a:rPr lang="zh-CN" altLang="en-US" sz="2200" dirty="0">
                <a:latin typeface="黑体" panose="02010609060101010101" pitchFamily="49" charset="-122"/>
                <a:ea typeface="黑体" panose="02010609060101010101" pitchFamily="49" charset="-122"/>
              </a:rPr>
              <a:t>不相同。</a:t>
            </a:r>
          </a:p>
        </p:txBody>
      </p:sp>
      <p:sp>
        <p:nvSpPr>
          <p:cNvPr id="96" name="文本框 95">
            <a:extLst>
              <a:ext uri="{FF2B5EF4-FFF2-40B4-BE49-F238E27FC236}">
                <a16:creationId xmlns="" xmlns:a16="http://schemas.microsoft.com/office/drawing/2014/main" id="{2560DD3E-1A8E-4E72-84D2-1E39BE2EDF5A}"/>
              </a:ext>
            </a:extLst>
          </p:cNvPr>
          <p:cNvSpPr txBox="1"/>
          <p:nvPr/>
        </p:nvSpPr>
        <p:spPr>
          <a:xfrm>
            <a:off x="221378" y="2999614"/>
            <a:ext cx="9521147" cy="430887"/>
          </a:xfrm>
          <a:prstGeom prst="rect">
            <a:avLst/>
          </a:prstGeom>
          <a:noFill/>
        </p:spPr>
        <p:txBody>
          <a:bodyPr wrap="square" rtlCol="0">
            <a:spAutoFit/>
          </a:bodyPr>
          <a:lstStyle/>
          <a:p>
            <a:r>
              <a:rPr lang="zh-CN" altLang="en-US" sz="2200" dirty="0">
                <a:latin typeface="黑体" panose="02010609060101010101" pitchFamily="49" charset="-122"/>
                <a:ea typeface="黑体" panose="02010609060101010101" pitchFamily="49" charset="-122"/>
              </a:rPr>
              <a:t>定义</a:t>
            </a:r>
            <a:r>
              <a:rPr lang="en-US" altLang="zh-CN" sz="2200" dirty="0">
                <a:latin typeface="黑体" panose="02010609060101010101" pitchFamily="49" charset="-122"/>
                <a:ea typeface="黑体" panose="02010609060101010101" pitchFamily="49" charset="-122"/>
              </a:rPr>
              <a:t>2</a:t>
            </a:r>
            <a:r>
              <a:rPr lang="zh-CN" altLang="en-US" sz="2200" dirty="0">
                <a:latin typeface="黑体" panose="02010609060101010101" pitchFamily="49" charset="-122"/>
                <a:ea typeface="黑体" panose="02010609060101010101" pitchFamily="49" charset="-122"/>
              </a:rPr>
              <a:t>：特征分布相似性</a:t>
            </a:r>
            <a:r>
              <a:rPr lang="en-US" altLang="zh-CN" sz="2200" dirty="0">
                <a:latin typeface="黑体" panose="02010609060101010101" pitchFamily="49" charset="-122"/>
                <a:ea typeface="黑体" panose="02010609060101010101" pitchFamily="49" charset="-122"/>
              </a:rPr>
              <a:t>(</a:t>
            </a:r>
            <a:r>
              <a:rPr lang="en-US" altLang="zh-CN" sz="2200" dirty="0">
                <a:latin typeface="+mj-lt"/>
                <a:ea typeface="黑体" panose="02010609060101010101" pitchFamily="49" charset="-122"/>
              </a:rPr>
              <a:t>Similarity of Feature Distribution</a:t>
            </a:r>
            <a:r>
              <a:rPr lang="zh-CN" altLang="en-US" sz="2200" dirty="0">
                <a:latin typeface="黑体" panose="02010609060101010101" pitchFamily="49" charset="-122"/>
                <a:ea typeface="黑体" panose="02010609060101010101" pitchFamily="49" charset="-122"/>
              </a:rPr>
              <a:t>，简称</a:t>
            </a:r>
            <a:r>
              <a:rPr lang="en-US" altLang="zh-CN" sz="2200" dirty="0">
                <a:latin typeface="黑体" panose="02010609060101010101" pitchFamily="49" charset="-122"/>
                <a:ea typeface="黑体" panose="02010609060101010101" pitchFamily="49" charset="-122"/>
              </a:rPr>
              <a:t>SFD)</a:t>
            </a:r>
          </a:p>
        </p:txBody>
      </p:sp>
      <p:sp>
        <p:nvSpPr>
          <p:cNvPr id="20" name="矩形 19">
            <a:extLst>
              <a:ext uri="{FF2B5EF4-FFF2-40B4-BE49-F238E27FC236}">
                <a16:creationId xmlns="" xmlns:a16="http://schemas.microsoft.com/office/drawing/2014/main" id="{3CAFEE39-4F74-41AA-994B-1572BD95F1C2}"/>
              </a:ext>
            </a:extLst>
          </p:cNvPr>
          <p:cNvSpPr/>
          <p:nvPr/>
        </p:nvSpPr>
        <p:spPr>
          <a:xfrm>
            <a:off x="1770427" y="3614175"/>
            <a:ext cx="1337119" cy="430887"/>
          </a:xfrm>
          <a:prstGeom prst="rect">
            <a:avLst/>
          </a:prstGeom>
        </p:spPr>
        <p:txBody>
          <a:bodyPr wrap="square">
            <a:spAutoFit/>
          </a:bodyPr>
          <a:lstStyle/>
          <a:p>
            <a:r>
              <a:rPr lang="zh-CN" altLang="en-US" sz="2200" dirty="0">
                <a:latin typeface="黑体" panose="02010609060101010101" pitchFamily="49" charset="-122"/>
                <a:ea typeface="黑体" panose="02010609060101010101" pitchFamily="49" charset="-122"/>
              </a:rPr>
              <a:t>表明特征</a:t>
            </a:r>
          </a:p>
        </p:txBody>
      </p:sp>
      <p:graphicFrame>
        <p:nvGraphicFramePr>
          <p:cNvPr id="21" name="对象 20">
            <a:extLst>
              <a:ext uri="{FF2B5EF4-FFF2-40B4-BE49-F238E27FC236}">
                <a16:creationId xmlns="" xmlns:a16="http://schemas.microsoft.com/office/drawing/2014/main" id="{9D646619-04C0-4C1D-8A7C-489D50D06C6C}"/>
              </a:ext>
            </a:extLst>
          </p:cNvPr>
          <p:cNvGraphicFramePr>
            <a:graphicFrameLocks noChangeAspect="1"/>
          </p:cNvGraphicFramePr>
          <p:nvPr>
            <p:extLst>
              <p:ext uri="{D42A27DB-BD31-4B8C-83A1-F6EECF244321}">
                <p14:modId xmlns:p14="http://schemas.microsoft.com/office/powerpoint/2010/main" val="1315137987"/>
              </p:ext>
            </p:extLst>
          </p:nvPr>
        </p:nvGraphicFramePr>
        <p:xfrm>
          <a:off x="698339" y="3633237"/>
          <a:ext cx="1137132" cy="465190"/>
        </p:xfrm>
        <a:graphic>
          <a:graphicData uri="http://schemas.openxmlformats.org/presentationml/2006/ole">
            <mc:AlternateContent xmlns:mc="http://schemas.openxmlformats.org/markup-compatibility/2006">
              <mc:Choice xmlns:v="urn:schemas-microsoft-com:vml" Requires="v">
                <p:oleObj spid="_x0000_s1350" name="Equation" r:id="rId10" imgW="558720" imgH="228600" progId="Equation.DSMT4">
                  <p:embed/>
                </p:oleObj>
              </mc:Choice>
              <mc:Fallback>
                <p:oleObj name="Equation" r:id="rId10" imgW="558720" imgH="228600" progId="Equation.DSMT4">
                  <p:embed/>
                  <p:pic>
                    <p:nvPicPr>
                      <p:cNvPr id="0" name=""/>
                      <p:cNvPicPr/>
                      <p:nvPr/>
                    </p:nvPicPr>
                    <p:blipFill>
                      <a:blip r:embed="rId11"/>
                      <a:stretch>
                        <a:fillRect/>
                      </a:stretch>
                    </p:blipFill>
                    <p:spPr>
                      <a:xfrm>
                        <a:off x="698339" y="3633237"/>
                        <a:ext cx="1137132" cy="465190"/>
                      </a:xfrm>
                      <a:prstGeom prst="rect">
                        <a:avLst/>
                      </a:prstGeom>
                    </p:spPr>
                  </p:pic>
                </p:oleObj>
              </mc:Fallback>
            </mc:AlternateContent>
          </a:graphicData>
        </a:graphic>
      </p:graphicFrame>
      <p:sp>
        <p:nvSpPr>
          <p:cNvPr id="27" name="矩形 26">
            <a:extLst>
              <a:ext uri="{FF2B5EF4-FFF2-40B4-BE49-F238E27FC236}">
                <a16:creationId xmlns="" xmlns:a16="http://schemas.microsoft.com/office/drawing/2014/main" id="{E1B325A5-C338-479E-A38D-83978332100A}"/>
              </a:ext>
            </a:extLst>
          </p:cNvPr>
          <p:cNvSpPr/>
          <p:nvPr/>
        </p:nvSpPr>
        <p:spPr>
          <a:xfrm>
            <a:off x="3313263" y="3614175"/>
            <a:ext cx="4980851" cy="430887"/>
          </a:xfrm>
          <a:prstGeom prst="rect">
            <a:avLst/>
          </a:prstGeom>
        </p:spPr>
        <p:txBody>
          <a:bodyPr wrap="none">
            <a:spAutoFit/>
          </a:bodyPr>
          <a:lstStyle/>
          <a:p>
            <a:r>
              <a:rPr lang="zh-CN" altLang="en-US" sz="2200" dirty="0">
                <a:latin typeface="黑体" panose="02010609060101010101" pitchFamily="49" charset="-122"/>
                <a:ea typeface="黑体" panose="02010609060101010101" pitchFamily="49" charset="-122"/>
              </a:rPr>
              <a:t>在源项目和目标项目上分布的相似性。</a:t>
            </a:r>
            <a:endParaRPr lang="zh-CN" altLang="en-US" sz="2200" dirty="0"/>
          </a:p>
        </p:txBody>
      </p:sp>
      <p:graphicFrame>
        <p:nvGraphicFramePr>
          <p:cNvPr id="97" name="对象 96">
            <a:extLst>
              <a:ext uri="{FF2B5EF4-FFF2-40B4-BE49-F238E27FC236}">
                <a16:creationId xmlns="" xmlns:a16="http://schemas.microsoft.com/office/drawing/2014/main" id="{B9ECF8BD-E71E-4181-A247-BDA6B26A521C}"/>
              </a:ext>
            </a:extLst>
          </p:cNvPr>
          <p:cNvGraphicFramePr>
            <a:graphicFrameLocks noChangeAspect="1"/>
          </p:cNvGraphicFramePr>
          <p:nvPr>
            <p:extLst>
              <p:ext uri="{D42A27DB-BD31-4B8C-83A1-F6EECF244321}">
                <p14:modId xmlns:p14="http://schemas.microsoft.com/office/powerpoint/2010/main" val="2731365014"/>
              </p:ext>
            </p:extLst>
          </p:nvPr>
        </p:nvGraphicFramePr>
        <p:xfrm>
          <a:off x="3055208" y="3571961"/>
          <a:ext cx="290513" cy="481012"/>
        </p:xfrm>
        <a:graphic>
          <a:graphicData uri="http://schemas.openxmlformats.org/presentationml/2006/ole">
            <mc:AlternateContent xmlns:mc="http://schemas.openxmlformats.org/markup-compatibility/2006">
              <mc:Choice xmlns:v="urn:schemas-microsoft-com:vml" Requires="v">
                <p:oleObj spid="_x0000_s1351" name="Equation" r:id="rId12" imgW="152280" imgH="228600" progId="Equation.DSMT4">
                  <p:embed/>
                </p:oleObj>
              </mc:Choice>
              <mc:Fallback>
                <p:oleObj name="Equation" r:id="rId12" imgW="152280" imgH="228600" progId="Equation.DSMT4">
                  <p:embed/>
                  <p:pic>
                    <p:nvPicPr>
                      <p:cNvPr id="94" name="对象 93">
                        <a:extLst>
                          <a:ext uri="{FF2B5EF4-FFF2-40B4-BE49-F238E27FC236}">
                            <a16:creationId xmlns="" xmlns:a16="http://schemas.microsoft.com/office/drawing/2014/main" id="{F82EEC2B-70BE-45BA-A158-CD3E1B4D9765}"/>
                          </a:ext>
                        </a:extLst>
                      </p:cNvPr>
                      <p:cNvPicPr/>
                      <p:nvPr/>
                    </p:nvPicPr>
                    <p:blipFill>
                      <a:blip r:embed="rId7"/>
                      <a:stretch>
                        <a:fillRect/>
                      </a:stretch>
                    </p:blipFill>
                    <p:spPr>
                      <a:xfrm>
                        <a:off x="3055208" y="3571961"/>
                        <a:ext cx="290513" cy="481012"/>
                      </a:xfrm>
                      <a:prstGeom prst="rect">
                        <a:avLst/>
                      </a:prstGeom>
                    </p:spPr>
                  </p:pic>
                </p:oleObj>
              </mc:Fallback>
            </mc:AlternateContent>
          </a:graphicData>
        </a:graphic>
      </p:graphicFrame>
      <p:sp>
        <p:nvSpPr>
          <p:cNvPr id="28" name="文本框 27">
            <a:extLst>
              <a:ext uri="{FF2B5EF4-FFF2-40B4-BE49-F238E27FC236}">
                <a16:creationId xmlns="" xmlns:a16="http://schemas.microsoft.com/office/drawing/2014/main" id="{969B6B1C-AED1-409F-B944-48975E180A0C}"/>
              </a:ext>
            </a:extLst>
          </p:cNvPr>
          <p:cNvSpPr txBox="1"/>
          <p:nvPr/>
        </p:nvSpPr>
        <p:spPr>
          <a:xfrm>
            <a:off x="519593" y="4621852"/>
            <a:ext cx="8536614"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注意：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）论文提出的框架适用于可以计算</a:t>
            </a:r>
            <a:r>
              <a:rPr lang="en-US" altLang="zh-CN" dirty="0">
                <a:latin typeface="微软雅黑" panose="020B0503020204020204" pitchFamily="34" charset="-122"/>
                <a:ea typeface="微软雅黑" panose="020B0503020204020204" pitchFamily="34" charset="-122"/>
              </a:rPr>
              <a:t>IFC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SFD</a:t>
            </a:r>
            <a:r>
              <a:rPr lang="zh-CN" altLang="en-US" dirty="0">
                <a:latin typeface="微软雅黑" panose="020B0503020204020204" pitchFamily="34" charset="-122"/>
                <a:ea typeface="微软雅黑" panose="020B0503020204020204" pitchFamily="34" charset="-122"/>
              </a:rPr>
              <a:t>指标的任何方法，具有可扩展性</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）论文中采用不确定性（</a:t>
            </a:r>
            <a:r>
              <a:rPr lang="en-US" altLang="zh-CN" dirty="0">
                <a:latin typeface="微软雅黑" panose="020B0503020204020204" pitchFamily="34" charset="-122"/>
                <a:ea typeface="微软雅黑" panose="020B0503020204020204" pitchFamily="34" charset="-122"/>
              </a:rPr>
              <a:t>Symmetric Uncertainty</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SU</a:t>
            </a: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IFC</a:t>
            </a:r>
            <a:r>
              <a:rPr lang="zh-CN" altLang="en-US" dirty="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K-S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Kolmogorov-Smirnov</a:t>
            </a:r>
            <a:r>
              <a:rPr lang="zh-CN" altLang="en-US" dirty="0" smtClean="0">
                <a:latin typeface="微软雅黑" panose="020B0503020204020204" pitchFamily="34" charset="-122"/>
                <a:ea typeface="微软雅黑" panose="020B0503020204020204" pitchFamily="34" charset="-122"/>
              </a:rPr>
              <a:t>）检验</a:t>
            </a: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SFD</a:t>
            </a:r>
            <a:r>
              <a:rPr lang="zh-CN" altLang="en-US" dirty="0">
                <a:latin typeface="微软雅黑" panose="020B0503020204020204" pitchFamily="34" charset="-122"/>
                <a:ea typeface="微软雅黑" panose="020B0503020204020204" pitchFamily="34" charset="-122"/>
              </a:rPr>
              <a:t>。</a:t>
            </a:r>
          </a:p>
        </p:txBody>
      </p:sp>
      <p:sp>
        <p:nvSpPr>
          <p:cNvPr id="30" name="文本框 29">
            <a:extLst>
              <a:ext uri="{FF2B5EF4-FFF2-40B4-BE49-F238E27FC236}">
                <a16:creationId xmlns="" xmlns:a16="http://schemas.microsoft.com/office/drawing/2014/main" id="{52924CA8-FD3B-46F1-AB6D-A1E8D88FC1D2}"/>
              </a:ext>
            </a:extLst>
          </p:cNvPr>
          <p:cNvSpPr txBox="1"/>
          <p:nvPr/>
        </p:nvSpPr>
        <p:spPr>
          <a:xfrm>
            <a:off x="1931239"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en-US" altLang="zh-CN" dirty="0">
                <a:solidFill>
                  <a:schemeClr val="bg1"/>
                </a:solidFill>
              </a:rPr>
              <a:t>FeCTrA</a:t>
            </a:r>
            <a:r>
              <a:rPr lang="zh-CN" altLang="en-US" dirty="0">
                <a:solidFill>
                  <a:schemeClr val="bg1"/>
                </a:solidFill>
              </a:rPr>
              <a:t>方法</a:t>
            </a:r>
            <a:endParaRPr lang="en-US" altLang="zh-CN" dirty="0">
              <a:solidFill>
                <a:schemeClr val="bg1"/>
              </a:solidFill>
            </a:endParaRPr>
          </a:p>
        </p:txBody>
      </p:sp>
      <p:sp>
        <p:nvSpPr>
          <p:cNvPr id="31" name="文本框 30">
            <a:extLst>
              <a:ext uri="{FF2B5EF4-FFF2-40B4-BE49-F238E27FC236}">
                <a16:creationId xmlns="" xmlns:a16="http://schemas.microsoft.com/office/drawing/2014/main" id="{9D41C62E-A226-4818-B0F8-951CE41E057B}"/>
              </a:ext>
            </a:extLst>
          </p:cNvPr>
          <p:cNvSpPr txBox="1"/>
          <p:nvPr/>
        </p:nvSpPr>
        <p:spPr>
          <a:xfrm>
            <a:off x="3793770"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实验设计</a:t>
            </a:r>
          </a:p>
        </p:txBody>
      </p:sp>
      <p:sp>
        <p:nvSpPr>
          <p:cNvPr id="32" name="文本框 31">
            <a:extLst>
              <a:ext uri="{FF2B5EF4-FFF2-40B4-BE49-F238E27FC236}">
                <a16:creationId xmlns="" xmlns:a16="http://schemas.microsoft.com/office/drawing/2014/main" id="{5C7B8E7F-A9A5-474B-BCB2-0FCA93A36FB5}"/>
              </a:ext>
            </a:extLst>
          </p:cNvPr>
          <p:cNvSpPr txBox="1"/>
          <p:nvPr/>
        </p:nvSpPr>
        <p:spPr>
          <a:xfrm>
            <a:off x="5656301"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结果分析</a:t>
            </a:r>
          </a:p>
        </p:txBody>
      </p:sp>
      <p:sp>
        <p:nvSpPr>
          <p:cNvPr id="33" name="文本框 32">
            <a:extLst>
              <a:ext uri="{FF2B5EF4-FFF2-40B4-BE49-F238E27FC236}">
                <a16:creationId xmlns="" xmlns:a16="http://schemas.microsoft.com/office/drawing/2014/main" id="{87F2CB2F-1FB4-4BC8-B6DD-18CB389CE09D}"/>
              </a:ext>
            </a:extLst>
          </p:cNvPr>
          <p:cNvSpPr txBox="1"/>
          <p:nvPr/>
        </p:nvSpPr>
        <p:spPr>
          <a:xfrm>
            <a:off x="7518833" y="6439625"/>
            <a:ext cx="1556459" cy="400110"/>
          </a:xfrm>
          <a:prstGeom prst="rect">
            <a:avLst/>
          </a:prstGeom>
          <a:noFill/>
        </p:spPr>
        <p:txBody>
          <a:bodyPr wrap="square" rtlCol="0">
            <a:spAutoFit/>
          </a:bodyPr>
          <a:lstStyle/>
          <a:p>
            <a:pPr algn="ctr"/>
            <a:r>
              <a:rPr lang="zh-CN" altLang="en-US" sz="2000" dirty="0">
                <a:solidFill>
                  <a:srgbClr val="7030A0"/>
                </a:solidFill>
                <a:latin typeface="黑体" panose="02010609060101010101" pitchFamily="49" charset="-122"/>
                <a:ea typeface="黑体" panose="02010609060101010101" pitchFamily="49" charset="-122"/>
              </a:rPr>
              <a:t>总结与展望</a:t>
            </a:r>
          </a:p>
        </p:txBody>
      </p:sp>
      <p:sp>
        <p:nvSpPr>
          <p:cNvPr id="34" name="文本框 33">
            <a:extLst>
              <a:ext uri="{FF2B5EF4-FFF2-40B4-BE49-F238E27FC236}">
                <a16:creationId xmlns="" xmlns:a16="http://schemas.microsoft.com/office/drawing/2014/main" id="{73666D7B-6361-4EC0-A95E-77860904BF39}"/>
              </a:ext>
            </a:extLst>
          </p:cNvPr>
          <p:cNvSpPr txBox="1"/>
          <p:nvPr/>
        </p:nvSpPr>
        <p:spPr>
          <a:xfrm>
            <a:off x="68708" y="6439625"/>
            <a:ext cx="1556459" cy="400110"/>
          </a:xfrm>
          <a:prstGeom prst="rect">
            <a:avLst/>
          </a:prstGeom>
          <a:noFill/>
        </p:spPr>
        <p:txBody>
          <a:bodyPr wrap="square" rtlCol="0">
            <a:spAutoFit/>
          </a:bodyPr>
          <a:lstStyle>
            <a:defPPr>
              <a:defRPr lang="zh-CN"/>
            </a:defPPr>
            <a:lvl1pPr algn="ctr">
              <a:defRPr sz="2000">
                <a:solidFill>
                  <a:srgbClr val="7030A0"/>
                </a:solidFill>
                <a:latin typeface="黑体" panose="02010609060101010101" pitchFamily="49" charset="-122"/>
                <a:ea typeface="黑体" panose="02010609060101010101" pitchFamily="49" charset="-122"/>
              </a:defRPr>
            </a:lvl1pPr>
          </a:lstStyle>
          <a:p>
            <a:r>
              <a:rPr lang="zh-CN" altLang="en-US" dirty="0"/>
              <a:t>研究背景</a:t>
            </a:r>
            <a:endParaRPr lang="en-US" altLang="zh-CN" dirty="0"/>
          </a:p>
        </p:txBody>
      </p:sp>
    </p:spTree>
    <p:extLst>
      <p:ext uri="{BB962C8B-B14F-4D97-AF65-F5344CB8AC3E}">
        <p14:creationId xmlns:p14="http://schemas.microsoft.com/office/powerpoint/2010/main" val="3865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barn(inVertical)">
                                      <p:cBhvr>
                                        <p:cTn id="16" dur="500"/>
                                        <p:tgtEl>
                                          <p:spTgt spid="94"/>
                                        </p:tgtEl>
                                      </p:cBhvr>
                                    </p:animEffect>
                                  </p:childTnLst>
                                </p:cTn>
                              </p:par>
                              <p:par>
                                <p:cTn id="17" presetID="16" presetClass="entr" presetSubtype="21"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barn(inVertical)">
                                      <p:cBhvr>
                                        <p:cTn id="19" dur="500"/>
                                        <p:tgtEl>
                                          <p:spTgt spid="9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down)">
                                      <p:cBhvr>
                                        <p:cTn id="33" dur="500"/>
                                        <p:tgtEl>
                                          <p:spTgt spid="9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par>
                                <p:cTn id="43" presetID="22" presetClass="entr" presetSubtype="4"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wipe(down)">
                                      <p:cBhvr>
                                        <p:cTn id="45" dur="500"/>
                                        <p:tgtEl>
                                          <p:spTgt spid="9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7" grpId="0"/>
      <p:bldP spid="19" grpId="0"/>
      <p:bldP spid="96" grpId="0"/>
      <p:bldP spid="20" grpId="0"/>
      <p:bldP spid="27" grpId="0"/>
      <p:bldP spid="2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Time"/>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1087</Words>
  <Application>Microsoft Office PowerPoint</Application>
  <PresentationFormat>全屏显示(4:3)</PresentationFormat>
  <Paragraphs>256</Paragraphs>
  <Slides>24</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Time</vt:lpstr>
      <vt:lpstr>黑体</vt:lpstr>
      <vt:lpstr>宋体</vt:lpstr>
      <vt:lpstr>微软雅黑</vt:lpstr>
      <vt:lpstr>Arial</vt:lpstr>
      <vt:lpstr>Calibri</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chaoni</dc:creator>
  <cp:lastModifiedBy>admin</cp:lastModifiedBy>
  <cp:revision>359</cp:revision>
  <dcterms:created xsi:type="dcterms:W3CDTF">2017-09-25T06:39:38Z</dcterms:created>
  <dcterms:modified xsi:type="dcterms:W3CDTF">2018-11-24T08:08:07Z</dcterms:modified>
</cp:coreProperties>
</file>