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85" r:id="rId6"/>
    <p:sldId id="286" r:id="rId7"/>
    <p:sldId id="289" r:id="rId8"/>
    <p:sldId id="295" r:id="rId9"/>
    <p:sldId id="337" r:id="rId10"/>
    <p:sldId id="331" r:id="rId11"/>
    <p:sldId id="301" r:id="rId12"/>
    <p:sldId id="333" r:id="rId13"/>
    <p:sldId id="334" r:id="rId14"/>
    <p:sldId id="305" r:id="rId15"/>
    <p:sldId id="328" r:id="rId16"/>
    <p:sldId id="321" r:id="rId17"/>
    <p:sldId id="339" r:id="rId18"/>
    <p:sldId id="322" r:id="rId19"/>
    <p:sldId id="335" r:id="rId20"/>
    <p:sldId id="314" r:id="rId21"/>
    <p:sldId id="313" r:id="rId22"/>
    <p:sldId id="302" r:id="rId23"/>
    <p:sldId id="327" r:id="rId24"/>
    <p:sldId id="270" r:id="rId25"/>
    <p:sldId id="336" r:id="rId26"/>
    <p:sldId id="298" r:id="rId27"/>
    <p:sldId id="324" r:id="rId28"/>
    <p:sldId id="318" r:id="rId29"/>
    <p:sldId id="319" r:id="rId30"/>
    <p:sldId id="32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69919" autoAdjust="0"/>
  </p:normalViewPr>
  <p:slideViewPr>
    <p:cSldViewPr>
      <p:cViewPr varScale="1">
        <p:scale>
          <a:sx n="65" d="100"/>
          <a:sy n="65" d="100"/>
        </p:scale>
        <p:origin x="16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697B-8A50-433F-B649-932B2F1F17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4A36-943F-4AF6-A826-29294BFCE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3560CA-6034-4780-831B-B69AA2EF6462}" type="slidenum">
              <a:rPr lang="zh-CN" alt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8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1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2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3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6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0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75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4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4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6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6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78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29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05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73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3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6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74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32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3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6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6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1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9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5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5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84A36-943F-4AF6-A826-29294BFCEB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0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D9D-3EFB-4941-91C6-75B220BEC734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AAD-D64A-4E9E-B24F-AA1E9EFBEED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4F9-E497-4B38-AA68-EB868822469D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pic>
        <p:nvPicPr>
          <p:cNvPr id="7" name="Picture 11" descr="NJ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11033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54AD-8029-412B-BE54-7C3A7A80E12E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9563" y="6215063"/>
            <a:ext cx="9334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9D48D-F9DF-4674-BD82-6DA27609D0E7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4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175B3-3FEE-4241-8028-9E3B3B10A085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60FFF-E73B-4312-BBDE-D915DB1C177D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7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F965C-2F29-431A-9893-0A9C97728A6C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FE7BB-B520-4615-89CD-F6DC17D3C0B6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51A78-9F0B-4299-97C4-B09CD79890BD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6B2C1-CC3F-4A88-9B46-122298433307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7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B22E-CCCC-4108-A48D-36839EF08F69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DFDC-811E-43B6-B5BE-FD6B7B6AD4C8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0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72262-F8ED-45B6-8589-4F95BC441EF5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C135B-F55D-47FB-B8F0-567BF05FC2D6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66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8156E-585B-4E47-B6B7-462166B99BFC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A486-30F8-46D3-985A-DEED4F848A59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40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43AE6-FAC1-41FA-9443-1BC63F82ADB7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444A-3D32-46D0-8EAE-0BDFE239CFCC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8F8-6E4D-4EAD-9390-E662B564ACCE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90FB7-5049-488B-9E69-2495FD366492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0B00A-953F-4B24-BF69-C8088FA7A403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87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0214D-2CFE-48AA-9BCD-0D5957D17D7E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05BEB-92BC-4981-8954-CAD3BC824CED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38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ED42-2FE2-4730-A555-333061622C60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0C690-079B-42E0-B5E0-2897A1E65D0C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7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376C-EC0B-4453-A884-CDB9315D696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0098-C497-498A-B92E-C57670F2792E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5630-4898-40EF-96D5-80DB7B8F27BE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6CB-C4E6-4B9D-B541-085A3E834AE2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873F-069B-4D66-A7EE-A200FE63C1F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1003-A6F5-4EA9-AFB1-FDA88AF6D65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6C26-D872-4F57-9DFD-4384C2FB291A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1140-A84C-45D1-B639-E83F9ADE70F9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756490-5DEE-42FD-A022-BE83C3E5F079}" type="datetime1">
              <a:rPr kumimoji="1" lang="zh-CN" altLang="en-US" smtClean="0">
                <a:solidFill>
                  <a:srgbClr val="292929"/>
                </a:solidFill>
              </a:rPr>
              <a:t>2018/11/27</a:t>
            </a:fld>
            <a:endParaRPr kumimoji="1" lang="zh-CN" altLang="en-US">
              <a:solidFill>
                <a:srgbClr val="292929"/>
              </a:solidFill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srgbClr val="292929"/>
              </a:solidFill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1506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0D555C-E34D-44DE-A695-80B7CB9992C3}" type="slidenum">
              <a:rPr kumimoji="1" lang="zh-CN" alt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CN" altLang="en-US">
              <a:solidFill>
                <a:srgbClr val="292929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638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4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  <a:cs typeface="宋体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758" y="2060848"/>
            <a:ext cx="8945760" cy="1786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基于程序合成的</a:t>
            </a:r>
            <a:r>
              <a:rPr lang="en-US" altLang="zh-CN" sz="4000" dirty="0">
                <a:latin typeface="华文楷体" pitchFamily="2" charset="-122"/>
                <a:ea typeface="华文楷体" pitchFamily="2" charset="-122"/>
              </a:rPr>
              <a:t>C/C++</a:t>
            </a:r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程序缺陷</a:t>
            </a:r>
            <a:r>
              <a:rPr lang="en-US" altLang="zh-CN" sz="4000" dirty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自动修复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方法</a:t>
            </a:r>
            <a:endParaRPr kumimoji="0"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8122" y="1683840"/>
            <a:ext cx="41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软件学报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智能化软件新技术专刊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9870" y="4149080"/>
            <a:ext cx="4536504" cy="2399635"/>
          </a:xfrm>
        </p:spPr>
        <p:txBody>
          <a:bodyPr/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周风顺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王林章，李宣东</a:t>
            </a:r>
            <a:endParaRPr lang="en-US" altLang="zh-CN" sz="2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南京大学</a:t>
            </a:r>
            <a:endParaRPr lang="en-US" altLang="zh-CN" sz="2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NASAC 2018</a:t>
            </a:r>
          </a:p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深圳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2018.11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207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基于程序合成的程序缺陷自动修复</a:t>
            </a:r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方法框架</a:t>
            </a:r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A63DBB-C63C-4B09-869E-D3D52A30140F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42428"/>
              </p:ext>
            </p:extLst>
          </p:nvPr>
        </p:nvGraphicFramePr>
        <p:xfrm>
          <a:off x="591894" y="1916832"/>
          <a:ext cx="8178909" cy="396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Visio" r:id="rId4" imgW="6050378" imgH="2925956" progId="Visio.Drawing.15">
                  <p:embed/>
                </p:oleObj>
              </mc:Choice>
              <mc:Fallback>
                <p:oleObj name="Visio" r:id="rId4" imgW="6050378" imgH="292595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94" y="1916832"/>
                        <a:ext cx="8178909" cy="39600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9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625356" cy="647923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重写规则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CE8CA9-78E6-4A89-BF25-12872ABF560F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793321"/>
                  </p:ext>
                </p:extLst>
              </p:nvPr>
            </p:nvGraphicFramePr>
            <p:xfrm>
              <a:off x="899592" y="1388570"/>
              <a:ext cx="7488832" cy="45458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24655893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520072574"/>
                        </a:ext>
                      </a:extLst>
                    </a:gridCol>
                    <a:gridCol w="4608512">
                      <a:extLst>
                        <a:ext uri="{9D8B030D-6E8A-4147-A177-3AD203B41FA5}">
                          <a16:colId xmlns:a16="http://schemas.microsoft.com/office/drawing/2014/main" val="1357750249"/>
                        </a:ext>
                      </a:extLst>
                    </a:gridCol>
                  </a:tblGrid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序号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缺陷类型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 dirty="0">
                              <a:effectLst/>
                            </a:rPr>
                            <a:t>修复方法</a:t>
                          </a:r>
                          <a:endParaRPr lang="zh-CN" sz="14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2695579"/>
                      </a:ext>
                    </a:extLst>
                  </a:tr>
                  <a:tr h="486700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循环上界错误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𝑐𝑜𝑚𝑝𝑎𝑟𝑒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𝑐𝑜𝑚𝑝𝑎𝑟𝑒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±1;</m:t>
                                    </m:r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06837653"/>
                      </a:ext>
                    </a:extLst>
                  </a:tr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2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浮点数直接比较缺陷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𝑎𝑏𝑠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𝑎𝑏𝑠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9010820"/>
                      </a:ext>
                    </a:extLst>
                  </a:tr>
                  <a:tr h="229433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3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整数相除缺陷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𝑓𝑙𝑜𝑎𝑡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𝑓𝑙𝑜𝑎𝑡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𝑓𝑙𝑜𝑎𝑡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𝑓𝑙𝑜𝑎𝑡</m:t>
                                        </m:r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𝑖𝑒</m:t>
                                        </m:r>
                                      </m:e>
                                      <m:sub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765776"/>
                      </a:ext>
                    </a:extLst>
                  </a:tr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4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条件判断中的赋值错误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3764036"/>
                      </a:ext>
                    </a:extLst>
                  </a:tr>
                  <a:tr h="1257408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5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位运算与逻辑运算误用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→!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→~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1599194"/>
                      </a:ext>
                    </a:extLst>
                  </a:tr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6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与或运算误用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&amp;&amp;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64201517"/>
                      </a:ext>
                    </a:extLst>
                  </a:tr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7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模运算与除运算误用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9878989"/>
                      </a:ext>
                    </a:extLst>
                  </a:tr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8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自增、自减运算误用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</a:endParaRPr>
                        </a:p>
                        <a:p>
                          <a:pPr indent="2286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7194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793321"/>
                  </p:ext>
                </p:extLst>
              </p:nvPr>
            </p:nvGraphicFramePr>
            <p:xfrm>
              <a:off x="899592" y="1388570"/>
              <a:ext cx="7488832" cy="45458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24655893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520072574"/>
                        </a:ext>
                      </a:extLst>
                    </a:gridCol>
                    <a:gridCol w="4608512">
                      <a:extLst>
                        <a:ext uri="{9D8B030D-6E8A-4147-A177-3AD203B41FA5}">
                          <a16:colId xmlns:a16="http://schemas.microsoft.com/office/drawing/2014/main" val="1357750249"/>
                        </a:ext>
                      </a:extLst>
                    </a:gridCol>
                  </a:tblGrid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序号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缺陷类型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 dirty="0">
                              <a:effectLst/>
                            </a:rPr>
                            <a:t>修复方法</a:t>
                          </a:r>
                          <a:endParaRPr lang="zh-CN" sz="14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2695579"/>
                      </a:ext>
                    </a:extLst>
                  </a:tr>
                  <a:tr h="490093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循环上界错误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97500" r="-528" b="-75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376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2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浮点数直接比较缺陷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222535" r="-528" b="-754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9010820"/>
                      </a:ext>
                    </a:extLst>
                  </a:tr>
                  <a:tr h="230442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3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整数相除缺陷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618919" r="-528" b="-13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65776"/>
                      </a:ext>
                    </a:extLst>
                  </a:tr>
                  <a:tr h="419136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4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条件判断中的赋值错误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385507" r="-528" b="-623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764036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5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位运算与逻辑运算误用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158768" r="-528" b="-103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59919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6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与或运算误用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780000" r="-528" b="-2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42015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7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模运算与除运算误用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880000" r="-528" b="-1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987898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400" kern="100">
                              <a:effectLst/>
                            </a:rPr>
                            <a:t>8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zh-CN" sz="1400" kern="100">
                              <a:effectLst/>
                            </a:rPr>
                            <a:t>自增、自减运算误用</a:t>
                          </a:r>
                          <a:endParaRPr lang="zh-CN" sz="14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2616" t="-980000" r="-528" b="-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1947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37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625356" cy="647923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书写结构模型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CE8CA9-78E6-4A89-BF25-12872ABF560F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437535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是一种文本</a:t>
            </a:r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候选项生成问题转化为序列预测问题</a:t>
            </a:r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包含结构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信息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利用抽象语法树进行序列化</a:t>
            </a:r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功能相同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可能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具有相似的书写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结构</a:t>
            </a:r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学习对象</a:t>
            </a:r>
            <a:r>
              <a:rPr lang="en-US" altLang="zh-CN" kern="0" dirty="0" smtClean="0">
                <a:latin typeface="华文楷体" pitchFamily="2" charset="-122"/>
                <a:ea typeface="华文楷体" pitchFamily="2" charset="-122"/>
              </a:rPr>
              <a:t>—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具有相同功能的程序</a:t>
            </a:r>
            <a:endParaRPr lang="en-US" altLang="zh-CN" kern="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长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短期记忆神经网络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kern="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625356" cy="647923"/>
          </a:xfrm>
        </p:spPr>
        <p:txBody>
          <a:bodyPr/>
          <a:lstStyle/>
          <a:p>
            <a:pPr marL="342900" indent="-342900" algn="l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缺陷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定位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基于重写规则的错误定位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错误程序转化为语法树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将错误模式（语法子树表示）与语法树上的节点逐一匹配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基于程序频谱的错误定位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运行测试用例，获得每个测试用例的路径覆盖情况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根据疑似度计算公式对语句进行疑似度排序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CE8CA9-78E6-4A89-BF25-12872ABF560F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625356" cy="647923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修复选项生成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基于重写规则的修复选项生成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提取标识符对应的实际节点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将实际节点应用于修复选项中形成修复候选项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基于预测的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修复选项生成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将错误疑似语句前的代码序列化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截取固定长度作为模型输入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迭代产生预测结构，合法性验证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扩充预测结构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CE8CA9-78E6-4A89-BF25-12872ABF560F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7129412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基于重写规则的缺陷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定位与候选项生成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611188" y="1493504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n,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array[]) {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max = array[0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min = array[0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nt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sum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array[0];</a:t>
            </a:r>
          </a:p>
          <a:p>
            <a:pPr marL="0" indent="0"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0" lang="en-US" altLang="zh-CN" sz="2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kumimoji="0" lang="en-US" altLang="zh-CN" sz="2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n; </a:t>
            </a:r>
            <a:r>
              <a:rPr kumimoji="0" lang="en-US" altLang="zh-CN" sz="2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++)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= array[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sum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sum + x;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if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(max &lt; x) max = x;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 (min &gt; x)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min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x;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}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return double(sum - max - min) / double(n - 2);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CF276-84BB-4782-AF1B-0B2476F711D9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96544" y="2684150"/>
                <a:ext cx="4860032" cy="1005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ctr" hangingPunct="0">
                  <a:spcAft>
                    <a:spcPts val="0"/>
                  </a:spcAft>
                  <a:tabLst>
                    <a:tab pos="226695" algn="l"/>
                  </a:tabLst>
                </a:pPr>
                <a:r>
                  <a:rPr lang="zh-CN" altLang="en-US" kern="100" dirty="0" smtClean="0">
                    <a:latin typeface="Cambria Math" panose="02040503050406030204" pitchFamily="18" charset="0"/>
                  </a:rPr>
                  <a:t>重写规则</a:t>
                </a:r>
                <a:r>
                  <a:rPr lang="en-US" altLang="zh-CN" kern="100" dirty="0" smtClean="0">
                    <a:latin typeface="Cambria Math" panose="02040503050406030204" pitchFamily="18" charset="0"/>
                  </a:rPr>
                  <a:t>—</a:t>
                </a:r>
                <a:r>
                  <a:rPr lang="zh-CN" altLang="en-US" kern="100" dirty="0" smtClean="0">
                    <a:latin typeface="Cambria Math" panose="02040503050406030204" pitchFamily="18" charset="0"/>
                  </a:rPr>
                  <a:t>循环上界错误</a:t>
                </a:r>
                <a:endParaRPr lang="en-US" altLang="zh-CN" kern="100" dirty="0" smtClean="0">
                  <a:latin typeface="Cambria Math" panose="02040503050406030204" pitchFamily="18" charset="0"/>
                </a:endParaRPr>
              </a:p>
              <a:p>
                <a:pPr indent="228600" algn="ctr" hangingPunct="0">
                  <a:spcAft>
                    <a:spcPts val="0"/>
                  </a:spcAft>
                  <a:tabLst>
                    <a:tab pos="2266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𝑐𝑜𝑚𝑝𝑎𝑟𝑒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for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𝑐𝑜𝑚𝑝𝑎𝑟𝑒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±1;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44" y="2684150"/>
                <a:ext cx="4860032" cy="1005660"/>
              </a:xfrm>
              <a:prstGeom prst="rect">
                <a:avLst/>
              </a:prstGeom>
              <a:blipFill>
                <a:blip r:embed="rId3"/>
                <a:stretch>
                  <a:fillRect t="-4242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7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7129412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基于重写规则的缺陷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定位与候选项生成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611188" y="1493504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n,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array[]) {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max = array[0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min = array[0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nt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sum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array[0];</a:t>
            </a:r>
          </a:p>
          <a:p>
            <a:pPr marL="0" indent="0">
              <a:buNone/>
            </a:pP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&lt;=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{|n,n+1,n-1|}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r>
              <a:rPr kumimoji="0"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++) {</a:t>
            </a:r>
            <a:endParaRPr kumimoji="0"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x = array[</a:t>
            </a:r>
            <a:r>
              <a:rPr kumimoji="0" lang="en-US" altLang="zh-C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sum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sum + x;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if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(max &lt; x) max = x;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 (min &gt; x) </a:t>
            </a:r>
            <a:r>
              <a:rPr kumimoji="0"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min </a:t>
            </a: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x;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}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return double(sum - max - min) / double(n - 2);</a:t>
            </a:r>
          </a:p>
          <a:p>
            <a:pPr marL="0" indent="0">
              <a:buNone/>
            </a:pPr>
            <a:r>
              <a:rPr kumimoji="0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CF276-84BB-4782-AF1B-0B2476F711D9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96544" y="2684150"/>
                <a:ext cx="4860032" cy="1005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ctr" hangingPunct="0">
                  <a:spcAft>
                    <a:spcPts val="0"/>
                  </a:spcAft>
                  <a:tabLst>
                    <a:tab pos="226695" algn="l"/>
                  </a:tabLst>
                </a:pPr>
                <a:r>
                  <a:rPr lang="zh-CN" altLang="en-US" kern="100" dirty="0" smtClean="0">
                    <a:latin typeface="Cambria Math" panose="02040503050406030204" pitchFamily="18" charset="0"/>
                  </a:rPr>
                  <a:t>重写规则</a:t>
                </a:r>
                <a:r>
                  <a:rPr lang="en-US" altLang="zh-CN" kern="100" dirty="0" smtClean="0">
                    <a:latin typeface="Cambria Math" panose="02040503050406030204" pitchFamily="18" charset="0"/>
                  </a:rPr>
                  <a:t>—</a:t>
                </a:r>
                <a:r>
                  <a:rPr lang="zh-CN" altLang="en-US" kern="100" dirty="0" smtClean="0">
                    <a:latin typeface="Cambria Math" panose="02040503050406030204" pitchFamily="18" charset="0"/>
                  </a:rPr>
                  <a:t>循环上界错误</a:t>
                </a:r>
                <a:endParaRPr lang="en-US" altLang="zh-CN" kern="100" dirty="0" smtClean="0">
                  <a:latin typeface="Cambria Math" panose="02040503050406030204" pitchFamily="18" charset="0"/>
                </a:endParaRPr>
              </a:p>
              <a:p>
                <a:pPr indent="228600" algn="ctr" hangingPunct="0">
                  <a:spcAft>
                    <a:spcPts val="0"/>
                  </a:spcAft>
                  <a:tabLst>
                    <a:tab pos="2266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𝑐𝑜𝑚𝑝𝑎𝑟𝑒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for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𝑐𝑜𝑚𝑝𝑎𝑟𝑒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±1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44" y="2684150"/>
                <a:ext cx="4860032" cy="1005660"/>
              </a:xfrm>
              <a:prstGeom prst="rect">
                <a:avLst/>
              </a:prstGeom>
              <a:blipFill>
                <a:blip r:embed="rId3"/>
                <a:stretch>
                  <a:fillRect t="-4242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2"/>
            <a:ext cx="6697364" cy="603381"/>
          </a:xfrm>
        </p:spPr>
        <p:txBody>
          <a:bodyPr/>
          <a:lstStyle/>
          <a:p>
            <a:pPr marL="342900" indent="-342900" algn="l"/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基于程序频谱的错误定位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2E7A8-A250-46D0-9406-5F81F7373267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292929"/>
              </a:solidFill>
            </a:endParaRPr>
          </a:p>
        </p:txBody>
      </p:sp>
      <p:graphicFrame>
        <p:nvGraphicFramePr>
          <p:cNvPr id="10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771187"/>
              </p:ext>
            </p:extLst>
          </p:nvPr>
        </p:nvGraphicFramePr>
        <p:xfrm>
          <a:off x="593145" y="1202713"/>
          <a:ext cx="7874580" cy="488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83">
                  <a:extLst>
                    <a:ext uri="{9D8B030D-6E8A-4147-A177-3AD203B41FA5}">
                      <a16:colId xmlns:a16="http://schemas.microsoft.com/office/drawing/2014/main" val="3474056753"/>
                    </a:ext>
                  </a:extLst>
                </a:gridCol>
                <a:gridCol w="2646336">
                  <a:extLst>
                    <a:ext uri="{9D8B030D-6E8A-4147-A177-3AD203B41FA5}">
                      <a16:colId xmlns:a16="http://schemas.microsoft.com/office/drawing/2014/main" val="3017333144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600574546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121003286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3017572335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2801399058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2601473329"/>
                    </a:ext>
                  </a:extLst>
                </a:gridCol>
                <a:gridCol w="696405">
                  <a:extLst>
                    <a:ext uri="{9D8B030D-6E8A-4147-A177-3AD203B41FA5}">
                      <a16:colId xmlns:a16="http://schemas.microsoft.com/office/drawing/2014/main" val="2670880232"/>
                    </a:ext>
                  </a:extLst>
                </a:gridCol>
                <a:gridCol w="562331">
                  <a:extLst>
                    <a:ext uri="{9D8B030D-6E8A-4147-A177-3AD203B41FA5}">
                      <a16:colId xmlns:a16="http://schemas.microsoft.com/office/drawing/2014/main" val="1215383460"/>
                    </a:ext>
                  </a:extLst>
                </a:gridCol>
              </a:tblGrid>
              <a:tr h="331368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203296"/>
                  </a:ext>
                </a:extLst>
              </a:tr>
              <a:tr h="579895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mid(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y,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z)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3 3 5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1 2 3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3 2 1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5 5 5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5 3 4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2 1 3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274586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m = z;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82243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if (y &lt; 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216258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if (x &lt; 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937086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m = y;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327899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else if (x &lt; 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67032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 = y; // 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866104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else if ( x &gt; 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828585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 = y;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919095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else if ( x &gt; z)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08689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m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= x;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62662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return m; }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065077"/>
                  </a:ext>
                </a:extLst>
              </a:tr>
              <a:tr h="331368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Fail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54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2"/>
            <a:ext cx="6697364" cy="603381"/>
          </a:xfrm>
        </p:spPr>
        <p:txBody>
          <a:bodyPr/>
          <a:lstStyle/>
          <a:p>
            <a:pPr marL="342900" indent="-342900" algn="l"/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基于预测的候选项生成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468313" y="1484313"/>
            <a:ext cx="8136135" cy="4536976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mid(</a:t>
            </a:r>
            <a:r>
              <a:rPr kumimoji="0" lang="en-US" altLang="zh-C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x, </a:t>
            </a:r>
            <a:r>
              <a:rPr kumimoji="0" lang="en-US" altLang="zh-C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y, </a:t>
            </a:r>
            <a:r>
              <a:rPr kumimoji="0" lang="en-US" altLang="zh-C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z) {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m = z;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if (y &lt; z)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 (x &lt; y)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m = y;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else if (x &lt; z)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kumimoji="0" lang="en-US" altLang="zh-CN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= y; // bug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else if ( x &gt; y)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m = y;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else if ( x &gt; z)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m = x;</a:t>
            </a:r>
          </a:p>
          <a:p>
            <a:pPr marL="0" indent="0">
              <a:buNone/>
            </a:pPr>
            <a:r>
              <a:rPr kumimoji="0"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return m; </a:t>
            </a:r>
            <a:r>
              <a:rPr kumimoji="0"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kumimoji="0"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840" y="34095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扩展结果  </a:t>
            </a:r>
            <a:r>
              <a:rPr 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{|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x, y, z|}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{| </a:t>
            </a:r>
            <a:r>
              <a:rPr lang="en-US" altLang="zh-CN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m, x, y,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z,</a:t>
            </a:r>
            <a:r>
              <a:rPr 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??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|};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2E7A8-A250-46D0-9406-5F81F7373267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2746495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预测结果  </a:t>
            </a:r>
            <a:r>
              <a:rPr lang="en-US" altLang="zh-CN" sz="2400" dirty="0" smtClean="0"/>
              <a:t>operator</a:t>
            </a:r>
            <a:r>
              <a:rPr lang="en-US" altLang="zh-CN" sz="2400" dirty="0"/>
              <a:t>(=) </a:t>
            </a:r>
            <a:r>
              <a:rPr lang="en-US" altLang="zh-CN" sz="2400" dirty="0" smtClean="0"/>
              <a:t> { </a:t>
            </a:r>
            <a:r>
              <a:rPr lang="en-US" altLang="zh-CN" sz="2400" dirty="0"/>
              <a:t>VAR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9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625356" cy="647923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修复选项选择与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验证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语法树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带有未知整型值和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选择表达式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SKETCH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程序合成得到结果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生成修复后的程序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142" y="3429000"/>
            <a:ext cx="8142287" cy="229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FA769-00E1-4D6D-BFA0-B7C3476C67A2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提纲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11188" y="1412875"/>
            <a:ext cx="8142287" cy="43926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2400" dirty="0" smtClean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kumimoji="0"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400" dirty="0" smtClean="0">
                <a:latin typeface="华文楷体" pitchFamily="2" charset="-122"/>
                <a:ea typeface="华文楷体" pitchFamily="2" charset="-122"/>
              </a:rPr>
              <a:t>基于程序合成的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程序缺陷自动修复</a:t>
            </a:r>
            <a:endParaRPr kumimoji="0"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工具实现与实验</a:t>
            </a:r>
            <a:endParaRPr kumimoji="0"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总结与展望</a:t>
            </a:r>
            <a:endParaRPr kumimoji="0"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2F56C9-CDF4-4F71-9F4D-D96535676877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修复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选项选择与验证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dirty="0">
                    <a:latin typeface="华文楷体" pitchFamily="2" charset="-122"/>
                    <a:ea typeface="华文楷体" pitchFamily="2" charset="-122"/>
                  </a:rPr>
                  <a:t>以输入输出用例为规约</a:t>
                </a:r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0" lang="en-US" altLang="zh-CN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0" lang="en-US" altLang="zh-CN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0" lang="en-US" altLang="zh-CN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CN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0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∈{1,2…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kumimoji="0" lang="zh-CN" altLang="en-US" dirty="0">
                    <a:latin typeface="华文楷体" pitchFamily="2" charset="-122"/>
                    <a:ea typeface="华文楷体" pitchFamily="2" charset="-122"/>
                  </a:rPr>
                  <a:t>以示例程序为规约</a:t>
                </a:r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:endParaRPr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pPr marL="0" lvl="0" indent="0">
                  <a:buClr>
                    <a:srgbClr val="CC99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0"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0" lang="en-US" altLang="zh-CN" i="1" baseline="-2500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0" lang="en-US" altLang="zh-CN" i="1" baseline="-2500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…∃</m:t>
                      </m:r>
                      <m:r>
                        <m:rPr>
                          <m:sty m:val="p"/>
                        </m:rP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0" lang="en-US" altLang="zh-CN" i="1" baseline="-2500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CN" i="1" baseline="3000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baseline="-2500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baseline="-2500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kumimoji="0"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dirty="0">
                  <a:solidFill>
                    <a:srgbClr val="292929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449262" lvl="1" indent="0">
                  <a:buNone/>
                </a:pPr>
                <a:endParaRPr lang="en-US" altLang="zh-CN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4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8FA54-5FD4-48CA-82C7-B88E8B696225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修复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选项选择与验证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  <a:p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8760"/>
            <a:ext cx="8662245" cy="48301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707904" y="2132856"/>
            <a:ext cx="3312368" cy="13622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686619" y="3717032"/>
            <a:ext cx="5133853" cy="13681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4B694-B057-4E98-95D6-A075C73D3285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SKETCH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的修复选择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与验证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468313" y="1484312"/>
            <a:ext cx="8142287" cy="460898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 </a:t>
            </a:r>
            <a:r>
              <a:rPr kumimoji="0"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</a:t>
            </a: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0"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n, </a:t>
            </a:r>
            <a:r>
              <a:rPr kumimoji="0"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array[]) {</a:t>
            </a:r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0"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max = array[0], min = array[0], sum = array[0];</a:t>
            </a:r>
          </a:p>
          <a:p>
            <a:pPr marL="0" indent="0">
              <a:buNone/>
            </a:pP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for (</a:t>
            </a:r>
            <a:r>
              <a:rPr lang="en-US" altLang="zh-CN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lang="en-US" altLang="zh-CN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&lt;= {| n, n+1, n-1 |} ; </a:t>
            </a:r>
            <a:r>
              <a:rPr lang="en-US" altLang="zh-CN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++) {</a:t>
            </a:r>
            <a:endParaRPr lang="en-US" sz="2400" b="1" dirty="0"/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kumimoji="0"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x = array[</a:t>
            </a:r>
            <a:r>
              <a:rPr kumimoji="0"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sum = sum + x;</a:t>
            </a:r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 (max &lt; x) max = x;</a:t>
            </a:r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 (min &gt; x) </a:t>
            </a:r>
            <a:r>
              <a:rPr kumimoji="0"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kumimoji="0"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{|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max, n, min, sum, 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x |} = {| max, n, min, sum, 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x, ??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|};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}</a:t>
            </a:r>
          </a:p>
          <a:p>
            <a:pPr marL="0" indent="0">
              <a:buNone/>
            </a:pPr>
            <a:r>
              <a:rPr kumimoji="0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return double(sum - max - min) / double(n - 2); }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2E7A8-A250-46D0-9406-5F81F7373267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952" y="2348880"/>
            <a:ext cx="602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for (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&lt;=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++) {</a:t>
            </a:r>
            <a:endParaRPr 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99592" y="4547725"/>
            <a:ext cx="602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 = x;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工具实现</a:t>
            </a:r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6875" y="1411288"/>
            <a:ext cx="8855645" cy="46815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工具实现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Ubuntu 14.04</a:t>
            </a:r>
          </a:p>
          <a:p>
            <a:pPr lvl="1">
              <a:defRPr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I7-6700 3.4GHz</a:t>
            </a:r>
          </a:p>
          <a:p>
            <a:pPr lvl="1">
              <a:defRPr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Python 3.6.4</a:t>
            </a:r>
          </a:p>
          <a:p>
            <a:pPr lvl="1">
              <a:defRPr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Tensorflow1.4.0</a:t>
            </a:r>
          </a:p>
          <a:p>
            <a:pPr lvl="1">
              <a:defRPr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SKETCH 1.7.0</a:t>
            </a:r>
          </a:p>
          <a:p>
            <a:pPr lvl="1">
              <a:defRPr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defRPr/>
            </a:pP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6E1C6-7B69-4F00-AF37-5793CA0055C2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1988839"/>
            <a:ext cx="11540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77069"/>
              </p:ext>
            </p:extLst>
          </p:nvPr>
        </p:nvGraphicFramePr>
        <p:xfrm>
          <a:off x="3420905" y="1700808"/>
          <a:ext cx="5834363" cy="359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" name="Visio" r:id="rId4" imgW="5404010" imgH="3346288" progId="Visio.Drawing.15">
                  <p:embed/>
                </p:oleObj>
              </mc:Choice>
              <mc:Fallback>
                <p:oleObj name="Visio" r:id="rId4" imgW="5404010" imgH="334628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905" y="1700808"/>
                        <a:ext cx="5834363" cy="3591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4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工具实现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C/C++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到</a:t>
            </a:r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SKETCH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代码的转换</a:t>
            </a:r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449262" lvl="1" indent="0">
              <a:buNone/>
            </a:pP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2988" y="2348880"/>
          <a:ext cx="6096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6788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597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761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C/C++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SKETCH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数组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int</a:t>
                      </a:r>
                      <a:r>
                        <a:rPr lang="en-US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e</a:t>
                      </a:r>
                      <a:r>
                        <a:rPr lang="en-US" sz="2000" baseline="-25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1</a:t>
                      </a:r>
                      <a:r>
                        <a:rPr lang="en-US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[</a:t>
                      </a:r>
                      <a:r>
                        <a:rPr lang="en-US" altLang="zh-CN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</a:t>
                      </a:r>
                      <a:r>
                        <a:rPr lang="en-US" altLang="zh-CN" sz="2000" baseline="-25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2</a:t>
                      </a:r>
                      <a:r>
                        <a:rPr lang="en-US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]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Struct</a:t>
                      </a:r>
                      <a:r>
                        <a:rPr lang="en-US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lang="en-US" sz="2000" baseline="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IntArray</a:t>
                      </a:r>
                      <a:r>
                        <a:rPr lang="en-US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...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6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布尔类型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bool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类型转换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float a = 1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float a = (float)1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0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位运算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</a:t>
                      </a:r>
                      <a:r>
                        <a:rPr lang="en-US" sz="2000" baseline="-25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1</a:t>
                      </a:r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&amp; e</a:t>
                      </a:r>
                      <a:r>
                        <a:rPr lang="en-US" sz="2000" baseline="-25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logic_and</a:t>
                      </a:r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(e</a:t>
                      </a:r>
                      <a:r>
                        <a:rPr lang="en-US" sz="2000" baseline="-25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1</a:t>
                      </a:r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,</a:t>
                      </a:r>
                      <a:r>
                        <a:rPr lang="en-US" sz="2000" baseline="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e</a:t>
                      </a:r>
                      <a:r>
                        <a:rPr lang="en-US" sz="2000" baseline="-25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2</a:t>
                      </a:r>
                      <a:r>
                        <a:rPr 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类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Class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Struct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方法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方法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函数</a:t>
                      </a:r>
                      <a:endParaRPr lang="en-US" sz="20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22624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A51183-EA75-4E44-AC79-81FFD7B5D3D8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实验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实验研究问题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RQ1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缺陷修复效果如何？对比其他工具有哪些优势？ 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RQ2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缺陷定位方法能否定位到实际的缺陷位置？ 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实验对象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来源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：大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一学生的作业程序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两个程序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问题共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19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份错误的学生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作业程序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Q1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：求整型数组，去除最大最小值后的平均值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Q2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：从大到小输出一个正整数的所有质因子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1620A-DC4F-490E-8185-90C5B1BD90D8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RQ1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缺陷修复效果与对比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468314" y="1484313"/>
            <a:ext cx="3023566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缺陷修复效果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与</a:t>
            </a:r>
            <a:r>
              <a:rPr lang="en-US" altLang="zh-CN" sz="2400" dirty="0" err="1" smtClean="0">
                <a:latin typeface="STKaiti" panose="02010600040101010101" pitchFamily="2" charset="-122"/>
                <a:ea typeface="STKaiti" panose="02010600040101010101" pitchFamily="2" charset="-122"/>
              </a:rPr>
              <a:t>GenProg</a:t>
            </a:r>
            <a:r>
              <a:rPr lang="zh-CN" altLang="en-US" sz="24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、</a:t>
            </a:r>
            <a:r>
              <a:rPr lang="en-US" altLang="zh-CN" sz="24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AE </a:t>
            </a: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对比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endParaRPr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可以修复多个缺陷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endParaRPr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更</a:t>
            </a: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高的修复率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以示例程序为规约，保证修复结果的正确性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E5168-512A-43EF-8E55-AD83258B6AD7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srgbClr val="292929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59502"/>
              </p:ext>
            </p:extLst>
          </p:nvPr>
        </p:nvGraphicFramePr>
        <p:xfrm>
          <a:off x="3491879" y="1052729"/>
          <a:ext cx="5040560" cy="516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6569337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625768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3033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34106022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15441913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1199920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3490732422"/>
                    </a:ext>
                  </a:extLst>
                </a:gridCol>
              </a:tblGrid>
              <a:tr h="531477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Question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Program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LOC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Defect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AutoGrader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GenProg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AE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907708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001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39.8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5177742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012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34.9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169702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014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19.2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14.6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024843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015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1335258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18.4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8679208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35.2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0265680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36.5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16.3*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14.2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3753857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042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28.8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8641773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045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19.9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19.7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7470761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053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2339376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057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18.1*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13.6*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9645456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058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7133841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006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45.6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630774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009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704996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25.1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22.8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17.8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625778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029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44.7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3631025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034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44.9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26.1*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20.6*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247140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047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31.3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24.4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19.2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329686"/>
                  </a:ext>
                </a:extLst>
              </a:tr>
              <a:tr h="243729"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065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1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X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14433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06149"/>
              </p:ext>
            </p:extLst>
          </p:nvPr>
        </p:nvGraphicFramePr>
        <p:xfrm>
          <a:off x="3491879" y="2821683"/>
          <a:ext cx="5472608" cy="111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2016544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16529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529013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16650360"/>
                    </a:ext>
                  </a:extLst>
                </a:gridCol>
              </a:tblGrid>
              <a:tr h="3655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AutoGrader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GenProg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69265"/>
                  </a:ext>
                </a:extLst>
              </a:tr>
              <a:tr h="373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repaired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35689"/>
                  </a:ext>
                </a:extLst>
              </a:tr>
              <a:tr h="373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unrepaired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4169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76353"/>
              </p:ext>
            </p:extLst>
          </p:nvPr>
        </p:nvGraphicFramePr>
        <p:xfrm>
          <a:off x="3474102" y="3962009"/>
          <a:ext cx="5472608" cy="111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2016544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16529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529013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16650360"/>
                    </a:ext>
                  </a:extLst>
                </a:gridCol>
              </a:tblGrid>
              <a:tr h="3655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AutoGrader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GenProg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69265"/>
                  </a:ext>
                </a:extLst>
              </a:tr>
              <a:tr h="373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35689"/>
                  </a:ext>
                </a:extLst>
              </a:tr>
              <a:tr h="373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4169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5601150" y="1556789"/>
            <a:ext cx="2952327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601150" y="1822712"/>
            <a:ext cx="2952327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9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RQ2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缺陷定位情况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实现修复</a:t>
            </a: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449262" lvl="1" indent="0">
              <a:buNone/>
            </a:pP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缺陷定位覆盖实际缺陷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未修复</a:t>
            </a: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449262" lvl="1" indent="0">
              <a:buNone/>
            </a:pP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未定位到实际缺陷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449262" lvl="1" indent="0">
              <a:buNone/>
            </a:pP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未产生正确的修复选项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601F5A-E8EF-41C1-BC21-127FB609ADAE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srgbClr val="292929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02028"/>
              </p:ext>
            </p:extLst>
          </p:nvPr>
        </p:nvGraphicFramePr>
        <p:xfrm>
          <a:off x="3846526" y="1087131"/>
          <a:ext cx="4764072" cy="519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012">
                  <a:extLst>
                    <a:ext uri="{9D8B030D-6E8A-4147-A177-3AD203B41FA5}">
                      <a16:colId xmlns:a16="http://schemas.microsoft.com/office/drawing/2014/main" val="3004290584"/>
                    </a:ext>
                  </a:extLst>
                </a:gridCol>
                <a:gridCol w="794012">
                  <a:extLst>
                    <a:ext uri="{9D8B030D-6E8A-4147-A177-3AD203B41FA5}">
                      <a16:colId xmlns:a16="http://schemas.microsoft.com/office/drawing/2014/main" val="1166320859"/>
                    </a:ext>
                  </a:extLst>
                </a:gridCol>
                <a:gridCol w="794012">
                  <a:extLst>
                    <a:ext uri="{9D8B030D-6E8A-4147-A177-3AD203B41FA5}">
                      <a16:colId xmlns:a16="http://schemas.microsoft.com/office/drawing/2014/main" val="3585988212"/>
                    </a:ext>
                  </a:extLst>
                </a:gridCol>
                <a:gridCol w="794012">
                  <a:extLst>
                    <a:ext uri="{9D8B030D-6E8A-4147-A177-3AD203B41FA5}">
                      <a16:colId xmlns:a16="http://schemas.microsoft.com/office/drawing/2014/main" val="1527951853"/>
                    </a:ext>
                  </a:extLst>
                </a:gridCol>
                <a:gridCol w="794012">
                  <a:extLst>
                    <a:ext uri="{9D8B030D-6E8A-4147-A177-3AD203B41FA5}">
                      <a16:colId xmlns:a16="http://schemas.microsoft.com/office/drawing/2014/main" val="1723009396"/>
                    </a:ext>
                  </a:extLst>
                </a:gridCol>
                <a:gridCol w="794012">
                  <a:extLst>
                    <a:ext uri="{9D8B030D-6E8A-4147-A177-3AD203B41FA5}">
                      <a16:colId xmlns:a16="http://schemas.microsoft.com/office/drawing/2014/main" val="4056324384"/>
                    </a:ext>
                  </a:extLst>
                </a:gridCol>
              </a:tblGrid>
              <a:tr h="431871">
                <a:tc>
                  <a:txBody>
                    <a:bodyPr/>
                    <a:lstStyle/>
                    <a:p>
                      <a:pPr algn="just" hangingPunct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Question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Program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LOC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Real Defect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Defect Location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Repaired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624318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001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5,8,10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5,8,10,16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5740172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6,19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5,6,7,19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068039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11,18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6624197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16,31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7,8,10,31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849700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10,18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090277"/>
                  </a:ext>
                </a:extLst>
              </a:tr>
              <a:tr h="29353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9,17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9,14,17,20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9068115"/>
                  </a:ext>
                </a:extLst>
              </a:tr>
              <a:tr h="29353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8,12,14,19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1965184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042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14,16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8,14,16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086623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045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5,6,9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603223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053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6,7,18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4,5,6,7,18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1921719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057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7,10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9720312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058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5,7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7,10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926995"/>
                  </a:ext>
                </a:extLst>
              </a:tr>
              <a:tr h="29353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006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6,17,22,23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823802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009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23,27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5,7,22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9605404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Q2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4,18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255735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029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18,22,31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2612523"/>
                  </a:ext>
                </a:extLst>
              </a:tr>
              <a:tr h="29353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034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7,19,30,36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524057"/>
                  </a:ext>
                </a:extLst>
              </a:tr>
              <a:tr h="19704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047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18,26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597461"/>
                  </a:ext>
                </a:extLst>
              </a:tr>
              <a:tr h="28791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065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12,19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12,23,30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364626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6227184" y="2290348"/>
            <a:ext cx="2382036" cy="280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27184" y="1513140"/>
            <a:ext cx="2382036" cy="3102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6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总结与展望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468313" y="1484313"/>
            <a:ext cx="8280151" cy="4800600"/>
          </a:xfrm>
        </p:spPr>
        <p:txBody>
          <a:bodyPr/>
          <a:lstStyle/>
          <a:p>
            <a:r>
              <a:rPr kumimoji="0" lang="zh-CN" altLang="en-US" dirty="0">
                <a:latin typeface="STKaiti" panose="02010600040101010101" pitchFamily="2" charset="-122"/>
                <a:ea typeface="STKaiti" panose="02010600040101010101" pitchFamily="2" charset="-122"/>
                <a:cs typeface="Segoe UI" panose="020B0502040204020203" pitchFamily="34" charset="0"/>
              </a:rPr>
              <a:t>总结</a:t>
            </a:r>
            <a:endParaRPr kumimoji="0" lang="en-US" altLang="zh-CN" dirty="0">
              <a:latin typeface="STKaiti" panose="02010600040101010101" pitchFamily="2" charset="-122"/>
              <a:ea typeface="STKaiti" panose="02010600040101010101" pitchFamily="2" charset="-122"/>
              <a:cs typeface="Segoe UI" panose="020B0502040204020203" pitchFamily="34" charset="0"/>
            </a:endParaRPr>
          </a:p>
          <a:p>
            <a:pPr lvl="1"/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提出了基于重写规则的缺陷定位与修复选项生成方法</a:t>
            </a:r>
            <a:endParaRPr kumimoji="0"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kumimoji="0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提出了</a:t>
            </a:r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基于预测的修复</a:t>
            </a:r>
            <a:r>
              <a:rPr kumimoji="0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选项生成</a:t>
            </a:r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方法</a:t>
            </a:r>
            <a:endParaRPr kumimoji="0"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提出了基于程序合成的修复选择与确认方法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实现</a:t>
            </a:r>
            <a:r>
              <a:rPr kumimoji="0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了一个 </a:t>
            </a:r>
            <a:r>
              <a:rPr kumimoji="0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C/C++ </a:t>
            </a:r>
            <a:r>
              <a:rPr kumimoji="0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程序缺陷修复的原型</a:t>
            </a:r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工具，并进行了实验</a:t>
            </a:r>
            <a:endParaRPr kumimoji="0"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kumimoji="0"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展望</a:t>
            </a:r>
            <a:endParaRPr kumimoji="0" lang="en-US" altLang="zh-CN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扩展重写规则，以处理更多缺陷</a:t>
            </a:r>
            <a:endParaRPr kumimoji="0"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不仅仅考虑语句修改，考虑语句增加、语句删除这类修复</a:t>
            </a:r>
            <a:endParaRPr kumimoji="0"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kumimoji="0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收集</a:t>
            </a:r>
            <a:r>
              <a:rPr kumimoji="0"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更多的实验数据进一步</a:t>
            </a:r>
            <a:r>
              <a:rPr kumimoji="0" lang="zh-CN" altLang="en-US" sz="2000" smtClean="0">
                <a:latin typeface="STKaiti" panose="02010600040101010101" pitchFamily="2" charset="-122"/>
                <a:ea typeface="STKaiti" panose="02010600040101010101" pitchFamily="2" charset="-122"/>
              </a:rPr>
              <a:t>验证有效性</a:t>
            </a:r>
            <a:endParaRPr kumimoji="0" lang="en-US" altLang="zh-CN" sz="20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AF0E8-ECEE-4E1A-BE42-E4EB56B56DB8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2699793" y="2996952"/>
            <a:ext cx="3096344" cy="1079500"/>
          </a:xfrm>
        </p:spPr>
        <p:txBody>
          <a:bodyPr/>
          <a:lstStyle/>
          <a:p>
            <a:pPr marL="447675" lvl="1" indent="0">
              <a:buFont typeface="Wingdings" pitchFamily="2" charset="2"/>
              <a:buNone/>
            </a:pPr>
            <a:r>
              <a:rPr lang="en-US" altLang="zh-CN" sz="5400" b="1" dirty="0">
                <a:latin typeface="华文楷体" pitchFamily="2" charset="-122"/>
                <a:ea typeface="华文楷体" pitchFamily="2" charset="-122"/>
              </a:rPr>
              <a:t>Thanks!</a:t>
            </a:r>
          </a:p>
          <a:p>
            <a:pPr>
              <a:lnSpc>
                <a:spcPct val="200000"/>
              </a:lnSpc>
            </a:pP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endParaRPr lang="zh-CN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CE72D2-C6FA-4161-A9B1-7E1FEE772E95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软件缺陷普遍存在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软件复杂性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需求规约不明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程序员的错误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现有的缺陷发现手段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分析：存在误报和漏报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测试：无法定位缺陷位置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验证：需要过高的运行成本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问题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在缺陷定位与修复中，如何提高自动化程度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、实现程序缺陷自动修复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449262" lvl="1" indent="0">
              <a:buNone/>
            </a:pPr>
            <a:endParaRPr lang="en-US" sz="1050" i="1" dirty="0"/>
          </a:p>
          <a:p>
            <a:pPr marL="449262" lvl="1" indent="0">
              <a:buNone/>
            </a:pP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7356A3-B7FC-484B-A5BE-DC950D38128E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74CDD-8D1B-4E5C-9CDA-A07C968DB79D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68313" y="1484313"/>
            <a:ext cx="8208143" cy="4392612"/>
          </a:xfrm>
        </p:spPr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研究现状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基于测试用例的程序缺陷自动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修复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854075" lvl="2" indent="0">
              <a:buNone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错误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修改产生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p’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，若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p’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通过所有的测试用例，则认为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p’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是对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修复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854075" lvl="2" indent="0">
              <a:buNone/>
            </a:pP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lvl="2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遗传算法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800" dirty="0" err="1">
                <a:latin typeface="华文楷体" pitchFamily="2" charset="-122"/>
                <a:ea typeface="华文楷体" pitchFamily="2" charset="-122"/>
              </a:rPr>
              <a:t>GenProg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[ ICSE 2009 ]</a:t>
            </a:r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  <a:p>
            <a:pPr lvl="2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突变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ASE 2013 ]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2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学习已有的修复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Prophet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[ POPL 2016 ]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</a:t>
            </a:r>
          </a:p>
          <a:p>
            <a:pPr lvl="2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449262" lvl="1" indent="0">
              <a:buNone/>
            </a:pPr>
            <a:endParaRPr lang="en-US" sz="1050" dirty="0"/>
          </a:p>
          <a:p>
            <a:pPr marL="449262" lvl="1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33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7E720-AE48-41A9-A899-5BEF841D826A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研究现状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修复率低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890588" lvl="2" indent="0">
              <a:buNone/>
            </a:pP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GenProg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AE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作业程序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30%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修复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[ FSE 2017 ]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修复后的程序仅能通过测试用例，无法保证正确性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854075" lvl="2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105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个真实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缺陷的修复进行手工检查，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GenProg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个语义正确，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AE 3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个语义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正确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[ ISSTA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2015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]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B241F-C5C6-4C16-9631-7067FCF75BBF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程序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合成</a:t>
            </a:r>
            <a:endParaRPr kumimoji="0"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从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程序语言自动的构造程序，使其满足特定的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规约</a:t>
            </a:r>
            <a:endParaRPr kumimoji="0"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起源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1957 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合成电路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问题 </a:t>
            </a:r>
            <a:r>
              <a:rPr kumimoji="0" lang="en-US" altLang="zh-CN" dirty="0" smtClean="0">
                <a:latin typeface="华文楷体" pitchFamily="2" charset="-122"/>
                <a:ea typeface="华文楷体" pitchFamily="2" charset="-122"/>
              </a:rPr>
              <a:t>[1]</a:t>
            </a:r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除规约外，还允许提供程序空间框架（语法层面）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SKETCH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[2]</a:t>
            </a:r>
          </a:p>
          <a:p>
            <a:pPr lvl="1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SKETCH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代码：带有问号和选择表达式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SKETCH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代码编码成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SAT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问题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通过求解器，得到结果，合成满足规约的代码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449262" lvl="1" indent="0">
              <a:buNone/>
            </a:pPr>
            <a:endParaRPr lang="en-US" sz="1050" i="1" dirty="0"/>
          </a:p>
          <a:p>
            <a:pPr marL="449262" lvl="1" indent="0">
              <a:buClr>
                <a:srgbClr val="999933"/>
              </a:buClr>
              <a:buNone/>
            </a:pPr>
            <a:r>
              <a:rPr lang="en-US" altLang="zh-CN" sz="1050" dirty="0">
                <a:solidFill>
                  <a:srgbClr val="292929"/>
                </a:solidFill>
              </a:rPr>
              <a:t>[1] Alonzo Church (1957). "Applications of recursive arithmetic to the problem of circuit synthesis". Summaries of the Summer Institute of Symbolic Logic. </a:t>
            </a:r>
            <a:r>
              <a:rPr lang="en-US" altLang="zh-CN" sz="1050" b="1" dirty="0">
                <a:solidFill>
                  <a:srgbClr val="292929"/>
                </a:solidFill>
              </a:rPr>
              <a:t>1</a:t>
            </a:r>
            <a:r>
              <a:rPr lang="en-US" altLang="zh-CN" sz="1050" dirty="0">
                <a:solidFill>
                  <a:srgbClr val="292929"/>
                </a:solidFill>
              </a:rPr>
              <a:t>: 3–50.</a:t>
            </a:r>
          </a:p>
          <a:p>
            <a:pPr marL="449262" lvl="1" indent="0">
              <a:buClr>
                <a:srgbClr val="999933"/>
              </a:buClr>
              <a:buNone/>
            </a:pPr>
            <a:r>
              <a:rPr lang="en-US" altLang="zh-CN" sz="1050" dirty="0">
                <a:solidFill>
                  <a:srgbClr val="292929"/>
                </a:solidFill>
              </a:rPr>
              <a:t>[2]. Solar-</a:t>
            </a:r>
            <a:r>
              <a:rPr lang="en-US" altLang="zh-CN" sz="1050" dirty="0" err="1">
                <a:solidFill>
                  <a:srgbClr val="292929"/>
                </a:solidFill>
              </a:rPr>
              <a:t>Lezama</a:t>
            </a:r>
            <a:r>
              <a:rPr lang="en-US" altLang="zh-CN" sz="1050" dirty="0">
                <a:solidFill>
                  <a:srgbClr val="292929"/>
                </a:solidFill>
              </a:rPr>
              <a:t> A. Program synthesis by sketching[M]. University of California, Berkeley, 2008.</a:t>
            </a:r>
            <a:endParaRPr lang="en-US" altLang="zh-CN" sz="2000" dirty="0">
              <a:solidFill>
                <a:srgbClr val="292929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6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>
          <a:xfrm>
            <a:off x="468313" y="1484312"/>
            <a:ext cx="8142287" cy="4464967"/>
          </a:xfrm>
        </p:spPr>
        <p:txBody>
          <a:bodyPr/>
          <a:lstStyle/>
          <a:p>
            <a:r>
              <a:rPr kumimoji="0" lang="en-US" altLang="zh-CN" dirty="0" smtClean="0">
                <a:latin typeface="华文楷体" pitchFamily="2" charset="-122"/>
                <a:ea typeface="华文楷体" pitchFamily="2" charset="-122"/>
              </a:rPr>
              <a:t>SKETCH</a:t>
            </a:r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问号表达式：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??</a:t>
            </a:r>
          </a:p>
          <a:p>
            <a:pPr lvl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选择表达式：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{| e</a:t>
            </a:r>
            <a:r>
              <a:rPr lang="en-US" altLang="zh-CN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 e</a:t>
            </a:r>
            <a:r>
              <a:rPr lang="en-US" altLang="zh-CN" baseline="-25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...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e</a:t>
            </a:r>
            <a:r>
              <a:rPr lang="en-US" altLang="zh-CN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|}</a:t>
            </a:r>
          </a:p>
          <a:p>
            <a:pPr marL="0" indent="0"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缺陷修复问题可以转化为程序合成问题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合成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可以选择与验证候选项以生成正确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代码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6003" y="2701132"/>
            <a:ext cx="7201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harness void doubleInt(int x)</a:t>
            </a:r>
          </a:p>
          <a:p>
            <a:r>
              <a:rPr lang="fr-FR" dirty="0"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latin typeface="Consolas" panose="020B0609020204030204" pitchFamily="49" charset="0"/>
              </a:rPr>
              <a:t>	int t = {| x, ?? |} * </a:t>
            </a:r>
            <a:r>
              <a:rPr lang="fr-FR" dirty="0" smtClean="0">
                <a:latin typeface="Consolas" panose="020B0609020204030204" pitchFamily="49" charset="0"/>
              </a:rPr>
              <a:t>??;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t = </a:t>
            </a:r>
            <a:r>
              <a:rPr lang="en-US" altLang="zh-CN" dirty="0" smtClean="0">
                <a:latin typeface="Consolas" panose="020B0609020204030204" pitchFamily="49" charset="0"/>
              </a:rPr>
              <a:t>x * </a:t>
            </a:r>
            <a:r>
              <a:rPr lang="en-US" dirty="0" smtClean="0">
                <a:latin typeface="Consolas" panose="020B0609020204030204" pitchFamily="49" charset="0"/>
              </a:rPr>
              <a:t>2;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	assert t == x + x;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BC582-C4D1-4755-9D3A-50867D4064B9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58B3E9-69F4-4699-AB25-FD118AE50922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68313" y="1484312"/>
            <a:ext cx="8142287" cy="4608983"/>
          </a:xfrm>
        </p:spPr>
        <p:txBody>
          <a:bodyPr/>
          <a:lstStyle/>
          <a:p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深度学习</a:t>
            </a:r>
            <a:endParaRPr kumimoji="0"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深度学习是机器学习中一种基于对数据进行表征学习的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方法。其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好处是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用特征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学习和分层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特征提取算法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来替代手工获取特征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学习用于代码生成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DeepCoder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Learning to Write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ICLR 2016 ]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Deep API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Learning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FSE 2016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长短期记忆神经网络（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特定形式循环神经网络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细胞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状态、门结构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适合处理序列相关的问题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90588" lvl="2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0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697364" cy="576262"/>
          </a:xfrm>
        </p:spPr>
        <p:txBody>
          <a:bodyPr/>
          <a:lstStyle/>
          <a:p>
            <a:pPr marL="342900" indent="-342900" algn="l"/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研究背景与动机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58B3E9-69F4-4699-AB25-FD118AE50922}" type="datetime1">
              <a:rPr lang="zh-CN" altLang="en-US" smtClean="0">
                <a:solidFill>
                  <a:srgbClr val="292929"/>
                </a:solidFill>
              </a:rPr>
              <a:t>2018/11/27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0FFF-E73B-4312-BBDE-D915DB1C177D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484312"/>
                <a:ext cx="8142287" cy="4608983"/>
              </a:xfrm>
            </p:spPr>
            <p:txBody>
              <a:bodyPr/>
              <a:lstStyle/>
              <a:p>
                <a:r>
                  <a:rPr kumimoji="0" lang="zh-CN" altLang="en-US" dirty="0">
                    <a:latin typeface="华文楷体" pitchFamily="2" charset="-122"/>
                    <a:ea typeface="华文楷体" pitchFamily="2" charset="-122"/>
                  </a:rPr>
                  <a:t>程序</a:t>
                </a:r>
                <a:r>
                  <a:rPr kumimoji="0" lang="zh-CN" altLang="en-US" dirty="0" smtClean="0">
                    <a:latin typeface="华文楷体" pitchFamily="2" charset="-122"/>
                    <a:ea typeface="华文楷体" pitchFamily="2" charset="-122"/>
                  </a:rPr>
                  <a:t>频谱</a:t>
                </a:r>
                <a:endParaRPr kumimoji="0" lang="en-US" altLang="zh-CN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:r>
                  <a:rPr kumimoji="0" lang="zh-CN" altLang="en-US" dirty="0" smtClean="0">
                    <a:latin typeface="华文楷体" pitchFamily="2" charset="-122"/>
                    <a:ea typeface="华文楷体" pitchFamily="2" charset="-122"/>
                  </a:rPr>
                  <a:t>记录程序执行信息，跟踪程序行为</a:t>
                </a:r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:r>
                  <a:rPr kumimoji="0" lang="zh-CN" altLang="en-US" dirty="0">
                    <a:latin typeface="华文楷体" pitchFamily="2" charset="-122"/>
                    <a:ea typeface="华文楷体" pitchFamily="2" charset="-122"/>
                  </a:rPr>
                  <a:t>测试用例：通过的和失败的测试用例</a:t>
                </a:r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:r>
                  <a:rPr kumimoji="0" lang="zh-CN" altLang="en-US" dirty="0">
                    <a:latin typeface="华文楷体" pitchFamily="2" charset="-122"/>
                    <a:ea typeface="华文楷体" pitchFamily="2" charset="-122"/>
                  </a:rPr>
                  <a:t>不同测试用例对语句的覆盖，计算语句的错误疑似度</a:t>
                </a:r>
                <a:endParaRPr kumimoji="0" lang="en-US" altLang="zh-CN" dirty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dirty="0" smtClean="0">
                    <a:latin typeface="华文楷体" pitchFamily="2" charset="-122"/>
                    <a:ea typeface="华文楷体" pitchFamily="2" charset="-122"/>
                  </a:rPr>
                  <a:t>Tarantula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[ ASE 2005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]</a:t>
                </a:r>
                <a:endParaRPr lang="en-US" altLang="zh-CN" sz="2000" dirty="0"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Suspiciousness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pPr marL="449262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itchFamily="2" charset="-122"/>
                      </a:rPr>
                      <m:t>𝑁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  <a:ea typeface="华文楷体" pitchFamily="2" charset="-122"/>
                      </a:rPr>
                      <m:t>𝐶𝐹</m:t>
                    </m:r>
                  </m:oMath>
                </a14:m>
                <a:r>
                  <a:rPr lang="zh-CN" altLang="en-US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覆盖语句</a:t>
                </a:r>
                <a:r>
                  <a:rPr lang="en-US" altLang="zh-CN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s</a:t>
                </a:r>
                <a:r>
                  <a:rPr lang="zh-CN" altLang="en-US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的失败的测试用例数量</a:t>
                </a:r>
                <a:r>
                  <a:rPr lang="en-US" altLang="zh-CN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𝑁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  <a:ea typeface="华文楷体" pitchFamily="2" charset="-122"/>
                      </a:rPr>
                      <m:t>𝐶𝑆</m:t>
                    </m:r>
                  </m:oMath>
                </a14:m>
                <a:r>
                  <a:rPr lang="zh-CN" altLang="en-US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覆盖语句</a:t>
                </a:r>
                <a:r>
                  <a:rPr lang="en-US" altLang="zh-CN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s</a:t>
                </a:r>
                <a:r>
                  <a:rPr lang="zh-CN" altLang="en-US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的通过的测试用例数量</a:t>
                </a:r>
                <a:endParaRPr lang="en-US" altLang="zh-CN" sz="1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449262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𝑁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  <a:ea typeface="华文楷体" pitchFamily="2" charset="-122"/>
                      </a:rPr>
                      <m:t>𝐹</m:t>
                    </m:r>
                  </m:oMath>
                </a14:m>
                <a:r>
                  <a:rPr lang="zh-CN" altLang="en-US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所有失败的测试用例的数量</a:t>
                </a:r>
                <a:r>
                  <a:rPr lang="en-US" altLang="zh-CN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所有通过的测试用例的数量</a:t>
                </a:r>
                <a:endParaRPr lang="en-US" altLang="zh-CN" sz="20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449262" lvl="1" indent="0">
                  <a:buNone/>
                </a:pPr>
                <a:endParaRPr lang="en-US" sz="1050" dirty="0"/>
              </a:p>
            </p:txBody>
          </p:sp>
        </mc:Choice>
        <mc:Fallback xmlns="">
          <p:sp>
            <p:nvSpPr>
              <p:cNvPr id="7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484312"/>
                <a:ext cx="8142287" cy="4608983"/>
              </a:xfrm>
              <a:blipFill>
                <a:blip r:embed="rId3"/>
                <a:stretch>
                  <a:fillRect l="-674" t="-1321" r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13604</TotalTime>
  <Words>2079</Words>
  <Application>Microsoft Office PowerPoint</Application>
  <PresentationFormat>全屏显示(4:3)</PresentationFormat>
  <Paragraphs>755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KaiTi</vt:lpstr>
      <vt:lpstr>华文楷体</vt:lpstr>
      <vt:lpstr>华文楷体</vt:lpstr>
      <vt:lpstr>宋体</vt:lpstr>
      <vt:lpstr>Arial</vt:lpstr>
      <vt:lpstr>Calibri</vt:lpstr>
      <vt:lpstr>Cambria Math</vt:lpstr>
      <vt:lpstr>Consolas</vt:lpstr>
      <vt:lpstr>Segoe UI</vt:lpstr>
      <vt:lpstr>Times New Roman</vt:lpstr>
      <vt:lpstr>Wingdings</vt:lpstr>
      <vt:lpstr>Office 主题</vt:lpstr>
      <vt:lpstr>Axis</vt:lpstr>
      <vt:lpstr>Visio</vt:lpstr>
      <vt:lpstr>基于程序合成的C/C++程序缺陷 自动修复方法</vt:lpstr>
      <vt:lpstr>提纲</vt:lpstr>
      <vt:lpstr>研究背景与动机</vt:lpstr>
      <vt:lpstr>研究背景与动机</vt:lpstr>
      <vt:lpstr>研究背景与动机</vt:lpstr>
      <vt:lpstr>研究背景与动机</vt:lpstr>
      <vt:lpstr>研究背景与动机</vt:lpstr>
      <vt:lpstr>研究背景与动机</vt:lpstr>
      <vt:lpstr>研究背景与动机</vt:lpstr>
      <vt:lpstr>基于程序合成的程序缺陷自动修复</vt:lpstr>
      <vt:lpstr>重写规则</vt:lpstr>
      <vt:lpstr>书写结构模型</vt:lpstr>
      <vt:lpstr>缺陷定位</vt:lpstr>
      <vt:lpstr>修复选项生成</vt:lpstr>
      <vt:lpstr>基于重写规则的缺陷定位与候选项生成</vt:lpstr>
      <vt:lpstr>基于重写规则的缺陷定位与候选项生成</vt:lpstr>
      <vt:lpstr>基于程序频谱的错误定位</vt:lpstr>
      <vt:lpstr>基于预测的候选项生成</vt:lpstr>
      <vt:lpstr>修复选项选择与验证</vt:lpstr>
      <vt:lpstr>修复选项选择与验证</vt:lpstr>
      <vt:lpstr>修复选项选择与验证</vt:lpstr>
      <vt:lpstr>基于SKETCH的修复选择与验证</vt:lpstr>
      <vt:lpstr>工具实现</vt:lpstr>
      <vt:lpstr>工具实现</vt:lpstr>
      <vt:lpstr>实验</vt:lpstr>
      <vt:lpstr>RQ1 缺陷修复效果与对比</vt:lpstr>
      <vt:lpstr>RQ2 缺陷定位情况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毕业论文开题报告                              -基于程序合成的作业程序自动修复技术</dc:title>
  <cp:lastModifiedBy>周 风顺</cp:lastModifiedBy>
  <cp:revision>999</cp:revision>
  <dcterms:created xsi:type="dcterms:W3CDTF">2016-12-01T06:01:56Z</dcterms:created>
  <dcterms:modified xsi:type="dcterms:W3CDTF">2018-11-27T07:41:28Z</dcterms:modified>
</cp:coreProperties>
</file>