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61" r:id="rId2"/>
    <p:sldId id="439" r:id="rId3"/>
    <p:sldId id="415" r:id="rId4"/>
    <p:sldId id="514" r:id="rId5"/>
    <p:sldId id="515" r:id="rId6"/>
    <p:sldId id="517" r:id="rId7"/>
    <p:sldId id="516" r:id="rId8"/>
    <p:sldId id="518" r:id="rId9"/>
    <p:sldId id="535" r:id="rId10"/>
    <p:sldId id="379" r:id="rId11"/>
    <p:sldId id="358" r:id="rId12"/>
    <p:sldId id="519" r:id="rId13"/>
    <p:sldId id="366" r:id="rId14"/>
    <p:sldId id="537" r:id="rId15"/>
    <p:sldId id="520" r:id="rId16"/>
    <p:sldId id="540" r:id="rId17"/>
    <p:sldId id="521" r:id="rId18"/>
    <p:sldId id="522" r:id="rId19"/>
    <p:sldId id="523" r:id="rId20"/>
    <p:sldId id="524" r:id="rId21"/>
    <p:sldId id="527" r:id="rId22"/>
    <p:sldId id="541" r:id="rId23"/>
    <p:sldId id="480" r:id="rId24"/>
    <p:sldId id="528" r:id="rId25"/>
    <p:sldId id="530" r:id="rId26"/>
    <p:sldId id="531" r:id="rId27"/>
    <p:sldId id="532" r:id="rId28"/>
    <p:sldId id="533" r:id="rId29"/>
    <p:sldId id="534" r:id="rId30"/>
  </p:sldIdLst>
  <p:sldSz cx="12193588" cy="6858000"/>
  <p:notesSz cx="6797675" cy="9926638"/>
  <p:defaultTextStyle>
    <a:defPPr>
      <a:defRPr lang="en-US"/>
    </a:defPPr>
    <a:lvl1pPr algn="l" defTabSz="6096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/>
        <a:ea typeface="微软雅黑" panose="020B0503020204020204" charset="-122"/>
        <a:cs typeface="微软雅黑" panose="020B0503020204020204" charset="-122"/>
      </a:defRPr>
    </a:lvl1pPr>
    <a:lvl2pPr marL="609600" indent="-152400" algn="l" defTabSz="6096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/>
        <a:ea typeface="微软雅黑" panose="020B0503020204020204" charset="-122"/>
        <a:cs typeface="微软雅黑" panose="020B0503020204020204" charset="-122"/>
      </a:defRPr>
    </a:lvl2pPr>
    <a:lvl3pPr marL="1219200" indent="-304800" algn="l" defTabSz="6096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/>
        <a:ea typeface="微软雅黑" panose="020B0503020204020204" charset="-122"/>
        <a:cs typeface="微软雅黑" panose="020B0503020204020204" charset="-122"/>
      </a:defRPr>
    </a:lvl3pPr>
    <a:lvl4pPr marL="1828800" indent="-457200" algn="l" defTabSz="6096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/>
        <a:ea typeface="微软雅黑" panose="020B0503020204020204" charset="-122"/>
        <a:cs typeface="微软雅黑" panose="020B0503020204020204" charset="-122"/>
      </a:defRPr>
    </a:lvl4pPr>
    <a:lvl5pPr marL="2438400" indent="-609600" algn="l" defTabSz="6096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anose="020B0502020202020204"/>
        <a:ea typeface="微软雅黑" panose="020B0503020204020204" charset="-122"/>
        <a:cs typeface="微软雅黑" panose="020B0503020204020204" charset="-12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anose="020B0502020202020204"/>
        <a:ea typeface="微软雅黑" panose="020B0503020204020204" charset="-122"/>
        <a:cs typeface="微软雅黑" panose="020B0503020204020204" charset="-12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anose="020B0502020202020204"/>
        <a:ea typeface="微软雅黑" panose="020B0503020204020204" charset="-122"/>
        <a:cs typeface="微软雅黑" panose="020B0503020204020204" charset="-12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anose="020B0502020202020204"/>
        <a:ea typeface="微软雅黑" panose="020B0503020204020204" charset="-122"/>
        <a:cs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364">
          <p15:clr>
            <a:srgbClr val="A4A3A4"/>
          </p15:clr>
        </p15:guide>
        <p15:guide id="2" orient="horz" pos="2270">
          <p15:clr>
            <a:srgbClr val="A4A3A4"/>
          </p15:clr>
        </p15:guide>
        <p15:guide id="3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jt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C18"/>
    <a:srgbClr val="E73A1C"/>
    <a:srgbClr val="CC6600"/>
    <a:srgbClr val="C00000"/>
    <a:srgbClr val="D80C18"/>
    <a:srgbClr val="FF9900"/>
    <a:srgbClr val="FF9933"/>
    <a:srgbClr val="FF6600"/>
    <a:srgbClr val="515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5" autoAdjust="0"/>
    <p:restoredTop sz="85786" autoAdjust="0"/>
  </p:normalViewPr>
  <p:slideViewPr>
    <p:cSldViewPr snapToGrid="0" snapToObjects="1">
      <p:cViewPr varScale="1">
        <p:scale>
          <a:sx n="68" d="100"/>
          <a:sy n="68" d="100"/>
        </p:scale>
        <p:origin x="77" y="67"/>
      </p:cViewPr>
      <p:guideLst>
        <p:guide orient="horz" pos="2364"/>
        <p:guide orient="horz" pos="227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F4E89-5C8E-124D-8791-52D87A758DF5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7FAD1-5609-DB4B-8EAB-B05CAF62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47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50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598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验证了所设计变异算子的有效性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2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138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563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增添操作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32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0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作为一款开源编译器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,GCC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已广泛应用于嵌入式软件源代码的编译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嵌入式软件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编译时</a:t>
            </a:r>
            <a:r>
              <a:rPr lang="zh-CN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能耗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优化已成为近年来国内外研究的热点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05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用于能耗优化的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编译选项的选择问题已经成为了一个研究热点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96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778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作为一款开源编译器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,GCC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已广泛应用于嵌入式软件源代码的编译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嵌入式软件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编译时</a:t>
            </a:r>
            <a:r>
              <a:rPr lang="zh-CN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能耗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优化已成为近年来国内外研究的热点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62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15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增添操作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363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FAD1-5609-DB4B-8EAB-B05CAF6263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735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30" y="102657"/>
            <a:ext cx="1547341" cy="5249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515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6BA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EE4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67B2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ECB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441325" y="760413"/>
            <a:ext cx="661988" cy="379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</a:p>
        </p:txBody>
      </p:sp>
      <p:sp>
        <p:nvSpPr>
          <p:cNvPr id="3" name="矩形 3"/>
          <p:cNvSpPr/>
          <p:nvPr userDrawn="1"/>
        </p:nvSpPr>
        <p:spPr>
          <a:xfrm>
            <a:off x="2857500" y="841375"/>
            <a:ext cx="1336675" cy="32924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矩形 4"/>
          <p:cNvSpPr/>
          <p:nvPr userDrawn="1"/>
        </p:nvSpPr>
        <p:spPr>
          <a:xfrm>
            <a:off x="4395788" y="841375"/>
            <a:ext cx="3613150" cy="38258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Century Gothic</a:t>
            </a: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互联网是一个开放共享的平台</a:t>
            </a: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335" dirty="0">
                <a:solidFill>
                  <a:prstClr val="white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OfficePLUS</a:t>
            </a:r>
            <a:r>
              <a:rPr kumimoji="1" lang="zh-CN" altLang="en-US" sz="1335" dirty="0">
                <a:solidFill>
                  <a:prstClr val="white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 </a:t>
            </a:r>
            <a:r>
              <a:rPr lang="zh-CN" altLang="en-US" sz="1335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部分设计灵感与元素来源于网络</a:t>
            </a:r>
          </a:p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如有建议请联系 </a:t>
            </a:r>
            <a:r>
              <a:rPr lang="zh-CN" altLang="en-US" sz="1335" dirty="0">
                <a:solidFill>
                  <a:prstClr val="white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Segoe UI Light" panose="020B0502040204020203"/>
              <a:cs typeface="Segoe UI Light" panose="020B0502040204020203"/>
            </a:endParaRPr>
          </a:p>
        </p:txBody>
      </p:sp>
      <p:sp>
        <p:nvSpPr>
          <p:cNvPr id="5" name="矩形 5"/>
          <p:cNvSpPr/>
          <p:nvPr userDrawn="1"/>
        </p:nvSpPr>
        <p:spPr>
          <a:xfrm>
            <a:off x="441325" y="182563"/>
            <a:ext cx="815975" cy="257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065" dirty="0">
                <a:solidFill>
                  <a:schemeClr val="bg1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chemeClr val="bg1"/>
              </a:solidFill>
              <a:latin typeface="Segoe UI Light" panose="020B0502040204020203"/>
              <a:ea typeface="+mn-ea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 userDrawn="1"/>
        </p:nvSpPr>
        <p:spPr>
          <a:xfrm>
            <a:off x="4143375" y="4094163"/>
            <a:ext cx="3295650" cy="296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08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335" dirty="0">
                <a:solidFill>
                  <a:srgbClr val="000000"/>
                </a:solidFill>
                <a:ea typeface="微软雅黑" panose="020B0503020204020204" charset="-122"/>
                <a:cs typeface="+mn-cs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ea typeface="微软雅黑" panose="020B0503020204020204" charset="-122"/>
                <a:cs typeface="+mn-cs"/>
              </a:rPr>
              <a:t>获取更多优质模板（放映模式）</a:t>
            </a:r>
          </a:p>
        </p:txBody>
      </p:sp>
      <p:pic>
        <p:nvPicPr>
          <p:cNvPr id="3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862263"/>
            <a:ext cx="3048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txStyles>
    <p:titleStyle>
      <a:lvl1pPr algn="ctr" defTabSz="607695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076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/>
        </a:defRPr>
      </a:lvl2pPr>
      <a:lvl3pPr algn="ctr" defTabSz="6076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/>
        </a:defRPr>
      </a:lvl3pPr>
      <a:lvl4pPr algn="ctr" defTabSz="6076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/>
        </a:defRPr>
      </a:lvl4pPr>
      <a:lvl5pPr algn="ctr" defTabSz="6076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/>
        </a:defRPr>
      </a:lvl5pPr>
      <a:lvl6pPr marL="457200" algn="ctr" defTabSz="6076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/>
        </a:defRPr>
      </a:lvl6pPr>
      <a:lvl7pPr marL="914400" algn="ctr" defTabSz="6076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/>
        </a:defRPr>
      </a:lvl7pPr>
      <a:lvl8pPr marL="1371600" algn="ctr" defTabSz="6076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/>
        </a:defRPr>
      </a:lvl8pPr>
      <a:lvl9pPr marL="1828800" algn="ctr" defTabSz="6076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/>
        </a:defRPr>
      </a:lvl9pPr>
    </p:titleStyle>
    <p:bodyStyle>
      <a:lvl1pPr marL="455930" indent="-455930" algn="l" defTabSz="6076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6076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6076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6076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6076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emf"/><Relationship Id="rId12" Type="http://schemas.openxmlformats.org/officeDocument/2006/relationships/image" Target="../media/image31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5.png"/><Relationship Id="rId5" Type="http://schemas.openxmlformats.org/officeDocument/2006/relationships/image" Target="../media/image37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588" y="6711950"/>
            <a:ext cx="121920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23557" name="文本框 27"/>
          <p:cNvSpPr txBox="1">
            <a:spLocks noChangeArrowheads="1"/>
          </p:cNvSpPr>
          <p:nvPr/>
        </p:nvSpPr>
        <p:spPr bwMode="auto">
          <a:xfrm>
            <a:off x="93387" y="2224944"/>
            <a:ext cx="1200681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福建</a:t>
            </a:r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基于频繁模式挖掘的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编译时能耗演化优化算法</a:t>
            </a:r>
            <a:r>
              <a:rPr kumimoji="1"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279D4F-A4ED-448D-A5CC-3B906CEAC1D6}"/>
              </a:ext>
            </a:extLst>
          </p:cNvPr>
          <p:cNvSpPr txBox="1"/>
          <p:nvPr/>
        </p:nvSpPr>
        <p:spPr>
          <a:xfrm>
            <a:off x="8482694" y="5100738"/>
            <a:ext cx="2839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1" name="文本框 27">
            <a:extLst>
              <a:ext uri="{FF2B5EF4-FFF2-40B4-BE49-F238E27FC236}">
                <a16:creationId xmlns:a16="http://schemas.microsoft.com/office/drawing/2014/main" id="{E3379514-2103-4B75-AA11-4F44D183C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312" y="4279113"/>
            <a:ext cx="285206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福建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倪友聪</a:t>
            </a:r>
            <a:r>
              <a:rPr kumimoji="1"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</a:p>
        </p:txBody>
      </p:sp>
      <p:pic>
        <p:nvPicPr>
          <p:cNvPr id="8" name="Picture 33" descr="u=2421193983,3166436702&amp;fm=0&amp;gp=0">
            <a:extLst>
              <a:ext uri="{FF2B5EF4-FFF2-40B4-BE49-F238E27FC236}">
                <a16:creationId xmlns:a16="http://schemas.microsoft.com/office/drawing/2014/main" id="{C13D30F7-F2A0-4A48-9D84-B199E398A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64" y="221522"/>
            <a:ext cx="1657936" cy="165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16812B1-0F0E-4C5A-A1A0-7A17ED19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8" y="819545"/>
            <a:ext cx="4345253" cy="5983483"/>
          </a:xfrm>
          <a:prstGeom prst="rect">
            <a:avLst/>
          </a:prstGeom>
        </p:spPr>
      </p:pic>
      <p:grpSp>
        <p:nvGrpSpPr>
          <p:cNvPr id="12" name="组 17"/>
          <p:cNvGrpSpPr/>
          <p:nvPr/>
        </p:nvGrpSpPr>
        <p:grpSpPr bwMode="auto">
          <a:xfrm>
            <a:off x="1588" y="215900"/>
            <a:ext cx="3980434" cy="763588"/>
            <a:chOff x="0" y="180328"/>
            <a:chExt cx="2987150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160833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2306366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优化算法</a:t>
              </a:r>
              <a:r>
                <a:rPr kumimoji="1" lang="en-US" altLang="zh-CN" sz="3200" b="1" dirty="0">
                  <a:solidFill>
                    <a:srgbClr val="D80C1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GA-FP</a:t>
              </a:r>
              <a:endParaRPr kumimoji="1" lang="zh-CN" altLang="zh-CN" sz="3200" b="1" dirty="0">
                <a:solidFill>
                  <a:srgbClr val="D80C1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42FABB2-DA2D-4A15-8E7C-5E66D6A1F6FC}"/>
              </a:ext>
            </a:extLst>
          </p:cNvPr>
          <p:cNvSpPr/>
          <p:nvPr/>
        </p:nvSpPr>
        <p:spPr>
          <a:xfrm>
            <a:off x="3180299" y="3085407"/>
            <a:ext cx="1281316" cy="6322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CF3B185-AD6C-4D70-9914-EE00AAE228ED}"/>
              </a:ext>
            </a:extLst>
          </p:cNvPr>
          <p:cNvSpPr/>
          <p:nvPr/>
        </p:nvSpPr>
        <p:spPr>
          <a:xfrm>
            <a:off x="3153853" y="4742548"/>
            <a:ext cx="1307762" cy="5775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00982FD-01FD-4E89-81BD-9D1EF497E31C}"/>
              </a:ext>
            </a:extLst>
          </p:cNvPr>
          <p:cNvGrpSpPr/>
          <p:nvPr/>
        </p:nvGrpSpPr>
        <p:grpSpPr>
          <a:xfrm>
            <a:off x="5317983" y="4653108"/>
            <a:ext cx="6424862" cy="2057304"/>
            <a:chOff x="5317983" y="4653108"/>
            <a:chExt cx="6424862" cy="2057304"/>
          </a:xfrm>
        </p:grpSpPr>
        <p:pic>
          <p:nvPicPr>
            <p:cNvPr id="18" name="图片 17" descr="NF3MIM5{2Y%)G~JR%VRZZ_8">
              <a:extLst>
                <a:ext uri="{FF2B5EF4-FFF2-40B4-BE49-F238E27FC236}">
                  <a16:creationId xmlns:a16="http://schemas.microsoft.com/office/drawing/2014/main" id="{327AF5FE-30FE-4A6C-8D10-52CEA04C1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2795" y="4742547"/>
              <a:ext cx="4210050" cy="1967865"/>
            </a:xfrm>
            <a:prstGeom prst="rect">
              <a:avLst/>
            </a:prstGeom>
          </p:spPr>
        </p:pic>
        <p:sp>
          <p:nvSpPr>
            <p:cNvPr id="8" name="箭头: 左弧形 7">
              <a:extLst>
                <a:ext uri="{FF2B5EF4-FFF2-40B4-BE49-F238E27FC236}">
                  <a16:creationId xmlns:a16="http://schemas.microsoft.com/office/drawing/2014/main" id="{EACDCFCE-BF2D-49BE-B9D7-1A5BF7A59D10}"/>
                </a:ext>
              </a:extLst>
            </p:cNvPr>
            <p:cNvSpPr/>
            <p:nvPr/>
          </p:nvSpPr>
          <p:spPr>
            <a:xfrm>
              <a:off x="6810619" y="4653108"/>
              <a:ext cx="572561" cy="1323047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BBEAA09-7D22-4DB9-B0FB-F3F2C881E9F7}"/>
                </a:ext>
              </a:extLst>
            </p:cNvPr>
            <p:cNvSpPr txBox="1"/>
            <p:nvPr/>
          </p:nvSpPr>
          <p:spPr>
            <a:xfrm>
              <a:off x="5317983" y="4700682"/>
              <a:ext cx="1456229" cy="109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800" dirty="0">
                  <a:solidFill>
                    <a:srgbClr val="FF0000"/>
                  </a:solidFill>
                </a:rPr>
                <a:t>带能耗改进标注的频繁模式挖掘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28C1C45-FA69-4F3E-8187-690930A58FC6}"/>
              </a:ext>
            </a:extLst>
          </p:cNvPr>
          <p:cNvGrpSpPr/>
          <p:nvPr/>
        </p:nvGrpSpPr>
        <p:grpSpPr>
          <a:xfrm>
            <a:off x="9497786" y="5032970"/>
            <a:ext cx="2595892" cy="369332"/>
            <a:chOff x="9497786" y="5032970"/>
            <a:chExt cx="2595892" cy="36933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EEDF4FC-98BB-4C40-BC66-4B1AFD732F7D}"/>
                </a:ext>
              </a:extLst>
            </p:cNvPr>
            <p:cNvSpPr/>
            <p:nvPr/>
          </p:nvSpPr>
          <p:spPr>
            <a:xfrm>
              <a:off x="9497786" y="5126083"/>
              <a:ext cx="337233" cy="1939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3681F98-A877-440F-B6F1-3F99B787E766}"/>
                </a:ext>
              </a:extLst>
            </p:cNvPr>
            <p:cNvSpPr txBox="1"/>
            <p:nvPr/>
          </p:nvSpPr>
          <p:spPr>
            <a:xfrm>
              <a:off x="10379747" y="5032970"/>
              <a:ext cx="1713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能耗改进标注</a:t>
              </a:r>
            </a:p>
          </p:txBody>
        </p:sp>
      </p:grpSp>
      <p:sp>
        <p:nvSpPr>
          <p:cNvPr id="22" name="矩形标注 10">
            <a:extLst>
              <a:ext uri="{FF2B5EF4-FFF2-40B4-BE49-F238E27FC236}">
                <a16:creationId xmlns:a16="http://schemas.microsoft.com/office/drawing/2014/main" id="{A98DA8C5-99F4-4AEE-8B60-D98909C4FB54}"/>
              </a:ext>
            </a:extLst>
          </p:cNvPr>
          <p:cNvSpPr/>
          <p:nvPr/>
        </p:nvSpPr>
        <p:spPr>
          <a:xfrm>
            <a:off x="9063869" y="3429000"/>
            <a:ext cx="2872544" cy="1173292"/>
          </a:xfrm>
          <a:prstGeom prst="wedgeRect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反复出现，且有能耗改进效果的编译选项，以反映多个选项的正相关作用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D3C80EE-99C9-4D65-A608-264D9302D751}"/>
              </a:ext>
            </a:extLst>
          </p:cNvPr>
          <p:cNvGrpSpPr/>
          <p:nvPr/>
        </p:nvGrpSpPr>
        <p:grpSpPr>
          <a:xfrm>
            <a:off x="5204775" y="1795047"/>
            <a:ext cx="6059855" cy="2822718"/>
            <a:chOff x="5204775" y="1795047"/>
            <a:chExt cx="6059855" cy="2822718"/>
          </a:xfrm>
        </p:grpSpPr>
        <p:graphicFrame>
          <p:nvGraphicFramePr>
            <p:cNvPr id="17" name="对象 -2147482418">
              <a:extLst>
                <a:ext uri="{FF2B5EF4-FFF2-40B4-BE49-F238E27FC236}">
                  <a16:creationId xmlns:a16="http://schemas.microsoft.com/office/drawing/2014/main" id="{47216C52-50E7-494A-AC11-0DA147F0F9D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3902871"/>
                </p:ext>
              </p:extLst>
            </p:nvPr>
          </p:nvGraphicFramePr>
          <p:xfrm>
            <a:off x="5204775" y="1795047"/>
            <a:ext cx="3654089" cy="2822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r:id="rId5" imgW="10109200" imgH="7556500" progId="Visio.Drawing.15">
                    <p:embed/>
                  </p:oleObj>
                </mc:Choice>
                <mc:Fallback>
                  <p:oleObj r:id="rId5" imgW="10109200" imgH="7556500" progId="Visio.Drawing.15">
                    <p:embed/>
                    <p:pic>
                      <p:nvPicPr>
                        <p:cNvPr id="6" name="对象 -21474824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04775" y="1795047"/>
                          <a:ext cx="3654089" cy="28227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箭头: 右弧形 25">
              <a:extLst>
                <a:ext uri="{FF2B5EF4-FFF2-40B4-BE49-F238E27FC236}">
                  <a16:creationId xmlns:a16="http://schemas.microsoft.com/office/drawing/2014/main" id="{B60EEE9E-92B2-470F-A6B5-51F56150040C}"/>
                </a:ext>
              </a:extLst>
            </p:cNvPr>
            <p:cNvSpPr/>
            <p:nvPr/>
          </p:nvSpPr>
          <p:spPr>
            <a:xfrm>
              <a:off x="8858864" y="2012054"/>
              <a:ext cx="353786" cy="904673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61627E-D733-4429-A03B-0C0419006A32}"/>
                </a:ext>
              </a:extLst>
            </p:cNvPr>
            <p:cNvSpPr txBox="1"/>
            <p:nvPr/>
          </p:nvSpPr>
          <p:spPr>
            <a:xfrm>
              <a:off x="9204201" y="1983419"/>
              <a:ext cx="2060429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800" dirty="0">
                  <a:solidFill>
                    <a:srgbClr val="FF0000"/>
                  </a:solidFill>
                </a:rPr>
                <a:t>构建带能耗改进标注的频繁模式树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76E88F5-CFAB-414E-A8A9-6699D6E660B3}"/>
              </a:ext>
            </a:extLst>
          </p:cNvPr>
          <p:cNvGrpSpPr/>
          <p:nvPr/>
        </p:nvGrpSpPr>
        <p:grpSpPr>
          <a:xfrm>
            <a:off x="7267988" y="2372566"/>
            <a:ext cx="1590877" cy="276999"/>
            <a:chOff x="7267988" y="2372566"/>
            <a:chExt cx="1590877" cy="27699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6D3CCBB-EEEB-4795-AAC4-B933CCF63283}"/>
                </a:ext>
              </a:extLst>
            </p:cNvPr>
            <p:cNvSpPr/>
            <p:nvPr/>
          </p:nvSpPr>
          <p:spPr>
            <a:xfrm>
              <a:off x="8582527" y="2373549"/>
              <a:ext cx="276338" cy="1945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CA3953-C766-4612-BC1B-CD5E95E2E5D8}"/>
                </a:ext>
              </a:extLst>
            </p:cNvPr>
            <p:cNvSpPr/>
            <p:nvPr/>
          </p:nvSpPr>
          <p:spPr>
            <a:xfrm>
              <a:off x="7267988" y="2372566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能耗改进标注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9ADC7D0-3754-46AA-9972-A938698DF851}"/>
              </a:ext>
            </a:extLst>
          </p:cNvPr>
          <p:cNvSpPr txBox="1"/>
          <p:nvPr/>
        </p:nvSpPr>
        <p:spPr>
          <a:xfrm>
            <a:off x="3067345" y="5485300"/>
            <a:ext cx="1656337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增添和删减两种变异算子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8F6E5D0-1E22-4A78-BD72-097865414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1128" y="54972"/>
            <a:ext cx="6140838" cy="195824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A74BFFB-D44C-4DA2-A4ED-F737BEA2DE0E}"/>
              </a:ext>
            </a:extLst>
          </p:cNvPr>
          <p:cNvGrpSpPr/>
          <p:nvPr/>
        </p:nvGrpSpPr>
        <p:grpSpPr>
          <a:xfrm>
            <a:off x="8220386" y="679405"/>
            <a:ext cx="3805232" cy="818317"/>
            <a:chOff x="8220386" y="731955"/>
            <a:chExt cx="3805232" cy="81831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77ED157-0F70-4846-95F6-1F7C9B30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0386" y="1020648"/>
              <a:ext cx="3805232" cy="52962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E713E2F-E8B9-4629-A2AE-22E007032744}"/>
                </a:ext>
              </a:extLst>
            </p:cNvPr>
            <p:cNvSpPr txBox="1"/>
            <p:nvPr/>
          </p:nvSpPr>
          <p:spPr>
            <a:xfrm>
              <a:off x="9384471" y="731955"/>
              <a:ext cx="246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能耗较优化前改进了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11%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2B62654-D1C0-40F4-84BC-6F3FB7522DE3}"/>
              </a:ext>
            </a:extLst>
          </p:cNvPr>
          <p:cNvGrpSpPr/>
          <p:nvPr/>
        </p:nvGrpSpPr>
        <p:grpSpPr>
          <a:xfrm>
            <a:off x="2480593" y="996443"/>
            <a:ext cx="2271824" cy="338554"/>
            <a:chOff x="2480593" y="996443"/>
            <a:chExt cx="2271824" cy="33855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DCE3472-6CAA-483D-904F-AE6732EB8DC2}"/>
                </a:ext>
              </a:extLst>
            </p:cNvPr>
            <p:cNvSpPr txBox="1"/>
            <p:nvPr/>
          </p:nvSpPr>
          <p:spPr>
            <a:xfrm>
              <a:off x="2480593" y="996443"/>
              <a:ext cx="1514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能耗改进标注</a:t>
              </a: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93DBBD5-5440-4227-8F0F-BBFFDF93ECCF}"/>
                </a:ext>
              </a:extLst>
            </p:cNvPr>
            <p:cNvSpPr/>
            <p:nvPr/>
          </p:nvSpPr>
          <p:spPr>
            <a:xfrm>
              <a:off x="4428980" y="1036262"/>
              <a:ext cx="323437" cy="2563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22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7"/>
          <p:cNvGrpSpPr/>
          <p:nvPr/>
        </p:nvGrpSpPr>
        <p:grpSpPr bwMode="auto">
          <a:xfrm>
            <a:off x="1588" y="215900"/>
            <a:ext cx="6037086" cy="763588"/>
            <a:chOff x="0" y="180328"/>
            <a:chExt cx="4530587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3849803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优化算法</a:t>
              </a:r>
              <a:r>
                <a:rPr kumimoji="1" lang="en-US" altLang="zh-CN" sz="3200" b="1" dirty="0">
                  <a:solidFill>
                    <a:srgbClr val="D80C1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GA-FP</a:t>
              </a:r>
              <a:r>
                <a:rPr kumimoji="1" lang="zh-CN" altLang="en-US" sz="3200" b="1" dirty="0">
                  <a:solidFill>
                    <a:srgbClr val="D80C1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：添加操作</a:t>
              </a:r>
              <a:endParaRPr kumimoji="1" lang="zh-CN" altLang="zh-CN" sz="3200" b="1" dirty="0">
                <a:solidFill>
                  <a:srgbClr val="D80C1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324233A9-57F2-4308-9F90-057FC9165F19}"/>
              </a:ext>
            </a:extLst>
          </p:cNvPr>
          <p:cNvSpPr txBox="1">
            <a:spLocks/>
          </p:cNvSpPr>
          <p:nvPr/>
        </p:nvSpPr>
        <p:spPr>
          <a:xfrm>
            <a:off x="116906" y="4876410"/>
            <a:ext cx="3852187" cy="1647875"/>
          </a:xfrm>
          <a:prstGeom prst="rect">
            <a:avLst/>
          </a:prstGeom>
        </p:spPr>
        <p:txBody>
          <a:bodyPr/>
          <a:lstStyle>
            <a:lvl1pPr marL="455930" indent="-455930" algn="l" defTabSz="607695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330" indent="-379730" algn="l" defTabSz="607695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730" indent="-303530" algn="l" defTabSz="607695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3530" algn="l" defTabSz="607695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930" indent="-303530" algn="l" defTabSz="607695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6089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6089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6089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6089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P(9)=0.85/(0.85+0.55)=0.607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P(7)=0.55/(0.85+0.55)=0.393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47BD84F6-CBFF-46A0-AA49-50C416D058F3}"/>
              </a:ext>
            </a:extLst>
          </p:cNvPr>
          <p:cNvSpPr txBox="1"/>
          <p:nvPr/>
        </p:nvSpPr>
        <p:spPr>
          <a:xfrm>
            <a:off x="3969093" y="1049582"/>
            <a:ext cx="177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待变异个体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BA218889-F532-473F-9841-FAAEFFBB577F}"/>
              </a:ext>
            </a:extLst>
          </p:cNvPr>
          <p:cNvSpPr txBox="1"/>
          <p:nvPr/>
        </p:nvSpPr>
        <p:spPr>
          <a:xfrm>
            <a:off x="3969093" y="2039620"/>
            <a:ext cx="640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已选用的编译选项集合：</a:t>
            </a:r>
            <a:r>
              <a:rPr lang="en-US" altLang="zh-CN" dirty="0"/>
              <a:t>{2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8}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62BD0444-D1F1-4E49-99C9-3640154C1739}"/>
              </a:ext>
            </a:extLst>
          </p:cNvPr>
          <p:cNvSpPr txBox="1"/>
          <p:nvPr/>
        </p:nvSpPr>
        <p:spPr>
          <a:xfrm>
            <a:off x="3970825" y="2678856"/>
            <a:ext cx="673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未选用的编译选项集合：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10}</a:t>
            </a:r>
          </a:p>
        </p:txBody>
      </p:sp>
      <p:sp>
        <p:nvSpPr>
          <p:cNvPr id="35" name="圆角矩形 28">
            <a:extLst>
              <a:ext uri="{FF2B5EF4-FFF2-40B4-BE49-F238E27FC236}">
                <a16:creationId xmlns:a16="http://schemas.microsoft.com/office/drawing/2014/main" id="{24B6C551-7F22-426B-A79B-1CA8EAF2EB29}"/>
              </a:ext>
            </a:extLst>
          </p:cNvPr>
          <p:cNvSpPr/>
          <p:nvPr/>
        </p:nvSpPr>
        <p:spPr bwMode="auto">
          <a:xfrm>
            <a:off x="7908053" y="2111268"/>
            <a:ext cx="852011" cy="33782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A9DD0B-B9C1-4050-92DD-1989B5B0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03" y="916560"/>
            <a:ext cx="6177709" cy="917703"/>
          </a:xfrm>
          <a:prstGeom prst="rect">
            <a:avLst/>
          </a:prstGeom>
        </p:spPr>
      </p:pic>
      <p:sp>
        <p:nvSpPr>
          <p:cNvPr id="38" name="TextBox 18">
            <a:extLst>
              <a:ext uri="{FF2B5EF4-FFF2-40B4-BE49-F238E27FC236}">
                <a16:creationId xmlns:a16="http://schemas.microsoft.com/office/drawing/2014/main" id="{01606F02-CD0B-4A38-8B1B-7BD58BC19D00}"/>
              </a:ext>
            </a:extLst>
          </p:cNvPr>
          <p:cNvSpPr txBox="1"/>
          <p:nvPr/>
        </p:nvSpPr>
        <p:spPr>
          <a:xfrm>
            <a:off x="3969093" y="3201432"/>
            <a:ext cx="8065651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：从已选用的编译选项集合中随机选取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个选项：假设选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号选项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BC14E2-B0A8-4518-BF89-1D3783993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36" y="1173849"/>
            <a:ext cx="3639637" cy="23657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99F648F-02FE-44E3-9F4D-64A333824A2E}"/>
              </a:ext>
            </a:extLst>
          </p:cNvPr>
          <p:cNvSpPr/>
          <p:nvPr/>
        </p:nvSpPr>
        <p:spPr>
          <a:xfrm>
            <a:off x="10549467" y="1028414"/>
            <a:ext cx="613833" cy="44055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16" name="矩形 9215">
            <a:extLst>
              <a:ext uri="{FF2B5EF4-FFF2-40B4-BE49-F238E27FC236}">
                <a16:creationId xmlns:a16="http://schemas.microsoft.com/office/drawing/2014/main" id="{AD22DE38-FF9B-46B7-A5F5-082A072863D5}"/>
              </a:ext>
            </a:extLst>
          </p:cNvPr>
          <p:cNvSpPr/>
          <p:nvPr/>
        </p:nvSpPr>
        <p:spPr>
          <a:xfrm>
            <a:off x="3969092" y="4211064"/>
            <a:ext cx="8065651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在频繁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项集中查找同时出现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号选项的频繁模式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：剔除包含已选用选项的频繁模式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7" name="矩形 9216">
            <a:extLst>
              <a:ext uri="{FF2B5EF4-FFF2-40B4-BE49-F238E27FC236}">
                <a16:creationId xmlns:a16="http://schemas.microsoft.com/office/drawing/2014/main" id="{89BB954A-5AC1-4FE8-9581-FBBFD00DA1F4}"/>
              </a:ext>
            </a:extLst>
          </p:cNvPr>
          <p:cNvSpPr/>
          <p:nvPr/>
        </p:nvSpPr>
        <p:spPr>
          <a:xfrm>
            <a:off x="3970825" y="5264433"/>
            <a:ext cx="6096000" cy="5808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：根据能耗标注，计算选中概率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矩形 9217">
            <a:extLst>
              <a:ext uri="{FF2B5EF4-FFF2-40B4-BE49-F238E27FC236}">
                <a16:creationId xmlns:a16="http://schemas.microsoft.com/office/drawing/2014/main" id="{904B6966-216E-4345-81EC-42AC263B00C3}"/>
              </a:ext>
            </a:extLst>
          </p:cNvPr>
          <p:cNvSpPr/>
          <p:nvPr/>
        </p:nvSpPr>
        <p:spPr>
          <a:xfrm>
            <a:off x="3970825" y="5786215"/>
            <a:ext cx="5596404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依概率进行变异，假设选中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号选项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5" grpId="0" animBg="1"/>
      <p:bldP spid="38" grpId="0"/>
      <p:bldP spid="9" grpId="0" animBg="1"/>
      <p:bldP spid="9216" grpId="0"/>
      <p:bldP spid="9217" grpId="0"/>
      <p:bldP spid="92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25003" y="47227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D80C18"/>
                </a:solidFill>
                <a:latin typeface="+mn-lt"/>
                <a:ea typeface="+mn-ea"/>
                <a:cs typeface="+mn-cs"/>
              </a:rPr>
              <a:t>汇报目录</a:t>
            </a:r>
            <a:endParaRPr lang="en-US" altLang="zh-CN" sz="4400" b="1" dirty="0">
              <a:solidFill>
                <a:srgbClr val="D80C1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平行四边形 103"/>
          <p:cNvSpPr/>
          <p:nvPr/>
        </p:nvSpPr>
        <p:spPr>
          <a:xfrm>
            <a:off x="2841411" y="554741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3" name="矩形 42"/>
          <p:cNvSpPr/>
          <p:nvPr/>
        </p:nvSpPr>
        <p:spPr>
          <a:xfrm>
            <a:off x="2841411" y="4823544"/>
            <a:ext cx="3790629" cy="735114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0" name="平行四边形 103"/>
          <p:cNvSpPr/>
          <p:nvPr/>
        </p:nvSpPr>
        <p:spPr>
          <a:xfrm>
            <a:off x="3807731" y="45270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1" name="矩形 40"/>
          <p:cNvSpPr/>
          <p:nvPr/>
        </p:nvSpPr>
        <p:spPr>
          <a:xfrm>
            <a:off x="3826363" y="3775269"/>
            <a:ext cx="4135667" cy="779643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38" name="平行四边形 103"/>
          <p:cNvSpPr/>
          <p:nvPr/>
        </p:nvSpPr>
        <p:spPr>
          <a:xfrm>
            <a:off x="5137722" y="34853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39" name="矩形 38"/>
          <p:cNvSpPr/>
          <p:nvPr/>
        </p:nvSpPr>
        <p:spPr>
          <a:xfrm>
            <a:off x="5137722" y="2735444"/>
            <a:ext cx="3909595" cy="749055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104" name="平行四边形 103"/>
          <p:cNvSpPr/>
          <p:nvPr/>
        </p:nvSpPr>
        <p:spPr>
          <a:xfrm>
            <a:off x="7288129" y="1405789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111" name="矩形 110"/>
          <p:cNvSpPr/>
          <p:nvPr/>
        </p:nvSpPr>
        <p:spPr>
          <a:xfrm>
            <a:off x="7277305" y="669486"/>
            <a:ext cx="3561225" cy="734174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grpSp>
        <p:nvGrpSpPr>
          <p:cNvPr id="24594" name="组 16"/>
          <p:cNvGrpSpPr/>
          <p:nvPr/>
        </p:nvGrpSpPr>
        <p:grpSpPr bwMode="auto">
          <a:xfrm>
            <a:off x="2957428" y="4713809"/>
            <a:ext cx="4390063" cy="1036213"/>
            <a:chOff x="568082" y="-170344"/>
            <a:chExt cx="3636674" cy="863224"/>
          </a:xfrm>
        </p:grpSpPr>
        <p:sp>
          <p:nvSpPr>
            <p:cNvPr id="24607" name="矩形 118"/>
            <p:cNvSpPr>
              <a:spLocks noChangeArrowheads="1"/>
            </p:cNvSpPr>
            <p:nvPr/>
          </p:nvSpPr>
          <p:spPr bwMode="auto">
            <a:xfrm>
              <a:off x="568082" y="-170344"/>
              <a:ext cx="478544" cy="8632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608" name="文本框 8"/>
            <p:cNvSpPr txBox="1">
              <a:spLocks noChangeArrowheads="1"/>
            </p:cNvSpPr>
            <p:nvPr/>
          </p:nvSpPr>
          <p:spPr bwMode="auto">
            <a:xfrm>
              <a:off x="1099012" y="17693"/>
              <a:ext cx="3105744" cy="4871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总结</a:t>
              </a:r>
            </a:p>
          </p:txBody>
        </p:sp>
      </p:grpSp>
      <p:grpSp>
        <p:nvGrpSpPr>
          <p:cNvPr id="24595" name="组 16"/>
          <p:cNvGrpSpPr/>
          <p:nvPr/>
        </p:nvGrpSpPr>
        <p:grpSpPr bwMode="auto">
          <a:xfrm>
            <a:off x="3876001" y="3639074"/>
            <a:ext cx="4784571" cy="1015663"/>
            <a:chOff x="268370" y="-98738"/>
            <a:chExt cx="3964143" cy="846105"/>
          </a:xfrm>
        </p:grpSpPr>
        <p:sp>
          <p:nvSpPr>
            <p:cNvPr id="24605" name="矩形 121"/>
            <p:cNvSpPr>
              <a:spLocks noChangeArrowheads="1"/>
            </p:cNvSpPr>
            <p:nvPr/>
          </p:nvSpPr>
          <p:spPr bwMode="auto">
            <a:xfrm>
              <a:off x="268370" y="-98738"/>
              <a:ext cx="506283" cy="8461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606" name="文本框 8"/>
            <p:cNvSpPr txBox="1">
              <a:spLocks noChangeArrowheads="1"/>
            </p:cNvSpPr>
            <p:nvPr/>
          </p:nvSpPr>
          <p:spPr bwMode="auto">
            <a:xfrm>
              <a:off x="899427" y="105678"/>
              <a:ext cx="3333086" cy="4861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00"/>
                  </a:solidFill>
                </a:rPr>
                <a:t>案例研究</a:t>
              </a:r>
            </a:p>
          </p:txBody>
        </p:sp>
      </p:grpSp>
      <p:grpSp>
        <p:nvGrpSpPr>
          <p:cNvPr id="24596" name="组 16"/>
          <p:cNvGrpSpPr/>
          <p:nvPr/>
        </p:nvGrpSpPr>
        <p:grpSpPr bwMode="auto">
          <a:xfrm>
            <a:off x="5219886" y="2634902"/>
            <a:ext cx="4665369" cy="1015663"/>
            <a:chOff x="238913" y="2105"/>
            <a:chExt cx="3865503" cy="847430"/>
          </a:xfrm>
        </p:grpSpPr>
        <p:sp>
          <p:nvSpPr>
            <p:cNvPr id="24603" name="矩形 124"/>
            <p:cNvSpPr>
              <a:spLocks noChangeArrowheads="1"/>
            </p:cNvSpPr>
            <p:nvPr/>
          </p:nvSpPr>
          <p:spPr bwMode="auto">
            <a:xfrm>
              <a:off x="238913" y="2105"/>
              <a:ext cx="506299" cy="8474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604" name="文本框 8"/>
            <p:cNvSpPr txBox="1">
              <a:spLocks noChangeArrowheads="1"/>
            </p:cNvSpPr>
            <p:nvPr/>
          </p:nvSpPr>
          <p:spPr bwMode="auto">
            <a:xfrm>
              <a:off x="771330" y="181296"/>
              <a:ext cx="3333086" cy="4879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  <a:sym typeface="+mn-ea"/>
                </a:rPr>
                <a:t>优化算法</a:t>
              </a:r>
              <a:endParaRPr lang="en-US" altLang="zh-CN" sz="3200" dirty="0">
                <a:solidFill>
                  <a:srgbClr val="FFFFFF"/>
                </a:solidFill>
                <a:sym typeface="+mn-ea"/>
              </a:endParaRPr>
            </a:p>
          </p:txBody>
        </p:sp>
      </p:grpSp>
      <p:grpSp>
        <p:nvGrpSpPr>
          <p:cNvPr id="24597" name="组 16"/>
          <p:cNvGrpSpPr/>
          <p:nvPr/>
        </p:nvGrpSpPr>
        <p:grpSpPr bwMode="auto">
          <a:xfrm>
            <a:off x="7783662" y="472272"/>
            <a:ext cx="5054860" cy="1015663"/>
            <a:chOff x="211797" y="-174779"/>
            <a:chExt cx="3791418" cy="846104"/>
          </a:xfrm>
        </p:grpSpPr>
        <p:sp>
          <p:nvSpPr>
            <p:cNvPr id="24601" name="矩形 127"/>
            <p:cNvSpPr>
              <a:spLocks noChangeArrowheads="1"/>
            </p:cNvSpPr>
            <p:nvPr/>
          </p:nvSpPr>
          <p:spPr bwMode="auto">
            <a:xfrm>
              <a:off x="211797" y="-174779"/>
              <a:ext cx="458332" cy="8461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602" name="文本框 8"/>
            <p:cNvSpPr txBox="1">
              <a:spLocks noChangeArrowheads="1"/>
            </p:cNvSpPr>
            <p:nvPr/>
          </p:nvSpPr>
          <p:spPr bwMode="auto">
            <a:xfrm>
              <a:off x="670129" y="-10489"/>
              <a:ext cx="3333086" cy="487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背景</a:t>
              </a:r>
            </a:p>
          </p:txBody>
        </p:sp>
      </p:grpSp>
      <p:sp>
        <p:nvSpPr>
          <p:cNvPr id="27" name="平行四边形 103">
            <a:extLst>
              <a:ext uri="{FF2B5EF4-FFF2-40B4-BE49-F238E27FC236}">
                <a16:creationId xmlns:a16="http://schemas.microsoft.com/office/drawing/2014/main" id="{717BD82A-1A6A-454F-B9F5-1D6683570493}"/>
              </a:ext>
            </a:extLst>
          </p:cNvPr>
          <p:cNvSpPr/>
          <p:nvPr/>
        </p:nvSpPr>
        <p:spPr>
          <a:xfrm>
            <a:off x="6192797" y="24401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30E18B-7CB4-4480-8516-49C198910BC6}"/>
              </a:ext>
            </a:extLst>
          </p:cNvPr>
          <p:cNvSpPr/>
          <p:nvPr/>
        </p:nvSpPr>
        <p:spPr>
          <a:xfrm>
            <a:off x="6192797" y="1690246"/>
            <a:ext cx="3909595" cy="749055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grpSp>
        <p:nvGrpSpPr>
          <p:cNvPr id="29" name="组 16">
            <a:extLst>
              <a:ext uri="{FF2B5EF4-FFF2-40B4-BE49-F238E27FC236}">
                <a16:creationId xmlns:a16="http://schemas.microsoft.com/office/drawing/2014/main" id="{56BADB75-B9A2-461D-BF40-7B3C12328C92}"/>
              </a:ext>
            </a:extLst>
          </p:cNvPr>
          <p:cNvGrpSpPr/>
          <p:nvPr/>
        </p:nvGrpSpPr>
        <p:grpSpPr bwMode="auto">
          <a:xfrm>
            <a:off x="6274961" y="1589704"/>
            <a:ext cx="4665369" cy="1291982"/>
            <a:chOff x="238913" y="2105"/>
            <a:chExt cx="3865503" cy="1077980"/>
          </a:xfrm>
        </p:grpSpPr>
        <p:sp>
          <p:nvSpPr>
            <p:cNvPr id="30" name="矩形 124">
              <a:extLst>
                <a:ext uri="{FF2B5EF4-FFF2-40B4-BE49-F238E27FC236}">
                  <a16:creationId xmlns:a16="http://schemas.microsoft.com/office/drawing/2014/main" id="{B5D7C437-6F11-4E6C-8A87-14E0BE6F7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13" y="2105"/>
              <a:ext cx="458329" cy="8474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文本框 8">
              <a:extLst>
                <a:ext uri="{FF2B5EF4-FFF2-40B4-BE49-F238E27FC236}">
                  <a16:creationId xmlns:a16="http://schemas.microsoft.com/office/drawing/2014/main" id="{C107C9EB-6681-4B43-A0E9-DF4C924FF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30" y="181296"/>
              <a:ext cx="3333086" cy="8987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x-none" altLang="zh-CN" sz="3200" dirty="0">
                  <a:solidFill>
                    <a:srgbClr val="FFFFFF"/>
                  </a:solidFill>
                </a:rPr>
                <a:t>问题描述</a:t>
              </a:r>
              <a:endParaRPr lang="zh-CN" altLang="zh-CN" sz="3200" dirty="0">
                <a:solidFill>
                  <a:srgbClr val="FFFFFF"/>
                </a:solidFill>
              </a:endParaRPr>
            </a:p>
            <a:p>
              <a:pPr defTabSz="914400"/>
              <a:endParaRPr lang="en-US" altLang="zh-CN" sz="3200" dirty="0">
                <a:solidFill>
                  <a:srgbClr val="FFFFFF"/>
                </a:solidFill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85229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7"/>
          <p:cNvGrpSpPr/>
          <p:nvPr/>
        </p:nvGrpSpPr>
        <p:grpSpPr bwMode="auto">
          <a:xfrm>
            <a:off x="1588" y="215900"/>
            <a:ext cx="4547898" cy="763588"/>
            <a:chOff x="0" y="180328"/>
            <a:chExt cx="3413009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2732225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案例研究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-</a:t>
              </a:r>
              <a:r>
                <a:rPr kumimoji="1" lang="zh-CN" altLang="en-US" sz="3200" b="1" dirty="0">
                  <a:solidFill>
                    <a:srgbClr val="D80C18"/>
                  </a:solidFill>
                </a:rPr>
                <a:t>案例简介</a:t>
              </a:r>
              <a:endParaRPr kumimoji="1" lang="zh-CN" altLang="zh-CN" sz="3200" b="1" dirty="0">
                <a:solidFill>
                  <a:srgbClr val="D80C18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305B154-B4E1-438F-8573-0AE163B0EE63}"/>
              </a:ext>
            </a:extLst>
          </p:cNvPr>
          <p:cNvSpPr/>
          <p:nvPr/>
        </p:nvSpPr>
        <p:spPr>
          <a:xfrm>
            <a:off x="690856" y="1280914"/>
            <a:ext cx="11131965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zh-CN" dirty="0"/>
              <a:t>从</a:t>
            </a:r>
            <a:r>
              <a:rPr lang="en-US" altLang="zh-CN" dirty="0"/>
              <a:t>BEEBS</a:t>
            </a:r>
            <a:r>
              <a:rPr lang="zh-CN" altLang="zh-CN" dirty="0"/>
              <a:t>平台中选用涵盖安全、网络、通信、汽车和消费五个领域的</a:t>
            </a:r>
            <a:r>
              <a:rPr lang="en-US" altLang="zh-CN" dirty="0"/>
              <a:t>8</a:t>
            </a:r>
            <a:r>
              <a:rPr lang="zh-CN" altLang="zh-CN" dirty="0"/>
              <a:t>个案例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F40C7E-C099-497B-9304-3654A5B0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32" y="1861009"/>
            <a:ext cx="8306645" cy="45251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7"/>
          <p:cNvGrpSpPr/>
          <p:nvPr/>
        </p:nvGrpSpPr>
        <p:grpSpPr bwMode="auto">
          <a:xfrm>
            <a:off x="1588" y="215900"/>
            <a:ext cx="4547897" cy="763588"/>
            <a:chOff x="0" y="180328"/>
            <a:chExt cx="3413008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2732224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案例研究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-</a:t>
              </a:r>
              <a:r>
                <a:rPr kumimoji="1" lang="zh-CN" altLang="en-US" sz="3200" b="1" dirty="0">
                  <a:solidFill>
                    <a:srgbClr val="D80C18"/>
                  </a:solidFill>
                </a:rPr>
                <a:t>实验方法</a:t>
              </a:r>
              <a:endParaRPr kumimoji="1" lang="zh-CN" altLang="zh-CN" sz="3200" b="1" dirty="0">
                <a:solidFill>
                  <a:srgbClr val="D80C18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305B154-B4E1-438F-8573-0AE163B0EE63}"/>
              </a:ext>
            </a:extLst>
          </p:cNvPr>
          <p:cNvSpPr/>
          <p:nvPr/>
        </p:nvSpPr>
        <p:spPr>
          <a:xfrm>
            <a:off x="690856" y="1280914"/>
            <a:ext cx="11131965" cy="2242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分别运用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TreeEDA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GA-FP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独立运行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采用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Wilcoxom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秩和检验方法对实验数据进行统计分析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lvl="1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置信水平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的值设置为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marL="895350" lvl="1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Vargha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-Delaney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作为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的直观度量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0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ED4877-1E5B-4456-9836-A02D2978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3" y="1794555"/>
            <a:ext cx="7404908" cy="4933896"/>
          </a:xfrm>
          <a:prstGeom prst="rect">
            <a:avLst/>
          </a:prstGeom>
        </p:spPr>
      </p:pic>
      <p:grpSp>
        <p:nvGrpSpPr>
          <p:cNvPr id="12" name="组 17"/>
          <p:cNvGrpSpPr/>
          <p:nvPr/>
        </p:nvGrpSpPr>
        <p:grpSpPr bwMode="auto">
          <a:xfrm>
            <a:off x="1588" y="215900"/>
            <a:ext cx="4777128" cy="763588"/>
            <a:chOff x="0" y="180328"/>
            <a:chExt cx="3585036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290425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案例研究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-</a:t>
              </a:r>
              <a:r>
                <a:rPr kumimoji="1" lang="zh-CN" altLang="en-US" sz="3200" b="1" dirty="0">
                  <a:solidFill>
                    <a:srgbClr val="D80C18"/>
                  </a:solidFill>
                </a:rPr>
                <a:t>实验结果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1</a:t>
              </a:r>
              <a:endParaRPr kumimoji="1" lang="zh-CN" altLang="zh-CN" sz="3200" b="1" dirty="0">
                <a:solidFill>
                  <a:srgbClr val="D80C18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305B154-B4E1-438F-8573-0AE163B0EE63}"/>
              </a:ext>
            </a:extLst>
          </p:cNvPr>
          <p:cNvSpPr/>
          <p:nvPr/>
        </p:nvSpPr>
        <p:spPr>
          <a:xfrm>
            <a:off x="530811" y="1090286"/>
            <a:ext cx="11131965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b="1" dirty="0"/>
              <a:t> </a:t>
            </a:r>
            <a:r>
              <a:rPr lang="zh-CN" altLang="zh-CN" b="1" dirty="0"/>
              <a:t>问题</a:t>
            </a:r>
            <a:r>
              <a:rPr lang="en-US" altLang="zh-CN" b="1" dirty="0"/>
              <a:t>1(</a:t>
            </a:r>
            <a:r>
              <a:rPr lang="zh-CN" altLang="zh-CN" b="1" dirty="0"/>
              <a:t>解质量</a:t>
            </a:r>
            <a:r>
              <a:rPr lang="en-US" altLang="zh-CN" b="1" dirty="0"/>
              <a:t>):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GA-FP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Tree-EDA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算法能否得到更优的编译选项组合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使得案例的运行能耗更低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C29030-97C2-4CA9-A354-FF6780F65A4A}"/>
              </a:ext>
            </a:extLst>
          </p:cNvPr>
          <p:cNvSpPr/>
          <p:nvPr/>
        </p:nvSpPr>
        <p:spPr>
          <a:xfrm>
            <a:off x="4135073" y="3224981"/>
            <a:ext cx="7256207" cy="4227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213C84-F0B5-46C3-8D68-F0C6DCB90472}"/>
              </a:ext>
            </a:extLst>
          </p:cNvPr>
          <p:cNvSpPr/>
          <p:nvPr/>
        </p:nvSpPr>
        <p:spPr>
          <a:xfrm>
            <a:off x="4135073" y="5832540"/>
            <a:ext cx="7256207" cy="4227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00A655-20FD-4ACE-92C6-79ACDC442481}"/>
              </a:ext>
            </a:extLst>
          </p:cNvPr>
          <p:cNvSpPr/>
          <p:nvPr/>
        </p:nvSpPr>
        <p:spPr>
          <a:xfrm>
            <a:off x="4135072" y="3657661"/>
            <a:ext cx="7256207" cy="4227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7"/>
          <p:cNvGrpSpPr/>
          <p:nvPr/>
        </p:nvGrpSpPr>
        <p:grpSpPr bwMode="auto">
          <a:xfrm>
            <a:off x="1588" y="215900"/>
            <a:ext cx="4777128" cy="763588"/>
            <a:chOff x="0" y="180328"/>
            <a:chExt cx="3585036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290425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案例研究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-</a:t>
              </a:r>
              <a:r>
                <a:rPr kumimoji="1" lang="zh-CN" altLang="en-US" sz="3200" b="1" dirty="0">
                  <a:solidFill>
                    <a:srgbClr val="D80C18"/>
                  </a:solidFill>
                </a:rPr>
                <a:t>实验结果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1</a:t>
              </a:r>
              <a:endParaRPr kumimoji="1" lang="zh-CN" altLang="zh-CN" sz="3200" b="1" dirty="0">
                <a:solidFill>
                  <a:srgbClr val="D80C18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305B154-B4E1-438F-8573-0AE163B0EE63}"/>
              </a:ext>
            </a:extLst>
          </p:cNvPr>
          <p:cNvSpPr/>
          <p:nvPr/>
        </p:nvSpPr>
        <p:spPr>
          <a:xfrm>
            <a:off x="530811" y="1090286"/>
            <a:ext cx="11131965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b="1" dirty="0"/>
              <a:t> </a:t>
            </a:r>
            <a:r>
              <a:rPr lang="zh-CN" altLang="zh-CN" b="1" dirty="0"/>
              <a:t>问题</a:t>
            </a:r>
            <a:r>
              <a:rPr lang="en-US" altLang="zh-CN" b="1" dirty="0"/>
              <a:t>1(</a:t>
            </a:r>
            <a:r>
              <a:rPr lang="zh-CN" altLang="zh-CN" b="1" dirty="0"/>
              <a:t>解质量</a:t>
            </a:r>
            <a:r>
              <a:rPr lang="en-US" altLang="zh-CN" b="1" dirty="0"/>
              <a:t>):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GA-FP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Tree-EDA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算法能否得到更优的编译选项组合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使得案例的运行能耗更低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1" name="图片 10" descr="F:\qq\文件\412070670\Image\C2C\~]Y$AR53(~P(I7(R0G_A%52.png">
            <a:extLst>
              <a:ext uri="{FF2B5EF4-FFF2-40B4-BE49-F238E27FC236}">
                <a16:creationId xmlns:a16="http://schemas.microsoft.com/office/drawing/2014/main" id="{15869B87-F610-4AC8-B0D2-8DF4ADF657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0" y="2441497"/>
            <a:ext cx="5565983" cy="306819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E4D6D0-8BE7-451B-8C1F-FD1F697FE891}"/>
                  </a:ext>
                </a:extLst>
              </p:cNvPr>
              <p:cNvSpPr/>
              <p:nvPr/>
            </p:nvSpPr>
            <p:spPr>
              <a:xfrm>
                <a:off x="5958170" y="5518310"/>
                <a:ext cx="5893273" cy="592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+mn-ea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+mn-ea"/>
                            </a:rPr>
                            <m:t>∆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+mn-ea"/>
                            </a:rPr>
                            <m:t>𝑒𝑛𝑔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+mn-ea"/>
                            </a:rPr>
                            <m:t>%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+mn-ea"/>
                            </a:rPr>
                            <m:t>𝑇𝑟𝑒𝑒𝐸𝐷𝐴</m:t>
                          </m:r>
                          <m:r>
                            <a:rPr lang="zh-CN" altLang="en-US" sz="1500" i="1">
                              <a:latin typeface="Cambria Math" panose="02040503050406030204" pitchFamily="18" charset="0"/>
                              <a:ea typeface="+mn-ea"/>
                            </a:rPr>
                            <m:t>最优解能耗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+mn-ea"/>
                            </a:rPr>
                            <m:t>𝐺𝐴</m:t>
                          </m:r>
                          <m:r>
                            <a:rPr lang="en-US" altLang="zh-CN" sz="150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+mn-ea"/>
                            </a:rPr>
                            <m:t>𝐹𝑃</m:t>
                          </m:r>
                          <m:r>
                            <a:rPr lang="zh-CN" altLang="en-US" sz="1500" i="1">
                              <a:latin typeface="Cambria Math" panose="02040503050406030204" pitchFamily="18" charset="0"/>
                              <a:ea typeface="+mn-ea"/>
                            </a:rPr>
                            <m:t>最优解能耗</m:t>
                          </m:r>
                        </m:num>
                        <m:den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+mn-ea"/>
                            </a:rPr>
                            <m:t>𝑇𝑟𝑒𝑒𝐸𝐷𝐴</m:t>
                          </m:r>
                          <m:r>
                            <a:rPr lang="zh-CN" altLang="en-US" sz="1500" i="1">
                              <a:latin typeface="Cambria Math" panose="02040503050406030204" pitchFamily="18" charset="0"/>
                              <a:ea typeface="+mn-ea"/>
                            </a:rPr>
                            <m:t>最优解能耗</m:t>
                          </m:r>
                        </m:den>
                      </m:f>
                      <m:r>
                        <a:rPr lang="en-US" altLang="zh-CN" sz="1500" i="1">
                          <a:latin typeface="Cambria Math" panose="02040503050406030204" pitchFamily="18" charset="0"/>
                          <a:ea typeface="+mn-ea"/>
                        </a:rPr>
                        <m:t>×100%</m:t>
                      </m:r>
                    </m:oMath>
                  </m:oMathPara>
                </a14:m>
                <a:endParaRPr lang="zh-CN" altLang="en-US" sz="15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E4D6D0-8BE7-451B-8C1F-FD1F697FE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70" y="5518310"/>
                <a:ext cx="5893273" cy="5920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7B58A75-AD1B-4F12-9D0D-995BF1D1D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314" y="2039784"/>
            <a:ext cx="2966233" cy="34316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C38546-A8A6-4205-A912-115172EE5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32" y="5767714"/>
            <a:ext cx="5288738" cy="28958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07FDDC-68AC-4994-8BF5-359F14715F4D}"/>
              </a:ext>
            </a:extLst>
          </p:cNvPr>
          <p:cNvCxnSpPr>
            <a:cxnSpLocks/>
          </p:cNvCxnSpPr>
          <p:nvPr/>
        </p:nvCxnSpPr>
        <p:spPr>
          <a:xfrm>
            <a:off x="905170" y="4691230"/>
            <a:ext cx="4817262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4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7"/>
          <p:cNvGrpSpPr/>
          <p:nvPr/>
        </p:nvGrpSpPr>
        <p:grpSpPr bwMode="auto">
          <a:xfrm>
            <a:off x="1588" y="215900"/>
            <a:ext cx="4777128" cy="763588"/>
            <a:chOff x="0" y="180328"/>
            <a:chExt cx="3585036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290425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案例研究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-</a:t>
              </a:r>
              <a:r>
                <a:rPr kumimoji="1" lang="zh-CN" altLang="en-US" sz="3200" b="1" dirty="0">
                  <a:solidFill>
                    <a:srgbClr val="D80C18"/>
                  </a:solidFill>
                </a:rPr>
                <a:t>实验结果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2</a:t>
              </a:r>
              <a:endParaRPr kumimoji="1" lang="zh-CN" altLang="zh-CN" sz="3200" b="1" dirty="0">
                <a:solidFill>
                  <a:srgbClr val="D80C18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305B154-B4E1-438F-8573-0AE163B0EE63}"/>
              </a:ext>
            </a:extLst>
          </p:cNvPr>
          <p:cNvSpPr/>
          <p:nvPr/>
        </p:nvSpPr>
        <p:spPr>
          <a:xfrm>
            <a:off x="530811" y="1014119"/>
            <a:ext cx="11131965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b="1" dirty="0"/>
              <a:t>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收敛速度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Tree-EDA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算法相比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GA-FP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算法能否加快收敛速度？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074" name="图片 2" descr="F:\qq\文件\807182646\Image\C2C\~)CT2)BORDUMR4WCXRK$MDS.png">
            <a:extLst>
              <a:ext uri="{FF2B5EF4-FFF2-40B4-BE49-F238E27FC236}">
                <a16:creationId xmlns:a16="http://schemas.microsoft.com/office/drawing/2014/main" id="{F05904E7-B185-48C9-9A59-EBC5E88F6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9" y="2176634"/>
            <a:ext cx="6714412" cy="354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BBA99B2-CF56-4BC3-A56F-18BC36E3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5" y="5869993"/>
            <a:ext cx="5407380" cy="63828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2B13FAB-5F4E-4E68-8AED-F8735CE7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392" y="3278841"/>
            <a:ext cx="4049414" cy="2497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4CE56DE3-5B1E-4E25-8952-16BED2F6DE3C}"/>
              </a:ext>
            </a:extLst>
          </p:cNvPr>
          <p:cNvSpPr txBox="1"/>
          <p:nvPr/>
        </p:nvSpPr>
        <p:spPr>
          <a:xfrm>
            <a:off x="10841597" y="3429000"/>
            <a:ext cx="79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GA-FP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E27C53A7-EDEA-47CA-A625-F2984AF4979B}"/>
              </a:ext>
            </a:extLst>
          </p:cNvPr>
          <p:cNvSpPr txBox="1"/>
          <p:nvPr/>
        </p:nvSpPr>
        <p:spPr>
          <a:xfrm>
            <a:off x="10899180" y="3892224"/>
            <a:ext cx="79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TreeEDA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5EAFC56-9D1D-4FB3-93E4-399151D3BB5F}"/>
              </a:ext>
            </a:extLst>
          </p:cNvPr>
          <p:cNvCxnSpPr>
            <a:cxnSpLocks/>
          </p:cNvCxnSpPr>
          <p:nvPr/>
        </p:nvCxnSpPr>
        <p:spPr bwMode="auto">
          <a:xfrm>
            <a:off x="9725416" y="4036219"/>
            <a:ext cx="0" cy="1464308"/>
          </a:xfrm>
          <a:prstGeom prst="line">
            <a:avLst/>
          </a:prstGeom>
          <a:solidFill>
            <a:srgbClr val="1B33E7"/>
          </a:solidFill>
          <a:ln w="19050" cap="flat" cmpd="sng" algn="ctr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FAE12FB-63DE-4FA5-87DE-0DEFC1A446CF}"/>
              </a:ext>
            </a:extLst>
          </p:cNvPr>
          <p:cNvCxnSpPr>
            <a:cxnSpLocks/>
          </p:cNvCxnSpPr>
          <p:nvPr/>
        </p:nvCxnSpPr>
        <p:spPr bwMode="auto">
          <a:xfrm>
            <a:off x="8910099" y="4036219"/>
            <a:ext cx="0" cy="1431131"/>
          </a:xfrm>
          <a:prstGeom prst="line">
            <a:avLst/>
          </a:prstGeom>
          <a:solidFill>
            <a:srgbClr val="1B33E7"/>
          </a:solidFill>
          <a:ln w="19050" cap="flat" cmpd="sng" algn="ctr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7315422B-D35B-4A1D-ABEF-B6BFB79BEC4F}"/>
                  </a:ext>
                </a:extLst>
              </p:cNvPr>
              <p:cNvSpPr txBox="1"/>
              <p:nvPr/>
            </p:nvSpPr>
            <p:spPr>
              <a:xfrm>
                <a:off x="7261251" y="5821334"/>
                <a:ext cx="3240360" cy="632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sz="18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/>
                            <a:ea typeface="Cambria Math"/>
                          </a:rPr>
                          <m:t>%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34−22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34</m:t>
                        </m:r>
                      </m:den>
                    </m:f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∗100%</m:t>
                    </m:r>
                  </m:oMath>
                </a14:m>
                <a:r>
                  <a:rPr lang="en-US" altLang="zh-CN" sz="1800" b="0" i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=35.3%</m:t>
                    </m:r>
                    <m:r>
                      <a:rPr lang="en-US" altLang="zh-CN" sz="1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7315422B-D35B-4A1D-ABEF-B6BFB79B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51" y="5821334"/>
                <a:ext cx="3240360" cy="632930"/>
              </a:xfrm>
              <a:prstGeom prst="rect">
                <a:avLst/>
              </a:prstGeom>
              <a:blipFill>
                <a:blip r:embed="rId5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73A622-9812-4577-8F7C-4BF149805435}"/>
              </a:ext>
            </a:extLst>
          </p:cNvPr>
          <p:cNvCxnSpPr>
            <a:cxnSpLocks/>
          </p:cNvCxnSpPr>
          <p:nvPr/>
        </p:nvCxnSpPr>
        <p:spPr>
          <a:xfrm>
            <a:off x="601535" y="5067765"/>
            <a:ext cx="5810151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BE1827FC-05E5-4978-9490-B36D163D9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085" y="306768"/>
            <a:ext cx="521952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8FDFF3-1EE8-460A-A3FE-A5C49F9B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545" y="5068826"/>
            <a:ext cx="3465784" cy="1048072"/>
          </a:xfrm>
          <a:prstGeom prst="rect">
            <a:avLst/>
          </a:prstGeom>
        </p:spPr>
      </p:pic>
      <p:grpSp>
        <p:nvGrpSpPr>
          <p:cNvPr id="12" name="组 17"/>
          <p:cNvGrpSpPr/>
          <p:nvPr/>
        </p:nvGrpSpPr>
        <p:grpSpPr bwMode="auto">
          <a:xfrm>
            <a:off x="1588" y="215900"/>
            <a:ext cx="4777128" cy="763588"/>
            <a:chOff x="0" y="180328"/>
            <a:chExt cx="3585036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290425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案例研究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-</a:t>
              </a:r>
              <a:r>
                <a:rPr kumimoji="1" lang="zh-CN" altLang="en-US" sz="3200" b="1" dirty="0">
                  <a:solidFill>
                    <a:srgbClr val="D80C18"/>
                  </a:solidFill>
                </a:rPr>
                <a:t>实验结果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3</a:t>
              </a:r>
              <a:endParaRPr kumimoji="1" lang="zh-CN" altLang="zh-CN" sz="3200" b="1" dirty="0">
                <a:solidFill>
                  <a:srgbClr val="D80C18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305B154-B4E1-438F-8573-0AE163B0EE63}"/>
              </a:ext>
            </a:extLst>
          </p:cNvPr>
          <p:cNvSpPr/>
          <p:nvPr/>
        </p:nvSpPr>
        <p:spPr>
          <a:xfrm>
            <a:off x="530811" y="1034598"/>
            <a:ext cx="11296754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(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最优解中编译选项的正相关性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Tree-EDA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算法相比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GA-FP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获得的最优解中编译选项之间是否存在更强的正相关性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098" name="图片 2" descr="20ci">
            <a:extLst>
              <a:ext uri="{FF2B5EF4-FFF2-40B4-BE49-F238E27FC236}">
                <a16:creationId xmlns:a16="http://schemas.microsoft.com/office/drawing/2014/main" id="{55AF50CE-921D-4592-9296-C39E30DF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2295" r="5228" b="3520"/>
          <a:stretch>
            <a:fillRect/>
          </a:stretch>
        </p:blipFill>
        <p:spPr bwMode="auto">
          <a:xfrm>
            <a:off x="208536" y="2254250"/>
            <a:ext cx="7730009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C8C4B7-D16A-4084-B09C-C01E94D0F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46" y="6116898"/>
            <a:ext cx="6446587" cy="4056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02C35D-297D-4A8C-AD5A-1E7D20A2B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584" y="2080452"/>
            <a:ext cx="4217439" cy="27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7"/>
          <p:cNvGrpSpPr/>
          <p:nvPr/>
        </p:nvGrpSpPr>
        <p:grpSpPr bwMode="auto">
          <a:xfrm>
            <a:off x="1588" y="215900"/>
            <a:ext cx="4777128" cy="763588"/>
            <a:chOff x="0" y="180328"/>
            <a:chExt cx="3585036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290425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案例研究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-</a:t>
              </a:r>
              <a:r>
                <a:rPr kumimoji="1" lang="zh-CN" altLang="en-US" sz="3200" b="1" dirty="0">
                  <a:solidFill>
                    <a:srgbClr val="D80C18"/>
                  </a:solidFill>
                </a:rPr>
                <a:t>实验结果</a:t>
              </a:r>
              <a:r>
                <a:rPr kumimoji="1" lang="en-US" altLang="zh-CN" sz="3200" b="1" dirty="0">
                  <a:solidFill>
                    <a:srgbClr val="D80C18"/>
                  </a:solidFill>
                </a:rPr>
                <a:t>4</a:t>
              </a:r>
              <a:endParaRPr kumimoji="1" lang="zh-CN" altLang="zh-CN" sz="3200" b="1" dirty="0">
                <a:solidFill>
                  <a:srgbClr val="D80C18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305B154-B4E1-438F-8573-0AE163B0EE63}"/>
              </a:ext>
            </a:extLst>
          </p:cNvPr>
          <p:cNvSpPr/>
          <p:nvPr/>
        </p:nvSpPr>
        <p:spPr>
          <a:xfrm>
            <a:off x="530811" y="1034598"/>
            <a:ext cx="11131965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4(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编译选项的使用频度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GA-FP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个案例能耗优化结果中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各个编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译选项的使用频度如何？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2A1D6076-15A3-4E58-859E-F94AD29DC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69" y="2165594"/>
            <a:ext cx="9244745" cy="403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8B57AE8-8D21-4F0A-A5AC-E3FD8B460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328" y="6124420"/>
            <a:ext cx="7067426" cy="4971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350A0BF-F840-4C1B-976D-6DB33D87171E}"/>
              </a:ext>
            </a:extLst>
          </p:cNvPr>
          <p:cNvSpPr/>
          <p:nvPr/>
        </p:nvSpPr>
        <p:spPr>
          <a:xfrm>
            <a:off x="2298700" y="2226640"/>
            <a:ext cx="6096000" cy="872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freorder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-blocks (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43</a:t>
            </a:r>
            <a:r>
              <a:rPr lang="zh-CN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号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-fschedule-insns2(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47</a:t>
            </a:r>
            <a:r>
              <a:rPr lang="zh-CN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号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fgcse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39</a:t>
            </a:r>
            <a:r>
              <a:rPr lang="zh-CN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号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依次为使用频度最高的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个编译选项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A75DBC-6084-4D5D-8ED7-C1D2D87AB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700" y="2421152"/>
            <a:ext cx="145997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5A6FF4F-D5A3-464C-BBBE-E5C4149E79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800872"/>
              </p:ext>
            </p:extLst>
          </p:nvPr>
        </p:nvGraphicFramePr>
        <p:xfrm>
          <a:off x="7635012" y="2150392"/>
          <a:ext cx="4328388" cy="80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6" imgW="2933700" imgH="546100" progId="Equation.DSMT4">
                  <p:embed/>
                </p:oleObj>
              </mc:Choice>
              <mc:Fallback>
                <p:oleObj name="Equation" r:id="rId6" imgW="29337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012" y="2150392"/>
                        <a:ext cx="4328388" cy="800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2FD19DE-3D05-431F-AF8B-7C7CBE0E8F5B}"/>
              </a:ext>
            </a:extLst>
          </p:cNvPr>
          <p:cNvCxnSpPr>
            <a:cxnSpLocks/>
          </p:cNvCxnSpPr>
          <p:nvPr/>
        </p:nvCxnSpPr>
        <p:spPr>
          <a:xfrm flipH="1">
            <a:off x="10972800" y="2684550"/>
            <a:ext cx="393700" cy="533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7F8574-D598-43B4-B5BC-C4C36E3DE6BB}"/>
              </a:ext>
            </a:extLst>
          </p:cNvPr>
          <p:cNvSpPr txBox="1"/>
          <p:nvPr/>
        </p:nvSpPr>
        <p:spPr>
          <a:xfrm>
            <a:off x="10071100" y="3266352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第 </a:t>
            </a:r>
            <a:r>
              <a:rPr lang="en-US" altLang="zh-CN" sz="1600" b="1" i="1" dirty="0">
                <a:solidFill>
                  <a:srgbClr val="FF0000"/>
                </a:solidFill>
              </a:rPr>
              <a:t>k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</a:rPr>
              <a:t>次运行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838B562-AADA-429F-A395-E8A1DCBA787A}"/>
              </a:ext>
            </a:extLst>
          </p:cNvPr>
          <p:cNvCxnSpPr>
            <a:cxnSpLocks/>
          </p:cNvCxnSpPr>
          <p:nvPr/>
        </p:nvCxnSpPr>
        <p:spPr>
          <a:xfrm>
            <a:off x="11662776" y="2778770"/>
            <a:ext cx="0" cy="87835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D27B216-F80B-4564-A321-6CAE0926E6A8}"/>
              </a:ext>
            </a:extLst>
          </p:cNvPr>
          <p:cNvSpPr txBox="1"/>
          <p:nvPr/>
        </p:nvSpPr>
        <p:spPr>
          <a:xfrm>
            <a:off x="10872078" y="375073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第 </a:t>
            </a:r>
            <a:r>
              <a:rPr lang="en-US" altLang="zh-CN" sz="1600" b="1" i="1" dirty="0">
                <a:solidFill>
                  <a:srgbClr val="FF0000"/>
                </a:solidFill>
              </a:rPr>
              <a:t>j </a:t>
            </a:r>
            <a:r>
              <a:rPr lang="zh-CN" altLang="en-US" sz="1600" b="1" dirty="0">
                <a:solidFill>
                  <a:srgbClr val="FF0000"/>
                </a:solidFill>
              </a:rPr>
              <a:t>个案例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ECDD516-8397-4BBA-AC6D-F88B008D0B43}"/>
              </a:ext>
            </a:extLst>
          </p:cNvPr>
          <p:cNvCxnSpPr/>
          <p:nvPr/>
        </p:nvCxnSpPr>
        <p:spPr>
          <a:xfrm>
            <a:off x="11074400" y="2150392"/>
            <a:ext cx="0" cy="2707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8143BFC-705A-4EE5-A1EB-2327779875B4}"/>
              </a:ext>
            </a:extLst>
          </p:cNvPr>
          <p:cNvSpPr txBox="1"/>
          <p:nvPr/>
        </p:nvSpPr>
        <p:spPr>
          <a:xfrm>
            <a:off x="10367376" y="1811838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编号为</a:t>
            </a:r>
            <a:r>
              <a:rPr lang="en-US" altLang="zh-CN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的选项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1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25003" y="47227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D80C18"/>
                </a:solidFill>
                <a:latin typeface="+mn-lt"/>
                <a:ea typeface="+mn-ea"/>
                <a:cs typeface="+mn-cs"/>
              </a:rPr>
              <a:t>汇报目录</a:t>
            </a:r>
            <a:endParaRPr lang="en-US" altLang="zh-CN" sz="4400" b="1" dirty="0">
              <a:solidFill>
                <a:srgbClr val="D80C1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平行四边形 103"/>
          <p:cNvSpPr/>
          <p:nvPr/>
        </p:nvSpPr>
        <p:spPr>
          <a:xfrm>
            <a:off x="2841411" y="554741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3" name="矩形 42"/>
          <p:cNvSpPr/>
          <p:nvPr/>
        </p:nvSpPr>
        <p:spPr>
          <a:xfrm>
            <a:off x="2841411" y="4823544"/>
            <a:ext cx="3790629" cy="735114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0" name="平行四边形 103"/>
          <p:cNvSpPr/>
          <p:nvPr/>
        </p:nvSpPr>
        <p:spPr>
          <a:xfrm>
            <a:off x="3807731" y="45270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1" name="矩形 40"/>
          <p:cNvSpPr/>
          <p:nvPr/>
        </p:nvSpPr>
        <p:spPr>
          <a:xfrm>
            <a:off x="3826363" y="3775269"/>
            <a:ext cx="4135667" cy="779643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38" name="平行四边形 103"/>
          <p:cNvSpPr/>
          <p:nvPr/>
        </p:nvSpPr>
        <p:spPr>
          <a:xfrm>
            <a:off x="5137722" y="34853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39" name="矩形 38"/>
          <p:cNvSpPr/>
          <p:nvPr/>
        </p:nvSpPr>
        <p:spPr>
          <a:xfrm>
            <a:off x="5137722" y="2735444"/>
            <a:ext cx="3909595" cy="749055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104" name="平行四边形 103"/>
          <p:cNvSpPr/>
          <p:nvPr/>
        </p:nvSpPr>
        <p:spPr>
          <a:xfrm>
            <a:off x="7288129" y="1405789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111" name="矩形 110"/>
          <p:cNvSpPr/>
          <p:nvPr/>
        </p:nvSpPr>
        <p:spPr>
          <a:xfrm>
            <a:off x="7277305" y="669486"/>
            <a:ext cx="3561225" cy="734174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grpSp>
        <p:nvGrpSpPr>
          <p:cNvPr id="24594" name="组 16"/>
          <p:cNvGrpSpPr/>
          <p:nvPr/>
        </p:nvGrpSpPr>
        <p:grpSpPr bwMode="auto">
          <a:xfrm>
            <a:off x="2957428" y="4713809"/>
            <a:ext cx="4390063" cy="1036213"/>
            <a:chOff x="568082" y="-170344"/>
            <a:chExt cx="3636674" cy="863224"/>
          </a:xfrm>
        </p:grpSpPr>
        <p:sp>
          <p:nvSpPr>
            <p:cNvPr id="24607" name="矩形 118"/>
            <p:cNvSpPr>
              <a:spLocks noChangeArrowheads="1"/>
            </p:cNvSpPr>
            <p:nvPr/>
          </p:nvSpPr>
          <p:spPr bwMode="auto">
            <a:xfrm>
              <a:off x="568082" y="-170344"/>
              <a:ext cx="478544" cy="8632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608" name="文本框 8"/>
            <p:cNvSpPr txBox="1">
              <a:spLocks noChangeArrowheads="1"/>
            </p:cNvSpPr>
            <p:nvPr/>
          </p:nvSpPr>
          <p:spPr bwMode="auto">
            <a:xfrm>
              <a:off x="1099012" y="17693"/>
              <a:ext cx="3105744" cy="4871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总结</a:t>
              </a:r>
            </a:p>
          </p:txBody>
        </p:sp>
      </p:grpSp>
      <p:grpSp>
        <p:nvGrpSpPr>
          <p:cNvPr id="24595" name="组 16"/>
          <p:cNvGrpSpPr/>
          <p:nvPr/>
        </p:nvGrpSpPr>
        <p:grpSpPr bwMode="auto">
          <a:xfrm>
            <a:off x="3876001" y="3639074"/>
            <a:ext cx="4784571" cy="1015663"/>
            <a:chOff x="268370" y="-98738"/>
            <a:chExt cx="3964143" cy="846105"/>
          </a:xfrm>
        </p:grpSpPr>
        <p:sp>
          <p:nvSpPr>
            <p:cNvPr id="24605" name="矩形 121"/>
            <p:cNvSpPr>
              <a:spLocks noChangeArrowheads="1"/>
            </p:cNvSpPr>
            <p:nvPr/>
          </p:nvSpPr>
          <p:spPr bwMode="auto">
            <a:xfrm>
              <a:off x="268370" y="-98738"/>
              <a:ext cx="506283" cy="8461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606" name="文本框 8"/>
            <p:cNvSpPr txBox="1">
              <a:spLocks noChangeArrowheads="1"/>
            </p:cNvSpPr>
            <p:nvPr/>
          </p:nvSpPr>
          <p:spPr bwMode="auto">
            <a:xfrm>
              <a:off x="899427" y="105678"/>
              <a:ext cx="3333086" cy="4861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案例研究</a:t>
              </a:r>
            </a:p>
          </p:txBody>
        </p:sp>
      </p:grpSp>
      <p:grpSp>
        <p:nvGrpSpPr>
          <p:cNvPr id="24596" name="组 16"/>
          <p:cNvGrpSpPr/>
          <p:nvPr/>
        </p:nvGrpSpPr>
        <p:grpSpPr bwMode="auto">
          <a:xfrm>
            <a:off x="5219886" y="2634902"/>
            <a:ext cx="4665369" cy="1015663"/>
            <a:chOff x="238913" y="2105"/>
            <a:chExt cx="3865503" cy="847430"/>
          </a:xfrm>
        </p:grpSpPr>
        <p:sp>
          <p:nvSpPr>
            <p:cNvPr id="24603" name="矩形 124"/>
            <p:cNvSpPr>
              <a:spLocks noChangeArrowheads="1"/>
            </p:cNvSpPr>
            <p:nvPr/>
          </p:nvSpPr>
          <p:spPr bwMode="auto">
            <a:xfrm>
              <a:off x="238913" y="2105"/>
              <a:ext cx="506299" cy="8474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604" name="文本框 8"/>
            <p:cNvSpPr txBox="1">
              <a:spLocks noChangeArrowheads="1"/>
            </p:cNvSpPr>
            <p:nvPr/>
          </p:nvSpPr>
          <p:spPr bwMode="auto">
            <a:xfrm>
              <a:off x="771330" y="181296"/>
              <a:ext cx="3333086" cy="4879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  <a:sym typeface="+mn-ea"/>
                </a:rPr>
                <a:t>优化算法</a:t>
              </a:r>
              <a:endParaRPr lang="en-US" altLang="zh-CN" sz="3200" dirty="0">
                <a:solidFill>
                  <a:srgbClr val="FFFFFF"/>
                </a:solidFill>
                <a:sym typeface="+mn-ea"/>
              </a:endParaRPr>
            </a:p>
          </p:txBody>
        </p:sp>
      </p:grpSp>
      <p:grpSp>
        <p:nvGrpSpPr>
          <p:cNvPr id="24597" name="组 16"/>
          <p:cNvGrpSpPr/>
          <p:nvPr/>
        </p:nvGrpSpPr>
        <p:grpSpPr bwMode="auto">
          <a:xfrm>
            <a:off x="7783662" y="472272"/>
            <a:ext cx="5054860" cy="1015663"/>
            <a:chOff x="211797" y="-174779"/>
            <a:chExt cx="3791418" cy="846104"/>
          </a:xfrm>
        </p:grpSpPr>
        <p:sp>
          <p:nvSpPr>
            <p:cNvPr id="24601" name="矩形 127"/>
            <p:cNvSpPr>
              <a:spLocks noChangeArrowheads="1"/>
            </p:cNvSpPr>
            <p:nvPr/>
          </p:nvSpPr>
          <p:spPr bwMode="auto">
            <a:xfrm>
              <a:off x="211797" y="-174779"/>
              <a:ext cx="427071" cy="8461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02" name="文本框 8"/>
            <p:cNvSpPr txBox="1">
              <a:spLocks noChangeArrowheads="1"/>
            </p:cNvSpPr>
            <p:nvPr/>
          </p:nvSpPr>
          <p:spPr bwMode="auto">
            <a:xfrm>
              <a:off x="670129" y="-10489"/>
              <a:ext cx="3333086" cy="487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00"/>
                  </a:solidFill>
                </a:rPr>
                <a:t>背景</a:t>
              </a:r>
            </a:p>
          </p:txBody>
        </p:sp>
      </p:grpSp>
      <p:sp>
        <p:nvSpPr>
          <p:cNvPr id="27" name="平行四边形 103">
            <a:extLst>
              <a:ext uri="{FF2B5EF4-FFF2-40B4-BE49-F238E27FC236}">
                <a16:creationId xmlns:a16="http://schemas.microsoft.com/office/drawing/2014/main" id="{717BD82A-1A6A-454F-B9F5-1D6683570493}"/>
              </a:ext>
            </a:extLst>
          </p:cNvPr>
          <p:cNvSpPr/>
          <p:nvPr/>
        </p:nvSpPr>
        <p:spPr>
          <a:xfrm>
            <a:off x="6192797" y="24401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30E18B-7CB4-4480-8516-49C198910BC6}"/>
              </a:ext>
            </a:extLst>
          </p:cNvPr>
          <p:cNvSpPr/>
          <p:nvPr/>
        </p:nvSpPr>
        <p:spPr>
          <a:xfrm>
            <a:off x="6192797" y="1690246"/>
            <a:ext cx="3909595" cy="749055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grpSp>
        <p:nvGrpSpPr>
          <p:cNvPr id="29" name="组 16">
            <a:extLst>
              <a:ext uri="{FF2B5EF4-FFF2-40B4-BE49-F238E27FC236}">
                <a16:creationId xmlns:a16="http://schemas.microsoft.com/office/drawing/2014/main" id="{56BADB75-B9A2-461D-BF40-7B3C12328C92}"/>
              </a:ext>
            </a:extLst>
          </p:cNvPr>
          <p:cNvGrpSpPr/>
          <p:nvPr/>
        </p:nvGrpSpPr>
        <p:grpSpPr bwMode="auto">
          <a:xfrm>
            <a:off x="6274961" y="1589704"/>
            <a:ext cx="4665369" cy="1291982"/>
            <a:chOff x="238913" y="2105"/>
            <a:chExt cx="3865503" cy="1077980"/>
          </a:xfrm>
        </p:grpSpPr>
        <p:sp>
          <p:nvSpPr>
            <p:cNvPr id="30" name="矩形 124">
              <a:extLst>
                <a:ext uri="{FF2B5EF4-FFF2-40B4-BE49-F238E27FC236}">
                  <a16:creationId xmlns:a16="http://schemas.microsoft.com/office/drawing/2014/main" id="{B5D7C437-6F11-4E6C-8A87-14E0BE6F7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13" y="2105"/>
              <a:ext cx="458329" cy="8474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文本框 8">
              <a:extLst>
                <a:ext uri="{FF2B5EF4-FFF2-40B4-BE49-F238E27FC236}">
                  <a16:creationId xmlns:a16="http://schemas.microsoft.com/office/drawing/2014/main" id="{C107C9EB-6681-4B43-A0E9-DF4C924FF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30" y="181296"/>
              <a:ext cx="3333086" cy="8987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x-none" altLang="zh-CN" sz="3200" dirty="0">
                  <a:solidFill>
                    <a:srgbClr val="FFFFFF"/>
                  </a:solidFill>
                </a:rPr>
                <a:t>问题描述</a:t>
              </a:r>
              <a:endParaRPr lang="zh-CN" altLang="zh-CN" sz="3200" dirty="0">
                <a:solidFill>
                  <a:srgbClr val="FFFFFF"/>
                </a:solidFill>
              </a:endParaRPr>
            </a:p>
            <a:p>
              <a:pPr defTabSz="914400"/>
              <a:endParaRPr lang="en-US" altLang="zh-CN" sz="3200" dirty="0">
                <a:solidFill>
                  <a:srgbClr val="FFFFFF"/>
                </a:solidFill>
                <a:sym typeface="+mn-ea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25003" y="47227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D80C18"/>
                </a:solidFill>
                <a:latin typeface="+mn-lt"/>
                <a:ea typeface="+mn-ea"/>
                <a:cs typeface="+mn-cs"/>
              </a:rPr>
              <a:t>汇报目录</a:t>
            </a:r>
            <a:endParaRPr lang="en-US" altLang="zh-CN" sz="4400" b="1" dirty="0">
              <a:solidFill>
                <a:srgbClr val="D80C1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平行四边形 103"/>
          <p:cNvSpPr/>
          <p:nvPr/>
        </p:nvSpPr>
        <p:spPr>
          <a:xfrm>
            <a:off x="2841411" y="554741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3" name="矩形 42"/>
          <p:cNvSpPr/>
          <p:nvPr/>
        </p:nvSpPr>
        <p:spPr>
          <a:xfrm>
            <a:off x="2841411" y="4823544"/>
            <a:ext cx="3790629" cy="735114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0" name="平行四边形 103"/>
          <p:cNvSpPr/>
          <p:nvPr/>
        </p:nvSpPr>
        <p:spPr>
          <a:xfrm>
            <a:off x="3807731" y="45270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1" name="矩形 40"/>
          <p:cNvSpPr/>
          <p:nvPr/>
        </p:nvSpPr>
        <p:spPr>
          <a:xfrm>
            <a:off x="3826363" y="3775269"/>
            <a:ext cx="4135667" cy="779643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38" name="平行四边形 103"/>
          <p:cNvSpPr/>
          <p:nvPr/>
        </p:nvSpPr>
        <p:spPr>
          <a:xfrm>
            <a:off x="5137722" y="34853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39" name="矩形 38"/>
          <p:cNvSpPr/>
          <p:nvPr/>
        </p:nvSpPr>
        <p:spPr>
          <a:xfrm>
            <a:off x="5137722" y="2735444"/>
            <a:ext cx="3909595" cy="749055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104" name="平行四边形 103"/>
          <p:cNvSpPr/>
          <p:nvPr/>
        </p:nvSpPr>
        <p:spPr>
          <a:xfrm>
            <a:off x="7288129" y="1405789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111" name="矩形 110"/>
          <p:cNvSpPr/>
          <p:nvPr/>
        </p:nvSpPr>
        <p:spPr>
          <a:xfrm>
            <a:off x="7277305" y="669486"/>
            <a:ext cx="3561225" cy="734174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grpSp>
        <p:nvGrpSpPr>
          <p:cNvPr id="24594" name="组 16"/>
          <p:cNvGrpSpPr/>
          <p:nvPr/>
        </p:nvGrpSpPr>
        <p:grpSpPr bwMode="auto">
          <a:xfrm>
            <a:off x="2957428" y="4713809"/>
            <a:ext cx="4390063" cy="1036213"/>
            <a:chOff x="568082" y="-170344"/>
            <a:chExt cx="3636674" cy="863224"/>
          </a:xfrm>
        </p:grpSpPr>
        <p:sp>
          <p:nvSpPr>
            <p:cNvPr id="24607" name="矩形 118"/>
            <p:cNvSpPr>
              <a:spLocks noChangeArrowheads="1"/>
            </p:cNvSpPr>
            <p:nvPr/>
          </p:nvSpPr>
          <p:spPr bwMode="auto">
            <a:xfrm>
              <a:off x="568082" y="-170344"/>
              <a:ext cx="478544" cy="8632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608" name="文本框 8"/>
            <p:cNvSpPr txBox="1">
              <a:spLocks noChangeArrowheads="1"/>
            </p:cNvSpPr>
            <p:nvPr/>
          </p:nvSpPr>
          <p:spPr bwMode="auto">
            <a:xfrm>
              <a:off x="1099012" y="17693"/>
              <a:ext cx="3105744" cy="4871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00"/>
                  </a:solidFill>
                </a:rPr>
                <a:t>总结</a:t>
              </a:r>
            </a:p>
          </p:txBody>
        </p:sp>
      </p:grpSp>
      <p:grpSp>
        <p:nvGrpSpPr>
          <p:cNvPr id="24595" name="组 16"/>
          <p:cNvGrpSpPr/>
          <p:nvPr/>
        </p:nvGrpSpPr>
        <p:grpSpPr bwMode="auto">
          <a:xfrm>
            <a:off x="3876001" y="3639074"/>
            <a:ext cx="4784571" cy="1015663"/>
            <a:chOff x="268370" y="-98738"/>
            <a:chExt cx="3964143" cy="846105"/>
          </a:xfrm>
        </p:grpSpPr>
        <p:sp>
          <p:nvSpPr>
            <p:cNvPr id="24605" name="矩形 121"/>
            <p:cNvSpPr>
              <a:spLocks noChangeArrowheads="1"/>
            </p:cNvSpPr>
            <p:nvPr/>
          </p:nvSpPr>
          <p:spPr bwMode="auto">
            <a:xfrm>
              <a:off x="268370" y="-98738"/>
              <a:ext cx="506283" cy="8461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606" name="文本框 8"/>
            <p:cNvSpPr txBox="1">
              <a:spLocks noChangeArrowheads="1"/>
            </p:cNvSpPr>
            <p:nvPr/>
          </p:nvSpPr>
          <p:spPr bwMode="auto">
            <a:xfrm>
              <a:off x="899427" y="105678"/>
              <a:ext cx="3333086" cy="4861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案例研究</a:t>
              </a:r>
            </a:p>
          </p:txBody>
        </p:sp>
      </p:grpSp>
      <p:grpSp>
        <p:nvGrpSpPr>
          <p:cNvPr id="24596" name="组 16"/>
          <p:cNvGrpSpPr/>
          <p:nvPr/>
        </p:nvGrpSpPr>
        <p:grpSpPr bwMode="auto">
          <a:xfrm>
            <a:off x="5219886" y="2634902"/>
            <a:ext cx="4665369" cy="1015663"/>
            <a:chOff x="238913" y="2105"/>
            <a:chExt cx="3865503" cy="847430"/>
          </a:xfrm>
        </p:grpSpPr>
        <p:sp>
          <p:nvSpPr>
            <p:cNvPr id="24603" name="矩形 124"/>
            <p:cNvSpPr>
              <a:spLocks noChangeArrowheads="1"/>
            </p:cNvSpPr>
            <p:nvPr/>
          </p:nvSpPr>
          <p:spPr bwMode="auto">
            <a:xfrm>
              <a:off x="238913" y="2105"/>
              <a:ext cx="506299" cy="8474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604" name="文本框 8"/>
            <p:cNvSpPr txBox="1">
              <a:spLocks noChangeArrowheads="1"/>
            </p:cNvSpPr>
            <p:nvPr/>
          </p:nvSpPr>
          <p:spPr bwMode="auto">
            <a:xfrm>
              <a:off x="771330" y="181296"/>
              <a:ext cx="3333086" cy="4879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  <a:sym typeface="+mn-ea"/>
                </a:rPr>
                <a:t>优化算法</a:t>
              </a:r>
              <a:endParaRPr lang="en-US" altLang="zh-CN" sz="3200" dirty="0">
                <a:solidFill>
                  <a:srgbClr val="FFFFFF"/>
                </a:solidFill>
                <a:sym typeface="+mn-ea"/>
              </a:endParaRPr>
            </a:p>
          </p:txBody>
        </p:sp>
      </p:grpSp>
      <p:grpSp>
        <p:nvGrpSpPr>
          <p:cNvPr id="24597" name="组 16"/>
          <p:cNvGrpSpPr/>
          <p:nvPr/>
        </p:nvGrpSpPr>
        <p:grpSpPr bwMode="auto">
          <a:xfrm>
            <a:off x="7783662" y="472272"/>
            <a:ext cx="5054860" cy="1015663"/>
            <a:chOff x="211797" y="-174779"/>
            <a:chExt cx="3791418" cy="846104"/>
          </a:xfrm>
        </p:grpSpPr>
        <p:sp>
          <p:nvSpPr>
            <p:cNvPr id="24601" name="矩形 127"/>
            <p:cNvSpPr>
              <a:spLocks noChangeArrowheads="1"/>
            </p:cNvSpPr>
            <p:nvPr/>
          </p:nvSpPr>
          <p:spPr bwMode="auto">
            <a:xfrm>
              <a:off x="211797" y="-174779"/>
              <a:ext cx="458332" cy="8461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602" name="文本框 8"/>
            <p:cNvSpPr txBox="1">
              <a:spLocks noChangeArrowheads="1"/>
            </p:cNvSpPr>
            <p:nvPr/>
          </p:nvSpPr>
          <p:spPr bwMode="auto">
            <a:xfrm>
              <a:off x="670129" y="-10489"/>
              <a:ext cx="3333086" cy="487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背景</a:t>
              </a:r>
            </a:p>
          </p:txBody>
        </p:sp>
      </p:grpSp>
      <p:sp>
        <p:nvSpPr>
          <p:cNvPr id="27" name="平行四边形 103">
            <a:extLst>
              <a:ext uri="{FF2B5EF4-FFF2-40B4-BE49-F238E27FC236}">
                <a16:creationId xmlns:a16="http://schemas.microsoft.com/office/drawing/2014/main" id="{717BD82A-1A6A-454F-B9F5-1D6683570493}"/>
              </a:ext>
            </a:extLst>
          </p:cNvPr>
          <p:cNvSpPr/>
          <p:nvPr/>
        </p:nvSpPr>
        <p:spPr>
          <a:xfrm>
            <a:off x="6192797" y="24401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30E18B-7CB4-4480-8516-49C198910BC6}"/>
              </a:ext>
            </a:extLst>
          </p:cNvPr>
          <p:cNvSpPr/>
          <p:nvPr/>
        </p:nvSpPr>
        <p:spPr>
          <a:xfrm>
            <a:off x="6192797" y="1690246"/>
            <a:ext cx="3909595" cy="749055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grpSp>
        <p:nvGrpSpPr>
          <p:cNvPr id="29" name="组 16">
            <a:extLst>
              <a:ext uri="{FF2B5EF4-FFF2-40B4-BE49-F238E27FC236}">
                <a16:creationId xmlns:a16="http://schemas.microsoft.com/office/drawing/2014/main" id="{56BADB75-B9A2-461D-BF40-7B3C12328C92}"/>
              </a:ext>
            </a:extLst>
          </p:cNvPr>
          <p:cNvGrpSpPr/>
          <p:nvPr/>
        </p:nvGrpSpPr>
        <p:grpSpPr bwMode="auto">
          <a:xfrm>
            <a:off x="6274961" y="1589704"/>
            <a:ext cx="4665369" cy="1291982"/>
            <a:chOff x="238913" y="2105"/>
            <a:chExt cx="3865503" cy="1077980"/>
          </a:xfrm>
        </p:grpSpPr>
        <p:sp>
          <p:nvSpPr>
            <p:cNvPr id="30" name="矩形 124">
              <a:extLst>
                <a:ext uri="{FF2B5EF4-FFF2-40B4-BE49-F238E27FC236}">
                  <a16:creationId xmlns:a16="http://schemas.microsoft.com/office/drawing/2014/main" id="{B5D7C437-6F11-4E6C-8A87-14E0BE6F7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13" y="2105"/>
              <a:ext cx="458329" cy="8474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文本框 8">
              <a:extLst>
                <a:ext uri="{FF2B5EF4-FFF2-40B4-BE49-F238E27FC236}">
                  <a16:creationId xmlns:a16="http://schemas.microsoft.com/office/drawing/2014/main" id="{C107C9EB-6681-4B43-A0E9-DF4C924FF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30" y="181296"/>
              <a:ext cx="3333086" cy="8987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x-none" altLang="zh-CN" sz="3200" dirty="0">
                  <a:solidFill>
                    <a:srgbClr val="FFFFFF"/>
                  </a:solidFill>
                </a:rPr>
                <a:t>问题描述</a:t>
              </a:r>
              <a:endParaRPr lang="zh-CN" altLang="zh-CN" sz="3200" dirty="0">
                <a:solidFill>
                  <a:srgbClr val="FFFFFF"/>
                </a:solidFill>
              </a:endParaRPr>
            </a:p>
            <a:p>
              <a:pPr defTabSz="914400"/>
              <a:endParaRPr lang="en-US" altLang="zh-CN" sz="3200" dirty="0">
                <a:solidFill>
                  <a:srgbClr val="FFFFFF"/>
                </a:solidFill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58140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7"/>
          <p:cNvGrpSpPr/>
          <p:nvPr/>
        </p:nvGrpSpPr>
        <p:grpSpPr bwMode="auto">
          <a:xfrm>
            <a:off x="1588" y="215900"/>
            <a:ext cx="1912559" cy="763588"/>
            <a:chOff x="0" y="180328"/>
            <a:chExt cx="1435298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754514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总结</a:t>
              </a:r>
              <a:endParaRPr kumimoji="1" lang="zh-CN" altLang="zh-CN" sz="3200" b="1" dirty="0">
                <a:solidFill>
                  <a:srgbClr val="D80C1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8" name="对象 -2147482621">
            <a:extLst>
              <a:ext uri="{FF2B5EF4-FFF2-40B4-BE49-F238E27FC236}">
                <a16:creationId xmlns:a16="http://schemas.microsoft.com/office/drawing/2014/main" id="{F9090F42-C06C-4FDF-91ED-983124E98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443037"/>
              </p:ext>
            </p:extLst>
          </p:nvPr>
        </p:nvGraphicFramePr>
        <p:xfrm>
          <a:off x="91305" y="1101994"/>
          <a:ext cx="3855397" cy="552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r:id="rId4" imgW="3175000" imgH="4737100" progId="Visio.Drawing.15">
                  <p:embed/>
                </p:oleObj>
              </mc:Choice>
              <mc:Fallback>
                <p:oleObj r:id="rId4" imgW="3175000" imgH="4737100" progId="Visio.Drawing.15">
                  <p:embed/>
                  <p:pic>
                    <p:nvPicPr>
                      <p:cNvPr id="9" name="对象 -2147482621">
                        <a:extLst>
                          <a:ext uri="{FF2B5EF4-FFF2-40B4-BE49-F238E27FC236}">
                            <a16:creationId xmlns:a16="http://schemas.microsoft.com/office/drawing/2014/main" id="{8DA85558-3037-4F9F-9C65-5E841944D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305" y="1101994"/>
                        <a:ext cx="3855397" cy="55225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-2147482418">
            <a:extLst>
              <a:ext uri="{FF2B5EF4-FFF2-40B4-BE49-F238E27FC236}">
                <a16:creationId xmlns:a16="http://schemas.microsoft.com/office/drawing/2014/main" id="{3F9FA04F-9B9A-4AE2-8E87-842F0DD1A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526319"/>
              </p:ext>
            </p:extLst>
          </p:nvPr>
        </p:nvGraphicFramePr>
        <p:xfrm>
          <a:off x="4063933" y="0"/>
          <a:ext cx="3654089" cy="282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r:id="rId6" imgW="10109200" imgH="7556500" progId="Visio.Drawing.15">
                  <p:embed/>
                </p:oleObj>
              </mc:Choice>
              <mc:Fallback>
                <p:oleObj r:id="rId6" imgW="10109200" imgH="7556500" progId="Visio.Drawing.15">
                  <p:embed/>
                  <p:pic>
                    <p:nvPicPr>
                      <p:cNvPr id="17" name="对象 -2147482418">
                        <a:extLst>
                          <a:ext uri="{FF2B5EF4-FFF2-40B4-BE49-F238E27FC236}">
                            <a16:creationId xmlns:a16="http://schemas.microsoft.com/office/drawing/2014/main" id="{47216C52-50E7-494A-AC11-0DA147F0F9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3933" y="0"/>
                        <a:ext cx="3654089" cy="282271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8D22DD88-804A-42BC-8A0B-4C48D9AFB4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297" y="214733"/>
            <a:ext cx="3609286" cy="5361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4E1B1D-7A32-4DBA-BA8A-10EC60E223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2418" y="974410"/>
            <a:ext cx="2593804" cy="1685973"/>
          </a:xfrm>
          <a:prstGeom prst="rect">
            <a:avLst/>
          </a:prstGeom>
        </p:spPr>
      </p:pic>
      <p:pic>
        <p:nvPicPr>
          <p:cNvPr id="25" name="图片 24" descr="F:\qq\文件\412070670\Image\C2C\~]Y$AR53(~P(I7(R0G_A%52.png">
            <a:extLst>
              <a:ext uri="{FF2B5EF4-FFF2-40B4-BE49-F238E27FC236}">
                <a16:creationId xmlns:a16="http://schemas.microsoft.com/office/drawing/2014/main" id="{8B65C174-0066-465C-A295-2E9C4E0BA2AC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95" y="3017193"/>
            <a:ext cx="3548927" cy="1401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" descr="F:\qq\文件\807182646\Image\C2C\~)CT2)BORDUMR4WCXRK$MDS.png">
            <a:extLst>
              <a:ext uri="{FF2B5EF4-FFF2-40B4-BE49-F238E27FC236}">
                <a16:creationId xmlns:a16="http://schemas.microsoft.com/office/drawing/2014/main" id="{42B6F99A-F2F3-44DA-86A6-EC991782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29" y="2836380"/>
            <a:ext cx="3140013" cy="165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" descr="20ci">
            <a:extLst>
              <a:ext uri="{FF2B5EF4-FFF2-40B4-BE49-F238E27FC236}">
                <a16:creationId xmlns:a16="http://schemas.microsoft.com/office/drawing/2014/main" id="{AD85E56A-9D73-4EF7-8EC8-9C476EB10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2295" r="5228" b="3520"/>
          <a:stretch>
            <a:fillRect/>
          </a:stretch>
        </p:blipFill>
        <p:spPr bwMode="auto">
          <a:xfrm>
            <a:off x="4169095" y="4613159"/>
            <a:ext cx="3968340" cy="201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1">
            <a:extLst>
              <a:ext uri="{FF2B5EF4-FFF2-40B4-BE49-F238E27FC236}">
                <a16:creationId xmlns:a16="http://schemas.microsoft.com/office/drawing/2014/main" id="{6A92EAE9-CDE9-4A37-9218-04D926F2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435" y="4789156"/>
            <a:ext cx="3804136" cy="165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6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7"/>
          <p:cNvGrpSpPr/>
          <p:nvPr/>
        </p:nvGrpSpPr>
        <p:grpSpPr bwMode="auto">
          <a:xfrm>
            <a:off x="1588" y="215900"/>
            <a:ext cx="1912561" cy="763588"/>
            <a:chOff x="0" y="180328"/>
            <a:chExt cx="1435297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754513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总结</a:t>
              </a:r>
              <a:endParaRPr kumimoji="1" lang="zh-CN" altLang="zh-CN" sz="3200" b="1" dirty="0">
                <a:solidFill>
                  <a:srgbClr val="D80C18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305B154-B4E1-438F-8573-0AE163B0EE63}"/>
              </a:ext>
            </a:extLst>
          </p:cNvPr>
          <p:cNvSpPr/>
          <p:nvPr/>
        </p:nvSpPr>
        <p:spPr>
          <a:xfrm>
            <a:off x="530811" y="1034598"/>
            <a:ext cx="11131965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未来工作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1" indent="-34290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考虑反复出现但对能耗改进有负影响的一组选项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52500" lvl="1" indent="-34290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通过构建代理模型缓解在演化过程中能耗评估耗时长的问题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A75DBC-6084-4D5D-8ED7-C1D2D87AB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700" y="2421152"/>
            <a:ext cx="145997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2">
            <a:extLst>
              <a:ext uri="{FF2B5EF4-FFF2-40B4-BE49-F238E27FC236}">
                <a16:creationId xmlns:a16="http://schemas.microsoft.com/office/drawing/2014/main" id="{4065E93F-2A1B-4FFC-A0E7-A94EE823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2926080"/>
          </a:xfrm>
          <a:prstGeom prst="rect">
            <a:avLst/>
          </a:prstGeom>
          <a:solidFill>
            <a:srgbClr val="C00000">
              <a:alpha val="72000"/>
            </a:srgb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6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0F85A2B3-16E1-429A-9BB7-BC24598FF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9292" y="1621032"/>
            <a:ext cx="121935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itchFamily="34" charset="-122"/>
              </a:rPr>
              <a:t>欢 迎 批 评 指 正！</a:t>
            </a:r>
            <a:endParaRPr lang="zh-CN" altLang="zh-CN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itchFamily="34" charset="-122"/>
            </a:endParaRPr>
          </a:p>
        </p:txBody>
      </p:sp>
      <p:pic>
        <p:nvPicPr>
          <p:cNvPr id="9" name="Picture 33" descr="u=2421193983,3166436702&amp;fm=0&amp;gp=0">
            <a:extLst>
              <a:ext uri="{FF2B5EF4-FFF2-40B4-BE49-F238E27FC236}">
                <a16:creationId xmlns:a16="http://schemas.microsoft.com/office/drawing/2014/main" id="{09DC16FE-1EDA-43F6-A4BD-1B57D282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94" y="3928962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9425FB-78D1-41F3-A3CB-02245ED5DE26}"/>
              </a:ext>
            </a:extLst>
          </p:cNvPr>
          <p:cNvSpPr txBox="1"/>
          <p:nvPr/>
        </p:nvSpPr>
        <p:spPr>
          <a:xfrm>
            <a:off x="7503564" y="4226314"/>
            <a:ext cx="542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youcongni@foxmail.com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20964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587" y="215900"/>
            <a:ext cx="1375657" cy="763588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>
              <a:solidFill>
                <a:srgbClr val="D80C18"/>
              </a:solidFill>
            </a:endParaRPr>
          </a:p>
        </p:txBody>
      </p:sp>
      <p:sp>
        <p:nvSpPr>
          <p:cNvPr id="14" name="文本框 19"/>
          <p:cNvSpPr txBox="1">
            <a:spLocks noChangeArrowheads="1"/>
          </p:cNvSpPr>
          <p:nvPr/>
        </p:nvSpPr>
        <p:spPr bwMode="auto">
          <a:xfrm>
            <a:off x="1588" y="338406"/>
            <a:ext cx="1103187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chemeClr val="bg1"/>
                </a:solidFill>
              </a:rPr>
              <a:t>备答</a:t>
            </a:r>
            <a:r>
              <a:rPr kumimoji="1" lang="en-US" altLang="zh-CN" b="1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70E681-FA3F-4C0B-B6AA-F21B9A72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88" y="1010532"/>
            <a:ext cx="19851124" cy="5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B102E65-1EB9-42C8-92D1-3B4195E42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621346"/>
              </p:ext>
            </p:extLst>
          </p:nvPr>
        </p:nvGraphicFramePr>
        <p:xfrm>
          <a:off x="1840088" y="1010532"/>
          <a:ext cx="7490714" cy="429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Visio" r:id="rId3" imgW="4731914" imgH="2728070" progId="Visio.Drawing.15">
                  <p:embed/>
                </p:oleObj>
              </mc:Choice>
              <mc:Fallback>
                <p:oleObj name="Visio" r:id="rId3" imgW="4731914" imgH="27280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088" y="1010532"/>
                        <a:ext cx="7490714" cy="4295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C1C6182-433C-4974-B481-5871A2DB704E}"/>
              </a:ext>
            </a:extLst>
          </p:cNvPr>
          <p:cNvSpPr/>
          <p:nvPr/>
        </p:nvSpPr>
        <p:spPr>
          <a:xfrm>
            <a:off x="3791524" y="5489812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能耗评估的顶层数据流图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63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587" y="215900"/>
            <a:ext cx="1375657" cy="763588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>
              <a:solidFill>
                <a:srgbClr val="D80C18"/>
              </a:solidFill>
            </a:endParaRPr>
          </a:p>
        </p:txBody>
      </p:sp>
      <p:sp>
        <p:nvSpPr>
          <p:cNvPr id="14" name="文本框 19"/>
          <p:cNvSpPr txBox="1">
            <a:spLocks noChangeArrowheads="1"/>
          </p:cNvSpPr>
          <p:nvPr/>
        </p:nvSpPr>
        <p:spPr bwMode="auto">
          <a:xfrm>
            <a:off x="1588" y="338406"/>
            <a:ext cx="1103187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chemeClr val="bg1"/>
                </a:solidFill>
              </a:rPr>
              <a:t>备答</a:t>
            </a:r>
            <a:r>
              <a:rPr kumimoji="1" lang="en-US" altLang="zh-CN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70E681-FA3F-4C0B-B6AA-F21B9A72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88" y="1010532"/>
            <a:ext cx="19851124" cy="5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57" y="3428999"/>
            <a:ext cx="2247900" cy="1914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69" y="3400424"/>
            <a:ext cx="2228850" cy="1943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019" y="3414711"/>
            <a:ext cx="2200275" cy="1943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505" y="597694"/>
            <a:ext cx="2276475" cy="1943100"/>
          </a:xfrm>
          <a:prstGeom prst="rect">
            <a:avLst/>
          </a:prstGeom>
        </p:spPr>
      </p:pic>
      <p:cxnSp>
        <p:nvCxnSpPr>
          <p:cNvPr id="17" name="肘形连接符 16"/>
          <p:cNvCxnSpPr>
            <a:stCxn id="9" idx="2"/>
            <a:endCxn id="8" idx="0"/>
          </p:cNvCxnSpPr>
          <p:nvPr/>
        </p:nvCxnSpPr>
        <p:spPr>
          <a:xfrm rot="16200000" flipH="1">
            <a:off x="7100492" y="1518045"/>
            <a:ext cx="873917" cy="291941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2"/>
            <a:endCxn id="6" idx="0"/>
          </p:cNvCxnSpPr>
          <p:nvPr/>
        </p:nvCxnSpPr>
        <p:spPr>
          <a:xfrm rot="5400000">
            <a:off x="4264423" y="1615678"/>
            <a:ext cx="888205" cy="273843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63455" y="2540794"/>
            <a:ext cx="19051" cy="859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071938" y="5943600"/>
            <a:ext cx="462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考查选项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之间的相关性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8478D1-A063-4E74-8D5A-BA044444252E}"/>
              </a:ext>
            </a:extLst>
          </p:cNvPr>
          <p:cNvSpPr txBox="1"/>
          <p:nvPr/>
        </p:nvSpPr>
        <p:spPr>
          <a:xfrm>
            <a:off x="7315200" y="1201023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正交表</a:t>
            </a:r>
          </a:p>
        </p:txBody>
      </p:sp>
    </p:spTree>
    <p:extLst>
      <p:ext uri="{BB962C8B-B14F-4D97-AF65-F5344CB8AC3E}">
        <p14:creationId xmlns:p14="http://schemas.microsoft.com/office/powerpoint/2010/main" val="1201668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587" y="215900"/>
            <a:ext cx="1375657" cy="763588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>
              <a:solidFill>
                <a:srgbClr val="D80C18"/>
              </a:solidFill>
            </a:endParaRPr>
          </a:p>
        </p:txBody>
      </p:sp>
      <p:sp>
        <p:nvSpPr>
          <p:cNvPr id="14" name="文本框 19"/>
          <p:cNvSpPr txBox="1">
            <a:spLocks noChangeArrowheads="1"/>
          </p:cNvSpPr>
          <p:nvPr/>
        </p:nvSpPr>
        <p:spPr bwMode="auto">
          <a:xfrm>
            <a:off x="1588" y="338406"/>
            <a:ext cx="1103187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chemeClr val="bg1"/>
                </a:solidFill>
              </a:rPr>
              <a:t>备答</a:t>
            </a:r>
            <a:r>
              <a:rPr kumimoji="1" lang="en-US" altLang="zh-CN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70E681-FA3F-4C0B-B6AA-F21B9A72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88" y="1010532"/>
            <a:ext cx="19851124" cy="5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88" y="1471614"/>
            <a:ext cx="3925436" cy="3343274"/>
          </a:xfrm>
          <a:prstGeom prst="rect">
            <a:avLst/>
          </a:prstGeom>
        </p:spPr>
      </p:pic>
      <p:sp>
        <p:nvSpPr>
          <p:cNvPr id="4" name="左大括号 3"/>
          <p:cNvSpPr/>
          <p:nvPr/>
        </p:nvSpPr>
        <p:spPr>
          <a:xfrm>
            <a:off x="1377244" y="1942922"/>
            <a:ext cx="462844" cy="1350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1377244" y="3421856"/>
            <a:ext cx="462844" cy="12003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84474" y="3560355"/>
            <a:ext cx="376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c}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是正相关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9B9D88-45BF-4CFB-B5F0-ABE7C37A6C48}"/>
              </a:ext>
            </a:extLst>
          </p:cNvPr>
          <p:cNvSpPr txBox="1"/>
          <p:nvPr/>
        </p:nvSpPr>
        <p:spPr>
          <a:xfrm>
            <a:off x="805055" y="1942922"/>
            <a:ext cx="59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525D54-06DB-4E7F-9E55-1FEB831721E7}"/>
              </a:ext>
            </a:extLst>
          </p:cNvPr>
          <p:cNvSpPr txBox="1"/>
          <p:nvPr/>
        </p:nvSpPr>
        <p:spPr>
          <a:xfrm>
            <a:off x="777804" y="3393738"/>
            <a:ext cx="59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对照组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379AEC-7DB5-49D9-97AD-B79492BE7EF9}"/>
              </a:ext>
            </a:extLst>
          </p:cNvPr>
          <p:cNvSpPr txBox="1"/>
          <p:nvPr/>
        </p:nvSpPr>
        <p:spPr>
          <a:xfrm>
            <a:off x="6096794" y="1798003"/>
            <a:ext cx="5099526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惠特尼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统计实验考查选项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｝之间的相关性。</a:t>
            </a:r>
          </a:p>
        </p:txBody>
      </p:sp>
    </p:spTree>
    <p:extLst>
      <p:ext uri="{BB962C8B-B14F-4D97-AF65-F5344CB8AC3E}">
        <p14:creationId xmlns:p14="http://schemas.microsoft.com/office/powerpoint/2010/main" val="4065972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587" y="215900"/>
            <a:ext cx="1375657" cy="763588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>
              <a:solidFill>
                <a:srgbClr val="D80C18"/>
              </a:solidFill>
            </a:endParaRPr>
          </a:p>
        </p:txBody>
      </p:sp>
      <p:sp>
        <p:nvSpPr>
          <p:cNvPr id="14" name="文本框 19"/>
          <p:cNvSpPr txBox="1">
            <a:spLocks noChangeArrowheads="1"/>
          </p:cNvSpPr>
          <p:nvPr/>
        </p:nvSpPr>
        <p:spPr bwMode="auto">
          <a:xfrm>
            <a:off x="1588" y="338406"/>
            <a:ext cx="1103187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chemeClr val="bg1"/>
                </a:solidFill>
              </a:rPr>
              <a:t>备答</a:t>
            </a:r>
            <a:r>
              <a:rPr kumimoji="1" lang="en-US" altLang="zh-CN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70E681-FA3F-4C0B-B6AA-F21B9A72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88" y="1010532"/>
            <a:ext cx="19851124" cy="5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 rot="10800000">
            <a:off x="10245453" y="1876133"/>
            <a:ext cx="462844" cy="13564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0800000">
            <a:off x="10245453" y="3357629"/>
            <a:ext cx="462844" cy="13564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5763" y="5391267"/>
            <a:ext cx="916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考查选项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｝之间的相关性，假设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 c}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是不相关的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4" y="1328736"/>
            <a:ext cx="3998823" cy="34861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71" y="1378744"/>
            <a:ext cx="4017382" cy="3436144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022187" y="3011990"/>
            <a:ext cx="1155093" cy="2205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57789" y="2486032"/>
            <a:ext cx="141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3E287B-2D2D-4916-8560-CEF3BE85CB7B}"/>
              </a:ext>
            </a:extLst>
          </p:cNvPr>
          <p:cNvSpPr txBox="1"/>
          <p:nvPr/>
        </p:nvSpPr>
        <p:spPr>
          <a:xfrm>
            <a:off x="10925324" y="2032217"/>
            <a:ext cx="59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301719-F87B-4628-A746-47705BF0DA46}"/>
              </a:ext>
            </a:extLst>
          </p:cNvPr>
          <p:cNvSpPr txBox="1"/>
          <p:nvPr/>
        </p:nvSpPr>
        <p:spPr>
          <a:xfrm>
            <a:off x="10898073" y="3483033"/>
            <a:ext cx="59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对照组</a:t>
            </a:r>
          </a:p>
        </p:txBody>
      </p:sp>
    </p:spTree>
    <p:extLst>
      <p:ext uri="{BB962C8B-B14F-4D97-AF65-F5344CB8AC3E}">
        <p14:creationId xmlns:p14="http://schemas.microsoft.com/office/powerpoint/2010/main" val="408826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587" y="215900"/>
            <a:ext cx="1375657" cy="763588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>
              <a:solidFill>
                <a:srgbClr val="D80C18"/>
              </a:solidFill>
            </a:endParaRPr>
          </a:p>
        </p:txBody>
      </p:sp>
      <p:sp>
        <p:nvSpPr>
          <p:cNvPr id="14" name="文本框 19"/>
          <p:cNvSpPr txBox="1">
            <a:spLocks noChangeArrowheads="1"/>
          </p:cNvSpPr>
          <p:nvPr/>
        </p:nvSpPr>
        <p:spPr bwMode="auto">
          <a:xfrm>
            <a:off x="1588" y="338406"/>
            <a:ext cx="1103187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chemeClr val="bg1"/>
                </a:solidFill>
              </a:rPr>
              <a:t>备答</a:t>
            </a:r>
            <a:r>
              <a:rPr kumimoji="1" lang="en-US" altLang="zh-CN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70E681-FA3F-4C0B-B6AA-F21B9A72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88" y="1010532"/>
            <a:ext cx="19851124" cy="5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 rot="10800000">
            <a:off x="10060165" y="1950248"/>
            <a:ext cx="462844" cy="130059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0800000">
            <a:off x="10075073" y="3379880"/>
            <a:ext cx="433028" cy="13005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65156" y="5414963"/>
            <a:ext cx="820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考查选项</a:t>
            </a:r>
            <a:r>
              <a:rPr lang="en-US" altLang="zh-CN" dirty="0"/>
              <a:t>c</a:t>
            </a:r>
            <a:r>
              <a:rPr lang="zh-CN" altLang="en-US" dirty="0"/>
              <a:t>与｛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｝的相关性，假设</a:t>
            </a:r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r>
              <a:rPr lang="zh-CN" altLang="en-US" dirty="0"/>
              <a:t>是正相关的</a:t>
            </a:r>
          </a:p>
        </p:txBody>
      </p:sp>
      <p:sp>
        <p:nvSpPr>
          <p:cNvPr id="5" name="右箭头 4"/>
          <p:cNvSpPr/>
          <p:nvPr/>
        </p:nvSpPr>
        <p:spPr>
          <a:xfrm>
            <a:off x="5022187" y="2952870"/>
            <a:ext cx="982373" cy="2205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22187" y="2486032"/>
            <a:ext cx="84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95" y="1393453"/>
            <a:ext cx="4001855" cy="34374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376" y="1414884"/>
            <a:ext cx="4025789" cy="33946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817A9D0-8977-443D-8883-997330718553}"/>
              </a:ext>
            </a:extLst>
          </p:cNvPr>
          <p:cNvSpPr txBox="1"/>
          <p:nvPr/>
        </p:nvSpPr>
        <p:spPr>
          <a:xfrm>
            <a:off x="10651004" y="2032217"/>
            <a:ext cx="59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F49403-0B93-4CA9-B854-EF66A02D79A9}"/>
              </a:ext>
            </a:extLst>
          </p:cNvPr>
          <p:cNvSpPr txBox="1"/>
          <p:nvPr/>
        </p:nvSpPr>
        <p:spPr>
          <a:xfrm>
            <a:off x="10623753" y="3483033"/>
            <a:ext cx="59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对照组</a:t>
            </a:r>
          </a:p>
        </p:txBody>
      </p:sp>
    </p:spTree>
    <p:extLst>
      <p:ext uri="{BB962C8B-B14F-4D97-AF65-F5344CB8AC3E}">
        <p14:creationId xmlns:p14="http://schemas.microsoft.com/office/powerpoint/2010/main" val="354503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587" y="215900"/>
            <a:ext cx="1375657" cy="763588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>
              <a:solidFill>
                <a:srgbClr val="D80C18"/>
              </a:solidFill>
            </a:endParaRPr>
          </a:p>
        </p:txBody>
      </p:sp>
      <p:sp>
        <p:nvSpPr>
          <p:cNvPr id="14" name="文本框 19"/>
          <p:cNvSpPr txBox="1">
            <a:spLocks noChangeArrowheads="1"/>
          </p:cNvSpPr>
          <p:nvPr/>
        </p:nvSpPr>
        <p:spPr bwMode="auto">
          <a:xfrm>
            <a:off x="1588" y="338406"/>
            <a:ext cx="1103187" cy="424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chemeClr val="bg1"/>
                </a:solidFill>
              </a:rPr>
              <a:t>备答</a:t>
            </a:r>
            <a:r>
              <a:rPr kumimoji="1" lang="en-US" altLang="zh-CN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70E681-FA3F-4C0B-B6AA-F21B9A72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88" y="1010532"/>
            <a:ext cx="19851124" cy="5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7" name="肘形连接符 16"/>
          <p:cNvCxnSpPr/>
          <p:nvPr/>
        </p:nvCxnSpPr>
        <p:spPr>
          <a:xfrm rot="16200000" flipH="1">
            <a:off x="7100492" y="1518045"/>
            <a:ext cx="873917" cy="291941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5400000">
            <a:off x="4264423" y="1615678"/>
            <a:ext cx="888205" cy="273843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30" y="763139"/>
            <a:ext cx="2608003" cy="17633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66" y="3443288"/>
            <a:ext cx="2651858" cy="1743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108" y="3452812"/>
            <a:ext cx="2889523" cy="186213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900362" y="5645795"/>
            <a:ext cx="672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去掉</a:t>
            </a:r>
            <a:r>
              <a:rPr lang="en-US" altLang="zh-CN" dirty="0"/>
              <a:t>b</a:t>
            </a:r>
            <a:r>
              <a:rPr lang="zh-CN" altLang="en-US" dirty="0"/>
              <a:t>后，考查选项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/>
              <a:t>之间的相关性。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98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6711950"/>
            <a:ext cx="12192000" cy="146050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19458" name="组 17"/>
          <p:cNvGrpSpPr/>
          <p:nvPr/>
        </p:nvGrpSpPr>
        <p:grpSpPr bwMode="auto">
          <a:xfrm>
            <a:off x="159068" y="168910"/>
            <a:ext cx="3309937" cy="763588"/>
            <a:chOff x="0" y="180328"/>
            <a:chExt cx="2104205" cy="636101"/>
          </a:xfrm>
        </p:grpSpPr>
        <p:sp>
          <p:nvSpPr>
            <p:cNvPr id="19" name="矩形 18"/>
            <p:cNvSpPr/>
            <p:nvPr/>
          </p:nvSpPr>
          <p:spPr>
            <a:xfrm>
              <a:off x="0" y="180328"/>
              <a:ext cx="566167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9495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263123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496" name="文本框 20"/>
            <p:cNvSpPr txBox="1">
              <a:spLocks noChangeArrowheads="1"/>
            </p:cNvSpPr>
            <p:nvPr/>
          </p:nvSpPr>
          <p:spPr bwMode="auto">
            <a:xfrm>
              <a:off x="594425" y="282157"/>
              <a:ext cx="1509780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背景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802233" y="1075585"/>
            <a:ext cx="11013530" cy="182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zh-CN" sz="2600" dirty="0">
                <a:latin typeface="+mj-ea"/>
                <a:ea typeface="+mj-ea"/>
              </a:rPr>
              <a:t>能耗是嵌入式软件的关键质量属性</a:t>
            </a:r>
            <a:r>
              <a:rPr lang="zh-CN" altLang="en-US" sz="2600" dirty="0">
                <a:latin typeface="+mj-ea"/>
                <a:ea typeface="+mj-ea"/>
              </a:rPr>
              <a:t>。</a:t>
            </a:r>
            <a:endParaRPr lang="en-US" altLang="zh-CN" sz="26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+mj-ea"/>
                <a:ea typeface="+mj-ea"/>
              </a:rPr>
              <a:t> </a:t>
            </a:r>
            <a:r>
              <a:rPr lang="zh-CN" altLang="zh-CN" sz="2600" dirty="0">
                <a:latin typeface="+mj-ea"/>
                <a:ea typeface="+mj-ea"/>
              </a:rPr>
              <a:t>特别是在电量受限的执行环境中</a:t>
            </a:r>
            <a:r>
              <a:rPr lang="zh-CN" altLang="en-US" sz="2600" dirty="0">
                <a:latin typeface="+mj-ea"/>
                <a:ea typeface="+mj-ea"/>
              </a:rPr>
              <a:t>，</a:t>
            </a:r>
            <a:r>
              <a:rPr lang="zh-CN" altLang="zh-CN" sz="2600" dirty="0">
                <a:latin typeface="+mj-ea"/>
                <a:ea typeface="+mj-ea"/>
              </a:rPr>
              <a:t>降低嵌入式软件的能耗具有更为重要</a:t>
            </a:r>
            <a:endParaRPr lang="en-US" altLang="zh-CN" sz="2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sz="2600" dirty="0">
                <a:latin typeface="+mj-ea"/>
                <a:ea typeface="+mj-ea"/>
              </a:rPr>
              <a:t>    </a:t>
            </a:r>
            <a:r>
              <a:rPr lang="zh-CN" altLang="zh-CN" sz="2600" dirty="0">
                <a:latin typeface="+mj-ea"/>
                <a:ea typeface="+mj-ea"/>
              </a:rPr>
              <a:t>的价值和意义</a:t>
            </a:r>
            <a:r>
              <a:rPr lang="zh-CN" altLang="en-US" sz="2600" dirty="0">
                <a:latin typeface="+mj-ea"/>
                <a:ea typeface="+mj-ea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0FD278-FE9D-43C0-B6B0-489588F892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4105" y="3282407"/>
            <a:ext cx="2771643" cy="20158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C02875-4977-4202-9793-97EF682A818E}"/>
              </a:ext>
            </a:extLst>
          </p:cNvPr>
          <p:cNvSpPr txBox="1"/>
          <p:nvPr/>
        </p:nvSpPr>
        <p:spPr>
          <a:xfrm>
            <a:off x="1771650" y="5457825"/>
            <a:ext cx="169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智能井盖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8D2917-584E-45A1-A3BC-19B520AA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480" y="2897687"/>
            <a:ext cx="3256756" cy="222762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5E64D88-BC67-4285-AC64-04FEDD7F4CEC}"/>
              </a:ext>
            </a:extLst>
          </p:cNvPr>
          <p:cNvSpPr txBox="1"/>
          <p:nvPr/>
        </p:nvSpPr>
        <p:spPr>
          <a:xfrm>
            <a:off x="5411311" y="5445122"/>
            <a:ext cx="169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电动玩具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F537C2-2D38-479A-8984-F8F9DF30A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404" y="2765279"/>
            <a:ext cx="2506079" cy="250607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368D1A-9A07-420C-8CB1-F407AFA51330}"/>
              </a:ext>
            </a:extLst>
          </p:cNvPr>
          <p:cNvSpPr txBox="1"/>
          <p:nvPr/>
        </p:nvSpPr>
        <p:spPr>
          <a:xfrm>
            <a:off x="9230360" y="5465761"/>
            <a:ext cx="169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智能水表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ECD215-0E1A-4CA1-B4E3-22447C502B3A}"/>
              </a:ext>
            </a:extLst>
          </p:cNvPr>
          <p:cNvSpPr txBox="1"/>
          <p:nvPr/>
        </p:nvSpPr>
        <p:spPr>
          <a:xfrm>
            <a:off x="7686676" y="3829050"/>
            <a:ext cx="757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6711950"/>
            <a:ext cx="12192000" cy="146050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19458" name="组 17"/>
          <p:cNvGrpSpPr/>
          <p:nvPr/>
        </p:nvGrpSpPr>
        <p:grpSpPr bwMode="auto">
          <a:xfrm>
            <a:off x="159068" y="168910"/>
            <a:ext cx="3309937" cy="763588"/>
            <a:chOff x="0" y="180328"/>
            <a:chExt cx="2104205" cy="636101"/>
          </a:xfrm>
        </p:grpSpPr>
        <p:sp>
          <p:nvSpPr>
            <p:cNvPr id="19" name="矩形 18"/>
            <p:cNvSpPr/>
            <p:nvPr/>
          </p:nvSpPr>
          <p:spPr>
            <a:xfrm>
              <a:off x="0" y="180328"/>
              <a:ext cx="566167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9495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263123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496" name="文本框 20"/>
            <p:cNvSpPr txBox="1">
              <a:spLocks noChangeArrowheads="1"/>
            </p:cNvSpPr>
            <p:nvPr/>
          </p:nvSpPr>
          <p:spPr bwMode="auto">
            <a:xfrm>
              <a:off x="594425" y="282157"/>
              <a:ext cx="1509780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背景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604361" y="1075585"/>
            <a:ext cx="11248972" cy="501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zh-CN" dirty="0">
                <a:latin typeface="+mj-ea"/>
                <a:ea typeface="+mj-ea"/>
              </a:rPr>
              <a:t>与嵌入式软件源代码级的能耗优化相比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zh-CN" altLang="zh-CN" dirty="0">
                <a:latin typeface="+mj-ea"/>
                <a:ea typeface="+mj-ea"/>
              </a:rPr>
              <a:t>编译</a:t>
            </a:r>
            <a:r>
              <a:rPr lang="zh-CN" altLang="en-US" dirty="0">
                <a:latin typeface="+mj-ea"/>
                <a:ea typeface="+mj-ea"/>
              </a:rPr>
              <a:t>时</a:t>
            </a:r>
            <a:r>
              <a:rPr lang="zh-CN" altLang="zh-CN" dirty="0">
                <a:latin typeface="+mj-ea"/>
                <a:ea typeface="+mj-ea"/>
              </a:rPr>
              <a:t>能耗优化具有</a:t>
            </a:r>
            <a:r>
              <a:rPr lang="zh-CN" altLang="en-US" dirty="0">
                <a:latin typeface="+mj-ea"/>
                <a:ea typeface="+mj-ea"/>
              </a:rPr>
              <a:t>两大</a:t>
            </a:r>
            <a:r>
              <a:rPr lang="zh-CN" altLang="zh-CN" dirty="0">
                <a:latin typeface="+mj-ea"/>
                <a:ea typeface="+mj-ea"/>
              </a:rPr>
              <a:t>优点</a:t>
            </a:r>
            <a:r>
              <a:rPr lang="zh-CN" altLang="en-US" sz="2600" dirty="0">
                <a:latin typeface="+mj-ea"/>
                <a:ea typeface="+mj-ea"/>
              </a:rPr>
              <a:t>：</a:t>
            </a:r>
            <a:endParaRPr lang="en-US" altLang="zh-CN" sz="2600" dirty="0">
              <a:latin typeface="+mj-ea"/>
              <a:ea typeface="+mj-ea"/>
            </a:endParaRPr>
          </a:p>
          <a:p>
            <a:pPr marL="1066800" lvl="1" indent="-45720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200" dirty="0">
                <a:latin typeface="+mj-ea"/>
                <a:ea typeface="+mj-ea"/>
              </a:rPr>
              <a:t>无需改动源代码</a:t>
            </a:r>
            <a:endParaRPr lang="en-US" altLang="zh-CN" sz="2200" dirty="0">
              <a:latin typeface="+mj-ea"/>
              <a:ea typeface="+mj-ea"/>
            </a:endParaRPr>
          </a:p>
          <a:p>
            <a:pPr marL="1066800" lvl="1" indent="-45720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200" dirty="0">
                <a:latin typeface="+mj-ea"/>
                <a:ea typeface="+mj-ea"/>
              </a:rPr>
              <a:t>可保证功能语义一致性</a:t>
            </a:r>
            <a:endParaRPr lang="en-US" altLang="zh-CN" sz="2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+mj-ea"/>
                <a:ea typeface="+mj-ea"/>
              </a:rPr>
              <a:t> </a:t>
            </a:r>
            <a:r>
              <a:rPr lang="zh-CN" altLang="zh-CN" dirty="0">
                <a:latin typeface="+mj-ea"/>
                <a:ea typeface="+mj-ea"/>
              </a:rPr>
              <a:t>开源编译器</a:t>
            </a:r>
            <a:r>
              <a:rPr lang="en-US" altLang="zh-CN" dirty="0">
                <a:latin typeface="+mj-ea"/>
                <a:ea typeface="+mj-ea"/>
              </a:rPr>
              <a:t>GCC</a:t>
            </a:r>
            <a:r>
              <a:rPr lang="zh-CN" altLang="zh-CN" dirty="0">
                <a:latin typeface="+mj-ea"/>
                <a:ea typeface="+mj-ea"/>
              </a:rPr>
              <a:t>已广泛用于嵌入式软件源代码的编译</a:t>
            </a:r>
            <a:r>
              <a:rPr lang="zh-CN" altLang="en-US" dirty="0">
                <a:latin typeface="+mj-ea"/>
                <a:ea typeface="+mj-ea"/>
              </a:rPr>
              <a:t>。通过提供几种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预设</a:t>
            </a:r>
            <a:r>
              <a:rPr lang="zh-CN" altLang="en-US" dirty="0">
                <a:latin typeface="+mj-ea"/>
                <a:ea typeface="+mj-ea"/>
              </a:rPr>
              <a:t>的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dirty="0">
                <a:latin typeface="+mj-ea"/>
                <a:ea typeface="+mj-ea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等级</a:t>
            </a:r>
            <a:r>
              <a:rPr lang="zh-CN" altLang="en-US" dirty="0">
                <a:latin typeface="+mj-ea"/>
                <a:ea typeface="+mj-ea"/>
              </a:rPr>
              <a:t>，每个等级包含一组确定的编译选项，</a:t>
            </a:r>
            <a:r>
              <a:rPr lang="en-US" altLang="zh-CN" dirty="0">
                <a:latin typeface="+mj-ea"/>
                <a:ea typeface="+mj-ea"/>
              </a:rPr>
              <a:t>GCC</a:t>
            </a:r>
            <a:r>
              <a:rPr lang="zh-CN" altLang="zh-CN" dirty="0">
                <a:latin typeface="+mj-ea"/>
                <a:ea typeface="+mj-ea"/>
              </a:rPr>
              <a:t>编译器</a:t>
            </a:r>
            <a:r>
              <a:rPr lang="zh-CN" altLang="en-US" dirty="0">
                <a:latin typeface="+mj-ea"/>
                <a:ea typeface="+mj-ea"/>
              </a:rPr>
              <a:t>可用于执行时间、编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zh-CN" altLang="en-US" dirty="0">
                <a:latin typeface="+mj-ea"/>
                <a:ea typeface="+mj-ea"/>
              </a:rPr>
              <a:t>译时间</a:t>
            </a:r>
            <a:r>
              <a:rPr lang="zh-CN" altLang="zh-CN" dirty="0">
                <a:latin typeface="+mj-ea"/>
                <a:ea typeface="+mj-ea"/>
              </a:rPr>
              <a:t>和目标代码大小的优化</a:t>
            </a:r>
            <a:r>
              <a:rPr lang="zh-CN" altLang="en-US" dirty="0">
                <a:latin typeface="+mj-ea"/>
                <a:ea typeface="+mj-ea"/>
              </a:rPr>
              <a:t>，然而：</a:t>
            </a:r>
            <a:endParaRPr lang="en-US" altLang="zh-CN" dirty="0">
              <a:latin typeface="+mj-ea"/>
              <a:ea typeface="+mj-ea"/>
            </a:endParaRPr>
          </a:p>
          <a:p>
            <a:pPr marL="1066800" lvl="1" indent="-45720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j-ea"/>
                <a:ea typeface="+mj-ea"/>
              </a:rPr>
              <a:t>未针对能耗优化场景（能耗</a:t>
            </a:r>
            <a:r>
              <a:rPr lang="en-US" altLang="zh-CN" dirty="0">
                <a:latin typeface="+mj-ea"/>
                <a:ea typeface="+mj-ea"/>
              </a:rPr>
              <a:t>=</a:t>
            </a:r>
            <a:r>
              <a:rPr lang="zh-CN" altLang="en-US" dirty="0">
                <a:latin typeface="+mj-ea"/>
                <a:ea typeface="+mj-ea"/>
              </a:rPr>
              <a:t>功率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↑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zh-CN" dirty="0"/>
              <a:t>×</a:t>
            </a:r>
            <a:r>
              <a:rPr lang="en-US" altLang="zh-CN" dirty="0"/>
              <a:t> </a:t>
            </a:r>
            <a:r>
              <a:rPr lang="zh-CN" altLang="en-US" dirty="0">
                <a:latin typeface="+mj-ea"/>
                <a:ea typeface="+mj-ea"/>
              </a:rPr>
              <a:t>时间 ↓）</a:t>
            </a:r>
            <a:endParaRPr lang="en-US" altLang="zh-CN" dirty="0">
              <a:latin typeface="+mj-ea"/>
              <a:ea typeface="+mj-ea"/>
            </a:endParaRPr>
          </a:p>
          <a:p>
            <a:pPr marL="1066800" lvl="1" indent="-45720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对于特定的软件源代码、特定的执行平台和特定的优化目标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的优化等级往往难以获得最佳的优化效果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1643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6711950"/>
            <a:ext cx="12192000" cy="146050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19458" name="组 17"/>
          <p:cNvGrpSpPr/>
          <p:nvPr/>
        </p:nvGrpSpPr>
        <p:grpSpPr bwMode="auto">
          <a:xfrm>
            <a:off x="159068" y="168910"/>
            <a:ext cx="3309937" cy="763588"/>
            <a:chOff x="0" y="180328"/>
            <a:chExt cx="2104205" cy="636101"/>
          </a:xfrm>
        </p:grpSpPr>
        <p:sp>
          <p:nvSpPr>
            <p:cNvPr id="19" name="矩形 18"/>
            <p:cNvSpPr/>
            <p:nvPr/>
          </p:nvSpPr>
          <p:spPr>
            <a:xfrm>
              <a:off x="0" y="180328"/>
              <a:ext cx="566167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9495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263123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496" name="文本框 20"/>
            <p:cNvSpPr txBox="1">
              <a:spLocks noChangeArrowheads="1"/>
            </p:cNvSpPr>
            <p:nvPr/>
          </p:nvSpPr>
          <p:spPr bwMode="auto">
            <a:xfrm>
              <a:off x="594425" y="282157"/>
              <a:ext cx="1509780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背景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604361" y="1075585"/>
            <a:ext cx="11013530" cy="279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用于能耗优化的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编译选项的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选择问题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已经成为了一个研究热点</a:t>
            </a:r>
            <a:r>
              <a:rPr lang="zh-CN" altLang="en-US" sz="2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2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066800" lvl="1" indent="-457200">
              <a:lnSpc>
                <a:spcPct val="20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dirty="0"/>
              <a:t>基于统计的方法</a:t>
            </a:r>
            <a:endParaRPr lang="en-US" altLang="zh-CN" dirty="0"/>
          </a:p>
          <a:p>
            <a:pPr marL="1066800" lvl="1" indent="-457200">
              <a:lnSpc>
                <a:spcPct val="20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dirty="0"/>
              <a:t>机器学习方法</a:t>
            </a:r>
            <a:endParaRPr lang="en-US" altLang="zh-CN" dirty="0"/>
          </a:p>
          <a:p>
            <a:pPr marL="1066800" lvl="1" indent="-457200">
              <a:lnSpc>
                <a:spcPct val="20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dirty="0"/>
              <a:t>基于演化算法的方法</a:t>
            </a:r>
            <a:endParaRPr lang="en-US" altLang="zh-CN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C5D07147-E59D-453D-A139-CE8571BE4496}"/>
              </a:ext>
            </a:extLst>
          </p:cNvPr>
          <p:cNvSpPr/>
          <p:nvPr/>
        </p:nvSpPr>
        <p:spPr>
          <a:xfrm>
            <a:off x="4196953" y="2057400"/>
            <a:ext cx="364331" cy="1014413"/>
          </a:xfrm>
          <a:prstGeom prst="rightBrace">
            <a:avLst/>
          </a:prstGeom>
          <a:ln w="47625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D666B7-AFEE-4929-A95A-F89B96DAF6E1}"/>
              </a:ext>
            </a:extLst>
          </p:cNvPr>
          <p:cNvSpPr txBox="1"/>
          <p:nvPr/>
        </p:nvSpPr>
        <p:spPr>
          <a:xfrm>
            <a:off x="4931969" y="1937720"/>
            <a:ext cx="2700337" cy="113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受制于搜索空间，难以获取高质量解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9982862-4F7D-48E9-9D26-FDFBBB385CC8}"/>
                  </a:ext>
                </a:extLst>
              </p:cNvPr>
              <p:cNvSpPr/>
              <p:nvPr/>
            </p:nvSpPr>
            <p:spPr>
              <a:xfrm>
                <a:off x="9048177" y="2053084"/>
                <a:ext cx="1153842" cy="77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4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58</m:t>
                          </m:r>
                        </m:sup>
                      </m:sSup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9982862-4F7D-48E9-9D26-FDFBBB385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177" y="2053084"/>
                <a:ext cx="1153842" cy="777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8D5B48B-747F-4699-AE9A-FDDD81009CFB}"/>
              </a:ext>
            </a:extLst>
          </p:cNvPr>
          <p:cNvSpPr txBox="1"/>
          <p:nvPr/>
        </p:nvSpPr>
        <p:spPr>
          <a:xfrm>
            <a:off x="8809607" y="2846830"/>
            <a:ext cx="2700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搜索空间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A2C41E-FF1B-41F8-A980-128516767D56}"/>
              </a:ext>
            </a:extLst>
          </p:cNvPr>
          <p:cNvSpPr/>
          <p:nvPr/>
        </p:nvSpPr>
        <p:spPr>
          <a:xfrm>
            <a:off x="9501188" y="1937720"/>
            <a:ext cx="571500" cy="77713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0C659F-9D9C-4189-A85E-B6DABE0564C4}"/>
              </a:ext>
            </a:extLst>
          </p:cNvPr>
          <p:cNvSpPr txBox="1"/>
          <p:nvPr/>
        </p:nvSpPr>
        <p:spPr>
          <a:xfrm>
            <a:off x="10159776" y="1883859"/>
            <a:ext cx="186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常用能耗优化的选项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196CB-5048-4044-B156-2245572990FD}"/>
              </a:ext>
            </a:extLst>
          </p:cNvPr>
          <p:cNvSpPr txBox="1"/>
          <p:nvPr/>
        </p:nvSpPr>
        <p:spPr>
          <a:xfrm>
            <a:off x="1245799" y="3889760"/>
            <a:ext cx="5622608" cy="168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F0"/>
                </a:solidFill>
              </a:rPr>
              <a:t>Tree-EDA</a:t>
            </a:r>
            <a:r>
              <a:rPr lang="zh-CN" altLang="en-US" dirty="0">
                <a:solidFill>
                  <a:srgbClr val="00B0F0"/>
                </a:solidFill>
              </a:rPr>
              <a:t>算法考虑了任意两个选项之间相互影响，较其它演化算法获得了更好的解质量和收敛速度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D185CA-A99B-40AA-AF29-CC7DD805EA97}"/>
              </a:ext>
            </a:extLst>
          </p:cNvPr>
          <p:cNvSpPr txBox="1"/>
          <p:nvPr/>
        </p:nvSpPr>
        <p:spPr>
          <a:xfrm>
            <a:off x="7971416" y="3531387"/>
            <a:ext cx="3772908" cy="13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在能耗优化中，编译选项之间存在复杂的影响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D32EFE-F004-4D2C-B8C7-9E1884FEB97C}"/>
              </a:ext>
            </a:extLst>
          </p:cNvPr>
          <p:cNvSpPr txBox="1"/>
          <p:nvPr/>
        </p:nvSpPr>
        <p:spPr>
          <a:xfrm>
            <a:off x="5354133" y="5298480"/>
            <a:ext cx="6476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本文研究动机：探究多个编译选项之间的相互作用对解质量和收敛速度的影响</a:t>
            </a:r>
          </a:p>
        </p:txBody>
      </p:sp>
    </p:spTree>
    <p:extLst>
      <p:ext uri="{BB962C8B-B14F-4D97-AF65-F5344CB8AC3E}">
        <p14:creationId xmlns:p14="http://schemas.microsoft.com/office/powerpoint/2010/main" val="33592299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25003" y="47227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D80C18"/>
                </a:solidFill>
                <a:latin typeface="+mn-lt"/>
                <a:ea typeface="+mn-ea"/>
                <a:cs typeface="+mn-cs"/>
              </a:rPr>
              <a:t>汇报目录</a:t>
            </a:r>
            <a:endParaRPr lang="en-US" altLang="zh-CN" sz="4400" b="1" dirty="0">
              <a:solidFill>
                <a:srgbClr val="D80C1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平行四边形 103"/>
          <p:cNvSpPr/>
          <p:nvPr/>
        </p:nvSpPr>
        <p:spPr>
          <a:xfrm>
            <a:off x="2841411" y="554741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3" name="矩形 42"/>
          <p:cNvSpPr/>
          <p:nvPr/>
        </p:nvSpPr>
        <p:spPr>
          <a:xfrm>
            <a:off x="2841411" y="4823544"/>
            <a:ext cx="3790629" cy="735114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0" name="平行四边形 103"/>
          <p:cNvSpPr/>
          <p:nvPr/>
        </p:nvSpPr>
        <p:spPr>
          <a:xfrm>
            <a:off x="3807731" y="45270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1" name="矩形 40"/>
          <p:cNvSpPr/>
          <p:nvPr/>
        </p:nvSpPr>
        <p:spPr>
          <a:xfrm>
            <a:off x="3826363" y="3775269"/>
            <a:ext cx="4135667" cy="779643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38" name="平行四边形 103"/>
          <p:cNvSpPr/>
          <p:nvPr/>
        </p:nvSpPr>
        <p:spPr>
          <a:xfrm>
            <a:off x="5137722" y="34853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39" name="矩形 38"/>
          <p:cNvSpPr/>
          <p:nvPr/>
        </p:nvSpPr>
        <p:spPr>
          <a:xfrm>
            <a:off x="5137722" y="2735444"/>
            <a:ext cx="3909595" cy="749055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104" name="平行四边形 103"/>
          <p:cNvSpPr/>
          <p:nvPr/>
        </p:nvSpPr>
        <p:spPr>
          <a:xfrm>
            <a:off x="7288129" y="1405789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111" name="矩形 110"/>
          <p:cNvSpPr/>
          <p:nvPr/>
        </p:nvSpPr>
        <p:spPr>
          <a:xfrm>
            <a:off x="7277305" y="669486"/>
            <a:ext cx="3561225" cy="734174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grpSp>
        <p:nvGrpSpPr>
          <p:cNvPr id="24594" name="组 16"/>
          <p:cNvGrpSpPr/>
          <p:nvPr/>
        </p:nvGrpSpPr>
        <p:grpSpPr bwMode="auto">
          <a:xfrm>
            <a:off x="2957428" y="4713809"/>
            <a:ext cx="4390063" cy="1036213"/>
            <a:chOff x="568082" y="-170344"/>
            <a:chExt cx="3636674" cy="863224"/>
          </a:xfrm>
        </p:grpSpPr>
        <p:sp>
          <p:nvSpPr>
            <p:cNvPr id="24607" name="矩形 118"/>
            <p:cNvSpPr>
              <a:spLocks noChangeArrowheads="1"/>
            </p:cNvSpPr>
            <p:nvPr/>
          </p:nvSpPr>
          <p:spPr bwMode="auto">
            <a:xfrm>
              <a:off x="568082" y="-170344"/>
              <a:ext cx="478544" cy="8632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608" name="文本框 8"/>
            <p:cNvSpPr txBox="1">
              <a:spLocks noChangeArrowheads="1"/>
            </p:cNvSpPr>
            <p:nvPr/>
          </p:nvSpPr>
          <p:spPr bwMode="auto">
            <a:xfrm>
              <a:off x="1099012" y="17693"/>
              <a:ext cx="3105744" cy="4871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总结</a:t>
              </a:r>
            </a:p>
          </p:txBody>
        </p:sp>
      </p:grpSp>
      <p:grpSp>
        <p:nvGrpSpPr>
          <p:cNvPr id="24595" name="组 16"/>
          <p:cNvGrpSpPr/>
          <p:nvPr/>
        </p:nvGrpSpPr>
        <p:grpSpPr bwMode="auto">
          <a:xfrm>
            <a:off x="3876001" y="3639074"/>
            <a:ext cx="4784571" cy="1015663"/>
            <a:chOff x="268370" y="-98738"/>
            <a:chExt cx="3964143" cy="846105"/>
          </a:xfrm>
        </p:grpSpPr>
        <p:sp>
          <p:nvSpPr>
            <p:cNvPr id="24605" name="矩形 121"/>
            <p:cNvSpPr>
              <a:spLocks noChangeArrowheads="1"/>
            </p:cNvSpPr>
            <p:nvPr/>
          </p:nvSpPr>
          <p:spPr bwMode="auto">
            <a:xfrm>
              <a:off x="268370" y="-98738"/>
              <a:ext cx="506283" cy="8461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606" name="文本框 8"/>
            <p:cNvSpPr txBox="1">
              <a:spLocks noChangeArrowheads="1"/>
            </p:cNvSpPr>
            <p:nvPr/>
          </p:nvSpPr>
          <p:spPr bwMode="auto">
            <a:xfrm>
              <a:off x="899427" y="105678"/>
              <a:ext cx="3333086" cy="4861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案例研究</a:t>
              </a:r>
            </a:p>
          </p:txBody>
        </p:sp>
      </p:grpSp>
      <p:grpSp>
        <p:nvGrpSpPr>
          <p:cNvPr id="24596" name="组 16"/>
          <p:cNvGrpSpPr/>
          <p:nvPr/>
        </p:nvGrpSpPr>
        <p:grpSpPr bwMode="auto">
          <a:xfrm>
            <a:off x="5219886" y="2634902"/>
            <a:ext cx="4665369" cy="1015663"/>
            <a:chOff x="238913" y="2105"/>
            <a:chExt cx="3865503" cy="847430"/>
          </a:xfrm>
        </p:grpSpPr>
        <p:sp>
          <p:nvSpPr>
            <p:cNvPr id="24603" name="矩形 124"/>
            <p:cNvSpPr>
              <a:spLocks noChangeArrowheads="1"/>
            </p:cNvSpPr>
            <p:nvPr/>
          </p:nvSpPr>
          <p:spPr bwMode="auto">
            <a:xfrm>
              <a:off x="238913" y="2105"/>
              <a:ext cx="506299" cy="8474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604" name="文本框 8"/>
            <p:cNvSpPr txBox="1">
              <a:spLocks noChangeArrowheads="1"/>
            </p:cNvSpPr>
            <p:nvPr/>
          </p:nvSpPr>
          <p:spPr bwMode="auto">
            <a:xfrm>
              <a:off x="771330" y="181296"/>
              <a:ext cx="3333086" cy="4879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  <a:sym typeface="+mn-ea"/>
                </a:rPr>
                <a:t>优化算法</a:t>
              </a:r>
              <a:endParaRPr lang="en-US" altLang="zh-CN" sz="3200" dirty="0">
                <a:solidFill>
                  <a:srgbClr val="FFFFFF"/>
                </a:solidFill>
                <a:sym typeface="+mn-ea"/>
              </a:endParaRPr>
            </a:p>
          </p:txBody>
        </p:sp>
      </p:grpSp>
      <p:grpSp>
        <p:nvGrpSpPr>
          <p:cNvPr id="24597" name="组 16"/>
          <p:cNvGrpSpPr/>
          <p:nvPr/>
        </p:nvGrpSpPr>
        <p:grpSpPr bwMode="auto">
          <a:xfrm>
            <a:off x="7783662" y="472272"/>
            <a:ext cx="5054860" cy="1015663"/>
            <a:chOff x="211797" y="-174779"/>
            <a:chExt cx="3791418" cy="846104"/>
          </a:xfrm>
        </p:grpSpPr>
        <p:sp>
          <p:nvSpPr>
            <p:cNvPr id="24601" name="矩形 127"/>
            <p:cNvSpPr>
              <a:spLocks noChangeArrowheads="1"/>
            </p:cNvSpPr>
            <p:nvPr/>
          </p:nvSpPr>
          <p:spPr bwMode="auto">
            <a:xfrm>
              <a:off x="211797" y="-174779"/>
              <a:ext cx="458332" cy="8461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602" name="文本框 8"/>
            <p:cNvSpPr txBox="1">
              <a:spLocks noChangeArrowheads="1"/>
            </p:cNvSpPr>
            <p:nvPr/>
          </p:nvSpPr>
          <p:spPr bwMode="auto">
            <a:xfrm>
              <a:off x="670129" y="-10489"/>
              <a:ext cx="3333086" cy="487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背景</a:t>
              </a:r>
            </a:p>
          </p:txBody>
        </p:sp>
      </p:grpSp>
      <p:sp>
        <p:nvSpPr>
          <p:cNvPr id="27" name="平行四边形 103">
            <a:extLst>
              <a:ext uri="{FF2B5EF4-FFF2-40B4-BE49-F238E27FC236}">
                <a16:creationId xmlns:a16="http://schemas.microsoft.com/office/drawing/2014/main" id="{717BD82A-1A6A-454F-B9F5-1D6683570493}"/>
              </a:ext>
            </a:extLst>
          </p:cNvPr>
          <p:cNvSpPr/>
          <p:nvPr/>
        </p:nvSpPr>
        <p:spPr>
          <a:xfrm>
            <a:off x="6192797" y="24401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30E18B-7CB4-4480-8516-49C198910BC6}"/>
              </a:ext>
            </a:extLst>
          </p:cNvPr>
          <p:cNvSpPr/>
          <p:nvPr/>
        </p:nvSpPr>
        <p:spPr>
          <a:xfrm>
            <a:off x="6192797" y="1690246"/>
            <a:ext cx="3909595" cy="749055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grpSp>
        <p:nvGrpSpPr>
          <p:cNvPr id="29" name="组 16">
            <a:extLst>
              <a:ext uri="{FF2B5EF4-FFF2-40B4-BE49-F238E27FC236}">
                <a16:creationId xmlns:a16="http://schemas.microsoft.com/office/drawing/2014/main" id="{56BADB75-B9A2-461D-BF40-7B3C12328C92}"/>
              </a:ext>
            </a:extLst>
          </p:cNvPr>
          <p:cNvGrpSpPr/>
          <p:nvPr/>
        </p:nvGrpSpPr>
        <p:grpSpPr bwMode="auto">
          <a:xfrm>
            <a:off x="6274961" y="1589704"/>
            <a:ext cx="4665369" cy="1291982"/>
            <a:chOff x="238913" y="2105"/>
            <a:chExt cx="3865503" cy="1077980"/>
          </a:xfrm>
        </p:grpSpPr>
        <p:sp>
          <p:nvSpPr>
            <p:cNvPr id="30" name="矩形 124">
              <a:extLst>
                <a:ext uri="{FF2B5EF4-FFF2-40B4-BE49-F238E27FC236}">
                  <a16:creationId xmlns:a16="http://schemas.microsoft.com/office/drawing/2014/main" id="{B5D7C437-6F11-4E6C-8A87-14E0BE6F7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13" y="2105"/>
              <a:ext cx="458329" cy="8474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文本框 8">
              <a:extLst>
                <a:ext uri="{FF2B5EF4-FFF2-40B4-BE49-F238E27FC236}">
                  <a16:creationId xmlns:a16="http://schemas.microsoft.com/office/drawing/2014/main" id="{C107C9EB-6681-4B43-A0E9-DF4C924FF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30" y="181296"/>
              <a:ext cx="3333086" cy="8987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x-none" altLang="zh-CN" sz="3200" dirty="0">
                  <a:solidFill>
                    <a:srgbClr val="FFFF00"/>
                  </a:solidFill>
                </a:rPr>
                <a:t>问题描述</a:t>
              </a:r>
              <a:endParaRPr lang="zh-CN" altLang="zh-CN" sz="3200" dirty="0">
                <a:solidFill>
                  <a:srgbClr val="FFFF00"/>
                </a:solidFill>
              </a:endParaRPr>
            </a:p>
            <a:p>
              <a:pPr defTabSz="914400"/>
              <a:endParaRPr lang="en-US" altLang="zh-CN" sz="3200" dirty="0">
                <a:solidFill>
                  <a:srgbClr val="FFFFFF"/>
                </a:solidFill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88148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6711950"/>
            <a:ext cx="12192000" cy="146050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19458" name="组 17"/>
          <p:cNvGrpSpPr/>
          <p:nvPr/>
        </p:nvGrpSpPr>
        <p:grpSpPr bwMode="auto">
          <a:xfrm>
            <a:off x="159068" y="168910"/>
            <a:ext cx="3309937" cy="763588"/>
            <a:chOff x="0" y="180328"/>
            <a:chExt cx="2104205" cy="636101"/>
          </a:xfrm>
        </p:grpSpPr>
        <p:sp>
          <p:nvSpPr>
            <p:cNvPr id="19" name="矩形 18"/>
            <p:cNvSpPr/>
            <p:nvPr/>
          </p:nvSpPr>
          <p:spPr>
            <a:xfrm>
              <a:off x="0" y="180328"/>
              <a:ext cx="566167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9495" name="文本框 19"/>
            <p:cNvSpPr txBox="1">
              <a:spLocks noChangeArrowheads="1"/>
            </p:cNvSpPr>
            <p:nvPr/>
          </p:nvSpPr>
          <p:spPr bwMode="auto">
            <a:xfrm>
              <a:off x="0" y="282381"/>
              <a:ext cx="263123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496" name="文本框 20"/>
            <p:cNvSpPr txBox="1">
              <a:spLocks noChangeArrowheads="1"/>
            </p:cNvSpPr>
            <p:nvPr/>
          </p:nvSpPr>
          <p:spPr bwMode="auto">
            <a:xfrm>
              <a:off x="594425" y="282157"/>
              <a:ext cx="1509780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问题描述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5A04312-1C81-45E7-AC63-D017CA16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02" y="1390710"/>
            <a:ext cx="2964437" cy="5006774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2A2C4902-22BF-4CDF-9643-5DA7AB92CF28}"/>
              </a:ext>
            </a:extLst>
          </p:cNvPr>
          <p:cNvSpPr/>
          <p:nvPr/>
        </p:nvSpPr>
        <p:spPr>
          <a:xfrm>
            <a:off x="5045139" y="1390710"/>
            <a:ext cx="5868026" cy="298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2600" dirty="0"/>
              <a:t> </a:t>
            </a:r>
            <a:r>
              <a:rPr lang="en-US" altLang="zh-CN" sz="2600" dirty="0">
                <a:latin typeface="+mj-ea"/>
                <a:ea typeface="+mj-ea"/>
              </a:rPr>
              <a:t>0</a:t>
            </a:r>
            <a:r>
              <a:rPr lang="zh-CN" altLang="en-US" sz="2600" dirty="0">
                <a:latin typeface="+mj-ea"/>
                <a:ea typeface="+mj-ea"/>
              </a:rPr>
              <a:t>和</a:t>
            </a:r>
            <a:r>
              <a:rPr lang="en-US" altLang="zh-CN" sz="2600" dirty="0">
                <a:latin typeface="+mj-ea"/>
                <a:ea typeface="+mj-ea"/>
              </a:rPr>
              <a:t>1</a:t>
            </a:r>
            <a:r>
              <a:rPr lang="zh-CN" altLang="en-US" sz="2600" dirty="0">
                <a:latin typeface="+mj-ea"/>
                <a:ea typeface="+mj-ea"/>
              </a:rPr>
              <a:t>分别表示不选用和选用对应的</a:t>
            </a:r>
            <a:endParaRPr lang="en-US" altLang="zh-CN" sz="2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sz="2600" dirty="0">
                <a:latin typeface="+mj-ea"/>
                <a:ea typeface="+mj-ea"/>
              </a:rPr>
              <a:t>    </a:t>
            </a:r>
            <a:r>
              <a:rPr lang="zh-CN" altLang="en-US" sz="2600" dirty="0">
                <a:latin typeface="+mj-ea"/>
                <a:ea typeface="+mj-ea"/>
              </a:rPr>
              <a:t> 编译选项</a:t>
            </a:r>
            <a:endParaRPr lang="en-US" altLang="zh-CN" sz="26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+mj-ea"/>
                <a:ea typeface="+mj-ea"/>
              </a:rPr>
              <a:t> 寻找一个最优编译选项组合，利用该组合编译后的代码运行时能耗最低</a:t>
            </a:r>
            <a:endParaRPr lang="en-US" altLang="zh-CN" sz="2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dirty="0">
                <a:latin typeface="+mj-ea"/>
                <a:ea typeface="+mj-ea"/>
              </a:rPr>
              <a:t>     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3DA1AF-4549-4800-AF48-9DDB5D0CCCA5}"/>
              </a:ext>
            </a:extLst>
          </p:cNvPr>
          <p:cNvSpPr/>
          <p:nvPr/>
        </p:nvSpPr>
        <p:spPr>
          <a:xfrm>
            <a:off x="1995868" y="1434652"/>
            <a:ext cx="2093505" cy="48616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2352DD5-3E20-4D91-A22C-B2749D6AC029}"/>
              </a:ext>
            </a:extLst>
          </p:cNvPr>
          <p:cNvSpPr/>
          <p:nvPr/>
        </p:nvSpPr>
        <p:spPr>
          <a:xfrm>
            <a:off x="976041" y="1496529"/>
            <a:ext cx="390905" cy="48616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E5B132-7FBA-45FE-88B5-2495ADAF2390}"/>
              </a:ext>
            </a:extLst>
          </p:cNvPr>
          <p:cNvSpPr txBox="1"/>
          <p:nvPr/>
        </p:nvSpPr>
        <p:spPr>
          <a:xfrm>
            <a:off x="2208739" y="976032"/>
            <a:ext cx="152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编译选项</a:t>
            </a:r>
          </a:p>
        </p:txBody>
      </p:sp>
      <p:sp>
        <p:nvSpPr>
          <p:cNvPr id="19488" name="文本框 19487">
            <a:extLst>
              <a:ext uri="{FF2B5EF4-FFF2-40B4-BE49-F238E27FC236}">
                <a16:creationId xmlns:a16="http://schemas.microsoft.com/office/drawing/2014/main" id="{152FD114-1D98-42DA-97FD-55479E3BFE2A}"/>
              </a:ext>
            </a:extLst>
          </p:cNvPr>
          <p:cNvSpPr txBox="1"/>
          <p:nvPr/>
        </p:nvSpPr>
        <p:spPr>
          <a:xfrm flipH="1">
            <a:off x="381806" y="2506523"/>
            <a:ext cx="488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编号</a:t>
            </a:r>
          </a:p>
        </p:txBody>
      </p:sp>
      <p:grpSp>
        <p:nvGrpSpPr>
          <p:cNvPr id="19505" name="组合 19504">
            <a:extLst>
              <a:ext uri="{FF2B5EF4-FFF2-40B4-BE49-F238E27FC236}">
                <a16:creationId xmlns:a16="http://schemas.microsoft.com/office/drawing/2014/main" id="{8C4F65FD-82AE-4671-9CC5-301EF9D6DE8F}"/>
              </a:ext>
            </a:extLst>
          </p:cNvPr>
          <p:cNvGrpSpPr/>
          <p:nvPr/>
        </p:nvGrpSpPr>
        <p:grpSpPr>
          <a:xfrm>
            <a:off x="1516794" y="3006585"/>
            <a:ext cx="2012627" cy="357856"/>
            <a:chOff x="1049655" y="2857500"/>
            <a:chExt cx="2012627" cy="357856"/>
          </a:xfrm>
        </p:grpSpPr>
        <p:sp>
          <p:nvSpPr>
            <p:cNvPr id="19489" name="椭圆 19488">
              <a:extLst>
                <a:ext uri="{FF2B5EF4-FFF2-40B4-BE49-F238E27FC236}">
                  <a16:creationId xmlns:a16="http://schemas.microsoft.com/office/drawing/2014/main" id="{5EC9DB28-4DA6-4FCF-B90D-B02FAE7933DD}"/>
                </a:ext>
              </a:extLst>
            </p:cNvPr>
            <p:cNvSpPr/>
            <p:nvPr/>
          </p:nvSpPr>
          <p:spPr>
            <a:xfrm>
              <a:off x="1049655" y="2857500"/>
              <a:ext cx="279083" cy="3309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97" name="组合 19496">
              <a:extLst>
                <a:ext uri="{FF2B5EF4-FFF2-40B4-BE49-F238E27FC236}">
                  <a16:creationId xmlns:a16="http://schemas.microsoft.com/office/drawing/2014/main" id="{8738FD5E-25CB-44E8-97D1-09889DC9FFBC}"/>
                </a:ext>
              </a:extLst>
            </p:cNvPr>
            <p:cNvGrpSpPr/>
            <p:nvPr/>
          </p:nvGrpSpPr>
          <p:grpSpPr>
            <a:xfrm>
              <a:off x="1676394" y="2857500"/>
              <a:ext cx="1385888" cy="357856"/>
              <a:chOff x="5857875" y="4029075"/>
              <a:chExt cx="1385888" cy="357856"/>
            </a:xfrm>
          </p:grpSpPr>
          <p:cxnSp>
            <p:nvCxnSpPr>
              <p:cNvPr id="19491" name="直接连接符 19490">
                <a:extLst>
                  <a:ext uri="{FF2B5EF4-FFF2-40B4-BE49-F238E27FC236}">
                    <a16:creationId xmlns:a16="http://schemas.microsoft.com/office/drawing/2014/main" id="{732C5440-A453-4B42-86F0-7B7525335DAB}"/>
                  </a:ext>
                </a:extLst>
              </p:cNvPr>
              <p:cNvCxnSpPr/>
              <p:nvPr/>
            </p:nvCxnSpPr>
            <p:spPr>
              <a:xfrm flipV="1">
                <a:off x="5857875" y="4055996"/>
                <a:ext cx="1230200" cy="3309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93" name="直接连接符 19492">
                <a:extLst>
                  <a:ext uri="{FF2B5EF4-FFF2-40B4-BE49-F238E27FC236}">
                    <a16:creationId xmlns:a16="http://schemas.microsoft.com/office/drawing/2014/main" id="{DEE7A33F-355B-4386-8AEE-BB8440EC4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875" y="4029075"/>
                <a:ext cx="1385888" cy="3292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506" name="组合 19505">
            <a:extLst>
              <a:ext uri="{FF2B5EF4-FFF2-40B4-BE49-F238E27FC236}">
                <a16:creationId xmlns:a16="http://schemas.microsoft.com/office/drawing/2014/main" id="{EC9C8FAA-72FE-46FA-B744-FA71050E9DBD}"/>
              </a:ext>
            </a:extLst>
          </p:cNvPr>
          <p:cNvGrpSpPr/>
          <p:nvPr/>
        </p:nvGrpSpPr>
        <p:grpSpPr>
          <a:xfrm>
            <a:off x="1512247" y="4788173"/>
            <a:ext cx="1965208" cy="622209"/>
            <a:chOff x="1045108" y="4639088"/>
            <a:chExt cx="1965208" cy="622209"/>
          </a:xfrm>
        </p:grpSpPr>
        <p:grpSp>
          <p:nvGrpSpPr>
            <p:cNvPr id="19504" name="组合 19503">
              <a:extLst>
                <a:ext uri="{FF2B5EF4-FFF2-40B4-BE49-F238E27FC236}">
                  <a16:creationId xmlns:a16="http://schemas.microsoft.com/office/drawing/2014/main" id="{C046D52C-A58D-4275-A759-A3C2E4DA2D11}"/>
                </a:ext>
              </a:extLst>
            </p:cNvPr>
            <p:cNvGrpSpPr/>
            <p:nvPr/>
          </p:nvGrpSpPr>
          <p:grpSpPr>
            <a:xfrm>
              <a:off x="1998787" y="4639088"/>
              <a:ext cx="1011529" cy="622209"/>
              <a:chOff x="6003634" y="4492716"/>
              <a:chExt cx="1011529" cy="622209"/>
            </a:xfrm>
          </p:grpSpPr>
          <p:cxnSp>
            <p:nvCxnSpPr>
              <p:cNvPr id="19501" name="直接连接符 19500">
                <a:extLst>
                  <a:ext uri="{FF2B5EF4-FFF2-40B4-BE49-F238E27FC236}">
                    <a16:creationId xmlns:a16="http://schemas.microsoft.com/office/drawing/2014/main" id="{A61164F0-6485-4867-9165-4F8D48996BFF}"/>
                  </a:ext>
                </a:extLst>
              </p:cNvPr>
              <p:cNvCxnSpPr/>
              <p:nvPr/>
            </p:nvCxnSpPr>
            <p:spPr>
              <a:xfrm>
                <a:off x="6003634" y="4857750"/>
                <a:ext cx="93160" cy="2571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03" name="直接连接符 19502">
                <a:extLst>
                  <a:ext uri="{FF2B5EF4-FFF2-40B4-BE49-F238E27FC236}">
                    <a16:creationId xmlns:a16="http://schemas.microsoft.com/office/drawing/2014/main" id="{644C774A-C59D-470E-B78E-3AC4BBA82896}"/>
                  </a:ext>
                </a:extLst>
              </p:cNvPr>
              <p:cNvCxnSpPr/>
              <p:nvPr/>
            </p:nvCxnSpPr>
            <p:spPr>
              <a:xfrm flipH="1">
                <a:off x="6096794" y="4492716"/>
                <a:ext cx="918369" cy="6222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86A4BD3-27C3-46E1-92DB-80A3C0FAB954}"/>
                </a:ext>
              </a:extLst>
            </p:cNvPr>
            <p:cNvSpPr/>
            <p:nvPr/>
          </p:nvSpPr>
          <p:spPr>
            <a:xfrm>
              <a:off x="1045108" y="4804310"/>
              <a:ext cx="279083" cy="3309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977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9" grpId="0" animBg="1"/>
      <p:bldP spid="7" grpId="0"/>
      <p:bldP spid="194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25003" y="47227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D80C18"/>
                </a:solidFill>
                <a:latin typeface="+mn-lt"/>
                <a:ea typeface="+mn-ea"/>
                <a:cs typeface="+mn-cs"/>
              </a:rPr>
              <a:t>汇报目录</a:t>
            </a:r>
            <a:endParaRPr lang="en-US" altLang="zh-CN" sz="4400" b="1" dirty="0">
              <a:solidFill>
                <a:srgbClr val="D80C1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平行四边形 103"/>
          <p:cNvSpPr/>
          <p:nvPr/>
        </p:nvSpPr>
        <p:spPr>
          <a:xfrm>
            <a:off x="2841411" y="554741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3" name="矩形 42"/>
          <p:cNvSpPr/>
          <p:nvPr/>
        </p:nvSpPr>
        <p:spPr>
          <a:xfrm>
            <a:off x="2841411" y="4823544"/>
            <a:ext cx="3790629" cy="735114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0" name="平行四边形 103"/>
          <p:cNvSpPr/>
          <p:nvPr/>
        </p:nvSpPr>
        <p:spPr>
          <a:xfrm>
            <a:off x="3807731" y="45270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41" name="矩形 40"/>
          <p:cNvSpPr/>
          <p:nvPr/>
        </p:nvSpPr>
        <p:spPr>
          <a:xfrm>
            <a:off x="3826363" y="3775269"/>
            <a:ext cx="4135667" cy="779643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38" name="平行四边形 103"/>
          <p:cNvSpPr/>
          <p:nvPr/>
        </p:nvSpPr>
        <p:spPr>
          <a:xfrm>
            <a:off x="5137722" y="34853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39" name="矩形 38"/>
          <p:cNvSpPr/>
          <p:nvPr/>
        </p:nvSpPr>
        <p:spPr>
          <a:xfrm>
            <a:off x="5137722" y="2735444"/>
            <a:ext cx="3909595" cy="749055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104" name="平行四边形 103"/>
          <p:cNvSpPr/>
          <p:nvPr/>
        </p:nvSpPr>
        <p:spPr>
          <a:xfrm>
            <a:off x="7288129" y="1405789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111" name="矩形 110"/>
          <p:cNvSpPr/>
          <p:nvPr/>
        </p:nvSpPr>
        <p:spPr>
          <a:xfrm>
            <a:off x="7277305" y="669486"/>
            <a:ext cx="3561225" cy="734174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grpSp>
        <p:nvGrpSpPr>
          <p:cNvPr id="24594" name="组 16"/>
          <p:cNvGrpSpPr/>
          <p:nvPr/>
        </p:nvGrpSpPr>
        <p:grpSpPr bwMode="auto">
          <a:xfrm>
            <a:off x="2957428" y="4713809"/>
            <a:ext cx="4390063" cy="1036213"/>
            <a:chOff x="568082" y="-170344"/>
            <a:chExt cx="3636674" cy="863224"/>
          </a:xfrm>
        </p:grpSpPr>
        <p:sp>
          <p:nvSpPr>
            <p:cNvPr id="24607" name="矩形 118"/>
            <p:cNvSpPr>
              <a:spLocks noChangeArrowheads="1"/>
            </p:cNvSpPr>
            <p:nvPr/>
          </p:nvSpPr>
          <p:spPr bwMode="auto">
            <a:xfrm>
              <a:off x="568082" y="-170344"/>
              <a:ext cx="478544" cy="8632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608" name="文本框 8"/>
            <p:cNvSpPr txBox="1">
              <a:spLocks noChangeArrowheads="1"/>
            </p:cNvSpPr>
            <p:nvPr/>
          </p:nvSpPr>
          <p:spPr bwMode="auto">
            <a:xfrm>
              <a:off x="1099012" y="17693"/>
              <a:ext cx="3105744" cy="4871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总结</a:t>
              </a:r>
            </a:p>
          </p:txBody>
        </p:sp>
      </p:grpSp>
      <p:grpSp>
        <p:nvGrpSpPr>
          <p:cNvPr id="24595" name="组 16"/>
          <p:cNvGrpSpPr/>
          <p:nvPr/>
        </p:nvGrpSpPr>
        <p:grpSpPr bwMode="auto">
          <a:xfrm>
            <a:off x="3876001" y="3639074"/>
            <a:ext cx="4784571" cy="1015663"/>
            <a:chOff x="268370" y="-98738"/>
            <a:chExt cx="3964143" cy="846105"/>
          </a:xfrm>
        </p:grpSpPr>
        <p:sp>
          <p:nvSpPr>
            <p:cNvPr id="24605" name="矩形 121"/>
            <p:cNvSpPr>
              <a:spLocks noChangeArrowheads="1"/>
            </p:cNvSpPr>
            <p:nvPr/>
          </p:nvSpPr>
          <p:spPr bwMode="auto">
            <a:xfrm>
              <a:off x="268370" y="-98738"/>
              <a:ext cx="506283" cy="8461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606" name="文本框 8"/>
            <p:cNvSpPr txBox="1">
              <a:spLocks noChangeArrowheads="1"/>
            </p:cNvSpPr>
            <p:nvPr/>
          </p:nvSpPr>
          <p:spPr bwMode="auto">
            <a:xfrm>
              <a:off x="899427" y="105678"/>
              <a:ext cx="3333086" cy="4861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案例研究</a:t>
              </a:r>
            </a:p>
          </p:txBody>
        </p:sp>
      </p:grpSp>
      <p:grpSp>
        <p:nvGrpSpPr>
          <p:cNvPr id="24596" name="组 16"/>
          <p:cNvGrpSpPr/>
          <p:nvPr/>
        </p:nvGrpSpPr>
        <p:grpSpPr bwMode="auto">
          <a:xfrm>
            <a:off x="5219886" y="2634902"/>
            <a:ext cx="4665369" cy="1015663"/>
            <a:chOff x="238913" y="2105"/>
            <a:chExt cx="3865503" cy="847430"/>
          </a:xfrm>
        </p:grpSpPr>
        <p:sp>
          <p:nvSpPr>
            <p:cNvPr id="24603" name="矩形 124"/>
            <p:cNvSpPr>
              <a:spLocks noChangeArrowheads="1"/>
            </p:cNvSpPr>
            <p:nvPr/>
          </p:nvSpPr>
          <p:spPr bwMode="auto">
            <a:xfrm>
              <a:off x="238913" y="2105"/>
              <a:ext cx="506299" cy="8474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604" name="文本框 8"/>
            <p:cNvSpPr txBox="1">
              <a:spLocks noChangeArrowheads="1"/>
            </p:cNvSpPr>
            <p:nvPr/>
          </p:nvSpPr>
          <p:spPr bwMode="auto">
            <a:xfrm>
              <a:off x="771330" y="181296"/>
              <a:ext cx="3333086" cy="4879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00"/>
                  </a:solidFill>
                  <a:sym typeface="+mn-ea"/>
                </a:rPr>
                <a:t>优化算法</a:t>
              </a:r>
              <a:endParaRPr lang="en-US" altLang="zh-CN" sz="3200" dirty="0">
                <a:solidFill>
                  <a:srgbClr val="FFFF00"/>
                </a:solidFill>
                <a:sym typeface="+mn-ea"/>
              </a:endParaRPr>
            </a:p>
          </p:txBody>
        </p:sp>
      </p:grpSp>
      <p:grpSp>
        <p:nvGrpSpPr>
          <p:cNvPr id="24597" name="组 16"/>
          <p:cNvGrpSpPr/>
          <p:nvPr/>
        </p:nvGrpSpPr>
        <p:grpSpPr bwMode="auto">
          <a:xfrm>
            <a:off x="7783662" y="472272"/>
            <a:ext cx="5054860" cy="1015663"/>
            <a:chOff x="211797" y="-174779"/>
            <a:chExt cx="3791418" cy="846104"/>
          </a:xfrm>
        </p:grpSpPr>
        <p:sp>
          <p:nvSpPr>
            <p:cNvPr id="24601" name="矩形 127"/>
            <p:cNvSpPr>
              <a:spLocks noChangeArrowheads="1"/>
            </p:cNvSpPr>
            <p:nvPr/>
          </p:nvSpPr>
          <p:spPr bwMode="auto">
            <a:xfrm>
              <a:off x="211797" y="-174779"/>
              <a:ext cx="458332" cy="8461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602" name="文本框 8"/>
            <p:cNvSpPr txBox="1">
              <a:spLocks noChangeArrowheads="1"/>
            </p:cNvSpPr>
            <p:nvPr/>
          </p:nvSpPr>
          <p:spPr bwMode="auto">
            <a:xfrm>
              <a:off x="670129" y="-10489"/>
              <a:ext cx="3333086" cy="487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3200" dirty="0">
                  <a:solidFill>
                    <a:srgbClr val="FFFFFF"/>
                  </a:solidFill>
                </a:rPr>
                <a:t>背景</a:t>
              </a:r>
            </a:p>
          </p:txBody>
        </p:sp>
      </p:grpSp>
      <p:sp>
        <p:nvSpPr>
          <p:cNvPr id="27" name="平行四边形 103">
            <a:extLst>
              <a:ext uri="{FF2B5EF4-FFF2-40B4-BE49-F238E27FC236}">
                <a16:creationId xmlns:a16="http://schemas.microsoft.com/office/drawing/2014/main" id="{717BD82A-1A6A-454F-B9F5-1D6683570493}"/>
              </a:ext>
            </a:extLst>
          </p:cNvPr>
          <p:cNvSpPr/>
          <p:nvPr/>
        </p:nvSpPr>
        <p:spPr>
          <a:xfrm>
            <a:off x="6192797" y="2440126"/>
            <a:ext cx="2824309" cy="291791"/>
          </a:xfrm>
          <a:custGeom>
            <a:avLst/>
            <a:gdLst>
              <a:gd name="connsiteX0" fmla="*/ 0 w 2852190"/>
              <a:gd name="connsiteY0" fmla="*/ 293388 h 293388"/>
              <a:gd name="connsiteX1" fmla="*/ 345620 w 2852190"/>
              <a:gd name="connsiteY1" fmla="*/ 0 h 293388"/>
              <a:gd name="connsiteX2" fmla="*/ 2852190 w 2852190"/>
              <a:gd name="connsiteY2" fmla="*/ 0 h 293388"/>
              <a:gd name="connsiteX3" fmla="*/ 2506570 w 2852190"/>
              <a:gd name="connsiteY3" fmla="*/ 293388 h 293388"/>
              <a:gd name="connsiteX4" fmla="*/ 0 w 2852190"/>
              <a:gd name="connsiteY4" fmla="*/ 293388 h 293388"/>
              <a:gd name="connsiteX0-1" fmla="*/ 0 w 3293607"/>
              <a:gd name="connsiteY0-2" fmla="*/ 293388 h 293388"/>
              <a:gd name="connsiteX1-3" fmla="*/ 345620 w 3293607"/>
              <a:gd name="connsiteY1-4" fmla="*/ 0 h 293388"/>
              <a:gd name="connsiteX2-5" fmla="*/ 2852190 w 3293607"/>
              <a:gd name="connsiteY2-6" fmla="*/ 0 h 293388"/>
              <a:gd name="connsiteX3-7" fmla="*/ 3293607 w 3293607"/>
              <a:gd name="connsiteY3-8" fmla="*/ 283590 h 293388"/>
              <a:gd name="connsiteX4-9" fmla="*/ 0 w 3293607"/>
              <a:gd name="connsiteY4-10" fmla="*/ 293388 h 293388"/>
              <a:gd name="connsiteX0-11" fmla="*/ 330383 w 2947987"/>
              <a:gd name="connsiteY0-12" fmla="*/ 290122 h 290122"/>
              <a:gd name="connsiteX1-13" fmla="*/ 0 w 2947987"/>
              <a:gd name="connsiteY1-14" fmla="*/ 0 h 290122"/>
              <a:gd name="connsiteX2-15" fmla="*/ 2506570 w 2947987"/>
              <a:gd name="connsiteY2-16" fmla="*/ 0 h 290122"/>
              <a:gd name="connsiteX3-17" fmla="*/ 2947987 w 2947987"/>
              <a:gd name="connsiteY3-18" fmla="*/ 283590 h 290122"/>
              <a:gd name="connsiteX4-19" fmla="*/ 330383 w 2947987"/>
              <a:gd name="connsiteY4-20" fmla="*/ 290122 h 290122"/>
              <a:gd name="connsiteX0-21" fmla="*/ 473602 w 3091206"/>
              <a:gd name="connsiteY0-22" fmla="*/ 290122 h 290122"/>
              <a:gd name="connsiteX1-23" fmla="*/ 0 w 3091206"/>
              <a:gd name="connsiteY1-24" fmla="*/ 0 h 290122"/>
              <a:gd name="connsiteX2-25" fmla="*/ 2649789 w 3091206"/>
              <a:gd name="connsiteY2-26" fmla="*/ 0 h 290122"/>
              <a:gd name="connsiteX3-27" fmla="*/ 3091206 w 3091206"/>
              <a:gd name="connsiteY3-28" fmla="*/ 283590 h 290122"/>
              <a:gd name="connsiteX4-29" fmla="*/ 473602 w 3091206"/>
              <a:gd name="connsiteY4-30" fmla="*/ 290122 h 290122"/>
              <a:gd name="connsiteX0-31" fmla="*/ 473602 w 3119909"/>
              <a:gd name="connsiteY0-32" fmla="*/ 290122 h 291791"/>
              <a:gd name="connsiteX1-33" fmla="*/ 0 w 3119909"/>
              <a:gd name="connsiteY1-34" fmla="*/ 0 h 291791"/>
              <a:gd name="connsiteX2-35" fmla="*/ 2649789 w 3119909"/>
              <a:gd name="connsiteY2-36" fmla="*/ 0 h 291791"/>
              <a:gd name="connsiteX3-37" fmla="*/ 3119909 w 3119909"/>
              <a:gd name="connsiteY3-38" fmla="*/ 291791 h 291791"/>
              <a:gd name="connsiteX4-39" fmla="*/ 473602 w 3119909"/>
              <a:gd name="connsiteY4-40" fmla="*/ 290122 h 291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9909" h="291791">
                <a:moveTo>
                  <a:pt x="473602" y="290122"/>
                </a:moveTo>
                <a:lnTo>
                  <a:pt x="0" y="0"/>
                </a:lnTo>
                <a:lnTo>
                  <a:pt x="2649789" y="0"/>
                </a:lnTo>
                <a:lnTo>
                  <a:pt x="3119909" y="291791"/>
                </a:lnTo>
                <a:lnTo>
                  <a:pt x="473602" y="2901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30E18B-7CB4-4480-8516-49C198910BC6}"/>
              </a:ext>
            </a:extLst>
          </p:cNvPr>
          <p:cNvSpPr/>
          <p:nvPr/>
        </p:nvSpPr>
        <p:spPr>
          <a:xfrm>
            <a:off x="6192797" y="1690246"/>
            <a:ext cx="3909595" cy="749055"/>
          </a:xfrm>
          <a:prstGeom prst="rect">
            <a:avLst/>
          </a:prstGeom>
          <a:solidFill>
            <a:srgbClr val="D80C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/>
          </a:p>
        </p:txBody>
      </p:sp>
      <p:grpSp>
        <p:nvGrpSpPr>
          <p:cNvPr id="29" name="组 16">
            <a:extLst>
              <a:ext uri="{FF2B5EF4-FFF2-40B4-BE49-F238E27FC236}">
                <a16:creationId xmlns:a16="http://schemas.microsoft.com/office/drawing/2014/main" id="{56BADB75-B9A2-461D-BF40-7B3C12328C92}"/>
              </a:ext>
            </a:extLst>
          </p:cNvPr>
          <p:cNvGrpSpPr/>
          <p:nvPr/>
        </p:nvGrpSpPr>
        <p:grpSpPr bwMode="auto">
          <a:xfrm>
            <a:off x="6274961" y="1589704"/>
            <a:ext cx="4665369" cy="1291982"/>
            <a:chOff x="238913" y="2105"/>
            <a:chExt cx="3865503" cy="1077980"/>
          </a:xfrm>
        </p:grpSpPr>
        <p:sp>
          <p:nvSpPr>
            <p:cNvPr id="30" name="矩形 124">
              <a:extLst>
                <a:ext uri="{FF2B5EF4-FFF2-40B4-BE49-F238E27FC236}">
                  <a16:creationId xmlns:a16="http://schemas.microsoft.com/office/drawing/2014/main" id="{B5D7C437-6F11-4E6C-8A87-14E0BE6F7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13" y="2105"/>
              <a:ext cx="458329" cy="8474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文本框 8">
              <a:extLst>
                <a:ext uri="{FF2B5EF4-FFF2-40B4-BE49-F238E27FC236}">
                  <a16:creationId xmlns:a16="http://schemas.microsoft.com/office/drawing/2014/main" id="{C107C9EB-6681-4B43-A0E9-DF4C924FF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30" y="181296"/>
              <a:ext cx="3333086" cy="8987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/>
              <a:r>
                <a:rPr lang="x-none" altLang="zh-CN" sz="3200" dirty="0">
                  <a:solidFill>
                    <a:srgbClr val="FFFFFF"/>
                  </a:solidFill>
                </a:rPr>
                <a:t>问题描述</a:t>
              </a:r>
              <a:endParaRPr lang="zh-CN" altLang="zh-CN" sz="3200" dirty="0">
                <a:solidFill>
                  <a:srgbClr val="FFFFFF"/>
                </a:solidFill>
              </a:endParaRPr>
            </a:p>
            <a:p>
              <a:pPr defTabSz="914400"/>
              <a:endParaRPr lang="en-US" altLang="zh-CN" sz="3200" dirty="0">
                <a:solidFill>
                  <a:srgbClr val="FFFFFF"/>
                </a:solidFill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0921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573D1E-A03E-4AD1-A189-F03DA9C1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80" y="126461"/>
            <a:ext cx="5583408" cy="358059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16812B1-0F0E-4C5A-A1A0-7A17ED19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36" y="804754"/>
            <a:ext cx="4345253" cy="5983483"/>
          </a:xfrm>
          <a:prstGeom prst="rect">
            <a:avLst/>
          </a:prstGeom>
        </p:spPr>
      </p:pic>
      <p:grpSp>
        <p:nvGrpSpPr>
          <p:cNvPr id="12" name="组 17"/>
          <p:cNvGrpSpPr/>
          <p:nvPr/>
        </p:nvGrpSpPr>
        <p:grpSpPr bwMode="auto">
          <a:xfrm>
            <a:off x="1588" y="215900"/>
            <a:ext cx="3980434" cy="763588"/>
            <a:chOff x="0" y="180328"/>
            <a:chExt cx="2987150" cy="636101"/>
          </a:xfrm>
        </p:grpSpPr>
        <p:sp>
          <p:nvSpPr>
            <p:cNvPr id="13" name="矩形 12"/>
            <p:cNvSpPr/>
            <p:nvPr/>
          </p:nvSpPr>
          <p:spPr>
            <a:xfrm>
              <a:off x="0" y="180328"/>
              <a:ext cx="653462" cy="636101"/>
            </a:xfrm>
            <a:prstGeom prst="rect">
              <a:avLst/>
            </a:prstGeom>
            <a:solidFill>
              <a:srgbClr val="D80C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3200">
                <a:solidFill>
                  <a:srgbClr val="D80C18"/>
                </a:solidFill>
              </a:endParaRPr>
            </a:p>
          </p:txBody>
        </p:sp>
        <p:sp>
          <p:nvSpPr>
            <p:cNvPr id="14" name="文本框 19"/>
            <p:cNvSpPr txBox="1">
              <a:spLocks noChangeArrowheads="1"/>
            </p:cNvSpPr>
            <p:nvPr/>
          </p:nvSpPr>
          <p:spPr bwMode="auto">
            <a:xfrm>
              <a:off x="160833" y="282381"/>
              <a:ext cx="310612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680784" y="282381"/>
              <a:ext cx="2306366" cy="446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D80C18"/>
                  </a:solidFill>
                </a:rPr>
                <a:t>优化算法</a:t>
              </a:r>
              <a:r>
                <a:rPr kumimoji="1" lang="en-US" altLang="zh-CN" sz="3200" b="1" dirty="0">
                  <a:solidFill>
                    <a:srgbClr val="D80C1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GA-FP</a:t>
              </a:r>
              <a:endParaRPr kumimoji="1" lang="zh-CN" altLang="zh-CN" sz="3200" b="1" dirty="0">
                <a:solidFill>
                  <a:srgbClr val="D80C1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8F9AB6F-1404-422B-A3DE-F82B308E765A}"/>
              </a:ext>
            </a:extLst>
          </p:cNvPr>
          <p:cNvSpPr/>
          <p:nvPr/>
        </p:nvSpPr>
        <p:spPr>
          <a:xfrm>
            <a:off x="629797" y="2692400"/>
            <a:ext cx="1984194" cy="309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1" descr="P70526-114709">
            <a:extLst>
              <a:ext uri="{FF2B5EF4-FFF2-40B4-BE49-F238E27FC236}">
                <a16:creationId xmlns:a16="http://schemas.microsoft.com/office/drawing/2014/main" id="{75264B19-E5A0-4550-A7EE-AD98C0C7E2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918"/>
          <a:stretch>
            <a:fillRect/>
          </a:stretch>
        </p:blipFill>
        <p:spPr>
          <a:xfrm>
            <a:off x="7173088" y="3925588"/>
            <a:ext cx="3731676" cy="271651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0549130-E709-4487-8E18-E9D6CF365BD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65" y="843939"/>
            <a:ext cx="3623751" cy="1772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DD30B668-9007-4411-9DA3-8CD83A7A16F4}"/>
              </a:ext>
            </a:extLst>
          </p:cNvPr>
          <p:cNvGrpSpPr/>
          <p:nvPr/>
        </p:nvGrpSpPr>
        <p:grpSpPr>
          <a:xfrm>
            <a:off x="7324165" y="698934"/>
            <a:ext cx="3863380" cy="2833161"/>
            <a:chOff x="7324165" y="698934"/>
            <a:chExt cx="3863380" cy="283316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3B3B1CF-BEBE-45C4-AE0B-CD60C95B3AE2}"/>
                </a:ext>
              </a:extLst>
            </p:cNvPr>
            <p:cNvGrpSpPr/>
            <p:nvPr/>
          </p:nvGrpSpPr>
          <p:grpSpPr>
            <a:xfrm>
              <a:off x="7737764" y="698934"/>
              <a:ext cx="3449781" cy="2587773"/>
              <a:chOff x="7737764" y="698934"/>
              <a:chExt cx="3449781" cy="2587773"/>
            </a:xfrm>
          </p:grpSpPr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4FB15568-F8B0-4BBB-AA31-3B7809FA9182}"/>
                  </a:ext>
                </a:extLst>
              </p:cNvPr>
              <p:cNvCxnSpPr/>
              <p:nvPr/>
            </p:nvCxnSpPr>
            <p:spPr>
              <a:xfrm>
                <a:off x="10079182" y="698934"/>
                <a:ext cx="0" cy="949036"/>
              </a:xfrm>
              <a:prstGeom prst="straightConnector1">
                <a:avLst/>
              </a:prstGeom>
              <a:ln cap="sq">
                <a:solidFill>
                  <a:srgbClr val="FF0000"/>
                </a:solidFill>
                <a:headEnd type="none" w="lg" len="sm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605A03C-D005-4D99-B926-1ACBAE0DA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7764" y="1210831"/>
                <a:ext cx="0" cy="437139"/>
              </a:xfrm>
              <a:prstGeom prst="straightConnector1">
                <a:avLst/>
              </a:prstGeom>
              <a:ln cap="sq">
                <a:solidFill>
                  <a:srgbClr val="FF0000"/>
                </a:solidFill>
                <a:headEnd type="none" w="lg" len="sm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1B785D3-44AF-4BA8-B981-1D93F5C8D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5546" y="3286707"/>
                <a:ext cx="761999" cy="0"/>
              </a:xfrm>
              <a:prstGeom prst="straightConnector1">
                <a:avLst/>
              </a:prstGeom>
              <a:ln cap="sq">
                <a:solidFill>
                  <a:srgbClr val="FF0000"/>
                </a:solidFill>
                <a:headEnd type="none" w="lg" len="sm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E6BDA92-539C-410A-B449-CEB7C246D252}"/>
                </a:ext>
              </a:extLst>
            </p:cNvPr>
            <p:cNvSpPr/>
            <p:nvPr/>
          </p:nvSpPr>
          <p:spPr>
            <a:xfrm>
              <a:off x="7324165" y="3164543"/>
              <a:ext cx="1568823" cy="36755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91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1161</TotalTime>
  <Words>1220</Words>
  <Application>Microsoft Office PowerPoint</Application>
  <PresentationFormat>自定义</PresentationFormat>
  <Paragraphs>213</Paragraphs>
  <Slides>29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仿宋</vt:lpstr>
      <vt:lpstr>黑体</vt:lpstr>
      <vt:lpstr>宋体</vt:lpstr>
      <vt:lpstr>微软雅黑</vt:lpstr>
      <vt:lpstr>微软雅黑 Light</vt:lpstr>
      <vt:lpstr>Arial</vt:lpstr>
      <vt:lpstr>Calibri</vt:lpstr>
      <vt:lpstr>Cambria Math</vt:lpstr>
      <vt:lpstr>Century Gothic</vt:lpstr>
      <vt:lpstr>Segoe UI Light</vt:lpstr>
      <vt:lpstr>Times New Roman</vt:lpstr>
      <vt:lpstr>Wingdings</vt:lpstr>
      <vt:lpstr>Office Theme</vt:lpstr>
      <vt:lpstr>Microsoft Visio 绘图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Ni Youcong</cp:lastModifiedBy>
  <cp:revision>613</cp:revision>
  <cp:lastPrinted>2018-07-06T07:18:53Z</cp:lastPrinted>
  <dcterms:created xsi:type="dcterms:W3CDTF">1900-01-01T00:00:00Z</dcterms:created>
  <dcterms:modified xsi:type="dcterms:W3CDTF">2018-11-23T15:49:55Z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_Version">
    <vt:lpwstr/>
  </property>
  <property fmtid="{D5CDD505-2E9C-101B-9397-08002B2CF9AE}" pid="4" name="_Status">
    <vt:lpwstr>Not Started</vt:lpwstr>
  </property>
  <property fmtid="{D5CDD505-2E9C-101B-9397-08002B2CF9AE}" pid="5" name="KSOProductBuildVer">
    <vt:lpwstr>2052-10.1.0.7400</vt:lpwstr>
  </property>
</Properties>
</file>