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1024" r:id="rId2"/>
    <p:sldId id="1421" r:id="rId3"/>
    <p:sldId id="1416" r:id="rId4"/>
    <p:sldId id="1346" r:id="rId5"/>
    <p:sldId id="1386" r:id="rId6"/>
    <p:sldId id="1566" r:id="rId7"/>
    <p:sldId id="1423" r:id="rId8"/>
    <p:sldId id="1401" r:id="rId9"/>
    <p:sldId id="1567" r:id="rId10"/>
    <p:sldId id="1559" r:id="rId11"/>
    <p:sldId id="1360" r:id="rId12"/>
    <p:sldId id="1367" r:id="rId13"/>
    <p:sldId id="1554" r:id="rId14"/>
    <p:sldId id="1552" r:id="rId15"/>
    <p:sldId id="1553" r:id="rId16"/>
    <p:sldId id="1564" r:id="rId17"/>
    <p:sldId id="1557" r:id="rId18"/>
    <p:sldId id="1563" r:id="rId19"/>
    <p:sldId id="1565" r:id="rId20"/>
    <p:sldId id="1560" r:id="rId21"/>
    <p:sldId id="1562" r:id="rId22"/>
    <p:sldId id="1365" r:id="rId23"/>
    <p:sldId id="1198" r:id="rId24"/>
  </p:sldIdLst>
  <p:sldSz cx="9144000" cy="6858000" type="screen4x3"/>
  <p:notesSz cx="7099300" cy="10234613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3B73"/>
    <a:srgbClr val="993300"/>
    <a:srgbClr val="002060"/>
    <a:srgbClr val="9999FF"/>
    <a:srgbClr val="0000CC"/>
    <a:srgbClr val="0070C0"/>
    <a:srgbClr val="E66F89"/>
    <a:srgbClr val="C28CB9"/>
    <a:srgbClr val="A1CF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189" autoAdjust="0"/>
  </p:normalViewPr>
  <p:slideViewPr>
    <p:cSldViewPr snapToGrid="0">
      <p:cViewPr varScale="1">
        <p:scale>
          <a:sx n="66" d="100"/>
          <a:sy n="66" d="100"/>
        </p:scale>
        <p:origin x="15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40"/>
    </p:cViewPr>
  </p:sorterViewPr>
  <p:notesViewPr>
    <p:cSldViewPr snapToGrid="0">
      <p:cViewPr varScale="1">
        <p:scale>
          <a:sx n="48" d="100"/>
          <a:sy n="48" d="100"/>
        </p:scale>
        <p:origin x="-303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07" tIns="49053" rIns="98107" bIns="49053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07" tIns="49053" rIns="98107" bIns="490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07" tIns="49053" rIns="98107" bIns="49053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07" tIns="49053" rIns="98107" bIns="490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pPr>
              <a:defRPr/>
            </a:pPr>
            <a:fld id="{1D593AB8-550E-4658-B2AC-B43BAB00A9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627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9938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6" tIns="49048" rIns="98096" bIns="4904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pPr>
              <a:defRPr/>
            </a:pPr>
            <a:fld id="{DAB2E9E7-FDBB-47CB-B641-98BC0AE706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826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AD9F2C-0414-42A1-8417-A330E19E0BEB}" type="slidenum">
              <a:rPr lang="zh-CN" altLang="en-US" b="0" smtClean="0"/>
              <a:pPr/>
              <a:t>1</a:t>
            </a:fld>
            <a:endParaRPr lang="en-US" altLang="zh-CN" b="0" smtClean="0"/>
          </a:p>
        </p:txBody>
      </p:sp>
    </p:spTree>
    <p:extLst>
      <p:ext uri="{BB962C8B-B14F-4D97-AF65-F5344CB8AC3E}">
        <p14:creationId xmlns:p14="http://schemas.microsoft.com/office/powerpoint/2010/main" val="134634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879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A3A7-BA2C-47AD-BC1A-C3667B5B5E2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7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21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784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0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131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945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088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052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27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879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879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552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955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20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97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70959" indent="-296523" eaLnBrk="0" hangingPunct="0">
              <a:defRPr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86091" indent="-237218" eaLnBrk="0" hangingPunct="0">
              <a:defRPr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60528" indent="-237218" eaLnBrk="0" hangingPunct="0">
              <a:defRPr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134964" indent="-237218" eaLnBrk="0" hangingPunct="0">
              <a:defRPr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609400" indent="-237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3083837" indent="-237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558273" indent="-237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4032710" indent="-237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AA247BF5-1143-4BEF-8876-FEF5815A2688}" type="slidenum">
              <a:rPr lang="en-US" altLang="zh-CN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4</a:t>
            </a:fld>
            <a:endParaRPr lang="en-US" altLang="zh-CN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088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A3A7-BA2C-47AD-BC1A-C3667B5B5E2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08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18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87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55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2E9E7-FDBB-47CB-B641-98BC0AE7065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2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弧形 5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7" name="弦形 6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72A78ADC-DFED-48A4-A07B-487A3865BFEB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84B0D7-93B8-485A-8B2F-9542E599B59D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70FC2AF-F087-4533-9389-06A3CCEB30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6453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弧形 5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7" name="弦形 6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A3EF8F85-9243-490E-8E76-196C574058C8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ED9B27-C214-42B0-A53A-096E5D44CC54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658D133-8D32-4755-84D2-1CCC3CF6A4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6651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弧形 5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7" name="弦形 6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209BC1CE-7E87-4072-B9A9-EE99A8734192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B683F8-26EF-4539-BE14-EEE5D9B9902F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B1AB61-C9B6-4267-90C7-2A251FC00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7096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弧形 3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5" name="弦形 4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251C0692-126A-4AE5-93CF-71B7D69684E9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9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D:\360Downloads\pic\websbook_com_3158998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0" y="4149725"/>
            <a:ext cx="9144000" cy="1389063"/>
          </a:xfrm>
          <a:prstGeom prst="rect">
            <a:avLst/>
          </a:prstGeom>
          <a:solidFill>
            <a:srgbClr val="36B2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0624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0870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弧形 5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7" name="弦形 6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6C762BDD-C8AC-498A-A94D-D32BADF8D473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E33ECF4-32F5-4D94-B4A4-B51E4530E420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7FB091A-5629-4FA3-87C1-B9FA87889E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8598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弧形 6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8" name="弦形 7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7FEDBD03-683D-449A-A924-5ABC499FFAEC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4EDE995-2824-4459-BBA9-F966ACC524A6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39E71F3-4B3A-4400-964A-8DC5BE39AC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3246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8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弧形 8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10" name="弦形 9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5B509C68-0FC0-49E7-B83E-378212374057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14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10C870-A707-475A-907F-127EDC0443E7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7FD90D-2CD9-42E8-ABB5-C4509C5F8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0542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弧形 4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6" name="弦形 5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82504E2D-4D9D-494B-ABB2-B594818CBB64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C3A226-1BE0-40A7-89C7-8A18A31B96EA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265CA2C-8B6A-4467-8AC8-645F02BE3D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2283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弧形 3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5" name="弦形 4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6C34266A-9D92-439C-A46F-C208C210E5E1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9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3460F6-F578-4146-83DE-F02A26E45F59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34A7A0-50C6-4D1A-A71C-2E7F5100F9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7011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弧形 6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8" name="弦形 7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2ACDCA91-7560-4BA3-A737-856C3B6E7CBD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9F3FE76-19AA-44C6-8CA8-D5C1FB7D1A82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7DE6F3D-6AB3-404F-AE90-8E55379E69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3999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弧形 6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8" name="弦形 7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7EFE7AB7-5DC1-485B-B5F0-336A1BB10416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BA480-075B-4B62-B14E-F97B06EE4E4F}" type="datetimeFigureOut">
              <a:rPr lang="zh-CN" altLang="en-US"/>
              <a:pPr>
                <a:defRPr/>
              </a:pPr>
              <a:t>2018/11/23</a:t>
            </a:fld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E85FF56-9878-4576-9076-511C9420D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4826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0800000">
            <a:off x="-3" y="1"/>
            <a:ext cx="9144002" cy="7647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pic>
        <p:nvPicPr>
          <p:cNvPr id="1029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7" r="439" b="84183"/>
          <a:stretch>
            <a:fillRect/>
          </a:stretch>
        </p:blipFill>
        <p:spPr bwMode="auto">
          <a:xfrm>
            <a:off x="0" y="0"/>
            <a:ext cx="8083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弧形 11"/>
          <p:cNvSpPr/>
          <p:nvPr userDrawn="1"/>
        </p:nvSpPr>
        <p:spPr>
          <a:xfrm>
            <a:off x="4229100" y="6472238"/>
            <a:ext cx="701675" cy="701675"/>
          </a:xfrm>
          <a:prstGeom prst="arc">
            <a:avLst>
              <a:gd name="adj1" fmla="val 11317002"/>
              <a:gd name="adj2" fmla="val 21097504"/>
            </a:avLst>
          </a:prstGeom>
          <a:solidFill>
            <a:schemeClr val="bg1"/>
          </a:solidFill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black"/>
              </a:solidFill>
            </a:endParaRPr>
          </a:p>
        </p:txBody>
      </p:sp>
      <p:sp>
        <p:nvSpPr>
          <p:cNvPr id="8" name="弦形 7"/>
          <p:cNvSpPr/>
          <p:nvPr userDrawn="1"/>
        </p:nvSpPr>
        <p:spPr>
          <a:xfrm rot="6746465">
            <a:off x="4310063" y="6553200"/>
            <a:ext cx="539750" cy="539750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2442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5875" y="6770688"/>
            <a:ext cx="4219575" cy="0"/>
          </a:xfrm>
          <a:prstGeom prst="line">
            <a:avLst/>
          </a:prstGeom>
          <a:ln w="22479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15"/>
          <p:cNvSpPr txBox="1">
            <a:spLocks noChangeArrowheads="1"/>
          </p:cNvSpPr>
          <p:nvPr userDrawn="1"/>
        </p:nvSpPr>
        <p:spPr bwMode="auto">
          <a:xfrm>
            <a:off x="4284663" y="6554788"/>
            <a:ext cx="592137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A0DE905D-6617-41A3-B93D-D336A6DB9ACF}" type="slidenum"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eaLnBrk="1" hangingPunct="1">
                <a:defRPr/>
              </a:pPr>
              <a:t>‹#›</a:t>
            </a:fld>
            <a:r>
              <a:rPr lang="zh-CN" altLang="en-US" sz="1400" b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-26988"/>
            <a:ext cx="11636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7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mdw.jswmw.com/home/upLoad/news/month_1212/2012121820485229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" t="8263" r="4958" b="18939"/>
          <a:stretch>
            <a:fillRect/>
          </a:stretch>
        </p:blipFill>
        <p:spPr bwMode="auto">
          <a:xfrm>
            <a:off x="-4763" y="0"/>
            <a:ext cx="9148763" cy="632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-9525" y="2044700"/>
            <a:ext cx="9148763" cy="2239963"/>
          </a:xfrm>
          <a:prstGeom prst="rect">
            <a:avLst/>
          </a:prstGeom>
          <a:solidFill>
            <a:srgbClr val="36B2E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06478" y="1446655"/>
            <a:ext cx="8657304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en-US" altLang="zh-CN" sz="4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4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zh-CN" altLang="en-US" sz="4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现场上下文深度感知</a:t>
            </a:r>
            <a:r>
              <a:rPr lang="zh-CN" altLang="en-US" sz="4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44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4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4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行推荐</a:t>
            </a:r>
            <a:br>
              <a:rPr lang="zh-CN" altLang="en-US" sz="4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200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32824" y="4332961"/>
            <a:ext cx="6264064" cy="18158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     南京航空航天大学</a:t>
            </a:r>
            <a:endParaRPr lang="en-US" altLang="zh-CN" sz="2800" dirty="0" smtClean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7" dirty="0" smtClean="0">
                <a:ln w="11430"/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Tahoma" pitchFamily="34" charset="0"/>
              </a:rPr>
              <a:t>         </a:t>
            </a:r>
            <a:endParaRPr lang="en-US" altLang="zh-CN" sz="2800" spc="37" dirty="0" smtClean="0">
              <a:ln w="11430"/>
              <a:solidFill>
                <a:srgbClr val="0000CC"/>
              </a:solidFill>
              <a:latin typeface="黑体" pitchFamily="49" charset="-122"/>
              <a:ea typeface="黑体" pitchFamily="49" charset="-122"/>
              <a:cs typeface="Tahoma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37" dirty="0">
                <a:ln w="11430"/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Tahoma" pitchFamily="34" charset="0"/>
              </a:rPr>
              <a:t> </a:t>
            </a:r>
            <a:r>
              <a:rPr lang="en-US" altLang="zh-CN" sz="2800" spc="37" dirty="0" smtClean="0">
                <a:ln w="11430"/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Tahoma" pitchFamily="34" charset="0"/>
              </a:rPr>
              <a:t>        </a:t>
            </a:r>
            <a:r>
              <a:rPr lang="zh-CN" altLang="en-US" sz="2800" spc="37" dirty="0" smtClean="0">
                <a:ln w="11430"/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Tahoma" pitchFamily="34" charset="0"/>
              </a:rPr>
              <a:t>汇报人</a:t>
            </a:r>
            <a:r>
              <a:rPr lang="zh-CN" altLang="en-US" sz="2800" spc="37" dirty="0">
                <a:ln w="11430"/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Tahoma" pitchFamily="34" charset="0"/>
              </a:rPr>
              <a:t>：</a:t>
            </a:r>
            <a:r>
              <a:rPr lang="zh-CN" altLang="en-US" sz="2800" spc="37" dirty="0" smtClean="0">
                <a:ln w="11430"/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Tahoma" pitchFamily="34" charset="0"/>
              </a:rPr>
              <a:t>包盼盼</a:t>
            </a:r>
            <a:endParaRPr lang="en-US" altLang="zh-CN" sz="2800" spc="37" dirty="0">
              <a:ln w="11430"/>
              <a:solidFill>
                <a:srgbClr val="0000CC"/>
              </a:solidFill>
              <a:latin typeface="黑体" pitchFamily="49" charset="-122"/>
              <a:ea typeface="黑体" pitchFamily="49" charset="-122"/>
              <a:cs typeface="Tahoma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37" dirty="0">
                <a:ln w="11430"/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Tahoma" pitchFamily="34" charset="0"/>
              </a:rPr>
              <a:t>	 </a:t>
            </a:r>
            <a:r>
              <a:rPr lang="en-US" altLang="zh-CN" sz="2800" spc="37" dirty="0" smtClean="0">
                <a:ln w="11430"/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Tahoma" pitchFamily="34" charset="0"/>
              </a:rPr>
              <a:t>   </a:t>
            </a:r>
            <a:r>
              <a:rPr lang="zh-CN" altLang="en-US" sz="2800" spc="37" dirty="0" smtClean="0">
                <a:ln w="11430"/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Tahoma" pitchFamily="34" charset="0"/>
              </a:rPr>
              <a:t>导  师：陶传奇</a:t>
            </a:r>
            <a:r>
              <a:rPr lang="en-US" altLang="zh-CN" sz="2800" spc="37" dirty="0" smtClean="0">
                <a:ln w="11430"/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Tahoma" pitchFamily="34" charset="0"/>
              </a:rPr>
              <a:t>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979738" y="6302375"/>
            <a:ext cx="38385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副标题 2"/>
          <p:cNvSpPr txBox="1">
            <a:spLocks noChangeArrowheads="1"/>
          </p:cNvSpPr>
          <p:nvPr/>
        </p:nvSpPr>
        <p:spPr bwMode="auto">
          <a:xfrm>
            <a:off x="42863" y="60325"/>
            <a:ext cx="694213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文本框 4"/>
          <p:cNvSpPr txBox="1">
            <a:spLocks noChangeArrowheads="1"/>
          </p:cNvSpPr>
          <p:nvPr/>
        </p:nvSpPr>
        <p:spPr bwMode="auto">
          <a:xfrm>
            <a:off x="-230188" y="3234056"/>
            <a:ext cx="9223376" cy="313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888391" y="3692603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49" charset="-122"/>
              </a:rPr>
              <a:t>研究内容</a:t>
            </a: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8443" name="AutoShape 11"/>
          <p:cNvSpPr>
            <a:spLocks noChangeAspect="1" noChangeArrowheads="1"/>
          </p:cNvSpPr>
          <p:nvPr/>
        </p:nvSpPr>
        <p:spPr bwMode="gray">
          <a:xfrm>
            <a:off x="1323552" y="3687387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44" name="AutoShape 12"/>
          <p:cNvSpPr>
            <a:spLocks noChangeAspect="1" noChangeArrowheads="1"/>
          </p:cNvSpPr>
          <p:nvPr/>
        </p:nvSpPr>
        <p:spPr bwMode="gray">
          <a:xfrm>
            <a:off x="1316600" y="3676956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45" name="AutoShape 13"/>
          <p:cNvSpPr>
            <a:spLocks noChangeAspect="1" noChangeArrowheads="1"/>
          </p:cNvSpPr>
          <p:nvPr/>
        </p:nvSpPr>
        <p:spPr bwMode="gray">
          <a:xfrm>
            <a:off x="1361787" y="3715202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50" name="Text Box 18"/>
          <p:cNvSpPr txBox="1">
            <a:spLocks noChangeAspect="1" noChangeArrowheads="1"/>
          </p:cNvSpPr>
          <p:nvPr/>
        </p:nvSpPr>
        <p:spPr bwMode="gray">
          <a:xfrm>
            <a:off x="1514728" y="3737803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三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1268245" y="3440807"/>
            <a:ext cx="6227126" cy="1216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895651" y="2741939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研究</a:t>
            </a:r>
            <a:r>
              <a:rPr lang="zh-CN" altLang="en-US" sz="3200" dirty="0">
                <a:solidFill>
                  <a:srgbClr val="003366"/>
                </a:solidFill>
                <a:ea typeface="黑体" panose="02010609060101010101" pitchFamily="49" charset="-122"/>
              </a:rPr>
              <a:t>框架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1271721" y="2569829"/>
            <a:ext cx="6227126" cy="173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11"/>
          <p:cNvSpPr>
            <a:spLocks noChangeAspect="1" noChangeArrowheads="1"/>
          </p:cNvSpPr>
          <p:nvPr/>
        </p:nvSpPr>
        <p:spPr bwMode="gray">
          <a:xfrm>
            <a:off x="1330812" y="2736723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8" name="AutoShape 12"/>
          <p:cNvSpPr>
            <a:spLocks noChangeAspect="1" noChangeArrowheads="1"/>
          </p:cNvSpPr>
          <p:nvPr/>
        </p:nvSpPr>
        <p:spPr bwMode="gray">
          <a:xfrm>
            <a:off x="1323860" y="2726292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9" name="AutoShape 13"/>
          <p:cNvSpPr>
            <a:spLocks noChangeAspect="1" noChangeArrowheads="1"/>
          </p:cNvSpPr>
          <p:nvPr/>
        </p:nvSpPr>
        <p:spPr bwMode="gray">
          <a:xfrm>
            <a:off x="1369047" y="2764538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" name="Text Box 18"/>
          <p:cNvSpPr txBox="1">
            <a:spLocks noChangeAspect="1" noChangeArrowheads="1"/>
          </p:cNvSpPr>
          <p:nvPr/>
        </p:nvSpPr>
        <p:spPr bwMode="gray">
          <a:xfrm>
            <a:off x="1521988" y="2787139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二</a:t>
            </a:r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 flipV="1">
            <a:off x="1282759" y="5429225"/>
            <a:ext cx="6227126" cy="1216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910165" y="4730357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结论</a:t>
            </a:r>
            <a:r>
              <a:rPr lang="zh-CN" altLang="en-US" sz="3200" dirty="0">
                <a:solidFill>
                  <a:srgbClr val="003366"/>
                </a:solidFill>
                <a:ea typeface="黑体" panose="02010609060101010101" pitchFamily="49" charset="-122"/>
              </a:rPr>
              <a:t>和展望</a:t>
            </a:r>
            <a:endParaRPr lang="zh-CN" altLang="en-US" sz="2400" dirty="0">
              <a:solidFill>
                <a:srgbClr val="003366"/>
              </a:solidFill>
              <a:ea typeface="黑体" panose="02010609060101010101" pitchFamily="49" charset="-122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1286235" y="4500191"/>
            <a:ext cx="6227126" cy="173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1"/>
          <p:cNvSpPr>
            <a:spLocks noChangeAspect="1" noChangeArrowheads="1"/>
          </p:cNvSpPr>
          <p:nvPr/>
        </p:nvSpPr>
        <p:spPr bwMode="gray">
          <a:xfrm>
            <a:off x="1345326" y="4725141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5" name="AutoShape 12"/>
          <p:cNvSpPr>
            <a:spLocks noChangeAspect="1" noChangeArrowheads="1"/>
          </p:cNvSpPr>
          <p:nvPr/>
        </p:nvSpPr>
        <p:spPr bwMode="gray">
          <a:xfrm>
            <a:off x="1338374" y="4714710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6" name="AutoShape 13"/>
          <p:cNvSpPr>
            <a:spLocks noChangeAspect="1" noChangeArrowheads="1"/>
          </p:cNvSpPr>
          <p:nvPr/>
        </p:nvSpPr>
        <p:spPr bwMode="gray">
          <a:xfrm>
            <a:off x="1383561" y="4752956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7" name="Text Box 18"/>
          <p:cNvSpPr txBox="1">
            <a:spLocks noChangeAspect="1" noChangeArrowheads="1"/>
          </p:cNvSpPr>
          <p:nvPr/>
        </p:nvSpPr>
        <p:spPr bwMode="gray">
          <a:xfrm>
            <a:off x="1536502" y="4775557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四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9" name="AutoShape 11"/>
          <p:cNvSpPr>
            <a:spLocks noChangeAspect="1" noChangeArrowheads="1"/>
          </p:cNvSpPr>
          <p:nvPr/>
        </p:nvSpPr>
        <p:spPr bwMode="gray">
          <a:xfrm>
            <a:off x="1323558" y="1800573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0" name="AutoShape 12"/>
          <p:cNvSpPr>
            <a:spLocks noChangeAspect="1" noChangeArrowheads="1"/>
          </p:cNvSpPr>
          <p:nvPr/>
        </p:nvSpPr>
        <p:spPr bwMode="gray">
          <a:xfrm>
            <a:off x="1316606" y="1790142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1" name="AutoShape 13"/>
          <p:cNvSpPr>
            <a:spLocks noChangeAspect="1" noChangeArrowheads="1"/>
          </p:cNvSpPr>
          <p:nvPr/>
        </p:nvSpPr>
        <p:spPr bwMode="gray">
          <a:xfrm>
            <a:off x="1361793" y="1828388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2" name="Text Box 18"/>
          <p:cNvSpPr txBox="1">
            <a:spLocks noChangeAspect="1" noChangeArrowheads="1"/>
          </p:cNvSpPr>
          <p:nvPr/>
        </p:nvSpPr>
        <p:spPr bwMode="gray">
          <a:xfrm>
            <a:off x="1514734" y="1850989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一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1902911" y="1849331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3200" dirty="0">
                <a:solidFill>
                  <a:srgbClr val="003366"/>
                </a:solidFill>
                <a:ea typeface="黑体" panose="02010609060101010101" pitchFamily="49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20727707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数据收集和处理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9A32000-7C45-0B4D-B102-17E262183A87}"/>
              </a:ext>
            </a:extLst>
          </p:cNvPr>
          <p:cNvSpPr/>
          <p:nvPr/>
        </p:nvSpPr>
        <p:spPr>
          <a:xfrm>
            <a:off x="199040" y="901522"/>
            <a:ext cx="8487759" cy="5479501"/>
          </a:xfrm>
          <a:prstGeom prst="rect">
            <a:avLst/>
          </a:prstGeom>
        </p:spPr>
        <p:txBody>
          <a:bodyPr wrap="square" lIns="36000">
            <a:no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数据收集：</a:t>
            </a:r>
            <a:endParaRPr lang="en-US" altLang="zh-CN" sz="20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eaLnBrk="1" fontAlgn="auto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开源软件项目托管平台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收集了质量比较高的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400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个开源</a:t>
            </a: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项目；</a:t>
            </a: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eaLnBrk="1" fontAlgn="auto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收集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了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80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个最常用的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jar</a:t>
            </a: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包。</a:t>
            </a: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      480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个项目以方法为单位进行</a:t>
            </a: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切分，并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删除代码行少于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行以及不具有独立功能的方法（比如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main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方法）之后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方法块总数为</a:t>
            </a:r>
            <a:r>
              <a:rPr lang="en-US" altLang="zh-CN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38w</a:t>
            </a: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包含的代码行数大约为</a:t>
            </a:r>
            <a:r>
              <a:rPr lang="en-US" altLang="zh-CN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480w</a:t>
            </a: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行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lang="en-US" altLang="zh-CN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. 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这个数量级的数据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我们认为在考虑到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代码行的复杂性和多样性的情况下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, 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作为训练数据来说也是足够</a:t>
            </a: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的。</a:t>
            </a:r>
            <a:endParaRPr lang="en-US" altLang="zh-CN" sz="1600" b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       开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源中国作为合作单位给我们提供了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2140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个项目，共计</a:t>
            </a:r>
            <a:r>
              <a:rPr lang="en-US" altLang="zh-CN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327000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个</a:t>
            </a: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类。</a:t>
            </a:r>
            <a:endParaRPr lang="en-US" altLang="zh-CN" sz="1600" b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40" y="1915711"/>
            <a:ext cx="8840750" cy="17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787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数据收集和处理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59A32000-7C45-0B4D-B102-17E262183A87}"/>
              </a:ext>
            </a:extLst>
          </p:cNvPr>
          <p:cNvSpPr/>
          <p:nvPr/>
        </p:nvSpPr>
        <p:spPr>
          <a:xfrm>
            <a:off x="199040" y="901522"/>
            <a:ext cx="8487759" cy="5479501"/>
          </a:xfrm>
          <a:prstGeom prst="rect">
            <a:avLst/>
          </a:prstGeom>
        </p:spPr>
        <p:txBody>
          <a:bodyPr wrap="square" lIns="36000">
            <a:no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数据</a:t>
            </a:r>
            <a:r>
              <a:rPr lang="zh-CN" altLang="en-US" sz="20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处理</a:t>
            </a:r>
            <a:r>
              <a:rPr lang="zh-CN" altLang="en-US" sz="20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en-US" altLang="zh-CN" sz="20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eaLnBrk="1" fontAlgn="auto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600" b="0" dirty="0" smtClean="0">
                <a:solidFill>
                  <a:srgbClr val="1F3B73"/>
                </a:solidFill>
                <a:latin typeface="微软雅黑"/>
                <a:ea typeface="微软雅黑"/>
                <a:cs typeface="微软雅黑"/>
              </a:rPr>
              <a:t>对</a:t>
            </a:r>
            <a:r>
              <a:rPr lang="en-US" altLang="zh-CN" sz="1600" b="0" dirty="0" smtClean="0">
                <a:solidFill>
                  <a:srgbClr val="1F3B73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1600" b="0" dirty="0" smtClean="0">
                <a:solidFill>
                  <a:srgbClr val="1F3B73"/>
                </a:solidFill>
                <a:latin typeface="微软雅黑"/>
                <a:ea typeface="微软雅黑"/>
                <a:cs typeface="微软雅黑"/>
              </a:rPr>
              <a:t>的基本数据类型</a:t>
            </a: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进行统一化处理；</a:t>
            </a:r>
            <a:endParaRPr lang="en-US" altLang="zh-CN" sz="1600" b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       </a:t>
            </a: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eaLnBrk="1" fontAlgn="auto" hangingPunct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对于</a:t>
            </a:r>
            <a:r>
              <a:rPr lang="zh-CN" altLang="en-US" sz="1600" b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非基本</a:t>
            </a:r>
            <a:r>
              <a:rPr lang="zh-CN" altLang="en-US" sz="1600" b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数据类型进行统一化处理。</a:t>
            </a: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b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4" y="1615896"/>
            <a:ext cx="8432164" cy="29708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716"/>
            <a:ext cx="9144000" cy="22585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34" y="2227788"/>
            <a:ext cx="9059441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646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4116"/>
            <a:ext cx="8229600" cy="5058697"/>
          </a:xfrm>
        </p:spPr>
        <p:txBody>
          <a:bodyPr/>
          <a:lstStyle/>
          <a:p>
            <a:r>
              <a:rPr lang="zh-CN" altLang="en-US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对一个功能完整的方法块</a:t>
            </a:r>
            <a:r>
              <a:rPr lang="en-US" altLang="zh-CN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忽略第一行方法的声明</a:t>
            </a:r>
            <a:r>
              <a:rPr lang="en-US" altLang="zh-CN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从第</a:t>
            </a:r>
            <a:r>
              <a:rPr lang="en-US" altLang="zh-CN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n+1</a:t>
            </a:r>
            <a:r>
              <a:rPr lang="zh-CN" altLang="en-US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行开始</a:t>
            </a:r>
            <a:r>
              <a:rPr lang="en-US" altLang="zh-CN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以前</a:t>
            </a:r>
            <a:r>
              <a:rPr lang="en-US" altLang="zh-CN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行为模型输入、第</a:t>
            </a:r>
            <a:r>
              <a:rPr lang="en-US" altLang="zh-CN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n+1</a:t>
            </a:r>
            <a:r>
              <a:rPr lang="zh-CN" altLang="en-US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行为模型的输出构建模型的一个实例</a:t>
            </a:r>
            <a:r>
              <a:rPr lang="en-US" altLang="zh-CN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并依次向下直至方法块最后一行</a:t>
            </a:r>
            <a:r>
              <a:rPr lang="en-US" altLang="zh-CN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构建训练数据</a:t>
            </a:r>
            <a:r>
              <a:rPr lang="zh-CN" altLang="en-US" sz="28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集。</a:t>
            </a:r>
            <a:endParaRPr lang="zh-CN" altLang="en-US" sz="2400" dirty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训练数据集构造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315"/>
            <a:ext cx="9101137" cy="150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989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968" y="914400"/>
            <a:ext cx="8229600" cy="4651328"/>
          </a:xfrm>
        </p:spPr>
        <p:txBody>
          <a:bodyPr/>
          <a:lstStyle/>
          <a:p>
            <a:r>
              <a:rPr lang="zh-CN" altLang="en-US" sz="22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本文用</a:t>
            </a:r>
            <a:r>
              <a:rPr lang="en-US" altLang="zh-CN" sz="22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TensorFlow</a:t>
            </a:r>
            <a:r>
              <a:rPr lang="zh-CN" altLang="en-US" sz="22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搭建主体模型：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编</a:t>
            </a:r>
            <a:r>
              <a:rPr lang="zh-CN" altLang="en-US" sz="20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码器中两个</a:t>
            </a:r>
            <a:r>
              <a:rPr lang="en-US" altLang="zh-CN" sz="20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RNN</a:t>
            </a:r>
            <a:r>
              <a:rPr lang="zh-CN" altLang="en-US" sz="20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0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attention</a:t>
            </a:r>
            <a:r>
              <a:rPr lang="zh-CN" altLang="en-US" sz="22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模型；</a:t>
            </a:r>
            <a:endParaRPr lang="en-US" altLang="zh-CN" sz="22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22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隐藏单元数</a:t>
            </a:r>
            <a:r>
              <a:rPr lang="en-US" altLang="zh-CN" sz="22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1000</a:t>
            </a:r>
            <a:r>
              <a:rPr lang="zh-CN" altLang="en-US" sz="22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2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22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词</a:t>
            </a:r>
            <a:r>
              <a:rPr lang="zh-CN" altLang="en-US" sz="22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嵌入维度</a:t>
            </a:r>
            <a:r>
              <a:rPr lang="en-US" altLang="zh-CN" sz="22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120</a:t>
            </a:r>
            <a:r>
              <a:rPr lang="zh-CN" altLang="en-US" sz="22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22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2200" dirty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rgbClr val="1F3B73"/>
                </a:solidFill>
                <a:latin typeface="黑体" pitchFamily="49" charset="-122"/>
              </a:rPr>
              <a:t>硬件条件：以</a:t>
            </a:r>
            <a:r>
              <a:rPr lang="en-US" altLang="zh-CN" sz="2200" dirty="0">
                <a:solidFill>
                  <a:srgbClr val="1F3B73"/>
                </a:solidFill>
                <a:latin typeface="黑体" pitchFamily="49" charset="-122"/>
              </a:rPr>
              <a:t>GPU</a:t>
            </a:r>
            <a:r>
              <a:rPr lang="zh-CN" altLang="en-US" sz="2200" dirty="0">
                <a:solidFill>
                  <a:srgbClr val="1F3B73"/>
                </a:solidFill>
                <a:latin typeface="黑体" pitchFamily="49" charset="-122"/>
              </a:rPr>
              <a:t>平台作为实验硬件支撑</a:t>
            </a:r>
            <a:endParaRPr lang="en-US" altLang="zh-CN" sz="2200" dirty="0">
              <a:solidFill>
                <a:srgbClr val="1F3B73"/>
              </a:solidFill>
              <a:latin typeface="黑体" pitchFamily="49" charset="-122"/>
            </a:endParaRPr>
          </a:p>
          <a:p>
            <a:pPr marL="0" indent="0">
              <a:buNone/>
            </a:pPr>
            <a:endParaRPr lang="en-US" altLang="zh-CN" sz="22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模型参数设置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97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9262"/>
            <a:ext cx="8229600" cy="4525963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利用</a:t>
            </a:r>
            <a:r>
              <a:rPr lang="en-US" altLang="zh-CN" sz="2800" i="1" dirty="0" smtClean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Beam Search</a:t>
            </a:r>
            <a:r>
              <a:rPr lang="zh-CN" altLang="en-US" sz="28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生成第一次推荐结果；</a:t>
            </a:r>
            <a:endParaRPr lang="en-US" altLang="zh-CN" sz="28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利用</a:t>
            </a:r>
            <a:r>
              <a:rPr lang="en-US" altLang="zh-CN" sz="28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LSA</a:t>
            </a:r>
            <a:r>
              <a:rPr lang="zh-CN" altLang="en-US" sz="2800" dirty="0" smtClean="0">
                <a:solidFill>
                  <a:srgbClr val="1F3B73"/>
                </a:solidFill>
                <a:latin typeface="黑体" pitchFamily="49" charset="-122"/>
                <a:ea typeface="黑体" pitchFamily="49" charset="-122"/>
              </a:rPr>
              <a:t>对推荐结果列表进行二次排序；</a:t>
            </a:r>
            <a:endParaRPr lang="en-US" altLang="zh-CN" sz="28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solidFill>
                <a:srgbClr val="1F3B73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项生成及二次排序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" y="1069262"/>
            <a:ext cx="8257143" cy="46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4872"/>
            <a:ext cx="9144000" cy="204825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9246"/>
            <a:ext cx="9144000" cy="1234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9477"/>
            <a:ext cx="9144000" cy="33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1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484" y="1002890"/>
            <a:ext cx="881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1F3B73"/>
                </a:solidFill>
              </a:rPr>
              <a:t>问题</a:t>
            </a:r>
            <a:r>
              <a:rPr lang="en-US" altLang="zh-CN" dirty="0">
                <a:solidFill>
                  <a:srgbClr val="1F3B73"/>
                </a:solidFill>
              </a:rPr>
              <a:t>1:</a:t>
            </a:r>
            <a:r>
              <a:rPr lang="zh-CN" altLang="zh-CN" dirty="0">
                <a:solidFill>
                  <a:srgbClr val="1F3B73"/>
                </a:solidFill>
              </a:rPr>
              <a:t>方法的性能是否会被代码行数据集预处理的程度所</a:t>
            </a:r>
            <a:r>
              <a:rPr lang="zh-CN" altLang="zh-CN" dirty="0" smtClean="0">
                <a:solidFill>
                  <a:srgbClr val="1F3B73"/>
                </a:solidFill>
              </a:rPr>
              <a:t>影响</a:t>
            </a:r>
            <a:endParaRPr lang="en-US" altLang="zh-CN" dirty="0" smtClean="0">
              <a:solidFill>
                <a:srgbClr val="1F3B73"/>
              </a:solidFill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  <a:p>
            <a:r>
              <a:rPr lang="en-US" altLang="zh-CN" dirty="0" smtClean="0">
                <a:solidFill>
                  <a:srgbClr val="1F3B73"/>
                </a:solidFill>
              </a:rPr>
              <a:t>level0—level3</a:t>
            </a:r>
            <a:r>
              <a:rPr lang="zh-CN" altLang="en-US" dirty="0">
                <a:solidFill>
                  <a:srgbClr val="1F3B73"/>
                </a:solidFill>
              </a:rPr>
              <a:t>分别</a:t>
            </a:r>
            <a:r>
              <a:rPr lang="zh-CN" altLang="en-US" dirty="0" smtClean="0">
                <a:solidFill>
                  <a:srgbClr val="1F3B73"/>
                </a:solidFill>
              </a:rPr>
              <a:t>为：原始数据</a:t>
            </a:r>
            <a:r>
              <a:rPr lang="zh-CN" altLang="en-US" dirty="0">
                <a:solidFill>
                  <a:srgbClr val="1F3B73"/>
                </a:solidFill>
              </a:rPr>
              <a:t>集、</a:t>
            </a:r>
            <a:r>
              <a:rPr lang="zh-CN" altLang="en-US" dirty="0" smtClean="0">
                <a:solidFill>
                  <a:srgbClr val="1F3B73"/>
                </a:solidFill>
              </a:rPr>
              <a:t>对非基本数据类型进行</a:t>
            </a:r>
            <a:r>
              <a:rPr lang="zh-CN" altLang="en-US" dirty="0">
                <a:solidFill>
                  <a:srgbClr val="1F3B73"/>
                </a:solidFill>
              </a:rPr>
              <a:t>统一化、对基本数据类型进行处理和删除某些特定字符</a:t>
            </a:r>
            <a:endParaRPr lang="zh-CN" altLang="zh-CN" dirty="0">
              <a:solidFill>
                <a:srgbClr val="1F3B73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84" y="2350703"/>
            <a:ext cx="4502076" cy="272274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568" y="2491734"/>
            <a:ext cx="4649394" cy="237523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265" y="2491733"/>
            <a:ext cx="5302850" cy="22130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6568" y="2421217"/>
            <a:ext cx="5409956" cy="23540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1" y="1044658"/>
            <a:ext cx="6745137" cy="9177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08" y="1962364"/>
            <a:ext cx="5714286" cy="43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955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7484" y="1002890"/>
            <a:ext cx="881953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</a:rPr>
              <a:t>2: </a:t>
            </a:r>
            <a:r>
              <a:rPr lang="zh-CN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本文提出的方法</a:t>
            </a:r>
            <a:r>
              <a:rPr lang="zh-CN" altLang="zh-CN" kern="100" dirty="0" smtClean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和类似</a:t>
            </a:r>
            <a:r>
              <a:rPr lang="zh-CN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相关工作相比准确率如何</a:t>
            </a:r>
            <a:endParaRPr lang="en-US" altLang="zh-CN" kern="100" dirty="0">
              <a:solidFill>
                <a:srgbClr val="1F3B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  <a:p>
            <a:r>
              <a:rPr lang="zh-CN" altLang="en-US" dirty="0" smtClean="0">
                <a:solidFill>
                  <a:srgbClr val="1F3B73"/>
                </a:solidFill>
              </a:rPr>
              <a:t>对比利用</a:t>
            </a:r>
            <a:r>
              <a:rPr lang="zh-CN" altLang="en-US" dirty="0">
                <a:solidFill>
                  <a:srgbClr val="1F3B73"/>
                </a:solidFill>
              </a:rPr>
              <a:t>统计语义</a:t>
            </a:r>
            <a:r>
              <a:rPr lang="zh-CN" altLang="en-US" dirty="0" smtClean="0">
                <a:solidFill>
                  <a:srgbClr val="1F3B73"/>
                </a:solidFill>
              </a:rPr>
              <a:t>语言模型和</a:t>
            </a:r>
            <a:r>
              <a:rPr lang="en-US" altLang="zh-CN" dirty="0">
                <a:solidFill>
                  <a:srgbClr val="1F3B73"/>
                </a:solidFill>
              </a:rPr>
              <a:t>RNN</a:t>
            </a:r>
            <a:r>
              <a:rPr lang="zh-CN" altLang="en-US" dirty="0" smtClean="0">
                <a:solidFill>
                  <a:srgbClr val="1F3B73"/>
                </a:solidFill>
              </a:rPr>
              <a:t>模型来</a:t>
            </a:r>
            <a:r>
              <a:rPr lang="zh-CN" altLang="en-US" dirty="0">
                <a:solidFill>
                  <a:srgbClr val="1F3B73"/>
                </a:solidFill>
              </a:rPr>
              <a:t>进行代码行补全的</a:t>
            </a:r>
            <a:r>
              <a:rPr lang="zh-CN" altLang="en-US" dirty="0" smtClean="0">
                <a:solidFill>
                  <a:srgbClr val="1F3B73"/>
                </a:solidFill>
              </a:rPr>
              <a:t>方法</a:t>
            </a:r>
            <a:endParaRPr lang="en-US" altLang="zh-CN" dirty="0" smtClean="0">
              <a:solidFill>
                <a:srgbClr val="1F3B73"/>
              </a:solidFill>
            </a:endParaRPr>
          </a:p>
          <a:p>
            <a:endParaRPr lang="en-US" altLang="zh-CN" dirty="0">
              <a:solidFill>
                <a:srgbClr val="1F3B73"/>
              </a:solidFill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  <a:p>
            <a:endParaRPr lang="en-US" altLang="zh-CN" dirty="0">
              <a:solidFill>
                <a:srgbClr val="1F3B73"/>
              </a:solidFill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  <a:p>
            <a:endParaRPr lang="en-US" altLang="zh-CN" dirty="0">
              <a:solidFill>
                <a:srgbClr val="1F3B73"/>
              </a:solidFill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  <a:p>
            <a:endParaRPr lang="en-US" altLang="zh-CN" dirty="0">
              <a:solidFill>
                <a:srgbClr val="1F3B73"/>
              </a:solidFill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  <a:p>
            <a:endParaRPr lang="en-US" altLang="zh-CN" dirty="0">
              <a:solidFill>
                <a:srgbClr val="1F3B73"/>
              </a:solidFill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  <a:p>
            <a:endParaRPr lang="en-US" altLang="zh-CN" dirty="0">
              <a:solidFill>
                <a:srgbClr val="1F3B73"/>
              </a:solidFill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  <a:p>
            <a:r>
              <a:rPr lang="en-US" altLang="zh-CN" b="0" dirty="0" smtClean="0">
                <a:solidFill>
                  <a:srgbClr val="1F3B73"/>
                </a:solidFill>
              </a:rPr>
              <a:t>[</a:t>
            </a:r>
            <a:r>
              <a:rPr lang="en-US" altLang="zh-CN" b="0" dirty="0">
                <a:solidFill>
                  <a:srgbClr val="1F3B73"/>
                </a:solidFill>
              </a:rPr>
              <a:t>1] Nguyen T </a:t>
            </a:r>
            <a:r>
              <a:rPr lang="en-US" altLang="zh-CN" b="0" dirty="0" err="1">
                <a:solidFill>
                  <a:srgbClr val="1F3B73"/>
                </a:solidFill>
              </a:rPr>
              <a:t>T</a:t>
            </a:r>
            <a:r>
              <a:rPr lang="en-US" altLang="zh-CN" b="0" dirty="0">
                <a:solidFill>
                  <a:srgbClr val="1F3B73"/>
                </a:solidFill>
              </a:rPr>
              <a:t> , Nguyen A T , Nguyen H A , et al. A statistical semantic language model for source code[C]// Joint Meeting on Foundations of Software Engineering. 2013.</a:t>
            </a:r>
          </a:p>
          <a:p>
            <a:r>
              <a:rPr lang="en-US" altLang="zh-CN" b="0" dirty="0" smtClean="0">
                <a:solidFill>
                  <a:srgbClr val="1F3B73"/>
                </a:solidFill>
              </a:rPr>
              <a:t>[</a:t>
            </a:r>
            <a:r>
              <a:rPr lang="en-US" altLang="zh-CN" b="0" dirty="0">
                <a:solidFill>
                  <a:srgbClr val="1F3B73"/>
                </a:solidFill>
              </a:rPr>
              <a:t>2] White M , Vendome C , </a:t>
            </a:r>
            <a:r>
              <a:rPr lang="en-US" altLang="zh-CN" b="0" dirty="0" err="1">
                <a:solidFill>
                  <a:srgbClr val="1F3B73"/>
                </a:solidFill>
              </a:rPr>
              <a:t>Linaresvasquez</a:t>
            </a:r>
            <a:r>
              <a:rPr lang="en-US" altLang="zh-CN" b="0" dirty="0">
                <a:solidFill>
                  <a:srgbClr val="1F3B73"/>
                </a:solidFill>
              </a:rPr>
              <a:t> M , et al. Toward Deep Learning Software Repositories[C]// IEEE/ACM Working Conference on Mining Software Repositories. IEEE, 2015.</a:t>
            </a:r>
            <a:endParaRPr lang="en-US" altLang="zh-CN" dirty="0">
              <a:solidFill>
                <a:srgbClr val="1F3B73"/>
              </a:solidFill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  <a:p>
            <a:endParaRPr lang="en-US" altLang="zh-CN" dirty="0">
              <a:solidFill>
                <a:srgbClr val="1F3B73"/>
              </a:solidFill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3" y="1926220"/>
            <a:ext cx="7457143" cy="309523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72" y="2929109"/>
            <a:ext cx="7009524" cy="27047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89" y="1926220"/>
            <a:ext cx="8445222" cy="13092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57" y="3512472"/>
            <a:ext cx="8348854" cy="16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218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7484" y="1002890"/>
            <a:ext cx="881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本方法推荐的代码行准确率是否受到一些参数设置的</a:t>
            </a:r>
            <a:r>
              <a:rPr lang="zh-CN" altLang="en-US" kern="100" dirty="0" smtClean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影响</a:t>
            </a:r>
            <a:endParaRPr lang="en-US" altLang="zh-CN" kern="100" dirty="0" smtClean="0">
              <a:solidFill>
                <a:srgbClr val="1F3B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kern="100" dirty="0" smtClean="0">
              <a:solidFill>
                <a:srgbClr val="1F3B73"/>
              </a:solidFill>
              <a:latin typeface="Times New Roman" panose="02020603050405020304" pitchFamily="18" charset="0"/>
            </a:endParaRPr>
          </a:p>
          <a:p>
            <a:r>
              <a:rPr lang="en-US" altLang="zh-CN" kern="100" dirty="0" smtClean="0">
                <a:solidFill>
                  <a:srgbClr val="1F3B73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kern="100" dirty="0" smtClean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zh-CN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smtClean="0">
                <a:solidFill>
                  <a:srgbClr val="1F3B73"/>
                </a:solidFill>
                <a:latin typeface="Times New Roman" panose="02020603050405020304" pitchFamily="18" charset="0"/>
              </a:rPr>
              <a:t>5</a:t>
            </a:r>
            <a:endParaRPr lang="en-US" altLang="zh-CN" kern="100" dirty="0">
              <a:solidFill>
                <a:srgbClr val="1F3B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kern="100" dirty="0" smtClean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分别设置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kern="100" dirty="0">
              <a:solidFill>
                <a:srgbClr val="1F3B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2" y="1440822"/>
            <a:ext cx="7619048" cy="433333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" y="1955196"/>
            <a:ext cx="9134978" cy="10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83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7484" y="1002890"/>
            <a:ext cx="8819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本方法中对推荐结果进行二次排序</a:t>
            </a:r>
            <a:r>
              <a:rPr lang="zh-CN" altLang="en-US" kern="100" dirty="0" smtClean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必要</a:t>
            </a:r>
            <a:r>
              <a:rPr lang="zh-CN" altLang="en-US" kern="100" dirty="0" smtClean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比较合适的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值设置是</a:t>
            </a:r>
            <a:r>
              <a:rPr lang="zh-CN" altLang="en-US" kern="100" dirty="0" smtClean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</a:t>
            </a:r>
            <a:endParaRPr lang="en-US" altLang="zh-CN" kern="100" dirty="0" smtClean="0">
              <a:solidFill>
                <a:srgbClr val="1F3B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kern="100" dirty="0">
              <a:solidFill>
                <a:srgbClr val="1F3B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分别设为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zh-CN" altLang="en-US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1F3B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kern="100" dirty="0">
              <a:solidFill>
                <a:srgbClr val="1F3B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3756"/>
            <a:ext cx="9144000" cy="123444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5" y="2025794"/>
            <a:ext cx="9010669" cy="108518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84049"/>
            <a:ext cx="9205758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727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副标题 2"/>
          <p:cNvSpPr txBox="1">
            <a:spLocks noChangeArrowheads="1"/>
          </p:cNvSpPr>
          <p:nvPr/>
        </p:nvSpPr>
        <p:spPr bwMode="auto">
          <a:xfrm>
            <a:off x="42863" y="60325"/>
            <a:ext cx="694213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文本框 4"/>
          <p:cNvSpPr txBox="1">
            <a:spLocks noChangeArrowheads="1"/>
          </p:cNvSpPr>
          <p:nvPr/>
        </p:nvSpPr>
        <p:spPr bwMode="auto">
          <a:xfrm>
            <a:off x="-230188" y="3234056"/>
            <a:ext cx="9223376" cy="313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888391" y="3692603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研究内容</a:t>
            </a:r>
            <a:endParaRPr lang="zh-CN" altLang="en-US" sz="2400" dirty="0">
              <a:solidFill>
                <a:srgbClr val="003366"/>
              </a:solidFill>
              <a:ea typeface="黑体" panose="02010609060101010101" pitchFamily="49" charset="-122"/>
            </a:endParaRPr>
          </a:p>
        </p:txBody>
      </p:sp>
      <p:sp>
        <p:nvSpPr>
          <p:cNvPr id="18443" name="AutoShape 11"/>
          <p:cNvSpPr>
            <a:spLocks noChangeAspect="1" noChangeArrowheads="1"/>
          </p:cNvSpPr>
          <p:nvPr/>
        </p:nvSpPr>
        <p:spPr bwMode="gray">
          <a:xfrm>
            <a:off x="1323552" y="3687387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44" name="AutoShape 12"/>
          <p:cNvSpPr>
            <a:spLocks noChangeAspect="1" noChangeArrowheads="1"/>
          </p:cNvSpPr>
          <p:nvPr/>
        </p:nvSpPr>
        <p:spPr bwMode="gray">
          <a:xfrm>
            <a:off x="1316600" y="3676956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45" name="AutoShape 13"/>
          <p:cNvSpPr>
            <a:spLocks noChangeAspect="1" noChangeArrowheads="1"/>
          </p:cNvSpPr>
          <p:nvPr/>
        </p:nvSpPr>
        <p:spPr bwMode="gray">
          <a:xfrm>
            <a:off x="1361787" y="3715202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50" name="Text Box 18"/>
          <p:cNvSpPr txBox="1">
            <a:spLocks noChangeAspect="1" noChangeArrowheads="1"/>
          </p:cNvSpPr>
          <p:nvPr/>
        </p:nvSpPr>
        <p:spPr bwMode="gray">
          <a:xfrm>
            <a:off x="1514728" y="3737803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三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1268245" y="3440807"/>
            <a:ext cx="6227126" cy="1216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895651" y="2741939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研究</a:t>
            </a:r>
            <a:r>
              <a:rPr lang="zh-CN" altLang="en-US" sz="3200" dirty="0">
                <a:solidFill>
                  <a:srgbClr val="003366"/>
                </a:solidFill>
                <a:ea typeface="黑体" panose="02010609060101010101" pitchFamily="49" charset="-122"/>
              </a:rPr>
              <a:t>框架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1271721" y="2569829"/>
            <a:ext cx="6227126" cy="173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11"/>
          <p:cNvSpPr>
            <a:spLocks noChangeAspect="1" noChangeArrowheads="1"/>
          </p:cNvSpPr>
          <p:nvPr/>
        </p:nvSpPr>
        <p:spPr bwMode="gray">
          <a:xfrm>
            <a:off x="1330812" y="2736723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8" name="AutoShape 12"/>
          <p:cNvSpPr>
            <a:spLocks noChangeAspect="1" noChangeArrowheads="1"/>
          </p:cNvSpPr>
          <p:nvPr/>
        </p:nvSpPr>
        <p:spPr bwMode="gray">
          <a:xfrm>
            <a:off x="1323860" y="2726292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9" name="AutoShape 13"/>
          <p:cNvSpPr>
            <a:spLocks noChangeAspect="1" noChangeArrowheads="1"/>
          </p:cNvSpPr>
          <p:nvPr/>
        </p:nvSpPr>
        <p:spPr bwMode="gray">
          <a:xfrm>
            <a:off x="1369047" y="2764538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" name="Text Box 18"/>
          <p:cNvSpPr txBox="1">
            <a:spLocks noChangeAspect="1" noChangeArrowheads="1"/>
          </p:cNvSpPr>
          <p:nvPr/>
        </p:nvSpPr>
        <p:spPr bwMode="gray">
          <a:xfrm>
            <a:off x="1521988" y="2787139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二</a:t>
            </a:r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 flipV="1">
            <a:off x="1282759" y="5429225"/>
            <a:ext cx="6227126" cy="1216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910165" y="4730357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结论和展望</a:t>
            </a:r>
            <a:endParaRPr lang="zh-CN" altLang="en-US" sz="2400" dirty="0">
              <a:solidFill>
                <a:srgbClr val="003366"/>
              </a:solidFill>
              <a:ea typeface="黑体" panose="02010609060101010101" pitchFamily="49" charset="-122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1286235" y="4500191"/>
            <a:ext cx="6227126" cy="173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1"/>
          <p:cNvSpPr>
            <a:spLocks noChangeAspect="1" noChangeArrowheads="1"/>
          </p:cNvSpPr>
          <p:nvPr/>
        </p:nvSpPr>
        <p:spPr bwMode="gray">
          <a:xfrm>
            <a:off x="1345326" y="4725141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5" name="AutoShape 12"/>
          <p:cNvSpPr>
            <a:spLocks noChangeAspect="1" noChangeArrowheads="1"/>
          </p:cNvSpPr>
          <p:nvPr/>
        </p:nvSpPr>
        <p:spPr bwMode="gray">
          <a:xfrm>
            <a:off x="1338374" y="4714710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6" name="AutoShape 13"/>
          <p:cNvSpPr>
            <a:spLocks noChangeAspect="1" noChangeArrowheads="1"/>
          </p:cNvSpPr>
          <p:nvPr/>
        </p:nvSpPr>
        <p:spPr bwMode="gray">
          <a:xfrm>
            <a:off x="1383561" y="4752956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7" name="Text Box 18"/>
          <p:cNvSpPr txBox="1">
            <a:spLocks noChangeAspect="1" noChangeArrowheads="1"/>
          </p:cNvSpPr>
          <p:nvPr/>
        </p:nvSpPr>
        <p:spPr bwMode="gray">
          <a:xfrm>
            <a:off x="1536502" y="4775557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四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9" name="AutoShape 11"/>
          <p:cNvSpPr>
            <a:spLocks noChangeAspect="1" noChangeArrowheads="1"/>
          </p:cNvSpPr>
          <p:nvPr/>
        </p:nvSpPr>
        <p:spPr bwMode="gray">
          <a:xfrm>
            <a:off x="1323558" y="1800573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0" name="AutoShape 12"/>
          <p:cNvSpPr>
            <a:spLocks noChangeAspect="1" noChangeArrowheads="1"/>
          </p:cNvSpPr>
          <p:nvPr/>
        </p:nvSpPr>
        <p:spPr bwMode="gray">
          <a:xfrm>
            <a:off x="1316606" y="1790142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1" name="AutoShape 13"/>
          <p:cNvSpPr>
            <a:spLocks noChangeAspect="1" noChangeArrowheads="1"/>
          </p:cNvSpPr>
          <p:nvPr/>
        </p:nvSpPr>
        <p:spPr bwMode="gray">
          <a:xfrm>
            <a:off x="1361793" y="1828388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2" name="Text Box 18"/>
          <p:cNvSpPr txBox="1">
            <a:spLocks noChangeAspect="1" noChangeArrowheads="1"/>
          </p:cNvSpPr>
          <p:nvPr/>
        </p:nvSpPr>
        <p:spPr bwMode="gray">
          <a:xfrm>
            <a:off x="1514734" y="1850989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一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1902911" y="1849331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4762934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副标题 2"/>
          <p:cNvSpPr txBox="1">
            <a:spLocks noChangeArrowheads="1"/>
          </p:cNvSpPr>
          <p:nvPr/>
        </p:nvSpPr>
        <p:spPr bwMode="auto">
          <a:xfrm>
            <a:off x="42863" y="60325"/>
            <a:ext cx="694213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文本框 4"/>
          <p:cNvSpPr txBox="1">
            <a:spLocks noChangeArrowheads="1"/>
          </p:cNvSpPr>
          <p:nvPr/>
        </p:nvSpPr>
        <p:spPr bwMode="auto">
          <a:xfrm>
            <a:off x="-230188" y="3234056"/>
            <a:ext cx="9223376" cy="313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888391" y="3692603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3200" dirty="0">
                <a:solidFill>
                  <a:srgbClr val="003366"/>
                </a:solidFill>
                <a:ea typeface="黑体" panose="02010609060101010101" pitchFamily="49" charset="-122"/>
              </a:rPr>
              <a:t>研究内容</a:t>
            </a:r>
          </a:p>
        </p:txBody>
      </p:sp>
      <p:sp>
        <p:nvSpPr>
          <p:cNvPr id="18443" name="AutoShape 11"/>
          <p:cNvSpPr>
            <a:spLocks noChangeAspect="1" noChangeArrowheads="1"/>
          </p:cNvSpPr>
          <p:nvPr/>
        </p:nvSpPr>
        <p:spPr bwMode="gray">
          <a:xfrm>
            <a:off x="1323552" y="3687387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44" name="AutoShape 12"/>
          <p:cNvSpPr>
            <a:spLocks noChangeAspect="1" noChangeArrowheads="1"/>
          </p:cNvSpPr>
          <p:nvPr/>
        </p:nvSpPr>
        <p:spPr bwMode="gray">
          <a:xfrm>
            <a:off x="1316600" y="3676956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45" name="AutoShape 13"/>
          <p:cNvSpPr>
            <a:spLocks noChangeAspect="1" noChangeArrowheads="1"/>
          </p:cNvSpPr>
          <p:nvPr/>
        </p:nvSpPr>
        <p:spPr bwMode="gray">
          <a:xfrm>
            <a:off x="1361787" y="3715202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50" name="Text Box 18"/>
          <p:cNvSpPr txBox="1">
            <a:spLocks noChangeAspect="1" noChangeArrowheads="1"/>
          </p:cNvSpPr>
          <p:nvPr/>
        </p:nvSpPr>
        <p:spPr bwMode="gray">
          <a:xfrm>
            <a:off x="1514728" y="3737803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三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1268245" y="3440807"/>
            <a:ext cx="6227126" cy="1216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895651" y="2741939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研究</a:t>
            </a:r>
            <a:r>
              <a:rPr lang="zh-CN" altLang="en-US" sz="3200" dirty="0">
                <a:solidFill>
                  <a:srgbClr val="003366"/>
                </a:solidFill>
                <a:ea typeface="黑体" panose="02010609060101010101" pitchFamily="49" charset="-122"/>
              </a:rPr>
              <a:t>框架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1271721" y="2569829"/>
            <a:ext cx="6227126" cy="173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11"/>
          <p:cNvSpPr>
            <a:spLocks noChangeAspect="1" noChangeArrowheads="1"/>
          </p:cNvSpPr>
          <p:nvPr/>
        </p:nvSpPr>
        <p:spPr bwMode="gray">
          <a:xfrm>
            <a:off x="1330812" y="2736723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8" name="AutoShape 12"/>
          <p:cNvSpPr>
            <a:spLocks noChangeAspect="1" noChangeArrowheads="1"/>
          </p:cNvSpPr>
          <p:nvPr/>
        </p:nvSpPr>
        <p:spPr bwMode="gray">
          <a:xfrm>
            <a:off x="1323860" y="2726292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9" name="AutoShape 13"/>
          <p:cNvSpPr>
            <a:spLocks noChangeAspect="1" noChangeArrowheads="1"/>
          </p:cNvSpPr>
          <p:nvPr/>
        </p:nvSpPr>
        <p:spPr bwMode="gray">
          <a:xfrm>
            <a:off x="1369047" y="2764538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" name="Text Box 18"/>
          <p:cNvSpPr txBox="1">
            <a:spLocks noChangeAspect="1" noChangeArrowheads="1"/>
          </p:cNvSpPr>
          <p:nvPr/>
        </p:nvSpPr>
        <p:spPr bwMode="gray">
          <a:xfrm>
            <a:off x="1521988" y="2787139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二</a:t>
            </a:r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 flipV="1">
            <a:off x="1282759" y="5429225"/>
            <a:ext cx="6227126" cy="1216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910165" y="4730357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49" charset="-122"/>
              </a:rPr>
              <a:t>结论</a:t>
            </a: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和展望</a:t>
            </a: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1286235" y="4500191"/>
            <a:ext cx="6227126" cy="173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1"/>
          <p:cNvSpPr>
            <a:spLocks noChangeAspect="1" noChangeArrowheads="1"/>
          </p:cNvSpPr>
          <p:nvPr/>
        </p:nvSpPr>
        <p:spPr bwMode="gray">
          <a:xfrm>
            <a:off x="1345326" y="4725141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5" name="AutoShape 12"/>
          <p:cNvSpPr>
            <a:spLocks noChangeAspect="1" noChangeArrowheads="1"/>
          </p:cNvSpPr>
          <p:nvPr/>
        </p:nvSpPr>
        <p:spPr bwMode="gray">
          <a:xfrm>
            <a:off x="1338374" y="4714710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6" name="AutoShape 13"/>
          <p:cNvSpPr>
            <a:spLocks noChangeAspect="1" noChangeArrowheads="1"/>
          </p:cNvSpPr>
          <p:nvPr/>
        </p:nvSpPr>
        <p:spPr bwMode="gray">
          <a:xfrm>
            <a:off x="1383561" y="4752956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7" name="Text Box 18"/>
          <p:cNvSpPr txBox="1">
            <a:spLocks noChangeAspect="1" noChangeArrowheads="1"/>
          </p:cNvSpPr>
          <p:nvPr/>
        </p:nvSpPr>
        <p:spPr bwMode="gray">
          <a:xfrm>
            <a:off x="1536502" y="4775557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四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9" name="AutoShape 11"/>
          <p:cNvSpPr>
            <a:spLocks noChangeAspect="1" noChangeArrowheads="1"/>
          </p:cNvSpPr>
          <p:nvPr/>
        </p:nvSpPr>
        <p:spPr bwMode="gray">
          <a:xfrm>
            <a:off x="1323558" y="1800573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0" name="AutoShape 12"/>
          <p:cNvSpPr>
            <a:spLocks noChangeAspect="1" noChangeArrowheads="1"/>
          </p:cNvSpPr>
          <p:nvPr/>
        </p:nvSpPr>
        <p:spPr bwMode="gray">
          <a:xfrm>
            <a:off x="1316606" y="1790142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1" name="AutoShape 13"/>
          <p:cNvSpPr>
            <a:spLocks noChangeAspect="1" noChangeArrowheads="1"/>
          </p:cNvSpPr>
          <p:nvPr/>
        </p:nvSpPr>
        <p:spPr bwMode="gray">
          <a:xfrm>
            <a:off x="1361793" y="1828388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2" name="Text Box 18"/>
          <p:cNvSpPr txBox="1">
            <a:spLocks noChangeAspect="1" noChangeArrowheads="1"/>
          </p:cNvSpPr>
          <p:nvPr/>
        </p:nvSpPr>
        <p:spPr bwMode="gray">
          <a:xfrm>
            <a:off x="1514734" y="1850989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一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1902911" y="1849331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3200" dirty="0">
                <a:solidFill>
                  <a:srgbClr val="003366"/>
                </a:solidFill>
                <a:ea typeface="黑体" panose="02010609060101010101" pitchFamily="49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26801210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5750" y="1036320"/>
            <a:ext cx="8747125" cy="3706029"/>
            <a:chOff x="285750" y="1036320"/>
            <a:chExt cx="8747125" cy="3706029"/>
          </a:xfrm>
        </p:grpSpPr>
        <p:sp>
          <p:nvSpPr>
            <p:cNvPr id="7" name="矩形 6"/>
            <p:cNvSpPr/>
            <p:nvPr/>
          </p:nvSpPr>
          <p:spPr>
            <a:xfrm>
              <a:off x="285750" y="1695361"/>
              <a:ext cx="8572500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2400" dirty="0" smtClean="0"/>
                <a:t>针对源码数据提出了一</a:t>
              </a:r>
              <a:r>
                <a:rPr lang="zh-CN" altLang="en-US" sz="2400" dirty="0"/>
                <a:t>个统一化处理</a:t>
              </a:r>
              <a:r>
                <a:rPr lang="zh-CN" altLang="en-US" sz="2400" dirty="0" smtClean="0"/>
                <a:t>标准；</a:t>
              </a:r>
              <a:endParaRPr lang="en-US" altLang="zh-CN" sz="2400" dirty="0" smtClean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endParaRPr lang="en-US" altLang="zh-CN" sz="2400" dirty="0"/>
            </a:p>
            <a:p>
              <a:endParaRPr lang="en-US" altLang="zh-CN" sz="2400" dirty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2400" dirty="0" smtClean="0"/>
                <a:t>利用</a:t>
              </a:r>
              <a:r>
                <a:rPr lang="zh-CN" altLang="en-US" sz="2400" dirty="0"/>
                <a:t>深度学习模型</a:t>
              </a:r>
              <a:r>
                <a:rPr lang="zh-CN" altLang="en-US" sz="2400" dirty="0" smtClean="0"/>
                <a:t>从开</a:t>
              </a:r>
              <a:r>
                <a:rPr lang="zh-CN" altLang="en-US" sz="2400" dirty="0"/>
                <a:t>源数据集中学习潜在的一般性代码行上下文</a:t>
              </a:r>
              <a:r>
                <a:rPr lang="zh-CN" altLang="en-US" sz="2400" dirty="0" smtClean="0"/>
                <a:t>模式；</a:t>
              </a:r>
              <a:endParaRPr lang="en-US" altLang="zh-CN" sz="2400" dirty="0" smtClean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endParaRPr lang="en-US" altLang="zh-CN" sz="2400" dirty="0"/>
            </a:p>
            <a:p>
              <a:endParaRPr lang="en-US" altLang="zh-CN" sz="2400" dirty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2400" dirty="0" smtClean="0"/>
                <a:t>利用信息检索方法对</a:t>
              </a:r>
              <a:r>
                <a:rPr lang="zh-CN" altLang="en-US" sz="2400" dirty="0"/>
                <a:t>推荐</a:t>
              </a:r>
              <a:r>
                <a:rPr lang="zh-CN" altLang="en-US" sz="2400" dirty="0" smtClean="0"/>
                <a:t>结果二次排序；</a:t>
              </a:r>
              <a:endParaRPr lang="en-US" altLang="zh-CN" sz="2400" dirty="0"/>
            </a:p>
          </p:txBody>
        </p:sp>
        <p:sp>
          <p:nvSpPr>
            <p:cNvPr id="8" name="内容占位符 2"/>
            <p:cNvSpPr txBox="1">
              <a:spLocks/>
            </p:cNvSpPr>
            <p:nvPr/>
          </p:nvSpPr>
          <p:spPr bwMode="auto">
            <a:xfrm>
              <a:off x="285750" y="1036320"/>
              <a:ext cx="8747125" cy="639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45000"/>
                </a:spcBef>
                <a:buClr>
                  <a:srgbClr val="990000"/>
                </a:buClr>
                <a:buFont typeface="Wingdings" panose="05000000000000000000" pitchFamily="2" charset="2"/>
                <a:buChar char="§"/>
              </a:pPr>
              <a:r>
                <a:rPr lang="zh-CN" altLang="en-US" sz="2800" dirty="0" smtClean="0">
                  <a:solidFill>
                    <a:srgbClr val="99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主要工作</a:t>
              </a:r>
              <a:endParaRPr lang="zh-CN" altLang="en-US" sz="28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768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757" y="988913"/>
            <a:ext cx="8747125" cy="3810893"/>
            <a:chOff x="285750" y="3112681"/>
            <a:chExt cx="8747125" cy="3810893"/>
          </a:xfrm>
        </p:grpSpPr>
        <p:sp>
          <p:nvSpPr>
            <p:cNvPr id="4" name="矩形 3"/>
            <p:cNvSpPr/>
            <p:nvPr/>
          </p:nvSpPr>
          <p:spPr>
            <a:xfrm>
              <a:off x="285750" y="3876586"/>
              <a:ext cx="8572500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2400" dirty="0" smtClean="0"/>
                <a:t>对源码数据建立一套完整数据质量评估标准，在数据从收集到处理的</a:t>
              </a:r>
              <a:r>
                <a:rPr lang="zh-CN" altLang="en-US" sz="2400" dirty="0"/>
                <a:t>整个过程达到该标准的情况下，整个数据集具有更</a:t>
              </a:r>
              <a:r>
                <a:rPr lang="zh-CN" altLang="en-US" sz="2400" dirty="0" smtClean="0"/>
                <a:t>高质量，最终</a:t>
              </a:r>
              <a:r>
                <a:rPr lang="zh-CN" altLang="en-US" sz="2400" dirty="0"/>
                <a:t>表现</a:t>
              </a:r>
              <a:r>
                <a:rPr lang="zh-CN" altLang="en-US" sz="2400" dirty="0" smtClean="0"/>
                <a:t>为推荐结果具有更高质量；（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在做</a:t>
              </a:r>
              <a:r>
                <a:rPr lang="zh-CN" altLang="en-US" sz="2400" dirty="0" smtClean="0"/>
                <a:t>）</a:t>
              </a:r>
              <a:endParaRPr lang="en-US" altLang="zh-CN" sz="2400" dirty="0" smtClean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endParaRPr lang="en-US" altLang="zh-CN" sz="2400" dirty="0" smtClean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2400" dirty="0" smtClean="0"/>
                <a:t>尝试改进方法模型来提高本文方法的推荐准确率；</a:t>
              </a:r>
              <a:endParaRPr lang="en-US" altLang="zh-CN" sz="2400" dirty="0" smtClean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endParaRPr lang="en-US" altLang="zh-CN" sz="2400" dirty="0" smtClean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sz="2400" dirty="0" smtClean="0"/>
                <a:t>研究本文方法在编程</a:t>
              </a:r>
              <a:r>
                <a:rPr lang="zh-CN" altLang="en-US" sz="2400" dirty="0"/>
                <a:t>现场中的其它使用，包括其它的编程语言，以及从方法块到</a:t>
              </a:r>
              <a:r>
                <a:rPr lang="en-US" altLang="zh-CN" sz="2400" dirty="0"/>
                <a:t>API</a:t>
              </a:r>
              <a:r>
                <a:rPr lang="zh-CN" altLang="en-US" sz="2400" dirty="0"/>
                <a:t>的不同粒度的</a:t>
              </a:r>
              <a:r>
                <a:rPr lang="zh-CN" altLang="en-US" sz="2400" dirty="0" smtClean="0"/>
                <a:t>应用。</a:t>
              </a:r>
              <a:endParaRPr lang="zh-CN" altLang="en-US" sz="2400" dirty="0"/>
            </a:p>
          </p:txBody>
        </p:sp>
        <p:sp>
          <p:nvSpPr>
            <p:cNvPr id="5" name="内容占位符 2"/>
            <p:cNvSpPr txBox="1">
              <a:spLocks/>
            </p:cNvSpPr>
            <p:nvPr/>
          </p:nvSpPr>
          <p:spPr bwMode="auto">
            <a:xfrm>
              <a:off x="285750" y="3112681"/>
              <a:ext cx="8747125" cy="639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45000"/>
                </a:spcBef>
                <a:buClr>
                  <a:srgbClr val="990000"/>
                </a:buClr>
                <a:buFont typeface="Wingdings" panose="05000000000000000000" pitchFamily="2" charset="2"/>
                <a:buChar char="§"/>
              </a:pPr>
              <a:r>
                <a:rPr lang="zh-CN" altLang="en-US" sz="2800" dirty="0" smtClean="0">
                  <a:solidFill>
                    <a:srgbClr val="99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未来工作</a:t>
              </a:r>
              <a:endParaRPr lang="zh-CN" altLang="en-US" sz="28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3225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7272" r="8859" b="7832"/>
          <a:stretch>
            <a:fillRect/>
          </a:stretch>
        </p:blipFill>
        <p:spPr bwMode="auto">
          <a:xfrm>
            <a:off x="0" y="760413"/>
            <a:ext cx="9126538" cy="565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87" name="组合 3"/>
          <p:cNvGrpSpPr>
            <a:grpSpLocks/>
          </p:cNvGrpSpPr>
          <p:nvPr/>
        </p:nvGrpSpPr>
        <p:grpSpPr bwMode="auto">
          <a:xfrm>
            <a:off x="2119313" y="2838450"/>
            <a:ext cx="7024687" cy="1579563"/>
            <a:chOff x="2099887" y="1990242"/>
            <a:chExt cx="7779444" cy="1840975"/>
          </a:xfrm>
        </p:grpSpPr>
        <p:sp>
          <p:nvSpPr>
            <p:cNvPr id="5" name="矩形 4"/>
            <p:cNvSpPr/>
            <p:nvPr/>
          </p:nvSpPr>
          <p:spPr>
            <a:xfrm>
              <a:off x="2099887" y="1990242"/>
              <a:ext cx="3969714" cy="184097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" name="标题 1"/>
            <p:cNvSpPr txBox="1">
              <a:spLocks/>
            </p:cNvSpPr>
            <p:nvPr/>
          </p:nvSpPr>
          <p:spPr>
            <a:xfrm>
              <a:off x="2407548" y="2339935"/>
              <a:ext cx="7404976" cy="1491282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93190" name="矩形 6"/>
            <p:cNvSpPr>
              <a:spLocks noChangeArrowheads="1"/>
            </p:cNvSpPr>
            <p:nvPr/>
          </p:nvSpPr>
          <p:spPr bwMode="auto">
            <a:xfrm>
              <a:off x="2333226" y="2479002"/>
              <a:ext cx="7546105" cy="68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320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谢谢各位评委，敬请批评指正！</a:t>
              </a:r>
              <a:endPara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3191" name="组合 7"/>
            <p:cNvGrpSpPr>
              <a:grpSpLocks/>
            </p:cNvGrpSpPr>
            <p:nvPr/>
          </p:nvGrpSpPr>
          <p:grpSpPr bwMode="auto">
            <a:xfrm>
              <a:off x="2309588" y="3541334"/>
              <a:ext cx="7550581" cy="4158"/>
              <a:chOff x="2328750" y="3264656"/>
              <a:chExt cx="7550581" cy="4158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2328258" y="3264054"/>
                <a:ext cx="2475358" cy="0"/>
              </a:xfrm>
              <a:prstGeom prst="line">
                <a:avLst/>
              </a:prstGeom>
              <a:ln w="28575">
                <a:solidFill>
                  <a:srgbClr val="018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4833504" y="3264054"/>
                <a:ext cx="2366358" cy="92500"/>
              </a:xfrm>
              <a:prstGeom prst="line">
                <a:avLst/>
              </a:prstGeom>
              <a:ln w="28575">
                <a:solidFill>
                  <a:srgbClr val="FDB7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7199861" y="3356554"/>
                <a:ext cx="2679294" cy="0"/>
              </a:xfrm>
              <a:prstGeom prst="line">
                <a:avLst/>
              </a:prstGeom>
              <a:ln w="28575">
                <a:solidFill>
                  <a:srgbClr val="00B4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192" name="组合 8"/>
            <p:cNvGrpSpPr>
              <a:grpSpLocks/>
            </p:cNvGrpSpPr>
            <p:nvPr/>
          </p:nvGrpSpPr>
          <p:grpSpPr bwMode="auto">
            <a:xfrm>
              <a:off x="2309588" y="2191527"/>
              <a:ext cx="7569743" cy="5827"/>
              <a:chOff x="2309588" y="2339657"/>
              <a:chExt cx="7569743" cy="5827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522503" y="2345597"/>
                <a:ext cx="2842793" cy="0"/>
              </a:xfrm>
              <a:prstGeom prst="line">
                <a:avLst/>
              </a:prstGeom>
              <a:ln w="28575">
                <a:solidFill>
                  <a:srgbClr val="00B4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2309096" y="2340047"/>
                <a:ext cx="2475358" cy="0"/>
              </a:xfrm>
              <a:prstGeom prst="line">
                <a:avLst/>
              </a:prstGeom>
              <a:ln w="28575">
                <a:solidFill>
                  <a:srgbClr val="FD3E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277392" y="2345597"/>
                <a:ext cx="2601939" cy="0"/>
              </a:xfrm>
              <a:prstGeom prst="line">
                <a:avLst/>
              </a:prstGeom>
              <a:ln w="28575">
                <a:solidFill>
                  <a:srgbClr val="018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9204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副标题 2"/>
          <p:cNvSpPr txBox="1">
            <a:spLocks noChangeArrowheads="1"/>
          </p:cNvSpPr>
          <p:nvPr/>
        </p:nvSpPr>
        <p:spPr bwMode="auto">
          <a:xfrm>
            <a:off x="42863" y="60325"/>
            <a:ext cx="78232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研发计划项目南航部分框架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79" y="876607"/>
            <a:ext cx="6491434" cy="55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796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副标题 2"/>
          <p:cNvSpPr txBox="1">
            <a:spLocks noChangeArrowheads="1"/>
          </p:cNvSpPr>
          <p:nvPr/>
        </p:nvSpPr>
        <p:spPr bwMode="auto">
          <a:xfrm>
            <a:off x="42863" y="60325"/>
            <a:ext cx="78232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59A32000-7C45-0B4D-B102-17E262183A87}"/>
              </a:ext>
            </a:extLst>
          </p:cNvPr>
          <p:cNvSpPr/>
          <p:nvPr/>
        </p:nvSpPr>
        <p:spPr>
          <a:xfrm>
            <a:off x="199041" y="1074058"/>
            <a:ext cx="8698216" cy="5341256"/>
          </a:xfrm>
          <a:prstGeom prst="rect">
            <a:avLst/>
          </a:prstGeom>
        </p:spPr>
        <p:txBody>
          <a:bodyPr wrap="square" lIns="3600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       代码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搜索一直以来都是比较受关注的研究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问题。比较具有代表性的工作有，</a:t>
            </a:r>
            <a:r>
              <a:rPr lang="en-US" altLang="zh-CN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Hill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等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人先后提出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基于词组概念的搜索技术</a:t>
            </a:r>
            <a:r>
              <a:rPr lang="en-US" altLang="zh-CN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以及一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种基于查询扩展的代码搜索方法</a:t>
            </a:r>
            <a:r>
              <a:rPr lang="en-US" altLang="zh-CN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该方法利用了词的共现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关系。</a:t>
            </a:r>
            <a:endParaRPr lang="en-US" altLang="zh-CN" sz="1600" b="0" kern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       </a:t>
            </a:r>
            <a:endParaRPr lang="en-US" altLang="zh-CN" sz="1600" b="0" kern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      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计算机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自动生成代码是近年来软件工程的研究热点之一，常用的模型有</a:t>
            </a:r>
            <a:r>
              <a:rPr lang="en-US" altLang="zh-CN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N-gram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模型、神经网络以及深度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学习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模型。比如，</a:t>
            </a:r>
            <a:r>
              <a:rPr lang="en-US" altLang="zh-CN" sz="1600" b="0" kern="0" dirty="0" err="1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Mou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等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人提出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lang="en-US" altLang="zh-CN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RNN 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编码</a:t>
            </a:r>
            <a:r>
              <a:rPr lang="en-US" altLang="zh-CN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解码模型来从自然语言输入中获取用户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企图，进而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生成用户想要的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代码。</a:t>
            </a:r>
            <a:endParaRPr lang="en-US" altLang="zh-CN" sz="1600" b="0" kern="0" dirty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      </a:t>
            </a:r>
            <a:endParaRPr lang="en-US" altLang="zh-CN" sz="1600" b="0" kern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      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有关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代码推荐的研究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很多，这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是因为代码重用能够提高开发人员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工作效率，具有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很大的实用价值。一般主要关注代码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段或者</a:t>
            </a:r>
            <a:r>
              <a:rPr lang="en-US" altLang="zh-CN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推荐，具有代表性的工作有</a:t>
            </a:r>
            <a:r>
              <a:rPr lang="en-US" altLang="zh-CN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Jiang 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等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人利用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信息检索和有监督学习推荐代码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片段，引入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机器学习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之后，有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检索的代码段推荐效果比简单的文本匹配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更好。</a:t>
            </a:r>
            <a:r>
              <a:rPr lang="en-US" altLang="zh-CN" sz="1600" b="0" kern="0" dirty="0" err="1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Gu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等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人针对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用户输入的自然语言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查询，推荐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实现查询功能所需的</a:t>
            </a:r>
            <a:r>
              <a:rPr lang="en-US" altLang="zh-CN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序列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，不仅帮助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开发人员找到合适的</a:t>
            </a:r>
            <a:r>
              <a:rPr lang="en-US" altLang="zh-CN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，还帮助</a:t>
            </a:r>
            <a:r>
              <a:rPr lang="zh-CN" altLang="en-US" sz="1600" b="0" kern="0" dirty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他们正确的使用</a:t>
            </a:r>
            <a:r>
              <a:rPr lang="en-US" altLang="zh-CN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API</a:t>
            </a:r>
            <a:r>
              <a:rPr lang="zh-CN" altLang="en-US" sz="1600" b="0" kern="0" dirty="0" smtClean="0">
                <a:solidFill>
                  <a:srgbClr val="002060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600" b="0" kern="0" dirty="0" smtClean="0">
              <a:solidFill>
                <a:srgbClr val="00206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="" xmlns:a16="http://schemas.microsoft.com/office/drawing/2014/main" id="{CACB53CE-DA4C-A047-83A1-D76F877058A0}"/>
              </a:ext>
            </a:extLst>
          </p:cNvPr>
          <p:cNvSpPr/>
          <p:nvPr/>
        </p:nvSpPr>
        <p:spPr>
          <a:xfrm>
            <a:off x="199040" y="943430"/>
            <a:ext cx="8828846" cy="5528288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4863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42863" y="60325"/>
            <a:ext cx="78232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974" y="899651"/>
            <a:ext cx="867205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1F3B73"/>
                </a:solidFill>
              </a:rPr>
              <a:t>相似性</a:t>
            </a:r>
            <a:endParaRPr lang="en-US" altLang="zh-CN" dirty="0" smtClean="0">
              <a:solidFill>
                <a:srgbClr val="1F3B73"/>
              </a:solidFill>
            </a:endParaRPr>
          </a:p>
          <a:p>
            <a:r>
              <a:rPr lang="zh-CN" altLang="en-US" dirty="0" smtClean="0">
                <a:solidFill>
                  <a:srgbClr val="1F3B73"/>
                </a:solidFill>
              </a:rPr>
              <a:t>自然语言：单词通过语法组合成句子；</a:t>
            </a:r>
            <a:endParaRPr lang="en-US" altLang="zh-CN" dirty="0" smtClean="0">
              <a:solidFill>
                <a:srgbClr val="1F3B73"/>
              </a:solidFill>
            </a:endParaRPr>
          </a:p>
          <a:p>
            <a:r>
              <a:rPr lang="zh-CN" altLang="en-US" dirty="0" smtClean="0">
                <a:solidFill>
                  <a:srgbClr val="1F3B73"/>
                </a:solidFill>
              </a:rPr>
              <a:t>编程语言：关键字、变量名通过特定的语法规则编程为程序语句；</a:t>
            </a:r>
            <a:endParaRPr lang="en-US" altLang="zh-CN" dirty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rgbClr val="1F3B73"/>
              </a:solidFill>
            </a:endParaRPr>
          </a:p>
          <a:p>
            <a:endParaRPr lang="en-US" altLang="zh-CN" dirty="0" smtClean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1F3B73"/>
                </a:solidFill>
              </a:rPr>
              <a:t>深度学习在自然语言中应用的成功</a:t>
            </a:r>
            <a:endParaRPr lang="en-US" altLang="zh-CN" dirty="0" smtClean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1F3B73"/>
              </a:solidFill>
            </a:endParaRPr>
          </a:p>
          <a:p>
            <a:endParaRPr lang="en-US" altLang="zh-CN" sz="1400" b="0" dirty="0" smtClean="0">
              <a:solidFill>
                <a:srgbClr val="1F3B73"/>
              </a:solidFill>
            </a:endParaRPr>
          </a:p>
          <a:p>
            <a:r>
              <a:rPr lang="en-US" altLang="zh-CN" sz="1400" b="0" dirty="0" smtClean="0">
                <a:solidFill>
                  <a:srgbClr val="1F3B73"/>
                </a:solidFill>
              </a:rPr>
              <a:t>[1]</a:t>
            </a:r>
            <a:r>
              <a:rPr lang="en-US" altLang="zh-CN" sz="1400" b="0" dirty="0" err="1" smtClean="0">
                <a:solidFill>
                  <a:srgbClr val="1F3B73"/>
                </a:solidFill>
              </a:rPr>
              <a:t>Serban</a:t>
            </a:r>
            <a:r>
              <a:rPr lang="en-US" altLang="zh-CN" sz="1400" b="0" dirty="0" smtClean="0">
                <a:solidFill>
                  <a:srgbClr val="1F3B73"/>
                </a:solidFill>
              </a:rPr>
              <a:t> </a:t>
            </a:r>
            <a:r>
              <a:rPr lang="en-US" altLang="zh-CN" sz="1400" b="0" dirty="0">
                <a:solidFill>
                  <a:srgbClr val="1F3B73"/>
                </a:solidFill>
              </a:rPr>
              <a:t>I V , </a:t>
            </a:r>
            <a:r>
              <a:rPr lang="en-US" altLang="zh-CN" sz="1400" b="0" dirty="0" err="1">
                <a:solidFill>
                  <a:srgbClr val="1F3B73"/>
                </a:solidFill>
              </a:rPr>
              <a:t>Sankar</a:t>
            </a:r>
            <a:r>
              <a:rPr lang="en-US" altLang="zh-CN" sz="1400" b="0" dirty="0">
                <a:solidFill>
                  <a:srgbClr val="1F3B73"/>
                </a:solidFill>
              </a:rPr>
              <a:t> C , </a:t>
            </a:r>
            <a:r>
              <a:rPr lang="en-US" altLang="zh-CN" sz="1400" b="0" dirty="0" err="1">
                <a:solidFill>
                  <a:srgbClr val="1F3B73"/>
                </a:solidFill>
              </a:rPr>
              <a:t>Germain</a:t>
            </a:r>
            <a:r>
              <a:rPr lang="en-US" altLang="zh-CN" sz="1400" b="0" dirty="0">
                <a:solidFill>
                  <a:srgbClr val="1F3B73"/>
                </a:solidFill>
              </a:rPr>
              <a:t> M , et al. A Deep Reinforcement Learning </a:t>
            </a:r>
            <a:r>
              <a:rPr lang="en-US" altLang="zh-CN" sz="1400" b="0" dirty="0" err="1">
                <a:solidFill>
                  <a:srgbClr val="1F3B73"/>
                </a:solidFill>
              </a:rPr>
              <a:t>Chatbot</a:t>
            </a:r>
            <a:r>
              <a:rPr lang="en-US" altLang="zh-CN" sz="1400" b="0" dirty="0">
                <a:solidFill>
                  <a:srgbClr val="1F3B73"/>
                </a:solidFill>
              </a:rPr>
              <a:t> (Short Version)[J]. 2018.</a:t>
            </a:r>
          </a:p>
          <a:p>
            <a:r>
              <a:rPr lang="en-US" altLang="zh-CN" sz="1400" b="0" dirty="0" smtClean="0">
                <a:solidFill>
                  <a:srgbClr val="1F3B73"/>
                </a:solidFill>
              </a:rPr>
              <a:t>[2]Yin </a:t>
            </a:r>
            <a:r>
              <a:rPr lang="en-US" altLang="zh-CN" sz="1400" b="0" dirty="0">
                <a:solidFill>
                  <a:srgbClr val="1F3B73"/>
                </a:solidFill>
              </a:rPr>
              <a:t>Z , Chang K , Zhang R . </a:t>
            </a:r>
            <a:r>
              <a:rPr lang="en-US" altLang="zh-CN" sz="1400" b="0" dirty="0" err="1">
                <a:solidFill>
                  <a:srgbClr val="1F3B73"/>
                </a:solidFill>
              </a:rPr>
              <a:t>DeepProbe</a:t>
            </a:r>
            <a:r>
              <a:rPr lang="en-US" altLang="zh-CN" sz="1400" b="0" dirty="0">
                <a:solidFill>
                  <a:srgbClr val="1F3B73"/>
                </a:solidFill>
              </a:rPr>
              <a:t>: Information Directed Sequence Understanding and </a:t>
            </a:r>
            <a:r>
              <a:rPr lang="en-US" altLang="zh-CN" sz="1400" b="0" dirty="0" err="1">
                <a:solidFill>
                  <a:srgbClr val="1F3B73"/>
                </a:solidFill>
              </a:rPr>
              <a:t>Chatbot</a:t>
            </a:r>
            <a:r>
              <a:rPr lang="en-US" altLang="zh-CN" sz="1400" b="0" dirty="0">
                <a:solidFill>
                  <a:srgbClr val="1F3B73"/>
                </a:solidFill>
              </a:rPr>
              <a:t> Design via Recurrent Neural Networks[J]. 2017</a:t>
            </a:r>
            <a:r>
              <a:rPr lang="en-US" altLang="zh-CN" sz="1400" b="0" dirty="0" smtClean="0">
                <a:solidFill>
                  <a:srgbClr val="1F3B73"/>
                </a:solidFill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1915313"/>
            <a:ext cx="9144000" cy="1856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" y="2612937"/>
            <a:ext cx="7390476" cy="26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238" y="3877157"/>
            <a:ext cx="73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241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 noChangeArrowheads="1"/>
          </p:cNvSpPr>
          <p:nvPr/>
        </p:nvSpPr>
        <p:spPr bwMode="auto">
          <a:xfrm>
            <a:off x="42863" y="60325"/>
            <a:ext cx="78232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模型基础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910" y="1004552"/>
            <a:ext cx="8899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F3B73"/>
                </a:solidFill>
              </a:rPr>
              <a:t>RNN</a:t>
            </a:r>
            <a:r>
              <a:rPr lang="zh-CN" altLang="zh-CN" dirty="0" smtClean="0">
                <a:solidFill>
                  <a:srgbClr val="1F3B73"/>
                </a:solidFill>
              </a:rPr>
              <a:t>模型</a:t>
            </a:r>
            <a:endParaRPr lang="en-US" altLang="zh-CN" dirty="0" smtClean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1F3B73"/>
                </a:solidFill>
              </a:rPr>
              <a:t>LSTM</a:t>
            </a:r>
            <a:r>
              <a:rPr lang="zh-CN" altLang="en-US" dirty="0" smtClean="0">
                <a:solidFill>
                  <a:srgbClr val="1F3B73"/>
                </a:solidFill>
              </a:rPr>
              <a:t>结构</a:t>
            </a:r>
            <a:endParaRPr lang="en-US" altLang="zh-CN" dirty="0" smtClean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rgbClr val="1F3B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F3B73"/>
                </a:solidFill>
              </a:rPr>
              <a:t>RNN Encoder-Decoder</a:t>
            </a:r>
            <a:r>
              <a:rPr lang="zh-CN" altLang="en-US" dirty="0">
                <a:solidFill>
                  <a:srgbClr val="1F3B73"/>
                </a:solidFill>
              </a:rPr>
              <a:t>模型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68" y="1837936"/>
            <a:ext cx="6255588" cy="29401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13" y="1004552"/>
            <a:ext cx="4797370" cy="498341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38" y="2481880"/>
            <a:ext cx="7619048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064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副标题 2"/>
          <p:cNvSpPr txBox="1">
            <a:spLocks noChangeArrowheads="1"/>
          </p:cNvSpPr>
          <p:nvPr/>
        </p:nvSpPr>
        <p:spPr bwMode="auto">
          <a:xfrm>
            <a:off x="42863" y="60325"/>
            <a:ext cx="694213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汇报内容</a:t>
            </a:r>
          </a:p>
        </p:txBody>
      </p:sp>
      <p:sp>
        <p:nvSpPr>
          <p:cNvPr id="18436" name="文本框 4"/>
          <p:cNvSpPr txBox="1">
            <a:spLocks noChangeArrowheads="1"/>
          </p:cNvSpPr>
          <p:nvPr/>
        </p:nvSpPr>
        <p:spPr bwMode="auto">
          <a:xfrm>
            <a:off x="-230188" y="3234056"/>
            <a:ext cx="9223376" cy="313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  <a:p>
            <a:pPr algn="ctr" eaLnBrk="1" hangingPunct="1"/>
            <a:endParaRPr lang="zh-CN" altLang="en-US" sz="6000" b="0">
              <a:solidFill>
                <a:srgbClr val="0000CC"/>
              </a:solidFill>
              <a:latin typeface="华康俪金黑W8(P)" charset="-122"/>
              <a:ea typeface="华康俪金黑W8(P)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888391" y="3692603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研究内容</a:t>
            </a:r>
            <a:endParaRPr lang="zh-CN" altLang="en-US" sz="3200" dirty="0">
              <a:solidFill>
                <a:srgbClr val="003366"/>
              </a:solidFill>
              <a:ea typeface="黑体" panose="02010609060101010101" pitchFamily="49" charset="-122"/>
            </a:endParaRPr>
          </a:p>
        </p:txBody>
      </p:sp>
      <p:sp>
        <p:nvSpPr>
          <p:cNvPr id="18443" name="AutoShape 11"/>
          <p:cNvSpPr>
            <a:spLocks noChangeAspect="1" noChangeArrowheads="1"/>
          </p:cNvSpPr>
          <p:nvPr/>
        </p:nvSpPr>
        <p:spPr bwMode="gray">
          <a:xfrm>
            <a:off x="1323552" y="3687387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44" name="AutoShape 12"/>
          <p:cNvSpPr>
            <a:spLocks noChangeAspect="1" noChangeArrowheads="1"/>
          </p:cNvSpPr>
          <p:nvPr/>
        </p:nvSpPr>
        <p:spPr bwMode="gray">
          <a:xfrm>
            <a:off x="1316600" y="3676956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45" name="AutoShape 13"/>
          <p:cNvSpPr>
            <a:spLocks noChangeAspect="1" noChangeArrowheads="1"/>
          </p:cNvSpPr>
          <p:nvPr/>
        </p:nvSpPr>
        <p:spPr bwMode="gray">
          <a:xfrm>
            <a:off x="1361787" y="3715202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50" name="Text Box 18"/>
          <p:cNvSpPr txBox="1">
            <a:spLocks noChangeAspect="1" noChangeArrowheads="1"/>
          </p:cNvSpPr>
          <p:nvPr/>
        </p:nvSpPr>
        <p:spPr bwMode="gray">
          <a:xfrm>
            <a:off x="1514728" y="3737803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三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1268245" y="3440807"/>
            <a:ext cx="6227126" cy="1216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895651" y="2741939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49" charset="-122"/>
              </a:rPr>
              <a:t>研究</a:t>
            </a: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框架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1271721" y="2569829"/>
            <a:ext cx="6227126" cy="173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11"/>
          <p:cNvSpPr>
            <a:spLocks noChangeAspect="1" noChangeArrowheads="1"/>
          </p:cNvSpPr>
          <p:nvPr/>
        </p:nvSpPr>
        <p:spPr bwMode="gray">
          <a:xfrm>
            <a:off x="1330812" y="2736723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8" name="AutoShape 12"/>
          <p:cNvSpPr>
            <a:spLocks noChangeAspect="1" noChangeArrowheads="1"/>
          </p:cNvSpPr>
          <p:nvPr/>
        </p:nvSpPr>
        <p:spPr bwMode="gray">
          <a:xfrm>
            <a:off x="1323860" y="2726292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9" name="AutoShape 13"/>
          <p:cNvSpPr>
            <a:spLocks noChangeAspect="1" noChangeArrowheads="1"/>
          </p:cNvSpPr>
          <p:nvPr/>
        </p:nvSpPr>
        <p:spPr bwMode="gray">
          <a:xfrm>
            <a:off x="1369047" y="2764538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" name="Text Box 18"/>
          <p:cNvSpPr txBox="1">
            <a:spLocks noChangeAspect="1" noChangeArrowheads="1"/>
          </p:cNvSpPr>
          <p:nvPr/>
        </p:nvSpPr>
        <p:spPr bwMode="gray">
          <a:xfrm>
            <a:off x="1521988" y="2787139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二</a:t>
            </a:r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 flipV="1">
            <a:off x="1282759" y="5429225"/>
            <a:ext cx="6227126" cy="1216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910165" y="4730357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3366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结论</a:t>
            </a:r>
            <a:r>
              <a:rPr lang="zh-CN" altLang="en-US" sz="3200" dirty="0">
                <a:solidFill>
                  <a:srgbClr val="003366"/>
                </a:solidFill>
                <a:ea typeface="黑体" panose="02010609060101010101" pitchFamily="49" charset="-122"/>
              </a:rPr>
              <a:t>和展望</a:t>
            </a:r>
            <a:endParaRPr lang="zh-CN" altLang="en-US" sz="2400" dirty="0">
              <a:solidFill>
                <a:srgbClr val="003366"/>
              </a:solidFill>
              <a:ea typeface="黑体" panose="02010609060101010101" pitchFamily="49" charset="-122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1286235" y="4500191"/>
            <a:ext cx="6227126" cy="173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1"/>
          <p:cNvSpPr>
            <a:spLocks noChangeAspect="1" noChangeArrowheads="1"/>
          </p:cNvSpPr>
          <p:nvPr/>
        </p:nvSpPr>
        <p:spPr bwMode="gray">
          <a:xfrm>
            <a:off x="1345326" y="4725141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5" name="AutoShape 12"/>
          <p:cNvSpPr>
            <a:spLocks noChangeAspect="1" noChangeArrowheads="1"/>
          </p:cNvSpPr>
          <p:nvPr/>
        </p:nvSpPr>
        <p:spPr bwMode="gray">
          <a:xfrm>
            <a:off x="1338374" y="4714710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6" name="AutoShape 13"/>
          <p:cNvSpPr>
            <a:spLocks noChangeAspect="1" noChangeArrowheads="1"/>
          </p:cNvSpPr>
          <p:nvPr/>
        </p:nvSpPr>
        <p:spPr bwMode="gray">
          <a:xfrm>
            <a:off x="1383561" y="4752956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7" name="Text Box 18"/>
          <p:cNvSpPr txBox="1">
            <a:spLocks noChangeAspect="1" noChangeArrowheads="1"/>
          </p:cNvSpPr>
          <p:nvPr/>
        </p:nvSpPr>
        <p:spPr bwMode="gray">
          <a:xfrm>
            <a:off x="1536502" y="4775557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四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9" name="AutoShape 11"/>
          <p:cNvSpPr>
            <a:spLocks noChangeAspect="1" noChangeArrowheads="1"/>
          </p:cNvSpPr>
          <p:nvPr/>
        </p:nvSpPr>
        <p:spPr bwMode="gray">
          <a:xfrm>
            <a:off x="1323558" y="1800573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0" name="AutoShape 12"/>
          <p:cNvSpPr>
            <a:spLocks noChangeAspect="1" noChangeArrowheads="1"/>
          </p:cNvSpPr>
          <p:nvPr/>
        </p:nvSpPr>
        <p:spPr bwMode="gray">
          <a:xfrm>
            <a:off x="1316606" y="1790142"/>
            <a:ext cx="762967" cy="644976"/>
          </a:xfrm>
          <a:prstGeom prst="hexagon">
            <a:avLst>
              <a:gd name="adj" fmla="val 29582"/>
              <a:gd name="vf" fmla="val 115470"/>
            </a:avLst>
          </a:prstGeom>
          <a:gradFill rotWithShape="1">
            <a:gsLst>
              <a:gs pos="0">
                <a:srgbClr val="E6E6E6"/>
              </a:gs>
              <a:gs pos="7500">
                <a:srgbClr val="7D8496"/>
              </a:gs>
              <a:gs pos="26500">
                <a:srgbClr val="E6E6E6"/>
              </a:gs>
              <a:gs pos="34000">
                <a:srgbClr val="7D8496"/>
              </a:gs>
              <a:gs pos="46500">
                <a:srgbClr val="E6E6E6"/>
              </a:gs>
              <a:gs pos="50000">
                <a:srgbClr val="FFFFFF"/>
              </a:gs>
              <a:gs pos="53500">
                <a:srgbClr val="E6E6E6"/>
              </a:gs>
              <a:gs pos="66000">
                <a:srgbClr val="7D8496"/>
              </a:gs>
              <a:gs pos="73500">
                <a:srgbClr val="E6E6E6"/>
              </a:gs>
              <a:gs pos="92500">
                <a:srgbClr val="7D8496"/>
              </a:gs>
              <a:gs pos="100000">
                <a:srgbClr val="E6E6E6"/>
              </a:gs>
            </a:gsLst>
            <a:lin ang="2700000" scaled="1"/>
          </a:gra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1" name="AutoShape 13"/>
          <p:cNvSpPr>
            <a:spLocks noChangeAspect="1" noChangeArrowheads="1"/>
          </p:cNvSpPr>
          <p:nvPr/>
        </p:nvSpPr>
        <p:spPr bwMode="gray">
          <a:xfrm>
            <a:off x="1361793" y="1828388"/>
            <a:ext cx="670854" cy="566744"/>
          </a:xfrm>
          <a:prstGeom prst="hexagon">
            <a:avLst>
              <a:gd name="adj" fmla="val 29601"/>
              <a:gd name="vf" fmla="val 115470"/>
            </a:avLst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40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2" name="Text Box 18"/>
          <p:cNvSpPr txBox="1">
            <a:spLocks noChangeAspect="1" noChangeArrowheads="1"/>
          </p:cNvSpPr>
          <p:nvPr/>
        </p:nvSpPr>
        <p:spPr bwMode="gray">
          <a:xfrm>
            <a:off x="1514734" y="1850989"/>
            <a:ext cx="349331" cy="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一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1902911" y="1849331"/>
            <a:ext cx="5481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003366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3200" dirty="0">
                <a:solidFill>
                  <a:srgbClr val="003366"/>
                </a:solidFill>
                <a:ea typeface="黑体" panose="02010609060101010101" pitchFamily="49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0088703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47061"/>
            <a:ext cx="8229600" cy="4525963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方法总体流程图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图片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93" y="1546643"/>
            <a:ext cx="5782614" cy="469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1301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47061"/>
            <a:ext cx="8229600" cy="4525963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编程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现场数据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处理模块结构图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F7DB6711-89ED-4C63-9FDA-D56EB634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3" y="60325"/>
            <a:ext cx="8317366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数据处理框架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38" y="2034861"/>
            <a:ext cx="5656440" cy="34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2964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USER@ELLMGNUFUVWZY556" val="401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32445</TotalTime>
  <Words>1149</Words>
  <Application>Microsoft Office PowerPoint</Application>
  <PresentationFormat>全屏显示(4:3)</PresentationFormat>
  <Paragraphs>212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 Unicode MS</vt:lpstr>
      <vt:lpstr>仿宋</vt:lpstr>
      <vt:lpstr>黑体</vt:lpstr>
      <vt:lpstr>华康俪金黑W8(P)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Collins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Miller</dc:creator>
  <cp:lastModifiedBy>winter</cp:lastModifiedBy>
  <cp:revision>3570</cp:revision>
  <cp:lastPrinted>2018-07-11T04:07:04Z</cp:lastPrinted>
  <dcterms:created xsi:type="dcterms:W3CDTF">2002-07-15T23:02:36Z</dcterms:created>
  <dcterms:modified xsi:type="dcterms:W3CDTF">2018-11-23T10:14:38Z</dcterms:modified>
</cp:coreProperties>
</file>