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57" r:id="rId3"/>
    <p:sldId id="262" r:id="rId4"/>
    <p:sldId id="274" r:id="rId5"/>
    <p:sldId id="263" r:id="rId6"/>
    <p:sldId id="276" r:id="rId7"/>
    <p:sldId id="304" r:id="rId8"/>
    <p:sldId id="269" r:id="rId9"/>
    <p:sldId id="260" r:id="rId10"/>
    <p:sldId id="300" r:id="rId11"/>
    <p:sldId id="301" r:id="rId12"/>
    <p:sldId id="279" r:id="rId13"/>
    <p:sldId id="280" r:id="rId14"/>
    <p:sldId id="265" r:id="rId15"/>
    <p:sldId id="283" r:id="rId16"/>
    <p:sldId id="284" r:id="rId17"/>
    <p:sldId id="285" r:id="rId18"/>
    <p:sldId id="286" r:id="rId19"/>
    <p:sldId id="287" r:id="rId20"/>
    <p:sldId id="267" r:id="rId21"/>
    <p:sldId id="288" r:id="rId22"/>
    <p:sldId id="294" r:id="rId23"/>
    <p:sldId id="290" r:id="rId24"/>
    <p:sldId id="293" r:id="rId25"/>
    <p:sldId id="296" r:id="rId26"/>
    <p:sldId id="292" r:id="rId27"/>
    <p:sldId id="298" r:id="rId28"/>
    <p:sldId id="271" r:id="rId29"/>
    <p:sldId id="277" r:id="rId30"/>
    <p:sldId id="270" r:id="rId31"/>
    <p:sldId id="273"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590" y="106"/>
      </p:cViewPr>
      <p:guideLst>
        <p:guide orient="horz" pos="55"/>
        <p:guide pos="1202"/>
        <p:guide pos="5602"/>
        <p:guide orient="horz" pos="316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4E302-35D7-4EC4-9470-8E00AA7F28F5}"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C815E-011D-4840-AC25-F12E66CC69F2}" type="slidenum">
              <a:rPr lang="zh-CN" altLang="en-US" smtClean="0"/>
              <a:t>‹#›</a:t>
            </a:fld>
            <a:endParaRPr lang="zh-CN" altLang="en-US"/>
          </a:p>
        </p:txBody>
      </p:sp>
    </p:spTree>
    <p:extLst>
      <p:ext uri="{BB962C8B-B14F-4D97-AF65-F5344CB8AC3E}">
        <p14:creationId xmlns:p14="http://schemas.microsoft.com/office/powerpoint/2010/main" val="3259612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50DC8161-4A27-484F-B669-938E7BD61A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96234" y="56913"/>
            <a:ext cx="956601" cy="701009"/>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7BB306D8-5D4B-41C5-8A8F-D79BE6C696DB}"/>
              </a:ext>
            </a:extLst>
          </p:cNvPr>
          <p:cNvSpPr>
            <a:spLocks noGrp="1"/>
          </p:cNvSpPr>
          <p:nvPr>
            <p:ph type="sldNum" sz="quarter" idx="12"/>
          </p:nvPr>
        </p:nvSpPr>
        <p:spPr>
          <a:xfrm>
            <a:off x="6810375" y="4595813"/>
            <a:ext cx="2057400" cy="273844"/>
          </a:xfrm>
        </p:spPr>
        <p:txBody>
          <a:bodyPr/>
          <a:lstStyle>
            <a:lvl1pPr>
              <a:defRPr sz="1100">
                <a:solidFill>
                  <a:schemeClr val="tx1"/>
                </a:solidFill>
              </a:defRPr>
            </a:lvl1pPr>
          </a:lstStyle>
          <a:p>
            <a:fld id="{C78D03BD-8273-4B2F-9BD5-C1C4F37ADDE7}" type="slidenum">
              <a:rPr lang="zh-CN" altLang="en-US" smtClean="0"/>
              <a:pPr/>
              <a:t>‹#›</a:t>
            </a:fld>
            <a:endParaRPr lang="zh-CN" altLang="en-US" dirty="0"/>
          </a:p>
        </p:txBody>
      </p:sp>
    </p:spTree>
    <p:extLst>
      <p:ext uri="{BB962C8B-B14F-4D97-AF65-F5344CB8AC3E}">
        <p14:creationId xmlns:p14="http://schemas.microsoft.com/office/powerpoint/2010/main" val="265223466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dirty="0"/>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1789011" y="1449479"/>
            <a:ext cx="5827236" cy="1323439"/>
          </a:xfrm>
          <a:prstGeom prst="rect">
            <a:avLst/>
          </a:prstGeom>
          <a:noFill/>
        </p:spPr>
        <p:txBody>
          <a:bodyPr wrap="none" rtlCol="0">
            <a:spAutoFit/>
          </a:bodyPr>
          <a:lstStyle/>
          <a:p>
            <a:pPr algn="ctr"/>
            <a:r>
              <a:rPr lang="zh-CN" altLang="en-US" sz="4000" dirty="0">
                <a:latin typeface="时尚中黑简体" panose="01010104010101010101" pitchFamily="2" charset="-122"/>
                <a:ea typeface="时尚中黑简体" panose="01010104010101010101" pitchFamily="2" charset="-122"/>
                <a:sym typeface="微软雅黑" pitchFamily="34" charset="-122"/>
              </a:rPr>
              <a:t>面向持续集成测试优化的</a:t>
            </a:r>
            <a:endParaRPr lang="en-US" altLang="zh-CN" sz="4000" dirty="0">
              <a:latin typeface="时尚中黑简体" panose="01010104010101010101" pitchFamily="2" charset="-122"/>
              <a:ea typeface="时尚中黑简体" panose="01010104010101010101" pitchFamily="2" charset="-122"/>
              <a:sym typeface="微软雅黑" pitchFamily="34" charset="-122"/>
            </a:endParaRPr>
          </a:p>
          <a:p>
            <a:pPr algn="ctr"/>
            <a:r>
              <a:rPr lang="zh-CN" altLang="en-US" sz="4000" dirty="0">
                <a:latin typeface="时尚中黑简体" panose="01010104010101010101" pitchFamily="2" charset="-122"/>
                <a:ea typeface="时尚中黑简体" panose="01010104010101010101" pitchFamily="2" charset="-122"/>
                <a:sym typeface="微软雅黑" pitchFamily="34" charset="-122"/>
              </a:rPr>
              <a:t>强化学习奖励机制研究</a:t>
            </a:r>
          </a:p>
        </p:txBody>
      </p:sp>
      <p:sp>
        <p:nvSpPr>
          <p:cNvPr id="20" name="文本框 19">
            <a:extLst>
              <a:ext uri="{FF2B5EF4-FFF2-40B4-BE49-F238E27FC236}">
                <a16:creationId xmlns:a16="http://schemas.microsoft.com/office/drawing/2014/main" id="{81315CB3-1490-479A-880F-0D1C623254E2}"/>
              </a:ext>
            </a:extLst>
          </p:cNvPr>
          <p:cNvSpPr txBox="1"/>
          <p:nvPr/>
        </p:nvSpPr>
        <p:spPr>
          <a:xfrm>
            <a:off x="3851289" y="3758043"/>
            <a:ext cx="1441420" cy="523220"/>
          </a:xfrm>
          <a:prstGeom prst="rect">
            <a:avLst/>
          </a:prstGeom>
          <a:noFill/>
        </p:spPr>
        <p:txBody>
          <a:bodyPr wrap="none" rtlCol="0">
            <a:spAutoFit/>
          </a:bodyPr>
          <a:lstStyle/>
          <a:p>
            <a:pPr algn="ctr"/>
            <a:r>
              <a:rPr lang="zh-CN" altLang="en-US" sz="1400" dirty="0">
                <a:solidFill>
                  <a:schemeClr val="accent1"/>
                </a:solidFill>
              </a:rPr>
              <a:t>报告人：何柳柳</a:t>
            </a:r>
            <a:endParaRPr lang="en-US" altLang="zh-CN" sz="1400" dirty="0">
              <a:solidFill>
                <a:schemeClr val="accent1"/>
              </a:solidFill>
            </a:endParaRPr>
          </a:p>
          <a:p>
            <a:pPr algn="ctr"/>
            <a:r>
              <a:rPr lang="en-US" altLang="zh-CN" sz="1400" dirty="0">
                <a:solidFill>
                  <a:schemeClr val="accent1"/>
                </a:solidFill>
              </a:rPr>
              <a:t>2018.11.24</a:t>
            </a:r>
            <a:endParaRPr lang="zh-CN" altLang="en-US" sz="1400" dirty="0">
              <a:solidFill>
                <a:schemeClr val="accent1"/>
              </a:solidFill>
            </a:endParaRPr>
          </a:p>
        </p:txBody>
      </p:sp>
      <p:sp>
        <p:nvSpPr>
          <p:cNvPr id="22" name="文本框 21">
            <a:extLst>
              <a:ext uri="{FF2B5EF4-FFF2-40B4-BE49-F238E27FC236}">
                <a16:creationId xmlns:a16="http://schemas.microsoft.com/office/drawing/2014/main" id="{695E45D2-4F7B-4220-B1CA-9BBB51D684F4}"/>
              </a:ext>
            </a:extLst>
          </p:cNvPr>
          <p:cNvSpPr txBox="1"/>
          <p:nvPr/>
        </p:nvSpPr>
        <p:spPr>
          <a:xfrm>
            <a:off x="3404034" y="2870934"/>
            <a:ext cx="2515432" cy="338554"/>
          </a:xfrm>
          <a:prstGeom prst="rect">
            <a:avLst/>
          </a:prstGeom>
          <a:noFill/>
        </p:spPr>
        <p:txBody>
          <a:bodyPr wrap="none" rtlCol="0">
            <a:spAutoFit/>
          </a:bodyPr>
          <a:lstStyle/>
          <a:p>
            <a:r>
              <a:rPr lang="zh-CN" altLang="en-US" sz="1600" dirty="0">
                <a:solidFill>
                  <a:schemeClr val="accent1"/>
                </a:solidFill>
              </a:rPr>
              <a:t>何柳柳  杨羊  李征  赵瑞莲</a:t>
            </a:r>
          </a:p>
        </p:txBody>
      </p:sp>
      <p:pic>
        <p:nvPicPr>
          <p:cNvPr id="3" name="图片 2">
            <a:extLst>
              <a:ext uri="{FF2B5EF4-FFF2-40B4-BE49-F238E27FC236}">
                <a16:creationId xmlns:a16="http://schemas.microsoft.com/office/drawing/2014/main" id="{E3220D29-F6FD-45C0-93B0-EABA09EB6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7" y="53407"/>
            <a:ext cx="1801152" cy="492947"/>
          </a:xfrm>
          <a:prstGeom prst="rect">
            <a:avLst/>
          </a:prstGeom>
        </p:spPr>
      </p:pic>
      <p:sp>
        <p:nvSpPr>
          <p:cNvPr id="7" name="文本框 6">
            <a:extLst>
              <a:ext uri="{FF2B5EF4-FFF2-40B4-BE49-F238E27FC236}">
                <a16:creationId xmlns:a16="http://schemas.microsoft.com/office/drawing/2014/main" id="{47ADC2E0-ECD9-480E-A88E-8E614317633B}"/>
              </a:ext>
            </a:extLst>
          </p:cNvPr>
          <p:cNvSpPr txBox="1"/>
          <p:nvPr/>
        </p:nvSpPr>
        <p:spPr>
          <a:xfrm>
            <a:off x="3998188" y="3242296"/>
            <a:ext cx="1147622" cy="338554"/>
          </a:xfrm>
          <a:prstGeom prst="rect">
            <a:avLst/>
          </a:prstGeom>
          <a:noFill/>
        </p:spPr>
        <p:txBody>
          <a:bodyPr wrap="none" rtlCol="0">
            <a:spAutoFit/>
          </a:bodyPr>
          <a:lstStyle/>
          <a:p>
            <a:pPr algn="ctr"/>
            <a:r>
              <a:rPr lang="en-US" altLang="zh-CN" sz="1600" b="1" dirty="0">
                <a:solidFill>
                  <a:schemeClr val="accent1"/>
                </a:solidFill>
              </a:rPr>
              <a:t>NASAC2018</a:t>
            </a:r>
            <a:endParaRPr lang="zh-CN" altLang="en-US" sz="1600" b="1" dirty="0">
              <a:solidFill>
                <a:schemeClr val="accent1"/>
              </a:solidFill>
            </a:endParaRPr>
          </a:p>
        </p:txBody>
      </p:sp>
    </p:spTree>
    <p:extLst>
      <p:ext uri="{BB962C8B-B14F-4D97-AF65-F5344CB8AC3E}">
        <p14:creationId xmlns:p14="http://schemas.microsoft.com/office/powerpoint/2010/main" val="17063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356059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历史信息</a:t>
            </a:r>
            <a:r>
              <a:rPr lang="en-US" altLang="zh-CN" sz="2000" b="1" kern="100" dirty="0">
                <a:solidFill>
                  <a:schemeClr val="accent1"/>
                </a:solidFill>
                <a:latin typeface="+mn-ea"/>
                <a:cs typeface="Times New Roman" panose="02020603050405020304" pitchFamily="18" charset="0"/>
              </a:rPr>
              <a:t>——</a:t>
            </a:r>
            <a:r>
              <a:rPr lang="zh-CN" altLang="en-US" sz="2000" b="1" kern="100" dirty="0">
                <a:solidFill>
                  <a:schemeClr val="accent1"/>
                </a:solidFill>
                <a:latin typeface="+mn-ea"/>
                <a:cs typeface="Times New Roman" panose="02020603050405020304" pitchFamily="18" charset="0"/>
              </a:rPr>
              <a:t>历史失效总次数</a:t>
            </a:r>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6" name="组合 5">
            <a:extLst>
              <a:ext uri="{FF2B5EF4-FFF2-40B4-BE49-F238E27FC236}">
                <a16:creationId xmlns:a16="http://schemas.microsoft.com/office/drawing/2014/main" id="{1AD7E1D4-E676-4825-9B5C-F54DABE24B07}"/>
              </a:ext>
            </a:extLst>
          </p:cNvPr>
          <p:cNvGrpSpPr/>
          <p:nvPr/>
        </p:nvGrpSpPr>
        <p:grpSpPr>
          <a:xfrm>
            <a:off x="891679" y="1744750"/>
            <a:ext cx="7360637" cy="989500"/>
            <a:chOff x="1003177" y="1177444"/>
            <a:chExt cx="7360637" cy="989500"/>
          </a:xfrm>
        </p:grpSpPr>
        <p:sp>
          <p:nvSpPr>
            <p:cNvPr id="64" name="矩形: 圆角 63">
              <a:extLst>
                <a:ext uri="{FF2B5EF4-FFF2-40B4-BE49-F238E27FC236}">
                  <a16:creationId xmlns:a16="http://schemas.microsoft.com/office/drawing/2014/main" id="{BCD2B3CC-3858-4463-8607-1A02323512F4}"/>
                </a:ext>
              </a:extLst>
            </p:cNvPr>
            <p:cNvSpPr/>
            <p:nvPr/>
          </p:nvSpPr>
          <p:spPr>
            <a:xfrm>
              <a:off x="1003177" y="1177444"/>
              <a:ext cx="7360637" cy="98950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17DE5808-A425-4D3A-8D7F-57C5727C7CE5}"/>
                </a:ext>
              </a:extLst>
            </p:cNvPr>
            <p:cNvSpPr/>
            <p:nvPr/>
          </p:nvSpPr>
          <p:spPr>
            <a:xfrm>
              <a:off x="2076759" y="1349983"/>
              <a:ext cx="6157805" cy="584775"/>
            </a:xfrm>
            <a:prstGeom prst="rect">
              <a:avLst/>
            </a:prstGeom>
          </p:spPr>
          <p:txBody>
            <a:bodyPr wrap="square">
              <a:spAutoFit/>
            </a:bodyPr>
            <a:lstStyle/>
            <a:p>
              <a:pPr>
                <a:spcAft>
                  <a:spcPts val="0"/>
                </a:spcAft>
              </a:pPr>
              <a:r>
                <a:rPr lang="zh-CN" altLang="en-US" sz="1600" b="1" kern="100" dirty="0">
                  <a:solidFill>
                    <a:srgbClr val="C00000"/>
                  </a:solidFill>
                  <a:latin typeface="+mj-lt"/>
                  <a:cs typeface="Times New Roman" panose="02020603050405020304" pitchFamily="18" charset="0"/>
                </a:rPr>
                <a:t>历史失效次数越多的测试用例错误检测能力越强</a:t>
              </a:r>
              <a:r>
                <a:rPr lang="zh-CN" altLang="en-US" sz="1600" kern="100" dirty="0">
                  <a:solidFill>
                    <a:schemeClr val="accent1"/>
                  </a:solidFill>
                  <a:latin typeface="+mj-lt"/>
                  <a:cs typeface="Times New Roman" panose="02020603050405020304" pitchFamily="18" charset="0"/>
                </a:rPr>
                <a:t>，现有研究中的奖励函数并未考虑测试用例历史执行情况。</a:t>
              </a:r>
            </a:p>
          </p:txBody>
        </p:sp>
        <p:grpSp>
          <p:nvGrpSpPr>
            <p:cNvPr id="5" name="组合 4">
              <a:extLst>
                <a:ext uri="{FF2B5EF4-FFF2-40B4-BE49-F238E27FC236}">
                  <a16:creationId xmlns:a16="http://schemas.microsoft.com/office/drawing/2014/main" id="{91D79125-955C-41EB-932C-524B67CCBB6B}"/>
                </a:ext>
              </a:extLst>
            </p:cNvPr>
            <p:cNvGrpSpPr/>
            <p:nvPr/>
          </p:nvGrpSpPr>
          <p:grpSpPr>
            <a:xfrm>
              <a:off x="1226480" y="1325109"/>
              <a:ext cx="685588" cy="647461"/>
              <a:chOff x="917249" y="1168071"/>
              <a:chExt cx="901533" cy="901533"/>
            </a:xfrm>
          </p:grpSpPr>
          <p:sp>
            <p:nvSpPr>
              <p:cNvPr id="63" name="椭圆 62">
                <a:extLst>
                  <a:ext uri="{FF2B5EF4-FFF2-40B4-BE49-F238E27FC236}">
                    <a16:creationId xmlns:a16="http://schemas.microsoft.com/office/drawing/2014/main" id="{73084343-2799-445B-B759-EFC6EAE38533}"/>
                  </a:ext>
                </a:extLst>
              </p:cNvPr>
              <p:cNvSpPr/>
              <p:nvPr/>
            </p:nvSpPr>
            <p:spPr>
              <a:xfrm>
                <a:off x="917249" y="11680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a:extLst>
                  <a:ext uri="{FF2B5EF4-FFF2-40B4-BE49-F238E27FC236}">
                    <a16:creationId xmlns:a16="http://schemas.microsoft.com/office/drawing/2014/main" id="{F69654B9-54B0-48E4-A873-115B1E6B084A}"/>
                  </a:ext>
                </a:extLst>
              </p:cNvPr>
              <p:cNvGrpSpPr/>
              <p:nvPr/>
            </p:nvGrpSpPr>
            <p:grpSpPr>
              <a:xfrm>
                <a:off x="1171453" y="1361625"/>
                <a:ext cx="352547" cy="513912"/>
                <a:chOff x="2528974" y="2863357"/>
                <a:chExt cx="246811" cy="359779"/>
              </a:xfrm>
              <a:solidFill>
                <a:sysClr val="window" lastClr="FFFFFF"/>
              </a:solidFill>
            </p:grpSpPr>
            <p:sp>
              <p:nvSpPr>
                <p:cNvPr id="28" name="AutoShape 113">
                  <a:extLst>
                    <a:ext uri="{FF2B5EF4-FFF2-40B4-BE49-F238E27FC236}">
                      <a16:creationId xmlns:a16="http://schemas.microsoft.com/office/drawing/2014/main" id="{762A4469-ED62-403E-BACD-2BFF1C47481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14">
                  <a:extLst>
                    <a:ext uri="{FF2B5EF4-FFF2-40B4-BE49-F238E27FC236}">
                      <a16:creationId xmlns:a16="http://schemas.microsoft.com/office/drawing/2014/main" id="{C7427E8C-4C72-4C41-A4D8-8C831C0A633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grpSp>
      <p:sp>
        <p:nvSpPr>
          <p:cNvPr id="7" name="文本框 6">
            <a:extLst>
              <a:ext uri="{FF2B5EF4-FFF2-40B4-BE49-F238E27FC236}">
                <a16:creationId xmlns:a16="http://schemas.microsoft.com/office/drawing/2014/main" id="{78427DCC-75CF-4884-B4D5-90478DBDB4E3}"/>
              </a:ext>
            </a:extLst>
          </p:cNvPr>
          <p:cNvSpPr txBox="1"/>
          <p:nvPr/>
        </p:nvSpPr>
        <p:spPr>
          <a:xfrm>
            <a:off x="1038390" y="2837791"/>
            <a:ext cx="7067214" cy="422295"/>
          </a:xfrm>
          <a:prstGeom prst="rect">
            <a:avLst/>
          </a:prstGeom>
          <a:noFill/>
        </p:spPr>
        <p:txBody>
          <a:bodyPr wrap="square" rtlCol="0">
            <a:spAutoFit/>
          </a:bodyPr>
          <a:lstStyle/>
          <a:p>
            <a:pPr>
              <a:lnSpc>
                <a:spcPct val="150000"/>
              </a:lnSpc>
            </a:pPr>
            <a:r>
              <a:rPr lang="zh-CN" altLang="en-US" sz="1600" dirty="0"/>
              <a:t>本研究中用一个列表表示测试用例 </a:t>
            </a:r>
            <a:r>
              <a:rPr lang="en-US" altLang="zh-CN" sz="1600" dirty="0"/>
              <a:t>t </a:t>
            </a:r>
            <a:r>
              <a:rPr lang="zh-CN" altLang="en-US" sz="1600" dirty="0"/>
              <a:t>的历史执行结果</a:t>
            </a:r>
            <a:r>
              <a:rPr lang="en-US" altLang="zh-CN" sz="1600" dirty="0"/>
              <a:t>(Historical Results, HR)</a:t>
            </a:r>
            <a:r>
              <a:rPr lang="zh-CN" altLang="en-US" sz="1600" dirty="0"/>
              <a:t>：</a:t>
            </a:r>
            <a:endParaRPr lang="en-US" altLang="zh-CN" sz="1600" dirty="0"/>
          </a:p>
        </p:txBody>
      </p:sp>
      <p:pic>
        <p:nvPicPr>
          <p:cNvPr id="30" name="图片 29">
            <a:extLst>
              <a:ext uri="{FF2B5EF4-FFF2-40B4-BE49-F238E27FC236}">
                <a16:creationId xmlns:a16="http://schemas.microsoft.com/office/drawing/2014/main" id="{F2344D15-23FE-4A61-BEAF-DC670CEA062D}"/>
              </a:ext>
            </a:extLst>
          </p:cNvPr>
          <p:cNvPicPr>
            <a:picLocks noChangeAspect="1"/>
          </p:cNvPicPr>
          <p:nvPr/>
        </p:nvPicPr>
        <p:blipFill>
          <a:blip r:embed="rId2"/>
          <a:stretch>
            <a:fillRect/>
          </a:stretch>
        </p:blipFill>
        <p:spPr>
          <a:xfrm>
            <a:off x="3455875" y="3363627"/>
            <a:ext cx="2232248" cy="279864"/>
          </a:xfrm>
          <a:prstGeom prst="rect">
            <a:avLst/>
          </a:prstGeom>
        </p:spPr>
      </p:pic>
      <p:grpSp>
        <p:nvGrpSpPr>
          <p:cNvPr id="9" name="组合 8">
            <a:extLst>
              <a:ext uri="{FF2B5EF4-FFF2-40B4-BE49-F238E27FC236}">
                <a16:creationId xmlns:a16="http://schemas.microsoft.com/office/drawing/2014/main" id="{3B969C33-6E96-4C0B-A4FD-41B6047B2D8F}"/>
              </a:ext>
            </a:extLst>
          </p:cNvPr>
          <p:cNvGrpSpPr/>
          <p:nvPr/>
        </p:nvGrpSpPr>
        <p:grpSpPr>
          <a:xfrm>
            <a:off x="891679" y="3776246"/>
            <a:ext cx="7151484" cy="492443"/>
            <a:chOff x="1359168" y="3802484"/>
            <a:chExt cx="7151484" cy="492443"/>
          </a:xfrm>
        </p:grpSpPr>
        <p:sp>
          <p:nvSpPr>
            <p:cNvPr id="8" name="文本框 7">
              <a:extLst>
                <a:ext uri="{FF2B5EF4-FFF2-40B4-BE49-F238E27FC236}">
                  <a16:creationId xmlns:a16="http://schemas.microsoft.com/office/drawing/2014/main" id="{044D72B1-863A-4E7B-91D1-605B6333A592}"/>
                </a:ext>
              </a:extLst>
            </p:cNvPr>
            <p:cNvSpPr txBox="1"/>
            <p:nvPr/>
          </p:nvSpPr>
          <p:spPr>
            <a:xfrm>
              <a:off x="1359168" y="3802484"/>
              <a:ext cx="7151484" cy="492443"/>
            </a:xfrm>
            <a:prstGeom prst="rect">
              <a:avLst/>
            </a:prstGeom>
            <a:noFill/>
          </p:spPr>
          <p:txBody>
            <a:bodyPr wrap="square" rtlCol="0">
              <a:spAutoFit/>
            </a:bodyPr>
            <a:lstStyle/>
            <a:p>
              <a:r>
                <a:rPr lang="en-US" altLang="zh-CN" sz="1400" dirty="0"/>
                <a:t>      </a:t>
              </a:r>
              <a:r>
                <a:rPr lang="zh-CN" altLang="en-US" sz="1200" dirty="0"/>
                <a:t>其中</a:t>
              </a:r>
              <a:r>
                <a:rPr lang="en-US" altLang="zh-CN" sz="1200" dirty="0"/>
                <a:t> </a:t>
              </a:r>
              <a:r>
                <a:rPr lang="en-US" altLang="zh-CN" sz="1200" dirty="0" err="1"/>
                <a:t>i</a:t>
              </a:r>
              <a:r>
                <a:rPr lang="en-US" altLang="zh-CN" sz="1200" dirty="0"/>
                <a:t> </a:t>
              </a:r>
              <a:r>
                <a:rPr lang="zh-CN" altLang="en-US" sz="1200" dirty="0"/>
                <a:t>表示集成周期数，           表示第</a:t>
              </a:r>
              <a:r>
                <a:rPr lang="en-US" altLang="zh-CN" sz="1200" dirty="0" err="1"/>
                <a:t>i</a:t>
              </a:r>
              <a:r>
                <a:rPr lang="zh-CN" altLang="en-US" sz="1200" dirty="0"/>
                <a:t>次集成为止，</a:t>
              </a:r>
              <a:r>
                <a:rPr lang="en-US" altLang="zh-CN" sz="1200" dirty="0"/>
                <a:t>n</a:t>
              </a:r>
              <a:r>
                <a:rPr lang="zh-CN" altLang="en-US" sz="1200" dirty="0"/>
                <a:t>次执行的结果，</a:t>
              </a:r>
              <a:r>
                <a:rPr lang="en-US" altLang="zh-CN" sz="1200" dirty="0" err="1"/>
                <a:t>r</a:t>
              </a:r>
              <a:r>
                <a:rPr lang="en-US" altLang="zh-CN" sz="1200" baseline="-25000" dirty="0" err="1"/>
                <a:t>n</a:t>
              </a:r>
              <a:r>
                <a:rPr lang="zh-CN" altLang="en-US" sz="1200" dirty="0"/>
                <a:t>等于</a:t>
              </a:r>
              <a:r>
                <a:rPr lang="en-US" altLang="zh-CN" sz="1200" dirty="0"/>
                <a:t>1</a:t>
              </a:r>
              <a:r>
                <a:rPr lang="zh-CN" altLang="en-US" sz="1200" dirty="0"/>
                <a:t>表示</a:t>
              </a:r>
              <a:r>
                <a:rPr lang="en-US" altLang="zh-CN" sz="1200" dirty="0"/>
                <a:t>t</a:t>
              </a:r>
              <a:r>
                <a:rPr lang="zh-CN" altLang="en-US" sz="1200" dirty="0"/>
                <a:t>在第</a:t>
              </a:r>
              <a:r>
                <a:rPr lang="en-US" altLang="zh-CN" sz="1200" dirty="0"/>
                <a:t>n</a:t>
              </a:r>
              <a:r>
                <a:rPr lang="zh-CN" altLang="en-US" sz="1200" dirty="0"/>
                <a:t>次执行的结果为失效，</a:t>
              </a:r>
              <a:r>
                <a:rPr lang="en-US" altLang="zh-CN" sz="1200" dirty="0" err="1"/>
                <a:t>r</a:t>
              </a:r>
              <a:r>
                <a:rPr lang="en-US" altLang="zh-CN" sz="1200" baseline="-25000" dirty="0" err="1"/>
                <a:t>n</a:t>
              </a:r>
              <a:r>
                <a:rPr lang="en-US" altLang="zh-CN" sz="1200" baseline="-25000" dirty="0"/>
                <a:t> </a:t>
              </a:r>
              <a:r>
                <a:rPr lang="zh-CN" altLang="en-US" sz="1200" dirty="0"/>
                <a:t>等于</a:t>
              </a:r>
              <a:r>
                <a:rPr lang="en-US" altLang="zh-CN" sz="1200" dirty="0"/>
                <a:t>0</a:t>
              </a:r>
              <a:r>
                <a:rPr lang="zh-CN" altLang="en-US" sz="1200" dirty="0"/>
                <a:t>表示</a:t>
              </a:r>
              <a:r>
                <a:rPr lang="en-US" altLang="zh-CN" sz="1200" dirty="0"/>
                <a:t>t</a:t>
              </a:r>
              <a:r>
                <a:rPr lang="zh-CN" altLang="en-US" sz="1200" dirty="0"/>
                <a:t>在第</a:t>
              </a:r>
              <a:r>
                <a:rPr lang="en-US" altLang="zh-CN" sz="1200" dirty="0"/>
                <a:t>n</a:t>
              </a:r>
              <a:r>
                <a:rPr lang="zh-CN" altLang="en-US" sz="1200" dirty="0"/>
                <a:t>次执行的结果为通过。</a:t>
              </a:r>
              <a:endParaRPr lang="zh-CN" altLang="en-US" sz="1400" dirty="0"/>
            </a:p>
          </p:txBody>
        </p:sp>
        <p:pic>
          <p:nvPicPr>
            <p:cNvPr id="32" name="图片 31">
              <a:extLst>
                <a:ext uri="{FF2B5EF4-FFF2-40B4-BE49-F238E27FC236}">
                  <a16:creationId xmlns:a16="http://schemas.microsoft.com/office/drawing/2014/main" id="{DBE2733E-3473-4D92-BEF3-3ECC99970701}"/>
                </a:ext>
              </a:extLst>
            </p:cNvPr>
            <p:cNvPicPr>
              <a:picLocks noChangeAspect="1"/>
            </p:cNvPicPr>
            <p:nvPr/>
          </p:nvPicPr>
          <p:blipFill>
            <a:blip r:embed="rId3"/>
            <a:stretch>
              <a:fillRect/>
            </a:stretch>
          </p:blipFill>
          <p:spPr>
            <a:xfrm>
              <a:off x="3228559" y="3874597"/>
              <a:ext cx="465879" cy="163057"/>
            </a:xfrm>
            <a:prstGeom prst="rect">
              <a:avLst/>
            </a:prstGeom>
          </p:spPr>
        </p:pic>
      </p:grpSp>
      <p:sp>
        <p:nvSpPr>
          <p:cNvPr id="4" name="灯片编号占位符 3">
            <a:extLst>
              <a:ext uri="{FF2B5EF4-FFF2-40B4-BE49-F238E27FC236}">
                <a16:creationId xmlns:a16="http://schemas.microsoft.com/office/drawing/2014/main" id="{D3324C83-3C10-4845-805E-C4AC1CF56283}"/>
              </a:ext>
            </a:extLst>
          </p:cNvPr>
          <p:cNvSpPr>
            <a:spLocks noGrp="1"/>
          </p:cNvSpPr>
          <p:nvPr>
            <p:ph type="sldNum" sz="quarter" idx="12"/>
          </p:nvPr>
        </p:nvSpPr>
        <p:spPr/>
        <p:txBody>
          <a:bodyPr/>
          <a:lstStyle/>
          <a:p>
            <a:fld id="{C78D03BD-8273-4B2F-9BD5-C1C4F37ADDE7}" type="slidenum">
              <a:rPr lang="zh-CN" altLang="en-US" smtClean="0"/>
              <a:pPr/>
              <a:t>10</a:t>
            </a:fld>
            <a:endParaRPr lang="zh-CN" altLang="en-US" dirty="0"/>
          </a:p>
        </p:txBody>
      </p:sp>
      <p:pic>
        <p:nvPicPr>
          <p:cNvPr id="11" name="图片 10">
            <a:extLst>
              <a:ext uri="{FF2B5EF4-FFF2-40B4-BE49-F238E27FC236}">
                <a16:creationId xmlns:a16="http://schemas.microsoft.com/office/drawing/2014/main" id="{8DDBA9B5-0F76-4F16-9606-EB8B38B9DED1}"/>
              </a:ext>
            </a:extLst>
          </p:cNvPr>
          <p:cNvPicPr>
            <a:picLocks noChangeAspect="1"/>
          </p:cNvPicPr>
          <p:nvPr/>
        </p:nvPicPr>
        <p:blipFill>
          <a:blip r:embed="rId4"/>
          <a:stretch>
            <a:fillRect/>
          </a:stretch>
        </p:blipFill>
        <p:spPr>
          <a:xfrm>
            <a:off x="4571997" y="256639"/>
            <a:ext cx="3119722" cy="1454307"/>
          </a:xfrm>
          <a:prstGeom prst="rect">
            <a:avLst/>
          </a:prstGeom>
        </p:spPr>
      </p:pic>
    </p:spTree>
    <p:extLst>
      <p:ext uri="{BB962C8B-B14F-4D97-AF65-F5344CB8AC3E}">
        <p14:creationId xmlns:p14="http://schemas.microsoft.com/office/powerpoint/2010/main" val="425156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4073551"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历史信息</a:t>
            </a:r>
            <a:r>
              <a:rPr lang="en-US" altLang="zh-CN" sz="2000" b="1" kern="100" dirty="0">
                <a:solidFill>
                  <a:schemeClr val="accent1"/>
                </a:solidFill>
                <a:latin typeface="+mn-ea"/>
                <a:cs typeface="Times New Roman" panose="02020603050405020304" pitchFamily="18" charset="0"/>
              </a:rPr>
              <a:t>——</a:t>
            </a:r>
            <a:r>
              <a:rPr lang="zh-CN" altLang="en-US" sz="2000" b="1" kern="100" dirty="0">
                <a:solidFill>
                  <a:schemeClr val="accent1"/>
                </a:solidFill>
                <a:latin typeface="+mn-ea"/>
                <a:cs typeface="Times New Roman" panose="02020603050405020304" pitchFamily="18" charset="0"/>
              </a:rPr>
              <a:t>平均历史执行失效率</a:t>
            </a:r>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7" name="文本框 6">
            <a:extLst>
              <a:ext uri="{FF2B5EF4-FFF2-40B4-BE49-F238E27FC236}">
                <a16:creationId xmlns:a16="http://schemas.microsoft.com/office/drawing/2014/main" id="{78427DCC-75CF-4884-B4D5-90478DBDB4E3}"/>
              </a:ext>
            </a:extLst>
          </p:cNvPr>
          <p:cNvSpPr txBox="1"/>
          <p:nvPr/>
        </p:nvSpPr>
        <p:spPr>
          <a:xfrm>
            <a:off x="601219" y="1599034"/>
            <a:ext cx="6617519" cy="11609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t>测试用例</a:t>
            </a:r>
            <a:r>
              <a:rPr lang="en-US" altLang="zh-CN" sz="1600" dirty="0"/>
              <a:t>t1, t2</a:t>
            </a:r>
            <a:r>
              <a:rPr lang="zh-CN" altLang="en-US" sz="1600" dirty="0"/>
              <a:t>，均被执行</a:t>
            </a:r>
            <a:r>
              <a:rPr lang="en-US" altLang="zh-CN" sz="1600" dirty="0"/>
              <a:t>n</a:t>
            </a:r>
            <a:r>
              <a:rPr lang="zh-CN" altLang="en-US" sz="1600" dirty="0"/>
              <a:t>次，历史失效信息：</a:t>
            </a:r>
          </a:p>
          <a:p>
            <a:pPr>
              <a:lnSpc>
                <a:spcPct val="150000"/>
              </a:lnSpc>
            </a:pPr>
            <a:r>
              <a:rPr lang="zh-CN" altLang="en-US" sz="1600" dirty="0"/>
              <a:t>	</a:t>
            </a:r>
            <a:r>
              <a:rPr lang="en-US" altLang="zh-CN" sz="1600" b="1" dirty="0"/>
              <a:t>HR(t1)</a:t>
            </a:r>
            <a:r>
              <a:rPr lang="zh-CN" altLang="en-US" sz="1600" b="1" dirty="0"/>
              <a:t>：</a:t>
            </a:r>
            <a:r>
              <a:rPr lang="en-US" altLang="zh-CN" sz="1600" b="1" dirty="0"/>
              <a:t>[1, 0, …, 0]</a:t>
            </a:r>
          </a:p>
          <a:p>
            <a:pPr>
              <a:lnSpc>
                <a:spcPct val="150000"/>
              </a:lnSpc>
            </a:pPr>
            <a:r>
              <a:rPr lang="en-US" altLang="zh-CN" sz="1600" b="1" dirty="0"/>
              <a:t>	HR(t2)</a:t>
            </a:r>
            <a:r>
              <a:rPr lang="zh-CN" altLang="en-US" sz="1600" b="1" dirty="0"/>
              <a:t>：</a:t>
            </a:r>
            <a:r>
              <a:rPr lang="en-US" altLang="zh-CN" sz="1600" b="1" dirty="0"/>
              <a:t>[0, …, 0, 1]</a:t>
            </a:r>
          </a:p>
        </p:txBody>
      </p:sp>
      <p:grpSp>
        <p:nvGrpSpPr>
          <p:cNvPr id="10" name="组合 9">
            <a:extLst>
              <a:ext uri="{FF2B5EF4-FFF2-40B4-BE49-F238E27FC236}">
                <a16:creationId xmlns:a16="http://schemas.microsoft.com/office/drawing/2014/main" id="{7565FD8A-EDF0-482E-90CE-CAD8BF6CCCD8}"/>
              </a:ext>
            </a:extLst>
          </p:cNvPr>
          <p:cNvGrpSpPr/>
          <p:nvPr/>
        </p:nvGrpSpPr>
        <p:grpSpPr>
          <a:xfrm>
            <a:off x="601219" y="3202212"/>
            <a:ext cx="7869312" cy="598279"/>
            <a:chOff x="601219" y="3243389"/>
            <a:chExt cx="7869312" cy="598279"/>
          </a:xfrm>
        </p:grpSpPr>
        <p:sp>
          <p:nvSpPr>
            <p:cNvPr id="33" name="矩形 32">
              <a:extLst>
                <a:ext uri="{FF2B5EF4-FFF2-40B4-BE49-F238E27FC236}">
                  <a16:creationId xmlns:a16="http://schemas.microsoft.com/office/drawing/2014/main" id="{9D80A0F6-4B10-4677-B27E-2EE986AEB6A9}"/>
                </a:ext>
              </a:extLst>
            </p:cNvPr>
            <p:cNvSpPr/>
            <p:nvPr/>
          </p:nvSpPr>
          <p:spPr>
            <a:xfrm>
              <a:off x="1111507" y="3256893"/>
              <a:ext cx="7359024" cy="584775"/>
            </a:xfrm>
            <a:prstGeom prst="rect">
              <a:avLst/>
            </a:prstGeom>
          </p:spPr>
          <p:txBody>
            <a:bodyPr wrap="square">
              <a:spAutoFit/>
            </a:bodyPr>
            <a:lstStyle/>
            <a:p>
              <a:pPr>
                <a:spcAft>
                  <a:spcPts val="0"/>
                </a:spcAft>
              </a:pPr>
              <a:r>
                <a:rPr lang="en-US" altLang="zh-CN" sz="1600" b="1" kern="100" dirty="0">
                  <a:latin typeface="+mn-ea"/>
                  <a:cs typeface="Times New Roman" panose="02020603050405020304" pitchFamily="18" charset="0"/>
                </a:rPr>
                <a:t>t1, t2</a:t>
              </a:r>
              <a:r>
                <a:rPr lang="zh-CN" altLang="en-US" sz="1600" b="1" kern="100" dirty="0">
                  <a:latin typeface="+mn-ea"/>
                  <a:cs typeface="Times New Roman" panose="02020603050405020304" pitchFamily="18" charset="0"/>
                </a:rPr>
                <a:t>均只失效一次，但失效次序不同，若使用历史失效次数奖励，</a:t>
              </a:r>
              <a:r>
                <a:rPr lang="zh-CN" altLang="en-US" sz="1600" b="1" kern="100" dirty="0">
                  <a:solidFill>
                    <a:srgbClr val="C00000"/>
                  </a:solidFill>
                  <a:latin typeface="+mn-ea"/>
                  <a:cs typeface="Times New Roman" panose="02020603050405020304" pitchFamily="18" charset="0"/>
                </a:rPr>
                <a:t>并不能将二者区分</a:t>
              </a:r>
              <a:r>
                <a:rPr lang="zh-CN" altLang="en-US" sz="1600" b="1" kern="100" dirty="0">
                  <a:latin typeface="+mn-ea"/>
                  <a:cs typeface="Times New Roman" panose="02020603050405020304" pitchFamily="18" charset="0"/>
                </a:rPr>
                <a:t>。</a:t>
              </a:r>
            </a:p>
          </p:txBody>
        </p:sp>
        <p:grpSp>
          <p:nvGrpSpPr>
            <p:cNvPr id="4" name="组合 3">
              <a:extLst>
                <a:ext uri="{FF2B5EF4-FFF2-40B4-BE49-F238E27FC236}">
                  <a16:creationId xmlns:a16="http://schemas.microsoft.com/office/drawing/2014/main" id="{B803C469-D6C0-48E1-AF96-1046F9E3E782}"/>
                </a:ext>
              </a:extLst>
            </p:cNvPr>
            <p:cNvGrpSpPr/>
            <p:nvPr/>
          </p:nvGrpSpPr>
          <p:grpSpPr>
            <a:xfrm>
              <a:off x="601219" y="3243389"/>
              <a:ext cx="496892" cy="523637"/>
              <a:chOff x="916744" y="2446227"/>
              <a:chExt cx="901533" cy="901533"/>
            </a:xfrm>
          </p:grpSpPr>
          <p:sp>
            <p:nvSpPr>
              <p:cNvPr id="37" name="椭圆 36">
                <a:extLst>
                  <a:ext uri="{FF2B5EF4-FFF2-40B4-BE49-F238E27FC236}">
                    <a16:creationId xmlns:a16="http://schemas.microsoft.com/office/drawing/2014/main" id="{FEFE8386-ECFD-4544-A811-E3B390190922}"/>
                  </a:ext>
                </a:extLst>
              </p:cNvPr>
              <p:cNvSpPr/>
              <p:nvPr/>
            </p:nvSpPr>
            <p:spPr>
              <a:xfrm>
                <a:off x="916744" y="2446227"/>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AutoShape 112">
                <a:extLst>
                  <a:ext uri="{FF2B5EF4-FFF2-40B4-BE49-F238E27FC236}">
                    <a16:creationId xmlns:a16="http://schemas.microsoft.com/office/drawing/2014/main" id="{BD9C17F7-C1D6-4BFB-BDF8-8B9E82408556}"/>
                  </a:ext>
                </a:extLst>
              </p:cNvPr>
              <p:cNvSpPr>
                <a:spLocks/>
              </p:cNvSpPr>
              <p:nvPr/>
            </p:nvSpPr>
            <p:spPr bwMode="auto">
              <a:xfrm>
                <a:off x="1135013" y="2624964"/>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sp>
        <p:nvSpPr>
          <p:cNvPr id="5" name="灯片编号占位符 4">
            <a:extLst>
              <a:ext uri="{FF2B5EF4-FFF2-40B4-BE49-F238E27FC236}">
                <a16:creationId xmlns:a16="http://schemas.microsoft.com/office/drawing/2014/main" id="{1A17807B-1106-42DF-B0C8-688F2BCA2258}"/>
              </a:ext>
            </a:extLst>
          </p:cNvPr>
          <p:cNvSpPr>
            <a:spLocks noGrp="1"/>
          </p:cNvSpPr>
          <p:nvPr>
            <p:ph type="sldNum" sz="quarter" idx="12"/>
          </p:nvPr>
        </p:nvSpPr>
        <p:spPr/>
        <p:txBody>
          <a:bodyPr/>
          <a:lstStyle/>
          <a:p>
            <a:fld id="{C78D03BD-8273-4B2F-9BD5-C1C4F37ADDE7}" type="slidenum">
              <a:rPr lang="zh-CN" altLang="en-US" smtClean="0"/>
              <a:pPr/>
              <a:t>11</a:t>
            </a:fld>
            <a:endParaRPr lang="zh-CN" altLang="en-US" dirty="0"/>
          </a:p>
        </p:txBody>
      </p:sp>
      <p:pic>
        <p:nvPicPr>
          <p:cNvPr id="8" name="图片 7">
            <a:extLst>
              <a:ext uri="{FF2B5EF4-FFF2-40B4-BE49-F238E27FC236}">
                <a16:creationId xmlns:a16="http://schemas.microsoft.com/office/drawing/2014/main" id="{0AA2BCE2-5579-44D5-A97F-7612E4ED373F}"/>
              </a:ext>
            </a:extLst>
          </p:cNvPr>
          <p:cNvPicPr>
            <a:picLocks noChangeAspect="1"/>
          </p:cNvPicPr>
          <p:nvPr/>
        </p:nvPicPr>
        <p:blipFill>
          <a:blip r:embed="rId2"/>
          <a:stretch>
            <a:fillRect/>
          </a:stretch>
        </p:blipFill>
        <p:spPr>
          <a:xfrm>
            <a:off x="4572000" y="273843"/>
            <a:ext cx="3107638" cy="1433933"/>
          </a:xfrm>
          <a:prstGeom prst="rect">
            <a:avLst/>
          </a:prstGeom>
        </p:spPr>
      </p:pic>
    </p:spTree>
    <p:extLst>
      <p:ext uri="{BB962C8B-B14F-4D97-AF65-F5344CB8AC3E}">
        <p14:creationId xmlns:p14="http://schemas.microsoft.com/office/powerpoint/2010/main" val="342724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4073551"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历史信息</a:t>
            </a:r>
            <a:r>
              <a:rPr lang="en-US" altLang="zh-CN" sz="2000" b="1" kern="100" dirty="0">
                <a:solidFill>
                  <a:schemeClr val="accent1"/>
                </a:solidFill>
                <a:latin typeface="+mn-ea"/>
                <a:cs typeface="Times New Roman" panose="02020603050405020304" pitchFamily="18" charset="0"/>
              </a:rPr>
              <a:t>——</a:t>
            </a:r>
            <a:r>
              <a:rPr lang="zh-CN" altLang="en-US" sz="2000" b="1" kern="100" dirty="0">
                <a:solidFill>
                  <a:schemeClr val="accent1"/>
                </a:solidFill>
                <a:latin typeface="+mn-ea"/>
                <a:cs typeface="Times New Roman" panose="02020603050405020304" pitchFamily="18" charset="0"/>
              </a:rPr>
              <a:t>平均历史执行失效率</a:t>
            </a:r>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6" name="组合 5">
            <a:extLst>
              <a:ext uri="{FF2B5EF4-FFF2-40B4-BE49-F238E27FC236}">
                <a16:creationId xmlns:a16="http://schemas.microsoft.com/office/drawing/2014/main" id="{1AD7E1D4-E676-4825-9B5C-F54DABE24B07}"/>
              </a:ext>
            </a:extLst>
          </p:cNvPr>
          <p:cNvGrpSpPr/>
          <p:nvPr/>
        </p:nvGrpSpPr>
        <p:grpSpPr>
          <a:xfrm>
            <a:off x="891679" y="1933688"/>
            <a:ext cx="7360637" cy="989500"/>
            <a:chOff x="1003177" y="1177444"/>
            <a:chExt cx="7360637" cy="989500"/>
          </a:xfrm>
        </p:grpSpPr>
        <p:sp>
          <p:nvSpPr>
            <p:cNvPr id="64" name="矩形: 圆角 63">
              <a:extLst>
                <a:ext uri="{FF2B5EF4-FFF2-40B4-BE49-F238E27FC236}">
                  <a16:creationId xmlns:a16="http://schemas.microsoft.com/office/drawing/2014/main" id="{BCD2B3CC-3858-4463-8607-1A02323512F4}"/>
                </a:ext>
              </a:extLst>
            </p:cNvPr>
            <p:cNvSpPr/>
            <p:nvPr/>
          </p:nvSpPr>
          <p:spPr>
            <a:xfrm>
              <a:off x="1003177" y="1177444"/>
              <a:ext cx="7360637" cy="98950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17DE5808-A425-4D3A-8D7F-57C5727C7CE5}"/>
                </a:ext>
              </a:extLst>
            </p:cNvPr>
            <p:cNvSpPr/>
            <p:nvPr/>
          </p:nvSpPr>
          <p:spPr>
            <a:xfrm>
              <a:off x="2076759" y="1305593"/>
              <a:ext cx="6113445" cy="738664"/>
            </a:xfrm>
            <a:prstGeom prst="rect">
              <a:avLst/>
            </a:prstGeom>
          </p:spPr>
          <p:txBody>
            <a:bodyPr wrap="square">
              <a:spAutoFit/>
            </a:bodyPr>
            <a:lstStyle/>
            <a:p>
              <a:pPr>
                <a:spcAft>
                  <a:spcPts val="0"/>
                </a:spcAft>
              </a:pPr>
              <a:r>
                <a:rPr lang="zh-CN" altLang="en-US" sz="1400" b="1" kern="100" dirty="0">
                  <a:latin typeface="+mj-lt"/>
                  <a:cs typeface="Times New Roman" panose="02020603050405020304" pitchFamily="18" charset="0"/>
                </a:rPr>
                <a:t>考虑到测试用例在历史执行中</a:t>
              </a:r>
              <a:r>
                <a:rPr lang="zh-CN" altLang="en-US" sz="1400" b="1" kern="100" dirty="0">
                  <a:solidFill>
                    <a:srgbClr val="C00000"/>
                  </a:solidFill>
                  <a:latin typeface="+mj-lt"/>
                  <a:cs typeface="Times New Roman" panose="02020603050405020304" pitchFamily="18" charset="0"/>
                </a:rPr>
                <a:t>失效的分布问题</a:t>
              </a:r>
              <a:r>
                <a:rPr lang="zh-CN" altLang="en-US" sz="1400" b="1" kern="100" dirty="0">
                  <a:latin typeface="+mj-lt"/>
                  <a:cs typeface="Times New Roman" panose="02020603050405020304" pitchFamily="18" charset="0"/>
                </a:rPr>
                <a:t>，我们提出一个新的衡量指标：测试用例</a:t>
              </a:r>
              <a:r>
                <a:rPr lang="zh-CN" altLang="en-US" sz="1400" b="1" kern="100" dirty="0">
                  <a:solidFill>
                    <a:srgbClr val="C00000"/>
                  </a:solidFill>
                  <a:latin typeface="+mj-lt"/>
                  <a:cs typeface="Times New Roman" panose="02020603050405020304" pitchFamily="18" charset="0"/>
                </a:rPr>
                <a:t>平均历史执行失效率</a:t>
              </a:r>
              <a:r>
                <a:rPr lang="en-US" altLang="zh-CN" sz="1400" b="1" kern="100" dirty="0">
                  <a:solidFill>
                    <a:srgbClr val="C00000"/>
                  </a:solidFill>
                  <a:latin typeface="+mj-lt"/>
                  <a:cs typeface="Times New Roman" panose="02020603050405020304" pitchFamily="18" charset="0"/>
                </a:rPr>
                <a:t>(Average Percentage of Historical Failure, APHF)</a:t>
              </a:r>
              <a:r>
                <a:rPr lang="zh-CN" altLang="en-US" sz="1400" b="1" kern="100" dirty="0">
                  <a:solidFill>
                    <a:srgbClr val="C00000"/>
                  </a:solidFill>
                  <a:latin typeface="+mj-lt"/>
                  <a:cs typeface="Times New Roman" panose="02020603050405020304" pitchFamily="18" charset="0"/>
                </a:rPr>
                <a:t>：</a:t>
              </a:r>
            </a:p>
          </p:txBody>
        </p:sp>
        <p:grpSp>
          <p:nvGrpSpPr>
            <p:cNvPr id="5" name="组合 4">
              <a:extLst>
                <a:ext uri="{FF2B5EF4-FFF2-40B4-BE49-F238E27FC236}">
                  <a16:creationId xmlns:a16="http://schemas.microsoft.com/office/drawing/2014/main" id="{91D79125-955C-41EB-932C-524B67CCBB6B}"/>
                </a:ext>
              </a:extLst>
            </p:cNvPr>
            <p:cNvGrpSpPr/>
            <p:nvPr/>
          </p:nvGrpSpPr>
          <p:grpSpPr>
            <a:xfrm>
              <a:off x="1226480" y="1325109"/>
              <a:ext cx="685588" cy="647461"/>
              <a:chOff x="917249" y="1168071"/>
              <a:chExt cx="901533" cy="901533"/>
            </a:xfrm>
          </p:grpSpPr>
          <p:sp>
            <p:nvSpPr>
              <p:cNvPr id="63" name="椭圆 62">
                <a:extLst>
                  <a:ext uri="{FF2B5EF4-FFF2-40B4-BE49-F238E27FC236}">
                    <a16:creationId xmlns:a16="http://schemas.microsoft.com/office/drawing/2014/main" id="{73084343-2799-445B-B759-EFC6EAE38533}"/>
                  </a:ext>
                </a:extLst>
              </p:cNvPr>
              <p:cNvSpPr/>
              <p:nvPr/>
            </p:nvSpPr>
            <p:spPr>
              <a:xfrm>
                <a:off x="917249" y="11680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a:extLst>
                  <a:ext uri="{FF2B5EF4-FFF2-40B4-BE49-F238E27FC236}">
                    <a16:creationId xmlns:a16="http://schemas.microsoft.com/office/drawing/2014/main" id="{F69654B9-54B0-48E4-A873-115B1E6B084A}"/>
                  </a:ext>
                </a:extLst>
              </p:cNvPr>
              <p:cNvGrpSpPr/>
              <p:nvPr/>
            </p:nvGrpSpPr>
            <p:grpSpPr>
              <a:xfrm>
                <a:off x="1171453" y="1361625"/>
                <a:ext cx="352547" cy="513912"/>
                <a:chOff x="2528974" y="2863357"/>
                <a:chExt cx="246811" cy="359779"/>
              </a:xfrm>
              <a:solidFill>
                <a:sysClr val="window" lastClr="FFFFFF"/>
              </a:solidFill>
            </p:grpSpPr>
            <p:sp>
              <p:nvSpPr>
                <p:cNvPr id="28" name="AutoShape 113">
                  <a:extLst>
                    <a:ext uri="{FF2B5EF4-FFF2-40B4-BE49-F238E27FC236}">
                      <a16:creationId xmlns:a16="http://schemas.microsoft.com/office/drawing/2014/main" id="{762A4469-ED62-403E-BACD-2BFF1C47481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14">
                  <a:extLst>
                    <a:ext uri="{FF2B5EF4-FFF2-40B4-BE49-F238E27FC236}">
                      <a16:creationId xmlns:a16="http://schemas.microsoft.com/office/drawing/2014/main" id="{C7427E8C-4C72-4C41-A4D8-8C831C0A633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grpSp>
      <p:sp>
        <p:nvSpPr>
          <p:cNvPr id="7" name="文本框 6">
            <a:extLst>
              <a:ext uri="{FF2B5EF4-FFF2-40B4-BE49-F238E27FC236}">
                <a16:creationId xmlns:a16="http://schemas.microsoft.com/office/drawing/2014/main" id="{78427DCC-75CF-4884-B4D5-90478DBDB4E3}"/>
              </a:ext>
            </a:extLst>
          </p:cNvPr>
          <p:cNvSpPr txBox="1"/>
          <p:nvPr/>
        </p:nvSpPr>
        <p:spPr>
          <a:xfrm>
            <a:off x="1368986" y="3002192"/>
            <a:ext cx="6617519" cy="381066"/>
          </a:xfrm>
          <a:prstGeom prst="rect">
            <a:avLst/>
          </a:prstGeom>
          <a:noFill/>
        </p:spPr>
        <p:txBody>
          <a:bodyPr wrap="square" rtlCol="0">
            <a:spAutoFit/>
          </a:bodyPr>
          <a:lstStyle/>
          <a:p>
            <a:pPr>
              <a:lnSpc>
                <a:spcPct val="150000"/>
              </a:lnSpc>
            </a:pPr>
            <a:r>
              <a:rPr lang="zh-CN" altLang="en-US" sz="1400" b="1" dirty="0">
                <a:solidFill>
                  <a:srgbClr val="C00000"/>
                </a:solidFill>
              </a:rPr>
              <a:t> 定义</a:t>
            </a:r>
            <a:r>
              <a:rPr lang="en-US" altLang="zh-CN" sz="1400" b="1" dirty="0">
                <a:solidFill>
                  <a:srgbClr val="C00000"/>
                </a:solidFill>
              </a:rPr>
              <a:t>1</a:t>
            </a:r>
            <a:r>
              <a:rPr lang="zh-CN" altLang="en-US" sz="1400" b="1" dirty="0"/>
              <a:t>：平均历史执行失效率</a:t>
            </a:r>
            <a:r>
              <a:rPr lang="en-US" altLang="zh-CN" sz="1400" b="1" dirty="0"/>
              <a:t>(Average Percentage of Historical Failure, APHF):</a:t>
            </a:r>
          </a:p>
        </p:txBody>
      </p:sp>
      <p:sp>
        <p:nvSpPr>
          <p:cNvPr id="8" name="文本框 7">
            <a:extLst>
              <a:ext uri="{FF2B5EF4-FFF2-40B4-BE49-F238E27FC236}">
                <a16:creationId xmlns:a16="http://schemas.microsoft.com/office/drawing/2014/main" id="{044D72B1-863A-4E7B-91D1-605B6333A592}"/>
              </a:ext>
            </a:extLst>
          </p:cNvPr>
          <p:cNvSpPr txBox="1"/>
          <p:nvPr/>
        </p:nvSpPr>
        <p:spPr>
          <a:xfrm>
            <a:off x="1319976" y="4065205"/>
            <a:ext cx="7151484" cy="677108"/>
          </a:xfrm>
          <a:prstGeom prst="rect">
            <a:avLst/>
          </a:prstGeom>
          <a:noFill/>
        </p:spPr>
        <p:txBody>
          <a:bodyPr wrap="square" rtlCol="0">
            <a:spAutoFit/>
          </a:bodyPr>
          <a:lstStyle/>
          <a:p>
            <a:r>
              <a:rPr lang="en-US" altLang="zh-CN" sz="1600" dirty="0"/>
              <a:t>  </a:t>
            </a:r>
            <a:r>
              <a:rPr lang="zh-CN" altLang="en-US" sz="1400" dirty="0"/>
              <a:t> </a:t>
            </a:r>
            <a:r>
              <a:rPr lang="zh-CN" altLang="en-US" sz="1100" dirty="0"/>
              <a:t>其中，</a:t>
            </a:r>
            <a:r>
              <a:rPr lang="en-US" altLang="zh-CN" sz="1100" dirty="0" err="1"/>
              <a:t>i</a:t>
            </a:r>
            <a:r>
              <a:rPr lang="zh-CN" altLang="en-US" sz="1100" dirty="0"/>
              <a:t>表示第</a:t>
            </a:r>
            <a:r>
              <a:rPr lang="en-US" altLang="zh-CN" sz="1100" dirty="0" err="1"/>
              <a:t>i</a:t>
            </a:r>
            <a:r>
              <a:rPr lang="zh-CN" altLang="en-US" sz="1100" dirty="0"/>
              <a:t>次集成，</a:t>
            </a:r>
            <a:r>
              <a:rPr lang="en-US" altLang="zh-CN" sz="1100" dirty="0"/>
              <a:t>n</a:t>
            </a:r>
            <a:r>
              <a:rPr lang="zh-CN" altLang="en-US" sz="1100" dirty="0"/>
              <a:t>表示测试用例</a:t>
            </a:r>
            <a:r>
              <a:rPr lang="en-US" altLang="zh-CN" sz="1100" dirty="0"/>
              <a:t>t</a:t>
            </a:r>
            <a:r>
              <a:rPr lang="zh-CN" altLang="en-US" sz="1100" dirty="0"/>
              <a:t>的历史执行次数，</a:t>
            </a:r>
            <a:r>
              <a:rPr lang="en-US" altLang="zh-CN" sz="1100" dirty="0"/>
              <a:t>m</a:t>
            </a:r>
            <a:r>
              <a:rPr lang="zh-CN" altLang="en-US" sz="1100" dirty="0"/>
              <a:t>表示测试用例</a:t>
            </a:r>
            <a:r>
              <a:rPr lang="en-US" altLang="zh-CN" sz="1100" dirty="0"/>
              <a:t>t</a:t>
            </a:r>
            <a:r>
              <a:rPr lang="zh-CN" altLang="en-US" sz="1100" dirty="0"/>
              <a:t>在</a:t>
            </a:r>
            <a:r>
              <a:rPr lang="en-US" altLang="zh-CN" sz="1100" dirty="0"/>
              <a:t>n</a:t>
            </a:r>
            <a:r>
              <a:rPr lang="zh-CN" altLang="en-US" sz="1100" dirty="0"/>
              <a:t>次执行的失效总次 数，</a:t>
            </a:r>
            <a:r>
              <a:rPr lang="en-US" altLang="zh-CN" sz="1100" dirty="0" err="1"/>
              <a:t>Rj</a:t>
            </a:r>
            <a:r>
              <a:rPr lang="zh-CN" altLang="en-US" sz="1100" dirty="0"/>
              <a:t>表示测试用例最近第</a:t>
            </a:r>
            <a:r>
              <a:rPr lang="en-US" altLang="zh-CN" sz="1100" dirty="0"/>
              <a:t>j</a:t>
            </a:r>
            <a:r>
              <a:rPr lang="zh-CN" altLang="en-US" sz="1100" dirty="0"/>
              <a:t>次失效在历史执行的倒数次序，</a:t>
            </a:r>
            <a:r>
              <a:rPr lang="en-US" altLang="zh-CN" sz="1100" dirty="0"/>
              <a:t>APHF∈(0</a:t>
            </a:r>
            <a:r>
              <a:rPr lang="zh-CN" altLang="en-US" sz="1100" dirty="0"/>
              <a:t>，</a:t>
            </a:r>
            <a:r>
              <a:rPr lang="en-US" altLang="zh-CN" sz="1100" dirty="0"/>
              <a:t>1)</a:t>
            </a:r>
            <a:r>
              <a:rPr lang="zh-CN" altLang="en-US" sz="1100" dirty="0"/>
              <a:t>。</a:t>
            </a:r>
            <a:r>
              <a:rPr lang="en-US" altLang="zh-CN" sz="1100" dirty="0"/>
              <a:t>APHF</a:t>
            </a:r>
            <a:r>
              <a:rPr lang="zh-CN" altLang="en-US" sz="1100" dirty="0"/>
              <a:t>值越高，表示测试用例在临近的历史执行中失效概率越大，则越可能在下一次执行中检测出错误。 </a:t>
            </a:r>
            <a:endParaRPr lang="zh-CN" altLang="en-US" sz="1600" dirty="0"/>
          </a:p>
        </p:txBody>
      </p:sp>
      <p:pic>
        <p:nvPicPr>
          <p:cNvPr id="26" name="图片 25">
            <a:extLst>
              <a:ext uri="{FF2B5EF4-FFF2-40B4-BE49-F238E27FC236}">
                <a16:creationId xmlns:a16="http://schemas.microsoft.com/office/drawing/2014/main" id="{DA5652BB-0096-417C-AC50-9D1AE2675621}"/>
              </a:ext>
            </a:extLst>
          </p:cNvPr>
          <p:cNvPicPr>
            <a:picLocks noChangeAspect="1"/>
          </p:cNvPicPr>
          <p:nvPr/>
        </p:nvPicPr>
        <p:blipFill>
          <a:blip r:embed="rId2"/>
          <a:stretch>
            <a:fillRect/>
          </a:stretch>
        </p:blipFill>
        <p:spPr>
          <a:xfrm>
            <a:off x="3172848" y="3560845"/>
            <a:ext cx="2798301" cy="469680"/>
          </a:xfrm>
          <a:prstGeom prst="rect">
            <a:avLst/>
          </a:prstGeom>
        </p:spPr>
      </p:pic>
      <p:sp>
        <p:nvSpPr>
          <p:cNvPr id="4" name="灯片编号占位符 3">
            <a:extLst>
              <a:ext uri="{FF2B5EF4-FFF2-40B4-BE49-F238E27FC236}">
                <a16:creationId xmlns:a16="http://schemas.microsoft.com/office/drawing/2014/main" id="{4FEE856F-E335-4A2E-8FE4-AEF15F70AE8B}"/>
              </a:ext>
            </a:extLst>
          </p:cNvPr>
          <p:cNvSpPr>
            <a:spLocks noGrp="1"/>
          </p:cNvSpPr>
          <p:nvPr>
            <p:ph type="sldNum" sz="quarter" idx="12"/>
          </p:nvPr>
        </p:nvSpPr>
        <p:spPr/>
        <p:txBody>
          <a:bodyPr/>
          <a:lstStyle/>
          <a:p>
            <a:fld id="{C78D03BD-8273-4B2F-9BD5-C1C4F37ADDE7}" type="slidenum">
              <a:rPr lang="zh-CN" altLang="en-US" smtClean="0"/>
              <a:pPr/>
              <a:t>12</a:t>
            </a:fld>
            <a:endParaRPr lang="zh-CN" altLang="en-US" dirty="0"/>
          </a:p>
        </p:txBody>
      </p:sp>
      <p:pic>
        <p:nvPicPr>
          <p:cNvPr id="31" name="图片 30">
            <a:extLst>
              <a:ext uri="{FF2B5EF4-FFF2-40B4-BE49-F238E27FC236}">
                <a16:creationId xmlns:a16="http://schemas.microsoft.com/office/drawing/2014/main" id="{0D138C72-2794-4DFA-AC97-408A287E5170}"/>
              </a:ext>
            </a:extLst>
          </p:cNvPr>
          <p:cNvPicPr>
            <a:picLocks noChangeAspect="1"/>
          </p:cNvPicPr>
          <p:nvPr/>
        </p:nvPicPr>
        <p:blipFill>
          <a:blip r:embed="rId3"/>
          <a:stretch>
            <a:fillRect/>
          </a:stretch>
        </p:blipFill>
        <p:spPr>
          <a:xfrm>
            <a:off x="4572000" y="273843"/>
            <a:ext cx="3107638" cy="1433933"/>
          </a:xfrm>
          <a:prstGeom prst="rect">
            <a:avLst/>
          </a:prstGeom>
        </p:spPr>
      </p:pic>
    </p:spTree>
    <p:extLst>
      <p:ext uri="{BB962C8B-B14F-4D97-AF65-F5344CB8AC3E}">
        <p14:creationId xmlns:p14="http://schemas.microsoft.com/office/powerpoint/2010/main" val="112804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4073551"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历史信息</a:t>
            </a:r>
            <a:r>
              <a:rPr lang="en-US" altLang="zh-CN" sz="2000" b="1" kern="100" dirty="0">
                <a:solidFill>
                  <a:schemeClr val="accent1"/>
                </a:solidFill>
                <a:latin typeface="+mn-ea"/>
                <a:cs typeface="Times New Roman" panose="02020603050405020304" pitchFamily="18" charset="0"/>
              </a:rPr>
              <a:t>——</a:t>
            </a:r>
            <a:r>
              <a:rPr lang="zh-CN" altLang="en-US" sz="2000" b="1" kern="100" dirty="0">
                <a:solidFill>
                  <a:schemeClr val="accent1"/>
                </a:solidFill>
                <a:latin typeface="+mn-ea"/>
                <a:cs typeface="Times New Roman" panose="02020603050405020304" pitchFamily="18" charset="0"/>
              </a:rPr>
              <a:t>平均历史执行失效率</a:t>
            </a:r>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7" name="文本框 6">
            <a:extLst>
              <a:ext uri="{FF2B5EF4-FFF2-40B4-BE49-F238E27FC236}">
                <a16:creationId xmlns:a16="http://schemas.microsoft.com/office/drawing/2014/main" id="{78427DCC-75CF-4884-B4D5-90478DBDB4E3}"/>
              </a:ext>
            </a:extLst>
          </p:cNvPr>
          <p:cNvSpPr txBox="1"/>
          <p:nvPr/>
        </p:nvSpPr>
        <p:spPr>
          <a:xfrm>
            <a:off x="487355" y="1558776"/>
            <a:ext cx="6617519" cy="11609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t>测试用例</a:t>
            </a:r>
            <a:r>
              <a:rPr lang="en-US" altLang="zh-CN" sz="1600" dirty="0"/>
              <a:t>t1, t2</a:t>
            </a:r>
            <a:r>
              <a:rPr lang="zh-CN" altLang="en-US" sz="1600" dirty="0"/>
              <a:t>，均被执行</a:t>
            </a:r>
            <a:r>
              <a:rPr lang="en-US" altLang="zh-CN" sz="1600" dirty="0"/>
              <a:t>n</a:t>
            </a:r>
            <a:r>
              <a:rPr lang="zh-CN" altLang="en-US" sz="1600" dirty="0"/>
              <a:t>次，历史失效信息：</a:t>
            </a:r>
          </a:p>
          <a:p>
            <a:pPr>
              <a:lnSpc>
                <a:spcPct val="150000"/>
              </a:lnSpc>
            </a:pPr>
            <a:r>
              <a:rPr lang="zh-CN" altLang="en-US" sz="1600" dirty="0"/>
              <a:t>	</a:t>
            </a:r>
            <a:r>
              <a:rPr lang="en-US" altLang="zh-CN" sz="1600" b="1" dirty="0"/>
              <a:t>HR(t1)</a:t>
            </a:r>
            <a:r>
              <a:rPr lang="zh-CN" altLang="en-US" sz="1600" b="1" dirty="0"/>
              <a:t>：</a:t>
            </a:r>
            <a:r>
              <a:rPr lang="en-US" altLang="zh-CN" sz="1600" b="1" dirty="0"/>
              <a:t>[1, 0, …, 0]</a:t>
            </a:r>
          </a:p>
          <a:p>
            <a:pPr>
              <a:lnSpc>
                <a:spcPct val="150000"/>
              </a:lnSpc>
            </a:pPr>
            <a:r>
              <a:rPr lang="en-US" altLang="zh-CN" sz="1600" b="1" dirty="0"/>
              <a:t>	HR(t2)</a:t>
            </a:r>
            <a:r>
              <a:rPr lang="zh-CN" altLang="en-US" sz="1600" b="1" dirty="0"/>
              <a:t>：</a:t>
            </a:r>
            <a:r>
              <a:rPr lang="en-US" altLang="zh-CN" sz="1600" b="1" dirty="0"/>
              <a:t>[0, …, 0, 1]</a:t>
            </a:r>
          </a:p>
        </p:txBody>
      </p:sp>
      <p:grpSp>
        <p:nvGrpSpPr>
          <p:cNvPr id="10" name="组合 9">
            <a:extLst>
              <a:ext uri="{FF2B5EF4-FFF2-40B4-BE49-F238E27FC236}">
                <a16:creationId xmlns:a16="http://schemas.microsoft.com/office/drawing/2014/main" id="{7565FD8A-EDF0-482E-90CE-CAD8BF6CCCD8}"/>
              </a:ext>
            </a:extLst>
          </p:cNvPr>
          <p:cNvGrpSpPr/>
          <p:nvPr/>
        </p:nvGrpSpPr>
        <p:grpSpPr>
          <a:xfrm>
            <a:off x="527718" y="4166357"/>
            <a:ext cx="7869312" cy="536767"/>
            <a:chOff x="601219" y="3230259"/>
            <a:chExt cx="7869312" cy="536767"/>
          </a:xfrm>
        </p:grpSpPr>
        <p:sp>
          <p:nvSpPr>
            <p:cNvPr id="33" name="矩形 32">
              <a:extLst>
                <a:ext uri="{FF2B5EF4-FFF2-40B4-BE49-F238E27FC236}">
                  <a16:creationId xmlns:a16="http://schemas.microsoft.com/office/drawing/2014/main" id="{9D80A0F6-4B10-4677-B27E-2EE986AEB6A9}"/>
                </a:ext>
              </a:extLst>
            </p:cNvPr>
            <p:cNvSpPr/>
            <p:nvPr/>
          </p:nvSpPr>
          <p:spPr>
            <a:xfrm>
              <a:off x="1111507" y="3230259"/>
              <a:ext cx="7359024" cy="523220"/>
            </a:xfrm>
            <a:prstGeom prst="rect">
              <a:avLst/>
            </a:prstGeom>
          </p:spPr>
          <p:txBody>
            <a:bodyPr wrap="square">
              <a:spAutoFit/>
            </a:bodyPr>
            <a:lstStyle/>
            <a:p>
              <a:pPr>
                <a:spcAft>
                  <a:spcPts val="0"/>
                </a:spcAft>
              </a:pPr>
              <a:r>
                <a:rPr lang="zh-CN" altLang="en-US" sz="1400" b="1" kern="100" dirty="0">
                  <a:latin typeface="+mn-ea"/>
                  <a:cs typeface="Times New Roman" panose="02020603050405020304" pitchFamily="18" charset="0"/>
                </a:rPr>
                <a:t>由此可见，</a:t>
              </a:r>
              <a:r>
                <a:rPr lang="zh-CN" altLang="en-US" sz="1400" b="1" kern="100" dirty="0">
                  <a:solidFill>
                    <a:srgbClr val="C00000"/>
                  </a:solidFill>
                  <a:latin typeface="+mn-ea"/>
                  <a:cs typeface="Times New Roman" panose="02020603050405020304" pitchFamily="18" charset="0"/>
                </a:rPr>
                <a:t>集成周期数越多，测试用例执行次数越多，其历史失效分布对检测错误能力的影响越大。</a:t>
              </a:r>
              <a:r>
                <a:rPr lang="en-US" altLang="zh-CN" sz="1400" b="1" kern="100" dirty="0">
                  <a:solidFill>
                    <a:srgbClr val="C00000"/>
                  </a:solidFill>
                  <a:latin typeface="+mn-ea"/>
                  <a:cs typeface="Times New Roman" panose="02020603050405020304" pitchFamily="18" charset="0"/>
                </a:rPr>
                <a:t>APHF</a:t>
              </a:r>
              <a:r>
                <a:rPr lang="zh-CN" altLang="en-US" sz="1400" b="1" kern="100" dirty="0">
                  <a:solidFill>
                    <a:srgbClr val="C00000"/>
                  </a:solidFill>
                  <a:latin typeface="+mn-ea"/>
                  <a:cs typeface="Times New Roman" panose="02020603050405020304" pitchFamily="18" charset="0"/>
                </a:rPr>
                <a:t>能反映失效次序对检错能力的影响。</a:t>
              </a:r>
            </a:p>
          </p:txBody>
        </p:sp>
        <p:grpSp>
          <p:nvGrpSpPr>
            <p:cNvPr id="4" name="组合 3">
              <a:extLst>
                <a:ext uri="{FF2B5EF4-FFF2-40B4-BE49-F238E27FC236}">
                  <a16:creationId xmlns:a16="http://schemas.microsoft.com/office/drawing/2014/main" id="{B803C469-D6C0-48E1-AF96-1046F9E3E782}"/>
                </a:ext>
              </a:extLst>
            </p:cNvPr>
            <p:cNvGrpSpPr/>
            <p:nvPr/>
          </p:nvGrpSpPr>
          <p:grpSpPr>
            <a:xfrm>
              <a:off x="601219" y="3243389"/>
              <a:ext cx="496892" cy="523637"/>
              <a:chOff x="916744" y="2446227"/>
              <a:chExt cx="901533" cy="901533"/>
            </a:xfrm>
          </p:grpSpPr>
          <p:sp>
            <p:nvSpPr>
              <p:cNvPr id="37" name="椭圆 36">
                <a:extLst>
                  <a:ext uri="{FF2B5EF4-FFF2-40B4-BE49-F238E27FC236}">
                    <a16:creationId xmlns:a16="http://schemas.microsoft.com/office/drawing/2014/main" id="{FEFE8386-ECFD-4544-A811-E3B390190922}"/>
                  </a:ext>
                </a:extLst>
              </p:cNvPr>
              <p:cNvSpPr/>
              <p:nvPr/>
            </p:nvSpPr>
            <p:spPr>
              <a:xfrm>
                <a:off x="916744" y="2446227"/>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AutoShape 112">
                <a:extLst>
                  <a:ext uri="{FF2B5EF4-FFF2-40B4-BE49-F238E27FC236}">
                    <a16:creationId xmlns:a16="http://schemas.microsoft.com/office/drawing/2014/main" id="{BD9C17F7-C1D6-4BFB-BDF8-8B9E82408556}"/>
                  </a:ext>
                </a:extLst>
              </p:cNvPr>
              <p:cNvSpPr>
                <a:spLocks/>
              </p:cNvSpPr>
              <p:nvPr/>
            </p:nvSpPr>
            <p:spPr bwMode="auto">
              <a:xfrm>
                <a:off x="1135013" y="2624964"/>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grpSp>
        <p:nvGrpSpPr>
          <p:cNvPr id="16" name="组合 15">
            <a:extLst>
              <a:ext uri="{FF2B5EF4-FFF2-40B4-BE49-F238E27FC236}">
                <a16:creationId xmlns:a16="http://schemas.microsoft.com/office/drawing/2014/main" id="{70601905-5B22-4A77-A6DB-4D529B9E525D}"/>
              </a:ext>
            </a:extLst>
          </p:cNvPr>
          <p:cNvGrpSpPr/>
          <p:nvPr/>
        </p:nvGrpSpPr>
        <p:grpSpPr>
          <a:xfrm>
            <a:off x="975226" y="2797235"/>
            <a:ext cx="5641775" cy="520055"/>
            <a:chOff x="861073" y="2978214"/>
            <a:chExt cx="5641776" cy="520055"/>
          </a:xfrm>
        </p:grpSpPr>
        <p:pic>
          <p:nvPicPr>
            <p:cNvPr id="17" name="图片 16">
              <a:extLst>
                <a:ext uri="{FF2B5EF4-FFF2-40B4-BE49-F238E27FC236}">
                  <a16:creationId xmlns:a16="http://schemas.microsoft.com/office/drawing/2014/main" id="{A2DAEF8F-2457-46C0-9E5E-207B1CFE9D87}"/>
                </a:ext>
              </a:extLst>
            </p:cNvPr>
            <p:cNvPicPr>
              <a:picLocks noChangeAspect="1"/>
            </p:cNvPicPr>
            <p:nvPr/>
          </p:nvPicPr>
          <p:blipFill>
            <a:blip r:embed="rId2"/>
            <a:stretch>
              <a:fillRect/>
            </a:stretch>
          </p:blipFill>
          <p:spPr>
            <a:xfrm>
              <a:off x="861073" y="3106225"/>
              <a:ext cx="5184576" cy="392044"/>
            </a:xfrm>
            <a:prstGeom prst="rect">
              <a:avLst/>
            </a:prstGeom>
          </p:spPr>
        </p:pic>
        <p:pic>
          <p:nvPicPr>
            <p:cNvPr id="18" name="图片 17">
              <a:extLst>
                <a:ext uri="{FF2B5EF4-FFF2-40B4-BE49-F238E27FC236}">
                  <a16:creationId xmlns:a16="http://schemas.microsoft.com/office/drawing/2014/main" id="{7F807031-18A1-4444-BB12-363164CC9727}"/>
                </a:ext>
              </a:extLst>
            </p:cNvPr>
            <p:cNvPicPr>
              <a:picLocks noChangeAspect="1"/>
            </p:cNvPicPr>
            <p:nvPr/>
          </p:nvPicPr>
          <p:blipFill>
            <a:blip r:embed="rId3"/>
            <a:stretch>
              <a:fillRect/>
            </a:stretch>
          </p:blipFill>
          <p:spPr>
            <a:xfrm>
              <a:off x="6045649" y="2978214"/>
              <a:ext cx="457200" cy="514350"/>
            </a:xfrm>
            <a:prstGeom prst="rect">
              <a:avLst/>
            </a:prstGeom>
          </p:spPr>
        </p:pic>
      </p:grpSp>
      <p:pic>
        <p:nvPicPr>
          <p:cNvPr id="19" name="图片 18">
            <a:extLst>
              <a:ext uri="{FF2B5EF4-FFF2-40B4-BE49-F238E27FC236}">
                <a16:creationId xmlns:a16="http://schemas.microsoft.com/office/drawing/2014/main" id="{1AF7DA2D-E3B0-4991-BCE2-10654ECFDC17}"/>
              </a:ext>
            </a:extLst>
          </p:cNvPr>
          <p:cNvPicPr>
            <a:picLocks noChangeAspect="1"/>
          </p:cNvPicPr>
          <p:nvPr/>
        </p:nvPicPr>
        <p:blipFill>
          <a:blip r:embed="rId4"/>
          <a:stretch>
            <a:fillRect/>
          </a:stretch>
        </p:blipFill>
        <p:spPr>
          <a:xfrm>
            <a:off x="891128" y="3495065"/>
            <a:ext cx="3024337" cy="413119"/>
          </a:xfrm>
          <a:prstGeom prst="rect">
            <a:avLst/>
          </a:prstGeom>
        </p:spPr>
      </p:pic>
      <p:sp>
        <p:nvSpPr>
          <p:cNvPr id="5" name="灯片编号占位符 4">
            <a:extLst>
              <a:ext uri="{FF2B5EF4-FFF2-40B4-BE49-F238E27FC236}">
                <a16:creationId xmlns:a16="http://schemas.microsoft.com/office/drawing/2014/main" id="{7FFC3D18-027D-4EE8-8B2B-E4C7D37461A1}"/>
              </a:ext>
            </a:extLst>
          </p:cNvPr>
          <p:cNvSpPr>
            <a:spLocks noGrp="1"/>
          </p:cNvSpPr>
          <p:nvPr>
            <p:ph type="sldNum" sz="quarter" idx="12"/>
          </p:nvPr>
        </p:nvSpPr>
        <p:spPr/>
        <p:txBody>
          <a:bodyPr/>
          <a:lstStyle/>
          <a:p>
            <a:fld id="{C78D03BD-8273-4B2F-9BD5-C1C4F37ADDE7}" type="slidenum">
              <a:rPr lang="zh-CN" altLang="en-US" smtClean="0"/>
              <a:pPr/>
              <a:t>13</a:t>
            </a:fld>
            <a:endParaRPr lang="zh-CN" altLang="en-US" dirty="0"/>
          </a:p>
        </p:txBody>
      </p:sp>
      <p:pic>
        <p:nvPicPr>
          <p:cNvPr id="27" name="图片 26">
            <a:extLst>
              <a:ext uri="{FF2B5EF4-FFF2-40B4-BE49-F238E27FC236}">
                <a16:creationId xmlns:a16="http://schemas.microsoft.com/office/drawing/2014/main" id="{932F6F95-03EF-4B8D-A40D-279E6C8E6A95}"/>
              </a:ext>
            </a:extLst>
          </p:cNvPr>
          <p:cNvPicPr>
            <a:picLocks noChangeAspect="1"/>
          </p:cNvPicPr>
          <p:nvPr/>
        </p:nvPicPr>
        <p:blipFill>
          <a:blip r:embed="rId5"/>
          <a:stretch>
            <a:fillRect/>
          </a:stretch>
        </p:blipFill>
        <p:spPr>
          <a:xfrm>
            <a:off x="4572000" y="273843"/>
            <a:ext cx="3107638" cy="1433933"/>
          </a:xfrm>
          <a:prstGeom prst="rect">
            <a:avLst/>
          </a:prstGeom>
        </p:spPr>
      </p:pic>
    </p:spTree>
    <p:extLst>
      <p:ext uri="{BB962C8B-B14F-4D97-AF65-F5344CB8AC3E}">
        <p14:creationId xmlns:p14="http://schemas.microsoft.com/office/powerpoint/2010/main" val="51291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B83B143-9E95-4630-99B3-95BC4BD05DF2}"/>
              </a:ext>
            </a:extLst>
          </p:cNvPr>
          <p:cNvGrpSpPr/>
          <p:nvPr/>
        </p:nvGrpSpPr>
        <p:grpSpPr>
          <a:xfrm>
            <a:off x="388823" y="1588927"/>
            <a:ext cx="8220486" cy="1078458"/>
            <a:chOff x="388823" y="1127288"/>
            <a:chExt cx="8220486" cy="1078458"/>
          </a:xfrm>
        </p:grpSpPr>
        <p:sp>
          <p:nvSpPr>
            <p:cNvPr id="37" name="矩形 36">
              <a:extLst>
                <a:ext uri="{FF2B5EF4-FFF2-40B4-BE49-F238E27FC236}">
                  <a16:creationId xmlns:a16="http://schemas.microsoft.com/office/drawing/2014/main" id="{853D049B-D811-4E11-B8DF-4B291090D5B4}"/>
                </a:ext>
              </a:extLst>
            </p:cNvPr>
            <p:cNvSpPr/>
            <p:nvPr/>
          </p:nvSpPr>
          <p:spPr>
            <a:xfrm>
              <a:off x="575769" y="1633281"/>
              <a:ext cx="6325998" cy="385362"/>
            </a:xfrm>
            <a:prstGeom prst="rect">
              <a:avLst/>
            </a:prstGeom>
          </p:spPr>
          <p:txBody>
            <a:bodyPr wrap="square">
              <a:spAutoFit/>
            </a:bodyPr>
            <a:lstStyle/>
            <a:p>
              <a:pPr>
                <a:lnSpc>
                  <a:spcPct val="130000"/>
                </a:lnSpc>
                <a:spcBef>
                  <a:spcPts val="600"/>
                </a:spcBef>
              </a:pPr>
              <a:r>
                <a:rPr lang="zh-CN" altLang="en-US" sz="1600" b="1" dirty="0">
                  <a:solidFill>
                    <a:schemeClr val="tx1">
                      <a:lumMod val="85000"/>
                      <a:lumOff val="15000"/>
                    </a:schemeClr>
                  </a:solidFill>
                </a:rPr>
                <a:t>对当前序列中</a:t>
              </a:r>
              <a:r>
                <a:rPr lang="zh-CN" altLang="en-US" sz="1600" b="1" dirty="0">
                  <a:solidFill>
                    <a:srgbClr val="C00000"/>
                  </a:solidFill>
                </a:rPr>
                <a:t>所有测试用例</a:t>
              </a:r>
              <a:r>
                <a:rPr lang="zh-CN" altLang="en-US" sz="1600" b="1" dirty="0">
                  <a:solidFill>
                    <a:schemeClr val="tx1">
                      <a:lumMod val="85000"/>
                      <a:lumOff val="15000"/>
                    </a:schemeClr>
                  </a:solidFill>
                </a:rPr>
                <a:t>都进行奖励</a:t>
              </a:r>
              <a:endParaRPr lang="en-US" altLang="zh-CN" sz="1600" b="1" dirty="0">
                <a:solidFill>
                  <a:schemeClr val="tx1">
                    <a:lumMod val="85000"/>
                    <a:lumOff val="15000"/>
                  </a:schemeClr>
                </a:solidFill>
              </a:endParaRPr>
            </a:p>
          </p:txBody>
        </p:sp>
        <p:sp>
          <p:nvSpPr>
            <p:cNvPr id="6" name="矩形 5">
              <a:extLst>
                <a:ext uri="{FF2B5EF4-FFF2-40B4-BE49-F238E27FC236}">
                  <a16:creationId xmlns:a16="http://schemas.microsoft.com/office/drawing/2014/main" id="{2BF95329-9BF8-4E46-9099-2AF9AFCA0714}"/>
                </a:ext>
              </a:extLst>
            </p:cNvPr>
            <p:cNvSpPr/>
            <p:nvPr/>
          </p:nvSpPr>
          <p:spPr>
            <a:xfrm>
              <a:off x="388823" y="1361478"/>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DDD06C2-0A95-4B14-9E09-89CC4B302BB0}"/>
                </a:ext>
              </a:extLst>
            </p:cNvPr>
            <p:cNvSpPr/>
            <p:nvPr/>
          </p:nvSpPr>
          <p:spPr>
            <a:xfrm>
              <a:off x="656877" y="1127288"/>
              <a:ext cx="2363003" cy="400110"/>
            </a:xfrm>
            <a:prstGeom prst="rect">
              <a:avLst/>
            </a:prstGeom>
            <a:solidFill>
              <a:schemeClr val="accent1"/>
            </a:solidFill>
          </p:spPr>
          <p:txBody>
            <a:bodyPr wrap="square">
              <a:spAutoFit/>
            </a:bodyPr>
            <a:lstStyle/>
            <a:p>
              <a:pPr algn="ctr">
                <a:spcAft>
                  <a:spcPts val="0"/>
                </a:spcAft>
              </a:pPr>
              <a:r>
                <a:rPr lang="zh-CN" altLang="en-US" sz="2000" kern="100" dirty="0">
                  <a:solidFill>
                    <a:schemeClr val="bg1"/>
                  </a:solidFill>
                  <a:latin typeface="+mj-lt"/>
                  <a:cs typeface="Times New Roman" panose="02020603050405020304" pitchFamily="18" charset="0"/>
                </a:rPr>
                <a:t>整体奖励</a:t>
              </a:r>
              <a:endParaRPr lang="en-US" altLang="zh-CN" sz="2000" kern="100" dirty="0">
                <a:solidFill>
                  <a:schemeClr val="bg1"/>
                </a:solidFill>
                <a:latin typeface="+mj-lt"/>
                <a:cs typeface="Times New Roman" panose="02020603050405020304" pitchFamily="18" charset="0"/>
              </a:endParaRPr>
            </a:p>
          </p:txBody>
        </p:sp>
      </p:grpSp>
      <p:grpSp>
        <p:nvGrpSpPr>
          <p:cNvPr id="5" name="组合 4">
            <a:extLst>
              <a:ext uri="{FF2B5EF4-FFF2-40B4-BE49-F238E27FC236}">
                <a16:creationId xmlns:a16="http://schemas.microsoft.com/office/drawing/2014/main" id="{C488777D-24F8-4988-AA80-CD9841E106C0}"/>
              </a:ext>
            </a:extLst>
          </p:cNvPr>
          <p:cNvGrpSpPr/>
          <p:nvPr/>
        </p:nvGrpSpPr>
        <p:grpSpPr>
          <a:xfrm>
            <a:off x="388823" y="2901574"/>
            <a:ext cx="8220486" cy="1078458"/>
            <a:chOff x="388823" y="2439935"/>
            <a:chExt cx="8220486" cy="1078458"/>
          </a:xfrm>
        </p:grpSpPr>
        <p:sp>
          <p:nvSpPr>
            <p:cNvPr id="41" name="矩形 40">
              <a:extLst>
                <a:ext uri="{FF2B5EF4-FFF2-40B4-BE49-F238E27FC236}">
                  <a16:creationId xmlns:a16="http://schemas.microsoft.com/office/drawing/2014/main" id="{9C3E59D9-4D54-4962-99AE-28713C1797AD}"/>
                </a:ext>
              </a:extLst>
            </p:cNvPr>
            <p:cNvSpPr/>
            <p:nvPr/>
          </p:nvSpPr>
          <p:spPr>
            <a:xfrm>
              <a:off x="575769" y="2945928"/>
              <a:ext cx="6325998" cy="385362"/>
            </a:xfrm>
            <a:prstGeom prst="rect">
              <a:avLst/>
            </a:prstGeom>
          </p:spPr>
          <p:txBody>
            <a:bodyPr wrap="square">
              <a:spAutoFit/>
            </a:bodyPr>
            <a:lstStyle/>
            <a:p>
              <a:pPr>
                <a:lnSpc>
                  <a:spcPct val="130000"/>
                </a:lnSpc>
                <a:spcBef>
                  <a:spcPts val="600"/>
                </a:spcBef>
              </a:pPr>
              <a:r>
                <a:rPr lang="zh-CN" altLang="en-US" sz="1600" dirty="0">
                  <a:solidFill>
                    <a:schemeClr val="tx1">
                      <a:lumMod val="85000"/>
                      <a:lumOff val="15000"/>
                    </a:schemeClr>
                  </a:solidFill>
                </a:rPr>
                <a:t> </a:t>
              </a:r>
              <a:r>
                <a:rPr lang="zh-CN" altLang="en-US" sz="1600" b="1" dirty="0">
                  <a:solidFill>
                    <a:schemeClr val="tx1">
                      <a:lumMod val="85000"/>
                      <a:lumOff val="15000"/>
                    </a:schemeClr>
                  </a:solidFill>
                </a:rPr>
                <a:t>部分奖励仅对</a:t>
              </a:r>
              <a:r>
                <a:rPr lang="zh-CN" altLang="en-US" sz="1600" b="1" dirty="0">
                  <a:solidFill>
                    <a:srgbClr val="C00000"/>
                  </a:solidFill>
                </a:rPr>
                <a:t>失效的测试用例</a:t>
              </a:r>
              <a:r>
                <a:rPr lang="zh-CN" altLang="en-US" sz="1600" b="1" dirty="0">
                  <a:solidFill>
                    <a:schemeClr val="tx1">
                      <a:lumMod val="85000"/>
                      <a:lumOff val="15000"/>
                    </a:schemeClr>
                  </a:solidFill>
                </a:rPr>
                <a:t>进行奖励</a:t>
              </a:r>
              <a:endParaRPr lang="en-US" altLang="zh-CN" sz="1600" b="1" dirty="0">
                <a:solidFill>
                  <a:schemeClr val="tx1">
                    <a:lumMod val="85000"/>
                    <a:lumOff val="15000"/>
                  </a:schemeClr>
                </a:solidFill>
              </a:endParaRPr>
            </a:p>
          </p:txBody>
        </p:sp>
        <p:sp>
          <p:nvSpPr>
            <p:cNvPr id="62" name="矩形 61">
              <a:extLst>
                <a:ext uri="{FF2B5EF4-FFF2-40B4-BE49-F238E27FC236}">
                  <a16:creationId xmlns:a16="http://schemas.microsoft.com/office/drawing/2014/main" id="{4557A165-85FE-4CC6-B235-B9C3D2906292}"/>
                </a:ext>
              </a:extLst>
            </p:cNvPr>
            <p:cNvSpPr/>
            <p:nvPr/>
          </p:nvSpPr>
          <p:spPr>
            <a:xfrm>
              <a:off x="388823" y="2674125"/>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DCED1CF3-02E4-407A-8884-FCB793328894}"/>
                </a:ext>
              </a:extLst>
            </p:cNvPr>
            <p:cNvSpPr/>
            <p:nvPr/>
          </p:nvSpPr>
          <p:spPr>
            <a:xfrm>
              <a:off x="656877" y="2439935"/>
              <a:ext cx="2363003" cy="400110"/>
            </a:xfrm>
            <a:prstGeom prst="rect">
              <a:avLst/>
            </a:prstGeom>
            <a:solidFill>
              <a:schemeClr val="accent1"/>
            </a:solidFill>
          </p:spPr>
          <p:txBody>
            <a:bodyPr wrap="square">
              <a:spAutoFit/>
            </a:bodyPr>
            <a:lstStyle/>
            <a:p>
              <a:pPr algn="ctr">
                <a:spcAft>
                  <a:spcPts val="0"/>
                </a:spcAft>
              </a:pPr>
              <a:r>
                <a:rPr lang="zh-CN" altLang="en-US" sz="2000" kern="100" dirty="0">
                  <a:solidFill>
                    <a:schemeClr val="bg1"/>
                  </a:solidFill>
                  <a:latin typeface="+mj-lt"/>
                  <a:cs typeface="Times New Roman" panose="02020603050405020304" pitchFamily="18" charset="0"/>
                </a:rPr>
                <a:t>部分奖励</a:t>
              </a:r>
              <a:endParaRPr lang="en-US" altLang="zh-CN" sz="2000" kern="100" dirty="0">
                <a:solidFill>
                  <a:schemeClr val="bg1"/>
                </a:solidFill>
                <a:latin typeface="+mj-lt"/>
                <a:cs typeface="Times New Roman" panose="02020603050405020304" pitchFamily="18" charset="0"/>
              </a:endParaRPr>
            </a:p>
          </p:txBody>
        </p:sp>
      </p:grpSp>
      <p:sp>
        <p:nvSpPr>
          <p:cNvPr id="13" name="矩形 12">
            <a:extLst>
              <a:ext uri="{FF2B5EF4-FFF2-40B4-BE49-F238E27FC236}">
                <a16:creationId xmlns:a16="http://schemas.microsoft.com/office/drawing/2014/main" id="{C7A3402B-DF3F-4647-A1BE-790C45F82D93}"/>
              </a:ext>
            </a:extLst>
          </p:cNvPr>
          <p:cNvSpPr/>
          <p:nvPr/>
        </p:nvSpPr>
        <p:spPr>
          <a:xfrm>
            <a:off x="388823" y="47289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奖励策略</a:t>
            </a:r>
          </a:p>
        </p:txBody>
      </p:sp>
      <p:sp>
        <p:nvSpPr>
          <p:cNvPr id="3" name="灯片编号占位符 2">
            <a:extLst>
              <a:ext uri="{FF2B5EF4-FFF2-40B4-BE49-F238E27FC236}">
                <a16:creationId xmlns:a16="http://schemas.microsoft.com/office/drawing/2014/main" id="{48C3377C-18D4-41DC-B6C6-EC6A0328916A}"/>
              </a:ext>
            </a:extLst>
          </p:cNvPr>
          <p:cNvSpPr>
            <a:spLocks noGrp="1"/>
          </p:cNvSpPr>
          <p:nvPr>
            <p:ph type="sldNum" sz="quarter" idx="12"/>
          </p:nvPr>
        </p:nvSpPr>
        <p:spPr/>
        <p:txBody>
          <a:bodyPr/>
          <a:lstStyle/>
          <a:p>
            <a:fld id="{C78D03BD-8273-4B2F-9BD5-C1C4F37ADDE7}" type="slidenum">
              <a:rPr lang="zh-CN" altLang="en-US" smtClean="0"/>
              <a:pPr/>
              <a:t>14</a:t>
            </a:fld>
            <a:endParaRPr lang="zh-CN" altLang="en-US" dirty="0"/>
          </a:p>
        </p:txBody>
      </p:sp>
      <p:pic>
        <p:nvPicPr>
          <p:cNvPr id="12" name="图片 11">
            <a:extLst>
              <a:ext uri="{FF2B5EF4-FFF2-40B4-BE49-F238E27FC236}">
                <a16:creationId xmlns:a16="http://schemas.microsoft.com/office/drawing/2014/main" id="{7A035D85-D23C-496C-A9ED-E64CD533C2F3}"/>
              </a:ext>
            </a:extLst>
          </p:cNvPr>
          <p:cNvPicPr>
            <a:picLocks noChangeAspect="1"/>
          </p:cNvPicPr>
          <p:nvPr/>
        </p:nvPicPr>
        <p:blipFill>
          <a:blip r:embed="rId2"/>
          <a:stretch>
            <a:fillRect/>
          </a:stretch>
        </p:blipFill>
        <p:spPr>
          <a:xfrm>
            <a:off x="4572000" y="273843"/>
            <a:ext cx="3106855" cy="1433933"/>
          </a:xfrm>
          <a:prstGeom prst="rect">
            <a:avLst/>
          </a:prstGeom>
        </p:spPr>
      </p:pic>
    </p:spTree>
    <p:extLst>
      <p:ext uri="{BB962C8B-B14F-4D97-AF65-F5344CB8AC3E}">
        <p14:creationId xmlns:p14="http://schemas.microsoft.com/office/powerpoint/2010/main" val="291972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72354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奖励函数定义</a:t>
            </a:r>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7" name="文本框 6">
            <a:extLst>
              <a:ext uri="{FF2B5EF4-FFF2-40B4-BE49-F238E27FC236}">
                <a16:creationId xmlns:a16="http://schemas.microsoft.com/office/drawing/2014/main" id="{78427DCC-75CF-4884-B4D5-90478DBDB4E3}"/>
              </a:ext>
            </a:extLst>
          </p:cNvPr>
          <p:cNvSpPr txBox="1"/>
          <p:nvPr/>
        </p:nvSpPr>
        <p:spPr>
          <a:xfrm>
            <a:off x="388823" y="1703098"/>
            <a:ext cx="7502548" cy="422295"/>
          </a:xfrm>
          <a:prstGeom prst="rect">
            <a:avLst/>
          </a:prstGeom>
          <a:noFill/>
        </p:spPr>
        <p:txBody>
          <a:bodyPr wrap="square" rtlCol="0">
            <a:spAutoFit/>
          </a:bodyPr>
          <a:lstStyle/>
          <a:p>
            <a:pPr>
              <a:lnSpc>
                <a:spcPct val="150000"/>
              </a:lnSpc>
            </a:pPr>
            <a:r>
              <a:rPr lang="zh-CN" altLang="en-US" sz="1600" b="1" dirty="0">
                <a:solidFill>
                  <a:srgbClr val="C00000"/>
                </a:solidFill>
              </a:rPr>
              <a:t>定义</a:t>
            </a:r>
            <a:r>
              <a:rPr lang="en-US" altLang="zh-CN" sz="1600" b="1" dirty="0">
                <a:solidFill>
                  <a:srgbClr val="C00000"/>
                </a:solidFill>
              </a:rPr>
              <a:t>2</a:t>
            </a:r>
            <a:r>
              <a:rPr lang="zh-CN" altLang="en-US" sz="1600" b="1" dirty="0">
                <a:solidFill>
                  <a:srgbClr val="C00000"/>
                </a:solidFill>
              </a:rPr>
              <a:t>：</a:t>
            </a:r>
            <a:r>
              <a:rPr lang="zh-CN" altLang="en-US" sz="1600" b="1" dirty="0"/>
              <a:t>基于测试用例历史执行失效总次数的奖励</a:t>
            </a:r>
            <a:r>
              <a:rPr lang="en-US" altLang="zh-CN" sz="1600" b="1" dirty="0"/>
              <a:t>(Historical Failure Count,</a:t>
            </a:r>
            <a:r>
              <a:rPr lang="zh-CN" altLang="en-US" sz="1600" b="1" dirty="0"/>
              <a:t> </a:t>
            </a:r>
            <a:r>
              <a:rPr lang="en-US" altLang="zh-CN" sz="1600" b="1" dirty="0"/>
              <a:t>HFC) :</a:t>
            </a:r>
            <a:endParaRPr lang="zh-CN" altLang="en-US" sz="1600" b="1" dirty="0"/>
          </a:p>
        </p:txBody>
      </p:sp>
      <p:pic>
        <p:nvPicPr>
          <p:cNvPr id="26" name="图片 25">
            <a:extLst>
              <a:ext uri="{FF2B5EF4-FFF2-40B4-BE49-F238E27FC236}">
                <a16:creationId xmlns:a16="http://schemas.microsoft.com/office/drawing/2014/main" id="{0FE5A2BA-7517-40F3-B152-75753354A7D1}"/>
              </a:ext>
            </a:extLst>
          </p:cNvPr>
          <p:cNvPicPr>
            <a:picLocks noChangeAspect="1"/>
          </p:cNvPicPr>
          <p:nvPr/>
        </p:nvPicPr>
        <p:blipFill rotWithShape="1">
          <a:blip r:embed="rId2"/>
          <a:srcRect t="-1275" r="5850" b="-1"/>
          <a:stretch/>
        </p:blipFill>
        <p:spPr>
          <a:xfrm>
            <a:off x="1493829" y="2343785"/>
            <a:ext cx="6144501" cy="1352947"/>
          </a:xfrm>
          <a:prstGeom prst="rect">
            <a:avLst/>
          </a:prstGeom>
        </p:spPr>
      </p:pic>
      <p:grpSp>
        <p:nvGrpSpPr>
          <p:cNvPr id="5" name="组合 4">
            <a:extLst>
              <a:ext uri="{FF2B5EF4-FFF2-40B4-BE49-F238E27FC236}">
                <a16:creationId xmlns:a16="http://schemas.microsoft.com/office/drawing/2014/main" id="{BBC52F79-A932-4402-A976-0F7D90E21728}"/>
              </a:ext>
            </a:extLst>
          </p:cNvPr>
          <p:cNvGrpSpPr/>
          <p:nvPr/>
        </p:nvGrpSpPr>
        <p:grpSpPr>
          <a:xfrm>
            <a:off x="990338" y="3915124"/>
            <a:ext cx="7151484" cy="646331"/>
            <a:chOff x="1258942" y="3166793"/>
            <a:chExt cx="7151484" cy="646331"/>
          </a:xfrm>
        </p:grpSpPr>
        <p:sp>
          <p:nvSpPr>
            <p:cNvPr id="27" name="文本框 26">
              <a:extLst>
                <a:ext uri="{FF2B5EF4-FFF2-40B4-BE49-F238E27FC236}">
                  <a16:creationId xmlns:a16="http://schemas.microsoft.com/office/drawing/2014/main" id="{09DEBF18-5E44-40AF-8695-9B4FCD928E17}"/>
                </a:ext>
              </a:extLst>
            </p:cNvPr>
            <p:cNvSpPr txBox="1"/>
            <p:nvPr/>
          </p:nvSpPr>
          <p:spPr>
            <a:xfrm>
              <a:off x="1258942" y="3166793"/>
              <a:ext cx="7151484" cy="646331"/>
            </a:xfrm>
            <a:prstGeom prst="rect">
              <a:avLst/>
            </a:prstGeom>
            <a:noFill/>
          </p:spPr>
          <p:txBody>
            <a:bodyPr wrap="square" rtlCol="0">
              <a:spAutoFit/>
            </a:bodyPr>
            <a:lstStyle/>
            <a:p>
              <a:r>
                <a:rPr lang="zh-CN" altLang="en-US" sz="1200" dirty="0"/>
                <a:t>         其中</a:t>
              </a:r>
              <a:r>
                <a:rPr lang="en-US" altLang="zh-CN" sz="1200" dirty="0"/>
                <a:t>fail</a:t>
              </a:r>
              <a:r>
                <a:rPr lang="zh-CN" altLang="en-US" sz="1200" dirty="0"/>
                <a:t>表示测试用例失效，               表示                             元组中</a:t>
              </a:r>
              <a:r>
                <a:rPr lang="en-US" altLang="zh-CN" sz="1200" dirty="0"/>
                <a:t>1</a:t>
              </a:r>
              <a:r>
                <a:rPr lang="zh-CN" altLang="en-US" sz="1200" dirty="0"/>
                <a:t>的个数，即测试用例</a:t>
              </a:r>
              <a:r>
                <a:rPr lang="en-US" altLang="zh-CN" sz="1200" dirty="0"/>
                <a:t>t</a:t>
              </a:r>
              <a:r>
                <a:rPr lang="zh-CN" altLang="en-US" sz="1200" dirty="0"/>
                <a:t>在第</a:t>
              </a:r>
              <a:r>
                <a:rPr lang="en-US" altLang="zh-CN" sz="1200" dirty="0" err="1"/>
                <a:t>i</a:t>
              </a:r>
              <a:r>
                <a:rPr lang="zh-CN" altLang="en-US" sz="1200" dirty="0"/>
                <a:t>次集成时，历史执行过程中失效的总次数。历史执行失效次数奖励不仅包含当前集成周期的执行结果，还包含历史执行结果。整个持续集成测试过程中，失效总次数越多的测试用例将得到更大的奖励值。</a:t>
              </a:r>
            </a:p>
          </p:txBody>
        </p:sp>
        <p:pic>
          <p:nvPicPr>
            <p:cNvPr id="28" name="图片 27">
              <a:extLst>
                <a:ext uri="{FF2B5EF4-FFF2-40B4-BE49-F238E27FC236}">
                  <a16:creationId xmlns:a16="http://schemas.microsoft.com/office/drawing/2014/main" id="{09C8D448-B0C4-4285-8929-5B3EC8DC12B3}"/>
                </a:ext>
              </a:extLst>
            </p:cNvPr>
            <p:cNvPicPr>
              <a:picLocks noChangeAspect="1"/>
            </p:cNvPicPr>
            <p:nvPr/>
          </p:nvPicPr>
          <p:blipFill>
            <a:blip r:embed="rId3"/>
            <a:stretch>
              <a:fillRect/>
            </a:stretch>
          </p:blipFill>
          <p:spPr>
            <a:xfrm>
              <a:off x="3474125" y="3209542"/>
              <a:ext cx="557297" cy="178480"/>
            </a:xfrm>
            <a:prstGeom prst="rect">
              <a:avLst/>
            </a:prstGeom>
          </p:spPr>
        </p:pic>
        <p:pic>
          <p:nvPicPr>
            <p:cNvPr id="29" name="图片 28">
              <a:extLst>
                <a:ext uri="{FF2B5EF4-FFF2-40B4-BE49-F238E27FC236}">
                  <a16:creationId xmlns:a16="http://schemas.microsoft.com/office/drawing/2014/main" id="{D2C604BB-7B70-40B3-A875-B240FCE16E7E}"/>
                </a:ext>
              </a:extLst>
            </p:cNvPr>
            <p:cNvPicPr>
              <a:picLocks noChangeAspect="1"/>
            </p:cNvPicPr>
            <p:nvPr/>
          </p:nvPicPr>
          <p:blipFill>
            <a:blip r:embed="rId4"/>
            <a:stretch>
              <a:fillRect/>
            </a:stretch>
          </p:blipFill>
          <p:spPr>
            <a:xfrm>
              <a:off x="4399865" y="3206682"/>
              <a:ext cx="936104" cy="181340"/>
            </a:xfrm>
            <a:prstGeom prst="rect">
              <a:avLst/>
            </a:prstGeom>
          </p:spPr>
        </p:pic>
      </p:grpSp>
      <p:sp>
        <p:nvSpPr>
          <p:cNvPr id="35" name="文本框 34">
            <a:extLst>
              <a:ext uri="{FF2B5EF4-FFF2-40B4-BE49-F238E27FC236}">
                <a16:creationId xmlns:a16="http://schemas.microsoft.com/office/drawing/2014/main" id="{8100F035-9B1F-4294-A959-09D118B19492}"/>
              </a:ext>
            </a:extLst>
          </p:cNvPr>
          <p:cNvSpPr txBox="1"/>
          <p:nvPr/>
        </p:nvSpPr>
        <p:spPr>
          <a:xfrm>
            <a:off x="388823" y="1271256"/>
            <a:ext cx="7139644" cy="338554"/>
          </a:xfrm>
          <a:prstGeom prst="rect">
            <a:avLst/>
          </a:prstGeom>
          <a:noFill/>
        </p:spPr>
        <p:txBody>
          <a:bodyPr wrap="square" rtlCol="0">
            <a:spAutoFit/>
          </a:bodyPr>
          <a:lstStyle/>
          <a:p>
            <a:r>
              <a:rPr lang="zh-CN" altLang="en-US" sz="1600" b="1" dirty="0">
                <a:solidFill>
                  <a:srgbClr val="C00000"/>
                </a:solidFill>
              </a:rPr>
              <a:t>基于不同的奖励策略及历史信息，我们分别定义了奖励函数</a:t>
            </a:r>
            <a:r>
              <a:rPr lang="zh-CN" altLang="en-US" sz="1600" dirty="0"/>
              <a:t>。</a:t>
            </a:r>
            <a:endParaRPr lang="zh-CN" altLang="en-US" sz="1400" dirty="0"/>
          </a:p>
        </p:txBody>
      </p:sp>
      <p:sp>
        <p:nvSpPr>
          <p:cNvPr id="4" name="灯片编号占位符 3">
            <a:extLst>
              <a:ext uri="{FF2B5EF4-FFF2-40B4-BE49-F238E27FC236}">
                <a16:creationId xmlns:a16="http://schemas.microsoft.com/office/drawing/2014/main" id="{429203C6-73B2-49B6-944F-4DBF796E156C}"/>
              </a:ext>
            </a:extLst>
          </p:cNvPr>
          <p:cNvSpPr>
            <a:spLocks noGrp="1"/>
          </p:cNvSpPr>
          <p:nvPr>
            <p:ph type="sldNum" sz="quarter" idx="12"/>
          </p:nvPr>
        </p:nvSpPr>
        <p:spPr/>
        <p:txBody>
          <a:bodyPr/>
          <a:lstStyle/>
          <a:p>
            <a:fld id="{C78D03BD-8273-4B2F-9BD5-C1C4F37ADDE7}" type="slidenum">
              <a:rPr lang="zh-CN" altLang="en-US" smtClean="0"/>
              <a:pPr/>
              <a:t>15</a:t>
            </a:fld>
            <a:endParaRPr lang="zh-CN" altLang="en-US" dirty="0"/>
          </a:p>
        </p:txBody>
      </p:sp>
    </p:spTree>
    <p:extLst>
      <p:ext uri="{BB962C8B-B14F-4D97-AF65-F5344CB8AC3E}">
        <p14:creationId xmlns:p14="http://schemas.microsoft.com/office/powerpoint/2010/main" val="266802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72354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奖励函数定义</a:t>
            </a:r>
          </a:p>
        </p:txBody>
      </p:sp>
      <p:sp>
        <p:nvSpPr>
          <p:cNvPr id="7" name="文本框 6">
            <a:extLst>
              <a:ext uri="{FF2B5EF4-FFF2-40B4-BE49-F238E27FC236}">
                <a16:creationId xmlns:a16="http://schemas.microsoft.com/office/drawing/2014/main" id="{78427DCC-75CF-4884-B4D5-90478DBDB4E3}"/>
              </a:ext>
            </a:extLst>
          </p:cNvPr>
          <p:cNvSpPr txBox="1"/>
          <p:nvPr/>
        </p:nvSpPr>
        <p:spPr>
          <a:xfrm>
            <a:off x="487355" y="1108286"/>
            <a:ext cx="7724490" cy="422295"/>
          </a:xfrm>
          <a:prstGeom prst="rect">
            <a:avLst/>
          </a:prstGeom>
          <a:noFill/>
        </p:spPr>
        <p:txBody>
          <a:bodyPr wrap="square" rtlCol="0">
            <a:spAutoFit/>
          </a:bodyPr>
          <a:lstStyle/>
          <a:p>
            <a:pPr>
              <a:lnSpc>
                <a:spcPct val="150000"/>
              </a:lnSpc>
            </a:pPr>
            <a:r>
              <a:rPr lang="zh-CN" altLang="en-US" sz="1600" b="1" dirty="0">
                <a:solidFill>
                  <a:srgbClr val="C00000"/>
                </a:solidFill>
              </a:rPr>
              <a:t>定义</a:t>
            </a:r>
            <a:r>
              <a:rPr lang="en-US" altLang="zh-CN" sz="1600" b="1" dirty="0">
                <a:solidFill>
                  <a:srgbClr val="C00000"/>
                </a:solidFill>
              </a:rPr>
              <a:t>3</a:t>
            </a:r>
            <a:r>
              <a:rPr lang="zh-CN" altLang="en-US" sz="1600" b="1" dirty="0">
                <a:solidFill>
                  <a:srgbClr val="C00000"/>
                </a:solidFill>
              </a:rPr>
              <a:t>：</a:t>
            </a:r>
            <a:r>
              <a:rPr lang="zh-CN" altLang="en-US" sz="1600" b="1" dirty="0"/>
              <a:t>基于平均历史执行失效率的奖励</a:t>
            </a:r>
            <a:r>
              <a:rPr lang="en-US" altLang="zh-CN" sz="1600" b="1" dirty="0"/>
              <a:t>(Average Percentage of Historical Failure, APHF):</a:t>
            </a:r>
            <a:endParaRPr lang="zh-CN" altLang="en-US" sz="1600" b="1" dirty="0"/>
          </a:p>
        </p:txBody>
      </p:sp>
      <p:pic>
        <p:nvPicPr>
          <p:cNvPr id="17" name="图片 16">
            <a:extLst>
              <a:ext uri="{FF2B5EF4-FFF2-40B4-BE49-F238E27FC236}">
                <a16:creationId xmlns:a16="http://schemas.microsoft.com/office/drawing/2014/main" id="{8B87E60B-DAED-4B73-A992-ABAE3637FE20}"/>
              </a:ext>
            </a:extLst>
          </p:cNvPr>
          <p:cNvPicPr>
            <a:picLocks noChangeAspect="1"/>
          </p:cNvPicPr>
          <p:nvPr/>
        </p:nvPicPr>
        <p:blipFill rotWithShape="1">
          <a:blip r:embed="rId2"/>
          <a:srcRect t="1446" r="3942"/>
          <a:stretch/>
        </p:blipFill>
        <p:spPr>
          <a:xfrm>
            <a:off x="887501" y="1976731"/>
            <a:ext cx="7368997" cy="1335334"/>
          </a:xfrm>
          <a:prstGeom prst="rect">
            <a:avLst/>
          </a:prstGeom>
        </p:spPr>
      </p:pic>
      <p:grpSp>
        <p:nvGrpSpPr>
          <p:cNvPr id="4" name="组合 3">
            <a:extLst>
              <a:ext uri="{FF2B5EF4-FFF2-40B4-BE49-F238E27FC236}">
                <a16:creationId xmlns:a16="http://schemas.microsoft.com/office/drawing/2014/main" id="{5D5EC8F2-288F-4A71-84F9-FE2BED03D1F5}"/>
              </a:ext>
            </a:extLst>
          </p:cNvPr>
          <p:cNvGrpSpPr/>
          <p:nvPr/>
        </p:nvGrpSpPr>
        <p:grpSpPr>
          <a:xfrm>
            <a:off x="773858" y="3758215"/>
            <a:ext cx="7151484" cy="276999"/>
            <a:chOff x="990338" y="3915124"/>
            <a:chExt cx="7151484" cy="276999"/>
          </a:xfrm>
        </p:grpSpPr>
        <p:sp>
          <p:nvSpPr>
            <p:cNvPr id="27" name="文本框 26">
              <a:extLst>
                <a:ext uri="{FF2B5EF4-FFF2-40B4-BE49-F238E27FC236}">
                  <a16:creationId xmlns:a16="http://schemas.microsoft.com/office/drawing/2014/main" id="{09DEBF18-5E44-40AF-8695-9B4FCD928E17}"/>
                </a:ext>
              </a:extLst>
            </p:cNvPr>
            <p:cNvSpPr txBox="1"/>
            <p:nvPr/>
          </p:nvSpPr>
          <p:spPr>
            <a:xfrm>
              <a:off x="990338" y="3915124"/>
              <a:ext cx="7151484" cy="276999"/>
            </a:xfrm>
            <a:prstGeom prst="rect">
              <a:avLst/>
            </a:prstGeom>
            <a:noFill/>
          </p:spPr>
          <p:txBody>
            <a:bodyPr wrap="square" rtlCol="0">
              <a:spAutoFit/>
            </a:bodyPr>
            <a:lstStyle/>
            <a:p>
              <a:r>
                <a:rPr lang="zh-CN" altLang="en-US" sz="1200" dirty="0"/>
                <a:t>其中                    指测试用例</a:t>
              </a:r>
              <a:r>
                <a:rPr lang="en-US" altLang="zh-CN" sz="1200" dirty="0"/>
                <a:t>t</a:t>
              </a:r>
              <a:r>
                <a:rPr lang="zh-CN" altLang="en-US" sz="1200" dirty="0"/>
                <a:t>到第</a:t>
              </a:r>
              <a:r>
                <a:rPr lang="en-US" altLang="zh-CN" sz="1200" dirty="0" err="1"/>
                <a:t>i</a:t>
              </a:r>
              <a:r>
                <a:rPr lang="zh-CN" altLang="en-US" sz="1200" dirty="0"/>
                <a:t>次集成为止的平均历史执行失效率。</a:t>
              </a:r>
            </a:p>
          </p:txBody>
        </p:sp>
        <p:pic>
          <p:nvPicPr>
            <p:cNvPr id="18" name="图片 17">
              <a:extLst>
                <a:ext uri="{FF2B5EF4-FFF2-40B4-BE49-F238E27FC236}">
                  <a16:creationId xmlns:a16="http://schemas.microsoft.com/office/drawing/2014/main" id="{50A4DB7E-A237-45BF-BC4D-B70F3FA2FEF7}"/>
                </a:ext>
              </a:extLst>
            </p:cNvPr>
            <p:cNvPicPr>
              <a:picLocks noChangeAspect="1"/>
            </p:cNvPicPr>
            <p:nvPr/>
          </p:nvPicPr>
          <p:blipFill>
            <a:blip r:embed="rId3"/>
            <a:stretch>
              <a:fillRect/>
            </a:stretch>
          </p:blipFill>
          <p:spPr>
            <a:xfrm>
              <a:off x="1422514" y="3944193"/>
              <a:ext cx="648072" cy="180291"/>
            </a:xfrm>
            <a:prstGeom prst="rect">
              <a:avLst/>
            </a:prstGeom>
          </p:spPr>
        </p:pic>
      </p:grpSp>
      <p:sp>
        <p:nvSpPr>
          <p:cNvPr id="2" name="灯片编号占位符 1">
            <a:extLst>
              <a:ext uri="{FF2B5EF4-FFF2-40B4-BE49-F238E27FC236}">
                <a16:creationId xmlns:a16="http://schemas.microsoft.com/office/drawing/2014/main" id="{FC756855-CE52-47EC-9C0B-F41743A859A2}"/>
              </a:ext>
            </a:extLst>
          </p:cNvPr>
          <p:cNvSpPr>
            <a:spLocks noGrp="1"/>
          </p:cNvSpPr>
          <p:nvPr>
            <p:ph type="sldNum" sz="quarter" idx="12"/>
          </p:nvPr>
        </p:nvSpPr>
        <p:spPr/>
        <p:txBody>
          <a:bodyPr/>
          <a:lstStyle/>
          <a:p>
            <a:fld id="{C78D03BD-8273-4B2F-9BD5-C1C4F37ADDE7}" type="slidenum">
              <a:rPr lang="zh-CN" altLang="en-US" smtClean="0"/>
              <a:pPr/>
              <a:t>16</a:t>
            </a:fld>
            <a:endParaRPr lang="zh-CN" altLang="en-US" dirty="0"/>
          </a:p>
        </p:txBody>
      </p:sp>
    </p:spTree>
    <p:extLst>
      <p:ext uri="{BB962C8B-B14F-4D97-AF65-F5344CB8AC3E}">
        <p14:creationId xmlns:p14="http://schemas.microsoft.com/office/powerpoint/2010/main" val="2390538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实验分析</a:t>
            </a:r>
          </a:p>
        </p:txBody>
      </p:sp>
      <p:sp>
        <p:nvSpPr>
          <p:cNvPr id="30" name="矩形 29">
            <a:extLst>
              <a:ext uri="{FF2B5EF4-FFF2-40B4-BE49-F238E27FC236}">
                <a16:creationId xmlns:a16="http://schemas.microsoft.com/office/drawing/2014/main" id="{108EDB90-29AC-41EE-8404-B98F5C9941E8}"/>
              </a:ext>
            </a:extLst>
          </p:cNvPr>
          <p:cNvSpPr/>
          <p:nvPr/>
        </p:nvSpPr>
        <p:spPr>
          <a:xfrm>
            <a:off x="3085528" y="2431161"/>
            <a:ext cx="3198953"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Experimental Analysis</a:t>
            </a:r>
          </a:p>
        </p:txBody>
      </p:sp>
      <p:grpSp>
        <p:nvGrpSpPr>
          <p:cNvPr id="2" name="组合 1">
            <a:extLst>
              <a:ext uri="{FF2B5EF4-FFF2-40B4-BE49-F238E27FC236}">
                <a16:creationId xmlns:a16="http://schemas.microsoft.com/office/drawing/2014/main" id="{A2FBFC52-0F45-4A51-A85C-812B0BE5324B}"/>
              </a:ext>
            </a:extLst>
          </p:cNvPr>
          <p:cNvGrpSpPr/>
          <p:nvPr/>
        </p:nvGrpSpPr>
        <p:grpSpPr>
          <a:xfrm>
            <a:off x="3193349" y="3015425"/>
            <a:ext cx="1299176" cy="369332"/>
            <a:chOff x="3193349" y="3015425"/>
            <a:chExt cx="1299176" cy="369332"/>
          </a:xfrm>
        </p:grpSpPr>
        <p:grpSp>
          <p:nvGrpSpPr>
            <p:cNvPr id="31" name="Group 13">
              <a:extLst>
                <a:ext uri="{FF2B5EF4-FFF2-40B4-BE49-F238E27FC236}">
                  <a16:creationId xmlns:a16="http://schemas.microsoft.com/office/drawing/2014/main" id="{7B266607-1E24-446A-AA08-188900624FAB}"/>
                </a:ext>
              </a:extLst>
            </p:cNvPr>
            <p:cNvGrpSpPr>
              <a:grpSpLocks noChangeAspect="1"/>
            </p:cNvGrpSpPr>
            <p:nvPr/>
          </p:nvGrpSpPr>
          <p:grpSpPr bwMode="auto">
            <a:xfrm>
              <a:off x="3193349" y="3077492"/>
              <a:ext cx="246137" cy="245552"/>
              <a:chOff x="3665" y="2074"/>
              <a:chExt cx="421" cy="420"/>
            </a:xfrm>
            <a:solidFill>
              <a:schemeClr val="accent1"/>
            </a:solidFill>
          </p:grpSpPr>
          <p:sp>
            <p:nvSpPr>
              <p:cNvPr id="32" name="Freeform 14">
                <a:extLst>
                  <a:ext uri="{FF2B5EF4-FFF2-40B4-BE49-F238E27FC236}">
                    <a16:creationId xmlns:a16="http://schemas.microsoft.com/office/drawing/2014/main" id="{A141E591-87D0-4A9D-84EA-6C3EEEDD2AC2}"/>
                  </a:ext>
                </a:extLst>
              </p:cNvPr>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5">
                <a:extLst>
                  <a:ext uri="{FF2B5EF4-FFF2-40B4-BE49-F238E27FC236}">
                    <a16:creationId xmlns:a16="http://schemas.microsoft.com/office/drawing/2014/main" id="{AE3A265A-B4ED-4C0D-8793-0E1E83881147}"/>
                  </a:ext>
                </a:extLst>
              </p:cNvPr>
              <p:cNvSpPr>
                <a:spLocks/>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矩形 33">
              <a:extLst>
                <a:ext uri="{FF2B5EF4-FFF2-40B4-BE49-F238E27FC236}">
                  <a16:creationId xmlns:a16="http://schemas.microsoft.com/office/drawing/2014/main" id="{F2B290E5-515A-4DB8-9472-33B1686A97FA}"/>
                </a:ext>
              </a:extLst>
            </p:cNvPr>
            <p:cNvSpPr/>
            <p:nvPr/>
          </p:nvSpPr>
          <p:spPr>
            <a:xfrm>
              <a:off x="3384529"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评估指标</a:t>
              </a:r>
            </a:p>
          </p:txBody>
        </p:sp>
      </p:grpSp>
      <p:grpSp>
        <p:nvGrpSpPr>
          <p:cNvPr id="3" name="组合 2">
            <a:extLst>
              <a:ext uri="{FF2B5EF4-FFF2-40B4-BE49-F238E27FC236}">
                <a16:creationId xmlns:a16="http://schemas.microsoft.com/office/drawing/2014/main" id="{92B05DE2-E8E8-42FF-8D00-DE02F6A40523}"/>
              </a:ext>
            </a:extLst>
          </p:cNvPr>
          <p:cNvGrpSpPr/>
          <p:nvPr/>
        </p:nvGrpSpPr>
        <p:grpSpPr>
          <a:xfrm>
            <a:off x="4512164" y="3015425"/>
            <a:ext cx="1299176" cy="369332"/>
            <a:chOff x="4512164" y="3015425"/>
            <a:chExt cx="1299176" cy="369332"/>
          </a:xfrm>
        </p:grpSpPr>
        <p:grpSp>
          <p:nvGrpSpPr>
            <p:cNvPr id="35" name="Group 13">
              <a:extLst>
                <a:ext uri="{FF2B5EF4-FFF2-40B4-BE49-F238E27FC236}">
                  <a16:creationId xmlns:a16="http://schemas.microsoft.com/office/drawing/2014/main" id="{693906BC-7735-4725-8309-72D620A681DF}"/>
                </a:ext>
              </a:extLst>
            </p:cNvPr>
            <p:cNvGrpSpPr>
              <a:grpSpLocks noChangeAspect="1"/>
            </p:cNvGrpSpPr>
            <p:nvPr/>
          </p:nvGrpSpPr>
          <p:grpSpPr bwMode="auto">
            <a:xfrm>
              <a:off x="4512164" y="3077492"/>
              <a:ext cx="246137" cy="245552"/>
              <a:chOff x="3665" y="2074"/>
              <a:chExt cx="421" cy="420"/>
            </a:xfrm>
            <a:solidFill>
              <a:schemeClr val="accent1"/>
            </a:solidFill>
          </p:grpSpPr>
          <p:sp>
            <p:nvSpPr>
              <p:cNvPr id="36" name="Freeform 14">
                <a:extLst>
                  <a:ext uri="{FF2B5EF4-FFF2-40B4-BE49-F238E27FC236}">
                    <a16:creationId xmlns:a16="http://schemas.microsoft.com/office/drawing/2014/main" id="{5A080266-FD71-491A-94E3-45981DDCAB35}"/>
                  </a:ext>
                </a:extLst>
              </p:cNvPr>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5">
                <a:extLst>
                  <a:ext uri="{FF2B5EF4-FFF2-40B4-BE49-F238E27FC236}">
                    <a16:creationId xmlns:a16="http://schemas.microsoft.com/office/drawing/2014/main" id="{06855B9F-A534-49BD-8C81-1FC504DFE9C7}"/>
                  </a:ext>
                </a:extLst>
              </p:cNvPr>
              <p:cNvSpPr>
                <a:spLocks/>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矩形 37">
              <a:extLst>
                <a:ext uri="{FF2B5EF4-FFF2-40B4-BE49-F238E27FC236}">
                  <a16:creationId xmlns:a16="http://schemas.microsoft.com/office/drawing/2014/main" id="{9C36F1F9-0132-4F64-A577-185FEC85B26A}"/>
                </a:ext>
              </a:extLst>
            </p:cNvPr>
            <p:cNvSpPr/>
            <p:nvPr/>
          </p:nvSpPr>
          <p:spPr>
            <a:xfrm>
              <a:off x="4703344"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实验对象</a:t>
              </a:r>
              <a:endParaRPr lang="en-US" altLang="zh-CN" kern="100" dirty="0">
                <a:solidFill>
                  <a:schemeClr val="accent1"/>
                </a:solidFill>
                <a:latin typeface="+mn-ea"/>
                <a:cs typeface="Times New Roman" panose="02020603050405020304" pitchFamily="18" charset="0"/>
              </a:endParaRPr>
            </a:p>
          </p:txBody>
        </p:sp>
      </p:grpSp>
      <p:grpSp>
        <p:nvGrpSpPr>
          <p:cNvPr id="14" name="组合 13">
            <a:extLst>
              <a:ext uri="{FF2B5EF4-FFF2-40B4-BE49-F238E27FC236}">
                <a16:creationId xmlns:a16="http://schemas.microsoft.com/office/drawing/2014/main"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24" name="组合 23">
            <a:extLst>
              <a:ext uri="{FF2B5EF4-FFF2-40B4-BE49-F238E27FC236}">
                <a16:creationId xmlns:a16="http://schemas.microsoft.com/office/drawing/2014/main" id="{70661D70-1CC4-4A79-B710-0A4F5DC82ACE}"/>
              </a:ext>
            </a:extLst>
          </p:cNvPr>
          <p:cNvGrpSpPr/>
          <p:nvPr/>
        </p:nvGrpSpPr>
        <p:grpSpPr>
          <a:xfrm>
            <a:off x="4522877" y="3491813"/>
            <a:ext cx="1991673" cy="369332"/>
            <a:chOff x="4512164" y="3015425"/>
            <a:chExt cx="1991673" cy="369332"/>
          </a:xfrm>
        </p:grpSpPr>
        <p:grpSp>
          <p:nvGrpSpPr>
            <p:cNvPr id="25" name="Group 13">
              <a:extLst>
                <a:ext uri="{FF2B5EF4-FFF2-40B4-BE49-F238E27FC236}">
                  <a16:creationId xmlns:a16="http://schemas.microsoft.com/office/drawing/2014/main" id="{BEB6DE1F-84B7-44C9-A7C8-872DC95F03CA}"/>
                </a:ext>
              </a:extLst>
            </p:cNvPr>
            <p:cNvGrpSpPr>
              <a:grpSpLocks noChangeAspect="1"/>
            </p:cNvGrpSpPr>
            <p:nvPr/>
          </p:nvGrpSpPr>
          <p:grpSpPr bwMode="auto">
            <a:xfrm>
              <a:off x="4512164" y="3077492"/>
              <a:ext cx="246137" cy="245552"/>
              <a:chOff x="3665" y="2074"/>
              <a:chExt cx="421" cy="420"/>
            </a:xfrm>
            <a:solidFill>
              <a:schemeClr val="accent1"/>
            </a:solidFill>
          </p:grpSpPr>
          <p:sp>
            <p:nvSpPr>
              <p:cNvPr id="27" name="Freeform 14">
                <a:extLst>
                  <a:ext uri="{FF2B5EF4-FFF2-40B4-BE49-F238E27FC236}">
                    <a16:creationId xmlns:a16="http://schemas.microsoft.com/office/drawing/2014/main" id="{A48AF2CF-4CFD-4DDC-96D8-190DE24DF28E}"/>
                  </a:ext>
                </a:extLst>
              </p:cNvPr>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5">
                <a:extLst>
                  <a:ext uri="{FF2B5EF4-FFF2-40B4-BE49-F238E27FC236}">
                    <a16:creationId xmlns:a16="http://schemas.microsoft.com/office/drawing/2014/main" id="{55A122AB-2F88-4984-9A08-E8AF20A011E6}"/>
                  </a:ext>
                </a:extLst>
              </p:cNvPr>
              <p:cNvSpPr>
                <a:spLocks/>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矩形 25">
              <a:extLst>
                <a:ext uri="{FF2B5EF4-FFF2-40B4-BE49-F238E27FC236}">
                  <a16:creationId xmlns:a16="http://schemas.microsoft.com/office/drawing/2014/main" id="{E1998335-B2CB-4B26-BF4A-A9FFA9AD3079}"/>
                </a:ext>
              </a:extLst>
            </p:cNvPr>
            <p:cNvSpPr/>
            <p:nvPr/>
          </p:nvSpPr>
          <p:spPr>
            <a:xfrm>
              <a:off x="4703344" y="3015425"/>
              <a:ext cx="1800493"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实验结果与分析</a:t>
              </a:r>
              <a:endParaRPr lang="en-US" altLang="zh-CN" kern="100" dirty="0">
                <a:solidFill>
                  <a:schemeClr val="accent1"/>
                </a:solidFill>
                <a:latin typeface="+mn-ea"/>
                <a:cs typeface="Times New Roman" panose="02020603050405020304" pitchFamily="18" charset="0"/>
              </a:endParaRPr>
            </a:p>
          </p:txBody>
        </p:sp>
      </p:grpSp>
      <p:grpSp>
        <p:nvGrpSpPr>
          <p:cNvPr id="29" name="组合 28">
            <a:extLst>
              <a:ext uri="{FF2B5EF4-FFF2-40B4-BE49-F238E27FC236}">
                <a16:creationId xmlns:a16="http://schemas.microsoft.com/office/drawing/2014/main" id="{55AAC1CD-389A-4F22-A9AD-D2E862420A9A}"/>
              </a:ext>
            </a:extLst>
          </p:cNvPr>
          <p:cNvGrpSpPr/>
          <p:nvPr/>
        </p:nvGrpSpPr>
        <p:grpSpPr>
          <a:xfrm>
            <a:off x="3212988" y="3491813"/>
            <a:ext cx="1299176" cy="369332"/>
            <a:chOff x="3193349" y="3015425"/>
            <a:chExt cx="1299176" cy="369332"/>
          </a:xfrm>
        </p:grpSpPr>
        <p:grpSp>
          <p:nvGrpSpPr>
            <p:cNvPr id="39" name="Group 13">
              <a:extLst>
                <a:ext uri="{FF2B5EF4-FFF2-40B4-BE49-F238E27FC236}">
                  <a16:creationId xmlns:a16="http://schemas.microsoft.com/office/drawing/2014/main" id="{654A9A33-742D-4894-87E7-1AC85ED00DD2}"/>
                </a:ext>
              </a:extLst>
            </p:cNvPr>
            <p:cNvGrpSpPr>
              <a:grpSpLocks noChangeAspect="1"/>
            </p:cNvGrpSpPr>
            <p:nvPr/>
          </p:nvGrpSpPr>
          <p:grpSpPr bwMode="auto">
            <a:xfrm>
              <a:off x="3193349" y="3077492"/>
              <a:ext cx="246137" cy="245552"/>
              <a:chOff x="3665" y="2074"/>
              <a:chExt cx="421" cy="420"/>
            </a:xfrm>
            <a:solidFill>
              <a:schemeClr val="accent1"/>
            </a:solidFill>
          </p:grpSpPr>
          <p:sp>
            <p:nvSpPr>
              <p:cNvPr id="41" name="Freeform 14">
                <a:extLst>
                  <a:ext uri="{FF2B5EF4-FFF2-40B4-BE49-F238E27FC236}">
                    <a16:creationId xmlns:a16="http://schemas.microsoft.com/office/drawing/2014/main" id="{558EE0AE-DD9E-4AA8-A0D7-B4704B6E6344}"/>
                  </a:ext>
                </a:extLst>
              </p:cNvPr>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
                <a:extLst>
                  <a:ext uri="{FF2B5EF4-FFF2-40B4-BE49-F238E27FC236}">
                    <a16:creationId xmlns:a16="http://schemas.microsoft.com/office/drawing/2014/main" id="{E276F87C-3008-4532-ABF4-8AA631A28BF2}"/>
                  </a:ext>
                </a:extLst>
              </p:cNvPr>
              <p:cNvSpPr>
                <a:spLocks/>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矩形 39">
              <a:extLst>
                <a:ext uri="{FF2B5EF4-FFF2-40B4-BE49-F238E27FC236}">
                  <a16:creationId xmlns:a16="http://schemas.microsoft.com/office/drawing/2014/main" id="{A56510EA-00CB-4BCD-B304-ACB64486DD51}"/>
                </a:ext>
              </a:extLst>
            </p:cNvPr>
            <p:cNvSpPr/>
            <p:nvPr/>
          </p:nvSpPr>
          <p:spPr>
            <a:xfrm>
              <a:off x="3384529"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实验设计</a:t>
              </a:r>
            </a:p>
          </p:txBody>
        </p:sp>
      </p:grpSp>
    </p:spTree>
    <p:extLst>
      <p:ext uri="{BB962C8B-B14F-4D97-AF65-F5344CB8AC3E}">
        <p14:creationId xmlns:p14="http://schemas.microsoft.com/office/powerpoint/2010/main" val="239648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评估指标</a:t>
            </a:r>
          </a:p>
        </p:txBody>
      </p:sp>
      <p:sp>
        <p:nvSpPr>
          <p:cNvPr id="7" name="文本框 6">
            <a:extLst>
              <a:ext uri="{FF2B5EF4-FFF2-40B4-BE49-F238E27FC236}">
                <a16:creationId xmlns:a16="http://schemas.microsoft.com/office/drawing/2014/main" id="{78427DCC-75CF-4884-B4D5-90478DBDB4E3}"/>
              </a:ext>
            </a:extLst>
          </p:cNvPr>
          <p:cNvSpPr txBox="1"/>
          <p:nvPr/>
        </p:nvSpPr>
        <p:spPr>
          <a:xfrm>
            <a:off x="487355" y="1108286"/>
            <a:ext cx="7813266" cy="7916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t>本实验中采用</a:t>
            </a:r>
            <a:r>
              <a:rPr lang="en-US" altLang="zh-CN" sz="1600" dirty="0"/>
              <a:t>NAPFD(Normalized Average Percentage of Faults Detected)</a:t>
            </a:r>
            <a:r>
              <a:rPr lang="zh-CN" altLang="en-US" sz="1600" dirty="0"/>
              <a:t>作为 评估指标</a:t>
            </a:r>
            <a:r>
              <a:rPr lang="en-US" altLang="zh-CN" sz="1600" dirty="0"/>
              <a:t>,</a:t>
            </a:r>
            <a:r>
              <a:rPr lang="zh-CN" altLang="en-US" sz="1600" dirty="0"/>
              <a:t>其计算公式如下</a:t>
            </a:r>
            <a:r>
              <a:rPr lang="en-US" altLang="zh-CN" sz="1600" dirty="0"/>
              <a:t>: </a:t>
            </a:r>
          </a:p>
        </p:txBody>
      </p:sp>
      <p:pic>
        <p:nvPicPr>
          <p:cNvPr id="8" name="图片 7">
            <a:extLst>
              <a:ext uri="{FF2B5EF4-FFF2-40B4-BE49-F238E27FC236}">
                <a16:creationId xmlns:a16="http://schemas.microsoft.com/office/drawing/2014/main" id="{ED0FD185-05E4-4C3C-A346-47BFFED25E45}"/>
              </a:ext>
            </a:extLst>
          </p:cNvPr>
          <p:cNvPicPr>
            <a:picLocks noChangeAspect="1"/>
          </p:cNvPicPr>
          <p:nvPr/>
        </p:nvPicPr>
        <p:blipFill>
          <a:blip r:embed="rId2"/>
          <a:stretch>
            <a:fillRect/>
          </a:stretch>
        </p:blipFill>
        <p:spPr>
          <a:xfrm>
            <a:off x="2557784" y="2277957"/>
            <a:ext cx="3672408" cy="587585"/>
          </a:xfrm>
          <a:prstGeom prst="rect">
            <a:avLst/>
          </a:prstGeom>
        </p:spPr>
      </p:pic>
      <p:pic>
        <p:nvPicPr>
          <p:cNvPr id="2" name="图片 1">
            <a:extLst>
              <a:ext uri="{FF2B5EF4-FFF2-40B4-BE49-F238E27FC236}">
                <a16:creationId xmlns:a16="http://schemas.microsoft.com/office/drawing/2014/main" id="{F0EDBDF7-1597-44DB-B510-05B68D217C63}"/>
              </a:ext>
            </a:extLst>
          </p:cNvPr>
          <p:cNvPicPr>
            <a:picLocks noChangeAspect="1"/>
          </p:cNvPicPr>
          <p:nvPr/>
        </p:nvPicPr>
        <p:blipFill>
          <a:blip r:embed="rId3"/>
          <a:stretch>
            <a:fillRect/>
          </a:stretch>
        </p:blipFill>
        <p:spPr>
          <a:xfrm>
            <a:off x="621437" y="3243586"/>
            <a:ext cx="7901126" cy="962316"/>
          </a:xfrm>
          <a:prstGeom prst="rect">
            <a:avLst/>
          </a:prstGeom>
        </p:spPr>
      </p:pic>
      <p:sp>
        <p:nvSpPr>
          <p:cNvPr id="4" name="灯片编号占位符 3">
            <a:extLst>
              <a:ext uri="{FF2B5EF4-FFF2-40B4-BE49-F238E27FC236}">
                <a16:creationId xmlns:a16="http://schemas.microsoft.com/office/drawing/2014/main" id="{71EF7196-B070-4DA1-9C50-3268E655E1C6}"/>
              </a:ext>
            </a:extLst>
          </p:cNvPr>
          <p:cNvSpPr>
            <a:spLocks noGrp="1"/>
          </p:cNvSpPr>
          <p:nvPr>
            <p:ph type="sldNum" sz="quarter" idx="12"/>
          </p:nvPr>
        </p:nvSpPr>
        <p:spPr/>
        <p:txBody>
          <a:bodyPr/>
          <a:lstStyle/>
          <a:p>
            <a:fld id="{C78D03BD-8273-4B2F-9BD5-C1C4F37ADDE7}" type="slidenum">
              <a:rPr lang="zh-CN" altLang="en-US" smtClean="0"/>
              <a:pPr/>
              <a:t>18</a:t>
            </a:fld>
            <a:endParaRPr lang="zh-CN" altLang="en-US" dirty="0"/>
          </a:p>
        </p:txBody>
      </p:sp>
    </p:spTree>
    <p:extLst>
      <p:ext uri="{BB962C8B-B14F-4D97-AF65-F5344CB8AC3E}">
        <p14:creationId xmlns:p14="http://schemas.microsoft.com/office/powerpoint/2010/main" val="363247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实验对象</a:t>
            </a:r>
          </a:p>
        </p:txBody>
      </p:sp>
      <p:sp>
        <p:nvSpPr>
          <p:cNvPr id="7" name="文本框 6">
            <a:extLst>
              <a:ext uri="{FF2B5EF4-FFF2-40B4-BE49-F238E27FC236}">
                <a16:creationId xmlns:a16="http://schemas.microsoft.com/office/drawing/2014/main" id="{78427DCC-75CF-4884-B4D5-90478DBDB4E3}"/>
              </a:ext>
            </a:extLst>
          </p:cNvPr>
          <p:cNvSpPr txBox="1"/>
          <p:nvPr/>
        </p:nvSpPr>
        <p:spPr>
          <a:xfrm>
            <a:off x="665366" y="3067172"/>
            <a:ext cx="7813266" cy="1350563"/>
          </a:xfrm>
          <a:prstGeom prst="rect">
            <a:avLst/>
          </a:prstGeom>
          <a:noFill/>
        </p:spPr>
        <p:txBody>
          <a:bodyPr wrap="square" rtlCol="0">
            <a:spAutoFit/>
          </a:bodyPr>
          <a:lstStyle/>
          <a:p>
            <a:pPr algn="just">
              <a:lnSpc>
                <a:spcPct val="150000"/>
              </a:lnSpc>
            </a:pPr>
            <a:r>
              <a:rPr lang="zh-CN" altLang="en-US" sz="1400" dirty="0"/>
              <a:t>        表中列出了三个数据集的详细信息</a:t>
            </a:r>
            <a:r>
              <a:rPr lang="en-US" altLang="zh-CN" sz="1400" dirty="0"/>
              <a:t>,</a:t>
            </a:r>
            <a:r>
              <a:rPr lang="zh-CN" altLang="en-US" sz="1400" dirty="0"/>
              <a:t>包括测试用例集大小</a:t>
            </a:r>
            <a:r>
              <a:rPr lang="en-US" altLang="zh-CN" sz="1400" dirty="0"/>
              <a:t>,</a:t>
            </a:r>
            <a:r>
              <a:rPr lang="zh-CN" altLang="en-US" sz="1400" dirty="0"/>
              <a:t>集成周期数等</a:t>
            </a:r>
            <a:r>
              <a:rPr lang="en-US" altLang="zh-CN" sz="1400" dirty="0"/>
              <a:t>.</a:t>
            </a:r>
            <a:r>
              <a:rPr lang="zh-CN" altLang="en-US" sz="1400" dirty="0"/>
              <a:t>表中执行结果数指所有测试用例在整个集成过程中被执行的总次数</a:t>
            </a:r>
            <a:r>
              <a:rPr lang="en-US" altLang="zh-CN" sz="1400" dirty="0"/>
              <a:t>,</a:t>
            </a:r>
            <a:r>
              <a:rPr lang="zh-CN" altLang="en-US" sz="1400" dirty="0"/>
              <a:t>而失效率表示测试用例被执行的总数中失效的比重</a:t>
            </a:r>
            <a:r>
              <a:rPr lang="en-US" altLang="zh-CN" sz="1400" dirty="0"/>
              <a:t>.</a:t>
            </a:r>
          </a:p>
          <a:p>
            <a:pPr algn="just">
              <a:lnSpc>
                <a:spcPct val="150000"/>
              </a:lnSpc>
            </a:pPr>
            <a:r>
              <a:rPr lang="en-US" altLang="zh-CN" sz="1400" dirty="0"/>
              <a:t>        </a:t>
            </a:r>
          </a:p>
          <a:p>
            <a:pPr algn="just">
              <a:lnSpc>
                <a:spcPct val="150000"/>
              </a:lnSpc>
            </a:pPr>
            <a:r>
              <a:rPr lang="en-US" altLang="zh-CN" sz="1400" dirty="0"/>
              <a:t>        </a:t>
            </a:r>
            <a:r>
              <a:rPr lang="zh-CN" altLang="en-US" sz="1400" dirty="0"/>
              <a:t>在持续集成测试优化中</a:t>
            </a:r>
            <a:r>
              <a:rPr lang="en-US" altLang="zh-CN" sz="1400" dirty="0"/>
              <a:t>,</a:t>
            </a:r>
            <a:r>
              <a:rPr lang="zh-CN" altLang="en-US" sz="1400" dirty="0">
                <a:solidFill>
                  <a:srgbClr val="C00000"/>
                </a:solidFill>
              </a:rPr>
              <a:t>把大量测试用例中的少量失效测试用例优先执行</a:t>
            </a:r>
            <a:r>
              <a:rPr lang="en-US" altLang="zh-CN" sz="1400" dirty="0">
                <a:solidFill>
                  <a:srgbClr val="C00000"/>
                </a:solidFill>
              </a:rPr>
              <a:t>,</a:t>
            </a:r>
            <a:r>
              <a:rPr lang="zh-CN" altLang="en-US" sz="1400" dirty="0">
                <a:solidFill>
                  <a:srgbClr val="C00000"/>
                </a:solidFill>
              </a:rPr>
              <a:t>优化难度最大</a:t>
            </a:r>
            <a:r>
              <a:rPr lang="en-US" altLang="zh-CN" sz="1400" dirty="0"/>
              <a:t>.</a:t>
            </a:r>
          </a:p>
        </p:txBody>
      </p:sp>
      <p:pic>
        <p:nvPicPr>
          <p:cNvPr id="4" name="图片 3">
            <a:extLst>
              <a:ext uri="{FF2B5EF4-FFF2-40B4-BE49-F238E27FC236}">
                <a16:creationId xmlns:a16="http://schemas.microsoft.com/office/drawing/2014/main" id="{5FDF98C3-5E5A-4ECC-86AC-26C441712FD6}"/>
              </a:ext>
            </a:extLst>
          </p:cNvPr>
          <p:cNvPicPr>
            <a:picLocks noChangeAspect="1"/>
          </p:cNvPicPr>
          <p:nvPr/>
        </p:nvPicPr>
        <p:blipFill>
          <a:blip r:embed="rId2"/>
          <a:stretch>
            <a:fillRect/>
          </a:stretch>
        </p:blipFill>
        <p:spPr>
          <a:xfrm>
            <a:off x="974324" y="1312976"/>
            <a:ext cx="7195351" cy="1258774"/>
          </a:xfrm>
          <a:prstGeom prst="rect">
            <a:avLst/>
          </a:prstGeom>
        </p:spPr>
      </p:pic>
      <p:sp>
        <p:nvSpPr>
          <p:cNvPr id="2" name="灯片编号占位符 1">
            <a:extLst>
              <a:ext uri="{FF2B5EF4-FFF2-40B4-BE49-F238E27FC236}">
                <a16:creationId xmlns:a16="http://schemas.microsoft.com/office/drawing/2014/main" id="{0760937E-6C24-41E9-A723-0F594D8951BB}"/>
              </a:ext>
            </a:extLst>
          </p:cNvPr>
          <p:cNvSpPr>
            <a:spLocks noGrp="1"/>
          </p:cNvSpPr>
          <p:nvPr>
            <p:ph type="sldNum" sz="quarter" idx="12"/>
          </p:nvPr>
        </p:nvSpPr>
        <p:spPr/>
        <p:txBody>
          <a:bodyPr/>
          <a:lstStyle/>
          <a:p>
            <a:fld id="{C78D03BD-8273-4B2F-9BD5-C1C4F37ADDE7}" type="slidenum">
              <a:rPr lang="zh-CN" altLang="en-US" smtClean="0"/>
              <a:pPr/>
              <a:t>19</a:t>
            </a:fld>
            <a:endParaRPr lang="zh-CN" altLang="en-US" dirty="0"/>
          </a:p>
        </p:txBody>
      </p:sp>
    </p:spTree>
    <p:extLst>
      <p:ext uri="{BB962C8B-B14F-4D97-AF65-F5344CB8AC3E}">
        <p14:creationId xmlns:p14="http://schemas.microsoft.com/office/powerpoint/2010/main" val="91386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p>
        </p:txBody>
      </p:sp>
      <p:cxnSp>
        <p:nvCxnSpPr>
          <p:cNvPr id="4" name="直接连接符 3">
            <a:extLst>
              <a:ext uri="{FF2B5EF4-FFF2-40B4-BE49-F238E27FC236}">
                <a16:creationId xmlns:a16="http://schemas.microsoft.com/office/drawing/2014/main"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162087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1535887" y="3069531"/>
            <a:ext cx="1210588"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背景与动机</a:t>
            </a:r>
            <a:endParaRPr lang="en-US" altLang="zh-CN" sz="1600" kern="100" dirty="0">
              <a:solidFill>
                <a:schemeClr val="accent1"/>
              </a:solidFill>
              <a:latin typeface="+mn-ea"/>
              <a:cs typeface="Times New Roman" panose="02020603050405020304" pitchFamily="18" charset="0"/>
            </a:endParaRPr>
          </a:p>
        </p:txBody>
      </p:sp>
      <p:sp>
        <p:nvSpPr>
          <p:cNvPr id="8" name="椭圆 7">
            <a:extLst>
              <a:ext uri="{FF2B5EF4-FFF2-40B4-BE49-F238E27FC236}">
                <a16:creationId xmlns:a16="http://schemas.microsoft.com/office/drawing/2014/main" id="{61AD739D-6B1B-41EA-8079-419F27465730}"/>
              </a:ext>
            </a:extLst>
          </p:cNvPr>
          <p:cNvSpPr/>
          <p:nvPr/>
        </p:nvSpPr>
        <p:spPr>
          <a:xfrm>
            <a:off x="329371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5E39C0C3-772E-4B36-B074-9A7345360EAE}"/>
              </a:ext>
            </a:extLst>
          </p:cNvPr>
          <p:cNvSpPr/>
          <p:nvPr/>
        </p:nvSpPr>
        <p:spPr>
          <a:xfrm>
            <a:off x="3311321" y="3069531"/>
            <a:ext cx="1005403"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研究内容</a:t>
            </a:r>
            <a:endParaRPr lang="zh-CN" altLang="zh-CN" sz="1100" kern="100" dirty="0">
              <a:solidFill>
                <a:schemeClr val="accent1"/>
              </a:solidFill>
              <a:effectLst/>
              <a:latin typeface="+mn-ea"/>
              <a:cs typeface="Times New Roman" panose="02020603050405020304" pitchFamily="18" charset="0"/>
            </a:endParaRPr>
          </a:p>
        </p:txBody>
      </p:sp>
      <p:sp>
        <p:nvSpPr>
          <p:cNvPr id="10" name="椭圆 9">
            <a:extLst>
              <a:ext uri="{FF2B5EF4-FFF2-40B4-BE49-F238E27FC236}">
                <a16:creationId xmlns:a16="http://schemas.microsoft.com/office/drawing/2014/main" id="{F45FF37A-03C7-4681-8C7A-BB81B7A4E0AF}"/>
              </a:ext>
            </a:extLst>
          </p:cNvPr>
          <p:cNvSpPr/>
          <p:nvPr/>
        </p:nvSpPr>
        <p:spPr>
          <a:xfrm>
            <a:off x="4897641"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4915251" y="3069531"/>
            <a:ext cx="1005403" cy="338554"/>
          </a:xfrm>
          <a:prstGeom prst="rect">
            <a:avLst/>
          </a:prstGeom>
        </p:spPr>
        <p:txBody>
          <a:bodyPr wrap="non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实验分析</a:t>
            </a:r>
            <a:endParaRPr lang="zh-CN" altLang="zh-CN" sz="1100" kern="100" dirty="0">
              <a:solidFill>
                <a:schemeClr val="accent1"/>
              </a:solidFill>
              <a:effectLst/>
              <a:latin typeface="+mn-ea"/>
              <a:cs typeface="Times New Roman" panose="02020603050405020304" pitchFamily="18" charset="0"/>
            </a:endParaRPr>
          </a:p>
        </p:txBody>
      </p:sp>
      <p:sp>
        <p:nvSpPr>
          <p:cNvPr id="12" name="椭圆 11">
            <a:extLst>
              <a:ext uri="{FF2B5EF4-FFF2-40B4-BE49-F238E27FC236}">
                <a16:creationId xmlns:a16="http://schemas.microsoft.com/office/drawing/2014/main" id="{BA9CD052-A7F1-4058-8F7A-03A277ACB590}"/>
              </a:ext>
            </a:extLst>
          </p:cNvPr>
          <p:cNvSpPr/>
          <p:nvPr/>
        </p:nvSpPr>
        <p:spPr>
          <a:xfrm>
            <a:off x="6522434"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id="{F09E2613-AA62-40E9-A789-F6A2C1BFA7CA}"/>
              </a:ext>
            </a:extLst>
          </p:cNvPr>
          <p:cNvSpPr/>
          <p:nvPr/>
        </p:nvSpPr>
        <p:spPr>
          <a:xfrm>
            <a:off x="6540045" y="3069531"/>
            <a:ext cx="1210588" cy="338554"/>
          </a:xfrm>
          <a:prstGeom prst="rect">
            <a:avLst/>
          </a:prstGeom>
        </p:spPr>
        <p:txBody>
          <a:bodyPr wrap="squar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结论与展望</a:t>
            </a:r>
            <a:endParaRPr lang="zh-CN" altLang="zh-CN" sz="11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1744123"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3435672" y="201524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5040286"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6665078"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34">
            <a:extLst>
              <a:ext uri="{FF2B5EF4-FFF2-40B4-BE49-F238E27FC236}">
                <a16:creationId xmlns:a16="http://schemas.microsoft.com/office/drawing/2014/main" id="{30FDCFE4-D1B5-478F-9C8E-DFEC078CB627}"/>
              </a:ext>
            </a:extLst>
          </p:cNvPr>
          <p:cNvGrpSpPr>
            <a:grpSpLocks/>
          </p:cNvGrpSpPr>
          <p:nvPr/>
        </p:nvGrpSpPr>
        <p:grpSpPr bwMode="auto">
          <a:xfrm>
            <a:off x="3014056" y="1468668"/>
            <a:ext cx="1545277" cy="1390468"/>
            <a:chOff x="1776" y="838"/>
            <a:chExt cx="1098" cy="988"/>
          </a:xfrm>
          <a:solidFill>
            <a:srgbClr val="EE4037"/>
          </a:solidFill>
        </p:grpSpPr>
        <p:sp>
          <p:nvSpPr>
            <p:cNvPr id="43" name="Rectangle 20">
              <a:extLst>
                <a:ext uri="{FF2B5EF4-FFF2-40B4-BE49-F238E27FC236}">
                  <a16:creationId xmlns:a16="http://schemas.microsoft.com/office/drawing/2014/main" id="{F499029D-15B2-45BF-B68F-6D3611654D6E}"/>
                </a:ext>
              </a:extLst>
            </p:cNvPr>
            <p:cNvSpPr>
              <a:spLocks noChangeArrowheads="1"/>
            </p:cNvSpPr>
            <p:nvPr/>
          </p:nvSpPr>
          <p:spPr bwMode="auto">
            <a:xfrm>
              <a:off x="177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sp>
          <p:nvSpPr>
            <p:cNvPr id="44" name="Freeform 22">
              <a:extLst>
                <a:ext uri="{FF2B5EF4-FFF2-40B4-BE49-F238E27FC236}">
                  <a16:creationId xmlns:a16="http://schemas.microsoft.com/office/drawing/2014/main" id="{BA3997CB-B10A-4373-8F94-20C998446FB5}"/>
                </a:ext>
              </a:extLst>
            </p:cNvPr>
            <p:cNvSpPr>
              <a:spLocks/>
            </p:cNvSpPr>
            <p:nvPr/>
          </p:nvSpPr>
          <p:spPr bwMode="auto">
            <a:xfrm>
              <a:off x="2764" y="838"/>
              <a:ext cx="110" cy="988"/>
            </a:xfrm>
            <a:custGeom>
              <a:avLst/>
              <a:gdLst>
                <a:gd name="T0" fmla="*/ 118 w 118"/>
                <a:gd name="T1" fmla="*/ 912 h 1058"/>
                <a:gd name="T2" fmla="*/ 0 w 118"/>
                <a:gd name="T3" fmla="*/ 1058 h 1058"/>
                <a:gd name="T4" fmla="*/ 0 w 118"/>
                <a:gd name="T5" fmla="*/ 0 h 1058"/>
                <a:gd name="T6" fmla="*/ 118 w 118"/>
                <a:gd name="T7" fmla="*/ 151 h 1058"/>
                <a:gd name="T8" fmla="*/ 118 w 118"/>
                <a:gd name="T9" fmla="*/ 912 h 1058"/>
              </a:gdLst>
              <a:ahLst/>
              <a:cxnLst>
                <a:cxn ang="0">
                  <a:pos x="T0" y="T1"/>
                </a:cxn>
                <a:cxn ang="0">
                  <a:pos x="T2" y="T3"/>
                </a:cxn>
                <a:cxn ang="0">
                  <a:pos x="T4" y="T5"/>
                </a:cxn>
                <a:cxn ang="0">
                  <a:pos x="T6" y="T7"/>
                </a:cxn>
                <a:cxn ang="0">
                  <a:pos x="T8" y="T9"/>
                </a:cxn>
              </a:cxnLst>
              <a:rect l="0" t="0" r="r" b="b"/>
              <a:pathLst>
                <a:path w="118" h="1058">
                  <a:moveTo>
                    <a:pt x="118" y="912"/>
                  </a:moveTo>
                  <a:lnTo>
                    <a:pt x="0" y="1058"/>
                  </a:lnTo>
                  <a:lnTo>
                    <a:pt x="0" y="0"/>
                  </a:lnTo>
                  <a:lnTo>
                    <a:pt x="118" y="151"/>
                  </a:lnTo>
                  <a:lnTo>
                    <a:pt x="118"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grpSp>
      <p:grpSp>
        <p:nvGrpSpPr>
          <p:cNvPr id="45" name="Group 35">
            <a:extLst>
              <a:ext uri="{FF2B5EF4-FFF2-40B4-BE49-F238E27FC236}">
                <a16:creationId xmlns:a16="http://schemas.microsoft.com/office/drawing/2014/main" id="{4C13581F-D7D9-49B8-972E-2761F606FF36}"/>
              </a:ext>
            </a:extLst>
          </p:cNvPr>
          <p:cNvGrpSpPr>
            <a:grpSpLocks/>
          </p:cNvGrpSpPr>
          <p:nvPr/>
        </p:nvGrpSpPr>
        <p:grpSpPr bwMode="auto">
          <a:xfrm>
            <a:off x="4573407" y="1468668"/>
            <a:ext cx="1548092" cy="1390468"/>
            <a:chOff x="2884" y="838"/>
            <a:chExt cx="1100" cy="988"/>
          </a:xfrm>
          <a:solidFill>
            <a:srgbClr val="F89520"/>
          </a:solidFill>
        </p:grpSpPr>
        <p:sp>
          <p:nvSpPr>
            <p:cNvPr id="46" name="Rectangle 24">
              <a:extLst>
                <a:ext uri="{FF2B5EF4-FFF2-40B4-BE49-F238E27FC236}">
                  <a16:creationId xmlns:a16="http://schemas.microsoft.com/office/drawing/2014/main" id="{1EE99D02-BAC0-4FB2-9821-BA3A85C33B6D}"/>
                </a:ext>
              </a:extLst>
            </p:cNvPr>
            <p:cNvSpPr>
              <a:spLocks noChangeArrowheads="1"/>
            </p:cNvSpPr>
            <p:nvPr/>
          </p:nvSpPr>
          <p:spPr bwMode="auto">
            <a:xfrm>
              <a:off x="299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sp>
          <p:nvSpPr>
            <p:cNvPr id="47" name="Freeform 26">
              <a:extLst>
                <a:ext uri="{FF2B5EF4-FFF2-40B4-BE49-F238E27FC236}">
                  <a16:creationId xmlns:a16="http://schemas.microsoft.com/office/drawing/2014/main" id="{D105B37C-FD1B-4E6D-8C31-ECBE31198487}"/>
                </a:ext>
              </a:extLst>
            </p:cNvPr>
            <p:cNvSpPr>
              <a:spLocks/>
            </p:cNvSpPr>
            <p:nvPr/>
          </p:nvSpPr>
          <p:spPr bwMode="auto">
            <a:xfrm>
              <a:off x="2884" y="838"/>
              <a:ext cx="112" cy="988"/>
            </a:xfrm>
            <a:custGeom>
              <a:avLst/>
              <a:gdLst>
                <a:gd name="T0" fmla="*/ 0 w 120"/>
                <a:gd name="T1" fmla="*/ 912 h 1058"/>
                <a:gd name="T2" fmla="*/ 120 w 120"/>
                <a:gd name="T3" fmla="*/ 1058 h 1058"/>
                <a:gd name="T4" fmla="*/ 120 w 120"/>
                <a:gd name="T5" fmla="*/ 0 h 1058"/>
                <a:gd name="T6" fmla="*/ 0 w 120"/>
                <a:gd name="T7" fmla="*/ 151 h 1058"/>
                <a:gd name="T8" fmla="*/ 0 w 120"/>
                <a:gd name="T9" fmla="*/ 912 h 1058"/>
              </a:gdLst>
              <a:ahLst/>
              <a:cxnLst>
                <a:cxn ang="0">
                  <a:pos x="T0" y="T1"/>
                </a:cxn>
                <a:cxn ang="0">
                  <a:pos x="T2" y="T3"/>
                </a:cxn>
                <a:cxn ang="0">
                  <a:pos x="T4" y="T5"/>
                </a:cxn>
                <a:cxn ang="0">
                  <a:pos x="T6" y="T7"/>
                </a:cxn>
                <a:cxn ang="0">
                  <a:pos x="T8" y="T9"/>
                </a:cxn>
              </a:cxnLst>
              <a:rect l="0" t="0" r="r" b="b"/>
              <a:pathLst>
                <a:path w="120" h="1058">
                  <a:moveTo>
                    <a:pt x="0" y="912"/>
                  </a:moveTo>
                  <a:lnTo>
                    <a:pt x="120" y="1058"/>
                  </a:lnTo>
                  <a:lnTo>
                    <a:pt x="120" y="0"/>
                  </a:lnTo>
                  <a:lnTo>
                    <a:pt x="0" y="151"/>
                  </a:lnTo>
                  <a:lnTo>
                    <a:pt x="0"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grpSp>
      <p:grpSp>
        <p:nvGrpSpPr>
          <p:cNvPr id="48" name="Group 34">
            <a:extLst>
              <a:ext uri="{FF2B5EF4-FFF2-40B4-BE49-F238E27FC236}">
                <a16:creationId xmlns:a16="http://schemas.microsoft.com/office/drawing/2014/main" id="{1BBCCD85-7885-4F4B-9662-535ABCEEE453}"/>
              </a:ext>
            </a:extLst>
          </p:cNvPr>
          <p:cNvGrpSpPr>
            <a:grpSpLocks/>
          </p:cNvGrpSpPr>
          <p:nvPr/>
        </p:nvGrpSpPr>
        <p:grpSpPr bwMode="auto">
          <a:xfrm>
            <a:off x="3010308" y="2883599"/>
            <a:ext cx="1545277" cy="1390468"/>
            <a:chOff x="1776" y="838"/>
            <a:chExt cx="1098" cy="988"/>
          </a:xfrm>
          <a:solidFill>
            <a:srgbClr val="EE4037"/>
          </a:solidFill>
        </p:grpSpPr>
        <p:sp>
          <p:nvSpPr>
            <p:cNvPr id="49" name="Rectangle 20">
              <a:extLst>
                <a:ext uri="{FF2B5EF4-FFF2-40B4-BE49-F238E27FC236}">
                  <a16:creationId xmlns:a16="http://schemas.microsoft.com/office/drawing/2014/main" id="{63E57EFB-604B-4359-8F08-9AF5C1545A6F}"/>
                </a:ext>
              </a:extLst>
            </p:cNvPr>
            <p:cNvSpPr>
              <a:spLocks noChangeArrowheads="1"/>
            </p:cNvSpPr>
            <p:nvPr/>
          </p:nvSpPr>
          <p:spPr bwMode="auto">
            <a:xfrm>
              <a:off x="177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sp>
          <p:nvSpPr>
            <p:cNvPr id="50" name="Freeform 22">
              <a:extLst>
                <a:ext uri="{FF2B5EF4-FFF2-40B4-BE49-F238E27FC236}">
                  <a16:creationId xmlns:a16="http://schemas.microsoft.com/office/drawing/2014/main" id="{E87CA9D2-BFCC-431E-9466-A41326FE24DA}"/>
                </a:ext>
              </a:extLst>
            </p:cNvPr>
            <p:cNvSpPr>
              <a:spLocks/>
            </p:cNvSpPr>
            <p:nvPr/>
          </p:nvSpPr>
          <p:spPr bwMode="auto">
            <a:xfrm>
              <a:off x="2764" y="838"/>
              <a:ext cx="110" cy="988"/>
            </a:xfrm>
            <a:custGeom>
              <a:avLst/>
              <a:gdLst>
                <a:gd name="T0" fmla="*/ 118 w 118"/>
                <a:gd name="T1" fmla="*/ 912 h 1058"/>
                <a:gd name="T2" fmla="*/ 0 w 118"/>
                <a:gd name="T3" fmla="*/ 1058 h 1058"/>
                <a:gd name="T4" fmla="*/ 0 w 118"/>
                <a:gd name="T5" fmla="*/ 0 h 1058"/>
                <a:gd name="T6" fmla="*/ 118 w 118"/>
                <a:gd name="T7" fmla="*/ 151 h 1058"/>
                <a:gd name="T8" fmla="*/ 118 w 118"/>
                <a:gd name="T9" fmla="*/ 912 h 1058"/>
              </a:gdLst>
              <a:ahLst/>
              <a:cxnLst>
                <a:cxn ang="0">
                  <a:pos x="T0" y="T1"/>
                </a:cxn>
                <a:cxn ang="0">
                  <a:pos x="T2" y="T3"/>
                </a:cxn>
                <a:cxn ang="0">
                  <a:pos x="T4" y="T5"/>
                </a:cxn>
                <a:cxn ang="0">
                  <a:pos x="T6" y="T7"/>
                </a:cxn>
                <a:cxn ang="0">
                  <a:pos x="T8" y="T9"/>
                </a:cxn>
              </a:cxnLst>
              <a:rect l="0" t="0" r="r" b="b"/>
              <a:pathLst>
                <a:path w="118" h="1058">
                  <a:moveTo>
                    <a:pt x="118" y="912"/>
                  </a:moveTo>
                  <a:lnTo>
                    <a:pt x="0" y="1058"/>
                  </a:lnTo>
                  <a:lnTo>
                    <a:pt x="0" y="0"/>
                  </a:lnTo>
                  <a:lnTo>
                    <a:pt x="118" y="151"/>
                  </a:lnTo>
                  <a:lnTo>
                    <a:pt x="118"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grpSp>
      <p:grpSp>
        <p:nvGrpSpPr>
          <p:cNvPr id="51" name="Group 35">
            <a:extLst>
              <a:ext uri="{FF2B5EF4-FFF2-40B4-BE49-F238E27FC236}">
                <a16:creationId xmlns:a16="http://schemas.microsoft.com/office/drawing/2014/main" id="{FD003959-85C7-4EAF-ABDB-194B44EECA54}"/>
              </a:ext>
            </a:extLst>
          </p:cNvPr>
          <p:cNvGrpSpPr>
            <a:grpSpLocks/>
          </p:cNvGrpSpPr>
          <p:nvPr/>
        </p:nvGrpSpPr>
        <p:grpSpPr bwMode="auto">
          <a:xfrm>
            <a:off x="4573407" y="2888745"/>
            <a:ext cx="1548092" cy="1390468"/>
            <a:chOff x="2884" y="838"/>
            <a:chExt cx="1100" cy="988"/>
          </a:xfrm>
          <a:solidFill>
            <a:srgbClr val="F89520"/>
          </a:solidFill>
        </p:grpSpPr>
        <p:sp>
          <p:nvSpPr>
            <p:cNvPr id="52" name="Rectangle 24">
              <a:extLst>
                <a:ext uri="{FF2B5EF4-FFF2-40B4-BE49-F238E27FC236}">
                  <a16:creationId xmlns:a16="http://schemas.microsoft.com/office/drawing/2014/main" id="{EB8560F1-358F-4D0D-8ECF-E911B946C8FE}"/>
                </a:ext>
              </a:extLst>
            </p:cNvPr>
            <p:cNvSpPr>
              <a:spLocks noChangeArrowheads="1"/>
            </p:cNvSpPr>
            <p:nvPr/>
          </p:nvSpPr>
          <p:spPr bwMode="auto">
            <a:xfrm>
              <a:off x="299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sp>
          <p:nvSpPr>
            <p:cNvPr id="53" name="Freeform 26">
              <a:extLst>
                <a:ext uri="{FF2B5EF4-FFF2-40B4-BE49-F238E27FC236}">
                  <a16:creationId xmlns:a16="http://schemas.microsoft.com/office/drawing/2014/main" id="{6961FAAA-AEE7-4D48-9EE1-330403005E06}"/>
                </a:ext>
              </a:extLst>
            </p:cNvPr>
            <p:cNvSpPr>
              <a:spLocks/>
            </p:cNvSpPr>
            <p:nvPr/>
          </p:nvSpPr>
          <p:spPr bwMode="auto">
            <a:xfrm>
              <a:off x="2884" y="838"/>
              <a:ext cx="112" cy="988"/>
            </a:xfrm>
            <a:custGeom>
              <a:avLst/>
              <a:gdLst>
                <a:gd name="T0" fmla="*/ 0 w 120"/>
                <a:gd name="T1" fmla="*/ 912 h 1058"/>
                <a:gd name="T2" fmla="*/ 120 w 120"/>
                <a:gd name="T3" fmla="*/ 1058 h 1058"/>
                <a:gd name="T4" fmla="*/ 120 w 120"/>
                <a:gd name="T5" fmla="*/ 0 h 1058"/>
                <a:gd name="T6" fmla="*/ 0 w 120"/>
                <a:gd name="T7" fmla="*/ 151 h 1058"/>
                <a:gd name="T8" fmla="*/ 0 w 120"/>
                <a:gd name="T9" fmla="*/ 912 h 1058"/>
              </a:gdLst>
              <a:ahLst/>
              <a:cxnLst>
                <a:cxn ang="0">
                  <a:pos x="T0" y="T1"/>
                </a:cxn>
                <a:cxn ang="0">
                  <a:pos x="T2" y="T3"/>
                </a:cxn>
                <a:cxn ang="0">
                  <a:pos x="T4" y="T5"/>
                </a:cxn>
                <a:cxn ang="0">
                  <a:pos x="T6" y="T7"/>
                </a:cxn>
                <a:cxn ang="0">
                  <a:pos x="T8" y="T9"/>
                </a:cxn>
              </a:cxnLst>
              <a:rect l="0" t="0" r="r" b="b"/>
              <a:pathLst>
                <a:path w="120" h="1058">
                  <a:moveTo>
                    <a:pt x="0" y="912"/>
                  </a:moveTo>
                  <a:lnTo>
                    <a:pt x="120" y="1058"/>
                  </a:lnTo>
                  <a:lnTo>
                    <a:pt x="120" y="0"/>
                  </a:lnTo>
                  <a:lnTo>
                    <a:pt x="0" y="151"/>
                  </a:lnTo>
                  <a:lnTo>
                    <a:pt x="0"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endParaRPr lang="zh-CN" altLang="en-US" sz="1800">
                <a:solidFill>
                  <a:prstClr val="black"/>
                </a:solidFill>
                <a:latin typeface="Calibri"/>
                <a:ea typeface="宋体" panose="02010600030101010101" pitchFamily="2" charset="-122"/>
              </a:endParaRPr>
            </a:p>
          </p:txBody>
        </p:sp>
      </p:grpSp>
      <p:sp>
        <p:nvSpPr>
          <p:cNvPr id="54" name="矩形 53">
            <a:extLst>
              <a:ext uri="{FF2B5EF4-FFF2-40B4-BE49-F238E27FC236}">
                <a16:creationId xmlns:a16="http://schemas.microsoft.com/office/drawing/2014/main" id="{EC5FE752-016E-46FC-A498-3EF5413EDD87}"/>
              </a:ext>
            </a:extLst>
          </p:cNvPr>
          <p:cNvSpPr/>
          <p:nvPr/>
        </p:nvSpPr>
        <p:spPr>
          <a:xfrm>
            <a:off x="6190101" y="1694710"/>
            <a:ext cx="553357" cy="307777"/>
          </a:xfrm>
          <a:prstGeom prst="rect">
            <a:avLst/>
          </a:prstGeom>
        </p:spPr>
        <p:txBody>
          <a:bodyPr wrap="none">
            <a:spAutoFit/>
          </a:bodyPr>
          <a:lstStyle/>
          <a:p>
            <a:pPr>
              <a:spcAft>
                <a:spcPts val="0"/>
              </a:spcAft>
            </a:pPr>
            <a:r>
              <a:rPr lang="en-US" altLang="zh-CN" sz="1400" kern="100" dirty="0">
                <a:solidFill>
                  <a:schemeClr val="accent1"/>
                </a:solidFill>
                <a:latin typeface="+mj-lt"/>
                <a:cs typeface="Times New Roman" panose="02020603050405020304" pitchFamily="18" charset="0"/>
              </a:rPr>
              <a:t>RQ2</a:t>
            </a:r>
          </a:p>
        </p:txBody>
      </p:sp>
      <p:sp>
        <p:nvSpPr>
          <p:cNvPr id="55" name="矩形 54">
            <a:extLst>
              <a:ext uri="{FF2B5EF4-FFF2-40B4-BE49-F238E27FC236}">
                <a16:creationId xmlns:a16="http://schemas.microsoft.com/office/drawing/2014/main" id="{1CC3500D-29BB-472C-8039-AF934D6DDC8C}"/>
              </a:ext>
            </a:extLst>
          </p:cNvPr>
          <p:cNvSpPr/>
          <p:nvPr/>
        </p:nvSpPr>
        <p:spPr>
          <a:xfrm>
            <a:off x="6190101" y="1939177"/>
            <a:ext cx="2565077" cy="552202"/>
          </a:xfrm>
          <a:prstGeom prst="rect">
            <a:avLst/>
          </a:prstGeom>
        </p:spPr>
        <p:txBody>
          <a:bodyPr wrap="square">
            <a:spAutoFit/>
          </a:bodyPr>
          <a:lstStyle/>
          <a:p>
            <a:pPr algn="just">
              <a:lnSpc>
                <a:spcPct val="130000"/>
              </a:lnSpc>
              <a:spcBef>
                <a:spcPts val="600"/>
              </a:spcBef>
            </a:pPr>
            <a:r>
              <a:rPr lang="zh-CN" altLang="en-US" sz="1200" dirty="0">
                <a:solidFill>
                  <a:schemeClr val="tx1">
                    <a:lumMod val="85000"/>
                    <a:lumOff val="15000"/>
                  </a:schemeClr>
                </a:solidFill>
              </a:rPr>
              <a:t>包含</a:t>
            </a:r>
            <a:r>
              <a:rPr lang="zh-CN" altLang="en-US" sz="1200" b="1" dirty="0">
                <a:solidFill>
                  <a:srgbClr val="C00000"/>
                </a:solidFill>
              </a:rPr>
              <a:t>历史失效分布信息</a:t>
            </a:r>
            <a:r>
              <a:rPr lang="zh-CN" altLang="en-US" sz="1200" dirty="0">
                <a:solidFill>
                  <a:schemeClr val="tx1">
                    <a:lumMod val="85000"/>
                    <a:lumOff val="15000"/>
                  </a:schemeClr>
                </a:solidFill>
              </a:rPr>
              <a:t>奖励函数的有效性验证</a:t>
            </a:r>
          </a:p>
        </p:txBody>
      </p:sp>
      <p:sp>
        <p:nvSpPr>
          <p:cNvPr id="56" name="矩形 55">
            <a:extLst>
              <a:ext uri="{FF2B5EF4-FFF2-40B4-BE49-F238E27FC236}">
                <a16:creationId xmlns:a16="http://schemas.microsoft.com/office/drawing/2014/main" id="{C17C7266-0F9C-4729-A9C3-08616C2F864D}"/>
              </a:ext>
            </a:extLst>
          </p:cNvPr>
          <p:cNvSpPr/>
          <p:nvPr/>
        </p:nvSpPr>
        <p:spPr>
          <a:xfrm>
            <a:off x="6279123" y="3051725"/>
            <a:ext cx="553357" cy="307777"/>
          </a:xfrm>
          <a:prstGeom prst="rect">
            <a:avLst/>
          </a:prstGeom>
        </p:spPr>
        <p:txBody>
          <a:bodyPr wrap="none">
            <a:spAutoFit/>
          </a:bodyPr>
          <a:lstStyle/>
          <a:p>
            <a:pPr>
              <a:spcAft>
                <a:spcPts val="0"/>
              </a:spcAft>
            </a:pPr>
            <a:r>
              <a:rPr lang="en-US" altLang="zh-CN" sz="1400" kern="100" dirty="0">
                <a:solidFill>
                  <a:schemeClr val="accent1"/>
                </a:solidFill>
                <a:latin typeface="+mj-lt"/>
                <a:cs typeface="Times New Roman" panose="02020603050405020304" pitchFamily="18" charset="0"/>
              </a:rPr>
              <a:t>RQ4</a:t>
            </a:r>
          </a:p>
        </p:txBody>
      </p:sp>
      <p:sp>
        <p:nvSpPr>
          <p:cNvPr id="57" name="矩形 56">
            <a:extLst>
              <a:ext uri="{FF2B5EF4-FFF2-40B4-BE49-F238E27FC236}">
                <a16:creationId xmlns:a16="http://schemas.microsoft.com/office/drawing/2014/main" id="{09A154E0-3D28-435F-A44C-5F5A5D519612}"/>
              </a:ext>
            </a:extLst>
          </p:cNvPr>
          <p:cNvSpPr/>
          <p:nvPr/>
        </p:nvSpPr>
        <p:spPr>
          <a:xfrm>
            <a:off x="6279123" y="3296192"/>
            <a:ext cx="2476055" cy="312137"/>
          </a:xfrm>
          <a:prstGeom prst="rect">
            <a:avLst/>
          </a:prstGeom>
        </p:spPr>
        <p:txBody>
          <a:bodyPr wrap="square">
            <a:spAutoFit/>
          </a:bodyPr>
          <a:lstStyle/>
          <a:p>
            <a:pPr algn="just">
              <a:lnSpc>
                <a:spcPct val="130000"/>
              </a:lnSpc>
              <a:spcBef>
                <a:spcPts val="600"/>
              </a:spcBef>
            </a:pPr>
            <a:r>
              <a:rPr lang="zh-CN" altLang="en-US" sz="1200" dirty="0">
                <a:solidFill>
                  <a:schemeClr val="tx1">
                    <a:lumMod val="85000"/>
                    <a:lumOff val="15000"/>
                  </a:schemeClr>
                </a:solidFill>
              </a:rPr>
              <a:t>时间开销的比较</a:t>
            </a:r>
          </a:p>
        </p:txBody>
      </p:sp>
      <p:sp>
        <p:nvSpPr>
          <p:cNvPr id="58" name="矩形 57">
            <a:extLst>
              <a:ext uri="{FF2B5EF4-FFF2-40B4-BE49-F238E27FC236}">
                <a16:creationId xmlns:a16="http://schemas.microsoft.com/office/drawing/2014/main" id="{1F7A9388-8A3B-4D9F-86FF-BCC42BBAEABC}"/>
              </a:ext>
            </a:extLst>
          </p:cNvPr>
          <p:cNvSpPr/>
          <p:nvPr/>
        </p:nvSpPr>
        <p:spPr>
          <a:xfrm>
            <a:off x="2387684" y="3112595"/>
            <a:ext cx="553357" cy="307777"/>
          </a:xfrm>
          <a:prstGeom prst="rect">
            <a:avLst/>
          </a:prstGeom>
        </p:spPr>
        <p:txBody>
          <a:bodyPr wrap="none">
            <a:spAutoFit/>
          </a:bodyPr>
          <a:lstStyle/>
          <a:p>
            <a:pPr algn="r">
              <a:spcAft>
                <a:spcPts val="0"/>
              </a:spcAft>
            </a:pPr>
            <a:r>
              <a:rPr lang="en-US" altLang="zh-CN" sz="1400" kern="100" dirty="0">
                <a:solidFill>
                  <a:schemeClr val="accent1"/>
                </a:solidFill>
                <a:latin typeface="+mj-lt"/>
                <a:cs typeface="Times New Roman" panose="02020603050405020304" pitchFamily="18" charset="0"/>
              </a:rPr>
              <a:t>RQ3</a:t>
            </a:r>
          </a:p>
        </p:txBody>
      </p:sp>
      <p:sp>
        <p:nvSpPr>
          <p:cNvPr id="59" name="矩形 58">
            <a:extLst>
              <a:ext uri="{FF2B5EF4-FFF2-40B4-BE49-F238E27FC236}">
                <a16:creationId xmlns:a16="http://schemas.microsoft.com/office/drawing/2014/main" id="{5304E729-9160-42FE-AEE2-D03656DB4BEF}"/>
              </a:ext>
            </a:extLst>
          </p:cNvPr>
          <p:cNvSpPr/>
          <p:nvPr/>
        </p:nvSpPr>
        <p:spPr>
          <a:xfrm>
            <a:off x="398367" y="3323344"/>
            <a:ext cx="2542674" cy="312137"/>
          </a:xfrm>
          <a:prstGeom prst="rect">
            <a:avLst/>
          </a:prstGeom>
        </p:spPr>
        <p:txBody>
          <a:bodyPr wrap="square">
            <a:spAutoFit/>
          </a:bodyPr>
          <a:lstStyle/>
          <a:p>
            <a:pPr algn="r">
              <a:lnSpc>
                <a:spcPct val="130000"/>
              </a:lnSpc>
              <a:spcBef>
                <a:spcPts val="600"/>
              </a:spcBef>
            </a:pPr>
            <a:r>
              <a:rPr lang="zh-CN" altLang="en-US" sz="1200" dirty="0">
                <a:solidFill>
                  <a:schemeClr val="tx1">
                    <a:lumMod val="85000"/>
                    <a:lumOff val="15000"/>
                  </a:schemeClr>
                </a:solidFill>
              </a:rPr>
              <a:t>不同奖励策略的比较</a:t>
            </a:r>
          </a:p>
        </p:txBody>
      </p:sp>
      <p:sp>
        <p:nvSpPr>
          <p:cNvPr id="60" name="矩形 59">
            <a:extLst>
              <a:ext uri="{FF2B5EF4-FFF2-40B4-BE49-F238E27FC236}">
                <a16:creationId xmlns:a16="http://schemas.microsoft.com/office/drawing/2014/main" id="{1CA34843-8553-49BB-A034-183FE338DA49}"/>
              </a:ext>
            </a:extLst>
          </p:cNvPr>
          <p:cNvSpPr/>
          <p:nvPr/>
        </p:nvSpPr>
        <p:spPr>
          <a:xfrm>
            <a:off x="2388402" y="1752115"/>
            <a:ext cx="553357" cy="307777"/>
          </a:xfrm>
          <a:prstGeom prst="rect">
            <a:avLst/>
          </a:prstGeom>
        </p:spPr>
        <p:txBody>
          <a:bodyPr wrap="none">
            <a:spAutoFit/>
          </a:bodyPr>
          <a:lstStyle/>
          <a:p>
            <a:pPr algn="r">
              <a:spcAft>
                <a:spcPts val="0"/>
              </a:spcAft>
            </a:pPr>
            <a:r>
              <a:rPr lang="en-US" altLang="zh-CN" sz="1400" kern="100" dirty="0">
                <a:solidFill>
                  <a:schemeClr val="accent1"/>
                </a:solidFill>
                <a:latin typeface="+mj-lt"/>
                <a:cs typeface="Times New Roman" panose="02020603050405020304" pitchFamily="18" charset="0"/>
              </a:rPr>
              <a:t>RQ1</a:t>
            </a:r>
          </a:p>
        </p:txBody>
      </p:sp>
      <p:sp>
        <p:nvSpPr>
          <p:cNvPr id="61" name="矩形 60">
            <a:extLst>
              <a:ext uri="{FF2B5EF4-FFF2-40B4-BE49-F238E27FC236}">
                <a16:creationId xmlns:a16="http://schemas.microsoft.com/office/drawing/2014/main" id="{F7670E7A-6ACE-4FE0-B9F9-B2D7BB1EFE48}"/>
              </a:ext>
            </a:extLst>
          </p:cNvPr>
          <p:cNvSpPr/>
          <p:nvPr/>
        </p:nvSpPr>
        <p:spPr>
          <a:xfrm>
            <a:off x="476634" y="1943022"/>
            <a:ext cx="2464407" cy="552202"/>
          </a:xfrm>
          <a:prstGeom prst="rect">
            <a:avLst/>
          </a:prstGeom>
        </p:spPr>
        <p:txBody>
          <a:bodyPr wrap="square">
            <a:spAutoFit/>
          </a:bodyPr>
          <a:lstStyle/>
          <a:p>
            <a:pPr algn="just">
              <a:lnSpc>
                <a:spcPct val="130000"/>
              </a:lnSpc>
              <a:spcBef>
                <a:spcPts val="600"/>
              </a:spcBef>
            </a:pPr>
            <a:r>
              <a:rPr lang="zh-CN" altLang="en-US" sz="1200" dirty="0">
                <a:solidFill>
                  <a:schemeClr val="tx1">
                    <a:lumMod val="85000"/>
                    <a:lumOff val="15000"/>
                  </a:schemeClr>
                </a:solidFill>
              </a:rPr>
              <a:t>包含</a:t>
            </a:r>
            <a:r>
              <a:rPr lang="zh-CN" altLang="en-US" sz="1200" b="1" dirty="0">
                <a:solidFill>
                  <a:srgbClr val="C00000"/>
                </a:solidFill>
              </a:rPr>
              <a:t>历史信息</a:t>
            </a:r>
            <a:r>
              <a:rPr lang="zh-CN" altLang="en-US" sz="1200" dirty="0"/>
              <a:t>奖励函数</a:t>
            </a:r>
            <a:r>
              <a:rPr lang="zh-CN" altLang="en-US" sz="1200" dirty="0">
                <a:solidFill>
                  <a:schemeClr val="tx1">
                    <a:lumMod val="85000"/>
                    <a:lumOff val="15000"/>
                  </a:schemeClr>
                </a:solidFill>
              </a:rPr>
              <a:t>的有效性验证</a:t>
            </a:r>
          </a:p>
        </p:txBody>
      </p:sp>
      <p:grpSp>
        <p:nvGrpSpPr>
          <p:cNvPr id="32" name="Group 112">
            <a:extLst>
              <a:ext uri="{FF2B5EF4-FFF2-40B4-BE49-F238E27FC236}">
                <a16:creationId xmlns:a16="http://schemas.microsoft.com/office/drawing/2014/main" id="{6C6539DA-33B8-4461-B4BE-A2FF6A63FEF1}"/>
              </a:ext>
            </a:extLst>
          </p:cNvPr>
          <p:cNvGrpSpPr/>
          <p:nvPr/>
        </p:nvGrpSpPr>
        <p:grpSpPr>
          <a:xfrm>
            <a:off x="5120738" y="1939177"/>
            <a:ext cx="578191" cy="541686"/>
            <a:chOff x="5368132" y="3540125"/>
            <a:chExt cx="465138" cy="435769"/>
          </a:xfrm>
          <a:solidFill>
            <a:sysClr val="window" lastClr="FFFFFF"/>
          </a:solidFill>
        </p:grpSpPr>
        <p:sp>
          <p:nvSpPr>
            <p:cNvPr id="33" name="AutoShape 110">
              <a:extLst>
                <a:ext uri="{FF2B5EF4-FFF2-40B4-BE49-F238E27FC236}">
                  <a16:creationId xmlns:a16="http://schemas.microsoft.com/office/drawing/2014/main" id="{21CC8C20-00DB-4966-957E-474009EF93F6}"/>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4" name="AutoShape 111">
              <a:extLst>
                <a:ext uri="{FF2B5EF4-FFF2-40B4-BE49-F238E27FC236}">
                  <a16:creationId xmlns:a16="http://schemas.microsoft.com/office/drawing/2014/main" id="{F2AAF580-60AB-4324-A7CF-E71970AEBA9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35" name="AutoShape 112">
            <a:extLst>
              <a:ext uri="{FF2B5EF4-FFF2-40B4-BE49-F238E27FC236}">
                <a16:creationId xmlns:a16="http://schemas.microsoft.com/office/drawing/2014/main" id="{11B5B3C5-DA4B-4987-943B-00AC63452F74}"/>
              </a:ext>
            </a:extLst>
          </p:cNvPr>
          <p:cNvSpPr>
            <a:spLocks/>
          </p:cNvSpPr>
          <p:nvPr/>
        </p:nvSpPr>
        <p:spPr bwMode="auto">
          <a:xfrm>
            <a:off x="3474713" y="3289513"/>
            <a:ext cx="578642" cy="57864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36" name="组合 35">
            <a:extLst>
              <a:ext uri="{FF2B5EF4-FFF2-40B4-BE49-F238E27FC236}">
                <a16:creationId xmlns:a16="http://schemas.microsoft.com/office/drawing/2014/main" id="{7396ABCB-037B-45E6-B476-EC4AAEBA6BE9}"/>
              </a:ext>
            </a:extLst>
          </p:cNvPr>
          <p:cNvGrpSpPr/>
          <p:nvPr/>
        </p:nvGrpSpPr>
        <p:grpSpPr>
          <a:xfrm>
            <a:off x="3442161" y="1902519"/>
            <a:ext cx="577205" cy="577205"/>
            <a:chOff x="2473104" y="2145028"/>
            <a:chExt cx="359165" cy="359165"/>
          </a:xfrm>
          <a:solidFill>
            <a:sysClr val="window" lastClr="FFFFFF"/>
          </a:solidFill>
        </p:grpSpPr>
        <p:sp>
          <p:nvSpPr>
            <p:cNvPr id="37" name="AutoShape 126">
              <a:extLst>
                <a:ext uri="{FF2B5EF4-FFF2-40B4-BE49-F238E27FC236}">
                  <a16:creationId xmlns:a16="http://schemas.microsoft.com/office/drawing/2014/main" id="{229E0467-131D-4D7A-AC25-BE1E0DF02D3F}"/>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8" name="AutoShape 127">
              <a:extLst>
                <a:ext uri="{FF2B5EF4-FFF2-40B4-BE49-F238E27FC236}">
                  <a16:creationId xmlns:a16="http://schemas.microsoft.com/office/drawing/2014/main" id="{93F1E1C3-B84F-46C0-A0DC-E04C20477788}"/>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9" name="Group 69">
            <a:extLst>
              <a:ext uri="{FF2B5EF4-FFF2-40B4-BE49-F238E27FC236}">
                <a16:creationId xmlns:a16="http://schemas.microsoft.com/office/drawing/2014/main" id="{232ED120-9D12-4BDD-8323-1BFD28B4CF4A}"/>
              </a:ext>
            </a:extLst>
          </p:cNvPr>
          <p:cNvGrpSpPr/>
          <p:nvPr/>
        </p:nvGrpSpPr>
        <p:grpSpPr>
          <a:xfrm>
            <a:off x="5139840" y="3329645"/>
            <a:ext cx="486074" cy="456162"/>
            <a:chOff x="10074275" y="1647825"/>
            <a:chExt cx="464344" cy="435769"/>
          </a:xfrm>
          <a:solidFill>
            <a:sysClr val="window" lastClr="FFFFFF"/>
          </a:solidFill>
        </p:grpSpPr>
        <p:sp>
          <p:nvSpPr>
            <p:cNvPr id="40" name="AutoShape 69">
              <a:extLst>
                <a:ext uri="{FF2B5EF4-FFF2-40B4-BE49-F238E27FC236}">
                  <a16:creationId xmlns:a16="http://schemas.microsoft.com/office/drawing/2014/main" id="{75D291D9-C0F3-4CC9-B1CE-4CD85420071A}"/>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1" name="AutoShape 70">
              <a:extLst>
                <a:ext uri="{FF2B5EF4-FFF2-40B4-BE49-F238E27FC236}">
                  <a16:creationId xmlns:a16="http://schemas.microsoft.com/office/drawing/2014/main" id="{F2DCDD8E-17FA-4A58-A06B-5FE6C22DCF0C}"/>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2" name="AutoShape 71">
              <a:extLst>
                <a:ext uri="{FF2B5EF4-FFF2-40B4-BE49-F238E27FC236}">
                  <a16:creationId xmlns:a16="http://schemas.microsoft.com/office/drawing/2014/main" id="{6F803A87-E556-4EBE-A896-2D3E35FE9899}"/>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3" name="AutoShape 72">
              <a:extLst>
                <a:ext uri="{FF2B5EF4-FFF2-40B4-BE49-F238E27FC236}">
                  <a16:creationId xmlns:a16="http://schemas.microsoft.com/office/drawing/2014/main" id="{22CB086E-2902-4900-AE74-21C496048561}"/>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4" name="AutoShape 73">
              <a:extLst>
                <a:ext uri="{FF2B5EF4-FFF2-40B4-BE49-F238E27FC236}">
                  <a16:creationId xmlns:a16="http://schemas.microsoft.com/office/drawing/2014/main" id="{5E30E518-CE9D-40E7-A7A2-DBB6C614D5C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5" name="AutoShape 74">
              <a:extLst>
                <a:ext uri="{FF2B5EF4-FFF2-40B4-BE49-F238E27FC236}">
                  <a16:creationId xmlns:a16="http://schemas.microsoft.com/office/drawing/2014/main" id="{A6D08C1E-C6EF-4C4F-8788-B0D9205C3CF6}"/>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6" name="AutoShape 75">
              <a:extLst>
                <a:ext uri="{FF2B5EF4-FFF2-40B4-BE49-F238E27FC236}">
                  <a16:creationId xmlns:a16="http://schemas.microsoft.com/office/drawing/2014/main" id="{63F3693E-89E1-460F-B7F7-1F085EEB44D0}"/>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7" name="AutoShape 76">
              <a:extLst>
                <a:ext uri="{FF2B5EF4-FFF2-40B4-BE49-F238E27FC236}">
                  <a16:creationId xmlns:a16="http://schemas.microsoft.com/office/drawing/2014/main" id="{66B97C9D-865D-445D-A689-40EA1D6EF652}"/>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68" name="AutoShape 77">
              <a:extLst>
                <a:ext uri="{FF2B5EF4-FFF2-40B4-BE49-F238E27FC236}">
                  <a16:creationId xmlns:a16="http://schemas.microsoft.com/office/drawing/2014/main" id="{117D4320-2CB4-477E-B4AD-93BD1ABDEF41}"/>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69" name="矩形 68">
            <a:extLst>
              <a:ext uri="{FF2B5EF4-FFF2-40B4-BE49-F238E27FC236}">
                <a16:creationId xmlns:a16="http://schemas.microsoft.com/office/drawing/2014/main" id="{265B6C82-921B-4AC6-8265-5E87B726C1AF}"/>
              </a:ext>
            </a:extLst>
          </p:cNvPr>
          <p:cNvSpPr/>
          <p:nvPr/>
        </p:nvSpPr>
        <p:spPr>
          <a:xfrm>
            <a:off x="388823" y="47289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实验设计</a:t>
            </a:r>
          </a:p>
        </p:txBody>
      </p:sp>
      <p:sp>
        <p:nvSpPr>
          <p:cNvPr id="2" name="灯片编号占位符 1">
            <a:extLst>
              <a:ext uri="{FF2B5EF4-FFF2-40B4-BE49-F238E27FC236}">
                <a16:creationId xmlns:a16="http://schemas.microsoft.com/office/drawing/2014/main" id="{6B60EBFE-66F6-47BB-8579-E9606294FCCA}"/>
              </a:ext>
            </a:extLst>
          </p:cNvPr>
          <p:cNvSpPr>
            <a:spLocks noGrp="1"/>
          </p:cNvSpPr>
          <p:nvPr>
            <p:ph type="sldNum" sz="quarter" idx="12"/>
          </p:nvPr>
        </p:nvSpPr>
        <p:spPr/>
        <p:txBody>
          <a:bodyPr/>
          <a:lstStyle/>
          <a:p>
            <a:fld id="{C78D03BD-8273-4B2F-9BD5-C1C4F37ADDE7}" type="slidenum">
              <a:rPr lang="zh-CN" altLang="en-US" smtClean="0"/>
              <a:pPr/>
              <a:t>20</a:t>
            </a:fld>
            <a:endParaRPr lang="zh-CN" altLang="en-US" dirty="0"/>
          </a:p>
        </p:txBody>
      </p:sp>
    </p:spTree>
    <p:extLst>
      <p:ext uri="{BB962C8B-B14F-4D97-AF65-F5344CB8AC3E}">
        <p14:creationId xmlns:p14="http://schemas.microsoft.com/office/powerpoint/2010/main" val="420561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实验结果与分析</a:t>
            </a:r>
          </a:p>
        </p:txBody>
      </p:sp>
      <p:sp>
        <p:nvSpPr>
          <p:cNvPr id="7" name="文本框 6">
            <a:extLst>
              <a:ext uri="{FF2B5EF4-FFF2-40B4-BE49-F238E27FC236}">
                <a16:creationId xmlns:a16="http://schemas.microsoft.com/office/drawing/2014/main" id="{78427DCC-75CF-4884-B4D5-90478DBDB4E3}"/>
              </a:ext>
            </a:extLst>
          </p:cNvPr>
          <p:cNvSpPr txBox="1"/>
          <p:nvPr/>
        </p:nvSpPr>
        <p:spPr>
          <a:xfrm>
            <a:off x="388823" y="1131840"/>
            <a:ext cx="8142618" cy="4222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zh-CN" sz="1600" b="1" dirty="0"/>
              <a:t>RQ1</a:t>
            </a:r>
            <a:r>
              <a:rPr lang="zh-CN" altLang="en-US" sz="1600" b="1" dirty="0"/>
              <a:t>：包含测试用例历史执行信息的奖励函数是否能有效提升测试序列的检错能力？</a:t>
            </a:r>
            <a:endParaRPr lang="en-US" altLang="zh-CN" sz="1600" b="1" dirty="0"/>
          </a:p>
        </p:txBody>
      </p:sp>
      <p:grpSp>
        <p:nvGrpSpPr>
          <p:cNvPr id="13" name="组合 12">
            <a:extLst>
              <a:ext uri="{FF2B5EF4-FFF2-40B4-BE49-F238E27FC236}">
                <a16:creationId xmlns:a16="http://schemas.microsoft.com/office/drawing/2014/main" id="{5377956C-C45D-4DC1-9FBA-6D0E94F8DA43}"/>
              </a:ext>
            </a:extLst>
          </p:cNvPr>
          <p:cNvGrpSpPr/>
          <p:nvPr/>
        </p:nvGrpSpPr>
        <p:grpSpPr>
          <a:xfrm>
            <a:off x="199278" y="2476872"/>
            <a:ext cx="4257312" cy="1472823"/>
            <a:chOff x="230819" y="2209439"/>
            <a:chExt cx="3806451" cy="1103670"/>
          </a:xfrm>
        </p:grpSpPr>
        <p:pic>
          <p:nvPicPr>
            <p:cNvPr id="11" name="图片 10">
              <a:extLst>
                <a:ext uri="{FF2B5EF4-FFF2-40B4-BE49-F238E27FC236}">
                  <a16:creationId xmlns:a16="http://schemas.microsoft.com/office/drawing/2014/main" id="{057172BF-F3C9-4DD9-8F86-2D4CC140CEC0}"/>
                </a:ext>
              </a:extLst>
            </p:cNvPr>
            <p:cNvPicPr>
              <a:picLocks noChangeAspect="1"/>
            </p:cNvPicPr>
            <p:nvPr/>
          </p:nvPicPr>
          <p:blipFill>
            <a:blip r:embed="rId2"/>
            <a:stretch>
              <a:fillRect/>
            </a:stretch>
          </p:blipFill>
          <p:spPr>
            <a:xfrm>
              <a:off x="230819" y="2209439"/>
              <a:ext cx="3806451" cy="946326"/>
            </a:xfrm>
            <a:prstGeom prst="rect">
              <a:avLst/>
            </a:prstGeom>
          </p:spPr>
        </p:pic>
        <p:pic>
          <p:nvPicPr>
            <p:cNvPr id="12" name="图片 11">
              <a:extLst>
                <a:ext uri="{FF2B5EF4-FFF2-40B4-BE49-F238E27FC236}">
                  <a16:creationId xmlns:a16="http://schemas.microsoft.com/office/drawing/2014/main" id="{AB904E33-0259-400C-A542-B187E299E1B8}"/>
                </a:ext>
              </a:extLst>
            </p:cNvPr>
            <p:cNvPicPr>
              <a:picLocks noChangeAspect="1"/>
            </p:cNvPicPr>
            <p:nvPr/>
          </p:nvPicPr>
          <p:blipFill>
            <a:blip r:embed="rId3"/>
            <a:stretch>
              <a:fillRect/>
            </a:stretch>
          </p:blipFill>
          <p:spPr>
            <a:xfrm>
              <a:off x="1640673" y="3191203"/>
              <a:ext cx="1059913" cy="121906"/>
            </a:xfrm>
            <a:prstGeom prst="rect">
              <a:avLst/>
            </a:prstGeom>
          </p:spPr>
        </p:pic>
      </p:grpSp>
      <p:grpSp>
        <p:nvGrpSpPr>
          <p:cNvPr id="17" name="组合 16">
            <a:extLst>
              <a:ext uri="{FF2B5EF4-FFF2-40B4-BE49-F238E27FC236}">
                <a16:creationId xmlns:a16="http://schemas.microsoft.com/office/drawing/2014/main" id="{9555B03C-CA3F-4A1C-914A-22995783EC3A}"/>
              </a:ext>
            </a:extLst>
          </p:cNvPr>
          <p:cNvGrpSpPr/>
          <p:nvPr/>
        </p:nvGrpSpPr>
        <p:grpSpPr>
          <a:xfrm>
            <a:off x="4572000" y="1802329"/>
            <a:ext cx="4372722" cy="1273537"/>
            <a:chOff x="4572000" y="1802329"/>
            <a:chExt cx="4372722" cy="1273537"/>
          </a:xfrm>
        </p:grpSpPr>
        <p:pic>
          <p:nvPicPr>
            <p:cNvPr id="14" name="图片 13">
              <a:extLst>
                <a:ext uri="{FF2B5EF4-FFF2-40B4-BE49-F238E27FC236}">
                  <a16:creationId xmlns:a16="http://schemas.microsoft.com/office/drawing/2014/main" id="{6FA8779A-666C-4645-8F9A-5DB140B21ABC}"/>
                </a:ext>
              </a:extLst>
            </p:cNvPr>
            <p:cNvPicPr>
              <a:picLocks noChangeAspect="1"/>
            </p:cNvPicPr>
            <p:nvPr/>
          </p:nvPicPr>
          <p:blipFill>
            <a:blip r:embed="rId4"/>
            <a:stretch>
              <a:fillRect/>
            </a:stretch>
          </p:blipFill>
          <p:spPr>
            <a:xfrm>
              <a:off x="4572000" y="1802329"/>
              <a:ext cx="4372722" cy="1090724"/>
            </a:xfrm>
            <a:prstGeom prst="rect">
              <a:avLst/>
            </a:prstGeom>
          </p:spPr>
        </p:pic>
        <p:pic>
          <p:nvPicPr>
            <p:cNvPr id="15" name="图片 14">
              <a:extLst>
                <a:ext uri="{FF2B5EF4-FFF2-40B4-BE49-F238E27FC236}">
                  <a16:creationId xmlns:a16="http://schemas.microsoft.com/office/drawing/2014/main" id="{73489448-F30F-4667-BD79-B4ED0C9A0205}"/>
                </a:ext>
              </a:extLst>
            </p:cNvPr>
            <p:cNvPicPr>
              <a:picLocks noChangeAspect="1"/>
            </p:cNvPicPr>
            <p:nvPr/>
          </p:nvPicPr>
          <p:blipFill>
            <a:blip r:embed="rId5"/>
            <a:stretch>
              <a:fillRect/>
            </a:stretch>
          </p:blipFill>
          <p:spPr>
            <a:xfrm>
              <a:off x="6204184" y="2944505"/>
              <a:ext cx="1108354" cy="131361"/>
            </a:xfrm>
            <a:prstGeom prst="rect">
              <a:avLst/>
            </a:prstGeom>
          </p:spPr>
        </p:pic>
      </p:grpSp>
      <p:grpSp>
        <p:nvGrpSpPr>
          <p:cNvPr id="20" name="组合 19">
            <a:extLst>
              <a:ext uri="{FF2B5EF4-FFF2-40B4-BE49-F238E27FC236}">
                <a16:creationId xmlns:a16="http://schemas.microsoft.com/office/drawing/2014/main" id="{F3801E89-5AB9-467B-9403-91BF7AB0EF0D}"/>
              </a:ext>
            </a:extLst>
          </p:cNvPr>
          <p:cNvGrpSpPr/>
          <p:nvPr/>
        </p:nvGrpSpPr>
        <p:grpSpPr>
          <a:xfrm>
            <a:off x="4572000" y="3224665"/>
            <a:ext cx="4372723" cy="1280203"/>
            <a:chOff x="4572000" y="3224665"/>
            <a:chExt cx="4372723" cy="1280203"/>
          </a:xfrm>
        </p:grpSpPr>
        <p:pic>
          <p:nvPicPr>
            <p:cNvPr id="18" name="图片 17">
              <a:extLst>
                <a:ext uri="{FF2B5EF4-FFF2-40B4-BE49-F238E27FC236}">
                  <a16:creationId xmlns:a16="http://schemas.microsoft.com/office/drawing/2014/main" id="{000190B8-B520-45B3-A0C4-DF20AD1ADE15}"/>
                </a:ext>
              </a:extLst>
            </p:cNvPr>
            <p:cNvPicPr>
              <a:picLocks noChangeAspect="1"/>
            </p:cNvPicPr>
            <p:nvPr/>
          </p:nvPicPr>
          <p:blipFill>
            <a:blip r:embed="rId6"/>
            <a:stretch>
              <a:fillRect/>
            </a:stretch>
          </p:blipFill>
          <p:spPr>
            <a:xfrm>
              <a:off x="4572000" y="3224665"/>
              <a:ext cx="4372723" cy="1097044"/>
            </a:xfrm>
            <a:prstGeom prst="rect">
              <a:avLst/>
            </a:prstGeom>
          </p:spPr>
        </p:pic>
        <p:pic>
          <p:nvPicPr>
            <p:cNvPr id="19" name="图片 18">
              <a:extLst>
                <a:ext uri="{FF2B5EF4-FFF2-40B4-BE49-F238E27FC236}">
                  <a16:creationId xmlns:a16="http://schemas.microsoft.com/office/drawing/2014/main" id="{17B54F48-5301-444F-9A6C-B4A3825ED2D9}"/>
                </a:ext>
              </a:extLst>
            </p:cNvPr>
            <p:cNvPicPr>
              <a:picLocks noChangeAspect="1"/>
            </p:cNvPicPr>
            <p:nvPr/>
          </p:nvPicPr>
          <p:blipFill>
            <a:blip r:embed="rId7"/>
            <a:stretch>
              <a:fillRect/>
            </a:stretch>
          </p:blipFill>
          <p:spPr>
            <a:xfrm>
              <a:off x="6204184" y="4365124"/>
              <a:ext cx="1157876" cy="139744"/>
            </a:xfrm>
            <a:prstGeom prst="rect">
              <a:avLst/>
            </a:prstGeom>
          </p:spPr>
        </p:pic>
      </p:grpSp>
      <p:sp>
        <p:nvSpPr>
          <p:cNvPr id="2" name="灯片编号占位符 1">
            <a:extLst>
              <a:ext uri="{FF2B5EF4-FFF2-40B4-BE49-F238E27FC236}">
                <a16:creationId xmlns:a16="http://schemas.microsoft.com/office/drawing/2014/main" id="{4E4C2918-D611-4040-892C-D82C0083EFB7}"/>
              </a:ext>
            </a:extLst>
          </p:cNvPr>
          <p:cNvSpPr>
            <a:spLocks noGrp="1"/>
          </p:cNvSpPr>
          <p:nvPr>
            <p:ph type="sldNum" sz="quarter" idx="12"/>
          </p:nvPr>
        </p:nvSpPr>
        <p:spPr/>
        <p:txBody>
          <a:bodyPr/>
          <a:lstStyle/>
          <a:p>
            <a:fld id="{C78D03BD-8273-4B2F-9BD5-C1C4F37ADDE7}" type="slidenum">
              <a:rPr lang="zh-CN" altLang="en-US" smtClean="0"/>
              <a:pPr/>
              <a:t>21</a:t>
            </a:fld>
            <a:endParaRPr lang="zh-CN" altLang="en-US" dirty="0"/>
          </a:p>
        </p:txBody>
      </p:sp>
    </p:spTree>
    <p:extLst>
      <p:ext uri="{BB962C8B-B14F-4D97-AF65-F5344CB8AC3E}">
        <p14:creationId xmlns:p14="http://schemas.microsoft.com/office/powerpoint/2010/main" val="237263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实验结果与分析</a:t>
            </a:r>
          </a:p>
        </p:txBody>
      </p:sp>
      <p:sp>
        <p:nvSpPr>
          <p:cNvPr id="7" name="文本框 6">
            <a:extLst>
              <a:ext uri="{FF2B5EF4-FFF2-40B4-BE49-F238E27FC236}">
                <a16:creationId xmlns:a16="http://schemas.microsoft.com/office/drawing/2014/main" id="{78427DCC-75CF-4884-B4D5-90478DBDB4E3}"/>
              </a:ext>
            </a:extLst>
          </p:cNvPr>
          <p:cNvSpPr txBox="1"/>
          <p:nvPr/>
        </p:nvSpPr>
        <p:spPr>
          <a:xfrm>
            <a:off x="388823" y="1131840"/>
            <a:ext cx="8142618" cy="4222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zh-CN" sz="1600" b="1" dirty="0"/>
              <a:t>RQ1</a:t>
            </a:r>
            <a:r>
              <a:rPr lang="zh-CN" altLang="en-US" sz="1600" b="1" dirty="0"/>
              <a:t>：包含测试用例历史执行信息的奖励函数是否能有效提升测试序列的检错能力？</a:t>
            </a:r>
            <a:endParaRPr lang="en-US" altLang="zh-CN" sz="1600" b="1" dirty="0"/>
          </a:p>
        </p:txBody>
      </p:sp>
      <p:grpSp>
        <p:nvGrpSpPr>
          <p:cNvPr id="14" name="组合 13">
            <a:extLst>
              <a:ext uri="{FF2B5EF4-FFF2-40B4-BE49-F238E27FC236}">
                <a16:creationId xmlns:a16="http://schemas.microsoft.com/office/drawing/2014/main" id="{E5D4BC96-A0DE-4918-8AA6-F2C8B368F96C}"/>
              </a:ext>
            </a:extLst>
          </p:cNvPr>
          <p:cNvGrpSpPr/>
          <p:nvPr/>
        </p:nvGrpSpPr>
        <p:grpSpPr>
          <a:xfrm>
            <a:off x="1908348" y="1725370"/>
            <a:ext cx="5327301" cy="1779026"/>
            <a:chOff x="1908348" y="1725370"/>
            <a:chExt cx="5327301" cy="1779026"/>
          </a:xfrm>
        </p:grpSpPr>
        <p:pic>
          <p:nvPicPr>
            <p:cNvPr id="2" name="图片 1">
              <a:extLst>
                <a:ext uri="{FF2B5EF4-FFF2-40B4-BE49-F238E27FC236}">
                  <a16:creationId xmlns:a16="http://schemas.microsoft.com/office/drawing/2014/main" id="{9E3EFBE3-C04A-477E-A910-8CA878EDF76D}"/>
                </a:ext>
              </a:extLst>
            </p:cNvPr>
            <p:cNvPicPr>
              <a:picLocks noChangeAspect="1"/>
            </p:cNvPicPr>
            <p:nvPr/>
          </p:nvPicPr>
          <p:blipFill>
            <a:blip r:embed="rId2"/>
            <a:stretch>
              <a:fillRect/>
            </a:stretch>
          </p:blipFill>
          <p:spPr>
            <a:xfrm>
              <a:off x="1908348" y="1725370"/>
              <a:ext cx="5327301" cy="1607791"/>
            </a:xfrm>
            <a:prstGeom prst="rect">
              <a:avLst/>
            </a:prstGeom>
          </p:spPr>
        </p:pic>
        <p:pic>
          <p:nvPicPr>
            <p:cNvPr id="11" name="图片 10">
              <a:extLst>
                <a:ext uri="{FF2B5EF4-FFF2-40B4-BE49-F238E27FC236}">
                  <a16:creationId xmlns:a16="http://schemas.microsoft.com/office/drawing/2014/main" id="{24E03C98-A2EF-48B0-BEA3-BA6A5633AB41}"/>
                </a:ext>
              </a:extLst>
            </p:cNvPr>
            <p:cNvPicPr>
              <a:picLocks noChangeAspect="1"/>
            </p:cNvPicPr>
            <p:nvPr/>
          </p:nvPicPr>
          <p:blipFill>
            <a:blip r:embed="rId3"/>
            <a:stretch>
              <a:fillRect/>
            </a:stretch>
          </p:blipFill>
          <p:spPr>
            <a:xfrm>
              <a:off x="2729058" y="3363760"/>
              <a:ext cx="3685880" cy="140636"/>
            </a:xfrm>
            <a:prstGeom prst="rect">
              <a:avLst/>
            </a:prstGeom>
          </p:spPr>
        </p:pic>
      </p:grpSp>
      <p:sp>
        <p:nvSpPr>
          <p:cNvPr id="13" name="文本框 12">
            <a:extLst>
              <a:ext uri="{FF2B5EF4-FFF2-40B4-BE49-F238E27FC236}">
                <a16:creationId xmlns:a16="http://schemas.microsoft.com/office/drawing/2014/main" id="{670FCDF2-5BE5-4347-AEF6-B337A1E423F5}"/>
              </a:ext>
            </a:extLst>
          </p:cNvPr>
          <p:cNvSpPr txBox="1"/>
          <p:nvPr/>
        </p:nvSpPr>
        <p:spPr>
          <a:xfrm>
            <a:off x="1003174" y="3685717"/>
            <a:ext cx="7137647" cy="984885"/>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1400" b="1" dirty="0">
                <a:solidFill>
                  <a:srgbClr val="C00000"/>
                </a:solidFill>
              </a:rPr>
              <a:t>总的来说</a:t>
            </a:r>
            <a:r>
              <a:rPr lang="en-US" altLang="zh-CN" sz="1400" b="1" dirty="0">
                <a:solidFill>
                  <a:srgbClr val="C00000"/>
                </a:solidFill>
              </a:rPr>
              <a:t>,</a:t>
            </a:r>
            <a:r>
              <a:rPr lang="zh-CN" altLang="en-US" sz="1400" b="1" dirty="0">
                <a:solidFill>
                  <a:srgbClr val="C00000"/>
                </a:solidFill>
              </a:rPr>
              <a:t>包含历史信息的奖励函数明显优于不包含历史信息的奖励函数，</a:t>
            </a:r>
            <a:r>
              <a:rPr lang="zh-CN" altLang="en-US" sz="1400" dirty="0"/>
              <a:t>尤其是对于规模最大但失效率仅为</a:t>
            </a:r>
            <a:r>
              <a:rPr lang="en-US" altLang="zh-CN" sz="1400" dirty="0"/>
              <a:t>0.25%</a:t>
            </a:r>
            <a:r>
              <a:rPr lang="zh-CN" altLang="en-US" sz="1400" dirty="0"/>
              <a:t>的谷歌</a:t>
            </a:r>
            <a:r>
              <a:rPr lang="en-US" altLang="zh-CN" sz="1400" dirty="0"/>
              <a:t>GSDTSR</a:t>
            </a:r>
            <a:r>
              <a:rPr lang="zh-CN" altLang="en-US" sz="1400" dirty="0"/>
              <a:t>数据，测试用例的</a:t>
            </a:r>
            <a:r>
              <a:rPr lang="en-US" altLang="zh-CN" sz="1400" dirty="0"/>
              <a:t>NAPFD</a:t>
            </a:r>
            <a:r>
              <a:rPr lang="zh-CN" altLang="en-US" sz="1400" dirty="0"/>
              <a:t>值提高近</a:t>
            </a:r>
            <a:r>
              <a:rPr lang="en-US" altLang="zh-CN" sz="1400" dirty="0"/>
              <a:t>6</a:t>
            </a:r>
            <a:r>
              <a:rPr lang="zh-CN" altLang="en-US" sz="1400" dirty="0"/>
              <a:t>倍</a:t>
            </a:r>
            <a:r>
              <a:rPr lang="en-US" altLang="zh-CN" sz="1400" dirty="0"/>
              <a:t>,</a:t>
            </a:r>
            <a:r>
              <a:rPr lang="zh-CN" altLang="en-US" sz="1400" dirty="0"/>
              <a:t>说明即使在失效信息少的情况下，基于历史信息也能学习出检错能力较高的测试序列，进一步验证了历史失效信息对测试用例优先排序技术的有效性。</a:t>
            </a:r>
            <a:endParaRPr lang="zh-CN" altLang="en-US" sz="1600" dirty="0"/>
          </a:p>
        </p:txBody>
      </p:sp>
      <p:sp>
        <p:nvSpPr>
          <p:cNvPr id="4" name="灯片编号占位符 3">
            <a:extLst>
              <a:ext uri="{FF2B5EF4-FFF2-40B4-BE49-F238E27FC236}">
                <a16:creationId xmlns:a16="http://schemas.microsoft.com/office/drawing/2014/main" id="{9559AF64-B9DB-41F2-846C-9349698FE307}"/>
              </a:ext>
            </a:extLst>
          </p:cNvPr>
          <p:cNvSpPr>
            <a:spLocks noGrp="1"/>
          </p:cNvSpPr>
          <p:nvPr>
            <p:ph type="sldNum" sz="quarter" idx="12"/>
          </p:nvPr>
        </p:nvSpPr>
        <p:spPr/>
        <p:txBody>
          <a:bodyPr/>
          <a:lstStyle/>
          <a:p>
            <a:fld id="{C78D03BD-8273-4B2F-9BD5-C1C4F37ADDE7}" type="slidenum">
              <a:rPr lang="zh-CN" altLang="en-US" smtClean="0"/>
              <a:pPr/>
              <a:t>22</a:t>
            </a:fld>
            <a:endParaRPr lang="zh-CN" altLang="en-US" dirty="0"/>
          </a:p>
        </p:txBody>
      </p:sp>
    </p:spTree>
    <p:extLst>
      <p:ext uri="{BB962C8B-B14F-4D97-AF65-F5344CB8AC3E}">
        <p14:creationId xmlns:p14="http://schemas.microsoft.com/office/powerpoint/2010/main" val="771213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实验结果与分析</a:t>
            </a:r>
          </a:p>
        </p:txBody>
      </p:sp>
      <p:sp>
        <p:nvSpPr>
          <p:cNvPr id="7" name="文本框 6">
            <a:extLst>
              <a:ext uri="{FF2B5EF4-FFF2-40B4-BE49-F238E27FC236}">
                <a16:creationId xmlns:a16="http://schemas.microsoft.com/office/drawing/2014/main" id="{78427DCC-75CF-4884-B4D5-90478DBDB4E3}"/>
              </a:ext>
            </a:extLst>
          </p:cNvPr>
          <p:cNvSpPr txBox="1"/>
          <p:nvPr/>
        </p:nvSpPr>
        <p:spPr>
          <a:xfrm>
            <a:off x="388823" y="1131840"/>
            <a:ext cx="8142618" cy="4222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zh-CN" sz="1600" b="1" dirty="0"/>
              <a:t>RQ2</a:t>
            </a:r>
            <a:r>
              <a:rPr lang="zh-CN" altLang="en-US" sz="1600" b="1" dirty="0"/>
              <a:t>：测试用例历史失效分布信息是否有助于检测到潜在容易失效的测试用例？</a:t>
            </a:r>
          </a:p>
        </p:txBody>
      </p:sp>
      <p:grpSp>
        <p:nvGrpSpPr>
          <p:cNvPr id="13" name="组合 12">
            <a:extLst>
              <a:ext uri="{FF2B5EF4-FFF2-40B4-BE49-F238E27FC236}">
                <a16:creationId xmlns:a16="http://schemas.microsoft.com/office/drawing/2014/main" id="{BF319D91-9A01-4FB9-9B3C-87483B9808D8}"/>
              </a:ext>
            </a:extLst>
          </p:cNvPr>
          <p:cNvGrpSpPr/>
          <p:nvPr/>
        </p:nvGrpSpPr>
        <p:grpSpPr>
          <a:xfrm>
            <a:off x="4158719" y="1812967"/>
            <a:ext cx="4372722" cy="1273537"/>
            <a:chOff x="4572000" y="1802329"/>
            <a:chExt cx="4372722" cy="1273537"/>
          </a:xfrm>
        </p:grpSpPr>
        <p:pic>
          <p:nvPicPr>
            <p:cNvPr id="14" name="图片 13">
              <a:extLst>
                <a:ext uri="{FF2B5EF4-FFF2-40B4-BE49-F238E27FC236}">
                  <a16:creationId xmlns:a16="http://schemas.microsoft.com/office/drawing/2014/main" id="{43D6172C-9747-4CF9-81FC-3DA2F85CDA66}"/>
                </a:ext>
              </a:extLst>
            </p:cNvPr>
            <p:cNvPicPr>
              <a:picLocks noChangeAspect="1"/>
            </p:cNvPicPr>
            <p:nvPr/>
          </p:nvPicPr>
          <p:blipFill>
            <a:blip r:embed="rId2"/>
            <a:stretch>
              <a:fillRect/>
            </a:stretch>
          </p:blipFill>
          <p:spPr>
            <a:xfrm>
              <a:off x="4572000" y="1802329"/>
              <a:ext cx="4372722" cy="1090724"/>
            </a:xfrm>
            <a:prstGeom prst="rect">
              <a:avLst/>
            </a:prstGeom>
          </p:spPr>
        </p:pic>
        <p:pic>
          <p:nvPicPr>
            <p:cNvPr id="15" name="图片 14">
              <a:extLst>
                <a:ext uri="{FF2B5EF4-FFF2-40B4-BE49-F238E27FC236}">
                  <a16:creationId xmlns:a16="http://schemas.microsoft.com/office/drawing/2014/main" id="{22158D88-3194-48C7-ADDB-261E12CCDCD3}"/>
                </a:ext>
              </a:extLst>
            </p:cNvPr>
            <p:cNvPicPr>
              <a:picLocks noChangeAspect="1"/>
            </p:cNvPicPr>
            <p:nvPr/>
          </p:nvPicPr>
          <p:blipFill>
            <a:blip r:embed="rId3"/>
            <a:stretch>
              <a:fillRect/>
            </a:stretch>
          </p:blipFill>
          <p:spPr>
            <a:xfrm>
              <a:off x="6204184" y="2944505"/>
              <a:ext cx="1108354" cy="131361"/>
            </a:xfrm>
            <a:prstGeom prst="rect">
              <a:avLst/>
            </a:prstGeom>
          </p:spPr>
        </p:pic>
      </p:grpSp>
      <p:grpSp>
        <p:nvGrpSpPr>
          <p:cNvPr id="16" name="组合 15">
            <a:extLst>
              <a:ext uri="{FF2B5EF4-FFF2-40B4-BE49-F238E27FC236}">
                <a16:creationId xmlns:a16="http://schemas.microsoft.com/office/drawing/2014/main" id="{BCD9BB07-E621-42EA-BCC3-75034FB2916C}"/>
              </a:ext>
            </a:extLst>
          </p:cNvPr>
          <p:cNvGrpSpPr/>
          <p:nvPr/>
        </p:nvGrpSpPr>
        <p:grpSpPr>
          <a:xfrm>
            <a:off x="4164804" y="3244180"/>
            <a:ext cx="4372723" cy="1280203"/>
            <a:chOff x="4572000" y="3224665"/>
            <a:chExt cx="4372723" cy="1280203"/>
          </a:xfrm>
        </p:grpSpPr>
        <p:pic>
          <p:nvPicPr>
            <p:cNvPr id="17" name="图片 16">
              <a:extLst>
                <a:ext uri="{FF2B5EF4-FFF2-40B4-BE49-F238E27FC236}">
                  <a16:creationId xmlns:a16="http://schemas.microsoft.com/office/drawing/2014/main" id="{BD76A1EB-C7AA-469F-9B0A-AB0A3E606A02}"/>
                </a:ext>
              </a:extLst>
            </p:cNvPr>
            <p:cNvPicPr>
              <a:picLocks noChangeAspect="1"/>
            </p:cNvPicPr>
            <p:nvPr/>
          </p:nvPicPr>
          <p:blipFill>
            <a:blip r:embed="rId4"/>
            <a:stretch>
              <a:fillRect/>
            </a:stretch>
          </p:blipFill>
          <p:spPr>
            <a:xfrm>
              <a:off x="4572000" y="3224665"/>
              <a:ext cx="4372723" cy="1097044"/>
            </a:xfrm>
            <a:prstGeom prst="rect">
              <a:avLst/>
            </a:prstGeom>
          </p:spPr>
        </p:pic>
        <p:pic>
          <p:nvPicPr>
            <p:cNvPr id="18" name="图片 17">
              <a:extLst>
                <a:ext uri="{FF2B5EF4-FFF2-40B4-BE49-F238E27FC236}">
                  <a16:creationId xmlns:a16="http://schemas.microsoft.com/office/drawing/2014/main" id="{AE4898AD-3FD0-43AB-B5D8-12768A3368C4}"/>
                </a:ext>
              </a:extLst>
            </p:cNvPr>
            <p:cNvPicPr>
              <a:picLocks noChangeAspect="1"/>
            </p:cNvPicPr>
            <p:nvPr/>
          </p:nvPicPr>
          <p:blipFill>
            <a:blip r:embed="rId5"/>
            <a:stretch>
              <a:fillRect/>
            </a:stretch>
          </p:blipFill>
          <p:spPr>
            <a:xfrm>
              <a:off x="6204184" y="4365124"/>
              <a:ext cx="1157876" cy="139744"/>
            </a:xfrm>
            <a:prstGeom prst="rect">
              <a:avLst/>
            </a:prstGeom>
          </p:spPr>
        </p:pic>
      </p:grpSp>
      <p:sp>
        <p:nvSpPr>
          <p:cNvPr id="19" name="文本框 18">
            <a:extLst>
              <a:ext uri="{FF2B5EF4-FFF2-40B4-BE49-F238E27FC236}">
                <a16:creationId xmlns:a16="http://schemas.microsoft.com/office/drawing/2014/main" id="{EA5A30AB-D07B-47AA-94A0-BE93D56F71C6}"/>
              </a:ext>
            </a:extLst>
          </p:cNvPr>
          <p:cNvSpPr txBox="1"/>
          <p:nvPr/>
        </p:nvSpPr>
        <p:spPr>
          <a:xfrm>
            <a:off x="606473" y="2247257"/>
            <a:ext cx="3281946" cy="1200329"/>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1400" b="1" dirty="0">
                <a:solidFill>
                  <a:srgbClr val="C00000"/>
                </a:solidFill>
              </a:rPr>
              <a:t>包含测试用例历史失效分布信息的奖励函数所得测试序列检错能力强于不包含失效分布信息的奖励函数</a:t>
            </a:r>
            <a:r>
              <a:rPr lang="zh-CN" altLang="en-US" sz="1400" dirty="0"/>
              <a:t>，证明了测试用例历史执行失效分布有助于发现潜在易失效的测试用例。</a:t>
            </a:r>
            <a:endParaRPr lang="zh-CN" altLang="en-US" sz="1600" dirty="0"/>
          </a:p>
        </p:txBody>
      </p:sp>
      <p:sp>
        <p:nvSpPr>
          <p:cNvPr id="2" name="灯片编号占位符 1">
            <a:extLst>
              <a:ext uri="{FF2B5EF4-FFF2-40B4-BE49-F238E27FC236}">
                <a16:creationId xmlns:a16="http://schemas.microsoft.com/office/drawing/2014/main" id="{E707401D-05AA-4BAF-AC2B-E1274541D589}"/>
              </a:ext>
            </a:extLst>
          </p:cNvPr>
          <p:cNvSpPr>
            <a:spLocks noGrp="1"/>
          </p:cNvSpPr>
          <p:nvPr>
            <p:ph type="sldNum" sz="quarter" idx="12"/>
          </p:nvPr>
        </p:nvSpPr>
        <p:spPr/>
        <p:txBody>
          <a:bodyPr/>
          <a:lstStyle/>
          <a:p>
            <a:fld id="{C78D03BD-8273-4B2F-9BD5-C1C4F37ADDE7}" type="slidenum">
              <a:rPr lang="zh-CN" altLang="en-US" smtClean="0"/>
              <a:pPr/>
              <a:t>23</a:t>
            </a:fld>
            <a:endParaRPr lang="zh-CN" altLang="en-US" dirty="0"/>
          </a:p>
        </p:txBody>
      </p:sp>
    </p:spTree>
    <p:extLst>
      <p:ext uri="{BB962C8B-B14F-4D97-AF65-F5344CB8AC3E}">
        <p14:creationId xmlns:p14="http://schemas.microsoft.com/office/powerpoint/2010/main" val="32838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实验结果与分析</a:t>
            </a:r>
          </a:p>
        </p:txBody>
      </p:sp>
      <p:sp>
        <p:nvSpPr>
          <p:cNvPr id="7" name="文本框 6">
            <a:extLst>
              <a:ext uri="{FF2B5EF4-FFF2-40B4-BE49-F238E27FC236}">
                <a16:creationId xmlns:a16="http://schemas.microsoft.com/office/drawing/2014/main" id="{78427DCC-75CF-4884-B4D5-90478DBDB4E3}"/>
              </a:ext>
            </a:extLst>
          </p:cNvPr>
          <p:cNvSpPr txBox="1"/>
          <p:nvPr/>
        </p:nvSpPr>
        <p:spPr>
          <a:xfrm>
            <a:off x="388823" y="1131840"/>
            <a:ext cx="8142618" cy="4222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zh-CN" sz="1600" b="1" dirty="0"/>
              <a:t>RQ3</a:t>
            </a:r>
            <a:r>
              <a:rPr lang="zh-CN" altLang="en-US" sz="1600" b="1" dirty="0"/>
              <a:t>：整体奖励策略是否优于部分奖励策略？</a:t>
            </a:r>
            <a:endParaRPr lang="en-US" altLang="zh-CN" sz="1600" b="1" dirty="0"/>
          </a:p>
        </p:txBody>
      </p:sp>
      <p:pic>
        <p:nvPicPr>
          <p:cNvPr id="9" name="图片 8">
            <a:extLst>
              <a:ext uri="{FF2B5EF4-FFF2-40B4-BE49-F238E27FC236}">
                <a16:creationId xmlns:a16="http://schemas.microsoft.com/office/drawing/2014/main" id="{6CAF0ECC-A494-49AB-A0AE-3366406C6700}"/>
              </a:ext>
            </a:extLst>
          </p:cNvPr>
          <p:cNvPicPr>
            <a:picLocks noChangeAspect="1"/>
          </p:cNvPicPr>
          <p:nvPr/>
        </p:nvPicPr>
        <p:blipFill>
          <a:blip r:embed="rId2"/>
          <a:stretch>
            <a:fillRect/>
          </a:stretch>
        </p:blipFill>
        <p:spPr>
          <a:xfrm>
            <a:off x="176274" y="1783185"/>
            <a:ext cx="4395726" cy="1372579"/>
          </a:xfrm>
          <a:prstGeom prst="rect">
            <a:avLst/>
          </a:prstGeom>
        </p:spPr>
      </p:pic>
      <p:pic>
        <p:nvPicPr>
          <p:cNvPr id="10" name="图片 9">
            <a:extLst>
              <a:ext uri="{FF2B5EF4-FFF2-40B4-BE49-F238E27FC236}">
                <a16:creationId xmlns:a16="http://schemas.microsoft.com/office/drawing/2014/main" id="{F691CC34-E834-4B46-A90C-155D35812693}"/>
              </a:ext>
            </a:extLst>
          </p:cNvPr>
          <p:cNvPicPr>
            <a:picLocks noChangeAspect="1"/>
          </p:cNvPicPr>
          <p:nvPr/>
        </p:nvPicPr>
        <p:blipFill>
          <a:blip r:embed="rId3"/>
          <a:stretch>
            <a:fillRect/>
          </a:stretch>
        </p:blipFill>
        <p:spPr>
          <a:xfrm>
            <a:off x="176274" y="3344484"/>
            <a:ext cx="4395726" cy="1328324"/>
          </a:xfrm>
          <a:prstGeom prst="rect">
            <a:avLst/>
          </a:prstGeom>
        </p:spPr>
      </p:pic>
      <p:pic>
        <p:nvPicPr>
          <p:cNvPr id="4" name="图片 3">
            <a:extLst>
              <a:ext uri="{FF2B5EF4-FFF2-40B4-BE49-F238E27FC236}">
                <a16:creationId xmlns:a16="http://schemas.microsoft.com/office/drawing/2014/main" id="{3F47D34D-3006-4BE7-8A34-942330CC9BD2}"/>
              </a:ext>
            </a:extLst>
          </p:cNvPr>
          <p:cNvPicPr>
            <a:picLocks noChangeAspect="1"/>
          </p:cNvPicPr>
          <p:nvPr/>
        </p:nvPicPr>
        <p:blipFill>
          <a:blip r:embed="rId4"/>
          <a:stretch>
            <a:fillRect/>
          </a:stretch>
        </p:blipFill>
        <p:spPr>
          <a:xfrm>
            <a:off x="4572000" y="1791662"/>
            <a:ext cx="4395726" cy="1345299"/>
          </a:xfrm>
          <a:prstGeom prst="rect">
            <a:avLst/>
          </a:prstGeom>
        </p:spPr>
      </p:pic>
      <p:pic>
        <p:nvPicPr>
          <p:cNvPr id="11" name="图片 10">
            <a:extLst>
              <a:ext uri="{FF2B5EF4-FFF2-40B4-BE49-F238E27FC236}">
                <a16:creationId xmlns:a16="http://schemas.microsoft.com/office/drawing/2014/main" id="{1DD74C6F-C5CD-431E-ABD2-1F394FBDB535}"/>
              </a:ext>
            </a:extLst>
          </p:cNvPr>
          <p:cNvPicPr>
            <a:picLocks noChangeAspect="1"/>
          </p:cNvPicPr>
          <p:nvPr/>
        </p:nvPicPr>
        <p:blipFill>
          <a:blip r:embed="rId5"/>
          <a:stretch>
            <a:fillRect/>
          </a:stretch>
        </p:blipFill>
        <p:spPr>
          <a:xfrm>
            <a:off x="4571998" y="3374488"/>
            <a:ext cx="4395727" cy="1311603"/>
          </a:xfrm>
          <a:prstGeom prst="rect">
            <a:avLst/>
          </a:prstGeom>
        </p:spPr>
      </p:pic>
      <p:sp>
        <p:nvSpPr>
          <p:cNvPr id="2" name="灯片编号占位符 1">
            <a:extLst>
              <a:ext uri="{FF2B5EF4-FFF2-40B4-BE49-F238E27FC236}">
                <a16:creationId xmlns:a16="http://schemas.microsoft.com/office/drawing/2014/main" id="{8957D25B-3C8B-4B9E-8759-1ADCE682B11F}"/>
              </a:ext>
            </a:extLst>
          </p:cNvPr>
          <p:cNvSpPr>
            <a:spLocks noGrp="1"/>
          </p:cNvSpPr>
          <p:nvPr>
            <p:ph type="sldNum" sz="quarter" idx="12"/>
          </p:nvPr>
        </p:nvSpPr>
        <p:spPr/>
        <p:txBody>
          <a:bodyPr/>
          <a:lstStyle/>
          <a:p>
            <a:fld id="{C78D03BD-8273-4B2F-9BD5-C1C4F37ADDE7}" type="slidenum">
              <a:rPr lang="zh-CN" altLang="en-US" smtClean="0"/>
              <a:pPr/>
              <a:t>24</a:t>
            </a:fld>
            <a:endParaRPr lang="zh-CN" altLang="en-US" dirty="0"/>
          </a:p>
        </p:txBody>
      </p:sp>
    </p:spTree>
    <p:extLst>
      <p:ext uri="{BB962C8B-B14F-4D97-AF65-F5344CB8AC3E}">
        <p14:creationId xmlns:p14="http://schemas.microsoft.com/office/powerpoint/2010/main" val="254272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实验结果与分析</a:t>
            </a:r>
          </a:p>
        </p:txBody>
      </p:sp>
      <p:sp>
        <p:nvSpPr>
          <p:cNvPr id="7" name="文本框 6">
            <a:extLst>
              <a:ext uri="{FF2B5EF4-FFF2-40B4-BE49-F238E27FC236}">
                <a16:creationId xmlns:a16="http://schemas.microsoft.com/office/drawing/2014/main" id="{78427DCC-75CF-4884-B4D5-90478DBDB4E3}"/>
              </a:ext>
            </a:extLst>
          </p:cNvPr>
          <p:cNvSpPr txBox="1"/>
          <p:nvPr/>
        </p:nvSpPr>
        <p:spPr>
          <a:xfrm>
            <a:off x="388823" y="1131840"/>
            <a:ext cx="8142618" cy="4222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zh-CN" sz="1600" b="1" dirty="0"/>
              <a:t>RQ3</a:t>
            </a:r>
            <a:r>
              <a:rPr lang="zh-CN" altLang="en-US" sz="1600" b="1" dirty="0"/>
              <a:t>：整体奖励策略是否优于部分奖励策略？</a:t>
            </a:r>
          </a:p>
        </p:txBody>
      </p:sp>
      <p:grpSp>
        <p:nvGrpSpPr>
          <p:cNvPr id="8" name="组合 7">
            <a:extLst>
              <a:ext uri="{FF2B5EF4-FFF2-40B4-BE49-F238E27FC236}">
                <a16:creationId xmlns:a16="http://schemas.microsoft.com/office/drawing/2014/main" id="{7EA3F388-FC28-4043-9EF2-50B9D0E8AAA0}"/>
              </a:ext>
            </a:extLst>
          </p:cNvPr>
          <p:cNvGrpSpPr/>
          <p:nvPr/>
        </p:nvGrpSpPr>
        <p:grpSpPr>
          <a:xfrm>
            <a:off x="1293520" y="1831777"/>
            <a:ext cx="6681248" cy="1702714"/>
            <a:chOff x="-4368800" y="1989137"/>
            <a:chExt cx="22155150" cy="4581525"/>
          </a:xfrm>
        </p:grpSpPr>
        <p:pic>
          <p:nvPicPr>
            <p:cNvPr id="9" name="图片 8">
              <a:extLst>
                <a:ext uri="{FF2B5EF4-FFF2-40B4-BE49-F238E27FC236}">
                  <a16:creationId xmlns:a16="http://schemas.microsoft.com/office/drawing/2014/main" id="{FDE83DFB-7086-43F4-B264-142661B05E20}"/>
                </a:ext>
              </a:extLst>
            </p:cNvPr>
            <p:cNvPicPr>
              <a:picLocks noChangeAspect="1"/>
            </p:cNvPicPr>
            <p:nvPr/>
          </p:nvPicPr>
          <p:blipFill>
            <a:blip r:embed="rId2"/>
            <a:stretch>
              <a:fillRect/>
            </a:stretch>
          </p:blipFill>
          <p:spPr>
            <a:xfrm>
              <a:off x="-4368800" y="1989137"/>
              <a:ext cx="7391400" cy="4581525"/>
            </a:xfrm>
            <a:prstGeom prst="rect">
              <a:avLst/>
            </a:prstGeom>
          </p:spPr>
        </p:pic>
        <p:pic>
          <p:nvPicPr>
            <p:cNvPr id="10" name="图片 9">
              <a:extLst>
                <a:ext uri="{FF2B5EF4-FFF2-40B4-BE49-F238E27FC236}">
                  <a16:creationId xmlns:a16="http://schemas.microsoft.com/office/drawing/2014/main" id="{3766D16B-6FFB-4262-8096-877EEA80E592}"/>
                </a:ext>
              </a:extLst>
            </p:cNvPr>
            <p:cNvPicPr>
              <a:picLocks noChangeAspect="1"/>
            </p:cNvPicPr>
            <p:nvPr/>
          </p:nvPicPr>
          <p:blipFill>
            <a:blip r:embed="rId3"/>
            <a:stretch>
              <a:fillRect/>
            </a:stretch>
          </p:blipFill>
          <p:spPr>
            <a:xfrm>
              <a:off x="3022600" y="1989137"/>
              <a:ext cx="7372350" cy="4581525"/>
            </a:xfrm>
            <a:prstGeom prst="rect">
              <a:avLst/>
            </a:prstGeom>
          </p:spPr>
        </p:pic>
        <p:pic>
          <p:nvPicPr>
            <p:cNvPr id="13" name="图片 12">
              <a:extLst>
                <a:ext uri="{FF2B5EF4-FFF2-40B4-BE49-F238E27FC236}">
                  <a16:creationId xmlns:a16="http://schemas.microsoft.com/office/drawing/2014/main" id="{B464B081-02E3-4155-85F1-4216EAB0E752}"/>
                </a:ext>
              </a:extLst>
            </p:cNvPr>
            <p:cNvPicPr>
              <a:picLocks noChangeAspect="1"/>
            </p:cNvPicPr>
            <p:nvPr/>
          </p:nvPicPr>
          <p:blipFill>
            <a:blip r:embed="rId4"/>
            <a:stretch>
              <a:fillRect/>
            </a:stretch>
          </p:blipFill>
          <p:spPr>
            <a:xfrm>
              <a:off x="10394950" y="1989137"/>
              <a:ext cx="7391400" cy="4572000"/>
            </a:xfrm>
            <a:prstGeom prst="rect">
              <a:avLst/>
            </a:prstGeom>
          </p:spPr>
        </p:pic>
      </p:grpSp>
      <p:sp>
        <p:nvSpPr>
          <p:cNvPr id="14" name="文本框 13">
            <a:extLst>
              <a:ext uri="{FF2B5EF4-FFF2-40B4-BE49-F238E27FC236}">
                <a16:creationId xmlns:a16="http://schemas.microsoft.com/office/drawing/2014/main" id="{2E959DD5-8168-45A7-84B2-5189AE46A1D5}"/>
              </a:ext>
            </a:extLst>
          </p:cNvPr>
          <p:cNvSpPr txBox="1"/>
          <p:nvPr/>
        </p:nvSpPr>
        <p:spPr>
          <a:xfrm>
            <a:off x="1003176" y="3808593"/>
            <a:ext cx="7137647" cy="523220"/>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1400" b="1" dirty="0">
                <a:solidFill>
                  <a:srgbClr val="C00000"/>
                </a:solidFill>
              </a:rPr>
              <a:t>总的来说，不同的奖励函数适用的奖励策略不同</a:t>
            </a:r>
            <a:r>
              <a:rPr lang="en-US" altLang="zh-CN" sz="1400" b="1" dirty="0">
                <a:solidFill>
                  <a:srgbClr val="C00000"/>
                </a:solidFill>
              </a:rPr>
              <a:t>,</a:t>
            </a:r>
            <a:r>
              <a:rPr lang="zh-CN" altLang="en-US" sz="1400" b="1" dirty="0">
                <a:solidFill>
                  <a:srgbClr val="C00000"/>
                </a:solidFill>
              </a:rPr>
              <a:t>同时还可能受到测试集中测试用例失效信息的影响。</a:t>
            </a:r>
            <a:r>
              <a:rPr lang="en-US" altLang="zh-CN" sz="1400" b="1" dirty="0">
                <a:solidFill>
                  <a:srgbClr val="C00000"/>
                </a:solidFill>
              </a:rPr>
              <a:t> </a:t>
            </a:r>
            <a:endParaRPr lang="zh-CN" altLang="en-US" sz="1400" b="1" dirty="0">
              <a:solidFill>
                <a:srgbClr val="C00000"/>
              </a:solidFill>
            </a:endParaRPr>
          </a:p>
        </p:txBody>
      </p:sp>
      <p:sp>
        <p:nvSpPr>
          <p:cNvPr id="2" name="灯片编号占位符 1">
            <a:extLst>
              <a:ext uri="{FF2B5EF4-FFF2-40B4-BE49-F238E27FC236}">
                <a16:creationId xmlns:a16="http://schemas.microsoft.com/office/drawing/2014/main" id="{F8507D36-56D9-4517-A21A-16243F86D28F}"/>
              </a:ext>
            </a:extLst>
          </p:cNvPr>
          <p:cNvSpPr>
            <a:spLocks noGrp="1"/>
          </p:cNvSpPr>
          <p:nvPr>
            <p:ph type="sldNum" sz="quarter" idx="12"/>
          </p:nvPr>
        </p:nvSpPr>
        <p:spPr/>
        <p:txBody>
          <a:bodyPr/>
          <a:lstStyle/>
          <a:p>
            <a:fld id="{C78D03BD-8273-4B2F-9BD5-C1C4F37ADDE7}" type="slidenum">
              <a:rPr lang="zh-CN" altLang="en-US" smtClean="0"/>
              <a:pPr/>
              <a:t>25</a:t>
            </a:fld>
            <a:endParaRPr lang="zh-CN" altLang="en-US" dirty="0"/>
          </a:p>
        </p:txBody>
      </p:sp>
    </p:spTree>
    <p:extLst>
      <p:ext uri="{BB962C8B-B14F-4D97-AF65-F5344CB8AC3E}">
        <p14:creationId xmlns:p14="http://schemas.microsoft.com/office/powerpoint/2010/main" val="37053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实验结果与分析</a:t>
            </a:r>
          </a:p>
        </p:txBody>
      </p:sp>
      <p:sp>
        <p:nvSpPr>
          <p:cNvPr id="7" name="文本框 6">
            <a:extLst>
              <a:ext uri="{FF2B5EF4-FFF2-40B4-BE49-F238E27FC236}">
                <a16:creationId xmlns:a16="http://schemas.microsoft.com/office/drawing/2014/main" id="{78427DCC-75CF-4884-B4D5-90478DBDB4E3}"/>
              </a:ext>
            </a:extLst>
          </p:cNvPr>
          <p:cNvSpPr txBox="1"/>
          <p:nvPr/>
        </p:nvSpPr>
        <p:spPr>
          <a:xfrm>
            <a:off x="388823" y="1131840"/>
            <a:ext cx="8142618" cy="4222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zh-CN" sz="1600" b="1" dirty="0"/>
              <a:t>RQ4</a:t>
            </a:r>
            <a:r>
              <a:rPr lang="zh-CN" altLang="en-US" sz="1600" b="1" dirty="0"/>
              <a:t>：包含历史信息的奖励函数在时间开销方面是否影响效率？</a:t>
            </a:r>
          </a:p>
        </p:txBody>
      </p:sp>
      <p:pic>
        <p:nvPicPr>
          <p:cNvPr id="6" name="图片 5">
            <a:extLst>
              <a:ext uri="{FF2B5EF4-FFF2-40B4-BE49-F238E27FC236}">
                <a16:creationId xmlns:a16="http://schemas.microsoft.com/office/drawing/2014/main" id="{F2761CE0-C794-470A-9703-BB24B28B71C9}"/>
              </a:ext>
            </a:extLst>
          </p:cNvPr>
          <p:cNvPicPr>
            <a:picLocks noChangeAspect="1"/>
          </p:cNvPicPr>
          <p:nvPr/>
        </p:nvPicPr>
        <p:blipFill>
          <a:blip r:embed="rId2"/>
          <a:stretch>
            <a:fillRect/>
          </a:stretch>
        </p:blipFill>
        <p:spPr>
          <a:xfrm>
            <a:off x="846769" y="1835790"/>
            <a:ext cx="7450460" cy="1471920"/>
          </a:xfrm>
          <a:prstGeom prst="rect">
            <a:avLst/>
          </a:prstGeom>
        </p:spPr>
      </p:pic>
      <p:sp>
        <p:nvSpPr>
          <p:cNvPr id="8" name="文本框 7">
            <a:extLst>
              <a:ext uri="{FF2B5EF4-FFF2-40B4-BE49-F238E27FC236}">
                <a16:creationId xmlns:a16="http://schemas.microsoft.com/office/drawing/2014/main" id="{00821CD3-7EB6-4C21-946E-440B2C8A5358}"/>
              </a:ext>
            </a:extLst>
          </p:cNvPr>
          <p:cNvSpPr txBox="1"/>
          <p:nvPr/>
        </p:nvSpPr>
        <p:spPr>
          <a:xfrm>
            <a:off x="846769" y="3750050"/>
            <a:ext cx="7137647" cy="523220"/>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1400" dirty="0">
                <a:latin typeface="+mn-ea"/>
              </a:rPr>
              <a:t>包含历史信息的奖励函数时间开销增大但都在秒级，最长时间不超过</a:t>
            </a:r>
            <a:r>
              <a:rPr lang="en-US" altLang="zh-CN" sz="1400" dirty="0">
                <a:latin typeface="+mn-ea"/>
              </a:rPr>
              <a:t>3</a:t>
            </a:r>
            <a:r>
              <a:rPr lang="zh-CN" altLang="en-US" sz="1400" dirty="0">
                <a:latin typeface="+mn-ea"/>
              </a:rPr>
              <a:t>秒，同时由于错误检测率有明显提高，</a:t>
            </a:r>
            <a:r>
              <a:rPr lang="zh-CN" altLang="en-US" sz="1400" b="1" dirty="0">
                <a:solidFill>
                  <a:srgbClr val="C00000"/>
                </a:solidFill>
                <a:latin typeface="+mn-ea"/>
              </a:rPr>
              <a:t>对于工业程序，秒级内的时间开销增长是可接受的。</a:t>
            </a:r>
          </a:p>
        </p:txBody>
      </p:sp>
      <p:sp>
        <p:nvSpPr>
          <p:cNvPr id="2" name="灯片编号占位符 1">
            <a:extLst>
              <a:ext uri="{FF2B5EF4-FFF2-40B4-BE49-F238E27FC236}">
                <a16:creationId xmlns:a16="http://schemas.microsoft.com/office/drawing/2014/main" id="{82D1A32C-C273-465D-BA74-E394A7291E77}"/>
              </a:ext>
            </a:extLst>
          </p:cNvPr>
          <p:cNvSpPr>
            <a:spLocks noGrp="1"/>
          </p:cNvSpPr>
          <p:nvPr>
            <p:ph type="sldNum" sz="quarter" idx="12"/>
          </p:nvPr>
        </p:nvSpPr>
        <p:spPr/>
        <p:txBody>
          <a:bodyPr/>
          <a:lstStyle/>
          <a:p>
            <a:fld id="{C78D03BD-8273-4B2F-9BD5-C1C4F37ADDE7}" type="slidenum">
              <a:rPr lang="zh-CN" altLang="en-US" smtClean="0"/>
              <a:pPr/>
              <a:t>26</a:t>
            </a:fld>
            <a:endParaRPr lang="zh-CN" altLang="en-US" dirty="0"/>
          </a:p>
        </p:txBody>
      </p:sp>
    </p:spTree>
    <p:extLst>
      <p:ext uri="{BB962C8B-B14F-4D97-AF65-F5344CB8AC3E}">
        <p14:creationId xmlns:p14="http://schemas.microsoft.com/office/powerpoint/2010/main" val="2385007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609158"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Review</a:t>
            </a:r>
            <a:r>
              <a:rPr lang="zh-CN" altLang="en-US" sz="2000" b="1" kern="100" dirty="0">
                <a:solidFill>
                  <a:schemeClr val="accent1"/>
                </a:solidFill>
                <a:latin typeface="+mn-ea"/>
                <a:cs typeface="Times New Roman" panose="02020603050405020304" pitchFamily="18" charset="0"/>
              </a:rPr>
              <a:t>意见</a:t>
            </a:r>
          </a:p>
        </p:txBody>
      </p:sp>
      <p:sp>
        <p:nvSpPr>
          <p:cNvPr id="7" name="文本框 6">
            <a:extLst>
              <a:ext uri="{FF2B5EF4-FFF2-40B4-BE49-F238E27FC236}">
                <a16:creationId xmlns:a16="http://schemas.microsoft.com/office/drawing/2014/main" id="{78427DCC-75CF-4884-B4D5-90478DBDB4E3}"/>
              </a:ext>
            </a:extLst>
          </p:cNvPr>
          <p:cNvSpPr txBox="1"/>
          <p:nvPr/>
        </p:nvSpPr>
        <p:spPr>
          <a:xfrm>
            <a:off x="500691" y="1535251"/>
            <a:ext cx="8142618" cy="11621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1600" dirty="0">
                <a:latin typeface="+mn-ea"/>
              </a:rPr>
              <a:t>数据对比可视化效果</a:t>
            </a:r>
            <a:endParaRPr lang="en-US" altLang="zh-CN" sz="1600" dirty="0">
              <a:latin typeface="+mn-ea"/>
            </a:endParaRPr>
          </a:p>
          <a:p>
            <a:pPr marL="342900" indent="-342900" algn="just">
              <a:lnSpc>
                <a:spcPct val="150000"/>
              </a:lnSpc>
              <a:buFont typeface="Wingdings" panose="05000000000000000000" pitchFamily="2" charset="2"/>
              <a:buChar char="Ø"/>
            </a:pPr>
            <a:r>
              <a:rPr lang="en-US" altLang="zh-CN" sz="1600" dirty="0">
                <a:latin typeface="+mn-ea"/>
              </a:rPr>
              <a:t>RETECS</a:t>
            </a:r>
            <a:r>
              <a:rPr lang="zh-CN" altLang="en-US" sz="1600" dirty="0">
                <a:latin typeface="+mn-ea"/>
              </a:rPr>
              <a:t>方案细节</a:t>
            </a:r>
            <a:endParaRPr lang="en-US" altLang="zh-CN" sz="1600" dirty="0">
              <a:latin typeface="+mn-ea"/>
            </a:endParaRPr>
          </a:p>
          <a:p>
            <a:pPr marL="342900" indent="-342900" algn="just">
              <a:lnSpc>
                <a:spcPct val="150000"/>
              </a:lnSpc>
              <a:buFont typeface="Wingdings" panose="05000000000000000000" pitchFamily="2" charset="2"/>
              <a:buChar char="Ø"/>
            </a:pPr>
            <a:r>
              <a:rPr lang="zh-CN" altLang="en-US" sz="1600" dirty="0">
                <a:latin typeface="+mn-ea"/>
              </a:rPr>
              <a:t>时间开销</a:t>
            </a:r>
          </a:p>
        </p:txBody>
      </p:sp>
      <p:sp>
        <p:nvSpPr>
          <p:cNvPr id="2" name="灯片编号占位符 1">
            <a:extLst>
              <a:ext uri="{FF2B5EF4-FFF2-40B4-BE49-F238E27FC236}">
                <a16:creationId xmlns:a16="http://schemas.microsoft.com/office/drawing/2014/main" id="{82D1A32C-C273-465D-BA74-E394A7291E77}"/>
              </a:ext>
            </a:extLst>
          </p:cNvPr>
          <p:cNvSpPr>
            <a:spLocks noGrp="1"/>
          </p:cNvSpPr>
          <p:nvPr>
            <p:ph type="sldNum" sz="quarter" idx="12"/>
          </p:nvPr>
        </p:nvSpPr>
        <p:spPr/>
        <p:txBody>
          <a:bodyPr/>
          <a:lstStyle/>
          <a:p>
            <a:fld id="{C78D03BD-8273-4B2F-9BD5-C1C4F37ADDE7}" type="slidenum">
              <a:rPr lang="zh-CN" altLang="en-US" smtClean="0"/>
              <a:pPr/>
              <a:t>27</a:t>
            </a:fld>
            <a:endParaRPr lang="zh-CN" altLang="en-US" dirty="0"/>
          </a:p>
        </p:txBody>
      </p:sp>
    </p:spTree>
    <p:extLst>
      <p:ext uri="{BB962C8B-B14F-4D97-AF65-F5344CB8AC3E}">
        <p14:creationId xmlns:p14="http://schemas.microsoft.com/office/powerpoint/2010/main" val="1579645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144264" y="2110758"/>
            <a:ext cx="2492990"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总结与展望</a:t>
            </a:r>
          </a:p>
        </p:txBody>
      </p:sp>
      <p:sp>
        <p:nvSpPr>
          <p:cNvPr id="30" name="矩形 29">
            <a:extLst>
              <a:ext uri="{FF2B5EF4-FFF2-40B4-BE49-F238E27FC236}">
                <a16:creationId xmlns:a16="http://schemas.microsoft.com/office/drawing/2014/main" id="{108EDB90-29AC-41EE-8404-B98F5C9941E8}"/>
              </a:ext>
            </a:extLst>
          </p:cNvPr>
          <p:cNvSpPr/>
          <p:nvPr/>
        </p:nvSpPr>
        <p:spPr>
          <a:xfrm>
            <a:off x="3144264" y="2733086"/>
            <a:ext cx="4139275"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Conclusion and</a:t>
            </a:r>
            <a:r>
              <a:rPr lang="zh-CN" altLang="en-US" sz="2400" kern="100" dirty="0">
                <a:solidFill>
                  <a:schemeClr val="accent1"/>
                </a:solidFill>
                <a:latin typeface="+mj-lt"/>
                <a:cs typeface="Times New Roman" panose="02020603050405020304" pitchFamily="18" charset="0"/>
              </a:rPr>
              <a:t> </a:t>
            </a:r>
            <a:r>
              <a:rPr lang="en-US" altLang="zh-CN" sz="2400" kern="100" dirty="0">
                <a:solidFill>
                  <a:schemeClr val="accent1"/>
                </a:solidFill>
                <a:latin typeface="+mj-lt"/>
                <a:cs typeface="Times New Roman" panose="02020603050405020304" pitchFamily="18" charset="0"/>
              </a:rPr>
              <a:t>Future</a:t>
            </a:r>
            <a:r>
              <a:rPr lang="zh-CN" altLang="en-US" sz="2400" kern="100" dirty="0">
                <a:solidFill>
                  <a:schemeClr val="accent1"/>
                </a:solidFill>
                <a:latin typeface="+mj-lt"/>
                <a:cs typeface="Times New Roman" panose="02020603050405020304" pitchFamily="18" charset="0"/>
              </a:rPr>
              <a:t> </a:t>
            </a:r>
            <a:r>
              <a:rPr lang="en-US" altLang="zh-CN" sz="2400" kern="100" dirty="0">
                <a:solidFill>
                  <a:schemeClr val="accent1"/>
                </a:solidFill>
                <a:latin typeface="+mj-lt"/>
                <a:cs typeface="Times New Roman" panose="02020603050405020304" pitchFamily="18" charset="0"/>
              </a:rPr>
              <a:t>Work</a:t>
            </a:r>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66360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总结</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4128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Conc</a:t>
            </a:r>
            <a:r>
              <a:rPr lang="en-US" altLang="zh-CN" sz="1200" kern="100" dirty="0">
                <a:solidFill>
                  <a:schemeClr val="accent1"/>
                </a:solidFill>
                <a:cs typeface="Times New Roman" panose="02020603050405020304" pitchFamily="18" charset="0"/>
              </a:rPr>
              <a:t>l</a:t>
            </a:r>
            <a:r>
              <a:rPr lang="en-US" altLang="zh-CN" sz="1200" kern="100" dirty="0">
                <a:solidFill>
                  <a:schemeClr val="accent1"/>
                </a:solidFill>
                <a:latin typeface="+mj-lt"/>
                <a:cs typeface="Times New Roman" panose="02020603050405020304" pitchFamily="18" charset="0"/>
              </a:rPr>
              <a:t>usion</a:t>
            </a:r>
          </a:p>
        </p:txBody>
      </p:sp>
      <p:sp>
        <p:nvSpPr>
          <p:cNvPr id="63" name="椭圆 62">
            <a:extLst>
              <a:ext uri="{FF2B5EF4-FFF2-40B4-BE49-F238E27FC236}">
                <a16:creationId xmlns:a16="http://schemas.microsoft.com/office/drawing/2014/main" id="{73084343-2799-445B-B759-EFC6EAE38533}"/>
              </a:ext>
            </a:extLst>
          </p:cNvPr>
          <p:cNvSpPr/>
          <p:nvPr/>
        </p:nvSpPr>
        <p:spPr>
          <a:xfrm>
            <a:off x="917249" y="11680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矩形: 圆角 63">
            <a:extLst>
              <a:ext uri="{FF2B5EF4-FFF2-40B4-BE49-F238E27FC236}">
                <a16:creationId xmlns:a16="http://schemas.microsoft.com/office/drawing/2014/main" id="{BCD2B3CC-3858-4463-8607-1A02323512F4}"/>
              </a:ext>
            </a:extLst>
          </p:cNvPr>
          <p:cNvSpPr/>
          <p:nvPr/>
        </p:nvSpPr>
        <p:spPr>
          <a:xfrm>
            <a:off x="780689" y="1079786"/>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46AEE037-07A3-4383-9253-AE0E904AF3D5}"/>
              </a:ext>
            </a:extLst>
          </p:cNvPr>
          <p:cNvSpPr/>
          <p:nvPr/>
        </p:nvSpPr>
        <p:spPr>
          <a:xfrm>
            <a:off x="916744" y="2446227"/>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矩形: 圆角 67">
            <a:extLst>
              <a:ext uri="{FF2B5EF4-FFF2-40B4-BE49-F238E27FC236}">
                <a16:creationId xmlns:a16="http://schemas.microsoft.com/office/drawing/2014/main" id="{AB0588ED-15DA-4F08-9A76-591E697396C3}"/>
              </a:ext>
            </a:extLst>
          </p:cNvPr>
          <p:cNvSpPr/>
          <p:nvPr/>
        </p:nvSpPr>
        <p:spPr>
          <a:xfrm>
            <a:off x="780690" y="2348886"/>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DF635A64-F7E9-418B-8EA0-610EA9677B25}"/>
              </a:ext>
            </a:extLst>
          </p:cNvPr>
          <p:cNvSpPr/>
          <p:nvPr/>
        </p:nvSpPr>
        <p:spPr>
          <a:xfrm>
            <a:off x="916744" y="3721513"/>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矩形: 圆角 70">
            <a:extLst>
              <a:ext uri="{FF2B5EF4-FFF2-40B4-BE49-F238E27FC236}">
                <a16:creationId xmlns:a16="http://schemas.microsoft.com/office/drawing/2014/main" id="{DD1F0660-E0E6-4D1E-A789-BD9C75548B2C}"/>
              </a:ext>
            </a:extLst>
          </p:cNvPr>
          <p:cNvSpPr/>
          <p:nvPr/>
        </p:nvSpPr>
        <p:spPr>
          <a:xfrm>
            <a:off x="780690" y="3624172"/>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17DE5808-A425-4D3A-8D7F-57C5727C7CE5}"/>
              </a:ext>
            </a:extLst>
          </p:cNvPr>
          <p:cNvSpPr/>
          <p:nvPr/>
        </p:nvSpPr>
        <p:spPr>
          <a:xfrm>
            <a:off x="1886349" y="1198889"/>
            <a:ext cx="6183453" cy="738664"/>
          </a:xfrm>
          <a:prstGeom prst="rect">
            <a:avLst/>
          </a:prstGeom>
        </p:spPr>
        <p:txBody>
          <a:bodyPr wrap="square">
            <a:spAutoFit/>
          </a:bodyPr>
          <a:lstStyle/>
          <a:p>
            <a:pPr>
              <a:spcAft>
                <a:spcPts val="0"/>
              </a:spcAft>
            </a:pPr>
            <a:r>
              <a:rPr lang="zh-CN" altLang="en-US" sz="1400" kern="100" dirty="0">
                <a:solidFill>
                  <a:schemeClr val="accent1"/>
                </a:solidFill>
                <a:latin typeface="+mj-lt"/>
                <a:cs typeface="Times New Roman" panose="02020603050405020304" pitchFamily="18" charset="0"/>
              </a:rPr>
              <a:t>针对测试用例在全部持续集成过程中的</a:t>
            </a:r>
            <a:r>
              <a:rPr lang="zh-CN" altLang="en-US" sz="1400" b="1" kern="100" dirty="0">
                <a:solidFill>
                  <a:srgbClr val="C00000"/>
                </a:solidFill>
                <a:latin typeface="+mj-lt"/>
                <a:cs typeface="Times New Roman" panose="02020603050405020304" pitchFamily="18" charset="0"/>
              </a:rPr>
              <a:t>历史执行信息</a:t>
            </a:r>
            <a:r>
              <a:rPr lang="zh-CN" altLang="en-US" sz="1400" kern="100" dirty="0">
                <a:solidFill>
                  <a:schemeClr val="accent1"/>
                </a:solidFill>
                <a:latin typeface="+mj-lt"/>
                <a:cs typeface="Times New Roman" panose="02020603050405020304" pitchFamily="18" charset="0"/>
              </a:rPr>
              <a:t>，定义了测试用例历史平均失效率，在表征了测试用例整体</a:t>
            </a:r>
            <a:r>
              <a:rPr lang="zh-CN" altLang="en-US" sz="1400" b="1" kern="100" dirty="0">
                <a:solidFill>
                  <a:srgbClr val="C00000"/>
                </a:solidFill>
                <a:latin typeface="+mj-lt"/>
                <a:cs typeface="Times New Roman" panose="02020603050405020304" pitchFamily="18" charset="0"/>
              </a:rPr>
              <a:t>历史失效次数</a:t>
            </a:r>
            <a:r>
              <a:rPr lang="zh-CN" altLang="en-US" sz="1400" kern="100" dirty="0">
                <a:solidFill>
                  <a:schemeClr val="accent1"/>
                </a:solidFill>
                <a:latin typeface="+mj-lt"/>
                <a:cs typeface="Times New Roman" panose="02020603050405020304" pitchFamily="18" charset="0"/>
              </a:rPr>
              <a:t>的同时，度量了</a:t>
            </a:r>
            <a:r>
              <a:rPr lang="zh-CN" altLang="en-US" sz="1400" b="1" kern="100" dirty="0">
                <a:solidFill>
                  <a:srgbClr val="C00000"/>
                </a:solidFill>
                <a:latin typeface="+mj-lt"/>
                <a:cs typeface="Times New Roman" panose="02020603050405020304" pitchFamily="18" charset="0"/>
              </a:rPr>
              <a:t>失效</a:t>
            </a:r>
            <a:r>
              <a:rPr lang="zh-CN" altLang="en-US" sz="1400" kern="100" dirty="0">
                <a:solidFill>
                  <a:schemeClr val="accent1"/>
                </a:solidFill>
                <a:latin typeface="+mj-lt"/>
                <a:cs typeface="Times New Roman" panose="02020603050405020304" pitchFamily="18" charset="0"/>
              </a:rPr>
              <a:t>在集成过程中的</a:t>
            </a:r>
            <a:r>
              <a:rPr lang="zh-CN" altLang="en-US" sz="1400" b="1" kern="100" dirty="0">
                <a:solidFill>
                  <a:srgbClr val="C00000"/>
                </a:solidFill>
                <a:latin typeface="+mj-lt"/>
                <a:cs typeface="Times New Roman" panose="02020603050405020304" pitchFamily="18" charset="0"/>
              </a:rPr>
              <a:t>分布</a:t>
            </a:r>
            <a:r>
              <a:rPr lang="zh-CN" altLang="en-US" sz="1400" kern="100" dirty="0">
                <a:solidFill>
                  <a:schemeClr val="accent1"/>
                </a:solidFill>
                <a:latin typeface="+mj-lt"/>
                <a:cs typeface="Times New Roman" panose="02020603050405020304" pitchFamily="18" charset="0"/>
              </a:rPr>
              <a:t>。</a:t>
            </a:r>
          </a:p>
        </p:txBody>
      </p:sp>
      <p:sp>
        <p:nvSpPr>
          <p:cNvPr id="74" name="矩形 73">
            <a:extLst>
              <a:ext uri="{FF2B5EF4-FFF2-40B4-BE49-F238E27FC236}">
                <a16:creationId xmlns:a16="http://schemas.microsoft.com/office/drawing/2014/main" id="{C4A89255-24BC-4C07-9332-1BE68FD832A8}"/>
              </a:ext>
            </a:extLst>
          </p:cNvPr>
          <p:cNvSpPr/>
          <p:nvPr/>
        </p:nvSpPr>
        <p:spPr>
          <a:xfrm>
            <a:off x="1954331" y="2483106"/>
            <a:ext cx="6115471" cy="738664"/>
          </a:xfrm>
          <a:prstGeom prst="rect">
            <a:avLst/>
          </a:prstGeom>
        </p:spPr>
        <p:txBody>
          <a:bodyPr wrap="square">
            <a:spAutoFit/>
          </a:bodyPr>
          <a:lstStyle/>
          <a:p>
            <a:pPr>
              <a:spcAft>
                <a:spcPts val="0"/>
              </a:spcAft>
            </a:pPr>
            <a:r>
              <a:rPr lang="zh-CN" altLang="en-US" sz="1400" kern="100" dirty="0">
                <a:solidFill>
                  <a:schemeClr val="accent1"/>
                </a:solidFill>
                <a:latin typeface="+mj-lt"/>
                <a:cs typeface="Times New Roman" panose="02020603050405020304" pitchFamily="18" charset="0"/>
              </a:rPr>
              <a:t>在持续集成测试优化的强化学习</a:t>
            </a:r>
            <a:r>
              <a:rPr lang="zh-CN" altLang="en-US" sz="1400" b="1" kern="100" dirty="0">
                <a:solidFill>
                  <a:srgbClr val="C00000"/>
                </a:solidFill>
                <a:latin typeface="+mj-lt"/>
                <a:cs typeface="Times New Roman" panose="02020603050405020304" pitchFamily="18" charset="0"/>
              </a:rPr>
              <a:t>奖励函数设计</a:t>
            </a:r>
            <a:r>
              <a:rPr lang="zh-CN" altLang="en-US" sz="1400" kern="100" dirty="0">
                <a:solidFill>
                  <a:schemeClr val="accent1"/>
                </a:solidFill>
                <a:latin typeface="+mj-lt"/>
                <a:cs typeface="Times New Roman" panose="02020603050405020304" pitchFamily="18" charset="0"/>
              </a:rPr>
              <a:t>上，综合考虑测试用例全部执行历史信息，提出两种基于历史信息的强化学习奖励函数；在</a:t>
            </a:r>
            <a:r>
              <a:rPr lang="zh-CN" altLang="en-US" sz="1400" b="1" kern="100" dirty="0">
                <a:solidFill>
                  <a:srgbClr val="C00000"/>
                </a:solidFill>
                <a:latin typeface="+mj-lt"/>
                <a:cs typeface="Times New Roman" panose="02020603050405020304" pitchFamily="18" charset="0"/>
              </a:rPr>
              <a:t>奖励策略</a:t>
            </a:r>
            <a:r>
              <a:rPr lang="zh-CN" altLang="en-US" sz="1400" kern="100" dirty="0">
                <a:solidFill>
                  <a:schemeClr val="accent1"/>
                </a:solidFill>
                <a:latin typeface="+mj-lt"/>
                <a:cs typeface="Times New Roman" panose="02020603050405020304" pitchFamily="18" charset="0"/>
              </a:rPr>
              <a:t>方面，提出整体奖励和部分奖励两种策略。</a:t>
            </a:r>
          </a:p>
        </p:txBody>
      </p:sp>
      <p:sp>
        <p:nvSpPr>
          <p:cNvPr id="76" name="矩形 75">
            <a:extLst>
              <a:ext uri="{FF2B5EF4-FFF2-40B4-BE49-F238E27FC236}">
                <a16:creationId xmlns:a16="http://schemas.microsoft.com/office/drawing/2014/main" id="{F8C1606B-8340-408E-82FE-AFC6D58E2694}"/>
              </a:ext>
            </a:extLst>
          </p:cNvPr>
          <p:cNvSpPr/>
          <p:nvPr/>
        </p:nvSpPr>
        <p:spPr>
          <a:xfrm>
            <a:off x="1954331" y="3899066"/>
            <a:ext cx="6115471" cy="523220"/>
          </a:xfrm>
          <a:prstGeom prst="rect">
            <a:avLst/>
          </a:prstGeom>
        </p:spPr>
        <p:txBody>
          <a:bodyPr wrap="square">
            <a:spAutoFit/>
          </a:bodyPr>
          <a:lstStyle/>
          <a:p>
            <a:pPr>
              <a:spcAft>
                <a:spcPts val="0"/>
              </a:spcAft>
            </a:pPr>
            <a:r>
              <a:rPr lang="zh-CN" altLang="en-US" sz="1400" kern="100" dirty="0">
                <a:solidFill>
                  <a:schemeClr val="accent1"/>
                </a:solidFill>
                <a:latin typeface="+mj-lt"/>
                <a:cs typeface="Times New Roman" panose="02020603050405020304" pitchFamily="18" charset="0"/>
              </a:rPr>
              <a:t>在实际工业程序上进行了</a:t>
            </a:r>
            <a:r>
              <a:rPr lang="zh-CN" altLang="en-US" sz="1400" b="1" kern="100" dirty="0">
                <a:solidFill>
                  <a:srgbClr val="C00000"/>
                </a:solidFill>
                <a:latin typeface="+mj-lt"/>
                <a:cs typeface="Times New Roman" panose="02020603050405020304" pitchFamily="18" charset="0"/>
              </a:rPr>
              <a:t>实证研究</a:t>
            </a:r>
            <a:r>
              <a:rPr lang="zh-CN" altLang="en-US" sz="1400" kern="100" dirty="0">
                <a:solidFill>
                  <a:schemeClr val="accent1"/>
                </a:solidFill>
                <a:latin typeface="+mj-lt"/>
                <a:cs typeface="Times New Roman" panose="02020603050405020304" pitchFamily="18" charset="0"/>
              </a:rPr>
              <a:t>，结果显示在软件持续集成测试优化中，融合历史信息的强化学习奖励函数优于现有方法。</a:t>
            </a:r>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6" name="AutoShape 112">
            <a:extLst>
              <a:ext uri="{FF2B5EF4-FFF2-40B4-BE49-F238E27FC236}">
                <a16:creationId xmlns:a16="http://schemas.microsoft.com/office/drawing/2014/main" id="{8B441F98-36FF-4C34-AFD5-99EDAC0C86C8}"/>
              </a:ext>
            </a:extLst>
          </p:cNvPr>
          <p:cNvSpPr>
            <a:spLocks/>
          </p:cNvSpPr>
          <p:nvPr/>
        </p:nvSpPr>
        <p:spPr bwMode="auto">
          <a:xfrm>
            <a:off x="1135013" y="2624964"/>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27" name="组合 26">
            <a:extLst>
              <a:ext uri="{FF2B5EF4-FFF2-40B4-BE49-F238E27FC236}">
                <a16:creationId xmlns:a16="http://schemas.microsoft.com/office/drawing/2014/main" id="{F69654B9-54B0-48E4-A873-115B1E6B084A}"/>
              </a:ext>
            </a:extLst>
          </p:cNvPr>
          <p:cNvGrpSpPr/>
          <p:nvPr/>
        </p:nvGrpSpPr>
        <p:grpSpPr>
          <a:xfrm>
            <a:off x="1171453" y="1361625"/>
            <a:ext cx="352547" cy="513912"/>
            <a:chOff x="2528974" y="2863357"/>
            <a:chExt cx="246811" cy="359779"/>
          </a:xfrm>
          <a:solidFill>
            <a:sysClr val="window" lastClr="FFFFFF"/>
          </a:solidFill>
        </p:grpSpPr>
        <p:sp>
          <p:nvSpPr>
            <p:cNvPr id="28" name="AutoShape 113">
              <a:extLst>
                <a:ext uri="{FF2B5EF4-FFF2-40B4-BE49-F238E27FC236}">
                  <a16:creationId xmlns:a16="http://schemas.microsoft.com/office/drawing/2014/main" id="{762A4469-ED62-403E-BACD-2BFF1C47481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14">
              <a:extLst>
                <a:ext uri="{FF2B5EF4-FFF2-40B4-BE49-F238E27FC236}">
                  <a16:creationId xmlns:a16="http://schemas.microsoft.com/office/drawing/2014/main" id="{C7427E8C-4C72-4C41-A4D8-8C831C0A633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5" name="灯片编号占位符 4">
            <a:extLst>
              <a:ext uri="{FF2B5EF4-FFF2-40B4-BE49-F238E27FC236}">
                <a16:creationId xmlns:a16="http://schemas.microsoft.com/office/drawing/2014/main" id="{0EF105D9-E2DB-48B4-86D4-55A4767BE3F9}"/>
              </a:ext>
            </a:extLst>
          </p:cNvPr>
          <p:cNvSpPr>
            <a:spLocks noGrp="1"/>
          </p:cNvSpPr>
          <p:nvPr>
            <p:ph type="sldNum" sz="quarter" idx="12"/>
          </p:nvPr>
        </p:nvSpPr>
        <p:spPr/>
        <p:txBody>
          <a:bodyPr/>
          <a:lstStyle/>
          <a:p>
            <a:fld id="{C78D03BD-8273-4B2F-9BD5-C1C4F37ADDE7}" type="slidenum">
              <a:rPr lang="zh-CN" altLang="en-US" smtClean="0"/>
              <a:pPr/>
              <a:t>29</a:t>
            </a:fld>
            <a:endParaRPr lang="zh-CN" altLang="en-US" dirty="0"/>
          </a:p>
        </p:txBody>
      </p:sp>
    </p:spTree>
    <p:extLst>
      <p:ext uri="{BB962C8B-B14F-4D97-AF65-F5344CB8AC3E}">
        <p14:creationId xmlns:p14="http://schemas.microsoft.com/office/powerpoint/2010/main" val="411315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85528" y="1976926"/>
            <a:ext cx="2492990"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背景及动机</a:t>
            </a:r>
            <a:endParaRPr lang="en-US" altLang="zh-CN"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085528" y="2598057"/>
            <a:ext cx="3608680"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Background &amp; Motivation</a:t>
            </a: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未来工作</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02829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Future Work</a:t>
            </a:r>
          </a:p>
        </p:txBody>
      </p:sp>
      <p:sp>
        <p:nvSpPr>
          <p:cNvPr id="25" name="椭圆 24">
            <a:extLst>
              <a:ext uri="{FF2B5EF4-FFF2-40B4-BE49-F238E27FC236}">
                <a16:creationId xmlns:a16="http://schemas.microsoft.com/office/drawing/2014/main" id="{010FB20D-028B-4C3E-8BFB-B3260BF28414}"/>
              </a:ext>
            </a:extLst>
          </p:cNvPr>
          <p:cNvSpPr/>
          <p:nvPr/>
        </p:nvSpPr>
        <p:spPr>
          <a:xfrm>
            <a:off x="90811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61F5834F-8005-4078-8809-02B7D37E3331}"/>
              </a:ext>
            </a:extLst>
          </p:cNvPr>
          <p:cNvSpPr/>
          <p:nvPr/>
        </p:nvSpPr>
        <p:spPr>
          <a:xfrm>
            <a:off x="3878746"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878D40F1-EB22-460F-A891-F7D9B17B76B5}"/>
              </a:ext>
            </a:extLst>
          </p:cNvPr>
          <p:cNvSpPr/>
          <p:nvPr/>
        </p:nvSpPr>
        <p:spPr>
          <a:xfrm>
            <a:off x="703744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矩形 27">
            <a:extLst>
              <a:ext uri="{FF2B5EF4-FFF2-40B4-BE49-F238E27FC236}">
                <a16:creationId xmlns:a16="http://schemas.microsoft.com/office/drawing/2014/main" id="{F87CF4BD-A4D2-437A-A8F3-93F91387E73C}"/>
              </a:ext>
            </a:extLst>
          </p:cNvPr>
          <p:cNvSpPr/>
          <p:nvPr/>
        </p:nvSpPr>
        <p:spPr>
          <a:xfrm>
            <a:off x="617171" y="3174879"/>
            <a:ext cx="1964478" cy="523220"/>
          </a:xfrm>
          <a:prstGeom prst="rect">
            <a:avLst/>
          </a:prstGeom>
        </p:spPr>
        <p:txBody>
          <a:bodyPr wrap="square">
            <a:spAutoFit/>
          </a:bodyPr>
          <a:lstStyle/>
          <a:p>
            <a:pPr algn="just">
              <a:spcAft>
                <a:spcPts val="0"/>
              </a:spcAft>
            </a:pPr>
            <a:r>
              <a:rPr lang="zh-CN" altLang="en-US" sz="1400" kern="100" dirty="0">
                <a:solidFill>
                  <a:schemeClr val="accent1"/>
                </a:solidFill>
                <a:latin typeface="+mj-lt"/>
                <a:cs typeface="Times New Roman" panose="02020603050405020304" pitchFamily="18" charset="0"/>
              </a:rPr>
              <a:t>基于强化学习的多目标测试用例优先排序技术 </a:t>
            </a:r>
            <a:endParaRPr lang="en-US" altLang="zh-CN" sz="1400" kern="100" dirty="0">
              <a:solidFill>
                <a:schemeClr val="accent1"/>
              </a:solidFill>
              <a:latin typeface="+mj-lt"/>
              <a:cs typeface="Times New Roman" panose="02020603050405020304" pitchFamily="18" charset="0"/>
            </a:endParaRPr>
          </a:p>
        </p:txBody>
      </p:sp>
      <p:grpSp>
        <p:nvGrpSpPr>
          <p:cNvPr id="14" name="Group 112">
            <a:extLst>
              <a:ext uri="{FF2B5EF4-FFF2-40B4-BE49-F238E27FC236}">
                <a16:creationId xmlns:a16="http://schemas.microsoft.com/office/drawing/2014/main" id="{613E52A4-EE4D-4CBB-8DE4-A4570FC801F6}"/>
              </a:ext>
            </a:extLst>
          </p:cNvPr>
          <p:cNvGrpSpPr/>
          <p:nvPr/>
        </p:nvGrpSpPr>
        <p:grpSpPr>
          <a:xfrm>
            <a:off x="4308930" y="1971606"/>
            <a:ext cx="526139" cy="492920"/>
            <a:chOff x="5368132" y="3540125"/>
            <a:chExt cx="465138" cy="435769"/>
          </a:xfrm>
          <a:solidFill>
            <a:sysClr val="window" lastClr="FFFFFF"/>
          </a:solidFill>
        </p:grpSpPr>
        <p:sp>
          <p:nvSpPr>
            <p:cNvPr id="15" name="AutoShape 110">
              <a:extLst>
                <a:ext uri="{FF2B5EF4-FFF2-40B4-BE49-F238E27FC236}">
                  <a16:creationId xmlns:a16="http://schemas.microsoft.com/office/drawing/2014/main" id="{DE087891-21D7-4847-8863-D0AA10AD7215}"/>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111">
              <a:extLst>
                <a:ext uri="{FF2B5EF4-FFF2-40B4-BE49-F238E27FC236}">
                  <a16:creationId xmlns:a16="http://schemas.microsoft.com/office/drawing/2014/main" id="{F70ACFE0-ADE2-4AC8-98BB-EFEDF1D754E8}"/>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7" name="AutoShape 112">
            <a:extLst>
              <a:ext uri="{FF2B5EF4-FFF2-40B4-BE49-F238E27FC236}">
                <a16:creationId xmlns:a16="http://schemas.microsoft.com/office/drawing/2014/main" id="{996C1251-FD47-4D40-A8AC-8D876AE3DD55}"/>
              </a:ext>
            </a:extLst>
          </p:cNvPr>
          <p:cNvSpPr>
            <a:spLocks/>
          </p:cNvSpPr>
          <p:nvPr/>
        </p:nvSpPr>
        <p:spPr bwMode="auto">
          <a:xfrm>
            <a:off x="7467427" y="1954792"/>
            <a:ext cx="526550" cy="5265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18" name="组合 17">
            <a:extLst>
              <a:ext uri="{FF2B5EF4-FFF2-40B4-BE49-F238E27FC236}">
                <a16:creationId xmlns:a16="http://schemas.microsoft.com/office/drawing/2014/main" id="{34C010D2-8141-42ED-81DA-6453F4965C10}"/>
              </a:ext>
            </a:extLst>
          </p:cNvPr>
          <p:cNvGrpSpPr/>
          <p:nvPr/>
        </p:nvGrpSpPr>
        <p:grpSpPr>
          <a:xfrm>
            <a:off x="1418943" y="1954997"/>
            <a:ext cx="360935" cy="526139"/>
            <a:chOff x="2528974" y="2863357"/>
            <a:chExt cx="246811" cy="359779"/>
          </a:xfrm>
          <a:solidFill>
            <a:sysClr val="window" lastClr="FFFFFF"/>
          </a:solidFill>
        </p:grpSpPr>
        <p:sp>
          <p:nvSpPr>
            <p:cNvPr id="19" name="AutoShape 113">
              <a:extLst>
                <a:ext uri="{FF2B5EF4-FFF2-40B4-BE49-F238E27FC236}">
                  <a16:creationId xmlns:a16="http://schemas.microsoft.com/office/drawing/2014/main" id="{030F8972-9831-43BE-B4AA-A153450450C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114">
              <a:extLst>
                <a:ext uri="{FF2B5EF4-FFF2-40B4-BE49-F238E27FC236}">
                  <a16:creationId xmlns:a16="http://schemas.microsoft.com/office/drawing/2014/main" id="{EF8DF06C-8B4A-4C60-B1B0-7914D1E6D5DD}"/>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1" name="矩形 20">
            <a:extLst>
              <a:ext uri="{FF2B5EF4-FFF2-40B4-BE49-F238E27FC236}">
                <a16:creationId xmlns:a16="http://schemas.microsoft.com/office/drawing/2014/main" id="{84275F6B-5AFB-4B4B-9978-2F6180E62398}"/>
              </a:ext>
            </a:extLst>
          </p:cNvPr>
          <p:cNvSpPr/>
          <p:nvPr/>
        </p:nvSpPr>
        <p:spPr>
          <a:xfrm>
            <a:off x="3500252" y="3174879"/>
            <a:ext cx="2143493" cy="738664"/>
          </a:xfrm>
          <a:prstGeom prst="rect">
            <a:avLst/>
          </a:prstGeom>
        </p:spPr>
        <p:txBody>
          <a:bodyPr wrap="square">
            <a:spAutoFit/>
          </a:bodyPr>
          <a:lstStyle/>
          <a:p>
            <a:pPr algn="just">
              <a:spcAft>
                <a:spcPts val="0"/>
              </a:spcAft>
            </a:pPr>
            <a:r>
              <a:rPr lang="zh-CN" altLang="en-US" sz="1400" kern="100" dirty="0">
                <a:solidFill>
                  <a:schemeClr val="accent1"/>
                </a:solidFill>
                <a:latin typeface="+mj-lt"/>
                <a:cs typeface="Times New Roman" panose="02020603050405020304" pitchFamily="18" charset="0"/>
              </a:rPr>
              <a:t>使用测试用例的其他信息，如修改信息、相似度信息等</a:t>
            </a:r>
            <a:endParaRPr lang="en-US" altLang="zh-CN" sz="1400" kern="100" dirty="0">
              <a:solidFill>
                <a:schemeClr val="accent1"/>
              </a:solidFill>
              <a:latin typeface="+mj-lt"/>
              <a:cs typeface="Times New Roman" panose="02020603050405020304" pitchFamily="18" charset="0"/>
            </a:endParaRPr>
          </a:p>
        </p:txBody>
      </p:sp>
      <p:sp>
        <p:nvSpPr>
          <p:cNvPr id="22" name="矩形 21">
            <a:extLst>
              <a:ext uri="{FF2B5EF4-FFF2-40B4-BE49-F238E27FC236}">
                <a16:creationId xmlns:a16="http://schemas.microsoft.com/office/drawing/2014/main" id="{2D2A0EE6-A42E-40D9-9432-FC67F9B61417}"/>
              </a:ext>
            </a:extLst>
          </p:cNvPr>
          <p:cNvSpPr/>
          <p:nvPr/>
        </p:nvSpPr>
        <p:spPr>
          <a:xfrm>
            <a:off x="6490437" y="3174879"/>
            <a:ext cx="2480529" cy="738664"/>
          </a:xfrm>
          <a:prstGeom prst="rect">
            <a:avLst/>
          </a:prstGeom>
        </p:spPr>
        <p:txBody>
          <a:bodyPr wrap="square">
            <a:spAutoFit/>
          </a:bodyPr>
          <a:lstStyle/>
          <a:p>
            <a:pPr algn="just">
              <a:spcAft>
                <a:spcPts val="0"/>
              </a:spcAft>
            </a:pPr>
            <a:r>
              <a:rPr lang="zh-CN" altLang="en-US" sz="1400" kern="100" dirty="0">
                <a:solidFill>
                  <a:schemeClr val="accent1"/>
                </a:solidFill>
                <a:latin typeface="+mj-lt"/>
                <a:cs typeface="Times New Roman" panose="02020603050405020304" pitchFamily="18" charset="0"/>
              </a:rPr>
              <a:t>结合大规模神经网络与深度学习方法，对强化学习的智能体进行优化</a:t>
            </a:r>
            <a:endParaRPr lang="en-US" altLang="zh-CN" sz="1400" kern="100" dirty="0">
              <a:solidFill>
                <a:schemeClr val="accent1"/>
              </a:solidFill>
              <a:latin typeface="+mj-lt"/>
              <a:cs typeface="Times New Roman" panose="02020603050405020304" pitchFamily="18" charset="0"/>
            </a:endParaRPr>
          </a:p>
        </p:txBody>
      </p:sp>
      <p:sp>
        <p:nvSpPr>
          <p:cNvPr id="2" name="灯片编号占位符 1">
            <a:extLst>
              <a:ext uri="{FF2B5EF4-FFF2-40B4-BE49-F238E27FC236}">
                <a16:creationId xmlns:a16="http://schemas.microsoft.com/office/drawing/2014/main" id="{C7495918-86AE-4C53-B1C1-2C0533C678BE}"/>
              </a:ext>
            </a:extLst>
          </p:cNvPr>
          <p:cNvSpPr>
            <a:spLocks noGrp="1"/>
          </p:cNvSpPr>
          <p:nvPr>
            <p:ph type="sldNum" sz="quarter" idx="12"/>
          </p:nvPr>
        </p:nvSpPr>
        <p:spPr/>
        <p:txBody>
          <a:bodyPr/>
          <a:lstStyle/>
          <a:p>
            <a:fld id="{C78D03BD-8273-4B2F-9BD5-C1C4F37ADDE7}" type="slidenum">
              <a:rPr lang="zh-CN" altLang="en-US" smtClean="0"/>
              <a:pPr/>
              <a:t>30</a:t>
            </a:fld>
            <a:endParaRPr lang="zh-CN" altLang="en-US" dirty="0"/>
          </a:p>
        </p:txBody>
      </p:sp>
    </p:spTree>
    <p:extLst>
      <p:ext uri="{BB962C8B-B14F-4D97-AF65-F5344CB8AC3E}">
        <p14:creationId xmlns:p14="http://schemas.microsoft.com/office/powerpoint/2010/main" val="1534277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id="{F308687F-5083-4900-B884-1ED108CE6C82}"/>
              </a:ext>
            </a:extLst>
          </p:cNvPr>
          <p:cNvSpPr txBox="1"/>
          <p:nvPr/>
        </p:nvSpPr>
        <p:spPr>
          <a:xfrm>
            <a:off x="1901672" y="2439683"/>
            <a:ext cx="5391348" cy="707886"/>
          </a:xfrm>
          <a:prstGeom prst="rect">
            <a:avLst/>
          </a:prstGeom>
          <a:noFill/>
        </p:spPr>
        <p:txBody>
          <a:bodyPr wrap="none" rtlCol="0">
            <a:spAutoFit/>
          </a:bodyPr>
          <a:lstStyle/>
          <a:p>
            <a:pPr lvl="0"/>
            <a:r>
              <a:rPr lang="zh-CN" altLang="en-US" sz="4000" dirty="0">
                <a:solidFill>
                  <a:srgbClr val="222B34"/>
                </a:solidFill>
              </a:rPr>
              <a:t>恳请各位专家批评指正</a:t>
            </a:r>
          </a:p>
        </p:txBody>
      </p: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pic>
        <p:nvPicPr>
          <p:cNvPr id="5" name="图片 4">
            <a:extLst>
              <a:ext uri="{FF2B5EF4-FFF2-40B4-BE49-F238E27FC236}">
                <a16:creationId xmlns:a16="http://schemas.microsoft.com/office/drawing/2014/main" id="{3FEA693C-1E54-4293-8676-E4E8C7838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947" y="95053"/>
            <a:ext cx="1155885" cy="847047"/>
          </a:xfrm>
          <a:prstGeom prst="rect">
            <a:avLst/>
          </a:prstGeom>
          <a:ln>
            <a:noFill/>
          </a:ln>
          <a:effectLst>
            <a:outerShdw blurRad="292100" dist="139700" dir="2700000" algn="tl" rotWithShape="0">
              <a:srgbClr val="333333">
                <a:alpha val="65000"/>
              </a:srgbClr>
            </a:outerShdw>
          </a:effectLst>
        </p:spPr>
      </p:pic>
      <p:sp>
        <p:nvSpPr>
          <p:cNvPr id="13" name="文本框 12">
            <a:extLst>
              <a:ext uri="{FF2B5EF4-FFF2-40B4-BE49-F238E27FC236}">
                <a16:creationId xmlns:a16="http://schemas.microsoft.com/office/drawing/2014/main" id="{54B1EC9D-FD78-48FC-8D92-9460575D2CD4}"/>
              </a:ext>
            </a:extLst>
          </p:cNvPr>
          <p:cNvSpPr txBox="1"/>
          <p:nvPr/>
        </p:nvSpPr>
        <p:spPr>
          <a:xfrm>
            <a:off x="3851289" y="4119993"/>
            <a:ext cx="1441420" cy="523220"/>
          </a:xfrm>
          <a:prstGeom prst="rect">
            <a:avLst/>
          </a:prstGeom>
          <a:noFill/>
        </p:spPr>
        <p:txBody>
          <a:bodyPr wrap="none" rtlCol="0">
            <a:spAutoFit/>
          </a:bodyPr>
          <a:lstStyle/>
          <a:p>
            <a:pPr algn="ctr"/>
            <a:r>
              <a:rPr lang="zh-CN" altLang="en-US" sz="1400" dirty="0">
                <a:solidFill>
                  <a:schemeClr val="accent1"/>
                </a:solidFill>
              </a:rPr>
              <a:t>报告人：何柳柳</a:t>
            </a:r>
            <a:endParaRPr lang="en-US" altLang="zh-CN" sz="1400" dirty="0">
              <a:solidFill>
                <a:schemeClr val="accent1"/>
              </a:solidFill>
            </a:endParaRPr>
          </a:p>
          <a:p>
            <a:pPr algn="ctr"/>
            <a:r>
              <a:rPr lang="en-US" altLang="zh-CN" sz="1400" dirty="0">
                <a:solidFill>
                  <a:schemeClr val="accent1"/>
                </a:solidFill>
              </a:rPr>
              <a:t>2018.11.24</a:t>
            </a:r>
            <a:endParaRPr lang="zh-CN" altLang="en-US" sz="1400" dirty="0">
              <a:solidFill>
                <a:schemeClr val="accent1"/>
              </a:solidFill>
            </a:endParaRPr>
          </a:p>
        </p:txBody>
      </p:sp>
      <p:sp>
        <p:nvSpPr>
          <p:cNvPr id="14" name="文本框 13">
            <a:extLst>
              <a:ext uri="{FF2B5EF4-FFF2-40B4-BE49-F238E27FC236}">
                <a16:creationId xmlns:a16="http://schemas.microsoft.com/office/drawing/2014/main" id="{FEC07A11-57EE-4E6F-A2C9-3A7A4C8E7587}"/>
              </a:ext>
            </a:extLst>
          </p:cNvPr>
          <p:cNvSpPr txBox="1"/>
          <p:nvPr/>
        </p:nvSpPr>
        <p:spPr>
          <a:xfrm>
            <a:off x="3404034" y="3232884"/>
            <a:ext cx="2515432" cy="338554"/>
          </a:xfrm>
          <a:prstGeom prst="rect">
            <a:avLst/>
          </a:prstGeom>
          <a:noFill/>
        </p:spPr>
        <p:txBody>
          <a:bodyPr wrap="none" rtlCol="0">
            <a:spAutoFit/>
          </a:bodyPr>
          <a:lstStyle/>
          <a:p>
            <a:r>
              <a:rPr lang="zh-CN" altLang="en-US" sz="1600" dirty="0">
                <a:solidFill>
                  <a:schemeClr val="accent1"/>
                </a:solidFill>
              </a:rPr>
              <a:t>何柳柳  杨羊  李征  赵瑞莲</a:t>
            </a:r>
          </a:p>
        </p:txBody>
      </p:sp>
      <p:sp>
        <p:nvSpPr>
          <p:cNvPr id="21" name="文本框 20">
            <a:extLst>
              <a:ext uri="{FF2B5EF4-FFF2-40B4-BE49-F238E27FC236}">
                <a16:creationId xmlns:a16="http://schemas.microsoft.com/office/drawing/2014/main" id="{D3BBE079-06EF-474D-B1AA-68BEAFFAD0BC}"/>
              </a:ext>
            </a:extLst>
          </p:cNvPr>
          <p:cNvSpPr txBox="1"/>
          <p:nvPr/>
        </p:nvSpPr>
        <p:spPr>
          <a:xfrm>
            <a:off x="3998188" y="3607048"/>
            <a:ext cx="1147622" cy="338554"/>
          </a:xfrm>
          <a:prstGeom prst="rect">
            <a:avLst/>
          </a:prstGeom>
          <a:noFill/>
        </p:spPr>
        <p:txBody>
          <a:bodyPr wrap="none" rtlCol="0">
            <a:spAutoFit/>
          </a:bodyPr>
          <a:lstStyle/>
          <a:p>
            <a:pPr algn="ctr"/>
            <a:r>
              <a:rPr lang="en-US" altLang="zh-CN" sz="1600" b="1" dirty="0">
                <a:solidFill>
                  <a:schemeClr val="accent1"/>
                </a:solidFill>
              </a:rPr>
              <a:t>NASAC2018</a:t>
            </a:r>
            <a:endParaRPr lang="zh-CN" altLang="en-US" sz="1600" b="1" dirty="0">
              <a:solidFill>
                <a:schemeClr val="accent1"/>
              </a:solidFill>
            </a:endParaRPr>
          </a:p>
        </p:txBody>
      </p:sp>
    </p:spTree>
    <p:extLst>
      <p:ext uri="{BB962C8B-B14F-4D97-AF65-F5344CB8AC3E}">
        <p14:creationId xmlns:p14="http://schemas.microsoft.com/office/powerpoint/2010/main" val="118191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72354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持续集成测试</a:t>
            </a:r>
            <a:endParaRPr lang="en-US" altLang="zh-CN"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253566"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Continuous Integration Testing</a:t>
            </a:r>
          </a:p>
        </p:txBody>
      </p:sp>
      <p:sp>
        <p:nvSpPr>
          <p:cNvPr id="22" name="AutoShape 112">
            <a:extLst>
              <a:ext uri="{FF2B5EF4-FFF2-40B4-BE49-F238E27FC236}">
                <a16:creationId xmlns:a16="http://schemas.microsoft.com/office/drawing/2014/main" id="{8EACCD8E-F7F5-438A-8A22-7CC39479F4B3}"/>
              </a:ext>
            </a:extLst>
          </p:cNvPr>
          <p:cNvSpPr>
            <a:spLocks/>
          </p:cNvSpPr>
          <p:nvPr/>
        </p:nvSpPr>
        <p:spPr bwMode="auto">
          <a:xfrm>
            <a:off x="4751508" y="323405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8" name="组合 7">
            <a:extLst>
              <a:ext uri="{FF2B5EF4-FFF2-40B4-BE49-F238E27FC236}">
                <a16:creationId xmlns:a16="http://schemas.microsoft.com/office/drawing/2014/main" id="{8222567B-0992-453F-ADEF-E9337F1C5CAF}"/>
              </a:ext>
            </a:extLst>
          </p:cNvPr>
          <p:cNvGrpSpPr/>
          <p:nvPr/>
        </p:nvGrpSpPr>
        <p:grpSpPr>
          <a:xfrm>
            <a:off x="495947" y="3548115"/>
            <a:ext cx="7547222" cy="1022888"/>
            <a:chOff x="495947" y="3045204"/>
            <a:chExt cx="7547222" cy="1022888"/>
          </a:xfrm>
        </p:grpSpPr>
        <p:sp>
          <p:nvSpPr>
            <p:cNvPr id="16" name="矩形 15">
              <a:extLst>
                <a:ext uri="{FF2B5EF4-FFF2-40B4-BE49-F238E27FC236}">
                  <a16:creationId xmlns:a16="http://schemas.microsoft.com/office/drawing/2014/main" id="{E52881E8-682A-44A4-AB1A-964E6ECCB854}"/>
                </a:ext>
              </a:extLst>
            </p:cNvPr>
            <p:cNvSpPr/>
            <p:nvPr/>
          </p:nvSpPr>
          <p:spPr>
            <a:xfrm>
              <a:off x="495947"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a:extLst>
                <a:ext uri="{FF2B5EF4-FFF2-40B4-BE49-F238E27FC236}">
                  <a16:creationId xmlns:a16="http://schemas.microsoft.com/office/drawing/2014/main" id="{C7CE0687-0AC7-4615-90C3-01EC8259BB58}"/>
                </a:ext>
              </a:extLst>
            </p:cNvPr>
            <p:cNvSpPr/>
            <p:nvPr/>
          </p:nvSpPr>
          <p:spPr>
            <a:xfrm>
              <a:off x="1684138" y="3291517"/>
              <a:ext cx="6359031" cy="461665"/>
            </a:xfrm>
            <a:prstGeom prst="rect">
              <a:avLst/>
            </a:prstGeom>
          </p:spPr>
          <p:txBody>
            <a:bodyPr wrap="square">
              <a:spAutoFit/>
            </a:bodyPr>
            <a:lstStyle/>
            <a:p>
              <a:pPr>
                <a:spcAft>
                  <a:spcPts val="0"/>
                </a:spcAft>
              </a:pPr>
              <a:r>
                <a:rPr lang="zh-CN" altLang="en-US" sz="1200" dirty="0">
                  <a:solidFill>
                    <a:schemeClr val="tx1">
                      <a:lumMod val="85000"/>
                      <a:lumOff val="15000"/>
                    </a:schemeClr>
                  </a:solidFill>
                </a:rPr>
                <a:t>持续集成环境下的测试存在测试用例集变化大、测试时间有限和快速反馈等需求</a:t>
              </a:r>
              <a:r>
                <a:rPr lang="en-US" altLang="zh-CN" sz="1200" dirty="0">
                  <a:solidFill>
                    <a:schemeClr val="tx1">
                      <a:lumMod val="85000"/>
                      <a:lumOff val="15000"/>
                    </a:schemeClr>
                  </a:solidFill>
                </a:rPr>
                <a:t>,</a:t>
              </a:r>
              <a:r>
                <a:rPr lang="zh-CN" altLang="en-US" sz="1200" b="1" dirty="0">
                  <a:solidFill>
                    <a:srgbClr val="C00000"/>
                  </a:solidFill>
                </a:rPr>
                <a:t>传统测试优化方法难以适用</a:t>
              </a:r>
              <a:r>
                <a:rPr lang="zh-CN" altLang="en-US" sz="1200" dirty="0">
                  <a:solidFill>
                    <a:schemeClr val="tx1">
                      <a:lumMod val="85000"/>
                      <a:lumOff val="15000"/>
                    </a:schemeClr>
                  </a:solidFill>
                </a:rPr>
                <a:t>。</a:t>
              </a:r>
            </a:p>
          </p:txBody>
        </p:sp>
        <p:grpSp>
          <p:nvGrpSpPr>
            <p:cNvPr id="23" name="组合 22">
              <a:extLst>
                <a:ext uri="{FF2B5EF4-FFF2-40B4-BE49-F238E27FC236}">
                  <a16:creationId xmlns:a16="http://schemas.microsoft.com/office/drawing/2014/main" id="{08AF2725-52EC-4D91-9269-F7892BCC1FCA}"/>
                </a:ext>
              </a:extLst>
            </p:cNvPr>
            <p:cNvGrpSpPr/>
            <p:nvPr/>
          </p:nvGrpSpPr>
          <p:grpSpPr>
            <a:xfrm>
              <a:off x="812230" y="3242831"/>
              <a:ext cx="430561" cy="627634"/>
              <a:chOff x="2528974" y="2863357"/>
              <a:chExt cx="246811" cy="359779"/>
            </a:xfrm>
            <a:solidFill>
              <a:schemeClr val="bg1"/>
            </a:solidFill>
          </p:grpSpPr>
          <p:sp>
            <p:nvSpPr>
              <p:cNvPr id="24" name="AutoShape 113">
                <a:extLst>
                  <a:ext uri="{FF2B5EF4-FFF2-40B4-BE49-F238E27FC236}">
                    <a16:creationId xmlns:a16="http://schemas.microsoft.com/office/drawing/2014/main"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grpSp>
        <p:nvGrpSpPr>
          <p:cNvPr id="5" name="组合 4">
            <a:extLst>
              <a:ext uri="{FF2B5EF4-FFF2-40B4-BE49-F238E27FC236}">
                <a16:creationId xmlns:a16="http://schemas.microsoft.com/office/drawing/2014/main" id="{FCBD8CDE-F1AD-4B9B-92CA-9AFE422359E5}"/>
              </a:ext>
            </a:extLst>
          </p:cNvPr>
          <p:cNvGrpSpPr/>
          <p:nvPr/>
        </p:nvGrpSpPr>
        <p:grpSpPr>
          <a:xfrm>
            <a:off x="495947" y="2435252"/>
            <a:ext cx="7547222" cy="1022888"/>
            <a:chOff x="4592101" y="1449091"/>
            <a:chExt cx="7547222" cy="1022888"/>
          </a:xfrm>
        </p:grpSpPr>
        <p:grpSp>
          <p:nvGrpSpPr>
            <p:cNvPr id="2" name="组合 1">
              <a:extLst>
                <a:ext uri="{FF2B5EF4-FFF2-40B4-BE49-F238E27FC236}">
                  <a16:creationId xmlns:a16="http://schemas.microsoft.com/office/drawing/2014/main" id="{9A1B92BF-A8C9-4738-A925-0B21E320E499}"/>
                </a:ext>
              </a:extLst>
            </p:cNvPr>
            <p:cNvGrpSpPr/>
            <p:nvPr/>
          </p:nvGrpSpPr>
          <p:grpSpPr>
            <a:xfrm>
              <a:off x="4592101" y="1449091"/>
              <a:ext cx="7547222" cy="1022888"/>
              <a:chOff x="4592101" y="1449091"/>
              <a:chExt cx="7547222" cy="1022888"/>
            </a:xfrm>
          </p:grpSpPr>
          <p:sp>
            <p:nvSpPr>
              <p:cNvPr id="13" name="矩形 12">
                <a:extLst>
                  <a:ext uri="{FF2B5EF4-FFF2-40B4-BE49-F238E27FC236}">
                    <a16:creationId xmlns:a16="http://schemas.microsoft.com/office/drawing/2014/main" id="{4D3BA20D-4426-4E60-A325-7F7F52FC7B9E}"/>
                  </a:ext>
                </a:extLst>
              </p:cNvPr>
              <p:cNvSpPr/>
              <p:nvPr/>
            </p:nvSpPr>
            <p:spPr>
              <a:xfrm>
                <a:off x="4592101"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3420253E-7BF7-408D-8FF2-DEC4CF1BE876}"/>
                  </a:ext>
                </a:extLst>
              </p:cNvPr>
              <p:cNvSpPr/>
              <p:nvPr/>
            </p:nvSpPr>
            <p:spPr>
              <a:xfrm>
                <a:off x="5835025" y="1484053"/>
                <a:ext cx="1620957" cy="307777"/>
              </a:xfrm>
              <a:prstGeom prst="rect">
                <a:avLst/>
              </a:prstGeom>
            </p:spPr>
            <p:txBody>
              <a:bodyPr wrap="none">
                <a:spAutoFit/>
              </a:bodyPr>
              <a:lstStyle/>
              <a:p>
                <a:pPr>
                  <a:spcAft>
                    <a:spcPts val="0"/>
                  </a:spcAft>
                </a:pPr>
                <a:r>
                  <a:rPr lang="zh-CN" altLang="en-US" sz="1400" b="1" kern="100" dirty="0">
                    <a:solidFill>
                      <a:srgbClr val="C00000"/>
                    </a:solidFill>
                    <a:latin typeface="+mj-lt"/>
                    <a:cs typeface="Times New Roman" panose="02020603050405020304" pitchFamily="18" charset="0"/>
                  </a:rPr>
                  <a:t>测试用例优先排序</a:t>
                </a:r>
                <a:endParaRPr lang="en-US" altLang="zh-CN" sz="1400" b="1" kern="100" dirty="0">
                  <a:solidFill>
                    <a:srgbClr val="C00000"/>
                  </a:solidFill>
                  <a:latin typeface="+mj-lt"/>
                  <a:cs typeface="Times New Roman" panose="02020603050405020304" pitchFamily="18" charset="0"/>
                </a:endParaRPr>
              </a:p>
            </p:txBody>
          </p:sp>
          <p:sp>
            <p:nvSpPr>
              <p:cNvPr id="15" name="矩形 14">
                <a:extLst>
                  <a:ext uri="{FF2B5EF4-FFF2-40B4-BE49-F238E27FC236}">
                    <a16:creationId xmlns:a16="http://schemas.microsoft.com/office/drawing/2014/main" id="{FBF4AE5F-819F-4502-93E0-A5DCD044BD55}"/>
                  </a:ext>
                </a:extLst>
              </p:cNvPr>
              <p:cNvSpPr/>
              <p:nvPr/>
            </p:nvSpPr>
            <p:spPr>
              <a:xfrm>
                <a:off x="5835025" y="1728520"/>
                <a:ext cx="6304298" cy="552202"/>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rPr>
                  <a:t>通过设定特定的排序准则</a:t>
                </a:r>
                <a:r>
                  <a:rPr lang="en-US" altLang="zh-CN" sz="1200" dirty="0">
                    <a:solidFill>
                      <a:schemeClr val="tx1">
                        <a:lumMod val="85000"/>
                        <a:lumOff val="15000"/>
                      </a:schemeClr>
                    </a:solidFill>
                  </a:rPr>
                  <a:t>, </a:t>
                </a:r>
                <a:r>
                  <a:rPr lang="zh-CN" altLang="en-US" sz="1200" dirty="0">
                    <a:solidFill>
                      <a:schemeClr val="tx1">
                        <a:lumMod val="85000"/>
                        <a:lumOff val="15000"/>
                      </a:schemeClr>
                    </a:solidFill>
                  </a:rPr>
                  <a:t>对测试用例进行排序以优化其执行次序</a:t>
                </a:r>
                <a:r>
                  <a:rPr lang="en-US" altLang="zh-CN" sz="1200" dirty="0">
                    <a:solidFill>
                      <a:schemeClr val="tx1">
                        <a:lumMod val="85000"/>
                        <a:lumOff val="15000"/>
                      </a:schemeClr>
                    </a:solidFill>
                  </a:rPr>
                  <a:t>, </a:t>
                </a:r>
                <a:r>
                  <a:rPr lang="zh-CN" altLang="en-US" sz="1200" dirty="0">
                    <a:solidFill>
                      <a:schemeClr val="tx1">
                        <a:lumMod val="85000"/>
                        <a:lumOff val="15000"/>
                      </a:schemeClr>
                    </a:solidFill>
                  </a:rPr>
                  <a:t>以提高早期代码缺陷检测率。</a:t>
                </a:r>
              </a:p>
            </p:txBody>
          </p:sp>
        </p:grpSp>
        <p:grpSp>
          <p:nvGrpSpPr>
            <p:cNvPr id="26" name="组合 25">
              <a:extLst>
                <a:ext uri="{FF2B5EF4-FFF2-40B4-BE49-F238E27FC236}">
                  <a16:creationId xmlns:a16="http://schemas.microsoft.com/office/drawing/2014/main" id="{AA2C3D01-B364-431C-AFBB-7DBDBA5D9D46}"/>
                </a:ext>
              </a:extLst>
            </p:cNvPr>
            <p:cNvGrpSpPr/>
            <p:nvPr/>
          </p:nvGrpSpPr>
          <p:grpSpPr>
            <a:xfrm>
              <a:off x="4790263" y="1637941"/>
              <a:ext cx="626564" cy="626564"/>
              <a:chOff x="3191434" y="2145028"/>
              <a:chExt cx="359165" cy="359165"/>
            </a:xfrm>
            <a:solidFill>
              <a:schemeClr val="bg1"/>
            </a:solidFill>
          </p:grpSpPr>
          <p:sp>
            <p:nvSpPr>
              <p:cNvPr id="27" name="AutoShape 123">
                <a:extLst>
                  <a:ext uri="{FF2B5EF4-FFF2-40B4-BE49-F238E27FC236}">
                    <a16:creationId xmlns:a16="http://schemas.microsoft.com/office/drawing/2014/main" id="{8FFAAB3B-565B-4B6E-929B-C9DC1EA0D472}"/>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124">
                <a:extLst>
                  <a:ext uri="{FF2B5EF4-FFF2-40B4-BE49-F238E27FC236}">
                    <a16:creationId xmlns:a16="http://schemas.microsoft.com/office/drawing/2014/main" id="{23EE37BC-E06F-46E0-9A58-B8E7E9453B0E}"/>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25">
                <a:extLst>
                  <a:ext uri="{FF2B5EF4-FFF2-40B4-BE49-F238E27FC236}">
                    <a16:creationId xmlns:a16="http://schemas.microsoft.com/office/drawing/2014/main" id="{D27CE1DF-9683-4F93-8892-ECF940291B96}"/>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grpSp>
        <p:nvGrpSpPr>
          <p:cNvPr id="7" name="组合 6">
            <a:extLst>
              <a:ext uri="{FF2B5EF4-FFF2-40B4-BE49-F238E27FC236}">
                <a16:creationId xmlns:a16="http://schemas.microsoft.com/office/drawing/2014/main" id="{C02CB132-A6C7-43FD-8F80-4582AA99F05C}"/>
              </a:ext>
            </a:extLst>
          </p:cNvPr>
          <p:cNvGrpSpPr/>
          <p:nvPr/>
        </p:nvGrpSpPr>
        <p:grpSpPr>
          <a:xfrm>
            <a:off x="495947" y="1236240"/>
            <a:ext cx="7547222" cy="1022888"/>
            <a:chOff x="495947" y="1449091"/>
            <a:chExt cx="7547222" cy="1022888"/>
          </a:xfrm>
        </p:grpSpPr>
        <p:grpSp>
          <p:nvGrpSpPr>
            <p:cNvPr id="6" name="组合 5">
              <a:extLst>
                <a:ext uri="{FF2B5EF4-FFF2-40B4-BE49-F238E27FC236}">
                  <a16:creationId xmlns:a16="http://schemas.microsoft.com/office/drawing/2014/main" id="{BD17949C-A7B2-41AB-BFD8-F451653092D7}"/>
                </a:ext>
              </a:extLst>
            </p:cNvPr>
            <p:cNvGrpSpPr/>
            <p:nvPr/>
          </p:nvGrpSpPr>
          <p:grpSpPr>
            <a:xfrm>
              <a:off x="495947" y="1449091"/>
              <a:ext cx="7547222" cy="1022888"/>
              <a:chOff x="495947" y="1449091"/>
              <a:chExt cx="7547222" cy="1022888"/>
            </a:xfrm>
          </p:grpSpPr>
          <p:sp>
            <p:nvSpPr>
              <p:cNvPr id="10" name="矩形 9">
                <a:extLst>
                  <a:ext uri="{FF2B5EF4-FFF2-40B4-BE49-F238E27FC236}">
                    <a16:creationId xmlns:a16="http://schemas.microsoft.com/office/drawing/2014/main" id="{CE10450C-9C9B-41A8-8B83-4C36E9532438}"/>
                  </a:ext>
                </a:extLst>
              </p:cNvPr>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CAF9D752-0B17-4E23-9925-82839F70EC8D}"/>
                  </a:ext>
                </a:extLst>
              </p:cNvPr>
              <p:cNvSpPr/>
              <p:nvPr/>
            </p:nvSpPr>
            <p:spPr>
              <a:xfrm>
                <a:off x="1738871" y="1484053"/>
                <a:ext cx="902811" cy="307777"/>
              </a:xfrm>
              <a:prstGeom prst="rect">
                <a:avLst/>
              </a:prstGeom>
            </p:spPr>
            <p:txBody>
              <a:bodyPr wrap="none">
                <a:spAutoFit/>
              </a:bodyPr>
              <a:lstStyle/>
              <a:p>
                <a:pPr>
                  <a:spcAft>
                    <a:spcPts val="0"/>
                  </a:spcAft>
                </a:pPr>
                <a:r>
                  <a:rPr lang="zh-CN" altLang="en-US" sz="1400" b="1" kern="100" dirty="0">
                    <a:solidFill>
                      <a:srgbClr val="C00000"/>
                    </a:solidFill>
                    <a:latin typeface="+mj-lt"/>
                    <a:cs typeface="Times New Roman" panose="02020603050405020304" pitchFamily="18" charset="0"/>
                  </a:rPr>
                  <a:t>持续集成</a:t>
                </a:r>
                <a:endParaRPr lang="en-US" altLang="zh-CN" sz="1400" b="1" kern="100" dirty="0">
                  <a:solidFill>
                    <a:srgbClr val="C00000"/>
                  </a:solidFill>
                  <a:latin typeface="+mj-lt"/>
                  <a:cs typeface="Times New Roman" panose="02020603050405020304" pitchFamily="18" charset="0"/>
                </a:endParaRPr>
              </a:p>
            </p:txBody>
          </p:sp>
          <p:sp>
            <p:nvSpPr>
              <p:cNvPr id="12" name="矩形 11">
                <a:extLst>
                  <a:ext uri="{FF2B5EF4-FFF2-40B4-BE49-F238E27FC236}">
                    <a16:creationId xmlns:a16="http://schemas.microsoft.com/office/drawing/2014/main" id="{5B860AC1-6E66-4E6F-87EF-D7AF0A0FADCB}"/>
                  </a:ext>
                </a:extLst>
              </p:cNvPr>
              <p:cNvSpPr/>
              <p:nvPr/>
            </p:nvSpPr>
            <p:spPr>
              <a:xfrm>
                <a:off x="1738871" y="1728520"/>
                <a:ext cx="6304298" cy="513923"/>
              </a:xfrm>
              <a:prstGeom prst="rect">
                <a:avLst/>
              </a:prstGeom>
            </p:spPr>
            <p:txBody>
              <a:bodyPr wrap="square">
                <a:spAutoFit/>
              </a:bodyPr>
              <a:lstStyle/>
              <a:p>
                <a:pPr>
                  <a:lnSpc>
                    <a:spcPct val="130000"/>
                  </a:lnSpc>
                  <a:spcBef>
                    <a:spcPts val="600"/>
                  </a:spcBef>
                </a:pPr>
                <a:r>
                  <a:rPr lang="zh-CN" altLang="en-US" sz="1100" dirty="0">
                    <a:solidFill>
                      <a:schemeClr val="tx1">
                        <a:lumMod val="85000"/>
                        <a:lumOff val="15000"/>
                      </a:schemeClr>
                    </a:solidFill>
                  </a:rPr>
                  <a:t>要求开发人员频繁地整合他们的工作</a:t>
                </a:r>
                <a:r>
                  <a:rPr lang="en-US" altLang="zh-CN" sz="1100" dirty="0">
                    <a:solidFill>
                      <a:schemeClr val="tx1">
                        <a:lumMod val="85000"/>
                        <a:lumOff val="15000"/>
                      </a:schemeClr>
                    </a:solidFill>
                  </a:rPr>
                  <a:t>,</a:t>
                </a:r>
                <a:r>
                  <a:rPr lang="zh-CN" altLang="en-US" sz="1100" dirty="0">
                    <a:solidFill>
                      <a:schemeClr val="tx1">
                        <a:lumMod val="85000"/>
                        <a:lumOff val="15000"/>
                      </a:schemeClr>
                    </a:solidFill>
                  </a:rPr>
                  <a:t>通常是至少每天一次有时甚至每天多次。每次集成会通过自动构建测试过程进行验证</a:t>
                </a:r>
                <a:r>
                  <a:rPr lang="en-US" altLang="zh-CN" sz="1100" dirty="0">
                    <a:solidFill>
                      <a:schemeClr val="tx1">
                        <a:lumMod val="85000"/>
                        <a:lumOff val="15000"/>
                      </a:schemeClr>
                    </a:solidFill>
                  </a:rPr>
                  <a:t>,</a:t>
                </a:r>
                <a:r>
                  <a:rPr lang="zh-CN" altLang="en-US" sz="1100" dirty="0">
                    <a:solidFill>
                      <a:schemeClr val="tx1">
                        <a:lumMod val="85000"/>
                        <a:lumOff val="15000"/>
                      </a:schemeClr>
                    </a:solidFill>
                  </a:rPr>
                  <a:t>以尽快检测集成错误。</a:t>
                </a:r>
                <a:endParaRPr lang="en-US" altLang="zh-CN" sz="1100" dirty="0">
                  <a:solidFill>
                    <a:schemeClr val="tx1">
                      <a:lumMod val="85000"/>
                      <a:lumOff val="15000"/>
                    </a:schemeClr>
                  </a:solidFill>
                </a:endParaRPr>
              </a:p>
            </p:txBody>
          </p:sp>
        </p:grpSp>
        <p:grpSp>
          <p:nvGrpSpPr>
            <p:cNvPr id="30" name="组合 29">
              <a:extLst>
                <a:ext uri="{FF2B5EF4-FFF2-40B4-BE49-F238E27FC236}">
                  <a16:creationId xmlns:a16="http://schemas.microsoft.com/office/drawing/2014/main" id="{51852231-DBA4-4459-A525-9D6F0328D398}"/>
                </a:ext>
              </a:extLst>
            </p:cNvPr>
            <p:cNvGrpSpPr/>
            <p:nvPr/>
          </p:nvGrpSpPr>
          <p:grpSpPr>
            <a:xfrm>
              <a:off x="699771" y="1647253"/>
              <a:ext cx="626564" cy="626564"/>
              <a:chOff x="2473104" y="2145028"/>
              <a:chExt cx="359165" cy="359165"/>
            </a:xfrm>
            <a:solidFill>
              <a:schemeClr val="bg1"/>
            </a:solidFill>
          </p:grpSpPr>
          <p:sp>
            <p:nvSpPr>
              <p:cNvPr id="31" name="AutoShape 126">
                <a:extLst>
                  <a:ext uri="{FF2B5EF4-FFF2-40B4-BE49-F238E27FC236}">
                    <a16:creationId xmlns:a16="http://schemas.microsoft.com/office/drawing/2014/main"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sp>
        <p:nvSpPr>
          <p:cNvPr id="9" name="灯片编号占位符 8">
            <a:extLst>
              <a:ext uri="{FF2B5EF4-FFF2-40B4-BE49-F238E27FC236}">
                <a16:creationId xmlns:a16="http://schemas.microsoft.com/office/drawing/2014/main" id="{89210068-2BB8-401B-AD9E-300A6C8AE3CD}"/>
              </a:ext>
            </a:extLst>
          </p:cNvPr>
          <p:cNvSpPr>
            <a:spLocks noGrp="1"/>
          </p:cNvSpPr>
          <p:nvPr>
            <p:ph type="sldNum" sz="quarter" idx="12"/>
          </p:nvPr>
        </p:nvSpPr>
        <p:spPr/>
        <p:txBody>
          <a:bodyPr/>
          <a:lstStyle/>
          <a:p>
            <a:fld id="{C78D03BD-8273-4B2F-9BD5-C1C4F37ADDE7}" type="slidenum">
              <a:rPr lang="zh-CN" altLang="en-US" smtClean="0"/>
              <a:pPr/>
              <a:t>4</a:t>
            </a:fld>
            <a:endParaRPr lang="zh-CN" altLang="en-US" dirty="0"/>
          </a:p>
        </p:txBody>
      </p:sp>
    </p:spTree>
    <p:extLst>
      <p:ext uri="{BB962C8B-B14F-4D97-AF65-F5344CB8AC3E}">
        <p14:creationId xmlns:p14="http://schemas.microsoft.com/office/powerpoint/2010/main" val="85704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3472C6A-CD4B-4B7B-9F48-350D9E4EBCB3}"/>
              </a:ext>
            </a:extLst>
          </p:cNvPr>
          <p:cNvSpPr/>
          <p:nvPr/>
        </p:nvSpPr>
        <p:spPr>
          <a:xfrm>
            <a:off x="388822" y="1294108"/>
            <a:ext cx="7794281" cy="7904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强化学习</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81972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Reinforcement Learning</a:t>
            </a:r>
          </a:p>
        </p:txBody>
      </p:sp>
      <p:sp>
        <p:nvSpPr>
          <p:cNvPr id="27" name="矩形 26">
            <a:extLst>
              <a:ext uri="{FF2B5EF4-FFF2-40B4-BE49-F238E27FC236}">
                <a16:creationId xmlns:a16="http://schemas.microsoft.com/office/drawing/2014/main" id="{B75F93CF-3DCA-4826-923A-B1601135DAD3}"/>
              </a:ext>
            </a:extLst>
          </p:cNvPr>
          <p:cNvSpPr/>
          <p:nvPr/>
        </p:nvSpPr>
        <p:spPr>
          <a:xfrm>
            <a:off x="450816" y="1425155"/>
            <a:ext cx="7334901" cy="523220"/>
          </a:xfrm>
          <a:prstGeom prst="rect">
            <a:avLst/>
          </a:prstGeom>
        </p:spPr>
        <p:txBody>
          <a:bodyPr wrap="square">
            <a:spAutoFit/>
          </a:bodyPr>
          <a:lstStyle/>
          <a:p>
            <a:pPr>
              <a:spcAft>
                <a:spcPts val="0"/>
              </a:spcAft>
            </a:pPr>
            <a:r>
              <a:rPr lang="zh-CN" altLang="en-US" sz="1400" b="1" kern="100" dirty="0">
                <a:solidFill>
                  <a:schemeClr val="bg1"/>
                </a:solidFill>
                <a:latin typeface="+mn-ea"/>
                <a:cs typeface="Times New Roman" panose="02020603050405020304" pitchFamily="18" charset="0"/>
              </a:rPr>
              <a:t>强化学习是机器学习的一个重要分支，是多学科多领域交叉的一个产物，它的本质是决策问题，即自动进行决策，并且可以做连续决策。</a:t>
            </a:r>
          </a:p>
        </p:txBody>
      </p:sp>
      <p:grpSp>
        <p:nvGrpSpPr>
          <p:cNvPr id="2" name="组合 1">
            <a:extLst>
              <a:ext uri="{FF2B5EF4-FFF2-40B4-BE49-F238E27FC236}">
                <a16:creationId xmlns:a16="http://schemas.microsoft.com/office/drawing/2014/main" id="{6D39DA2C-F426-418A-8986-1D89ECD231A3}"/>
              </a:ext>
            </a:extLst>
          </p:cNvPr>
          <p:cNvGrpSpPr/>
          <p:nvPr/>
        </p:nvGrpSpPr>
        <p:grpSpPr>
          <a:xfrm>
            <a:off x="450815" y="2894934"/>
            <a:ext cx="5525443" cy="711346"/>
            <a:chOff x="469979" y="2610060"/>
            <a:chExt cx="4941757" cy="711346"/>
          </a:xfrm>
        </p:grpSpPr>
        <p:sp>
          <p:nvSpPr>
            <p:cNvPr id="29" name="椭圆 28">
              <a:extLst>
                <a:ext uri="{FF2B5EF4-FFF2-40B4-BE49-F238E27FC236}">
                  <a16:creationId xmlns:a16="http://schemas.microsoft.com/office/drawing/2014/main" id="{D33AB898-91D3-49AF-BFAA-50C82A809FC9}"/>
                </a:ext>
              </a:extLst>
            </p:cNvPr>
            <p:cNvSpPr/>
            <p:nvPr/>
          </p:nvSpPr>
          <p:spPr>
            <a:xfrm>
              <a:off x="469979" y="2610060"/>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E72295C-1C6B-4477-BB61-51C9EAC2B8E8}"/>
                </a:ext>
              </a:extLst>
            </p:cNvPr>
            <p:cNvSpPr/>
            <p:nvPr/>
          </p:nvSpPr>
          <p:spPr>
            <a:xfrm>
              <a:off x="1283641" y="2615635"/>
              <a:ext cx="4128095" cy="705771"/>
            </a:xfrm>
            <a:prstGeom prst="rect">
              <a:avLst/>
            </a:prstGeom>
          </p:spPr>
          <p:txBody>
            <a:bodyPr wrap="square">
              <a:spAutoFit/>
            </a:bodyPr>
            <a:lstStyle/>
            <a:p>
              <a:pPr>
                <a:lnSpc>
                  <a:spcPct val="130000"/>
                </a:lnSpc>
                <a:spcBef>
                  <a:spcPts val="600"/>
                </a:spcBef>
              </a:pPr>
              <a:r>
                <a:rPr lang="zh-CN" altLang="en-US" sz="1400" b="1" dirty="0"/>
                <a:t>它主要包含四个元素，智能体，环境状态，动作，奖励。</a:t>
              </a:r>
              <a:r>
                <a:rPr lang="en-US" altLang="zh-CN" sz="1400" b="1" dirty="0"/>
                <a:t> </a:t>
              </a:r>
            </a:p>
            <a:p>
              <a:pPr>
                <a:lnSpc>
                  <a:spcPct val="130000"/>
                </a:lnSpc>
                <a:spcBef>
                  <a:spcPts val="600"/>
                </a:spcBef>
              </a:pPr>
              <a:r>
                <a:rPr lang="zh-CN" altLang="en-US" sz="1400" b="1" dirty="0"/>
                <a:t>强化学习的目标就是获得最多的累计奖励。</a:t>
              </a:r>
            </a:p>
          </p:txBody>
        </p:sp>
        <p:grpSp>
          <p:nvGrpSpPr>
            <p:cNvPr id="22" name="组合 21">
              <a:extLst>
                <a:ext uri="{FF2B5EF4-FFF2-40B4-BE49-F238E27FC236}">
                  <a16:creationId xmlns:a16="http://schemas.microsoft.com/office/drawing/2014/main" id="{98DDF874-B6D1-40B8-A5E4-3C20E4EB3E4B}"/>
                </a:ext>
              </a:extLst>
            </p:cNvPr>
            <p:cNvGrpSpPr/>
            <p:nvPr/>
          </p:nvGrpSpPr>
          <p:grpSpPr>
            <a:xfrm>
              <a:off x="642570" y="2774455"/>
              <a:ext cx="353134" cy="353134"/>
              <a:chOff x="2473104" y="2145028"/>
              <a:chExt cx="359165" cy="359165"/>
            </a:xfrm>
            <a:solidFill>
              <a:sysClr val="window" lastClr="FFFFFF"/>
            </a:solidFill>
          </p:grpSpPr>
          <p:sp>
            <p:nvSpPr>
              <p:cNvPr id="23" name="AutoShape 126">
                <a:extLst>
                  <a:ext uri="{FF2B5EF4-FFF2-40B4-BE49-F238E27FC236}">
                    <a16:creationId xmlns:a16="http://schemas.microsoft.com/office/drawing/2014/main" id="{71F646CD-26AC-4D3A-B93A-02FF060A0AC8}"/>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127">
                <a:extLst>
                  <a:ext uri="{FF2B5EF4-FFF2-40B4-BE49-F238E27FC236}">
                    <a16:creationId xmlns:a16="http://schemas.microsoft.com/office/drawing/2014/main" id="{BFE64607-A965-47A3-89DF-E49FCB736D25}"/>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pic>
        <p:nvPicPr>
          <p:cNvPr id="33" name="图片 32">
            <a:extLst>
              <a:ext uri="{FF2B5EF4-FFF2-40B4-BE49-F238E27FC236}">
                <a16:creationId xmlns:a16="http://schemas.microsoft.com/office/drawing/2014/main" id="{D123C21A-42A0-4DB9-A7BC-4853F95BFD44}"/>
              </a:ext>
            </a:extLst>
          </p:cNvPr>
          <p:cNvPicPr>
            <a:picLocks noChangeAspect="1"/>
          </p:cNvPicPr>
          <p:nvPr/>
        </p:nvPicPr>
        <p:blipFill>
          <a:blip r:embed="rId2"/>
          <a:stretch>
            <a:fillRect/>
          </a:stretch>
        </p:blipFill>
        <p:spPr>
          <a:xfrm>
            <a:off x="5629398" y="3205825"/>
            <a:ext cx="3238377" cy="1389988"/>
          </a:xfrm>
          <a:prstGeom prst="rect">
            <a:avLst/>
          </a:prstGeom>
        </p:spPr>
      </p:pic>
      <p:sp>
        <p:nvSpPr>
          <p:cNvPr id="5" name="灯片编号占位符 4">
            <a:extLst>
              <a:ext uri="{FF2B5EF4-FFF2-40B4-BE49-F238E27FC236}">
                <a16:creationId xmlns:a16="http://schemas.microsoft.com/office/drawing/2014/main" id="{0E5A2485-41B5-4ECB-B31A-98917CB407E9}"/>
              </a:ext>
            </a:extLst>
          </p:cNvPr>
          <p:cNvSpPr>
            <a:spLocks noGrp="1"/>
          </p:cNvSpPr>
          <p:nvPr>
            <p:ph type="sldNum" sz="quarter" idx="12"/>
          </p:nvPr>
        </p:nvSpPr>
        <p:spPr/>
        <p:txBody>
          <a:bodyPr/>
          <a:lstStyle/>
          <a:p>
            <a:fld id="{C78D03BD-8273-4B2F-9BD5-C1C4F37ADDE7}" type="slidenum">
              <a:rPr lang="zh-CN" altLang="en-US" smtClean="0"/>
              <a:pPr/>
              <a:t>5</a:t>
            </a:fld>
            <a:endParaRPr lang="zh-CN" altLang="en-US" dirty="0"/>
          </a:p>
        </p:txBody>
      </p:sp>
    </p:spTree>
    <p:extLst>
      <p:ext uri="{BB962C8B-B14F-4D97-AF65-F5344CB8AC3E}">
        <p14:creationId xmlns:p14="http://schemas.microsoft.com/office/powerpoint/2010/main" val="130840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518912"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基于强化学习的持续集成测试</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457952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Continuous Integration Testing Based on Reinforcement Learning</a:t>
            </a:r>
          </a:p>
        </p:txBody>
      </p:sp>
      <p:grpSp>
        <p:nvGrpSpPr>
          <p:cNvPr id="5" name="组合 4">
            <a:extLst>
              <a:ext uri="{FF2B5EF4-FFF2-40B4-BE49-F238E27FC236}">
                <a16:creationId xmlns:a16="http://schemas.microsoft.com/office/drawing/2014/main" id="{B2B899DD-1231-4C97-BF7B-751F8AB16C92}"/>
              </a:ext>
            </a:extLst>
          </p:cNvPr>
          <p:cNvGrpSpPr/>
          <p:nvPr/>
        </p:nvGrpSpPr>
        <p:grpSpPr>
          <a:xfrm>
            <a:off x="607222" y="3264180"/>
            <a:ext cx="7929554" cy="794453"/>
            <a:chOff x="388822" y="1294108"/>
            <a:chExt cx="7929554" cy="794453"/>
          </a:xfrm>
        </p:grpSpPr>
        <p:sp>
          <p:nvSpPr>
            <p:cNvPr id="26" name="矩形 25">
              <a:extLst>
                <a:ext uri="{FF2B5EF4-FFF2-40B4-BE49-F238E27FC236}">
                  <a16:creationId xmlns:a16="http://schemas.microsoft.com/office/drawing/2014/main" id="{43472C6A-CD4B-4B7B-9F48-350D9E4EBCB3}"/>
                </a:ext>
              </a:extLst>
            </p:cNvPr>
            <p:cNvSpPr/>
            <p:nvPr/>
          </p:nvSpPr>
          <p:spPr>
            <a:xfrm>
              <a:off x="388822" y="1294108"/>
              <a:ext cx="7929554" cy="794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B75F93CF-3DCA-4826-923A-B1601135DAD3}"/>
                </a:ext>
              </a:extLst>
            </p:cNvPr>
            <p:cNvSpPr/>
            <p:nvPr/>
          </p:nvSpPr>
          <p:spPr>
            <a:xfrm>
              <a:off x="450816" y="1425155"/>
              <a:ext cx="7867560" cy="523220"/>
            </a:xfrm>
            <a:prstGeom prst="rect">
              <a:avLst/>
            </a:prstGeom>
          </p:spPr>
          <p:txBody>
            <a:bodyPr wrap="square">
              <a:spAutoFit/>
            </a:bodyPr>
            <a:lstStyle/>
            <a:p>
              <a:pPr>
                <a:spcAft>
                  <a:spcPts val="0"/>
                </a:spcAft>
              </a:pPr>
              <a:r>
                <a:rPr lang="zh-CN" altLang="en-US" sz="1400" b="1" kern="100" dirty="0">
                  <a:solidFill>
                    <a:schemeClr val="bg1"/>
                  </a:solidFill>
                  <a:latin typeface="+mn-ea"/>
                  <a:cs typeface="Times New Roman" panose="02020603050405020304" pitchFamily="18" charset="0"/>
                </a:rPr>
                <a:t>将强化学习方法用于解决软件持续集成测试优先排序问题时，强化学习的</a:t>
              </a:r>
              <a:r>
                <a:rPr lang="zh-CN" altLang="en-US" sz="1400" b="1" kern="100" dirty="0">
                  <a:solidFill>
                    <a:schemeClr val="accent1">
                      <a:lumMod val="25000"/>
                      <a:lumOff val="75000"/>
                    </a:schemeClr>
                  </a:solidFill>
                  <a:latin typeface="+mn-ea"/>
                  <a:cs typeface="Times New Roman" panose="02020603050405020304" pitchFamily="18" charset="0"/>
                </a:rPr>
                <a:t>状态可对应于测试用例的元数据</a:t>
              </a:r>
              <a:r>
                <a:rPr lang="zh-CN" altLang="en-US" sz="1400" b="1" kern="100" dirty="0">
                  <a:solidFill>
                    <a:schemeClr val="bg1"/>
                  </a:solidFill>
                  <a:latin typeface="+mn-ea"/>
                  <a:cs typeface="Times New Roman" panose="02020603050405020304" pitchFamily="18" charset="0"/>
                </a:rPr>
                <a:t>，</a:t>
              </a:r>
              <a:r>
                <a:rPr lang="zh-CN" altLang="en-US" sz="1400" b="1" kern="100" dirty="0">
                  <a:solidFill>
                    <a:schemeClr val="accent1">
                      <a:lumMod val="25000"/>
                      <a:lumOff val="75000"/>
                    </a:schemeClr>
                  </a:solidFill>
                  <a:latin typeface="+mn-ea"/>
                  <a:cs typeface="Times New Roman" panose="02020603050405020304" pitchFamily="18" charset="0"/>
                </a:rPr>
                <a:t>动作可对应于测试用例的执行优先级排序</a:t>
              </a:r>
              <a:r>
                <a:rPr lang="zh-CN" altLang="en-US" sz="1400" b="1" kern="100" dirty="0">
                  <a:solidFill>
                    <a:schemeClr val="bg1"/>
                  </a:solidFill>
                  <a:latin typeface="+mn-ea"/>
                  <a:cs typeface="Times New Roman" panose="02020603050405020304" pitchFamily="18" charset="0"/>
                </a:rPr>
                <a:t>，智能体不断学习，调整测试用例执行次序。</a:t>
              </a:r>
            </a:p>
          </p:txBody>
        </p:sp>
      </p:grpSp>
      <p:sp>
        <p:nvSpPr>
          <p:cNvPr id="15" name="矩形 14">
            <a:extLst>
              <a:ext uri="{FF2B5EF4-FFF2-40B4-BE49-F238E27FC236}">
                <a16:creationId xmlns:a16="http://schemas.microsoft.com/office/drawing/2014/main" id="{3611963F-FAFB-4EB7-B198-6725FE6E00A7}"/>
              </a:ext>
            </a:extLst>
          </p:cNvPr>
          <p:cNvSpPr/>
          <p:nvPr/>
        </p:nvSpPr>
        <p:spPr>
          <a:xfrm>
            <a:off x="607222" y="4189680"/>
            <a:ext cx="7929554" cy="495457"/>
          </a:xfrm>
          <a:prstGeom prst="rect">
            <a:avLst/>
          </a:prstGeom>
        </p:spPr>
        <p:txBody>
          <a:bodyPr wrap="square">
            <a:spAutoFit/>
          </a:bodyPr>
          <a:lstStyle/>
          <a:p>
            <a:pPr marL="171450" indent="-171450">
              <a:lnSpc>
                <a:spcPct val="130000"/>
              </a:lnSpc>
              <a:spcBef>
                <a:spcPts val="600"/>
              </a:spcBef>
              <a:buFont typeface="Wingdings" panose="05000000000000000000" pitchFamily="2" charset="2"/>
              <a:buChar char="Ø"/>
            </a:pPr>
            <a:r>
              <a:rPr lang="en-US" altLang="zh-CN" sz="1050" dirty="0" err="1">
                <a:solidFill>
                  <a:srgbClr val="222B34"/>
                </a:solidFill>
              </a:rPr>
              <a:t>Spieker</a:t>
            </a:r>
            <a:r>
              <a:rPr lang="en-US" altLang="zh-CN" sz="1050" dirty="0">
                <a:solidFill>
                  <a:srgbClr val="222B34"/>
                </a:solidFill>
              </a:rPr>
              <a:t> H , </a:t>
            </a:r>
            <a:r>
              <a:rPr lang="en-US" altLang="zh-CN" sz="1050" dirty="0" err="1">
                <a:solidFill>
                  <a:srgbClr val="222B34"/>
                </a:solidFill>
              </a:rPr>
              <a:t>Gotlieb</a:t>
            </a:r>
            <a:r>
              <a:rPr lang="en-US" altLang="zh-CN" sz="1050" dirty="0">
                <a:solidFill>
                  <a:srgbClr val="222B34"/>
                </a:solidFill>
              </a:rPr>
              <a:t> A , </a:t>
            </a:r>
            <a:r>
              <a:rPr lang="en-US" altLang="zh-CN" sz="1050" dirty="0" err="1">
                <a:solidFill>
                  <a:srgbClr val="222B34"/>
                </a:solidFill>
              </a:rPr>
              <a:t>Marijan</a:t>
            </a:r>
            <a:r>
              <a:rPr lang="en-US" altLang="zh-CN" sz="1050" dirty="0">
                <a:solidFill>
                  <a:srgbClr val="222B34"/>
                </a:solidFill>
              </a:rPr>
              <a:t> D , et al. Reinforcement Learning for Automatic Test Case Prioritization and Selection in Continuous Integration[C]// </a:t>
            </a:r>
            <a:r>
              <a:rPr lang="en-US" altLang="zh-CN" sz="1050" dirty="0" err="1">
                <a:solidFill>
                  <a:srgbClr val="222B34"/>
                </a:solidFill>
              </a:rPr>
              <a:t>Acm</a:t>
            </a:r>
            <a:r>
              <a:rPr lang="en-US" altLang="zh-CN" sz="1050" dirty="0">
                <a:solidFill>
                  <a:srgbClr val="222B34"/>
                </a:solidFill>
              </a:rPr>
              <a:t> </a:t>
            </a:r>
            <a:r>
              <a:rPr lang="en-US" altLang="zh-CN" sz="1050" dirty="0" err="1">
                <a:solidFill>
                  <a:srgbClr val="222B34"/>
                </a:solidFill>
              </a:rPr>
              <a:t>Sigsoft</a:t>
            </a:r>
            <a:r>
              <a:rPr lang="en-US" altLang="zh-CN" sz="1050" dirty="0">
                <a:solidFill>
                  <a:srgbClr val="222B34"/>
                </a:solidFill>
              </a:rPr>
              <a:t> International Symposium on Software Testing &amp; Analysis. ACM, 2017.</a:t>
            </a:r>
            <a:endParaRPr lang="zh-CN" altLang="en-US" sz="1050" dirty="0">
              <a:solidFill>
                <a:srgbClr val="222B34"/>
              </a:solidFill>
            </a:endParaRPr>
          </a:p>
        </p:txBody>
      </p:sp>
      <p:pic>
        <p:nvPicPr>
          <p:cNvPr id="2" name="图片 1">
            <a:extLst>
              <a:ext uri="{FF2B5EF4-FFF2-40B4-BE49-F238E27FC236}">
                <a16:creationId xmlns:a16="http://schemas.microsoft.com/office/drawing/2014/main" id="{5FE1E670-6B53-4444-B538-1191B2C9563D}"/>
              </a:ext>
            </a:extLst>
          </p:cNvPr>
          <p:cNvPicPr>
            <a:picLocks noChangeAspect="1"/>
          </p:cNvPicPr>
          <p:nvPr/>
        </p:nvPicPr>
        <p:blipFill>
          <a:blip r:embed="rId2"/>
          <a:stretch>
            <a:fillRect/>
          </a:stretch>
        </p:blipFill>
        <p:spPr>
          <a:xfrm>
            <a:off x="2423849" y="1379376"/>
            <a:ext cx="4296300" cy="1525245"/>
          </a:xfrm>
          <a:prstGeom prst="rect">
            <a:avLst/>
          </a:prstGeom>
        </p:spPr>
      </p:pic>
      <p:sp>
        <p:nvSpPr>
          <p:cNvPr id="6" name="灯片编号占位符 5">
            <a:extLst>
              <a:ext uri="{FF2B5EF4-FFF2-40B4-BE49-F238E27FC236}">
                <a16:creationId xmlns:a16="http://schemas.microsoft.com/office/drawing/2014/main" id="{BFC3803D-1938-4591-8602-3439B8FCA01F}"/>
              </a:ext>
            </a:extLst>
          </p:cNvPr>
          <p:cNvSpPr>
            <a:spLocks noGrp="1"/>
          </p:cNvSpPr>
          <p:nvPr>
            <p:ph type="sldNum" sz="quarter" idx="12"/>
          </p:nvPr>
        </p:nvSpPr>
        <p:spPr/>
        <p:txBody>
          <a:bodyPr/>
          <a:lstStyle/>
          <a:p>
            <a:fld id="{C78D03BD-8273-4B2F-9BD5-C1C4F37ADDE7}" type="slidenum">
              <a:rPr lang="zh-CN" altLang="en-US" smtClean="0"/>
              <a:pPr/>
              <a:t>6</a:t>
            </a:fld>
            <a:endParaRPr lang="zh-CN" altLang="en-US" dirty="0"/>
          </a:p>
        </p:txBody>
      </p:sp>
      <p:sp>
        <p:nvSpPr>
          <p:cNvPr id="7" name="文本框 6">
            <a:extLst>
              <a:ext uri="{FF2B5EF4-FFF2-40B4-BE49-F238E27FC236}">
                <a16:creationId xmlns:a16="http://schemas.microsoft.com/office/drawing/2014/main" id="{56978648-2DB7-4F05-A41F-182270CDEC79}"/>
              </a:ext>
            </a:extLst>
          </p:cNvPr>
          <p:cNvSpPr txBox="1"/>
          <p:nvPr/>
        </p:nvSpPr>
        <p:spPr>
          <a:xfrm>
            <a:off x="607222" y="1233506"/>
            <a:ext cx="1405218" cy="307777"/>
          </a:xfrm>
          <a:prstGeom prst="rect">
            <a:avLst/>
          </a:prstGeom>
          <a:noFill/>
        </p:spPr>
        <p:txBody>
          <a:bodyPr wrap="square" rtlCol="0">
            <a:spAutoFit/>
          </a:bodyPr>
          <a:lstStyle/>
          <a:p>
            <a:r>
              <a:rPr lang="en-US" altLang="zh-CN" sz="1400" dirty="0">
                <a:latin typeface="+mn-ea"/>
              </a:rPr>
              <a:t>RETECS</a:t>
            </a:r>
            <a:r>
              <a:rPr lang="zh-CN" altLang="en-US" sz="1400" dirty="0">
                <a:latin typeface="+mn-ea"/>
              </a:rPr>
              <a:t>方法：</a:t>
            </a:r>
          </a:p>
        </p:txBody>
      </p:sp>
    </p:spTree>
    <p:extLst>
      <p:ext uri="{BB962C8B-B14F-4D97-AF65-F5344CB8AC3E}">
        <p14:creationId xmlns:p14="http://schemas.microsoft.com/office/powerpoint/2010/main" val="200264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研究动机</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8357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Motivation</a:t>
            </a:r>
          </a:p>
        </p:txBody>
      </p:sp>
      <p:sp>
        <p:nvSpPr>
          <p:cNvPr id="6" name="灯片编号占位符 5">
            <a:extLst>
              <a:ext uri="{FF2B5EF4-FFF2-40B4-BE49-F238E27FC236}">
                <a16:creationId xmlns:a16="http://schemas.microsoft.com/office/drawing/2014/main" id="{C673885E-86B7-4415-B0F2-7FC4D57DCDDD}"/>
              </a:ext>
            </a:extLst>
          </p:cNvPr>
          <p:cNvSpPr>
            <a:spLocks noGrp="1"/>
          </p:cNvSpPr>
          <p:nvPr>
            <p:ph type="sldNum" sz="quarter" idx="12"/>
          </p:nvPr>
        </p:nvSpPr>
        <p:spPr/>
        <p:txBody>
          <a:bodyPr/>
          <a:lstStyle/>
          <a:p>
            <a:fld id="{C78D03BD-8273-4B2F-9BD5-C1C4F37ADDE7}" type="slidenum">
              <a:rPr lang="zh-CN" altLang="en-US" smtClean="0"/>
              <a:pPr/>
              <a:t>7</a:t>
            </a:fld>
            <a:endParaRPr lang="zh-CN" altLang="en-US" dirty="0"/>
          </a:p>
        </p:txBody>
      </p:sp>
      <p:grpSp>
        <p:nvGrpSpPr>
          <p:cNvPr id="7" name="组合 6">
            <a:extLst>
              <a:ext uri="{FF2B5EF4-FFF2-40B4-BE49-F238E27FC236}">
                <a16:creationId xmlns:a16="http://schemas.microsoft.com/office/drawing/2014/main" id="{B7BC5209-223C-4ED5-95E4-0BAA5A6CEF20}"/>
              </a:ext>
            </a:extLst>
          </p:cNvPr>
          <p:cNvGrpSpPr/>
          <p:nvPr/>
        </p:nvGrpSpPr>
        <p:grpSpPr>
          <a:xfrm>
            <a:off x="553698" y="3316420"/>
            <a:ext cx="8036601" cy="1416315"/>
            <a:chOff x="546407" y="3258097"/>
            <a:chExt cx="7810086" cy="1163399"/>
          </a:xfrm>
        </p:grpSpPr>
        <p:sp>
          <p:nvSpPr>
            <p:cNvPr id="8" name="矩形 7">
              <a:extLst>
                <a:ext uri="{FF2B5EF4-FFF2-40B4-BE49-F238E27FC236}">
                  <a16:creationId xmlns:a16="http://schemas.microsoft.com/office/drawing/2014/main" id="{D43A6058-FA7E-473D-96E3-280CF25C7FA4}"/>
                </a:ext>
              </a:extLst>
            </p:cNvPr>
            <p:cNvSpPr/>
            <p:nvPr/>
          </p:nvSpPr>
          <p:spPr>
            <a:xfrm>
              <a:off x="546407" y="3258097"/>
              <a:ext cx="7810086" cy="1163399"/>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D0274730-747A-4CF3-B831-718F14B6C629}"/>
                </a:ext>
              </a:extLst>
            </p:cNvPr>
            <p:cNvSpPr/>
            <p:nvPr/>
          </p:nvSpPr>
          <p:spPr>
            <a:xfrm>
              <a:off x="659317" y="3359445"/>
              <a:ext cx="7584264" cy="960701"/>
            </a:xfrm>
            <a:prstGeom prst="rect">
              <a:avLst/>
            </a:prstGeom>
          </p:spPr>
          <p:txBody>
            <a:bodyPr wrap="square">
              <a:spAutoFit/>
            </a:bodyPr>
            <a:lstStyle/>
            <a:p>
              <a:pPr marL="285750" indent="-285750">
                <a:spcAft>
                  <a:spcPts val="0"/>
                </a:spcAft>
                <a:buFont typeface="Wingdings" panose="05000000000000000000" pitchFamily="2" charset="2"/>
                <a:buChar char="Ø"/>
              </a:pPr>
              <a:r>
                <a:rPr lang="zh-CN" altLang="en-US" sz="1400" b="1" kern="100" dirty="0">
                  <a:solidFill>
                    <a:schemeClr val="bg1"/>
                  </a:solidFill>
                  <a:latin typeface="+mn-ea"/>
                  <a:cs typeface="Times New Roman" panose="02020603050405020304" pitchFamily="18" charset="0"/>
                </a:rPr>
                <a:t>持续集成过程本身具有明显的</a:t>
              </a:r>
              <a:r>
                <a:rPr lang="zh-CN" altLang="en-US" sz="1400" b="1" kern="100" dirty="0">
                  <a:solidFill>
                    <a:schemeClr val="accent4">
                      <a:lumMod val="60000"/>
                      <a:lumOff val="40000"/>
                    </a:schemeClr>
                  </a:solidFill>
                  <a:latin typeface="+mn-ea"/>
                  <a:cs typeface="Times New Roman" panose="02020603050405020304" pitchFamily="18" charset="0"/>
                </a:rPr>
                <a:t>历史迭代</a:t>
              </a:r>
              <a:r>
                <a:rPr lang="zh-CN" altLang="en-US" sz="1400" b="1" kern="100" dirty="0">
                  <a:solidFill>
                    <a:schemeClr val="bg1"/>
                  </a:solidFill>
                  <a:latin typeface="+mn-ea"/>
                  <a:cs typeface="Times New Roman" panose="02020603050405020304" pitchFamily="18" charset="0"/>
                </a:rPr>
                <a:t>特征，测试用例的历史执行信息能更全面地反映其</a:t>
              </a:r>
              <a:r>
                <a:rPr lang="zh-CN" altLang="en-US" sz="1400" b="1" kern="100" dirty="0">
                  <a:solidFill>
                    <a:schemeClr val="accent4">
                      <a:lumMod val="60000"/>
                      <a:lumOff val="40000"/>
                    </a:schemeClr>
                  </a:solidFill>
                  <a:latin typeface="+mn-ea"/>
                  <a:cs typeface="Times New Roman" panose="02020603050405020304" pitchFamily="18" charset="0"/>
                </a:rPr>
                <a:t>检错能力</a:t>
              </a:r>
              <a:r>
                <a:rPr lang="zh-CN" altLang="en-US" sz="1400" b="1" kern="100" dirty="0">
                  <a:solidFill>
                    <a:schemeClr val="bg1"/>
                  </a:solidFill>
                  <a:latin typeface="+mn-ea"/>
                  <a:cs typeface="Times New Roman" panose="02020603050405020304" pitchFamily="18" charset="0"/>
                </a:rPr>
                <a:t>，强化学习不断迭代，不断学习的过程本身是</a:t>
              </a:r>
              <a:r>
                <a:rPr lang="zh-CN" altLang="en-US" sz="1400" b="1" kern="100" dirty="0">
                  <a:solidFill>
                    <a:schemeClr val="accent4">
                      <a:lumMod val="60000"/>
                      <a:lumOff val="40000"/>
                    </a:schemeClr>
                  </a:solidFill>
                  <a:latin typeface="+mn-ea"/>
                  <a:cs typeface="Times New Roman" panose="02020603050405020304" pitchFamily="18" charset="0"/>
                </a:rPr>
                <a:t>基于历史</a:t>
              </a:r>
              <a:r>
                <a:rPr lang="zh-CN" altLang="en-US" sz="1400" b="1" kern="100" dirty="0">
                  <a:solidFill>
                    <a:schemeClr val="bg1"/>
                  </a:solidFill>
                  <a:latin typeface="+mn-ea"/>
                  <a:cs typeface="Times New Roman" panose="02020603050405020304" pitchFamily="18" charset="0"/>
                </a:rPr>
                <a:t>的；</a:t>
              </a:r>
              <a:endParaRPr lang="en-US" altLang="zh-CN" sz="1400" b="1" kern="100" dirty="0">
                <a:solidFill>
                  <a:schemeClr val="bg1"/>
                </a:solidFill>
                <a:latin typeface="+mn-ea"/>
                <a:cs typeface="Times New Roman" panose="02020603050405020304" pitchFamily="18" charset="0"/>
              </a:endParaRPr>
            </a:p>
            <a:p>
              <a:pPr marL="285750" indent="-285750">
                <a:spcAft>
                  <a:spcPts val="0"/>
                </a:spcAft>
                <a:buFont typeface="Wingdings" panose="05000000000000000000" pitchFamily="2" charset="2"/>
                <a:buChar char="Ø"/>
              </a:pPr>
              <a:r>
                <a:rPr lang="zh-CN" altLang="en-US" sz="1400" b="1" kern="100" dirty="0">
                  <a:solidFill>
                    <a:schemeClr val="bg1"/>
                  </a:solidFill>
                  <a:latin typeface="+mn-ea"/>
                  <a:cs typeface="Times New Roman" panose="02020603050405020304" pitchFamily="18" charset="0"/>
                </a:rPr>
                <a:t>在基于强化学习的持续集成测试优化中，</a:t>
              </a:r>
              <a:r>
                <a:rPr lang="zh-CN" altLang="en-US" sz="1400" b="1" kern="100" dirty="0">
                  <a:solidFill>
                    <a:schemeClr val="accent4">
                      <a:lumMod val="60000"/>
                      <a:lumOff val="40000"/>
                    </a:schemeClr>
                  </a:solidFill>
                  <a:latin typeface="+mn-ea"/>
                  <a:cs typeface="Times New Roman" panose="02020603050405020304" pitchFamily="18" charset="0"/>
                </a:rPr>
                <a:t>奖励函数</a:t>
              </a:r>
              <a:r>
                <a:rPr lang="zh-CN" altLang="en-US" sz="1400" b="1" kern="100" dirty="0">
                  <a:solidFill>
                    <a:schemeClr val="bg1"/>
                  </a:solidFill>
                  <a:latin typeface="+mn-ea"/>
                  <a:cs typeface="Times New Roman" panose="02020603050405020304" pitchFamily="18" charset="0"/>
                </a:rPr>
                <a:t>直接影响测试用例的优先级，从而决定测试用例排序结果，而现有研究的奖励函数考虑了最近一次集成中的执行信息，</a:t>
              </a:r>
              <a:r>
                <a:rPr lang="zh-CN" altLang="en-US" sz="1400" b="1" kern="100" dirty="0">
                  <a:solidFill>
                    <a:schemeClr val="accent4">
                      <a:lumMod val="60000"/>
                      <a:lumOff val="40000"/>
                    </a:schemeClr>
                  </a:solidFill>
                  <a:latin typeface="+mn-ea"/>
                  <a:cs typeface="Times New Roman" panose="02020603050405020304" pitchFamily="18" charset="0"/>
                </a:rPr>
                <a:t>缺少测试用例在集成过程中的整体历史执行信息</a:t>
              </a:r>
              <a:r>
                <a:rPr lang="zh-CN" altLang="en-US" sz="1400" b="1" kern="100" dirty="0">
                  <a:solidFill>
                    <a:schemeClr val="bg1"/>
                  </a:solidFill>
                  <a:latin typeface="+mn-ea"/>
                  <a:cs typeface="Times New Roman" panose="02020603050405020304" pitchFamily="18" charset="0"/>
                </a:rPr>
                <a:t>。</a:t>
              </a:r>
            </a:p>
          </p:txBody>
        </p:sp>
      </p:grpSp>
      <p:pic>
        <p:nvPicPr>
          <p:cNvPr id="2" name="图片 1">
            <a:extLst>
              <a:ext uri="{FF2B5EF4-FFF2-40B4-BE49-F238E27FC236}">
                <a16:creationId xmlns:a16="http://schemas.microsoft.com/office/drawing/2014/main" id="{49D50BBA-89DF-4267-A4FB-347B55D2F4BF}"/>
              </a:ext>
            </a:extLst>
          </p:cNvPr>
          <p:cNvPicPr>
            <a:picLocks noChangeAspect="1"/>
          </p:cNvPicPr>
          <p:nvPr/>
        </p:nvPicPr>
        <p:blipFill>
          <a:blip r:embed="rId2"/>
          <a:stretch>
            <a:fillRect/>
          </a:stretch>
        </p:blipFill>
        <p:spPr>
          <a:xfrm>
            <a:off x="695099" y="1013535"/>
            <a:ext cx="7753801" cy="2082416"/>
          </a:xfrm>
          <a:prstGeom prst="rect">
            <a:avLst/>
          </a:prstGeom>
        </p:spPr>
      </p:pic>
    </p:spTree>
    <p:extLst>
      <p:ext uri="{BB962C8B-B14F-4D97-AF65-F5344CB8AC3E}">
        <p14:creationId xmlns:p14="http://schemas.microsoft.com/office/powerpoint/2010/main" val="247889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85528" y="1943310"/>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研究内容</a:t>
            </a:r>
          </a:p>
        </p:txBody>
      </p:sp>
      <p:sp>
        <p:nvSpPr>
          <p:cNvPr id="30" name="矩形 29">
            <a:extLst>
              <a:ext uri="{FF2B5EF4-FFF2-40B4-BE49-F238E27FC236}">
                <a16:creationId xmlns:a16="http://schemas.microsoft.com/office/drawing/2014/main" id="{108EDB90-29AC-41EE-8404-B98F5C9941E8}"/>
              </a:ext>
            </a:extLst>
          </p:cNvPr>
          <p:cNvSpPr/>
          <p:nvPr/>
        </p:nvSpPr>
        <p:spPr>
          <a:xfrm>
            <a:off x="3085528" y="2565638"/>
            <a:ext cx="2821606"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Research Contents</a:t>
            </a:r>
          </a:p>
        </p:txBody>
      </p:sp>
      <p:grpSp>
        <p:nvGrpSpPr>
          <p:cNvPr id="14" name="组合 13">
            <a:extLst>
              <a:ext uri="{FF2B5EF4-FFF2-40B4-BE49-F238E27FC236}">
                <a16:creationId xmlns:a16="http://schemas.microsoft.com/office/drawing/2014/main"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30183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47289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研究内容</a:t>
            </a:r>
          </a:p>
        </p:txBody>
      </p:sp>
      <p:sp>
        <p:nvSpPr>
          <p:cNvPr id="4" name="灯片编号占位符 3">
            <a:extLst>
              <a:ext uri="{FF2B5EF4-FFF2-40B4-BE49-F238E27FC236}">
                <a16:creationId xmlns:a16="http://schemas.microsoft.com/office/drawing/2014/main" id="{D3324C83-3C10-4845-805E-C4AC1CF56283}"/>
              </a:ext>
            </a:extLst>
          </p:cNvPr>
          <p:cNvSpPr>
            <a:spLocks noGrp="1"/>
          </p:cNvSpPr>
          <p:nvPr>
            <p:ph type="sldNum" sz="quarter" idx="12"/>
          </p:nvPr>
        </p:nvSpPr>
        <p:spPr/>
        <p:txBody>
          <a:bodyPr/>
          <a:lstStyle/>
          <a:p>
            <a:fld id="{C78D03BD-8273-4B2F-9BD5-C1C4F37ADDE7}" type="slidenum">
              <a:rPr lang="zh-CN" altLang="en-US" smtClean="0"/>
              <a:pPr/>
              <a:t>9</a:t>
            </a:fld>
            <a:endParaRPr lang="zh-CN" altLang="en-US" dirty="0"/>
          </a:p>
        </p:txBody>
      </p:sp>
      <p:pic>
        <p:nvPicPr>
          <p:cNvPr id="10" name="图片 9">
            <a:extLst>
              <a:ext uri="{FF2B5EF4-FFF2-40B4-BE49-F238E27FC236}">
                <a16:creationId xmlns:a16="http://schemas.microsoft.com/office/drawing/2014/main" id="{D5F3B745-5969-4404-9005-3A6E3B60DDF9}"/>
              </a:ext>
            </a:extLst>
          </p:cNvPr>
          <p:cNvPicPr>
            <a:picLocks noChangeAspect="1"/>
          </p:cNvPicPr>
          <p:nvPr/>
        </p:nvPicPr>
        <p:blipFill>
          <a:blip r:embed="rId2"/>
          <a:stretch>
            <a:fillRect/>
          </a:stretch>
        </p:blipFill>
        <p:spPr>
          <a:xfrm>
            <a:off x="2249861" y="1383548"/>
            <a:ext cx="4644278" cy="2147804"/>
          </a:xfrm>
          <a:prstGeom prst="rect">
            <a:avLst/>
          </a:prstGeom>
        </p:spPr>
      </p:pic>
    </p:spTree>
    <p:extLst>
      <p:ext uri="{BB962C8B-B14F-4D97-AF65-F5344CB8AC3E}">
        <p14:creationId xmlns:p14="http://schemas.microsoft.com/office/powerpoint/2010/main" val="924218876"/>
      </p:ext>
    </p:extLst>
  </p:cSld>
  <p:clrMapOvr>
    <a:masterClrMapping/>
  </p:clrMapOvr>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1493</TotalTime>
  <Words>1636</Words>
  <Application>Microsoft Office PowerPoint</Application>
  <PresentationFormat>全屏显示(16:9)</PresentationFormat>
  <Paragraphs>154</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Gill Sans</vt:lpstr>
      <vt:lpstr>等线</vt:lpstr>
      <vt:lpstr>时尚中黑简体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沈怡</dc:creator>
  <cp:lastModifiedBy>heliuliu1995@163.com</cp:lastModifiedBy>
  <cp:revision>137</cp:revision>
  <dcterms:created xsi:type="dcterms:W3CDTF">2017-10-30T02:36:03Z</dcterms:created>
  <dcterms:modified xsi:type="dcterms:W3CDTF">2018-11-24T04:54:21Z</dcterms:modified>
</cp:coreProperties>
</file>