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4" r:id="rId3"/>
    <p:sldId id="262" r:id="rId4"/>
    <p:sldId id="269" r:id="rId5"/>
    <p:sldId id="268" r:id="rId6"/>
    <p:sldId id="263" r:id="rId7"/>
    <p:sldId id="266" r:id="rId8"/>
    <p:sldId id="267" r:id="rId9"/>
    <p:sldId id="270" r:id="rId10"/>
    <p:sldId id="271" r:id="rId11"/>
    <p:sldId id="272" r:id="rId12"/>
    <p:sldId id="273" r:id="rId13"/>
    <p:sldId id="277" r:id="rId14"/>
    <p:sldId id="278" r:id="rId15"/>
    <p:sldId id="274" r:id="rId16"/>
    <p:sldId id="275" r:id="rId17"/>
    <p:sldId id="276" r:id="rId18"/>
    <p:sldId id="279" r:id="rId19"/>
    <p:sldId id="282" r:id="rId20"/>
    <p:sldId id="280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172CA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43" autoAdjust="0"/>
  </p:normalViewPr>
  <p:slideViewPr>
    <p:cSldViewPr snapToGrid="0">
      <p:cViewPr>
        <p:scale>
          <a:sx n="66" d="100"/>
          <a:sy n="66" d="100"/>
        </p:scale>
        <p:origin x="58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7AD80-7D3F-482D-AF23-2737A2ADAD59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4F5C-5461-4F56-B790-5B8890700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09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86510-6C93-491F-8C0B-FA4659E6582A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D206E-0440-49F7-ABE2-614CB8F64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206E-0440-49F7-ABE2-614CB8F641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4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206E-0440-49F7-ABE2-614CB8F641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206E-0440-49F7-ABE2-614CB8F641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6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206E-0440-49F7-ABE2-614CB8F641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206E-0440-49F7-ABE2-614CB8F641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9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206E-0440-49F7-ABE2-614CB8F641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206E-0440-49F7-ABE2-614CB8F641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0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206E-0440-49F7-ABE2-614CB8F6410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1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7766" y="0"/>
            <a:ext cx="1131947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09914"/>
            <a:ext cx="9692640" cy="981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595456"/>
            <a:ext cx="1055611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5" descr="红色系校徽标准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2" y="30864"/>
            <a:ext cx="526909" cy="52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Relationship Id="rId9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5672" y="847725"/>
            <a:ext cx="11006328" cy="268605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Divide and conquer: A feasible way towards practical APR tools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8220" y="3840035"/>
            <a:ext cx="7624953" cy="9966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Hao Zhong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Shanghai Jiao Tong University</a:t>
            </a:r>
          </a:p>
          <a:p>
            <a:pPr algn="ctr"/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409182" y="5657850"/>
            <a:ext cx="3849243" cy="86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7" name="Picture 25" descr="红色系校徽标准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12" y="3840035"/>
            <a:ext cx="936824" cy="93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8378" y="268940"/>
            <a:ext cx="10596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NASAC2018 </a:t>
            </a:r>
            <a:r>
              <a:rPr lang="zh-CN" altLang="en-US" dirty="0">
                <a:solidFill>
                  <a:schemeClr val="bg1"/>
                </a:solidFill>
              </a:rPr>
              <a:t>第十七届全国软件与应用学术</a:t>
            </a:r>
            <a:r>
              <a:rPr lang="zh-CN" altLang="en-US" dirty="0" smtClean="0">
                <a:solidFill>
                  <a:schemeClr val="bg1"/>
                </a:solidFill>
              </a:rPr>
              <a:t>会议                                                                     </a:t>
            </a:r>
            <a:r>
              <a:rPr lang="en-US" altLang="zh-CN" dirty="0" smtClean="0">
                <a:solidFill>
                  <a:schemeClr val="bg1"/>
                </a:solidFill>
              </a:rPr>
              <a:t>2018.11.24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97" y="5307849"/>
            <a:ext cx="11320535" cy="15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7"/>
    </mc:Choice>
    <mc:Fallback xmlns="">
      <p:transition spd="slow" advTm="177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Subjects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439491"/>
              </p:ext>
            </p:extLst>
          </p:nvPr>
        </p:nvGraphicFramePr>
        <p:xfrm>
          <a:off x="1261872" y="2054372"/>
          <a:ext cx="859472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169587581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950088841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857124495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350655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Fix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LOC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File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6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aries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492,349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2,423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7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cassandra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2,463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9,683,554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19,918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5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derby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2,392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17,601,539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26,359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0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mahout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538,277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3,712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1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total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5,735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28,315,719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52,412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1884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749813" y="4725433"/>
            <a:ext cx="7956083" cy="95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OP1</a:t>
            </a:r>
            <a:r>
              <a:rPr lang="en-US" altLang="zh-CN" dirty="0"/>
              <a:t>: How many fixes can be constructed from past fixes?</a:t>
            </a:r>
          </a:p>
          <a:p>
            <a:r>
              <a:rPr lang="en-US" altLang="zh-CN" dirty="0"/>
              <a:t>OP2: How creative is a bug fix?</a:t>
            </a:r>
          </a:p>
          <a:p>
            <a:r>
              <a:rPr lang="en-US" altLang="zh-CN" dirty="0"/>
              <a:t>OP3: What are the challenges when preparing the repository of bug fixes?</a:t>
            </a:r>
          </a:p>
        </p:txBody>
      </p:sp>
      <p:sp>
        <p:nvSpPr>
          <p:cNvPr id="7" name="矩形 6"/>
          <p:cNvSpPr/>
          <p:nvPr/>
        </p:nvSpPr>
        <p:spPr>
          <a:xfrm>
            <a:off x="2749813" y="5768134"/>
            <a:ext cx="7956083" cy="40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OP4</a:t>
            </a:r>
            <a:r>
              <a:rPr lang="en-US" altLang="zh-CN" dirty="0"/>
              <a:t>: What is the potential to learn from other projects?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7835" y="4725433"/>
            <a:ext cx="1804911" cy="95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In-project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797835" y="5768133"/>
            <a:ext cx="1804911" cy="40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Cross-project</a:t>
            </a:r>
          </a:p>
        </p:txBody>
      </p:sp>
    </p:spTree>
    <p:extLst>
      <p:ext uri="{BB962C8B-B14F-4D97-AF65-F5344CB8AC3E}">
        <p14:creationId xmlns:p14="http://schemas.microsoft.com/office/powerpoint/2010/main" val="7302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Major findings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Finding 1. In total, if an repair approach only reuses the contents, the structure changes, or name changes from past fixes of </a:t>
            </a:r>
            <a:r>
              <a:rPr lang="en-US" altLang="zh-CN" dirty="0">
                <a:solidFill>
                  <a:srgbClr val="FF0000"/>
                </a:solidFill>
              </a:rPr>
              <a:t>only one past fix</a:t>
            </a:r>
            <a:r>
              <a:rPr lang="en-US" altLang="zh-CN" dirty="0"/>
              <a:t>, at most </a:t>
            </a:r>
            <a:r>
              <a:rPr lang="en-US" altLang="zh-CN" dirty="0">
                <a:solidFill>
                  <a:srgbClr val="FF0000"/>
                </a:solidFill>
              </a:rPr>
              <a:t>2.1%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12.5%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3.8%</a:t>
            </a:r>
            <a:r>
              <a:rPr lang="en-US" altLang="zh-CN" dirty="0"/>
              <a:t> new bugs can be thus constructed.</a:t>
            </a:r>
          </a:p>
          <a:p>
            <a:r>
              <a:rPr lang="en-US" altLang="zh-CN" dirty="0"/>
              <a:t>Finding 2. In total, if a repair approach combines </a:t>
            </a:r>
            <a:r>
              <a:rPr lang="en-US" altLang="zh-CN" dirty="0">
                <a:solidFill>
                  <a:srgbClr val="FF0000"/>
                </a:solidFill>
              </a:rPr>
              <a:t>multiple fixes</a:t>
            </a:r>
            <a:r>
              <a:rPr lang="en-US" altLang="zh-CN" dirty="0"/>
              <a:t> and reuses the contents, the structure changes, or name changes, at most </a:t>
            </a:r>
            <a:r>
              <a:rPr lang="en-US" altLang="zh-CN" dirty="0">
                <a:solidFill>
                  <a:srgbClr val="FF0000"/>
                </a:solidFill>
              </a:rPr>
              <a:t>3.2%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41.3%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9.8%</a:t>
            </a:r>
            <a:r>
              <a:rPr lang="en-US" altLang="zh-CN" dirty="0"/>
              <a:t> new bugs can be thus constructed.</a:t>
            </a:r>
            <a:endParaRPr lang="zh-CN" altLang="en-US" dirty="0"/>
          </a:p>
          <a:p>
            <a:r>
              <a:rPr lang="en-US" altLang="zh-CN" dirty="0"/>
              <a:t>Finding 4. A fix typically has </a:t>
            </a:r>
            <a:r>
              <a:rPr lang="en-US" altLang="zh-CN" dirty="0">
                <a:solidFill>
                  <a:srgbClr val="FF0000"/>
                </a:solidFill>
              </a:rPr>
              <a:t>both recurring edits and creative edits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4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Divide and conquer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Mining repair model for exception-related </a:t>
            </a:r>
            <a:r>
              <a:rPr lang="en-US" altLang="zh-CN" dirty="0" smtClean="0"/>
              <a:t>bug</a:t>
            </a:r>
          </a:p>
          <a:p>
            <a:pPr lvl="1"/>
            <a:r>
              <a:rPr lang="en-US" altLang="zh-CN" b="1" dirty="0" smtClean="0"/>
              <a:t>Hao </a:t>
            </a:r>
            <a:r>
              <a:rPr lang="en-US" altLang="zh-CN" b="1" dirty="0"/>
              <a:t>Zhong</a:t>
            </a:r>
            <a:r>
              <a:rPr lang="en-US" altLang="zh-CN" dirty="0"/>
              <a:t> and Hong </a:t>
            </a:r>
            <a:r>
              <a:rPr lang="en-US" altLang="zh-CN" dirty="0" smtClean="0"/>
              <a:t>Mei</a:t>
            </a:r>
          </a:p>
          <a:p>
            <a:pPr lvl="1"/>
            <a:r>
              <a:rPr lang="en-US" altLang="zh-CN" i="1" dirty="0" smtClean="0"/>
              <a:t>The </a:t>
            </a:r>
            <a:r>
              <a:rPr lang="en-US" altLang="zh-CN" i="1" dirty="0"/>
              <a:t>Journal of Systems &amp; Software</a:t>
            </a:r>
            <a:r>
              <a:rPr lang="en-US" altLang="zh-CN" dirty="0"/>
              <a:t>, 141, pages 16-31, 2018.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6708" y="3950097"/>
            <a:ext cx="1418555" cy="3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62149" y="4305148"/>
            <a:ext cx="2679768" cy="3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Exception-related bugs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3"/>
            <a:endCxn id="6" idx="1"/>
          </p:cNvCxnSpPr>
          <p:nvPr/>
        </p:nvCxnSpPr>
        <p:spPr>
          <a:xfrm>
            <a:off x="2565263" y="4103321"/>
            <a:ext cx="196886" cy="355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06389" y="3154377"/>
            <a:ext cx="2679768" cy="3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NullPointerException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6" idx="3"/>
            <a:endCxn id="9" idx="1"/>
          </p:cNvCxnSpPr>
          <p:nvPr/>
        </p:nvCxnSpPr>
        <p:spPr>
          <a:xfrm flipV="1">
            <a:off x="5441917" y="3307601"/>
            <a:ext cx="764472" cy="1150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06389" y="3653150"/>
            <a:ext cx="2679768" cy="3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AssertionFailedError</a:t>
            </a:r>
            <a:endParaRPr lang="zh-CN" altLang="en-US" dirty="0"/>
          </a:p>
        </p:txBody>
      </p:sp>
      <p:cxnSp>
        <p:nvCxnSpPr>
          <p:cNvPr id="17" name="肘形连接符 16"/>
          <p:cNvCxnSpPr>
            <a:stCxn id="6" idx="3"/>
            <a:endCxn id="16" idx="1"/>
          </p:cNvCxnSpPr>
          <p:nvPr/>
        </p:nvCxnSpPr>
        <p:spPr>
          <a:xfrm flipV="1">
            <a:off x="5441917" y="3806374"/>
            <a:ext cx="764472" cy="65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186782" y="4132373"/>
            <a:ext cx="2679768" cy="3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SQLException</a:t>
            </a:r>
            <a:endParaRPr lang="zh-CN" altLang="en-US" dirty="0"/>
          </a:p>
        </p:txBody>
      </p:sp>
      <p:cxnSp>
        <p:nvCxnSpPr>
          <p:cNvPr id="21" name="肘形连接符 20"/>
          <p:cNvCxnSpPr>
            <a:stCxn id="6" idx="3"/>
            <a:endCxn id="20" idx="1"/>
          </p:cNvCxnSpPr>
          <p:nvPr/>
        </p:nvCxnSpPr>
        <p:spPr>
          <a:xfrm flipV="1">
            <a:off x="5441917" y="4285597"/>
            <a:ext cx="744865" cy="172775"/>
          </a:xfrm>
          <a:prstGeom prst="bentConnector3">
            <a:avLst>
              <a:gd name="adj1" fmla="val 50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86782" y="4610800"/>
            <a:ext cx="2679768" cy="3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AssertionError</a:t>
            </a:r>
            <a:endParaRPr lang="zh-CN" altLang="en-US" dirty="0"/>
          </a:p>
        </p:txBody>
      </p:sp>
      <p:cxnSp>
        <p:nvCxnSpPr>
          <p:cNvPr id="27" name="肘形连接符 26"/>
          <p:cNvCxnSpPr>
            <a:stCxn id="6" idx="3"/>
            <a:endCxn id="25" idx="1"/>
          </p:cNvCxnSpPr>
          <p:nvPr/>
        </p:nvCxnSpPr>
        <p:spPr>
          <a:xfrm>
            <a:off x="5441917" y="4458372"/>
            <a:ext cx="744865" cy="305652"/>
          </a:xfrm>
          <a:prstGeom prst="bentConnector3">
            <a:avLst>
              <a:gd name="adj1" fmla="val 50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186782" y="5123674"/>
            <a:ext cx="2679768" cy="3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33" name="肘形连接符 32"/>
          <p:cNvCxnSpPr>
            <a:stCxn id="6" idx="3"/>
            <a:endCxn id="30" idx="1"/>
          </p:cNvCxnSpPr>
          <p:nvPr/>
        </p:nvCxnSpPr>
        <p:spPr>
          <a:xfrm>
            <a:off x="5441917" y="4458372"/>
            <a:ext cx="744865" cy="818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M. Martinez and M. Monperrus. Mining software repair models for reasoning on the search space of automated program fixing. </a:t>
            </a:r>
            <a:r>
              <a:rPr lang="en-US" altLang="zh-CN" dirty="0" smtClean="0"/>
              <a:t>Empirical Software </a:t>
            </a:r>
            <a:r>
              <a:rPr lang="en-US" altLang="zh-CN" dirty="0"/>
              <a:t>Engineering, 20(1):176–205, 2013.</a:t>
            </a:r>
            <a:endParaRPr lang="zh-CN" altLang="en-US" dirty="0"/>
          </a:p>
        </p:txBody>
      </p:sp>
      <p:sp>
        <p:nvSpPr>
          <p:cNvPr id="4" name="流程图: 多文档 3"/>
          <p:cNvSpPr/>
          <p:nvPr/>
        </p:nvSpPr>
        <p:spPr>
          <a:xfrm>
            <a:off x="593124" y="3123787"/>
            <a:ext cx="1799144" cy="8056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past fix</a:t>
            </a:r>
            <a:endParaRPr lang="zh-CN" altLang="en-US" dirty="0"/>
          </a:p>
        </p:txBody>
      </p:sp>
      <p:sp>
        <p:nvSpPr>
          <p:cNvPr id="5" name="流程图: 预定义过程 4"/>
          <p:cNvSpPr/>
          <p:nvPr/>
        </p:nvSpPr>
        <p:spPr>
          <a:xfrm>
            <a:off x="2772857" y="3220293"/>
            <a:ext cx="2362612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changedistiller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392268" y="3526617"/>
            <a:ext cx="3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多文档 9"/>
          <p:cNvSpPr/>
          <p:nvPr/>
        </p:nvSpPr>
        <p:spPr>
          <a:xfrm>
            <a:off x="5559552" y="3123787"/>
            <a:ext cx="2180720" cy="8056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repair action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3"/>
            <a:endCxn id="10" idx="1"/>
          </p:cNvCxnSpPr>
          <p:nvPr/>
        </p:nvCxnSpPr>
        <p:spPr>
          <a:xfrm>
            <a:off x="5135469" y="3526617"/>
            <a:ext cx="424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预定义过程 13"/>
          <p:cNvSpPr/>
          <p:nvPr/>
        </p:nvSpPr>
        <p:spPr>
          <a:xfrm>
            <a:off x="8164355" y="3220293"/>
            <a:ext cx="2073466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0" idx="3"/>
            <a:endCxn id="14" idx="1"/>
          </p:cNvCxnSpPr>
          <p:nvPr/>
        </p:nvCxnSpPr>
        <p:spPr>
          <a:xfrm>
            <a:off x="7740272" y="3526617"/>
            <a:ext cx="424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多文档 18"/>
          <p:cNvSpPr/>
          <p:nvPr/>
        </p:nvSpPr>
        <p:spPr>
          <a:xfrm>
            <a:off x="7972085" y="4354040"/>
            <a:ext cx="2180720" cy="8056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repair model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4" idx="2"/>
            <a:endCxn id="19" idx="0"/>
          </p:cNvCxnSpPr>
          <p:nvPr/>
        </p:nvCxnSpPr>
        <p:spPr>
          <a:xfrm>
            <a:off x="9201088" y="3832941"/>
            <a:ext cx="11382" cy="52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预定义过程 23"/>
          <p:cNvSpPr/>
          <p:nvPr/>
        </p:nvSpPr>
        <p:spPr>
          <a:xfrm>
            <a:off x="5010087" y="4460739"/>
            <a:ext cx="2073466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generator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9" idx="1"/>
            <a:endCxn id="24" idx="3"/>
          </p:cNvCxnSpPr>
          <p:nvPr/>
        </p:nvCxnSpPr>
        <p:spPr>
          <a:xfrm flipH="1">
            <a:off x="7083553" y="4756870"/>
            <a:ext cx="888532" cy="1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多文档 27"/>
          <p:cNvSpPr/>
          <p:nvPr/>
        </p:nvSpPr>
        <p:spPr>
          <a:xfrm>
            <a:off x="2034580" y="4364233"/>
            <a:ext cx="2180720" cy="8056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repair shape</a:t>
            </a:r>
            <a:endParaRPr lang="zh-CN" altLang="en-US" dirty="0"/>
          </a:p>
        </p:txBody>
      </p:sp>
      <p:sp>
        <p:nvSpPr>
          <p:cNvPr id="29" name="流程图: 多文档 28"/>
          <p:cNvSpPr/>
          <p:nvPr/>
        </p:nvSpPr>
        <p:spPr>
          <a:xfrm>
            <a:off x="4808921" y="5438707"/>
            <a:ext cx="2180720" cy="8056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9" idx="0"/>
            <a:endCxn id="24" idx="2"/>
          </p:cNvCxnSpPr>
          <p:nvPr/>
        </p:nvCxnSpPr>
        <p:spPr>
          <a:xfrm flipH="1" flipV="1">
            <a:off x="6046820" y="5073387"/>
            <a:ext cx="2486" cy="36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1"/>
            <a:endCxn id="28" idx="3"/>
          </p:cNvCxnSpPr>
          <p:nvPr/>
        </p:nvCxnSpPr>
        <p:spPr>
          <a:xfrm flipH="1">
            <a:off x="4215300" y="4767063"/>
            <a:ext cx="79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Repair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170" y="988540"/>
            <a:ext cx="5342143" cy="39883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1" y="2582405"/>
            <a:ext cx="10372440" cy="39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8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25" y="1992379"/>
            <a:ext cx="6909192" cy="29306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6" y="5546686"/>
            <a:ext cx="1232347" cy="17425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 in fictions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33956" y="5968718"/>
            <a:ext cx="1207561" cy="8042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639" y="2840591"/>
            <a:ext cx="1709779" cy="16841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38" y="4717075"/>
            <a:ext cx="2328834" cy="182530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74" y="2255110"/>
            <a:ext cx="3839213" cy="21609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57" y="4128326"/>
            <a:ext cx="3386090" cy="254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Hardware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7" y="1974887"/>
            <a:ext cx="4650449" cy="28140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19" y="1352662"/>
            <a:ext cx="3687053" cy="22689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39" y="3143977"/>
            <a:ext cx="4762500" cy="3571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64" y="4929914"/>
            <a:ext cx="2876522" cy="167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16" y="5188111"/>
            <a:ext cx="4086856" cy="12811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39" y="1043907"/>
            <a:ext cx="3450805" cy="23875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374" y="3731879"/>
            <a:ext cx="2598494" cy="2737345"/>
          </a:xfrm>
          <a:prstGeom prst="rect">
            <a:avLst/>
          </a:prstGeom>
        </p:spPr>
      </p:pic>
      <p:sp>
        <p:nvSpPr>
          <p:cNvPr id="8" name="云形标注 7"/>
          <p:cNvSpPr/>
          <p:nvPr/>
        </p:nvSpPr>
        <p:spPr>
          <a:xfrm>
            <a:off x="4083832" y="3675659"/>
            <a:ext cx="3485669" cy="1179522"/>
          </a:xfrm>
          <a:prstGeom prst="cloudCallout">
            <a:avLst>
              <a:gd name="adj1" fmla="val -69889"/>
              <a:gd name="adj2" fmla="val -18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Automatic program synthesis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544960" y="1971645"/>
            <a:ext cx="2879982" cy="1179522"/>
          </a:xfrm>
          <a:prstGeom prst="cloudCallout">
            <a:avLst>
              <a:gd name="adj1" fmla="val 29644"/>
              <a:gd name="adj2" fmla="val 95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Automatic program repair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2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Underestimated?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27" y="1969410"/>
            <a:ext cx="4429125" cy="704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22" y="945087"/>
            <a:ext cx="2776651" cy="172712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800718" y="3578517"/>
            <a:ext cx="24715" cy="27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196" y="40044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scale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21276" y="6010326"/>
            <a:ext cx="797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299458" y="601032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19" name="任意多边形 18"/>
          <p:cNvSpPr/>
          <p:nvPr/>
        </p:nvSpPr>
        <p:spPr>
          <a:xfrm>
            <a:off x="825433" y="4348397"/>
            <a:ext cx="7339912" cy="1170814"/>
          </a:xfrm>
          <a:custGeom>
            <a:avLst/>
            <a:gdLst>
              <a:gd name="connsiteX0" fmla="*/ 0 w 7359684"/>
              <a:gd name="connsiteY0" fmla="*/ 1656987 h 1656987"/>
              <a:gd name="connsiteX1" fmla="*/ 5268921 w 7359684"/>
              <a:gd name="connsiteY1" fmla="*/ 218660 h 1656987"/>
              <a:gd name="connsiteX2" fmla="*/ 7359684 w 7359684"/>
              <a:gd name="connsiteY2" fmla="*/ 6124 h 1656987"/>
              <a:gd name="connsiteX3" fmla="*/ 7359684 w 7359684"/>
              <a:gd name="connsiteY3" fmla="*/ 6124 h 165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9684" h="1656987">
                <a:moveTo>
                  <a:pt x="0" y="1656987"/>
                </a:moveTo>
                <a:cubicBezTo>
                  <a:pt x="2021153" y="1075395"/>
                  <a:pt x="4042307" y="493804"/>
                  <a:pt x="5268921" y="218660"/>
                </a:cubicBezTo>
                <a:cubicBezTo>
                  <a:pt x="6495535" y="-56484"/>
                  <a:pt x="7359684" y="6124"/>
                  <a:pt x="7359684" y="6124"/>
                </a:cubicBezTo>
                <a:lnTo>
                  <a:pt x="7359684" y="61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09" y="4626369"/>
            <a:ext cx="4252168" cy="1190262"/>
          </a:xfrm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>
            <a:off x="825433" y="3163330"/>
            <a:ext cx="6766558" cy="2802512"/>
          </a:xfrm>
          <a:custGeom>
            <a:avLst/>
            <a:gdLst>
              <a:gd name="connsiteX0" fmla="*/ 0 w 6766560"/>
              <a:gd name="connsiteY0" fmla="*/ 2846996 h 2846996"/>
              <a:gd name="connsiteX1" fmla="*/ 3400580 w 6766560"/>
              <a:gd name="connsiteY1" fmla="*/ 1809029 h 2846996"/>
              <a:gd name="connsiteX2" fmla="*/ 4997073 w 6766560"/>
              <a:gd name="connsiteY2" fmla="*/ 1112108 h 2846996"/>
              <a:gd name="connsiteX3" fmla="*/ 6766560 w 6766560"/>
              <a:gd name="connsiteY3" fmla="*/ 0 h 284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0" h="2846996">
                <a:moveTo>
                  <a:pt x="0" y="2846996"/>
                </a:moveTo>
                <a:cubicBezTo>
                  <a:pt x="1283867" y="2472586"/>
                  <a:pt x="2567735" y="2098177"/>
                  <a:pt x="3400580" y="1809029"/>
                </a:cubicBezTo>
                <a:cubicBezTo>
                  <a:pt x="4233425" y="1519881"/>
                  <a:pt x="4436076" y="1413613"/>
                  <a:pt x="4997073" y="1112108"/>
                </a:cubicBezTo>
                <a:cubicBezTo>
                  <a:pt x="5558070" y="810603"/>
                  <a:pt x="6162315" y="405301"/>
                  <a:pt x="67665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89504" y="482273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Hardware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094675" y="307276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Software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7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AI?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30" y="1691322"/>
            <a:ext cx="3263503" cy="435133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0" y="4199467"/>
            <a:ext cx="3991791" cy="26585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222" y="2593708"/>
            <a:ext cx="5939308" cy="466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Hao Zhong (</a:t>
            </a:r>
            <a:r>
              <a:rPr lang="zh-CN" altLang="en-US" dirty="0" smtClean="0"/>
              <a:t>钟浩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Code synchronization/migration</a:t>
            </a:r>
          </a:p>
          <a:p>
            <a:pPr lvl="1"/>
            <a:r>
              <a:rPr lang="en-US" altLang="zh-CN" dirty="0"/>
              <a:t>ICSE2010, FASE2013, ICPC2016.</a:t>
            </a:r>
          </a:p>
          <a:p>
            <a:r>
              <a:rPr lang="en-US" altLang="zh-CN" dirty="0"/>
              <a:t>Documentation errors</a:t>
            </a:r>
          </a:p>
          <a:p>
            <a:pPr lvl="1"/>
            <a:r>
              <a:rPr lang="en-US" altLang="zh-CN" dirty="0"/>
              <a:t>FASE2011, OOPSLA2013.</a:t>
            </a:r>
          </a:p>
          <a:p>
            <a:r>
              <a:rPr lang="en-US" altLang="zh-CN" dirty="0"/>
              <a:t>Concurrency bugs</a:t>
            </a:r>
          </a:p>
          <a:p>
            <a:pPr lvl="1"/>
            <a:r>
              <a:rPr lang="en-US" altLang="zh-CN" dirty="0"/>
              <a:t>ASE 2015, ASE 2016.</a:t>
            </a:r>
          </a:p>
          <a:p>
            <a:r>
              <a:rPr lang="en-US" altLang="zh-CN" dirty="0" smtClean="0"/>
              <a:t>Mining </a:t>
            </a:r>
            <a:r>
              <a:rPr lang="en-US" altLang="zh-CN" dirty="0"/>
              <a:t>specifications</a:t>
            </a:r>
          </a:p>
          <a:p>
            <a:pPr lvl="1"/>
            <a:r>
              <a:rPr lang="en-US" altLang="zh-CN" dirty="0"/>
              <a:t>ECOOP2009, ASE2009, ICSE2012, TSE2018.</a:t>
            </a:r>
          </a:p>
          <a:p>
            <a:r>
              <a:rPr lang="en-US" altLang="zh-CN" dirty="0"/>
              <a:t>Bug signature/detection</a:t>
            </a:r>
          </a:p>
          <a:p>
            <a:pPr lvl="1"/>
            <a:r>
              <a:rPr lang="en-US" altLang="zh-CN" dirty="0" smtClean="0"/>
              <a:t>ASE2017</a:t>
            </a:r>
          </a:p>
          <a:p>
            <a:r>
              <a:rPr lang="en-US" altLang="zh-CN" b="1" dirty="0"/>
              <a:t>Program repair </a:t>
            </a:r>
          </a:p>
          <a:p>
            <a:pPr lvl="1"/>
            <a:r>
              <a:rPr lang="en-US" altLang="zh-CN" b="1" dirty="0"/>
              <a:t>ICSE 2015, EMSE </a:t>
            </a:r>
            <a:r>
              <a:rPr lang="en-US" altLang="zh-CN" b="1" dirty="0" smtClean="0"/>
              <a:t>2018 (ICSE2018), </a:t>
            </a:r>
            <a:r>
              <a:rPr lang="en-US" altLang="zh-CN" b="1" dirty="0"/>
              <a:t>SANER 2018, JSS 2018.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01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AI?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51" y="2190045"/>
            <a:ext cx="2882900" cy="3810000"/>
          </a:xfrm>
          <a:prstGeom prst="rect">
            <a:avLst/>
          </a:prstGeom>
        </p:spPr>
      </p:pic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2" y="2324541"/>
            <a:ext cx="4036307" cy="3229046"/>
          </a:xfrm>
        </p:spPr>
      </p:pic>
    </p:spTree>
    <p:extLst>
      <p:ext uri="{BB962C8B-B14F-4D97-AF65-F5344CB8AC3E}">
        <p14:creationId xmlns:p14="http://schemas.microsoft.com/office/powerpoint/2010/main" val="32928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244" y="835378"/>
            <a:ext cx="11017956" cy="1318788"/>
          </a:xfrm>
        </p:spPr>
        <p:txBody>
          <a:bodyPr>
            <a:normAutofit/>
          </a:bodyPr>
          <a:lstStyle/>
          <a:p>
            <a:r>
              <a:rPr lang="en-US" altLang="zh-CN" dirty="0"/>
              <a:t>Please contact me if you are a </a:t>
            </a:r>
            <a:r>
              <a:rPr lang="en-US" altLang="zh-CN" b="1" dirty="0"/>
              <a:t>self-motivated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en-US" altLang="zh-CN" dirty="0"/>
              <a:t>student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61" y="2667810"/>
            <a:ext cx="7446610" cy="4190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4" y="2798939"/>
            <a:ext cx="5238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criticism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M. Monperrus. </a:t>
            </a:r>
            <a:r>
              <a:rPr lang="en-US" altLang="zh-CN" dirty="0" smtClean="0"/>
              <a:t>A </a:t>
            </a:r>
            <a:r>
              <a:rPr lang="en-US" altLang="zh-CN" dirty="0"/>
              <a:t>critical review of “automatic patch generation </a:t>
            </a:r>
            <a:r>
              <a:rPr lang="en-US" altLang="zh-CN" dirty="0" smtClean="0"/>
              <a:t>learned from </a:t>
            </a:r>
            <a:r>
              <a:rPr lang="en-US" altLang="zh-CN" dirty="0"/>
              <a:t>human-written patches”: Essay on the problem statement and </a:t>
            </a:r>
            <a:r>
              <a:rPr lang="en-US" altLang="zh-CN" dirty="0" smtClean="0"/>
              <a:t>the evaluation </a:t>
            </a:r>
            <a:r>
              <a:rPr lang="en-US" altLang="zh-CN" dirty="0"/>
              <a:t>of automatic software repair. In </a:t>
            </a:r>
            <a:r>
              <a:rPr lang="en-US" altLang="zh-CN" i="1" dirty="0"/>
              <a:t>Proc. 36th ICSE</a:t>
            </a:r>
            <a:r>
              <a:rPr lang="en-US" altLang="zh-CN" dirty="0"/>
              <a:t>, pages </a:t>
            </a:r>
            <a:r>
              <a:rPr lang="en-US" altLang="zh-CN" dirty="0" smtClean="0"/>
              <a:t>234–242</a:t>
            </a:r>
            <a:r>
              <a:rPr lang="en-US" altLang="zh-CN" dirty="0"/>
              <a:t>, 2014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Y. Qi, X. Mao, Y. Lei, Z. Dai, and C. Wang. The strength of </a:t>
            </a:r>
            <a:r>
              <a:rPr lang="en-US" altLang="zh-CN" dirty="0" smtClean="0"/>
              <a:t>random search </a:t>
            </a:r>
            <a:r>
              <a:rPr lang="en-US" altLang="zh-CN" dirty="0"/>
              <a:t>on automated program repair. In </a:t>
            </a:r>
            <a:r>
              <a:rPr lang="en-US" altLang="zh-CN" i="1" dirty="0"/>
              <a:t>ICSE</a:t>
            </a:r>
            <a:r>
              <a:rPr lang="en-US" altLang="zh-CN" dirty="0"/>
              <a:t>, pages 254–265, </a:t>
            </a:r>
            <a:r>
              <a:rPr lang="en-US" altLang="zh-CN" dirty="0" smtClean="0"/>
              <a:t>2014</a:t>
            </a:r>
          </a:p>
          <a:p>
            <a:r>
              <a:rPr lang="en-US" altLang="zh-CN" dirty="0"/>
              <a:t>Qi, Z., Long, F., </a:t>
            </a:r>
            <a:r>
              <a:rPr lang="en-US" altLang="zh-CN" dirty="0" err="1"/>
              <a:t>Achour</a:t>
            </a:r>
            <a:r>
              <a:rPr lang="en-US" altLang="zh-CN" dirty="0"/>
              <a:t>, S., &amp; </a:t>
            </a:r>
            <a:r>
              <a:rPr lang="en-US" altLang="zh-CN" dirty="0" err="1"/>
              <a:t>Rinard</a:t>
            </a:r>
            <a:r>
              <a:rPr lang="en-US" altLang="zh-CN" dirty="0"/>
              <a:t>, M</a:t>
            </a:r>
            <a:r>
              <a:rPr lang="en-US" altLang="zh-CN" dirty="0" smtClean="0"/>
              <a:t>. </a:t>
            </a:r>
            <a:r>
              <a:rPr lang="en-US" altLang="zh-CN" dirty="0"/>
              <a:t>An analysis of patch plausibility and correctness for generate-and-validate patch generation systems. In </a:t>
            </a:r>
            <a:r>
              <a:rPr lang="en-US" altLang="zh-CN" i="1" dirty="0" smtClean="0"/>
              <a:t>Proc. ISSTA, </a:t>
            </a:r>
            <a:r>
              <a:rPr lang="en-US" altLang="zh-CN" dirty="0" smtClean="0"/>
              <a:t>pages. 24-36, 2015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1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criticism on other research field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40" y="2685916"/>
            <a:ext cx="5731509" cy="1598789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820712" y="2166121"/>
            <a:ext cx="1088760" cy="893180"/>
            <a:chOff x="1780415" y="1663582"/>
            <a:chExt cx="1088760" cy="808372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2286921" y="2156640"/>
              <a:ext cx="75749" cy="76201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780415" y="1663582"/>
              <a:ext cx="1088760" cy="808372"/>
              <a:chOff x="1780415" y="1663582"/>
              <a:chExt cx="1088760" cy="808372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2211172" y="2156640"/>
                <a:ext cx="75749" cy="76200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组合 2"/>
              <p:cNvGrpSpPr/>
              <p:nvPr/>
            </p:nvGrpSpPr>
            <p:grpSpPr>
              <a:xfrm>
                <a:off x="1780415" y="1663582"/>
                <a:ext cx="1088760" cy="808372"/>
                <a:chOff x="1780415" y="1663582"/>
                <a:chExt cx="1088760" cy="808372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2286921" y="2196011"/>
                  <a:ext cx="0" cy="27594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本框 7"/>
                <p:cNvSpPr txBox="1"/>
                <p:nvPr/>
              </p:nvSpPr>
              <p:spPr>
                <a:xfrm>
                  <a:off x="1780415" y="1663582"/>
                  <a:ext cx="108876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 smtClean="0"/>
                    <a:t>Some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9" name="圆角矩形 8"/>
          <p:cNvSpPr/>
          <p:nvPr/>
        </p:nvSpPr>
        <p:spPr>
          <a:xfrm>
            <a:off x="814168" y="3346620"/>
            <a:ext cx="1513050" cy="27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ICSE2013</a:t>
            </a:r>
            <a:endParaRPr lang="zh-CN" altLang="en-US" sz="16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170051" y="3864688"/>
            <a:ext cx="6784461" cy="2823671"/>
            <a:chOff x="3752668" y="3424422"/>
            <a:chExt cx="6784461" cy="282367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668" y="4603944"/>
              <a:ext cx="6597585" cy="1644149"/>
            </a:xfrm>
            <a:prstGeom prst="rect">
              <a:avLst/>
            </a:prstGeom>
          </p:spPr>
        </p:pic>
        <p:sp>
          <p:nvSpPr>
            <p:cNvPr id="19" name="圆角矩形 18"/>
            <p:cNvSpPr/>
            <p:nvPr/>
          </p:nvSpPr>
          <p:spPr>
            <a:xfrm>
              <a:off x="3752668" y="5250519"/>
              <a:ext cx="1552857" cy="2380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ASE2016</a:t>
              </a:r>
              <a:endParaRPr lang="zh-CN" altLang="en-US" dirty="0"/>
            </a:p>
          </p:txBody>
        </p:sp>
        <p:sp>
          <p:nvSpPr>
            <p:cNvPr id="20" name="云形标注 19"/>
            <p:cNvSpPr/>
            <p:nvPr/>
          </p:nvSpPr>
          <p:spPr>
            <a:xfrm>
              <a:off x="7051460" y="3424422"/>
              <a:ext cx="3485669" cy="1179522"/>
            </a:xfrm>
            <a:prstGeom prst="cloudCallout">
              <a:avLst>
                <a:gd name="adj1" fmla="val -48889"/>
                <a:gd name="adj2" fmla="val 571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80% false alarms are reasonable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290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empirical study at ICSE 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28800"/>
            <a:ext cx="8890313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 empirical study on real bug </a:t>
            </a:r>
            <a:r>
              <a:rPr lang="en-US" altLang="zh-CN" sz="2400" dirty="0" smtClean="0"/>
              <a:t>fixes</a:t>
            </a:r>
          </a:p>
          <a:p>
            <a:pPr lvl="1"/>
            <a:r>
              <a:rPr lang="en-US" altLang="zh-CN" sz="2200" b="1" dirty="0" smtClean="0"/>
              <a:t>Hao </a:t>
            </a:r>
            <a:r>
              <a:rPr lang="en-US" altLang="zh-CN" sz="2200" b="1" dirty="0"/>
              <a:t>Zhong </a:t>
            </a:r>
            <a:r>
              <a:rPr lang="en-US" altLang="zh-CN" sz="2200" dirty="0"/>
              <a:t>and </a:t>
            </a:r>
            <a:r>
              <a:rPr lang="en-US" altLang="zh-CN" sz="2200" dirty="0" err="1"/>
              <a:t>Zhengdong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Su</a:t>
            </a:r>
          </a:p>
          <a:p>
            <a:pPr lvl="1"/>
            <a:r>
              <a:rPr lang="en-US" altLang="zh-CN" sz="2200" i="1" dirty="0" smtClean="0"/>
              <a:t>In </a:t>
            </a:r>
            <a:r>
              <a:rPr lang="en-US" altLang="zh-CN" sz="2200" i="1" dirty="0"/>
              <a:t>Proc. International Conference on Software Engineering (ICSE)</a:t>
            </a:r>
            <a:r>
              <a:rPr lang="en-US" altLang="zh-CN" sz="2200" dirty="0"/>
              <a:t>, pages 913-923, 2015</a:t>
            </a:r>
            <a:r>
              <a:rPr lang="en-US" altLang="zh-CN" sz="2200" dirty="0" smtClean="0"/>
              <a:t>.</a:t>
            </a:r>
          </a:p>
          <a:p>
            <a:r>
              <a:rPr lang="en-US" altLang="zh-CN" sz="2400" dirty="0" smtClean="0"/>
              <a:t>Research Questions</a:t>
            </a:r>
          </a:p>
          <a:p>
            <a:pPr lvl="1"/>
            <a:r>
              <a:rPr lang="en-US" altLang="zh-CN" sz="2000" dirty="0" smtClean="0"/>
              <a:t>RQ1</a:t>
            </a:r>
            <a:r>
              <a:rPr lang="en-US" altLang="zh-CN" sz="2000" dirty="0"/>
              <a:t>. To what extent are bugs localized?</a:t>
            </a:r>
          </a:p>
          <a:p>
            <a:pPr lvl="1"/>
            <a:r>
              <a:rPr lang="en-US" altLang="zh-CN" sz="2000" dirty="0"/>
              <a:t>RQ2. How complicated is it to fix bugs?</a:t>
            </a:r>
          </a:p>
          <a:p>
            <a:pPr lvl="1"/>
            <a:r>
              <a:rPr lang="en-US" altLang="zh-CN" sz="2000" dirty="0"/>
              <a:t>RQ3. What operators are essential for fixing bugs?</a:t>
            </a:r>
          </a:p>
          <a:p>
            <a:pPr lvl="1"/>
            <a:r>
              <a:rPr lang="en-US" altLang="zh-CN" sz="2000" dirty="0"/>
              <a:t>RQ4. What is the importance of API knowledge to fix bugs?</a:t>
            </a:r>
          </a:p>
          <a:p>
            <a:pPr lvl="1"/>
            <a:r>
              <a:rPr lang="en-US" altLang="zh-CN" sz="2000" dirty="0"/>
              <a:t>RQ5. What kinds of files are necessary to be modified to fix bugs?</a:t>
            </a:r>
          </a:p>
          <a:p>
            <a:pPr lvl="1"/>
            <a:r>
              <a:rPr lang="en-US" altLang="zh-CN" sz="2000" dirty="0"/>
              <a:t>RQ6. How many files are necessary to be added or deleted to fix bugs?</a:t>
            </a:r>
            <a:endParaRPr lang="zh-CN" altLang="en-US" sz="2000" dirty="0"/>
          </a:p>
          <a:p>
            <a:pPr lvl="1"/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552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potential of APR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Hao Zhong</a:t>
            </a:r>
            <a:r>
              <a:rPr lang="en-US" altLang="zh-CN" dirty="0"/>
              <a:t> and Na </a:t>
            </a:r>
            <a:r>
              <a:rPr lang="en-US" altLang="zh-CN" dirty="0" smtClean="0"/>
              <a:t>Meng</a:t>
            </a:r>
            <a:r>
              <a:rPr lang="en-US" altLang="zh-CN" dirty="0"/>
              <a:t>.</a:t>
            </a:r>
            <a:r>
              <a:rPr lang="en-US" altLang="zh-CN" dirty="0" smtClean="0"/>
              <a:t> An </a:t>
            </a:r>
            <a:r>
              <a:rPr lang="en-US" altLang="zh-CN" dirty="0"/>
              <a:t>empirical study on using hints from past </a:t>
            </a:r>
            <a:r>
              <a:rPr lang="en-US" altLang="zh-CN" dirty="0" smtClean="0"/>
              <a:t>fixes.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/>
              <a:t>In Proc. International Conference on Software Engineering (ICSE)</a:t>
            </a:r>
            <a:r>
              <a:rPr lang="en-US" altLang="zh-CN" dirty="0"/>
              <a:t>, pages 144-145, 2017.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8" y="2896637"/>
            <a:ext cx="11001323" cy="23809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89" y="5342462"/>
            <a:ext cx="5381625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89" y="5742476"/>
            <a:ext cx="1969891" cy="3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potential of APR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APRs have the potential of repair </a:t>
            </a:r>
            <a:r>
              <a:rPr lang="en-US" altLang="zh-CN" dirty="0" smtClean="0">
                <a:solidFill>
                  <a:srgbClr val="FF0000"/>
                </a:solidFill>
              </a:rPr>
              <a:t>20%</a:t>
            </a:r>
            <a:r>
              <a:rPr lang="en-US" altLang="zh-CN" dirty="0" smtClean="0"/>
              <a:t> bugs</a:t>
            </a:r>
          </a:p>
          <a:p>
            <a:r>
              <a:rPr lang="en-US" altLang="zh-CN" dirty="0" smtClean="0"/>
              <a:t>Concurrency bugs account for about </a:t>
            </a:r>
            <a:r>
              <a:rPr lang="en-US" altLang="zh-CN" dirty="0" smtClean="0">
                <a:solidFill>
                  <a:srgbClr val="FF0000"/>
                </a:solidFill>
              </a:rPr>
              <a:t>5% </a:t>
            </a:r>
            <a:r>
              <a:rPr lang="en-US" altLang="zh-CN" dirty="0" smtClean="0"/>
              <a:t>bugs</a:t>
            </a:r>
          </a:p>
          <a:p>
            <a:pPr lvl="1"/>
            <a:r>
              <a:rPr lang="en-US" altLang="zh-CN" dirty="0"/>
              <a:t>Ziyi Lin, Darko Marinov, </a:t>
            </a:r>
            <a:r>
              <a:rPr lang="en-US" altLang="zh-CN" b="1" dirty="0"/>
              <a:t>Hao Zhong</a:t>
            </a:r>
            <a:r>
              <a:rPr lang="en-US" altLang="zh-CN" dirty="0"/>
              <a:t>, Yuting Chen, and Jianjun </a:t>
            </a:r>
            <a:r>
              <a:rPr lang="en-US" altLang="zh-CN" dirty="0" smtClean="0"/>
              <a:t>Zhao. </a:t>
            </a:r>
            <a:r>
              <a:rPr lang="en-US" altLang="zh-CN" dirty="0" err="1" smtClean="0"/>
              <a:t>JaConTeBe</a:t>
            </a:r>
            <a:r>
              <a:rPr lang="en-US" altLang="zh-CN" dirty="0"/>
              <a:t>: A benchmark suite of real-world Java concurrency </a:t>
            </a:r>
            <a:r>
              <a:rPr lang="en-US" altLang="zh-CN" dirty="0" smtClean="0"/>
              <a:t>bugs. </a:t>
            </a:r>
            <a:r>
              <a:rPr lang="en-US" altLang="zh-CN" i="1" dirty="0" smtClean="0"/>
              <a:t>In </a:t>
            </a:r>
            <a:r>
              <a:rPr lang="en-US" altLang="zh-CN" i="1" dirty="0"/>
              <a:t>Proc. </a:t>
            </a:r>
            <a:r>
              <a:rPr lang="en-US" altLang="zh-CN" i="1" dirty="0" smtClean="0"/>
              <a:t>ASE</a:t>
            </a:r>
            <a:r>
              <a:rPr lang="en-US" altLang="zh-CN" dirty="0" smtClean="0"/>
              <a:t>, </a:t>
            </a:r>
            <a:r>
              <a:rPr lang="en-US" altLang="zh-CN" dirty="0"/>
              <a:t>pages 178-198, 2015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Ziyi Lin, </a:t>
            </a:r>
            <a:r>
              <a:rPr lang="en-US" altLang="zh-CN" b="1" dirty="0"/>
              <a:t>Hao Zhong</a:t>
            </a:r>
            <a:r>
              <a:rPr lang="en-US" altLang="zh-CN" dirty="0"/>
              <a:t>, Yuting Chen, and Jianjun </a:t>
            </a:r>
            <a:r>
              <a:rPr lang="en-US" altLang="zh-CN" dirty="0" smtClean="0"/>
              <a:t>Zhao. </a:t>
            </a:r>
            <a:r>
              <a:rPr lang="en-US" altLang="zh-CN" dirty="0" err="1" smtClean="0"/>
              <a:t>LockPeeker</a:t>
            </a:r>
            <a:r>
              <a:rPr lang="en-US" altLang="zh-CN" dirty="0"/>
              <a:t>: detecting latent locks in Java </a:t>
            </a:r>
            <a:r>
              <a:rPr lang="en-US" altLang="zh-CN" dirty="0" smtClean="0"/>
              <a:t>APIs. </a:t>
            </a:r>
            <a:r>
              <a:rPr lang="en-US" altLang="zh-CN" i="1" dirty="0" smtClean="0"/>
              <a:t>In </a:t>
            </a:r>
            <a:r>
              <a:rPr lang="en-US" altLang="zh-CN" i="1" dirty="0"/>
              <a:t>Proc. International Conference on Automated Software Engineering (ASE)</a:t>
            </a:r>
            <a:r>
              <a:rPr lang="en-US" altLang="zh-CN" dirty="0"/>
              <a:t>, pages 368-378, 2016.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difficult is </a:t>
            </a:r>
            <a:r>
              <a:rPr lang="en-US" altLang="zh-CN" dirty="0" smtClean="0"/>
              <a:t>APR?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APR tools are still far from realizing their potential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71" y="2578729"/>
            <a:ext cx="5886450" cy="1971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46234" y="4718939"/>
            <a:ext cx="8410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Yingfei Xiong</a:t>
            </a:r>
            <a:r>
              <a:rPr lang="zh-CN" altLang="en-US" dirty="0" smtClean="0"/>
              <a:t>,Jie </a:t>
            </a:r>
            <a:r>
              <a:rPr lang="zh-CN" altLang="en-US" dirty="0"/>
              <a:t>Wang</a:t>
            </a:r>
            <a:r>
              <a:rPr lang="zh-CN" altLang="en-US" dirty="0" smtClean="0"/>
              <a:t>,Runfa </a:t>
            </a:r>
            <a:r>
              <a:rPr lang="zh-CN" altLang="en-US" dirty="0"/>
              <a:t>Yan</a:t>
            </a:r>
            <a:r>
              <a:rPr lang="zh-CN" altLang="en-US" dirty="0" smtClean="0"/>
              <a:t>,Jiachen </a:t>
            </a:r>
            <a:r>
              <a:rPr lang="zh-CN" altLang="en-US" dirty="0"/>
              <a:t>Zhang</a:t>
            </a:r>
            <a:r>
              <a:rPr lang="zh-CN" altLang="en-US" dirty="0" smtClean="0"/>
              <a:t>,Shi </a:t>
            </a:r>
            <a:r>
              <a:rPr lang="zh-CN" altLang="en-US" dirty="0"/>
              <a:t>Han</a:t>
            </a:r>
            <a:r>
              <a:rPr lang="zh-CN" altLang="en-US" dirty="0" smtClean="0"/>
              <a:t>,Gang </a:t>
            </a:r>
            <a:r>
              <a:rPr lang="zh-CN" altLang="en-US" dirty="0"/>
              <a:t>Huang</a:t>
            </a:r>
            <a:r>
              <a:rPr lang="zh-CN" altLang="en-US" dirty="0" smtClean="0"/>
              <a:t>,Lu </a:t>
            </a:r>
            <a:r>
              <a:rPr lang="zh-CN" altLang="en-US" dirty="0"/>
              <a:t>Zhang</a:t>
            </a:r>
            <a:r>
              <a:rPr lang="zh-CN" altLang="en-US" dirty="0" smtClean="0"/>
              <a:t>.Precise </a:t>
            </a:r>
            <a:r>
              <a:rPr lang="zh-CN" altLang="en-US" dirty="0"/>
              <a:t>Condition Synthesis for Program Repair. </a:t>
            </a:r>
            <a:r>
              <a:rPr lang="en-US" altLang="zh-CN" dirty="0" smtClean="0"/>
              <a:t>Proc. </a:t>
            </a:r>
            <a:r>
              <a:rPr lang="zh-CN" altLang="en-US" dirty="0" smtClean="0"/>
              <a:t>ICSE </a:t>
            </a:r>
            <a:r>
              <a:rPr lang="zh-CN" alt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0419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smtClean="0"/>
              <a:t>is APR so difficult?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Towards reusing hints from past fixes -An exploratory study on thousands of real </a:t>
            </a:r>
            <a:r>
              <a:rPr lang="en-US" altLang="zh-CN" dirty="0" smtClean="0"/>
              <a:t>samples</a:t>
            </a:r>
          </a:p>
          <a:p>
            <a:pPr lvl="1"/>
            <a:r>
              <a:rPr lang="en-US" altLang="zh-CN" b="1" dirty="0" smtClean="0"/>
              <a:t>Hao Zhong</a:t>
            </a:r>
            <a:r>
              <a:rPr lang="en-US" altLang="zh-CN" dirty="0" smtClean="0"/>
              <a:t> and Na Meng</a:t>
            </a:r>
          </a:p>
          <a:p>
            <a:pPr lvl="1"/>
            <a:r>
              <a:rPr lang="en-US" altLang="zh-CN" i="1" dirty="0" smtClean="0"/>
              <a:t>Empirical Software Engineering</a:t>
            </a:r>
            <a:r>
              <a:rPr lang="en-US" altLang="zh-CN" dirty="0" smtClean="0"/>
              <a:t>, 23(5), pages 2521-2549, 2018. Accepted by </a:t>
            </a:r>
            <a:r>
              <a:rPr lang="en-US" altLang="zh-CN" b="1" dirty="0" smtClean="0"/>
              <a:t>ICSE 2018</a:t>
            </a:r>
            <a:r>
              <a:rPr lang="en-US" altLang="zh-CN" dirty="0" smtClean="0"/>
              <a:t> as a journal first paper.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8319" y="3734597"/>
            <a:ext cx="3275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With </a:t>
            </a:r>
            <a:r>
              <a:rPr lang="en-US" altLang="zh-CN" sz="1600" dirty="0" err="1" smtClean="0"/>
              <a:t>Grapa</a:t>
            </a:r>
            <a:r>
              <a:rPr lang="en-US" altLang="zh-CN" sz="1600" dirty="0" smtClean="0"/>
              <a:t>, we use </a:t>
            </a:r>
            <a:r>
              <a:rPr lang="en-US" altLang="zh-CN" sz="1600" dirty="0" smtClean="0">
                <a:solidFill>
                  <a:srgbClr val="FF0000"/>
                </a:solidFill>
              </a:rPr>
              <a:t>WALA</a:t>
            </a:r>
            <a:r>
              <a:rPr lang="en-US" altLang="zh-CN" sz="1600" dirty="0" smtClean="0"/>
              <a:t> to build SDGs from bug fixes, and compare them to build delta graphs. </a:t>
            </a:r>
            <a:endParaRPr lang="zh-CN" altLang="en-US" sz="1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88116" y="3507989"/>
            <a:ext cx="10205371" cy="372515"/>
            <a:chOff x="499147" y="4634924"/>
            <a:chExt cx="10205371" cy="372515"/>
          </a:xfrm>
        </p:grpSpPr>
        <p:sp>
          <p:nvSpPr>
            <p:cNvPr id="6" name="文本框 5"/>
            <p:cNvSpPr txBox="1"/>
            <p:nvPr/>
          </p:nvSpPr>
          <p:spPr>
            <a:xfrm>
              <a:off x="499147" y="4634924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Bug fix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12553" y="463492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Delta graphs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6" idx="3"/>
              <a:endCxn id="7" idx="1"/>
            </p:cNvCxnSpPr>
            <p:nvPr/>
          </p:nvCxnSpPr>
          <p:spPr>
            <a:xfrm>
              <a:off x="1451652" y="4819590"/>
              <a:ext cx="30609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7" idx="3"/>
              <a:endCxn id="10" idx="1"/>
            </p:cNvCxnSpPr>
            <p:nvPr/>
          </p:nvCxnSpPr>
          <p:spPr>
            <a:xfrm>
              <a:off x="6082213" y="4819590"/>
              <a:ext cx="3111955" cy="31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9194168" y="4638107"/>
              <a:ext cx="1510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Redundancy</a:t>
              </a:r>
              <a:endParaRPr lang="zh-CN" altLang="en-US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948145" y="3734597"/>
            <a:ext cx="3851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We </a:t>
            </a:r>
            <a:r>
              <a:rPr lang="en-US" altLang="zh-CN" sz="1600" dirty="0" smtClean="0"/>
              <a:t>compare delta graphs with </a:t>
            </a:r>
            <a:r>
              <a:rPr lang="en-US" altLang="zh-CN" sz="1600" dirty="0" smtClean="0">
                <a:solidFill>
                  <a:srgbClr val="FF0000"/>
                </a:solidFill>
              </a:rPr>
              <a:t>six overlap strategies</a:t>
            </a:r>
            <a:r>
              <a:rPr lang="en-US" altLang="zh-CN" sz="1600" dirty="0" smtClean="0"/>
              <a:t>.</a:t>
            </a:r>
            <a:endParaRPr lang="zh-CN" altLang="en-US" sz="1600" dirty="0"/>
          </a:p>
        </p:txBody>
      </p:sp>
      <p:sp>
        <p:nvSpPr>
          <p:cNvPr id="12" name="十二角星 11"/>
          <p:cNvSpPr/>
          <p:nvPr/>
        </p:nvSpPr>
        <p:spPr>
          <a:xfrm>
            <a:off x="7915897" y="4448441"/>
            <a:ext cx="2608978" cy="73422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All modifications</a:t>
            </a:r>
            <a:endParaRPr lang="zh-CN" altLang="en-US" sz="1400" dirty="0"/>
          </a:p>
        </p:txBody>
      </p:sp>
      <p:sp>
        <p:nvSpPr>
          <p:cNvPr id="13" name="十二角星 12"/>
          <p:cNvSpPr/>
          <p:nvPr/>
        </p:nvSpPr>
        <p:spPr>
          <a:xfrm>
            <a:off x="4384700" y="4438832"/>
            <a:ext cx="1715549" cy="73422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 splitting</a:t>
            </a:r>
            <a:endParaRPr lang="zh-CN" altLang="en-US" sz="1400" dirty="0"/>
          </a:p>
        </p:txBody>
      </p:sp>
      <p:sp>
        <p:nvSpPr>
          <p:cNvPr id="15" name="线形标注 3(带边框和强调线) 14"/>
          <p:cNvSpPr/>
          <p:nvPr/>
        </p:nvSpPr>
        <p:spPr>
          <a:xfrm>
            <a:off x="1498319" y="5646343"/>
            <a:ext cx="9390455" cy="929951"/>
          </a:xfrm>
          <a:prstGeom prst="accentBorderCallout3">
            <a:avLst>
              <a:gd name="adj1" fmla="val 16624"/>
              <a:gd name="adj2" fmla="val -1122"/>
              <a:gd name="adj3" fmla="val 13435"/>
              <a:gd name="adj4" fmla="val -7666"/>
              <a:gd name="adj5" fmla="val -39270"/>
              <a:gd name="adj6" fmla="val -8608"/>
              <a:gd name="adj7" fmla="val -174641"/>
              <a:gd name="adj8" fmla="val 7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>
                <a:solidFill>
                  <a:srgbClr val="000000"/>
                </a:solidFill>
                <a:latin typeface="Georgia" panose="02040502050405020303" pitchFamily="18" charset="0"/>
              </a:rPr>
              <a:t>Hao Zhong</a:t>
            </a:r>
            <a:r>
              <a:rPr lang="en-US" altLang="zh-CN">
                <a:solidFill>
                  <a:srgbClr val="000000"/>
                </a:solidFill>
                <a:latin typeface="Georgia" panose="02040502050405020303" pitchFamily="18" charset="0"/>
              </a:rPr>
              <a:t> and Xiaoyin Wang. Boosting complete-code tool for partial program. </a:t>
            </a:r>
            <a:r>
              <a:rPr lang="en-US" altLang="zh-CN" i="1">
                <a:solidFill>
                  <a:srgbClr val="000000"/>
                </a:solidFill>
                <a:latin typeface="Georgia" panose="02040502050405020303" pitchFamily="18" charset="0"/>
              </a:rPr>
              <a:t>In Proc. International Conference on Automated Software Engineering (ASE)</a:t>
            </a:r>
            <a:r>
              <a:rPr lang="en-US" altLang="zh-CN">
                <a:solidFill>
                  <a:srgbClr val="000000"/>
                </a:solidFill>
                <a:latin typeface="Georgia" panose="02040502050405020303" pitchFamily="18" charset="0"/>
              </a:rPr>
              <a:t>, pages 671-681, 2017.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6283</TotalTime>
  <Words>656</Words>
  <Application>Microsoft Office PowerPoint</Application>
  <PresentationFormat>宽屏</PresentationFormat>
  <Paragraphs>138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宋体</vt:lpstr>
      <vt:lpstr>Arial</vt:lpstr>
      <vt:lpstr>Century Schoolbook</vt:lpstr>
      <vt:lpstr>Georgia</vt:lpstr>
      <vt:lpstr>Wingdings 2</vt:lpstr>
      <vt:lpstr>View</vt:lpstr>
      <vt:lpstr>Divide and conquer: A feasible way towards practical APR tools</vt:lpstr>
      <vt:lpstr>Hao Zhong (钟浩)</vt:lpstr>
      <vt:lpstr>The criticism</vt:lpstr>
      <vt:lpstr>The criticism on other research field</vt:lpstr>
      <vt:lpstr>Our empirical study at ICSE 2015</vt:lpstr>
      <vt:lpstr>The potential of APR</vt:lpstr>
      <vt:lpstr>The potential of APR</vt:lpstr>
      <vt:lpstr>How difficult is APR?</vt:lpstr>
      <vt:lpstr>Why is APR so difficult?</vt:lpstr>
      <vt:lpstr>Subjects</vt:lpstr>
      <vt:lpstr>Major findings</vt:lpstr>
      <vt:lpstr>Divide and conquer</vt:lpstr>
      <vt:lpstr>Baseline</vt:lpstr>
      <vt:lpstr>Repair model</vt:lpstr>
      <vt:lpstr>AI in fictions</vt:lpstr>
      <vt:lpstr>Hardware</vt:lpstr>
      <vt:lpstr>Software?</vt:lpstr>
      <vt:lpstr>Underestimated? </vt:lpstr>
      <vt:lpstr>What is AI?</vt:lpstr>
      <vt:lpstr>What is AI?</vt:lpstr>
      <vt:lpstr>Please contact me if you are a self-motivated  student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1311</cp:revision>
  <dcterms:created xsi:type="dcterms:W3CDTF">2017-07-31T06:57:29Z</dcterms:created>
  <dcterms:modified xsi:type="dcterms:W3CDTF">2018-11-24T06:47:41Z</dcterms:modified>
</cp:coreProperties>
</file>