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9" r:id="rId3"/>
    <p:sldId id="341" r:id="rId4"/>
    <p:sldId id="343" r:id="rId5"/>
    <p:sldId id="344" r:id="rId6"/>
    <p:sldId id="355" r:id="rId7"/>
    <p:sldId id="345" r:id="rId8"/>
    <p:sldId id="347" r:id="rId9"/>
    <p:sldId id="348" r:id="rId10"/>
    <p:sldId id="351" r:id="rId11"/>
    <p:sldId id="350" r:id="rId12"/>
    <p:sldId id="352" r:id="rId13"/>
    <p:sldId id="354" r:id="rId14"/>
    <p:sldId id="353" r:id="rId15"/>
    <p:sldId id="358" r:id="rId16"/>
    <p:sldId id="359" r:id="rId17"/>
    <p:sldId id="361" r:id="rId18"/>
    <p:sldId id="363" r:id="rId19"/>
    <p:sldId id="364" r:id="rId20"/>
    <p:sldId id="356" r:id="rId21"/>
    <p:sldId id="362" r:id="rId22"/>
    <p:sldId id="366" r:id="rId23"/>
    <p:sldId id="36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83861" autoAdjust="0"/>
  </p:normalViewPr>
  <p:slideViewPr>
    <p:cSldViewPr snapToGrid="0">
      <p:cViewPr varScale="1">
        <p:scale>
          <a:sx n="70" d="100"/>
          <a:sy n="70" d="100"/>
        </p:scale>
        <p:origin x="1618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7F97-F76C-4B1E-9A98-FC1D65F0638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FA8D2-F08D-411C-A4BE-FBE8CA91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1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FA8D2-F08D-411C-A4BE-FBE8CA91FE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1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EE98-2B62-48C1-A4C8-CE33FC7787AF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2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48D7-A7B6-4F1E-87E1-2A32495D0E17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120C-EAC0-4E51-BAA9-D45E4B5A45B1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3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9050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6E88-48D8-4581-A380-4821BE465DF8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1" y="6356351"/>
            <a:ext cx="376366" cy="365125"/>
          </a:xfrm>
        </p:spPr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7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A9F4-C4EE-4908-93D0-1CF7A348FFF9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2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74EE-8416-47C3-9858-ADD751D17B9C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1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895-2FE0-4914-BAE4-F799E3039B2A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B997-4D1B-48E2-AA9F-D0B70D9E2024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C31-5C52-42E5-A59C-2C84F789AE7E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98-DCF5-4FE2-A0B4-A12227B25605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5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E321-D7A5-44EF-8C05-F8CFD6F0D19C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94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4AD6-C2F3-4ABC-BD1C-661BF55457E6}" type="datetime1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875B-58FE-4412-9FAE-225671AA6DA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15718" y="365126"/>
            <a:ext cx="1081832" cy="108183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715718" y="365126"/>
            <a:ext cx="1080598" cy="1167112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-repai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缺陷修复技术介绍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55008"/>
            <a:ext cx="6858000" cy="128320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熊英飞</a:t>
            </a:r>
            <a:endParaRPr lang="en-US" altLang="zh-CN" dirty="0" smtClean="0"/>
          </a:p>
          <a:p>
            <a:r>
              <a:rPr lang="zh-CN" altLang="en-US" dirty="0" smtClean="0"/>
              <a:t>北京大学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9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发展历史</a:t>
            </a:r>
            <a:r>
              <a:rPr lang="en-US" altLang="zh-CN" dirty="0" smtClean="0"/>
              <a:t>-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GenProg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An </a:t>
                </a:r>
                <a:r>
                  <a:rPr lang="en-US" altLang="zh-CN" dirty="0"/>
                  <a:t>analysis of patch plausibility and correctness for generate-and-validate patch generation </a:t>
                </a:r>
                <a:r>
                  <a:rPr lang="en-US" altLang="zh-CN" dirty="0" smtClean="0"/>
                  <a:t>systems. </a:t>
                </a:r>
              </a:p>
              <a:p>
                <a:pPr lvl="1"/>
                <a:r>
                  <a:rPr lang="en-US" altLang="zh-CN" dirty="0" err="1" smtClean="0"/>
                  <a:t>Zichao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Qi, Fan Long, Sara </a:t>
                </a:r>
                <a:r>
                  <a:rPr lang="en-US" altLang="zh-CN" dirty="0" err="1"/>
                  <a:t>Achour</a:t>
                </a:r>
                <a:r>
                  <a:rPr lang="en-US" altLang="zh-CN" dirty="0"/>
                  <a:t>, Martin C. </a:t>
                </a:r>
                <a:r>
                  <a:rPr lang="en-US" altLang="zh-CN" dirty="0" smtClean="0"/>
                  <a:t>Rinard. ISSTA 2015</a:t>
                </a:r>
              </a:p>
              <a:p>
                <a:pPr lvl="1"/>
                <a:r>
                  <a:rPr lang="en-US" altLang="zh-CN" dirty="0" err="1" smtClean="0"/>
                  <a:t>GenProg</a:t>
                </a:r>
                <a:r>
                  <a:rPr lang="zh-CN" altLang="en-US" dirty="0" smtClean="0"/>
                  <a:t>修复的</a:t>
                </a:r>
                <a:r>
                  <a:rPr lang="en-US" altLang="zh-CN" dirty="0" smtClean="0"/>
                  <a:t>55</a:t>
                </a:r>
                <a:r>
                  <a:rPr lang="zh-CN" altLang="en-US" dirty="0" smtClean="0"/>
                  <a:t>个缺陷中只有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个是正确的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通过测试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dirty="0" smtClean="0"/>
                  <a:t>完整修复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后期修复技术将正确率作为重要指标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通过和程序员的修复对比，等价的算作正确的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大量技术致力于</a:t>
                </a:r>
                <a:r>
                  <a:rPr lang="zh-CN" altLang="en-US" dirty="0"/>
                  <a:t>提供</a:t>
                </a:r>
                <a:r>
                  <a:rPr lang="zh-CN" altLang="en-US" dirty="0" smtClean="0"/>
                  <a:t>高正确率的修复：</a:t>
                </a:r>
                <a:r>
                  <a:rPr lang="en-US" altLang="zh-CN" dirty="0" smtClean="0"/>
                  <a:t>Prophet, </a:t>
                </a:r>
                <a:r>
                  <a:rPr lang="en-US" altLang="zh-CN" dirty="0" err="1" smtClean="0"/>
                  <a:t>Angelix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HDRepair</a:t>
                </a:r>
                <a:r>
                  <a:rPr lang="en-US" altLang="zh-CN" dirty="0" smtClean="0"/>
                  <a:t>, ACS, </a:t>
                </a:r>
                <a:r>
                  <a:rPr lang="en-US" altLang="zh-CN" dirty="0"/>
                  <a:t>Anti-Pattern, </a:t>
                </a:r>
                <a:r>
                  <a:rPr lang="en-US" altLang="zh-CN" dirty="0" smtClean="0"/>
                  <a:t>Elixir, JAID, </a:t>
                </a:r>
                <a:r>
                  <a:rPr lang="en-US" altLang="zh-CN" dirty="0" err="1"/>
                  <a:t>CapGen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Genesis…</a:t>
                </a:r>
              </a:p>
              <a:p>
                <a:r>
                  <a:rPr lang="en-US" altLang="zh-CN" dirty="0" smtClean="0"/>
                  <a:t>Precise </a:t>
                </a:r>
                <a:r>
                  <a:rPr lang="en-US" altLang="zh-CN" dirty="0"/>
                  <a:t>condition synthesis for program </a:t>
                </a:r>
                <a:r>
                  <a:rPr lang="en-US" altLang="zh-CN" dirty="0" smtClean="0"/>
                  <a:t>repair</a:t>
                </a:r>
              </a:p>
              <a:p>
                <a:pPr lvl="1"/>
                <a:r>
                  <a:rPr lang="en-US" altLang="zh-CN" dirty="0" smtClean="0"/>
                  <a:t>Yingfei </a:t>
                </a:r>
                <a:r>
                  <a:rPr lang="en-US" altLang="zh-CN" dirty="0"/>
                  <a:t>Xiong, Jie Wang, </a:t>
                </a:r>
                <a:r>
                  <a:rPr lang="en-US" altLang="zh-CN" dirty="0" err="1"/>
                  <a:t>Runfa</a:t>
                </a:r>
                <a:r>
                  <a:rPr lang="en-US" altLang="zh-CN" dirty="0"/>
                  <a:t> Yan, Jiachen Zhang, Shi Han, Gang Huang, Lu </a:t>
                </a:r>
                <a:r>
                  <a:rPr lang="en-US" altLang="zh-CN" dirty="0" smtClean="0"/>
                  <a:t>Zhang. ICSE </a:t>
                </a:r>
                <a:r>
                  <a:rPr lang="en-US" altLang="zh-CN" dirty="0"/>
                  <a:t>2017: 416-426 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采用数据驱动的方式修复缺陷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正确率提高到</a:t>
                </a:r>
                <a:r>
                  <a:rPr lang="en-US" altLang="zh-CN" dirty="0" smtClean="0"/>
                  <a:t>70%</a:t>
                </a:r>
                <a:r>
                  <a:rPr lang="zh-CN" altLang="en-US" dirty="0" smtClean="0"/>
                  <a:t>以上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3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0A4B-93F9-42FA-9441-CD9830A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现代缺陷修复基本模块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983B75-8FED-40A1-8721-49317E4288A4}"/>
              </a:ext>
            </a:extLst>
          </p:cNvPr>
          <p:cNvSpPr/>
          <p:nvPr/>
        </p:nvSpPr>
        <p:spPr>
          <a:xfrm>
            <a:off x="3299791" y="1825625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错误定位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2E0A2-C6B2-47D2-B36C-E60C7460CEF5}"/>
              </a:ext>
            </a:extLst>
          </p:cNvPr>
          <p:cNvSpPr/>
          <p:nvPr/>
        </p:nvSpPr>
        <p:spPr>
          <a:xfrm>
            <a:off x="628650" y="3543229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修复空间定义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DD095-EEE5-47F0-A9BE-97A19039E0D4}"/>
              </a:ext>
            </a:extLst>
          </p:cNvPr>
          <p:cNvSpPr/>
          <p:nvPr/>
        </p:nvSpPr>
        <p:spPr>
          <a:xfrm>
            <a:off x="6076949" y="3543229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补丁可能性估计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6BDBCF-9DC6-49B5-9286-F438354F8271}"/>
              </a:ext>
            </a:extLst>
          </p:cNvPr>
          <p:cNvSpPr/>
          <p:nvPr/>
        </p:nvSpPr>
        <p:spPr>
          <a:xfrm>
            <a:off x="3299791" y="5213003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补丁搜索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9A11B34-5263-4D65-878D-DEE54DAB6E58}"/>
              </a:ext>
            </a:extLst>
          </p:cNvPr>
          <p:cNvSpPr/>
          <p:nvPr/>
        </p:nvSpPr>
        <p:spPr>
          <a:xfrm rot="2578211">
            <a:off x="2684141" y="2871834"/>
            <a:ext cx="510208" cy="510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F23C5F9-D539-4BB9-8C1E-BC5E756E9EBB}"/>
              </a:ext>
            </a:extLst>
          </p:cNvPr>
          <p:cNvSpPr/>
          <p:nvPr/>
        </p:nvSpPr>
        <p:spPr>
          <a:xfrm rot="18796458">
            <a:off x="5699009" y="2871834"/>
            <a:ext cx="510208" cy="510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6A8214B-E927-4402-8AA9-36E5D014C344}"/>
              </a:ext>
            </a:extLst>
          </p:cNvPr>
          <p:cNvSpPr/>
          <p:nvPr/>
        </p:nvSpPr>
        <p:spPr>
          <a:xfrm rot="16200000">
            <a:off x="4151244" y="2593251"/>
            <a:ext cx="510208" cy="2816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F431E01-23D1-402D-B152-632E4A94C016}"/>
              </a:ext>
            </a:extLst>
          </p:cNvPr>
          <p:cNvSpPr/>
          <p:nvPr/>
        </p:nvSpPr>
        <p:spPr>
          <a:xfrm rot="2712564">
            <a:off x="5559286" y="4644957"/>
            <a:ext cx="510208" cy="510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887F0C6-79E6-4027-A2DB-AB193380BCC0}"/>
              </a:ext>
            </a:extLst>
          </p:cNvPr>
          <p:cNvSpPr/>
          <p:nvPr/>
        </p:nvSpPr>
        <p:spPr>
          <a:xfrm rot="18897456">
            <a:off x="2683915" y="4644959"/>
            <a:ext cx="510208" cy="510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0A4B-93F9-42FA-9441-CD9830A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典型缺陷修复技术</a:t>
            </a:r>
            <a:r>
              <a:rPr lang="en-US" altLang="zh-CN" dirty="0"/>
              <a:t>: </a:t>
            </a:r>
            <a:r>
              <a:rPr lang="en-US" altLang="zh-CN" dirty="0" err="1"/>
              <a:t>GenProg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983B75-8FED-40A1-8721-49317E4288A4}"/>
              </a:ext>
            </a:extLst>
          </p:cNvPr>
          <p:cNvSpPr/>
          <p:nvPr/>
        </p:nvSpPr>
        <p:spPr>
          <a:xfrm>
            <a:off x="3299791" y="1825625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错误定位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2E0A2-C6B2-47D2-B36C-E60C7460CEF5}"/>
              </a:ext>
            </a:extLst>
          </p:cNvPr>
          <p:cNvSpPr/>
          <p:nvPr/>
        </p:nvSpPr>
        <p:spPr>
          <a:xfrm>
            <a:off x="628650" y="3543229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修复空间定义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DD095-EEE5-47F0-A9BE-97A19039E0D4}"/>
              </a:ext>
            </a:extLst>
          </p:cNvPr>
          <p:cNvSpPr/>
          <p:nvPr/>
        </p:nvSpPr>
        <p:spPr>
          <a:xfrm>
            <a:off x="6076949" y="3543229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补丁可能性估计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6BDBCF-9DC6-49B5-9286-F438354F8271}"/>
              </a:ext>
            </a:extLst>
          </p:cNvPr>
          <p:cNvSpPr/>
          <p:nvPr/>
        </p:nvSpPr>
        <p:spPr>
          <a:xfrm>
            <a:off x="3299791" y="5213003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补丁搜索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F99FF-60F6-4F42-B35D-890A50D0CB51}"/>
              </a:ext>
            </a:extLst>
          </p:cNvPr>
          <p:cNvSpPr txBox="1"/>
          <p:nvPr/>
        </p:nvSpPr>
        <p:spPr>
          <a:xfrm>
            <a:off x="5499652" y="2099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基于频谱的错误定位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A51148-ABB3-497D-A5C1-6FE5E6817E2D}"/>
              </a:ext>
            </a:extLst>
          </p:cNvPr>
          <p:cNvSpPr txBox="1"/>
          <p:nvPr/>
        </p:nvSpPr>
        <p:spPr>
          <a:xfrm>
            <a:off x="2735746" y="3150088"/>
            <a:ext cx="3002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以下三种操作的组合：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在错误语句前插入一条同项目任意语句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将错误语句替换成同项目任意语句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删除任意语句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FC3C91-3612-4B4C-9986-E0F69A027319}"/>
              </a:ext>
            </a:extLst>
          </p:cNvPr>
          <p:cNvSpPr txBox="1"/>
          <p:nvPr/>
        </p:nvSpPr>
        <p:spPr>
          <a:xfrm>
            <a:off x="6076949" y="45206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通过测试越多越有可能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37C7F4-3471-492F-A9F4-1FA868A50D0D}"/>
              </a:ext>
            </a:extLst>
          </p:cNvPr>
          <p:cNvSpPr txBox="1"/>
          <p:nvPr/>
        </p:nvSpPr>
        <p:spPr>
          <a:xfrm>
            <a:off x="3914757" y="6246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遗传算法</a:t>
            </a:r>
          </a:p>
        </p:txBody>
      </p:sp>
    </p:spTree>
    <p:extLst>
      <p:ext uri="{BB962C8B-B14F-4D97-AF65-F5344CB8AC3E}">
        <p14:creationId xmlns:p14="http://schemas.microsoft.com/office/powerpoint/2010/main" val="26646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0A4B-93F9-42FA-9441-CD9830A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典型缺陷修复技术</a:t>
            </a:r>
            <a:r>
              <a:rPr lang="en-US" altLang="zh-CN" dirty="0"/>
              <a:t>: </a:t>
            </a:r>
            <a:r>
              <a:rPr lang="en-US" altLang="zh-CN" dirty="0" smtClean="0"/>
              <a:t>ACS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983B75-8FED-40A1-8721-49317E4288A4}"/>
              </a:ext>
            </a:extLst>
          </p:cNvPr>
          <p:cNvSpPr/>
          <p:nvPr/>
        </p:nvSpPr>
        <p:spPr>
          <a:xfrm>
            <a:off x="3299791" y="1825625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错误定位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2E0A2-C6B2-47D2-B36C-E60C7460CEF5}"/>
              </a:ext>
            </a:extLst>
          </p:cNvPr>
          <p:cNvSpPr/>
          <p:nvPr/>
        </p:nvSpPr>
        <p:spPr>
          <a:xfrm>
            <a:off x="628650" y="3543229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修复空间定义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DD095-EEE5-47F0-A9BE-97A19039E0D4}"/>
              </a:ext>
            </a:extLst>
          </p:cNvPr>
          <p:cNvSpPr/>
          <p:nvPr/>
        </p:nvSpPr>
        <p:spPr>
          <a:xfrm>
            <a:off x="6076949" y="3543229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补丁可能性估计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6BDBCF-9DC6-49B5-9286-F438354F8271}"/>
              </a:ext>
            </a:extLst>
          </p:cNvPr>
          <p:cNvSpPr/>
          <p:nvPr/>
        </p:nvSpPr>
        <p:spPr>
          <a:xfrm>
            <a:off x="3299791" y="5213003"/>
            <a:ext cx="2107096" cy="9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补丁搜索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F99FF-60F6-4F42-B35D-890A50D0CB51}"/>
              </a:ext>
            </a:extLst>
          </p:cNvPr>
          <p:cNvSpPr txBox="1"/>
          <p:nvPr/>
        </p:nvSpPr>
        <p:spPr>
          <a:xfrm>
            <a:off x="5499652" y="1976425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基于频谱的错误定位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Predicate Switching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A51148-ABB3-497D-A5C1-6FE5E6817E2D}"/>
              </a:ext>
            </a:extLst>
          </p:cNvPr>
          <p:cNvSpPr txBox="1"/>
          <p:nvPr/>
        </p:nvSpPr>
        <p:spPr>
          <a:xfrm>
            <a:off x="2735746" y="3150088"/>
            <a:ext cx="300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</a:t>
            </a:r>
            <a:r>
              <a:rPr lang="zh-CN" altLang="en-US" dirty="0" smtClean="0"/>
              <a:t>成形如</a:t>
            </a:r>
            <a:r>
              <a:rPr lang="en-US" altLang="zh-CN" dirty="0" smtClean="0"/>
              <a:t>x ? v</a:t>
            </a:r>
            <a:r>
              <a:rPr lang="zh-CN" altLang="en-US" dirty="0" smtClean="0"/>
              <a:t>的条件：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x</a:t>
            </a:r>
            <a:r>
              <a:rPr lang="zh-CN" altLang="en-US" dirty="0" smtClean="0"/>
              <a:t>是变量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?</a:t>
            </a:r>
            <a:r>
              <a:rPr lang="zh-CN" altLang="en-US" dirty="0" smtClean="0"/>
              <a:t>是二元谓词，如</a:t>
            </a:r>
            <a:r>
              <a:rPr lang="en-US" altLang="zh-CN" dirty="0" smtClean="0"/>
              <a:t>&gt;, &lt;=, </a:t>
            </a:r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</a:t>
            </a:r>
            <a:r>
              <a:rPr lang="zh-CN" altLang="en-US" dirty="0" smtClean="0"/>
              <a:t>是一个常量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FC3C91-3612-4B4C-9986-E0F69A027319}"/>
              </a:ext>
            </a:extLst>
          </p:cNvPr>
          <p:cNvSpPr txBox="1"/>
          <p:nvPr/>
        </p:nvSpPr>
        <p:spPr>
          <a:xfrm>
            <a:off x="5738191" y="4520677"/>
            <a:ext cx="277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用启发式规则对变量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的可能性排序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上的条件数据对</a:t>
            </a:r>
            <a:r>
              <a:rPr lang="en-US" altLang="zh-CN" dirty="0" smtClean="0"/>
              <a:t>?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的可能性排序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37C7F4-3471-492F-A9F4-1FA868A50D0D}"/>
              </a:ext>
            </a:extLst>
          </p:cNvPr>
          <p:cNvSpPr txBox="1"/>
          <p:nvPr/>
        </p:nvSpPr>
        <p:spPr>
          <a:xfrm>
            <a:off x="3337676" y="62235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按可能性依次验证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9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大多数基于已有错误定位技术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通常采用基于频谱的错误定位</a:t>
            </a:r>
            <a:endParaRPr lang="en-US" altLang="zh-CN" dirty="0" smtClean="0"/>
          </a:p>
          <a:p>
            <a:pPr lvl="1"/>
            <a:r>
              <a:rPr lang="zh-CN" altLang="en-US" dirty="0"/>
              <a:t>被失败的测试用例执行的程序元素，更有可能有错误</a:t>
            </a:r>
            <a:endParaRPr lang="en-US" altLang="zh-CN" dirty="0"/>
          </a:p>
          <a:p>
            <a:pPr lvl="1"/>
            <a:r>
              <a:rPr lang="zh-CN" altLang="en-US" dirty="0"/>
              <a:t>被</a:t>
            </a:r>
            <a:r>
              <a:rPr lang="zh-CN" altLang="en-US" dirty="0" smtClean="0"/>
              <a:t>成功的测试用例</a:t>
            </a:r>
            <a:r>
              <a:rPr lang="zh-CN" altLang="en-US" dirty="0"/>
              <a:t>执行的程序元素，更有可能</a:t>
            </a:r>
            <a:r>
              <a:rPr lang="zh-CN" altLang="en-US" dirty="0" smtClean="0"/>
              <a:t>没错误</a:t>
            </a:r>
            <a:endParaRPr lang="en-US" altLang="zh-CN" dirty="0"/>
          </a:p>
          <a:p>
            <a:r>
              <a:rPr lang="zh-CN" altLang="en-US" dirty="0" smtClean="0"/>
              <a:t>针对特定缺陷类别也采用</a:t>
            </a:r>
            <a:r>
              <a:rPr lang="en-US" altLang="zh-CN" dirty="0" err="1" smtClean="0"/>
              <a:t>StackTrace</a:t>
            </a:r>
            <a:r>
              <a:rPr lang="zh-CN" altLang="en-US" dirty="0" smtClean="0"/>
              <a:t>定位、</a:t>
            </a:r>
            <a:r>
              <a:rPr lang="en-US" altLang="zh-CN" dirty="0" smtClean="0"/>
              <a:t>Predicate Switching</a:t>
            </a:r>
            <a:r>
              <a:rPr lang="zh-CN" altLang="en-US" dirty="0" smtClean="0"/>
              <a:t>等技术</a:t>
            </a:r>
            <a:endParaRPr lang="en-US" altLang="zh-CN" dirty="0" smtClean="0"/>
          </a:p>
          <a:p>
            <a:r>
              <a:rPr lang="zh-CN" altLang="en-US" dirty="0" smtClean="0"/>
              <a:t>部分方法采用了自己的定位技术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AutoFix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JAID</a:t>
            </a:r>
            <a:r>
              <a:rPr lang="zh-CN" altLang="en-US" dirty="0" smtClean="0"/>
              <a:t>通过分析不变式来定位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修复空间定义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基于程序变换模板的修复空间定义</a:t>
            </a:r>
            <a:r>
              <a:rPr lang="en-US" altLang="zh-CN" dirty="0" smtClean="0"/>
              <a:t>(PAR)</a:t>
            </a:r>
          </a:p>
          <a:p>
            <a:pPr lvl="1"/>
            <a:r>
              <a:rPr lang="zh-CN" altLang="en-US" dirty="0" smtClean="0"/>
              <a:t>交换函数变量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更改函数名字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基于语法的修复空间定义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SemFix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Angelix</a:t>
            </a:r>
            <a:r>
              <a:rPr lang="en-US" altLang="zh-CN" dirty="0" smtClean="0"/>
              <a:t>, ACS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替换错误条件表达式为</a:t>
            </a:r>
            <a:r>
              <a:rPr lang="en-US" altLang="zh-CN" dirty="0"/>
              <a:t>x ? </a:t>
            </a:r>
            <a:r>
              <a:rPr lang="en-US" altLang="zh-CN" dirty="0" smtClean="0"/>
              <a:t>v</a:t>
            </a:r>
            <a:r>
              <a:rPr lang="zh-CN" altLang="en-US" dirty="0" smtClean="0"/>
              <a:t>形式的表达式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基于代码比较的修复空间定义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GenProg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ssFix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基于统计出的常见操作定义修复空间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CapGen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SimFix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基于不变式导出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ClearView</a:t>
            </a:r>
            <a:r>
              <a:rPr lang="en-US" altLang="zh-CN" dirty="0" smtClean="0"/>
              <a:t>, JAID)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0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补丁可能性估计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基于固定规则排序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改动越小越好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DirectFix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Angelix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对运行时行为影响越小越好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Qlose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对通过测试影响小，对失败测试影响大</a:t>
            </a:r>
            <a:r>
              <a:rPr lang="en-US" altLang="zh-CN" dirty="0" smtClean="0"/>
              <a:t>[Xiong-ICSE18]</a:t>
            </a:r>
          </a:p>
          <a:p>
            <a:pPr lvl="1"/>
            <a:r>
              <a:rPr lang="zh-CN" altLang="en-US" dirty="0" smtClean="0"/>
              <a:t>自定义排序规则</a:t>
            </a:r>
            <a:r>
              <a:rPr lang="en-US" altLang="zh-CN" dirty="0" smtClean="0"/>
              <a:t>[S3]</a:t>
            </a:r>
          </a:p>
          <a:p>
            <a:endParaRPr lang="en-US" altLang="zh-CN" dirty="0"/>
          </a:p>
          <a:p>
            <a:r>
              <a:rPr lang="zh-CN" altLang="en-US" dirty="0" smtClean="0"/>
              <a:t>基于统计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机器学习排序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对补丁空间的补丁整体排序</a:t>
            </a:r>
            <a:r>
              <a:rPr lang="en-US" altLang="zh-CN" dirty="0" smtClean="0"/>
              <a:t>[Prophet, Elixir]</a:t>
            </a:r>
          </a:p>
          <a:p>
            <a:pPr lvl="1"/>
            <a:r>
              <a:rPr lang="zh-CN" altLang="en-US" dirty="0" smtClean="0"/>
              <a:t>对补丁的各部分分别排序，然后整合</a:t>
            </a:r>
            <a:r>
              <a:rPr lang="en-US" altLang="zh-CN" dirty="0" smtClean="0"/>
              <a:t>[ACS, </a:t>
            </a:r>
            <a:r>
              <a:rPr lang="en-US" altLang="zh-CN" dirty="0" err="1" smtClean="0"/>
              <a:t>CapGen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整合错误定位的排序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错误定位的怀疑度修正补丁的可能性</a:t>
            </a:r>
            <a:r>
              <a:rPr lang="en-US" altLang="zh-CN" dirty="0" smtClean="0"/>
              <a:t>[Prophet, </a:t>
            </a:r>
            <a:r>
              <a:rPr lang="en-US" altLang="zh-CN" dirty="0" err="1" smtClean="0"/>
              <a:t>Angelix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根据不变式的可能性排序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AutoFix</a:t>
            </a:r>
            <a:r>
              <a:rPr lang="en-US" altLang="zh-CN" dirty="0" smtClean="0"/>
              <a:t>, JAID]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4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补丁搜索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按排序顺序验证</a:t>
            </a:r>
            <a:r>
              <a:rPr lang="en-US" altLang="zh-CN" dirty="0" smtClean="0"/>
              <a:t>[Prophet, Elixir]</a:t>
            </a:r>
          </a:p>
          <a:p>
            <a:endParaRPr lang="en-US" altLang="zh-CN" dirty="0"/>
          </a:p>
          <a:p>
            <a:r>
              <a:rPr lang="zh-CN" altLang="en-US" dirty="0" smtClean="0"/>
              <a:t>按补丁各部分的排序贪心查找</a:t>
            </a:r>
            <a:r>
              <a:rPr lang="en-US" altLang="zh-CN" dirty="0" smtClean="0"/>
              <a:t>[ACS]</a:t>
            </a:r>
          </a:p>
          <a:p>
            <a:endParaRPr lang="en-US" altLang="zh-CN" dirty="0"/>
          </a:p>
          <a:p>
            <a:r>
              <a:rPr lang="zh-CN" altLang="en-US" dirty="0" smtClean="0"/>
              <a:t>采用启发式搜索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遗传算法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GenProg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加快验证的速度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消除编译的冗余</a:t>
            </a:r>
            <a:r>
              <a:rPr lang="en-US" altLang="zh-CN" dirty="0" smtClean="0"/>
              <a:t>[Mao-ICSME13]</a:t>
            </a:r>
          </a:p>
          <a:p>
            <a:pPr lvl="1"/>
            <a:r>
              <a:rPr lang="zh-CN" altLang="en-US" dirty="0" smtClean="0"/>
              <a:t>消除运行时的容易</a:t>
            </a:r>
            <a:r>
              <a:rPr lang="en-US" altLang="zh-CN" dirty="0" smtClean="0"/>
              <a:t>[Xiong-ISSTA17]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6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最新技术能达到的效果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CapGen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Defects4J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224</a:t>
            </a:r>
            <a:r>
              <a:rPr lang="zh-CN" altLang="en-US" dirty="0" smtClean="0"/>
              <a:t>个缺陷上做验证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正确率：</a:t>
            </a:r>
            <a:r>
              <a:rPr lang="en-US" altLang="zh-CN" dirty="0" smtClean="0"/>
              <a:t>84%</a:t>
            </a:r>
          </a:p>
          <a:p>
            <a:pPr lvl="1"/>
            <a:r>
              <a:rPr lang="zh-CN" altLang="en-US" dirty="0" smtClean="0"/>
              <a:t>召回率：</a:t>
            </a:r>
            <a:r>
              <a:rPr lang="en-US" altLang="zh-CN" dirty="0" smtClean="0"/>
              <a:t>9.3%</a:t>
            </a:r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SimFix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Defects4J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357</a:t>
            </a:r>
            <a:r>
              <a:rPr lang="zh-CN" altLang="en-US" dirty="0" smtClean="0"/>
              <a:t>个缺陷上做验证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正确率：</a:t>
            </a:r>
            <a:r>
              <a:rPr lang="en-US" altLang="zh-CN" dirty="0" smtClean="0"/>
              <a:t>60.7%</a:t>
            </a:r>
          </a:p>
          <a:p>
            <a:pPr lvl="1"/>
            <a:r>
              <a:rPr lang="zh-CN" altLang="en-US" dirty="0"/>
              <a:t>召回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9.52%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修复时间：通常设置为</a:t>
            </a:r>
            <a:r>
              <a:rPr lang="en-US" altLang="zh-CN" dirty="0" smtClean="0"/>
              <a:t>0.5-3</a:t>
            </a:r>
            <a:r>
              <a:rPr lang="zh-CN" altLang="en-US" dirty="0" smtClean="0"/>
              <a:t>小时不等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7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特定类型的缺陷修复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内存泄露修复</a:t>
            </a:r>
            <a:endParaRPr lang="en-US" altLang="zh-CN" dirty="0" smtClean="0"/>
          </a:p>
          <a:p>
            <a:r>
              <a:rPr lang="zh-CN" altLang="en-US" dirty="0" smtClean="0"/>
              <a:t>死锁修复</a:t>
            </a:r>
            <a:endParaRPr lang="en-US" altLang="zh-CN" dirty="0" smtClean="0"/>
          </a:p>
          <a:p>
            <a:r>
              <a:rPr lang="zh-CN" altLang="en-US" dirty="0" smtClean="0"/>
              <a:t>竞争修复</a:t>
            </a:r>
            <a:endParaRPr lang="en-US" altLang="zh-CN" dirty="0" smtClean="0"/>
          </a:p>
          <a:p>
            <a:r>
              <a:rPr lang="zh-CN" altLang="en-US" dirty="0" smtClean="0"/>
              <a:t>构建失败修复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卓崩溃修复</a:t>
            </a:r>
            <a:endParaRPr lang="en-US" altLang="zh-CN" dirty="0" smtClean="0"/>
          </a:p>
          <a:p>
            <a:r>
              <a:rPr lang="zh-CN" altLang="en-US" dirty="0" smtClean="0"/>
              <a:t>作业修复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zh-CN" altLang="en-US" dirty="0" smtClean="0"/>
              <a:t>设计特定的修复空间和专门的搜索算法，通常能达到较好的修复效果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程序员的人生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就是写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</a:t>
            </a:r>
            <a:r>
              <a:rPr lang="zh-CN" altLang="en-US" dirty="0"/>
              <a:t>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交织在一起的悲歌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33" y="2399868"/>
            <a:ext cx="4113068" cy="41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工业界应用现状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err="1" smtClean="0"/>
              <a:t>TriCoder</a:t>
            </a:r>
            <a:r>
              <a:rPr lang="en-US" altLang="zh-CN" dirty="0" smtClean="0"/>
              <a:t>[ICSE15]——</a:t>
            </a:r>
            <a:r>
              <a:rPr lang="zh-CN" altLang="en-US" dirty="0" smtClean="0"/>
              <a:t>支持修复的缺陷检查工具</a:t>
            </a:r>
            <a:endParaRPr lang="en-US" altLang="zh-CN" dirty="0" smtClean="0"/>
          </a:p>
          <a:p>
            <a:r>
              <a:rPr lang="en-US" altLang="zh-CN" dirty="0" smtClean="0"/>
              <a:t>Facebook</a:t>
            </a:r>
          </a:p>
          <a:p>
            <a:pPr lvl="1"/>
            <a:r>
              <a:rPr lang="en-US" altLang="zh-CN" dirty="0" err="1" smtClean="0"/>
              <a:t>SapFix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Getafix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基于历史学习修复空间</a:t>
            </a:r>
            <a:endParaRPr lang="en-US" altLang="zh-CN" dirty="0" smtClean="0"/>
          </a:p>
          <a:p>
            <a:r>
              <a:rPr lang="en-US" altLang="zh-CN" dirty="0" smtClean="0"/>
              <a:t>Fujitsu</a:t>
            </a:r>
          </a:p>
          <a:p>
            <a:pPr lvl="1"/>
            <a:r>
              <a:rPr lang="en-US" altLang="zh-CN" dirty="0" smtClean="0"/>
              <a:t>Elixir[ASE15]——</a:t>
            </a:r>
            <a:r>
              <a:rPr lang="zh-CN" altLang="en-US" dirty="0" smtClean="0"/>
              <a:t>基于机器学习的补丁排序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国内应用现状留给各位嘉宾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4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483720" cy="1325563"/>
          </a:xfrm>
        </p:spPr>
        <p:txBody>
          <a:bodyPr/>
          <a:lstStyle/>
          <a:p>
            <a:r>
              <a:rPr lang="zh-CN" altLang="en-US" dirty="0" smtClean="0"/>
              <a:t>面向未来：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缺陷自动修复的可能性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Jiajun Jiang, Yingfei </a:t>
            </a:r>
            <a:r>
              <a:rPr lang="en-US" altLang="zh-CN" dirty="0" smtClean="0"/>
              <a:t>Xiong: Can </a:t>
            </a:r>
            <a:r>
              <a:rPr lang="en-US" altLang="zh-CN" dirty="0"/>
              <a:t>defects be fixed with weak test suites? An analysis of 50 defects from Defects4J. </a:t>
            </a:r>
            <a:r>
              <a:rPr lang="en-US" altLang="zh-CN" dirty="0" err="1"/>
              <a:t>CoRR</a:t>
            </a:r>
            <a:r>
              <a:rPr lang="en-US" altLang="zh-CN" dirty="0"/>
              <a:t> abs/1705.04149 (2017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程序员在不了解软件需求的情况下手动修复</a:t>
            </a:r>
            <a:r>
              <a:rPr lang="en-US" altLang="zh-CN" dirty="0" smtClean="0"/>
              <a:t>Defects4J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正确率和召回率均超过了</a:t>
            </a:r>
            <a:r>
              <a:rPr lang="en-US" altLang="zh-CN" dirty="0" smtClean="0"/>
              <a:t>90%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能否深刻了解程序员是如何修复缺陷或许是未来关键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9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缺陷修复社区资源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社区网站：</a:t>
            </a:r>
            <a:r>
              <a:rPr lang="en-US" altLang="zh-CN" dirty="0">
                <a:hlinkClick r:id="rId2"/>
              </a:rPr>
              <a:t>http://program-repair.org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缺陷修复综述：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Automatic </a:t>
            </a:r>
            <a:r>
              <a:rPr lang="en-US" altLang="zh-CN" dirty="0"/>
              <a:t>software repair: a </a:t>
            </a:r>
            <a:r>
              <a:rPr lang="en-US" altLang="zh-CN" dirty="0" smtClean="0"/>
              <a:t>survey. Luca </a:t>
            </a:r>
            <a:r>
              <a:rPr lang="en-US" altLang="zh-CN" dirty="0" err="1"/>
              <a:t>Gazzola</a:t>
            </a:r>
            <a:r>
              <a:rPr lang="en-US" altLang="zh-CN" dirty="0"/>
              <a:t>, Daniela </a:t>
            </a:r>
            <a:r>
              <a:rPr lang="en-US" altLang="zh-CN" dirty="0" err="1"/>
              <a:t>Micucci</a:t>
            </a:r>
            <a:r>
              <a:rPr lang="en-US" altLang="zh-CN" dirty="0"/>
              <a:t>, Leonardo </a:t>
            </a:r>
            <a:r>
              <a:rPr lang="en-US" altLang="zh-CN" dirty="0" err="1" smtClean="0"/>
              <a:t>Mariani</a:t>
            </a:r>
            <a:r>
              <a:rPr lang="en-US" altLang="zh-CN" dirty="0" smtClean="0"/>
              <a:t>. ICSE </a:t>
            </a:r>
            <a:r>
              <a:rPr lang="en-US" altLang="zh-CN" dirty="0"/>
              <a:t>2018: 1219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Automatic </a:t>
            </a:r>
            <a:r>
              <a:rPr lang="en-US" altLang="zh-CN" dirty="0"/>
              <a:t>Software Repair: A </a:t>
            </a:r>
            <a:r>
              <a:rPr lang="en-US" altLang="zh-CN" dirty="0" smtClean="0"/>
              <a:t>Bibliography. Martin Monperrus. ACM </a:t>
            </a:r>
            <a:r>
              <a:rPr lang="en-US" altLang="zh-CN" dirty="0" err="1"/>
              <a:t>Comput</a:t>
            </a:r>
            <a:r>
              <a:rPr lang="en-US" altLang="zh-CN" dirty="0"/>
              <a:t>. </a:t>
            </a:r>
            <a:r>
              <a:rPr lang="en-US" altLang="zh-CN" dirty="0" err="1"/>
              <a:t>Surv</a:t>
            </a:r>
            <a:r>
              <a:rPr lang="en-US" altLang="zh-CN" dirty="0"/>
              <a:t>. 51(1): 17:1-17:24 (2018)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smtClean="0"/>
              <a:t>微信缺陷修复群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675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缺陷修复小结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学术价值高，工业需求强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领域刚刚起步，未来充满希望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学术界和工业界共同努力，将程序员从修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的繁重劳动中解放出来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到底花了多少时间修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软件维护</a:t>
            </a:r>
            <a:r>
              <a:rPr lang="en-US" altLang="zh-CN" dirty="0" smtClean="0"/>
              <a:t>35.6%</a:t>
            </a:r>
            <a:r>
              <a:rPr lang="zh-CN" altLang="en-US" dirty="0" smtClean="0"/>
              <a:t>的时间是在修</a:t>
            </a:r>
            <a:r>
              <a:rPr lang="en-US" altLang="zh-CN" dirty="0" smtClean="0"/>
              <a:t>Bug[1]</a:t>
            </a:r>
          </a:p>
          <a:p>
            <a:pPr lvl="1"/>
            <a:r>
              <a:rPr lang="zh-CN" altLang="en-US" dirty="0" smtClean="0"/>
              <a:t>软件维护成本通常认为占软件成本的</a:t>
            </a:r>
            <a:r>
              <a:rPr lang="en-US" altLang="zh-CN" dirty="0" smtClean="0"/>
              <a:t>90%</a:t>
            </a:r>
          </a:p>
          <a:p>
            <a:r>
              <a:rPr lang="zh-CN" altLang="en-US" dirty="0" smtClean="0"/>
              <a:t>开发</a:t>
            </a:r>
            <a:r>
              <a:rPr lang="zh-CN" altLang="en-US" dirty="0"/>
              <a:t>人员花在修复上的时间占全部开发时间一半</a:t>
            </a:r>
            <a:r>
              <a:rPr lang="zh-CN" altLang="en-US" dirty="0" smtClean="0"/>
              <a:t>左右</a:t>
            </a:r>
            <a:r>
              <a:rPr lang="en-US" altLang="zh-CN" dirty="0" smtClean="0"/>
              <a:t>[2]</a:t>
            </a:r>
          </a:p>
          <a:p>
            <a:r>
              <a:rPr lang="zh-CN" altLang="en-US" dirty="0" smtClean="0"/>
              <a:t>开发团队可能没有足够资源修复所有缺陷</a:t>
            </a:r>
            <a:r>
              <a:rPr lang="en-US" altLang="zh-CN" dirty="0" smtClean="0"/>
              <a:t>[3]</a:t>
            </a:r>
          </a:p>
          <a:p>
            <a:r>
              <a:rPr lang="zh-CN" altLang="en-US" dirty="0" smtClean="0"/>
              <a:t>软件在包含已知缺陷的情况下发布</a:t>
            </a:r>
            <a:r>
              <a:rPr lang="en-US" altLang="zh-CN" dirty="0" smtClean="0"/>
              <a:t>[4]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49" y="4970578"/>
            <a:ext cx="83077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B</a:t>
            </a:r>
            <a:r>
              <a:rPr lang="en-US" altLang="zh-CN" sz="1400" dirty="0"/>
              <a:t>. P. </a:t>
            </a:r>
            <a:r>
              <a:rPr lang="en-US" altLang="zh-CN" sz="1400" dirty="0" err="1"/>
              <a:t>Lientz</a:t>
            </a:r>
            <a:r>
              <a:rPr lang="en-US" altLang="zh-CN" sz="1400" dirty="0"/>
              <a:t>, E. B. Swanson, and G. E. Tompkins, “Characteristics of application software maintenance,” </a:t>
            </a:r>
            <a:r>
              <a:rPr lang="en-US" altLang="zh-CN" sz="1400" dirty="0" err="1"/>
              <a:t>Commun</a:t>
            </a:r>
            <a:r>
              <a:rPr lang="en-US" altLang="zh-CN" sz="1400" dirty="0"/>
              <a:t>. ACM, vol. 21, no. 6, pp. 466–471, 1978</a:t>
            </a:r>
          </a:p>
          <a:p>
            <a:r>
              <a:rPr lang="en-US" altLang="zh-CN" sz="1400" dirty="0" smtClean="0"/>
              <a:t>[2] </a:t>
            </a:r>
            <a:r>
              <a:rPr lang="en-US" altLang="zh-CN" sz="1400" dirty="0"/>
              <a:t>Britton et al. Quantify the time and cost saved using reversible debuggers. Cambridge report, </a:t>
            </a:r>
            <a:r>
              <a:rPr lang="en-US" altLang="zh-CN" sz="1400" dirty="0" smtClean="0"/>
              <a:t>2013</a:t>
            </a:r>
          </a:p>
          <a:p>
            <a:r>
              <a:rPr lang="en-US" altLang="zh-CN" sz="1400" dirty="0" smtClean="0"/>
              <a:t>[3] </a:t>
            </a:r>
            <a:r>
              <a:rPr lang="en-US" altLang="zh-CN" sz="1400" dirty="0"/>
              <a:t>J. </a:t>
            </a:r>
            <a:r>
              <a:rPr lang="en-US" altLang="zh-CN" sz="1400" dirty="0" err="1"/>
              <a:t>Anvik</a:t>
            </a:r>
            <a:r>
              <a:rPr lang="en-US" altLang="zh-CN" sz="1400" dirty="0"/>
              <a:t>, L. </a:t>
            </a:r>
            <a:r>
              <a:rPr lang="en-US" altLang="zh-CN" sz="1400" dirty="0" err="1"/>
              <a:t>Hiew</a:t>
            </a:r>
            <a:r>
              <a:rPr lang="en-US" altLang="zh-CN" sz="1400" dirty="0"/>
              <a:t>, and G. C. Murphy, “Coping with an open bug repository,” </a:t>
            </a:r>
            <a:r>
              <a:rPr lang="en-US" altLang="zh-CN" sz="1400" dirty="0" err="1"/>
              <a:t>eXchange</a:t>
            </a:r>
            <a:r>
              <a:rPr lang="en-US" altLang="zh-CN" sz="1400" dirty="0"/>
              <a:t>, 2005, pp. 35–39</a:t>
            </a:r>
          </a:p>
          <a:p>
            <a:r>
              <a:rPr lang="en-US" altLang="zh-CN" sz="1400" dirty="0" smtClean="0"/>
              <a:t>[4] </a:t>
            </a:r>
            <a:r>
              <a:rPr lang="en-US" altLang="zh-CN" sz="1400" dirty="0"/>
              <a:t>B. </a:t>
            </a:r>
            <a:r>
              <a:rPr lang="en-US" altLang="zh-CN" sz="1400" dirty="0" err="1"/>
              <a:t>Liblit</a:t>
            </a:r>
            <a:r>
              <a:rPr lang="en-US" altLang="zh-CN" sz="1400" dirty="0"/>
              <a:t>, A. Aiken, A. X. Zheng, and M. I. Jordan, “Bug isolation via remote program sampling,” in PLDI, 2003, pp. 141–154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4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缺陷自动修复的形式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输入：一个程序和其正确性约束，并且程序不满足正确性约束</a:t>
            </a:r>
            <a:endParaRPr lang="en-US" altLang="zh-CN" sz="2400" dirty="0"/>
          </a:p>
          <a:p>
            <a:r>
              <a:rPr lang="zh-CN" altLang="en-US" sz="2400" dirty="0"/>
              <a:t>输出：一个补丁，可以使程序满足约束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382163-B807-4FBB-9467-0B84174483CB}"/>
              </a:ext>
            </a:extLst>
          </p:cNvPr>
          <p:cNvSpPr txBox="1"/>
          <p:nvPr/>
        </p:nvSpPr>
        <p:spPr>
          <a:xfrm>
            <a:off x="1584643" y="4196700"/>
            <a:ext cx="5974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研究和实践中</a:t>
            </a:r>
            <a:r>
              <a:rPr lang="zh-CN" altLang="en-US" sz="2400" dirty="0"/>
              <a:t>考虑最广泛的正确性约束</a:t>
            </a:r>
            <a:r>
              <a:rPr lang="en-US" altLang="zh-CN" sz="2400" dirty="0"/>
              <a:t>——</a:t>
            </a:r>
          </a:p>
          <a:p>
            <a:pPr algn="ctr"/>
            <a:r>
              <a:rPr lang="zh-CN" altLang="en-US" sz="2400" dirty="0"/>
              <a:t>软件项目中的测试</a:t>
            </a:r>
          </a:p>
        </p:txBody>
      </p:sp>
    </p:spTree>
    <p:extLst>
      <p:ext uri="{BB962C8B-B14F-4D97-AF65-F5344CB8AC3E}">
        <p14:creationId xmlns:p14="http://schemas.microsoft.com/office/powerpoint/2010/main" val="28015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缺陷自动修复的作用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Yida</a:t>
            </a:r>
            <a:r>
              <a:rPr lang="en-US" altLang="zh-CN" dirty="0"/>
              <a:t> Tao, </a:t>
            </a:r>
            <a:r>
              <a:rPr lang="en-US" altLang="zh-CN" dirty="0" err="1"/>
              <a:t>Jindae</a:t>
            </a:r>
            <a:r>
              <a:rPr lang="en-US" altLang="zh-CN" dirty="0"/>
              <a:t> Kim, </a:t>
            </a:r>
            <a:r>
              <a:rPr lang="en-US" altLang="zh-CN" dirty="0" err="1"/>
              <a:t>Sunghun</a:t>
            </a:r>
            <a:r>
              <a:rPr lang="en-US" altLang="zh-CN" dirty="0"/>
              <a:t> Kim, </a:t>
            </a:r>
            <a:r>
              <a:rPr lang="en-US" altLang="zh-CN" dirty="0" smtClean="0"/>
              <a:t>Chang Xu: Automatically </a:t>
            </a:r>
            <a:r>
              <a:rPr lang="en-US" altLang="zh-CN" dirty="0"/>
              <a:t>generated patches as debugging aids: a human study. SIGSOFT FSE 2014: </a:t>
            </a:r>
            <a:r>
              <a:rPr lang="en-US" altLang="zh-CN" dirty="0" smtClean="0"/>
              <a:t>64-74</a:t>
            </a:r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程序员有高质量的补丁做辅助的时候，修复正确率大幅提高，修复时间小幅减少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修复正确率大幅提高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未来修复时间大幅减少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1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缺陷自动修复的学术价值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“自动程序生成是计算机领域最核心的问题。”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Amir </a:t>
            </a:r>
            <a:r>
              <a:rPr lang="en-US" altLang="zh-CN" dirty="0" err="1" smtClean="0"/>
              <a:t>Pnueli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图灵奖获得者</a:t>
            </a:r>
            <a:endParaRPr lang="en-US" altLang="zh-CN" dirty="0" smtClean="0"/>
          </a:p>
          <a:p>
            <a:pPr lvl="1"/>
            <a:r>
              <a:rPr lang="en-US" altLang="zh-CN" dirty="0"/>
              <a:t>On the synthesis of a reactive </a:t>
            </a:r>
            <a:r>
              <a:rPr lang="en-US" altLang="zh-CN" dirty="0" smtClean="0"/>
              <a:t>module, POPL 1989</a:t>
            </a:r>
          </a:p>
          <a:p>
            <a:r>
              <a:rPr lang="zh-CN" altLang="en-US" dirty="0" smtClean="0"/>
              <a:t>“程序缺陷修复和自动程序生成是等价问题。”</a:t>
            </a:r>
            <a:endParaRPr lang="en-US" altLang="zh-CN" dirty="0" smtClean="0"/>
          </a:p>
          <a:p>
            <a:pPr lvl="1"/>
            <a:r>
              <a:rPr lang="zh-CN" altLang="en-US" dirty="0"/>
              <a:t>林</a:t>
            </a:r>
            <a:r>
              <a:rPr lang="zh-CN" altLang="en-US" dirty="0" smtClean="0"/>
              <a:t>惠民院士，雁栖湖会议</a:t>
            </a:r>
            <a:r>
              <a:rPr lang="en-US" altLang="zh-CN" dirty="0" smtClean="0"/>
              <a:t>2018</a:t>
            </a:r>
          </a:p>
          <a:p>
            <a:r>
              <a:rPr lang="zh-CN" altLang="en-US" dirty="0" smtClean="0"/>
              <a:t>给定规约，给定空白程序，如果能修复空白程序相对规约的缺陷，我们就针对规约自动生成了程序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6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缺陷修复重要质量指标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正确率：产生的补丁中有多少是正确的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决定技术是否可用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召回率：在所有的缺陷中有多少是能够修复的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决定技术的应用效果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修复效率：每个缺陷要花多少时间修复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决定技术的应用场景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9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发展历史</a:t>
            </a:r>
            <a:r>
              <a:rPr lang="en-US" altLang="zh-CN" dirty="0" smtClean="0"/>
              <a:t>-</a:t>
            </a:r>
            <a:r>
              <a:rPr lang="zh-CN" altLang="en-US" dirty="0" smtClean="0"/>
              <a:t>史前阶段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-2009</a:t>
            </a:r>
          </a:p>
          <a:p>
            <a:r>
              <a:rPr lang="zh-CN" altLang="en-US" dirty="0" smtClean="0"/>
              <a:t>修复一些特定类型的缺陷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演化缺陷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修复一些特定类型的程序或软件制品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布尔程序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2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发展历史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GenProg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Automatically </a:t>
            </a:r>
            <a:r>
              <a:rPr lang="en-US" altLang="zh-CN" dirty="0"/>
              <a:t>finding patches using genetic </a:t>
            </a:r>
            <a:r>
              <a:rPr lang="en-US" altLang="zh-CN" dirty="0" smtClean="0"/>
              <a:t>programming.</a:t>
            </a:r>
          </a:p>
          <a:p>
            <a:pPr lvl="1"/>
            <a:r>
              <a:rPr lang="en-US" altLang="zh-CN" dirty="0" smtClean="0"/>
              <a:t>Westley </a:t>
            </a:r>
            <a:r>
              <a:rPr lang="en-US" altLang="zh-CN" dirty="0"/>
              <a:t>Weimer, </a:t>
            </a:r>
            <a:r>
              <a:rPr lang="en-US" altLang="zh-CN" dirty="0" err="1"/>
              <a:t>ThanhVu</a:t>
            </a:r>
            <a:r>
              <a:rPr lang="en-US" altLang="zh-CN" dirty="0"/>
              <a:t> Nguyen, Claire Le Goues, Stephanie </a:t>
            </a:r>
            <a:r>
              <a:rPr lang="en-US" altLang="zh-CN" dirty="0" smtClean="0"/>
              <a:t>Forrest. ICSE </a:t>
            </a:r>
            <a:r>
              <a:rPr lang="en-US" altLang="zh-CN" dirty="0"/>
              <a:t>2009: </a:t>
            </a:r>
            <a:r>
              <a:rPr lang="en-US" altLang="zh-CN" dirty="0" smtClean="0"/>
              <a:t>364-374</a:t>
            </a:r>
          </a:p>
          <a:p>
            <a:pPr lvl="1"/>
            <a:r>
              <a:rPr lang="zh-CN" altLang="en-US" dirty="0" smtClean="0"/>
              <a:t>基本思路：天下程序一大抄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随机从别的地方复制语句替换</a:t>
            </a:r>
            <a:r>
              <a:rPr lang="en-US" altLang="zh-CN" dirty="0" smtClean="0"/>
              <a:t>/</a:t>
            </a:r>
            <a:r>
              <a:rPr lang="zh-CN" altLang="en-US" dirty="0" smtClean="0"/>
              <a:t>插入到当前位置，或删除当前语句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用遗传算法组合这些基本操作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systematic study of automated program repair: Fixing 55 out of 105 bugs for $8 </a:t>
            </a:r>
            <a:r>
              <a:rPr lang="en-US" altLang="zh-CN" dirty="0" smtClean="0"/>
              <a:t>each. </a:t>
            </a:r>
          </a:p>
          <a:p>
            <a:pPr lvl="1"/>
            <a:r>
              <a:rPr lang="en-US" altLang="zh-CN" dirty="0" smtClean="0"/>
              <a:t>Claire </a:t>
            </a:r>
            <a:r>
              <a:rPr lang="en-US" altLang="zh-CN" dirty="0"/>
              <a:t>Le Goues, Michael Dewey-Vogt, Stephanie Forrest, Westley </a:t>
            </a:r>
            <a:r>
              <a:rPr lang="en-US" altLang="zh-CN" dirty="0" smtClean="0"/>
              <a:t>Weimer. ICSE </a:t>
            </a:r>
            <a:r>
              <a:rPr lang="en-US" altLang="zh-CN" dirty="0"/>
              <a:t>2012: 3-13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105</a:t>
            </a:r>
            <a:r>
              <a:rPr lang="zh-CN" altLang="en-US" dirty="0" smtClean="0"/>
              <a:t>个大型程序上的缺陷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修复了一半</a:t>
            </a:r>
            <a:endParaRPr lang="en-US" altLang="zh-CN" dirty="0" smtClean="0"/>
          </a:p>
          <a:p>
            <a:r>
              <a:rPr lang="zh-CN" altLang="en-US" dirty="0" smtClean="0"/>
              <a:t>大量后续工作：</a:t>
            </a:r>
            <a:r>
              <a:rPr lang="en-US" altLang="zh-CN" dirty="0" err="1" smtClean="0"/>
              <a:t>AutoFix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RSRepair</a:t>
            </a:r>
            <a:r>
              <a:rPr lang="en-US" altLang="zh-CN" dirty="0" smtClean="0"/>
              <a:t>, </a:t>
            </a:r>
            <a:r>
              <a:rPr lang="en-US" altLang="zh-CN" dirty="0"/>
              <a:t>NOPOL, </a:t>
            </a:r>
            <a:r>
              <a:rPr lang="en-US" altLang="zh-CN" dirty="0" err="1" smtClean="0"/>
              <a:t>relifix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SemFix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DirectFix</a:t>
            </a:r>
            <a:r>
              <a:rPr lang="en-US" altLang="zh-CN" dirty="0" smtClean="0"/>
              <a:t>, PAR…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875B-58FE-4412-9FAE-225671AA6DA6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0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11812</TotalTime>
  <Words>1531</Words>
  <Application>Microsoft Office PowerPoint</Application>
  <PresentationFormat>全屏显示(4:3)</PresentationFormat>
  <Paragraphs>227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Office 主题</vt:lpstr>
      <vt:lpstr>  缺陷修复技术介绍</vt:lpstr>
      <vt:lpstr>程序员的人生</vt:lpstr>
      <vt:lpstr>到底花了多少时间修Bug？</vt:lpstr>
      <vt:lpstr>缺陷自动修复的形式</vt:lpstr>
      <vt:lpstr>缺陷自动修复的作用</vt:lpstr>
      <vt:lpstr>缺陷自动修复的学术价值</vt:lpstr>
      <vt:lpstr>缺陷修复重要质量指标</vt:lpstr>
      <vt:lpstr>发展历史-史前阶段</vt:lpstr>
      <vt:lpstr>发展历史-GenProg时代</vt:lpstr>
      <vt:lpstr>发展历史-后GenProg时代</vt:lpstr>
      <vt:lpstr>现代缺陷修复基本模块</vt:lpstr>
      <vt:lpstr>典型缺陷修复技术: GenProg</vt:lpstr>
      <vt:lpstr>典型缺陷修复技术: ACS</vt:lpstr>
      <vt:lpstr>错误定位</vt:lpstr>
      <vt:lpstr>修复空间定义</vt:lpstr>
      <vt:lpstr>补丁可能性估计</vt:lpstr>
      <vt:lpstr>补丁搜索</vt:lpstr>
      <vt:lpstr>最新技术能达到的效果</vt:lpstr>
      <vt:lpstr>特定类型的缺陷修复</vt:lpstr>
      <vt:lpstr>工业界应用现状</vt:lpstr>
      <vt:lpstr>面向未来： 缺陷自动修复的可能性</vt:lpstr>
      <vt:lpstr>缺陷修复社区资源</vt:lpstr>
      <vt:lpstr>缺陷修复小结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编程语言的设计原理 Recursive Types</dc:title>
  <dc:creator>Yingfei Xiong</dc:creator>
  <cp:lastModifiedBy>Xiong Yingfei</cp:lastModifiedBy>
  <cp:revision>1715</cp:revision>
  <dcterms:created xsi:type="dcterms:W3CDTF">2014-02-03T16:32:01Z</dcterms:created>
  <dcterms:modified xsi:type="dcterms:W3CDTF">2018-11-25T00:21:22Z</dcterms:modified>
</cp:coreProperties>
</file>