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454" r:id="rId3"/>
    <p:sldId id="738" r:id="rId4"/>
    <p:sldId id="723" r:id="rId5"/>
    <p:sldId id="612" r:id="rId6"/>
    <p:sldId id="630" r:id="rId7"/>
    <p:sldId id="614" r:id="rId8"/>
    <p:sldId id="689" r:id="rId9"/>
    <p:sldId id="613" r:id="rId10"/>
    <p:sldId id="682" r:id="rId11"/>
    <p:sldId id="617" r:id="rId12"/>
    <p:sldId id="686" r:id="rId13"/>
    <p:sldId id="619" r:id="rId14"/>
    <p:sldId id="681" r:id="rId15"/>
    <p:sldId id="643" r:id="rId16"/>
    <p:sldId id="644" r:id="rId17"/>
    <p:sldId id="721" r:id="rId18"/>
    <p:sldId id="618" r:id="rId19"/>
    <p:sldId id="736" r:id="rId20"/>
    <p:sldId id="741" r:id="rId21"/>
    <p:sldId id="728" r:id="rId22"/>
    <p:sldId id="740" r:id="rId23"/>
    <p:sldId id="729" r:id="rId24"/>
    <p:sldId id="732" r:id="rId25"/>
    <p:sldId id="734" r:id="rId26"/>
    <p:sldId id="737" r:id="rId27"/>
    <p:sldId id="739" r:id="rId28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 Shin Hwei" initials="TS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009900"/>
    <a:srgbClr val="FF9933"/>
    <a:srgbClr val="FFFFCC"/>
    <a:srgbClr val="FF6699"/>
    <a:srgbClr val="FF3399"/>
    <a:srgbClr val="FF7979"/>
    <a:srgbClr val="FF0066"/>
    <a:srgbClr val="FF535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5093" autoAdjust="0"/>
  </p:normalViewPr>
  <p:slideViewPr>
    <p:cSldViewPr>
      <p:cViewPr varScale="1">
        <p:scale>
          <a:sx n="76" d="100"/>
          <a:sy n="76" d="100"/>
        </p:scale>
        <p:origin x="1002" y="48"/>
      </p:cViewPr>
      <p:guideLst>
        <p:guide orient="horz" pos="2160"/>
        <p:guide pos="29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592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2CE41-7C88-455E-A63D-196D3652E7F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63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63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C337A-87E3-4238-8D2F-3B83761D08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15E10-02CB-4ED3-9167-A8C4847A474C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E2E4D-ACCE-485A-AF06-563414264B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E2E4D-ACCE-485A-AF06-563414264B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3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78a5d94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78a5d94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250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78a5d941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78a5d941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1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78a5d94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78a5d94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44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78a5d94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078a5d94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033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78a5d94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078a5d94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302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078a5d94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078a5d94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928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78a5d94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078a5d94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00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fragment can be modified independently of the host activity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(activity containing the fragment) by performing a set of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E2E4D-ACCE-485A-AF06-563414264BA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method represents a lifecycle callback, a method that gets called given a change of state. Lifecycle transition obeys certain principles.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instance, an activity with the paused state could move to the resumed state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stopped state, or may be killed by the Android system to free up RAM.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fragment is a portion of user interface or a behavior that can be put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Activity. Each fragment can be modified independently of the host activity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(activity containing the fragment) by performing a set of changes. For a fragment,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goes through more states than an Activity from being launched to the 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E2E4D-ACCE-485A-AF06-563414264BA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E2E4D-ACCE-485A-AF06-563414264BA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Error represents an unrecoverable condition which should not be handled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E2E4D-ACCE-485A-AF06-563414264BA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E2E4D-ACCE-485A-AF06-563414264BA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E2E4D-ACCE-485A-AF06-563414264BA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4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078a5d94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078a5d94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40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635A-2960-4FA7-A23B-8437201CA4C1}" type="datetime1">
              <a:rPr lang="en-US" smtClean="0"/>
              <a:t>11/22/2018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7910" y="2976649"/>
            <a:ext cx="9081069" cy="168485"/>
          </a:xfrm>
          <a:prstGeom prst="rect">
            <a:avLst/>
          </a:prstGeom>
          <a:gradFill flip="none" rotWithShape="1">
            <a:gsLst>
              <a:gs pos="5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8D6C-7F13-40DE-87C1-2573C384FFA4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FED4-2C5F-490D-800B-CDC2878E663A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10100" y="162933"/>
            <a:ext cx="7206638" cy="77574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30908" y="619910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Google Shape;55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16738" y="83475"/>
            <a:ext cx="1667012" cy="8551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 userDrawn="1"/>
        </p:nvSpPr>
        <p:spPr>
          <a:xfrm>
            <a:off x="5178108" y="6091834"/>
            <a:ext cx="3568700" cy="13432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0800000">
            <a:off x="210100" y="1032071"/>
            <a:ext cx="3790400" cy="13493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5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314800" y="61414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168900" y="6007100"/>
            <a:ext cx="3568700" cy="13432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55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 hasCustomPrompt="1"/>
          </p:nvPr>
        </p:nvSpPr>
        <p:spPr>
          <a:xfrm>
            <a:off x="210100" y="162933"/>
            <a:ext cx="7206638" cy="77574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 smtClean="0"/>
              <a:t>chen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30908" y="619910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178108" y="6091834"/>
            <a:ext cx="3568700" cy="13432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  <a:sym typeface="Arial"/>
            </a:endParaRPr>
          </a:p>
        </p:txBody>
      </p:sp>
      <p:sp>
        <p:nvSpPr>
          <p:cNvPr id="7" name="矩形 6"/>
          <p:cNvSpPr/>
          <p:nvPr userDrawn="1"/>
        </p:nvSpPr>
        <p:spPr>
          <a:xfrm rot="10800000">
            <a:off x="210100" y="1032071"/>
            <a:ext cx="3790400" cy="13493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182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76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81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192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483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68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6BB4-C452-44D7-B0C0-00C40C428FBF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228357"/>
            <a:ext cx="457200" cy="457200"/>
          </a:xfrm>
        </p:spPr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622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1517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74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073F-DE63-4DB7-B920-7E7AE20FBD2A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D23D-D9E4-4924-A1DF-61C7713C3142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5A9-DA0B-4F6A-89D5-D0D1E078F1DC}" type="datetime1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081C-58C2-4326-BC9E-B8DCD1811E3F}" type="datetime1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11B-FA59-41D4-B978-6740A802B6AD}" type="datetime1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6042-01D5-45D9-B720-4E5A4F617009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78BB-F40F-49F4-9B0E-6BC49F43BB87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573D35-23C2-4393-910D-65D0AA3A5BDF}" type="datetime1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101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01942" y="3895906"/>
            <a:ext cx="6400800" cy="19812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Southern University of Science and Technology* National University of Singapore^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89857" y="1697799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Repairing crashes in Android Apps</a:t>
            </a:r>
            <a:br>
              <a:rPr lang="en-US" dirty="0"/>
            </a:br>
            <a:r>
              <a:rPr lang="ja-JP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安卓应用</a:t>
            </a:r>
            <a:r>
              <a:rPr lang="zh-CN" altLang="ja-JP" dirty="0"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ja-JP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程序崩溃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修复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3" t="2868" r="12319" b="2792"/>
          <a:stretch>
            <a:fillRect/>
          </a:stretch>
        </p:blipFill>
        <p:spPr>
          <a:xfrm>
            <a:off x="7602742" y="4343400"/>
            <a:ext cx="1160258" cy="2210586"/>
          </a:xfrm>
          <a:prstGeom prst="round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325295"/>
          <a:ext cx="84582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8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Shin Hwei Tan*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1"/>
                          </a:solidFill>
                        </a:rPr>
                        <a:t>Zhen Dong^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1"/>
                          </a:solidFill>
                        </a:rPr>
                        <a:t>Xiang Gao^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accent1"/>
                          </a:solidFill>
                        </a:rPr>
                        <a:t>Abhik</a:t>
                      </a:r>
                      <a:r>
                        <a:rPr lang="en-US" sz="2000" b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accent1"/>
                          </a:solidFill>
                        </a:rPr>
                        <a:t>Roychoudhury</a:t>
                      </a:r>
                      <a:r>
                        <a:rPr lang="en-US" sz="2000" b="0" dirty="0">
                          <a:solidFill>
                            <a:schemeClr val="accent1"/>
                          </a:solidFill>
                        </a:rPr>
                        <a:t>^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1564" y="5352070"/>
            <a:ext cx="1880755" cy="1213320"/>
            <a:chOff x="5518547" y="2"/>
            <a:chExt cx="2511476" cy="1717754"/>
          </a:xfrm>
          <a:solidFill>
            <a:srgbClr val="00B050"/>
          </a:solidFill>
        </p:grpSpPr>
        <p:sp>
          <p:nvSpPr>
            <p:cNvPr id="8" name="矩形 8"/>
            <p:cNvSpPr/>
            <p:nvPr/>
          </p:nvSpPr>
          <p:spPr>
            <a:xfrm>
              <a:off x="5518547" y="2"/>
              <a:ext cx="2511476" cy="171775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3" tIns="48216" rIns="96433" bIns="4821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pic>
          <p:nvPicPr>
            <p:cNvPr id="9" name="Picture 7" descr="E:\南方科技大学\国际部\11月\标志反白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617" y="217649"/>
              <a:ext cx="1725662" cy="12925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Android Apps Repair System (</a:t>
            </a:r>
            <a:r>
              <a:rPr lang="en-US" dirty="0" err="1"/>
              <a:t>Droix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24BB69-0FB8-47BA-9F88-5A34FFB6755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>
            <a:stCxn id="19" idx="2"/>
          </p:cNvCxnSpPr>
          <p:nvPr/>
        </p:nvCxnSpPr>
        <p:spPr>
          <a:xfrm flipH="1" flipV="1">
            <a:off x="6471872" y="4047320"/>
            <a:ext cx="357279" cy="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>
          <a:xfrm>
            <a:off x="2689164" y="2381869"/>
            <a:ext cx="5116" cy="47897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Straight Arrow Connector 6"/>
          <p:cNvCxnSpPr>
            <a:endCxn id="22" idx="1"/>
          </p:cNvCxnSpPr>
          <p:nvPr/>
        </p:nvCxnSpPr>
        <p:spPr>
          <a:xfrm>
            <a:off x="2984028" y="2966337"/>
            <a:ext cx="665434" cy="1249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" name="Straight Arrow Connector 7"/>
          <p:cNvCxnSpPr>
            <a:stCxn id="40" idx="3"/>
          </p:cNvCxnSpPr>
          <p:nvPr/>
        </p:nvCxnSpPr>
        <p:spPr>
          <a:xfrm>
            <a:off x="1751934" y="3587296"/>
            <a:ext cx="90041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flipV="1">
            <a:off x="4604350" y="2978833"/>
            <a:ext cx="893393" cy="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V="1">
            <a:off x="1789233" y="2371505"/>
            <a:ext cx="5421097" cy="1564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6447466" y="2966337"/>
            <a:ext cx="380013" cy="20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12" name="Straight Arrow Connector 11"/>
          <p:cNvCxnSpPr>
            <a:stCxn id="22" idx="2"/>
          </p:cNvCxnSpPr>
          <p:nvPr/>
        </p:nvCxnSpPr>
        <p:spPr>
          <a:xfrm flipH="1">
            <a:off x="3681424" y="3152447"/>
            <a:ext cx="447465" cy="25067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>
            <a:off x="3479123" y="4212426"/>
            <a:ext cx="419619" cy="191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14" name="Straight Arrow Connector 13"/>
          <p:cNvCxnSpPr/>
          <p:nvPr/>
        </p:nvCxnSpPr>
        <p:spPr>
          <a:xfrm>
            <a:off x="2889064" y="2480181"/>
            <a:ext cx="108" cy="39321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>
            <a:off x="2889064" y="2478358"/>
            <a:ext cx="3108704" cy="432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>
            <a:off x="5987880" y="2489676"/>
            <a:ext cx="0" cy="1960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 flipV="1">
            <a:off x="4875433" y="4196576"/>
            <a:ext cx="623357" cy="720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non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913162" y="3526991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Operators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6829151" y="3837645"/>
            <a:ext cx="960437" cy="419352"/>
          </a:xfrm>
          <a:prstGeom prst="flowChartMagneticDisk">
            <a:avLst/>
          </a:prstGeom>
          <a:solidFill>
            <a:schemeClr val="accent3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5527438" y="4699226"/>
            <a:ext cx="960437" cy="419352"/>
          </a:xfrm>
          <a:prstGeom prst="flowChartMagneticDisk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44543" y="4370816"/>
            <a:ext cx="5424" cy="36447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Rounded Rectangle 21"/>
          <p:cNvSpPr/>
          <p:nvPr/>
        </p:nvSpPr>
        <p:spPr>
          <a:xfrm>
            <a:off x="3649463" y="2805221"/>
            <a:ext cx="958853" cy="34722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analyzer</a:t>
            </a:r>
          </a:p>
        </p:txBody>
      </p:sp>
      <p:pic>
        <p:nvPicPr>
          <p:cNvPr id="24" name="Picture 6" descr="Image result for device icon ph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00" y="2782251"/>
            <a:ext cx="837814" cy="10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3112810" y="2620629"/>
            <a:ext cx="430133" cy="238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58531" y="3354604"/>
            <a:ext cx="917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 sequence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59540" y="2789962"/>
            <a:ext cx="856870" cy="57333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Mutant generator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29676" y="2674333"/>
            <a:ext cx="1048391" cy="1693855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29944" y="2811742"/>
            <a:ext cx="958853" cy="34722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Decompiler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99992" y="4030167"/>
            <a:ext cx="958853" cy="34722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Evaluator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382331" y="4735290"/>
            <a:ext cx="958853" cy="34722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Selector</a:t>
            </a:r>
          </a:p>
        </p:txBody>
      </p:sp>
      <p:cxnSp>
        <p:nvCxnSpPr>
          <p:cNvPr id="32" name="Straight Arrow Connector 31"/>
          <p:cNvCxnSpPr>
            <a:stCxn id="31" idx="3"/>
            <a:endCxn id="20" idx="2"/>
          </p:cNvCxnSpPr>
          <p:nvPr/>
        </p:nvCxnSpPr>
        <p:spPr>
          <a:xfrm flipV="1">
            <a:off x="4341184" y="4908903"/>
            <a:ext cx="1186254" cy="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33" name="Straight Arrow Connector 32"/>
          <p:cNvCxnSpPr/>
          <p:nvPr/>
        </p:nvCxnSpPr>
        <p:spPr>
          <a:xfrm>
            <a:off x="7210331" y="2376163"/>
            <a:ext cx="0" cy="42183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452664" y="4025138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checker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49462" y="3473478"/>
            <a:ext cx="11031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checker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79123" y="4018327"/>
            <a:ext cx="0" cy="1960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5972431" y="2350955"/>
            <a:ext cx="605636" cy="238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Mutant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23684" y="4924194"/>
            <a:ext cx="1646107" cy="747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39" name="Straight Arrow Connector 38"/>
          <p:cNvCxnSpPr/>
          <p:nvPr/>
        </p:nvCxnSpPr>
        <p:spPr>
          <a:xfrm>
            <a:off x="6011224" y="4351410"/>
            <a:ext cx="0" cy="36483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567156" y="4730639"/>
            <a:ext cx="953668" cy="238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Mutants pool</a:t>
            </a:r>
          </a:p>
        </p:txBody>
      </p:sp>
      <p:pic>
        <p:nvPicPr>
          <p:cNvPr id="46" name="Picture 22" descr="Image result for inspec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40" y="3306524"/>
            <a:ext cx="585661" cy="81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2" descr="Image result for inspec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825" y="3363298"/>
            <a:ext cx="585661" cy="81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5789673" y="4792076"/>
            <a:ext cx="459880" cy="238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APKs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06228" y="4577256"/>
            <a:ext cx="1188637" cy="597622"/>
            <a:chOff x="606228" y="4577256"/>
            <a:chExt cx="1188637" cy="597622"/>
          </a:xfrm>
        </p:grpSpPr>
        <p:pic>
          <p:nvPicPr>
            <p:cNvPr id="45" name="Picture 20" descr="Image result for ap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557" y="4577256"/>
              <a:ext cx="416308" cy="59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/>
            <p:cNvSpPr/>
            <p:nvPr/>
          </p:nvSpPr>
          <p:spPr>
            <a:xfrm>
              <a:off x="606228" y="4590103"/>
              <a:ext cx="7945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Fixed APK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575360" y="2636772"/>
            <a:ext cx="947719" cy="238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Bug locations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45374" y="4217708"/>
            <a:ext cx="748420" cy="238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Violations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79407" y="3845885"/>
            <a:ext cx="748420" cy="238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Violations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80471" y="2186095"/>
            <a:ext cx="6229770" cy="30823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79418" y="1851186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Droix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62240" y="2087164"/>
            <a:ext cx="1636353" cy="2624227"/>
            <a:chOff x="162240" y="2087164"/>
            <a:chExt cx="1636353" cy="2624227"/>
          </a:xfrm>
        </p:grpSpPr>
        <p:grpSp>
          <p:nvGrpSpPr>
            <p:cNvPr id="60" name="Group 59"/>
            <p:cNvGrpSpPr/>
            <p:nvPr/>
          </p:nvGrpSpPr>
          <p:grpSpPr>
            <a:xfrm>
              <a:off x="423710" y="2087164"/>
              <a:ext cx="1374883" cy="1855259"/>
              <a:chOff x="457200" y="2087164"/>
              <a:chExt cx="1374883" cy="185525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57200" y="3357648"/>
                <a:ext cx="1328224" cy="584775"/>
                <a:chOff x="457200" y="3357648"/>
                <a:chExt cx="1328224" cy="584775"/>
              </a:xfrm>
            </p:grpSpPr>
            <p:sp>
              <p:nvSpPr>
                <p:cNvPr id="40" name="Flowchart: Document 39"/>
                <p:cNvSpPr/>
                <p:nvPr/>
              </p:nvSpPr>
              <p:spPr>
                <a:xfrm>
                  <a:off x="1290087" y="3364430"/>
                  <a:ext cx="495337" cy="445731"/>
                </a:xfrm>
                <a:prstGeom prst="flowChartDocumen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57200" y="3357648"/>
                  <a:ext cx="954847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Bug report</a:t>
                  </a: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10303" y="2087164"/>
                <a:ext cx="1221780" cy="648430"/>
                <a:chOff x="610303" y="2087164"/>
                <a:chExt cx="1221780" cy="64843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10303" y="2150819"/>
                  <a:ext cx="88904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Buggy APK</a:t>
                  </a:r>
                </a:p>
              </p:txBody>
            </p:sp>
            <p:pic>
              <p:nvPicPr>
                <p:cNvPr id="43" name="Picture 20" descr="Image result for apk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3663" y="2087164"/>
                  <a:ext cx="498420" cy="5922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Multiply 43"/>
                <p:cNvSpPr/>
                <p:nvPr/>
              </p:nvSpPr>
              <p:spPr>
                <a:xfrm>
                  <a:off x="1619002" y="2186095"/>
                  <a:ext cx="201267" cy="357284"/>
                </a:xfrm>
                <a:prstGeom prst="mathMultiply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61" name="Graphic 60" descr="Users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40" y="3656228"/>
              <a:ext cx="1055163" cy="10551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Android Apps Repair System (</a:t>
            </a:r>
            <a:r>
              <a:rPr lang="en-US" dirty="0" err="1"/>
              <a:t>Droix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24BB69-0FB8-47BA-9F88-5A34FFB6755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>
            <a:stCxn id="19" idx="2"/>
          </p:cNvCxnSpPr>
          <p:nvPr/>
        </p:nvCxnSpPr>
        <p:spPr>
          <a:xfrm flipH="1" flipV="1">
            <a:off x="6471872" y="4047320"/>
            <a:ext cx="357279" cy="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>
          <a:xfrm>
            <a:off x="2689164" y="2381869"/>
            <a:ext cx="5116" cy="47897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Straight Arrow Connector 6"/>
          <p:cNvCxnSpPr>
            <a:endCxn id="22" idx="1"/>
          </p:cNvCxnSpPr>
          <p:nvPr/>
        </p:nvCxnSpPr>
        <p:spPr>
          <a:xfrm>
            <a:off x="2984028" y="2966337"/>
            <a:ext cx="665434" cy="1249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" name="Straight Arrow Connector 7"/>
          <p:cNvCxnSpPr>
            <a:stCxn id="40" idx="3"/>
          </p:cNvCxnSpPr>
          <p:nvPr/>
        </p:nvCxnSpPr>
        <p:spPr>
          <a:xfrm>
            <a:off x="1751934" y="3587296"/>
            <a:ext cx="90041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flipV="1">
            <a:off x="4604350" y="2978833"/>
            <a:ext cx="893393" cy="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V="1">
            <a:off x="1789233" y="2371505"/>
            <a:ext cx="5421097" cy="1564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6447466" y="2966337"/>
            <a:ext cx="380013" cy="20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12" name="Straight Arrow Connector 11"/>
          <p:cNvCxnSpPr>
            <a:stCxn id="22" idx="2"/>
          </p:cNvCxnSpPr>
          <p:nvPr/>
        </p:nvCxnSpPr>
        <p:spPr>
          <a:xfrm flipH="1">
            <a:off x="3681424" y="3152447"/>
            <a:ext cx="447465" cy="25067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>
            <a:off x="3479123" y="4212426"/>
            <a:ext cx="419619" cy="191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14" name="Straight Arrow Connector 13"/>
          <p:cNvCxnSpPr/>
          <p:nvPr/>
        </p:nvCxnSpPr>
        <p:spPr>
          <a:xfrm>
            <a:off x="2889064" y="2480181"/>
            <a:ext cx="108" cy="39321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>
            <a:off x="2889064" y="2478358"/>
            <a:ext cx="3108704" cy="432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>
            <a:off x="5987880" y="2489676"/>
            <a:ext cx="0" cy="1960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 flipV="1">
            <a:off x="4875433" y="4196576"/>
            <a:ext cx="623357" cy="720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non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913162" y="3526991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Operators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6829151" y="3837645"/>
            <a:ext cx="960437" cy="419352"/>
          </a:xfrm>
          <a:prstGeom prst="flowChartMagneticDisk">
            <a:avLst/>
          </a:prstGeom>
          <a:solidFill>
            <a:schemeClr val="accent3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5527438" y="4699226"/>
            <a:ext cx="960437" cy="419352"/>
          </a:xfrm>
          <a:prstGeom prst="flowChartMagneticDisk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44543" y="4370816"/>
            <a:ext cx="5424" cy="36447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Rounded Rectangle 21"/>
          <p:cNvSpPr/>
          <p:nvPr/>
        </p:nvSpPr>
        <p:spPr>
          <a:xfrm>
            <a:off x="3649463" y="2805221"/>
            <a:ext cx="958853" cy="34722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analyzer</a:t>
            </a:r>
          </a:p>
        </p:txBody>
      </p:sp>
      <p:pic>
        <p:nvPicPr>
          <p:cNvPr id="24" name="Picture 6" descr="Image result for device icon 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00" y="2782251"/>
            <a:ext cx="837814" cy="10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3112810" y="2620629"/>
            <a:ext cx="430133" cy="238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58531" y="3354604"/>
            <a:ext cx="917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 sequence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59540" y="2789962"/>
            <a:ext cx="856870" cy="57333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Mutant generator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29676" y="2674333"/>
            <a:ext cx="1048391" cy="1693855"/>
          </a:xfrm>
          <a:prstGeom prst="rect">
            <a:avLst/>
          </a:prstGeom>
          <a:solidFill>
            <a:sysClr val="window" lastClr="FFFFFF">
              <a:alpha val="0"/>
            </a:sysClr>
          </a:solidFill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29944" y="2811742"/>
            <a:ext cx="958853" cy="34722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Decompiler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99992" y="4030167"/>
            <a:ext cx="958853" cy="34722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Evaluator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382331" y="4735290"/>
            <a:ext cx="958853" cy="34722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Selector</a:t>
            </a:r>
          </a:p>
        </p:txBody>
      </p:sp>
      <p:cxnSp>
        <p:nvCxnSpPr>
          <p:cNvPr id="32" name="Straight Arrow Connector 31"/>
          <p:cNvCxnSpPr>
            <a:stCxn id="31" idx="3"/>
            <a:endCxn id="20" idx="2"/>
          </p:cNvCxnSpPr>
          <p:nvPr/>
        </p:nvCxnSpPr>
        <p:spPr>
          <a:xfrm flipV="1">
            <a:off x="4341184" y="4908903"/>
            <a:ext cx="1186254" cy="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33" name="Straight Arrow Connector 32"/>
          <p:cNvCxnSpPr/>
          <p:nvPr/>
        </p:nvCxnSpPr>
        <p:spPr>
          <a:xfrm>
            <a:off x="7210331" y="2376163"/>
            <a:ext cx="0" cy="42183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452664" y="4025138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checker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49462" y="3473478"/>
            <a:ext cx="11031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checker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79123" y="4018327"/>
            <a:ext cx="0" cy="1960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5972431" y="2350955"/>
            <a:ext cx="605636" cy="238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Mutant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23684" y="4924194"/>
            <a:ext cx="1646107" cy="747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39" name="Straight Arrow Connector 38"/>
          <p:cNvCxnSpPr/>
          <p:nvPr/>
        </p:nvCxnSpPr>
        <p:spPr>
          <a:xfrm>
            <a:off x="6011224" y="4351410"/>
            <a:ext cx="0" cy="36483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567156" y="4730639"/>
            <a:ext cx="953668" cy="238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Mutants pool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3710" y="2087164"/>
            <a:ext cx="1374883" cy="1855259"/>
            <a:chOff x="457200" y="2087164"/>
            <a:chExt cx="1374883" cy="1855259"/>
          </a:xfrm>
        </p:grpSpPr>
        <p:grpSp>
          <p:nvGrpSpPr>
            <p:cNvPr id="59" name="Group 58"/>
            <p:cNvGrpSpPr/>
            <p:nvPr/>
          </p:nvGrpSpPr>
          <p:grpSpPr>
            <a:xfrm>
              <a:off x="457200" y="3357648"/>
              <a:ext cx="1328224" cy="584775"/>
              <a:chOff x="457200" y="3357648"/>
              <a:chExt cx="1328224" cy="584775"/>
            </a:xfrm>
          </p:grpSpPr>
          <p:sp>
            <p:nvSpPr>
              <p:cNvPr id="40" name="Flowchart: Document 39"/>
              <p:cNvSpPr/>
              <p:nvPr/>
            </p:nvSpPr>
            <p:spPr>
              <a:xfrm>
                <a:off x="1290087" y="3364430"/>
                <a:ext cx="495337" cy="445731"/>
              </a:xfrm>
              <a:prstGeom prst="flowChartDocumen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57200" y="3357648"/>
                <a:ext cx="95484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Bug report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10303" y="2087164"/>
              <a:ext cx="1221780" cy="648430"/>
              <a:chOff x="610303" y="2087164"/>
              <a:chExt cx="1221780" cy="6484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10303" y="2150819"/>
                <a:ext cx="88904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Buggy APK</a:t>
                </a:r>
              </a:p>
            </p:txBody>
          </p:sp>
          <p:pic>
            <p:nvPicPr>
              <p:cNvPr id="43" name="Picture 20" descr="Image result for apk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3663" y="2087164"/>
                <a:ext cx="498420" cy="592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Multiply 43"/>
              <p:cNvSpPr/>
              <p:nvPr/>
            </p:nvSpPr>
            <p:spPr>
              <a:xfrm>
                <a:off x="1619002" y="2186095"/>
                <a:ext cx="201267" cy="357284"/>
              </a:xfrm>
              <a:prstGeom prst="mathMultiply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6" name="Picture 22" descr="Image result for inspec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40" y="3306524"/>
            <a:ext cx="585661" cy="81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2" descr="Image result for inspec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825" y="3363298"/>
            <a:ext cx="585661" cy="81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5789673" y="4792076"/>
            <a:ext cx="459880" cy="238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APKs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06228" y="4577256"/>
            <a:ext cx="1188637" cy="597622"/>
            <a:chOff x="606228" y="4577256"/>
            <a:chExt cx="1188637" cy="597622"/>
          </a:xfrm>
        </p:grpSpPr>
        <p:pic>
          <p:nvPicPr>
            <p:cNvPr id="45" name="Picture 20" descr="Image result for ap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557" y="4577256"/>
              <a:ext cx="416308" cy="59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/>
            <p:cNvSpPr/>
            <p:nvPr/>
          </p:nvSpPr>
          <p:spPr>
            <a:xfrm>
              <a:off x="606228" y="4590103"/>
              <a:ext cx="7945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Fixed APK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518132" y="262642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Fault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locations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45374" y="4217708"/>
            <a:ext cx="748420" cy="238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Violations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79407" y="3845885"/>
            <a:ext cx="748420" cy="238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Violations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80471" y="2186095"/>
            <a:ext cx="6229770" cy="308233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79418" y="1851186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Droix</a:t>
            </a:r>
            <a:endParaRPr lang="en-US" b="1" dirty="0"/>
          </a:p>
        </p:txBody>
      </p:sp>
      <p:pic>
        <p:nvPicPr>
          <p:cNvPr id="61" name="Graphic 60" descr="User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0" y="3656228"/>
            <a:ext cx="1055163" cy="1055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Code-level &amp; Test-level Properties </a:t>
            </a:r>
            <a:br>
              <a:rPr lang="en-US" dirty="0"/>
            </a:br>
            <a:r>
              <a:rPr lang="en-US" dirty="0"/>
              <a:t>in </a:t>
            </a:r>
            <a:r>
              <a:rPr lang="en-US" i="1" dirty="0" err="1"/>
              <a:t>Droix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90500" y="1600200"/>
          <a:ext cx="8686800" cy="39471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6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0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Description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Code-level</a:t>
                      </a:r>
                      <a:endParaRPr 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Well-formedness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Compilable</a:t>
                      </a:r>
                      <a:r>
                        <a:rPr kumimoji="0" lang="en-US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structural </a:t>
                      </a:r>
                      <a:r>
                        <a:rPr kumimoji="0"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kumimoji="0" lang="en-US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program </a:t>
                      </a:r>
                      <a:r>
                        <a:rPr kumimoji="0"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matches</a:t>
                      </a:r>
                      <a:r>
                        <a:rPr kumimoji="0" lang="en-US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with the context of selected operator.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Bug hazard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 </a:t>
                      </a:r>
                      <a:r>
                        <a:rPr kumimoji="0" lang="en-US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violates </a:t>
                      </a:r>
                      <a:r>
                        <a:rPr kumimoji="0"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Java exception-handling best practices</a:t>
                      </a:r>
                      <a:r>
                        <a:rPr kumimoji="0" lang="en-US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 Type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 </a:t>
                      </a:r>
                      <a:r>
                        <a:rPr kumimoji="0"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matches given exception type</a:t>
                      </a:r>
                      <a:r>
                        <a:rPr kumimoji="0"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Test-level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+mn-lt"/>
                        </a:rPr>
                        <a:t>(Android-specific)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baseline="0" dirty="0">
                          <a:latin typeface="+mn-lt"/>
                        </a:rPr>
                        <a:t>Lifecycle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transition matches with the </a:t>
                      </a:r>
                      <a:r>
                        <a:rPr kumimoji="0"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activity/fragment lifecycle model</a:t>
                      </a:r>
                      <a:r>
                        <a:rPr kumimoji="0"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baseline="0" dirty="0">
                          <a:latin typeface="+mn-lt"/>
                        </a:rPr>
                        <a:t>Activity-Fragment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Interaction between a fragment and its parent activity matches the </a:t>
                      </a:r>
                      <a:r>
                        <a:rPr kumimoji="0"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activity-fragment coordination </a:t>
                      </a:r>
                      <a:r>
                        <a:rPr kumimoji="0"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fragment’s transactions in </a:t>
                      </a:r>
                      <a:r>
                        <a:rPr kumimoji="0" 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allowed states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56602" y="5815672"/>
            <a:ext cx="5830044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Bug hazard: “What not to do when handling exception?”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Similar concepts as </a:t>
            </a:r>
            <a:r>
              <a:rPr lang="en-US" i="1" dirty="0"/>
              <a:t>anti-patterns [FSE’16]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Patches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/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7927" y="1600200"/>
                <a:ext cx="84582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)</m:t>
                    </m:r>
                  </m:oMath>
                </a14:m>
                <a:r>
                  <a:rPr lang="en-US" dirty="0"/>
                  <a:t> Evolutionary Algorithm,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=40,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dirty="0"/>
                  <a:t>=20</a:t>
                </a:r>
              </a:p>
              <a:p>
                <a:r>
                  <a:rPr lang="en-US" dirty="0"/>
                  <a:t>Code-level &amp; Test-level Properties are divided into: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Hard</a:t>
                </a:r>
                <a:r>
                  <a:rPr lang="en-US" dirty="0"/>
                  <a:t> Constraints: eliminate patches if property is violated</a:t>
                </a:r>
              </a:p>
              <a:p>
                <a:pPr lvl="2"/>
                <a:r>
                  <a:rPr lang="en-US" dirty="0"/>
                  <a:t>Well-formedness</a:t>
                </a:r>
              </a:p>
              <a:p>
                <a:pPr lvl="2"/>
                <a:r>
                  <a:rPr lang="en-US" dirty="0"/>
                  <a:t>Bug hazard: inserting try-catch block for runtime errors </a:t>
                </a:r>
              </a:p>
              <a:p>
                <a:pPr lvl="1"/>
                <a:r>
                  <a:rPr lang="en-US" dirty="0">
                    <a:solidFill>
                      <a:srgbClr val="009900"/>
                    </a:solidFill>
                  </a:rPr>
                  <a:t>Soft</a:t>
                </a:r>
                <a:r>
                  <a:rPr lang="en-US" dirty="0"/>
                  <a:t> Constraints: possible property violation</a:t>
                </a:r>
              </a:p>
              <a:p>
                <a:r>
                  <a:rPr lang="en-US" dirty="0"/>
                  <a:t>Fitness Function </a:t>
                </a:r>
                <a:r>
                  <a:rPr lang="en-US" i="1" dirty="0"/>
                  <a:t>f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32004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7927" y="1600200"/>
                <a:ext cx="8458200" cy="4572000"/>
              </a:xfrm>
              <a:blipFill rotWithShape="1">
                <a:blip r:embed="rId3"/>
                <a:stretch>
                  <a:fillRect l="-721" t="-1333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371600" y="457200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dirty="0"/>
              <a:t>f = Minimize # of violations for soft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-224351"/>
            <a:ext cx="7772400" cy="1143000"/>
          </a:xfrm>
        </p:spPr>
        <p:txBody>
          <a:bodyPr/>
          <a:lstStyle/>
          <a:p>
            <a:r>
              <a:rPr lang="en-US" dirty="0"/>
              <a:t>Example: Transistor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58308" y="3394805"/>
            <a:ext cx="5257799" cy="1758613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FATAL EXCEPTION: MAIN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PROCESS: ORG.Y20K.TRANSISTOR, PID: 2416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JAVA.LANG.ILLEGALSTATEEXCEPTION: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FRAGMENT MAINACTIVITYFRAGMENT{82E1BEC}    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NOT ATTACHED TO ACTIVITY</a:t>
            </a:r>
          </a:p>
        </p:txBody>
      </p:sp>
      <p:pic>
        <p:nvPicPr>
          <p:cNvPr id="15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" t="1408" r="51715" b="52330"/>
          <a:stretch>
            <a:fillRect/>
          </a:stretch>
        </p:blipFill>
        <p:spPr>
          <a:xfrm>
            <a:off x="228600" y="1142457"/>
            <a:ext cx="2895600" cy="2128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5676425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Fragment is detached </a:t>
            </a:r>
            <a:r>
              <a:rPr lang="en-US" sz="2000" dirty="0"/>
              <a:t>from the previous activity during app termination &amp;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should be attached to new activity </a:t>
            </a:r>
            <a:r>
              <a:rPr lang="en-US" sz="2000" dirty="0"/>
              <a:t>in the restarting app. </a:t>
            </a:r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6" t="51754" r="952" b="1869"/>
          <a:stretch>
            <a:fillRect/>
          </a:stretch>
        </p:blipFill>
        <p:spPr>
          <a:xfrm>
            <a:off x="6087207" y="1136595"/>
            <a:ext cx="2895600" cy="2107592"/>
          </a:xfrm>
          <a:prstGeom prst="rect">
            <a:avLst/>
          </a:prstGeom>
        </p:spPr>
      </p:pic>
      <p:pic>
        <p:nvPicPr>
          <p:cNvPr id="13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t="49665" r="49886" b="-1011"/>
          <a:stretch>
            <a:fillRect/>
          </a:stretch>
        </p:blipFill>
        <p:spPr>
          <a:xfrm>
            <a:off x="228600" y="3314225"/>
            <a:ext cx="3124199" cy="2362200"/>
          </a:xfrm>
          <a:prstGeom prst="rect">
            <a:avLst/>
          </a:prstGeom>
        </p:spPr>
      </p:pic>
      <p:pic>
        <p:nvPicPr>
          <p:cNvPr id="17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7" t="1654" r="1322" b="52330"/>
          <a:stretch>
            <a:fillRect/>
          </a:stretch>
        </p:blipFill>
        <p:spPr>
          <a:xfrm>
            <a:off x="3115408" y="1127192"/>
            <a:ext cx="2905258" cy="2116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-224351"/>
            <a:ext cx="7772400" cy="1143000"/>
          </a:xfrm>
        </p:spPr>
        <p:txBody>
          <a:bodyPr/>
          <a:lstStyle/>
          <a:p>
            <a:r>
              <a:rPr lang="en-US" dirty="0"/>
              <a:t>Example: Transistor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0" r="51337"/>
          <a:stretch>
            <a:fillRect/>
          </a:stretch>
        </p:blipFill>
        <p:spPr>
          <a:xfrm>
            <a:off x="2667000" y="791105"/>
            <a:ext cx="3218674" cy="258165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50289" y="3247242"/>
            <a:ext cx="8600431" cy="932347"/>
            <a:chOff x="327226" y="4613502"/>
            <a:chExt cx="8600431" cy="932347"/>
          </a:xfrm>
        </p:grpSpPr>
        <p:sp>
          <p:nvSpPr>
            <p:cNvPr id="9" name="TextBox 8"/>
            <p:cNvSpPr txBox="1"/>
            <p:nvPr/>
          </p:nvSpPr>
          <p:spPr>
            <a:xfrm>
              <a:off x="327226" y="4961074"/>
              <a:ext cx="860043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FR" sz="1600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startActivityForResult</a:t>
              </a:r>
              <a:r>
                <a:rPr lang="fr-FR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 </a:t>
              </a:r>
              <a:r>
                <a:rPr lang="fr-FR" sz="1600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pickImageIntent</a:t>
              </a:r>
              <a:r>
                <a:rPr lang="fr-FR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, REQUEST_LOAD_IMAGE); </a:t>
              </a:r>
            </a:p>
            <a:p>
              <a:r>
                <a:rPr lang="fr-FR" sz="16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fr-FR" sz="1600" dirty="0" err="1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mActivity.startActivityForResult</a:t>
              </a:r>
              <a:r>
                <a:rPr lang="fr-FR" sz="16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 </a:t>
              </a:r>
              <a:r>
                <a:rPr lang="fr-FR" sz="1600" dirty="0" err="1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pickImageIntent</a:t>
              </a:r>
              <a:r>
                <a:rPr lang="fr-FR" sz="1600" dirty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, REQUEST_LOAD_IMAGE);</a:t>
              </a:r>
              <a:endPara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60726" y="4613502"/>
              <a:ext cx="2035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Developer’s patch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2400" y="4510499"/>
            <a:ext cx="7800639" cy="1311365"/>
            <a:chOff x="152400" y="4510499"/>
            <a:chExt cx="7800639" cy="1311365"/>
          </a:xfrm>
        </p:grpSpPr>
        <p:grpSp>
          <p:nvGrpSpPr>
            <p:cNvPr id="20" name="Group 19"/>
            <p:cNvGrpSpPr/>
            <p:nvPr/>
          </p:nvGrpSpPr>
          <p:grpSpPr>
            <a:xfrm>
              <a:off x="250289" y="4510499"/>
              <a:ext cx="7702750" cy="942033"/>
              <a:chOff x="187784" y="5628935"/>
              <a:chExt cx="7702750" cy="94203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87784" y="5986193"/>
                <a:ext cx="770275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r>
                  <a:rPr lang="en-US" sz="1600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if ( </a:t>
                </a:r>
                <a:r>
                  <a:rPr lang="en-US" sz="1600" dirty="0" err="1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getActivity</a:t>
                </a:r>
                <a:r>
                  <a:rPr lang="en-US" sz="1600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 !=null )</a:t>
                </a:r>
              </a:p>
              <a:p>
                <a:r>
                  <a:rPr lang="fr-F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fr-FR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startActivityForResult</a:t>
                </a:r>
                <a:r>
                  <a:rPr lang="fr-F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 </a:t>
                </a:r>
                <a:r>
                  <a:rPr lang="fr-FR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pickImageIntent</a:t>
                </a:r>
                <a:r>
                  <a:rPr lang="fr-F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, REQUEST_LOAD_IMAGE);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42695" y="5628935"/>
                <a:ext cx="1514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tx2">
                        <a:lumMod val="75000"/>
                      </a:schemeClr>
                    </a:solidFill>
                  </a:rPr>
                  <a:t>Droix’s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 patch</a:t>
                </a: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152400" y="5452532"/>
              <a:ext cx="6705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/>
                <a:t>Check if activity containing the fragment has been created.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46824" y="4179589"/>
            <a:ext cx="4608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Reuse old activity (</a:t>
            </a:r>
            <a:r>
              <a:rPr lang="fr-FR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mActivity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34130" y="765260"/>
            <a:ext cx="6377940" cy="1295400"/>
          </a:xfrm>
        </p:spPr>
        <p:txBody>
          <a:bodyPr/>
          <a:lstStyle/>
          <a:p>
            <a:r>
              <a:rPr lang="en-US" dirty="0">
                <a:sym typeface="+mn-ea"/>
              </a:rPr>
              <a:t>Which patch is better?</a:t>
            </a:r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-17944" y="1843207"/>
            <a:ext cx="3683659" cy="82391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Patch generated by 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Droix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16" y="2729447"/>
            <a:ext cx="1761827" cy="3132137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317310" y="1842607"/>
            <a:ext cx="3680621" cy="82391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Patch crafted by human</a:t>
            </a:r>
          </a:p>
        </p:txBody>
      </p:sp>
      <p:pic>
        <p:nvPicPr>
          <p:cNvPr id="25" name="Content Placeholder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32" y="2729448"/>
            <a:ext cx="1761827" cy="3132137"/>
          </a:xfrm>
          <a:prstGeom prst="rect">
            <a:avLst/>
          </a:prstGeom>
        </p:spPr>
      </p:pic>
      <p:pic>
        <p:nvPicPr>
          <p:cNvPr id="24" name="Graphic 23" descr="Right Pointing Backhand Index 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17423">
            <a:off x="3778316" y="5603216"/>
            <a:ext cx="769541" cy="769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9" y="222195"/>
            <a:ext cx="2898881" cy="2032368"/>
          </a:xfrm>
          <a:prstGeom prst="rect">
            <a:avLst/>
          </a:prstGeom>
        </p:spPr>
      </p:pic>
      <p:sp>
        <p:nvSpPr>
          <p:cNvPr id="6" name="Arrow: Left 5"/>
          <p:cNvSpPr/>
          <p:nvPr/>
        </p:nvSpPr>
        <p:spPr>
          <a:xfrm>
            <a:off x="2820148" y="3724577"/>
            <a:ext cx="665806" cy="5767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12" y="2729448"/>
            <a:ext cx="1761827" cy="3132137"/>
          </a:xfrm>
        </p:spPr>
      </p:pic>
      <p:sp>
        <p:nvSpPr>
          <p:cNvPr id="19" name="Arrow: Left 18"/>
          <p:cNvSpPr/>
          <p:nvPr/>
        </p:nvSpPr>
        <p:spPr>
          <a:xfrm rot="10800000">
            <a:off x="5336538" y="3724577"/>
            <a:ext cx="665806" cy="5767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Trophy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32" y="5253699"/>
            <a:ext cx="1340430" cy="1340430"/>
          </a:xfrm>
          <a:prstGeom prst="rect">
            <a:avLst/>
          </a:prstGeom>
        </p:spPr>
      </p:pic>
      <p:sp>
        <p:nvSpPr>
          <p:cNvPr id="27" name="Text Placeholder 7"/>
          <p:cNvSpPr txBox="1"/>
          <p:nvPr/>
        </p:nvSpPr>
        <p:spPr>
          <a:xfrm>
            <a:off x="-273335" y="5554654"/>
            <a:ext cx="368365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&lt;17minutes to fix</a:t>
            </a:r>
          </a:p>
        </p:txBody>
      </p:sp>
      <p:sp>
        <p:nvSpPr>
          <p:cNvPr id="28" name="Text Placeholder 7"/>
          <p:cNvSpPr txBox="1"/>
          <p:nvPr/>
        </p:nvSpPr>
        <p:spPr>
          <a:xfrm>
            <a:off x="5452836" y="5861584"/>
            <a:ext cx="368365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days to fix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Resolved 9 months later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1600" smtClean="0">
                <a:solidFill>
                  <a:schemeClr val="accent1"/>
                </a:solidFill>
              </a:rPr>
              <a:t>16</a:t>
            </a:fld>
            <a:endParaRPr lang="en-US" sz="16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96"/>
    </mc:Choice>
    <mc:Fallback xmlns="">
      <p:transition spd="slow" advTm="989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6" grpId="0" bldLvl="0" animBg="1"/>
      <p:bldP spid="19" grpId="0" bldLvl="0" animBg="1"/>
      <p:bldP spid="27" grpId="0" build="p"/>
      <p:bldP spid="2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752"/>
            <a:ext cx="8229600" cy="785812"/>
          </a:xfrm>
        </p:spPr>
        <p:txBody>
          <a:bodyPr/>
          <a:lstStyle/>
          <a:p>
            <a:r>
              <a:rPr lang="en-US" dirty="0"/>
              <a:t>Empirical Evaluation of </a:t>
            </a:r>
            <a:r>
              <a:rPr lang="en-US" dirty="0" err="1"/>
              <a:t>Droix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24BB69-0FB8-47BA-9F88-5A34FFB6755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106" name="Picture 10" descr="Image result for Fdroid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62" y="2348187"/>
            <a:ext cx="673817" cy="59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55576" y="2048679"/>
            <a:ext cx="4195934" cy="244712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AutoShape 2" descr="Cover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104" name="Picture 8" descr="Image result for k 9 mail a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1" y="2753327"/>
            <a:ext cx="610524" cy="54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8032" y="3274610"/>
            <a:ext cx="1020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K-9 Mail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88661" y="2883491"/>
            <a:ext cx="84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Fdroid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108" name="Picture 12" descr="Image result for PoetAssista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212" y="2180442"/>
            <a:ext cx="826827" cy="7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73972" y="2753326"/>
            <a:ext cx="153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PoetAssistant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110" name="Picture 14" descr="Image result for AnkiDroi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54" y="3154667"/>
            <a:ext cx="744142" cy="66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142476" y="3374299"/>
            <a:ext cx="115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AnkiDroid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112" name="Picture 16" descr="Image result for ConnectBo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44" y="3643007"/>
            <a:ext cx="577832" cy="5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694770" y="4062283"/>
            <a:ext cx="134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ConnectBot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4901" y="3274610"/>
            <a:ext cx="948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......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8977" y="455869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crashes 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mobile apps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59129" y="2267948"/>
            <a:ext cx="450031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Repaired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15 crashes, 3 incorrect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Comparing with developer’s repair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better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syntactic equivalent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semantic equivalent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	UI-behavior equivalent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8282" y="167136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Benchmark: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Droixbench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1510" y="184757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Evaluation results</a:t>
            </a:r>
          </a:p>
        </p:txBody>
      </p:sp>
      <p:pic>
        <p:nvPicPr>
          <p:cNvPr id="4120" name="Picture 24" descr="http://icons.veryicon.com/128/System/Flatastic%202/succes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13" y="2929192"/>
            <a:ext cx="225475" cy="2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 descr="http://icons.veryicon.com/128/System/Flatastic%202/succes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12" y="3183601"/>
            <a:ext cx="225475" cy="2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4" descr="http://icons.veryicon.com/128/System/Flatastic%202/succes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12" y="3426855"/>
            <a:ext cx="225475" cy="2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4" descr="http://icons.veryicon.com/128/System/Flatastic%202/succes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12" y="3704793"/>
            <a:ext cx="225475" cy="2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1721" y="1603358"/>
            <a:ext cx="8520600" cy="13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 dirty="0">
                <a:solidFill>
                  <a:schemeClr val="bg1"/>
                </a:solidFill>
              </a:rPr>
              <a:t>Android Testing via Synthetic </a:t>
            </a:r>
            <a:endParaRPr sz="3900" dirty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 dirty="0">
                <a:solidFill>
                  <a:schemeClr val="bg1"/>
                </a:solidFill>
              </a:rPr>
              <a:t>Symbolic Execution</a:t>
            </a:r>
            <a:endParaRPr sz="3900" dirty="0">
              <a:solidFill>
                <a:schemeClr val="bg1"/>
              </a:solidFill>
            </a:endParaRPr>
          </a:p>
        </p:txBody>
      </p:sp>
      <p:graphicFrame>
        <p:nvGraphicFramePr>
          <p:cNvPr id="56" name="Google Shape;56;p13"/>
          <p:cNvGraphicFramePr/>
          <p:nvPr>
            <p:extLst>
              <p:ext uri="{D42A27DB-BD31-4B8C-83A1-F6EECF244321}">
                <p14:modId xmlns:p14="http://schemas.microsoft.com/office/powerpoint/2010/main" val="1432584923"/>
              </p:ext>
            </p:extLst>
          </p:nvPr>
        </p:nvGraphicFramePr>
        <p:xfrm>
          <a:off x="760550" y="4026080"/>
          <a:ext cx="7833475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Xiang Gao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Shin </a:t>
                      </a:r>
                      <a:r>
                        <a:rPr lang="en-GB" sz="1800" b="1" dirty="0" err="1">
                          <a:solidFill>
                            <a:schemeClr val="tx1"/>
                          </a:solidFill>
                        </a:rPr>
                        <a:t>Hwei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 Tan</a:t>
                      </a:r>
                      <a:endParaRPr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Zhen Dong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dirty="0" err="1">
                          <a:solidFill>
                            <a:schemeClr val="tx1"/>
                          </a:solidFill>
                        </a:rPr>
                        <a:t>Abhik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dirty="0" err="1">
                          <a:solidFill>
                            <a:schemeClr val="tx1"/>
                          </a:solidFill>
                        </a:rPr>
                        <a:t>Roychoudhury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 smtClean="0"/>
              <a:t>18</a:t>
            </a:fld>
            <a:endParaRPr lang="en-GB" sz="160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2" y="4665195"/>
            <a:ext cx="2154640" cy="188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88870" y="141281"/>
            <a:ext cx="666230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symbolically executing framework oriented programs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789458" y="1470086"/>
            <a:ext cx="3683000" cy="87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>
              <a:lnSpc>
                <a:spcPct val="150000"/>
              </a:lnSpc>
              <a:buClr>
                <a:schemeClr val="dk1"/>
              </a:buClr>
              <a:buSzPts val="1900"/>
            </a:pP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Unavailable system or third-party libraries</a:t>
            </a:r>
          </a:p>
        </p:txBody>
      </p:sp>
      <p:pic>
        <p:nvPicPr>
          <p:cNvPr id="10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738" y="83475"/>
            <a:ext cx="1667012" cy="8551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86100" y="2771276"/>
            <a:ext cx="2438400" cy="124192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framework-base programs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右箭头 20"/>
          <p:cNvSpPr/>
          <p:nvPr/>
        </p:nvSpPr>
        <p:spPr>
          <a:xfrm rot="2548574">
            <a:off x="5256948" y="3993224"/>
            <a:ext cx="729096" cy="217157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6532" y="1485163"/>
            <a:ext cx="3872955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lvl="0">
              <a:lnSpc>
                <a:spcPct val="150000"/>
              </a:lnSpc>
              <a:buSzPts val="1900"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Device-dependent (</a:t>
            </a:r>
            <a:r>
              <a:rPr lang="en-US" altLang="zh-C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android)   </a:t>
            </a:r>
          </a:p>
          <a:p>
            <a:pPr marL="393700" lvl="0" indent="-285750">
              <a:lnSpc>
                <a:spcPct val="150000"/>
              </a:lnSpc>
              <a:buSzPts val="19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executed outside certain device/emulator</a:t>
            </a: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89458" y="4428058"/>
            <a:ext cx="368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involved platform</a:t>
            </a:r>
          </a:p>
          <a:p>
            <a:pPr marL="400050" lvl="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models should be continually updated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6532" y="4428059"/>
            <a:ext cx="34059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lvl="0">
              <a:lnSpc>
                <a:spcPct val="150000"/>
              </a:lnSpc>
              <a:buClr>
                <a:schemeClr val="dk1"/>
              </a:buClr>
              <a:buSzPts val="1900"/>
            </a:pPr>
            <a:r>
              <a:rPr lang="en-US" altLang="zh-C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and large libraries</a:t>
            </a:r>
          </a:p>
          <a:p>
            <a:pPr marL="393700" lvl="0" indent="-285750">
              <a:lnSpc>
                <a:spcPct val="150000"/>
              </a:lnSpc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explosion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 rot="13296793">
            <a:off x="2646482" y="2571114"/>
            <a:ext cx="729096" cy="217157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右箭头 25"/>
          <p:cNvSpPr/>
          <p:nvPr/>
        </p:nvSpPr>
        <p:spPr>
          <a:xfrm rot="18860808">
            <a:off x="5247217" y="2617114"/>
            <a:ext cx="729096" cy="217157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右箭头 26"/>
          <p:cNvSpPr/>
          <p:nvPr/>
        </p:nvSpPr>
        <p:spPr>
          <a:xfrm rot="8084772">
            <a:off x="2616106" y="3951450"/>
            <a:ext cx="729096" cy="217157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-270565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南方科技大学智能软工组</a:t>
            </a:r>
            <a:endParaRPr lang="en-SG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46885"/>
            <a:ext cx="1619250" cy="2447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" t="4800"/>
          <a:stretch/>
        </p:blipFill>
        <p:spPr>
          <a:xfrm>
            <a:off x="3648736" y="3276893"/>
            <a:ext cx="1622659" cy="23304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"/>
          <a:stretch/>
        </p:blipFill>
        <p:spPr>
          <a:xfrm>
            <a:off x="3505200" y="838200"/>
            <a:ext cx="1619250" cy="23243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5" b="2730"/>
          <a:stretch/>
        </p:blipFill>
        <p:spPr>
          <a:xfrm>
            <a:off x="6858000" y="3235324"/>
            <a:ext cx="1514738" cy="238109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096598" y="162971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姚新</a:t>
            </a:r>
            <a:r>
              <a:rPr lang="zh-CN" altLang="en-US" sz="1600" b="1" dirty="0">
                <a:latin typeface="+mn-ea"/>
              </a:rPr>
              <a:t> </a:t>
            </a:r>
            <a:r>
              <a:rPr lang="zh-CN" altLang="en-US" sz="1600" dirty="0">
                <a:latin typeface="+mn-ea"/>
              </a:rPr>
              <a:t>   系主任 </a:t>
            </a:r>
            <a:endParaRPr lang="en-SG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研究方向 </a:t>
            </a:r>
            <a:r>
              <a:rPr lang="en-US" altLang="zh-CN" sz="1600" b="1" dirty="0" smtClean="0">
                <a:latin typeface="+mn-ea"/>
              </a:rPr>
              <a:t>:</a:t>
            </a:r>
            <a:r>
              <a:rPr lang="zh-CN" altLang="en-US" sz="1600" dirty="0" smtClean="0">
                <a:latin typeface="+mn-ea"/>
              </a:rPr>
              <a:t> 神经计算、演化计算、</a:t>
            </a:r>
            <a:endParaRPr lang="en-SG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机器学习、大数据分析、自适应优化等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9925" y="5683249"/>
            <a:ext cx="2876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  <a:latin typeface="+mj-ea"/>
                <a:ea typeface="+mj-ea"/>
              </a:rPr>
              <a:t>刘烨庞    </a:t>
            </a:r>
            <a:endParaRPr lang="en-SG" altLang="zh-CN" sz="16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CN" altLang="en-US" sz="1600" b="1" dirty="0" smtClean="0">
                <a:latin typeface="+mj-ea"/>
                <a:ea typeface="+mj-ea"/>
              </a:rPr>
              <a:t>研究</a:t>
            </a:r>
            <a:r>
              <a:rPr lang="zh-CN" altLang="en-US" sz="1600" b="1" dirty="0">
                <a:latin typeface="+mj-ea"/>
                <a:ea typeface="+mj-ea"/>
              </a:rPr>
              <a:t>方向 </a:t>
            </a:r>
            <a:r>
              <a:rPr lang="en-US" altLang="zh-CN" sz="1600" b="1" dirty="0">
                <a:latin typeface="+mj-ea"/>
                <a:ea typeface="+mj-ea"/>
              </a:rPr>
              <a:t>:</a:t>
            </a:r>
            <a:r>
              <a:rPr lang="zh-CN" altLang="en-US" sz="1600" dirty="0">
                <a:latin typeface="+mj-ea"/>
                <a:ea typeface="+mj-ea"/>
              </a:rPr>
              <a:t> 软件测试和分析</a:t>
            </a:r>
            <a:r>
              <a:rPr lang="zh-CN" altLang="en-US" sz="1600" dirty="0" smtClean="0">
                <a:latin typeface="+mj-ea"/>
                <a:ea typeface="+mj-ea"/>
              </a:rPr>
              <a:t>，</a:t>
            </a:r>
            <a:endParaRPr lang="en-SG" altLang="zh-CN" sz="1600" dirty="0" smtClean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移动</a:t>
            </a:r>
            <a:r>
              <a:rPr lang="zh-CN" altLang="en-US" sz="1600" dirty="0">
                <a:latin typeface="+mj-ea"/>
                <a:ea typeface="+mj-ea"/>
              </a:rPr>
              <a:t>计算和软件安全</a:t>
            </a:r>
          </a:p>
        </p:txBody>
      </p:sp>
      <p:grpSp>
        <p:nvGrpSpPr>
          <p:cNvPr id="14" name="Group 4"/>
          <p:cNvGrpSpPr/>
          <p:nvPr/>
        </p:nvGrpSpPr>
        <p:grpSpPr>
          <a:xfrm>
            <a:off x="7541802" y="153505"/>
            <a:ext cx="1447800" cy="1064103"/>
            <a:chOff x="5518547" y="2"/>
            <a:chExt cx="2511476" cy="1717754"/>
          </a:xfrm>
          <a:solidFill>
            <a:srgbClr val="00B050"/>
          </a:solidFill>
        </p:grpSpPr>
        <p:sp>
          <p:nvSpPr>
            <p:cNvPr id="15" name="矩形 8"/>
            <p:cNvSpPr/>
            <p:nvPr/>
          </p:nvSpPr>
          <p:spPr>
            <a:xfrm>
              <a:off x="5518547" y="2"/>
              <a:ext cx="2511476" cy="1717754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3" tIns="48216" rIns="96433" bIns="48216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  <p:pic>
          <p:nvPicPr>
            <p:cNvPr id="16" name="Picture 7" descr="E:\南方科技大学\国际部\11月\标志反白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617" y="217649"/>
              <a:ext cx="1725662" cy="12925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矩形 16"/>
          <p:cNvSpPr/>
          <p:nvPr/>
        </p:nvSpPr>
        <p:spPr>
          <a:xfrm>
            <a:off x="6084214" y="5683248"/>
            <a:ext cx="3093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  <a:latin typeface="+mj-ea"/>
                <a:ea typeface="+mj-ea"/>
              </a:rPr>
              <a:t>陈馨</a:t>
            </a: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慧 （</a:t>
            </a:r>
            <a:r>
              <a:rPr lang="en-US" altLang="zh-CN" sz="1600" b="1" dirty="0" smtClean="0">
                <a:solidFill>
                  <a:srgbClr val="0070C0"/>
                </a:solidFill>
                <a:latin typeface="+mj-ea"/>
                <a:ea typeface="+mj-ea"/>
              </a:rPr>
              <a:t>Shin 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+mj-ea"/>
                <a:ea typeface="+mj-ea"/>
              </a:rPr>
              <a:t>Hwei</a:t>
            </a:r>
            <a:r>
              <a:rPr lang="en-US" altLang="zh-CN" sz="1600" b="1" dirty="0" smtClean="0">
                <a:solidFill>
                  <a:srgbClr val="0070C0"/>
                </a:solidFill>
                <a:latin typeface="+mj-ea"/>
                <a:ea typeface="+mj-ea"/>
              </a:rPr>
              <a:t> Tan</a:t>
            </a: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）</a:t>
            </a:r>
            <a:r>
              <a:rPr lang="zh-CN" altLang="en-US" sz="1600" dirty="0">
                <a:latin typeface="+mj-ea"/>
                <a:ea typeface="+mj-ea"/>
              </a:rPr>
              <a:t>    </a:t>
            </a:r>
            <a:endParaRPr lang="en-SG" altLang="zh-CN" sz="1600" dirty="0" smtClean="0">
              <a:latin typeface="+mj-ea"/>
              <a:ea typeface="+mj-ea"/>
            </a:endParaRPr>
          </a:p>
          <a:p>
            <a:r>
              <a:rPr lang="zh-CN" altLang="en-US" sz="1600" b="1" dirty="0" smtClean="0">
                <a:latin typeface="+mj-ea"/>
                <a:ea typeface="+mj-ea"/>
              </a:rPr>
              <a:t>研究</a:t>
            </a:r>
            <a:r>
              <a:rPr lang="zh-CN" altLang="en-US" sz="1600" b="1" dirty="0">
                <a:latin typeface="+mj-ea"/>
                <a:ea typeface="+mj-ea"/>
              </a:rPr>
              <a:t>方向 </a:t>
            </a:r>
            <a:r>
              <a:rPr lang="en-US" altLang="zh-CN" sz="1600" b="1" dirty="0">
                <a:latin typeface="+mj-ea"/>
                <a:ea typeface="+mj-ea"/>
              </a:rPr>
              <a:t>:</a:t>
            </a:r>
            <a:r>
              <a:rPr lang="zh-CN" altLang="en-US" sz="1600" dirty="0">
                <a:latin typeface="+mj-ea"/>
                <a:ea typeface="+mj-ea"/>
              </a:rPr>
              <a:t> 自动程序修复、 </a:t>
            </a:r>
            <a:r>
              <a:rPr lang="zh-CN" altLang="en-US" sz="1600" dirty="0" smtClean="0">
                <a:latin typeface="+mj-ea"/>
                <a:ea typeface="+mj-ea"/>
              </a:rPr>
              <a:t>软件测试、基于</a:t>
            </a:r>
            <a:r>
              <a:rPr lang="zh-CN" altLang="en-US" sz="1600" dirty="0">
                <a:latin typeface="+mj-ea"/>
                <a:ea typeface="+mj-ea"/>
              </a:rPr>
              <a:t>搜索的软件工程</a:t>
            </a:r>
          </a:p>
        </p:txBody>
      </p:sp>
      <p:sp>
        <p:nvSpPr>
          <p:cNvPr id="18" name="矩形 17"/>
          <p:cNvSpPr/>
          <p:nvPr/>
        </p:nvSpPr>
        <p:spPr>
          <a:xfrm>
            <a:off x="639306" y="5704269"/>
            <a:ext cx="2266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  <a:latin typeface="+mj-ea"/>
                <a:ea typeface="+mj-ea"/>
              </a:rPr>
              <a:t>张煜群 </a:t>
            </a:r>
            <a:r>
              <a:rPr lang="zh-CN" altLang="en-US" sz="1600" dirty="0">
                <a:latin typeface="+mj-ea"/>
                <a:ea typeface="+mj-ea"/>
              </a:rPr>
              <a:t>   </a:t>
            </a:r>
            <a:endParaRPr lang="en-SG" altLang="zh-CN" sz="1600" dirty="0" smtClean="0">
              <a:latin typeface="+mj-ea"/>
              <a:ea typeface="+mj-ea"/>
            </a:endParaRPr>
          </a:p>
          <a:p>
            <a:r>
              <a:rPr lang="zh-CN" altLang="en-US" sz="1600" b="1" dirty="0" smtClean="0">
                <a:latin typeface="+mj-ea"/>
                <a:ea typeface="+mj-ea"/>
              </a:rPr>
              <a:t>研究</a:t>
            </a:r>
            <a:r>
              <a:rPr lang="zh-CN" altLang="en-US" sz="1600" b="1" dirty="0">
                <a:latin typeface="+mj-ea"/>
                <a:ea typeface="+mj-ea"/>
              </a:rPr>
              <a:t>方向 </a:t>
            </a:r>
            <a:r>
              <a:rPr lang="en-US" altLang="zh-CN" sz="1600" b="1" dirty="0">
                <a:latin typeface="+mj-ea"/>
                <a:ea typeface="+mj-ea"/>
              </a:rPr>
              <a:t>:</a:t>
            </a:r>
            <a:r>
              <a:rPr lang="zh-CN" altLang="en-US" sz="1600" dirty="0">
                <a:latin typeface="+mj-ea"/>
                <a:ea typeface="+mj-ea"/>
              </a:rPr>
              <a:t> 软件工程</a:t>
            </a:r>
            <a:r>
              <a:rPr lang="zh-CN" altLang="en-US" sz="1600" dirty="0" smtClean="0">
                <a:latin typeface="+mj-ea"/>
                <a:ea typeface="+mj-ea"/>
              </a:rPr>
              <a:t>、服务</a:t>
            </a:r>
            <a:r>
              <a:rPr lang="zh-CN" altLang="en-US" sz="1600" dirty="0">
                <a:latin typeface="+mj-ea"/>
                <a:ea typeface="+mj-ea"/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12167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77917" y="3163614"/>
            <a:ext cx="2406900" cy="1166700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 w="9525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Software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677927" y="2102075"/>
            <a:ext cx="3208500" cy="630600"/>
          </a:xfrm>
          <a:prstGeom prst="doubleWave">
            <a:avLst>
              <a:gd name="adj1" fmla="val 6250"/>
              <a:gd name="adj2" fmla="val 0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 w="9525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Pre-defined Library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517228" y="2732690"/>
            <a:ext cx="430800" cy="620100"/>
          </a:xfrm>
          <a:prstGeom prst="leftUpArrow">
            <a:avLst/>
          </a:prstGeom>
          <a:solidFill>
            <a:srgbClr val="000000"/>
          </a:solidFill>
          <a:ln w="9525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1292075"/>
            <a:ext cx="4056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GB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Incomplete Modelling e.g. JPF-android </a:t>
            </a:r>
            <a:endParaRPr kumimoji="0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5018309" y="2263994"/>
            <a:ext cx="2406900" cy="1166700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 w="9525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Software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725402" y="3375670"/>
            <a:ext cx="3208421" cy="971792"/>
          </a:xfrm>
          <a:prstGeom prst="flowChartPunchedTap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 w="9525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System software 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Actual Device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509000" y="1275650"/>
            <a:ext cx="4311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GB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Manage whole execution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GB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 real system stack e.g. Instrumentation-based strategy</a:t>
            </a:r>
            <a:endParaRPr kumimoji="0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070800" y="5197650"/>
            <a:ext cx="69873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We propose a strategy between the in-vitro and in-vivo approaches for handling complex libraries.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144602" y="374334"/>
            <a:ext cx="8520600" cy="641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loss due to concrete execution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1109675" y="1566884"/>
            <a:ext cx="1645500" cy="223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112839" y="1308642"/>
            <a:ext cx="1145100" cy="15945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4030471" y="1386780"/>
            <a:ext cx="1145100" cy="15945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3932598" y="1464121"/>
            <a:ext cx="1145100" cy="15945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3832488" y="1549341"/>
            <a:ext cx="1145100" cy="15945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4069166" y="1964153"/>
            <a:ext cx="212700" cy="201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4298552" y="2362217"/>
            <a:ext cx="212700" cy="201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169276" y="2833964"/>
            <a:ext cx="212700" cy="201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932598" y="1495120"/>
            <a:ext cx="10449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Library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32" name="Google Shape;132;p20"/>
          <p:cNvCxnSpPr>
            <a:stCxn id="128" idx="4"/>
            <a:endCxn id="129" idx="0"/>
          </p:cNvCxnSpPr>
          <p:nvPr/>
        </p:nvCxnSpPr>
        <p:spPr>
          <a:xfrm>
            <a:off x="4175516" y="2165753"/>
            <a:ext cx="229500" cy="19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0"/>
          <p:cNvCxnSpPr>
            <a:stCxn id="129" idx="4"/>
            <a:endCxn id="130" idx="0"/>
          </p:cNvCxnSpPr>
          <p:nvPr/>
        </p:nvCxnSpPr>
        <p:spPr>
          <a:xfrm flipH="1">
            <a:off x="4275602" y="2563817"/>
            <a:ext cx="129300" cy="27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0"/>
          <p:cNvCxnSpPr>
            <a:stCxn id="135" idx="3"/>
            <a:endCxn id="136" idx="0"/>
          </p:cNvCxnSpPr>
          <p:nvPr/>
        </p:nvCxnSpPr>
        <p:spPr>
          <a:xfrm flipH="1">
            <a:off x="1497635" y="2349308"/>
            <a:ext cx="318900" cy="41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20"/>
          <p:cNvSpPr/>
          <p:nvPr/>
        </p:nvSpPr>
        <p:spPr>
          <a:xfrm>
            <a:off x="1785386" y="2177232"/>
            <a:ext cx="212700" cy="201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37" name="Google Shape;137;p20"/>
          <p:cNvCxnSpPr>
            <a:stCxn id="135" idx="5"/>
            <a:endCxn id="138" idx="0"/>
          </p:cNvCxnSpPr>
          <p:nvPr/>
        </p:nvCxnSpPr>
        <p:spPr>
          <a:xfrm>
            <a:off x="1966937" y="2349308"/>
            <a:ext cx="369000" cy="41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0"/>
          <p:cNvCxnSpPr>
            <a:stCxn id="138" idx="3"/>
            <a:endCxn id="140" idx="0"/>
          </p:cNvCxnSpPr>
          <p:nvPr/>
        </p:nvCxnSpPr>
        <p:spPr>
          <a:xfrm flipH="1">
            <a:off x="2123058" y="2938645"/>
            <a:ext cx="137700" cy="40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20"/>
          <p:cNvSpPr/>
          <p:nvPr/>
        </p:nvSpPr>
        <p:spPr>
          <a:xfrm>
            <a:off x="2229608" y="2766569"/>
            <a:ext cx="212700" cy="201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2016776" y="3346443"/>
            <a:ext cx="212700" cy="201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2492431" y="3346443"/>
            <a:ext cx="212700" cy="201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42" name="Google Shape;142;p20"/>
          <p:cNvCxnSpPr>
            <a:stCxn id="138" idx="5"/>
            <a:endCxn id="141" idx="0"/>
          </p:cNvCxnSpPr>
          <p:nvPr/>
        </p:nvCxnSpPr>
        <p:spPr>
          <a:xfrm>
            <a:off x="2411159" y="2938645"/>
            <a:ext cx="187500" cy="40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20"/>
          <p:cNvCxnSpPr>
            <a:stCxn id="136" idx="3"/>
            <a:endCxn id="144" idx="0"/>
          </p:cNvCxnSpPr>
          <p:nvPr/>
        </p:nvCxnSpPr>
        <p:spPr>
          <a:xfrm flipH="1">
            <a:off x="1284733" y="2938645"/>
            <a:ext cx="137700" cy="40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20"/>
          <p:cNvSpPr/>
          <p:nvPr/>
        </p:nvSpPr>
        <p:spPr>
          <a:xfrm>
            <a:off x="1391284" y="2766569"/>
            <a:ext cx="212700" cy="201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1178451" y="3346443"/>
            <a:ext cx="212700" cy="201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654106" y="3346443"/>
            <a:ext cx="212700" cy="201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46" name="Google Shape;146;p20"/>
          <p:cNvCxnSpPr>
            <a:stCxn id="136" idx="5"/>
            <a:endCxn id="145" idx="0"/>
          </p:cNvCxnSpPr>
          <p:nvPr/>
        </p:nvCxnSpPr>
        <p:spPr>
          <a:xfrm>
            <a:off x="1572835" y="2938645"/>
            <a:ext cx="187500" cy="40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0"/>
          <p:cNvSpPr txBox="1"/>
          <p:nvPr/>
        </p:nvSpPr>
        <p:spPr>
          <a:xfrm>
            <a:off x="1620770" y="1525394"/>
            <a:ext cx="694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App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48" name="Google Shape;148;p20"/>
          <p:cNvCxnSpPr>
            <a:stCxn id="138" idx="7"/>
            <a:endCxn id="128" idx="0"/>
          </p:cNvCxnSpPr>
          <p:nvPr/>
        </p:nvCxnSpPr>
        <p:spPr>
          <a:xfrm rot="5400000" flipH="1" flipV="1">
            <a:off x="2877367" y="1497945"/>
            <a:ext cx="831940" cy="1764357"/>
          </a:xfrm>
          <a:prstGeom prst="curvedConnector3">
            <a:avLst>
              <a:gd name="adj1" fmla="val 127478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0"/>
          <p:cNvCxnSpPr>
            <a:stCxn id="130" idx="4"/>
            <a:endCxn id="138" idx="6"/>
          </p:cNvCxnSpPr>
          <p:nvPr/>
        </p:nvCxnSpPr>
        <p:spPr>
          <a:xfrm rot="5400000" flipH="1">
            <a:off x="3274869" y="2034808"/>
            <a:ext cx="168195" cy="1833318"/>
          </a:xfrm>
          <a:prstGeom prst="curvedConnector4">
            <a:avLst>
              <a:gd name="adj1" fmla="val -135914"/>
              <a:gd name="adj2" fmla="val 529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0"/>
          <p:cNvCxnSpPr/>
          <p:nvPr/>
        </p:nvCxnSpPr>
        <p:spPr>
          <a:xfrm>
            <a:off x="3295650" y="1171575"/>
            <a:ext cx="19200" cy="309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Dot"/>
            <a:round/>
            <a:headEnd type="none" w="med" len="med"/>
            <a:tailEnd type="none" w="med" len="med"/>
          </a:ln>
        </p:spPr>
      </p:cxnSp>
      <p:sp>
        <p:nvSpPr>
          <p:cNvPr id="151" name="Google Shape;151;p20"/>
          <p:cNvSpPr txBox="1"/>
          <p:nvPr/>
        </p:nvSpPr>
        <p:spPr>
          <a:xfrm>
            <a:off x="2096490" y="2222181"/>
            <a:ext cx="369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φ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968919" y="1109799"/>
            <a:ext cx="21633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path constraint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53" name="Google Shape;153;p20"/>
          <p:cNvCxnSpPr/>
          <p:nvPr/>
        </p:nvCxnSpPr>
        <p:spPr>
          <a:xfrm flipH="1">
            <a:off x="2313769" y="1391499"/>
            <a:ext cx="355800" cy="9000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54" name="Google Shape;154;p20"/>
          <p:cNvSpPr txBox="1"/>
          <p:nvPr/>
        </p:nvSpPr>
        <p:spPr>
          <a:xfrm>
            <a:off x="1009650" y="3757850"/>
            <a:ext cx="2067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Symbolic domain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376250" y="3757850"/>
            <a:ext cx="22578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Concrete domain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52" y="1081100"/>
            <a:ext cx="2800300" cy="14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6055950" y="2621350"/>
            <a:ext cx="28002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Path constraint loss occurs when symbolic variables pass through the library boundary.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088" y="4438650"/>
            <a:ext cx="3326477" cy="132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2586150" y="4706675"/>
            <a:ext cx="1438200" cy="59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Program Synthesis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4305300" y="4486275"/>
            <a:ext cx="596100" cy="6858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61" name="Google Shape;161;p20"/>
          <p:cNvSpPr/>
          <p:nvPr/>
        </p:nvSpPr>
        <p:spPr>
          <a:xfrm flipH="1">
            <a:off x="1777175" y="4566475"/>
            <a:ext cx="596100" cy="5919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02450" y="5427100"/>
            <a:ext cx="59913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On-demand synthesize a model to simulate the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behaviour of library and rebuild the lost path constraints.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63" name="Google Shape;163;p20"/>
          <p:cNvCxnSpPr/>
          <p:nvPr/>
        </p:nvCxnSpPr>
        <p:spPr>
          <a:xfrm>
            <a:off x="904875" y="4324350"/>
            <a:ext cx="80202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987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48" y="67859"/>
            <a:ext cx="5108912" cy="3844457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xtLst/>
        </p:spPr>
      </p:pic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70C0"/>
                </a:solidFill>
              </a:rPr>
              <a:t>Basic idea of </a:t>
            </a:r>
            <a:r>
              <a:rPr lang="en-GB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SynthesiSE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33400" y="3742237"/>
            <a:ext cx="7617900" cy="203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Symbolically analysing application </a:t>
            </a:r>
            <a:r>
              <a:rPr kumimoji="0" lang="en-GB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without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modelling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Symbolically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executing application code and selectively concrete executing libraries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Recovering the loss constraints by program synthesis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1038499" y="1217174"/>
            <a:ext cx="1592063" cy="245312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1F497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193179" y="2872650"/>
            <a:ext cx="1255375" cy="5256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System libraries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1193179" y="2168525"/>
            <a:ext cx="1248627" cy="52568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Third-party libraries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1193179" y="1464400"/>
            <a:ext cx="1240574" cy="5256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 code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741850" y="2872650"/>
            <a:ext cx="1741525" cy="569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Concrete analysis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3754675" y="1401188"/>
            <a:ext cx="1754100" cy="627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Symbolic analysis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p19"/>
          <p:cNvCxnSpPr>
            <a:cxnSpLocks/>
            <a:stCxn id="108" idx="3"/>
            <a:endCxn id="111" idx="1"/>
          </p:cNvCxnSpPr>
          <p:nvPr/>
        </p:nvCxnSpPr>
        <p:spPr>
          <a:xfrm>
            <a:off x="2448554" y="3135494"/>
            <a:ext cx="1293296" cy="21706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19"/>
          <p:cNvCxnSpPr>
            <a:cxnSpLocks/>
            <a:stCxn id="109" idx="3"/>
          </p:cNvCxnSpPr>
          <p:nvPr/>
        </p:nvCxnSpPr>
        <p:spPr>
          <a:xfrm flipV="1">
            <a:off x="2441806" y="1714689"/>
            <a:ext cx="1354375" cy="71668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75000"/>
              </a:schemeClr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19"/>
          <p:cNvCxnSpPr/>
          <p:nvPr/>
        </p:nvCxnSpPr>
        <p:spPr>
          <a:xfrm flipV="1">
            <a:off x="2408353" y="1714688"/>
            <a:ext cx="1354375" cy="12556"/>
          </a:xfrm>
          <a:prstGeom prst="straightConnector1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6" name="Google Shape;116;p19"/>
          <p:cNvSpPr/>
          <p:nvPr/>
        </p:nvSpPr>
        <p:spPr>
          <a:xfrm>
            <a:off x="4535225" y="2148775"/>
            <a:ext cx="142200" cy="569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655963" y="3011400"/>
            <a:ext cx="10842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concrete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execution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9" name="Google Shape;114;p19"/>
          <p:cNvCxnSpPr>
            <a:cxnSpLocks/>
            <a:stCxn id="109" idx="3"/>
            <a:endCxn id="111" idx="1"/>
          </p:cNvCxnSpPr>
          <p:nvPr/>
        </p:nvCxnSpPr>
        <p:spPr>
          <a:xfrm>
            <a:off x="2441806" y="2431369"/>
            <a:ext cx="1300044" cy="725831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75000"/>
              </a:schemeClr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4" name="圆角矩形 23"/>
          <p:cNvSpPr/>
          <p:nvPr/>
        </p:nvSpPr>
        <p:spPr>
          <a:xfrm>
            <a:off x="5970551" y="2184190"/>
            <a:ext cx="1308100" cy="54855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GB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program synthesis</a:t>
            </a:r>
            <a:endParaRPr kumimoji="0" lang="en-GB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5" name="虚尾箭头 24"/>
          <p:cNvSpPr/>
          <p:nvPr/>
        </p:nvSpPr>
        <p:spPr>
          <a:xfrm rot="10800000">
            <a:off x="5232760" y="2405969"/>
            <a:ext cx="678303" cy="186300"/>
          </a:xfrm>
          <a:prstGeom prst="strip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5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5400000">
            <a:off x="2084761" y="1946042"/>
            <a:ext cx="1868556" cy="983875"/>
            <a:chOff x="5624304" y="2717800"/>
            <a:chExt cx="2097296" cy="1313877"/>
          </a:xfrm>
        </p:grpSpPr>
        <p:sp>
          <p:nvSpPr>
            <p:cNvPr id="20" name="下弧形箭头 19"/>
            <p:cNvSpPr/>
            <p:nvPr/>
          </p:nvSpPr>
          <p:spPr>
            <a:xfrm>
              <a:off x="5637004" y="2818828"/>
              <a:ext cx="2084596" cy="1182243"/>
            </a:xfrm>
            <a:prstGeom prst="curvedUpArrow">
              <a:avLst>
                <a:gd name="adj1" fmla="val 16588"/>
                <a:gd name="adj2" fmla="val 50000"/>
                <a:gd name="adj3" fmla="val 33594"/>
              </a:avLst>
            </a:prstGeom>
            <a:solidFill>
              <a:schemeClr val="tx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24304" y="2717800"/>
              <a:ext cx="990600" cy="1313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77251" y="4007417"/>
            <a:ext cx="2159910" cy="1009077"/>
            <a:chOff x="5624304" y="2717800"/>
            <a:chExt cx="2097296" cy="1313877"/>
          </a:xfrm>
        </p:grpSpPr>
        <p:sp>
          <p:nvSpPr>
            <p:cNvPr id="11" name="下弧形箭头 10"/>
            <p:cNvSpPr/>
            <p:nvPr/>
          </p:nvSpPr>
          <p:spPr>
            <a:xfrm>
              <a:off x="5637004" y="2818828"/>
              <a:ext cx="2084596" cy="1182243"/>
            </a:xfrm>
            <a:prstGeom prst="curvedUpArrow">
              <a:avLst>
                <a:gd name="adj1" fmla="val 16588"/>
                <a:gd name="adj2" fmla="val 50000"/>
                <a:gd name="adj3" fmla="val 33594"/>
              </a:avLst>
            </a:prstGeom>
            <a:solidFill>
              <a:schemeClr val="tx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24304" y="2717800"/>
              <a:ext cx="990600" cy="1313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/>
              </a:endParaRPr>
            </a:p>
          </p:txBody>
        </p:sp>
      </p:grpSp>
      <p:sp>
        <p:nvSpPr>
          <p:cNvPr id="7" name="Google Shape;122;p20"/>
          <p:cNvSpPr txBox="1">
            <a:spLocks noGrp="1"/>
          </p:cNvSpPr>
          <p:nvPr>
            <p:ph type="title"/>
          </p:nvPr>
        </p:nvSpPr>
        <p:spPr>
          <a:xfrm>
            <a:off x="144602" y="374334"/>
            <a:ext cx="8520600" cy="641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synthesis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29235" y="2749559"/>
            <a:ext cx="1751334" cy="104692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/>
              </a:rPr>
              <a:t>Program synthesizer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71566" y="3835284"/>
            <a:ext cx="1949272" cy="1765416"/>
            <a:chOff x="3430266" y="3835284"/>
            <a:chExt cx="1949272" cy="1765416"/>
          </a:xfrm>
        </p:grpSpPr>
        <p:sp>
          <p:nvSpPr>
            <p:cNvPr id="6" name="圆角矩形 5"/>
            <p:cNvSpPr/>
            <p:nvPr/>
          </p:nvSpPr>
          <p:spPr>
            <a:xfrm>
              <a:off x="3430266" y="4711700"/>
              <a:ext cx="1949272" cy="889000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/>
                </a:rPr>
                <a:t>Second-order constraint solver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4277269" y="3835284"/>
              <a:ext cx="255266" cy="960240"/>
            </a:xfrm>
            <a:prstGeom prst="triangle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/>
              </a:endParaRPr>
            </a:p>
          </p:txBody>
        </p:sp>
      </p:grpSp>
      <p:sp>
        <p:nvSpPr>
          <p:cNvPr id="17" name="流程图: 磁盘 16"/>
          <p:cNvSpPr/>
          <p:nvPr/>
        </p:nvSpPr>
        <p:spPr>
          <a:xfrm>
            <a:off x="3653969" y="1357869"/>
            <a:ext cx="1501864" cy="82550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/>
              </a:rPr>
              <a:t>Input-output pairs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481857" y="3082523"/>
            <a:ext cx="944344" cy="437289"/>
          </a:xfrm>
          <a:prstGeom prst="rightArrow">
            <a:avLst>
              <a:gd name="adj1" fmla="val 38383"/>
              <a:gd name="adj2" fmla="val 50000"/>
            </a:avLst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  <a:sym typeface="Arial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390310" y="2885668"/>
            <a:ext cx="2316794" cy="2890358"/>
            <a:chOff x="6390310" y="2885668"/>
            <a:chExt cx="2316794" cy="2890358"/>
          </a:xfrm>
        </p:grpSpPr>
        <p:sp>
          <p:nvSpPr>
            <p:cNvPr id="22" name="文本框 21"/>
            <p:cNvSpPr txBox="1"/>
            <p:nvPr/>
          </p:nvSpPr>
          <p:spPr>
            <a:xfrm>
              <a:off x="6627489" y="2885668"/>
              <a:ext cx="17034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Synthesized expression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390310" y="3687832"/>
              <a:ext cx="2316794" cy="2088194"/>
              <a:chOff x="3257762" y="3898784"/>
              <a:chExt cx="2316794" cy="208819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3257762" y="4747326"/>
                <a:ext cx="2316794" cy="1239652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Arial"/>
                  </a:rPr>
                  <a:t>Expression to simulate the relation between inputs and output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/>
                </a:endParaRPr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>
                <a:off x="4277269" y="3898784"/>
                <a:ext cx="255266" cy="960240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/>
                </a:endParaRPr>
              </a:p>
            </p:txBody>
          </p:sp>
        </p:grpSp>
      </p:grpSp>
      <p:sp>
        <p:nvSpPr>
          <p:cNvPr id="23" name="流程图: 可选过程 22"/>
          <p:cNvSpPr/>
          <p:nvPr/>
        </p:nvSpPr>
        <p:spPr>
          <a:xfrm>
            <a:off x="789371" y="1532231"/>
            <a:ext cx="1726272" cy="86999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/>
              </a:rPr>
              <a:t>Path constraints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8" name="右箭头 27"/>
          <p:cNvSpPr/>
          <p:nvPr/>
        </p:nvSpPr>
        <p:spPr>
          <a:xfrm rot="5400000">
            <a:off x="4168439" y="2327249"/>
            <a:ext cx="472925" cy="364589"/>
          </a:xfrm>
          <a:prstGeom prst="rightArrow">
            <a:avLst>
              <a:gd name="adj1" fmla="val 38383"/>
              <a:gd name="adj2" fmla="val 50000"/>
            </a:avLst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8414" y="3189598"/>
            <a:ext cx="2770316" cy="2902141"/>
            <a:chOff x="198414" y="3189598"/>
            <a:chExt cx="2770316" cy="2902141"/>
          </a:xfrm>
        </p:grpSpPr>
        <p:sp>
          <p:nvSpPr>
            <p:cNvPr id="5" name="流程图: 多文档 4"/>
            <p:cNvSpPr/>
            <p:nvPr/>
          </p:nvSpPr>
          <p:spPr>
            <a:xfrm>
              <a:off x="737322" y="4944826"/>
              <a:ext cx="1854200" cy="1146913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/>
                </a:rPr>
                <a:t>Components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1455939" y="4056254"/>
              <a:ext cx="255266" cy="960240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14" y="3189598"/>
              <a:ext cx="2770316" cy="11487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/>
                </a:rPr>
                <a:t>A set of ordered component, e.g. arithmetic, </a:t>
              </a:r>
              <a:r>
                <a:rPr lang="en-US" altLang="zh-CN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/>
                </a:rPr>
                <a:t>control-flow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/>
                </a:rPr>
                <a:t>,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/>
                </a:rPr>
                <a:t>array-access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99182" y="1178584"/>
            <a:ext cx="3184418" cy="1182278"/>
            <a:chOff x="2181543" y="4772726"/>
            <a:chExt cx="3184418" cy="1182278"/>
          </a:xfrm>
        </p:grpSpPr>
        <p:sp>
          <p:nvSpPr>
            <p:cNvPr id="33" name="圆角矩形 32"/>
            <p:cNvSpPr/>
            <p:nvPr/>
          </p:nvSpPr>
          <p:spPr>
            <a:xfrm>
              <a:off x="3270462" y="4772726"/>
              <a:ext cx="2095499" cy="1182278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/>
                </a:rPr>
                <a:t>Generated in the iterative refinement process 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6200000">
              <a:off x="2662985" y="4806397"/>
              <a:ext cx="276701" cy="1239585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1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70550" y="4670431"/>
            <a:ext cx="8520600" cy="15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 existing symbolic execution framework designed for Java Program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Android program in real devices/emulators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synthesize model to simulate the behaviours of Android library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301" y="1242575"/>
            <a:ext cx="6536000" cy="304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0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4022735" y="1276776"/>
            <a:ext cx="4935737" cy="3282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calculateSigLev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rssi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numLevels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11430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rssi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MIN RSSI ) {</a:t>
            </a:r>
          </a:p>
          <a:p>
            <a:pPr marL="11430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 ;</a:t>
            </a:r>
          </a:p>
          <a:p>
            <a:pPr marL="11430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else if 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rssi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MAX RSSI ) {</a:t>
            </a:r>
          </a:p>
          <a:p>
            <a:pPr marL="11430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numLevels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 ;</a:t>
            </a:r>
          </a:p>
          <a:p>
            <a:pPr marL="11430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else {</a:t>
            </a:r>
          </a:p>
          <a:p>
            <a:pPr marL="11430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//MAX=-55, MIN=-100</a:t>
            </a:r>
          </a:p>
          <a:p>
            <a:pPr marL="11430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inputRange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(MAX − MIN) ;</a:t>
            </a:r>
          </a:p>
          <a:p>
            <a:pPr marL="11430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outputRange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numLevels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− 1 ) ;</a:t>
            </a:r>
          </a:p>
          <a:p>
            <a:pPr marL="11430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rssi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-MIN)*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outputRange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inputRange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1430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  <p:sp>
        <p:nvSpPr>
          <p:cNvPr id="4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– Synthesized expression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单圆角矩形 1"/>
          <p:cNvSpPr/>
          <p:nvPr/>
        </p:nvSpPr>
        <p:spPr>
          <a:xfrm>
            <a:off x="117953" y="1237074"/>
            <a:ext cx="3778188" cy="2837867"/>
          </a:xfrm>
          <a:prstGeom prst="snipRoundRect">
            <a:avLst>
              <a:gd name="adj1" fmla="val 8491"/>
              <a:gd name="adj2" fmla="val 1619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 lvl="1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chemeClr val="dk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expression is correct</a:t>
            </a:r>
          </a:p>
          <a:p>
            <a:pPr marL="114300" lvl="1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800" dirty="0">
                <a:solidFill>
                  <a:schemeClr val="dk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expressions are conditional correct</a:t>
            </a:r>
          </a:p>
          <a:p>
            <a:pPr marL="114300" lvl="1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1800" dirty="0">
                <a:solidFill>
                  <a:schemeClr val="dk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expression are both conditional and context-specific correct</a:t>
            </a:r>
          </a:p>
          <a:p>
            <a:pPr marL="114300" lvl="1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800" dirty="0">
                <a:solidFill>
                  <a:schemeClr val="dk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cases without expression (object comparison)</a:t>
            </a:r>
          </a:p>
        </p:txBody>
      </p:sp>
      <p:sp>
        <p:nvSpPr>
          <p:cNvPr id="6" name="矩形 5"/>
          <p:cNvSpPr/>
          <p:nvPr/>
        </p:nvSpPr>
        <p:spPr>
          <a:xfrm>
            <a:off x="4125489" y="1362735"/>
            <a:ext cx="4546629" cy="319663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4706" y="5022572"/>
            <a:ext cx="2320374" cy="848139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 = 0.18*x1+18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81668" y="4856007"/>
                <a:ext cx="4590450" cy="1181271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0,                          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18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numLevels</m:t>
                            </m:r>
                            <m:r>
                              <m:rPr>
                                <m:nor/>
                              </m:rPr>
                              <a:rPr lang="en-US" altLang="zh-CN" sz="18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                  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18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8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1800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+100)/45∗(</m:t>
                            </m:r>
                            <m:r>
                              <m:rPr>
                                <m:nor/>
                              </m:rPr>
                              <a:rPr lang="en-US" altLang="zh-CN" sz="18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numLevels</m:t>
                            </m:r>
                            <m:r>
                              <m:rPr>
                                <m:nor/>
                              </m:rPr>
                              <a:rPr lang="en-US" altLang="zh-CN" sz="18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− 1),</m:t>
                            </m:r>
                            <m:r>
                              <m:rPr>
                                <m:nor/>
                              </m:rPr>
                              <a:rPr lang="zh-CN" altLang="en-US" sz="18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668" y="4856007"/>
                <a:ext cx="4590450" cy="1181271"/>
              </a:xfrm>
              <a:prstGeom prst="rect">
                <a:avLst/>
              </a:prstGeom>
              <a:blipFill rotWithShape="0">
                <a:blip r:embed="rId3"/>
                <a:stretch>
                  <a:fillRect l="-7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535080" y="4917572"/>
                <a:ext cx="156267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JPF-Android</a:t>
                </a:r>
                <a:endParaRPr lang="en-SG" altLang="zh-CN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numLevels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</a:t>
                </a:r>
              </a:p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(Constant)</a:t>
                </a:r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80" y="4917572"/>
                <a:ext cx="1562671" cy="923330"/>
              </a:xfrm>
              <a:prstGeom prst="rect">
                <a:avLst/>
              </a:prstGeom>
              <a:blipFill>
                <a:blip r:embed="rId4"/>
                <a:stretch>
                  <a:fillRect l="-1563" t="-3974" r="-2734" b="-99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>
          <a:xfrm>
            <a:off x="695458" y="4194583"/>
            <a:ext cx="1886514" cy="53380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左箭头 13"/>
          <p:cNvSpPr/>
          <p:nvPr/>
        </p:nvSpPr>
        <p:spPr>
          <a:xfrm rot="10800000">
            <a:off x="2811321" y="4334079"/>
            <a:ext cx="1084820" cy="225289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9211" y="4989259"/>
            <a:ext cx="244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Synthesized expression</a:t>
            </a:r>
            <a:endParaRPr lang="en-SG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右大括号 7"/>
          <p:cNvSpPr/>
          <p:nvPr/>
        </p:nvSpPr>
        <p:spPr>
          <a:xfrm rot="5400000">
            <a:off x="6129026" y="2535756"/>
            <a:ext cx="680586" cy="4611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文本框 14"/>
          <p:cNvSpPr txBox="1"/>
          <p:nvPr/>
        </p:nvSpPr>
        <p:spPr>
          <a:xfrm>
            <a:off x="5471786" y="813339"/>
            <a:ext cx="185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Library</a:t>
            </a:r>
            <a:endParaRPr lang="en-SG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  <p:sp>
        <p:nvSpPr>
          <p:cNvPr id="4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81" y="1297143"/>
            <a:ext cx="3374132" cy="23359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97143"/>
            <a:ext cx="3912090" cy="23359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957065"/>
            <a:ext cx="2231047" cy="19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/>
          <a:srcRect l="1667" t="11110" r="3346" b="17788"/>
          <a:stretch/>
        </p:blipFill>
        <p:spPr>
          <a:xfrm>
            <a:off x="200748" y="1210972"/>
            <a:ext cx="4343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Repair &amp; Synthesis for Android apps</a:t>
            </a:r>
            <a:endParaRPr lang="en-SG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3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accent1"/>
                </a:solidFill>
              </a:rPr>
              <a:t>Repairing crashes in Android apps [ICSE 2018]</a:t>
            </a:r>
          </a:p>
          <a:p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Android Testing via Synthetic </a:t>
            </a:r>
            <a:r>
              <a:rPr lang="en-US" dirty="0" smtClean="0">
                <a:solidFill>
                  <a:schemeClr val="accent1"/>
                </a:solidFill>
              </a:rPr>
              <a:t>Symbolic Execution [ASE 2018]</a:t>
            </a:r>
          </a:p>
          <a:p>
            <a:endParaRPr lang="en-SG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3" t="2868" r="12319" b="2792"/>
          <a:stretch>
            <a:fillRect/>
          </a:stretch>
        </p:blipFill>
        <p:spPr>
          <a:xfrm>
            <a:off x="2112519" y="2983765"/>
            <a:ext cx="1619784" cy="3086100"/>
          </a:xfrm>
          <a:prstGeom prst="roundRect">
            <a:avLst/>
          </a:prstGeom>
        </p:spPr>
      </p:pic>
      <p:sp>
        <p:nvSpPr>
          <p:cNvPr id="40" name="Google Shape;123;p20"/>
          <p:cNvSpPr/>
          <p:nvPr/>
        </p:nvSpPr>
        <p:spPr>
          <a:xfrm>
            <a:off x="4589671" y="3455563"/>
            <a:ext cx="1645500" cy="22365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Google Shape;124;p20"/>
          <p:cNvSpPr/>
          <p:nvPr/>
        </p:nvSpPr>
        <p:spPr>
          <a:xfrm>
            <a:off x="7592835" y="3197321"/>
            <a:ext cx="1145100" cy="1594500"/>
          </a:xfrm>
          <a:prstGeom prst="snip1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125;p20"/>
          <p:cNvSpPr/>
          <p:nvPr/>
        </p:nvSpPr>
        <p:spPr>
          <a:xfrm>
            <a:off x="7510467" y="3275459"/>
            <a:ext cx="1145100" cy="1594500"/>
          </a:xfrm>
          <a:prstGeom prst="snip1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126;p20"/>
          <p:cNvSpPr/>
          <p:nvPr/>
        </p:nvSpPr>
        <p:spPr>
          <a:xfrm>
            <a:off x="7412594" y="3352800"/>
            <a:ext cx="1145100" cy="1594500"/>
          </a:xfrm>
          <a:prstGeom prst="snip1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Google Shape;127;p20"/>
          <p:cNvSpPr/>
          <p:nvPr/>
        </p:nvSpPr>
        <p:spPr>
          <a:xfrm>
            <a:off x="7312484" y="3438020"/>
            <a:ext cx="1145100" cy="1594500"/>
          </a:xfrm>
          <a:prstGeom prst="snip1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128;p20"/>
          <p:cNvSpPr/>
          <p:nvPr/>
        </p:nvSpPr>
        <p:spPr>
          <a:xfrm>
            <a:off x="7549162" y="3852832"/>
            <a:ext cx="212700" cy="20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Google Shape;129;p20"/>
          <p:cNvSpPr/>
          <p:nvPr/>
        </p:nvSpPr>
        <p:spPr>
          <a:xfrm>
            <a:off x="7778548" y="4250896"/>
            <a:ext cx="212700" cy="20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130;p20"/>
          <p:cNvSpPr/>
          <p:nvPr/>
        </p:nvSpPr>
        <p:spPr>
          <a:xfrm>
            <a:off x="7649272" y="4722643"/>
            <a:ext cx="212700" cy="20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Google Shape;131;p20"/>
          <p:cNvSpPr txBox="1"/>
          <p:nvPr/>
        </p:nvSpPr>
        <p:spPr>
          <a:xfrm>
            <a:off x="7412594" y="3383799"/>
            <a:ext cx="1044900" cy="434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Google Shape;132;p20"/>
          <p:cNvCxnSpPr>
            <a:stCxn id="45" idx="4"/>
            <a:endCxn id="46" idx="0"/>
          </p:cNvCxnSpPr>
          <p:nvPr/>
        </p:nvCxnSpPr>
        <p:spPr>
          <a:xfrm>
            <a:off x="7655512" y="4054432"/>
            <a:ext cx="229500" cy="1965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oogle Shape;133;p20"/>
          <p:cNvCxnSpPr>
            <a:stCxn id="46" idx="4"/>
            <a:endCxn id="47" idx="0"/>
          </p:cNvCxnSpPr>
          <p:nvPr/>
        </p:nvCxnSpPr>
        <p:spPr>
          <a:xfrm flipH="1">
            <a:off x="7755598" y="4452496"/>
            <a:ext cx="129300" cy="270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oogle Shape;134;p20"/>
          <p:cNvCxnSpPr>
            <a:stCxn id="52" idx="3"/>
            <a:endCxn id="60" idx="0"/>
          </p:cNvCxnSpPr>
          <p:nvPr/>
        </p:nvCxnSpPr>
        <p:spPr>
          <a:xfrm flipH="1">
            <a:off x="4977631" y="4237987"/>
            <a:ext cx="318900" cy="4173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Google Shape;135;p20"/>
          <p:cNvSpPr/>
          <p:nvPr/>
        </p:nvSpPr>
        <p:spPr>
          <a:xfrm>
            <a:off x="5265382" y="4065911"/>
            <a:ext cx="212700" cy="20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Google Shape;137;p20"/>
          <p:cNvCxnSpPr>
            <a:stCxn id="52" idx="5"/>
            <a:endCxn id="55" idx="0"/>
          </p:cNvCxnSpPr>
          <p:nvPr/>
        </p:nvCxnSpPr>
        <p:spPr>
          <a:xfrm>
            <a:off x="5446933" y="4237987"/>
            <a:ext cx="369000" cy="4173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Google Shape;139;p20"/>
          <p:cNvCxnSpPr>
            <a:stCxn id="55" idx="3"/>
            <a:endCxn id="56" idx="0"/>
          </p:cNvCxnSpPr>
          <p:nvPr/>
        </p:nvCxnSpPr>
        <p:spPr>
          <a:xfrm flipH="1">
            <a:off x="5603054" y="4827324"/>
            <a:ext cx="137700" cy="407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Google Shape;138;p20"/>
          <p:cNvSpPr/>
          <p:nvPr/>
        </p:nvSpPr>
        <p:spPr>
          <a:xfrm>
            <a:off x="5709604" y="4655248"/>
            <a:ext cx="212700" cy="20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140;p20"/>
          <p:cNvSpPr/>
          <p:nvPr/>
        </p:nvSpPr>
        <p:spPr>
          <a:xfrm>
            <a:off x="5496772" y="5235122"/>
            <a:ext cx="212700" cy="20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141;p20"/>
          <p:cNvSpPr/>
          <p:nvPr/>
        </p:nvSpPr>
        <p:spPr>
          <a:xfrm>
            <a:off x="5972427" y="5235122"/>
            <a:ext cx="212700" cy="20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Google Shape;142;p20"/>
          <p:cNvCxnSpPr>
            <a:stCxn id="55" idx="5"/>
            <a:endCxn id="57" idx="0"/>
          </p:cNvCxnSpPr>
          <p:nvPr/>
        </p:nvCxnSpPr>
        <p:spPr>
          <a:xfrm>
            <a:off x="5891155" y="4827324"/>
            <a:ext cx="187500" cy="407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Google Shape;143;p20"/>
          <p:cNvCxnSpPr>
            <a:stCxn id="60" idx="3"/>
            <a:endCxn id="61" idx="0"/>
          </p:cNvCxnSpPr>
          <p:nvPr/>
        </p:nvCxnSpPr>
        <p:spPr>
          <a:xfrm flipH="1">
            <a:off x="4764729" y="4827324"/>
            <a:ext cx="137700" cy="407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Google Shape;136;p20"/>
          <p:cNvSpPr/>
          <p:nvPr/>
        </p:nvSpPr>
        <p:spPr>
          <a:xfrm>
            <a:off x="4871280" y="4655248"/>
            <a:ext cx="212700" cy="20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144;p20"/>
          <p:cNvSpPr/>
          <p:nvPr/>
        </p:nvSpPr>
        <p:spPr>
          <a:xfrm>
            <a:off x="4658447" y="5235122"/>
            <a:ext cx="212700" cy="20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145;p20"/>
          <p:cNvSpPr/>
          <p:nvPr/>
        </p:nvSpPr>
        <p:spPr>
          <a:xfrm>
            <a:off x="5134102" y="5235122"/>
            <a:ext cx="212700" cy="20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Google Shape;146;p20"/>
          <p:cNvCxnSpPr>
            <a:stCxn id="60" idx="5"/>
            <a:endCxn id="62" idx="0"/>
          </p:cNvCxnSpPr>
          <p:nvPr/>
        </p:nvCxnSpPr>
        <p:spPr>
          <a:xfrm>
            <a:off x="5052831" y="4827324"/>
            <a:ext cx="187500" cy="407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Google Shape;147;p20"/>
          <p:cNvSpPr txBox="1"/>
          <p:nvPr/>
        </p:nvSpPr>
        <p:spPr>
          <a:xfrm>
            <a:off x="5100766" y="3414073"/>
            <a:ext cx="694500" cy="489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Google Shape;148;p20"/>
          <p:cNvCxnSpPr/>
          <p:nvPr/>
        </p:nvCxnSpPr>
        <p:spPr>
          <a:xfrm rot="5400000" flipH="1" flipV="1">
            <a:off x="6357364" y="3386624"/>
            <a:ext cx="831940" cy="1764357"/>
          </a:xfrm>
          <a:prstGeom prst="curvedConnector3">
            <a:avLst>
              <a:gd name="adj1" fmla="val 1274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oogle Shape;149;p20"/>
          <p:cNvCxnSpPr>
            <a:stCxn id="47" idx="4"/>
            <a:endCxn id="55" idx="6"/>
          </p:cNvCxnSpPr>
          <p:nvPr/>
        </p:nvCxnSpPr>
        <p:spPr>
          <a:xfrm rot="5400000" flipH="1">
            <a:off x="6754865" y="3923487"/>
            <a:ext cx="168195" cy="1833318"/>
          </a:xfrm>
          <a:prstGeom prst="curvedConnector4">
            <a:avLst>
              <a:gd name="adj1" fmla="val -135914"/>
              <a:gd name="adj2" fmla="val 529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oogle Shape;150;p20"/>
          <p:cNvCxnSpPr/>
          <p:nvPr/>
        </p:nvCxnSpPr>
        <p:spPr>
          <a:xfrm>
            <a:off x="6775646" y="3060254"/>
            <a:ext cx="19200" cy="309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Dot"/>
            <a:round/>
            <a:headEnd type="none" w="med" len="med"/>
            <a:tailEnd type="none" w="med" len="med"/>
          </a:ln>
        </p:spPr>
      </p:cxnSp>
      <p:sp>
        <p:nvSpPr>
          <p:cNvPr id="68" name="Google Shape;151;p20"/>
          <p:cNvSpPr txBox="1"/>
          <p:nvPr/>
        </p:nvSpPr>
        <p:spPr>
          <a:xfrm>
            <a:off x="5576486" y="4110860"/>
            <a:ext cx="369000" cy="48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152;p20"/>
          <p:cNvSpPr txBox="1"/>
          <p:nvPr/>
        </p:nvSpPr>
        <p:spPr>
          <a:xfrm>
            <a:off x="5446933" y="2903446"/>
            <a:ext cx="1638163" cy="4341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constraint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Google Shape;153;p20"/>
          <p:cNvCxnSpPr/>
          <p:nvPr/>
        </p:nvCxnSpPr>
        <p:spPr>
          <a:xfrm flipH="1">
            <a:off x="5793765" y="3280178"/>
            <a:ext cx="355800" cy="900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1" name="Google Shape;154;p20"/>
          <p:cNvSpPr txBox="1"/>
          <p:nvPr/>
        </p:nvSpPr>
        <p:spPr>
          <a:xfrm>
            <a:off x="4489646" y="5646529"/>
            <a:ext cx="2067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Symbolic domain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155;p20"/>
          <p:cNvSpPr txBox="1"/>
          <p:nvPr/>
        </p:nvSpPr>
        <p:spPr>
          <a:xfrm>
            <a:off x="7097121" y="5646529"/>
            <a:ext cx="22578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domain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952500"/>
            <a:ext cx="8040687" cy="1362075"/>
          </a:xfrm>
        </p:spPr>
        <p:txBody>
          <a:bodyPr/>
          <a:lstStyle/>
          <a:p>
            <a:r>
              <a:rPr lang="en-US" dirty="0"/>
              <a:t>Android Repair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screenshot of a cell phone&#10;&#10;Description generated with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6" y="3138769"/>
            <a:ext cx="1572554" cy="3048786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3" t="2868" r="12319" b="2792"/>
          <a:stretch>
            <a:fillRect/>
          </a:stretch>
        </p:blipFill>
        <p:spPr>
          <a:xfrm>
            <a:off x="2133600" y="3138769"/>
            <a:ext cx="1600200" cy="3048786"/>
          </a:xfrm>
          <a:prstGeom prst="round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9924" y="3559549"/>
            <a:ext cx="50754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9900"/>
              </a:buClr>
            </a:pPr>
            <a:r>
              <a:rPr lang="en-US" sz="2000" b="1" dirty="0">
                <a:solidFill>
                  <a:schemeClr val="accent1"/>
                </a:solidFill>
              </a:rPr>
              <a:t>Criteria for Android repair system:</a:t>
            </a:r>
          </a:p>
          <a:p>
            <a:pPr marL="285750" indent="-285750">
              <a:buClr>
                <a:srgbClr val="00990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Could be used by any smartphone user </a:t>
            </a:r>
          </a:p>
          <a:p>
            <a:pPr marL="742950" lvl="1" indent="-285750">
              <a:buClr>
                <a:srgbClr val="009900"/>
              </a:buClr>
              <a:buFont typeface="Wingdings" panose="05000000000000000000" pitchFamily="2" charset="2"/>
              <a:buChar char="ü"/>
            </a:pPr>
            <a:r>
              <a:rPr lang="en-US" dirty="0"/>
              <a:t>Doesn’t require source code</a:t>
            </a:r>
          </a:p>
          <a:p>
            <a:pPr marL="742950" lvl="1" indent="-285750">
              <a:buClr>
                <a:srgbClr val="009900"/>
              </a:buClr>
              <a:buFont typeface="Wingdings" panose="05000000000000000000" pitchFamily="2" charset="2"/>
              <a:buChar char="ü"/>
            </a:pPr>
            <a:r>
              <a:rPr lang="en-US" dirty="0"/>
              <a:t>No prior knowledge of Android app </a:t>
            </a:r>
          </a:p>
          <a:p>
            <a:pPr marL="742950" lvl="1" indent="-285750">
              <a:buClr>
                <a:srgbClr val="009900"/>
              </a:buClr>
              <a:buFont typeface="Wingdings" panose="05000000000000000000" pitchFamily="2" charset="2"/>
              <a:buChar char="ü"/>
            </a:pPr>
            <a:r>
              <a:rPr lang="en-US" dirty="0"/>
              <a:t>No prior experience of running tests</a:t>
            </a:r>
          </a:p>
          <a:p>
            <a:pPr lvl="1">
              <a:buClr>
                <a:srgbClr val="009900"/>
              </a:buClr>
            </a:pPr>
            <a:endParaRPr lang="en-US" dirty="0"/>
          </a:p>
          <a:p>
            <a:pPr marL="285750" indent="-285750">
              <a:buClr>
                <a:srgbClr val="009900"/>
              </a:buCl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19" name="Graphic 18" descr="User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96" y="4798314"/>
            <a:ext cx="1511030" cy="1511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Activity/Fragment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screenshot of a cell phone&#10;&#10;Description generated with very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" t="-354" r="6348" b="13478"/>
          <a:stretch>
            <a:fillRect/>
          </a:stretch>
        </p:blipFill>
        <p:spPr>
          <a:xfrm>
            <a:off x="603504" y="1295400"/>
            <a:ext cx="8311896" cy="5075238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4648200" y="2514600"/>
            <a:ext cx="38100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  <a:latin typeface="Comic Sans MS" panose="030F0702030302020204" pitchFamily="66" charset="0"/>
              </a:rPr>
              <a:t>Item 4 Title Appear Here</a:t>
            </a:r>
          </a:p>
          <a:p>
            <a:pPr algn="ctr"/>
            <a:r>
              <a:rPr lang="en-US" sz="1600" b="1" dirty="0">
                <a:solidFill>
                  <a:srgbClr val="009900"/>
                </a:solidFill>
                <a:latin typeface="Comic Sans MS" panose="030F0702030302020204" pitchFamily="66" charset="0"/>
              </a:rPr>
              <a:t>Because User Click On Fragment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generated with very high confidence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29" t="3439" r="7247" b="7305"/>
          <a:stretch>
            <a:fillRect/>
          </a:stretch>
        </p:blipFill>
        <p:spPr>
          <a:xfrm>
            <a:off x="4191000" y="838200"/>
            <a:ext cx="3886200" cy="577619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-405782"/>
            <a:ext cx="9372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Complexity of Android Activity/Fragment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6322" y="6137291"/>
            <a:ext cx="457200" cy="457200"/>
          </a:xfrm>
        </p:spPr>
        <p:txBody>
          <a:bodyPr/>
          <a:lstStyle/>
          <a:p>
            <a:fld id="{90744429-5D94-4E32-8057-7F8AE043425B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A screenshot of a cell phone&#10;&#10;Description generated with very high confidence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46" t="1565" r="54165" b="-919"/>
          <a:stretch>
            <a:fillRect/>
          </a:stretch>
        </p:blipFill>
        <p:spPr>
          <a:xfrm>
            <a:off x="826183" y="693339"/>
            <a:ext cx="3716517" cy="60122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9627" y="1190233"/>
            <a:ext cx="9140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2700" y="2867811"/>
            <a:ext cx="84670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Started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6059" y="3454083"/>
            <a:ext cx="106150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Resumed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10640" y="4055659"/>
            <a:ext cx="87876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Paused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2967" y="4635532"/>
            <a:ext cx="94769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Stopped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7207" y="5300244"/>
            <a:ext cx="11192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Destroyed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3661" y="743800"/>
            <a:ext cx="148630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Activity State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13634" y="743800"/>
            <a:ext cx="213391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Fragment Callbacks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lead to crashes in</a:t>
            </a:r>
            <a:br>
              <a:rPr lang="en-US" dirty="0"/>
            </a:br>
            <a:r>
              <a:rPr lang="en-US" dirty="0"/>
              <a:t>Android apps?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2236" y="4535455"/>
            <a:ext cx="8763000" cy="20488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Common root causes of crashes in apps:</a:t>
            </a:r>
          </a:p>
          <a:p>
            <a:r>
              <a:rPr lang="en-US" dirty="0"/>
              <a:t>Lifecycle-related (14.02%)</a:t>
            </a:r>
          </a:p>
          <a:p>
            <a:r>
              <a:rPr lang="en-US" dirty="0"/>
              <a:t>Resource-related (16.82%)</a:t>
            </a:r>
          </a:p>
          <a:p>
            <a:r>
              <a:rPr lang="en-US" dirty="0"/>
              <a:t>Workaround: 4.67 %</a:t>
            </a:r>
          </a:p>
          <a:p>
            <a:r>
              <a:rPr lang="en-US" dirty="0"/>
              <a:t>Most common exceptions</a:t>
            </a:r>
          </a:p>
          <a:p>
            <a:pPr lvl="1"/>
            <a:r>
              <a:rPr lang="en-US" dirty="0" err="1"/>
              <a:t>NullPointerException</a:t>
            </a:r>
            <a:r>
              <a:rPr lang="en-US" dirty="0"/>
              <a:t> (40.19%) </a:t>
            </a:r>
          </a:p>
          <a:p>
            <a:pPr lvl="1"/>
            <a:r>
              <a:rPr lang="en-US" dirty="0" err="1"/>
              <a:t>IllegalStateException</a:t>
            </a:r>
            <a:r>
              <a:rPr lang="en-US" dirty="0"/>
              <a:t> (7.48%)</a:t>
            </a:r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76730" y="1290928"/>
            <a:ext cx="8860389" cy="3200400"/>
            <a:chOff x="464" y="1412"/>
            <a:chExt cx="4832" cy="149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4" y="1412"/>
              <a:ext cx="4832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" y="1412"/>
              <a:ext cx="4836" cy="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ight Brace 7"/>
          <p:cNvSpPr/>
          <p:nvPr/>
        </p:nvSpPr>
        <p:spPr>
          <a:xfrm>
            <a:off x="3505200" y="4840374"/>
            <a:ext cx="614098" cy="498144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4969185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Could be automatically repaired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Lifecycle-aware Repair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533400" y="1600200"/>
          <a:ext cx="8267700" cy="47262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76"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/>
                        <a:t>Operator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45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S1: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GetActivity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-check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a condition to check whether the activity containing the fragment has been created.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S2: Retain object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object and load it when configuration changes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S3: Replace resource 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 resource id with another id of same type.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941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S4: Replace method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 the current method call with another method call with similar name and compatible parameter types.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45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S5: Replace cast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 the current type cast with another compatible type.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972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S6: Move </a:t>
                      </a:r>
                      <a:r>
                        <a:rPr kumimoji="0"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Removes a statement and add it to another location.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S7: Null-check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condition to check if a given object is null.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751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S8: Try-catch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try-catch blocks for the given exception.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Lifecycle-aware Repair Operator:</a:t>
            </a:r>
            <a:br>
              <a:rPr lang="en-US" dirty="0"/>
            </a:br>
            <a:r>
              <a:rPr lang="en-US" dirty="0"/>
              <a:t>Retain stateful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Content Placeholder 11" descr="A close up of electronics&#10;&#10;Description generated with high confidence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5625"/>
            <a:ext cx="1812298" cy="1363775"/>
          </a:xfrm>
        </p:spPr>
      </p:pic>
      <p:sp>
        <p:nvSpPr>
          <p:cNvPr id="15" name="TextBox 14"/>
          <p:cNvSpPr txBox="1"/>
          <p:nvPr/>
        </p:nvSpPr>
        <p:spPr>
          <a:xfrm>
            <a:off x="1295400" y="129540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Activity re-created: </a:t>
            </a:r>
          </a:p>
          <a:p>
            <a:r>
              <a:rPr lang="en-US" dirty="0" err="1"/>
              <a:t>onDestroy</a:t>
            </a:r>
            <a:r>
              <a:rPr lang="en-US" dirty="0"/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0" y="2057400"/>
            <a:ext cx="6769100" cy="4523740"/>
            <a:chOff x="3600" y="3240"/>
            <a:chExt cx="10660" cy="7124"/>
          </a:xfrm>
        </p:grpSpPr>
        <p:grpSp>
          <p:nvGrpSpPr>
            <p:cNvPr id="4" name="Group 3"/>
            <p:cNvGrpSpPr/>
            <p:nvPr/>
          </p:nvGrpSpPr>
          <p:grpSpPr>
            <a:xfrm>
              <a:off x="3600" y="3240"/>
              <a:ext cx="10660" cy="7124"/>
              <a:chOff x="3600" y="3240"/>
              <a:chExt cx="10660" cy="712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600" y="3240"/>
                <a:ext cx="10661" cy="7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public void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onCreate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(Bundle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savedInstanceState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{…</a:t>
                </a:r>
              </a:p>
              <a:p>
                <a:r>
                  <a:rPr lang="en-US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+  </a:t>
                </a:r>
                <a:r>
                  <a:rPr lang="en-US" dirty="0" err="1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setRetainInstance</a:t>
                </a:r>
                <a:r>
                  <a:rPr lang="en-US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(true);</a:t>
                </a:r>
                <a:r>
                  <a:rPr lang="en-US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retain this fragment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new field for saving the object</a:t>
                </a:r>
              </a:p>
              <a:p>
                <a:r>
                  <a:rPr lang="en-US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+ private static Option </a:t>
                </a:r>
                <a:r>
                  <a:rPr lang="en-US" dirty="0" err="1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saveOption</a:t>
                </a:r>
                <a:r>
                  <a:rPr lang="en-US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public View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onCreateView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LayoutInflater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inflater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ViewGroup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container, Bundle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savedInstanceState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{</a:t>
                </a:r>
              </a:p>
              <a:p>
                <a:r>
                  <a:rPr lang="en-US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saving and loading the object</a:t>
                </a:r>
              </a:p>
              <a:p>
                <a:r>
                  <a:rPr lang="en-US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+  if(option!=null){</a:t>
                </a:r>
              </a:p>
              <a:p>
                <a:r>
                  <a:rPr lang="en-US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+     </a:t>
                </a:r>
                <a:r>
                  <a:rPr lang="en-US" dirty="0" err="1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saveOption</a:t>
                </a:r>
                <a:r>
                  <a:rPr lang="en-US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option;</a:t>
                </a:r>
              </a:p>
              <a:p>
                <a:r>
                  <a:rPr lang="en-US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+  }else{</a:t>
                </a:r>
              </a:p>
              <a:p>
                <a:r>
                  <a:rPr lang="en-US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+     option = </a:t>
                </a:r>
                <a:r>
                  <a:rPr lang="en-US" dirty="0" err="1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saveOption</a:t>
                </a:r>
                <a:r>
                  <a:rPr lang="en-US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US" dirty="0">
                    <a:solidFill>
                      <a:srgbClr val="0099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+  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Wingdings 2" panose="05020102010507070707" pitchFamily="18" charset="2"/>
                  </a:rPr>
                  <a:t>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switch (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option.getButtonStyle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()){</a:t>
                </a:r>
                <a:endParaRPr lang="fr-F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620" y="3720"/>
                <a:ext cx="567" cy="50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0800" y="5400"/>
                <a:ext cx="567" cy="50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0800" y="8329"/>
                <a:ext cx="567" cy="50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20" name="Right Brace 19"/>
            <p:cNvSpPr/>
            <p:nvPr/>
          </p:nvSpPr>
          <p:spPr>
            <a:xfrm>
              <a:off x="9360" y="7680"/>
              <a:ext cx="1200" cy="1800"/>
            </a:xfrm>
            <a:prstGeom prst="rightBrac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9|4.3|9.2|22.9|9.3|3.3|9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2">
      <a:dk1>
        <a:sysClr val="windowText" lastClr="000000"/>
      </a:dk1>
      <a:lt1>
        <a:srgbClr val="FFFFFF"/>
      </a:lt1>
      <a:dk2>
        <a:srgbClr val="FF66CC"/>
      </a:dk2>
      <a:lt2>
        <a:srgbClr val="66FFFF"/>
      </a:lt2>
      <a:accent1>
        <a:srgbClr val="0070C0"/>
      </a:accent1>
      <a:accent2>
        <a:srgbClr val="3399FF"/>
      </a:accent2>
      <a:accent3>
        <a:srgbClr val="FF00FF"/>
      </a:accent3>
      <a:accent4>
        <a:srgbClr val="FFCCFF"/>
      </a:accent4>
      <a:accent5>
        <a:srgbClr val="CC99FF"/>
      </a:accent5>
      <a:accent6>
        <a:srgbClr val="FFCCFF"/>
      </a:accent6>
      <a:hlink>
        <a:srgbClr val="9933FF"/>
      </a:hlink>
      <a:folHlink>
        <a:srgbClr val="66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2605</TotalTime>
  <Words>1357</Words>
  <Application>Microsoft Office PowerPoint</Application>
  <PresentationFormat>全屏显示(4:3)</PresentationFormat>
  <Paragraphs>333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ＭＳ Ｐゴシック</vt:lpstr>
      <vt:lpstr>黑体</vt:lpstr>
      <vt:lpstr>黑体</vt:lpstr>
      <vt:lpstr>宋体</vt:lpstr>
      <vt:lpstr>Arial</vt:lpstr>
      <vt:lpstr>Calibri</vt:lpstr>
      <vt:lpstr>Cambria Math</vt:lpstr>
      <vt:lpstr>Comic Sans MS</vt:lpstr>
      <vt:lpstr>Consolas</vt:lpstr>
      <vt:lpstr>Symbol</vt:lpstr>
      <vt:lpstr>Times New Roman</vt:lpstr>
      <vt:lpstr>Wingdings</vt:lpstr>
      <vt:lpstr>Wingdings 2</vt:lpstr>
      <vt:lpstr>Equity</vt:lpstr>
      <vt:lpstr>Simple Light</vt:lpstr>
      <vt:lpstr>Repairing crashes in Android Apps 安卓应用的程序崩溃修复 </vt:lpstr>
      <vt:lpstr>南方科技大学智能软工组</vt:lpstr>
      <vt:lpstr>Repair &amp; Synthesis for Android apps</vt:lpstr>
      <vt:lpstr>Android Repair System</vt:lpstr>
      <vt:lpstr>Background: Activity/Fragment</vt:lpstr>
      <vt:lpstr>Complexity of Android Activity/Fragment Lifecycle</vt:lpstr>
      <vt:lpstr>What lead to crashes in Android apps?</vt:lpstr>
      <vt:lpstr>Lifecycle-aware Repair Operators</vt:lpstr>
      <vt:lpstr>Lifecycle-aware Repair Operator: Retain stateful object</vt:lpstr>
      <vt:lpstr>Android Apps Repair System (Droix) </vt:lpstr>
      <vt:lpstr>Android Apps Repair System (Droix) </vt:lpstr>
      <vt:lpstr>Code-level &amp; Test-level Properties  in Droix</vt:lpstr>
      <vt:lpstr>Searching for Patches</vt:lpstr>
      <vt:lpstr>Example: Transistor</vt:lpstr>
      <vt:lpstr>Example: Transistor</vt:lpstr>
      <vt:lpstr>Which patch is better?</vt:lpstr>
      <vt:lpstr>Empirical Evaluation of Droix</vt:lpstr>
      <vt:lpstr>Android Testing via Synthetic  Symbolic Execution</vt:lpstr>
      <vt:lpstr>Challenges in symbolically executing framework oriented programs</vt:lpstr>
      <vt:lpstr>Existing solutions</vt:lpstr>
      <vt:lpstr>Constraints loss due to concrete execution</vt:lpstr>
      <vt:lpstr>Basic idea of SynthesiSE</vt:lpstr>
      <vt:lpstr>Program synthesis</vt:lpstr>
      <vt:lpstr>Architecture</vt:lpstr>
      <vt:lpstr>Results – Synthesized expression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shinhwei</dc:creator>
  <cp:lastModifiedBy>shinhwei</cp:lastModifiedBy>
  <cp:revision>1135</cp:revision>
  <cp:lastPrinted>2014-06-12T10:29:00Z</cp:lastPrinted>
  <dcterms:created xsi:type="dcterms:W3CDTF">2014-06-06T19:20:00Z</dcterms:created>
  <dcterms:modified xsi:type="dcterms:W3CDTF">2018-11-24T03:57:23Z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