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12" r:id="rId2"/>
    <p:sldId id="408" r:id="rId3"/>
    <p:sldId id="525" r:id="rId4"/>
    <p:sldId id="526" r:id="rId5"/>
    <p:sldId id="527" r:id="rId6"/>
    <p:sldId id="528" r:id="rId7"/>
    <p:sldId id="534" r:id="rId8"/>
    <p:sldId id="529" r:id="rId9"/>
    <p:sldId id="535" r:id="rId10"/>
    <p:sldId id="530" r:id="rId11"/>
    <p:sldId id="536" r:id="rId12"/>
    <p:sldId id="531" r:id="rId13"/>
    <p:sldId id="537" r:id="rId14"/>
    <p:sldId id="532" r:id="rId15"/>
    <p:sldId id="533" r:id="rId16"/>
    <p:sldId id="538" r:id="rId17"/>
  </p:sldIdLst>
  <p:sldSz cx="9144000" cy="6858000" type="screen4x3"/>
  <p:notesSz cx="6648450" cy="9774238"/>
  <p:defaultTextStyle>
    <a:defPPr>
      <a:defRPr lang="en-GB"/>
    </a:defPPr>
    <a:lvl1pPr marL="0" lvl="0" indent="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1pPr>
    <a:lvl2pPr marL="742950" lvl="1" indent="-28575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2pPr>
    <a:lvl3pPr marL="1143000" lvl="2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3pPr>
    <a:lvl4pPr marL="1600200" lvl="3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4pPr>
    <a:lvl5pPr marL="2057400" lvl="4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5pPr>
    <a:lvl6pPr marL="2286000" lvl="5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6pPr>
    <a:lvl7pPr marL="2743200" lvl="6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7pPr>
    <a:lvl8pPr marL="3200400" lvl="7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8pPr>
    <a:lvl9pPr marL="3657600" lvl="8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AR PL UMing HK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" initials="m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E8F32"/>
    <a:srgbClr val="FF00FF"/>
    <a:srgbClr val="CCFF66"/>
    <a:srgbClr val="0B38F5"/>
    <a:srgbClr val="FDEFE9"/>
    <a:srgbClr val="FCDDC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/>
    <p:restoredTop sz="95271"/>
  </p:normalViewPr>
  <p:slideViewPr>
    <p:cSldViewPr showGuides="1">
      <p:cViewPr>
        <p:scale>
          <a:sx n="99" d="100"/>
          <a:sy n="99" d="100"/>
        </p:scale>
        <p:origin x="-288" y="-60"/>
      </p:cViewPr>
      <p:guideLst>
        <p:guide orient="horz" pos="2135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232" y="-102"/>
      </p:cViewPr>
      <p:guideLst>
        <p:guide orient="horz" pos="3042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48945" eaLnBrk="0" hangingPunct="0">
              <a:buFontTx/>
              <a:buNone/>
              <a:defRPr sz="1200"/>
            </a:lvl1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 PL UMing HK"/>
              <a:cs typeface="AR PL UMing HK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48945" eaLnBrk="0" hangingPunct="0">
              <a:buFontTx/>
              <a:buNone/>
              <a:defRPr sz="1200"/>
            </a:lvl1pPr>
          </a:lstStyle>
          <a:p>
            <a:pPr marL="0" marR="0" lvl="0" indent="0" algn="r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 PL UMing HK"/>
              <a:cs typeface="AR PL UMing HK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48945" eaLnBrk="0" hangingPunct="0">
              <a:buFontTx/>
              <a:buNone/>
              <a:defRPr sz="1200"/>
            </a:lvl1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 PL UMing HK"/>
              <a:cs typeface="AR PL UMing HK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2341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0" y="0"/>
            <a:ext cx="6648450" cy="97742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0" y="0"/>
            <a:ext cx="288131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algn="r" defTabSz="448945" eaLnBrk="1" hangingPunct="0">
              <a:buClr>
                <a:srgbClr val="000000"/>
              </a:buClr>
              <a:buSzPct val="45000"/>
              <a:buFont typeface="StarSymbol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1200">
                <a:solidFill>
                  <a:srgbClr val="000000"/>
                </a:solidFill>
                <a:latin typeface="AR PL UMing HK" charset="0"/>
                <a:ea typeface="宋体" panose="02010600030101010101" pitchFamily="2" charset="-122"/>
                <a:cs typeface="AR PL UMing HK" charset="0"/>
              </a:defRPr>
            </a:lvl1pPr>
          </a:lstStyle>
          <a:p>
            <a:pPr marL="0" marR="0" lvl="0" indent="0" algn="r" defTabSz="448945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 PL UMing HK" charset="0"/>
              <a:ea typeface="宋体" panose="02010600030101010101" pitchFamily="2" charset="-122"/>
              <a:cs typeface="AR PL UMing HK" charset="0"/>
            </a:endParaRPr>
          </a:p>
        </p:txBody>
      </p:sp>
      <p:sp>
        <p:nvSpPr>
          <p:cNvPr id="26629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25538" y="1222375"/>
            <a:ext cx="4395787" cy="3297238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65163" y="4703763"/>
            <a:ext cx="5316538" cy="3846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lvl="0"/>
            <a:endParaRPr lang="zh-CN" altLang="zh-CN" dirty="0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0" y="9283700"/>
            <a:ext cx="2881313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765550" y="9283700"/>
            <a:ext cx="287972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/>
          <a:lstStyle/>
          <a:p>
            <a:pPr lvl="0" algn="r" defTabSz="0" eaLnBrk="1">
              <a:buSzPct val="45000"/>
              <a:buFont typeface="StarSymbol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</a:tabLst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 PL UMing HK"/>
                <a:ea typeface="宋体" panose="02010600030101010101" pitchFamily="2" charset="-122"/>
              </a:rPr>
              <a:t>‹#›</a:t>
            </a:fld>
            <a:endParaRPr lang="en-US" altLang="zh-CN" sz="1200" dirty="0">
              <a:solidFill>
                <a:srgbClr val="000000"/>
              </a:solidFill>
              <a:latin typeface="AR PL UMing HK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8213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/>
          </p:nvPr>
        </p:nvSpPr>
        <p:spPr>
          <a:xfrm>
            <a:off x="665163" y="4703763"/>
            <a:ext cx="5316537" cy="3846512"/>
          </a:xfrm>
        </p:spPr>
        <p:txBody>
          <a:bodyPr wrap="square" lIns="90000" tIns="46800" rIns="90000" bIns="46800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5550" y="9283700"/>
            <a:ext cx="2879725" cy="4889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/>
          <a:lstStyle/>
          <a:p>
            <a:pPr lvl="0" algn="r" defTabSz="0" eaLnBrk="1">
              <a:spcBef>
                <a:spcPct val="0"/>
              </a:spcBef>
              <a:buSzPct val="45000"/>
              <a:buFont typeface="StarSymbol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</a:tabLst>
            </a:pPr>
            <a:fld id="{9A0DB2DC-4C9A-4742-B13C-FB6460FD3503}" type="slidenum">
              <a:rPr lang="en-US" altLang="zh-CN" dirty="0">
                <a:latin typeface="AR PL UMing HK"/>
                <a:ea typeface="宋体" panose="02010600030101010101" pitchFamily="2" charset="-122"/>
              </a:rPr>
              <a:t>1</a:t>
            </a:fld>
            <a:endParaRPr lang="en-US" altLang="zh-CN" dirty="0">
              <a:latin typeface="AR PL UMing HK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" y="6269038"/>
            <a:ext cx="1728788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1943100" y="6430963"/>
            <a:ext cx="7200900" cy="4270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 PL UMing HK"/>
              </a:rPr>
              <a:t>王俊鹏：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 PL UMing HK"/>
              </a:rPr>
              <a:t>wjp_90@126.com</a:t>
            </a:r>
            <a:endParaRPr kumimoji="0" lang="en-GB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 PL UMing HK"/>
            </a:endParaRPr>
          </a:p>
        </p:txBody>
      </p:sp>
      <p:pic>
        <p:nvPicPr>
          <p:cNvPr id="2055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637" y="-17462"/>
            <a:ext cx="9180512" cy="104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592" y="1412776"/>
            <a:ext cx="7992888" cy="5184576"/>
          </a:xfrm>
        </p:spPr>
        <p:txBody>
          <a:bodyPr/>
          <a:lstStyle>
            <a:lvl1pPr>
              <a:defRPr>
                <a:latin typeface="Ebrima" panose="02000000000000000000" pitchFamily="2" charset="0"/>
                <a:cs typeface="Ebrima" panose="02000000000000000000" pitchFamily="2" charset="0"/>
              </a:defRPr>
            </a:lvl1pPr>
            <a:lvl2pPr>
              <a:defRPr>
                <a:latin typeface="Ebrima" panose="02000000000000000000" pitchFamily="2" charset="0"/>
                <a:cs typeface="Ebrima" panose="02000000000000000000" pitchFamily="2" charset="0"/>
              </a:defRPr>
            </a:lvl2pPr>
            <a:lvl3pPr>
              <a:defRPr>
                <a:latin typeface="Ebrima" panose="02000000000000000000" pitchFamily="2" charset="0"/>
                <a:cs typeface="Ebrima" panose="02000000000000000000" pitchFamily="2" charset="0"/>
              </a:defRPr>
            </a:lvl3pPr>
            <a:lvl4pPr>
              <a:defRPr>
                <a:latin typeface="Ebrima" panose="02000000000000000000" pitchFamily="2" charset="0"/>
                <a:cs typeface="Ebrima" panose="02000000000000000000" pitchFamily="2" charset="0"/>
              </a:defRPr>
            </a:lvl4pPr>
            <a:lvl5pPr>
              <a:defRPr>
                <a:latin typeface="Ebrima" panose="02000000000000000000" pitchFamily="2" charset="0"/>
                <a:cs typeface="Ebrima" panose="02000000000000000000" pitchFamily="2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A3D33078-B108-4E63-AE01-65D9C70CFC0A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05AF67D-E829-4B82-AA08-35B09D61A9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638504" cy="6858000"/>
          </a:xfrm>
          <a:prstGeom prst="rect">
            <a:avLst/>
          </a:prstGeom>
          <a:solidFill>
            <a:srgbClr val="3BB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638504" cy="1196752"/>
          </a:xfrm>
          <a:prstGeom prst="rect">
            <a:avLst/>
          </a:prstGeom>
          <a:solidFill>
            <a:srgbClr val="054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2049"/>
            <a:ext cx="575556" cy="83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899592" y="1196752"/>
            <a:ext cx="7938882" cy="0"/>
          </a:xfrm>
          <a:prstGeom prst="line">
            <a:avLst/>
          </a:prstGeom>
          <a:ln>
            <a:solidFill>
              <a:srgbClr val="3BBC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99592" y="1"/>
            <a:ext cx="7992888" cy="1196752"/>
          </a:xfrm>
        </p:spPr>
        <p:txBody>
          <a:bodyPr>
            <a:normAutofit/>
          </a:bodyPr>
          <a:lstStyle>
            <a:lvl1pPr>
              <a:defRPr lang="zh-CN" altLang="en-US" sz="30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19050"/>
            <a:ext cx="9124950" cy="639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6350000"/>
            <a:ext cx="2174875" cy="47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pPr lvl="0"/>
            <a:r>
              <a:rPr lang="zh-CN" altLang="en-GB" dirty="0"/>
              <a:t>单击鼠标编辑标题文的格式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lvl="0"/>
            <a:r>
              <a:rPr lang="zh-CN" altLang="en-GB" dirty="0"/>
              <a:t>单击鼠标编辑大纲正文格式</a:t>
            </a:r>
          </a:p>
          <a:p>
            <a:pPr lvl="1"/>
            <a:r>
              <a:rPr lang="zh-CN" altLang="en-GB" dirty="0"/>
              <a:t>第二个大纲级</a:t>
            </a:r>
          </a:p>
          <a:p>
            <a:pPr lvl="2"/>
            <a:r>
              <a:rPr lang="zh-CN" altLang="en-GB" dirty="0"/>
              <a:t>第三个大纲级</a:t>
            </a:r>
          </a:p>
          <a:p>
            <a:pPr lvl="3"/>
            <a:r>
              <a:rPr lang="zh-CN" altLang="en-GB" dirty="0"/>
              <a:t>第四个大纲级</a:t>
            </a:r>
          </a:p>
          <a:p>
            <a:pPr lvl="4"/>
            <a:r>
              <a:rPr lang="zh-CN" altLang="en-GB" dirty="0"/>
              <a:t>第五个大纲级</a:t>
            </a:r>
          </a:p>
          <a:p>
            <a:pPr lvl="4"/>
            <a:r>
              <a:rPr lang="zh-CN" altLang="en-GB" dirty="0"/>
              <a:t>第六个大纲级</a:t>
            </a:r>
          </a:p>
          <a:p>
            <a:pPr lvl="4"/>
            <a:r>
              <a:rPr lang="zh-CN" altLang="en-GB" dirty="0"/>
              <a:t>第七个大纲级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5pPr>
            <a:lvl6pPr marL="25146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6pPr>
            <a:lvl7pPr marL="29718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7pPr>
            <a:lvl8pPr marL="34290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8pPr>
            <a:lvl9pPr marL="3886200" indent="-228600" defTabSz="44894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AR PL UMing HK"/>
                <a:cs typeface="AR PL UMing HK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 PL UMing H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448945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8945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2pPr>
      <a:lvl3pPr algn="ctr" defTabSz="448945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3pPr>
      <a:lvl4pPr algn="ctr" defTabSz="448945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4pPr>
      <a:lvl5pPr algn="ctr" defTabSz="448945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5pPr>
      <a:lvl6pPr marL="2514600" indent="-228600"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6pPr>
      <a:lvl7pPr marL="2971800" indent="-228600"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7pPr>
      <a:lvl8pPr marL="3429000" indent="-228600"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8pPr>
      <a:lvl9pPr marL="3886200" indent="-228600" algn="ctr" defTabSz="44894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AR PL UMing HK" charset="0"/>
          <a:cs typeface="AR PL UMing HK" charset="0"/>
        </a:defRPr>
      </a:lvl9pPr>
    </p:titleStyle>
    <p:bodyStyle>
      <a:lvl1pPr marL="342900" indent="-342900" algn="l" defTabSz="448945" rtl="0" eaLnBrk="0" fontAlgn="base" hangingPunct="0">
        <a:spcBef>
          <a:spcPts val="8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8945" rtl="0" eaLnBrk="0" fontAlgn="base" hangingPunct="0">
        <a:spcBef>
          <a:spcPts val="7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8945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8945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8945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5040"/>
          <a:stretch>
            <a:fillRect/>
          </a:stretch>
        </p:blipFill>
        <p:spPr>
          <a:xfrm>
            <a:off x="-7144" y="1556792"/>
            <a:ext cx="9151144" cy="28789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7145" y="5445224"/>
            <a:ext cx="915114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谭舜泉</a:t>
            </a:r>
            <a:endParaRPr lang="zh-CN" altLang="en-US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2018.11.23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1" y="4034790"/>
            <a:ext cx="7185533" cy="80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-122555" y="4112895"/>
            <a:ext cx="7295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对编译与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教学的思考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角度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8844" y="260648"/>
            <a:ext cx="4213636" cy="720080"/>
            <a:chOff x="4318804" y="260648"/>
            <a:chExt cx="4213636" cy="7200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8804" y="260648"/>
              <a:ext cx="720080" cy="720080"/>
            </a:xfrm>
            <a:prstGeom prst="rect">
              <a:avLst/>
            </a:prstGeom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146" y="332656"/>
              <a:ext cx="3439294" cy="606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操作系统课程达成度评价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323528" y="1700807"/>
            <a:ext cx="8310368" cy="44644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3333FF"/>
                </a:solidFill>
              </a:rPr>
              <a:t>毕业要求</a:t>
            </a:r>
            <a:r>
              <a:rPr lang="en-US" altLang="zh-CN" sz="2800" b="1" dirty="0">
                <a:solidFill>
                  <a:srgbClr val="3333FF"/>
                </a:solidFill>
              </a:rPr>
              <a:t>4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 </a:t>
            </a:r>
            <a:r>
              <a:rPr lang="zh-CN" altLang="zh-CN" sz="2800" b="1" dirty="0" smtClean="0"/>
              <a:t>研究</a:t>
            </a:r>
            <a:r>
              <a:rPr lang="zh-CN" altLang="zh-CN" sz="2800" dirty="0"/>
              <a:t>：能够基于计算机科学原理并</a:t>
            </a:r>
            <a:r>
              <a:rPr lang="zh-CN" altLang="zh-CN" sz="2800" dirty="0">
                <a:solidFill>
                  <a:srgbClr val="3333FF"/>
                </a:solidFill>
              </a:rPr>
              <a:t>采用专业科学方法对复杂工程问题进行研究</a:t>
            </a:r>
            <a:r>
              <a:rPr lang="zh-CN" altLang="zh-CN" sz="2800" dirty="0"/>
              <a:t>，包括前期求证、设计实验、分析与解释数据，并通过信息综合得到合理有效的结论。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/>
              <a:t>指标点</a:t>
            </a:r>
            <a:r>
              <a:rPr lang="en-US" altLang="zh-CN" sz="2400" dirty="0"/>
              <a:t>4.2  </a:t>
            </a:r>
            <a:r>
              <a:rPr lang="zh-CN" altLang="zh-CN" sz="2400" dirty="0"/>
              <a:t>能够基于科学原理并采用专业科学方法，针对复杂计算机工程问题进行</a:t>
            </a:r>
            <a:r>
              <a:rPr lang="zh-CN" altLang="zh-CN" sz="2400" dirty="0">
                <a:solidFill>
                  <a:srgbClr val="3333FF"/>
                </a:solidFill>
              </a:rPr>
              <a:t>实验设计</a:t>
            </a:r>
            <a:r>
              <a:rPr lang="zh-CN" altLang="zh-CN" sz="2400" dirty="0"/>
              <a:t>。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/>
              <a:t>教学目标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能够</a:t>
            </a:r>
            <a:r>
              <a:rPr lang="zh-CN" altLang="zh-CN" sz="2400" dirty="0"/>
              <a:t>运用实验手段对操作系统中的</a:t>
            </a:r>
            <a:r>
              <a:rPr lang="zh-CN" altLang="zh-CN" sz="2400" dirty="0">
                <a:solidFill>
                  <a:srgbClr val="3333FF"/>
                </a:solidFill>
              </a:rPr>
              <a:t>经典算法和机制进行验证和</a:t>
            </a:r>
            <a:r>
              <a:rPr lang="zh-CN" altLang="zh-CN" sz="2400" dirty="0" smtClean="0">
                <a:solidFill>
                  <a:srgbClr val="3333FF"/>
                </a:solidFill>
              </a:rPr>
              <a:t>分析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3412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操作系统相应的课程实验设计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11560" y="1988840"/>
            <a:ext cx="8022336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指导学生阅读</a:t>
            </a:r>
            <a:r>
              <a:rPr lang="en-US" altLang="zh-CN" sz="2800" dirty="0" smtClean="0"/>
              <a:t>xv6-book</a:t>
            </a:r>
            <a:r>
              <a:rPr lang="zh-CN" altLang="en-US" sz="2800" dirty="0" smtClean="0"/>
              <a:t>及相关源代码，理解</a:t>
            </a:r>
            <a:r>
              <a:rPr lang="en-US" altLang="zh-CN" sz="2800" dirty="0" smtClean="0"/>
              <a:t>xv6</a:t>
            </a:r>
            <a:r>
              <a:rPr lang="zh-CN" altLang="en-US" sz="2800" dirty="0" smtClean="0"/>
              <a:t>内部的进程调度设计。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指导学生利用</a:t>
            </a:r>
            <a:r>
              <a:rPr lang="en-US" altLang="zh-CN" sz="2800" dirty="0" smtClean="0"/>
              <a:t>xv6</a:t>
            </a:r>
            <a:r>
              <a:rPr lang="zh-CN" altLang="en-US" sz="2800" dirty="0" smtClean="0"/>
              <a:t>提供的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，在终端输出系统中进程的不同状态。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05064"/>
            <a:ext cx="4531226" cy="210279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5714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操作系统课程达成度评价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323528" y="1700807"/>
            <a:ext cx="8310368" cy="44644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3333FF"/>
                </a:solidFill>
              </a:rPr>
              <a:t>毕业要求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10 </a:t>
            </a:r>
            <a:r>
              <a:rPr lang="zh-CN" altLang="zh-CN" sz="2800" b="1" dirty="0" smtClean="0"/>
              <a:t>沟通</a:t>
            </a:r>
            <a:r>
              <a:rPr lang="zh-CN" altLang="zh-CN" sz="2800" b="1" dirty="0"/>
              <a:t>：</a:t>
            </a:r>
            <a:r>
              <a:rPr lang="zh-CN" altLang="zh-CN" sz="2800" dirty="0"/>
              <a:t>能够</a:t>
            </a:r>
            <a:r>
              <a:rPr lang="zh-CN" altLang="zh-CN" sz="2800" dirty="0">
                <a:solidFill>
                  <a:srgbClr val="3333FF"/>
                </a:solidFill>
              </a:rPr>
              <a:t>在复杂计算机工程问题与业界同行以及社会公众进行有效沟通</a:t>
            </a:r>
            <a:r>
              <a:rPr lang="zh-CN" altLang="zh-CN" sz="2800" dirty="0"/>
              <a:t>，包括撰写报告和设计文档、陈述发言、清晰表达或回应指令。并具备一定的国际视野，能够在跨文化背景下进行交流。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/>
              <a:t>指标点</a:t>
            </a:r>
            <a:r>
              <a:rPr lang="en-US" altLang="zh-CN" sz="2400" dirty="0"/>
              <a:t>10.2 </a:t>
            </a:r>
            <a:r>
              <a:rPr lang="zh-CN" altLang="en-US" sz="2400" dirty="0">
                <a:solidFill>
                  <a:srgbClr val="3333FF"/>
                </a:solidFill>
              </a:rPr>
              <a:t>具备较好的计算机专业知识表述能力</a:t>
            </a:r>
            <a:r>
              <a:rPr lang="zh-CN" altLang="en-US" sz="2400" dirty="0"/>
              <a:t>，能够就复杂计算机工程问题与业界同行及社会公众进行沟通和交流。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/>
              <a:t>教学目标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能够</a:t>
            </a:r>
            <a:r>
              <a:rPr lang="zh-CN" altLang="en-US" sz="2400" dirty="0" smtClean="0"/>
              <a:t>在实验报告中</a:t>
            </a:r>
            <a:r>
              <a:rPr lang="zh-CN" altLang="zh-CN" sz="2400" dirty="0" smtClean="0"/>
              <a:t>对</a:t>
            </a:r>
            <a:r>
              <a:rPr lang="zh-CN" altLang="zh-CN" sz="2400" dirty="0"/>
              <a:t>操作系统中的经典算法和机制</a:t>
            </a:r>
            <a:r>
              <a:rPr lang="zh-CN" altLang="zh-CN" sz="2400" dirty="0" smtClean="0"/>
              <a:t>进行</a:t>
            </a:r>
            <a:r>
              <a:rPr lang="zh-CN" altLang="zh-CN" sz="2400" dirty="0" smtClean="0">
                <a:solidFill>
                  <a:srgbClr val="3333FF"/>
                </a:solidFill>
              </a:rPr>
              <a:t>分析</a:t>
            </a:r>
            <a:r>
              <a:rPr lang="zh-CN" altLang="zh-CN" sz="2400" dirty="0">
                <a:solidFill>
                  <a:srgbClr val="3333FF"/>
                </a:solidFill>
              </a:rPr>
              <a:t>和表述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3412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操作系统相应的课程实验设计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11560" y="1988840"/>
            <a:ext cx="8022336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指导学生对照目前已有的中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英文</a:t>
            </a:r>
            <a:r>
              <a:rPr lang="en-US" altLang="zh-CN" sz="2800" dirty="0" smtClean="0"/>
              <a:t>xv6-book</a:t>
            </a:r>
            <a:r>
              <a:rPr lang="zh-CN" altLang="en-US" sz="2800" dirty="0" smtClean="0"/>
              <a:t>文档，针对每一章节提出深浅适中的理解问题，让学生</a:t>
            </a:r>
            <a:r>
              <a:rPr lang="zh-CN" altLang="en-US" sz="2800" dirty="0" smtClean="0">
                <a:solidFill>
                  <a:srgbClr val="3333FF"/>
                </a:solidFill>
              </a:rPr>
              <a:t>自行组队，自学文档，阅读代码，回答老师给出的理解问题</a:t>
            </a:r>
            <a:r>
              <a:rPr lang="zh-CN" altLang="en-US" sz="2800" dirty="0" smtClean="0"/>
              <a:t>，作为课程的其中一项大作业。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82" y="3933056"/>
            <a:ext cx="7173327" cy="250542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5714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操作系统课程达成度评价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323528" y="1700807"/>
            <a:ext cx="8310368" cy="48965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3333FF"/>
                </a:solidFill>
              </a:rPr>
              <a:t>毕业要求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12 </a:t>
            </a:r>
            <a:r>
              <a:rPr lang="zh-CN" altLang="zh-CN" sz="2800" b="1" dirty="0" smtClean="0"/>
              <a:t>终身</a:t>
            </a:r>
            <a:r>
              <a:rPr lang="zh-CN" altLang="zh-CN" sz="2800" b="1" dirty="0"/>
              <a:t>学习</a:t>
            </a:r>
            <a:r>
              <a:rPr lang="zh-CN" altLang="zh-CN" sz="2800" dirty="0"/>
              <a:t>：具有自主学习和终身学习的意识，能够阅读理解、对比分析和综述计算机专业文献，能够发现实践中存在的问题，并具有不断学习新知识和适应计算机技术快速发展的能力。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/>
              <a:t>指标点</a:t>
            </a:r>
            <a:r>
              <a:rPr lang="en-US" altLang="zh-CN" sz="2400" dirty="0"/>
              <a:t>12.3 </a:t>
            </a:r>
            <a:r>
              <a:rPr lang="zh-CN" altLang="zh-CN" sz="2400" dirty="0"/>
              <a:t>能够发现实践过程中存在的问题和涉及的方法技术，并能够通过</a:t>
            </a:r>
            <a:r>
              <a:rPr lang="zh-CN" altLang="zh-CN" sz="2400" dirty="0">
                <a:solidFill>
                  <a:srgbClr val="3333FF"/>
                </a:solidFill>
              </a:rPr>
              <a:t>文献检索等手段</a:t>
            </a:r>
            <a:r>
              <a:rPr lang="zh-CN" altLang="zh-CN" sz="2400" dirty="0"/>
              <a:t>不断学习计算机专业新知识和技术，对问题试图进行解决。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/>
              <a:t>教学目标</a:t>
            </a:r>
            <a:r>
              <a:rPr lang="zh-CN" altLang="en-US" sz="2400" dirty="0" smtClean="0"/>
              <a:t>：了解操作系统的</a:t>
            </a:r>
            <a:r>
              <a:rPr lang="zh-CN" altLang="en-US" sz="2400" dirty="0" smtClean="0">
                <a:solidFill>
                  <a:srgbClr val="3333FF"/>
                </a:solidFill>
              </a:rPr>
              <a:t>最新动态，力所能及的为已有的操作系统引入新的功能，为后续相关课程和今后职业发展奠定基础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5713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操作系统相应的课程实验设计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11560" y="1772816"/>
            <a:ext cx="8022336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指导学生自行组队，对</a:t>
            </a:r>
            <a:r>
              <a:rPr lang="en-US" altLang="zh-CN" sz="2800" dirty="0" smtClean="0"/>
              <a:t>xv6</a:t>
            </a:r>
            <a:r>
              <a:rPr lang="zh-CN" altLang="en-US" sz="2800" dirty="0" smtClean="0"/>
              <a:t>操作系统内核功能进行扩充，在此基础上开发一个功能丰富的应用层程序。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97881"/>
            <a:ext cx="5005807" cy="37462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284984"/>
            <a:ext cx="3945369" cy="223224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71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920429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对编译原理与操作系统教学的思考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11560" y="1988840"/>
            <a:ext cx="8022336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可否通过交叉编译实验操作系统（如</a:t>
            </a:r>
            <a:r>
              <a:rPr lang="en-US" altLang="zh-CN" dirty="0" smtClean="0"/>
              <a:t>xv6</a:t>
            </a:r>
            <a:r>
              <a:rPr lang="zh-CN" altLang="en-US" dirty="0" smtClean="0"/>
              <a:t>）让学生对编译原理有更深刻理解。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有</a:t>
            </a:r>
            <a:r>
              <a:rPr lang="zh-CN" altLang="en-US" dirty="0" smtClean="0"/>
              <a:t>否可能把实现一个在实验操作系统（如</a:t>
            </a:r>
            <a:r>
              <a:rPr lang="en-US" altLang="zh-CN" dirty="0" smtClean="0"/>
              <a:t>xv6</a:t>
            </a:r>
            <a:r>
              <a:rPr lang="zh-CN" altLang="en-US" dirty="0" smtClean="0"/>
              <a:t>）中的编译器作为编译原理的大作业。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两</a:t>
            </a:r>
            <a:r>
              <a:rPr lang="zh-CN" altLang="en-US" dirty="0" smtClean="0"/>
              <a:t>门课程交互合作，共同完成课程达成度要求。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85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5"/>
          <p:cNvSpPr>
            <a:spLocks noChangeArrowheads="1"/>
          </p:cNvSpPr>
          <p:nvPr/>
        </p:nvSpPr>
        <p:spPr bwMode="auto">
          <a:xfrm rot="5400000" flipH="1">
            <a:off x="-2031206" y="1716881"/>
            <a:ext cx="4032250" cy="3925888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4489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3" name="Group 3"/>
          <p:cNvGrpSpPr/>
          <p:nvPr/>
        </p:nvGrpSpPr>
        <p:grpSpPr>
          <a:xfrm>
            <a:off x="2770188" y="1256348"/>
            <a:ext cx="6022975" cy="1011237"/>
            <a:chOff x="0" y="0"/>
            <a:chExt cx="8335" cy="1261"/>
          </a:xfrm>
        </p:grpSpPr>
        <p:pic>
          <p:nvPicPr>
            <p:cNvPr id="5162" name="Picture 4" descr="结构组织图_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1" y="79"/>
              <a:ext cx="7114" cy="11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63" name="Text Box 5"/>
            <p:cNvSpPr txBox="1"/>
            <p:nvPr/>
          </p:nvSpPr>
          <p:spPr>
            <a:xfrm>
              <a:off x="1220" y="305"/>
              <a:ext cx="6576" cy="6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深大工程教育专业认证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5164" name="Picture 6" descr="包含关系(斜纹)_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31" cy="11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65" name="Text Box 7"/>
            <p:cNvSpPr txBox="1"/>
            <p:nvPr/>
          </p:nvSpPr>
          <p:spPr>
            <a:xfrm>
              <a:off x="227" y="225"/>
              <a:ext cx="58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124" name="Group 8"/>
          <p:cNvGrpSpPr/>
          <p:nvPr/>
        </p:nvGrpSpPr>
        <p:grpSpPr>
          <a:xfrm>
            <a:off x="2754313" y="2479675"/>
            <a:ext cx="6022975" cy="909638"/>
            <a:chOff x="0" y="0"/>
            <a:chExt cx="8335" cy="1134"/>
          </a:xfrm>
        </p:grpSpPr>
        <p:pic>
          <p:nvPicPr>
            <p:cNvPr id="5158" name="Picture 9" descr="结构组织图_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8" y="35"/>
              <a:ext cx="7087" cy="10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59" name="Text Box 10"/>
            <p:cNvSpPr txBox="1"/>
            <p:nvPr/>
          </p:nvSpPr>
          <p:spPr>
            <a:xfrm>
              <a:off x="1299" y="253"/>
              <a:ext cx="6576" cy="6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5160" name="Picture 11" descr="包含关系(斜纹)_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31" cy="11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61" name="Text Box 12"/>
            <p:cNvSpPr txBox="1"/>
            <p:nvPr/>
          </p:nvSpPr>
          <p:spPr>
            <a:xfrm>
              <a:off x="296" y="243"/>
              <a:ext cx="51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125" name="Group 3"/>
          <p:cNvGrpSpPr/>
          <p:nvPr/>
        </p:nvGrpSpPr>
        <p:grpSpPr>
          <a:xfrm>
            <a:off x="-2413000" y="1325563"/>
            <a:ext cx="4867275" cy="4824412"/>
            <a:chOff x="-377" y="361"/>
            <a:chExt cx="7667" cy="7598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 rot="5400000">
              <a:off x="-421" y="406"/>
              <a:ext cx="7598" cy="7509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894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 PL UMing HK"/>
                <a:cs typeface="AR PL UMing HK"/>
              </a:endParaRPr>
            </a:p>
          </p:txBody>
        </p:sp>
        <p:grpSp>
          <p:nvGrpSpPr>
            <p:cNvPr id="5137" name="Group 18"/>
            <p:cNvGrpSpPr/>
            <p:nvPr/>
          </p:nvGrpSpPr>
          <p:grpSpPr>
            <a:xfrm>
              <a:off x="5955" y="1460"/>
              <a:ext cx="600" cy="600"/>
              <a:chOff x="-2512" y="-1368"/>
              <a:chExt cx="1615" cy="1615"/>
            </a:xfrm>
          </p:grpSpPr>
          <p:sp>
            <p:nvSpPr>
              <p:cNvPr id="5152" name="Oval 19"/>
              <p:cNvSpPr/>
              <p:nvPr/>
            </p:nvSpPr>
            <p:spPr>
              <a:xfrm>
                <a:off x="-2512" y="-1368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53" name="Oval 20"/>
              <p:cNvSpPr/>
              <p:nvPr/>
            </p:nvSpPr>
            <p:spPr>
              <a:xfrm>
                <a:off x="-2376" y="-124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6" name="Oval 21"/>
              <p:cNvSpPr>
                <a:spLocks noChangeArrowheads="1"/>
              </p:cNvSpPr>
              <p:nvPr/>
            </p:nvSpPr>
            <p:spPr bwMode="auto">
              <a:xfrm>
                <a:off x="-2298" y="-1244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55" name="Oval 22"/>
              <p:cNvSpPr/>
              <p:nvPr/>
            </p:nvSpPr>
            <p:spPr>
              <a:xfrm>
                <a:off x="-2296" y="-1192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8" name="Oval 23"/>
              <p:cNvSpPr>
                <a:spLocks noChangeArrowheads="1"/>
              </p:cNvSpPr>
              <p:nvPr/>
            </p:nvSpPr>
            <p:spPr bwMode="auto">
              <a:xfrm>
                <a:off x="-2217" y="-1109"/>
                <a:ext cx="1097" cy="111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57" name="Oval 24"/>
              <p:cNvSpPr/>
              <p:nvPr/>
            </p:nvSpPr>
            <p:spPr>
              <a:xfrm>
                <a:off x="-2214" y="-1146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138" name="Group 25"/>
            <p:cNvGrpSpPr/>
            <p:nvPr/>
          </p:nvGrpSpPr>
          <p:grpSpPr>
            <a:xfrm>
              <a:off x="6690" y="3306"/>
              <a:ext cx="600" cy="600"/>
              <a:chOff x="-1180" y="46"/>
              <a:chExt cx="1615" cy="1615"/>
            </a:xfrm>
          </p:grpSpPr>
          <p:sp>
            <p:nvSpPr>
              <p:cNvPr id="5146" name="Oval 26"/>
              <p:cNvSpPr/>
              <p:nvPr/>
            </p:nvSpPr>
            <p:spPr>
              <a:xfrm>
                <a:off x="-1180" y="46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47" name="Oval 27"/>
              <p:cNvSpPr/>
              <p:nvPr/>
            </p:nvSpPr>
            <p:spPr>
              <a:xfrm>
                <a:off x="-1104" y="139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0" name="Oval 28"/>
              <p:cNvSpPr>
                <a:spLocks noChangeArrowheads="1"/>
              </p:cNvSpPr>
              <p:nvPr/>
            </p:nvSpPr>
            <p:spPr bwMode="auto">
              <a:xfrm>
                <a:off x="-1019" y="228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49" name="Oval 29"/>
              <p:cNvSpPr/>
              <p:nvPr/>
            </p:nvSpPr>
            <p:spPr>
              <a:xfrm>
                <a:off x="-1020" y="17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" name="Oval 30"/>
              <p:cNvSpPr>
                <a:spLocks noChangeArrowheads="1"/>
              </p:cNvSpPr>
              <p:nvPr/>
            </p:nvSpPr>
            <p:spPr bwMode="auto">
              <a:xfrm>
                <a:off x="-878" y="262"/>
                <a:ext cx="1097" cy="109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51" name="Oval 31"/>
              <p:cNvSpPr/>
              <p:nvPr/>
            </p:nvSpPr>
            <p:spPr>
              <a:xfrm>
                <a:off x="-892" y="25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139" name="Group 32"/>
            <p:cNvGrpSpPr/>
            <p:nvPr/>
          </p:nvGrpSpPr>
          <p:grpSpPr>
            <a:xfrm>
              <a:off x="6362" y="5524"/>
              <a:ext cx="600" cy="600"/>
              <a:chOff x="-1415" y="2461"/>
              <a:chExt cx="1615" cy="1615"/>
            </a:xfrm>
          </p:grpSpPr>
          <p:sp>
            <p:nvSpPr>
              <p:cNvPr id="5140" name="Oval 33"/>
              <p:cNvSpPr/>
              <p:nvPr/>
            </p:nvSpPr>
            <p:spPr>
              <a:xfrm>
                <a:off x="-1415" y="2461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41" name="Oval 34"/>
              <p:cNvSpPr/>
              <p:nvPr/>
            </p:nvSpPr>
            <p:spPr>
              <a:xfrm>
                <a:off x="-1363" y="2553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" name="Oval 35"/>
              <p:cNvSpPr>
                <a:spLocks noChangeArrowheads="1"/>
              </p:cNvSpPr>
              <p:nvPr/>
            </p:nvSpPr>
            <p:spPr bwMode="auto">
              <a:xfrm>
                <a:off x="-1239" y="2588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43" name="Oval 36"/>
              <p:cNvSpPr/>
              <p:nvPr/>
            </p:nvSpPr>
            <p:spPr>
              <a:xfrm>
                <a:off x="-1275" y="2682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6" name="Oval 37"/>
              <p:cNvSpPr>
                <a:spLocks noChangeArrowheads="1"/>
              </p:cNvSpPr>
              <p:nvPr/>
            </p:nvSpPr>
            <p:spPr bwMode="auto">
              <a:xfrm>
                <a:off x="-1111" y="2790"/>
                <a:ext cx="1097" cy="109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48945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 PL UMing HK"/>
                  <a:cs typeface="AR PL UMing HK"/>
                </a:endParaRPr>
              </a:p>
            </p:txBody>
          </p:sp>
          <p:sp>
            <p:nvSpPr>
              <p:cNvPr id="5145" name="Oval 38"/>
              <p:cNvSpPr/>
              <p:nvPr/>
            </p:nvSpPr>
            <p:spPr>
              <a:xfrm>
                <a:off x="-1231" y="258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 anchor="ctr">
                <a:spAutoFit/>
              </a:bodyPr>
              <a:lstStyle>
                <a:lvl1pPr marL="342900" indent="-342900" algn="l" defTabSz="448945" rtl="0" eaLnBrk="0" fontAlgn="base" hangingPunct="0">
                  <a:spcBef>
                    <a:spcPts val="8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8945" rtl="0" eaLnBrk="0" fontAlgn="base" hangingPunct="0">
                  <a:spcBef>
                    <a:spcPts val="7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8945" rtl="0" eaLnBrk="0" fontAlgn="base" hangingPunct="0">
                  <a:spcBef>
                    <a:spcPts val="6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•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–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8945" rtl="0" eaLnBrk="0" fontAlgn="base" hangingPunct="0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Times New Roman" panose="02020603050405020304" pitchFamily="18" charset="0"/>
                  <a:buChar char="»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126" name="Group 13"/>
          <p:cNvGrpSpPr/>
          <p:nvPr/>
        </p:nvGrpSpPr>
        <p:grpSpPr>
          <a:xfrm>
            <a:off x="2754313" y="3744913"/>
            <a:ext cx="6022975" cy="908050"/>
            <a:chOff x="0" y="0"/>
            <a:chExt cx="8335" cy="1134"/>
          </a:xfrm>
        </p:grpSpPr>
        <p:pic>
          <p:nvPicPr>
            <p:cNvPr id="5132" name="Picture 14" descr="结构组织图_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2" y="13"/>
              <a:ext cx="7093" cy="10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3" name="Text Box 15"/>
            <p:cNvSpPr txBox="1"/>
            <p:nvPr/>
          </p:nvSpPr>
          <p:spPr>
            <a:xfrm>
              <a:off x="1500" y="221"/>
              <a:ext cx="6576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OS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课题实验教学设计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pic>
          <p:nvPicPr>
            <p:cNvPr id="5134" name="Picture 16" descr="包含关系(斜纹)_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142" cy="11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5" name="Text Box 17"/>
            <p:cNvSpPr txBox="1"/>
            <p:nvPr/>
          </p:nvSpPr>
          <p:spPr>
            <a:xfrm>
              <a:off x="296" y="222"/>
              <a:ext cx="846" cy="6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7" name="Group 13"/>
          <p:cNvGrpSpPr/>
          <p:nvPr/>
        </p:nvGrpSpPr>
        <p:grpSpPr>
          <a:xfrm>
            <a:off x="2754313" y="4765675"/>
            <a:ext cx="6022975" cy="908050"/>
            <a:chOff x="0" y="0"/>
            <a:chExt cx="8335" cy="1134"/>
          </a:xfrm>
        </p:grpSpPr>
        <p:pic>
          <p:nvPicPr>
            <p:cNvPr id="5128" name="Picture 14" descr="结构组织图_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2" y="13"/>
              <a:ext cx="7093" cy="10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9" name="Text Box 15"/>
            <p:cNvSpPr txBox="1"/>
            <p:nvPr/>
          </p:nvSpPr>
          <p:spPr>
            <a:xfrm>
              <a:off x="1247" y="188"/>
              <a:ext cx="6948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对编译与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OS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教学的思考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5130" name="Picture 16" descr="包含关系(斜纹)_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142" cy="11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1" name="Text Box 17"/>
            <p:cNvSpPr txBox="1"/>
            <p:nvPr/>
          </p:nvSpPr>
          <p:spPr>
            <a:xfrm>
              <a:off x="296" y="222"/>
              <a:ext cx="846" cy="6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defTabSz="448945" rtl="0" eaLnBrk="0" fontAlgn="base" hangingPunct="0">
                <a:spcBef>
                  <a:spcPts val="8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8945" rtl="0" eaLnBrk="0" fontAlgn="base" hangingPunct="0">
                <a:spcBef>
                  <a:spcPts val="7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8945" rtl="0" eaLnBrk="0" fontAlgn="base" hangingPunct="0">
                <a:spcBef>
                  <a:spcPts val="6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•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–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8945" rtl="0" eaLnBrk="0" fontAlgn="base" hangingPunct="0">
                <a:spcBef>
                  <a:spcPts val="500"/>
                </a:spcBef>
                <a:spcAft>
                  <a:spcPct val="0"/>
                </a:spcAft>
                <a:buSzPct val="100000"/>
                <a:buFont typeface="Times New Roman" panose="02020603050405020304" pitchFamily="18" charset="0"/>
                <a:buChar char="»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 Box 5"/>
          <p:cNvSpPr txBox="1"/>
          <p:nvPr/>
        </p:nvSpPr>
        <p:spPr>
          <a:xfrm>
            <a:off x="3838465" y="2673147"/>
            <a:ext cx="47519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OS</a:t>
            </a: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课程达成度评价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工程教育国际专业认证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11560" y="1988840"/>
            <a:ext cx="8022336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3333FF"/>
                </a:solidFill>
              </a:rPr>
              <a:t>实质</a:t>
            </a:r>
            <a:r>
              <a:rPr lang="zh-CN" altLang="en-US" dirty="0" smtClean="0"/>
              <a:t>：按照既定的质量标准对专业人才培养体系进行认定；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3333FF"/>
                </a:solidFill>
              </a:rPr>
              <a:t>目的</a:t>
            </a:r>
            <a:r>
              <a:rPr lang="zh-CN" altLang="en-US" dirty="0" smtClean="0"/>
              <a:t>：保证专业能够培养出符合要求的合格毕业生；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3333FF"/>
                </a:solidFill>
              </a:rPr>
              <a:t>作用</a:t>
            </a:r>
            <a:r>
              <a:rPr lang="zh-CN" altLang="en-US" dirty="0" smtClean="0"/>
              <a:t>：促进专业人才培养质量提高和持续改进；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2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工程教育认证标准的体系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11560" y="1988840"/>
            <a:ext cx="8022336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5" y="1696404"/>
            <a:ext cx="8154539" cy="45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工程教育认证标准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的理念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11560" y="1988840"/>
            <a:ext cx="8022336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以学生为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教学内容的设计聚焦学生的</a:t>
            </a:r>
            <a:r>
              <a:rPr lang="zh-CN" altLang="en-US" dirty="0">
                <a:solidFill>
                  <a:srgbClr val="3333FF"/>
                </a:solidFill>
              </a:rPr>
              <a:t>毕业</a:t>
            </a:r>
            <a:r>
              <a:rPr lang="zh-CN" altLang="en-US" dirty="0" smtClean="0">
                <a:solidFill>
                  <a:srgbClr val="3333FF"/>
                </a:solidFill>
              </a:rPr>
              <a:t>要求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教学评价的焦点是对学生</a:t>
            </a:r>
            <a:r>
              <a:rPr lang="zh-CN" altLang="en-US" dirty="0">
                <a:solidFill>
                  <a:srgbClr val="3333FF"/>
                </a:solidFill>
              </a:rPr>
              <a:t>学习效果的</a:t>
            </a:r>
            <a:r>
              <a:rPr lang="zh-CN" altLang="en-US" dirty="0" smtClean="0">
                <a:solidFill>
                  <a:srgbClr val="3333FF"/>
                </a:solidFill>
              </a:rPr>
              <a:t>评价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333FF"/>
                </a:solidFill>
              </a:rPr>
              <a:t>必须考虑全体</a:t>
            </a:r>
            <a:r>
              <a:rPr lang="zh-CN" altLang="en-US" dirty="0" smtClean="0">
                <a:solidFill>
                  <a:srgbClr val="3333FF"/>
                </a:solidFill>
              </a:rPr>
              <a:t>学生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产出导向（</a:t>
            </a:r>
            <a:r>
              <a:rPr lang="en-US" altLang="zh-CN" dirty="0"/>
              <a:t>OBE</a:t>
            </a:r>
            <a:r>
              <a:rPr lang="zh-CN" altLang="en-US" dirty="0" smtClean="0"/>
              <a:t>）：</a:t>
            </a:r>
            <a:endParaRPr lang="en-US" altLang="zh-C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293096"/>
            <a:ext cx="3809360" cy="240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50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操作系统课程达成度评价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323528" y="1700807"/>
            <a:ext cx="8310368" cy="44644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3333FF"/>
                </a:solidFill>
              </a:rPr>
              <a:t>毕业要求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1 </a:t>
            </a:r>
            <a:r>
              <a:rPr lang="zh-CN" altLang="en-US" sz="2800" b="1" dirty="0" smtClean="0"/>
              <a:t>工程</a:t>
            </a:r>
            <a:r>
              <a:rPr lang="zh-CN" altLang="en-US" sz="2800" b="1" dirty="0"/>
              <a:t>知识</a:t>
            </a:r>
            <a:r>
              <a:rPr lang="zh-CN" altLang="en-US" sz="2800" dirty="0"/>
              <a:t>：具备数学、自然科学、计算机工程基础和专业知识，用于描述、分析和解决计算机系统、软硬件设计开发及计算机科学研究等相关复杂问题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/>
              <a:t>指标点</a:t>
            </a:r>
            <a:r>
              <a:rPr lang="en-US" altLang="zh-CN" sz="2400" dirty="0"/>
              <a:t>1.4  </a:t>
            </a:r>
            <a:r>
              <a:rPr lang="zh-CN" altLang="en-US" sz="2400" dirty="0"/>
              <a:t>能够综合运用数学、自然科学、计算机工程基础和专业知识，</a:t>
            </a:r>
            <a:r>
              <a:rPr lang="zh-CN" altLang="en-US" sz="2400" dirty="0">
                <a:solidFill>
                  <a:srgbClr val="3333FF"/>
                </a:solidFill>
              </a:rPr>
              <a:t>对复杂工程问题解决方案进行分析</a:t>
            </a:r>
            <a:r>
              <a:rPr lang="zh-CN" altLang="en-US" sz="2400" dirty="0"/>
              <a:t>，并试图改进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/>
              <a:t>教学目标</a:t>
            </a:r>
            <a:r>
              <a:rPr lang="zh-CN" altLang="en-US" sz="2400" dirty="0" smtClean="0"/>
              <a:t>：能够</a:t>
            </a:r>
            <a:r>
              <a:rPr lang="zh-CN" altLang="en-US" sz="2400" dirty="0"/>
              <a:t>运用操作系统工作原理、设计方法和实现技术，</a:t>
            </a:r>
            <a:r>
              <a:rPr lang="zh-CN" altLang="en-US" sz="2400" dirty="0">
                <a:solidFill>
                  <a:srgbClr val="3333FF"/>
                </a:solidFill>
              </a:rPr>
              <a:t>理解有代表性、典型的操作系统实例</a:t>
            </a:r>
            <a:r>
              <a:rPr lang="zh-CN" altLang="en-US" sz="2400" dirty="0"/>
              <a:t>；能够运用操作系统工作原理、设计方法和实现技术，理解有代表性、典型的操作系统</a:t>
            </a:r>
            <a:r>
              <a:rPr lang="zh-CN" altLang="en-US" sz="2400" dirty="0" smtClean="0"/>
              <a:t>实例。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4639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操作系统相应的课程实验设计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11560" y="1988840"/>
            <a:ext cx="8352928" cy="41764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对</a:t>
            </a:r>
            <a:r>
              <a:rPr lang="en-US" altLang="zh-CN" sz="2800" dirty="0" smtClean="0"/>
              <a:t>UNIX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UNIX-LIKE</a:t>
            </a:r>
            <a:r>
              <a:rPr lang="zh-CN" altLang="en-US" sz="2800" dirty="0" smtClean="0"/>
              <a:t>系统进行概览。介绍</a:t>
            </a:r>
            <a:r>
              <a:rPr lang="en-US" altLang="zh-CN" sz="2800" dirty="0" smtClean="0"/>
              <a:t>UNIX-&gt;BSD</a:t>
            </a:r>
            <a:r>
              <a:rPr lang="zh-CN" altLang="en-US" sz="2800" dirty="0" smtClean="0"/>
              <a:t>家族</a:t>
            </a:r>
            <a:r>
              <a:rPr lang="en-US" altLang="zh-CN" sz="2800" dirty="0" smtClean="0"/>
              <a:t>-&gt;LINUX</a:t>
            </a:r>
            <a:r>
              <a:rPr lang="zh-CN" altLang="en-US" sz="2800" dirty="0" smtClean="0"/>
              <a:t>的整个发展历程。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引入</a:t>
            </a:r>
            <a:r>
              <a:rPr lang="en-US" altLang="zh-CN" sz="2800" dirty="0" smtClean="0"/>
              <a:t>XV6</a:t>
            </a:r>
            <a:r>
              <a:rPr lang="zh-CN" altLang="en-US" sz="2800" dirty="0" smtClean="0"/>
              <a:t>实验操作系统，引导学生在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环境下编译、在</a:t>
            </a:r>
            <a:r>
              <a:rPr lang="en-US" altLang="zh-CN" sz="2800" dirty="0" err="1" smtClean="0"/>
              <a:t>qemu</a:t>
            </a:r>
            <a:r>
              <a:rPr lang="zh-CN" altLang="en-US" sz="2800" dirty="0" smtClean="0"/>
              <a:t>虚拟机中运行</a:t>
            </a:r>
            <a:r>
              <a:rPr lang="en-US" altLang="zh-CN" sz="2800" dirty="0" smtClean="0"/>
              <a:t>XV6</a:t>
            </a:r>
            <a:r>
              <a:rPr lang="zh-CN" altLang="en-US" sz="2800" dirty="0" smtClean="0"/>
              <a:t>并尝试进行断点跟踪调试。</a:t>
            </a:r>
            <a:endParaRPr lang="zh-CN" altLang="en-US" dirty="0"/>
          </a:p>
        </p:txBody>
      </p:sp>
      <p:pic>
        <p:nvPicPr>
          <p:cNvPr id="5" name="Picture 4" descr="Ken_n_den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26608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Linus_Torvalds_cropp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11336"/>
            <a:ext cx="1424534" cy="181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400px-Rms_ifi_lar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677" y="2348880"/>
            <a:ext cx="1343473" cy="201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220px-GNU_Tux_Revolution_-_white_background_-1280x1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881" y="2911336"/>
            <a:ext cx="2196509" cy="175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14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操作系统课程达成度评价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323528" y="1700807"/>
            <a:ext cx="8310368" cy="48245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3333FF"/>
                </a:solidFill>
              </a:rPr>
              <a:t>毕业要求</a:t>
            </a:r>
            <a:r>
              <a:rPr lang="en-US" altLang="zh-CN" sz="2800" b="1" dirty="0" smtClean="0">
                <a:solidFill>
                  <a:srgbClr val="3333FF"/>
                </a:solidFill>
              </a:rPr>
              <a:t>3 </a:t>
            </a:r>
            <a:r>
              <a:rPr lang="zh-CN" altLang="en-US" sz="2800" b="1" dirty="0" smtClean="0"/>
              <a:t>设计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开发解决方案</a:t>
            </a:r>
            <a:r>
              <a:rPr lang="zh-CN" altLang="en-US" sz="2800" dirty="0"/>
              <a:t>：能够设计针对计算机系统、软硬件设计开发及计算机科学研究等相关</a:t>
            </a:r>
            <a:r>
              <a:rPr lang="zh-CN" altLang="en-US" sz="2800" dirty="0">
                <a:solidFill>
                  <a:srgbClr val="3333FF"/>
                </a:solidFill>
              </a:rPr>
              <a:t>复杂问题的解决方案</a:t>
            </a:r>
            <a:r>
              <a:rPr lang="zh-CN" altLang="en-US" sz="2800" dirty="0"/>
              <a:t>，设计满足特定需求的计算机算法、模块、开发流程或软硬件系统，并能够在设计环节中体现创新意识，综合考虑社会、健康、安全、法律、文化以及环境等因素。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/>
              <a:t>指标点</a:t>
            </a:r>
            <a:r>
              <a:rPr lang="en-US" altLang="zh-CN" sz="2400" dirty="0"/>
              <a:t>3.2 </a:t>
            </a:r>
            <a:r>
              <a:rPr lang="zh-CN" altLang="zh-CN" sz="2400" dirty="0"/>
              <a:t>能针对特定需求进行算法和软硬件功能模块设计，并</a:t>
            </a:r>
            <a:r>
              <a:rPr lang="zh-CN" altLang="zh-CN" sz="2400" dirty="0">
                <a:solidFill>
                  <a:srgbClr val="3333FF"/>
                </a:solidFill>
              </a:rPr>
              <a:t>对设计方案和开发流程可行性</a:t>
            </a:r>
            <a:r>
              <a:rPr lang="zh-CN" altLang="zh-CN" sz="2400" dirty="0"/>
              <a:t>进行研究。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教学目标：</a:t>
            </a:r>
            <a:r>
              <a:rPr lang="zh-CN" altLang="zh-CN" sz="2400" dirty="0"/>
              <a:t>掌握操作系统中进程模型、同步机制、处理机调度、内存管理、文件系统、系统安全等基本概念和原理，并能运用所学知识对一些操作系统涉及的调度和管理问题提出解决</a:t>
            </a:r>
            <a:r>
              <a:rPr lang="zh-CN" altLang="zh-CN" sz="2400" dirty="0" smtClean="0"/>
              <a:t>方法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3412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121"/>
          <p:cNvSpPr txBox="1">
            <a:spLocks/>
          </p:cNvSpPr>
          <p:nvPr/>
        </p:nvSpPr>
        <p:spPr>
          <a:xfrm>
            <a:off x="467995" y="733424"/>
            <a:ext cx="7553325" cy="967383"/>
          </a:xfrm>
        </p:spPr>
        <p:txBody>
          <a:bodyPr vert="horz" wrap="square" lIns="84406" tIns="42203" rIns="84406" bIns="42203" anchor="ctr"/>
          <a:lstStyle>
            <a:lvl1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2pPr>
            <a:lvl3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3pPr>
            <a:lvl4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4pPr>
            <a:lvl5pPr algn="ctr" defTabSz="448945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5pPr>
            <a:lvl6pPr marL="25146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6pPr>
            <a:lvl7pPr marL="29718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7pPr>
            <a:lvl8pPr marL="34290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8pPr>
            <a:lvl9pPr marL="3886200" indent="-228600" algn="ctr" defTabSz="44894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AR PL UMing HK" charset="0"/>
                <a:cs typeface="AR PL UMing HK" charset="0"/>
              </a:defRPr>
            </a:lvl9pPr>
          </a:lstStyle>
          <a:p>
            <a:pPr algn="l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操作系统相应的课程实验设计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11560" y="1988840"/>
            <a:ext cx="8352928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8945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8945" rtl="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8945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8945" rtl="0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指导学生阅读</a:t>
            </a:r>
            <a:r>
              <a:rPr lang="en-US" altLang="zh-CN" sz="2800" dirty="0" smtClean="0"/>
              <a:t>xv6-book</a:t>
            </a:r>
            <a:r>
              <a:rPr lang="zh-CN" altLang="en-US" sz="2800" dirty="0" smtClean="0"/>
              <a:t>中关于</a:t>
            </a:r>
            <a:r>
              <a:rPr lang="en-US" altLang="zh-CN" sz="2800" dirty="0" smtClean="0"/>
              <a:t>UNIX</a:t>
            </a:r>
            <a:r>
              <a:rPr lang="zh-CN" altLang="en-US" sz="2800" dirty="0" smtClean="0"/>
              <a:t>操作系统编程接口、进程和内存、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和文件描述符、文件系统及管道等操作系统内部对外提供接口的介绍文档。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指导学生利用</a:t>
            </a:r>
            <a:r>
              <a:rPr lang="en-US" altLang="zh-CN" sz="2800" dirty="0" smtClean="0"/>
              <a:t>xv6</a:t>
            </a:r>
            <a:r>
              <a:rPr lang="zh-CN" altLang="en-US" sz="2800" dirty="0" smtClean="0"/>
              <a:t>提供的编程接口编写一个简单的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语言程序。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14657"/>
            <a:ext cx="5904656" cy="241877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5714678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"/>
        <a:ea typeface="AR PL UMing HK"/>
        <a:cs typeface="AR PL UMing HK"/>
      </a:majorFont>
      <a:minorFont>
        <a:latin typeface="Calibri"/>
        <a:ea typeface="AR PL UMing HK"/>
        <a:cs typeface="AR PL UMing H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rotWithShape="1">
          <a:gsLst>
            <a:gs pos="0">
              <a:srgbClr val="33CCFF">
                <a:alpha val="49001"/>
              </a:srgbClr>
            </a:gs>
            <a:gs pos="100000">
              <a:srgbClr val="FFFFFF">
                <a:alpha val="49001"/>
              </a:srgbClr>
            </a:gs>
          </a:gsLst>
          <a:lin ang="18900000" scaled="1"/>
        </a:gradFill>
        <a:ln w="9525">
          <a:solidFill>
            <a:srgbClr val="B2B2B2"/>
          </a:solidFill>
          <a:miter lim="800000"/>
        </a:ln>
      </a:spPr>
      <a:bodyPr wrap="none" anchor="ctr"/>
      <a:lstStyle>
        <a:defPPr>
          <a:buClr>
            <a:srgbClr val="0066FF"/>
          </a:buClr>
          <a:buFont typeface="Wingdings" panose="05000000000000000000" pitchFamily="2" charset="2"/>
          <a:buChar char="n"/>
          <a:defRPr sz="2400" dirty="0" smtClean="0">
            <a:latin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431</TotalTime>
  <Words>1003</Words>
  <Application>Microsoft Office PowerPoint</Application>
  <PresentationFormat>全屏显示(4:3)</PresentationFormat>
  <Paragraphs>64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论文名称</dc:title>
  <dc:creator>微软用户</dc:creator>
  <cp:lastModifiedBy>谭舜泉</cp:lastModifiedBy>
  <cp:revision>817</cp:revision>
  <cp:lastPrinted>2017-04-19T01:40:00Z</cp:lastPrinted>
  <dcterms:created xsi:type="dcterms:W3CDTF">2009-02-06T05:12:00Z</dcterms:created>
  <dcterms:modified xsi:type="dcterms:W3CDTF">2018-11-09T08:42:39Z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