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12" r:id="rId2"/>
    <p:sldId id="550" r:id="rId3"/>
    <p:sldId id="545" r:id="rId4"/>
    <p:sldId id="546" r:id="rId5"/>
    <p:sldId id="547" r:id="rId6"/>
    <p:sldId id="549" r:id="rId7"/>
    <p:sldId id="548" r:id="rId8"/>
  </p:sldIdLst>
  <p:sldSz cx="9144000" cy="6858000" type="screen4x3"/>
  <p:notesSz cx="6648450" cy="9774238"/>
  <p:defaultTextStyle>
    <a:defPPr>
      <a:defRPr lang="en-GB"/>
    </a:defPPr>
    <a:lvl1pPr marL="0" lvl="0" indent="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AR PL UMing HK"/>
        <a:cs typeface="+mn-cs"/>
      </a:defRPr>
    </a:lvl1pPr>
    <a:lvl2pPr marL="742950" lvl="1" indent="-28575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AR PL UMing HK"/>
        <a:cs typeface="+mn-cs"/>
      </a:defRPr>
    </a:lvl2pPr>
    <a:lvl3pPr marL="1143000" lvl="2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AR PL UMing HK"/>
        <a:cs typeface="+mn-cs"/>
      </a:defRPr>
    </a:lvl3pPr>
    <a:lvl4pPr marL="1600200" lvl="3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AR PL UMing HK"/>
        <a:cs typeface="+mn-cs"/>
      </a:defRPr>
    </a:lvl4pPr>
    <a:lvl5pPr marL="2057400" lvl="4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AR PL UMing HK"/>
        <a:cs typeface="+mn-cs"/>
      </a:defRPr>
    </a:lvl5pPr>
    <a:lvl6pPr marL="2286000" lvl="5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AR PL UMing HK"/>
        <a:cs typeface="+mn-cs"/>
      </a:defRPr>
    </a:lvl6pPr>
    <a:lvl7pPr marL="2743200" lvl="6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AR PL UMing HK"/>
        <a:cs typeface="+mn-cs"/>
      </a:defRPr>
    </a:lvl7pPr>
    <a:lvl8pPr marL="3200400" lvl="7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AR PL UMing HK"/>
        <a:cs typeface="+mn-cs"/>
      </a:defRPr>
    </a:lvl8pPr>
    <a:lvl9pPr marL="3657600" lvl="8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AR PL UMing HK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2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o" initials="m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E8F32"/>
    <a:srgbClr val="FF00FF"/>
    <a:srgbClr val="CCFF66"/>
    <a:srgbClr val="0B38F5"/>
    <a:srgbClr val="FDEFE9"/>
    <a:srgbClr val="FCDDC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/>
    <p:restoredTop sz="69385" autoAdjust="0"/>
  </p:normalViewPr>
  <p:slideViewPr>
    <p:cSldViewPr showGuides="1">
      <p:cViewPr varScale="1">
        <p:scale>
          <a:sx n="83" d="100"/>
          <a:sy n="83" d="100"/>
        </p:scale>
        <p:origin x="1950" y="84"/>
      </p:cViewPr>
      <p:guideLst>
        <p:guide orient="horz" pos="2135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232" y="-102"/>
      </p:cViewPr>
      <p:guideLst>
        <p:guide orient="horz" pos="3042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2B84A-F595-47B9-9441-4300BADF88F5}" type="doc">
      <dgm:prSet loTypeId="urn:microsoft.com/office/officeart/2005/8/layout/hProcess1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4DC7545-210C-4FEA-A51A-B7BB563F267B}">
      <dgm:prSet/>
      <dgm:spPr/>
      <dgm:t>
        <a:bodyPr/>
        <a:lstStyle/>
        <a:p>
          <a:pPr rtl="0"/>
          <a:r>
            <a:rPr lang="en-US" b="0" i="0" baseline="0" dirty="0" smtClean="0"/>
            <a:t>2017</a:t>
          </a:r>
          <a:r>
            <a:rPr lang="zh-CN" b="0" i="0" baseline="0" dirty="0" smtClean="0"/>
            <a:t>年，计算机科学与技术专业</a:t>
          </a:r>
          <a:r>
            <a:rPr lang="zh-CN" altLang="zh-CN" b="0" i="0" baseline="0" dirty="0" smtClean="0"/>
            <a:t>校内首个</a:t>
          </a:r>
          <a:r>
            <a:rPr lang="zh-CN" b="0" i="0" baseline="0" dirty="0" smtClean="0"/>
            <a:t>申请并通过工程教育认证</a:t>
          </a:r>
          <a:endParaRPr lang="zh-CN" dirty="0"/>
        </a:p>
      </dgm:t>
    </dgm:pt>
    <dgm:pt modelId="{B7F32C23-3AB4-4D0A-A471-F748D6F2FC30}" type="parTrans" cxnId="{A8F9D9D4-36B9-4ED4-903C-8E2D676BCC70}">
      <dgm:prSet/>
      <dgm:spPr/>
      <dgm:t>
        <a:bodyPr/>
        <a:lstStyle/>
        <a:p>
          <a:endParaRPr lang="zh-CN" altLang="en-US"/>
        </a:p>
      </dgm:t>
    </dgm:pt>
    <dgm:pt modelId="{2A225992-D57E-4731-BD1D-706307EF210B}" type="sibTrans" cxnId="{A8F9D9D4-36B9-4ED4-903C-8E2D676BCC70}">
      <dgm:prSet/>
      <dgm:spPr/>
      <dgm:t>
        <a:bodyPr/>
        <a:lstStyle/>
        <a:p>
          <a:endParaRPr lang="zh-CN" altLang="en-US"/>
        </a:p>
      </dgm:t>
    </dgm:pt>
    <dgm:pt modelId="{1CE9589F-21B9-4536-B650-1E12BDC6A597}">
      <dgm:prSet/>
      <dgm:spPr/>
      <dgm:t>
        <a:bodyPr/>
        <a:lstStyle/>
        <a:p>
          <a:pPr rtl="0"/>
          <a:r>
            <a:rPr lang="en-US" b="0" i="0" baseline="0" smtClean="0"/>
            <a:t>2018</a:t>
          </a:r>
          <a:r>
            <a:rPr lang="zh-CN" b="0" i="0" baseline="0" smtClean="0"/>
            <a:t>年</a:t>
          </a:r>
          <a:r>
            <a:rPr lang="en-US" b="0" i="0" baseline="0" smtClean="0"/>
            <a:t>9</a:t>
          </a:r>
          <a:r>
            <a:rPr lang="zh-CN" b="0" i="0" baseline="0" smtClean="0"/>
            <a:t>月，软件工程专业提交认证申请</a:t>
          </a:r>
          <a:endParaRPr lang="zh-CN"/>
        </a:p>
      </dgm:t>
    </dgm:pt>
    <dgm:pt modelId="{7F6C8141-694F-46C5-BA94-CC6895B9DF70}" type="parTrans" cxnId="{40E78604-2F18-4F98-A2F7-694DFE06F10F}">
      <dgm:prSet/>
      <dgm:spPr/>
      <dgm:t>
        <a:bodyPr/>
        <a:lstStyle/>
        <a:p>
          <a:endParaRPr lang="zh-CN" altLang="en-US"/>
        </a:p>
      </dgm:t>
    </dgm:pt>
    <dgm:pt modelId="{4BB7D988-2805-40B0-BF05-118D7ECAD6E0}" type="sibTrans" cxnId="{40E78604-2F18-4F98-A2F7-694DFE06F10F}">
      <dgm:prSet/>
      <dgm:spPr/>
      <dgm:t>
        <a:bodyPr/>
        <a:lstStyle/>
        <a:p>
          <a:endParaRPr lang="zh-CN" altLang="en-US"/>
        </a:p>
      </dgm:t>
    </dgm:pt>
    <dgm:pt modelId="{09A507C0-79A0-426B-82B6-92816761A342}" type="pres">
      <dgm:prSet presAssocID="{7542B84A-F595-47B9-9441-4300BADF88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192B9DF-903C-426E-B92F-FD7D3502504F}" type="pres">
      <dgm:prSet presAssocID="{7542B84A-F595-47B9-9441-4300BADF88F5}" presName="arrow" presStyleLbl="bgShp" presStyleIdx="0" presStyleCnt="1"/>
      <dgm:spPr/>
    </dgm:pt>
    <dgm:pt modelId="{410B5A8A-5556-46A0-9DEF-7EF1C959131E}" type="pres">
      <dgm:prSet presAssocID="{7542B84A-F595-47B9-9441-4300BADF88F5}" presName="points" presStyleCnt="0"/>
      <dgm:spPr/>
    </dgm:pt>
    <dgm:pt modelId="{4ABADB73-417B-41A3-9465-DB7F48093E13}" type="pres">
      <dgm:prSet presAssocID="{64DC7545-210C-4FEA-A51A-B7BB563F267B}" presName="compositeA" presStyleCnt="0"/>
      <dgm:spPr/>
    </dgm:pt>
    <dgm:pt modelId="{BF9A66D1-3A21-4C4D-B3F3-CAEA6B6E213E}" type="pres">
      <dgm:prSet presAssocID="{64DC7545-210C-4FEA-A51A-B7BB563F267B}" presName="textA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4A81BA-6B70-4F12-BD28-787DF84F47B1}" type="pres">
      <dgm:prSet presAssocID="{64DC7545-210C-4FEA-A51A-B7BB563F267B}" presName="circleA" presStyleLbl="node1" presStyleIdx="0" presStyleCnt="2"/>
      <dgm:spPr/>
    </dgm:pt>
    <dgm:pt modelId="{109AFB08-9D57-44EB-9208-73B019A22E14}" type="pres">
      <dgm:prSet presAssocID="{64DC7545-210C-4FEA-A51A-B7BB563F267B}" presName="spaceA" presStyleCnt="0"/>
      <dgm:spPr/>
    </dgm:pt>
    <dgm:pt modelId="{F10B8CCF-B393-4EF4-AE23-A0A1170AF17D}" type="pres">
      <dgm:prSet presAssocID="{2A225992-D57E-4731-BD1D-706307EF210B}" presName="space" presStyleCnt="0"/>
      <dgm:spPr/>
    </dgm:pt>
    <dgm:pt modelId="{D2D55659-8EFB-4FC3-849C-45DDC525ADD4}" type="pres">
      <dgm:prSet presAssocID="{1CE9589F-21B9-4536-B650-1E12BDC6A597}" presName="compositeB" presStyleCnt="0"/>
      <dgm:spPr/>
    </dgm:pt>
    <dgm:pt modelId="{B8EAC439-6287-44AE-8DFF-30C30FFB0514}" type="pres">
      <dgm:prSet presAssocID="{1CE9589F-21B9-4536-B650-1E12BDC6A597}" presName="textB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8CCDE1-B30E-4A52-9AD7-12615240E198}" type="pres">
      <dgm:prSet presAssocID="{1CE9589F-21B9-4536-B650-1E12BDC6A597}" presName="circleB" presStyleLbl="node1" presStyleIdx="1" presStyleCnt="2"/>
      <dgm:spPr/>
    </dgm:pt>
    <dgm:pt modelId="{FE62ED2E-AD63-4328-AA25-5662F1349FC4}" type="pres">
      <dgm:prSet presAssocID="{1CE9589F-21B9-4536-B650-1E12BDC6A597}" presName="spaceB" presStyleCnt="0"/>
      <dgm:spPr/>
    </dgm:pt>
  </dgm:ptLst>
  <dgm:cxnLst>
    <dgm:cxn modelId="{40E78604-2F18-4F98-A2F7-694DFE06F10F}" srcId="{7542B84A-F595-47B9-9441-4300BADF88F5}" destId="{1CE9589F-21B9-4536-B650-1E12BDC6A597}" srcOrd="1" destOrd="0" parTransId="{7F6C8141-694F-46C5-BA94-CC6895B9DF70}" sibTransId="{4BB7D988-2805-40B0-BF05-118D7ECAD6E0}"/>
    <dgm:cxn modelId="{A8F9D9D4-36B9-4ED4-903C-8E2D676BCC70}" srcId="{7542B84A-F595-47B9-9441-4300BADF88F5}" destId="{64DC7545-210C-4FEA-A51A-B7BB563F267B}" srcOrd="0" destOrd="0" parTransId="{B7F32C23-3AB4-4D0A-A471-F748D6F2FC30}" sibTransId="{2A225992-D57E-4731-BD1D-706307EF210B}"/>
    <dgm:cxn modelId="{FFA120A3-0700-4FBB-89F3-AA05926BF98A}" type="presOf" srcId="{1CE9589F-21B9-4536-B650-1E12BDC6A597}" destId="{B8EAC439-6287-44AE-8DFF-30C30FFB0514}" srcOrd="0" destOrd="0" presId="urn:microsoft.com/office/officeart/2005/8/layout/hProcess11"/>
    <dgm:cxn modelId="{1FCC1EFC-4385-4201-9427-CAB5200E1E9A}" type="presOf" srcId="{64DC7545-210C-4FEA-A51A-B7BB563F267B}" destId="{BF9A66D1-3A21-4C4D-B3F3-CAEA6B6E213E}" srcOrd="0" destOrd="0" presId="urn:microsoft.com/office/officeart/2005/8/layout/hProcess11"/>
    <dgm:cxn modelId="{2D911A63-E7D5-417F-BD35-F57B9989A1EC}" type="presOf" srcId="{7542B84A-F595-47B9-9441-4300BADF88F5}" destId="{09A507C0-79A0-426B-82B6-92816761A342}" srcOrd="0" destOrd="0" presId="urn:microsoft.com/office/officeart/2005/8/layout/hProcess11"/>
    <dgm:cxn modelId="{51D66E1E-DA44-419B-A8E1-10CC9ECFEAA9}" type="presParOf" srcId="{09A507C0-79A0-426B-82B6-92816761A342}" destId="{5192B9DF-903C-426E-B92F-FD7D3502504F}" srcOrd="0" destOrd="0" presId="urn:microsoft.com/office/officeart/2005/8/layout/hProcess11"/>
    <dgm:cxn modelId="{F8AEDC5F-E8FE-4E83-93D4-48C56BE7F101}" type="presParOf" srcId="{09A507C0-79A0-426B-82B6-92816761A342}" destId="{410B5A8A-5556-46A0-9DEF-7EF1C959131E}" srcOrd="1" destOrd="0" presId="urn:microsoft.com/office/officeart/2005/8/layout/hProcess11"/>
    <dgm:cxn modelId="{4ED0F325-3A9A-4899-93B9-65E1BD70154A}" type="presParOf" srcId="{410B5A8A-5556-46A0-9DEF-7EF1C959131E}" destId="{4ABADB73-417B-41A3-9465-DB7F48093E13}" srcOrd="0" destOrd="0" presId="urn:microsoft.com/office/officeart/2005/8/layout/hProcess11"/>
    <dgm:cxn modelId="{B5F2E1F5-3EF6-4701-B88B-CFCBD7115C1D}" type="presParOf" srcId="{4ABADB73-417B-41A3-9465-DB7F48093E13}" destId="{BF9A66D1-3A21-4C4D-B3F3-CAEA6B6E213E}" srcOrd="0" destOrd="0" presId="urn:microsoft.com/office/officeart/2005/8/layout/hProcess11"/>
    <dgm:cxn modelId="{49FBDEFF-BA3D-4F60-9C14-0391BC40261B}" type="presParOf" srcId="{4ABADB73-417B-41A3-9465-DB7F48093E13}" destId="{EB4A81BA-6B70-4F12-BD28-787DF84F47B1}" srcOrd="1" destOrd="0" presId="urn:microsoft.com/office/officeart/2005/8/layout/hProcess11"/>
    <dgm:cxn modelId="{96DA208A-9208-4003-A417-46630C642758}" type="presParOf" srcId="{4ABADB73-417B-41A3-9465-DB7F48093E13}" destId="{109AFB08-9D57-44EB-9208-73B019A22E14}" srcOrd="2" destOrd="0" presId="urn:microsoft.com/office/officeart/2005/8/layout/hProcess11"/>
    <dgm:cxn modelId="{B998292F-6474-4DD4-A6C2-4479BB648E2C}" type="presParOf" srcId="{410B5A8A-5556-46A0-9DEF-7EF1C959131E}" destId="{F10B8CCF-B393-4EF4-AE23-A0A1170AF17D}" srcOrd="1" destOrd="0" presId="urn:microsoft.com/office/officeart/2005/8/layout/hProcess11"/>
    <dgm:cxn modelId="{12371642-7A6E-4487-A1AA-B2CE74ACA81F}" type="presParOf" srcId="{410B5A8A-5556-46A0-9DEF-7EF1C959131E}" destId="{D2D55659-8EFB-4FC3-849C-45DDC525ADD4}" srcOrd="2" destOrd="0" presId="urn:microsoft.com/office/officeart/2005/8/layout/hProcess11"/>
    <dgm:cxn modelId="{EDE3AEA4-7D59-4326-A429-A41184FFAFA6}" type="presParOf" srcId="{D2D55659-8EFB-4FC3-849C-45DDC525ADD4}" destId="{B8EAC439-6287-44AE-8DFF-30C30FFB0514}" srcOrd="0" destOrd="0" presId="urn:microsoft.com/office/officeart/2005/8/layout/hProcess11"/>
    <dgm:cxn modelId="{D9ADC23F-F45A-4659-83B0-BE70AF3AD764}" type="presParOf" srcId="{D2D55659-8EFB-4FC3-849C-45DDC525ADD4}" destId="{A18CCDE1-B30E-4A52-9AD7-12615240E198}" srcOrd="1" destOrd="0" presId="urn:microsoft.com/office/officeart/2005/8/layout/hProcess11"/>
    <dgm:cxn modelId="{14C17E7C-9FEA-4D70-B17D-7FC58CAD3F4C}" type="presParOf" srcId="{D2D55659-8EFB-4FC3-849C-45DDC525ADD4}" destId="{FE62ED2E-AD63-4328-AA25-5662F1349FC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2B9DF-903C-426E-B92F-FD7D3502504F}">
      <dsp:nvSpPr>
        <dsp:cNvPr id="0" name=""/>
        <dsp:cNvSpPr/>
      </dsp:nvSpPr>
      <dsp:spPr>
        <a:xfrm>
          <a:off x="0" y="1252939"/>
          <a:ext cx="8022336" cy="167058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A66D1-3A21-4C4D-B3F3-CAEA6B6E213E}">
      <dsp:nvSpPr>
        <dsp:cNvPr id="0" name=""/>
        <dsp:cNvSpPr/>
      </dsp:nvSpPr>
      <dsp:spPr>
        <a:xfrm>
          <a:off x="88" y="0"/>
          <a:ext cx="3521915" cy="1670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baseline="0" dirty="0" smtClean="0"/>
            <a:t>2017</a:t>
          </a:r>
          <a:r>
            <a:rPr lang="zh-CN" sz="2400" b="0" i="0" kern="1200" baseline="0" dirty="0" smtClean="0"/>
            <a:t>年，计算机科学与技术专业</a:t>
          </a:r>
          <a:r>
            <a:rPr lang="zh-CN" altLang="zh-CN" sz="2400" b="0" i="0" kern="1200" baseline="0" dirty="0" smtClean="0"/>
            <a:t>校内首个</a:t>
          </a:r>
          <a:r>
            <a:rPr lang="zh-CN" sz="2400" b="0" i="0" kern="1200" baseline="0" dirty="0" smtClean="0"/>
            <a:t>申请并通过工程教育认证</a:t>
          </a:r>
          <a:endParaRPr lang="zh-CN" sz="2400" kern="1200" dirty="0"/>
        </a:p>
      </dsp:txBody>
      <dsp:txXfrm>
        <a:off x="88" y="0"/>
        <a:ext cx="3521915" cy="1670585"/>
      </dsp:txXfrm>
    </dsp:sp>
    <dsp:sp modelId="{EB4A81BA-6B70-4F12-BD28-787DF84F47B1}">
      <dsp:nvSpPr>
        <dsp:cNvPr id="0" name=""/>
        <dsp:cNvSpPr/>
      </dsp:nvSpPr>
      <dsp:spPr>
        <a:xfrm>
          <a:off x="1552222" y="1879408"/>
          <a:ext cx="417646" cy="4176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AC439-6287-44AE-8DFF-30C30FFB0514}">
      <dsp:nvSpPr>
        <dsp:cNvPr id="0" name=""/>
        <dsp:cNvSpPr/>
      </dsp:nvSpPr>
      <dsp:spPr>
        <a:xfrm>
          <a:off x="3698099" y="2505878"/>
          <a:ext cx="3521915" cy="1670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baseline="0" smtClean="0"/>
            <a:t>2018</a:t>
          </a:r>
          <a:r>
            <a:rPr lang="zh-CN" sz="2400" b="0" i="0" kern="1200" baseline="0" smtClean="0"/>
            <a:t>年</a:t>
          </a:r>
          <a:r>
            <a:rPr lang="en-US" sz="2400" b="0" i="0" kern="1200" baseline="0" smtClean="0"/>
            <a:t>9</a:t>
          </a:r>
          <a:r>
            <a:rPr lang="zh-CN" sz="2400" b="0" i="0" kern="1200" baseline="0" smtClean="0"/>
            <a:t>月，软件工程专业提交认证申请</a:t>
          </a:r>
          <a:endParaRPr lang="zh-CN" sz="2400" kern="1200"/>
        </a:p>
      </dsp:txBody>
      <dsp:txXfrm>
        <a:off x="3698099" y="2505878"/>
        <a:ext cx="3521915" cy="1670585"/>
      </dsp:txXfrm>
    </dsp:sp>
    <dsp:sp modelId="{A18CCDE1-B30E-4A52-9AD7-12615240E198}">
      <dsp:nvSpPr>
        <dsp:cNvPr id="0" name=""/>
        <dsp:cNvSpPr/>
      </dsp:nvSpPr>
      <dsp:spPr>
        <a:xfrm>
          <a:off x="5250233" y="1879408"/>
          <a:ext cx="417646" cy="417646"/>
        </a:xfrm>
        <a:prstGeom prst="ellipse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48945" eaLnBrk="0" hangingPunct="0">
              <a:buFontTx/>
              <a:buNone/>
              <a:defRPr sz="1200"/>
            </a:lvl1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 PL UMing HK"/>
              <a:cs typeface="AR PL UMing HK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48945" eaLnBrk="0" hangingPunct="0">
              <a:buFontTx/>
              <a:buNone/>
              <a:defRPr sz="1200"/>
            </a:lvl1pPr>
          </a:lstStyle>
          <a:p>
            <a:pPr marL="0" marR="0" lvl="0" indent="0" algn="r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 PL UMing HK"/>
              <a:cs typeface="AR PL UMing HK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48945" eaLnBrk="0" hangingPunct="0">
              <a:buFontTx/>
              <a:buNone/>
              <a:defRPr sz="1200"/>
            </a:lvl1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 PL UMing HK"/>
              <a:cs typeface="AR PL UMing HK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2341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0" y="0"/>
            <a:ext cx="6648450" cy="9774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9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 PL UMing HK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0" y="0"/>
            <a:ext cx="288131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9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 PL UMing HK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/>
          <a:lstStyle>
            <a:lvl1pPr algn="r" defTabSz="448945" eaLnBrk="1" hangingPunct="0">
              <a:buClr>
                <a:srgbClr val="000000"/>
              </a:buClr>
              <a:buSzPct val="45000"/>
              <a:buFont typeface="StarSymbol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1200">
                <a:solidFill>
                  <a:srgbClr val="000000"/>
                </a:solidFill>
                <a:latin typeface="AR PL UMing HK" charset="0"/>
                <a:ea typeface="宋体" panose="02010600030101010101" pitchFamily="2" charset="-122"/>
                <a:cs typeface="AR PL UMing HK" charset="0"/>
              </a:defRPr>
            </a:lvl1pPr>
          </a:lstStyle>
          <a:p>
            <a:pPr marL="0" marR="0" lvl="0" indent="0" algn="r" defTabSz="448945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 PL UMing HK" charset="0"/>
              <a:ea typeface="宋体" panose="02010600030101010101" pitchFamily="2" charset="-122"/>
              <a:cs typeface="AR PL UMing HK" charset="0"/>
            </a:endParaRPr>
          </a:p>
        </p:txBody>
      </p:sp>
      <p:sp>
        <p:nvSpPr>
          <p:cNvPr id="26629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25538" y="1222375"/>
            <a:ext cx="4395787" cy="3297238"/>
          </a:xfrm>
          <a:prstGeom prst="rect">
            <a:avLst/>
          </a:prstGeom>
          <a:noFill/>
          <a:ln w="126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65163" y="4703763"/>
            <a:ext cx="5316538" cy="38465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/>
          <a:lstStyle/>
          <a:p>
            <a:pPr lvl="0"/>
            <a:endParaRPr lang="zh-CN" altLang="zh-CN" dirty="0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0" y="9283700"/>
            <a:ext cx="288131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9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 PL UMing HK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765550" y="9283700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/>
          <a:lstStyle/>
          <a:p>
            <a:pPr lvl="0" algn="r" defTabSz="0" eaLnBrk="1">
              <a:buSzPct val="45000"/>
              <a:buFont typeface="StarSymbol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</a:tabLst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 PL UMing HK"/>
                <a:ea typeface="宋体" panose="02010600030101010101" pitchFamily="2" charset="-122"/>
              </a:rPr>
              <a:t>‹#›</a:t>
            </a:fld>
            <a:endParaRPr lang="en-US" altLang="zh-CN" sz="1200" dirty="0">
              <a:solidFill>
                <a:srgbClr val="000000"/>
              </a:solidFill>
              <a:latin typeface="AR PL UMing HK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8213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/>
          </p:nvPr>
        </p:nvSpPr>
        <p:spPr>
          <a:xfrm>
            <a:off x="665163" y="4703763"/>
            <a:ext cx="5316537" cy="3846512"/>
          </a:xfrm>
        </p:spPr>
        <p:txBody>
          <a:bodyPr wrap="square" lIns="90000" tIns="46800" rIns="90000" bIns="46800" anchor="t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5550" y="9283700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/>
          <a:lstStyle/>
          <a:p>
            <a:pPr lvl="0" algn="r" defTabSz="0" eaLnBrk="1">
              <a:spcBef>
                <a:spcPct val="0"/>
              </a:spcBef>
              <a:buSzPct val="45000"/>
              <a:buFont typeface="StarSymbol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</a:tabLst>
            </a:pPr>
            <a:fld id="{9A0DB2DC-4C9A-4742-B13C-FB6460FD3503}" type="slidenum">
              <a:rPr lang="en-US" altLang="zh-CN" dirty="0">
                <a:latin typeface="AR PL UMing HK"/>
                <a:ea typeface="宋体" panose="02010600030101010101" pitchFamily="2" charset="-122"/>
              </a:rPr>
              <a:t>1</a:t>
            </a:fld>
            <a:endParaRPr lang="en-US" altLang="zh-CN" dirty="0">
              <a:latin typeface="AR PL UMing HK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北大李文新老师向校长投诉的例子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16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南大陈道蓄老师的课程怎么上才是关键的讲法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436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研究生毕业答辩的全流程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90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东软交流和张昱老师的教学内容建议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33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0" y="6269038"/>
            <a:ext cx="1728788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1943100" y="6430963"/>
            <a:ext cx="7200900" cy="4270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9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 PL UMing HK"/>
              </a:rPr>
              <a:t>王俊鹏：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 PL UMing HK"/>
              </a:rPr>
              <a:t>wjp_90@126.com</a:t>
            </a:r>
            <a:endParaRPr kumimoji="0" lang="en-GB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 PL UMing HK"/>
            </a:endParaRPr>
          </a:p>
        </p:txBody>
      </p:sp>
      <p:pic>
        <p:nvPicPr>
          <p:cNvPr id="2055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0637" y="-17462"/>
            <a:ext cx="9180512" cy="1046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9592" y="1412776"/>
            <a:ext cx="7992888" cy="5184576"/>
          </a:xfrm>
        </p:spPr>
        <p:txBody>
          <a:bodyPr/>
          <a:lstStyle>
            <a:lvl1pPr>
              <a:defRPr>
                <a:latin typeface="Ebrima" panose="02000000000000000000" pitchFamily="2" charset="0"/>
                <a:cs typeface="Ebrima" panose="02000000000000000000" pitchFamily="2" charset="0"/>
              </a:defRPr>
            </a:lvl1pPr>
            <a:lvl2pPr>
              <a:defRPr>
                <a:latin typeface="Ebrima" panose="02000000000000000000" pitchFamily="2" charset="0"/>
                <a:cs typeface="Ebrima" panose="02000000000000000000" pitchFamily="2" charset="0"/>
              </a:defRPr>
            </a:lvl2pPr>
            <a:lvl3pPr>
              <a:defRPr>
                <a:latin typeface="Ebrima" panose="02000000000000000000" pitchFamily="2" charset="0"/>
                <a:cs typeface="Ebrima" panose="02000000000000000000" pitchFamily="2" charset="0"/>
              </a:defRPr>
            </a:lvl3pPr>
            <a:lvl4pPr>
              <a:defRPr>
                <a:latin typeface="Ebrima" panose="02000000000000000000" pitchFamily="2" charset="0"/>
                <a:cs typeface="Ebrima" panose="02000000000000000000" pitchFamily="2" charset="0"/>
              </a:defRPr>
            </a:lvl4pPr>
            <a:lvl5pPr>
              <a:defRPr>
                <a:latin typeface="Ebrima" panose="02000000000000000000" pitchFamily="2" charset="0"/>
                <a:cs typeface="Ebrima" panose="02000000000000000000" pitchFamily="2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A3D33078-B108-4E63-AE01-65D9C70CFC0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05AF67D-E829-4B82-AA08-35B09D61A9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638504" cy="6858000"/>
          </a:xfrm>
          <a:prstGeom prst="rect">
            <a:avLst/>
          </a:prstGeom>
          <a:solidFill>
            <a:srgbClr val="3B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638504" cy="1196752"/>
          </a:xfrm>
          <a:prstGeom prst="rect">
            <a:avLst/>
          </a:prstGeom>
          <a:solidFill>
            <a:srgbClr val="054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2049"/>
            <a:ext cx="575556" cy="83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899592" y="1196752"/>
            <a:ext cx="7938882" cy="0"/>
          </a:xfrm>
          <a:prstGeom prst="line">
            <a:avLst/>
          </a:prstGeom>
          <a:ln>
            <a:solidFill>
              <a:srgbClr val="3BBC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99592" y="1"/>
            <a:ext cx="7992888" cy="1196752"/>
          </a:xfrm>
        </p:spPr>
        <p:txBody>
          <a:bodyPr>
            <a:normAutofit/>
          </a:bodyPr>
          <a:lstStyle>
            <a:lvl1pPr>
              <a:defRPr lang="zh-CN" altLang="en-US" sz="30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19050"/>
            <a:ext cx="9124950" cy="639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" y="6350000"/>
            <a:ext cx="2174875" cy="479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pPr lvl="0"/>
            <a:r>
              <a:rPr lang="zh-CN" altLang="en-GB" dirty="0"/>
              <a:t>单击鼠标编辑标题文的格式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lvl="0"/>
            <a:r>
              <a:rPr lang="zh-CN" altLang="en-GB" dirty="0"/>
              <a:t>单击鼠标编辑大纲正文格式</a:t>
            </a:r>
          </a:p>
          <a:p>
            <a:pPr lvl="1"/>
            <a:r>
              <a:rPr lang="zh-CN" altLang="en-GB" dirty="0"/>
              <a:t>第二个大纲级</a:t>
            </a:r>
          </a:p>
          <a:p>
            <a:pPr lvl="2"/>
            <a:r>
              <a:rPr lang="zh-CN" altLang="en-GB" dirty="0"/>
              <a:t>第三个大纲级</a:t>
            </a:r>
          </a:p>
          <a:p>
            <a:pPr lvl="3"/>
            <a:r>
              <a:rPr lang="zh-CN" altLang="en-GB" dirty="0"/>
              <a:t>第四个大纲级</a:t>
            </a:r>
          </a:p>
          <a:p>
            <a:pPr lvl="4"/>
            <a:r>
              <a:rPr lang="zh-CN" altLang="en-GB" dirty="0"/>
              <a:t>第五个大纲级</a:t>
            </a:r>
          </a:p>
          <a:p>
            <a:pPr lvl="4"/>
            <a:r>
              <a:rPr lang="zh-CN" altLang="en-GB" dirty="0"/>
              <a:t>第六个大纲级</a:t>
            </a:r>
          </a:p>
          <a:p>
            <a:pPr lvl="4"/>
            <a:r>
              <a:rPr lang="zh-CN" altLang="en-GB" dirty="0"/>
              <a:t>第七个大纲级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9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 PL UMing HK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9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 PL UMing HK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9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 PL UMing H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448945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8945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AR PL UMing HK" charset="0"/>
          <a:cs typeface="AR PL UMing HK" charset="0"/>
        </a:defRPr>
      </a:lvl2pPr>
      <a:lvl3pPr algn="ctr" defTabSz="448945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AR PL UMing HK" charset="0"/>
          <a:cs typeface="AR PL UMing HK" charset="0"/>
        </a:defRPr>
      </a:lvl3pPr>
      <a:lvl4pPr algn="ctr" defTabSz="448945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AR PL UMing HK" charset="0"/>
          <a:cs typeface="AR PL UMing HK" charset="0"/>
        </a:defRPr>
      </a:lvl4pPr>
      <a:lvl5pPr algn="ctr" defTabSz="448945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AR PL UMing HK" charset="0"/>
          <a:cs typeface="AR PL UMing HK" charset="0"/>
        </a:defRPr>
      </a:lvl5pPr>
      <a:lvl6pPr marL="2514600" indent="-228600"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AR PL UMing HK" charset="0"/>
          <a:cs typeface="AR PL UMing HK" charset="0"/>
        </a:defRPr>
      </a:lvl6pPr>
      <a:lvl7pPr marL="2971800" indent="-228600"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AR PL UMing HK" charset="0"/>
          <a:cs typeface="AR PL UMing HK" charset="0"/>
        </a:defRPr>
      </a:lvl7pPr>
      <a:lvl8pPr marL="3429000" indent="-228600"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AR PL UMing HK" charset="0"/>
          <a:cs typeface="AR PL UMing HK" charset="0"/>
        </a:defRPr>
      </a:lvl8pPr>
      <a:lvl9pPr marL="3886200" indent="-228600"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AR PL UMing HK" charset="0"/>
          <a:cs typeface="AR PL UMing HK" charset="0"/>
        </a:defRPr>
      </a:lvl9pPr>
    </p:titleStyle>
    <p:bodyStyle>
      <a:lvl1pPr marL="342900" indent="-342900" algn="l" defTabSz="448945" rtl="0" eaLnBrk="0" fontAlgn="base" hangingPunct="0">
        <a:spcBef>
          <a:spcPts val="800"/>
        </a:spcBef>
        <a:spcAft>
          <a:spcPct val="0"/>
        </a:spcAft>
        <a:buSzPct val="100000"/>
        <a:buFont typeface="Times New Roman" panose="02020603050405020304" pitchFamily="18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8945" rtl="0" eaLnBrk="0" fontAlgn="base" hangingPunct="0">
        <a:spcBef>
          <a:spcPts val="700"/>
        </a:spcBef>
        <a:spcAft>
          <a:spcPct val="0"/>
        </a:spcAft>
        <a:buSzPct val="100000"/>
        <a:buFont typeface="Times New Roman" panose="02020603050405020304" pitchFamily="18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8945" rtl="0" eaLnBrk="0" fontAlgn="base" hangingPunct="0">
        <a:spcBef>
          <a:spcPts val="600"/>
        </a:spcBef>
        <a:spcAft>
          <a:spcPct val="0"/>
        </a:spcAft>
        <a:buSzPct val="100000"/>
        <a:buFont typeface="Times New Roman" panose="02020603050405020304" pitchFamily="18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8945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8945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5040"/>
          <a:stretch>
            <a:fillRect/>
          </a:stretch>
        </p:blipFill>
        <p:spPr>
          <a:xfrm>
            <a:off x="-7144" y="1556792"/>
            <a:ext cx="9151144" cy="28789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7145" y="5445224"/>
            <a:ext cx="915114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谭舜泉、</a:t>
            </a:r>
            <a:r>
              <a:rPr lang="zh-CN" altLang="en-US" dirty="0" smtClean="0">
                <a:solidFill>
                  <a:srgbClr val="002060"/>
                </a:solidFill>
              </a:rPr>
              <a:t>蔡树彬</a:t>
            </a:r>
            <a:endParaRPr lang="zh-CN" altLang="en-US" dirty="0" smtClean="0">
              <a:solidFill>
                <a:srgbClr val="002060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002060"/>
                </a:solidFill>
              </a:rPr>
              <a:t>2018.11.23</a:t>
            </a:r>
            <a:endParaRPr lang="en-US" altLang="zh-CN" sz="1400" dirty="0">
              <a:solidFill>
                <a:srgbClr val="00206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1" y="4034790"/>
            <a:ext cx="8113093" cy="802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-122555" y="4112895"/>
            <a:ext cx="8294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基于工程教育专业认证的编译与操作系统教学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78844" y="260648"/>
            <a:ext cx="4213636" cy="720080"/>
            <a:chOff x="4318804" y="260648"/>
            <a:chExt cx="4213636" cy="72008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18804" y="260648"/>
              <a:ext cx="720080" cy="720080"/>
            </a:xfrm>
            <a:prstGeom prst="rect">
              <a:avLst/>
            </a:prstGeom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146" y="332656"/>
              <a:ext cx="3439294" cy="606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6117"/>
    </mc:Choice>
    <mc:Fallback>
      <p:transition advTm="16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5"/>
          <p:cNvSpPr>
            <a:spLocks noChangeArrowheads="1"/>
          </p:cNvSpPr>
          <p:nvPr/>
        </p:nvSpPr>
        <p:spPr bwMode="auto">
          <a:xfrm rot="5400000" flipH="1">
            <a:off x="-2031206" y="1716881"/>
            <a:ext cx="4032250" cy="3925888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3" name="Group 3"/>
          <p:cNvGrpSpPr/>
          <p:nvPr/>
        </p:nvGrpSpPr>
        <p:grpSpPr>
          <a:xfrm>
            <a:off x="2643658" y="1844824"/>
            <a:ext cx="6307149" cy="1032085"/>
            <a:chOff x="0" y="0"/>
            <a:chExt cx="8490" cy="1287"/>
          </a:xfrm>
        </p:grpSpPr>
        <p:pic>
          <p:nvPicPr>
            <p:cNvPr id="5162" name="Picture 4" descr="结构组织图_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1" y="79"/>
              <a:ext cx="7269" cy="120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63" name="Text Box 5"/>
            <p:cNvSpPr txBox="1"/>
            <p:nvPr/>
          </p:nvSpPr>
          <p:spPr>
            <a:xfrm>
              <a:off x="1166" y="369"/>
              <a:ext cx="7093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defTabSz="448945" rtl="0" eaLnBrk="0" fontAlgn="base" hangingPunct="0">
                <a:spcBef>
                  <a:spcPts val="8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8945" rtl="0" eaLnBrk="0" fontAlgn="base" hangingPunct="0">
                <a:spcBef>
                  <a:spcPts val="7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8945" rtl="0" eaLnBrk="0" fontAlgn="base" hangingPunct="0">
                <a:spcBef>
                  <a:spcPts val="6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»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>
                <a:buNone/>
              </a:pPr>
              <a:r>
                <a:rPr lang="zh-CN" altLang="en-US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 深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大计软学院的工程教育专业认证</a:t>
              </a:r>
            </a:p>
          </p:txBody>
        </p:sp>
        <p:pic>
          <p:nvPicPr>
            <p:cNvPr id="5164" name="Picture 6" descr="包含关系(斜纹)_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31" cy="11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65" name="Text Box 7"/>
            <p:cNvSpPr txBox="1"/>
            <p:nvPr/>
          </p:nvSpPr>
          <p:spPr>
            <a:xfrm>
              <a:off x="227" y="225"/>
              <a:ext cx="582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448945" rtl="0" eaLnBrk="0" fontAlgn="base" hangingPunct="0">
                <a:spcBef>
                  <a:spcPts val="8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8945" rtl="0" eaLnBrk="0" fontAlgn="base" hangingPunct="0">
                <a:spcBef>
                  <a:spcPts val="7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8945" rtl="0" eaLnBrk="0" fontAlgn="base" hangingPunct="0">
                <a:spcBef>
                  <a:spcPts val="6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»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5124" name="Group 8"/>
          <p:cNvGrpSpPr/>
          <p:nvPr/>
        </p:nvGrpSpPr>
        <p:grpSpPr>
          <a:xfrm>
            <a:off x="2627784" y="3068151"/>
            <a:ext cx="6301906" cy="959370"/>
            <a:chOff x="0" y="0"/>
            <a:chExt cx="8721" cy="1196"/>
          </a:xfrm>
        </p:grpSpPr>
        <p:pic>
          <p:nvPicPr>
            <p:cNvPr id="5158" name="Picture 9" descr="结构组织图_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8" y="35"/>
              <a:ext cx="7473" cy="116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59" name="Text Box 10"/>
            <p:cNvSpPr txBox="1"/>
            <p:nvPr/>
          </p:nvSpPr>
          <p:spPr>
            <a:xfrm>
              <a:off x="1299" y="253"/>
              <a:ext cx="6576" cy="6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448945" rtl="0" eaLnBrk="0" fontAlgn="base" hangingPunct="0">
                <a:spcBef>
                  <a:spcPts val="8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8945" rtl="0" eaLnBrk="0" fontAlgn="base" hangingPunct="0">
                <a:spcBef>
                  <a:spcPts val="7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8945" rtl="0" eaLnBrk="0" fontAlgn="base" hangingPunct="0">
                <a:spcBef>
                  <a:spcPts val="6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»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5160" name="Picture 11" descr="包含关系(斜纹)_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31" cy="11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61" name="Text Box 12"/>
            <p:cNvSpPr txBox="1"/>
            <p:nvPr/>
          </p:nvSpPr>
          <p:spPr>
            <a:xfrm>
              <a:off x="296" y="243"/>
              <a:ext cx="51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448945" rtl="0" eaLnBrk="0" fontAlgn="base" hangingPunct="0">
                <a:spcBef>
                  <a:spcPts val="8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8945" rtl="0" eaLnBrk="0" fontAlgn="base" hangingPunct="0">
                <a:spcBef>
                  <a:spcPts val="7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8945" rtl="0" eaLnBrk="0" fontAlgn="base" hangingPunct="0">
                <a:spcBef>
                  <a:spcPts val="6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»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5125" name="Group 3"/>
          <p:cNvGrpSpPr/>
          <p:nvPr/>
        </p:nvGrpSpPr>
        <p:grpSpPr>
          <a:xfrm>
            <a:off x="-2413000" y="1325563"/>
            <a:ext cx="4867275" cy="4824412"/>
            <a:chOff x="-377" y="361"/>
            <a:chExt cx="7667" cy="7598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 rot="5400000">
              <a:off x="-421" y="406"/>
              <a:ext cx="7598" cy="7509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894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 PL UMing HK"/>
                <a:cs typeface="AR PL UMing HK"/>
              </a:endParaRPr>
            </a:p>
          </p:txBody>
        </p:sp>
        <p:grpSp>
          <p:nvGrpSpPr>
            <p:cNvPr id="5137" name="Group 18"/>
            <p:cNvGrpSpPr/>
            <p:nvPr/>
          </p:nvGrpSpPr>
          <p:grpSpPr>
            <a:xfrm>
              <a:off x="5955" y="1460"/>
              <a:ext cx="600" cy="600"/>
              <a:chOff x="-2512" y="-1368"/>
              <a:chExt cx="1615" cy="1615"/>
            </a:xfrm>
          </p:grpSpPr>
          <p:sp>
            <p:nvSpPr>
              <p:cNvPr id="5152" name="Oval 19"/>
              <p:cNvSpPr/>
              <p:nvPr/>
            </p:nvSpPr>
            <p:spPr>
              <a:xfrm>
                <a:off x="-2512" y="-1368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153" name="Oval 20"/>
              <p:cNvSpPr/>
              <p:nvPr/>
            </p:nvSpPr>
            <p:spPr>
              <a:xfrm>
                <a:off x="-2376" y="-124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6" name="Oval 21"/>
              <p:cNvSpPr>
                <a:spLocks noChangeArrowheads="1"/>
              </p:cNvSpPr>
              <p:nvPr/>
            </p:nvSpPr>
            <p:spPr bwMode="auto">
              <a:xfrm>
                <a:off x="-2298" y="-1244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44894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 PL UMing HK"/>
                  <a:cs typeface="AR PL UMing HK"/>
                </a:endParaRPr>
              </a:p>
            </p:txBody>
          </p:sp>
          <p:sp>
            <p:nvSpPr>
              <p:cNvPr id="5155" name="Oval 22"/>
              <p:cNvSpPr/>
              <p:nvPr/>
            </p:nvSpPr>
            <p:spPr>
              <a:xfrm>
                <a:off x="-2296" y="-1192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8" name="Oval 23"/>
              <p:cNvSpPr>
                <a:spLocks noChangeArrowheads="1"/>
              </p:cNvSpPr>
              <p:nvPr/>
            </p:nvSpPr>
            <p:spPr bwMode="auto">
              <a:xfrm>
                <a:off x="-2217" y="-1109"/>
                <a:ext cx="1097" cy="111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4894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 PL UMing HK"/>
                  <a:cs typeface="AR PL UMing HK"/>
                </a:endParaRPr>
              </a:p>
            </p:txBody>
          </p:sp>
          <p:sp>
            <p:nvSpPr>
              <p:cNvPr id="5157" name="Oval 24"/>
              <p:cNvSpPr/>
              <p:nvPr/>
            </p:nvSpPr>
            <p:spPr>
              <a:xfrm>
                <a:off x="-2214" y="-1146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 anchor="ctr">
                <a:spAutoFit/>
              </a:bodyPr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138" name="Group 25"/>
            <p:cNvGrpSpPr/>
            <p:nvPr/>
          </p:nvGrpSpPr>
          <p:grpSpPr>
            <a:xfrm>
              <a:off x="6690" y="3306"/>
              <a:ext cx="600" cy="600"/>
              <a:chOff x="-1180" y="46"/>
              <a:chExt cx="1615" cy="1615"/>
            </a:xfrm>
          </p:grpSpPr>
          <p:sp>
            <p:nvSpPr>
              <p:cNvPr id="5146" name="Oval 26"/>
              <p:cNvSpPr/>
              <p:nvPr/>
            </p:nvSpPr>
            <p:spPr>
              <a:xfrm>
                <a:off x="-1180" y="46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147" name="Oval 27"/>
              <p:cNvSpPr/>
              <p:nvPr/>
            </p:nvSpPr>
            <p:spPr>
              <a:xfrm>
                <a:off x="-1104" y="139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0" name="Oval 28"/>
              <p:cNvSpPr>
                <a:spLocks noChangeArrowheads="1"/>
              </p:cNvSpPr>
              <p:nvPr/>
            </p:nvSpPr>
            <p:spPr bwMode="auto">
              <a:xfrm>
                <a:off x="-1019" y="228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44894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 PL UMing HK"/>
                  <a:cs typeface="AR PL UMing HK"/>
                </a:endParaRPr>
              </a:p>
            </p:txBody>
          </p:sp>
          <p:sp>
            <p:nvSpPr>
              <p:cNvPr id="5149" name="Oval 29"/>
              <p:cNvSpPr/>
              <p:nvPr/>
            </p:nvSpPr>
            <p:spPr>
              <a:xfrm>
                <a:off x="-1020" y="17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" name="Oval 30"/>
              <p:cNvSpPr>
                <a:spLocks noChangeArrowheads="1"/>
              </p:cNvSpPr>
              <p:nvPr/>
            </p:nvSpPr>
            <p:spPr bwMode="auto">
              <a:xfrm>
                <a:off x="-878" y="262"/>
                <a:ext cx="1097" cy="109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4894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 PL UMing HK"/>
                  <a:cs typeface="AR PL UMing HK"/>
                </a:endParaRPr>
              </a:p>
            </p:txBody>
          </p:sp>
          <p:sp>
            <p:nvSpPr>
              <p:cNvPr id="5151" name="Oval 31"/>
              <p:cNvSpPr/>
              <p:nvPr/>
            </p:nvSpPr>
            <p:spPr>
              <a:xfrm>
                <a:off x="-892" y="25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 anchor="ctr">
                <a:spAutoFit/>
              </a:bodyPr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139" name="Group 32"/>
            <p:cNvGrpSpPr/>
            <p:nvPr/>
          </p:nvGrpSpPr>
          <p:grpSpPr>
            <a:xfrm>
              <a:off x="6362" y="5524"/>
              <a:ext cx="600" cy="600"/>
              <a:chOff x="-1415" y="2461"/>
              <a:chExt cx="1615" cy="1615"/>
            </a:xfrm>
          </p:grpSpPr>
          <p:sp>
            <p:nvSpPr>
              <p:cNvPr id="5140" name="Oval 33"/>
              <p:cNvSpPr/>
              <p:nvPr/>
            </p:nvSpPr>
            <p:spPr>
              <a:xfrm>
                <a:off x="-1415" y="2461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141" name="Oval 34"/>
              <p:cNvSpPr/>
              <p:nvPr/>
            </p:nvSpPr>
            <p:spPr>
              <a:xfrm>
                <a:off x="-1363" y="2553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4" name="Oval 35"/>
              <p:cNvSpPr>
                <a:spLocks noChangeArrowheads="1"/>
              </p:cNvSpPr>
              <p:nvPr/>
            </p:nvSpPr>
            <p:spPr bwMode="auto">
              <a:xfrm>
                <a:off x="-1239" y="2588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44894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 PL UMing HK"/>
                  <a:cs typeface="AR PL UMing HK"/>
                </a:endParaRPr>
              </a:p>
            </p:txBody>
          </p:sp>
          <p:sp>
            <p:nvSpPr>
              <p:cNvPr id="5143" name="Oval 36"/>
              <p:cNvSpPr/>
              <p:nvPr/>
            </p:nvSpPr>
            <p:spPr>
              <a:xfrm>
                <a:off x="-1275" y="2682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6" name="Oval 37"/>
              <p:cNvSpPr>
                <a:spLocks noChangeArrowheads="1"/>
              </p:cNvSpPr>
              <p:nvPr/>
            </p:nvSpPr>
            <p:spPr bwMode="auto">
              <a:xfrm>
                <a:off x="-1111" y="2790"/>
                <a:ext cx="1097" cy="109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4894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 PL UMing HK"/>
                  <a:cs typeface="AR PL UMing HK"/>
                </a:endParaRPr>
              </a:p>
            </p:txBody>
          </p:sp>
          <p:sp>
            <p:nvSpPr>
              <p:cNvPr id="5145" name="Oval 38"/>
              <p:cNvSpPr/>
              <p:nvPr/>
            </p:nvSpPr>
            <p:spPr>
              <a:xfrm>
                <a:off x="-1231" y="258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 anchor="ctr">
                <a:spAutoFit/>
              </a:bodyPr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126" name="Group 13"/>
          <p:cNvGrpSpPr/>
          <p:nvPr/>
        </p:nvGrpSpPr>
        <p:grpSpPr>
          <a:xfrm>
            <a:off x="2627784" y="4333389"/>
            <a:ext cx="6297569" cy="915257"/>
            <a:chOff x="0" y="0"/>
            <a:chExt cx="8715" cy="1143"/>
          </a:xfrm>
        </p:grpSpPr>
        <p:pic>
          <p:nvPicPr>
            <p:cNvPr id="5132" name="Picture 14" descr="结构组织图_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2" y="13"/>
              <a:ext cx="7473" cy="11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33" name="Text Box 15"/>
            <p:cNvSpPr txBox="1"/>
            <p:nvPr/>
          </p:nvSpPr>
          <p:spPr>
            <a:xfrm>
              <a:off x="1467" y="234"/>
              <a:ext cx="7094" cy="5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defTabSz="448945" rtl="0" eaLnBrk="0" fontAlgn="base" hangingPunct="0">
                <a:spcBef>
                  <a:spcPts val="8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8945" rtl="0" eaLnBrk="0" fontAlgn="base" hangingPunct="0">
                <a:spcBef>
                  <a:spcPts val="7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8945" rtl="0" eaLnBrk="0" fontAlgn="base" hangingPunct="0">
                <a:spcBef>
                  <a:spcPts val="6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»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工程教育专业认证中的编译</a:t>
              </a:r>
              <a:r>
                <a:rPr lang="zh-CN" altLang="en-US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原理教改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5134" name="Picture 16" descr="包含关系(斜纹)_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142" cy="11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35" name="Text Box 17"/>
            <p:cNvSpPr txBox="1"/>
            <p:nvPr/>
          </p:nvSpPr>
          <p:spPr>
            <a:xfrm>
              <a:off x="296" y="222"/>
              <a:ext cx="846" cy="6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448945" rtl="0" eaLnBrk="0" fontAlgn="base" hangingPunct="0">
                <a:spcBef>
                  <a:spcPts val="8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8945" rtl="0" eaLnBrk="0" fontAlgn="base" hangingPunct="0">
                <a:spcBef>
                  <a:spcPts val="7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8945" rtl="0" eaLnBrk="0" fontAlgn="base" hangingPunct="0">
                <a:spcBef>
                  <a:spcPts val="6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»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ext Box 5"/>
          <p:cNvSpPr txBox="1"/>
          <p:nvPr/>
        </p:nvSpPr>
        <p:spPr>
          <a:xfrm>
            <a:off x="3603883" y="3321013"/>
            <a:ext cx="5197752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对工程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教育专业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认证教育理念的理解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429486"/>
      </p:ext>
    </p:extLst>
  </p:cSld>
  <p:clrMapOvr>
    <a:masterClrMapping/>
  </p:clrMapOvr>
  <p:transition spd="med" advTm="7863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121"/>
          <p:cNvSpPr txBox="1">
            <a:spLocks/>
          </p:cNvSpPr>
          <p:nvPr/>
        </p:nvSpPr>
        <p:spPr>
          <a:xfrm>
            <a:off x="467995" y="733424"/>
            <a:ext cx="8496493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深大计软学院的工程教育专业认证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88394062"/>
              </p:ext>
            </p:extLst>
          </p:nvPr>
        </p:nvGraphicFramePr>
        <p:xfrm>
          <a:off x="611560" y="1988840"/>
          <a:ext cx="80223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121"/>
          <p:cNvSpPr txBox="1">
            <a:spLocks/>
          </p:cNvSpPr>
          <p:nvPr/>
        </p:nvSpPr>
        <p:spPr>
          <a:xfrm>
            <a:off x="467995" y="733424"/>
            <a:ext cx="8496493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对工程</a:t>
            </a: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教育专业</a:t>
            </a: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认证教育理念的理解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467995" y="1988840"/>
            <a:ext cx="8022336" cy="41764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以学生为</a:t>
            </a:r>
            <a:r>
              <a:rPr lang="zh-CN" altLang="en-US" dirty="0" smtClean="0"/>
              <a:t>中心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不以教师为中心，让学生“忙”起来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不以</a:t>
            </a:r>
            <a:r>
              <a:rPr lang="zh-CN" altLang="en-US" dirty="0" smtClean="0"/>
              <a:t>学生评价为中心，学生既是消费者，又是产品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推动教师让学生忙起来容易，但学生</a:t>
            </a:r>
            <a:r>
              <a:rPr lang="zh-CN" altLang="en-US" dirty="0"/>
              <a:t>不适应怎么办？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教学管理单位的支持、表态与宣导是关键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187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/>
          <p:cNvSpPr txBox="1">
            <a:spLocks/>
          </p:cNvSpPr>
          <p:nvPr/>
        </p:nvSpPr>
        <p:spPr>
          <a:xfrm>
            <a:off x="611560" y="1988840"/>
            <a:ext cx="8022336" cy="417646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产出导向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学校</a:t>
            </a:r>
            <a:r>
              <a:rPr lang="zh-CN" altLang="en-US" dirty="0" smtClean="0"/>
              <a:t>定位、培养目标、毕业要求、课程体系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用人单位的层次化需求，多听听中小企业</a:t>
            </a:r>
            <a:r>
              <a:rPr lang="zh-CN" altLang="en-US" dirty="0"/>
              <a:t>的</a:t>
            </a:r>
            <a:r>
              <a:rPr lang="zh-CN" altLang="en-US" dirty="0" smtClean="0"/>
              <a:t>声音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 smtClean="0"/>
              <a:t>“</a:t>
            </a:r>
            <a:r>
              <a:rPr lang="zh-CN" altLang="en-US" dirty="0"/>
              <a:t>我国中小企业具有“五六七八九”的典型特征，贡献了</a:t>
            </a:r>
            <a:r>
              <a:rPr lang="en-US" altLang="zh-CN" dirty="0"/>
              <a:t>50%</a:t>
            </a:r>
            <a:r>
              <a:rPr lang="zh-CN" altLang="en-US" dirty="0"/>
              <a:t>以上的税收，</a:t>
            </a:r>
            <a:r>
              <a:rPr lang="en-US" altLang="zh-CN" dirty="0"/>
              <a:t>60%</a:t>
            </a:r>
            <a:r>
              <a:rPr lang="zh-CN" altLang="en-US" dirty="0"/>
              <a:t>以上的</a:t>
            </a:r>
            <a:r>
              <a:rPr lang="en-US" altLang="zh-CN" dirty="0"/>
              <a:t>GDP</a:t>
            </a:r>
            <a:r>
              <a:rPr lang="zh-CN" altLang="en-US" dirty="0"/>
              <a:t>，</a:t>
            </a:r>
            <a:r>
              <a:rPr lang="en-US" altLang="zh-CN" dirty="0"/>
              <a:t>70%</a:t>
            </a:r>
            <a:r>
              <a:rPr lang="zh-CN" altLang="en-US" dirty="0"/>
              <a:t>以上的技术创新，</a:t>
            </a:r>
            <a:r>
              <a:rPr lang="en-US" altLang="zh-CN" dirty="0"/>
              <a:t>80%</a:t>
            </a:r>
            <a:r>
              <a:rPr lang="zh-CN" altLang="en-US" dirty="0"/>
              <a:t>以上的城镇劳动就业，</a:t>
            </a:r>
            <a:r>
              <a:rPr lang="en-US" altLang="zh-CN" dirty="0"/>
              <a:t>90%</a:t>
            </a:r>
            <a:r>
              <a:rPr lang="zh-CN" altLang="en-US" dirty="0"/>
              <a:t>以上的企业</a:t>
            </a:r>
            <a:r>
              <a:rPr lang="zh-CN" altLang="en-US" dirty="0" smtClean="0"/>
              <a:t>数量”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毕业要求的支撑出现扎堆情况，前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个毕业要求有大量课程支撑，后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个毕业要求只有少量课程支撑。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课程能否改变教学思路是关键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sp>
        <p:nvSpPr>
          <p:cNvPr id="5" name="标题 5121"/>
          <p:cNvSpPr txBox="1">
            <a:spLocks/>
          </p:cNvSpPr>
          <p:nvPr/>
        </p:nvSpPr>
        <p:spPr>
          <a:xfrm>
            <a:off x="467995" y="733424"/>
            <a:ext cx="8496493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对工程</a:t>
            </a: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教育专业</a:t>
            </a: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认证教育理念的理解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25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/>
          <p:cNvSpPr txBox="1">
            <a:spLocks/>
          </p:cNvSpPr>
          <p:nvPr/>
        </p:nvSpPr>
        <p:spPr>
          <a:xfrm>
            <a:off x="611560" y="1988840"/>
            <a:ext cx="8022336" cy="41764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持续改进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内评课程、课程体系、毕业要求；外评培养目标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如何准确、快速的评价是一个重要问题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“想到”才做，持续改进的落地有点飘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机制落实为日常工作流程和规范是关键</a:t>
            </a:r>
            <a:endParaRPr lang="en-US" altLang="zh-CN" dirty="0" smtClean="0"/>
          </a:p>
        </p:txBody>
      </p:sp>
      <p:sp>
        <p:nvSpPr>
          <p:cNvPr id="5" name="标题 5121"/>
          <p:cNvSpPr txBox="1">
            <a:spLocks/>
          </p:cNvSpPr>
          <p:nvPr/>
        </p:nvSpPr>
        <p:spPr>
          <a:xfrm>
            <a:off x="467995" y="733424"/>
            <a:ext cx="8496493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对工程</a:t>
            </a: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教育专业</a:t>
            </a: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认证教育理念的理解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7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121"/>
          <p:cNvSpPr txBox="1">
            <a:spLocks/>
          </p:cNvSpPr>
          <p:nvPr/>
        </p:nvSpPr>
        <p:spPr>
          <a:xfrm>
            <a:off x="467995" y="733424"/>
            <a:ext cx="8496493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工程</a:t>
            </a: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教育专业认证中的编译</a:t>
            </a: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原理教改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611560" y="1710376"/>
            <a:ext cx="8208912" cy="41764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关注如何更好地支撑指标点的达成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加强</a:t>
            </a:r>
            <a:r>
              <a:rPr lang="en-US" altLang="zh-CN" sz="2400" dirty="0" smtClean="0"/>
              <a:t>DFA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RE</a:t>
            </a:r>
            <a:r>
              <a:rPr lang="zh-CN" altLang="en-US" sz="2400" dirty="0" smtClean="0"/>
              <a:t>实验：</a:t>
            </a:r>
            <a:r>
              <a:rPr lang="en-US" altLang="zh-CN" sz="2400" dirty="0" smtClean="0"/>
              <a:t>DFA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分词</a:t>
            </a:r>
            <a:r>
              <a:rPr lang="zh-CN" altLang="en-US" sz="2400" dirty="0" smtClean="0"/>
              <a:t>效率、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RE</a:t>
            </a:r>
            <a:r>
              <a:rPr lang="zh-CN" altLang="en-US" sz="2400" dirty="0"/>
              <a:t>引擎的</a:t>
            </a:r>
            <a:r>
              <a:rPr lang="zh-CN" altLang="en-US" sz="2400" dirty="0" smtClean="0"/>
              <a:t>开发、</a:t>
            </a:r>
            <a:r>
              <a:rPr lang="en-US" altLang="zh-CN" sz="2400" dirty="0" smtClean="0"/>
              <a:t>DFA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RE</a:t>
            </a:r>
            <a:r>
              <a:rPr lang="zh-CN" altLang="en-US" sz="2400" dirty="0" smtClean="0"/>
              <a:t>的应用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语法</a:t>
            </a:r>
            <a:r>
              <a:rPr lang="zh-CN" altLang="en-US" sz="2400" dirty="0"/>
              <a:t>、（中间）代码生成</a:t>
            </a:r>
            <a:r>
              <a:rPr lang="zh-CN" altLang="en-US" sz="2400" dirty="0" smtClean="0"/>
              <a:t>部分：理论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实验验证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文献阅读：论文阅读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课堂报告</a:t>
            </a:r>
            <a:endParaRPr lang="en-US" altLang="zh-CN" sz="2400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6456"/>
              </p:ext>
            </p:extLst>
          </p:nvPr>
        </p:nvGraphicFramePr>
        <p:xfrm>
          <a:off x="611560" y="3933056"/>
          <a:ext cx="8022336" cy="2401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695670492"/>
                    </a:ext>
                  </a:extLst>
                </a:gridCol>
                <a:gridCol w="6942216">
                  <a:extLst>
                    <a:ext uri="{9D8B030D-6E8A-4147-A177-3AD203B41FA5}">
                      <a16:colId xmlns:a16="http://schemas.microsoft.com/office/drawing/2014/main" val="1137767398"/>
                    </a:ext>
                  </a:extLst>
                </a:gridCol>
              </a:tblGrid>
              <a:tr h="6316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2 </a:t>
                      </a:r>
                      <a:r>
                        <a:rPr lang="zh-CN" sz="1200" kern="1200" dirty="0">
                          <a:effectLst/>
                        </a:rPr>
                        <a:t>问题分析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2.3  </a:t>
                      </a:r>
                      <a:r>
                        <a:rPr lang="zh-CN" sz="1200" kern="100" dirty="0">
                          <a:effectLst/>
                        </a:rPr>
                        <a:t>能够应用计算机工程与科学的基本原理，通过文献研究，深入分析复杂计算机工程问题，以获得有效的结论</a:t>
                      </a:r>
                      <a:r>
                        <a:rPr lang="zh-CN" sz="1200" kern="100" dirty="0" smtClean="0">
                          <a:effectLst/>
                        </a:rPr>
                        <a:t>。</a:t>
                      </a:r>
                      <a:endParaRPr lang="en-US" altLang="zh-CN" sz="1200" kern="100" dirty="0" smtClean="0">
                        <a:effectLst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教学设计：</a:t>
                      </a:r>
                      <a:r>
                        <a:rPr lang="en-US" altLang="zh-CN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</a:t>
                      </a:r>
                      <a:r>
                        <a:rPr lang="zh-CN" altLang="en-US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TM</a:t>
                      </a:r>
                      <a:r>
                        <a:rPr lang="zh-CN" altLang="en-US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相关材料的阅读以及利用</a:t>
                      </a:r>
                      <a:r>
                        <a:rPr lang="en-US" altLang="zh-CN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</a:t>
                      </a:r>
                      <a:r>
                        <a:rPr lang="zh-CN" altLang="en-US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TM</a:t>
                      </a:r>
                      <a:r>
                        <a:rPr lang="zh-CN" altLang="en-US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来分析、解决实际问题（具有复杂状态的系统）。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595420"/>
                  </a:ext>
                </a:extLst>
              </a:tr>
              <a:tr h="451158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4  </a:t>
                      </a:r>
                      <a:r>
                        <a:rPr lang="zh-CN" sz="1200" kern="1200" dirty="0">
                          <a:effectLst/>
                        </a:rPr>
                        <a:t>研究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4.1  </a:t>
                      </a:r>
                      <a:r>
                        <a:rPr lang="zh-CN" sz="1200" kern="1200" dirty="0">
                          <a:effectLst/>
                        </a:rPr>
                        <a:t>掌握复杂计算机工程研究的基本方法，能够对计算机科学原理进行验证</a:t>
                      </a:r>
                      <a:r>
                        <a:rPr lang="zh-CN" sz="1200" kern="1200" dirty="0" smtClean="0">
                          <a:effectLst/>
                        </a:rPr>
                        <a:t>。</a:t>
                      </a:r>
                      <a:endParaRPr lang="en-US" altLang="zh-CN" sz="1200" kern="12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教学设计：延续之前有的对词法、语法、语法制导翻译等原理进行验证的算法实现实验。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74021"/>
                  </a:ext>
                </a:extLst>
              </a:tr>
              <a:tr h="8120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4.4 </a:t>
                      </a:r>
                      <a:r>
                        <a:rPr lang="zh-CN" sz="1200" kern="1200" dirty="0" smtClean="0">
                          <a:effectLst/>
                        </a:rPr>
                        <a:t>能够</a:t>
                      </a:r>
                      <a:r>
                        <a:rPr lang="zh-CN" sz="1200" kern="1200" dirty="0">
                          <a:effectLst/>
                        </a:rPr>
                        <a:t>理解复杂计算机工程问题所涉及的技术指标，并通过信息综合得到合理有效的结论</a:t>
                      </a:r>
                      <a:r>
                        <a:rPr lang="zh-CN" sz="1200" kern="1200" dirty="0" smtClean="0">
                          <a:effectLst/>
                        </a:rPr>
                        <a:t>。</a:t>
                      </a:r>
                      <a:endParaRPr lang="en-US" altLang="zh-CN" sz="1200" kern="12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教学设计：通过</a:t>
                      </a:r>
                      <a:r>
                        <a:rPr lang="en-US" altLang="zh-CN" sz="1200" kern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DFA</a:t>
                      </a:r>
                      <a:r>
                        <a:rPr lang="zh-CN" altLang="en-US" sz="1200" kern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200" kern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LL</a:t>
                      </a:r>
                      <a:r>
                        <a:rPr lang="zh-CN" altLang="en-US" sz="1200" kern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200" kern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LR</a:t>
                      </a:r>
                      <a:r>
                        <a:rPr lang="zh-CN" altLang="en-US" sz="1200" kern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等算法的复杂程度、易理解程度、执行效率和维护效率等技术指标，特别是保留字处理时</a:t>
                      </a:r>
                      <a:r>
                        <a:rPr lang="en-US" altLang="zh-CN" sz="1200" kern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DFA</a:t>
                      </a:r>
                      <a:r>
                        <a:rPr lang="zh-CN" altLang="en-US" sz="1200" kern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实现方法和直接字符串匹配的效率对比，培养学生理解相关技术指标，通过信息综合得到结论的能力。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713000"/>
                  </a:ext>
                </a:extLst>
              </a:tr>
              <a:tr h="481137">
                <a:tc>
                  <a:txBody>
                    <a:bodyPr/>
                    <a:lstStyle/>
                    <a:p>
                      <a:pPr marL="93345" marR="118745" algn="just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effectLst/>
                        </a:rPr>
                        <a:t>12 </a:t>
                      </a:r>
                      <a:r>
                        <a:rPr lang="zh-CN" sz="1200" kern="1200" dirty="0" smtClean="0">
                          <a:effectLst/>
                        </a:rPr>
                        <a:t>终身</a:t>
                      </a:r>
                      <a:r>
                        <a:rPr lang="zh-CN" sz="1200" kern="1200" dirty="0">
                          <a:effectLst/>
                        </a:rPr>
                        <a:t>学习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12.1  </a:t>
                      </a:r>
                      <a:r>
                        <a:rPr lang="zh-CN" sz="1200" kern="1200" dirty="0">
                          <a:effectLst/>
                        </a:rPr>
                        <a:t>具有查找和阅读计算机专业文献的能力，能够主动查找、阅读、理解专业文献内容</a:t>
                      </a:r>
                      <a:r>
                        <a:rPr lang="zh-CN" sz="1200" kern="1200" dirty="0" smtClean="0">
                          <a:effectLst/>
                        </a:rPr>
                        <a:t>。</a:t>
                      </a:r>
                      <a:endParaRPr lang="en-US" altLang="zh-CN" sz="1200" kern="12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教学设计：通过代码优化、并行编译、量子</a:t>
                      </a:r>
                      <a:r>
                        <a:rPr lang="en-US" altLang="zh-CN" sz="1200" kern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</a:t>
                      </a:r>
                      <a:r>
                        <a:rPr lang="zh-CN" altLang="en-US" sz="1200" kern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相关材料的阅读、理解和课堂报告，培养终身学习能力。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42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0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主题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"/>
        <a:ea typeface="AR PL UMing HK"/>
        <a:cs typeface="AR PL UMing HK"/>
      </a:majorFont>
      <a:minorFont>
        <a:latin typeface="Calibri"/>
        <a:ea typeface="AR PL UMing HK"/>
        <a:cs typeface="AR PL UMing H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 rotWithShape="1">
          <a:gsLst>
            <a:gs pos="0">
              <a:srgbClr val="33CCFF">
                <a:alpha val="49001"/>
              </a:srgbClr>
            </a:gs>
            <a:gs pos="100000">
              <a:srgbClr val="FFFFFF">
                <a:alpha val="49001"/>
              </a:srgbClr>
            </a:gs>
          </a:gsLst>
          <a:lin ang="18900000" scaled="1"/>
        </a:gradFill>
        <a:ln w="9525">
          <a:solidFill>
            <a:srgbClr val="B2B2B2"/>
          </a:solidFill>
          <a:miter lim="800000"/>
        </a:ln>
      </a:spPr>
      <a:bodyPr wrap="none" anchor="ctr"/>
      <a:lstStyle>
        <a:defPPr>
          <a:buClr>
            <a:srgbClr val="0066FF"/>
          </a:buClr>
          <a:buFont typeface="Wingdings" panose="05000000000000000000" pitchFamily="2" charset="2"/>
          <a:buChar char="n"/>
          <a:defRPr sz="2400" dirty="0" smtClean="0">
            <a:latin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860</TotalTime>
  <Words>640</Words>
  <Application>Microsoft Office PowerPoint</Application>
  <PresentationFormat>全屏显示(4:3)</PresentationFormat>
  <Paragraphs>55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 PL UMing HK</vt:lpstr>
      <vt:lpstr>StarSymbol</vt:lpstr>
      <vt:lpstr>黑体</vt:lpstr>
      <vt:lpstr>楷体</vt:lpstr>
      <vt:lpstr>宋体</vt:lpstr>
      <vt:lpstr>微软雅黑</vt:lpstr>
      <vt:lpstr>Arial</vt:lpstr>
      <vt:lpstr>Calibri</vt:lpstr>
      <vt:lpstr>Ebrima</vt:lpstr>
      <vt:lpstr>Times New Roman</vt:lpstr>
      <vt:lpstr>Wingdings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论文名称</dc:title>
  <dc:creator>微软用户</dc:creator>
  <cp:lastModifiedBy>Cai Hawk</cp:lastModifiedBy>
  <cp:revision>856</cp:revision>
  <cp:lastPrinted>2017-04-19T01:40:00Z</cp:lastPrinted>
  <dcterms:created xsi:type="dcterms:W3CDTF">2009-02-06T05:12:00Z</dcterms:created>
  <dcterms:modified xsi:type="dcterms:W3CDTF">2018-11-23T05:10:00Z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