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 id="2147483892" r:id="rId2"/>
  </p:sldMasterIdLst>
  <p:notesMasterIdLst>
    <p:notesMasterId r:id="rId31"/>
  </p:notesMasterIdLst>
  <p:handoutMasterIdLst>
    <p:handoutMasterId r:id="rId32"/>
  </p:handoutMasterIdLst>
  <p:sldIdLst>
    <p:sldId id="385" r:id="rId3"/>
    <p:sldId id="423" r:id="rId4"/>
    <p:sldId id="461" r:id="rId5"/>
    <p:sldId id="392" r:id="rId6"/>
    <p:sldId id="458" r:id="rId7"/>
    <p:sldId id="459" r:id="rId8"/>
    <p:sldId id="460" r:id="rId9"/>
    <p:sldId id="440" r:id="rId10"/>
    <p:sldId id="474" r:id="rId11"/>
    <p:sldId id="462" r:id="rId12"/>
    <p:sldId id="463" r:id="rId13"/>
    <p:sldId id="464" r:id="rId14"/>
    <p:sldId id="465" r:id="rId15"/>
    <p:sldId id="466" r:id="rId16"/>
    <p:sldId id="467" r:id="rId17"/>
    <p:sldId id="475" r:id="rId18"/>
    <p:sldId id="468" r:id="rId19"/>
    <p:sldId id="469" r:id="rId20"/>
    <p:sldId id="470" r:id="rId21"/>
    <p:sldId id="476" r:id="rId22"/>
    <p:sldId id="471" r:id="rId23"/>
    <p:sldId id="477" r:id="rId24"/>
    <p:sldId id="478" r:id="rId25"/>
    <p:sldId id="479" r:id="rId26"/>
    <p:sldId id="480" r:id="rId27"/>
    <p:sldId id="472" r:id="rId28"/>
    <p:sldId id="473" r:id="rId29"/>
    <p:sldId id="433" r:id="rId3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CC"/>
    <a:srgbClr val="CCFFFF"/>
    <a:srgbClr val="66FFFF"/>
    <a:srgbClr val="000099"/>
    <a:srgbClr val="3333FF"/>
    <a:srgbClr val="FF33CC"/>
    <a:srgbClr val="FF3399"/>
    <a:srgbClr val="FF006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0483" autoAdjust="0"/>
  </p:normalViewPr>
  <p:slideViewPr>
    <p:cSldViewPr>
      <p:cViewPr>
        <p:scale>
          <a:sx n="50" d="100"/>
          <a:sy n="50" d="100"/>
        </p:scale>
        <p:origin x="-72" y="-384"/>
      </p:cViewPr>
      <p:guideLst>
        <p:guide orient="horz" pos="2160"/>
        <p:guide pos="2880"/>
      </p:guideLst>
    </p:cSldViewPr>
  </p:slideViewPr>
  <p:outlineViewPr>
    <p:cViewPr>
      <p:scale>
        <a:sx n="33" d="100"/>
        <a:sy n="33" d="100"/>
      </p:scale>
      <p:origin x="0" y="14388"/>
    </p:cViewPr>
  </p:outlineViewPr>
  <p:notesTextViewPr>
    <p:cViewPr>
      <p:scale>
        <a:sx n="100" d="100"/>
        <a:sy n="100" d="100"/>
      </p:scale>
      <p:origin x="0" y="0"/>
    </p:cViewPr>
  </p:notesTextViewPr>
  <p:sorterViewPr>
    <p:cViewPr>
      <p:scale>
        <a:sx n="100" d="100"/>
        <a:sy n="100" d="100"/>
      </p:scale>
      <p:origin x="0" y="582"/>
    </p:cViewPr>
  </p:sorterViewPr>
  <p:notesViewPr>
    <p:cSldViewPr>
      <p:cViewPr varScale="1">
        <p:scale>
          <a:sx n="52" d="100"/>
          <a:sy n="52" d="100"/>
        </p:scale>
        <p:origin x="-1602" y="-102"/>
      </p:cViewPr>
      <p:guideLst>
        <p:guide orient="horz" pos="2880"/>
        <p:guide orient="horz" pos="3224"/>
        <p:guide pos="2160"/>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39267" name="Rectangle 3"/>
          <p:cNvSpPr>
            <a:spLocks noGrp="1" noChangeArrowheads="1"/>
          </p:cNvSpPr>
          <p:nvPr>
            <p:ph type="dt" sz="quarter"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139268" name="Rectangle 4"/>
          <p:cNvSpPr>
            <a:spLocks noGrp="1" noChangeArrowheads="1"/>
          </p:cNvSpPr>
          <p:nvPr>
            <p:ph type="ftr" sz="quarter" idx="2"/>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39269" name="Rectangle 5"/>
          <p:cNvSpPr>
            <a:spLocks noGrp="1" noChangeArrowheads="1"/>
          </p:cNvSpPr>
          <p:nvPr>
            <p:ph type="sldNum" sz="quarter" idx="3"/>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DAA89467-DEC1-401B-8933-D95C24E3282D}" type="slidenum">
              <a:rPr lang="en-US" altLang="zh-CN"/>
              <a:pPr>
                <a:defRPr/>
              </a:pPr>
              <a:t>‹#›</a:t>
            </a:fld>
            <a:endParaRPr lang="en-US" altLang="zh-CN"/>
          </a:p>
        </p:txBody>
      </p:sp>
    </p:spTree>
    <p:extLst>
      <p:ext uri="{BB962C8B-B14F-4D97-AF65-F5344CB8AC3E}">
        <p14:creationId xmlns:p14="http://schemas.microsoft.com/office/powerpoint/2010/main" val="350799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42339" name="Rectangle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41" name="Rectangle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2342" name="Rectangle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7892096-2A7D-40B0-9FB2-AE1B1BC02E5A}" type="slidenum">
              <a:rPr lang="en-US" altLang="zh-CN"/>
              <a:pPr>
                <a:defRPr/>
              </a:pPr>
              <a:t>‹#›</a:t>
            </a:fld>
            <a:endParaRPr lang="en-US" altLang="zh-CN"/>
          </a:p>
        </p:txBody>
      </p:sp>
    </p:spTree>
    <p:extLst>
      <p:ext uri="{BB962C8B-B14F-4D97-AF65-F5344CB8AC3E}">
        <p14:creationId xmlns:p14="http://schemas.microsoft.com/office/powerpoint/2010/main" val="3794007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A7892096-2A7D-40B0-9FB2-AE1B1BC02E5A}" type="slidenum">
              <a:rPr lang="en-US" altLang="zh-CN" smtClean="0"/>
              <a:pPr>
                <a:defRPr/>
              </a:pPr>
              <a:t>1</a:t>
            </a:fld>
            <a:endParaRPr lang="en-US" altLang="zh-CN"/>
          </a:p>
        </p:txBody>
      </p:sp>
    </p:spTree>
    <p:extLst>
      <p:ext uri="{BB962C8B-B14F-4D97-AF65-F5344CB8AC3E}">
        <p14:creationId xmlns:p14="http://schemas.microsoft.com/office/powerpoint/2010/main" val="907275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493" y="3955415"/>
            <a:ext cx="9137332" cy="137795"/>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itchFamily="34" charset="0"/>
            </a:endParaRPr>
          </a:p>
        </p:txBody>
      </p:sp>
      <p:sp>
        <p:nvSpPr>
          <p:cNvPr id="21" name="Rectangle 6"/>
          <p:cNvSpPr>
            <a:spLocks noChangeArrowheads="1"/>
          </p:cNvSpPr>
          <p:nvPr userDrawn="1"/>
        </p:nvSpPr>
        <p:spPr bwMode="auto">
          <a:xfrm>
            <a:off x="1588" y="2320925"/>
            <a:ext cx="9138602" cy="1548130"/>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itchFamily="34" charset="0"/>
            </a:endParaRPr>
          </a:p>
        </p:txBody>
      </p:sp>
      <p:sp>
        <p:nvSpPr>
          <p:cNvPr id="131075" name="Rectangle 3"/>
          <p:cNvSpPr>
            <a:spLocks noGrp="1" noChangeArrowheads="1"/>
          </p:cNvSpPr>
          <p:nvPr>
            <p:ph type="subTitle" idx="1"/>
          </p:nvPr>
        </p:nvSpPr>
        <p:spPr>
          <a:xfrm>
            <a:off x="1403648" y="3265138"/>
            <a:ext cx="7012632" cy="576064"/>
          </a:xfrm>
        </p:spPr>
        <p:txBody>
          <a:bodyPr/>
          <a:lstStyle>
            <a:lvl1pPr marL="0" indent="0" algn="ctr">
              <a:buFont typeface="Wingdings" pitchFamily="2" charset="2"/>
              <a:buNone/>
              <a:defRPr sz="2800">
                <a:solidFill>
                  <a:schemeClr val="bg1"/>
                </a:solidFill>
              </a:defRPr>
            </a:lvl1pPr>
          </a:lstStyle>
          <a:p>
            <a:pPr lvl="0"/>
            <a:r>
              <a:rPr lang="en-US" altLang="zh-CN" noProof="0" smtClean="0"/>
              <a:t>Click to edit Master subtitle style</a:t>
            </a:r>
            <a:endParaRPr lang="zh-CN" altLang="en-US" noProof="0" dirty="0"/>
          </a:p>
        </p:txBody>
      </p:sp>
      <p:pic>
        <p:nvPicPr>
          <p:cNvPr id="24" name="Picture 8"/>
          <p:cNvPicPr>
            <a:picLocks noChangeArrowheads="1"/>
          </p:cNvPicPr>
          <p:nvPr userDrawn="1"/>
        </p:nvPicPr>
        <p:blipFill>
          <a:blip r:embed="rId2">
            <a:extLst>
              <a:ext uri="{28A0092B-C50C-407E-A947-70E740481C1C}">
                <a14:useLocalDpi xmlns:a14="http://schemas.microsoft.com/office/drawing/2010/main" val="0"/>
              </a:ext>
            </a:extLst>
          </a:blip>
          <a:srcRect l="4332" t="36876" r="-4361" b="37546"/>
          <a:stretch>
            <a:fillRect/>
          </a:stretch>
        </p:blipFill>
        <p:spPr bwMode="auto">
          <a:xfrm>
            <a:off x="25400" y="101600"/>
            <a:ext cx="478155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Content Placeholder 25"/>
          <p:cNvSpPr>
            <a:spLocks noGrp="1"/>
          </p:cNvSpPr>
          <p:nvPr>
            <p:ph sz="quarter" idx="10" hasCustomPrompt="1"/>
          </p:nvPr>
        </p:nvSpPr>
        <p:spPr>
          <a:xfrm>
            <a:off x="2123728" y="4135161"/>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4763" indent="0" algn="ctr">
              <a:buNone/>
              <a:tabLst/>
              <a:defRPr sz="3200" b="1"/>
            </a:lvl2pPr>
            <a:lvl3pPr marL="909637" indent="0">
              <a:buNone/>
              <a:defRPr/>
            </a:lvl3pPr>
            <a:lvl4pPr marL="1306513" indent="0">
              <a:buNone/>
              <a:defRPr/>
            </a:lvl4pPr>
            <a:lvl5pPr marL="1695450" indent="0">
              <a:buNone/>
              <a:defRPr/>
            </a:lvl5pPr>
          </a:lstStyle>
          <a:p>
            <a:pPr lvl="1"/>
            <a:r>
              <a:rPr lang="zh-CN" altLang="en-US" dirty="0" smtClean="0"/>
              <a:t>单击此处编辑讲者姓名</a:t>
            </a:r>
            <a:endParaRPr lang="zh-CN" altLang="en-US" dirty="0"/>
          </a:p>
        </p:txBody>
      </p:sp>
      <p:sp>
        <p:nvSpPr>
          <p:cNvPr id="29" name="Content Placeholder 25"/>
          <p:cNvSpPr>
            <a:spLocks noGrp="1"/>
          </p:cNvSpPr>
          <p:nvPr>
            <p:ph sz="quarter" idx="11" hasCustomPrompt="1"/>
          </p:nvPr>
        </p:nvSpPr>
        <p:spPr>
          <a:xfrm>
            <a:off x="2123728" y="4869160"/>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4763" indent="0" algn="ctr">
              <a:buNone/>
              <a:tabLst/>
              <a:defRPr lang="zh-CN" altLang="en-US" dirty="0" smtClean="0"/>
            </a:lvl2pPr>
            <a:lvl3pPr marL="909637" indent="0">
              <a:buNone/>
              <a:defRPr/>
            </a:lvl3pPr>
            <a:lvl4pPr marL="1306513" indent="0">
              <a:buNone/>
              <a:defRPr/>
            </a:lvl4pPr>
            <a:lvl5pPr marL="1695450" indent="0">
              <a:buNone/>
              <a:defRPr/>
            </a:lvl5pPr>
          </a:lstStyle>
          <a:p>
            <a:pPr lvl="1"/>
            <a:r>
              <a:rPr lang="zh-CN" altLang="en-US" dirty="0" smtClean="0"/>
              <a:t>单击此处编辑单位</a:t>
            </a:r>
            <a:endParaRPr lang="zh-CN" altLang="en-US" dirty="0"/>
          </a:p>
        </p:txBody>
      </p:sp>
      <p:sp>
        <p:nvSpPr>
          <p:cNvPr id="30" name="Content Placeholder 25"/>
          <p:cNvSpPr>
            <a:spLocks noGrp="1"/>
          </p:cNvSpPr>
          <p:nvPr>
            <p:ph sz="quarter" idx="12" hasCustomPrompt="1"/>
          </p:nvPr>
        </p:nvSpPr>
        <p:spPr>
          <a:xfrm>
            <a:off x="2123728" y="5935361"/>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4763" indent="0" algn="ctr">
              <a:buNone/>
              <a:tabLst/>
              <a:defRPr sz="2400" b="1">
                <a:solidFill>
                  <a:srgbClr val="0070C0"/>
                </a:solidFill>
              </a:defRPr>
            </a:lvl2pPr>
            <a:lvl3pPr marL="909637" indent="0">
              <a:buNone/>
              <a:defRPr/>
            </a:lvl3pPr>
            <a:lvl4pPr marL="1306513" indent="0">
              <a:buNone/>
              <a:defRPr/>
            </a:lvl4pPr>
            <a:lvl5pPr marL="1695450" indent="0">
              <a:buNone/>
              <a:defRPr/>
            </a:lvl5pPr>
          </a:lstStyle>
          <a:p>
            <a:pPr lvl="1"/>
            <a:r>
              <a:rPr lang="zh-CN" altLang="en-US" dirty="0" smtClean="0"/>
              <a:t>单击此处编辑日期</a:t>
            </a:r>
            <a:r>
              <a:rPr lang="en-US" altLang="zh-CN" dirty="0" smtClean="0"/>
              <a:t>·</a:t>
            </a:r>
            <a:r>
              <a:rPr lang="zh-CN" altLang="en-US" dirty="0" smtClean="0"/>
              <a:t>地点</a:t>
            </a:r>
            <a:endParaRPr lang="zh-CN" altLang="en-US" dirty="0"/>
          </a:p>
        </p:txBody>
      </p:sp>
      <p:sp>
        <p:nvSpPr>
          <p:cNvPr id="10" name="Rectangle 2"/>
          <p:cNvSpPr>
            <a:spLocks noGrp="1" noChangeArrowheads="1"/>
          </p:cNvSpPr>
          <p:nvPr>
            <p:ph type="ctrTitle" hasCustomPrompt="1"/>
          </p:nvPr>
        </p:nvSpPr>
        <p:spPr>
          <a:xfrm>
            <a:off x="179512" y="2420887"/>
            <a:ext cx="8784976" cy="1296145"/>
          </a:xfrm>
        </p:spPr>
        <p:txBody>
          <a:bodyPr anchor="ctr" anchorCtr="0"/>
          <a:lstStyle>
            <a:lvl1pPr algn="ctr">
              <a:defRPr sz="5400">
                <a:solidFill>
                  <a:schemeClr val="bg1"/>
                </a:solidFill>
                <a:latin typeface="黑体" pitchFamily="49" charset="-122"/>
                <a:ea typeface="黑体" pitchFamily="49" charset="-122"/>
              </a:defRPr>
            </a:lvl1pPr>
          </a:lstStyle>
          <a:p>
            <a:pPr lvl="0"/>
            <a:r>
              <a:rPr lang="zh-CN" altLang="en-US" noProof="0" dirty="0"/>
              <a:t>单击此处编辑母版标题样式</a:t>
            </a:r>
          </a:p>
        </p:txBody>
      </p:sp>
    </p:spTree>
    <p:extLst>
      <p:ext uri="{BB962C8B-B14F-4D97-AF65-F5344CB8AC3E}">
        <p14:creationId xmlns:p14="http://schemas.microsoft.com/office/powerpoint/2010/main" val="131803995"/>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一般文本">
    <p:spTree>
      <p:nvGrpSpPr>
        <p:cNvPr id="1" name=""/>
        <p:cNvGrpSpPr/>
        <p:nvPr/>
      </p:nvGrpSpPr>
      <p:grpSpPr>
        <a:xfrm>
          <a:off x="0" y="0"/>
          <a:ext cx="0" cy="0"/>
          <a:chOff x="0" y="0"/>
          <a:chExt cx="0" cy="0"/>
        </a:xfrm>
      </p:grpSpPr>
      <p:sp>
        <p:nvSpPr>
          <p:cNvPr id="4" name="矩形 3"/>
          <p:cNvSpPr/>
          <p:nvPr userDrawn="1"/>
        </p:nvSpPr>
        <p:spPr>
          <a:xfrm>
            <a:off x="7596188" y="549275"/>
            <a:ext cx="1439862" cy="43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3pPr>
              <a:buFontTx/>
              <a:buBlip>
                <a:blip r:embed="rId2"/>
              </a:buBlip>
              <a:defRPr sz="1400" b="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60342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空白">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张昱：编程语言及原理类课程设置及教学内容探索</a:t>
            </a:r>
            <a:endParaRPr lang="zh-CN" altLang="en-US">
              <a:solidFill>
                <a:prstClr val="black">
                  <a:tint val="75000"/>
                </a:prstClr>
              </a:solidFill>
            </a:endParaRPr>
          </a:p>
        </p:txBody>
      </p:sp>
      <p:sp>
        <p:nvSpPr>
          <p:cNvPr id="5" name="灯片编号占位符 5"/>
          <p:cNvSpPr>
            <a:spLocks noGrp="1"/>
          </p:cNvSpPr>
          <p:nvPr>
            <p:ph type="sldNum" sz="quarter" idx="12"/>
          </p:nvPr>
        </p:nvSpPr>
        <p:spPr>
          <a:xfrm>
            <a:off x="6653213" y="6500813"/>
            <a:ext cx="2276475" cy="365125"/>
          </a:xfrm>
        </p:spPr>
        <p:txBody>
          <a:bodyPr/>
          <a:lstStyle>
            <a:lvl1pPr>
              <a:defRPr/>
            </a:lvl1pPr>
          </a:lstStyle>
          <a:p>
            <a:pPr>
              <a:defRPr/>
            </a:pPr>
            <a:fld id="{994041F3-8607-45BC-AD88-CDA62AAEF76F}"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1899913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9"/>
          <p:cNvPicPr>
            <a:picLocks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灯片编号占位符 1"/>
          <p:cNvSpPr txBox="1">
            <a:spLocks/>
          </p:cNvSpPr>
          <p:nvPr userDrawn="1"/>
        </p:nvSpPr>
        <p:spPr>
          <a:xfrm>
            <a:off x="8215313" y="6429375"/>
            <a:ext cx="765175" cy="333375"/>
          </a:xfrm>
          <a:prstGeom prst="rect">
            <a:avLst/>
          </a:prstGeom>
        </p:spPr>
        <p:txBody>
          <a:bodyPr/>
          <a:lstStyle>
            <a:lvl1pPr>
              <a:defRPr/>
            </a:lvl1pPr>
          </a:lstStyle>
          <a:p>
            <a:pPr>
              <a:defRPr/>
            </a:pPr>
            <a:endParaRPr lang="en-US" altLang="ko-KR" sz="2400" dirty="0">
              <a:solidFill>
                <a:prstClr val="black"/>
              </a:solidFill>
              <a:latin typeface="Times New Roman" pitchFamily="18" charset="0"/>
              <a:ea typeface="宋体" pitchFamily="2" charset="-122"/>
            </a:endParaRPr>
          </a:p>
        </p:txBody>
      </p:sp>
      <p:sp>
        <p:nvSpPr>
          <p:cNvPr id="4" name="页脚占位符 4"/>
          <p:cNvSpPr>
            <a:spLocks noGrp="1"/>
          </p:cNvSpPr>
          <p:nvPr>
            <p:ph type="ftr" sz="quarter" idx="10"/>
          </p:nvPr>
        </p:nvSpPr>
        <p:spPr/>
        <p:txBody>
          <a:bodyPr/>
          <a:lstStyle>
            <a:lvl1pPr>
              <a:defRPr/>
            </a:lvl1pPr>
          </a:lstStyle>
          <a:p>
            <a:pPr>
              <a:defRPr/>
            </a:pPr>
            <a:r>
              <a:rPr lang="zh-CN" altLang="en-US" smtClean="0">
                <a:solidFill>
                  <a:prstClr val="black">
                    <a:tint val="75000"/>
                  </a:prstClr>
                </a:solidFill>
              </a:rPr>
              <a:t>张昱：编程语言及原理类课程设置及教学内容探索</a:t>
            </a:r>
            <a:endParaRPr lang="zh-CN" altLang="en-US">
              <a:solidFill>
                <a:prstClr val="black">
                  <a:tint val="75000"/>
                </a:prstClr>
              </a:solidFill>
            </a:endParaRPr>
          </a:p>
        </p:txBody>
      </p:sp>
      <p:sp>
        <p:nvSpPr>
          <p:cNvPr id="5" name="灯片编号占位符 5"/>
          <p:cNvSpPr>
            <a:spLocks noGrp="1"/>
          </p:cNvSpPr>
          <p:nvPr>
            <p:ph type="sldNum" sz="quarter" idx="11"/>
          </p:nvPr>
        </p:nvSpPr>
        <p:spPr/>
        <p:txBody>
          <a:bodyPr/>
          <a:lstStyle>
            <a:lvl1pPr>
              <a:defRPr/>
            </a:lvl1pPr>
          </a:lstStyle>
          <a:p>
            <a:pPr>
              <a:defRPr/>
            </a:pPr>
            <a:fld id="{52FFA9C9-708D-4A0E-982A-D609664FA277}"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1157377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43"/>
            <a:ext cx="6544408" cy="511175"/>
          </a:xfrm>
        </p:spPr>
        <p:txBody>
          <a:bodyPr/>
          <a:lstStyle/>
          <a:p>
            <a:r>
              <a:rPr lang="zh-CN" altLang="en-US"/>
              <a:t>单击此处编辑母版标题样式</a:t>
            </a:r>
          </a:p>
        </p:txBody>
      </p:sp>
      <p:sp>
        <p:nvSpPr>
          <p:cNvPr id="3" name="内容占位符 2"/>
          <p:cNvSpPr>
            <a:spLocks noGrp="1"/>
          </p:cNvSpPr>
          <p:nvPr>
            <p:ph sz="half" idx="1"/>
          </p:nvPr>
        </p:nvSpPr>
        <p:spPr>
          <a:xfrm>
            <a:off x="457202" y="1214441"/>
            <a:ext cx="4044462"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8" y="1214441"/>
            <a:ext cx="4044462"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张昱：编程语言及原理类课程设置及教学内容探索</a:t>
            </a: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FCB23E0-F3F7-4C32-975E-C91148DC0C21}"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1203448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7970838" cy="692150"/>
          </a:xfrm>
        </p:spPr>
        <p:txBody>
          <a:bodyPr/>
          <a:lstStyle/>
          <a:p>
            <a:r>
              <a:rPr lang="zh-CN" altLang="en-US"/>
              <a:t>单击此处编辑母版标题样式</a:t>
            </a:r>
          </a:p>
        </p:txBody>
      </p:sp>
      <p:sp>
        <p:nvSpPr>
          <p:cNvPr id="3" name="表格占位符 2"/>
          <p:cNvSpPr>
            <a:spLocks noGrp="1"/>
          </p:cNvSpPr>
          <p:nvPr>
            <p:ph type="tbl" idx="1"/>
          </p:nvPr>
        </p:nvSpPr>
        <p:spPr>
          <a:xfrm>
            <a:off x="611188" y="1295400"/>
            <a:ext cx="8077200" cy="4876800"/>
          </a:xfrm>
        </p:spPr>
        <p:txBody>
          <a:bodyPr/>
          <a:lstStyle/>
          <a:p>
            <a:pPr lvl="0"/>
            <a:endParaRPr lang="zh-CN" altLang="en-US" noProof="0"/>
          </a:p>
        </p:txBody>
      </p:sp>
      <p:sp>
        <p:nvSpPr>
          <p:cNvPr id="4" name="灯片编号占位符 3"/>
          <p:cNvSpPr>
            <a:spLocks noGrp="1"/>
          </p:cNvSpPr>
          <p:nvPr>
            <p:ph type="sldNum" sz="quarter" idx="10"/>
          </p:nvPr>
        </p:nvSpPr>
        <p:spPr>
          <a:xfrm>
            <a:off x="8302625" y="6524625"/>
            <a:ext cx="765175" cy="333375"/>
          </a:xfrm>
        </p:spPr>
        <p:txBody>
          <a:bodyPr/>
          <a:lstStyle>
            <a:lvl1pPr>
              <a:defRPr/>
            </a:lvl1pPr>
          </a:lstStyle>
          <a:p>
            <a:pPr>
              <a:defRPr/>
            </a:pPr>
            <a:fld id="{CF8428B1-3EB5-46BD-96E1-CBD991DC3B50}" type="slidenum">
              <a:rPr lang="en-US" altLang="ko-KR">
                <a:solidFill>
                  <a:prstClr val="white"/>
                </a:solidFill>
              </a:rPr>
              <a:pPr>
                <a:defRPr/>
              </a:pPr>
              <a:t>‹#›</a:t>
            </a:fld>
            <a:endParaRPr lang="en-US" altLang="ko-KR">
              <a:solidFill>
                <a:prstClr val="white"/>
              </a:solidFill>
            </a:endParaRPr>
          </a:p>
        </p:txBody>
      </p:sp>
      <p:sp>
        <p:nvSpPr>
          <p:cNvPr id="5" name="页脚占位符 4"/>
          <p:cNvSpPr>
            <a:spLocks noGrp="1"/>
          </p:cNvSpPr>
          <p:nvPr>
            <p:ph type="ftr" sz="quarter" idx="11"/>
          </p:nvPr>
        </p:nvSpPr>
        <p:spPr>
          <a:xfrm>
            <a:off x="76200" y="6445250"/>
            <a:ext cx="2895600" cy="358775"/>
          </a:xfrm>
        </p:spPr>
        <p:txBody>
          <a:bodyPr/>
          <a:lstStyle>
            <a:lvl1pPr>
              <a:defRPr/>
            </a:lvl1pPr>
          </a:lstStyle>
          <a:p>
            <a:pPr>
              <a:defRPr/>
            </a:pPr>
            <a:r>
              <a:rPr lang="zh-CN" altLang="en-US" smtClean="0">
                <a:solidFill>
                  <a:prstClr val="black">
                    <a:tint val="75000"/>
                  </a:prstClr>
                </a:solidFill>
              </a:rPr>
              <a:t>张昱：编程语言及原理类课程设置及教学内容探索</a:t>
            </a:r>
            <a:endParaRPr lang="en-US" altLang="ko-KR">
              <a:solidFill>
                <a:prstClr val="black">
                  <a:tint val="75000"/>
                </a:prstClr>
              </a:solidFill>
            </a:endParaRPr>
          </a:p>
        </p:txBody>
      </p:sp>
    </p:spTree>
    <p:extLst>
      <p:ext uri="{BB962C8B-B14F-4D97-AF65-F5344CB8AC3E}">
        <p14:creationId xmlns:p14="http://schemas.microsoft.com/office/powerpoint/2010/main" val="12108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21" name="Rectangle 6"/>
          <p:cNvSpPr>
            <a:spLocks noChangeArrowheads="1"/>
          </p:cNvSpPr>
          <p:nvPr userDrawn="1"/>
        </p:nvSpPr>
        <p:spPr bwMode="auto">
          <a:xfrm>
            <a:off x="1588" y="1124744"/>
            <a:ext cx="9138602" cy="1548130"/>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itchFamily="34" charset="0"/>
            </a:endParaRPr>
          </a:p>
        </p:txBody>
      </p:sp>
      <p:pic>
        <p:nvPicPr>
          <p:cNvPr id="24" name="Picture 8"/>
          <p:cNvPicPr>
            <a:picLocks noChangeArrowheads="1"/>
          </p:cNvPicPr>
          <p:nvPr userDrawn="1"/>
        </p:nvPicPr>
        <p:blipFill>
          <a:blip r:embed="rId2">
            <a:extLst>
              <a:ext uri="{28A0092B-C50C-407E-A947-70E740481C1C}">
                <a14:useLocalDpi xmlns:a14="http://schemas.microsoft.com/office/drawing/2010/main" val="0"/>
              </a:ext>
            </a:extLst>
          </a:blip>
          <a:srcRect l="4332" t="36876" r="-4361" b="37546"/>
          <a:stretch>
            <a:fillRect/>
          </a:stretch>
        </p:blipFill>
        <p:spPr bwMode="auto">
          <a:xfrm>
            <a:off x="25400" y="101600"/>
            <a:ext cx="478155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ctrTitle" hasCustomPrompt="1"/>
          </p:nvPr>
        </p:nvSpPr>
        <p:spPr>
          <a:xfrm>
            <a:off x="179512" y="1224706"/>
            <a:ext cx="8784976" cy="1296145"/>
          </a:xfrm>
        </p:spPr>
        <p:txBody>
          <a:bodyPr anchor="ctr" anchorCtr="0"/>
          <a:lstStyle>
            <a:lvl1pPr algn="ctr">
              <a:defRPr sz="4000" baseline="0">
                <a:solidFill>
                  <a:srgbClr val="FFFF00"/>
                </a:solidFill>
                <a:latin typeface="Times New Roman" pitchFamily="18" charset="0"/>
                <a:ea typeface="黑体" pitchFamily="49" charset="-122"/>
              </a:defRPr>
            </a:lvl1pPr>
          </a:lstStyle>
          <a:p>
            <a:pPr lvl="0"/>
            <a:r>
              <a:rPr lang="zh-CN" altLang="en-US" noProof="0" dirty="0"/>
              <a:t>单击此处编辑母版标题样式</a:t>
            </a:r>
          </a:p>
        </p:txBody>
      </p:sp>
      <p:sp>
        <p:nvSpPr>
          <p:cNvPr id="3" name="Text Placeholder 2"/>
          <p:cNvSpPr>
            <a:spLocks noGrp="1"/>
          </p:cNvSpPr>
          <p:nvPr>
            <p:ph type="body" sz="quarter" idx="10"/>
          </p:nvPr>
        </p:nvSpPr>
        <p:spPr>
          <a:xfrm>
            <a:off x="1475656" y="2852936"/>
            <a:ext cx="6408712" cy="3168947"/>
          </a:xfrm>
        </p:spPr>
        <p:txBody>
          <a:bodyPr/>
          <a:lstStyle>
            <a:lvl1pPr>
              <a:defRPr baseline="0">
                <a:latin typeface="Times New Roman" pitchFamily="18" charset="0"/>
                <a:ea typeface="楷体" pitchFamily="49" charset="-122"/>
              </a:defRPr>
            </a:lvl1pPr>
            <a:lvl2pPr>
              <a:defRPr baseline="0">
                <a:latin typeface="Times New Roman" pitchFamily="18" charset="0"/>
                <a:ea typeface="楷体" pitchFamily="49" charset="-122"/>
              </a:defRPr>
            </a:lvl2pPr>
            <a:lvl3pPr>
              <a:defRPr baseline="0">
                <a:latin typeface="Times New Roman" pitchFamily="18" charset="0"/>
                <a:ea typeface="楷体" pitchFamily="49" charset="-122"/>
              </a:defRPr>
            </a:lvl3pPr>
            <a:lvl4pPr>
              <a:defRPr baseline="0">
                <a:latin typeface="Times New Roman" pitchFamily="18" charset="0"/>
                <a:ea typeface="楷体" pitchFamily="49" charset="-122"/>
              </a:defRPr>
            </a:lvl4pPr>
            <a:lvl5pPr>
              <a:defRPr baseline="0">
                <a:latin typeface="Times New Roman" pitchFamily="18" charset="0"/>
                <a:ea typeface="楷体" pitchFamily="49" charset="-122"/>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extLst>
      <p:ext uri="{BB962C8B-B14F-4D97-AF65-F5344CB8AC3E}">
        <p14:creationId xmlns:p14="http://schemas.microsoft.com/office/powerpoint/2010/main" val="148220170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1" name="Rectangle 6"/>
          <p:cNvSpPr>
            <a:spLocks noChangeArrowheads="1"/>
          </p:cNvSpPr>
          <p:nvPr userDrawn="1"/>
        </p:nvSpPr>
        <p:spPr bwMode="auto">
          <a:xfrm>
            <a:off x="1588" y="2320925"/>
            <a:ext cx="9138602" cy="1548130"/>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itchFamily="34" charset="0"/>
            </a:endParaRPr>
          </a:p>
        </p:txBody>
      </p:sp>
      <p:pic>
        <p:nvPicPr>
          <p:cNvPr id="24" name="Picture 8"/>
          <p:cNvPicPr>
            <a:picLocks noChangeArrowheads="1"/>
          </p:cNvPicPr>
          <p:nvPr userDrawn="1"/>
        </p:nvPicPr>
        <p:blipFill>
          <a:blip r:embed="rId2">
            <a:extLst>
              <a:ext uri="{28A0092B-C50C-407E-A947-70E740481C1C}">
                <a14:useLocalDpi xmlns:a14="http://schemas.microsoft.com/office/drawing/2010/main" val="0"/>
              </a:ext>
            </a:extLst>
          </a:blip>
          <a:srcRect l="4332" t="36876" r="-4361" b="37546"/>
          <a:stretch>
            <a:fillRect/>
          </a:stretch>
        </p:blipFill>
        <p:spPr bwMode="auto">
          <a:xfrm>
            <a:off x="25400" y="101600"/>
            <a:ext cx="478155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ctrTitle" hasCustomPrompt="1"/>
          </p:nvPr>
        </p:nvSpPr>
        <p:spPr>
          <a:xfrm>
            <a:off x="179512" y="2420887"/>
            <a:ext cx="8784976" cy="1296145"/>
          </a:xfrm>
        </p:spPr>
        <p:txBody>
          <a:bodyPr anchor="ctr" anchorCtr="0"/>
          <a:lstStyle>
            <a:lvl1pPr algn="ctr">
              <a:defRPr sz="4000" baseline="0">
                <a:solidFill>
                  <a:srgbClr val="FFFF00"/>
                </a:solidFill>
                <a:latin typeface="Times New Roman" pitchFamily="18" charset="0"/>
                <a:ea typeface="黑体" pitchFamily="49" charset="-122"/>
              </a:defRPr>
            </a:lvl1pPr>
          </a:lstStyle>
          <a:p>
            <a:pPr lvl="0"/>
            <a:r>
              <a:rPr lang="zh-CN" altLang="en-US" noProof="0" dirty="0"/>
              <a:t>单击此处编辑母版标题样式</a:t>
            </a:r>
          </a:p>
        </p:txBody>
      </p:sp>
      <p:sp>
        <p:nvSpPr>
          <p:cNvPr id="3" name="Text Placeholder 2"/>
          <p:cNvSpPr>
            <a:spLocks noGrp="1"/>
          </p:cNvSpPr>
          <p:nvPr>
            <p:ph type="body" sz="quarter" idx="10"/>
          </p:nvPr>
        </p:nvSpPr>
        <p:spPr>
          <a:xfrm>
            <a:off x="2699792" y="4293096"/>
            <a:ext cx="3960440" cy="1728787"/>
          </a:xfrm>
        </p:spPr>
        <p:txBody>
          <a:bodyPr/>
          <a:lstStyle>
            <a:lvl1pPr>
              <a:defRPr baseline="0">
                <a:latin typeface="Times New Roman" pitchFamily="18" charset="0"/>
                <a:ea typeface="楷体" pitchFamily="49" charset="-122"/>
              </a:defRPr>
            </a:lvl1pPr>
            <a:lvl2pPr>
              <a:defRPr baseline="0">
                <a:latin typeface="Times New Roman" pitchFamily="18" charset="0"/>
                <a:ea typeface="楷体" pitchFamily="49" charset="-122"/>
              </a:defRPr>
            </a:lvl2pPr>
            <a:lvl3pPr>
              <a:defRPr baseline="0">
                <a:latin typeface="Times New Roman" pitchFamily="18" charset="0"/>
                <a:ea typeface="楷体" pitchFamily="49" charset="-122"/>
              </a:defRPr>
            </a:lvl3pPr>
            <a:lvl4pPr>
              <a:defRPr baseline="0">
                <a:latin typeface="Times New Roman" pitchFamily="18" charset="0"/>
                <a:ea typeface="楷体" pitchFamily="49" charset="-122"/>
              </a:defRPr>
            </a:lvl4pPr>
            <a:lvl5pPr>
              <a:defRPr baseline="0">
                <a:latin typeface="Times New Roman" pitchFamily="18" charset="0"/>
                <a:ea typeface="楷体" pitchFamily="49" charset="-122"/>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Tree>
    <p:extLst>
      <p:ext uri="{BB962C8B-B14F-4D97-AF65-F5344CB8AC3E}">
        <p14:creationId xmlns:p14="http://schemas.microsoft.com/office/powerpoint/2010/main" val="198787745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ea typeface="微软雅黑" pitchFamily="34" charset="-122"/>
              </a:defRPr>
            </a:lvl1pPr>
          </a:lstStyle>
          <a:p>
            <a:r>
              <a:rPr lang="en-US" altLang="zh-CN" smtClean="0"/>
              <a:t>Click to edit Master title style</a:t>
            </a:r>
            <a:endParaRPr lang="zh-CN" altLang="en-US" dirty="0"/>
          </a:p>
        </p:txBody>
      </p:sp>
      <p:sp>
        <p:nvSpPr>
          <p:cNvPr id="3" name="内容占位符 2"/>
          <p:cNvSpPr>
            <a:spLocks noGrp="1"/>
          </p:cNvSpPr>
          <p:nvPr>
            <p:ph idx="1"/>
          </p:nvPr>
        </p:nvSpPr>
        <p:spPr/>
        <p:txBody>
          <a:bodyPr/>
          <a:lstStyle>
            <a:lvl1pPr>
              <a:defRPr b="1">
                <a:latin typeface="Times New Roman" pitchFamily="18" charset="0"/>
                <a:ea typeface="黑体" pitchFamily="49" charset="-122"/>
                <a:cs typeface="Times New Roman" pitchFamily="18" charset="0"/>
              </a:defRPr>
            </a:lvl1pPr>
            <a:lvl2pPr>
              <a:defRPr baseline="0">
                <a:latin typeface="Times New Roman" pitchFamily="18" charset="0"/>
              </a:defRPr>
            </a:lvl2pPr>
            <a:lvl3pPr>
              <a:defRPr b="1"/>
            </a:lvl3pPr>
            <a:lvl4pPr>
              <a:defRPr/>
            </a:lvl4pPr>
            <a:lvl5pPr>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张昱：编程语言及原理类课程设置及教学内容探索</a:t>
            </a:r>
            <a:endParaRPr lang="en-US" altLang="zh-CN" dirty="0"/>
          </a:p>
        </p:txBody>
      </p:sp>
      <p:sp>
        <p:nvSpPr>
          <p:cNvPr id="6" name="Rectangle 8"/>
          <p:cNvSpPr>
            <a:spLocks noGrp="1" noChangeArrowheads="1"/>
          </p:cNvSpPr>
          <p:nvPr>
            <p:ph type="sldNum" sz="quarter" idx="12"/>
          </p:nvPr>
        </p:nvSpPr>
        <p:spPr>
          <a:ln/>
        </p:spPr>
        <p:txBody>
          <a:bodyPr/>
          <a:lstStyle>
            <a:lvl1pPr>
              <a:defRPr/>
            </a:lvl1pPr>
          </a:lstStyle>
          <a:p>
            <a:pPr>
              <a:defRPr/>
            </a:pPr>
            <a:fld id="{83A6FEE2-EC87-43D0-A503-157B80D650A6}" type="slidenum">
              <a:rPr lang="en-US" altLang="zh-CN"/>
              <a:pPr>
                <a:defRPr/>
              </a:pPr>
              <a:t>‹#›</a:t>
            </a:fld>
            <a:endParaRPr lang="en-US" altLang="zh-CN"/>
          </a:p>
        </p:txBody>
      </p:sp>
    </p:spTree>
    <p:extLst>
      <p:ext uri="{BB962C8B-B14F-4D97-AF65-F5344CB8AC3E}">
        <p14:creationId xmlns:p14="http://schemas.microsoft.com/office/powerpoint/2010/main" val="672710721"/>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566738" y="1340768"/>
            <a:ext cx="3924300" cy="4679032"/>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3438" y="1340768"/>
            <a:ext cx="3924300" cy="4679032"/>
          </a:xfrm>
        </p:spPr>
        <p:txBody>
          <a:bodyPr/>
          <a:lstStyle>
            <a:lvl1pPr>
              <a:defRPr sz="2800" baseline="0">
                <a:latin typeface="Times New Roman" pitchFamily="18" charset="0"/>
              </a:defRPr>
            </a:lvl1pPr>
            <a:lvl2pPr>
              <a:defRPr sz="2400" baseline="0">
                <a:latin typeface="Times New Roman" pitchFamily="18" charset="0"/>
              </a:defRPr>
            </a:lvl2pPr>
            <a:lvl3pPr>
              <a:defRPr sz="2000" baseline="0">
                <a:latin typeface="Times New Roman" pitchFamily="18" charset="0"/>
              </a:defRPr>
            </a:lvl3pPr>
            <a:lvl4pPr>
              <a:defRPr sz="1800" baseline="0">
                <a:latin typeface="Times New Roman" pitchFamily="18" charset="0"/>
              </a:defRPr>
            </a:lvl4pPr>
            <a:lvl5pPr>
              <a:defRPr sz="1800" baseline="0">
                <a:latin typeface="Times New Roman" pitchFamily="18" charset="0"/>
              </a:defRPr>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张昱：编程语言及原理类课程设置及教学内容探索</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431504F-512F-45B8-B46A-70FDF6112D14}" type="slidenum">
              <a:rPr lang="en-US" altLang="zh-CN"/>
              <a:pPr>
                <a:defRPr/>
              </a:pPr>
              <a:t>‹#›</a:t>
            </a:fld>
            <a:endParaRPr lang="en-US" altLang="zh-CN"/>
          </a:p>
        </p:txBody>
      </p:sp>
    </p:spTree>
    <p:extLst>
      <p:ext uri="{BB962C8B-B14F-4D97-AF65-F5344CB8AC3E}">
        <p14:creationId xmlns:p14="http://schemas.microsoft.com/office/powerpoint/2010/main" val="3595820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2276343-B258-45EE-A6A8-4D642283C3A1}" type="slidenum">
              <a:rPr lang="en-US" altLang="zh-CN"/>
              <a:pPr>
                <a:defRPr/>
              </a:pPr>
              <a:t>‹#›</a:t>
            </a:fld>
            <a:endParaRPr lang="en-US" altLang="zh-CN"/>
          </a:p>
        </p:txBody>
      </p:sp>
      <p:grpSp>
        <p:nvGrpSpPr>
          <p:cNvPr id="6" name="Group 30"/>
          <p:cNvGrpSpPr>
            <a:grpSpLocks/>
          </p:cNvGrpSpPr>
          <p:nvPr userDrawn="1"/>
        </p:nvGrpSpPr>
        <p:grpSpPr bwMode="auto">
          <a:xfrm>
            <a:off x="1714500" y="1507008"/>
            <a:ext cx="4610100" cy="657225"/>
            <a:chOff x="1080" y="799"/>
            <a:chExt cx="2904" cy="414"/>
          </a:xfrm>
        </p:grpSpPr>
        <p:pic>
          <p:nvPicPr>
            <p:cNvPr id="7"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79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立项必要性分析</a:t>
              </a:r>
            </a:p>
          </p:txBody>
        </p:sp>
        <p:sp>
          <p:nvSpPr>
            <p:cNvPr id="9"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10" name="Group 31"/>
          <p:cNvGrpSpPr>
            <a:grpSpLocks/>
          </p:cNvGrpSpPr>
          <p:nvPr userDrawn="1"/>
        </p:nvGrpSpPr>
        <p:grpSpPr bwMode="auto">
          <a:xfrm>
            <a:off x="1714500" y="2149946"/>
            <a:ext cx="4610100" cy="657225"/>
            <a:chOff x="1080" y="1249"/>
            <a:chExt cx="2904" cy="414"/>
          </a:xfrm>
        </p:grpSpPr>
        <p:pic>
          <p:nvPicPr>
            <p:cNvPr id="11"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00" y="124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目标与任务</a:t>
              </a:r>
            </a:p>
          </p:txBody>
        </p:sp>
        <p:sp>
          <p:nvSpPr>
            <p:cNvPr id="13" name="TextBox 12"/>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14" name="Group 32"/>
          <p:cNvGrpSpPr>
            <a:grpSpLocks/>
          </p:cNvGrpSpPr>
          <p:nvPr userDrawn="1"/>
        </p:nvGrpSpPr>
        <p:grpSpPr bwMode="auto">
          <a:xfrm>
            <a:off x="1714500" y="2792883"/>
            <a:ext cx="4610100" cy="657225"/>
            <a:chOff x="1080" y="1699"/>
            <a:chExt cx="2904" cy="414"/>
          </a:xfrm>
        </p:grpSpPr>
        <p:pic>
          <p:nvPicPr>
            <p:cNvPr id="15" name="图片 6"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800" y="17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技术方案</a:t>
              </a:r>
            </a:p>
          </p:txBody>
        </p:sp>
        <p:sp>
          <p:nvSpPr>
            <p:cNvPr id="17" name="TextBox 10"/>
            <p:cNvSpPr txBox="1">
              <a:spLocks noChangeArrowheads="1"/>
            </p:cNvSpPr>
            <p:nvPr userDrawn="1"/>
          </p:nvSpPr>
          <p:spPr bwMode="auto">
            <a:xfrm>
              <a:off x="1194" y="17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3</a:t>
              </a:r>
              <a:endParaRPr lang="zh-CN" altLang="en-US">
                <a:solidFill>
                  <a:prstClr val="white"/>
                </a:solidFill>
                <a:latin typeface="微软雅黑" pitchFamily="34" charset="-122"/>
                <a:ea typeface="微软雅黑" pitchFamily="34" charset="-122"/>
              </a:endParaRPr>
            </a:p>
          </p:txBody>
        </p:sp>
      </p:grpSp>
      <p:grpSp>
        <p:nvGrpSpPr>
          <p:cNvPr id="18" name="Group 33"/>
          <p:cNvGrpSpPr>
            <a:grpSpLocks/>
          </p:cNvGrpSpPr>
          <p:nvPr userDrawn="1"/>
        </p:nvGrpSpPr>
        <p:grpSpPr bwMode="auto">
          <a:xfrm>
            <a:off x="1714500" y="3435821"/>
            <a:ext cx="6000750" cy="657225"/>
            <a:chOff x="1080" y="2149"/>
            <a:chExt cx="3780" cy="414"/>
          </a:xfrm>
        </p:grpSpPr>
        <p:pic>
          <p:nvPicPr>
            <p:cNvPr id="19" name="图片 7"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2173"/>
              <a:ext cx="306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预期市场分析与产业化建设方案</a:t>
              </a:r>
            </a:p>
          </p:txBody>
        </p:sp>
        <p:sp>
          <p:nvSpPr>
            <p:cNvPr id="21" name="TextBox 11"/>
            <p:cNvSpPr txBox="1">
              <a:spLocks noChangeArrowheads="1"/>
            </p:cNvSpPr>
            <p:nvPr userDrawn="1"/>
          </p:nvSpPr>
          <p:spPr bwMode="auto">
            <a:xfrm>
              <a:off x="1194" y="22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4</a:t>
              </a:r>
              <a:endParaRPr lang="zh-CN" altLang="en-US">
                <a:solidFill>
                  <a:prstClr val="white"/>
                </a:solidFill>
                <a:latin typeface="微软雅黑" pitchFamily="34" charset="-122"/>
                <a:ea typeface="微软雅黑" pitchFamily="34" charset="-122"/>
              </a:endParaRPr>
            </a:p>
          </p:txBody>
        </p:sp>
      </p:grpSp>
      <p:grpSp>
        <p:nvGrpSpPr>
          <p:cNvPr id="22" name="Group 34"/>
          <p:cNvGrpSpPr>
            <a:grpSpLocks/>
          </p:cNvGrpSpPr>
          <p:nvPr userDrawn="1"/>
        </p:nvGrpSpPr>
        <p:grpSpPr bwMode="auto">
          <a:xfrm>
            <a:off x="1714500" y="4078758"/>
            <a:ext cx="4610100" cy="657225"/>
            <a:chOff x="1080" y="2590"/>
            <a:chExt cx="2904" cy="414"/>
          </a:xfrm>
        </p:grpSpPr>
        <p:pic>
          <p:nvPicPr>
            <p:cNvPr id="23"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userDrawn="1"/>
          </p:nvSpPr>
          <p:spPr>
            <a:xfrm>
              <a:off x="1800" y="26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基础与优势</a:t>
              </a:r>
            </a:p>
          </p:txBody>
        </p:sp>
        <p:sp>
          <p:nvSpPr>
            <p:cNvPr id="25"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5</a:t>
              </a:r>
              <a:endParaRPr lang="zh-CN" altLang="en-US">
                <a:solidFill>
                  <a:prstClr val="white"/>
                </a:solidFill>
                <a:latin typeface="微软雅黑" pitchFamily="34" charset="-122"/>
                <a:ea typeface="微软雅黑" pitchFamily="34" charset="-122"/>
              </a:endParaRPr>
            </a:p>
          </p:txBody>
        </p:sp>
      </p:grpSp>
      <p:grpSp>
        <p:nvGrpSpPr>
          <p:cNvPr id="26" name="Group 35"/>
          <p:cNvGrpSpPr>
            <a:grpSpLocks/>
          </p:cNvGrpSpPr>
          <p:nvPr userDrawn="1"/>
        </p:nvGrpSpPr>
        <p:grpSpPr bwMode="auto">
          <a:xfrm>
            <a:off x="1714500" y="4793133"/>
            <a:ext cx="4610100" cy="657225"/>
            <a:chOff x="1080" y="3040"/>
            <a:chExt cx="2904" cy="414"/>
          </a:xfrm>
        </p:grpSpPr>
        <p:pic>
          <p:nvPicPr>
            <p:cNvPr id="27"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304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9"/>
            <p:cNvSpPr txBox="1"/>
            <p:nvPr userDrawn="1"/>
          </p:nvSpPr>
          <p:spPr>
            <a:xfrm>
              <a:off x="1800" y="307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组织与管理</a:t>
              </a:r>
            </a:p>
          </p:txBody>
        </p:sp>
        <p:sp>
          <p:nvSpPr>
            <p:cNvPr id="29" name="TextBox 13"/>
            <p:cNvSpPr txBox="1">
              <a:spLocks noChangeArrowheads="1"/>
            </p:cNvSpPr>
            <p:nvPr userDrawn="1"/>
          </p:nvSpPr>
          <p:spPr bwMode="auto">
            <a:xfrm>
              <a:off x="1194" y="31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6</a:t>
              </a:r>
              <a:endParaRPr lang="zh-CN" altLang="en-US">
                <a:solidFill>
                  <a:prstClr val="white"/>
                </a:solidFill>
                <a:latin typeface="微软雅黑" pitchFamily="34" charset="-122"/>
                <a:ea typeface="微软雅黑" pitchFamily="34" charset="-122"/>
              </a:endParaRPr>
            </a:p>
          </p:txBody>
        </p:sp>
      </p:grpSp>
      <p:grpSp>
        <p:nvGrpSpPr>
          <p:cNvPr id="30" name="Group 36"/>
          <p:cNvGrpSpPr>
            <a:grpSpLocks/>
          </p:cNvGrpSpPr>
          <p:nvPr userDrawn="1"/>
        </p:nvGrpSpPr>
        <p:grpSpPr bwMode="auto">
          <a:xfrm>
            <a:off x="1714500" y="5436071"/>
            <a:ext cx="4610100" cy="657225"/>
            <a:chOff x="1110" y="3448"/>
            <a:chExt cx="2904" cy="414"/>
          </a:xfrm>
        </p:grpSpPr>
        <p:pic>
          <p:nvPicPr>
            <p:cNvPr id="31"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userDrawn="1"/>
          </p:nvSpPr>
          <p:spPr>
            <a:xfrm>
              <a:off x="1830" y="3481"/>
              <a:ext cx="2139"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经费预算与筹资方案</a:t>
              </a:r>
            </a:p>
          </p:txBody>
        </p:sp>
        <p:sp>
          <p:nvSpPr>
            <p:cNvPr id="33" name="TextBox 13"/>
            <p:cNvSpPr txBox="1">
              <a:spLocks noChangeArrowheads="1"/>
            </p:cNvSpPr>
            <p:nvPr userDrawn="1"/>
          </p:nvSpPr>
          <p:spPr bwMode="auto">
            <a:xfrm>
              <a:off x="1224" y="3547"/>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7</a:t>
              </a:r>
              <a:endParaRPr lang="zh-CN" altLang="en-US">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91255752"/>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张昱：编程语言及原理类课程设置及教学内容探索</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33DBE327-DA66-44E5-88F1-17F4096695B6}" type="slidenum">
              <a:rPr lang="en-US" altLang="zh-CN"/>
              <a:pPr>
                <a:defRPr/>
              </a:pPr>
              <a:t>‹#›</a:t>
            </a:fld>
            <a:endParaRPr lang="en-US" altLang="zh-CN"/>
          </a:p>
        </p:txBody>
      </p:sp>
    </p:spTree>
    <p:extLst>
      <p:ext uri="{BB962C8B-B14F-4D97-AF65-F5344CB8AC3E}">
        <p14:creationId xmlns:p14="http://schemas.microsoft.com/office/powerpoint/2010/main" val="33620118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张昱：编程语言及原理类课程设置及教学内容探索</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F710875-4648-437C-AFAF-517E2046A201}" type="slidenum">
              <a:rPr lang="en-US" altLang="zh-CN"/>
              <a:pPr>
                <a:defRPr/>
              </a:pPr>
              <a:t>‹#›</a:t>
            </a:fld>
            <a:endParaRPr lang="en-US" altLang="zh-CN"/>
          </a:p>
        </p:txBody>
      </p:sp>
    </p:spTree>
    <p:extLst>
      <p:ext uri="{BB962C8B-B14F-4D97-AF65-F5344CB8AC3E}">
        <p14:creationId xmlns:p14="http://schemas.microsoft.com/office/powerpoint/2010/main" val="2663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目录">
    <p:spTree>
      <p:nvGrpSpPr>
        <p:cNvPr id="1" name=""/>
        <p:cNvGrpSpPr/>
        <p:nvPr/>
      </p:nvGrpSpPr>
      <p:grpSpPr>
        <a:xfrm>
          <a:off x="0" y="0"/>
          <a:ext cx="0" cy="0"/>
          <a:chOff x="0" y="0"/>
          <a:chExt cx="0" cy="0"/>
        </a:xfrm>
      </p:grpSpPr>
      <p:grpSp>
        <p:nvGrpSpPr>
          <p:cNvPr id="3" name="Group 30"/>
          <p:cNvGrpSpPr>
            <a:grpSpLocks/>
          </p:cNvGrpSpPr>
          <p:nvPr userDrawn="1"/>
        </p:nvGrpSpPr>
        <p:grpSpPr bwMode="auto">
          <a:xfrm>
            <a:off x="1714500" y="1000125"/>
            <a:ext cx="4610100" cy="657225"/>
            <a:chOff x="1080" y="799"/>
            <a:chExt cx="2904" cy="414"/>
          </a:xfrm>
        </p:grpSpPr>
        <p:pic>
          <p:nvPicPr>
            <p:cNvPr id="4"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1800" y="79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立项必要性分析</a:t>
              </a:r>
            </a:p>
          </p:txBody>
        </p:sp>
        <p:sp>
          <p:nvSpPr>
            <p:cNvPr id="6"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7" name="Group 31"/>
          <p:cNvGrpSpPr>
            <a:grpSpLocks/>
          </p:cNvGrpSpPr>
          <p:nvPr userDrawn="1"/>
        </p:nvGrpSpPr>
        <p:grpSpPr bwMode="auto">
          <a:xfrm>
            <a:off x="1714500" y="1643063"/>
            <a:ext cx="4610100" cy="657225"/>
            <a:chOff x="1080" y="1249"/>
            <a:chExt cx="2904" cy="414"/>
          </a:xfrm>
        </p:grpSpPr>
        <p:pic>
          <p:nvPicPr>
            <p:cNvPr id="8"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1800" y="124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目标与任务</a:t>
              </a:r>
            </a:p>
          </p:txBody>
        </p:sp>
        <p:sp>
          <p:nvSpPr>
            <p:cNvPr id="10" name="TextBox 9"/>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11" name="Group 32"/>
          <p:cNvGrpSpPr>
            <a:grpSpLocks/>
          </p:cNvGrpSpPr>
          <p:nvPr userDrawn="1"/>
        </p:nvGrpSpPr>
        <p:grpSpPr bwMode="auto">
          <a:xfrm>
            <a:off x="1714500" y="2286000"/>
            <a:ext cx="4610100" cy="657225"/>
            <a:chOff x="1080" y="1699"/>
            <a:chExt cx="2904" cy="414"/>
          </a:xfrm>
        </p:grpSpPr>
        <p:pic>
          <p:nvPicPr>
            <p:cNvPr id="12" name="图片 6"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800" y="17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技术方案</a:t>
              </a:r>
            </a:p>
          </p:txBody>
        </p:sp>
        <p:sp>
          <p:nvSpPr>
            <p:cNvPr id="14" name="TextBox 10"/>
            <p:cNvSpPr txBox="1">
              <a:spLocks noChangeArrowheads="1"/>
            </p:cNvSpPr>
            <p:nvPr userDrawn="1"/>
          </p:nvSpPr>
          <p:spPr bwMode="auto">
            <a:xfrm>
              <a:off x="1194" y="17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3</a:t>
              </a:r>
              <a:endParaRPr lang="zh-CN" altLang="en-US">
                <a:solidFill>
                  <a:prstClr val="white"/>
                </a:solidFill>
                <a:latin typeface="微软雅黑" pitchFamily="34" charset="-122"/>
                <a:ea typeface="微软雅黑" pitchFamily="34" charset="-122"/>
              </a:endParaRPr>
            </a:p>
          </p:txBody>
        </p:sp>
      </p:grpSp>
      <p:grpSp>
        <p:nvGrpSpPr>
          <p:cNvPr id="15" name="Group 33"/>
          <p:cNvGrpSpPr>
            <a:grpSpLocks/>
          </p:cNvGrpSpPr>
          <p:nvPr userDrawn="1"/>
        </p:nvGrpSpPr>
        <p:grpSpPr bwMode="auto">
          <a:xfrm>
            <a:off x="1714500" y="2928938"/>
            <a:ext cx="6000750" cy="657225"/>
            <a:chOff x="1080" y="2149"/>
            <a:chExt cx="3780" cy="414"/>
          </a:xfrm>
        </p:grpSpPr>
        <p:pic>
          <p:nvPicPr>
            <p:cNvPr id="16" name="图片 7"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userDrawn="1"/>
          </p:nvSpPr>
          <p:spPr>
            <a:xfrm>
              <a:off x="1800" y="2173"/>
              <a:ext cx="306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预期市场分析与产业化建设方案</a:t>
              </a:r>
            </a:p>
          </p:txBody>
        </p:sp>
        <p:sp>
          <p:nvSpPr>
            <p:cNvPr id="18" name="TextBox 11"/>
            <p:cNvSpPr txBox="1">
              <a:spLocks noChangeArrowheads="1"/>
            </p:cNvSpPr>
            <p:nvPr userDrawn="1"/>
          </p:nvSpPr>
          <p:spPr bwMode="auto">
            <a:xfrm>
              <a:off x="1194" y="22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4</a:t>
              </a:r>
              <a:endParaRPr lang="zh-CN" altLang="en-US">
                <a:solidFill>
                  <a:prstClr val="white"/>
                </a:solidFill>
                <a:latin typeface="微软雅黑" pitchFamily="34" charset="-122"/>
                <a:ea typeface="微软雅黑" pitchFamily="34" charset="-122"/>
              </a:endParaRPr>
            </a:p>
          </p:txBody>
        </p:sp>
      </p:grpSp>
      <p:grpSp>
        <p:nvGrpSpPr>
          <p:cNvPr id="19" name="Group 34"/>
          <p:cNvGrpSpPr>
            <a:grpSpLocks/>
          </p:cNvGrpSpPr>
          <p:nvPr userDrawn="1"/>
        </p:nvGrpSpPr>
        <p:grpSpPr bwMode="auto">
          <a:xfrm>
            <a:off x="1714500" y="3571875"/>
            <a:ext cx="4610100" cy="657225"/>
            <a:chOff x="1080" y="2590"/>
            <a:chExt cx="2904" cy="414"/>
          </a:xfrm>
        </p:grpSpPr>
        <p:pic>
          <p:nvPicPr>
            <p:cNvPr id="20"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userDrawn="1"/>
          </p:nvSpPr>
          <p:spPr>
            <a:xfrm>
              <a:off x="1800" y="26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基础与优势</a:t>
              </a:r>
            </a:p>
          </p:txBody>
        </p:sp>
        <p:sp>
          <p:nvSpPr>
            <p:cNvPr id="22"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5</a:t>
              </a:r>
              <a:endParaRPr lang="zh-CN" altLang="en-US">
                <a:solidFill>
                  <a:prstClr val="white"/>
                </a:solidFill>
                <a:latin typeface="微软雅黑" pitchFamily="34" charset="-122"/>
                <a:ea typeface="微软雅黑" pitchFamily="34" charset="-122"/>
              </a:endParaRPr>
            </a:p>
          </p:txBody>
        </p:sp>
      </p:grpSp>
      <p:grpSp>
        <p:nvGrpSpPr>
          <p:cNvPr id="23" name="Group 35"/>
          <p:cNvGrpSpPr>
            <a:grpSpLocks/>
          </p:cNvGrpSpPr>
          <p:nvPr userDrawn="1"/>
        </p:nvGrpSpPr>
        <p:grpSpPr bwMode="auto">
          <a:xfrm>
            <a:off x="1714500" y="4286250"/>
            <a:ext cx="4610100" cy="657225"/>
            <a:chOff x="1080" y="3040"/>
            <a:chExt cx="2904" cy="414"/>
          </a:xfrm>
        </p:grpSpPr>
        <p:pic>
          <p:nvPicPr>
            <p:cNvPr id="24"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304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9"/>
            <p:cNvSpPr txBox="1"/>
            <p:nvPr userDrawn="1"/>
          </p:nvSpPr>
          <p:spPr>
            <a:xfrm>
              <a:off x="1800" y="307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组织与管理</a:t>
              </a:r>
            </a:p>
          </p:txBody>
        </p:sp>
        <p:sp>
          <p:nvSpPr>
            <p:cNvPr id="26" name="TextBox 13"/>
            <p:cNvSpPr txBox="1">
              <a:spLocks noChangeArrowheads="1"/>
            </p:cNvSpPr>
            <p:nvPr userDrawn="1"/>
          </p:nvSpPr>
          <p:spPr bwMode="auto">
            <a:xfrm>
              <a:off x="1194" y="31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6</a:t>
              </a:r>
              <a:endParaRPr lang="zh-CN" altLang="en-US">
                <a:solidFill>
                  <a:prstClr val="white"/>
                </a:solidFill>
                <a:latin typeface="微软雅黑" pitchFamily="34" charset="-122"/>
                <a:ea typeface="微软雅黑" pitchFamily="34" charset="-122"/>
              </a:endParaRPr>
            </a:p>
          </p:txBody>
        </p:sp>
      </p:grpSp>
      <p:grpSp>
        <p:nvGrpSpPr>
          <p:cNvPr id="27" name="Group 36"/>
          <p:cNvGrpSpPr>
            <a:grpSpLocks/>
          </p:cNvGrpSpPr>
          <p:nvPr userDrawn="1"/>
        </p:nvGrpSpPr>
        <p:grpSpPr bwMode="auto">
          <a:xfrm>
            <a:off x="1714500" y="4929188"/>
            <a:ext cx="4610100" cy="657225"/>
            <a:chOff x="1110" y="3448"/>
            <a:chExt cx="2904" cy="414"/>
          </a:xfrm>
        </p:grpSpPr>
        <p:pic>
          <p:nvPicPr>
            <p:cNvPr id="28"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userDrawn="1"/>
          </p:nvSpPr>
          <p:spPr>
            <a:xfrm>
              <a:off x="1830" y="3481"/>
              <a:ext cx="2139"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经费预算与筹资方案</a:t>
              </a:r>
            </a:p>
          </p:txBody>
        </p:sp>
        <p:sp>
          <p:nvSpPr>
            <p:cNvPr id="30" name="TextBox 13"/>
            <p:cNvSpPr txBox="1">
              <a:spLocks noChangeArrowheads="1"/>
            </p:cNvSpPr>
            <p:nvPr userDrawn="1"/>
          </p:nvSpPr>
          <p:spPr bwMode="auto">
            <a:xfrm>
              <a:off x="1224" y="3547"/>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7</a:t>
              </a:r>
              <a:endParaRPr lang="zh-CN" altLang="en-US">
                <a:solidFill>
                  <a:prstClr val="white"/>
                </a:solidFill>
                <a:latin typeface="微软雅黑" pitchFamily="34" charset="-122"/>
                <a:ea typeface="微软雅黑" pitchFamily="34" charset="-122"/>
              </a:endParaRPr>
            </a:p>
          </p:txBody>
        </p:sp>
      </p:grpSp>
      <p:grpSp>
        <p:nvGrpSpPr>
          <p:cNvPr id="31" name="Group 36"/>
          <p:cNvGrpSpPr>
            <a:grpSpLocks/>
          </p:cNvGrpSpPr>
          <p:nvPr userDrawn="1"/>
        </p:nvGrpSpPr>
        <p:grpSpPr bwMode="auto">
          <a:xfrm>
            <a:off x="1714500" y="5557838"/>
            <a:ext cx="4610100" cy="657225"/>
            <a:chOff x="1110" y="3448"/>
            <a:chExt cx="2904" cy="414"/>
          </a:xfrm>
        </p:grpSpPr>
        <p:pic>
          <p:nvPicPr>
            <p:cNvPr id="32"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userDrawn="1"/>
          </p:nvSpPr>
          <p:spPr>
            <a:xfrm>
              <a:off x="1830" y="3481"/>
              <a:ext cx="2139"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风险分析及对策</a:t>
              </a:r>
            </a:p>
          </p:txBody>
        </p:sp>
        <p:sp>
          <p:nvSpPr>
            <p:cNvPr id="34" name="TextBox 13"/>
            <p:cNvSpPr txBox="1">
              <a:spLocks noChangeArrowheads="1"/>
            </p:cNvSpPr>
            <p:nvPr userDrawn="1"/>
          </p:nvSpPr>
          <p:spPr bwMode="auto">
            <a:xfrm>
              <a:off x="1224" y="3547"/>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8</a:t>
              </a:r>
              <a:endParaRPr lang="zh-CN" altLang="en-US">
                <a:solidFill>
                  <a:prstClr val="white"/>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zh-CN" altLang="en-US"/>
              <a:t>单击此处编辑母版标题样式</a:t>
            </a:r>
          </a:p>
        </p:txBody>
      </p:sp>
      <p:sp>
        <p:nvSpPr>
          <p:cNvPr id="3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36"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张昱：编程语言及原理类课程设置及教学内容探索</a:t>
            </a:r>
            <a:endParaRPr lang="zh-CN" altLang="en-US">
              <a:solidFill>
                <a:prstClr val="black">
                  <a:tint val="75000"/>
                </a:prstClr>
              </a:solidFill>
            </a:endParaRPr>
          </a:p>
        </p:txBody>
      </p:sp>
      <p:sp>
        <p:nvSpPr>
          <p:cNvPr id="37" name="灯片编号占位符 5"/>
          <p:cNvSpPr>
            <a:spLocks noGrp="1"/>
          </p:cNvSpPr>
          <p:nvPr>
            <p:ph type="sldNum" sz="quarter" idx="12"/>
          </p:nvPr>
        </p:nvSpPr>
        <p:spPr/>
        <p:txBody>
          <a:bodyPr/>
          <a:lstStyle>
            <a:lvl1pPr>
              <a:defRPr/>
            </a:lvl1pPr>
          </a:lstStyle>
          <a:p>
            <a:pPr>
              <a:defRPr/>
            </a:pPr>
            <a:fld id="{D0918CDF-5B3A-43A9-8935-2C6C7B63A070}" type="slidenum">
              <a:rPr lang="zh-CN" altLang="en-US">
                <a:solidFill>
                  <a:prstClr val="white"/>
                </a:solidFill>
              </a:rPr>
              <a:pPr>
                <a:defRPr/>
              </a:pPr>
              <a:t>‹#›</a:t>
            </a:fld>
            <a:endParaRPr lang="zh-CN" altLang="en-US">
              <a:solidFill>
                <a:prstClr val="white"/>
              </a:solidFill>
            </a:endParaRPr>
          </a:p>
        </p:txBody>
      </p:sp>
    </p:spTree>
    <p:extLst>
      <p:ext uri="{BB962C8B-B14F-4D97-AF65-F5344CB8AC3E}">
        <p14:creationId xmlns:p14="http://schemas.microsoft.com/office/powerpoint/2010/main" val="146319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7.png"/><Relationship Id="rId4" Type="http://schemas.openxmlformats.org/officeDocument/2006/relationships/slideLayout" Target="../slideLayouts/slideLayout12.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36055" y="304801"/>
            <a:ext cx="7539620" cy="76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66738" y="1412776"/>
            <a:ext cx="8397750" cy="46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518027" y="1087215"/>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30054" name="Rectangle 6"/>
          <p:cNvSpPr>
            <a:spLocks noGrp="1" noChangeArrowheads="1"/>
          </p:cNvSpPr>
          <p:nvPr>
            <p:ph type="dt" sz="half" idx="2"/>
          </p:nvPr>
        </p:nvSpPr>
        <p:spPr bwMode="auto">
          <a:xfrm>
            <a:off x="609600" y="6381328"/>
            <a:ext cx="1981200" cy="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dirty="0"/>
          </a:p>
        </p:txBody>
      </p:sp>
      <p:sp>
        <p:nvSpPr>
          <p:cNvPr id="130055" name="Rectangle 7"/>
          <p:cNvSpPr>
            <a:spLocks noGrp="1" noChangeArrowheads="1"/>
          </p:cNvSpPr>
          <p:nvPr>
            <p:ph type="ftr" sz="quarter" idx="3"/>
          </p:nvPr>
        </p:nvSpPr>
        <p:spPr bwMode="auto">
          <a:xfrm>
            <a:off x="2590800" y="6381328"/>
            <a:ext cx="4038600" cy="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黑体" pitchFamily="49" charset="-122"/>
                <a:ea typeface="黑体" pitchFamily="49" charset="-122"/>
              </a:defRPr>
            </a:lvl1pPr>
          </a:lstStyle>
          <a:p>
            <a:pPr>
              <a:defRPr/>
            </a:pPr>
            <a:r>
              <a:rPr lang="zh-CN" altLang="en-US" smtClean="0"/>
              <a:t>张昱：编程语言及原理类课程设置及教学内容探索</a:t>
            </a:r>
            <a:endParaRPr lang="en-US" altLang="zh-CN" dirty="0"/>
          </a:p>
        </p:txBody>
      </p:sp>
      <p:sp>
        <p:nvSpPr>
          <p:cNvPr id="130056" name="Rectangle 8"/>
          <p:cNvSpPr>
            <a:spLocks noGrp="1" noChangeArrowheads="1"/>
          </p:cNvSpPr>
          <p:nvPr>
            <p:ph type="sldNum" sz="quarter" idx="4"/>
          </p:nvPr>
        </p:nvSpPr>
        <p:spPr bwMode="auto">
          <a:xfrm>
            <a:off x="7086600" y="6381328"/>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6975F9F9-0078-4BA9-A087-CB8FDAB51B99}" type="slidenum">
              <a:rPr lang="en-US" altLang="zh-CN"/>
              <a:pPr>
                <a:defRPr/>
              </a:pPr>
              <a:t>‹#›</a:t>
            </a:fld>
            <a:endParaRPr lang="en-US" altLang="zh-CN" dirty="0"/>
          </a:p>
        </p:txBody>
      </p:sp>
      <p:pic>
        <p:nvPicPr>
          <p:cNvPr id="9" name="Picture 2" descr="“中国科学技术大学”的图片搜索结果"/>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036055" cy="1065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中国科学技术大学”的图片搜索结果"/>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16216" y="86042"/>
            <a:ext cx="2520280" cy="4861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77" r:id="rId1"/>
    <p:sldLayoutId id="2147483900" r:id="rId2"/>
    <p:sldLayoutId id="2147483899" r:id="rId3"/>
    <p:sldLayoutId id="2147483867" r:id="rId4"/>
    <p:sldLayoutId id="2147483869" r:id="rId5"/>
    <p:sldLayoutId id="2147483871" r:id="rId6"/>
    <p:sldLayoutId id="2147483872" r:id="rId7"/>
    <p:sldLayoutId id="2147483875" r:id="rId8"/>
  </p:sldLayoutIdLst>
  <p:transition/>
  <p:timing>
    <p:tnLst>
      <p:par>
        <p:cTn id="1" dur="indefinite" restart="never" nodeType="tmRoot"/>
      </p:par>
    </p:tnLst>
  </p:timing>
  <p:hf hdr="0" dt="0"/>
  <p:txStyles>
    <p:titleStyle>
      <a:lvl1pPr algn="l" rtl="0" eaLnBrk="1" fontAlgn="base" hangingPunct="1">
        <a:spcBef>
          <a:spcPct val="0"/>
        </a:spcBef>
        <a:spcAft>
          <a:spcPct val="0"/>
        </a:spcAft>
        <a:defRPr sz="3800" b="1">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800" b="1">
          <a:solidFill>
            <a:schemeClr val="tx2"/>
          </a:solidFill>
          <a:latin typeface="Verdana" pitchFamily="34" charset="0"/>
          <a:ea typeface="宋体" pitchFamily="2" charset="-122"/>
        </a:defRPr>
      </a:lvl2pPr>
      <a:lvl3pPr algn="l" rtl="0" eaLnBrk="1" fontAlgn="base" hangingPunct="1">
        <a:spcBef>
          <a:spcPct val="0"/>
        </a:spcBef>
        <a:spcAft>
          <a:spcPct val="0"/>
        </a:spcAft>
        <a:defRPr sz="3800" b="1">
          <a:solidFill>
            <a:schemeClr val="tx2"/>
          </a:solidFill>
          <a:latin typeface="Verdana" pitchFamily="34" charset="0"/>
          <a:ea typeface="宋体" pitchFamily="2" charset="-122"/>
        </a:defRPr>
      </a:lvl3pPr>
      <a:lvl4pPr algn="l" rtl="0" eaLnBrk="1" fontAlgn="base" hangingPunct="1">
        <a:spcBef>
          <a:spcPct val="0"/>
        </a:spcBef>
        <a:spcAft>
          <a:spcPct val="0"/>
        </a:spcAft>
        <a:defRPr sz="3800" b="1">
          <a:solidFill>
            <a:schemeClr val="tx2"/>
          </a:solidFill>
          <a:latin typeface="Verdana" pitchFamily="34" charset="0"/>
          <a:ea typeface="宋体" pitchFamily="2" charset="-122"/>
        </a:defRPr>
      </a:lvl4pPr>
      <a:lvl5pPr algn="l" rtl="0" eaLnBrk="1" fontAlgn="base" hangingPunct="1">
        <a:spcBef>
          <a:spcPct val="0"/>
        </a:spcBef>
        <a:spcAft>
          <a:spcPct val="0"/>
        </a:spcAft>
        <a:defRPr sz="3800" b="1">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b="1">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b="1">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b="1">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b="1">
          <a:solidFill>
            <a:schemeClr val="tx2"/>
          </a:solidFill>
          <a:latin typeface="Verdana" pitchFamily="34" charset="0"/>
          <a:ea typeface="宋体" pitchFamily="2" charset="-122"/>
        </a:defRPr>
      </a:lvl9pPr>
    </p:titleStyle>
    <p:bodyStyle>
      <a:lvl1pPr marL="469900" indent="-469900" algn="l" rtl="0" eaLnBrk="1" fontAlgn="base" hangingPunct="1">
        <a:lnSpc>
          <a:spcPct val="120000"/>
        </a:lnSpc>
        <a:spcBef>
          <a:spcPct val="20000"/>
        </a:spcBef>
        <a:spcAft>
          <a:spcPct val="0"/>
        </a:spcAft>
        <a:buClr>
          <a:schemeClr val="accent2"/>
        </a:buClr>
        <a:buFont typeface="Wingdings" pitchFamily="2" charset="2"/>
        <a:buChar char="o"/>
        <a:defRPr sz="2800" b="1">
          <a:solidFill>
            <a:schemeClr val="tx1"/>
          </a:solidFill>
          <a:latin typeface="+mj-lt"/>
          <a:ea typeface="黑体" pitchFamily="49" charset="-122"/>
          <a:cs typeface="+mn-cs"/>
        </a:defRPr>
      </a:lvl1pPr>
      <a:lvl2pPr marL="908050" indent="-436563" algn="l" rtl="0" eaLnBrk="1" fontAlgn="base" hangingPunct="1">
        <a:lnSpc>
          <a:spcPct val="120000"/>
        </a:lnSpc>
        <a:spcBef>
          <a:spcPct val="20000"/>
        </a:spcBef>
        <a:spcAft>
          <a:spcPct val="0"/>
        </a:spcAft>
        <a:buClr>
          <a:schemeClr val="accent2"/>
        </a:buClr>
        <a:buFont typeface="Wingdings" pitchFamily="2" charset="2"/>
        <a:buChar char="n"/>
        <a:defRPr sz="2400" b="1">
          <a:solidFill>
            <a:schemeClr val="tx1"/>
          </a:solidFill>
          <a:latin typeface="+mj-lt"/>
          <a:ea typeface="楷体" pitchFamily="49" charset="-122"/>
        </a:defRPr>
      </a:lvl2pPr>
      <a:lvl3pPr marL="1304925" indent="-395288" algn="l" rtl="0" eaLnBrk="1" fontAlgn="base" hangingPunct="1">
        <a:lnSpc>
          <a:spcPct val="120000"/>
        </a:lnSpc>
        <a:spcBef>
          <a:spcPct val="20000"/>
        </a:spcBef>
        <a:spcAft>
          <a:spcPct val="0"/>
        </a:spcAft>
        <a:buClr>
          <a:schemeClr val="accent2"/>
        </a:buClr>
        <a:buFont typeface="Wingdings" pitchFamily="2" charset="2"/>
        <a:buChar char="o"/>
        <a:defRPr sz="2000">
          <a:solidFill>
            <a:schemeClr val="tx1"/>
          </a:solidFill>
          <a:latin typeface="+mj-lt"/>
          <a:ea typeface="+mn-ea"/>
        </a:defRPr>
      </a:lvl3pPr>
      <a:lvl4pPr marL="1693863" indent="-387350" algn="l" rtl="0" eaLnBrk="1" fontAlgn="base" hangingPunct="1">
        <a:lnSpc>
          <a:spcPct val="120000"/>
        </a:lnSpc>
        <a:spcBef>
          <a:spcPct val="20000"/>
        </a:spcBef>
        <a:spcAft>
          <a:spcPct val="0"/>
        </a:spcAft>
        <a:buClr>
          <a:schemeClr val="accent2"/>
        </a:buClr>
        <a:buFont typeface="Wingdings" pitchFamily="2" charset="2"/>
        <a:buChar char="n"/>
        <a:defRPr sz="1800">
          <a:solidFill>
            <a:schemeClr val="tx1"/>
          </a:solidFill>
          <a:latin typeface="+mj-lt"/>
          <a:ea typeface="+mn-ea"/>
        </a:defRPr>
      </a:lvl4pPr>
      <a:lvl5pPr marL="2093913" indent="-398463" algn="l" rtl="0" eaLnBrk="1" fontAlgn="base" hangingPunct="1">
        <a:lnSpc>
          <a:spcPct val="120000"/>
        </a:lnSpc>
        <a:spcBef>
          <a:spcPct val="25000"/>
        </a:spcBef>
        <a:spcAft>
          <a:spcPct val="0"/>
        </a:spcAft>
        <a:buClr>
          <a:schemeClr val="accent2"/>
        </a:buClr>
        <a:buFont typeface="Wingdings" pitchFamily="2" charset="2"/>
        <a:buChar char="§"/>
        <a:defRPr sz="1800">
          <a:solidFill>
            <a:schemeClr val="tx1"/>
          </a:solidFill>
          <a:latin typeface="+mj-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p:cNvPicPr>
            <a:picLocks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7" name="标题占位符 1"/>
          <p:cNvSpPr>
            <a:spLocks noGrp="1"/>
          </p:cNvSpPr>
          <p:nvPr>
            <p:ph type="title"/>
          </p:nvPr>
        </p:nvSpPr>
        <p:spPr bwMode="auto">
          <a:xfrm>
            <a:off x="457200" y="274638"/>
            <a:ext cx="65436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文本占位符 2"/>
          <p:cNvSpPr>
            <a:spLocks noGrp="1"/>
          </p:cNvSpPr>
          <p:nvPr>
            <p:ph type="body" idx="1"/>
          </p:nvPr>
        </p:nvSpPr>
        <p:spPr bwMode="auto">
          <a:xfrm>
            <a:off x="457200" y="1214438"/>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ea typeface="+mn-ea"/>
              </a:defRPr>
            </a:lvl1pPr>
          </a:lstStyle>
          <a:p>
            <a:pPr>
              <a:defRPr/>
            </a:pPr>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mn-ea"/>
              </a:defRPr>
            </a:lvl1pPr>
          </a:lstStyle>
          <a:p>
            <a:pPr>
              <a:defRPr/>
            </a:pPr>
            <a:r>
              <a:rPr lang="zh-CN" altLang="en-US" smtClean="0">
                <a:solidFill>
                  <a:prstClr val="black">
                    <a:tint val="75000"/>
                  </a:prstClr>
                </a:solidFill>
              </a:rPr>
              <a:t>张昱：编程语言及原理类课程设置及教学内容探索</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653213" y="6500813"/>
            <a:ext cx="2133600" cy="365125"/>
          </a:xfrm>
          <a:prstGeom prst="rect">
            <a:avLst/>
          </a:prstGeom>
        </p:spPr>
        <p:txBody>
          <a:bodyPr vert="horz" lIns="91440" tIns="45720" rIns="91440" bIns="45720" rtlCol="0" anchor="ctr"/>
          <a:lstStyle>
            <a:lvl1pPr algn="r">
              <a:defRPr sz="1200" b="1">
                <a:solidFill>
                  <a:schemeClr val="bg1"/>
                </a:solidFill>
                <a:latin typeface="黑体" pitchFamily="49" charset="-122"/>
                <a:ea typeface="黑体" pitchFamily="49" charset="-122"/>
              </a:defRPr>
            </a:lvl1pPr>
          </a:lstStyle>
          <a:p>
            <a:pPr>
              <a:defRPr/>
            </a:pPr>
            <a:endParaRPr lang="zh-CN" altLang="en-US">
              <a:solidFill>
                <a:prstClr val="white"/>
              </a:solidFill>
            </a:endParaRPr>
          </a:p>
        </p:txBody>
      </p:sp>
      <p:sp>
        <p:nvSpPr>
          <p:cNvPr id="8" name="灯片编号占位符 1"/>
          <p:cNvSpPr txBox="1">
            <a:spLocks/>
          </p:cNvSpPr>
          <p:nvPr/>
        </p:nvSpPr>
        <p:spPr>
          <a:xfrm>
            <a:off x="8215313" y="6429375"/>
            <a:ext cx="765175" cy="333375"/>
          </a:xfrm>
          <a:prstGeom prst="rect">
            <a:avLst/>
          </a:prstGeom>
        </p:spPr>
        <p:txBody>
          <a:bodyPr/>
          <a:lstStyle>
            <a:lvl1pPr>
              <a:defRPr/>
            </a:lvl1pPr>
          </a:lstStyle>
          <a:p>
            <a:pPr>
              <a:defRPr/>
            </a:pPr>
            <a:endParaRPr lang="en-US" altLang="ko-KR" sz="2400" dirty="0">
              <a:solidFill>
                <a:prstClr val="black"/>
              </a:solidFill>
              <a:latin typeface="Times New Roman" pitchFamily="18" charset="0"/>
              <a:ea typeface="宋体" pitchFamily="2" charset="-122"/>
            </a:endParaRPr>
          </a:p>
        </p:txBody>
      </p:sp>
    </p:spTree>
    <p:extLst>
      <p:ext uri="{BB962C8B-B14F-4D97-AF65-F5344CB8AC3E}">
        <p14:creationId xmlns:p14="http://schemas.microsoft.com/office/powerpoint/2010/main" val="185765623"/>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Lst>
  <p:hf hdr="0" dt="0"/>
  <p:txStyles>
    <p:titleStyle>
      <a:lvl1pPr algn="l" rtl="0" eaLnBrk="0" fontAlgn="base" hangingPunct="0">
        <a:spcBef>
          <a:spcPct val="0"/>
        </a:spcBef>
        <a:spcAft>
          <a:spcPct val="0"/>
        </a:spcAft>
        <a:defRPr sz="2400" b="1" kern="1200">
          <a:solidFill>
            <a:schemeClr val="bg1"/>
          </a:solidFill>
          <a:latin typeface="微软雅黑" pitchFamily="34" charset="-122"/>
          <a:ea typeface="微软雅黑" pitchFamily="34" charset="-122"/>
          <a:cs typeface="+mj-cs"/>
        </a:defRPr>
      </a:lvl1pPr>
      <a:lvl2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400" b="1">
          <a:solidFill>
            <a:schemeClr val="bg1"/>
          </a:solidFill>
          <a:latin typeface="微软雅黑" pitchFamily="34" charset="-122"/>
          <a:ea typeface="微软雅黑" pitchFamily="34" charset="-122"/>
        </a:defRPr>
      </a:lvl5pPr>
      <a:lvl6pPr marL="457200" algn="l" rtl="0" fontAlgn="base">
        <a:spcBef>
          <a:spcPct val="0"/>
        </a:spcBef>
        <a:spcAft>
          <a:spcPct val="0"/>
        </a:spcAft>
        <a:defRPr sz="2400" b="1">
          <a:solidFill>
            <a:schemeClr val="bg1"/>
          </a:solidFill>
          <a:latin typeface="微软雅黑" pitchFamily="34" charset="-122"/>
          <a:ea typeface="微软雅黑" pitchFamily="34" charset="-122"/>
        </a:defRPr>
      </a:lvl6pPr>
      <a:lvl7pPr marL="914400" algn="l" rtl="0" fontAlgn="base">
        <a:spcBef>
          <a:spcPct val="0"/>
        </a:spcBef>
        <a:spcAft>
          <a:spcPct val="0"/>
        </a:spcAft>
        <a:defRPr sz="24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4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4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ts val="1200"/>
        </a:spcBef>
        <a:spcAft>
          <a:spcPct val="0"/>
        </a:spcAft>
        <a:buSzPct val="130000"/>
        <a:buBlip>
          <a:blip r:embed="rId9"/>
        </a:buBlip>
        <a:defRPr sz="2000" b="1"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rtl="0" eaLnBrk="0" fontAlgn="base" hangingPunct="0">
        <a:spcBef>
          <a:spcPts val="600"/>
        </a:spcBef>
        <a:spcAft>
          <a:spcPct val="0"/>
        </a:spcAft>
        <a:buBlip>
          <a:blip r:embed="rId9"/>
        </a:buBlip>
        <a:defRPr sz="1600" b="1"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10"/>
        </a:buBlip>
        <a:defRPr sz="16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yuzha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ustc-fopl/2018s/tree/master/assign2" TargetMode="External"/><Relationship Id="rId2" Type="http://schemas.openxmlformats.org/officeDocument/2006/relationships/hyperlink" Target="https://github.com/ustc-fopl/2018s/tree/master/assign1" TargetMode="External"/><Relationship Id="rId1" Type="http://schemas.openxmlformats.org/officeDocument/2006/relationships/slideLayout" Target="../slideLayouts/slideLayout4.xml"/><Relationship Id="rId5" Type="http://schemas.openxmlformats.org/officeDocument/2006/relationships/hyperlink" Target="http://staff.ustc.edu.cn/~yuzhang/fopl/2018s/hw.html" TargetMode="External"/><Relationship Id="rId4" Type="http://schemas.openxmlformats.org/officeDocument/2006/relationships/hyperlink" Target="https://github.com/ustc-fopl/2018s/tree/master/assign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www.cis.upenn.edu/~bcpierce/tapl/index.html" TargetMode="External"/><Relationship Id="rId13" Type="http://schemas.openxmlformats.org/officeDocument/2006/relationships/image" Target="../media/image16.jpeg"/><Relationship Id="rId3" Type="http://schemas.openxmlformats.org/officeDocument/2006/relationships/hyperlink" Target="http://www.seas.upenn.edu/~cis500" TargetMode="External"/><Relationship Id="rId7" Type="http://schemas.openxmlformats.org/officeDocument/2006/relationships/hyperlink" Target="http://www.cs.cmu.edu/~rwh/pfpl/2nded.pdf" TargetMode="External"/><Relationship Id="rId12" Type="http://schemas.openxmlformats.org/officeDocument/2006/relationships/image" Target="../media/image15.jpeg"/><Relationship Id="rId2" Type="http://schemas.openxmlformats.org/officeDocument/2006/relationships/hyperlink" Target="http://cs242.stanford.edu/" TargetMode="External"/><Relationship Id="rId1" Type="http://schemas.openxmlformats.org/officeDocument/2006/relationships/slideLayout" Target="../slideLayouts/slideLayout4.xml"/><Relationship Id="rId6" Type="http://schemas.openxmlformats.org/officeDocument/2006/relationships/hyperlink" Target="http://www.cs.cmu.edu/~rwh/pfpl/" TargetMode="External"/><Relationship Id="rId11" Type="http://schemas.openxmlformats.org/officeDocument/2006/relationships/image" Target="../media/image14.jpeg"/><Relationship Id="rId5" Type="http://schemas.openxmlformats.org/officeDocument/2006/relationships/hyperlink" Target="http://homepages.dcc.ufmg.br/~camarao/lp/concepts.pdf" TargetMode="External"/><Relationship Id="rId10" Type="http://schemas.openxmlformats.org/officeDocument/2006/relationships/hyperlink" Target="http://www.seas.upenn.edu/~cis500/current/sf/index.html" TargetMode="External"/><Relationship Id="rId4" Type="http://schemas.openxmlformats.org/officeDocument/2006/relationships/hyperlink" Target="https://www.cs.cornell.edu/courses/cs3110/2018sp/" TargetMode="External"/><Relationship Id="rId9" Type="http://schemas.openxmlformats.org/officeDocument/2006/relationships/hyperlink" Target="https://www.asc.ohio-state.edu/pollard.4/type/books/pierce-tpl.pdf" TargetMode="External"/><Relationship Id="rId14" Type="http://schemas.openxmlformats.org/officeDocument/2006/relationships/image" Target="../media/image17.jpeg"/></Relationships>
</file>

<file path=ppt/slides/_rels/slide2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ustc-fopl/2018s" TargetMode="External"/><Relationship Id="rId2" Type="http://schemas.openxmlformats.org/officeDocument/2006/relationships/hyperlink" Target="http://staff.ustc.edu.cn/~yuzhang/fopl/" TargetMode="External"/><Relationship Id="rId1" Type="http://schemas.openxmlformats.org/officeDocument/2006/relationships/slideLayout" Target="../slideLayouts/slideLayout4.xml"/><Relationship Id="rId4" Type="http://schemas.openxmlformats.org/officeDocument/2006/relationships/hyperlink" Target="https://github.com/ustc-fopl/2018s-final-projec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l.acm.org/citation.cfm?id=2766485.2663342"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7584" y="2420888"/>
            <a:ext cx="7772400" cy="1296144"/>
          </a:xfrm>
        </p:spPr>
        <p:txBody>
          <a:bodyPr/>
          <a:lstStyle/>
          <a:p>
            <a:r>
              <a:rPr lang="zh-CN" altLang="en-US" sz="4400" dirty="0"/>
              <a:t>编程语言及原理</a:t>
            </a:r>
            <a:r>
              <a:rPr lang="zh-CN" altLang="en-US" sz="4400" dirty="0" smtClean="0"/>
              <a:t>类</a:t>
            </a:r>
            <a:r>
              <a:rPr lang="en-US" altLang="zh-CN" sz="4400" dirty="0" smtClean="0"/>
              <a:t/>
            </a:r>
            <a:br>
              <a:rPr lang="en-US" altLang="zh-CN" sz="4400" dirty="0" smtClean="0"/>
            </a:br>
            <a:r>
              <a:rPr lang="zh-CN" altLang="en-US" sz="4400" dirty="0" smtClean="0"/>
              <a:t>课程设</a:t>
            </a:r>
            <a:r>
              <a:rPr lang="zh-CN" altLang="en-US" sz="4400" dirty="0"/>
              <a:t>置及教学内容探索</a:t>
            </a:r>
            <a:endParaRPr lang="zh-CN" altLang="en-US" sz="6000" dirty="0"/>
          </a:p>
        </p:txBody>
      </p:sp>
      <p:sp>
        <p:nvSpPr>
          <p:cNvPr id="11" name="文本框 1"/>
          <p:cNvSpPr txBox="1">
            <a:spLocks noChangeArrowheads="1"/>
          </p:cNvSpPr>
          <p:nvPr/>
        </p:nvSpPr>
        <p:spPr bwMode="auto">
          <a:xfrm>
            <a:off x="3808413" y="4411663"/>
            <a:ext cx="1527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80000"/>
                </a:solidFill>
                <a:latin typeface="Calibri" pitchFamily="34" charset="0"/>
                <a:ea typeface="宋体" pitchFamily="2" charset="-122"/>
              </a:defRPr>
            </a:lvl1pPr>
            <a:lvl2pPr marL="742950" indent="-285750">
              <a:defRPr>
                <a:solidFill>
                  <a:srgbClr val="080000"/>
                </a:solidFill>
                <a:latin typeface="Calibri" pitchFamily="34" charset="0"/>
                <a:ea typeface="宋体" pitchFamily="2" charset="-122"/>
              </a:defRPr>
            </a:lvl2pPr>
            <a:lvl3pPr marL="1143000" indent="-228600">
              <a:defRPr>
                <a:solidFill>
                  <a:srgbClr val="080000"/>
                </a:solidFill>
                <a:latin typeface="Calibri" pitchFamily="34" charset="0"/>
                <a:ea typeface="宋体" pitchFamily="2" charset="-122"/>
              </a:defRPr>
            </a:lvl3pPr>
            <a:lvl4pPr marL="1600200" indent="-228600">
              <a:defRPr>
                <a:solidFill>
                  <a:srgbClr val="080000"/>
                </a:solidFill>
                <a:latin typeface="Calibri" pitchFamily="34" charset="0"/>
                <a:ea typeface="宋体" pitchFamily="2" charset="-122"/>
              </a:defRPr>
            </a:lvl4pPr>
            <a:lvl5pPr marL="2057400" indent="-228600">
              <a:defRPr>
                <a:solidFill>
                  <a:srgbClr val="080000"/>
                </a:solidFill>
                <a:latin typeface="Calibri" pitchFamily="34" charset="0"/>
                <a:ea typeface="宋体" pitchFamily="2" charset="-122"/>
              </a:defRPr>
            </a:lvl5pPr>
            <a:lvl6pPr marL="25146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6pPr>
            <a:lvl7pPr marL="29718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7pPr>
            <a:lvl8pPr marL="34290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8pPr>
            <a:lvl9pPr marL="38862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9pPr>
          </a:lstStyle>
          <a:p>
            <a:pPr algn="ctr"/>
            <a:r>
              <a:rPr lang="zh-CN" altLang="en-US" sz="3200" b="1" dirty="0" smtClean="0">
                <a:latin typeface="宋体" pitchFamily="2" charset="-122"/>
              </a:rPr>
              <a:t>张昱</a:t>
            </a:r>
            <a:endParaRPr lang="zh-CN" altLang="en-US" sz="3200" b="1" dirty="0">
              <a:latin typeface="宋体" pitchFamily="2" charset="-122"/>
            </a:endParaRPr>
          </a:p>
        </p:txBody>
      </p:sp>
      <p:sp>
        <p:nvSpPr>
          <p:cNvPr id="12" name="文本框 1"/>
          <p:cNvSpPr txBox="1">
            <a:spLocks noChangeArrowheads="1"/>
          </p:cNvSpPr>
          <p:nvPr/>
        </p:nvSpPr>
        <p:spPr bwMode="auto">
          <a:xfrm>
            <a:off x="395536" y="5028566"/>
            <a:ext cx="842493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080000"/>
                </a:solidFill>
                <a:latin typeface="Calibri" pitchFamily="34" charset="0"/>
                <a:ea typeface="宋体" pitchFamily="2" charset="-122"/>
              </a:defRPr>
            </a:lvl1pPr>
            <a:lvl2pPr marL="742950" indent="-285750">
              <a:defRPr>
                <a:solidFill>
                  <a:srgbClr val="080000"/>
                </a:solidFill>
                <a:latin typeface="Calibri" pitchFamily="34" charset="0"/>
                <a:ea typeface="宋体" pitchFamily="2" charset="-122"/>
              </a:defRPr>
            </a:lvl2pPr>
            <a:lvl3pPr marL="1143000" indent="-228600">
              <a:defRPr>
                <a:solidFill>
                  <a:srgbClr val="080000"/>
                </a:solidFill>
                <a:latin typeface="Calibri" pitchFamily="34" charset="0"/>
                <a:ea typeface="宋体" pitchFamily="2" charset="-122"/>
              </a:defRPr>
            </a:lvl3pPr>
            <a:lvl4pPr marL="1600200" indent="-228600">
              <a:defRPr>
                <a:solidFill>
                  <a:srgbClr val="080000"/>
                </a:solidFill>
                <a:latin typeface="Calibri" pitchFamily="34" charset="0"/>
                <a:ea typeface="宋体" pitchFamily="2" charset="-122"/>
              </a:defRPr>
            </a:lvl4pPr>
            <a:lvl5pPr marL="2057400" indent="-228600">
              <a:defRPr>
                <a:solidFill>
                  <a:srgbClr val="080000"/>
                </a:solidFill>
                <a:latin typeface="Calibri" pitchFamily="34" charset="0"/>
                <a:ea typeface="宋体" pitchFamily="2" charset="-122"/>
              </a:defRPr>
            </a:lvl5pPr>
            <a:lvl6pPr marL="25146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6pPr>
            <a:lvl7pPr marL="29718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7pPr>
            <a:lvl8pPr marL="34290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8pPr>
            <a:lvl9pPr marL="3886200" indent="-228600" eaLnBrk="0" fontAlgn="base" hangingPunct="0">
              <a:spcBef>
                <a:spcPct val="0"/>
              </a:spcBef>
              <a:spcAft>
                <a:spcPct val="0"/>
              </a:spcAft>
              <a:buFont typeface="DejaVu Sans" charset="0"/>
              <a:defRPr>
                <a:solidFill>
                  <a:srgbClr val="080000"/>
                </a:solidFill>
                <a:latin typeface="Calibri" pitchFamily="34" charset="0"/>
                <a:ea typeface="宋体" pitchFamily="2" charset="-122"/>
              </a:defRPr>
            </a:lvl9pPr>
          </a:lstStyle>
          <a:p>
            <a:pPr algn="ctr">
              <a:defRPr/>
            </a:pPr>
            <a:r>
              <a:rPr lang="zh-CN" altLang="en-US" sz="2400" b="1" dirty="0">
                <a:solidFill>
                  <a:schemeClr val="tx1">
                    <a:lumMod val="50000"/>
                    <a:lumOff val="50000"/>
                  </a:schemeClr>
                </a:solidFill>
                <a:latin typeface="Times New Roman" pitchFamily="18" charset="0"/>
                <a:cs typeface="Times New Roman" pitchFamily="18" charset="0"/>
              </a:rPr>
              <a:t>中国科学技术大学  计算机科学与技术学院</a:t>
            </a:r>
            <a:endParaRPr lang="en-US" altLang="zh-CN" sz="2400" b="1" dirty="0">
              <a:solidFill>
                <a:schemeClr val="tx1">
                  <a:lumMod val="50000"/>
                  <a:lumOff val="50000"/>
                </a:schemeClr>
              </a:solidFill>
              <a:latin typeface="Times New Roman" pitchFamily="18" charset="0"/>
              <a:cs typeface="Times New Roman" pitchFamily="18" charset="0"/>
            </a:endParaRPr>
          </a:p>
          <a:p>
            <a:pPr algn="ctr">
              <a:defRPr/>
            </a:pPr>
            <a:r>
              <a:rPr lang="en-US" altLang="zh-CN" sz="2400" b="1" dirty="0">
                <a:solidFill>
                  <a:schemeClr val="tx1">
                    <a:lumMod val="50000"/>
                    <a:lumOff val="50000"/>
                  </a:schemeClr>
                </a:solidFill>
                <a:latin typeface="Times New Roman" pitchFamily="18" charset="0"/>
                <a:cs typeface="Times New Roman" pitchFamily="18" charset="0"/>
                <a:hlinkClick r:id="rId3"/>
              </a:rPr>
              <a:t>http://staff.ustc.edu.cn/~yuzhang</a:t>
            </a:r>
            <a:endParaRPr lang="en-US" altLang="zh-CN" sz="2400" b="1" dirty="0">
              <a:solidFill>
                <a:schemeClr val="tx1">
                  <a:lumMod val="50000"/>
                  <a:lumOff val="50000"/>
                </a:schemeClr>
              </a:solidFill>
              <a:latin typeface="Times New Roman" pitchFamily="18" charset="0"/>
              <a:cs typeface="Times New Roman" pitchFamily="18" charset="0"/>
            </a:endParaRPr>
          </a:p>
          <a:p>
            <a:pPr algn="ctr">
              <a:defRPr/>
            </a:pPr>
            <a:r>
              <a:rPr lang="en-US" altLang="zh-CN" b="1" dirty="0" smtClean="0">
                <a:solidFill>
                  <a:schemeClr val="accent5">
                    <a:lumMod val="50000"/>
                  </a:schemeClr>
                </a:solidFill>
                <a:latin typeface="Times New Roman" pitchFamily="18" charset="0"/>
                <a:cs typeface="Times New Roman" pitchFamily="18" charset="0"/>
              </a:rPr>
              <a:t>NASAC2018 </a:t>
            </a:r>
            <a:r>
              <a:rPr lang="zh-CN" altLang="en-US" b="1" dirty="0" smtClean="0">
                <a:solidFill>
                  <a:schemeClr val="accent5">
                    <a:lumMod val="50000"/>
                  </a:schemeClr>
                </a:solidFill>
                <a:latin typeface="Times New Roman" pitchFamily="18" charset="0"/>
                <a:cs typeface="Times New Roman" pitchFamily="18" charset="0"/>
              </a:rPr>
              <a:t>系统软件教育论坛</a:t>
            </a:r>
            <a:endParaRPr lang="en-US" altLang="zh-CN" b="1" dirty="0" smtClean="0">
              <a:solidFill>
                <a:schemeClr val="accent5">
                  <a:lumMod val="50000"/>
                </a:schemeClr>
              </a:solidFill>
              <a:latin typeface="Times New Roman" pitchFamily="18" charset="0"/>
              <a:cs typeface="Times New Roman" pitchFamily="18" charset="0"/>
            </a:endParaRPr>
          </a:p>
          <a:p>
            <a:pPr algn="ctr">
              <a:defRPr/>
            </a:pPr>
            <a:r>
              <a:rPr lang="en-US" altLang="zh-CN" sz="2400" b="1" dirty="0" smtClean="0">
                <a:solidFill>
                  <a:schemeClr val="accent5">
                    <a:lumMod val="50000"/>
                  </a:schemeClr>
                </a:solidFill>
                <a:latin typeface="Times New Roman" pitchFamily="18" charset="0"/>
                <a:cs typeface="Times New Roman" pitchFamily="18" charset="0"/>
              </a:rPr>
              <a:t>2018</a:t>
            </a:r>
            <a:r>
              <a:rPr lang="zh-CN" altLang="en-US" sz="2400" b="1" dirty="0" smtClean="0">
                <a:solidFill>
                  <a:schemeClr val="accent5">
                    <a:lumMod val="50000"/>
                  </a:schemeClr>
                </a:solidFill>
                <a:latin typeface="Times New Roman" pitchFamily="18" charset="0"/>
                <a:cs typeface="Times New Roman" pitchFamily="18" charset="0"/>
              </a:rPr>
              <a:t>年</a:t>
            </a:r>
            <a:r>
              <a:rPr lang="en-US" altLang="zh-CN" sz="2400" b="1" dirty="0" smtClean="0">
                <a:solidFill>
                  <a:schemeClr val="accent5">
                    <a:lumMod val="50000"/>
                  </a:schemeClr>
                </a:solidFill>
                <a:latin typeface="Times New Roman" pitchFamily="18" charset="0"/>
                <a:cs typeface="Times New Roman" pitchFamily="18" charset="0"/>
              </a:rPr>
              <a:t>11</a:t>
            </a:r>
            <a:r>
              <a:rPr lang="zh-CN" altLang="en-US" sz="2400" b="1" dirty="0" smtClean="0">
                <a:solidFill>
                  <a:schemeClr val="accent5">
                    <a:lumMod val="50000"/>
                  </a:schemeClr>
                </a:solidFill>
                <a:latin typeface="Times New Roman" pitchFamily="18" charset="0"/>
                <a:cs typeface="Times New Roman" pitchFamily="18" charset="0"/>
              </a:rPr>
              <a:t>月</a:t>
            </a:r>
            <a:r>
              <a:rPr lang="en-US" altLang="zh-CN" sz="2400" b="1" dirty="0" smtClean="0">
                <a:solidFill>
                  <a:schemeClr val="accent5">
                    <a:lumMod val="50000"/>
                  </a:schemeClr>
                </a:solidFill>
                <a:latin typeface="Times New Roman" pitchFamily="18" charset="0"/>
                <a:cs typeface="Times New Roman" pitchFamily="18" charset="0"/>
              </a:rPr>
              <a:t>23</a:t>
            </a:r>
            <a:r>
              <a:rPr lang="zh-CN" altLang="en-US" sz="2400" b="1" dirty="0" smtClean="0">
                <a:solidFill>
                  <a:schemeClr val="accent5">
                    <a:lumMod val="50000"/>
                  </a:schemeClr>
                </a:solidFill>
                <a:latin typeface="Times New Roman" pitchFamily="18" charset="0"/>
                <a:cs typeface="Times New Roman" pitchFamily="18" charset="0"/>
              </a:rPr>
              <a:t>日</a:t>
            </a:r>
            <a:r>
              <a:rPr lang="en-US" altLang="zh-CN" sz="2400" b="1" dirty="0" smtClean="0">
                <a:solidFill>
                  <a:schemeClr val="accent5">
                    <a:lumMod val="50000"/>
                  </a:schemeClr>
                </a:solidFill>
                <a:latin typeface="Times New Roman" pitchFamily="18" charset="0"/>
                <a:cs typeface="Times New Roman" pitchFamily="18" charset="0"/>
              </a:rPr>
              <a:t> </a:t>
            </a:r>
            <a:r>
              <a:rPr lang="zh-CN" altLang="en-US" sz="2400" b="1" dirty="0" smtClean="0">
                <a:solidFill>
                  <a:schemeClr val="accent5">
                    <a:lumMod val="50000"/>
                  </a:schemeClr>
                </a:solidFill>
                <a:latin typeface="Times New Roman" pitchFamily="18" charset="0"/>
                <a:cs typeface="Times New Roman" pitchFamily="18" charset="0"/>
              </a:rPr>
              <a:t> 深圳</a:t>
            </a:r>
            <a:endParaRPr lang="en-US" altLang="zh-CN" sz="2400" b="1" dirty="0" smtClean="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47926862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程</a:t>
            </a:r>
            <a:r>
              <a:rPr lang="zh-CN" altLang="en-US" dirty="0" smtClean="0"/>
              <a:t>序设计语言基础</a:t>
            </a:r>
            <a:endParaRPr lang="en-US" dirty="0"/>
          </a:p>
        </p:txBody>
      </p:sp>
      <p:sp>
        <p:nvSpPr>
          <p:cNvPr id="3" name="Content Placeholder 2"/>
          <p:cNvSpPr>
            <a:spLocks noGrp="1"/>
          </p:cNvSpPr>
          <p:nvPr>
            <p:ph idx="1"/>
          </p:nvPr>
        </p:nvSpPr>
        <p:spPr/>
        <p:txBody>
          <a:bodyPr/>
          <a:lstStyle/>
          <a:p>
            <a:r>
              <a:rPr lang="ar-SA" dirty="0" smtClean="0"/>
              <a:t>介绍各种语言背后的通用概念和理论</a:t>
            </a:r>
            <a:endParaRPr lang="en-US" dirty="0" smtClean="0"/>
          </a:p>
          <a:p>
            <a:pPr lvl="1"/>
            <a:r>
              <a:rPr lang="zh-CN" altLang="en-US" dirty="0"/>
              <a:t>概</a:t>
            </a:r>
            <a:r>
              <a:rPr lang="zh-CN" altLang="en-US" dirty="0" smtClean="0"/>
              <a:t>念上，</a:t>
            </a:r>
            <a:r>
              <a:rPr lang="ar-SA" dirty="0"/>
              <a:t>涵盖</a:t>
            </a:r>
            <a:r>
              <a:rPr lang="ar-SA" dirty="0">
                <a:solidFill>
                  <a:srgbClr val="C00000"/>
                </a:solidFill>
              </a:rPr>
              <a:t>命令式语言</a:t>
            </a:r>
            <a:r>
              <a:rPr lang="ar-SA" dirty="0"/>
              <a:t>、</a:t>
            </a:r>
            <a:r>
              <a:rPr lang="ar-SA" dirty="0">
                <a:solidFill>
                  <a:srgbClr val="C00000"/>
                </a:solidFill>
              </a:rPr>
              <a:t>函数式语言</a:t>
            </a:r>
            <a:r>
              <a:rPr lang="ar-SA" dirty="0"/>
              <a:t>、</a:t>
            </a:r>
            <a:r>
              <a:rPr lang="ar-SA" dirty="0">
                <a:solidFill>
                  <a:srgbClr val="C00000"/>
                </a:solidFill>
              </a:rPr>
              <a:t>面向对象语言</a:t>
            </a:r>
            <a:r>
              <a:rPr lang="ar-SA" dirty="0"/>
              <a:t>、</a:t>
            </a:r>
            <a:r>
              <a:rPr lang="ar-SA" dirty="0" smtClean="0">
                <a:solidFill>
                  <a:srgbClr val="C00000"/>
                </a:solidFill>
              </a:rPr>
              <a:t>并发和并行语言</a:t>
            </a:r>
            <a:r>
              <a:rPr lang="ar-SA" dirty="0" smtClean="0"/>
              <a:t>以及</a:t>
            </a:r>
            <a:r>
              <a:rPr lang="ar-SA" dirty="0" smtClean="0">
                <a:solidFill>
                  <a:srgbClr val="C00000"/>
                </a:solidFill>
              </a:rPr>
              <a:t>逻辑语言</a:t>
            </a:r>
            <a:r>
              <a:rPr lang="ar-SA" dirty="0" smtClean="0"/>
              <a:t>的各种基本语言设施</a:t>
            </a:r>
            <a:r>
              <a:rPr lang="ar-SA" dirty="0"/>
              <a:t>，包括控制结构、作用域、内存管理、高阶函数、继承、并发机制、</a:t>
            </a:r>
            <a:r>
              <a:rPr lang="ar-SA" dirty="0" smtClean="0"/>
              <a:t>新型并行编程模型等</a:t>
            </a:r>
            <a:endParaRPr lang="en-US" dirty="0" smtClean="0"/>
          </a:p>
          <a:p>
            <a:pPr lvl="1"/>
            <a:endParaRPr lang="en-US" dirty="0" smtClean="0"/>
          </a:p>
          <a:p>
            <a:pPr lvl="1"/>
            <a:r>
              <a:rPr lang="ar-SA" dirty="0" smtClean="0"/>
              <a:t>理论</a:t>
            </a:r>
            <a:r>
              <a:rPr lang="zh-CN" altLang="en-US" dirty="0" smtClean="0"/>
              <a:t>上</a:t>
            </a:r>
            <a:r>
              <a:rPr lang="ar-SA" dirty="0" smtClean="0"/>
              <a:t>，</a:t>
            </a:r>
            <a:r>
              <a:rPr lang="zh-CN" altLang="en-US" dirty="0"/>
              <a:t>介绍</a:t>
            </a:r>
            <a:r>
              <a:rPr lang="ar-SA" dirty="0"/>
              <a:t>各种基础语言设施的</a:t>
            </a:r>
            <a:r>
              <a:rPr lang="ar-SA" dirty="0">
                <a:solidFill>
                  <a:srgbClr val="C00000"/>
                </a:solidFill>
              </a:rPr>
              <a:t>形式化语义</a:t>
            </a:r>
            <a:r>
              <a:rPr lang="ar-SA" dirty="0"/>
              <a:t>，包括</a:t>
            </a:r>
            <a:r>
              <a:rPr lang="zh-CN" altLang="en-US" dirty="0"/>
              <a:t>静态语义和</a:t>
            </a:r>
            <a:r>
              <a:rPr lang="ar-SA" dirty="0"/>
              <a:t>操作语义</a:t>
            </a:r>
            <a:r>
              <a:rPr lang="zh-CN" altLang="en-US" dirty="0"/>
              <a:t>，</a:t>
            </a:r>
            <a:r>
              <a:rPr lang="ar-SA" dirty="0"/>
              <a:t>以及相应的程序验证技术，如</a:t>
            </a:r>
            <a:r>
              <a:rPr lang="en-US" dirty="0"/>
              <a:t>Hoare</a:t>
            </a:r>
            <a:r>
              <a:rPr lang="ar-SA" dirty="0"/>
              <a:t>逻辑和类型系统等</a:t>
            </a: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10</a:t>
            </a:fld>
            <a:endParaRPr lang="en-US" altLang="zh-CN"/>
          </a:p>
        </p:txBody>
      </p:sp>
    </p:spTree>
    <p:extLst>
      <p:ext uri="{BB962C8B-B14F-4D97-AF65-F5344CB8AC3E}">
        <p14:creationId xmlns:p14="http://schemas.microsoft.com/office/powerpoint/2010/main" val="685446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课程体系的可改进之处</a:t>
            </a:r>
            <a:endParaRPr lang="en-US" dirty="0"/>
          </a:p>
        </p:txBody>
      </p:sp>
      <p:sp>
        <p:nvSpPr>
          <p:cNvPr id="3" name="Content Placeholder 2"/>
          <p:cNvSpPr>
            <a:spLocks noGrp="1"/>
          </p:cNvSpPr>
          <p:nvPr>
            <p:ph idx="1"/>
          </p:nvPr>
        </p:nvSpPr>
        <p:spPr/>
        <p:txBody>
          <a:bodyPr/>
          <a:lstStyle/>
          <a:p>
            <a:r>
              <a:rPr lang="zh-CN" altLang="en-US" dirty="0"/>
              <a:t>程序设计</a:t>
            </a:r>
            <a:r>
              <a:rPr lang="en-US" dirty="0" smtClean="0"/>
              <a:t>I</a:t>
            </a:r>
            <a:r>
              <a:rPr lang="zh-CN" altLang="en-US" dirty="0" smtClean="0"/>
              <a:t>：</a:t>
            </a:r>
            <a:r>
              <a:rPr lang="zh-CN" altLang="en-US" dirty="0" smtClean="0">
                <a:latin typeface="楷体" pitchFamily="49" charset="-122"/>
                <a:ea typeface="楷体" pitchFamily="49" charset="-122"/>
              </a:rPr>
              <a:t>精讲 </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 实践</a:t>
            </a:r>
            <a:endParaRPr lang="en-US" dirty="0" smtClean="0">
              <a:latin typeface="楷体" pitchFamily="49" charset="-122"/>
              <a:ea typeface="楷体" pitchFamily="49" charset="-122"/>
            </a:endParaRPr>
          </a:p>
          <a:p>
            <a:pPr marL="471487" lvl="1" indent="0">
              <a:buNone/>
            </a:pPr>
            <a:r>
              <a:rPr lang="zh-CN" altLang="en-US" dirty="0"/>
              <a:t>增</a:t>
            </a:r>
            <a:r>
              <a:rPr lang="zh-CN" altLang="en-US" dirty="0" smtClean="0"/>
              <a:t>加案例式教学，总结语言本质，养成查语言规范的习惯</a:t>
            </a:r>
            <a:endParaRPr lang="en-US" altLang="zh-CN" dirty="0" smtClean="0"/>
          </a:p>
          <a:p>
            <a:pPr marL="490537" indent="-457200"/>
            <a:r>
              <a:rPr lang="zh-CN" altLang="en-US" dirty="0"/>
              <a:t>程序设计</a:t>
            </a:r>
            <a:r>
              <a:rPr lang="en-US" dirty="0"/>
              <a:t>I</a:t>
            </a:r>
            <a:r>
              <a:rPr lang="en-US" altLang="zh-CN" dirty="0"/>
              <a:t>I</a:t>
            </a:r>
            <a:r>
              <a:rPr lang="zh-CN" altLang="en-US" dirty="0"/>
              <a:t>：</a:t>
            </a:r>
            <a:r>
              <a:rPr lang="zh-CN" altLang="en-US" dirty="0">
                <a:latin typeface="楷体" pitchFamily="49" charset="-122"/>
                <a:ea typeface="楷体" pitchFamily="49" charset="-122"/>
              </a:rPr>
              <a:t>上规模的实践 </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 程序设计方法学</a:t>
            </a:r>
            <a:endParaRPr lang="en-US" altLang="zh-CN" dirty="0"/>
          </a:p>
          <a:p>
            <a:pPr marL="471487" lvl="1" indent="0">
              <a:buNone/>
            </a:pPr>
            <a:r>
              <a:rPr lang="zh-CN" altLang="en-US" dirty="0"/>
              <a:t>与数据结构同期或滞后开设，研制编程作业的代码框架</a:t>
            </a:r>
            <a:endParaRPr lang="en-US" altLang="zh-CN" dirty="0"/>
          </a:p>
          <a:p>
            <a:pPr marL="490537" indent="-457200"/>
            <a:r>
              <a:rPr lang="zh-CN" altLang="en-US" dirty="0"/>
              <a:t>其</a:t>
            </a:r>
            <a:r>
              <a:rPr lang="zh-CN" altLang="en-US" dirty="0" smtClean="0"/>
              <a:t>他语言课：</a:t>
            </a:r>
            <a:r>
              <a:rPr lang="zh-CN" altLang="en-US" dirty="0" smtClean="0">
                <a:latin typeface="楷体" pitchFamily="49" charset="-122"/>
                <a:ea typeface="楷体" pitchFamily="49" charset="-122"/>
              </a:rPr>
              <a:t>比较法讲授 </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 </a:t>
            </a:r>
            <a:r>
              <a:rPr lang="zh-CN" altLang="en-US" dirty="0">
                <a:latin typeface="楷体" pitchFamily="49" charset="-122"/>
                <a:ea typeface="楷体" pitchFamily="49" charset="-122"/>
              </a:rPr>
              <a:t>上规模的实践</a:t>
            </a:r>
            <a:endParaRPr lang="en-US" altLang="zh-CN" dirty="0" smtClean="0"/>
          </a:p>
          <a:p>
            <a:pPr marL="471487" lvl="1" indent="0">
              <a:buNone/>
            </a:pPr>
            <a:r>
              <a:rPr lang="zh-CN" altLang="en-US" dirty="0" smtClean="0"/>
              <a:t>精心设计课程实践项目</a:t>
            </a:r>
            <a:endParaRPr lang="en-US" dirty="0" smtClean="0"/>
          </a:p>
          <a:p>
            <a:pPr marL="490537" indent="-457200"/>
            <a:r>
              <a:rPr lang="zh-CN" altLang="en-US" dirty="0"/>
              <a:t>编译课</a:t>
            </a:r>
            <a:endParaRPr lang="en-US" altLang="zh-CN" dirty="0"/>
          </a:p>
          <a:p>
            <a:pPr marL="471487" lvl="1" indent="0">
              <a:buNone/>
            </a:pPr>
            <a:r>
              <a:rPr lang="zh-CN" altLang="en-US" dirty="0" smtClean="0"/>
              <a:t>补</a:t>
            </a:r>
            <a:r>
              <a:rPr lang="zh-CN" altLang="en-US" dirty="0"/>
              <a:t>充现代编译技术，强化实践，案例设计、软件工程</a:t>
            </a:r>
            <a:endParaRPr lang="en-US" altLang="zh-CN" dirty="0"/>
          </a:p>
          <a:p>
            <a:pPr marL="471487" lvl="1" indent="0">
              <a:buNone/>
            </a:pP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11</a:t>
            </a:fld>
            <a:endParaRPr lang="en-US" altLang="zh-CN"/>
          </a:p>
        </p:txBody>
      </p:sp>
    </p:spTree>
    <p:extLst>
      <p:ext uri="{BB962C8B-B14F-4D97-AF65-F5344CB8AC3E}">
        <p14:creationId xmlns:p14="http://schemas.microsoft.com/office/powerpoint/2010/main" val="333235443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课程体系的可改进之处</a:t>
            </a:r>
            <a:endParaRPr lang="en-US" dirty="0"/>
          </a:p>
        </p:txBody>
      </p:sp>
      <p:sp>
        <p:nvSpPr>
          <p:cNvPr id="3" name="Content Placeholder 2"/>
          <p:cNvSpPr>
            <a:spLocks noGrp="1"/>
          </p:cNvSpPr>
          <p:nvPr>
            <p:ph idx="1"/>
          </p:nvPr>
        </p:nvSpPr>
        <p:spPr/>
        <p:txBody>
          <a:bodyPr/>
          <a:lstStyle/>
          <a:p>
            <a:pPr marL="490537" indent="-457200"/>
            <a:r>
              <a:rPr lang="zh-CN" altLang="en-US" dirty="0"/>
              <a:t>程</a:t>
            </a:r>
            <a:r>
              <a:rPr lang="zh-CN" altLang="en-US" dirty="0" smtClean="0"/>
              <a:t>序设计语言基础课</a:t>
            </a:r>
            <a:endParaRPr lang="en-US" altLang="zh-CN" dirty="0"/>
          </a:p>
          <a:p>
            <a:pPr marL="471487" lvl="1" indent="0">
              <a:buNone/>
            </a:pPr>
            <a:r>
              <a:rPr lang="zh-CN" altLang="en-US" dirty="0" smtClean="0"/>
              <a:t>引入有</a:t>
            </a:r>
            <a:r>
              <a:rPr lang="zh-CN" altLang="en-US" dirty="0"/>
              <a:t>代表性的、具有不同编程范型和设计目标的编程语言及其编程</a:t>
            </a:r>
            <a:r>
              <a:rPr lang="zh-CN" altLang="en-US" dirty="0" smtClean="0"/>
              <a:t>实践</a:t>
            </a:r>
            <a:r>
              <a:rPr lang="zh-CN" altLang="en-US" dirty="0"/>
              <a:t>项目来加深学生对课堂所学内容的</a:t>
            </a:r>
            <a:r>
              <a:rPr lang="zh-CN" altLang="en-US" dirty="0" smtClean="0"/>
              <a:t>领会</a:t>
            </a:r>
            <a:endParaRPr lang="en-US" altLang="zh-CN" dirty="0" smtClean="0"/>
          </a:p>
          <a:p>
            <a:r>
              <a:rPr lang="zh-CN" altLang="en-US" dirty="0" smtClean="0"/>
              <a:t>其他</a:t>
            </a:r>
            <a:endParaRPr lang="en-US" altLang="zh-CN" dirty="0" smtClean="0"/>
          </a:p>
          <a:p>
            <a:pPr lvl="1"/>
            <a:r>
              <a:rPr lang="zh-CN" altLang="en-US" dirty="0"/>
              <a:t>一年</a:t>
            </a:r>
            <a:r>
              <a:rPr lang="zh-CN" altLang="en-US" dirty="0" smtClean="0"/>
              <a:t>级增加</a:t>
            </a:r>
            <a:r>
              <a:rPr lang="en-US" altLang="zh-CN" dirty="0" smtClean="0"/>
              <a:t>Python</a:t>
            </a:r>
            <a:r>
              <a:rPr lang="zh-CN" altLang="en-US" dirty="0" smtClean="0"/>
              <a:t>：易于上手，强大的软件包</a:t>
            </a:r>
            <a:r>
              <a:rPr lang="en-US" altLang="zh-CN" dirty="0"/>
              <a:t/>
            </a:r>
            <a:br>
              <a:rPr lang="en-US" altLang="zh-CN" dirty="0"/>
            </a:br>
            <a:r>
              <a:rPr lang="en-US" altLang="zh-CN" dirty="0" smtClean="0"/>
              <a:t>=〉</a:t>
            </a:r>
            <a:r>
              <a:rPr lang="zh-CN" altLang="en-US" dirty="0" smtClean="0"/>
              <a:t>解决现实世界问题，激发学习兴趣</a:t>
            </a:r>
            <a:endParaRPr lang="en-US" altLang="zh-CN" dirty="0" smtClean="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12</a:t>
            </a:fld>
            <a:endParaRPr lang="en-US" altLang="zh-CN"/>
          </a:p>
        </p:txBody>
      </p:sp>
    </p:spTree>
    <p:extLst>
      <p:ext uri="{BB962C8B-B14F-4D97-AF65-F5344CB8AC3E}">
        <p14:creationId xmlns:p14="http://schemas.microsoft.com/office/powerpoint/2010/main" val="9358516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ACM/IEEE</a:t>
            </a:r>
            <a:r>
              <a:rPr lang="zh-CN" altLang="en-US" dirty="0" smtClean="0"/>
              <a:t> </a:t>
            </a:r>
            <a:r>
              <a:rPr lang="en-US" altLang="zh-CN" dirty="0" smtClean="0"/>
              <a:t>CS2013</a:t>
            </a:r>
            <a:r>
              <a:rPr lang="zh-CN" altLang="en-US" dirty="0" smtClean="0"/>
              <a:t>的对应</a:t>
            </a:r>
            <a:endParaRPr lang="en-US" dirty="0"/>
          </a:p>
        </p:txBody>
      </p:sp>
      <p:sp>
        <p:nvSpPr>
          <p:cNvPr id="3" name="Content Placeholder 2"/>
          <p:cNvSpPr>
            <a:spLocks noGrp="1"/>
          </p:cNvSpPr>
          <p:nvPr>
            <p:ph idx="1"/>
          </p:nvPr>
        </p:nvSpPr>
        <p:spPr/>
        <p:txBody>
          <a:bodyPr/>
          <a:lstStyle/>
          <a:p>
            <a:r>
              <a:rPr lang="en-US" altLang="zh-CN" dirty="0"/>
              <a:t>ACM/IEEE</a:t>
            </a:r>
            <a:r>
              <a:rPr lang="zh-CN" altLang="en-US" dirty="0"/>
              <a:t> </a:t>
            </a:r>
            <a:r>
              <a:rPr lang="en-US" altLang="zh-CN" dirty="0" smtClean="0"/>
              <a:t>CS2013</a:t>
            </a:r>
            <a:r>
              <a:rPr lang="zh-CN" altLang="en-US" dirty="0" smtClean="0"/>
              <a:t>：</a:t>
            </a:r>
            <a:r>
              <a:rPr lang="en-US" altLang="zh-CN" dirty="0" smtClean="0"/>
              <a:t>18</a:t>
            </a:r>
            <a:r>
              <a:rPr lang="zh-CN" altLang="en-US" dirty="0" smtClean="0"/>
              <a:t>个知识领域</a:t>
            </a:r>
            <a:r>
              <a:rPr lang="en-US" altLang="zh-CN" dirty="0" smtClean="0"/>
              <a:t>(KA)</a:t>
            </a:r>
          </a:p>
          <a:p>
            <a:r>
              <a:rPr lang="zh-CN" altLang="en-US" dirty="0"/>
              <a:t>编程语</a:t>
            </a:r>
            <a:r>
              <a:rPr lang="zh-CN" altLang="en-US" dirty="0" smtClean="0"/>
              <a:t>言和原理类课程有关的</a:t>
            </a:r>
            <a:r>
              <a:rPr lang="en-US" altLang="zh-CN" dirty="0" smtClean="0"/>
              <a:t>KA</a:t>
            </a:r>
          </a:p>
          <a:p>
            <a:pPr lvl="1"/>
            <a:r>
              <a:rPr lang="zh-CN" altLang="en-US" dirty="0"/>
              <a:t>程序设计语言</a:t>
            </a:r>
            <a:r>
              <a:rPr lang="en-US" dirty="0"/>
              <a:t>PL</a:t>
            </a:r>
            <a:r>
              <a:rPr lang="zh-CN" altLang="en-US" dirty="0"/>
              <a:t>、并行和分布式计算</a:t>
            </a:r>
            <a:r>
              <a:rPr lang="en-US" dirty="0"/>
              <a:t>PD</a:t>
            </a:r>
            <a:r>
              <a:rPr lang="zh-CN" altLang="en-US" dirty="0"/>
              <a:t>、软件开发基础</a:t>
            </a:r>
            <a:r>
              <a:rPr lang="en-US" dirty="0"/>
              <a:t>SDF</a:t>
            </a:r>
            <a:r>
              <a:rPr lang="zh-CN" altLang="en-US" dirty="0"/>
              <a:t>、系统基础</a:t>
            </a:r>
            <a:r>
              <a:rPr lang="en-US" dirty="0" smtClean="0"/>
              <a:t>SF</a:t>
            </a:r>
          </a:p>
          <a:p>
            <a:pPr lvl="1"/>
            <a:r>
              <a:rPr lang="zh-CN" altLang="en-US" dirty="0"/>
              <a:t>知识</a:t>
            </a:r>
            <a:r>
              <a:rPr lang="zh-CN" altLang="en-US" dirty="0" smtClean="0"/>
              <a:t>点：核心</a:t>
            </a:r>
            <a:r>
              <a:rPr lang="en-US" altLang="zh-CN" dirty="0" smtClean="0"/>
              <a:t>1</a:t>
            </a:r>
            <a:r>
              <a:rPr lang="zh-CN" altLang="en-US" dirty="0" smtClean="0"/>
              <a:t>级、核心</a:t>
            </a:r>
            <a:r>
              <a:rPr lang="en-US" altLang="zh-CN" dirty="0" smtClean="0"/>
              <a:t>2</a:t>
            </a:r>
            <a:r>
              <a:rPr lang="zh-CN" altLang="en-US" dirty="0" smtClean="0"/>
              <a:t>级和选修</a:t>
            </a:r>
            <a:endParaRPr lang="en-US" altLang="zh-CN" dirty="0" smtClean="0"/>
          </a:p>
          <a:p>
            <a:pPr lvl="1"/>
            <a:r>
              <a:rPr lang="zh-CN" altLang="en-US" dirty="0" smtClean="0"/>
              <a:t>课程与</a:t>
            </a:r>
            <a:r>
              <a:rPr lang="en-US" dirty="0"/>
              <a:t>PL</a:t>
            </a:r>
            <a:r>
              <a:rPr lang="zh-CN" altLang="en-US" dirty="0"/>
              <a:t>、</a:t>
            </a:r>
            <a:r>
              <a:rPr lang="en-US" dirty="0"/>
              <a:t>PD</a:t>
            </a:r>
            <a:r>
              <a:rPr lang="zh-CN" altLang="en-US" dirty="0"/>
              <a:t>、</a:t>
            </a:r>
            <a:r>
              <a:rPr lang="en-US" dirty="0"/>
              <a:t>SFD</a:t>
            </a:r>
            <a:r>
              <a:rPr lang="zh-CN" altLang="en-US" dirty="0"/>
              <a:t>和</a:t>
            </a:r>
            <a:r>
              <a:rPr lang="en-US" dirty="0" smtClean="0"/>
              <a:t>SF</a:t>
            </a:r>
            <a:r>
              <a:rPr lang="zh-CN" altLang="en-US" dirty="0" smtClean="0"/>
              <a:t>中</a:t>
            </a:r>
            <a:r>
              <a:rPr lang="zh-CN" altLang="en-US" dirty="0"/>
              <a:t>知识</a:t>
            </a:r>
            <a:r>
              <a:rPr lang="zh-CN" altLang="en-US" dirty="0" smtClean="0"/>
              <a:t>主体间的关系</a:t>
            </a:r>
            <a:r>
              <a:rPr lang="en-US" altLang="zh-CN" dirty="0" smtClean="0"/>
              <a:t>(</a:t>
            </a:r>
            <a:r>
              <a:rPr lang="zh-CN" altLang="en-US" dirty="0" smtClean="0"/>
              <a:t>下页</a:t>
            </a:r>
            <a:r>
              <a:rPr lang="en-US" altLang="zh-CN" dirty="0" smtClean="0"/>
              <a:t>)</a:t>
            </a:r>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13</a:t>
            </a:fld>
            <a:endParaRPr lang="en-US" altLang="zh-CN"/>
          </a:p>
        </p:txBody>
      </p:sp>
    </p:spTree>
    <p:extLst>
      <p:ext uri="{BB962C8B-B14F-4D97-AF65-F5344CB8AC3E}">
        <p14:creationId xmlns:p14="http://schemas.microsoft.com/office/powerpoint/2010/main" val="30741556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14</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27806"/>
            <a:ext cx="8962123" cy="671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7503" y="836712"/>
            <a:ext cx="3024337" cy="1008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504" y="4653136"/>
            <a:ext cx="3240360" cy="1728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363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4963" y="304800"/>
            <a:ext cx="7539037" cy="760413"/>
          </a:xfrm>
        </p:spPr>
        <p:txBody>
          <a:bodyPr/>
          <a:lstStyle/>
          <a:p>
            <a:r>
              <a:rPr lang="zh-CN" altLang="en-US" dirty="0" smtClean="0"/>
              <a:t>报 告 目 录</a:t>
            </a:r>
            <a:endParaRPr lang="zh-CN" altLang="en-US" dirty="0"/>
          </a:p>
        </p:txBody>
      </p:sp>
      <p:grpSp>
        <p:nvGrpSpPr>
          <p:cNvPr id="6" name="Group 30"/>
          <p:cNvGrpSpPr>
            <a:grpSpLocks/>
          </p:cNvGrpSpPr>
          <p:nvPr/>
        </p:nvGrpSpPr>
        <p:grpSpPr bwMode="auto">
          <a:xfrm>
            <a:off x="2095747" y="1691655"/>
            <a:ext cx="5140325" cy="657225"/>
            <a:chOff x="1080" y="799"/>
            <a:chExt cx="3238" cy="414"/>
          </a:xfrm>
        </p:grpSpPr>
        <p:pic>
          <p:nvPicPr>
            <p:cNvPr id="7"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850"/>
              <a:ext cx="25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问题</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和业界现状</a:t>
              </a:r>
              <a:endPar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10" name="Group 31"/>
          <p:cNvGrpSpPr>
            <a:grpSpLocks/>
          </p:cNvGrpSpPr>
          <p:nvPr/>
        </p:nvGrpSpPr>
        <p:grpSpPr bwMode="auto">
          <a:xfrm>
            <a:off x="2095747" y="2819780"/>
            <a:ext cx="5500688" cy="657225"/>
            <a:chOff x="1080" y="1249"/>
            <a:chExt cx="3465" cy="414"/>
          </a:xfrm>
        </p:grpSpPr>
        <p:pic>
          <p:nvPicPr>
            <p:cNvPr id="11"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00" y="1314"/>
              <a:ext cx="2745" cy="291"/>
            </a:xfrm>
            <a:prstGeom prst="rect">
              <a:avLst/>
            </a:prstGeom>
            <a:noFill/>
          </p:spPr>
          <p:txBody>
            <a:bodyPr wrap="square">
              <a:spAutoFit/>
            </a:bodyPr>
            <a:lstStyle/>
            <a:p>
              <a:pPr>
                <a:defRPr/>
              </a:pP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编程语言及原理类课程体系</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22" name="Group 34"/>
          <p:cNvGrpSpPr>
            <a:grpSpLocks/>
          </p:cNvGrpSpPr>
          <p:nvPr/>
        </p:nvGrpSpPr>
        <p:grpSpPr bwMode="auto">
          <a:xfrm>
            <a:off x="2095747" y="3947905"/>
            <a:ext cx="5716588" cy="657225"/>
            <a:chOff x="1080" y="2590"/>
            <a:chExt cx="3601" cy="414"/>
          </a:xfrm>
        </p:grpSpPr>
        <p:pic>
          <p:nvPicPr>
            <p:cNvPr id="23"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userDrawn="1"/>
          </p:nvSpPr>
          <p:spPr>
            <a:xfrm>
              <a:off x="1800" y="2635"/>
              <a:ext cx="2881" cy="291"/>
            </a:xfrm>
            <a:prstGeom prst="rect">
              <a:avLst/>
            </a:prstGeom>
            <a:noFill/>
          </p:spPr>
          <p:txBody>
            <a:bodyPr wrap="square">
              <a:spAutoFit/>
            </a:bodyPr>
            <a:lstStyle/>
            <a:p>
              <a:pPr>
                <a:defRPr/>
              </a:pP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程</a:t>
              </a: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序设</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计语言基础</a:t>
              </a: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课的探索</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25"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3</a:t>
              </a:r>
              <a:endParaRPr lang="zh-CN" altLang="en-US" dirty="0">
                <a:solidFill>
                  <a:prstClr val="white"/>
                </a:solidFill>
                <a:latin typeface="微软雅黑" pitchFamily="34" charset="-122"/>
                <a:ea typeface="微软雅黑" pitchFamily="34" charset="-122"/>
              </a:endParaRPr>
            </a:p>
          </p:txBody>
        </p:sp>
      </p:grpSp>
      <p:sp>
        <p:nvSpPr>
          <p:cNvPr id="4" name="Slide Number Placeholder 3"/>
          <p:cNvSpPr>
            <a:spLocks noGrp="1"/>
          </p:cNvSpPr>
          <p:nvPr>
            <p:ph type="sldNum" sz="quarter" idx="12"/>
          </p:nvPr>
        </p:nvSpPr>
        <p:spPr/>
        <p:txBody>
          <a:bodyPr/>
          <a:lstStyle/>
          <a:p>
            <a:pPr>
              <a:defRPr/>
            </a:pPr>
            <a:fld id="{33DBE327-DA66-44E5-88F1-17F4096695B6}" type="slidenum">
              <a:rPr lang="en-US" altLang="zh-CN" smtClean="0"/>
              <a:pPr>
                <a:defRPr/>
              </a:pPr>
              <a:t>15</a:t>
            </a:fld>
            <a:endParaRPr lang="en-US" altLang="zh-CN"/>
          </a:p>
        </p:txBody>
      </p:sp>
      <p:sp>
        <p:nvSpPr>
          <p:cNvPr id="3" name="页脚占位符 2"/>
          <p:cNvSpPr>
            <a:spLocks noGrp="1"/>
          </p:cNvSpPr>
          <p:nvPr>
            <p:ph type="ftr" sz="quarter" idx="11"/>
          </p:nvPr>
        </p:nvSpPr>
        <p:spPr/>
        <p:txBody>
          <a:bodyPr/>
          <a:lstStyle/>
          <a:p>
            <a:pPr>
              <a:defRPr/>
            </a:pPr>
            <a:r>
              <a:rPr lang="zh-CN" altLang="en-US" smtClean="0"/>
              <a:t>张昱：编程语言及原理类课程设置及教学内容探索</a:t>
            </a:r>
            <a:endParaRPr lang="en-US" altLang="zh-CN"/>
          </a:p>
        </p:txBody>
      </p:sp>
      <p:sp>
        <p:nvSpPr>
          <p:cNvPr id="5" name="右箭头 4"/>
          <p:cNvSpPr/>
          <p:nvPr/>
        </p:nvSpPr>
        <p:spPr>
          <a:xfrm>
            <a:off x="1330200" y="4077072"/>
            <a:ext cx="648072" cy="26908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31"/>
          <p:cNvGrpSpPr>
            <a:grpSpLocks/>
          </p:cNvGrpSpPr>
          <p:nvPr/>
        </p:nvGrpSpPr>
        <p:grpSpPr bwMode="auto">
          <a:xfrm>
            <a:off x="2095747" y="5076031"/>
            <a:ext cx="5500688" cy="657225"/>
            <a:chOff x="1080" y="1249"/>
            <a:chExt cx="3465" cy="414"/>
          </a:xfrm>
        </p:grpSpPr>
        <p:pic>
          <p:nvPicPr>
            <p:cNvPr id="19"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1314"/>
              <a:ext cx="2745"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总结与期望</a:t>
              </a:r>
            </a:p>
          </p:txBody>
        </p:sp>
        <p:sp>
          <p:nvSpPr>
            <p:cNvPr id="21" name="TextBox 20"/>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4</a:t>
              </a:r>
              <a:endParaRPr lang="zh-CN" altLang="en-US" dirty="0">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4616007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课程教学的主要思路</a:t>
            </a:r>
            <a:endParaRPr lang="en-US" dirty="0"/>
          </a:p>
        </p:txBody>
      </p:sp>
      <p:sp>
        <p:nvSpPr>
          <p:cNvPr id="3" name="Content Placeholder 2"/>
          <p:cNvSpPr>
            <a:spLocks noGrp="1"/>
          </p:cNvSpPr>
          <p:nvPr>
            <p:ph idx="1"/>
          </p:nvPr>
        </p:nvSpPr>
        <p:spPr/>
        <p:txBody>
          <a:bodyPr/>
          <a:lstStyle/>
          <a:p>
            <a:r>
              <a:rPr lang="zh-CN" altLang="en-US" dirty="0" smtClean="0"/>
              <a:t>做中学</a:t>
            </a:r>
            <a:endParaRPr lang="en-US" altLang="zh-CN" dirty="0" smtClean="0"/>
          </a:p>
          <a:p>
            <a:pPr lvl="1"/>
            <a:r>
              <a:rPr lang="zh-CN" altLang="en-US" dirty="0" smtClean="0"/>
              <a:t>使用和实现多种程序语言特征</a:t>
            </a:r>
            <a:endParaRPr lang="en-US" altLang="zh-CN" dirty="0" smtClean="0"/>
          </a:p>
          <a:p>
            <a:r>
              <a:rPr lang="zh-CN" altLang="en-US" dirty="0" smtClean="0"/>
              <a:t>理解现代编程语言的底层概念</a:t>
            </a:r>
            <a:endParaRPr lang="en-US" altLang="zh-CN" dirty="0" smtClean="0"/>
          </a:p>
          <a:p>
            <a:pPr lvl="1"/>
            <a:r>
              <a:rPr lang="zh-CN" altLang="en-US" dirty="0"/>
              <a:t>关注</a:t>
            </a:r>
            <a:r>
              <a:rPr lang="zh-CN" altLang="en-US" dirty="0" smtClean="0"/>
              <a:t>语义、关注编程模型、关注重要的语言特性</a:t>
            </a:r>
            <a:endParaRPr lang="en-US" altLang="zh-CN" dirty="0" smtClean="0"/>
          </a:p>
          <a:p>
            <a:r>
              <a:rPr lang="zh-CN" altLang="en-US" dirty="0" smtClean="0"/>
              <a:t>在语言设计决策中的一些权衡</a:t>
            </a:r>
            <a:endParaRPr lang="en-US" altLang="zh-CN" dirty="0" smtClean="0"/>
          </a:p>
          <a:p>
            <a:pPr lvl="1"/>
            <a:r>
              <a:rPr lang="zh-CN" altLang="en-US" dirty="0" smtClean="0"/>
              <a:t>引入不同编程范型的多种编程语言</a:t>
            </a:r>
            <a:endParaRPr lang="en-US" altLang="zh-CN" dirty="0" smtClean="0"/>
          </a:p>
          <a:p>
            <a:pPr lvl="1"/>
            <a:r>
              <a:rPr lang="zh-CN" altLang="en-US" dirty="0" smtClean="0"/>
              <a:t>同一语言特征在不同编程语言中的语义和实现差异，如对象系统、继承</a:t>
            </a:r>
            <a:endParaRPr lang="en-US" altLang="zh-CN" dirty="0" smtClean="0"/>
          </a:p>
          <a:p>
            <a:r>
              <a:rPr lang="zh-CN" altLang="en-US" dirty="0"/>
              <a:t>学习设计自己的语言</a:t>
            </a:r>
            <a:endParaRPr lang="en-US" altLang="zh-CN" dirty="0" smtClean="0"/>
          </a:p>
          <a:p>
            <a:pPr lvl="1"/>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16</a:t>
            </a:fld>
            <a:endParaRPr lang="en-US" altLang="zh-CN"/>
          </a:p>
        </p:txBody>
      </p:sp>
    </p:spTree>
    <p:extLst>
      <p:ext uri="{BB962C8B-B14F-4D97-AF65-F5344CB8AC3E}">
        <p14:creationId xmlns:p14="http://schemas.microsoft.com/office/powerpoint/2010/main" val="4223926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教学内容</a:t>
            </a: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17</a:t>
            </a:fld>
            <a:endParaRPr lang="en-US" altLang="zh-CN"/>
          </a:p>
        </p:txBody>
      </p:sp>
      <p:sp>
        <p:nvSpPr>
          <p:cNvPr id="6" name="Content Placeholder 5"/>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03" y="1162385"/>
            <a:ext cx="7560840" cy="531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926186" y="1321544"/>
            <a:ext cx="1080120" cy="461665"/>
          </a:xfrm>
          <a:prstGeom prst="rect">
            <a:avLst/>
          </a:prstGeom>
          <a:solidFill>
            <a:srgbClr val="FFFF00"/>
          </a:solidFill>
        </p:spPr>
        <p:txBody>
          <a:bodyPr wrap="square">
            <a:spAutoFit/>
          </a:bodyPr>
          <a:lstStyle/>
          <a:p>
            <a:r>
              <a:rPr lang="en-US" sz="2400" b="1" dirty="0" err="1" smtClean="0">
                <a:latin typeface="Arial" pitchFamily="34" charset="0"/>
                <a:cs typeface="Arial" pitchFamily="34" charset="0"/>
              </a:rPr>
              <a:t>Lua</a:t>
            </a:r>
            <a:endParaRPr lang="en-US" sz="2400" b="1" dirty="0">
              <a:latin typeface="Arial" pitchFamily="34" charset="0"/>
              <a:cs typeface="Arial" pitchFamily="34" charset="0"/>
            </a:endParaRPr>
          </a:p>
        </p:txBody>
      </p:sp>
      <p:sp>
        <p:nvSpPr>
          <p:cNvPr id="9" name="Rectangle 8"/>
          <p:cNvSpPr/>
          <p:nvPr/>
        </p:nvSpPr>
        <p:spPr>
          <a:xfrm>
            <a:off x="7400448" y="1340929"/>
            <a:ext cx="1368152" cy="461665"/>
          </a:xfrm>
          <a:prstGeom prst="rect">
            <a:avLst/>
          </a:prstGeom>
          <a:solidFill>
            <a:srgbClr val="FFFF00"/>
          </a:solidFill>
        </p:spPr>
        <p:txBody>
          <a:bodyPr wrap="square">
            <a:spAutoFit/>
          </a:bodyPr>
          <a:lstStyle/>
          <a:p>
            <a:r>
              <a:rPr lang="en-US" sz="2400" b="1" dirty="0" err="1" smtClean="0">
                <a:latin typeface="Arial" pitchFamily="34" charset="0"/>
                <a:cs typeface="Arial" pitchFamily="34" charset="0"/>
              </a:rPr>
              <a:t>OCaml</a:t>
            </a:r>
            <a:endParaRPr lang="en-US" sz="2400" b="1" dirty="0">
              <a:latin typeface="Arial" pitchFamily="34" charset="0"/>
              <a:cs typeface="Arial" pitchFamily="34" charset="0"/>
            </a:endParaRPr>
          </a:p>
        </p:txBody>
      </p:sp>
      <p:sp>
        <p:nvSpPr>
          <p:cNvPr id="10" name="Oval 9"/>
          <p:cNvSpPr/>
          <p:nvPr/>
        </p:nvSpPr>
        <p:spPr>
          <a:xfrm>
            <a:off x="2638274" y="2860960"/>
            <a:ext cx="1656184" cy="57606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400" b="1" dirty="0" smtClean="0">
              <a:solidFill>
                <a:schemeClr val="tx1"/>
              </a:solidFill>
              <a:latin typeface="微软雅黑" pitchFamily="34" charset="-122"/>
              <a:ea typeface="微软雅黑" pitchFamily="34" charset="-122"/>
            </a:endParaRPr>
          </a:p>
        </p:txBody>
      </p:sp>
      <p:sp>
        <p:nvSpPr>
          <p:cNvPr id="11" name="Rounded Rectangular Callout 10"/>
          <p:cNvSpPr/>
          <p:nvPr/>
        </p:nvSpPr>
        <p:spPr>
          <a:xfrm>
            <a:off x="661689" y="2732980"/>
            <a:ext cx="1080119" cy="720080"/>
          </a:xfrm>
          <a:prstGeom prst="wedgeRoundRectCallout">
            <a:avLst>
              <a:gd name="adj1" fmla="val 134028"/>
              <a:gd name="adj2" fmla="val 3653"/>
              <a:gd name="adj3" fmla="val 16667"/>
            </a:avLst>
          </a:prstGeom>
          <a:solidFill>
            <a:schemeClr val="bg1"/>
          </a:solidFill>
          <a:ln w="19050">
            <a:solidFill>
              <a:srgbClr val="FF0000"/>
            </a:solid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b="1" dirty="0" smtClean="0">
                <a:solidFill>
                  <a:srgbClr val="C00000"/>
                </a:solidFill>
                <a:latin typeface="Arial" pitchFamily="34" charset="0"/>
                <a:ea typeface="微软雅黑" pitchFamily="34" charset="-122"/>
                <a:cs typeface="Arial" pitchFamily="34" charset="0"/>
              </a:rPr>
              <a:t>Java</a:t>
            </a:r>
          </a:p>
          <a:p>
            <a:pPr algn="ctr"/>
            <a:r>
              <a:rPr lang="en-US" sz="2400" b="1" dirty="0" smtClean="0">
                <a:solidFill>
                  <a:srgbClr val="C00000"/>
                </a:solidFill>
                <a:latin typeface="Arial" pitchFamily="34" charset="0"/>
                <a:ea typeface="微软雅黑" pitchFamily="34" charset="-122"/>
                <a:cs typeface="Arial" pitchFamily="34" charset="0"/>
              </a:rPr>
              <a:t>C++</a:t>
            </a:r>
          </a:p>
        </p:txBody>
      </p:sp>
      <p:sp>
        <p:nvSpPr>
          <p:cNvPr id="12" name="Rectangle 11"/>
          <p:cNvSpPr/>
          <p:nvPr/>
        </p:nvSpPr>
        <p:spPr>
          <a:xfrm>
            <a:off x="6476684" y="5516257"/>
            <a:ext cx="1983748" cy="1200329"/>
          </a:xfrm>
          <a:prstGeom prst="rect">
            <a:avLst/>
          </a:prstGeom>
          <a:solidFill>
            <a:srgbClr val="FFFF00"/>
          </a:solidFill>
        </p:spPr>
        <p:txBody>
          <a:bodyPr wrap="square">
            <a:spAutoFit/>
          </a:bodyPr>
          <a:lstStyle/>
          <a:p>
            <a:r>
              <a:rPr lang="en-US" sz="2400" b="1" dirty="0" smtClean="0">
                <a:latin typeface="Arial" pitchFamily="34" charset="0"/>
                <a:cs typeface="Arial" pitchFamily="34" charset="0"/>
              </a:rPr>
              <a:t>Rust</a:t>
            </a:r>
          </a:p>
          <a:p>
            <a:r>
              <a:rPr lang="en-US" sz="2400" b="1" dirty="0" smtClean="0">
                <a:solidFill>
                  <a:schemeClr val="bg1">
                    <a:lumMod val="50000"/>
                  </a:schemeClr>
                </a:solidFill>
                <a:latin typeface="Arial" pitchFamily="34" charset="0"/>
                <a:cs typeface="Arial" pitchFamily="34" charset="0"/>
              </a:rPr>
              <a:t>vs.</a:t>
            </a:r>
          </a:p>
          <a:p>
            <a:r>
              <a:rPr lang="en-US" sz="2400" b="1" dirty="0" smtClean="0">
                <a:solidFill>
                  <a:srgbClr val="0070C0"/>
                </a:solidFill>
                <a:latin typeface="Arial" pitchFamily="34" charset="0"/>
                <a:cs typeface="Arial" pitchFamily="34" charset="0"/>
              </a:rPr>
              <a:t>C/C++, Java</a:t>
            </a:r>
            <a:endParaRPr lang="en-US" sz="2400" b="1" dirty="0">
              <a:solidFill>
                <a:srgbClr val="0070C0"/>
              </a:solidFill>
              <a:latin typeface="Arial" pitchFamily="34" charset="0"/>
              <a:cs typeface="Arial" pitchFamily="34" charset="0"/>
            </a:endParaRPr>
          </a:p>
        </p:txBody>
      </p:sp>
      <p:cxnSp>
        <p:nvCxnSpPr>
          <p:cNvPr id="13" name="Straight Connector 12"/>
          <p:cNvCxnSpPr/>
          <p:nvPr/>
        </p:nvCxnSpPr>
        <p:spPr>
          <a:xfrm>
            <a:off x="3774946" y="4941168"/>
            <a:ext cx="201622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716016" y="5373216"/>
            <a:ext cx="201622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26792" y="4685260"/>
            <a:ext cx="2600082" cy="830997"/>
          </a:xfrm>
          <a:prstGeom prst="rect">
            <a:avLst/>
          </a:prstGeom>
          <a:solidFill>
            <a:srgbClr val="FFFF00"/>
          </a:solidFill>
        </p:spPr>
        <p:txBody>
          <a:bodyPr wrap="square">
            <a:spAutoFit/>
          </a:bodyPr>
          <a:lstStyle/>
          <a:p>
            <a:r>
              <a:rPr lang="en-US" sz="2400" b="1" dirty="0" smtClean="0">
                <a:latin typeface="Arial" pitchFamily="34" charset="0"/>
                <a:cs typeface="Arial" pitchFamily="34" charset="0"/>
              </a:rPr>
              <a:t>Logic languages</a:t>
            </a:r>
          </a:p>
          <a:p>
            <a:r>
              <a:rPr lang="en-US" sz="2400" b="1" dirty="0" smtClean="0">
                <a:latin typeface="Arial" pitchFamily="34" charset="0"/>
                <a:cs typeface="Arial" pitchFamily="34" charset="0"/>
              </a:rPr>
              <a:t>e.g. </a:t>
            </a:r>
            <a:r>
              <a:rPr lang="en-US" sz="2400" b="1" dirty="0" err="1" smtClean="0">
                <a:latin typeface="Arial" pitchFamily="34" charset="0"/>
                <a:cs typeface="Arial" pitchFamily="34" charset="0"/>
              </a:rPr>
              <a:t>Datalog</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177412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22"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介绍的程序设计语言概念</a:t>
            </a:r>
            <a:endParaRPr lang="en-US" dirty="0"/>
          </a:p>
        </p:txBody>
      </p:sp>
      <p:sp>
        <p:nvSpPr>
          <p:cNvPr id="3" name="Content Placeholder 2"/>
          <p:cNvSpPr>
            <a:spLocks noGrp="1"/>
          </p:cNvSpPr>
          <p:nvPr>
            <p:ph idx="1"/>
          </p:nvPr>
        </p:nvSpPr>
        <p:spPr/>
        <p:txBody>
          <a:bodyPr/>
          <a:lstStyle/>
          <a:p>
            <a:r>
              <a:rPr lang="zh-CN" altLang="en-US" dirty="0" smtClean="0"/>
              <a:t>作用</a:t>
            </a:r>
            <a:r>
              <a:rPr lang="zh-CN" altLang="en-US" dirty="0" smtClean="0"/>
              <a:t>域：</a:t>
            </a:r>
            <a:r>
              <a:rPr lang="zh-CN" altLang="en-US" dirty="0" smtClean="0">
                <a:latin typeface="楷体" pitchFamily="49" charset="-122"/>
                <a:ea typeface="楷体" pitchFamily="49" charset="-122"/>
              </a:rPr>
              <a:t>静态</a:t>
            </a:r>
            <a:r>
              <a:rPr lang="zh-CN" altLang="en-US" dirty="0" smtClean="0"/>
              <a:t> </a:t>
            </a:r>
            <a:r>
              <a:rPr lang="en-US" altLang="zh-CN" dirty="0" smtClean="0"/>
              <a:t>vs. </a:t>
            </a:r>
            <a:r>
              <a:rPr lang="zh-CN" altLang="en-US" dirty="0" smtClean="0">
                <a:latin typeface="楷体" pitchFamily="49" charset="-122"/>
                <a:ea typeface="楷体" pitchFamily="49" charset="-122"/>
              </a:rPr>
              <a:t>动态</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参数传递，闭包</a:t>
            </a:r>
            <a:endParaRPr lang="en-US" altLang="zh-CN" dirty="0" smtClean="0">
              <a:latin typeface="楷体" pitchFamily="49" charset="-122"/>
              <a:ea typeface="楷体" pitchFamily="49" charset="-122"/>
            </a:endParaRPr>
          </a:p>
          <a:p>
            <a:r>
              <a:rPr lang="zh-CN" altLang="en-US" dirty="0"/>
              <a:t>对</a:t>
            </a:r>
            <a:r>
              <a:rPr lang="zh-CN" altLang="en-US" dirty="0" smtClean="0"/>
              <a:t>象系</a:t>
            </a:r>
            <a:r>
              <a:rPr lang="zh-CN" altLang="en-US" dirty="0" smtClean="0"/>
              <a:t>统：</a:t>
            </a:r>
            <a:r>
              <a:rPr lang="zh-CN" altLang="en-US" dirty="0">
                <a:latin typeface="楷体" pitchFamily="49" charset="-122"/>
                <a:ea typeface="楷体" pitchFamily="49" charset="-122"/>
              </a:rPr>
              <a:t>重</a:t>
            </a:r>
            <a:r>
              <a:rPr lang="zh-CN" altLang="en-US" dirty="0" smtClean="0">
                <a:latin typeface="楷体" pitchFamily="49" charset="-122"/>
                <a:ea typeface="楷体" pitchFamily="49" charset="-122"/>
              </a:rPr>
              <a:t>载、继承、子类型等</a:t>
            </a:r>
            <a:endParaRPr lang="en-US" altLang="zh-CN" dirty="0" smtClean="0">
              <a:latin typeface="楷体" pitchFamily="49" charset="-122"/>
              <a:ea typeface="楷体" pitchFamily="49" charset="-122"/>
            </a:endParaRPr>
          </a:p>
          <a:p>
            <a:r>
              <a:rPr lang="zh-CN" altLang="en-US" dirty="0"/>
              <a:t>嵌入式语</a:t>
            </a:r>
            <a:r>
              <a:rPr lang="zh-CN" altLang="en-US" dirty="0" smtClean="0"/>
              <a:t>言</a:t>
            </a:r>
            <a:endParaRPr lang="en-US" altLang="zh-CN" dirty="0" smtClean="0"/>
          </a:p>
          <a:p>
            <a:r>
              <a:rPr lang="en-US" dirty="0" smtClean="0"/>
              <a:t>Lambda</a:t>
            </a:r>
            <a:r>
              <a:rPr lang="zh-CN" altLang="en-US" dirty="0" smtClean="0"/>
              <a:t>演算和类型系统</a:t>
            </a:r>
            <a:endParaRPr lang="en-US" altLang="zh-CN" dirty="0" smtClean="0"/>
          </a:p>
          <a:p>
            <a:r>
              <a:rPr lang="zh-CN" altLang="en-US" dirty="0"/>
              <a:t>控制</a:t>
            </a:r>
            <a:r>
              <a:rPr lang="zh-CN" altLang="en-US" dirty="0" smtClean="0"/>
              <a:t>流（协程、异常）</a:t>
            </a:r>
            <a:endParaRPr lang="en-US" altLang="zh-CN" dirty="0" smtClean="0"/>
          </a:p>
          <a:p>
            <a:r>
              <a:rPr lang="zh-CN" altLang="en-US" dirty="0"/>
              <a:t>类</a:t>
            </a:r>
            <a:r>
              <a:rPr lang="zh-CN" altLang="en-US" dirty="0" smtClean="0"/>
              <a:t>型系统与逻辑系统的对应</a:t>
            </a:r>
            <a:endParaRPr lang="en-US" altLang="zh-CN" dirty="0" smtClean="0"/>
          </a:p>
          <a:p>
            <a:r>
              <a:rPr lang="zh-CN" altLang="en-US" dirty="0"/>
              <a:t>内</a:t>
            </a:r>
            <a:r>
              <a:rPr lang="zh-CN" altLang="en-US" dirty="0" smtClean="0"/>
              <a:t>存管理</a:t>
            </a:r>
            <a:endParaRPr lang="en-US" altLang="zh-CN" dirty="0" smtClean="0"/>
          </a:p>
          <a:p>
            <a:r>
              <a:rPr lang="zh-CN" altLang="en-US" dirty="0" smtClean="0"/>
              <a:t>并发、内存模型</a:t>
            </a: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18</a:t>
            </a:fld>
            <a:endParaRPr lang="en-US" altLang="zh-CN"/>
          </a:p>
        </p:txBody>
      </p:sp>
      <p:sp>
        <p:nvSpPr>
          <p:cNvPr id="6" name="Right Brace 5"/>
          <p:cNvSpPr/>
          <p:nvPr/>
        </p:nvSpPr>
        <p:spPr>
          <a:xfrm>
            <a:off x="7308304" y="1556792"/>
            <a:ext cx="432048" cy="1382960"/>
          </a:xfrm>
          <a:prstGeom prst="righ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a:off x="7740352" y="2079431"/>
            <a:ext cx="1080120" cy="461665"/>
          </a:xfrm>
          <a:prstGeom prst="rect">
            <a:avLst/>
          </a:prstGeom>
          <a:solidFill>
            <a:srgbClr val="FFFF00"/>
          </a:solidFill>
        </p:spPr>
        <p:txBody>
          <a:bodyPr wrap="square">
            <a:spAutoFit/>
          </a:bodyPr>
          <a:lstStyle/>
          <a:p>
            <a:r>
              <a:rPr lang="en-US" sz="2400" b="1" dirty="0" err="1" smtClean="0">
                <a:latin typeface="Arial" pitchFamily="34" charset="0"/>
                <a:cs typeface="Arial" pitchFamily="34" charset="0"/>
              </a:rPr>
              <a:t>Lua</a:t>
            </a:r>
            <a:endParaRPr lang="en-US" sz="2400" b="1" dirty="0">
              <a:latin typeface="Arial" pitchFamily="34" charset="0"/>
              <a:cs typeface="Arial" pitchFamily="34" charset="0"/>
            </a:endParaRPr>
          </a:p>
        </p:txBody>
      </p:sp>
      <p:sp>
        <p:nvSpPr>
          <p:cNvPr id="8" name="Rectangle 7"/>
          <p:cNvSpPr/>
          <p:nvPr/>
        </p:nvSpPr>
        <p:spPr>
          <a:xfrm>
            <a:off x="6084168" y="3333184"/>
            <a:ext cx="1656184" cy="461665"/>
          </a:xfrm>
          <a:prstGeom prst="rect">
            <a:avLst/>
          </a:prstGeom>
          <a:solidFill>
            <a:srgbClr val="FFFF00"/>
          </a:solidFill>
        </p:spPr>
        <p:txBody>
          <a:bodyPr wrap="square">
            <a:spAutoFit/>
          </a:bodyPr>
          <a:lstStyle/>
          <a:p>
            <a:r>
              <a:rPr lang="en-US" sz="2400" b="1" dirty="0" err="1" smtClean="0">
                <a:latin typeface="Arial" pitchFamily="34" charset="0"/>
                <a:cs typeface="Arial" pitchFamily="34" charset="0"/>
              </a:rPr>
              <a:t>OCaml</a:t>
            </a:r>
            <a:endParaRPr lang="en-US" sz="2400" b="1" dirty="0">
              <a:latin typeface="Arial" pitchFamily="34" charset="0"/>
              <a:cs typeface="Arial" pitchFamily="34" charset="0"/>
            </a:endParaRPr>
          </a:p>
        </p:txBody>
      </p:sp>
      <p:sp>
        <p:nvSpPr>
          <p:cNvPr id="9" name="Rectangle 8"/>
          <p:cNvSpPr/>
          <p:nvPr/>
        </p:nvSpPr>
        <p:spPr>
          <a:xfrm>
            <a:off x="5724128" y="3951639"/>
            <a:ext cx="2016224" cy="461665"/>
          </a:xfrm>
          <a:prstGeom prst="rect">
            <a:avLst/>
          </a:prstGeom>
          <a:solidFill>
            <a:srgbClr val="FFFF00"/>
          </a:solidFill>
        </p:spPr>
        <p:txBody>
          <a:bodyPr wrap="square">
            <a:spAutoFit/>
          </a:bodyPr>
          <a:lstStyle/>
          <a:p>
            <a:r>
              <a:rPr lang="en-US" sz="2400" b="1" dirty="0" err="1" smtClean="0">
                <a:latin typeface="Arial" pitchFamily="34" charset="0"/>
                <a:cs typeface="Arial" pitchFamily="34" charset="0"/>
              </a:rPr>
              <a:t>Lua</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OCaml</a:t>
            </a:r>
            <a:endParaRPr lang="en-US" sz="2400" b="1" dirty="0">
              <a:latin typeface="Arial" pitchFamily="34" charset="0"/>
              <a:cs typeface="Arial" pitchFamily="34" charset="0"/>
            </a:endParaRPr>
          </a:p>
        </p:txBody>
      </p:sp>
      <p:sp>
        <p:nvSpPr>
          <p:cNvPr id="10" name="Rectangle 9"/>
          <p:cNvSpPr/>
          <p:nvPr/>
        </p:nvSpPr>
        <p:spPr>
          <a:xfrm>
            <a:off x="5724128" y="4527703"/>
            <a:ext cx="2016224" cy="461665"/>
          </a:xfrm>
          <a:prstGeom prst="rect">
            <a:avLst/>
          </a:prstGeom>
          <a:solidFill>
            <a:srgbClr val="FFFF00"/>
          </a:solidFill>
        </p:spPr>
        <p:txBody>
          <a:bodyPr wrap="square">
            <a:spAutoFit/>
          </a:bodyPr>
          <a:lstStyle/>
          <a:p>
            <a:r>
              <a:rPr lang="en-US" sz="2400" b="1" dirty="0" err="1" smtClean="0">
                <a:latin typeface="Arial" pitchFamily="34" charset="0"/>
                <a:cs typeface="Arial" pitchFamily="34" charset="0"/>
              </a:rPr>
              <a:t>Datalog</a:t>
            </a:r>
            <a:endParaRPr lang="en-US" sz="2400" b="1" dirty="0">
              <a:latin typeface="Arial" pitchFamily="34" charset="0"/>
              <a:cs typeface="Arial" pitchFamily="34" charset="0"/>
            </a:endParaRPr>
          </a:p>
        </p:txBody>
      </p:sp>
      <p:sp>
        <p:nvSpPr>
          <p:cNvPr id="11" name="Rectangle 10"/>
          <p:cNvSpPr/>
          <p:nvPr/>
        </p:nvSpPr>
        <p:spPr>
          <a:xfrm>
            <a:off x="5040052" y="5157191"/>
            <a:ext cx="2268252" cy="1200329"/>
          </a:xfrm>
          <a:prstGeom prst="rect">
            <a:avLst/>
          </a:prstGeom>
          <a:solidFill>
            <a:srgbClr val="FFFF00"/>
          </a:solidFill>
        </p:spPr>
        <p:txBody>
          <a:bodyPr wrap="square">
            <a:spAutoFit/>
          </a:bodyPr>
          <a:lstStyle/>
          <a:p>
            <a:r>
              <a:rPr lang="en-US" sz="2400" b="1" dirty="0" smtClean="0">
                <a:latin typeface="Arial" pitchFamily="34" charset="0"/>
                <a:cs typeface="Arial" pitchFamily="34" charset="0"/>
              </a:rPr>
              <a:t>Rust</a:t>
            </a:r>
          </a:p>
          <a:p>
            <a:r>
              <a:rPr lang="en-US" sz="2400" b="1" dirty="0" smtClean="0">
                <a:solidFill>
                  <a:schemeClr val="bg1">
                    <a:lumMod val="50000"/>
                  </a:schemeClr>
                </a:solidFill>
                <a:latin typeface="Arial" pitchFamily="34" charset="0"/>
                <a:cs typeface="Arial" pitchFamily="34" charset="0"/>
              </a:rPr>
              <a:t>vs.</a:t>
            </a:r>
          </a:p>
          <a:p>
            <a:r>
              <a:rPr lang="en-US" sz="2400" b="1" dirty="0" smtClean="0">
                <a:latin typeface="Arial" pitchFamily="34" charset="0"/>
                <a:cs typeface="Arial" pitchFamily="34" charset="0"/>
              </a:rPr>
              <a:t>C/C++, Java</a:t>
            </a:r>
            <a:endParaRPr lang="en-US" sz="2400" b="1" dirty="0">
              <a:latin typeface="Arial" pitchFamily="34" charset="0"/>
              <a:cs typeface="Arial" pitchFamily="34" charset="0"/>
            </a:endParaRPr>
          </a:p>
        </p:txBody>
      </p:sp>
      <p:sp>
        <p:nvSpPr>
          <p:cNvPr id="12" name="Right Brace 11"/>
          <p:cNvSpPr/>
          <p:nvPr/>
        </p:nvSpPr>
        <p:spPr>
          <a:xfrm>
            <a:off x="4355976" y="5157191"/>
            <a:ext cx="432048" cy="1056313"/>
          </a:xfrm>
          <a:prstGeom prst="righ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4327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编程作业</a:t>
            </a:r>
            <a:endParaRPr lang="en-US" dirty="0"/>
          </a:p>
        </p:txBody>
      </p:sp>
      <p:sp>
        <p:nvSpPr>
          <p:cNvPr id="3" name="Content Placeholder 2"/>
          <p:cNvSpPr>
            <a:spLocks noGrp="1"/>
          </p:cNvSpPr>
          <p:nvPr>
            <p:ph idx="1"/>
          </p:nvPr>
        </p:nvSpPr>
        <p:spPr/>
        <p:txBody>
          <a:bodyPr/>
          <a:lstStyle/>
          <a:p>
            <a:r>
              <a:rPr lang="zh-CN" altLang="en-US" dirty="0" smtClean="0"/>
              <a:t>作用域</a:t>
            </a:r>
            <a:endParaRPr lang="en-US" altLang="zh-CN" dirty="0" smtClean="0"/>
          </a:p>
          <a:p>
            <a:r>
              <a:rPr lang="zh-CN" altLang="en-US" dirty="0"/>
              <a:t>对</a:t>
            </a:r>
            <a:r>
              <a:rPr lang="zh-CN" altLang="en-US" dirty="0" smtClean="0"/>
              <a:t>象系统</a:t>
            </a:r>
            <a:endParaRPr lang="en-US" altLang="zh-CN" dirty="0" smtClean="0"/>
          </a:p>
          <a:p>
            <a:r>
              <a:rPr lang="zh-CN" altLang="en-US" dirty="0"/>
              <a:t>嵌入式语</a:t>
            </a:r>
            <a:r>
              <a:rPr lang="zh-CN" altLang="en-US" dirty="0" smtClean="0"/>
              <a:t>言</a:t>
            </a:r>
            <a:endParaRPr lang="en-US" altLang="zh-CN" dirty="0" smtClean="0"/>
          </a:p>
          <a:p>
            <a:r>
              <a:rPr lang="en-US" dirty="0" smtClean="0"/>
              <a:t>Lambda</a:t>
            </a:r>
            <a:r>
              <a:rPr lang="zh-CN" altLang="en-US" dirty="0" smtClean="0"/>
              <a:t>演算和类型系统</a:t>
            </a:r>
            <a:endParaRPr lang="en-US" altLang="zh-CN" dirty="0" smtClean="0"/>
          </a:p>
          <a:p>
            <a:r>
              <a:rPr lang="zh-CN" altLang="en-US" dirty="0"/>
              <a:t>控制</a:t>
            </a:r>
            <a:r>
              <a:rPr lang="zh-CN" altLang="en-US" dirty="0" smtClean="0"/>
              <a:t>流（协程、异常）</a:t>
            </a:r>
            <a:endParaRPr lang="en-US" altLang="zh-CN" dirty="0" smtClean="0"/>
          </a:p>
          <a:p>
            <a:r>
              <a:rPr lang="zh-CN" altLang="en-US" dirty="0"/>
              <a:t>类</a:t>
            </a:r>
            <a:r>
              <a:rPr lang="zh-CN" altLang="en-US" dirty="0" smtClean="0"/>
              <a:t>型系统与逻辑系统的对应</a:t>
            </a:r>
            <a:endParaRPr lang="en-US" altLang="zh-CN" dirty="0" smtClean="0"/>
          </a:p>
          <a:p>
            <a:r>
              <a:rPr lang="zh-CN" altLang="en-US" dirty="0"/>
              <a:t>内</a:t>
            </a:r>
            <a:r>
              <a:rPr lang="zh-CN" altLang="en-US" dirty="0" smtClean="0"/>
              <a:t>存管理</a:t>
            </a:r>
            <a:endParaRPr lang="en-US" altLang="zh-CN" dirty="0" smtClean="0"/>
          </a:p>
          <a:p>
            <a:r>
              <a:rPr lang="zh-CN" altLang="en-US" dirty="0" smtClean="0"/>
              <a:t>并发、内存模型</a:t>
            </a: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19</a:t>
            </a:fld>
            <a:endParaRPr lang="en-US" altLang="zh-CN"/>
          </a:p>
        </p:txBody>
      </p:sp>
      <p:sp>
        <p:nvSpPr>
          <p:cNvPr id="13" name="Rectangle 12"/>
          <p:cNvSpPr/>
          <p:nvPr/>
        </p:nvSpPr>
        <p:spPr>
          <a:xfrm>
            <a:off x="3707904" y="1671191"/>
            <a:ext cx="5046574" cy="461665"/>
          </a:xfrm>
          <a:prstGeom prst="rect">
            <a:avLst/>
          </a:prstGeom>
          <a:solidFill>
            <a:srgbClr val="FFFF00"/>
          </a:solidFill>
          <a:ln>
            <a:solidFill>
              <a:srgbClr val="0066FF"/>
            </a:solidFill>
          </a:ln>
        </p:spPr>
        <p:txBody>
          <a:bodyPr wrap="none">
            <a:spAutoFit/>
          </a:bodyPr>
          <a:lstStyle/>
          <a:p>
            <a:r>
              <a:rPr lang="en-US" sz="2400" b="1" dirty="0" smtClean="0"/>
              <a:t>PA1: </a:t>
            </a:r>
            <a:r>
              <a:rPr lang="en-US" sz="2400" b="1" dirty="0" smtClean="0">
                <a:latin typeface="Arial" pitchFamily="34" charset="0"/>
                <a:cs typeface="Arial" pitchFamily="34" charset="0"/>
                <a:hlinkClick r:id="rId2"/>
              </a:rPr>
              <a:t> </a:t>
            </a:r>
            <a:r>
              <a:rPr lang="en-US" sz="2400" b="1" u="sng" dirty="0" smtClean="0">
                <a:latin typeface="Arial" pitchFamily="34" charset="0"/>
                <a:cs typeface="Arial" pitchFamily="34" charset="0"/>
                <a:hlinkClick r:id="rId2"/>
              </a:rPr>
              <a:t>RPC </a:t>
            </a:r>
            <a:r>
              <a:rPr lang="en-US" sz="2400" b="1" u="sng" dirty="0">
                <a:latin typeface="Arial" pitchFamily="34" charset="0"/>
                <a:cs typeface="Arial" pitchFamily="34" charset="0"/>
                <a:hlinkClick r:id="rId2"/>
              </a:rPr>
              <a:t>Library - Serialization</a:t>
            </a:r>
            <a:endParaRPr lang="en-US" sz="2400" b="1" dirty="0">
              <a:latin typeface="Arial" pitchFamily="34" charset="0"/>
              <a:cs typeface="Arial" pitchFamily="34" charset="0"/>
            </a:endParaRPr>
          </a:p>
        </p:txBody>
      </p:sp>
      <p:sp>
        <p:nvSpPr>
          <p:cNvPr id="14" name="Rectangle 13"/>
          <p:cNvSpPr/>
          <p:nvPr/>
        </p:nvSpPr>
        <p:spPr>
          <a:xfrm>
            <a:off x="4771897" y="2535287"/>
            <a:ext cx="2568332" cy="461665"/>
          </a:xfrm>
          <a:prstGeom prst="rect">
            <a:avLst/>
          </a:prstGeom>
          <a:solidFill>
            <a:srgbClr val="FFFF00"/>
          </a:solidFill>
          <a:ln>
            <a:solidFill>
              <a:srgbClr val="0066FF"/>
            </a:solidFill>
          </a:ln>
        </p:spPr>
        <p:txBody>
          <a:bodyPr wrap="none">
            <a:spAutoFit/>
          </a:bodyPr>
          <a:lstStyle/>
          <a:p>
            <a:r>
              <a:rPr lang="en-US" sz="2400" b="1" dirty="0" smtClean="0"/>
              <a:t>PA2: </a:t>
            </a:r>
            <a:r>
              <a:rPr lang="en-US" sz="2400" b="1" u="sng" dirty="0" err="1" smtClean="0">
                <a:latin typeface="Arial" pitchFamily="34" charset="0"/>
                <a:cs typeface="Arial" pitchFamily="34" charset="0"/>
                <a:hlinkClick r:id="rId3"/>
              </a:rPr>
              <a:t>Roguelike</a:t>
            </a:r>
            <a:endParaRPr lang="en-US" sz="2400" b="1" dirty="0">
              <a:latin typeface="Arial" pitchFamily="34" charset="0"/>
              <a:cs typeface="Arial" pitchFamily="34" charset="0"/>
            </a:endParaRPr>
          </a:p>
        </p:txBody>
      </p:sp>
      <p:sp>
        <p:nvSpPr>
          <p:cNvPr id="15" name="Rectangle 14"/>
          <p:cNvSpPr/>
          <p:nvPr/>
        </p:nvSpPr>
        <p:spPr>
          <a:xfrm>
            <a:off x="5364088" y="3284984"/>
            <a:ext cx="3411511" cy="461665"/>
          </a:xfrm>
          <a:prstGeom prst="rect">
            <a:avLst/>
          </a:prstGeom>
          <a:solidFill>
            <a:srgbClr val="FFFF00"/>
          </a:solidFill>
          <a:ln>
            <a:solidFill>
              <a:srgbClr val="0066FF"/>
            </a:solidFill>
          </a:ln>
        </p:spPr>
        <p:txBody>
          <a:bodyPr wrap="none">
            <a:spAutoFit/>
          </a:bodyPr>
          <a:lstStyle/>
          <a:p>
            <a:r>
              <a:rPr lang="en-US" sz="2400" b="1" dirty="0" smtClean="0"/>
              <a:t>PA3: </a:t>
            </a:r>
            <a:r>
              <a:rPr lang="en-US" sz="2400" b="1" u="sng" dirty="0">
                <a:hlinkClick r:id="rId4"/>
              </a:rPr>
              <a:t>Type System</a:t>
            </a:r>
            <a:r>
              <a:rPr lang="en-US" sz="2400" b="1" dirty="0"/>
              <a:t> </a:t>
            </a:r>
            <a:endParaRPr lang="en-US" sz="2400" b="1" dirty="0">
              <a:latin typeface="Arial" pitchFamily="34" charset="0"/>
              <a:cs typeface="Arial" pitchFamily="34" charset="0"/>
            </a:endParaRPr>
          </a:p>
        </p:txBody>
      </p:sp>
      <p:sp>
        <p:nvSpPr>
          <p:cNvPr id="16" name="Rectangle 15"/>
          <p:cNvSpPr/>
          <p:nvPr/>
        </p:nvSpPr>
        <p:spPr>
          <a:xfrm>
            <a:off x="5608728" y="4479503"/>
            <a:ext cx="3288080" cy="461665"/>
          </a:xfrm>
          <a:prstGeom prst="rect">
            <a:avLst/>
          </a:prstGeom>
          <a:solidFill>
            <a:srgbClr val="FFFF00"/>
          </a:solidFill>
          <a:ln>
            <a:solidFill>
              <a:srgbClr val="0066FF"/>
            </a:solidFill>
          </a:ln>
        </p:spPr>
        <p:txBody>
          <a:bodyPr wrap="none">
            <a:spAutoFit/>
          </a:bodyPr>
          <a:lstStyle/>
          <a:p>
            <a:r>
              <a:rPr lang="en-US" sz="2400" b="1" dirty="0" smtClean="0"/>
              <a:t>PA4: </a:t>
            </a:r>
            <a:r>
              <a:rPr lang="en-US" sz="2400" b="1" dirty="0" smtClean="0">
                <a:hlinkClick r:id="rId5"/>
              </a:rPr>
              <a:t>Logic Engine</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250888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4963" y="304800"/>
            <a:ext cx="7539037" cy="760413"/>
          </a:xfrm>
        </p:spPr>
        <p:txBody>
          <a:bodyPr/>
          <a:lstStyle/>
          <a:p>
            <a:r>
              <a:rPr lang="zh-CN" altLang="en-US" dirty="0" smtClean="0"/>
              <a:t>报 告 目 录</a:t>
            </a:r>
            <a:endParaRPr lang="zh-CN" altLang="en-US" dirty="0"/>
          </a:p>
        </p:txBody>
      </p:sp>
      <p:grpSp>
        <p:nvGrpSpPr>
          <p:cNvPr id="6" name="Group 30"/>
          <p:cNvGrpSpPr>
            <a:grpSpLocks/>
          </p:cNvGrpSpPr>
          <p:nvPr/>
        </p:nvGrpSpPr>
        <p:grpSpPr bwMode="auto">
          <a:xfrm>
            <a:off x="2095747" y="1691655"/>
            <a:ext cx="5140325" cy="657225"/>
            <a:chOff x="1080" y="799"/>
            <a:chExt cx="3238" cy="414"/>
          </a:xfrm>
        </p:grpSpPr>
        <p:pic>
          <p:nvPicPr>
            <p:cNvPr id="7"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850"/>
              <a:ext cx="25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问题</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和业界现状</a:t>
              </a:r>
              <a:endPar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10" name="Group 31"/>
          <p:cNvGrpSpPr>
            <a:grpSpLocks/>
          </p:cNvGrpSpPr>
          <p:nvPr/>
        </p:nvGrpSpPr>
        <p:grpSpPr bwMode="auto">
          <a:xfrm>
            <a:off x="2095747" y="2819780"/>
            <a:ext cx="5500688" cy="657225"/>
            <a:chOff x="1080" y="1249"/>
            <a:chExt cx="3465" cy="414"/>
          </a:xfrm>
        </p:grpSpPr>
        <p:pic>
          <p:nvPicPr>
            <p:cNvPr id="11"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00" y="1314"/>
              <a:ext cx="2745" cy="291"/>
            </a:xfrm>
            <a:prstGeom prst="rect">
              <a:avLst/>
            </a:prstGeom>
            <a:noFill/>
          </p:spPr>
          <p:txBody>
            <a:bodyPr wrap="square">
              <a:spAutoFit/>
            </a:bodyPr>
            <a:lstStyle/>
            <a:p>
              <a:pPr>
                <a:defRPr/>
              </a:pP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编程语言及原理类课程体系</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22" name="Group 34"/>
          <p:cNvGrpSpPr>
            <a:grpSpLocks/>
          </p:cNvGrpSpPr>
          <p:nvPr/>
        </p:nvGrpSpPr>
        <p:grpSpPr bwMode="auto">
          <a:xfrm>
            <a:off x="2095747" y="3947905"/>
            <a:ext cx="5716588" cy="657225"/>
            <a:chOff x="1080" y="2590"/>
            <a:chExt cx="3601" cy="414"/>
          </a:xfrm>
        </p:grpSpPr>
        <p:pic>
          <p:nvPicPr>
            <p:cNvPr id="23"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userDrawn="1"/>
          </p:nvSpPr>
          <p:spPr>
            <a:xfrm>
              <a:off x="1800" y="2635"/>
              <a:ext cx="2881" cy="291"/>
            </a:xfrm>
            <a:prstGeom prst="rect">
              <a:avLst/>
            </a:prstGeom>
            <a:noFill/>
          </p:spPr>
          <p:txBody>
            <a:bodyPr wrap="square">
              <a:spAutoFit/>
            </a:bodyPr>
            <a:lstStyle/>
            <a:p>
              <a:pPr>
                <a:defRPr/>
              </a:pP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程</a:t>
              </a: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序设</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计语言基础</a:t>
              </a: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课的探索</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25"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3</a:t>
              </a:r>
              <a:endParaRPr lang="zh-CN" altLang="en-US" dirty="0">
                <a:solidFill>
                  <a:prstClr val="white"/>
                </a:solidFill>
                <a:latin typeface="微软雅黑" pitchFamily="34" charset="-122"/>
                <a:ea typeface="微软雅黑" pitchFamily="34" charset="-122"/>
              </a:endParaRPr>
            </a:p>
          </p:txBody>
        </p:sp>
      </p:grpSp>
      <p:sp>
        <p:nvSpPr>
          <p:cNvPr id="4" name="Slide Number Placeholder 3"/>
          <p:cNvSpPr>
            <a:spLocks noGrp="1"/>
          </p:cNvSpPr>
          <p:nvPr>
            <p:ph type="sldNum" sz="quarter" idx="12"/>
          </p:nvPr>
        </p:nvSpPr>
        <p:spPr/>
        <p:txBody>
          <a:bodyPr/>
          <a:lstStyle/>
          <a:p>
            <a:pPr>
              <a:defRPr/>
            </a:pPr>
            <a:fld id="{33DBE327-DA66-44E5-88F1-17F4096695B6}" type="slidenum">
              <a:rPr lang="en-US" altLang="zh-CN" smtClean="0"/>
              <a:pPr>
                <a:defRPr/>
              </a:pPr>
              <a:t>2</a:t>
            </a:fld>
            <a:endParaRPr lang="en-US" altLang="zh-CN"/>
          </a:p>
        </p:txBody>
      </p:sp>
      <p:sp>
        <p:nvSpPr>
          <p:cNvPr id="3" name="页脚占位符 2"/>
          <p:cNvSpPr>
            <a:spLocks noGrp="1"/>
          </p:cNvSpPr>
          <p:nvPr>
            <p:ph type="ftr" sz="quarter" idx="11"/>
          </p:nvPr>
        </p:nvSpPr>
        <p:spPr/>
        <p:txBody>
          <a:bodyPr/>
          <a:lstStyle/>
          <a:p>
            <a:pPr>
              <a:defRPr/>
            </a:pPr>
            <a:r>
              <a:rPr lang="zh-CN" altLang="en-US" smtClean="0"/>
              <a:t>张昱：编程语言及原理类课程设置及教学内容探索</a:t>
            </a:r>
            <a:endParaRPr lang="en-US" altLang="zh-CN"/>
          </a:p>
        </p:txBody>
      </p:sp>
      <p:sp>
        <p:nvSpPr>
          <p:cNvPr id="5" name="右箭头 4"/>
          <p:cNvSpPr/>
          <p:nvPr/>
        </p:nvSpPr>
        <p:spPr>
          <a:xfrm>
            <a:off x="1330200" y="1885726"/>
            <a:ext cx="648072" cy="26908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31"/>
          <p:cNvGrpSpPr>
            <a:grpSpLocks/>
          </p:cNvGrpSpPr>
          <p:nvPr/>
        </p:nvGrpSpPr>
        <p:grpSpPr bwMode="auto">
          <a:xfrm>
            <a:off x="2095747" y="5076031"/>
            <a:ext cx="5500688" cy="657225"/>
            <a:chOff x="1080" y="1249"/>
            <a:chExt cx="3465" cy="414"/>
          </a:xfrm>
        </p:grpSpPr>
        <p:pic>
          <p:nvPicPr>
            <p:cNvPr id="19"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1314"/>
              <a:ext cx="2745"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总结与期望</a:t>
              </a:r>
            </a:p>
          </p:txBody>
        </p:sp>
        <p:sp>
          <p:nvSpPr>
            <p:cNvPr id="21" name="TextBox 20"/>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4</a:t>
              </a:r>
              <a:endParaRPr lang="zh-CN" altLang="en-US" dirty="0">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27505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教学相关的材料</a:t>
            </a:r>
            <a:endParaRPr lang="en-US" dirty="0"/>
          </a:p>
        </p:txBody>
      </p:sp>
      <p:sp>
        <p:nvSpPr>
          <p:cNvPr id="3" name="Content Placeholder 2"/>
          <p:cNvSpPr>
            <a:spLocks noGrp="1"/>
          </p:cNvSpPr>
          <p:nvPr>
            <p:ph idx="1"/>
          </p:nvPr>
        </p:nvSpPr>
        <p:spPr>
          <a:xfrm>
            <a:off x="566738" y="1412776"/>
            <a:ext cx="8577262" cy="4607024"/>
          </a:xfrm>
        </p:spPr>
        <p:txBody>
          <a:bodyPr/>
          <a:lstStyle/>
          <a:p>
            <a:pPr lvl="1"/>
            <a:r>
              <a:rPr lang="en-US" dirty="0" smtClean="0">
                <a:hlinkClick r:id="rId2"/>
              </a:rPr>
              <a:t>CS242 </a:t>
            </a:r>
            <a:r>
              <a:rPr lang="en-US" dirty="0">
                <a:hlinkClick r:id="rId2"/>
              </a:rPr>
              <a:t>at Stanford</a:t>
            </a:r>
            <a:r>
              <a:rPr lang="en-US" dirty="0"/>
              <a:t>,  </a:t>
            </a:r>
            <a:r>
              <a:rPr lang="en-US" dirty="0">
                <a:hlinkClick r:id="rId3"/>
              </a:rPr>
              <a:t>CIS500 at </a:t>
            </a:r>
            <a:r>
              <a:rPr lang="en-US" dirty="0" err="1">
                <a:hlinkClick r:id="rId3"/>
              </a:rPr>
              <a:t>UPenn</a:t>
            </a:r>
            <a:r>
              <a:rPr lang="en-US" dirty="0"/>
              <a:t>,   </a:t>
            </a:r>
            <a:r>
              <a:rPr lang="en-US" u="sng" dirty="0">
                <a:hlinkClick r:id="rId4"/>
              </a:rPr>
              <a:t>Cornell CS 3110</a:t>
            </a:r>
            <a:endParaRPr lang="en-US" dirty="0"/>
          </a:p>
          <a:p>
            <a:pPr lvl="1"/>
            <a:r>
              <a:rPr lang="en-US" sz="2000" dirty="0" smtClean="0">
                <a:hlinkClick r:id="rId5"/>
              </a:rPr>
              <a:t>Concepts </a:t>
            </a:r>
            <a:r>
              <a:rPr lang="en-US" sz="2000" dirty="0">
                <a:hlinkClick r:id="rId5"/>
              </a:rPr>
              <a:t>in Programming Languages</a:t>
            </a:r>
            <a:r>
              <a:rPr lang="en-US" sz="2000" dirty="0"/>
              <a:t> by John C. Mitchell.</a:t>
            </a:r>
          </a:p>
          <a:p>
            <a:pPr lvl="1"/>
            <a:r>
              <a:rPr lang="en-US" sz="2000" dirty="0">
                <a:hlinkClick r:id="rId6"/>
              </a:rPr>
              <a:t>Practical Foundations for Programming Languages (Second Edition)</a:t>
            </a:r>
            <a:r>
              <a:rPr lang="en-US" sz="2000" dirty="0"/>
              <a:t> by Robert Harper. (</a:t>
            </a:r>
            <a:r>
              <a:rPr lang="en-US" sz="2000" dirty="0" err="1">
                <a:hlinkClick r:id="rId7"/>
              </a:rPr>
              <a:t>pdf</a:t>
            </a:r>
            <a:r>
              <a:rPr lang="en-US" sz="2000" dirty="0"/>
              <a:t>) Cambridge U. Press, 2016.</a:t>
            </a:r>
          </a:p>
          <a:p>
            <a:pPr lvl="1"/>
            <a:r>
              <a:rPr lang="en-US" sz="2000" dirty="0">
                <a:hlinkClick r:id="rId8"/>
              </a:rPr>
              <a:t>Types and Programming Languages</a:t>
            </a:r>
            <a:r>
              <a:rPr lang="en-US" sz="2000" dirty="0"/>
              <a:t> by Benjamin C. Pierce. MIT press, 2002. [</a:t>
            </a:r>
            <a:r>
              <a:rPr lang="en-US" sz="2000" dirty="0" err="1">
                <a:hlinkClick r:id="rId9"/>
              </a:rPr>
              <a:t>pdf</a:t>
            </a:r>
            <a:r>
              <a:rPr lang="en-US" sz="2000" dirty="0"/>
              <a:t>]</a:t>
            </a:r>
          </a:p>
          <a:p>
            <a:pPr lvl="1"/>
            <a:r>
              <a:rPr lang="en-US" sz="2000" dirty="0">
                <a:hlinkClick r:id="rId10"/>
              </a:rPr>
              <a:t>Programming Language Foundations</a:t>
            </a:r>
            <a:r>
              <a:rPr lang="en-US" sz="2000" dirty="0"/>
              <a:t> by B.C. Pierce.</a:t>
            </a:r>
          </a:p>
          <a:p>
            <a:pPr lvl="1"/>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20</a:t>
            </a:fld>
            <a:endParaRPr lang="en-US" altLang="zh-CN"/>
          </a:p>
        </p:txBody>
      </p:sp>
      <p:pic>
        <p:nvPicPr>
          <p:cNvPr id="6" name="Picture 2" descr="E:\working\ref\素材\people\cpl-cover-sm.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642" y="4406607"/>
            <a:ext cx="1728062" cy="24787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E:\working\ref\素材\people\pfpl.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1365" y="4406607"/>
            <a:ext cx="1677368" cy="24787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working\ref\素材\people\taplcover.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3398" y="4406607"/>
            <a:ext cx="2364723" cy="24787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E:\working\ref\素材\people\plf_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15606" y="4406367"/>
            <a:ext cx="2052737" cy="2478777"/>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404357" y="5085184"/>
            <a:ext cx="1739643" cy="1224136"/>
          </a:xfrm>
          <a:prstGeom prst="roundRect">
            <a:avLst/>
          </a:prstGeom>
          <a:solidFill>
            <a:srgbClr val="0066FF"/>
          </a:solidFill>
          <a:ln w="19050">
            <a:solidFill>
              <a:srgbClr val="0066FF"/>
            </a:solid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b="1" dirty="0" smtClean="0">
                <a:solidFill>
                  <a:schemeClr val="bg1"/>
                </a:solidFill>
                <a:latin typeface="微软雅黑" pitchFamily="34" charset="-122"/>
                <a:ea typeface="微软雅黑" pitchFamily="34" charset="-122"/>
              </a:rPr>
              <a:t>More </a:t>
            </a:r>
            <a:br>
              <a:rPr lang="en-US" sz="2400" b="1" dirty="0" smtClean="0">
                <a:solidFill>
                  <a:schemeClr val="bg1"/>
                </a:solidFill>
                <a:latin typeface="微软雅黑" pitchFamily="34" charset="-122"/>
                <a:ea typeface="微软雅黑" pitchFamily="34" charset="-122"/>
              </a:rPr>
            </a:br>
            <a:r>
              <a:rPr lang="en-US" sz="2400" b="1" dirty="0" smtClean="0">
                <a:solidFill>
                  <a:schemeClr val="bg1"/>
                </a:solidFill>
                <a:latin typeface="微软雅黑" pitchFamily="34" charset="-122"/>
                <a:ea typeface="微软雅黑" pitchFamily="34" charset="-122"/>
              </a:rPr>
              <a:t>from Web</a:t>
            </a:r>
          </a:p>
        </p:txBody>
      </p:sp>
    </p:spTree>
    <p:extLst>
      <p:ext uri="{BB962C8B-B14F-4D97-AF65-F5344CB8AC3E}">
        <p14:creationId xmlns:p14="http://schemas.microsoft.com/office/powerpoint/2010/main" val="23900744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使用的工具</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21</a:t>
            </a:fld>
            <a:endParaRPr lang="en-US" altLang="zh-CN"/>
          </a:p>
        </p:txBody>
      </p:sp>
      <p:pic>
        <p:nvPicPr>
          <p:cNvPr id="6" name="Picture 2" descr="E:\working\ref\素材\sys\Git-Logo-2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434369"/>
            <a:ext cx="2414164" cy="100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descr="E:\working\ref\素材\sys\PLs\lu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1" y="2946536"/>
            <a:ext cx="1656184" cy="16698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working\ref\素材\sys\PLs\oca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965" y="3347609"/>
            <a:ext cx="2618837" cy="8230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3132447"/>
            <a:ext cx="1440160" cy="13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descr="E:\working\ref\素材\sys\PLs\c-cp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24" y="3450592"/>
            <a:ext cx="1979712" cy="6221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4977" y="4673828"/>
            <a:ext cx="8467503" cy="461665"/>
          </a:xfrm>
          <a:prstGeom prst="rect">
            <a:avLst/>
          </a:prstGeom>
        </p:spPr>
        <p:txBody>
          <a:bodyPr wrap="square">
            <a:spAutoFit/>
          </a:bodyPr>
          <a:lstStyle/>
          <a:p>
            <a:r>
              <a:rPr lang="en-US" sz="2400" b="1" dirty="0">
                <a:solidFill>
                  <a:srgbClr val="C00000"/>
                </a:solidFill>
                <a:latin typeface="Cambria" pitchFamily="18" charset="0"/>
              </a:rPr>
              <a:t>REPL(Read-</a:t>
            </a:r>
            <a:r>
              <a:rPr lang="en-US" sz="2400" b="1" dirty="0" err="1">
                <a:solidFill>
                  <a:srgbClr val="C00000"/>
                </a:solidFill>
                <a:latin typeface="Cambria" pitchFamily="18" charset="0"/>
              </a:rPr>
              <a:t>Eval</a:t>
            </a:r>
            <a:r>
              <a:rPr lang="en-US" sz="2400" b="1" dirty="0">
                <a:solidFill>
                  <a:srgbClr val="C00000"/>
                </a:solidFill>
                <a:latin typeface="Cambria" pitchFamily="18" charset="0"/>
              </a:rPr>
              <a:t>-Print-Loop</a:t>
            </a:r>
            <a:r>
              <a:rPr lang="en-US" sz="2400" b="1" dirty="0" smtClean="0">
                <a:solidFill>
                  <a:srgbClr val="C00000"/>
                </a:solidFill>
                <a:latin typeface="Cambria" pitchFamily="18" charset="0"/>
              </a:rPr>
              <a:t>),  </a:t>
            </a:r>
            <a:r>
              <a:rPr lang="en-US" sz="2400" dirty="0" smtClean="0">
                <a:latin typeface="Cambria" pitchFamily="18" charset="0"/>
              </a:rPr>
              <a:t>T</a:t>
            </a:r>
            <a:r>
              <a:rPr lang="en-US" sz="2400" dirty="0" smtClean="0"/>
              <a:t>erminal multiplexer</a:t>
            </a:r>
            <a:r>
              <a:rPr lang="en-US" sz="2400" b="1" dirty="0" smtClean="0">
                <a:solidFill>
                  <a:srgbClr val="C00000"/>
                </a:solidFill>
                <a:latin typeface="Cambria" pitchFamily="18" charset="0"/>
              </a:rPr>
              <a:t>: </a:t>
            </a:r>
            <a:r>
              <a:rPr lang="en-US" sz="2400" b="1" dirty="0" err="1" smtClean="0">
                <a:solidFill>
                  <a:srgbClr val="C00000"/>
                </a:solidFill>
                <a:latin typeface="Cambria" pitchFamily="18" charset="0"/>
              </a:rPr>
              <a:t>tmux</a:t>
            </a:r>
            <a:endParaRPr lang="en-US" sz="2400" b="1" dirty="0">
              <a:solidFill>
                <a:srgbClr val="C00000"/>
              </a:solidFill>
              <a:latin typeface="Cambria" pitchFamily="18" charset="0"/>
            </a:endParaRPr>
          </a:p>
        </p:txBody>
      </p:sp>
      <p:pic>
        <p:nvPicPr>
          <p:cNvPr id="1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977" y="5252045"/>
            <a:ext cx="81819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 descr="E:\working\ref\素材\sys\github.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1124744"/>
            <a:ext cx="1292569" cy="193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928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FOPL</a:t>
            </a:r>
            <a:r>
              <a:rPr lang="zh-CN" altLang="en-US" dirty="0" smtClean="0"/>
              <a:t> </a:t>
            </a:r>
            <a:r>
              <a:rPr lang="en-US" altLang="zh-CN" dirty="0" smtClean="0"/>
              <a:t>2018</a:t>
            </a:r>
            <a:endParaRPr lang="en-US" dirty="0"/>
          </a:p>
        </p:txBody>
      </p:sp>
      <p:sp>
        <p:nvSpPr>
          <p:cNvPr id="3" name="Content Placeholder 2"/>
          <p:cNvSpPr>
            <a:spLocks noGrp="1"/>
          </p:cNvSpPr>
          <p:nvPr>
            <p:ph idx="1"/>
          </p:nvPr>
        </p:nvSpPr>
        <p:spPr/>
        <p:txBody>
          <a:bodyPr/>
          <a:lstStyle/>
          <a:p>
            <a:r>
              <a:rPr lang="en-US" altLang="zh-CN" dirty="0" smtClean="0"/>
              <a:t>25</a:t>
            </a:r>
            <a:r>
              <a:rPr lang="zh-CN" altLang="en-US" dirty="0" smtClean="0"/>
              <a:t>名学生选课：有挑战的课程</a:t>
            </a:r>
            <a:endParaRPr lang="en-US" altLang="zh-CN" dirty="0" smtClean="0"/>
          </a:p>
          <a:p>
            <a:r>
              <a:rPr lang="en-US" altLang="zh-CN" dirty="0" smtClean="0"/>
              <a:t>1</a:t>
            </a:r>
            <a:r>
              <a:rPr lang="zh-CN" altLang="en-US" dirty="0" smtClean="0"/>
              <a:t>名</a:t>
            </a:r>
            <a:r>
              <a:rPr lang="en-US" altLang="zh-CN" dirty="0" smtClean="0"/>
              <a:t>TA</a:t>
            </a:r>
          </a:p>
          <a:p>
            <a:r>
              <a:rPr lang="zh-CN" altLang="en-US" dirty="0"/>
              <a:t>课</a:t>
            </a:r>
            <a:r>
              <a:rPr lang="zh-CN" altLang="en-US" dirty="0" smtClean="0"/>
              <a:t>程网站</a:t>
            </a:r>
            <a:endParaRPr lang="en-US" altLang="zh-CN" dirty="0" smtClean="0"/>
          </a:p>
          <a:p>
            <a:pPr marL="858838" lvl="3" indent="-469900"/>
            <a:r>
              <a:rPr lang="en-US" sz="2200" dirty="0" smtClean="0">
                <a:hlinkClick r:id="rId2"/>
              </a:rPr>
              <a:t>http</a:t>
            </a:r>
            <a:r>
              <a:rPr lang="en-US" sz="2200" dirty="0">
                <a:hlinkClick r:id="rId2"/>
              </a:rPr>
              <a:t>://staff.ustc.edu.cn/~yuzhang/fopl</a:t>
            </a:r>
            <a:r>
              <a:rPr lang="en-US" sz="2200" dirty="0" smtClean="0">
                <a:hlinkClick r:id="rId2"/>
              </a:rPr>
              <a:t>/</a:t>
            </a:r>
            <a:endParaRPr lang="en-US" sz="2200" dirty="0" smtClean="0"/>
          </a:p>
          <a:p>
            <a:pPr marL="858838" lvl="3" indent="-469900"/>
            <a:r>
              <a:rPr lang="en-US" sz="2400" dirty="0">
                <a:hlinkClick r:id="rId3"/>
              </a:rPr>
              <a:t>https://github.com/ustc-fopl/2018s</a:t>
            </a:r>
            <a:r>
              <a:rPr lang="en-US" sz="2400" dirty="0"/>
              <a:t> </a:t>
            </a:r>
            <a:endParaRPr lang="en-US" sz="2400" dirty="0" smtClean="0"/>
          </a:p>
          <a:p>
            <a:pPr marL="858838" lvl="3" indent="-469900"/>
            <a:r>
              <a:rPr lang="en-US" sz="2400" dirty="0">
                <a:hlinkClick r:id="rId4"/>
              </a:rPr>
              <a:t>https://github.com/ustc-fopl/2018s-final-projects</a:t>
            </a:r>
            <a:r>
              <a:rPr lang="en-US" sz="2400" dirty="0"/>
              <a:t> </a:t>
            </a:r>
            <a:endParaRPr lang="en-US" sz="2200" dirty="0"/>
          </a:p>
          <a:p>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22</a:t>
            </a:fld>
            <a:endParaRPr lang="en-US" altLang="zh-CN"/>
          </a:p>
        </p:txBody>
      </p:sp>
    </p:spTree>
    <p:extLst>
      <p:ext uri="{BB962C8B-B14F-4D97-AF65-F5344CB8AC3E}">
        <p14:creationId xmlns:p14="http://schemas.microsoft.com/office/powerpoint/2010/main" val="296932084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23</a:t>
            </a:fld>
            <a:endParaRPr lang="en-US" altLang="zh-CN"/>
          </a:p>
        </p:txBody>
      </p:sp>
      <p:graphicFrame>
        <p:nvGraphicFramePr>
          <p:cNvPr id="6" name="Content Placeholder 5"/>
          <p:cNvGraphicFramePr>
            <a:graphicFrameLocks/>
          </p:cNvGraphicFramePr>
          <p:nvPr>
            <p:extLst>
              <p:ext uri="{D42A27DB-BD31-4B8C-83A1-F6EECF244321}">
                <p14:modId xmlns:p14="http://schemas.microsoft.com/office/powerpoint/2010/main" val="4150869605"/>
              </p:ext>
            </p:extLst>
          </p:nvPr>
        </p:nvGraphicFramePr>
        <p:xfrm>
          <a:off x="395536" y="692696"/>
          <a:ext cx="8280920" cy="5941695"/>
        </p:xfrm>
        <a:graphic>
          <a:graphicData uri="http://schemas.openxmlformats.org/drawingml/2006/table">
            <a:tbl>
              <a:tblPr>
                <a:tableStyleId>{5C22544A-7EE6-4342-B048-85BDC9FD1C3A}</a:tableStyleId>
              </a:tblPr>
              <a:tblGrid>
                <a:gridCol w="736082"/>
                <a:gridCol w="7544838"/>
              </a:tblGrid>
              <a:tr h="267458">
                <a:tc>
                  <a:txBody>
                    <a:bodyPr/>
                    <a:lstStyle/>
                    <a:p>
                      <a:pPr algn="l" fontAlgn="b"/>
                      <a:r>
                        <a:rPr lang="en-US" sz="1800" u="none" strike="noStrike" dirty="0">
                          <a:effectLst/>
                        </a:rPr>
                        <a:t>Group</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paper/topic</a:t>
                      </a:r>
                      <a:endParaRPr lang="en-US" sz="1800" b="0" i="0" u="none" strike="noStrike">
                        <a:solidFill>
                          <a:srgbClr val="000000"/>
                        </a:solidFill>
                        <a:effectLst/>
                        <a:latin typeface="Cambria"/>
                      </a:endParaRPr>
                    </a:p>
                  </a:txBody>
                  <a:tcPr marL="9525" marR="9525" marT="9525" marB="0" anchor="b"/>
                </a:tc>
              </a:tr>
              <a:tr h="802375">
                <a:tc>
                  <a:txBody>
                    <a:bodyPr/>
                    <a:lstStyle/>
                    <a:p>
                      <a:pPr algn="l" fontAlgn="b"/>
                      <a:r>
                        <a:rPr lang="en-US" sz="1800" u="none" strike="noStrike" dirty="0">
                          <a:effectLst/>
                        </a:rPr>
                        <a:t>1</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dirty="0" err="1">
                          <a:effectLst/>
                        </a:rPr>
                        <a:t>xWIDL</a:t>
                      </a:r>
                      <a:r>
                        <a:rPr lang="en-US" sz="1800" u="none" strike="noStrike" dirty="0">
                          <a:effectLst/>
                        </a:rPr>
                        <a:t>: Modular and Deep</a:t>
                      </a:r>
                      <a:br>
                        <a:rPr lang="en-US" sz="1800" u="none" strike="noStrike" dirty="0">
                          <a:effectLst/>
                        </a:rPr>
                      </a:br>
                      <a:r>
                        <a:rPr lang="en-US" sz="1800" u="none" strike="noStrike" dirty="0">
                          <a:effectLst/>
                        </a:rPr>
                        <a:t>JavaScript API Misuses Checking</a:t>
                      </a:r>
                      <a:br>
                        <a:rPr lang="en-US" sz="1800" u="none" strike="noStrike" dirty="0">
                          <a:effectLst/>
                        </a:rPr>
                      </a:br>
                      <a:r>
                        <a:rPr lang="en-US" sz="1800" u="none" strike="noStrike" dirty="0">
                          <a:effectLst/>
                        </a:rPr>
                        <a:t>Based on </a:t>
                      </a:r>
                      <a:r>
                        <a:rPr lang="en-US" sz="1800" u="none" strike="noStrike" dirty="0" err="1">
                          <a:effectLst/>
                        </a:rPr>
                        <a:t>eXtended</a:t>
                      </a:r>
                      <a:r>
                        <a:rPr lang="en-US" sz="1800" u="none" strike="noStrike" dirty="0">
                          <a:effectLst/>
                        </a:rPr>
                        <a:t> </a:t>
                      </a:r>
                      <a:r>
                        <a:rPr lang="en-US" sz="1800" u="none" strike="noStrike" dirty="0" err="1">
                          <a:effectLst/>
                        </a:rPr>
                        <a:t>WebIDL</a:t>
                      </a:r>
                      <a:endParaRPr lang="en-US" sz="1800" b="0" i="0" u="none" strike="noStrike" dirty="0">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2</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Dynamic Race Detection for C++11</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3</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Cambricon: An Instruction Set Architecture for Neural Networks</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sngStrike" dirty="0">
                          <a:effectLst/>
                        </a:rPr>
                        <a:t>4</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sngStrike">
                          <a:effectLst/>
                        </a:rPr>
                        <a:t>TensorFlow: A System for Large-Scale Machine Learning</a:t>
                      </a:r>
                      <a:endParaRPr lang="en-US" sz="1800" b="0" i="0" u="none" strike="noStrike">
                        <a:solidFill>
                          <a:srgbClr val="333333"/>
                        </a:solidFill>
                        <a:effectLst/>
                        <a:latin typeface="Cambria"/>
                      </a:endParaRPr>
                    </a:p>
                  </a:txBody>
                  <a:tcPr marL="9525" marR="9525" marT="9525" marB="0" anchor="b"/>
                </a:tc>
              </a:tr>
              <a:tr h="267458">
                <a:tc>
                  <a:txBody>
                    <a:bodyPr/>
                    <a:lstStyle/>
                    <a:p>
                      <a:pPr algn="l" fontAlgn="b"/>
                      <a:r>
                        <a:rPr lang="en-US" sz="1800" u="none" strike="noStrike" dirty="0">
                          <a:effectLst/>
                        </a:rPr>
                        <a:t>5</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Topic:Prolog</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6</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Repairing Sequential Consistency in C/C++11   [PLDI 2017]</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7</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Design and implementation of lua</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8</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The Java memory model</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9</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 Foundations of the C++ concurrency memory model</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10</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FastTrack: Efficient and Precise Dynamic Race Detection</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11</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Partial Redundancy Elimination</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12</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 Into the depths of C: elaborating the de facto standards [PLDI 2016]</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13</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DataCollider: Effective Data-Race Detection for the Kernel</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14</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Compiling without Continuations</a:t>
                      </a:r>
                      <a:endParaRPr lang="en-US" sz="1800" b="0" i="0" u="none" strike="noStrike">
                        <a:solidFill>
                          <a:srgbClr val="0366D6"/>
                        </a:solidFill>
                        <a:effectLst/>
                        <a:latin typeface="Cambria"/>
                      </a:endParaRPr>
                    </a:p>
                  </a:txBody>
                  <a:tcPr marL="9525" marR="9525" marT="9525" marB="0" anchor="b"/>
                </a:tc>
              </a:tr>
              <a:tr h="267458">
                <a:tc>
                  <a:txBody>
                    <a:bodyPr/>
                    <a:lstStyle/>
                    <a:p>
                      <a:pPr algn="l" fontAlgn="b"/>
                      <a:r>
                        <a:rPr lang="en-US" sz="1800" u="none" strike="noStrike" dirty="0">
                          <a:effectLst/>
                        </a:rPr>
                        <a:t>15</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The abstraction of STM in Haskell</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16</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TensorFlow: A System for Large-Scale Machine Learning</a:t>
                      </a:r>
                      <a:endParaRPr lang="en-US" sz="1800" b="0" i="0" u="none" strike="noStrike">
                        <a:solidFill>
                          <a:srgbClr val="333333"/>
                        </a:solidFill>
                        <a:effectLst/>
                        <a:latin typeface="Cambria"/>
                      </a:endParaRPr>
                    </a:p>
                  </a:txBody>
                  <a:tcPr marL="9525" marR="9525" marT="9525" marB="0" anchor="b"/>
                </a:tc>
              </a:tr>
              <a:tr h="267458">
                <a:tc>
                  <a:txBody>
                    <a:bodyPr/>
                    <a:lstStyle/>
                    <a:p>
                      <a:pPr algn="l" fontAlgn="b"/>
                      <a:r>
                        <a:rPr lang="en-US" sz="1800" u="none" strike="noStrike" dirty="0">
                          <a:effectLst/>
                        </a:rPr>
                        <a:t>17</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a:effectLst/>
                        </a:rPr>
                        <a:t>Self ideas</a:t>
                      </a:r>
                      <a:endParaRPr lang="en-US" sz="1800" b="0" i="0" u="none" strike="noStrike">
                        <a:solidFill>
                          <a:srgbClr val="000000"/>
                        </a:solidFill>
                        <a:effectLst/>
                        <a:latin typeface="Cambria"/>
                      </a:endParaRPr>
                    </a:p>
                  </a:txBody>
                  <a:tcPr marL="9525" marR="9525" marT="9525" marB="0" anchor="b"/>
                </a:tc>
              </a:tr>
              <a:tr h="267458">
                <a:tc>
                  <a:txBody>
                    <a:bodyPr/>
                    <a:lstStyle/>
                    <a:p>
                      <a:pPr algn="l" fontAlgn="b"/>
                      <a:r>
                        <a:rPr lang="en-US" sz="1800" u="none" strike="noStrike" dirty="0">
                          <a:effectLst/>
                        </a:rPr>
                        <a:t>18</a:t>
                      </a:r>
                      <a:endParaRPr lang="en-US" sz="1800" b="0" i="0" u="none" strike="noStrike" dirty="0">
                        <a:solidFill>
                          <a:srgbClr val="000000"/>
                        </a:solidFill>
                        <a:effectLst/>
                        <a:latin typeface="Cambria"/>
                      </a:endParaRPr>
                    </a:p>
                  </a:txBody>
                  <a:tcPr marL="9525" marR="9525" marT="9525" marB="0" anchor="b"/>
                </a:tc>
                <a:tc>
                  <a:txBody>
                    <a:bodyPr/>
                    <a:lstStyle/>
                    <a:p>
                      <a:pPr algn="l" fontAlgn="b"/>
                      <a:r>
                        <a:rPr lang="en-US" sz="1800" u="none" strike="noStrike" dirty="0" err="1">
                          <a:effectLst/>
                        </a:rPr>
                        <a:t>TVM:An</a:t>
                      </a:r>
                      <a:r>
                        <a:rPr lang="en-US" sz="1800" u="none" strike="noStrike" dirty="0">
                          <a:effectLst/>
                        </a:rPr>
                        <a:t> Automated End-to-End Optimizing Compiler for Deep Learning</a:t>
                      </a:r>
                      <a:endParaRPr lang="en-US" sz="1800" b="0" i="0" u="none" strike="noStrike" dirty="0">
                        <a:solidFill>
                          <a:srgbClr val="000000"/>
                        </a:solidFill>
                        <a:effectLst/>
                        <a:latin typeface="Cambria"/>
                      </a:endParaRPr>
                    </a:p>
                  </a:txBody>
                  <a:tcPr marL="9525" marR="9525" marT="9525" marB="0" anchor="b"/>
                </a:tc>
              </a:tr>
            </a:tbl>
          </a:graphicData>
        </a:graphic>
      </p:graphicFrame>
    </p:spTree>
    <p:extLst>
      <p:ext uri="{BB962C8B-B14F-4D97-AF65-F5344CB8AC3E}">
        <p14:creationId xmlns:p14="http://schemas.microsoft.com/office/powerpoint/2010/main" val="405920387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实践小结</a:t>
            </a:r>
            <a:endParaRPr lang="en-US" dirty="0"/>
          </a:p>
        </p:txBody>
      </p:sp>
      <p:sp>
        <p:nvSpPr>
          <p:cNvPr id="3" name="Content Placeholder 2"/>
          <p:cNvSpPr>
            <a:spLocks noGrp="1"/>
          </p:cNvSpPr>
          <p:nvPr>
            <p:ph idx="1"/>
          </p:nvPr>
        </p:nvSpPr>
        <p:spPr/>
        <p:txBody>
          <a:bodyPr/>
          <a:lstStyle/>
          <a:p>
            <a:r>
              <a:rPr lang="zh-CN" altLang="en-US" dirty="0" smtClean="0"/>
              <a:t>“好”的方面</a:t>
            </a:r>
            <a:endParaRPr lang="en-US" altLang="zh-CN" dirty="0" smtClean="0"/>
          </a:p>
          <a:p>
            <a:pPr lvl="1"/>
            <a:r>
              <a:rPr lang="zh-CN" altLang="en-US" dirty="0" smtClean="0"/>
              <a:t>提供代码例子：便于学生快速结合例子学习新语言</a:t>
            </a:r>
            <a:endParaRPr lang="en-US" altLang="zh-CN" dirty="0" smtClean="0"/>
          </a:p>
          <a:p>
            <a:pPr lvl="1"/>
            <a:r>
              <a:rPr lang="zh-CN" altLang="en-US" dirty="0"/>
              <a:t>课</a:t>
            </a:r>
            <a:r>
              <a:rPr lang="zh-CN" altLang="en-US" dirty="0" smtClean="0"/>
              <a:t>程实践有代码框架和文档</a:t>
            </a:r>
            <a:endParaRPr lang="en-US" altLang="zh-CN" dirty="0" smtClean="0"/>
          </a:p>
          <a:p>
            <a:pPr marL="471487" lvl="1" indent="0">
              <a:buNone/>
            </a:pP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24</a:t>
            </a:fld>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68" y="3175454"/>
            <a:ext cx="8031807" cy="2773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8837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实践小结</a:t>
            </a:r>
            <a:endParaRPr lang="en-US" dirty="0"/>
          </a:p>
        </p:txBody>
      </p:sp>
      <p:sp>
        <p:nvSpPr>
          <p:cNvPr id="3" name="Content Placeholder 2"/>
          <p:cNvSpPr>
            <a:spLocks noGrp="1"/>
          </p:cNvSpPr>
          <p:nvPr>
            <p:ph idx="1"/>
          </p:nvPr>
        </p:nvSpPr>
        <p:spPr/>
        <p:txBody>
          <a:bodyPr/>
          <a:lstStyle/>
          <a:p>
            <a:r>
              <a:rPr lang="zh-CN" altLang="en-US" dirty="0" smtClean="0"/>
              <a:t>“欠缺”之处</a:t>
            </a:r>
            <a:endParaRPr lang="en-US" altLang="zh-CN" dirty="0" smtClean="0"/>
          </a:p>
          <a:p>
            <a:pPr lvl="1"/>
            <a:r>
              <a:rPr lang="zh-CN" altLang="en-US" dirty="0"/>
              <a:t>学</a:t>
            </a:r>
            <a:r>
              <a:rPr lang="zh-CN" altLang="en-US" dirty="0" smtClean="0"/>
              <a:t>生主动交流不够</a:t>
            </a:r>
            <a:endParaRPr lang="en-US" altLang="zh-CN" dirty="0" smtClean="0"/>
          </a:p>
          <a:p>
            <a:pPr lvl="1"/>
            <a:r>
              <a:rPr lang="zh-CN" altLang="en-US" dirty="0" smtClean="0"/>
              <a:t>作业延期策略难以执行</a:t>
            </a:r>
            <a:endParaRPr lang="en-US" altLang="zh-CN" dirty="0" smtClean="0"/>
          </a:p>
          <a:p>
            <a:pPr lvl="1"/>
            <a:r>
              <a:rPr lang="zh-CN" altLang="en-US" dirty="0"/>
              <a:t>需</a:t>
            </a:r>
            <a:r>
              <a:rPr lang="zh-CN" altLang="en-US" dirty="0" smtClean="0"/>
              <a:t>要布置小作业督促学生课后阅读和实践</a:t>
            </a:r>
            <a:endParaRPr lang="en-US" altLang="zh-CN" dirty="0" smtClean="0"/>
          </a:p>
          <a:p>
            <a:pPr lvl="1"/>
            <a:r>
              <a:rPr lang="zh-CN" altLang="en-US" dirty="0" smtClean="0"/>
              <a:t>没有合适的教材供学生系统学习</a:t>
            </a:r>
            <a:endParaRPr lang="en-US" altLang="zh-CN" dirty="0" smtClean="0"/>
          </a:p>
          <a:p>
            <a:pPr lvl="1"/>
            <a:r>
              <a:rPr lang="zh-CN" altLang="en-US" dirty="0"/>
              <a:t>学时</a:t>
            </a:r>
            <a:r>
              <a:rPr lang="zh-CN" altLang="en-US" dirty="0" smtClean="0"/>
              <a:t>与实际任务的权衡</a:t>
            </a: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25</a:t>
            </a:fld>
            <a:endParaRPr lang="en-US" altLang="zh-CN"/>
          </a:p>
        </p:txBody>
      </p:sp>
    </p:spTree>
    <p:extLst>
      <p:ext uri="{BB962C8B-B14F-4D97-AF65-F5344CB8AC3E}">
        <p14:creationId xmlns:p14="http://schemas.microsoft.com/office/powerpoint/2010/main" val="119365586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4963" y="304800"/>
            <a:ext cx="7539037" cy="760413"/>
          </a:xfrm>
        </p:spPr>
        <p:txBody>
          <a:bodyPr/>
          <a:lstStyle/>
          <a:p>
            <a:r>
              <a:rPr lang="zh-CN" altLang="en-US" dirty="0" smtClean="0"/>
              <a:t>报 告 目 录</a:t>
            </a:r>
            <a:endParaRPr lang="zh-CN" altLang="en-US" dirty="0"/>
          </a:p>
        </p:txBody>
      </p:sp>
      <p:grpSp>
        <p:nvGrpSpPr>
          <p:cNvPr id="6" name="Group 30"/>
          <p:cNvGrpSpPr>
            <a:grpSpLocks/>
          </p:cNvGrpSpPr>
          <p:nvPr/>
        </p:nvGrpSpPr>
        <p:grpSpPr bwMode="auto">
          <a:xfrm>
            <a:off x="2095747" y="1691655"/>
            <a:ext cx="5140325" cy="657225"/>
            <a:chOff x="1080" y="799"/>
            <a:chExt cx="3238" cy="414"/>
          </a:xfrm>
        </p:grpSpPr>
        <p:pic>
          <p:nvPicPr>
            <p:cNvPr id="7"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850"/>
              <a:ext cx="25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问题</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和业界现状</a:t>
              </a:r>
              <a:endPar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10" name="Group 31"/>
          <p:cNvGrpSpPr>
            <a:grpSpLocks/>
          </p:cNvGrpSpPr>
          <p:nvPr/>
        </p:nvGrpSpPr>
        <p:grpSpPr bwMode="auto">
          <a:xfrm>
            <a:off x="2095747" y="2819780"/>
            <a:ext cx="5500688" cy="657225"/>
            <a:chOff x="1080" y="1249"/>
            <a:chExt cx="3465" cy="414"/>
          </a:xfrm>
        </p:grpSpPr>
        <p:pic>
          <p:nvPicPr>
            <p:cNvPr id="11"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00" y="1314"/>
              <a:ext cx="2745" cy="291"/>
            </a:xfrm>
            <a:prstGeom prst="rect">
              <a:avLst/>
            </a:prstGeom>
            <a:noFill/>
          </p:spPr>
          <p:txBody>
            <a:bodyPr wrap="square">
              <a:spAutoFit/>
            </a:bodyPr>
            <a:lstStyle/>
            <a:p>
              <a:pPr>
                <a:defRPr/>
              </a:pP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编程语言及原理类课程体系</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22" name="Group 34"/>
          <p:cNvGrpSpPr>
            <a:grpSpLocks/>
          </p:cNvGrpSpPr>
          <p:nvPr/>
        </p:nvGrpSpPr>
        <p:grpSpPr bwMode="auto">
          <a:xfrm>
            <a:off x="2095747" y="3947905"/>
            <a:ext cx="5716588" cy="657225"/>
            <a:chOff x="1080" y="2590"/>
            <a:chExt cx="3601" cy="414"/>
          </a:xfrm>
        </p:grpSpPr>
        <p:pic>
          <p:nvPicPr>
            <p:cNvPr id="23"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userDrawn="1"/>
          </p:nvSpPr>
          <p:spPr>
            <a:xfrm>
              <a:off x="1800" y="2635"/>
              <a:ext cx="2881" cy="291"/>
            </a:xfrm>
            <a:prstGeom prst="rect">
              <a:avLst/>
            </a:prstGeom>
            <a:noFill/>
          </p:spPr>
          <p:txBody>
            <a:bodyPr wrap="square">
              <a:spAutoFit/>
            </a:bodyPr>
            <a:lstStyle/>
            <a:p>
              <a:pPr>
                <a:defRPr/>
              </a:pP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程</a:t>
              </a: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序设</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计语言基础</a:t>
              </a: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课的探索</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25"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3</a:t>
              </a:r>
              <a:endParaRPr lang="zh-CN" altLang="en-US" dirty="0">
                <a:solidFill>
                  <a:prstClr val="white"/>
                </a:solidFill>
                <a:latin typeface="微软雅黑" pitchFamily="34" charset="-122"/>
                <a:ea typeface="微软雅黑" pitchFamily="34" charset="-122"/>
              </a:endParaRPr>
            </a:p>
          </p:txBody>
        </p:sp>
      </p:grpSp>
      <p:sp>
        <p:nvSpPr>
          <p:cNvPr id="4" name="Slide Number Placeholder 3"/>
          <p:cNvSpPr>
            <a:spLocks noGrp="1"/>
          </p:cNvSpPr>
          <p:nvPr>
            <p:ph type="sldNum" sz="quarter" idx="12"/>
          </p:nvPr>
        </p:nvSpPr>
        <p:spPr/>
        <p:txBody>
          <a:bodyPr/>
          <a:lstStyle/>
          <a:p>
            <a:pPr>
              <a:defRPr/>
            </a:pPr>
            <a:fld id="{33DBE327-DA66-44E5-88F1-17F4096695B6}" type="slidenum">
              <a:rPr lang="en-US" altLang="zh-CN" smtClean="0"/>
              <a:pPr>
                <a:defRPr/>
              </a:pPr>
              <a:t>26</a:t>
            </a:fld>
            <a:endParaRPr lang="en-US" altLang="zh-CN"/>
          </a:p>
        </p:txBody>
      </p:sp>
      <p:sp>
        <p:nvSpPr>
          <p:cNvPr id="3" name="页脚占位符 2"/>
          <p:cNvSpPr>
            <a:spLocks noGrp="1"/>
          </p:cNvSpPr>
          <p:nvPr>
            <p:ph type="ftr" sz="quarter" idx="11"/>
          </p:nvPr>
        </p:nvSpPr>
        <p:spPr/>
        <p:txBody>
          <a:bodyPr/>
          <a:lstStyle/>
          <a:p>
            <a:pPr>
              <a:defRPr/>
            </a:pPr>
            <a:r>
              <a:rPr lang="zh-CN" altLang="en-US" smtClean="0"/>
              <a:t>张昱：编程语言及原理类课程设置及教学内容探索</a:t>
            </a:r>
            <a:endParaRPr lang="en-US" altLang="zh-CN"/>
          </a:p>
        </p:txBody>
      </p:sp>
      <p:sp>
        <p:nvSpPr>
          <p:cNvPr id="5" name="右箭头 4"/>
          <p:cNvSpPr/>
          <p:nvPr/>
        </p:nvSpPr>
        <p:spPr>
          <a:xfrm>
            <a:off x="1330200" y="5104134"/>
            <a:ext cx="648072" cy="26908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31"/>
          <p:cNvGrpSpPr>
            <a:grpSpLocks/>
          </p:cNvGrpSpPr>
          <p:nvPr/>
        </p:nvGrpSpPr>
        <p:grpSpPr bwMode="auto">
          <a:xfrm>
            <a:off x="2095747" y="5076031"/>
            <a:ext cx="5500688" cy="657225"/>
            <a:chOff x="1080" y="1249"/>
            <a:chExt cx="3465" cy="414"/>
          </a:xfrm>
        </p:grpSpPr>
        <p:pic>
          <p:nvPicPr>
            <p:cNvPr id="19"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1314"/>
              <a:ext cx="2745" cy="291"/>
            </a:xfrm>
            <a:prstGeom prst="rect">
              <a:avLst/>
            </a:prstGeom>
            <a:noFill/>
          </p:spPr>
          <p:txBody>
            <a:bodyPr wrap="square">
              <a:spAutoFit/>
            </a:bodyPr>
            <a:lstStyle/>
            <a:p>
              <a:pPr>
                <a:defRPr/>
              </a:pP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总结与</a:t>
              </a: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期望</a:t>
              </a:r>
            </a:p>
          </p:txBody>
        </p:sp>
        <p:sp>
          <p:nvSpPr>
            <p:cNvPr id="21" name="TextBox 20"/>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4</a:t>
              </a:r>
              <a:endParaRPr lang="zh-CN" altLang="en-US" dirty="0">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069892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000" dirty="0">
                <a:solidFill>
                  <a:prstClr val="black"/>
                </a:solidFill>
                <a:effectLst>
                  <a:outerShdw blurRad="38100" dist="38100" dir="2700000" algn="tl">
                    <a:srgbClr val="C0C0C0"/>
                  </a:outerShdw>
                </a:effectLst>
                <a:latin typeface="微软雅黑" pitchFamily="34" charset="-122"/>
              </a:rPr>
              <a:t>总结与期望</a:t>
            </a:r>
            <a:endParaRPr lang="en-US" dirty="0"/>
          </a:p>
        </p:txBody>
      </p:sp>
      <p:sp>
        <p:nvSpPr>
          <p:cNvPr id="3" name="Content Placeholder 2"/>
          <p:cNvSpPr>
            <a:spLocks noGrp="1"/>
          </p:cNvSpPr>
          <p:nvPr>
            <p:ph idx="1"/>
          </p:nvPr>
        </p:nvSpPr>
        <p:spPr/>
        <p:txBody>
          <a:bodyPr/>
          <a:lstStyle/>
          <a:p>
            <a:r>
              <a:rPr lang="zh-CN" altLang="en-US" dirty="0" smtClean="0"/>
              <a:t>业界需求</a:t>
            </a:r>
            <a:r>
              <a:rPr lang="en-US" altLang="zh-CN" dirty="0" smtClean="0"/>
              <a:t>=〉</a:t>
            </a:r>
            <a:r>
              <a:rPr lang="zh-CN" altLang="en-US" dirty="0" smtClean="0"/>
              <a:t>加强程序语言基础的能力培养</a:t>
            </a:r>
            <a:endParaRPr lang="en-US" altLang="zh-CN" dirty="0" smtClean="0"/>
          </a:p>
          <a:p>
            <a:r>
              <a:rPr lang="zh-CN" altLang="en-US" dirty="0" smtClean="0"/>
              <a:t>程序设计语言类课程体系有待重新规划</a:t>
            </a:r>
            <a:endParaRPr lang="en-US" altLang="zh-CN" dirty="0" smtClean="0"/>
          </a:p>
          <a:p>
            <a:r>
              <a:rPr lang="zh-CN" altLang="en-US" dirty="0" smtClean="0"/>
              <a:t>语言基础方面的教材极其缺乏</a:t>
            </a:r>
            <a:endParaRPr lang="en-US" altLang="zh-CN" dirty="0" smtClean="0"/>
          </a:p>
          <a:p>
            <a:r>
              <a:rPr lang="zh-CN" altLang="en-US" dirty="0" smtClean="0"/>
              <a:t>课程实践方案的设计非常重要</a:t>
            </a:r>
            <a:endParaRPr lang="en-US" altLang="zh-CN" dirty="0" smtClean="0"/>
          </a:p>
          <a:p>
            <a:pPr lvl="1"/>
            <a:r>
              <a:rPr lang="zh-CN" altLang="en-US" dirty="0" smtClean="0"/>
              <a:t>深度</a:t>
            </a:r>
            <a:r>
              <a:rPr lang="zh-CN" altLang="en-US" dirty="0"/>
              <a:t> </a:t>
            </a:r>
            <a:r>
              <a:rPr lang="zh-CN" altLang="en-US" dirty="0" smtClean="0"/>
              <a:t>和工作量的权衡</a:t>
            </a:r>
            <a:endParaRPr lang="en-US" altLang="zh-CN" dirty="0" smtClean="0"/>
          </a:p>
          <a:p>
            <a:r>
              <a:rPr lang="zh-CN" altLang="en-US" dirty="0"/>
              <a:t>师</a:t>
            </a:r>
            <a:r>
              <a:rPr lang="zh-CN" altLang="en-US" dirty="0" smtClean="0"/>
              <a:t>资</a:t>
            </a:r>
            <a:endParaRPr lang="en-US" altLang="zh-CN" dirty="0" smtClean="0"/>
          </a:p>
          <a:p>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27</a:t>
            </a:fld>
            <a:endParaRPr lang="en-US" altLang="zh-CN"/>
          </a:p>
        </p:txBody>
      </p:sp>
    </p:spTree>
    <p:extLst>
      <p:ext uri="{BB962C8B-B14F-4D97-AF65-F5344CB8AC3E}">
        <p14:creationId xmlns:p14="http://schemas.microsoft.com/office/powerpoint/2010/main" val="10394540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2420888"/>
            <a:ext cx="6619750" cy="1296145"/>
          </a:xfrm>
        </p:spPr>
        <p:txBody>
          <a:bodyPr/>
          <a:lstStyle/>
          <a:p>
            <a:pPr algn="l"/>
            <a:r>
              <a:rPr lang="zh-CN" altLang="en-US" sz="4400" dirty="0" smtClean="0"/>
              <a:t>         谢谢</a:t>
            </a:r>
            <a:endParaRPr lang="zh-CN" altLang="en-US" sz="4400" dirty="0"/>
          </a:p>
        </p:txBody>
      </p:sp>
      <p:sp>
        <p:nvSpPr>
          <p:cNvPr id="3" name="Text Placeholder 2"/>
          <p:cNvSpPr>
            <a:spLocks noGrp="1"/>
          </p:cNvSpPr>
          <p:nvPr>
            <p:ph type="body" sz="quarter" idx="10"/>
          </p:nvPr>
        </p:nvSpPr>
        <p:spPr/>
        <p:txBody>
          <a:bodyPr/>
          <a:lstStyle/>
          <a:p>
            <a:endParaRPr lang="zh-CN" altLang="en-US"/>
          </a:p>
        </p:txBody>
      </p:sp>
      <p:sp>
        <p:nvSpPr>
          <p:cNvPr id="7" name="Rectangle 3"/>
          <p:cNvSpPr>
            <a:spLocks noGrp="1" noChangeAspect="1" noChangeArrowheads="1"/>
          </p:cNvSpPr>
          <p:nvPr/>
        </p:nvSpPr>
        <p:spPr bwMode="auto">
          <a:xfrm>
            <a:off x="467544" y="1340768"/>
            <a:ext cx="2592288" cy="2592288"/>
          </a:xfrm>
          <a:prstGeom prst="rect">
            <a:avLst/>
          </a:prstGeom>
          <a:blipFill dpi="0" rotWithShape="1">
            <a:blip r:embed="rId2"/>
            <a:srcRect/>
            <a:stretch>
              <a:fillRect t="5042" b="-3051"/>
            </a:stretch>
          </a:blipFill>
          <a:ln w="9525">
            <a:noFill/>
            <a:miter lim="800000"/>
            <a:headEnd/>
            <a:tailEnd/>
          </a:ln>
        </p:spPr>
        <p:txBody>
          <a:bodyPr/>
          <a:lstStyle/>
          <a:p>
            <a:pPr>
              <a:defRPr/>
            </a:pPr>
            <a:endParaRPr lang="zh-CN" altLang="zh-CN">
              <a:latin typeface="Calibri" pitchFamily="34" charset="0"/>
            </a:endParaRPr>
          </a:p>
        </p:txBody>
      </p:sp>
    </p:spTree>
    <p:extLst>
      <p:ext uri="{BB962C8B-B14F-4D97-AF65-F5344CB8AC3E}">
        <p14:creationId xmlns:p14="http://schemas.microsoft.com/office/powerpoint/2010/main" val="28653002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业界现状：新形势下的各种变化</a:t>
            </a:r>
            <a:endParaRPr lang="zh-CN" altLang="en-US" dirty="0"/>
          </a:p>
        </p:txBody>
      </p:sp>
      <p:sp>
        <p:nvSpPr>
          <p:cNvPr id="3" name="Text Placeholder 2"/>
          <p:cNvSpPr>
            <a:spLocks noGrp="1"/>
          </p:cNvSpPr>
          <p:nvPr>
            <p:ph type="body" sz="quarter" idx="10"/>
          </p:nvPr>
        </p:nvSpPr>
        <p:spPr>
          <a:xfrm>
            <a:off x="1475656" y="2852936"/>
            <a:ext cx="7200800" cy="3168947"/>
          </a:xfrm>
        </p:spPr>
        <p:txBody>
          <a:bodyPr/>
          <a:lstStyle/>
          <a:p>
            <a:r>
              <a:rPr lang="zh-CN" altLang="en-US" dirty="0"/>
              <a:t>开源软件</a:t>
            </a:r>
            <a:r>
              <a:rPr lang="zh-CN" altLang="en-US" dirty="0" smtClean="0"/>
              <a:t>盛行 </a:t>
            </a:r>
            <a:r>
              <a:rPr lang="en-US" altLang="zh-CN" dirty="0" smtClean="0">
                <a:sym typeface="Wingdings" panose="05000000000000000000" pitchFamily="2" charset="2"/>
              </a:rPr>
              <a:t></a:t>
            </a:r>
            <a:r>
              <a:rPr lang="en-US" altLang="zh-CN" dirty="0" err="1" smtClean="0">
                <a:sym typeface="Wingdings" panose="05000000000000000000" pitchFamily="2" charset="2"/>
              </a:rPr>
              <a:t>Github</a:t>
            </a:r>
            <a:r>
              <a:rPr lang="en-US" altLang="zh-CN" dirty="0" smtClean="0">
                <a:sym typeface="Wingdings" panose="05000000000000000000" pitchFamily="2" charset="2"/>
              </a:rPr>
              <a:t>, </a:t>
            </a:r>
            <a:r>
              <a:rPr lang="en-US" altLang="zh-CN" dirty="0" err="1" smtClean="0">
                <a:sym typeface="Wingdings" panose="05000000000000000000" pitchFamily="2" charset="2"/>
              </a:rPr>
              <a:t>Gitbook</a:t>
            </a:r>
            <a:r>
              <a:rPr lang="zh-CN" altLang="en-US" dirty="0" smtClean="0">
                <a:sym typeface="Wingdings" panose="05000000000000000000" pitchFamily="2" charset="2"/>
              </a:rPr>
              <a:t>，</a:t>
            </a:r>
            <a:r>
              <a:rPr lang="en-US" altLang="zh-CN" dirty="0" smtClean="0">
                <a:sym typeface="Wingdings" panose="05000000000000000000" pitchFamily="2" charset="2"/>
              </a:rPr>
              <a:t>…</a:t>
            </a:r>
            <a:endParaRPr lang="en-US" altLang="zh-CN" dirty="0"/>
          </a:p>
          <a:p>
            <a:r>
              <a:rPr lang="zh-CN" altLang="en-US" dirty="0" smtClean="0"/>
              <a:t>编</a:t>
            </a:r>
            <a:r>
              <a:rPr lang="zh-CN" altLang="en-US" dirty="0"/>
              <a:t>程语</a:t>
            </a:r>
            <a:r>
              <a:rPr lang="zh-CN" altLang="en-US" dirty="0" smtClean="0"/>
              <a:t>言</a:t>
            </a:r>
            <a:r>
              <a:rPr lang="zh-CN" altLang="en-US" dirty="0"/>
              <a:t>百花齐</a:t>
            </a:r>
            <a:r>
              <a:rPr lang="zh-CN" altLang="en-US" dirty="0" smtClean="0"/>
              <a:t>放</a:t>
            </a:r>
            <a:endParaRPr lang="en-US" altLang="zh-CN" dirty="0"/>
          </a:p>
          <a:p>
            <a:r>
              <a:rPr lang="zh-CN" altLang="en-US" dirty="0"/>
              <a:t>体系结构各异</a:t>
            </a:r>
            <a:endParaRPr lang="en-US" altLang="zh-CN" dirty="0"/>
          </a:p>
          <a:p>
            <a:r>
              <a:rPr lang="zh-CN" altLang="en-US" dirty="0" smtClean="0"/>
              <a:t>编</a:t>
            </a:r>
            <a:r>
              <a:rPr lang="zh-CN" altLang="en-US" dirty="0"/>
              <a:t>程模</a:t>
            </a:r>
            <a:r>
              <a:rPr lang="zh-CN" altLang="en-US" dirty="0" smtClean="0"/>
              <a:t>型与硬件的</a:t>
            </a:r>
            <a:r>
              <a:rPr lang="en-US" altLang="zh-CN" dirty="0" smtClean="0"/>
              <a:t/>
            </a:r>
            <a:br>
              <a:rPr lang="en-US" altLang="zh-CN" dirty="0" smtClean="0"/>
            </a:br>
            <a:r>
              <a:rPr lang="zh-CN" altLang="en-US" dirty="0"/>
              <a:t>对应关</a:t>
            </a:r>
            <a:r>
              <a:rPr lang="zh-CN" altLang="en-US" dirty="0" smtClean="0"/>
              <a:t>系模糊</a:t>
            </a:r>
            <a:endParaRPr lang="en-US" altLang="zh-CN" dirty="0" smtClean="0"/>
          </a:p>
          <a:p>
            <a:r>
              <a:rPr lang="zh-CN" altLang="en-US" dirty="0"/>
              <a:t>复杂系</a:t>
            </a:r>
            <a:r>
              <a:rPr lang="zh-CN" altLang="en-US" dirty="0" smtClean="0"/>
              <a:t>统工程</a:t>
            </a:r>
            <a:endParaRPr lang="zh-CN" altLang="en-US" dirty="0"/>
          </a:p>
          <a:p>
            <a:endParaRPr lang="zh-CN" alt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48064" y="3573016"/>
            <a:ext cx="3810775" cy="242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115616" y="6309320"/>
            <a:ext cx="7632848" cy="432048"/>
          </a:xfrm>
          <a:prstGeom prst="roundRect">
            <a:avLst/>
          </a:prstGeom>
          <a:solidFill>
            <a:srgbClr val="0066CC"/>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楷体" pitchFamily="49" charset="-122"/>
                <a:ea typeface="楷体" pitchFamily="49" charset="-122"/>
              </a:rPr>
              <a:t>降低编程难度</a:t>
            </a:r>
            <a:r>
              <a:rPr lang="zh-CN" altLang="en-US" sz="2400" b="1" dirty="0" smtClean="0">
                <a:latin typeface="楷体" pitchFamily="49" charset="-122"/>
                <a:ea typeface="楷体" pitchFamily="49" charset="-122"/>
              </a:rPr>
              <a:t>，发</a:t>
            </a:r>
            <a:r>
              <a:rPr lang="zh-CN" altLang="en-US" sz="2400" b="1" dirty="0">
                <a:latin typeface="楷体" pitchFamily="49" charset="-122"/>
                <a:ea typeface="楷体" pitchFamily="49" charset="-122"/>
              </a:rPr>
              <a:t>挥异构硬件的优</a:t>
            </a:r>
            <a:r>
              <a:rPr lang="zh-CN" altLang="en-US" sz="2400" b="1" dirty="0" smtClean="0">
                <a:latin typeface="楷体" pitchFamily="49" charset="-122"/>
                <a:ea typeface="楷体" pitchFamily="49" charset="-122"/>
              </a:rPr>
              <a:t>势，提升安全和性能</a:t>
            </a:r>
            <a:endParaRPr lang="en-US" sz="2400" b="1" dirty="0">
              <a:latin typeface="楷体" pitchFamily="49" charset="-122"/>
              <a:ea typeface="楷体" pitchFamily="49" charset="-122"/>
            </a:endParaRPr>
          </a:p>
        </p:txBody>
      </p:sp>
    </p:spTree>
    <p:extLst>
      <p:ext uri="{BB962C8B-B14F-4D97-AF65-F5344CB8AC3E}">
        <p14:creationId xmlns:p14="http://schemas.microsoft.com/office/powerpoint/2010/main" val="4169333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zh-CN" altLang="en-US" smtClean="0"/>
              <a:t>张昱：编程语言及原理类课程设置及教学内容探索</a:t>
            </a:r>
            <a:endParaRPr lang="en-US" altLang="zh-CN"/>
          </a:p>
        </p:txBody>
      </p:sp>
      <p:sp>
        <p:nvSpPr>
          <p:cNvPr id="3" name="Slide Number Placeholder 2"/>
          <p:cNvSpPr>
            <a:spLocks noGrp="1"/>
          </p:cNvSpPr>
          <p:nvPr>
            <p:ph type="sldNum" sz="quarter" idx="12"/>
          </p:nvPr>
        </p:nvSpPr>
        <p:spPr/>
        <p:txBody>
          <a:bodyPr/>
          <a:lstStyle/>
          <a:p>
            <a:pPr>
              <a:defRPr/>
            </a:pPr>
            <a:fld id="{33DBE327-DA66-44E5-88F1-17F4096695B6}" type="slidenum">
              <a:rPr lang="en-US" altLang="zh-CN" smtClean="0"/>
              <a:pPr>
                <a:defRPr/>
              </a:pPr>
              <a:t>4</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8856984" cy="670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79512" y="4653136"/>
            <a:ext cx="28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9512" y="4869160"/>
            <a:ext cx="28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79512" y="5085184"/>
            <a:ext cx="28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9512" y="5301208"/>
            <a:ext cx="28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9512" y="5517232"/>
            <a:ext cx="17281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8064" y="188640"/>
            <a:ext cx="3888432" cy="701731"/>
          </a:xfrm>
          <a:prstGeom prst="rect">
            <a:avLst/>
          </a:prstGeom>
        </p:spPr>
        <p:txBody>
          <a:bodyPr wrap="square">
            <a:spAutoFit/>
          </a:bodyPr>
          <a:lstStyle/>
          <a:p>
            <a:pPr marL="0" indent="0" algn="r">
              <a:lnSpc>
                <a:spcPct val="110000"/>
              </a:lnSpc>
              <a:spcBef>
                <a:spcPts val="600"/>
              </a:spcBef>
              <a:buNone/>
            </a:pPr>
            <a:r>
              <a:rPr lang="en-US" altLang="zh-CN" b="1" dirty="0" smtClean="0"/>
              <a:t>Thomas </a:t>
            </a:r>
            <a:r>
              <a:rPr lang="en-US" altLang="zh-CN" b="1" dirty="0" err="1" smtClean="0"/>
              <a:t>Ball,Benjamin</a:t>
            </a:r>
            <a:r>
              <a:rPr lang="en-US" altLang="zh-CN" b="1" dirty="0" smtClean="0"/>
              <a:t> Zorn; </a:t>
            </a:r>
            <a:r>
              <a:rPr lang="en-US" altLang="zh-CN" spc="-40" dirty="0" smtClean="0">
                <a:hlinkClick r:id="rId3" tooltip="Teach foundational language principles；讲授基础语言原理"/>
              </a:rPr>
              <a:t>CACM2015.5</a:t>
            </a:r>
            <a:endParaRPr lang="en-US" altLang="zh-CN" spc="-40" dirty="0"/>
          </a:p>
        </p:txBody>
      </p:sp>
      <p:sp>
        <p:nvSpPr>
          <p:cNvPr id="6" name="Rectangular Callout 5"/>
          <p:cNvSpPr/>
          <p:nvPr/>
        </p:nvSpPr>
        <p:spPr>
          <a:xfrm>
            <a:off x="3059832" y="1219797"/>
            <a:ext cx="4680520" cy="2641251"/>
          </a:xfrm>
          <a:prstGeom prst="wedgeRectCallout">
            <a:avLst>
              <a:gd name="adj1" fmla="val -53700"/>
              <a:gd name="adj2" fmla="val 80336"/>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chemeClr val="bg1"/>
                </a:solidFill>
                <a:latin typeface="楷体" pitchFamily="49" charset="-122"/>
                <a:ea typeface="楷体" pitchFamily="49" charset="-122"/>
              </a:rPr>
              <a:t>   语</a:t>
            </a:r>
            <a:r>
              <a:rPr lang="zh-CN" altLang="en-US" sz="2800" b="1" dirty="0">
                <a:solidFill>
                  <a:schemeClr val="bg1"/>
                </a:solidFill>
                <a:latin typeface="楷体" pitchFamily="49" charset="-122"/>
                <a:ea typeface="楷体" pitchFamily="49" charset="-122"/>
              </a:rPr>
              <a:t>言基础在本行业所使用的复杂软件系统的设计与实现中发挥日益重要的作用。工业界亟需更多语言原理方面的人才，为客户提供可靠而高效的软件解决方案</a:t>
            </a:r>
            <a:r>
              <a:rPr lang="zh-CN" altLang="en-US" sz="2800" b="1" dirty="0" smtClean="0">
                <a:solidFill>
                  <a:schemeClr val="bg1"/>
                </a:solidFill>
                <a:latin typeface="楷体" pitchFamily="49" charset="-122"/>
                <a:ea typeface="楷体" pitchFamily="49" charset="-122"/>
              </a:rPr>
              <a:t>。</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4218679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110000"/>
              </a:lnSpc>
              <a:spcBef>
                <a:spcPts val="600"/>
              </a:spcBef>
            </a:pPr>
            <a:r>
              <a:rPr lang="zh-CN" altLang="en-US" dirty="0" smtClean="0"/>
              <a:t>高校如何应对业界变化？</a:t>
            </a:r>
            <a:r>
              <a:rPr lang="en-US" altLang="zh-CN" dirty="0" smtClean="0"/>
              <a:t/>
            </a:r>
            <a:br>
              <a:rPr lang="en-US" altLang="zh-CN" dirty="0" smtClean="0"/>
            </a:br>
            <a:r>
              <a:rPr lang="zh-CN" altLang="en-US" dirty="0" smtClean="0"/>
              <a:t>规模</a:t>
            </a:r>
            <a:r>
              <a:rPr lang="zh-CN" altLang="en-US" dirty="0"/>
              <a:t>日趋庞大</a:t>
            </a:r>
            <a:r>
              <a:rPr lang="en-US" altLang="zh-CN" dirty="0"/>
              <a:t>+</a:t>
            </a:r>
            <a:r>
              <a:rPr lang="zh-CN" altLang="en-US" dirty="0"/>
              <a:t>多语言混合</a:t>
            </a:r>
            <a:r>
              <a:rPr lang="en-US" altLang="zh-CN" dirty="0"/>
              <a:t>+</a:t>
            </a:r>
            <a:r>
              <a:rPr lang="zh-CN" altLang="en-US" dirty="0"/>
              <a:t>异构</a:t>
            </a:r>
            <a:endParaRPr lang="en-US" altLang="zh-CN" dirty="0"/>
          </a:p>
        </p:txBody>
      </p:sp>
      <p:pic>
        <p:nvPicPr>
          <p:cNvPr id="1026" name="Picture 2" descr="https://ss1.bdstatic.com/70cFuXSh_Q1YnxGkpoWK1HF6hhy/it/u=1258383479,2031990900&amp;fm=27&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978605"/>
            <a:ext cx="31337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8567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编程语言及原理类课程现状</a:t>
            </a:r>
            <a:endParaRPr lang="en-US" dirty="0"/>
          </a:p>
        </p:txBody>
      </p:sp>
      <p:sp>
        <p:nvSpPr>
          <p:cNvPr id="3" name="Content Placeholder 2"/>
          <p:cNvSpPr>
            <a:spLocks noGrp="1"/>
          </p:cNvSpPr>
          <p:nvPr>
            <p:ph idx="1"/>
          </p:nvPr>
        </p:nvSpPr>
        <p:spPr/>
        <p:txBody>
          <a:bodyPr/>
          <a:lstStyle/>
          <a:p>
            <a:r>
              <a:rPr lang="zh-CN" altLang="en-US" dirty="0" smtClean="0"/>
              <a:t>偏重讲授多门编程语言</a:t>
            </a:r>
            <a:endParaRPr lang="en-US" altLang="zh-CN" dirty="0" smtClean="0"/>
          </a:p>
          <a:p>
            <a:pPr lvl="1"/>
            <a:r>
              <a:rPr lang="zh-CN" altLang="en-US" dirty="0" smtClean="0"/>
              <a:t>如</a:t>
            </a:r>
            <a:r>
              <a:rPr lang="en-US" dirty="0"/>
              <a:t>C/C++</a:t>
            </a:r>
            <a:r>
              <a:rPr lang="zh-CN" altLang="en-US" dirty="0"/>
              <a:t>、</a:t>
            </a:r>
            <a:r>
              <a:rPr lang="en-US" dirty="0"/>
              <a:t>Java</a:t>
            </a:r>
            <a:r>
              <a:rPr lang="zh-CN" altLang="en-US" dirty="0"/>
              <a:t>、</a:t>
            </a:r>
            <a:r>
              <a:rPr lang="en-US" dirty="0"/>
              <a:t>Python</a:t>
            </a:r>
            <a:r>
              <a:rPr lang="zh-CN" altLang="en-US" dirty="0"/>
              <a:t>、</a:t>
            </a:r>
            <a:r>
              <a:rPr lang="en-US" dirty="0"/>
              <a:t>Web</a:t>
            </a:r>
            <a:r>
              <a:rPr lang="zh-CN" altLang="en-US" dirty="0"/>
              <a:t>编程、</a:t>
            </a:r>
            <a:r>
              <a:rPr lang="en-US" dirty="0"/>
              <a:t>Android</a:t>
            </a:r>
            <a:r>
              <a:rPr lang="zh-CN" altLang="en-US" dirty="0"/>
              <a:t>编程</a:t>
            </a:r>
            <a:r>
              <a:rPr lang="zh-CN" altLang="en-US" dirty="0" smtClean="0"/>
              <a:t>等</a:t>
            </a:r>
            <a:endParaRPr lang="en-US" altLang="zh-CN" dirty="0" smtClean="0"/>
          </a:p>
          <a:p>
            <a:r>
              <a:rPr lang="zh-CN" altLang="en-US" dirty="0" smtClean="0"/>
              <a:t>部</a:t>
            </a:r>
            <a:r>
              <a:rPr lang="zh-CN" altLang="en-US" dirty="0"/>
              <a:t>分学校</a:t>
            </a:r>
            <a:r>
              <a:rPr lang="zh-CN" altLang="en-US" dirty="0" smtClean="0"/>
              <a:t>讲授</a:t>
            </a:r>
            <a:r>
              <a:rPr lang="zh-CN" altLang="en-US" dirty="0"/>
              <a:t>编译原理和技</a:t>
            </a:r>
            <a:r>
              <a:rPr lang="zh-CN" altLang="en-US" dirty="0" smtClean="0"/>
              <a:t>术</a:t>
            </a:r>
            <a:endParaRPr lang="en-US" altLang="zh-CN" dirty="0" smtClean="0"/>
          </a:p>
          <a:p>
            <a:pPr lvl="1"/>
            <a:r>
              <a:rPr lang="zh-CN" altLang="en-US" dirty="0"/>
              <a:t>学时</a:t>
            </a:r>
            <a:r>
              <a:rPr lang="zh-CN" altLang="en-US" dirty="0" smtClean="0"/>
              <a:t>少，多数学校实验微乎其微</a:t>
            </a:r>
            <a:endParaRPr lang="en-US" altLang="zh-CN" dirty="0" smtClean="0"/>
          </a:p>
          <a:p>
            <a:r>
              <a:rPr lang="zh-CN" altLang="en-US" dirty="0"/>
              <a:t>个别学校讲授</a:t>
            </a:r>
            <a:r>
              <a:rPr lang="zh-CN" altLang="en-US" dirty="0" smtClean="0"/>
              <a:t>不</a:t>
            </a:r>
            <a:r>
              <a:rPr lang="zh-CN" altLang="en-US" dirty="0"/>
              <a:t>同编程范</a:t>
            </a:r>
            <a:r>
              <a:rPr lang="zh-CN" altLang="en-US" dirty="0" smtClean="0"/>
              <a:t>型等知识</a:t>
            </a:r>
            <a:endParaRPr lang="en-US" altLang="zh-CN" dirty="0" smtClean="0"/>
          </a:p>
          <a:p>
            <a:pPr lvl="1"/>
            <a:r>
              <a:rPr lang="zh-CN" altLang="en-US" dirty="0"/>
              <a:t>如北京大</a:t>
            </a:r>
            <a:r>
              <a:rPr lang="zh-CN" altLang="en-US" dirty="0" smtClean="0"/>
              <a:t>学裘宗燕教授讲授的</a:t>
            </a:r>
            <a:r>
              <a:rPr lang="en-US" altLang="zh-CN" dirty="0"/>
              <a:t>《</a:t>
            </a:r>
            <a:r>
              <a:rPr lang="zh-CN" altLang="en-US" dirty="0"/>
              <a:t>程序设计技术和方法</a:t>
            </a:r>
            <a:r>
              <a:rPr lang="en-US" altLang="zh-CN" dirty="0"/>
              <a:t>》</a:t>
            </a:r>
            <a:r>
              <a:rPr lang="zh-CN" altLang="en-US" dirty="0"/>
              <a:t>、我校的</a:t>
            </a:r>
            <a:r>
              <a:rPr lang="en-US" altLang="zh-CN" dirty="0"/>
              <a:t>《</a:t>
            </a:r>
            <a:r>
              <a:rPr lang="zh-CN" altLang="en-US" dirty="0"/>
              <a:t>程序设计语言基础</a:t>
            </a:r>
            <a:r>
              <a:rPr lang="en-US" altLang="zh-CN" dirty="0" smtClean="0"/>
              <a:t>》</a:t>
            </a:r>
            <a:endParaRPr lang="en-US" dirty="0"/>
          </a:p>
        </p:txBody>
      </p:sp>
      <p:sp>
        <p:nvSpPr>
          <p:cNvPr id="4" name="Footer Placeholder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pPr>
                <a:defRPr/>
              </a:pPr>
              <a:t>6</a:t>
            </a:fld>
            <a:endParaRPr lang="en-US" altLang="zh-CN"/>
          </a:p>
        </p:txBody>
      </p:sp>
      <p:sp>
        <p:nvSpPr>
          <p:cNvPr id="6" name="Rounded Rectangle 5"/>
          <p:cNvSpPr/>
          <p:nvPr/>
        </p:nvSpPr>
        <p:spPr>
          <a:xfrm>
            <a:off x="755576" y="5301208"/>
            <a:ext cx="2304256" cy="1008112"/>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itchFamily="49" charset="-122"/>
                <a:ea typeface="楷体" pitchFamily="49" charset="-122"/>
              </a:rPr>
              <a:t>缺乏统一管理</a:t>
            </a:r>
            <a:endParaRPr lang="en-US" altLang="zh-CN" sz="24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部分内容重叠</a:t>
            </a:r>
            <a:endParaRPr lang="en-US" sz="2400" b="1" dirty="0">
              <a:solidFill>
                <a:schemeClr val="tx1"/>
              </a:solidFill>
              <a:latin typeface="楷体" pitchFamily="49" charset="-122"/>
              <a:ea typeface="楷体" pitchFamily="49" charset="-122"/>
            </a:endParaRPr>
          </a:p>
        </p:txBody>
      </p:sp>
      <p:sp>
        <p:nvSpPr>
          <p:cNvPr id="7" name="Rounded Rectangle 6"/>
          <p:cNvSpPr/>
          <p:nvPr/>
        </p:nvSpPr>
        <p:spPr>
          <a:xfrm>
            <a:off x="3203848" y="5301208"/>
            <a:ext cx="1656184" cy="1008112"/>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itchFamily="49" charset="-122"/>
                <a:ea typeface="楷体" pitchFamily="49" charset="-122"/>
              </a:rPr>
              <a:t>照本宣科</a:t>
            </a:r>
            <a:endParaRPr lang="en-US" altLang="zh-CN" sz="2400" b="1" dirty="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缺乏实践</a:t>
            </a:r>
            <a:endParaRPr lang="en-US" altLang="zh-CN" sz="2400" b="1" dirty="0" smtClean="0">
              <a:solidFill>
                <a:schemeClr val="tx1"/>
              </a:solidFill>
              <a:latin typeface="楷体" pitchFamily="49" charset="-122"/>
              <a:ea typeface="楷体" pitchFamily="49" charset="-122"/>
            </a:endParaRPr>
          </a:p>
        </p:txBody>
      </p:sp>
      <p:sp>
        <p:nvSpPr>
          <p:cNvPr id="8" name="Rounded Rectangle 7"/>
          <p:cNvSpPr/>
          <p:nvPr/>
        </p:nvSpPr>
        <p:spPr>
          <a:xfrm>
            <a:off x="5004048" y="5301208"/>
            <a:ext cx="3816424" cy="1008112"/>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itchFamily="49" charset="-122"/>
                <a:ea typeface="楷体" pitchFamily="49" charset="-122"/>
              </a:rPr>
              <a:t>师资、教材、范例缺乏</a:t>
            </a:r>
            <a:endParaRPr lang="en-US" altLang="zh-CN" sz="2400" b="1" dirty="0" smtClean="0">
              <a:solidFill>
                <a:schemeClr val="tx1"/>
              </a:solidFill>
              <a:latin typeface="楷体" pitchFamily="49" charset="-122"/>
              <a:ea typeface="楷体" pitchFamily="49" charset="-122"/>
            </a:endParaRPr>
          </a:p>
          <a:p>
            <a:pPr algn="ctr"/>
            <a:r>
              <a:rPr lang="zh-CN" altLang="en-US" sz="2400" b="1" dirty="0">
                <a:solidFill>
                  <a:schemeClr val="tx1"/>
                </a:solidFill>
                <a:latin typeface="楷体" pitchFamily="49" charset="-122"/>
                <a:ea typeface="楷体" pitchFamily="49" charset="-122"/>
              </a:rPr>
              <a:t>学</a:t>
            </a:r>
            <a:r>
              <a:rPr lang="zh-CN" altLang="en-US" sz="2400" b="1" dirty="0" smtClean="0">
                <a:solidFill>
                  <a:schemeClr val="tx1"/>
                </a:solidFill>
                <a:latin typeface="楷体" pitchFamily="49" charset="-122"/>
                <a:ea typeface="楷体" pitchFamily="49" charset="-122"/>
              </a:rPr>
              <a:t>生知其然而不知所以然</a:t>
            </a:r>
            <a:endParaRPr lang="en-US" altLang="zh-CN" sz="2400" b="1" dirty="0" smtClean="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1895941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4963" y="304800"/>
            <a:ext cx="7539037" cy="760413"/>
          </a:xfrm>
        </p:spPr>
        <p:txBody>
          <a:bodyPr/>
          <a:lstStyle/>
          <a:p>
            <a:r>
              <a:rPr lang="zh-CN" altLang="en-US" dirty="0" smtClean="0"/>
              <a:t>报 告 目 录</a:t>
            </a:r>
            <a:endParaRPr lang="zh-CN" altLang="en-US" dirty="0"/>
          </a:p>
        </p:txBody>
      </p:sp>
      <p:grpSp>
        <p:nvGrpSpPr>
          <p:cNvPr id="6" name="Group 30"/>
          <p:cNvGrpSpPr>
            <a:grpSpLocks/>
          </p:cNvGrpSpPr>
          <p:nvPr/>
        </p:nvGrpSpPr>
        <p:grpSpPr bwMode="auto">
          <a:xfrm>
            <a:off x="2095747" y="1691655"/>
            <a:ext cx="5140325" cy="657225"/>
            <a:chOff x="1080" y="799"/>
            <a:chExt cx="3238" cy="414"/>
          </a:xfrm>
        </p:grpSpPr>
        <p:pic>
          <p:nvPicPr>
            <p:cNvPr id="7" name="图片 4"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850"/>
              <a:ext cx="25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问题</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和业界现状</a:t>
              </a:r>
              <a:endPar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a:solidFill>
                    <a:prstClr val="white"/>
                  </a:solidFill>
                  <a:latin typeface="微软雅黑" pitchFamily="34" charset="-122"/>
                  <a:ea typeface="微软雅黑" pitchFamily="34" charset="-122"/>
                </a:rPr>
                <a:t>1</a:t>
              </a:r>
              <a:endParaRPr lang="zh-CN" altLang="en-US" dirty="0">
                <a:solidFill>
                  <a:prstClr val="white"/>
                </a:solidFill>
                <a:latin typeface="微软雅黑" pitchFamily="34" charset="-122"/>
                <a:ea typeface="微软雅黑" pitchFamily="34" charset="-122"/>
              </a:endParaRPr>
            </a:p>
          </p:txBody>
        </p:sp>
      </p:grpSp>
      <p:grpSp>
        <p:nvGrpSpPr>
          <p:cNvPr id="10" name="Group 31"/>
          <p:cNvGrpSpPr>
            <a:grpSpLocks/>
          </p:cNvGrpSpPr>
          <p:nvPr/>
        </p:nvGrpSpPr>
        <p:grpSpPr bwMode="auto">
          <a:xfrm>
            <a:off x="2095747" y="2819780"/>
            <a:ext cx="5500688" cy="657225"/>
            <a:chOff x="1080" y="1249"/>
            <a:chExt cx="3465" cy="414"/>
          </a:xfrm>
        </p:grpSpPr>
        <p:pic>
          <p:nvPicPr>
            <p:cNvPr id="11"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00" y="1314"/>
              <a:ext cx="2745" cy="291"/>
            </a:xfrm>
            <a:prstGeom prst="rect">
              <a:avLst/>
            </a:prstGeom>
            <a:noFill/>
          </p:spPr>
          <p:txBody>
            <a:bodyPr wrap="square">
              <a:spAutoFit/>
            </a:bodyPr>
            <a:lstStyle/>
            <a:p>
              <a:pPr>
                <a:defRPr/>
              </a:pP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编程语言及原理类课程体系</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a:solidFill>
                    <a:prstClr val="white"/>
                  </a:solidFill>
                  <a:latin typeface="微软雅黑" pitchFamily="34" charset="-122"/>
                  <a:ea typeface="微软雅黑" pitchFamily="34" charset="-122"/>
                </a:rPr>
                <a:t>2</a:t>
              </a:r>
              <a:endParaRPr lang="zh-CN" altLang="en-US">
                <a:solidFill>
                  <a:prstClr val="white"/>
                </a:solidFill>
                <a:latin typeface="微软雅黑" pitchFamily="34" charset="-122"/>
                <a:ea typeface="微软雅黑" pitchFamily="34" charset="-122"/>
              </a:endParaRPr>
            </a:p>
          </p:txBody>
        </p:sp>
      </p:grpSp>
      <p:grpSp>
        <p:nvGrpSpPr>
          <p:cNvPr id="22" name="Group 34"/>
          <p:cNvGrpSpPr>
            <a:grpSpLocks/>
          </p:cNvGrpSpPr>
          <p:nvPr/>
        </p:nvGrpSpPr>
        <p:grpSpPr bwMode="auto">
          <a:xfrm>
            <a:off x="2095747" y="3947905"/>
            <a:ext cx="5716588" cy="657225"/>
            <a:chOff x="1080" y="2590"/>
            <a:chExt cx="3601" cy="414"/>
          </a:xfrm>
        </p:grpSpPr>
        <p:pic>
          <p:nvPicPr>
            <p:cNvPr id="23" name="图片 8"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userDrawn="1"/>
          </p:nvSpPr>
          <p:spPr>
            <a:xfrm>
              <a:off x="1800" y="2635"/>
              <a:ext cx="2881" cy="291"/>
            </a:xfrm>
            <a:prstGeom prst="rect">
              <a:avLst/>
            </a:prstGeom>
            <a:noFill/>
          </p:spPr>
          <p:txBody>
            <a:bodyPr wrap="square">
              <a:spAutoFit/>
            </a:bodyPr>
            <a:lstStyle/>
            <a:p>
              <a:pPr>
                <a:defRPr/>
              </a:pP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程</a:t>
              </a: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序设</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计语言基础</a:t>
              </a:r>
              <a:r>
                <a:rPr lang="en-US" altLang="zh-CN"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lang="zh-CN" altLang="en-US" sz="2400" b="1" dirty="0" smtClean="0">
                  <a:solidFill>
                    <a:prstClr val="black"/>
                  </a:solidFill>
                  <a:effectLst>
                    <a:outerShdw blurRad="38100" dist="38100" dir="2700000" algn="tl">
                      <a:srgbClr val="C0C0C0"/>
                    </a:outerShdw>
                  </a:effectLst>
                  <a:latin typeface="微软雅黑" pitchFamily="34" charset="-122"/>
                  <a:ea typeface="微软雅黑" pitchFamily="34" charset="-122"/>
                </a:rPr>
                <a:t>课的探索</a:t>
              </a:r>
              <a:endPar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25" name="TextBox 12"/>
            <p:cNvSpPr txBox="1">
              <a:spLocks noChangeArrowheads="1"/>
            </p:cNvSpPr>
            <p:nvPr userDrawn="1"/>
          </p:nvSpPr>
          <p:spPr bwMode="auto">
            <a:xfrm>
              <a:off x="1194" y="268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3</a:t>
              </a:r>
              <a:endParaRPr lang="zh-CN" altLang="en-US" dirty="0">
                <a:solidFill>
                  <a:prstClr val="white"/>
                </a:solidFill>
                <a:latin typeface="微软雅黑" pitchFamily="34" charset="-122"/>
                <a:ea typeface="微软雅黑" pitchFamily="34" charset="-122"/>
              </a:endParaRPr>
            </a:p>
          </p:txBody>
        </p:sp>
      </p:grpSp>
      <p:sp>
        <p:nvSpPr>
          <p:cNvPr id="4" name="Slide Number Placeholder 3"/>
          <p:cNvSpPr>
            <a:spLocks noGrp="1"/>
          </p:cNvSpPr>
          <p:nvPr>
            <p:ph type="sldNum" sz="quarter" idx="12"/>
          </p:nvPr>
        </p:nvSpPr>
        <p:spPr/>
        <p:txBody>
          <a:bodyPr/>
          <a:lstStyle/>
          <a:p>
            <a:pPr>
              <a:defRPr/>
            </a:pPr>
            <a:fld id="{33DBE327-DA66-44E5-88F1-17F4096695B6}" type="slidenum">
              <a:rPr lang="en-US" altLang="zh-CN" smtClean="0"/>
              <a:pPr>
                <a:defRPr/>
              </a:pPr>
              <a:t>7</a:t>
            </a:fld>
            <a:endParaRPr lang="en-US" altLang="zh-CN"/>
          </a:p>
        </p:txBody>
      </p:sp>
      <p:sp>
        <p:nvSpPr>
          <p:cNvPr id="3" name="页脚占位符 2"/>
          <p:cNvSpPr>
            <a:spLocks noGrp="1"/>
          </p:cNvSpPr>
          <p:nvPr>
            <p:ph type="ftr" sz="quarter" idx="11"/>
          </p:nvPr>
        </p:nvSpPr>
        <p:spPr/>
        <p:txBody>
          <a:bodyPr/>
          <a:lstStyle/>
          <a:p>
            <a:pPr>
              <a:defRPr/>
            </a:pPr>
            <a:r>
              <a:rPr lang="zh-CN" altLang="en-US" smtClean="0"/>
              <a:t>张昱：编程语言及原理类课程设置及教学内容探索</a:t>
            </a:r>
            <a:endParaRPr lang="en-US" altLang="zh-CN"/>
          </a:p>
        </p:txBody>
      </p:sp>
      <p:sp>
        <p:nvSpPr>
          <p:cNvPr id="5" name="右箭头 4"/>
          <p:cNvSpPr/>
          <p:nvPr/>
        </p:nvSpPr>
        <p:spPr>
          <a:xfrm>
            <a:off x="1330200" y="2943894"/>
            <a:ext cx="648072" cy="26908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31"/>
          <p:cNvGrpSpPr>
            <a:grpSpLocks/>
          </p:cNvGrpSpPr>
          <p:nvPr/>
        </p:nvGrpSpPr>
        <p:grpSpPr bwMode="auto">
          <a:xfrm>
            <a:off x="2095747" y="5076031"/>
            <a:ext cx="5500688" cy="657225"/>
            <a:chOff x="1080" y="1249"/>
            <a:chExt cx="3465" cy="414"/>
          </a:xfrm>
        </p:grpSpPr>
        <p:pic>
          <p:nvPicPr>
            <p:cNvPr id="19" name="图片 5" descr="4.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1314"/>
              <a:ext cx="2745"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itchFamily="34" charset="-122"/>
                  <a:ea typeface="微软雅黑" pitchFamily="34" charset="-122"/>
                </a:rPr>
                <a:t>总结与期望</a:t>
              </a:r>
            </a:p>
          </p:txBody>
        </p:sp>
        <p:sp>
          <p:nvSpPr>
            <p:cNvPr id="21" name="TextBox 20"/>
            <p:cNvSpPr txBox="1">
              <a:spLocks noChangeArrowheads="1"/>
            </p:cNvSpPr>
            <p:nvPr userDrawn="1"/>
          </p:nvSpPr>
          <p:spPr bwMode="auto">
            <a:xfrm>
              <a:off x="1194" y="1339"/>
              <a:ext cx="230" cy="291"/>
            </a:xfrm>
            <a:prstGeom prst="rect">
              <a:avLst/>
            </a:prstGeom>
            <a:noFill/>
            <a:ln>
              <a:noFill/>
            </a:ln>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defRPr/>
              </a:pPr>
              <a:r>
                <a:rPr lang="en-US" altLang="zh-CN" dirty="0" smtClean="0">
                  <a:solidFill>
                    <a:prstClr val="white"/>
                  </a:solidFill>
                  <a:latin typeface="微软雅黑" pitchFamily="34" charset="-122"/>
                  <a:ea typeface="微软雅黑" pitchFamily="34" charset="-122"/>
                </a:rPr>
                <a:t>4</a:t>
              </a:r>
              <a:endParaRPr lang="zh-CN" altLang="en-US" dirty="0">
                <a:solidFill>
                  <a:prstClr val="whit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594372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应对的基本思路（程序语言类）</a:t>
            </a:r>
            <a:endParaRPr lang="zh-CN" altLang="en-US" dirty="0"/>
          </a:p>
        </p:txBody>
      </p:sp>
      <p:sp>
        <p:nvSpPr>
          <p:cNvPr id="3" name="文本占位符 2"/>
          <p:cNvSpPr>
            <a:spLocks noGrp="1"/>
          </p:cNvSpPr>
          <p:nvPr>
            <p:ph type="body" sz="quarter" idx="10"/>
          </p:nvPr>
        </p:nvSpPr>
        <p:spPr/>
        <p:txBody>
          <a:bodyPr/>
          <a:lstStyle/>
          <a:p>
            <a:r>
              <a:rPr lang="zh-CN" altLang="en-US" dirty="0" smtClean="0">
                <a:latin typeface="黑体" panose="02010609060101010101" pitchFamily="49" charset="-122"/>
                <a:ea typeface="黑体" panose="02010609060101010101" pitchFamily="49" charset="-122"/>
              </a:rPr>
              <a:t>第</a:t>
            </a: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门程序设计</a:t>
            </a:r>
            <a:r>
              <a:rPr lang="zh-CN" altLang="en-US" dirty="0" smtClean="0"/>
              <a:t>：精讲具体语言</a:t>
            </a:r>
            <a:r>
              <a:rPr lang="en-US" altLang="zh-CN" dirty="0" smtClean="0"/>
              <a:t>+</a:t>
            </a:r>
            <a:r>
              <a:rPr lang="zh-CN" altLang="en-US" dirty="0" smtClean="0"/>
              <a:t>实践</a:t>
            </a:r>
            <a:endParaRPr lang="en-US" altLang="zh-CN" dirty="0" smtClean="0"/>
          </a:p>
          <a:p>
            <a:r>
              <a:rPr lang="zh-CN" altLang="en-US" dirty="0" smtClean="0">
                <a:latin typeface="黑体" panose="02010609060101010101" pitchFamily="49" charset="-122"/>
                <a:ea typeface="黑体" panose="02010609060101010101" pitchFamily="49" charset="-122"/>
              </a:rPr>
              <a:t>第</a:t>
            </a: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门程序设计</a:t>
            </a:r>
            <a:r>
              <a:rPr lang="zh-CN" altLang="en-US" dirty="0" smtClean="0"/>
              <a:t>：实践</a:t>
            </a:r>
            <a:r>
              <a:rPr lang="en-US" altLang="zh-CN" dirty="0" smtClean="0"/>
              <a:t>+</a:t>
            </a:r>
            <a:r>
              <a:rPr lang="zh-CN" altLang="en-US" dirty="0" smtClean="0"/>
              <a:t>设计方法学</a:t>
            </a:r>
            <a:endParaRPr lang="en-US" altLang="zh-CN" dirty="0" smtClean="0"/>
          </a:p>
          <a:p>
            <a:r>
              <a:rPr lang="zh-CN" altLang="en-US" dirty="0" smtClean="0">
                <a:latin typeface="黑体" panose="02010609060101010101" pitchFamily="49" charset="-122"/>
                <a:ea typeface="黑体" panose="02010609060101010101" pitchFamily="49" charset="-122"/>
              </a:rPr>
              <a:t>编译原理和技术</a:t>
            </a:r>
            <a:r>
              <a:rPr lang="zh-CN" altLang="en-US" dirty="0" smtClean="0"/>
              <a:t>：基本原理</a:t>
            </a:r>
            <a:r>
              <a:rPr lang="en-US" altLang="zh-CN" dirty="0" smtClean="0"/>
              <a:t>+</a:t>
            </a:r>
            <a:r>
              <a:rPr lang="zh-CN" altLang="en-US" dirty="0" smtClean="0">
                <a:solidFill>
                  <a:srgbClr val="FF0000"/>
                </a:solidFill>
              </a:rPr>
              <a:t>重实践</a:t>
            </a:r>
            <a:endParaRPr lang="en-US" altLang="zh-CN" dirty="0" smtClean="0">
              <a:solidFill>
                <a:srgbClr val="FF0000"/>
              </a:solidFill>
            </a:endParaRPr>
          </a:p>
          <a:p>
            <a:r>
              <a:rPr lang="zh-CN" altLang="en-US" dirty="0" smtClean="0">
                <a:latin typeface="黑体" panose="02010609060101010101" pitchFamily="49" charset="-122"/>
                <a:ea typeface="黑体" panose="02010609060101010101" pitchFamily="49" charset="-122"/>
              </a:rPr>
              <a:t>程序设计</a:t>
            </a:r>
            <a:r>
              <a:rPr lang="zh-CN" altLang="en-US" dirty="0">
                <a:latin typeface="黑体" panose="02010609060101010101" pitchFamily="49" charset="-122"/>
                <a:ea typeface="黑体" panose="02010609060101010101" pitchFamily="49" charset="-122"/>
              </a:rPr>
              <a:t>语言</a:t>
            </a:r>
            <a:r>
              <a:rPr lang="zh-CN" altLang="en-US" dirty="0" smtClean="0">
                <a:latin typeface="黑体" panose="02010609060101010101" pitchFamily="49" charset="-122"/>
                <a:ea typeface="黑体" panose="02010609060101010101" pitchFamily="49" charset="-122"/>
              </a:rPr>
              <a:t>基础</a:t>
            </a:r>
            <a:r>
              <a:rPr lang="zh-CN" altLang="en-US" dirty="0" smtClean="0"/>
              <a:t>：不同语言特征及其语义和实现影响因素</a:t>
            </a:r>
            <a:endParaRPr lang="zh-CN" altLang="en-US" dirty="0"/>
          </a:p>
        </p:txBody>
      </p:sp>
    </p:spTree>
    <p:extLst>
      <p:ext uri="{BB962C8B-B14F-4D97-AF65-F5344CB8AC3E}">
        <p14:creationId xmlns:p14="http://schemas.microsoft.com/office/powerpoint/2010/main" val="371771788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我校程序语言系列课程简介</a:t>
            </a:r>
            <a:endParaRPr lang="zh-CN" altLang="en-US" dirty="0"/>
          </a:p>
        </p:txBody>
      </p:sp>
      <p:sp>
        <p:nvSpPr>
          <p:cNvPr id="3" name="内容占位符 2"/>
          <p:cNvSpPr>
            <a:spLocks noGrp="1"/>
          </p:cNvSpPr>
          <p:nvPr>
            <p:ph idx="1"/>
          </p:nvPr>
        </p:nvSpPr>
        <p:spPr>
          <a:xfrm>
            <a:off x="566738" y="1412776"/>
            <a:ext cx="8501062" cy="4607024"/>
          </a:xfrm>
        </p:spPr>
        <p:txBody>
          <a:bodyPr/>
          <a:lstStyle/>
          <a:p>
            <a:r>
              <a:rPr lang="en-US" altLang="zh-CN" dirty="0" smtClean="0"/>
              <a:t>L1</a:t>
            </a:r>
            <a:r>
              <a:rPr lang="zh-CN" altLang="en-US" dirty="0" smtClean="0"/>
              <a:t> 程序设计语言课程</a:t>
            </a:r>
            <a:endParaRPr lang="en-US" altLang="zh-CN" dirty="0" smtClean="0"/>
          </a:p>
          <a:p>
            <a:pPr lvl="1"/>
            <a:r>
              <a:rPr lang="zh-CN" altLang="en-US" dirty="0" smtClean="0"/>
              <a:t>程序设计</a:t>
            </a:r>
            <a:r>
              <a:rPr lang="en-US" altLang="zh-CN" dirty="0" smtClean="0"/>
              <a:t>I</a:t>
            </a:r>
            <a:r>
              <a:rPr lang="zh-CN" altLang="en-US" dirty="0" smtClean="0"/>
              <a:t>（</a:t>
            </a:r>
            <a:r>
              <a:rPr lang="en-US" altLang="zh-CN" dirty="0" smtClean="0"/>
              <a:t>C</a:t>
            </a:r>
            <a:r>
              <a:rPr lang="zh-CN" altLang="en-US" dirty="0" smtClean="0"/>
              <a:t>语言）</a:t>
            </a:r>
            <a:r>
              <a:rPr lang="en-US" altLang="zh-CN" dirty="0" smtClean="0"/>
              <a:t>40+30</a:t>
            </a:r>
            <a:r>
              <a:rPr lang="zh-CN" altLang="en-US" dirty="0" smtClean="0"/>
              <a:t>学时，</a:t>
            </a:r>
            <a:r>
              <a:rPr lang="en-US" altLang="zh-CN" dirty="0" smtClean="0"/>
              <a:t>2.5</a:t>
            </a:r>
            <a:r>
              <a:rPr lang="zh-CN" altLang="en-US" dirty="0" smtClean="0"/>
              <a:t>学分，</a:t>
            </a:r>
            <a:r>
              <a:rPr lang="zh-CN" altLang="en-US" dirty="0" smtClean="0">
                <a:sym typeface="Calibri" panose="020F0502020204030204" pitchFamily="34" charset="0"/>
              </a:rPr>
              <a:t>一</a:t>
            </a:r>
            <a:r>
              <a:rPr lang="zh-CN" altLang="en-US" dirty="0">
                <a:sym typeface="Calibri" panose="020F0502020204030204" pitchFamily="34" charset="0"/>
              </a:rPr>
              <a:t>上，</a:t>
            </a:r>
            <a:r>
              <a:rPr lang="zh-CN" altLang="en-US" dirty="0">
                <a:solidFill>
                  <a:schemeClr val="accent2"/>
                </a:solidFill>
                <a:sym typeface="Calibri" panose="020F0502020204030204" pitchFamily="34" charset="0"/>
              </a:rPr>
              <a:t>通</a:t>
            </a:r>
            <a:r>
              <a:rPr lang="zh-CN" altLang="en-US" dirty="0" smtClean="0">
                <a:solidFill>
                  <a:schemeClr val="accent2"/>
                </a:solidFill>
                <a:sym typeface="Calibri" panose="020F0502020204030204" pitchFamily="34" charset="0"/>
              </a:rPr>
              <a:t>修</a:t>
            </a:r>
            <a:endParaRPr lang="en-US" altLang="zh-CN" dirty="0" smtClean="0">
              <a:solidFill>
                <a:schemeClr val="accent2"/>
              </a:solidFill>
              <a:sym typeface="Calibri" panose="020F0502020204030204" pitchFamily="34" charset="0"/>
            </a:endParaRPr>
          </a:p>
          <a:p>
            <a:pPr lvl="1"/>
            <a:r>
              <a:rPr lang="zh-CN" altLang="en-US" dirty="0">
                <a:sym typeface="Calibri" panose="020F0502020204030204" pitchFamily="34" charset="0"/>
              </a:rPr>
              <a:t>程序设计</a:t>
            </a:r>
            <a:r>
              <a:rPr lang="en-US" altLang="zh-CN" dirty="0">
                <a:sym typeface="Calibri" panose="020F0502020204030204" pitchFamily="34" charset="0"/>
              </a:rPr>
              <a:t>II</a:t>
            </a:r>
            <a:r>
              <a:rPr lang="zh-CN" altLang="en-US" dirty="0">
                <a:sym typeface="Calibri" panose="020F0502020204030204" pitchFamily="34" charset="0"/>
              </a:rPr>
              <a:t>   </a:t>
            </a:r>
            <a:r>
              <a:rPr lang="en-US" altLang="zh-CN" dirty="0" smtClean="0">
                <a:sym typeface="Calibri" panose="020F0502020204030204" pitchFamily="34" charset="0"/>
              </a:rPr>
              <a:t>40+40</a:t>
            </a:r>
            <a:r>
              <a:rPr lang="zh-CN" altLang="en-US" dirty="0">
                <a:sym typeface="Calibri" panose="020F0502020204030204" pitchFamily="34" charset="0"/>
              </a:rPr>
              <a:t>，</a:t>
            </a:r>
            <a:r>
              <a:rPr lang="en-US" altLang="zh-CN" dirty="0">
                <a:sym typeface="Calibri" panose="020F0502020204030204" pitchFamily="34" charset="0"/>
              </a:rPr>
              <a:t>3</a:t>
            </a:r>
            <a:r>
              <a:rPr lang="zh-CN" altLang="en-US" dirty="0">
                <a:sym typeface="Calibri" panose="020F0502020204030204" pitchFamily="34" charset="0"/>
              </a:rPr>
              <a:t>，一下，</a:t>
            </a:r>
            <a:r>
              <a:rPr lang="zh-CN" altLang="en-US" dirty="0">
                <a:solidFill>
                  <a:schemeClr val="accent2"/>
                </a:solidFill>
                <a:sym typeface="Calibri" panose="020F0502020204030204" pitchFamily="34" charset="0"/>
              </a:rPr>
              <a:t>通修</a:t>
            </a:r>
            <a:endParaRPr lang="en-US" altLang="zh-CN" dirty="0">
              <a:solidFill>
                <a:schemeClr val="accent2"/>
              </a:solidFill>
              <a:sym typeface="Calibri" panose="020F0502020204030204" pitchFamily="34" charset="0"/>
            </a:endParaRPr>
          </a:p>
          <a:p>
            <a:pPr lvl="1"/>
            <a:r>
              <a:rPr lang="en-US" altLang="zh-CN" dirty="0">
                <a:sym typeface="Calibri" panose="020F0502020204030204" pitchFamily="34" charset="0"/>
              </a:rPr>
              <a:t>Java</a:t>
            </a:r>
            <a:r>
              <a:rPr lang="zh-CN" altLang="en-US" dirty="0">
                <a:sym typeface="Calibri" panose="020F0502020204030204" pitchFamily="34" charset="0"/>
              </a:rPr>
              <a:t> </a:t>
            </a:r>
            <a:r>
              <a:rPr lang="en-US" altLang="zh-CN" dirty="0" smtClean="0">
                <a:sym typeface="Calibri" panose="020F0502020204030204" pitchFamily="34" charset="0"/>
              </a:rPr>
              <a:t>/Android</a:t>
            </a:r>
            <a:r>
              <a:rPr lang="zh-CN" altLang="en-US" dirty="0" smtClean="0">
                <a:sym typeface="Calibri" panose="020F0502020204030204" pitchFamily="34" charset="0"/>
              </a:rPr>
              <a:t>软</a:t>
            </a:r>
            <a:r>
              <a:rPr lang="zh-CN" altLang="en-US" dirty="0">
                <a:sym typeface="Calibri" panose="020F0502020204030204" pitchFamily="34" charset="0"/>
              </a:rPr>
              <a:t>件开发基</a:t>
            </a:r>
            <a:r>
              <a:rPr lang="zh-CN" altLang="en-US" dirty="0" smtClean="0">
                <a:sym typeface="Calibri" panose="020F0502020204030204" pitchFamily="34" charset="0"/>
              </a:rPr>
              <a:t>础     </a:t>
            </a:r>
            <a:r>
              <a:rPr lang="en-US" altLang="zh-CN" dirty="0">
                <a:sym typeface="Calibri" panose="020F0502020204030204" pitchFamily="34" charset="0"/>
              </a:rPr>
              <a:t>2</a:t>
            </a:r>
            <a:r>
              <a:rPr lang="zh-CN" altLang="en-US" dirty="0">
                <a:sym typeface="Calibri" panose="020F0502020204030204" pitchFamily="34" charset="0"/>
              </a:rPr>
              <a:t>学分，</a:t>
            </a:r>
            <a:r>
              <a:rPr lang="zh-CN" altLang="en-US" dirty="0">
                <a:solidFill>
                  <a:schemeClr val="accent2"/>
                </a:solidFill>
                <a:sym typeface="Calibri" panose="020F0502020204030204" pitchFamily="34" charset="0"/>
              </a:rPr>
              <a:t>选修</a:t>
            </a:r>
            <a:r>
              <a:rPr lang="zh-CN" altLang="en-US" dirty="0">
                <a:sym typeface="Calibri" panose="020F0502020204030204" pitchFamily="34" charset="0"/>
              </a:rPr>
              <a:t> </a:t>
            </a:r>
            <a:endParaRPr lang="en-US" altLang="zh-CN" dirty="0">
              <a:sym typeface="Calibri" panose="020F0502020204030204" pitchFamily="34" charset="0"/>
            </a:endParaRPr>
          </a:p>
          <a:p>
            <a:r>
              <a:rPr lang="en-US" altLang="zh-CN" dirty="0" smtClean="0">
                <a:solidFill>
                  <a:srgbClr val="000099"/>
                </a:solidFill>
              </a:rPr>
              <a:t>L2</a:t>
            </a:r>
            <a:r>
              <a:rPr lang="zh-CN" altLang="en-US" dirty="0" smtClean="0">
                <a:solidFill>
                  <a:srgbClr val="000099"/>
                </a:solidFill>
              </a:rPr>
              <a:t> 编译原理和技术</a:t>
            </a:r>
            <a:endParaRPr lang="en-US" altLang="zh-CN" dirty="0" smtClean="0">
              <a:solidFill>
                <a:srgbClr val="000099"/>
              </a:solidFill>
            </a:endParaRPr>
          </a:p>
          <a:p>
            <a:pPr lvl="1"/>
            <a:r>
              <a:rPr lang="zh-CN" altLang="en-US" dirty="0" smtClean="0"/>
              <a:t>分层次 </a:t>
            </a:r>
            <a:r>
              <a:rPr lang="en-US" altLang="zh-CN" dirty="0" smtClean="0">
                <a:sym typeface="Calibri" panose="020F0502020204030204" pitchFamily="34" charset="0"/>
              </a:rPr>
              <a:t>60+40</a:t>
            </a:r>
            <a:r>
              <a:rPr lang="zh-CN" altLang="en-US" dirty="0">
                <a:sym typeface="Calibri" panose="020F0502020204030204" pitchFamily="34" charset="0"/>
              </a:rPr>
              <a:t>学时，</a:t>
            </a:r>
            <a:r>
              <a:rPr lang="en-US" altLang="zh-CN" dirty="0">
                <a:sym typeface="Calibri" panose="020F0502020204030204" pitchFamily="34" charset="0"/>
              </a:rPr>
              <a:t>4</a:t>
            </a:r>
            <a:r>
              <a:rPr lang="zh-CN" altLang="en-US" dirty="0">
                <a:sym typeface="Calibri" panose="020F0502020204030204" pitchFamily="34" charset="0"/>
              </a:rPr>
              <a:t>学分，三上，</a:t>
            </a:r>
            <a:r>
              <a:rPr lang="zh-CN" altLang="en-US" dirty="0">
                <a:solidFill>
                  <a:schemeClr val="accent2"/>
                </a:solidFill>
                <a:sym typeface="Calibri" panose="020F0502020204030204" pitchFamily="34" charset="0"/>
              </a:rPr>
              <a:t>专业核心课</a:t>
            </a:r>
            <a:endParaRPr lang="en-US" altLang="zh-CN" dirty="0" smtClean="0">
              <a:solidFill>
                <a:schemeClr val="accent2"/>
              </a:solidFill>
            </a:endParaRPr>
          </a:p>
          <a:p>
            <a:r>
              <a:rPr lang="en-US" altLang="zh-CN" dirty="0" smtClean="0">
                <a:solidFill>
                  <a:srgbClr val="000099"/>
                </a:solidFill>
              </a:rPr>
              <a:t>L3</a:t>
            </a:r>
            <a:r>
              <a:rPr lang="zh-CN" altLang="en-US" dirty="0" smtClean="0">
                <a:solidFill>
                  <a:srgbClr val="000099"/>
                </a:solidFill>
              </a:rPr>
              <a:t> 程序设计语言基础 </a:t>
            </a:r>
            <a:r>
              <a:rPr lang="en-US" altLang="zh-CN" sz="2000" dirty="0" smtClean="0">
                <a:solidFill>
                  <a:srgbClr val="000099"/>
                </a:solidFill>
              </a:rPr>
              <a:t>(</a:t>
            </a:r>
            <a:r>
              <a:rPr lang="en-US" altLang="zh-CN" sz="2000" dirty="0"/>
              <a:t>2013</a:t>
            </a:r>
            <a:r>
              <a:rPr lang="zh-CN" altLang="en-US" sz="2000" dirty="0"/>
              <a:t>年起开设</a:t>
            </a:r>
            <a:r>
              <a:rPr lang="zh-CN" altLang="en-US" sz="2000" dirty="0" smtClean="0"/>
              <a:t>，</a:t>
            </a:r>
            <a:r>
              <a:rPr lang="en-US" altLang="zh-CN" sz="2000" dirty="0" smtClean="0"/>
              <a:t>Stanford</a:t>
            </a:r>
            <a:r>
              <a:rPr lang="zh-CN" altLang="en-US" sz="2000" dirty="0" smtClean="0"/>
              <a:t> </a:t>
            </a:r>
            <a:r>
              <a:rPr lang="en-US" altLang="zh-CN" sz="2000" dirty="0"/>
              <a:t>CS242:</a:t>
            </a:r>
            <a:r>
              <a:rPr lang="zh-CN" altLang="en-US" sz="2000" dirty="0"/>
              <a:t> </a:t>
            </a:r>
            <a:r>
              <a:rPr lang="en-US" altLang="zh-CN" sz="2000" dirty="0"/>
              <a:t>PLs</a:t>
            </a:r>
            <a:r>
              <a:rPr lang="en-US" altLang="zh-CN" sz="2000" dirty="0" smtClean="0">
                <a:solidFill>
                  <a:srgbClr val="000099"/>
                </a:solidFill>
              </a:rPr>
              <a:t>)</a:t>
            </a:r>
            <a:endParaRPr lang="en-US" altLang="zh-CN" dirty="0" smtClean="0">
              <a:solidFill>
                <a:srgbClr val="000099"/>
              </a:solidFill>
            </a:endParaRPr>
          </a:p>
          <a:p>
            <a:pPr lvl="1"/>
            <a:r>
              <a:rPr lang="en-US" altLang="zh-CN" dirty="0" smtClean="0">
                <a:sym typeface="Calibri" panose="020F0502020204030204" pitchFamily="34" charset="0"/>
              </a:rPr>
              <a:t>60/20</a:t>
            </a:r>
            <a:r>
              <a:rPr lang="zh-CN" altLang="en-US" dirty="0">
                <a:sym typeface="Calibri" panose="020F0502020204030204" pitchFamily="34" charset="0"/>
              </a:rPr>
              <a:t>，</a:t>
            </a:r>
            <a:r>
              <a:rPr lang="en-US" altLang="zh-CN" dirty="0">
                <a:sym typeface="Calibri" panose="020F0502020204030204" pitchFamily="34" charset="0"/>
              </a:rPr>
              <a:t>3.5</a:t>
            </a:r>
            <a:r>
              <a:rPr lang="zh-CN" altLang="en-US" dirty="0">
                <a:sym typeface="Calibri" panose="020F0502020204030204" pitchFamily="34" charset="0"/>
              </a:rPr>
              <a:t>学分，三下，专</a:t>
            </a:r>
            <a:r>
              <a:rPr lang="zh-CN" altLang="en-US" dirty="0">
                <a:solidFill>
                  <a:schemeClr val="accent2"/>
                </a:solidFill>
                <a:sym typeface="Calibri" panose="020F0502020204030204" pitchFamily="34" charset="0"/>
              </a:rPr>
              <a:t>业方向课</a:t>
            </a:r>
            <a:endParaRPr lang="en-US" altLang="zh-CN" dirty="0">
              <a:solidFill>
                <a:schemeClr val="accent2"/>
              </a:solidFill>
              <a:sym typeface="Calibri" panose="020F0502020204030204" pitchFamily="34" charset="0"/>
            </a:endParaRPr>
          </a:p>
          <a:p>
            <a:pPr marL="438150" lvl="1" indent="0">
              <a:buNone/>
            </a:pPr>
            <a:r>
              <a:rPr lang="zh-CN" altLang="en-US" dirty="0" smtClean="0"/>
              <a:t>（并行计算  </a:t>
            </a:r>
            <a:r>
              <a:rPr lang="en-US" altLang="zh-CN" dirty="0" smtClean="0"/>
              <a:t>2.5</a:t>
            </a:r>
            <a:r>
              <a:rPr lang="zh-CN" altLang="en-US" dirty="0" smtClean="0"/>
              <a:t>学分）</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张昱：编程语言及原理类课程设置及教学内容探索</a:t>
            </a: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pPr>
                <a:defRPr/>
              </a:pPr>
              <a:t>9</a:t>
            </a:fld>
            <a:endParaRPr lang="en-US" altLang="zh-CN"/>
          </a:p>
        </p:txBody>
      </p:sp>
    </p:spTree>
    <p:extLst>
      <p:ext uri="{BB962C8B-B14F-4D97-AF65-F5344CB8AC3E}">
        <p14:creationId xmlns:p14="http://schemas.microsoft.com/office/powerpoint/2010/main" val="144563505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ustom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temp1</Template>
  <TotalTime>9461</TotalTime>
  <Words>2419</Words>
  <Application>Microsoft Office PowerPoint</Application>
  <PresentationFormat>On-screen Show (4:3)</PresentationFormat>
  <Paragraphs>274</Paragraphs>
  <Slides>28</Slides>
  <Notes>1</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temp1</vt:lpstr>
      <vt:lpstr>2_正文</vt:lpstr>
      <vt:lpstr>编程语言及原理类 课程设置及教学内容探索</vt:lpstr>
      <vt:lpstr>报 告 目 录</vt:lpstr>
      <vt:lpstr>业界现状：新形势下的各种变化</vt:lpstr>
      <vt:lpstr>PowerPoint Presentation</vt:lpstr>
      <vt:lpstr>高校如何应对业界变化？ 规模日趋庞大+多语言混合+异构</vt:lpstr>
      <vt:lpstr>编程语言及原理类课程现状</vt:lpstr>
      <vt:lpstr>报 告 目 录</vt:lpstr>
      <vt:lpstr>应对的基本思路（程序语言类）</vt:lpstr>
      <vt:lpstr>我校程序语言系列课程简介</vt:lpstr>
      <vt:lpstr>程序设计语言基础</vt:lpstr>
      <vt:lpstr>课程体系的可改进之处</vt:lpstr>
      <vt:lpstr>课程体系的可改进之处</vt:lpstr>
      <vt:lpstr>与ACM/IEEE CS2013的对应</vt:lpstr>
      <vt:lpstr>PowerPoint Presentation</vt:lpstr>
      <vt:lpstr>报 告 目 录</vt:lpstr>
      <vt:lpstr>课程教学的主要思路</vt:lpstr>
      <vt:lpstr>教学内容</vt:lpstr>
      <vt:lpstr>介绍的程序设计语言概念</vt:lpstr>
      <vt:lpstr>编程作业</vt:lpstr>
      <vt:lpstr>教学相关的材料</vt:lpstr>
      <vt:lpstr>使用的工具</vt:lpstr>
      <vt:lpstr>FOPL 2018</vt:lpstr>
      <vt:lpstr>PowerPoint Presentation</vt:lpstr>
      <vt:lpstr>实践小结</vt:lpstr>
      <vt:lpstr>实践小结</vt:lpstr>
      <vt:lpstr>报 告 目 录</vt:lpstr>
      <vt:lpstr>总结与期望</vt:lpstr>
      <vt:lpstr>         谢谢</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词 法 分 析</dc:title>
  <dc:creator>[张昱]</dc:creator>
  <cp:lastModifiedBy>[张昱]</cp:lastModifiedBy>
  <cp:revision>623</cp:revision>
  <cp:lastPrinted>2017-10-26T01:10:47Z</cp:lastPrinted>
  <dcterms:created xsi:type="dcterms:W3CDTF">2017-09-12T03:36:44Z</dcterms:created>
  <dcterms:modified xsi:type="dcterms:W3CDTF">2018-11-23T01:02:49Z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