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1"/>
  </p:notesMasterIdLst>
  <p:sldIdLst>
    <p:sldId id="548" r:id="rId2"/>
    <p:sldId id="547" r:id="rId3"/>
    <p:sldId id="379" r:id="rId4"/>
    <p:sldId id="552" r:id="rId5"/>
    <p:sldId id="549" r:id="rId6"/>
    <p:sldId id="551" r:id="rId7"/>
    <p:sldId id="550" r:id="rId8"/>
    <p:sldId id="553" r:id="rId9"/>
    <p:sldId id="570" r:id="rId10"/>
    <p:sldId id="571" r:id="rId11"/>
    <p:sldId id="567" r:id="rId12"/>
    <p:sldId id="568" r:id="rId13"/>
    <p:sldId id="554" r:id="rId14"/>
    <p:sldId id="555" r:id="rId15"/>
    <p:sldId id="556" r:id="rId16"/>
    <p:sldId id="557" r:id="rId17"/>
    <p:sldId id="558" r:id="rId18"/>
    <p:sldId id="559" r:id="rId19"/>
    <p:sldId id="560" r:id="rId20"/>
    <p:sldId id="561" r:id="rId21"/>
    <p:sldId id="562" r:id="rId22"/>
    <p:sldId id="563" r:id="rId23"/>
    <p:sldId id="564" r:id="rId24"/>
    <p:sldId id="565" r:id="rId25"/>
    <p:sldId id="566" r:id="rId26"/>
    <p:sldId id="574" r:id="rId27"/>
    <p:sldId id="572" r:id="rId28"/>
    <p:sldId id="469" r:id="rId29"/>
    <p:sldId id="504" r:id="rId30"/>
    <p:sldId id="465" r:id="rId31"/>
    <p:sldId id="484" r:id="rId32"/>
    <p:sldId id="485" r:id="rId33"/>
    <p:sldId id="487" r:id="rId34"/>
    <p:sldId id="462" r:id="rId35"/>
    <p:sldId id="494" r:id="rId36"/>
    <p:sldId id="497" r:id="rId37"/>
    <p:sldId id="500" r:id="rId38"/>
    <p:sldId id="498" r:id="rId39"/>
    <p:sldId id="576" r:id="rId40"/>
    <p:sldId id="577" r:id="rId41"/>
    <p:sldId id="546" r:id="rId42"/>
    <p:sldId id="579" r:id="rId43"/>
    <p:sldId id="580" r:id="rId44"/>
    <p:sldId id="582" r:id="rId45"/>
    <p:sldId id="505" r:id="rId46"/>
    <p:sldId id="466" r:id="rId47"/>
    <p:sldId id="506" r:id="rId48"/>
    <p:sldId id="526" r:id="rId49"/>
    <p:sldId id="527" r:id="rId50"/>
    <p:sldId id="528" r:id="rId51"/>
    <p:sldId id="529" r:id="rId52"/>
    <p:sldId id="530" r:id="rId53"/>
    <p:sldId id="531" r:id="rId54"/>
    <p:sldId id="537" r:id="rId55"/>
    <p:sldId id="544" r:id="rId56"/>
    <p:sldId id="467" r:id="rId57"/>
    <p:sldId id="545" r:id="rId58"/>
    <p:sldId id="578" r:id="rId59"/>
    <p:sldId id="372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B34BF"/>
    <a:srgbClr val="FF438F"/>
    <a:srgbClr val="FF0066"/>
    <a:srgbClr val="660033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82942" autoAdjust="0"/>
  </p:normalViewPr>
  <p:slideViewPr>
    <p:cSldViewPr snapToGrid="0" snapToObjects="1">
      <p:cViewPr varScale="1">
        <p:scale>
          <a:sx n="82" d="100"/>
          <a:sy n="82" d="100"/>
        </p:scale>
        <p:origin x="49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809D5-25B9-EC4E-94E7-AB1FE785BE76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70FAD-974E-5642-B450-30765E3D3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7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4C918-2E71-4A65-9F91-6475204276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271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825AE9BC-4D5C-421D-91FC-FD7250B109CE}" type="slidenum">
              <a:rPr lang="zh-CN" altLang="en-US" sz="1200" b="0" smtClean="0">
                <a:latin typeface="Times New Roman" panose="02020603050405020304" pitchFamily="18" charset="0"/>
              </a:rPr>
              <a:pPr/>
              <a:t>13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02001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04755CA-FF7C-4B03-A609-A6748A08E2AD}" type="slidenum">
              <a:rPr lang="zh-CN" altLang="en-US" sz="1200" b="0" smtClean="0">
                <a:latin typeface="Times New Roman" panose="02020603050405020304" pitchFamily="18" charset="0"/>
              </a:rPr>
              <a:pPr/>
              <a:t>14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28204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809D49AF-1DAD-44F2-B505-FEA80AD52594}" type="slidenum">
              <a:rPr lang="zh-CN" altLang="en-US" sz="1200" b="0" smtClean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 smtClean="0">
              <a:latin typeface="Times New Roman" panose="02020603050405020304" pitchFamily="18" charset="0"/>
            </a:endParaRPr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56513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6923E46-26A7-44B0-AFAA-DD58E836D9EE}" type="slidenum">
              <a:rPr lang="zh-CN" altLang="en-US" smtClean="0"/>
              <a:pPr>
                <a:spcBef>
                  <a:spcPct val="0"/>
                </a:spcBef>
              </a:pPr>
              <a:t>16</a:t>
            </a:fld>
            <a:endParaRPr lang="en-US" altLang="zh-CN" smtClean="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26599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19D2902-8052-4DFB-851B-751FC76AFFCC}" type="slidenum">
              <a:rPr lang="zh-CN" altLang="en-US" smtClean="0"/>
              <a:pPr>
                <a:spcBef>
                  <a:spcPct val="0"/>
                </a:spcBef>
              </a:pPr>
              <a:t>17</a:t>
            </a:fld>
            <a:endParaRPr lang="en-US" altLang="zh-CN" smtClean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29171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4E89D9F-57D5-4AB9-B0E3-3342C5490CA2}" type="slidenum">
              <a:rPr lang="zh-CN" altLang="en-US" smtClean="0"/>
              <a:pPr>
                <a:spcBef>
                  <a:spcPct val="0"/>
                </a:spcBef>
              </a:pPr>
              <a:t>18</a:t>
            </a:fld>
            <a:endParaRPr lang="en-US" altLang="zh-CN" smtClean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5805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7FBE26B-45F3-476F-B801-7EE35C193038}" type="slidenum">
              <a:rPr lang="zh-CN" altLang="en-US" smtClean="0"/>
              <a:pPr>
                <a:spcBef>
                  <a:spcPct val="0"/>
                </a:spcBef>
              </a:pPr>
              <a:t>19</a:t>
            </a:fld>
            <a:endParaRPr lang="en-US" altLang="zh-CN" smtClean="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77134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97CFA34-D823-4AFC-97F3-6D57380CBB12}" type="slidenum">
              <a:rPr lang="zh-CN" altLang="en-US" smtClean="0"/>
              <a:pPr>
                <a:spcBef>
                  <a:spcPct val="0"/>
                </a:spcBef>
              </a:pPr>
              <a:t>20</a:t>
            </a:fld>
            <a:endParaRPr lang="en-US" altLang="zh-CN" smtClean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23117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CD9CC99-3691-4E2E-B2D3-61131020E608}" type="slidenum">
              <a:rPr lang="zh-CN" altLang="en-US" smtClean="0"/>
              <a:pPr>
                <a:spcBef>
                  <a:spcPct val="0"/>
                </a:spcBef>
              </a:pPr>
              <a:t>21</a:t>
            </a:fld>
            <a:endParaRPr lang="en-US" altLang="zh-CN" smtClean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81605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DBDA996-36A4-464B-BD1E-14D11203ED94}" type="slidenum">
              <a:rPr lang="zh-CN" altLang="en-US" smtClean="0"/>
              <a:pPr>
                <a:spcBef>
                  <a:spcPct val="0"/>
                </a:spcBef>
              </a:pPr>
              <a:t>22</a:t>
            </a:fld>
            <a:endParaRPr lang="en-US" altLang="zh-CN" smtClean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6754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70FAD-974E-5642-B450-30765E3D34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36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E8A495A-FB00-4A20-9285-346529DF0119}" type="slidenum">
              <a:rPr lang="zh-CN" altLang="en-US" smtClean="0"/>
              <a:pPr>
                <a:spcBef>
                  <a:spcPct val="0"/>
                </a:spcBef>
              </a:pPr>
              <a:t>23</a:t>
            </a:fld>
            <a:endParaRPr lang="en-US" altLang="zh-CN" smtClean="0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9969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BF4694C-85D5-4AEA-AD60-D7199E9AAC76}" type="slidenum">
              <a:rPr lang="zh-CN" altLang="en-US" smtClean="0"/>
              <a:pPr>
                <a:spcBef>
                  <a:spcPct val="0"/>
                </a:spcBef>
              </a:pPr>
              <a:t>24</a:t>
            </a:fld>
            <a:endParaRPr lang="en-US" altLang="zh-CN" smtClean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08961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79F39E8-F796-4DCA-BFF5-99C21FE41CB4}" type="slidenum">
              <a:rPr lang="zh-CN" altLang="en-US" smtClean="0"/>
              <a:pPr>
                <a:spcBef>
                  <a:spcPct val="0"/>
                </a:spcBef>
              </a:pPr>
              <a:t>25</a:t>
            </a:fld>
            <a:endParaRPr lang="en-US" altLang="zh-CN" smtClean="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248228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BCB5AF-D7DD-4E21-8EBB-423F6EA92A6E}" type="slidenum">
              <a:rPr lang="en-US" altLang="zh-CN" smtClean="0"/>
              <a:pPr>
                <a:spcBef>
                  <a:spcPct val="0"/>
                </a:spcBef>
              </a:pPr>
              <a:t>27</a:t>
            </a:fld>
            <a:endParaRPr lang="en-US" altLang="zh-CN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6888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70FAD-974E-5642-B450-30765E3D34E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08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70FAD-974E-5642-B450-30765E3D34E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183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D6AB8156-D249-456E-A065-20E200FB884D}" type="slidenum">
              <a:rPr lang="zh-CN" altLang="en-US" sz="1200" i="0" smtClean="0">
                <a:latin typeface="Times New Roman" panose="02020603050405020304" pitchFamily="18" charset="0"/>
              </a:rPr>
              <a:pPr/>
              <a:t>33</a:t>
            </a:fld>
            <a:endParaRPr lang="en-US" altLang="zh-CN" sz="1200" i="0" smtClean="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38949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smtClean="0">
                <a:ea typeface="宋体" panose="02010600030101010101" pitchFamily="2" charset="-122"/>
              </a:rPr>
              <a:t>INITIAL is the “outside of any comment”state</a:t>
            </a:r>
            <a:endParaRPr lang="zh-CN" altLang="en-US" b="1" smtClean="0">
              <a:ea typeface="宋体" panose="02010600030101010101" pitchFamily="2" charset="-122"/>
            </a:endParaRPr>
          </a:p>
        </p:txBody>
      </p:sp>
      <p:sp>
        <p:nvSpPr>
          <p:cNvPr id="66564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Math A" pitchFamily="18" charset="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Math A" pitchFamily="18" charset="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Math A" pitchFamily="18" charset="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Math A" pitchFamily="18" charset="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Math A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ath A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ath A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ath A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ath A" pitchFamily="18" charset="2"/>
              </a:defRPr>
            </a:lvl9pPr>
          </a:lstStyle>
          <a:p>
            <a:fld id="{B818F59B-112F-4E55-9D22-20D8AE6D7ED5}" type="slidenum">
              <a:rPr lang="zh-CN" altLang="en-US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39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6136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70FAD-974E-5642-B450-30765E3D34E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929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29F7939B-DDBB-4C4A-958E-C042081250C3}" type="slidenum">
              <a:rPr lang="zh-CN" altLang="en-US" sz="1200" i="0" smtClean="0">
                <a:latin typeface="Times New Roman" panose="02020603050405020304" pitchFamily="18" charset="0"/>
              </a:rPr>
              <a:pPr/>
              <a:t>44</a:t>
            </a:fld>
            <a:endParaRPr lang="en-US" altLang="zh-CN" sz="1200" i="0" smtClean="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67988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70FAD-974E-5642-B450-30765E3D34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238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2E790A38-5965-445A-978E-CF1BA0400E2D}" type="slidenum">
              <a:rPr lang="zh-CN" altLang="en-US" sz="1200" i="0" smtClean="0">
                <a:latin typeface="Times New Roman" panose="02020603050405020304" pitchFamily="18" charset="0"/>
              </a:rPr>
              <a:pPr/>
              <a:t>47</a:t>
            </a:fld>
            <a:endParaRPr lang="en-US" altLang="zh-CN" sz="1200" i="0" smtClean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63748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2B1D8A00-36AB-493A-AF22-DBB352E03492}" type="slidenum">
              <a:rPr lang="zh-CN" altLang="en-US" sz="1200" i="0" smtClean="0">
                <a:latin typeface="Times New Roman" panose="02020603050405020304" pitchFamily="18" charset="0"/>
              </a:rPr>
              <a:pPr/>
              <a:t>48</a:t>
            </a:fld>
            <a:endParaRPr lang="en-US" altLang="zh-CN" sz="1200" i="0" smtClean="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896340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954EEE2-2109-4BC0-A880-0CB6326FFF6B}" type="slidenum">
              <a:rPr lang="zh-CN" altLang="en-US" sz="1200" i="0" smtClean="0">
                <a:latin typeface="Times New Roman" panose="02020603050405020304" pitchFamily="18" charset="0"/>
              </a:rPr>
              <a:pPr/>
              <a:t>49</a:t>
            </a:fld>
            <a:endParaRPr lang="en-US" altLang="zh-CN" sz="1200" i="0" smtClean="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454713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DD5EFE-6C6A-4FE4-B68F-D334116AD14B}" type="slidenum">
              <a:rPr lang="en-US" altLang="zh-CN" smtClean="0"/>
              <a:pPr>
                <a:spcBef>
                  <a:spcPct val="0"/>
                </a:spcBef>
              </a:pPr>
              <a:t>50</a:t>
            </a:fld>
            <a:endParaRPr lang="en-US" altLang="zh-CN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743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CF406B4-A59A-47BF-AD0B-89625E0ED864}" type="slidenum">
              <a:rPr lang="zh-CN" altLang="en-US" sz="1200" i="0" smtClean="0">
                <a:latin typeface="Times New Roman" panose="02020603050405020304" pitchFamily="18" charset="0"/>
              </a:rPr>
              <a:pPr/>
              <a:t>51</a:t>
            </a:fld>
            <a:endParaRPr lang="en-US" altLang="zh-CN" sz="1200" i="0" smtClean="0">
              <a:latin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34754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5021FB15-C9E9-4E87-89F7-A5AC41235649}" type="slidenum">
              <a:rPr lang="zh-CN" altLang="en-US" sz="1200" i="0" smtClean="0">
                <a:latin typeface="Times New Roman" panose="02020603050405020304" pitchFamily="18" charset="0"/>
              </a:rPr>
              <a:pPr/>
              <a:t>52</a:t>
            </a:fld>
            <a:endParaRPr lang="en-US" altLang="zh-CN" sz="1200" i="0" smtClean="0">
              <a:latin typeface="Times New Roman" panose="02020603050405020304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87082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CE8A735C-6455-4D69-9165-7D29A89ADA3F}" type="slidenum">
              <a:rPr lang="zh-CN" altLang="en-US" sz="1200" i="0" smtClean="0">
                <a:latin typeface="Times New Roman" panose="02020603050405020304" pitchFamily="18" charset="0"/>
              </a:rPr>
              <a:pPr/>
              <a:t>53</a:t>
            </a:fld>
            <a:endParaRPr lang="en-US" altLang="zh-CN" sz="1200" i="0" smtClean="0"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977202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8AB73325-7E64-450E-91C0-72D7159870B2}" type="slidenum">
              <a:rPr lang="zh-CN" altLang="en-US" sz="1200" i="0" smtClean="0">
                <a:latin typeface="Times New Roman" panose="02020603050405020304" pitchFamily="18" charset="0"/>
              </a:rPr>
              <a:pPr/>
              <a:t>54</a:t>
            </a:fld>
            <a:endParaRPr lang="en-US" altLang="zh-CN" sz="1200" i="0" smtClean="0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450463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13A7A5FE-4D4A-45E5-8506-CBDA23C03433}" type="slidenum">
              <a:rPr lang="zh-CN" altLang="en-US" sz="1200" i="0" smtClean="0">
                <a:latin typeface="Times New Roman" panose="02020603050405020304" pitchFamily="18" charset="0"/>
              </a:rPr>
              <a:pPr/>
              <a:t>55</a:t>
            </a:fld>
            <a:endParaRPr lang="en-US" altLang="zh-CN" sz="1200" i="0" smtClean="0">
              <a:latin typeface="Times New Roman" panose="02020603050405020304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689726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70FAD-974E-5642-B450-30765E3D34E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5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70FAD-974E-5642-B450-30765E3D34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37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70FAD-974E-5642-B450-30765E3D34E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219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noProof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A856D-51CA-4A85-87A5-E701E9ED4DC5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84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716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319F3A4-6915-4F7E-A59B-4E4213C009BB}" type="slidenum">
              <a:rPr lang="en-US" altLang="zh-CN" smtClean="0"/>
              <a:pPr>
                <a:spcBef>
                  <a:spcPct val="0"/>
                </a:spcBef>
              </a:pPr>
              <a:t>9</a:t>
            </a:fld>
            <a:endParaRPr lang="en-US" altLang="zh-CN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394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8757310-CCA6-49A2-883B-75438FD11B3D}" type="slidenum">
              <a:rPr lang="en-US" altLang="zh-CN" smtClean="0"/>
              <a:pPr>
                <a:spcBef>
                  <a:spcPct val="0"/>
                </a:spcBef>
              </a:pPr>
              <a:t>10</a:t>
            </a:fld>
            <a:endParaRPr lang="en-US" altLang="zh-CN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729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D5819E-2785-48E3-B6AF-0B41395FDEF4}" type="slidenum">
              <a:rPr lang="en-US" altLang="zh-CN" smtClean="0"/>
              <a:pPr>
                <a:spcBef>
                  <a:spcPct val="0"/>
                </a:spcBef>
              </a:pPr>
              <a:t>11</a:t>
            </a:fld>
            <a:endParaRPr lang="en-US" altLang="zh-CN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799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8B28C9C-A125-4FF1-ADBD-162B42707C3F}" type="slidenum">
              <a:rPr lang="en-US" altLang="zh-CN" smtClean="0"/>
              <a:pPr>
                <a:spcBef>
                  <a:spcPct val="0"/>
                </a:spcBef>
              </a:pPr>
              <a:t>12</a:t>
            </a:fld>
            <a:endParaRPr lang="en-US" altLang="zh-CN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37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2820-BB45-3947-AAE5-D38BF71AA7B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9282-1732-9D48-B023-3F58C0BC8A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2820-BB45-3947-AAE5-D38BF71AA7B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9282-1732-9D48-B023-3F58C0BC8A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2820-BB45-3947-AAE5-D38BF71AA7B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9282-1732-9D48-B023-3F58C0BC8A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455859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2820-BB45-3947-AAE5-D38BF71AA7B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9282-1732-9D48-B023-3F58C0BC8A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2820-BB45-3947-AAE5-D38BF71AA7B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9282-1732-9D48-B023-3F58C0BC8A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2820-BB45-3947-AAE5-D38BF71AA7B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9282-1732-9D48-B023-3F58C0BC8A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2820-BB45-3947-AAE5-D38BF71AA7B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9282-1732-9D48-B023-3F58C0BC8A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2820-BB45-3947-AAE5-D38BF71AA7B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9282-1732-9D48-B023-3F58C0BC8A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2820-BB45-3947-AAE5-D38BF71AA7B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9282-1732-9D48-B023-3F58C0BC8A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2820-BB45-3947-AAE5-D38BF71AA7B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9282-1732-9D48-B023-3F58C0BC8A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2820-BB45-3947-AAE5-D38BF71AA7B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F9282-1732-9D48-B023-3F58C0BC8A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22820-BB45-3947-AAE5-D38BF71AA7B8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9282-1732-9D48-B023-3F58C0BC8A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mailto:byzang@sjtu.edu.cn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769" y="474693"/>
            <a:ext cx="4445875" cy="411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07689"/>
            <a:ext cx="9144000" cy="2247035"/>
          </a:xfrm>
        </p:spPr>
        <p:txBody>
          <a:bodyPr>
            <a:normAutofit fontScale="90000"/>
          </a:bodyPr>
          <a:lstStyle/>
          <a:p>
            <a:r>
              <a:rPr lang="zh-CN" altLang="en-US" sz="6000" dirty="0" smtClean="0">
                <a:solidFill>
                  <a:srgbClr val="0000FF"/>
                </a:solidFill>
                <a:effectLst>
                  <a:glow rad="1905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循序渐进</a:t>
            </a:r>
            <a:r>
              <a:rPr lang="zh-CN" altLang="en-US" sz="5400" dirty="0" smtClean="0">
                <a:solidFill>
                  <a:schemeClr val="tx1"/>
                </a:solidFill>
                <a:effectLst>
                  <a:glow rad="1905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多课程讲解</a:t>
            </a:r>
            <a:r>
              <a:rPr lang="en-US" altLang="zh-CN" sz="5400" dirty="0" smtClean="0">
                <a:solidFill>
                  <a:schemeClr val="tx1"/>
                </a:solidFill>
                <a:effectLst>
                  <a:glow rad="1905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/>
            </a:r>
            <a:br>
              <a:rPr lang="en-US" altLang="zh-CN" sz="5400" dirty="0" smtClean="0">
                <a:solidFill>
                  <a:schemeClr val="tx1"/>
                </a:solidFill>
                <a:effectLst>
                  <a:glow rad="1905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</a:br>
            <a:r>
              <a:rPr lang="zh-CN" altLang="en-US" sz="5400" dirty="0" smtClean="0">
                <a:solidFill>
                  <a:schemeClr val="tx1"/>
                </a:solidFill>
                <a:effectLst>
                  <a:glow rad="1905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编译系统技术、原理和实现</a:t>
            </a:r>
            <a:r>
              <a:rPr lang="en-US" altLang="zh-CN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/>
            </a:r>
            <a:br>
              <a:rPr lang="en-US" altLang="zh-CN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4400" dirty="0" smtClean="0">
                <a:solidFill>
                  <a:srgbClr val="FF0066"/>
                </a:solidFill>
                <a:effectLst>
                  <a:glow rad="254000">
                    <a:schemeClr val="bg1"/>
                  </a:glow>
                </a:effectLst>
                <a:latin typeface="华文细黑" pitchFamily="2" charset="-122"/>
                <a:ea typeface="华文细黑" pitchFamily="2" charset="-122"/>
              </a:rPr>
              <a:t/>
            </a:r>
            <a:br>
              <a:rPr lang="en-US" altLang="zh-CN" sz="4400" dirty="0" smtClean="0">
                <a:solidFill>
                  <a:srgbClr val="FF0066"/>
                </a:solidFill>
                <a:effectLst>
                  <a:glow rad="254000">
                    <a:schemeClr val="bg1"/>
                  </a:glow>
                </a:effectLst>
                <a:latin typeface="华文细黑" pitchFamily="2" charset="-122"/>
                <a:ea typeface="华文细黑" pitchFamily="2" charset="-122"/>
              </a:rPr>
            </a:br>
            <a:r>
              <a:rPr lang="zh-CN" altLang="en-US" sz="4400" dirty="0" smtClean="0">
                <a:solidFill>
                  <a:srgbClr val="FF0066"/>
                </a:solidFill>
                <a:effectLst>
                  <a:glow rad="254000">
                    <a:schemeClr val="bg1"/>
                  </a:glow>
                </a:effectLst>
                <a:latin typeface="华文细黑" pitchFamily="2" charset="-122"/>
                <a:ea typeface="华文细黑" pitchFamily="2" charset="-122"/>
              </a:rPr>
              <a:t>上海交通大学软件学院</a:t>
            </a:r>
            <a:r>
              <a:rPr lang="en-US" altLang="zh-CN" sz="4400" dirty="0" smtClean="0">
                <a:solidFill>
                  <a:srgbClr val="FF0066"/>
                </a:solidFill>
                <a:effectLst>
                  <a:glow rad="254000">
                    <a:schemeClr val="bg1"/>
                  </a:glow>
                </a:effectLst>
                <a:latin typeface="华文细黑" pitchFamily="2" charset="-122"/>
                <a:ea typeface="华文细黑" pitchFamily="2" charset="-122"/>
              </a:rPr>
              <a:t/>
            </a:r>
            <a:br>
              <a:rPr lang="en-US" altLang="zh-CN" sz="4400" dirty="0" smtClean="0">
                <a:solidFill>
                  <a:srgbClr val="FF0066"/>
                </a:solidFill>
                <a:effectLst>
                  <a:glow rad="254000">
                    <a:schemeClr val="bg1"/>
                  </a:glow>
                </a:effectLst>
                <a:latin typeface="华文细黑" pitchFamily="2" charset="-122"/>
                <a:ea typeface="华文细黑" pitchFamily="2" charset="-122"/>
              </a:rPr>
            </a:br>
            <a:r>
              <a:rPr lang="zh-CN" altLang="en-US" sz="4400" dirty="0">
                <a:solidFill>
                  <a:srgbClr val="002060"/>
                </a:solidFill>
                <a:effectLst>
                  <a:glow rad="254000">
                    <a:schemeClr val="bg1"/>
                  </a:glow>
                </a:effectLst>
                <a:latin typeface="华文细黑" pitchFamily="2" charset="-122"/>
                <a:ea typeface="华文细黑" pitchFamily="2" charset="-122"/>
              </a:rPr>
              <a:t>臧斌宇</a:t>
            </a:r>
            <a:endParaRPr lang="en-US" sz="5400" dirty="0">
              <a:solidFill>
                <a:srgbClr val="002060"/>
              </a:solidFill>
              <a:effectLst>
                <a:glow rad="254000">
                  <a:schemeClr val="bg1"/>
                </a:glow>
              </a:effectLst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30657" y="578038"/>
            <a:ext cx="8034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  <a:cs typeface="Consolas" pitchFamily="49" charset="0"/>
              </a:rPr>
              <a:t>软件</a:t>
            </a:r>
            <a:r>
              <a:rPr lang="en-US" altLang="zh-CN" sz="24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  <a:cs typeface="Consolas" pitchFamily="49" charset="0"/>
              </a:rPr>
              <a:t/>
            </a:r>
            <a:br>
              <a:rPr lang="en-US" altLang="zh-CN" sz="24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  <a:cs typeface="Consolas" pitchFamily="49" charset="0"/>
              </a:rPr>
            </a:br>
            <a:r>
              <a:rPr lang="zh-CN" altLang="en-US" sz="24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  <a:cs typeface="Consolas" pitchFamily="49" charset="0"/>
              </a:rPr>
              <a:t>学院</a:t>
            </a:r>
            <a:endParaRPr lang="zh-CN" altLang="en-US" sz="2400" b="1" dirty="0">
              <a:solidFill>
                <a:schemeClr val="bg1"/>
              </a:solidFill>
              <a:latin typeface="幼圆" pitchFamily="49" charset="-122"/>
              <a:ea typeface="幼圆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0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algn="l" eaLnBrk="1" hangingPunct="1"/>
            <a:r>
              <a:rPr lang="zh-CN" altLang="en-US" sz="3200" smtClean="0">
                <a:latin typeface="Comic Sans MS" panose="030F0702030302020204" pitchFamily="66" charset="0"/>
              </a:rPr>
              <a:t>教材</a:t>
            </a:r>
            <a:endParaRPr lang="en-US" altLang="zh-CN" sz="3200" smtClean="0">
              <a:latin typeface="Comic Sans MS" panose="030F0702030302020204" pitchFamily="66" charset="0"/>
            </a:endParaRPr>
          </a:p>
        </p:txBody>
      </p:sp>
      <p:pic>
        <p:nvPicPr>
          <p:cNvPr id="46083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84313"/>
            <a:ext cx="3960813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06925" y="2636838"/>
            <a:ext cx="428625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1998</a:t>
            </a:r>
            <a:r>
              <a:rPr lang="zh-CN" altLang="en-US" sz="2800">
                <a:latin typeface="Times New Roman" panose="02020603050405020304" pitchFamily="18" charset="0"/>
              </a:rPr>
              <a:t>年在</a:t>
            </a:r>
            <a:r>
              <a:rPr lang="en-US" altLang="zh-CN" sz="2800">
                <a:latin typeface="Times New Roman" panose="02020603050405020304" pitchFamily="18" charset="0"/>
              </a:rPr>
              <a:t>CMU</a:t>
            </a:r>
            <a:r>
              <a:rPr lang="zh-CN" altLang="en-US" sz="2800">
                <a:latin typeface="Times New Roman" panose="02020603050405020304" pitchFamily="18" charset="0"/>
              </a:rPr>
              <a:t>开设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2002</a:t>
            </a:r>
            <a:r>
              <a:rPr lang="zh-CN" altLang="en-US" sz="2800">
                <a:latin typeface="Times New Roman" panose="02020603050405020304" pitchFamily="18" charset="0"/>
              </a:rPr>
              <a:t>年正式出版教材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涵盖了计算机系统领域的广泛内容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2011</a:t>
            </a:r>
            <a:r>
              <a:rPr lang="zh-CN" altLang="en-US" sz="2800">
                <a:latin typeface="Times New Roman" panose="02020603050405020304" pitchFamily="18" charset="0"/>
              </a:rPr>
              <a:t>年第</a:t>
            </a:r>
            <a:r>
              <a:rPr lang="en-US" altLang="zh-CN" sz="2800"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</a:rPr>
              <a:t>版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2016</a:t>
            </a:r>
            <a:r>
              <a:rPr lang="zh-CN" altLang="en-US" sz="2800">
                <a:latin typeface="Times New Roman" panose="02020603050405020304" pitchFamily="18" charset="0"/>
              </a:rPr>
              <a:t>年第</a:t>
            </a:r>
            <a:r>
              <a:rPr lang="en-US" altLang="zh-CN" sz="2800">
                <a:latin typeface="Times New Roman" panose="02020603050405020304" pitchFamily="18" charset="0"/>
              </a:rPr>
              <a:t>3</a:t>
            </a:r>
            <a:r>
              <a:rPr lang="zh-CN" altLang="en-US" sz="2800">
                <a:latin typeface="Times New Roman" panose="02020603050405020304" pitchFamily="18" charset="0"/>
              </a:rPr>
              <a:t>版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pic>
        <p:nvPicPr>
          <p:cNvPr id="9220" name="图片 4" descr="csapp2ecover-fullsiz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501775"/>
            <a:ext cx="389572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reb-portrait1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115888"/>
            <a:ext cx="18288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droh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60350"/>
            <a:ext cx="162083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341438"/>
            <a:ext cx="39497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0825" y="115888"/>
            <a:ext cx="4103688" cy="1385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黑体" panose="02010609030101010101" pitchFamily="49" charset="-122"/>
                <a:cs typeface="Times New Roman" panose="02020603050405020304" pitchFamily="18" charset="0"/>
              </a:rPr>
              <a:t>CMU</a:t>
            </a:r>
            <a:r>
              <a:rPr lang="zh-CN" altLang="en-US" sz="280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计算机学院教授</a:t>
            </a:r>
            <a:endParaRPr lang="en-US" altLang="zh-CN" sz="280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黑体" panose="02010609030101010101" pitchFamily="49" charset="-122"/>
                <a:cs typeface="Times New Roman" panose="02020603050405020304" pitchFamily="18" charset="0"/>
              </a:rPr>
              <a:t>David R. O'Hallaron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黑体" panose="02010609030101010101" pitchFamily="49" charset="-122"/>
                <a:cs typeface="Times New Roman" panose="02020603050405020304" pitchFamily="18" charset="0"/>
              </a:rPr>
              <a:t>Randal E. Bryant </a:t>
            </a:r>
            <a:endParaRPr lang="zh-CN" altLang="en-US" sz="2800">
              <a:latin typeface="Times New Roman" panose="02020603050405020304" pitchFamily="18" charset="0"/>
              <a:ea typeface="黑体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2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41438"/>
            <a:ext cx="8569325" cy="4967287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机器语言的执行模型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36625" lvl="1" indent="-536575">
              <a:spcBef>
                <a:spcPts val="6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汇编码和目标码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36625" lvl="1" indent="-536575">
              <a:spcBef>
                <a:spcPts val="6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预处理、编译、汇编、链接、加载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36625" lvl="1" indent="-536575">
              <a:spcBef>
                <a:spcPts val="6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指令的执行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36675" lvl="2" indent="-536575"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冯诺依曼结构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1336675" lvl="2" indent="-536575"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的顺序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36625" lvl="1" indent="-536575">
              <a:spcBef>
                <a:spcPts val="6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虚拟存储器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数据存储（大、小端）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61950" y="355600"/>
            <a:ext cx="81534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zh-CN" altLang="en-US" kern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基本内容</a:t>
            </a:r>
            <a:endParaRPr lang="zh-CN" altLang="en-US" kern="0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6" name="Rectangle 15"/>
          <p:cNvSpPr/>
          <p:nvPr/>
        </p:nvSpPr>
        <p:spPr>
          <a:xfrm>
            <a:off x="0" y="420688"/>
            <a:ext cx="287338" cy="57626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7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41438"/>
            <a:ext cx="8569325" cy="4907933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到汇编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36625" lvl="1" indent="-536575">
              <a:spcBef>
                <a:spcPts val="6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36675" lvl="2" indent="-536575"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寄存器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336675" lvl="2" indent="-536575"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寻址模式、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mov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指令、硬件栈与栈操作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336675" lvl="2" indent="-536575"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从指针到地址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6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算术逻辑运算指令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从表达式到算术逻辑指令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36625" lvl="1" indent="-536575">
              <a:spcBef>
                <a:spcPts val="6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控制结构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36625" lvl="1" indent="-536575">
              <a:spcBef>
                <a:spcPts val="6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调用的实现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6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Layout</a:t>
            </a:r>
          </a:p>
          <a:p>
            <a:pPr marL="1336675" lvl="2" indent="-536575"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数组、结构与联合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361950" y="355600"/>
            <a:ext cx="81534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zh-CN" altLang="en-US" kern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基本内容</a:t>
            </a:r>
            <a:endParaRPr lang="zh-CN" altLang="en-US" kern="0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8" name="Rectangle 15"/>
          <p:cNvSpPr/>
          <p:nvPr/>
        </p:nvSpPr>
        <p:spPr>
          <a:xfrm>
            <a:off x="0" y="420688"/>
            <a:ext cx="287338" cy="57626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39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A31F4C-CDBA-43BF-B974-F6BA5EAB6774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sp>
        <p:nvSpPr>
          <p:cNvPr id="204804" name="Text Box 5"/>
          <p:cNvSpPr txBox="1">
            <a:spLocks noChangeArrowheads="1"/>
          </p:cNvSpPr>
          <p:nvPr/>
        </p:nvSpPr>
        <p:spPr bwMode="auto">
          <a:xfrm>
            <a:off x="533400" y="1752600"/>
            <a:ext cx="3429000" cy="2185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/>
              <a:t> </a:t>
            </a:r>
            <a:r>
              <a:rPr lang="en-US" altLang="zh-CN" sz="2400"/>
              <a:t>if ( test-expr 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	then-statement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 else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	else-statement</a:t>
            </a:r>
          </a:p>
        </p:txBody>
      </p:sp>
      <p:sp>
        <p:nvSpPr>
          <p:cNvPr id="204805" name="AutoShape 6"/>
          <p:cNvSpPr>
            <a:spLocks noChangeArrowheads="1"/>
          </p:cNvSpPr>
          <p:nvPr/>
        </p:nvSpPr>
        <p:spPr bwMode="auto">
          <a:xfrm>
            <a:off x="4038600" y="27432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 sz="2400"/>
          </a:p>
        </p:txBody>
      </p:sp>
      <p:sp>
        <p:nvSpPr>
          <p:cNvPr id="979975" name="Text Box 7"/>
          <p:cNvSpPr txBox="1">
            <a:spLocks noChangeArrowheads="1"/>
          </p:cNvSpPr>
          <p:nvPr/>
        </p:nvSpPr>
        <p:spPr bwMode="auto">
          <a:xfrm>
            <a:off x="4800600" y="1524000"/>
            <a:ext cx="3657600" cy="440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/>
              <a:t> 	</a:t>
            </a:r>
            <a:r>
              <a:rPr lang="en-US" altLang="zh-CN" sz="2400"/>
              <a:t>t = test-expr 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 	if ( t 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		goto true 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 	else-statement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 	goto done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 true: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	then-statement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 done: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88000" y="0"/>
            <a:ext cx="8856000" cy="14176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l"/>
            <a:r>
              <a:rPr lang="zh-CN" altLang="en-US" sz="4400" b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如何翻译</a:t>
            </a:r>
            <a:r>
              <a:rPr lang="en-US" altLang="zh-CN" sz="4400" b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if</a:t>
            </a:r>
            <a:r>
              <a:rPr lang="zh-CN" altLang="en-US" sz="4400" b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语句</a:t>
            </a:r>
            <a:endParaRPr lang="zh-TW" altLang="en-US" sz="4400" b="0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8" name="Rectangle 15"/>
          <p:cNvSpPr/>
          <p:nvPr/>
        </p:nvSpPr>
        <p:spPr>
          <a:xfrm>
            <a:off x="0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64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D4A39F-A09E-471C-A0B0-B050A90B9B05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grpSp>
        <p:nvGrpSpPr>
          <p:cNvPr id="206852" name="Group 5"/>
          <p:cNvGrpSpPr>
            <a:grpSpLocks/>
          </p:cNvGrpSpPr>
          <p:nvPr/>
        </p:nvGrpSpPr>
        <p:grpSpPr bwMode="auto">
          <a:xfrm>
            <a:off x="152400" y="1371600"/>
            <a:ext cx="3962400" cy="5257800"/>
            <a:chOff x="240" y="864"/>
            <a:chExt cx="2592" cy="2336"/>
          </a:xfrm>
        </p:grpSpPr>
        <p:sp>
          <p:nvSpPr>
            <p:cNvPr id="206859" name="Rectangle 6"/>
            <p:cNvSpPr>
              <a:spLocks noChangeArrowheads="1"/>
            </p:cNvSpPr>
            <p:nvPr/>
          </p:nvSpPr>
          <p:spPr bwMode="auto">
            <a:xfrm>
              <a:off x="240" y="864"/>
              <a:ext cx="2592" cy="2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long lt_cnt = 0 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long ge_cnt = 0 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long absdiff_se(long x, long y)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long result 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if  (x &lt; y) {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lt_cnt++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return y – x;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}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else {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ge_cnt++ 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return x – y;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}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206860" name="Line 7"/>
            <p:cNvSpPr>
              <a:spLocks noChangeShapeType="1"/>
            </p:cNvSpPr>
            <p:nvPr/>
          </p:nvSpPr>
          <p:spPr bwMode="auto">
            <a:xfrm>
              <a:off x="240" y="864"/>
              <a:ext cx="25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61" name="Line 8"/>
            <p:cNvSpPr>
              <a:spLocks noChangeShapeType="1"/>
            </p:cNvSpPr>
            <p:nvPr/>
          </p:nvSpPr>
          <p:spPr bwMode="auto">
            <a:xfrm>
              <a:off x="240" y="3200"/>
              <a:ext cx="25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62" name="Line 9"/>
            <p:cNvSpPr>
              <a:spLocks noChangeShapeType="1"/>
            </p:cNvSpPr>
            <p:nvPr/>
          </p:nvSpPr>
          <p:spPr bwMode="auto">
            <a:xfrm>
              <a:off x="240" y="864"/>
              <a:ext cx="0" cy="2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63" name="Line 10"/>
            <p:cNvSpPr>
              <a:spLocks noChangeShapeType="1"/>
            </p:cNvSpPr>
            <p:nvPr/>
          </p:nvSpPr>
          <p:spPr bwMode="auto">
            <a:xfrm>
              <a:off x="2832" y="864"/>
              <a:ext cx="0" cy="2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191000" y="1371600"/>
            <a:ext cx="4800600" cy="5257800"/>
            <a:chOff x="240" y="864"/>
            <a:chExt cx="2592" cy="2336"/>
          </a:xfrm>
        </p:grpSpPr>
        <p:sp>
          <p:nvSpPr>
            <p:cNvPr id="206854" name="Rectangle 12"/>
            <p:cNvSpPr>
              <a:spLocks noChangeArrowheads="1"/>
            </p:cNvSpPr>
            <p:nvPr/>
          </p:nvSpPr>
          <p:spPr bwMode="auto">
            <a:xfrm>
              <a:off x="240" y="864"/>
              <a:ext cx="2592" cy="2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533400" indent="-5334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AutoNum type="arabicPeriod"/>
              </a:pPr>
              <a:r>
                <a:rPr lang="en-US" altLang="zh-CN" sz="24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long gotodiff_se(long x, long y)</a:t>
              </a:r>
            </a:p>
            <a:p>
              <a:pPr>
                <a:spcBef>
                  <a:spcPct val="0"/>
                </a:spcBef>
                <a:buFontTx/>
                <a:buAutoNum type="arabicPeriod"/>
              </a:pPr>
              <a:r>
                <a:rPr lang="en-US" altLang="zh-CN" sz="24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spcBef>
                  <a:spcPct val="0"/>
                </a:spcBef>
                <a:buFontTx/>
                <a:buAutoNum type="arabicPeriod"/>
              </a:pPr>
              <a:r>
                <a:rPr lang="en-US" altLang="zh-CN" sz="24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long result ;</a:t>
              </a:r>
            </a:p>
            <a:p>
              <a:pPr>
                <a:spcBef>
                  <a:spcPct val="0"/>
                </a:spcBef>
                <a:buFontTx/>
                <a:buAutoNum type="arabicPeriod"/>
              </a:pPr>
              <a:r>
                <a:rPr lang="en-US" altLang="zh-CN" sz="24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if  (x &gt;= y)</a:t>
              </a:r>
            </a:p>
            <a:p>
              <a:pPr>
                <a:spcBef>
                  <a:spcPct val="0"/>
                </a:spcBef>
                <a:buFontTx/>
                <a:buAutoNum type="arabicPeriod"/>
              </a:pPr>
              <a:r>
                <a:rPr lang="en-US" altLang="zh-CN" sz="24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   goto x_ge_y ;</a:t>
              </a:r>
            </a:p>
            <a:p>
              <a:pPr>
                <a:spcBef>
                  <a:spcPct val="0"/>
                </a:spcBef>
                <a:buFontTx/>
                <a:buAutoNum type="arabicPeriod"/>
              </a:pPr>
              <a:r>
                <a:rPr lang="en-US" altLang="zh-CN" sz="24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lt_cnt++ ;</a:t>
              </a:r>
            </a:p>
            <a:p>
              <a:pPr>
                <a:spcBef>
                  <a:spcPct val="0"/>
                </a:spcBef>
                <a:buFontTx/>
                <a:buAutoNum type="arabicPeriod"/>
              </a:pPr>
              <a:r>
                <a:rPr lang="en-US" altLang="zh-CN" sz="24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result = y – x ;</a:t>
              </a:r>
            </a:p>
            <a:p>
              <a:pPr>
                <a:spcBef>
                  <a:spcPct val="0"/>
                </a:spcBef>
                <a:buFontTx/>
                <a:buAutoNum type="arabicPeriod"/>
              </a:pPr>
              <a:r>
                <a:rPr lang="en-US" altLang="zh-CN" sz="24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return result ;</a:t>
              </a:r>
            </a:p>
            <a:p>
              <a:pPr>
                <a:spcBef>
                  <a:spcPct val="0"/>
                </a:spcBef>
                <a:buFontTx/>
                <a:buAutoNum type="arabicPeriod"/>
              </a:pPr>
              <a:r>
                <a:rPr lang="en-US" altLang="zh-CN" sz="24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x_ge_y:</a:t>
              </a:r>
            </a:p>
            <a:p>
              <a:pPr>
                <a:spcBef>
                  <a:spcPct val="0"/>
                </a:spcBef>
                <a:buFontTx/>
                <a:buAutoNum type="arabicPeriod"/>
              </a:pPr>
              <a:r>
                <a:rPr lang="en-US" altLang="zh-CN" sz="24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ge_cnt++ ;</a:t>
              </a:r>
            </a:p>
            <a:p>
              <a:pPr>
                <a:spcBef>
                  <a:spcPct val="0"/>
                </a:spcBef>
                <a:buFontTx/>
                <a:buAutoNum type="arabicPeriod"/>
              </a:pPr>
              <a:r>
                <a:rPr lang="en-US" altLang="zh-CN" sz="24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	  result = y – x;</a:t>
              </a:r>
            </a:p>
            <a:p>
              <a:pPr>
                <a:spcBef>
                  <a:spcPct val="0"/>
                </a:spcBef>
                <a:buFontTx/>
                <a:buAutoNum type="arabicPeriod"/>
              </a:pPr>
              <a:r>
                <a:rPr lang="en-US" altLang="zh-CN" sz="24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return result;</a:t>
              </a:r>
            </a:p>
            <a:p>
              <a:pPr>
                <a:spcBef>
                  <a:spcPct val="0"/>
                </a:spcBef>
                <a:buFontTx/>
                <a:buAutoNum type="arabicPeriod"/>
              </a:pPr>
              <a:r>
                <a:rPr lang="en-US" altLang="zh-CN" sz="2400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206855" name="Line 13"/>
            <p:cNvSpPr>
              <a:spLocks noChangeShapeType="1"/>
            </p:cNvSpPr>
            <p:nvPr/>
          </p:nvSpPr>
          <p:spPr bwMode="auto">
            <a:xfrm>
              <a:off x="240" y="864"/>
              <a:ext cx="25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56" name="Line 14"/>
            <p:cNvSpPr>
              <a:spLocks noChangeShapeType="1"/>
            </p:cNvSpPr>
            <p:nvPr/>
          </p:nvSpPr>
          <p:spPr bwMode="auto">
            <a:xfrm>
              <a:off x="240" y="3200"/>
              <a:ext cx="25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57" name="Line 15"/>
            <p:cNvSpPr>
              <a:spLocks noChangeShapeType="1"/>
            </p:cNvSpPr>
            <p:nvPr/>
          </p:nvSpPr>
          <p:spPr bwMode="auto">
            <a:xfrm>
              <a:off x="240" y="864"/>
              <a:ext cx="0" cy="2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58" name="Line 16"/>
            <p:cNvSpPr>
              <a:spLocks noChangeShapeType="1"/>
            </p:cNvSpPr>
            <p:nvPr/>
          </p:nvSpPr>
          <p:spPr bwMode="auto">
            <a:xfrm>
              <a:off x="2832" y="864"/>
              <a:ext cx="0" cy="2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" name="标题 1"/>
          <p:cNvSpPr txBox="1">
            <a:spLocks/>
          </p:cNvSpPr>
          <p:nvPr/>
        </p:nvSpPr>
        <p:spPr>
          <a:xfrm>
            <a:off x="288000" y="0"/>
            <a:ext cx="8856000" cy="14176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l"/>
            <a:r>
              <a:rPr lang="zh-CN" altLang="en-US" sz="4400" b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如何翻译</a:t>
            </a:r>
            <a:r>
              <a:rPr lang="en-US" altLang="zh-CN" sz="4400" b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if</a:t>
            </a:r>
            <a:r>
              <a:rPr lang="zh-CN" altLang="en-US" sz="4400" b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语句</a:t>
            </a:r>
            <a:endParaRPr lang="zh-TW" altLang="en-US" sz="4400" b="0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18" name="Rectangle 15"/>
          <p:cNvSpPr/>
          <p:nvPr/>
        </p:nvSpPr>
        <p:spPr>
          <a:xfrm>
            <a:off x="0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92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077A28-5E9D-4027-81D6-9A3B48501B7A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419600"/>
          </a:xfrm>
        </p:spPr>
        <p:txBody>
          <a:bodyPr>
            <a:normAutofit lnSpcReduction="10000"/>
          </a:bodyPr>
          <a:lstStyle/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absdiff_se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	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cmpq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%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rsi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 %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rdi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	  	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Compare x : y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	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jge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.L2		  	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 x &gt;= y </a:t>
            </a:r>
            <a:r>
              <a:rPr lang="en-US" altLang="zh-CN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goto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x_ge_y</a:t>
            </a:r>
            <a:endParaRPr lang="en-US" altLang="zh-CN" sz="2400" dirty="0" smtClean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addq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	$1,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lt_cnt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lt_cnt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movq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%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rsi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 %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rax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Copy y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subq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%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rdi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 %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rax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result = y - x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ret				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.L2				         </a:t>
            </a:r>
            <a:r>
              <a:rPr lang="en-US" altLang="zh-CN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x_ge_y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addq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$1,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gt_cnt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		</a:t>
            </a:r>
            <a:r>
              <a:rPr lang="en-US" altLang="zh-CN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gt_cnt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movq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%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rdi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 %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rax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	  	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Copy x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subq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%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rsi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 %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rax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result = x - y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ret				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88000" y="0"/>
            <a:ext cx="8856000" cy="14176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l"/>
            <a:r>
              <a:rPr lang="zh-CN" altLang="en-US" sz="4400" b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如何翻译</a:t>
            </a:r>
            <a:r>
              <a:rPr lang="en-US" altLang="zh-CN" sz="4400" b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if</a:t>
            </a:r>
            <a:r>
              <a:rPr lang="zh-CN" altLang="en-US" sz="4400" b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语句</a:t>
            </a:r>
            <a:endParaRPr lang="zh-TW" altLang="en-US" sz="4400" b="0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0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07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1013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3CDBDE-3CBF-4D37-A962-32A6931A1A92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14" name="Group 28"/>
          <p:cNvGraphicFramePr>
            <a:graphicFrameLocks noGrp="1"/>
          </p:cNvGraphicFramePr>
          <p:nvPr/>
        </p:nvGraphicFramePr>
        <p:xfrm>
          <a:off x="6721475" y="381000"/>
          <a:ext cx="1660525" cy="9906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386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99060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6636" name="Group 27"/>
          <p:cNvGrpSpPr>
            <a:grpSpLocks/>
          </p:cNvGrpSpPr>
          <p:nvPr/>
        </p:nvGrpSpPr>
        <p:grpSpPr bwMode="auto">
          <a:xfrm>
            <a:off x="5486400" y="1138240"/>
            <a:ext cx="1235075" cy="461963"/>
            <a:chOff x="3696" y="1609"/>
            <a:chExt cx="778" cy="291"/>
          </a:xfrm>
          <a:solidFill>
            <a:schemeClr val="bg1"/>
          </a:solidFill>
        </p:grpSpPr>
        <p:sp>
          <p:nvSpPr>
            <p:cNvPr id="26638" name="Text Box 17"/>
            <p:cNvSpPr txBox="1">
              <a:spLocks noChangeArrowheads="1"/>
            </p:cNvSpPr>
            <p:nvPr/>
          </p:nvSpPr>
          <p:spPr bwMode="auto">
            <a:xfrm>
              <a:off x="3696" y="1609"/>
              <a:ext cx="580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dirty="0" smtClean="0">
                  <a:solidFill>
                    <a:srgbClr val="0000FF"/>
                  </a:solidFill>
                  <a:latin typeface="Times New Roman" panose="02020603050405020304" pitchFamily="18" charset="0"/>
                </a:rPr>
                <a:t>%</a:t>
              </a:r>
              <a:r>
                <a:rPr lang="en-US" altLang="zh-CN" sz="240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dirty="0" err="1" smtClean="0">
                  <a:solidFill>
                    <a:srgbClr val="0000FF"/>
                  </a:solidFill>
                  <a:latin typeface="Times New Roman" panose="02020603050405020304" pitchFamily="18" charset="0"/>
                </a:rPr>
                <a:t>sp</a:t>
              </a:r>
              <a:endPara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40" name="Line 19"/>
            <p:cNvSpPr>
              <a:spLocks noChangeShapeType="1"/>
            </p:cNvSpPr>
            <p:nvPr/>
          </p:nvSpPr>
          <p:spPr bwMode="auto">
            <a:xfrm>
              <a:off x="4224" y="1754"/>
              <a:ext cx="250" cy="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" name="标题 1"/>
          <p:cNvSpPr txBox="1">
            <a:spLocks/>
          </p:cNvSpPr>
          <p:nvPr/>
        </p:nvSpPr>
        <p:spPr>
          <a:xfrm>
            <a:off x="288000" y="0"/>
            <a:ext cx="8856000" cy="14176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l"/>
            <a:r>
              <a:rPr lang="zh-CN" altLang="en-US" sz="4400" b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如何处理函数调用</a:t>
            </a:r>
            <a:endParaRPr lang="zh-TW" altLang="en-US" sz="4400" b="0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12" name="Rectangle 15"/>
          <p:cNvSpPr/>
          <p:nvPr/>
        </p:nvSpPr>
        <p:spPr>
          <a:xfrm>
            <a:off x="0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61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/>
          </a:p>
        </p:txBody>
      </p:sp>
      <p:graphicFrame>
        <p:nvGraphicFramePr>
          <p:cNvPr id="18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43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C34530-10D9-4E78-9319-E6B2DE39D93F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sp>
        <p:nvSpPr>
          <p:cNvPr id="103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419600"/>
          </a:xfrm>
        </p:spPr>
        <p:txBody>
          <a:bodyPr/>
          <a:lstStyle/>
          <a:p>
            <a:pPr marL="363538" indent="-363538">
              <a:lnSpc>
                <a:spcPct val="140000"/>
              </a:lnSpc>
              <a:buFontTx/>
              <a:buNone/>
            </a:pP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1. </a:t>
            </a:r>
            <a:r>
              <a:rPr lang="en-US" altLang="zh-CN" dirty="0" smtClean="0">
                <a:ea typeface="宋体" panose="02010600030101010101" pitchFamily="2" charset="-122"/>
              </a:rPr>
              <a:t>Save caller-save registers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(%</a:t>
            </a:r>
            <a:r>
              <a:rPr lang="en-US" altLang="zh-CN" dirty="0" err="1" smtClean="0">
                <a:ea typeface="宋体" panose="02010600030101010101" pitchFamily="2" charset="-122"/>
              </a:rPr>
              <a:t>rax</a:t>
            </a:r>
            <a:r>
              <a:rPr lang="en-US" altLang="zh-CN" dirty="0" smtClean="0">
                <a:ea typeface="宋体" panose="02010600030101010101" pitchFamily="2" charset="-122"/>
              </a:rPr>
              <a:t>, %</a:t>
            </a:r>
            <a:r>
              <a:rPr lang="en-US" altLang="zh-CN" dirty="0" err="1" smtClean="0">
                <a:ea typeface="宋体" panose="02010600030101010101" pitchFamily="2" charset="-122"/>
              </a:rPr>
              <a:t>rdx</a:t>
            </a:r>
            <a:r>
              <a:rPr lang="en-US" altLang="zh-CN" dirty="0" smtClean="0">
                <a:ea typeface="宋体" panose="02010600030101010101" pitchFamily="2" charset="-122"/>
              </a:rPr>
              <a:t>, %</a:t>
            </a:r>
            <a:r>
              <a:rPr lang="en-US" altLang="zh-CN" dirty="0" err="1" smtClean="0">
                <a:ea typeface="宋体" panose="02010600030101010101" pitchFamily="2" charset="-122"/>
              </a:rPr>
              <a:t>rcx</a:t>
            </a:r>
            <a:r>
              <a:rPr lang="en-US" altLang="zh-CN" dirty="0" smtClean="0">
                <a:ea typeface="宋体" panose="02010600030101010101" pitchFamily="2" charset="-122"/>
              </a:rPr>
              <a:t>, …)</a:t>
            </a:r>
          </a:p>
        </p:txBody>
      </p:sp>
      <p:graphicFrame>
        <p:nvGraphicFramePr>
          <p:cNvPr id="14" name="Group 28"/>
          <p:cNvGraphicFramePr>
            <a:graphicFrameLocks noGrp="1"/>
          </p:cNvGraphicFramePr>
          <p:nvPr/>
        </p:nvGraphicFramePr>
        <p:xfrm>
          <a:off x="6721475" y="381000"/>
          <a:ext cx="1660525" cy="16764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441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167640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3442" name="Group 27"/>
          <p:cNvGrpSpPr>
            <a:grpSpLocks/>
          </p:cNvGrpSpPr>
          <p:nvPr/>
        </p:nvGrpSpPr>
        <p:grpSpPr bwMode="auto">
          <a:xfrm>
            <a:off x="5486400" y="1824038"/>
            <a:ext cx="1235075" cy="461962"/>
            <a:chOff x="3696" y="2041"/>
            <a:chExt cx="778" cy="291"/>
          </a:xfrm>
        </p:grpSpPr>
        <p:sp>
          <p:nvSpPr>
            <p:cNvPr id="103443" name="Text Box 17"/>
            <p:cNvSpPr txBox="1">
              <a:spLocks noChangeArrowheads="1"/>
            </p:cNvSpPr>
            <p:nvPr/>
          </p:nvSpPr>
          <p:spPr bwMode="auto">
            <a:xfrm>
              <a:off x="3696" y="2041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%rsp</a:t>
              </a:r>
            </a:p>
          </p:txBody>
        </p:sp>
        <p:sp>
          <p:nvSpPr>
            <p:cNvPr id="103444" name="Line 19"/>
            <p:cNvSpPr>
              <a:spLocks noChangeShapeType="1"/>
            </p:cNvSpPr>
            <p:nvPr/>
          </p:nvSpPr>
          <p:spPr bwMode="auto">
            <a:xfrm>
              <a:off x="4224" y="2186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" name="标题 1"/>
          <p:cNvSpPr txBox="1">
            <a:spLocks/>
          </p:cNvSpPr>
          <p:nvPr/>
        </p:nvSpPr>
        <p:spPr>
          <a:xfrm>
            <a:off x="288000" y="0"/>
            <a:ext cx="8856000" cy="14176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l"/>
            <a:r>
              <a:rPr lang="zh-CN" altLang="en-US" sz="4400" b="0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如何处理函数调用</a:t>
            </a:r>
            <a:endParaRPr lang="zh-TW" altLang="en-US" sz="4400" b="0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15" name="Rectangle 15"/>
          <p:cNvSpPr/>
          <p:nvPr/>
        </p:nvSpPr>
        <p:spPr>
          <a:xfrm>
            <a:off x="0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8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/>
          </a:p>
        </p:txBody>
      </p:sp>
      <p:graphicFrame>
        <p:nvGraphicFramePr>
          <p:cNvPr id="6" name="Group 28"/>
          <p:cNvGraphicFramePr>
            <a:graphicFrameLocks noGrp="1"/>
          </p:cNvGraphicFramePr>
          <p:nvPr/>
        </p:nvGraphicFramePr>
        <p:xfrm>
          <a:off x="6721475" y="1981200"/>
          <a:ext cx="1660525" cy="76201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(n~7)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4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69C624-C778-4552-ABF5-846ABFC45626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sp>
        <p:nvSpPr>
          <p:cNvPr id="1054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419600"/>
          </a:xfrm>
        </p:spPr>
        <p:txBody>
          <a:bodyPr/>
          <a:lstStyle/>
          <a:p>
            <a:pPr marL="363538" indent="-363538">
              <a:lnSpc>
                <a:spcPct val="140000"/>
              </a:lnSpc>
              <a:buFontTx/>
              <a:buNone/>
            </a:pP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1. </a:t>
            </a:r>
            <a:r>
              <a:rPr lang="en-US" altLang="zh-CN" dirty="0" smtClean="0">
                <a:ea typeface="宋体" panose="02010600030101010101" pitchFamily="2" charset="-122"/>
              </a:rPr>
              <a:t>Save caller-save registers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(%</a:t>
            </a:r>
            <a:r>
              <a:rPr lang="en-US" altLang="zh-CN" dirty="0" err="1">
                <a:ea typeface="宋体" panose="02010600030101010101" pitchFamily="2" charset="-122"/>
              </a:rPr>
              <a:t>r</a:t>
            </a:r>
            <a:r>
              <a:rPr lang="en-US" altLang="zh-CN" dirty="0" err="1" smtClean="0">
                <a:ea typeface="宋体" panose="02010600030101010101" pitchFamily="2" charset="-122"/>
              </a:rPr>
              <a:t>ax</a:t>
            </a:r>
            <a:r>
              <a:rPr lang="en-US" altLang="zh-CN" dirty="0" smtClean="0">
                <a:ea typeface="宋体" panose="02010600030101010101" pitchFamily="2" charset="-122"/>
              </a:rPr>
              <a:t>, %</a:t>
            </a:r>
            <a:r>
              <a:rPr lang="en-US" altLang="zh-CN" dirty="0" err="1">
                <a:ea typeface="宋体" panose="02010600030101010101" pitchFamily="2" charset="-122"/>
              </a:rPr>
              <a:t>r</a:t>
            </a:r>
            <a:r>
              <a:rPr lang="en-US" altLang="zh-CN" dirty="0" err="1" smtClean="0">
                <a:ea typeface="宋体" panose="02010600030101010101" pitchFamily="2" charset="-122"/>
              </a:rPr>
              <a:t>dx</a:t>
            </a:r>
            <a:r>
              <a:rPr lang="en-US" altLang="zh-CN" dirty="0" smtClean="0">
                <a:ea typeface="宋体" panose="02010600030101010101" pitchFamily="2" charset="-122"/>
              </a:rPr>
              <a:t>, %</a:t>
            </a:r>
            <a:r>
              <a:rPr lang="en-US" altLang="zh-CN" dirty="0" err="1" smtClean="0">
                <a:ea typeface="宋体" panose="02010600030101010101" pitchFamily="2" charset="-122"/>
              </a:rPr>
              <a:t>rcx</a:t>
            </a:r>
            <a:r>
              <a:rPr lang="en-US" altLang="zh-CN" dirty="0" smtClean="0">
                <a:ea typeface="宋体" panose="02010600030101010101" pitchFamily="2" charset="-122"/>
              </a:rPr>
              <a:t>, …)</a:t>
            </a:r>
          </a:p>
          <a:p>
            <a:pPr marL="363538" indent="-363538">
              <a:lnSpc>
                <a:spcPct val="140000"/>
              </a:lnSpc>
              <a:buFontTx/>
              <a:buNone/>
              <a:defRPr/>
            </a:pP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2. </a:t>
            </a:r>
            <a:r>
              <a:rPr lang="en-US" altLang="zh-CN" dirty="0"/>
              <a:t>Put </a:t>
            </a:r>
            <a:r>
              <a:rPr lang="en-US" altLang="zh-CN" dirty="0" smtClean="0"/>
              <a:t>first actual </a:t>
            </a:r>
            <a:r>
              <a:rPr lang="en-US" altLang="zh-CN" dirty="0"/>
              <a:t>arguments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en-US" altLang="zh-CN" dirty="0"/>
              <a:t>to </a:t>
            </a:r>
            <a:r>
              <a:rPr lang="en-US" altLang="zh-CN" dirty="0" smtClean="0"/>
              <a:t>fixed registers</a:t>
            </a:r>
          </a:p>
          <a:p>
            <a:pPr marL="363538" indent="-363538">
              <a:lnSpc>
                <a:spcPct val="140000"/>
              </a:lnSpc>
              <a:buFontTx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Push rest actual arguments </a:t>
            </a:r>
          </a:p>
          <a:p>
            <a:pPr marL="363538" indent="-363538">
              <a:lnSpc>
                <a:spcPct val="140000"/>
              </a:lnSpc>
              <a:buFontTx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to stack from right to left</a:t>
            </a:r>
            <a:endParaRPr lang="en-US" altLang="zh-CN" dirty="0"/>
          </a:p>
        </p:txBody>
      </p:sp>
      <p:graphicFrame>
        <p:nvGraphicFramePr>
          <p:cNvPr id="14" name="Group 28"/>
          <p:cNvGraphicFramePr>
            <a:graphicFrameLocks noGrp="1"/>
          </p:cNvGraphicFramePr>
          <p:nvPr/>
        </p:nvGraphicFramePr>
        <p:xfrm>
          <a:off x="6721475" y="381000"/>
          <a:ext cx="1660525" cy="235902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59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495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236220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5496" name="Group 27"/>
          <p:cNvGrpSpPr>
            <a:grpSpLocks/>
          </p:cNvGrpSpPr>
          <p:nvPr/>
        </p:nvGrpSpPr>
        <p:grpSpPr bwMode="auto">
          <a:xfrm>
            <a:off x="5486400" y="2509838"/>
            <a:ext cx="1235075" cy="461962"/>
            <a:chOff x="3696" y="2473"/>
            <a:chExt cx="778" cy="291"/>
          </a:xfrm>
        </p:grpSpPr>
        <p:sp>
          <p:nvSpPr>
            <p:cNvPr id="105497" name="Text Box 17"/>
            <p:cNvSpPr txBox="1">
              <a:spLocks noChangeArrowheads="1"/>
            </p:cNvSpPr>
            <p:nvPr/>
          </p:nvSpPr>
          <p:spPr bwMode="auto">
            <a:xfrm>
              <a:off x="3696" y="2473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%rsp</a:t>
              </a:r>
            </a:p>
          </p:txBody>
        </p:sp>
        <p:sp>
          <p:nvSpPr>
            <p:cNvPr id="105498" name="Line 19"/>
            <p:cNvSpPr>
              <a:spLocks noChangeShapeType="1"/>
            </p:cNvSpPr>
            <p:nvPr/>
          </p:nvSpPr>
          <p:spPr bwMode="auto">
            <a:xfrm>
              <a:off x="4224" y="2618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" name="标题 1"/>
          <p:cNvSpPr txBox="1">
            <a:spLocks/>
          </p:cNvSpPr>
          <p:nvPr/>
        </p:nvSpPr>
        <p:spPr>
          <a:xfrm>
            <a:off x="288000" y="0"/>
            <a:ext cx="8856000" cy="14176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l"/>
            <a:r>
              <a:rPr lang="zh-CN" altLang="en-US" sz="4400" b="0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如何处理函数调用</a:t>
            </a:r>
            <a:endParaRPr lang="zh-TW" altLang="en-US" sz="4400" b="0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1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/>
          </a:p>
        </p:txBody>
      </p:sp>
      <p:graphicFrame>
        <p:nvGraphicFramePr>
          <p:cNvPr id="6" name="Group 28"/>
          <p:cNvGraphicFramePr>
            <a:graphicFrameLocks noGrp="1"/>
          </p:cNvGraphicFramePr>
          <p:nvPr/>
        </p:nvGraphicFramePr>
        <p:xfrm>
          <a:off x="6721475" y="1981200"/>
          <a:ext cx="1660525" cy="76201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(n~7)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5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3F4BD4-2D51-4E58-A43B-0219FEC26A49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419600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3. </a:t>
            </a:r>
            <a:r>
              <a:rPr lang="en-US" altLang="zh-CN" dirty="0" smtClean="0">
                <a:ea typeface="宋体" pitchFamily="2" charset="-122"/>
              </a:rPr>
              <a:t>Call instruction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Save return address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 smtClean="0">
                <a:ea typeface="宋体" pitchFamily="2" charset="-122"/>
              </a:rPr>
              <a:t>Transfer control to </a:t>
            </a:r>
            <a:r>
              <a:rPr lang="en-US" altLang="zh-CN" dirty="0" err="1" smtClean="0">
                <a:ea typeface="宋体" pitchFamily="2" charset="-122"/>
              </a:rPr>
              <a:t>callee</a:t>
            </a:r>
            <a:endParaRPr lang="en-US" altLang="zh-CN" dirty="0" smtClean="0">
              <a:ea typeface="宋体" pitchFamily="2" charset="-122"/>
            </a:endParaRPr>
          </a:p>
        </p:txBody>
      </p:sp>
      <p:graphicFrame>
        <p:nvGraphicFramePr>
          <p:cNvPr id="13" name="Group 28"/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28"/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549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7550" name="Straight Connector 2"/>
          <p:cNvCxnSpPr>
            <a:cxnSpLocks noChangeShapeType="1"/>
          </p:cNvCxnSpPr>
          <p:nvPr/>
        </p:nvCxnSpPr>
        <p:spPr bwMode="auto">
          <a:xfrm flipV="1">
            <a:off x="6019800" y="3121025"/>
            <a:ext cx="2895600" cy="31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7551" name="Group 27"/>
          <p:cNvGrpSpPr>
            <a:grpSpLocks/>
          </p:cNvGrpSpPr>
          <p:nvPr/>
        </p:nvGrpSpPr>
        <p:grpSpPr bwMode="auto">
          <a:xfrm>
            <a:off x="5486400" y="2890838"/>
            <a:ext cx="1235075" cy="461962"/>
            <a:chOff x="3696" y="2713"/>
            <a:chExt cx="778" cy="291"/>
          </a:xfrm>
        </p:grpSpPr>
        <p:sp>
          <p:nvSpPr>
            <p:cNvPr id="107552" name="Text Box 17"/>
            <p:cNvSpPr txBox="1">
              <a:spLocks noChangeArrowheads="1"/>
            </p:cNvSpPr>
            <p:nvPr/>
          </p:nvSpPr>
          <p:spPr bwMode="auto">
            <a:xfrm>
              <a:off x="3696" y="2713"/>
              <a:ext cx="580" cy="2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%rsp</a:t>
              </a:r>
            </a:p>
          </p:txBody>
        </p:sp>
        <p:sp>
          <p:nvSpPr>
            <p:cNvPr id="107553" name="Line 19"/>
            <p:cNvSpPr>
              <a:spLocks noChangeShapeType="1"/>
            </p:cNvSpPr>
            <p:nvPr/>
          </p:nvSpPr>
          <p:spPr bwMode="auto">
            <a:xfrm>
              <a:off x="4224" y="2858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" name="标题 1"/>
          <p:cNvSpPr txBox="1">
            <a:spLocks/>
          </p:cNvSpPr>
          <p:nvPr/>
        </p:nvSpPr>
        <p:spPr>
          <a:xfrm>
            <a:off x="288000" y="0"/>
            <a:ext cx="8856000" cy="14176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l"/>
            <a:r>
              <a:rPr lang="zh-CN" altLang="en-US" sz="4400" b="0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如何处理函数调用</a:t>
            </a:r>
            <a:endParaRPr lang="zh-TW" altLang="en-US" sz="4400" b="0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17" name="Rectangle 15"/>
          <p:cNvSpPr/>
          <p:nvPr/>
        </p:nvSpPr>
        <p:spPr>
          <a:xfrm>
            <a:off x="0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236220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9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图片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0965"/>
            <a:ext cx="9144000" cy="336803"/>
          </a:xfrm>
          <a:prstGeom prst="rect">
            <a:avLst/>
          </a:prstGeom>
        </p:spPr>
      </p:pic>
      <p:sp>
        <p:nvSpPr>
          <p:cNvPr id="70" name="TextBox 36"/>
          <p:cNvSpPr txBox="1"/>
          <p:nvPr/>
        </p:nvSpPr>
        <p:spPr>
          <a:xfrm>
            <a:off x="555186" y="2013250"/>
            <a:ext cx="1702594" cy="30008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35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理科课程</a:t>
            </a:r>
            <a:r>
              <a:rPr lang="en-US" altLang="zh-CN" sz="135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(32</a:t>
            </a:r>
            <a:r>
              <a:rPr lang="en-US" altLang="zh-CN" sz="13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)</a:t>
            </a:r>
            <a:endParaRPr lang="zh-CN" altLang="en-US" sz="13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71" name="TextBox 37"/>
          <p:cNvSpPr txBox="1"/>
          <p:nvPr/>
        </p:nvSpPr>
        <p:spPr>
          <a:xfrm>
            <a:off x="4917636" y="2016822"/>
            <a:ext cx="1890713" cy="30008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35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公共：英政体军</a:t>
            </a:r>
            <a:r>
              <a:rPr lang="en-US" altLang="zh-CN" sz="135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(28)</a:t>
            </a:r>
            <a:endParaRPr lang="zh-CN" altLang="en-US" sz="135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72" name="TextBox 46"/>
          <p:cNvSpPr txBox="1"/>
          <p:nvPr/>
        </p:nvSpPr>
        <p:spPr>
          <a:xfrm>
            <a:off x="555186" y="2370438"/>
            <a:ext cx="588169" cy="41549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defRPr/>
            </a:pPr>
            <a:r>
              <a:rPr kumimoji="0" lang="zh-CN" altLang="en-US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数学</a:t>
            </a:r>
            <a:endParaRPr kumimoji="0" lang="en-US" altLang="zh-CN" sz="105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kumimoji="0" lang="en-US" altLang="zh-CN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kumimoji="0"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67"/>
          <p:cNvSpPr txBox="1"/>
          <p:nvPr/>
        </p:nvSpPr>
        <p:spPr>
          <a:xfrm>
            <a:off x="3521033" y="2827638"/>
            <a:ext cx="688181" cy="484748"/>
          </a:xfrm>
          <a:prstGeom prst="rect">
            <a:avLst/>
          </a:prstGeom>
          <a:ln w="285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000" rIns="27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25" dirty="0">
                <a:solidFill>
                  <a:schemeClr val="tx2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(B</a:t>
            </a:r>
            <a:r>
              <a:rPr lang="zh-CN" altLang="en-US" sz="825" dirty="0">
                <a:solidFill>
                  <a:schemeClr val="tx2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类</a:t>
            </a:r>
            <a:r>
              <a:rPr lang="en-US" altLang="zh-CN" sz="825" dirty="0">
                <a:solidFill>
                  <a:schemeClr val="tx2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)C++</a:t>
            </a:r>
          </a:p>
          <a:p>
            <a:pPr algn="ctr"/>
            <a:r>
              <a:rPr lang="en-US" altLang="zh-CN" sz="825" dirty="0">
                <a:solidFill>
                  <a:schemeClr val="tx2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3</a:t>
            </a:r>
            <a:endParaRPr lang="zh-CN" altLang="en-US" sz="825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68"/>
          <p:cNvSpPr txBox="1"/>
          <p:nvPr/>
        </p:nvSpPr>
        <p:spPr>
          <a:xfrm>
            <a:off x="1180264" y="2370438"/>
            <a:ext cx="507206" cy="41549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05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</a:t>
            </a:r>
            <a:endParaRPr lang="en-US" altLang="zh-CN" sz="105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zh-CN" sz="105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05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05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81"/>
          <p:cNvSpPr txBox="1"/>
          <p:nvPr/>
        </p:nvSpPr>
        <p:spPr>
          <a:xfrm>
            <a:off x="1729142" y="2370438"/>
            <a:ext cx="533400" cy="41549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化学</a:t>
            </a:r>
            <a:endParaRPr lang="en-US" altLang="zh-CN" sz="105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endParaRPr lang="zh-CN" altLang="en-US" sz="105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63520" y="3167330"/>
            <a:ext cx="581025" cy="369332"/>
          </a:xfrm>
          <a:prstGeom prst="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000" rIns="27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线性代数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3</a:t>
            </a:r>
            <a:endParaRPr lang="zh-C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92"/>
          <p:cNvSpPr txBox="1"/>
          <p:nvPr/>
        </p:nvSpPr>
        <p:spPr>
          <a:xfrm>
            <a:off x="4242584" y="4101740"/>
            <a:ext cx="529829" cy="369332"/>
          </a:xfrm>
          <a:prstGeom prst="rect">
            <a:avLst/>
          </a:prstGeom>
          <a:ln w="285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000" rIns="27000">
            <a:spAutoFit/>
          </a:bodyPr>
          <a:lstStyle>
            <a:defPPr>
              <a:defRPr lang="zh-CN"/>
            </a:defPPr>
            <a:lvl1pPr algn="ctr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900" dirty="0"/>
              <a:t>工程导论</a:t>
            </a:r>
            <a:endParaRPr lang="en-US" altLang="zh-CN" sz="900" dirty="0"/>
          </a:p>
          <a:p>
            <a:r>
              <a:rPr lang="en-US" altLang="zh-CN" sz="900" dirty="0"/>
              <a:t>3</a:t>
            </a:r>
            <a:endParaRPr lang="zh-CN" altLang="en-US" sz="900" dirty="0"/>
          </a:p>
        </p:txBody>
      </p:sp>
      <p:sp>
        <p:nvSpPr>
          <p:cNvPr id="78" name="TextBox 36"/>
          <p:cNvSpPr txBox="1"/>
          <p:nvPr/>
        </p:nvSpPr>
        <p:spPr>
          <a:xfrm>
            <a:off x="2385177" y="2013250"/>
            <a:ext cx="2418160" cy="30008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35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工科课程</a:t>
            </a:r>
            <a:r>
              <a:rPr lang="en-US" altLang="zh-CN" sz="135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(22)</a:t>
            </a:r>
            <a:endParaRPr lang="zh-CN" altLang="en-US" sz="135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79" name="TextBox 46"/>
          <p:cNvSpPr txBox="1"/>
          <p:nvPr/>
        </p:nvSpPr>
        <p:spPr>
          <a:xfrm>
            <a:off x="2345886" y="2368057"/>
            <a:ext cx="551259" cy="41549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电类</a:t>
            </a:r>
            <a:endParaRPr lang="en-US" altLang="zh-CN" sz="105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80" name="矩形 79"/>
          <p:cNvSpPr/>
          <p:nvPr/>
        </p:nvSpPr>
        <p:spPr>
          <a:xfrm>
            <a:off x="565652" y="5024739"/>
            <a:ext cx="571500" cy="3577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000" rIns="27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8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概率统计</a:t>
            </a:r>
            <a:endParaRPr lang="en-US" altLang="zh-CN" sz="825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3</a:t>
            </a:r>
            <a:endParaRPr lang="zh-C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752205" y="3693445"/>
            <a:ext cx="592490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27000" rIns="27000">
            <a:spAutoFit/>
          </a:bodyPr>
          <a:lstStyle/>
          <a:p>
            <a:pPr algn="ctr"/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大学化学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TextBox 67"/>
          <p:cNvSpPr txBox="1"/>
          <p:nvPr/>
        </p:nvSpPr>
        <p:spPr>
          <a:xfrm>
            <a:off x="2952644" y="4644532"/>
            <a:ext cx="546497" cy="369332"/>
          </a:xfrm>
          <a:prstGeom prst="rect">
            <a:avLst/>
          </a:prstGeom>
          <a:ln w="28575"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000" rIns="27000">
            <a:spAutoFit/>
          </a:bodyPr>
          <a:lstStyle>
            <a:defPPr>
              <a:defRPr lang="zh-CN"/>
            </a:defPPr>
            <a:lvl1pPr algn="ctr">
              <a:defRPr kumimoji="0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900" dirty="0"/>
              <a:t>理论力学</a:t>
            </a:r>
            <a:endParaRPr lang="en-US" altLang="zh-CN" sz="900" dirty="0"/>
          </a:p>
          <a:p>
            <a:r>
              <a:rPr lang="en-US" altLang="zh-CN" sz="900" dirty="0"/>
              <a:t>4</a:t>
            </a:r>
            <a:endParaRPr lang="zh-CN" altLang="en-US" sz="900" dirty="0"/>
          </a:p>
        </p:txBody>
      </p:sp>
      <p:sp>
        <p:nvSpPr>
          <p:cNvPr id="84" name="TextBox 46"/>
          <p:cNvSpPr txBox="1"/>
          <p:nvPr/>
        </p:nvSpPr>
        <p:spPr>
          <a:xfrm>
            <a:off x="2932864" y="2369247"/>
            <a:ext cx="589360" cy="41549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力学</a:t>
            </a:r>
            <a:endParaRPr lang="en-US" altLang="zh-CN" sz="105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endParaRPr lang="zh-CN" altLang="en-US" sz="105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TextBox 46"/>
          <p:cNvSpPr txBox="1"/>
          <p:nvPr/>
        </p:nvSpPr>
        <p:spPr>
          <a:xfrm>
            <a:off x="3591280" y="2369247"/>
            <a:ext cx="589359" cy="41549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信息</a:t>
            </a:r>
            <a:endParaRPr lang="en-US" altLang="zh-CN" sz="105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(3+3)</a:t>
            </a:r>
            <a:endParaRPr lang="zh-CN" altLang="en-US" sz="105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532564" y="2544271"/>
            <a:ext cx="626269" cy="275798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schemeClr val="tx2"/>
              </a:solidFill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1174311" y="2544270"/>
            <a:ext cx="576263" cy="2864644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schemeClr val="tx2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1751764" y="2544269"/>
            <a:ext cx="502444" cy="99183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schemeClr val="tx2"/>
              </a:solidFill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2328027" y="2526410"/>
            <a:ext cx="565547" cy="283154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schemeClr val="tx2"/>
              </a:solidFill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2918576" y="2513314"/>
            <a:ext cx="615554" cy="255746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schemeClr val="tx2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3579374" y="2524028"/>
            <a:ext cx="626269" cy="160029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schemeClr val="tx2"/>
              </a:solidFill>
            </a:endParaRPr>
          </a:p>
        </p:txBody>
      </p:sp>
      <p:sp>
        <p:nvSpPr>
          <p:cNvPr id="92" name="TextBox 38"/>
          <p:cNvSpPr txBox="1"/>
          <p:nvPr/>
        </p:nvSpPr>
        <p:spPr>
          <a:xfrm>
            <a:off x="4904539" y="2353769"/>
            <a:ext cx="589360" cy="41549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05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英语</a:t>
            </a:r>
            <a:endParaRPr lang="en-US" altLang="zh-CN" sz="105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5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5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05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93" name="矩形 92"/>
          <p:cNvSpPr/>
          <p:nvPr/>
        </p:nvSpPr>
        <p:spPr>
          <a:xfrm>
            <a:off x="4922399" y="2828828"/>
            <a:ext cx="55125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000" rIns="270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defRPr/>
            </a:pPr>
            <a:r>
              <a:rPr kumimoji="0"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大英</a:t>
            </a:r>
            <a:r>
              <a:rPr kumimoji="0"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</a:p>
          <a:p>
            <a:pPr algn="ctr">
              <a:defRPr/>
            </a:pPr>
            <a:r>
              <a:rPr kumimoji="0"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4" name="矩形 93"/>
          <p:cNvSpPr/>
          <p:nvPr/>
        </p:nvSpPr>
        <p:spPr>
          <a:xfrm>
            <a:off x="4900967" y="3667028"/>
            <a:ext cx="5810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000" rIns="270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defRPr/>
            </a:pPr>
            <a:r>
              <a:rPr kumimoji="0"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大英</a:t>
            </a:r>
            <a:r>
              <a:rPr kumimoji="0"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</a:p>
          <a:p>
            <a:pPr algn="ctr">
              <a:defRPr/>
            </a:pPr>
            <a:r>
              <a:rPr kumimoji="0"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kumimoji="0" lang="zh-CN" altLang="zh-CN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4917636" y="2476403"/>
            <a:ext cx="617934" cy="162877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schemeClr val="tx2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184461" y="2816922"/>
            <a:ext cx="5750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000" rIns="270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defRPr/>
            </a:pPr>
            <a:r>
              <a:rPr kumimoji="0" lang="zh-CN" altLang="en-US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体育</a:t>
            </a:r>
            <a:r>
              <a:rPr kumimoji="0"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</a:p>
          <a:p>
            <a:pPr algn="ctr">
              <a:defRPr/>
            </a:pPr>
            <a:r>
              <a:rPr kumimoji="0"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7" name="矩形 96"/>
          <p:cNvSpPr/>
          <p:nvPr/>
        </p:nvSpPr>
        <p:spPr>
          <a:xfrm>
            <a:off x="6184461" y="3701557"/>
            <a:ext cx="5810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000" rIns="27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体育</a:t>
            </a:r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</a:p>
          <a:p>
            <a:pPr algn="ctr"/>
            <a:r>
              <a:rPr lang="zh-CN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98" name="TextBox 73"/>
          <p:cNvSpPr txBox="1"/>
          <p:nvPr/>
        </p:nvSpPr>
        <p:spPr>
          <a:xfrm>
            <a:off x="6184461" y="2370438"/>
            <a:ext cx="588169" cy="41549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05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体军</a:t>
            </a:r>
            <a:endParaRPr lang="en-US" altLang="zh-CN" sz="105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5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5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05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99" name="矩形 98"/>
          <p:cNvSpPr/>
          <p:nvPr/>
        </p:nvSpPr>
        <p:spPr>
          <a:xfrm>
            <a:off x="6184461" y="3194351"/>
            <a:ext cx="5750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000" rIns="27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军事</a:t>
            </a:r>
            <a:endParaRPr lang="en-US" altLang="zh-CN" sz="900">
              <a:solidFill>
                <a:schemeClr val="tx2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r>
              <a:rPr lang="zh-CN" altLang="zh-CN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900">
              <a:solidFill>
                <a:schemeClr val="tx2"/>
              </a:solidFill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6157076" y="2529982"/>
            <a:ext cx="601266" cy="2878931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schemeClr val="tx2"/>
              </a:solidFill>
            </a:endParaRPr>
          </a:p>
        </p:txBody>
      </p:sp>
      <p:sp>
        <p:nvSpPr>
          <p:cNvPr id="101" name="TextBox 79"/>
          <p:cNvSpPr txBox="1"/>
          <p:nvPr/>
        </p:nvSpPr>
        <p:spPr>
          <a:xfrm>
            <a:off x="5524855" y="2381153"/>
            <a:ext cx="589359" cy="41549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政治</a:t>
            </a:r>
            <a:endParaRPr lang="en-US" altLang="zh-CN" sz="105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02" name="矩形 101"/>
          <p:cNvSpPr/>
          <p:nvPr/>
        </p:nvSpPr>
        <p:spPr>
          <a:xfrm>
            <a:off x="5568908" y="2839544"/>
            <a:ext cx="5750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000" rIns="270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defRPr/>
            </a:pPr>
            <a:r>
              <a:rPr kumimoji="0"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思修</a:t>
            </a:r>
            <a:endParaRPr kumimoji="0" lang="en-US" altLang="zh-CN" sz="900" dirty="0">
              <a:solidFill>
                <a:schemeClr val="tx2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kumimoji="0"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3" name="矩形 102"/>
          <p:cNvSpPr/>
          <p:nvPr/>
        </p:nvSpPr>
        <p:spPr>
          <a:xfrm>
            <a:off x="5553430" y="3706319"/>
            <a:ext cx="5810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000" rIns="27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近现代史</a:t>
            </a:r>
            <a:endParaRPr lang="en-US" altLang="zh-CN" sz="900" dirty="0">
              <a:solidFill>
                <a:schemeClr val="tx2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endParaRPr lang="zh-CN" altLang="zh-CN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524855" y="4654057"/>
            <a:ext cx="5810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000" rIns="27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马基</a:t>
            </a:r>
            <a:endParaRPr lang="en-US" altLang="zh-CN" sz="900">
              <a:solidFill>
                <a:schemeClr val="tx2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3</a:t>
            </a:r>
            <a:endParaRPr lang="zh-CN" altLang="zh-CN" sz="9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5504614" y="2544270"/>
            <a:ext cx="626269" cy="2864644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schemeClr val="tx2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161839" y="4652866"/>
            <a:ext cx="5810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000" rIns="270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defRPr/>
            </a:pPr>
            <a:r>
              <a:rPr kumimoji="0"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体育</a:t>
            </a:r>
            <a:r>
              <a:rPr kumimoji="0"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</a:p>
          <a:p>
            <a:pPr algn="ctr">
              <a:defRPr/>
            </a:pPr>
            <a:r>
              <a:rPr kumimoji="0"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kumimoji="0" lang="zh-CN" altLang="zh-CN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443268" y="2762153"/>
            <a:ext cx="6397228" cy="8096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>
              <a:solidFill>
                <a:schemeClr val="tx2"/>
              </a:solidFill>
            </a:endParaRPr>
          </a:p>
        </p:txBody>
      </p:sp>
      <p:sp>
        <p:nvSpPr>
          <p:cNvPr id="108" name="文本框 3"/>
          <p:cNvSpPr txBox="1">
            <a:spLocks noChangeArrowheads="1"/>
          </p:cNvSpPr>
          <p:nvPr/>
        </p:nvSpPr>
        <p:spPr bwMode="auto">
          <a:xfrm>
            <a:off x="172995" y="2978847"/>
            <a:ext cx="1881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tx2"/>
                </a:solidFill>
                <a:ea typeface="黑体" panose="02010609060101010101" pitchFamily="49" charset="-122"/>
                <a:cs typeface="Tahoma" panose="020B0604030504040204" pitchFamily="34" charset="0"/>
                <a:sym typeface="Calibri" panose="020F0502020204030204" pitchFamily="34" charset="0"/>
              </a:rPr>
              <a:t>1</a:t>
            </a:r>
            <a:endParaRPr lang="zh-CN" altLang="en-US">
              <a:solidFill>
                <a:schemeClr val="tx2"/>
              </a:solidFill>
              <a:ea typeface="黑体" panose="02010609060101010101" pitchFamily="49" charset="-122"/>
              <a:cs typeface="Tahoma" panose="020B0604030504040204" pitchFamily="34" charset="0"/>
              <a:sym typeface="Calibri" panose="020F0502020204030204" pitchFamily="34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1211221" y="3700866"/>
            <a:ext cx="507206" cy="369332"/>
          </a:xfrm>
          <a:prstGeom prst="rect">
            <a:avLst/>
          </a:prstGeom>
          <a:ln w="285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000" rIns="27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A(1)</a:t>
            </a:r>
          </a:p>
          <a:p>
            <a:pPr algn="ctr"/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18264" y="3642026"/>
            <a:ext cx="6397229" cy="85844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>
              <a:solidFill>
                <a:schemeClr val="tx2"/>
              </a:solidFill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396832" y="4581428"/>
            <a:ext cx="6397229" cy="102155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>
              <a:solidFill>
                <a:schemeClr val="tx2"/>
              </a:solidFill>
            </a:endParaRPr>
          </a:p>
        </p:txBody>
      </p:sp>
      <p:sp>
        <p:nvSpPr>
          <p:cNvPr id="113" name="文本框 3"/>
          <p:cNvSpPr txBox="1">
            <a:spLocks noChangeArrowheads="1"/>
          </p:cNvSpPr>
          <p:nvPr/>
        </p:nvSpPr>
        <p:spPr bwMode="auto">
          <a:xfrm>
            <a:off x="172995" y="3788472"/>
            <a:ext cx="1881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>
                <a:solidFill>
                  <a:schemeClr val="tx2"/>
                </a:solidFill>
                <a:ea typeface="黑体" panose="02010609060101010101" pitchFamily="49" charset="-122"/>
                <a:cs typeface="Tahoma" panose="020B0604030504040204" pitchFamily="34" charset="0"/>
                <a:sym typeface="Calibri" panose="020F0502020204030204" pitchFamily="34" charset="0"/>
              </a:rPr>
              <a:t>2</a:t>
            </a:r>
            <a:endParaRPr lang="zh-CN" altLang="en-US">
              <a:solidFill>
                <a:schemeClr val="tx2"/>
              </a:solidFill>
              <a:ea typeface="黑体" panose="02010609060101010101" pitchFamily="49" charset="-122"/>
              <a:cs typeface="Tahoma" panose="020B0604030504040204" pitchFamily="34" charset="0"/>
              <a:sym typeface="Calibri" panose="020F0502020204030204" pitchFamily="34" charset="0"/>
            </a:endParaRPr>
          </a:p>
        </p:txBody>
      </p:sp>
      <p:sp>
        <p:nvSpPr>
          <p:cNvPr id="114" name="文本框 3"/>
          <p:cNvSpPr txBox="1">
            <a:spLocks noChangeArrowheads="1"/>
          </p:cNvSpPr>
          <p:nvPr/>
        </p:nvSpPr>
        <p:spPr bwMode="auto">
          <a:xfrm>
            <a:off x="131323" y="4825507"/>
            <a:ext cx="1881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tx2"/>
                </a:solidFill>
                <a:ea typeface="黑体" panose="02010609060101010101" pitchFamily="49" charset="-122"/>
                <a:cs typeface="Tahoma" panose="020B0604030504040204" pitchFamily="34" charset="0"/>
                <a:sym typeface="Calibri" panose="020F0502020204030204" pitchFamily="34" charset="0"/>
              </a:rPr>
              <a:t>3</a:t>
            </a:r>
            <a:endParaRPr lang="zh-CN" altLang="en-US">
              <a:solidFill>
                <a:schemeClr val="tx2"/>
              </a:solidFill>
              <a:ea typeface="黑体" panose="02010609060101010101" pitchFamily="49" charset="-122"/>
              <a:cs typeface="Tahoma" panose="020B0604030504040204" pitchFamily="34" charset="0"/>
              <a:sym typeface="Calibri" panose="020F0502020204030204" pitchFamily="34" charset="0"/>
            </a:endParaRPr>
          </a:p>
        </p:txBody>
      </p:sp>
      <p:sp>
        <p:nvSpPr>
          <p:cNvPr id="115" name="TextBox 46"/>
          <p:cNvSpPr txBox="1"/>
          <p:nvPr/>
        </p:nvSpPr>
        <p:spPr>
          <a:xfrm>
            <a:off x="4213977" y="2377582"/>
            <a:ext cx="589360" cy="41549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工科 </a:t>
            </a:r>
            <a:endParaRPr lang="en-US" altLang="zh-CN" sz="105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(3+3)</a:t>
            </a:r>
            <a:endParaRPr lang="zh-CN" altLang="en-US" sz="105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210030" y="4624561"/>
            <a:ext cx="507206" cy="369332"/>
          </a:xfrm>
          <a:prstGeom prst="rect">
            <a:avLst/>
          </a:prstGeom>
          <a:ln w="285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000" rIns="270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defRPr/>
            </a:pPr>
            <a:r>
              <a:rPr kumimoji="0"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</a:t>
            </a:r>
            <a:r>
              <a:rPr kumimoji="0"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A(2)</a:t>
            </a:r>
          </a:p>
          <a:p>
            <a:pPr algn="ctr">
              <a:defRPr/>
            </a:pPr>
            <a:r>
              <a:rPr kumimoji="0"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kumimoji="0" lang="zh-C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4228264" y="2529982"/>
            <a:ext cx="578644" cy="1604962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schemeClr val="tx2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6178508" y="4096844"/>
            <a:ext cx="5810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000" rIns="270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defRPr/>
            </a:pPr>
            <a:r>
              <a:rPr kumimoji="0"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军训</a:t>
            </a:r>
            <a:endParaRPr kumimoji="0" lang="en-US" altLang="zh-CN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kumimoji="0"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zh-CN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63521" y="4644532"/>
            <a:ext cx="575072" cy="34881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000" rIns="27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975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离散数学</a:t>
            </a:r>
          </a:p>
          <a:p>
            <a:pPr algn="ctr">
              <a:lnSpc>
                <a:spcPts val="975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21" name="矩形 120"/>
          <p:cNvSpPr/>
          <p:nvPr/>
        </p:nvSpPr>
        <p:spPr>
          <a:xfrm>
            <a:off x="3594622" y="3691842"/>
            <a:ext cx="585492" cy="369332"/>
          </a:xfrm>
          <a:prstGeom prst="rect">
            <a:avLst/>
          </a:prstGeom>
          <a:ln w="285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000" rIns="27000">
            <a:spAutoFit/>
          </a:bodyPr>
          <a:lstStyle/>
          <a:p>
            <a:pPr algn="ctr"/>
            <a:r>
              <a:rPr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en-US" altLang="zh-CN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zh-CN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555811" y="5473207"/>
            <a:ext cx="5810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000" rIns="27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毛邓三</a:t>
            </a:r>
            <a:endParaRPr lang="en-US" altLang="zh-CN" sz="900">
              <a:solidFill>
                <a:schemeClr val="tx2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900">
                <a:solidFill>
                  <a:schemeClr val="tx2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6</a:t>
            </a:r>
            <a:endParaRPr lang="zh-CN" altLang="zh-CN" sz="9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文本框 3"/>
          <p:cNvSpPr txBox="1">
            <a:spLocks noChangeArrowheads="1"/>
          </p:cNvSpPr>
          <p:nvPr/>
        </p:nvSpPr>
        <p:spPr bwMode="auto">
          <a:xfrm>
            <a:off x="172995" y="5486303"/>
            <a:ext cx="1881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tx2"/>
                </a:solidFill>
                <a:ea typeface="黑体" panose="02010609060101010101" pitchFamily="49" charset="-122"/>
                <a:cs typeface="Tahoma" panose="020B0604030504040204" pitchFamily="34" charset="0"/>
                <a:sym typeface="Calibri" panose="020F0502020204030204" pitchFamily="34" charset="0"/>
              </a:rPr>
              <a:t>4</a:t>
            </a:r>
            <a:endParaRPr lang="zh-CN" altLang="en-US">
              <a:solidFill>
                <a:schemeClr val="tx2"/>
              </a:solidFill>
              <a:ea typeface="黑体" panose="02010609060101010101" pitchFamily="49" charset="-122"/>
              <a:cs typeface="Tahoma" panose="020B0604030504040204" pitchFamily="34" charset="0"/>
              <a:sym typeface="Calibri" panose="020F0502020204030204" pitchFamily="34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167792" y="5485113"/>
            <a:ext cx="5810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000" rIns="270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defRPr/>
            </a:pPr>
            <a:r>
              <a:rPr kumimoji="0" lang="zh-CN" alt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体育</a:t>
            </a:r>
            <a:r>
              <a:rPr kumimoji="0"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</a:p>
          <a:p>
            <a:pPr algn="ctr">
              <a:defRPr/>
            </a:pPr>
            <a:r>
              <a:rPr kumimoji="0"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kumimoji="0" lang="zh-CN" altLang="zh-CN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569473" y="2747543"/>
            <a:ext cx="575072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000" rIns="270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defRPr/>
            </a:pPr>
            <a:r>
              <a:rPr kumimoji="0"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高数</a:t>
            </a:r>
            <a:r>
              <a:rPr kumimoji="0"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A(1)</a:t>
            </a:r>
          </a:p>
          <a:p>
            <a:pPr algn="ctr">
              <a:defRPr/>
            </a:pPr>
            <a:r>
              <a:rPr kumimoji="0"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endParaRPr kumimoji="0"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50423" y="3733703"/>
            <a:ext cx="575072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000" rIns="270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defRPr/>
            </a:pPr>
            <a:r>
              <a:rPr kumimoji="0"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高数</a:t>
            </a:r>
            <a:r>
              <a:rPr kumimoji="0"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A(2)</a:t>
            </a:r>
          </a:p>
          <a:p>
            <a:pPr algn="ctr">
              <a:defRPr/>
            </a:pPr>
            <a:r>
              <a:rPr kumimoji="0"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kumimoji="0"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4247518" y="3711172"/>
            <a:ext cx="526256" cy="346249"/>
          </a:xfrm>
          <a:prstGeom prst="rect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000" rIns="27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8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工程实践</a:t>
            </a:r>
            <a:r>
              <a:rPr lang="en-US" altLang="zh-CN" sz="8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"/>
          <p:cNvSpPr>
            <a:spLocks noChangeArrowheads="1"/>
          </p:cNvSpPr>
          <p:nvPr/>
        </p:nvSpPr>
        <p:spPr bwMode="auto">
          <a:xfrm>
            <a:off x="19014" y="1423202"/>
            <a:ext cx="8412286" cy="47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7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</a:t>
            </a:r>
            <a:r>
              <a:rPr lang="zh-CN" altLang="en-US" sz="247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工科专业计划</a:t>
            </a:r>
            <a:r>
              <a:rPr lang="en-US" altLang="zh-CN" sz="247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----</a:t>
            </a:r>
            <a:r>
              <a:rPr lang="zh-CN" altLang="en-US" sz="247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工科平台、工科专业、工科荣誉计划</a:t>
            </a:r>
          </a:p>
        </p:txBody>
      </p:sp>
      <p:sp>
        <p:nvSpPr>
          <p:cNvPr id="136" name="矩形 135"/>
          <p:cNvSpPr/>
          <p:nvPr/>
        </p:nvSpPr>
        <p:spPr>
          <a:xfrm>
            <a:off x="1799985" y="4095383"/>
            <a:ext cx="507206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000" rIns="27000">
            <a:spAutoFit/>
          </a:bodyPr>
          <a:lstStyle/>
          <a:p>
            <a:pPr algn="ctr"/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大学化学实验 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200162" y="4095384"/>
            <a:ext cx="507206" cy="369332"/>
          </a:xfrm>
          <a:prstGeom prst="rect">
            <a:avLst/>
          </a:prstGeom>
          <a:ln w="285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000" rIns="27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物理实验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(1)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1213720" y="5011704"/>
            <a:ext cx="507206" cy="369332"/>
          </a:xfrm>
          <a:prstGeom prst="rect">
            <a:avLst/>
          </a:prstGeom>
          <a:ln w="285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000" rIns="270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defRPr/>
            </a:pPr>
            <a:r>
              <a:rPr kumimoji="0"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物理实验</a:t>
            </a:r>
            <a:r>
              <a:rPr kumimoji="0"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(2)1</a:t>
            </a:r>
            <a:endParaRPr kumimoji="0" lang="zh-C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TextBox 67"/>
          <p:cNvSpPr txBox="1"/>
          <p:nvPr/>
        </p:nvSpPr>
        <p:spPr>
          <a:xfrm>
            <a:off x="2348268" y="3714728"/>
            <a:ext cx="525065" cy="357790"/>
          </a:xfrm>
          <a:prstGeom prst="rect">
            <a:avLst/>
          </a:prstGeom>
          <a:ln w="285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000" rIns="27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825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电路理论</a:t>
            </a:r>
            <a:endParaRPr lang="en-US" altLang="zh-CN" sz="825" dirty="0">
              <a:solidFill>
                <a:schemeClr val="tx2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4</a:t>
            </a:r>
            <a:endParaRPr lang="zh-CN" altLang="en-US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TextBox 67"/>
          <p:cNvSpPr txBox="1"/>
          <p:nvPr/>
        </p:nvSpPr>
        <p:spPr>
          <a:xfrm>
            <a:off x="2347076" y="4043341"/>
            <a:ext cx="525066" cy="357790"/>
          </a:xfrm>
          <a:prstGeom prst="rect">
            <a:avLst/>
          </a:prstGeom>
          <a:ln w="285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000" rIns="27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825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电路实验</a:t>
            </a:r>
            <a:endParaRPr lang="en-US" altLang="zh-CN" sz="825" dirty="0">
              <a:solidFill>
                <a:schemeClr val="tx2"/>
              </a:solidFill>
              <a:latin typeface="微软雅黑" panose="020B0503020204020204" pitchFamily="34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900" dirty="0">
                <a:solidFill>
                  <a:schemeClr val="tx2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endParaRPr lang="zh-CN" altLang="en-US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2" name="表格 111"/>
          <p:cNvGraphicFramePr>
            <a:graphicFrameLocks noGrp="1"/>
          </p:cNvGraphicFramePr>
          <p:nvPr>
            <p:extLst/>
          </p:nvPr>
        </p:nvGraphicFramePr>
        <p:xfrm>
          <a:off x="7009315" y="2087230"/>
          <a:ext cx="2086252" cy="3550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460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spcAft>
                          <a:spcPts val="0"/>
                        </a:spcAft>
                      </a:pPr>
                      <a:r>
                        <a:rPr lang="zh-CN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分类</a:t>
                      </a:r>
                    </a:p>
                  </a:txBody>
                  <a:tcPr marL="49029" marR="49029" marT="666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spcAft>
                          <a:spcPts val="0"/>
                        </a:spcAft>
                      </a:pPr>
                      <a:r>
                        <a:rPr lang="zh-CN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工科</a:t>
                      </a:r>
                    </a:p>
                    <a:p>
                      <a:pPr marL="0" algn="ctr" defTabSz="914400" rtl="0" eaLnBrk="1" fontAlgn="base" latinLnBrk="0" hangingPunct="1">
                        <a:spcAft>
                          <a:spcPts val="0"/>
                        </a:spcAft>
                      </a:pPr>
                      <a:r>
                        <a:rPr lang="zh-CN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平台及面上</a:t>
                      </a:r>
                    </a:p>
                  </a:txBody>
                  <a:tcPr marL="7140" marR="7140" marT="714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459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spcAft>
                          <a:spcPts val="0"/>
                        </a:spcAft>
                      </a:pPr>
                      <a:r>
                        <a:rPr lang="zh-CN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思政</a:t>
                      </a:r>
                    </a:p>
                  </a:txBody>
                  <a:tcPr marL="49029" marR="49029" marT="666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spcAft>
                          <a:spcPts val="0"/>
                        </a:spcAft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sz="13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0" marR="7140" marT="714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797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spcAft>
                          <a:spcPts val="0"/>
                        </a:spcAft>
                      </a:pPr>
                      <a:r>
                        <a:rPr lang="zh-CN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军事</a:t>
                      </a:r>
                    </a:p>
                  </a:txBody>
                  <a:tcPr marL="49029" marR="49029" marT="666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spcAft>
                          <a:spcPts val="0"/>
                        </a:spcAft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sz="13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0" marR="7140" marT="714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406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spcAft>
                          <a:spcPts val="0"/>
                        </a:spcAft>
                      </a:pPr>
                      <a:r>
                        <a:rPr lang="zh-CN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英语</a:t>
                      </a:r>
                    </a:p>
                  </a:txBody>
                  <a:tcPr marL="49029" marR="49029" marT="666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spcAft>
                          <a:spcPts val="0"/>
                        </a:spcAft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sz="13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0" marR="7140" marT="714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558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spcAft>
                          <a:spcPts val="0"/>
                        </a:spcAft>
                      </a:pPr>
                      <a:r>
                        <a:rPr lang="zh-CN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体育</a:t>
                      </a:r>
                    </a:p>
                  </a:txBody>
                  <a:tcPr marL="49029" marR="49029" marT="666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spcAft>
                          <a:spcPts val="0"/>
                        </a:spcAft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sz="13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0" marR="7140" marT="714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558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spcAft>
                          <a:spcPts val="0"/>
                        </a:spcAft>
                      </a:pPr>
                      <a:r>
                        <a:rPr lang="zh-CN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理科</a:t>
                      </a:r>
                    </a:p>
                  </a:txBody>
                  <a:tcPr marL="49029" marR="49029" marT="666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spcAft>
                          <a:spcPts val="0"/>
                        </a:spcAft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CN" sz="13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0" marR="7140" marT="714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558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spcAft>
                          <a:spcPts val="0"/>
                        </a:spcAft>
                      </a:pPr>
                      <a:r>
                        <a:rPr lang="zh-CN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工科</a:t>
                      </a:r>
                    </a:p>
                  </a:txBody>
                  <a:tcPr marL="49029" marR="49029" marT="666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spcAft>
                          <a:spcPts val="0"/>
                        </a:spcAft>
                      </a:pPr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3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3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0" marR="7140" marT="714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558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spcAft>
                          <a:spcPts val="0"/>
                        </a:spcAft>
                      </a:pPr>
                      <a:r>
                        <a:rPr lang="zh-CN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通识</a:t>
                      </a:r>
                    </a:p>
                  </a:txBody>
                  <a:tcPr marL="49029" marR="49029" marT="666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spcAft>
                          <a:spcPts val="0"/>
                        </a:spcAft>
                      </a:pPr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sz="13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0" marR="7140" marT="714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558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spcAft>
                          <a:spcPts val="0"/>
                        </a:spcAft>
                      </a:pPr>
                      <a:r>
                        <a:rPr lang="zh-CN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个性化</a:t>
                      </a:r>
                    </a:p>
                  </a:txBody>
                  <a:tcPr marL="49029" marR="49029" marT="666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spcAft>
                          <a:spcPts val="0"/>
                        </a:spcAft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sz="13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0" marR="7140" marT="714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558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spcAft>
                          <a:spcPts val="0"/>
                        </a:spcAft>
                      </a:pPr>
                      <a:r>
                        <a:rPr lang="zh-CN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小计</a:t>
                      </a:r>
                    </a:p>
                  </a:txBody>
                  <a:tcPr marL="49029" marR="49029" marT="666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spcAft>
                          <a:spcPts val="0"/>
                        </a:spcAft>
                      </a:pPr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altLang="zh-CN" sz="13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sz="13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0" marR="7140" marT="714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558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spcAft>
                          <a:spcPts val="0"/>
                        </a:spcAft>
                      </a:pPr>
                      <a:r>
                        <a:rPr lang="zh-CN" sz="13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专业</a:t>
                      </a:r>
                    </a:p>
                  </a:txBody>
                  <a:tcPr marL="49029" marR="49029" marT="666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spcAft>
                          <a:spcPts val="0"/>
                        </a:spcAft>
                      </a:pPr>
                      <a:r>
                        <a:rPr lang="en-US" sz="13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zh-CN" altLang="en-US" sz="1300" b="1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0" marR="7140" marT="714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558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spcAft>
                          <a:spcPts val="0"/>
                        </a:spcAft>
                      </a:pPr>
                      <a:r>
                        <a:rPr lang="zh-CN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交叉模块</a:t>
                      </a:r>
                    </a:p>
                  </a:txBody>
                  <a:tcPr marL="49029" marR="49029" marT="666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spcAft>
                          <a:spcPts val="0"/>
                        </a:spcAft>
                      </a:pPr>
                      <a:r>
                        <a:rPr lang="en-US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sz="13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0" marR="7140" marT="714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139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spcAft>
                          <a:spcPts val="0"/>
                        </a:spcAft>
                      </a:pPr>
                      <a:r>
                        <a:rPr lang="zh-CN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总学分</a:t>
                      </a:r>
                    </a:p>
                  </a:txBody>
                  <a:tcPr marL="49029" marR="49029" marT="666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spcAft>
                          <a:spcPts val="0"/>
                        </a:spcAft>
                      </a:pPr>
                      <a:r>
                        <a:rPr lang="en-US" altLang="zh-CN" sz="13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164</a:t>
                      </a:r>
                      <a:endParaRPr lang="zh-CN" sz="13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140" marR="7140" marT="714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2" name="TextBox 92"/>
          <p:cNvSpPr txBox="1"/>
          <p:nvPr/>
        </p:nvSpPr>
        <p:spPr>
          <a:xfrm>
            <a:off x="2254092" y="4658201"/>
            <a:ext cx="613886" cy="230832"/>
          </a:xfrm>
          <a:prstGeom prst="rect">
            <a:avLst/>
          </a:prstGeom>
          <a:ln w="28575"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27000" rIns="27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数电，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26" name="TextBox 92"/>
          <p:cNvSpPr txBox="1"/>
          <p:nvPr/>
        </p:nvSpPr>
        <p:spPr>
          <a:xfrm>
            <a:off x="3594256" y="4643564"/>
            <a:ext cx="585858" cy="369332"/>
          </a:xfrm>
          <a:prstGeom prst="rect">
            <a:avLst/>
          </a:prstGeom>
          <a:ln w="28575">
            <a:solidFill>
              <a:srgbClr val="CC14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27000" rIns="27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ICS</a:t>
            </a:r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（汇 编）</a:t>
            </a:r>
            <a:r>
              <a:rPr lang="en-US" altLang="zh-CN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2+1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TextBox 92"/>
          <p:cNvSpPr txBox="1"/>
          <p:nvPr/>
        </p:nvSpPr>
        <p:spPr>
          <a:xfrm>
            <a:off x="4242584" y="4652866"/>
            <a:ext cx="529829" cy="369332"/>
          </a:xfrm>
          <a:prstGeom prst="rect">
            <a:avLst/>
          </a:prstGeom>
          <a:ln w="28575">
            <a:solidFill>
              <a:srgbClr val="CC141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000" rIns="27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软件基础实践 </a:t>
            </a:r>
            <a:r>
              <a:rPr lang="en-US" altLang="zh-CN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121"/>
          <p:cNvSpPr txBox="1">
            <a:spLocks noChangeArrowheads="1"/>
          </p:cNvSpPr>
          <p:nvPr/>
        </p:nvSpPr>
        <p:spPr bwMode="auto">
          <a:xfrm>
            <a:off x="4752022" y="5133721"/>
            <a:ext cx="347531" cy="32316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500" b="1" dirty="0">
                <a:solidFill>
                  <a:srgbClr val="FFFFFF"/>
                </a:solidFill>
                <a:latin typeface="Tahoma" panose="020B0604030504040204" pitchFamily="34" charset="0"/>
                <a:ea typeface="黑体" panose="02010609060101010101" pitchFamily="49" charset="-122"/>
                <a:cs typeface="Tahoma" panose="020B0604030504040204" pitchFamily="34" charset="0"/>
                <a:sym typeface="Calibri" panose="020F0502020204030204" pitchFamily="34" charset="0"/>
              </a:rPr>
              <a:t>3</a:t>
            </a:r>
            <a:endParaRPr kumimoji="1" lang="zh-CN" altLang="en-US" sz="1500" b="1" dirty="0">
              <a:solidFill>
                <a:srgbClr val="FFFFFF"/>
              </a:solidFill>
              <a:latin typeface="Tahoma" panose="020B0604030504040204" pitchFamily="34" charset="0"/>
              <a:ea typeface="黑体" panose="02010609060101010101" pitchFamily="49" charset="-122"/>
              <a:cs typeface="Tahoma" panose="020B060403050404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TextBox 92"/>
          <p:cNvSpPr txBox="1"/>
          <p:nvPr/>
        </p:nvSpPr>
        <p:spPr>
          <a:xfrm>
            <a:off x="2254091" y="4988243"/>
            <a:ext cx="603885" cy="369332"/>
          </a:xfrm>
          <a:prstGeom prst="rect">
            <a:avLst/>
          </a:prstGeom>
          <a:ln w="28575"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27000" rIns="27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数电实验，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7323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/>
          </a:p>
        </p:txBody>
      </p:sp>
      <p:graphicFrame>
        <p:nvGraphicFramePr>
          <p:cNvPr id="7" name="Group 28"/>
          <p:cNvGraphicFramePr>
            <a:graphicFrameLocks noGrp="1"/>
          </p:cNvGraphicFramePr>
          <p:nvPr/>
        </p:nvGraphicFramePr>
        <p:xfrm>
          <a:off x="6721475" y="1981200"/>
          <a:ext cx="1660525" cy="76201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(n~1)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57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FD15CC-7CFC-45F6-B98C-9E1798152F89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sp>
        <p:nvSpPr>
          <p:cNvPr id="109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4. </a:t>
            </a:r>
            <a:r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t>Save callee-save registers </a:t>
            </a:r>
            <a:br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</a:br>
            <a:r>
              <a:rPr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t>(%rbx, %rbp, . . .)</a:t>
            </a:r>
          </a:p>
          <a:p>
            <a:pPr marL="0" indent="0">
              <a:lnSpc>
                <a:spcPct val="140000"/>
              </a:lnSpc>
              <a:buFontTx/>
              <a:buNone/>
            </a:pPr>
            <a:endParaRPr lang="en-US" altLang="zh-CN" smtClean="0">
              <a:ea typeface="宋体" panose="02010600030101010101" pitchFamily="2" charset="-122"/>
            </a:endParaRPr>
          </a:p>
        </p:txBody>
      </p:sp>
      <p:graphicFrame>
        <p:nvGraphicFramePr>
          <p:cNvPr id="5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28"/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8"/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597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" name="Group 28"/>
          <p:cNvGraphicFramePr>
            <a:graphicFrameLocks noGrp="1"/>
          </p:cNvGraphicFramePr>
          <p:nvPr/>
        </p:nvGraphicFramePr>
        <p:xfrm>
          <a:off x="6721475" y="31242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-save registers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604" name="Rectangle 13"/>
          <p:cNvSpPr>
            <a:spLocks noChangeArrowheads="1"/>
          </p:cNvSpPr>
          <p:nvPr/>
        </p:nvSpPr>
        <p:spPr bwMode="auto">
          <a:xfrm>
            <a:off x="6721475" y="3124200"/>
            <a:ext cx="1660525" cy="701675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9605" name="Straight Connector 14"/>
          <p:cNvCxnSpPr>
            <a:cxnSpLocks noChangeShapeType="1"/>
          </p:cNvCxnSpPr>
          <p:nvPr/>
        </p:nvCxnSpPr>
        <p:spPr bwMode="auto">
          <a:xfrm flipV="1">
            <a:off x="6019800" y="3121025"/>
            <a:ext cx="2895600" cy="31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9606" name="Group 27"/>
          <p:cNvGrpSpPr>
            <a:grpSpLocks/>
          </p:cNvGrpSpPr>
          <p:nvPr/>
        </p:nvGrpSpPr>
        <p:grpSpPr bwMode="auto">
          <a:xfrm>
            <a:off x="5486400" y="3576638"/>
            <a:ext cx="1235075" cy="461962"/>
            <a:chOff x="3696" y="3385"/>
            <a:chExt cx="778" cy="291"/>
          </a:xfrm>
        </p:grpSpPr>
        <p:sp>
          <p:nvSpPr>
            <p:cNvPr id="109607" name="Text Box 17"/>
            <p:cNvSpPr txBox="1">
              <a:spLocks noChangeArrowheads="1"/>
            </p:cNvSpPr>
            <p:nvPr/>
          </p:nvSpPr>
          <p:spPr bwMode="auto">
            <a:xfrm>
              <a:off x="3696" y="3385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%rsp</a:t>
              </a:r>
            </a:p>
          </p:txBody>
        </p:sp>
        <p:sp>
          <p:nvSpPr>
            <p:cNvPr id="109608" name="Line 19"/>
            <p:cNvSpPr>
              <a:spLocks noChangeShapeType="1"/>
            </p:cNvSpPr>
            <p:nvPr/>
          </p:nvSpPr>
          <p:spPr bwMode="auto">
            <a:xfrm>
              <a:off x="4224" y="3530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" name="标题 1"/>
          <p:cNvSpPr txBox="1">
            <a:spLocks/>
          </p:cNvSpPr>
          <p:nvPr/>
        </p:nvSpPr>
        <p:spPr>
          <a:xfrm>
            <a:off x="288000" y="0"/>
            <a:ext cx="8856000" cy="14176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l"/>
            <a:r>
              <a:rPr lang="zh-CN" altLang="en-US" sz="4400" b="0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如何处理函数调用</a:t>
            </a:r>
            <a:endParaRPr lang="zh-TW" altLang="en-US" sz="4400" b="0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19" name="Rectangle 15"/>
          <p:cNvSpPr/>
          <p:nvPr/>
        </p:nvSpPr>
        <p:spPr>
          <a:xfrm>
            <a:off x="0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236220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4" name="Group 28"/>
          <p:cNvGraphicFramePr>
            <a:graphicFrameLocks noGrp="1"/>
          </p:cNvGraphicFramePr>
          <p:nvPr>
            <p:extLst/>
          </p:nvPr>
        </p:nvGraphicFramePr>
        <p:xfrm>
          <a:off x="6721475" y="1978025"/>
          <a:ext cx="1660525" cy="76201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(n~7)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28"/>
          <p:cNvGraphicFramePr>
            <a:graphicFrameLocks noGrp="1"/>
          </p:cNvGraphicFramePr>
          <p:nvPr>
            <p:extLst/>
          </p:nvPr>
        </p:nvGraphicFramePr>
        <p:xfrm>
          <a:off x="6721475" y="135255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6721475" y="377825"/>
            <a:ext cx="1660525" cy="236220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58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/>
          </a:p>
        </p:txBody>
      </p:sp>
      <p:graphicFrame>
        <p:nvGraphicFramePr>
          <p:cNvPr id="7" name="Group 28"/>
          <p:cNvGraphicFramePr>
            <a:graphicFrameLocks noGrp="1"/>
          </p:cNvGraphicFramePr>
          <p:nvPr/>
        </p:nvGraphicFramePr>
        <p:xfrm>
          <a:off x="6721475" y="1981200"/>
          <a:ext cx="1660525" cy="76201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(n~1)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6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0FE961-9F42-43A0-AD31-9E7D8EC42C87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  <a:defRPr/>
            </a:pP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4. </a:t>
            </a:r>
            <a:r>
              <a:rPr lang="en-US" altLang="zh-CN" dirty="0" smtClean="0">
                <a:ea typeface="宋体" pitchFamily="2" charset="-122"/>
              </a:rPr>
              <a:t>Save </a:t>
            </a:r>
            <a:r>
              <a:rPr lang="en-US" altLang="zh-CN" dirty="0" err="1" smtClean="0">
                <a:ea typeface="宋体" pitchFamily="2" charset="-122"/>
              </a:rPr>
              <a:t>callee</a:t>
            </a:r>
            <a:r>
              <a:rPr lang="en-US" altLang="zh-CN" dirty="0" smtClean="0">
                <a:ea typeface="宋体" pitchFamily="2" charset="-122"/>
              </a:rPr>
              <a:t>-save registers 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(%</a:t>
            </a:r>
            <a:r>
              <a:rPr lang="en-US" altLang="zh-CN" dirty="0" err="1" smtClean="0">
                <a:ea typeface="宋体" pitchFamily="2" charset="-122"/>
              </a:rPr>
              <a:t>rbx</a:t>
            </a:r>
            <a:r>
              <a:rPr lang="en-US" altLang="zh-CN" dirty="0" smtClean="0">
                <a:ea typeface="宋体" pitchFamily="2" charset="-122"/>
              </a:rPr>
              <a:t>, %</a:t>
            </a:r>
            <a:r>
              <a:rPr lang="en-US" altLang="zh-CN" dirty="0" err="1" smtClean="0">
                <a:ea typeface="宋体" pitchFamily="2" charset="-122"/>
              </a:rPr>
              <a:t>rbp</a:t>
            </a:r>
            <a:r>
              <a:rPr lang="en-US" altLang="zh-CN" dirty="0" smtClean="0">
                <a:ea typeface="宋体" pitchFamily="2" charset="-122"/>
              </a:rPr>
              <a:t>, . . .)</a:t>
            </a:r>
          </a:p>
          <a:p>
            <a:pPr marL="450850" indent="-450850">
              <a:lnSpc>
                <a:spcPct val="140000"/>
              </a:lnSpc>
              <a:buFontTx/>
              <a:buNone/>
              <a:defRPr/>
            </a:pP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5. </a:t>
            </a:r>
            <a:r>
              <a:rPr lang="en-US" altLang="zh-CN" dirty="0" smtClean="0">
                <a:ea typeface="宋体" pitchFamily="2" charset="-122"/>
              </a:rPr>
              <a:t>Allocate space for local 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variables</a:t>
            </a:r>
          </a:p>
          <a:p>
            <a:pPr marL="450850" indent="-450850">
              <a:lnSpc>
                <a:spcPct val="140000"/>
              </a:lnSpc>
              <a:buFontTx/>
              <a:buNone/>
              <a:defRPr/>
            </a:pPr>
            <a:endParaRPr lang="en-US" altLang="zh-CN" dirty="0" smtClean="0">
              <a:ea typeface="宋体" pitchFamily="2" charset="-122"/>
            </a:endParaRPr>
          </a:p>
        </p:txBody>
      </p:sp>
      <p:graphicFrame>
        <p:nvGraphicFramePr>
          <p:cNvPr id="5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28"/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8"/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645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" name="Group 28"/>
          <p:cNvGraphicFramePr>
            <a:graphicFrameLocks noGrp="1"/>
          </p:cNvGraphicFramePr>
          <p:nvPr/>
        </p:nvGraphicFramePr>
        <p:xfrm>
          <a:off x="6721475" y="31242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-save registers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28"/>
          <p:cNvGraphicFramePr>
            <a:graphicFrameLocks noGrp="1"/>
          </p:cNvGraphicFramePr>
          <p:nvPr/>
        </p:nvGraphicFramePr>
        <p:xfrm>
          <a:off x="6721475" y="38100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local variables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658" name="Rectangle 13"/>
          <p:cNvSpPr>
            <a:spLocks noChangeArrowheads="1"/>
          </p:cNvSpPr>
          <p:nvPr/>
        </p:nvSpPr>
        <p:spPr bwMode="auto">
          <a:xfrm>
            <a:off x="6721475" y="3124200"/>
            <a:ext cx="1660525" cy="1387475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1659" name="Straight Connector 14"/>
          <p:cNvCxnSpPr>
            <a:cxnSpLocks noChangeShapeType="1"/>
          </p:cNvCxnSpPr>
          <p:nvPr/>
        </p:nvCxnSpPr>
        <p:spPr bwMode="auto">
          <a:xfrm flipV="1">
            <a:off x="6019800" y="3121025"/>
            <a:ext cx="2895600" cy="31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1660" name="Group 27"/>
          <p:cNvGrpSpPr>
            <a:grpSpLocks/>
          </p:cNvGrpSpPr>
          <p:nvPr/>
        </p:nvGrpSpPr>
        <p:grpSpPr bwMode="auto">
          <a:xfrm>
            <a:off x="5486400" y="4262438"/>
            <a:ext cx="1235075" cy="461962"/>
            <a:chOff x="3696" y="3814"/>
            <a:chExt cx="778" cy="291"/>
          </a:xfrm>
        </p:grpSpPr>
        <p:sp>
          <p:nvSpPr>
            <p:cNvPr id="111661" name="Text Box 17"/>
            <p:cNvSpPr txBox="1">
              <a:spLocks noChangeArrowheads="1"/>
            </p:cNvSpPr>
            <p:nvPr/>
          </p:nvSpPr>
          <p:spPr bwMode="auto">
            <a:xfrm>
              <a:off x="3696" y="3814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%rsp</a:t>
              </a:r>
            </a:p>
          </p:txBody>
        </p:sp>
        <p:sp>
          <p:nvSpPr>
            <p:cNvPr id="111662" name="Line 19"/>
            <p:cNvSpPr>
              <a:spLocks noChangeShapeType="1"/>
            </p:cNvSpPr>
            <p:nvPr/>
          </p:nvSpPr>
          <p:spPr bwMode="auto">
            <a:xfrm>
              <a:off x="4224" y="3959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" name="标题 1"/>
          <p:cNvSpPr txBox="1">
            <a:spLocks/>
          </p:cNvSpPr>
          <p:nvPr/>
        </p:nvSpPr>
        <p:spPr>
          <a:xfrm>
            <a:off x="288000" y="0"/>
            <a:ext cx="8856000" cy="14176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l"/>
            <a:r>
              <a:rPr lang="zh-CN" altLang="en-US" sz="4400" b="0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如何处理函数调用</a:t>
            </a:r>
            <a:endParaRPr lang="zh-TW" altLang="en-US" sz="4400" b="0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20" name="Rectangle 15"/>
          <p:cNvSpPr/>
          <p:nvPr/>
        </p:nvSpPr>
        <p:spPr>
          <a:xfrm>
            <a:off x="0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2" name="Group 28"/>
          <p:cNvGraphicFramePr>
            <a:graphicFrameLocks noGrp="1"/>
          </p:cNvGraphicFramePr>
          <p:nvPr>
            <p:extLst/>
          </p:nvPr>
        </p:nvGraphicFramePr>
        <p:xfrm>
          <a:off x="6721475" y="1987024"/>
          <a:ext cx="1660525" cy="76201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(n~7)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28"/>
          <p:cNvGraphicFramePr>
            <a:graphicFrameLocks noGrp="1"/>
          </p:cNvGraphicFramePr>
          <p:nvPr>
            <p:extLst/>
          </p:nvPr>
        </p:nvGraphicFramePr>
        <p:xfrm>
          <a:off x="6721475" y="1361549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6721475" y="386824"/>
            <a:ext cx="1660525" cy="236220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0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1136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7E2231-6AED-42A7-837C-1AF7FC6A5111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51054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smtClean="0">
                <a:ea typeface="宋体" panose="02010600030101010101" pitchFamily="2" charset="-122"/>
              </a:rPr>
              <a:t>. . .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n-3. </a:t>
            </a:r>
            <a:r>
              <a:rPr lang="en-US" altLang="zh-CN" smtClean="0">
                <a:ea typeface="宋体" panose="02010600030101010101" pitchFamily="2" charset="-122"/>
              </a:rPr>
              <a:t>save return value in %rax</a:t>
            </a:r>
          </a:p>
          <a:p>
            <a:pPr marL="0" indent="0">
              <a:lnSpc>
                <a:spcPct val="140000"/>
              </a:lnSpc>
              <a:buFontTx/>
              <a:buNone/>
            </a:pPr>
            <a:endParaRPr lang="en-US" altLang="zh-CN" smtClean="0">
              <a:ea typeface="宋体" panose="02010600030101010101" pitchFamily="2" charset="-122"/>
            </a:endParaRPr>
          </a:p>
        </p:txBody>
      </p:sp>
      <p:graphicFrame>
        <p:nvGraphicFramePr>
          <p:cNvPr id="21" name="Group 28"/>
          <p:cNvGraphicFramePr>
            <a:graphicFrameLocks noGrp="1"/>
          </p:cNvGraphicFramePr>
          <p:nvPr/>
        </p:nvGraphicFramePr>
        <p:xfrm>
          <a:off x="6721475" y="1981200"/>
          <a:ext cx="1660525" cy="76201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(n~1)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28"/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28"/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693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7" name="Group 28"/>
          <p:cNvGraphicFramePr>
            <a:graphicFrameLocks noGrp="1"/>
          </p:cNvGraphicFramePr>
          <p:nvPr/>
        </p:nvGraphicFramePr>
        <p:xfrm>
          <a:off x="6721475" y="31242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-save registers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28"/>
          <p:cNvGraphicFramePr>
            <a:graphicFrameLocks noGrp="1"/>
          </p:cNvGraphicFramePr>
          <p:nvPr/>
        </p:nvGraphicFramePr>
        <p:xfrm>
          <a:off x="6721475" y="38100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local variables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706" name="Rectangle 28"/>
          <p:cNvSpPr>
            <a:spLocks noChangeArrowheads="1"/>
          </p:cNvSpPr>
          <p:nvPr/>
        </p:nvSpPr>
        <p:spPr bwMode="auto">
          <a:xfrm>
            <a:off x="6721475" y="3124200"/>
            <a:ext cx="1660525" cy="1387475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3707" name="Straight Connector 29"/>
          <p:cNvCxnSpPr>
            <a:cxnSpLocks noChangeShapeType="1"/>
          </p:cNvCxnSpPr>
          <p:nvPr/>
        </p:nvCxnSpPr>
        <p:spPr bwMode="auto">
          <a:xfrm flipV="1">
            <a:off x="6019800" y="3121025"/>
            <a:ext cx="2895600" cy="31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3708" name="Group 27"/>
          <p:cNvGrpSpPr>
            <a:grpSpLocks/>
          </p:cNvGrpSpPr>
          <p:nvPr/>
        </p:nvGrpSpPr>
        <p:grpSpPr bwMode="auto">
          <a:xfrm>
            <a:off x="5486400" y="4262438"/>
            <a:ext cx="1235075" cy="461962"/>
            <a:chOff x="3696" y="3814"/>
            <a:chExt cx="778" cy="291"/>
          </a:xfrm>
        </p:grpSpPr>
        <p:sp>
          <p:nvSpPr>
            <p:cNvPr id="113709" name="Text Box 17"/>
            <p:cNvSpPr txBox="1">
              <a:spLocks noChangeArrowheads="1"/>
            </p:cNvSpPr>
            <p:nvPr/>
          </p:nvSpPr>
          <p:spPr bwMode="auto">
            <a:xfrm>
              <a:off x="3696" y="3814"/>
              <a:ext cx="5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 smtClean="0">
                  <a:solidFill>
                    <a:srgbClr val="0000FF"/>
                  </a:solidFill>
                  <a:latin typeface="Times New Roman" panose="02020603050405020304" pitchFamily="18" charset="0"/>
                </a:rPr>
                <a:t>%</a:t>
              </a:r>
              <a:r>
                <a:rPr lang="en-US" altLang="zh-CN" sz="2400" dirty="0" err="1" smtClean="0">
                  <a:solidFill>
                    <a:srgbClr val="0000FF"/>
                  </a:solidFill>
                  <a:latin typeface="Times New Roman" panose="02020603050405020304" pitchFamily="18" charset="0"/>
                </a:rPr>
                <a:t>rsp</a:t>
              </a:r>
              <a:endPara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710" name="Line 19"/>
            <p:cNvSpPr>
              <a:spLocks noChangeShapeType="1"/>
            </p:cNvSpPr>
            <p:nvPr/>
          </p:nvSpPr>
          <p:spPr bwMode="auto">
            <a:xfrm>
              <a:off x="4224" y="3959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" name="标题 1"/>
          <p:cNvSpPr txBox="1">
            <a:spLocks/>
          </p:cNvSpPr>
          <p:nvPr/>
        </p:nvSpPr>
        <p:spPr>
          <a:xfrm>
            <a:off x="288000" y="0"/>
            <a:ext cx="8856000" cy="14176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l"/>
            <a:r>
              <a:rPr lang="zh-CN" altLang="en-US" sz="4400" b="0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如何处理函数调用</a:t>
            </a:r>
            <a:endParaRPr lang="zh-TW" altLang="en-US" sz="4400" b="0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20" name="Rectangle 15"/>
          <p:cNvSpPr/>
          <p:nvPr/>
        </p:nvSpPr>
        <p:spPr>
          <a:xfrm>
            <a:off x="0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3" name="Group 28"/>
          <p:cNvGraphicFramePr>
            <a:graphicFrameLocks noGrp="1"/>
          </p:cNvGraphicFramePr>
          <p:nvPr/>
        </p:nvGraphicFramePr>
        <p:xfrm>
          <a:off x="6721475" y="1981200"/>
          <a:ext cx="1660525" cy="76201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(n~7)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236220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84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1157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7739E7-D444-4E56-80F5-09B4A5C3FB22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51054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smtClean="0">
                <a:ea typeface="宋体" panose="02010600030101010101" pitchFamily="2" charset="-122"/>
              </a:rPr>
              <a:t>. . .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n-3. </a:t>
            </a:r>
            <a:r>
              <a:rPr lang="en-US" altLang="zh-CN" smtClean="0">
                <a:ea typeface="宋体" panose="02010600030101010101" pitchFamily="2" charset="-122"/>
              </a:rPr>
              <a:t>save return value in %rax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n-2. </a:t>
            </a:r>
            <a:r>
              <a:rPr lang="en-US" altLang="zh-CN" smtClean="0">
                <a:ea typeface="宋体" panose="02010600030101010101" pitchFamily="2" charset="-122"/>
              </a:rPr>
              <a:t>de-allocate local variable</a:t>
            </a:r>
          </a:p>
          <a:p>
            <a:pPr marL="0" indent="0">
              <a:lnSpc>
                <a:spcPct val="140000"/>
              </a:lnSpc>
              <a:buFontTx/>
              <a:buNone/>
            </a:pPr>
            <a:endParaRPr lang="en-US" altLang="zh-CN" smtClean="0">
              <a:ea typeface="宋体" panose="02010600030101010101" pitchFamily="2" charset="-122"/>
            </a:endParaRPr>
          </a:p>
        </p:txBody>
      </p:sp>
      <p:graphicFrame>
        <p:nvGraphicFramePr>
          <p:cNvPr id="21" name="Group 28"/>
          <p:cNvGraphicFramePr>
            <a:graphicFrameLocks noGrp="1"/>
          </p:cNvGraphicFramePr>
          <p:nvPr/>
        </p:nvGraphicFramePr>
        <p:xfrm>
          <a:off x="6721475" y="1981200"/>
          <a:ext cx="1660525" cy="76201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(n~1)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28"/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28"/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5741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7" name="Group 28"/>
          <p:cNvGraphicFramePr>
            <a:graphicFrameLocks noGrp="1"/>
          </p:cNvGraphicFramePr>
          <p:nvPr/>
        </p:nvGraphicFramePr>
        <p:xfrm>
          <a:off x="6721475" y="31242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-save registers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28"/>
          <p:cNvGraphicFramePr>
            <a:graphicFrameLocks noGrp="1"/>
          </p:cNvGraphicFramePr>
          <p:nvPr/>
        </p:nvGraphicFramePr>
        <p:xfrm>
          <a:off x="6721475" y="38100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local variables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1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5754" name="Straight Connector 29"/>
          <p:cNvCxnSpPr>
            <a:cxnSpLocks noChangeShapeType="1"/>
          </p:cNvCxnSpPr>
          <p:nvPr/>
        </p:nvCxnSpPr>
        <p:spPr bwMode="auto">
          <a:xfrm flipV="1">
            <a:off x="6019800" y="3121025"/>
            <a:ext cx="2895600" cy="31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5755" name="Group 27"/>
          <p:cNvGrpSpPr>
            <a:grpSpLocks/>
          </p:cNvGrpSpPr>
          <p:nvPr/>
        </p:nvGrpSpPr>
        <p:grpSpPr bwMode="auto">
          <a:xfrm>
            <a:off x="5486400" y="3576638"/>
            <a:ext cx="1235075" cy="461962"/>
            <a:chOff x="3696" y="3385"/>
            <a:chExt cx="778" cy="291"/>
          </a:xfrm>
        </p:grpSpPr>
        <p:sp>
          <p:nvSpPr>
            <p:cNvPr id="115758" name="Text Box 17"/>
            <p:cNvSpPr txBox="1">
              <a:spLocks noChangeArrowheads="1"/>
            </p:cNvSpPr>
            <p:nvPr/>
          </p:nvSpPr>
          <p:spPr bwMode="auto">
            <a:xfrm>
              <a:off x="3696" y="3385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%rsp</a:t>
              </a:r>
            </a:p>
          </p:txBody>
        </p:sp>
        <p:sp>
          <p:nvSpPr>
            <p:cNvPr id="115759" name="Line 19"/>
            <p:cNvSpPr>
              <a:spLocks noChangeShapeType="1"/>
            </p:cNvSpPr>
            <p:nvPr/>
          </p:nvSpPr>
          <p:spPr bwMode="auto">
            <a:xfrm>
              <a:off x="4224" y="3530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721475" y="3810000"/>
            <a:ext cx="1660525" cy="6858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115757" name="Rectangle 28"/>
          <p:cNvSpPr>
            <a:spLocks noChangeArrowheads="1"/>
          </p:cNvSpPr>
          <p:nvPr/>
        </p:nvSpPr>
        <p:spPr bwMode="auto">
          <a:xfrm>
            <a:off x="6721475" y="3124200"/>
            <a:ext cx="1660525" cy="701675"/>
          </a:xfrm>
          <a:prstGeom prst="rect">
            <a:avLst/>
          </a:prstGeom>
          <a:solidFill>
            <a:srgbClr val="FFCCFF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288000" y="0"/>
            <a:ext cx="8856000" cy="14176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l"/>
            <a:r>
              <a:rPr lang="zh-CN" altLang="en-US" sz="4400" b="0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如何处理函数调用</a:t>
            </a:r>
            <a:endParaRPr lang="zh-TW" altLang="en-US" sz="4400" b="0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23" name="Rectangle 15"/>
          <p:cNvSpPr/>
          <p:nvPr/>
        </p:nvSpPr>
        <p:spPr>
          <a:xfrm>
            <a:off x="0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6" name="Group 28"/>
          <p:cNvGraphicFramePr>
            <a:graphicFrameLocks noGrp="1"/>
          </p:cNvGraphicFramePr>
          <p:nvPr/>
        </p:nvGraphicFramePr>
        <p:xfrm>
          <a:off x="6721475" y="1981200"/>
          <a:ext cx="1660525" cy="76201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(n~7)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236220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60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1177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0915C4-76CB-4AA1-B77C-B04A17350930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51054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smtClean="0">
                <a:ea typeface="宋体" panose="02010600030101010101" pitchFamily="2" charset="-122"/>
              </a:rPr>
              <a:t>. . .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n-3. </a:t>
            </a:r>
            <a:r>
              <a:rPr lang="en-US" altLang="zh-CN" smtClean="0">
                <a:ea typeface="宋体" panose="02010600030101010101" pitchFamily="2" charset="-122"/>
              </a:rPr>
              <a:t>save return value in %rax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n-2. </a:t>
            </a:r>
            <a:r>
              <a:rPr lang="en-US" altLang="zh-CN" smtClean="0">
                <a:ea typeface="宋体" panose="02010600030101010101" pitchFamily="2" charset="-122"/>
              </a:rPr>
              <a:t>de-allocate local variable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n-1. </a:t>
            </a:r>
            <a:r>
              <a:rPr lang="en-US" altLang="zh-CN" smtClean="0">
                <a:ea typeface="宋体" panose="02010600030101010101" pitchFamily="2" charset="-122"/>
              </a:rPr>
              <a:t>Restore callee-save registers</a:t>
            </a:r>
          </a:p>
          <a:p>
            <a:pPr marL="0" indent="0">
              <a:lnSpc>
                <a:spcPct val="140000"/>
              </a:lnSpc>
              <a:buFontTx/>
              <a:buNone/>
            </a:pPr>
            <a:endParaRPr lang="en-US" altLang="zh-CN" smtClean="0">
              <a:ea typeface="宋体" panose="02010600030101010101" pitchFamily="2" charset="-122"/>
            </a:endParaRPr>
          </a:p>
        </p:txBody>
      </p:sp>
      <p:graphicFrame>
        <p:nvGraphicFramePr>
          <p:cNvPr id="21" name="Group 28"/>
          <p:cNvGraphicFramePr>
            <a:graphicFrameLocks noGrp="1"/>
          </p:cNvGraphicFramePr>
          <p:nvPr/>
        </p:nvGraphicFramePr>
        <p:xfrm>
          <a:off x="6721475" y="1981200"/>
          <a:ext cx="1660525" cy="76201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(n~1)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28"/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28"/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789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2740025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7" name="Group 28"/>
          <p:cNvGraphicFramePr>
            <a:graphicFrameLocks noGrp="1"/>
          </p:cNvGraphicFramePr>
          <p:nvPr/>
        </p:nvGraphicFramePr>
        <p:xfrm>
          <a:off x="6721475" y="3128963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-save registers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28"/>
          <p:cNvGraphicFramePr>
            <a:graphicFrameLocks noGrp="1"/>
          </p:cNvGraphicFramePr>
          <p:nvPr/>
        </p:nvGraphicFramePr>
        <p:xfrm>
          <a:off x="6721475" y="3814763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local variables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1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7802" name="Straight Connector 29"/>
          <p:cNvCxnSpPr>
            <a:cxnSpLocks noChangeShapeType="1"/>
          </p:cNvCxnSpPr>
          <p:nvPr/>
        </p:nvCxnSpPr>
        <p:spPr bwMode="auto">
          <a:xfrm flipV="1">
            <a:off x="6019800" y="3121025"/>
            <a:ext cx="2895600" cy="31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7803" name="Group 27"/>
          <p:cNvGrpSpPr>
            <a:grpSpLocks/>
          </p:cNvGrpSpPr>
          <p:nvPr/>
        </p:nvGrpSpPr>
        <p:grpSpPr bwMode="auto">
          <a:xfrm>
            <a:off x="5470525" y="2895600"/>
            <a:ext cx="1235075" cy="461963"/>
            <a:chOff x="3686" y="2905"/>
            <a:chExt cx="778" cy="291"/>
          </a:xfrm>
        </p:grpSpPr>
        <p:sp>
          <p:nvSpPr>
            <p:cNvPr id="117806" name="Text Box 16"/>
            <p:cNvSpPr txBox="1">
              <a:spLocks noChangeArrowheads="1"/>
            </p:cNvSpPr>
            <p:nvPr/>
          </p:nvSpPr>
          <p:spPr bwMode="auto">
            <a:xfrm>
              <a:off x="3686" y="2905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%rsp</a:t>
              </a:r>
            </a:p>
          </p:txBody>
        </p:sp>
        <p:sp>
          <p:nvSpPr>
            <p:cNvPr id="117807" name="Line 18"/>
            <p:cNvSpPr>
              <a:spLocks noChangeShapeType="1"/>
            </p:cNvSpPr>
            <p:nvPr/>
          </p:nvSpPr>
          <p:spPr bwMode="auto">
            <a:xfrm>
              <a:off x="4224" y="304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721475" y="3814763"/>
            <a:ext cx="1660525" cy="6858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6721475" y="3128963"/>
            <a:ext cx="1660525" cy="6858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288000" y="0"/>
            <a:ext cx="8856000" cy="14176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l"/>
            <a:r>
              <a:rPr lang="zh-CN" altLang="en-US" sz="4400" b="0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如何处理函数调用</a:t>
            </a:r>
            <a:endParaRPr lang="zh-TW" altLang="en-US" sz="4400" b="0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23" name="Rectangle 15"/>
          <p:cNvSpPr/>
          <p:nvPr/>
        </p:nvSpPr>
        <p:spPr>
          <a:xfrm>
            <a:off x="0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6" name="Group 28"/>
          <p:cNvGraphicFramePr>
            <a:graphicFrameLocks noGrp="1"/>
          </p:cNvGraphicFramePr>
          <p:nvPr/>
        </p:nvGraphicFramePr>
        <p:xfrm>
          <a:off x="6721475" y="1981200"/>
          <a:ext cx="1660525" cy="76201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(n~7)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236220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3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721475" y="0"/>
            <a:ext cx="1660525" cy="6858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1198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0BE95F-8259-46AD-914D-9CA0FFCC88CD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5105400"/>
          </a:xfrm>
        </p:spPr>
        <p:txBody>
          <a:bodyPr/>
          <a:lstStyle/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smtClean="0">
                <a:ea typeface="宋体" panose="02010600030101010101" pitchFamily="2" charset="-122"/>
              </a:rPr>
              <a:t>. . .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n-3. </a:t>
            </a:r>
            <a:r>
              <a:rPr lang="en-US" altLang="zh-CN" smtClean="0">
                <a:ea typeface="宋体" panose="02010600030101010101" pitchFamily="2" charset="-122"/>
              </a:rPr>
              <a:t>save return value in %rax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n-2. </a:t>
            </a:r>
            <a:r>
              <a:rPr lang="en-US" altLang="zh-CN" smtClean="0">
                <a:ea typeface="宋体" panose="02010600030101010101" pitchFamily="2" charset="-122"/>
              </a:rPr>
              <a:t>de-allocate local variable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n-1. </a:t>
            </a:r>
            <a:r>
              <a:rPr lang="en-US" altLang="zh-CN" smtClean="0">
                <a:ea typeface="宋体" panose="02010600030101010101" pitchFamily="2" charset="-122"/>
              </a:rPr>
              <a:t>Restore callee-save registers</a:t>
            </a:r>
          </a:p>
          <a:p>
            <a:pPr marL="0" indent="0">
              <a:lnSpc>
                <a:spcPct val="140000"/>
              </a:lnSpc>
              <a:buFontTx/>
              <a:buNone/>
            </a:pP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   n. </a:t>
            </a:r>
            <a:r>
              <a:rPr lang="en-US" altLang="zh-CN" smtClean="0">
                <a:ea typeface="宋体" panose="02010600030101010101" pitchFamily="2" charset="-122"/>
              </a:rPr>
              <a:t>Ret instruction</a:t>
            </a:r>
          </a:p>
          <a:p>
            <a:pPr marL="1071563" lvl="1" indent="-268288">
              <a:lnSpc>
                <a:spcPct val="14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pop return address</a:t>
            </a:r>
          </a:p>
          <a:p>
            <a:pPr marL="1071563" lvl="1" indent="-268288">
              <a:lnSpc>
                <a:spcPct val="14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Transfer control to caller</a:t>
            </a:r>
          </a:p>
        </p:txBody>
      </p:sp>
      <p:graphicFrame>
        <p:nvGraphicFramePr>
          <p:cNvPr id="21" name="Group 28"/>
          <p:cNvGraphicFramePr>
            <a:graphicFrameLocks noGrp="1"/>
          </p:cNvGraphicFramePr>
          <p:nvPr/>
        </p:nvGraphicFramePr>
        <p:xfrm>
          <a:off x="6721475" y="1981200"/>
          <a:ext cx="1660525" cy="76201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(n~1)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28"/>
          <p:cNvGraphicFramePr>
            <a:graphicFrameLocks noGrp="1"/>
          </p:cNvGraphicFramePr>
          <p:nvPr/>
        </p:nvGraphicFramePr>
        <p:xfrm>
          <a:off x="6721475" y="1355725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28"/>
          <p:cNvGraphicFramePr>
            <a:graphicFrameLocks noGrp="1"/>
          </p:cNvGraphicFramePr>
          <p:nvPr/>
        </p:nvGraphicFramePr>
        <p:xfrm>
          <a:off x="6721475" y="2727325"/>
          <a:ext cx="1660525" cy="3968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retaddr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28"/>
          <p:cNvGraphicFramePr>
            <a:graphicFrameLocks noGrp="1"/>
          </p:cNvGraphicFramePr>
          <p:nvPr/>
        </p:nvGraphicFramePr>
        <p:xfrm>
          <a:off x="6721475" y="381000"/>
          <a:ext cx="1660525" cy="2743200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Caller</a:t>
                      </a:r>
                      <a:b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Frame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roup 28"/>
          <p:cNvGraphicFramePr>
            <a:graphicFrameLocks noGrp="1"/>
          </p:cNvGraphicFramePr>
          <p:nvPr/>
        </p:nvGraphicFramePr>
        <p:xfrm>
          <a:off x="6721475" y="31242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callee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-save registers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28"/>
          <p:cNvGraphicFramePr>
            <a:graphicFrameLocks noGrp="1"/>
          </p:cNvGraphicFramePr>
          <p:nvPr/>
        </p:nvGraphicFramePr>
        <p:xfrm>
          <a:off x="6721475" y="3810000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local variables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1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721475" y="3810000"/>
            <a:ext cx="1660525" cy="6858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6721475" y="3124200"/>
            <a:ext cx="1660525" cy="6858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/>
          </a:p>
        </p:txBody>
      </p:sp>
      <p:grpSp>
        <p:nvGrpSpPr>
          <p:cNvPr id="119851" name="Group 27"/>
          <p:cNvGrpSpPr>
            <a:grpSpLocks/>
          </p:cNvGrpSpPr>
          <p:nvPr/>
        </p:nvGrpSpPr>
        <p:grpSpPr bwMode="auto">
          <a:xfrm>
            <a:off x="5486400" y="2509838"/>
            <a:ext cx="1235075" cy="461962"/>
            <a:chOff x="3696" y="2953"/>
            <a:chExt cx="778" cy="291"/>
          </a:xfrm>
        </p:grpSpPr>
        <p:sp>
          <p:nvSpPr>
            <p:cNvPr id="119854" name="Text Box 17"/>
            <p:cNvSpPr txBox="1">
              <a:spLocks noChangeArrowheads="1"/>
            </p:cNvSpPr>
            <p:nvPr/>
          </p:nvSpPr>
          <p:spPr bwMode="auto">
            <a:xfrm>
              <a:off x="3696" y="2953"/>
              <a:ext cx="5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%rsp</a:t>
              </a:r>
            </a:p>
          </p:txBody>
        </p:sp>
        <p:sp>
          <p:nvSpPr>
            <p:cNvPr id="119855" name="Line 19"/>
            <p:cNvSpPr>
              <a:spLocks noChangeShapeType="1"/>
            </p:cNvSpPr>
            <p:nvPr/>
          </p:nvSpPr>
          <p:spPr bwMode="auto">
            <a:xfrm>
              <a:off x="4224" y="3098"/>
              <a:ext cx="25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721475" y="2743200"/>
            <a:ext cx="1660525" cy="381000"/>
          </a:xfrm>
          <a:prstGeom prst="rect">
            <a:avLst/>
          </a:prstGeom>
          <a:noFill/>
          <a:ln w="3810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119853" name="Rectangle 26"/>
          <p:cNvSpPr>
            <a:spLocks noChangeArrowheads="1"/>
          </p:cNvSpPr>
          <p:nvPr/>
        </p:nvSpPr>
        <p:spPr bwMode="auto">
          <a:xfrm>
            <a:off x="6721475" y="381000"/>
            <a:ext cx="1660525" cy="236220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288000" y="0"/>
            <a:ext cx="8856000" cy="14176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l"/>
            <a:r>
              <a:rPr lang="zh-CN" altLang="en-US" sz="4400" b="0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如何处理函数调用</a:t>
            </a:r>
            <a:endParaRPr lang="zh-TW" altLang="en-US" sz="4400" b="0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23" name="Rectangle 15"/>
          <p:cNvSpPr/>
          <p:nvPr/>
        </p:nvSpPr>
        <p:spPr>
          <a:xfrm>
            <a:off x="0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6" name="Group 28"/>
          <p:cNvGraphicFramePr>
            <a:graphicFrameLocks noGrp="1"/>
          </p:cNvGraphicFramePr>
          <p:nvPr>
            <p:extLst/>
          </p:nvPr>
        </p:nvGraphicFramePr>
        <p:xfrm>
          <a:off x="6729412" y="1981218"/>
          <a:ext cx="1660525" cy="762018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arguments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(n~7)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roup 28"/>
          <p:cNvGraphicFramePr>
            <a:graphicFrameLocks noGrp="1"/>
          </p:cNvGraphicFramePr>
          <p:nvPr>
            <p:extLst/>
          </p:nvPr>
        </p:nvGraphicFramePr>
        <p:xfrm>
          <a:off x="6729412" y="1355743"/>
          <a:ext cx="1660525" cy="7016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caller-save registers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825" marB="458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6729412" y="381018"/>
            <a:ext cx="1660525" cy="2362200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2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95970"/>
          </a:xfrm>
        </p:spPr>
        <p:txBody>
          <a:bodyPr>
            <a:noAutofit/>
          </a:bodyPr>
          <a:lstStyle/>
          <a:p>
            <a:r>
              <a:rPr lang="zh-CN" altLang="en-US" sz="4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编译原理与技术</a:t>
            </a:r>
            <a:r>
              <a:rPr lang="en-US" altLang="zh-CN" sz="4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4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编译系统</a:t>
            </a:r>
            <a:endParaRPr lang="zh-CN" altLang="en-US" sz="48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57891" y="-52412"/>
            <a:ext cx="1791240" cy="1417638"/>
          </a:xfr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/>
          <a:p>
            <a:pPr algn="l"/>
            <a:r>
              <a:rPr lang="zh-CN" altLang="en-US" sz="4400" b="0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教材</a:t>
            </a:r>
            <a:endParaRPr lang="zh-TW" altLang="en-US" sz="4400" b="0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8" name="Rectangle 15"/>
          <p:cNvSpPr/>
          <p:nvPr/>
        </p:nvSpPr>
        <p:spPr>
          <a:xfrm>
            <a:off x="75715" y="35672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18358" y="1193960"/>
            <a:ext cx="8625642" cy="275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zh-CN" altLang="en-US" sz="2800" dirty="0" smtClean="0"/>
              <a:t>书名：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odern Compiler Implementation in C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/>
              <a:t>作者</a:t>
            </a:r>
            <a:r>
              <a:rPr lang="zh-CN" altLang="en-US" sz="2800" dirty="0" smtClean="0"/>
              <a:t>：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Andrew W. Appel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800" dirty="0" smtClean="0"/>
              <a:t>大学：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Princeton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5" descr="cover1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370" y="2669273"/>
            <a:ext cx="2682096" cy="353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40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592" y="1316736"/>
            <a:ext cx="8303488" cy="508406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方向课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3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学生修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读（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30%-60%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目标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3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en-US" altLang="zh-CN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tiger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语言编译器（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4000+C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3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IA-64/Linux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环境下的汇编代码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授课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3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en-US" altLang="zh-CN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48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学时，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12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周*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学时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3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tiger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成绩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3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60</a:t>
            </a:r>
            <a:r>
              <a:rPr lang="en-US" altLang="zh-CN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%+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0%+</a:t>
            </a:r>
            <a:r>
              <a:rPr lang="zh-CN" altLang="en-US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期末</a:t>
            </a:r>
            <a:r>
              <a:rPr lang="en-US" altLang="zh-CN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20%</a:t>
            </a:r>
            <a:endParaRPr lang="en-US" altLang="zh-CN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288000" y="0"/>
            <a:ext cx="8856000" cy="1417638"/>
          </a:xfr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/>
          <a:p>
            <a:pPr algn="l"/>
            <a:r>
              <a:rPr lang="zh-CN" altLang="en-US" sz="4400" b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课程基本情况</a:t>
            </a:r>
            <a:endParaRPr lang="zh-TW" altLang="en-US" sz="4400" b="0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593" y="1316736"/>
            <a:ext cx="4034342" cy="508406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引论（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12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12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Tiger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语言与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树结构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前端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12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词法分析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12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CFG(2)</a:t>
            </a:r>
          </a:p>
          <a:p>
            <a:pPr marL="936625" lvl="1" indent="-536575">
              <a:spcBef>
                <a:spcPts val="12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Top-down(2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12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LR(4)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12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Yacc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、出错处理（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12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、属性文法（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12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符号表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12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语义分析（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1200"/>
              </a:spcBef>
              <a:buClr>
                <a:srgbClr val="FF0066"/>
              </a:buClr>
              <a:buFont typeface="Calibri" pitchFamily="34" charset="0"/>
              <a:buChar char="→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1200"/>
              </a:spcBef>
              <a:buClr>
                <a:srgbClr val="FF0066"/>
              </a:buClr>
              <a:buFont typeface="Calibri" pitchFamily="34" charset="0"/>
              <a:buChar char="→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1200"/>
              </a:spcBef>
              <a:buClr>
                <a:srgbClr val="FF0066"/>
              </a:buClr>
              <a:buFont typeface="Calibri" pitchFamily="34" charset="0"/>
              <a:buChar char="→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288000" y="0"/>
            <a:ext cx="8856000" cy="1417638"/>
          </a:xfr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/>
          <a:p>
            <a:pPr algn="l"/>
            <a:r>
              <a:rPr lang="zh-CN" altLang="en-US" sz="4400" b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编译大纲</a:t>
            </a:r>
            <a:endParaRPr lang="zh-TW" altLang="en-US" sz="4400" b="0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1890" y="308821"/>
            <a:ext cx="4034342" cy="6208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中端（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12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活跃记录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12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中间代码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12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基本块和轨迹（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12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指令选择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后端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12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活跃分析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12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寄存器分配（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12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汇编代码生成（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1200"/>
              </a:spcBef>
              <a:buClr>
                <a:srgbClr val="FF0066"/>
              </a:buClr>
              <a:buFont typeface="Calibri" pitchFamily="34" charset="0"/>
              <a:buChar char="→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620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288000" y="0"/>
            <a:ext cx="8856000" cy="1417638"/>
          </a:xfr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/>
          <a:p>
            <a:pPr algn="l"/>
            <a:r>
              <a:rPr lang="zh-CN" altLang="en-US" sz="4400" b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课程体系</a:t>
            </a:r>
            <a:endParaRPr lang="zh-TW" altLang="en-US" sz="4400" b="0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0055990"/>
              </p:ext>
            </p:extLst>
          </p:nvPr>
        </p:nvGraphicFramePr>
        <p:xfrm>
          <a:off x="107950" y="1196975"/>
          <a:ext cx="8789988" cy="4467614"/>
        </p:xfrm>
        <a:graphic>
          <a:graphicData uri="http://schemas.openxmlformats.org/drawingml/2006/table">
            <a:tbl>
              <a:tblPr/>
              <a:tblGrid>
                <a:gridCol w="1027113">
                  <a:extLst>
                    <a:ext uri="{9D8B030D-6E8A-4147-A177-3AD203B41FA5}">
                      <a16:colId xmlns:a16="http://schemas.microsoft.com/office/drawing/2014/main" val="3622396039"/>
                    </a:ext>
                  </a:extLst>
                </a:gridCol>
                <a:gridCol w="3961115">
                  <a:extLst>
                    <a:ext uri="{9D8B030D-6E8A-4147-A177-3AD203B41FA5}">
                      <a16:colId xmlns:a16="http://schemas.microsoft.com/office/drawing/2014/main" val="2702918957"/>
                    </a:ext>
                  </a:extLst>
                </a:gridCol>
                <a:gridCol w="3801760">
                  <a:extLst>
                    <a:ext uri="{9D8B030D-6E8A-4147-A177-3AD203B41FA5}">
                      <a16:colId xmlns:a16="http://schemas.microsoft.com/office/drawing/2014/main" val="1683119089"/>
                    </a:ext>
                  </a:extLst>
                </a:gridCol>
              </a:tblGrid>
              <a:tr h="5182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学年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上学期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下学期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794466"/>
                  </a:ext>
                </a:extLst>
              </a:tr>
              <a:tr h="474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程序设计思想与方法（</a:t>
                      </a:r>
                      <a:r>
                        <a:rPr kumimoji="0" lang="en-US" altLang="zh-CN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C++</a:t>
                      </a: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）</a:t>
                      </a:r>
                      <a:endParaRPr kumimoji="0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数据结构</a:t>
                      </a:r>
                      <a:endParaRPr kumimoji="0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492933"/>
                  </a:ext>
                </a:extLst>
              </a:tr>
              <a:tr h="17988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二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软件基础实践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计算机系统基础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汇编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kumimoji="0" lang="en-US" altLang="zh-CN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2+1</a:t>
                      </a: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kumimoji="0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E3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计算机系统基础</a:t>
                      </a:r>
                      <a:r>
                        <a:rPr kumimoji="0" lang="en-US" altLang="zh-CN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E3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E3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组成</a:t>
                      </a:r>
                      <a:r>
                        <a:rPr kumimoji="0" lang="en-US" altLang="zh-CN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E3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E3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计算机系统基础</a:t>
                      </a:r>
                      <a:r>
                        <a:rPr kumimoji="0" lang="en-US" altLang="zh-CN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E3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E3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系统软件</a:t>
                      </a:r>
                      <a:r>
                        <a:rPr kumimoji="0" lang="en-US" altLang="zh-CN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E3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E3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算法设计与实习</a:t>
                      </a:r>
                      <a:endParaRPr kumimoji="0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1E3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E3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数据库原理与技术</a:t>
                      </a:r>
                      <a:endParaRPr kumimoji="0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1E3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E3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互联网应用开发技术</a:t>
                      </a:r>
                      <a:endParaRPr kumimoji="0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1E3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805327"/>
                  </a:ext>
                </a:extLst>
              </a:tr>
              <a:tr h="9449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三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E3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计算机系统工程</a:t>
                      </a:r>
                      <a:endParaRPr kumimoji="0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1E3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E3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软件工程</a:t>
                      </a:r>
                      <a:endParaRPr kumimoji="0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1E3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E3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机器学习</a:t>
                      </a:r>
                      <a:endParaRPr kumimoji="0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1E3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5000" endA="300" endPos="45500" dir="5400000" sy="-100000" algn="bl" rotWithShape="0"/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编译原理与技术</a:t>
                      </a: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kumimoji="0" lang="en-US" altLang="zh-CN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  <a:endParaRPr kumimoji="0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1E3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软件测试</a:t>
                      </a:r>
                      <a:endParaRPr kumimoji="0" lang="en-US" altLang="zh-CN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1E3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00B0F0"/>
                          </a:solidFill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  <a:reflection blurRad="6350" stA="55000" endA="300" endPos="45500" dir="5400000" sy="-100000" algn="bl" rotWithShape="0"/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数字系统设计</a:t>
                      </a:r>
                      <a:endParaRPr lang="en-US" altLang="zh-CN" sz="2400" kern="1200" dirty="0" smtClean="0">
                        <a:solidFill>
                          <a:srgbClr val="00B0F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  <a:reflection blurRad="6350" stA="55000" endA="300" endPos="45500" dir="5400000" sy="-100000" algn="bl" rotWithShape="0"/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rgbClr val="00B0F0"/>
                          </a:solidFill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  <a:reflection blurRad="6350" stA="55000" endA="300" endPos="45500" dir="5400000" sy="-100000" algn="bl" rotWithShape="0"/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操作系统</a:t>
                      </a:r>
                      <a:endParaRPr lang="en-US" altLang="zh-CN" sz="2400" kern="1200" dirty="0" smtClean="0">
                        <a:solidFill>
                          <a:srgbClr val="00B0F0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  <a:reflection blurRad="6350" stA="55000" endA="300" endPos="45500" dir="5400000" sy="-100000" algn="bl" rotWithShape="0"/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rgbClr val="3B34BF"/>
                          </a:solidFill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  <a:reflection blurRad="6350" stA="55000" endA="300" endPos="45500" dir="5400000" sy="-100000" algn="bl" rotWithShape="0"/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云计算系统设计与开发</a:t>
                      </a:r>
                      <a:endParaRPr lang="en-US" altLang="zh-CN" sz="2400" b="1" kern="1200" dirty="0" smtClean="0">
                        <a:solidFill>
                          <a:srgbClr val="3B34BF"/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  <a:reflection blurRad="6350" stA="55000" endA="300" endPos="45500" dir="5400000" sy="-100000" algn="bl" rotWithShape="0"/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281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2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4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理解和设计</a:t>
            </a:r>
            <a:r>
              <a:rPr lang="en-US" altLang="zh-CN" sz="4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4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语言特征</a:t>
            </a:r>
            <a:endParaRPr lang="zh-CN" altLang="en-US" sz="48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273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4AF608-527F-4F94-B5C7-AF0197BD1FE0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9568"/>
            <a:ext cx="8229600" cy="523013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err="1" smtClean="0">
                <a:ea typeface="宋体" panose="02010600030101010101" pitchFamily="2" charset="-122"/>
              </a:rPr>
              <a:t>Merge.tig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let	type any =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{any :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buffer := </a:t>
            </a:r>
            <a:r>
              <a:rPr lang="en-US" altLang="zh-CN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getchar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readint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(any: any) :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= </a:t>
            </a:r>
            <a:endParaRPr lang="en-US" altLang="zh-CN" sz="2400" dirty="0" smtClean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let   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:=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isdigit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(s: string) :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    </a:t>
            </a:r>
            <a:r>
              <a:rPr lang="en-US" altLang="zh-CN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(buffer)&gt;=</a:t>
            </a:r>
            <a:r>
              <a:rPr lang="en-US" altLang="zh-CN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(“0”) &amp;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(buffer)&lt;=</a:t>
            </a:r>
            <a:r>
              <a:rPr lang="en-US" altLang="zh-CN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(“9”)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in	while buffer=“ “ | buffer=“\n” do buffer := </a:t>
            </a:r>
            <a:r>
              <a:rPr lang="en-US" altLang="zh-CN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getchar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any.any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:=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isdigit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(buffer);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while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isdigit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(buffer)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   do (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:=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*10+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(buffer)-</a:t>
            </a:r>
            <a:r>
              <a:rPr lang="en-US" altLang="zh-CN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ord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(“0”);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           buffer := </a:t>
            </a:r>
            <a:r>
              <a:rPr lang="en-US" altLang="zh-CN" sz="2400" dirty="0" err="1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getchar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end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88000" y="0"/>
            <a:ext cx="8856000" cy="14176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l"/>
            <a:r>
              <a:rPr lang="en-US" altLang="zh-CN" sz="4400" b="0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Tiger Language</a:t>
            </a:r>
            <a:endParaRPr lang="zh-TW" altLang="en-US" sz="4400" b="0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6" name="Rectangle 15"/>
          <p:cNvSpPr/>
          <p:nvPr/>
        </p:nvSpPr>
        <p:spPr>
          <a:xfrm>
            <a:off x="0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39697" y="728938"/>
            <a:ext cx="302276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类函数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式语言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marL="936625" lvl="1" indent="-536575" defTabSz="914400"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FF438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结构体</a:t>
            </a:r>
            <a:r>
              <a:rPr lang="zh-CN" altLang="en-US" sz="2400" dirty="0">
                <a:solidFill>
                  <a:srgbClr val="FF438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：</a:t>
            </a:r>
            <a:r>
              <a:rPr lang="zh-CN" altLang="en-US" sz="2400" dirty="0" smtClean="0">
                <a:solidFill>
                  <a:srgbClr val="FF438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指针</a:t>
            </a:r>
            <a:endParaRPr lang="en-US" altLang="zh-CN" sz="2400" dirty="0" smtClean="0">
              <a:solidFill>
                <a:srgbClr val="FF438F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marL="936625" lvl="1" indent="-536575" defTabSz="914400"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库函数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36625" lvl="1" indent="-536575" defTabSz="914400"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函数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嵌套定义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57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DC05B9-6833-48B5-8627-A8B768EBBEF6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2100"/>
            <a:ext cx="8305800" cy="4762500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err="1" smtClean="0">
                <a:ea typeface="宋体" panose="02010600030101010101" pitchFamily="2" charset="-122"/>
              </a:rPr>
              <a:t>Merge.tig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type </a:t>
            </a:r>
            <a:r>
              <a:rPr lang="en-US" altLang="zh-CN" sz="2000" dirty="0" smtClean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{first: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rest: </a:t>
            </a:r>
            <a:r>
              <a:rPr lang="en-US" altLang="zh-CN" sz="2000" dirty="0" smtClean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……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function </a:t>
            </a:r>
            <a:r>
              <a:rPr lang="en-US" altLang="zh-CN" sz="2400" dirty="0" err="1" smtClean="0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printlist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(l: list) =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if	l=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nil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then print(“\n”)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else (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pintint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l.first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 “);  </a:t>
            </a:r>
            <a:r>
              <a:rPr lang="en-US" altLang="zh-CN" sz="2400" dirty="0" err="1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printlist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l.rest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/* BODY OF MAIN PROGRAM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in </a:t>
            </a:r>
            <a:r>
              <a:rPr lang="en-US" altLang="zh-CN" sz="2400" dirty="0" err="1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printlist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(merge(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readlist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(),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readlist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end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 := 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type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intArray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array of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row :=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intArray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[N] of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88000" y="0"/>
            <a:ext cx="8856000" cy="14176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l"/>
            <a:r>
              <a:rPr lang="en-US" altLang="zh-CN" sz="4400" b="0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Tiger Language</a:t>
            </a:r>
            <a:endParaRPr lang="zh-TW" altLang="en-US" sz="4400" b="0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0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21349" y="547549"/>
            <a:ext cx="34291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7150" defTabSz="914400">
              <a:spcBef>
                <a:spcPts val="1200"/>
              </a:spcBef>
              <a:buClr>
                <a:srgbClr val="FF0066"/>
              </a:buClr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类函数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式语言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marL="936625" lvl="1" indent="-536575" defTabSz="914400"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FF438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空</a:t>
            </a:r>
            <a:r>
              <a:rPr lang="zh-CN" altLang="en-US" sz="2400" dirty="0" smtClean="0">
                <a:solidFill>
                  <a:srgbClr val="FF438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指针</a:t>
            </a:r>
            <a:endParaRPr lang="en-US" altLang="zh-CN" sz="2400" dirty="0">
              <a:solidFill>
                <a:srgbClr val="FF438F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marL="936625" lvl="1" indent="-536575" defTabSz="914400"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FF438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结构体</a:t>
            </a:r>
            <a:r>
              <a:rPr lang="zh-CN" altLang="en-US" sz="2400" dirty="0" smtClean="0">
                <a:solidFill>
                  <a:srgbClr val="FF438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递归</a:t>
            </a:r>
            <a:r>
              <a:rPr lang="zh-CN" altLang="en-US" sz="2400" dirty="0" smtClean="0">
                <a:solidFill>
                  <a:srgbClr val="FF438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定义</a:t>
            </a:r>
            <a:endParaRPr lang="en-US" altLang="zh-CN" sz="2400" dirty="0">
              <a:solidFill>
                <a:srgbClr val="FF438F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marL="936625" lvl="1" indent="-536575" defTabSz="914400"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数组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指针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36625" lvl="1" indent="-536575" defTabSz="914400">
              <a:spcBef>
                <a:spcPts val="1200"/>
              </a:spcBef>
              <a:buClr>
                <a:srgbClr val="FF0066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66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r>
              <a:rPr lang="zh-CN" altLang="en-US" sz="2400" b="1" dirty="0" smtClean="0">
                <a:solidFill>
                  <a:srgbClr val="66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递归</a:t>
            </a:r>
            <a:r>
              <a:rPr lang="zh-CN" altLang="en-US" sz="2400" b="1" dirty="0">
                <a:solidFill>
                  <a:srgbClr val="66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</a:t>
            </a:r>
          </a:p>
          <a:p>
            <a:pPr marL="936625" lvl="1" indent="-536575" defTabSz="914400">
              <a:spcBef>
                <a:spcPts val="1200"/>
              </a:spcBef>
              <a:buClr>
                <a:srgbClr val="FF0066"/>
              </a:buClr>
              <a:buFont typeface="Calibri" pitchFamily="34" charset="0"/>
              <a:buChar char="→"/>
            </a:pPr>
            <a:endParaRPr lang="en-US" altLang="zh-CN" sz="2400" dirty="0" smtClean="0">
              <a:solidFill>
                <a:srgbClr val="FF438F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00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1B36FF-B4D6-4CA2-954C-EE75104DC835}" type="datetime1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2018/11/22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sp>
        <p:nvSpPr>
          <p:cNvPr id="522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1A8BB9-FECC-42C9-9BA5-78D544B0D5BE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Only base type of </a:t>
            </a:r>
            <a:r>
              <a:rPr lang="en-US" altLang="zh-CN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and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string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Only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one dimensional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array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Nested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functions</a:t>
            </a:r>
          </a:p>
          <a:p>
            <a:pPr marL="936625" lvl="1" indent="-536575">
              <a:spcBef>
                <a:spcPts val="6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Escape analysis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Structured l-value</a:t>
            </a:r>
          </a:p>
          <a:p>
            <a:pPr marL="936625" lvl="1" indent="-536575">
              <a:spcBef>
                <a:spcPts val="6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No record or array variables</a:t>
            </a:r>
          </a:p>
          <a:p>
            <a:pPr marL="936625" lvl="1" indent="-536575">
              <a:spcBef>
                <a:spcPts val="6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Only pointers to heap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88000" y="0"/>
            <a:ext cx="8856000" cy="14176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l"/>
            <a:r>
              <a:rPr lang="en-US" altLang="zh-CN" sz="4400" b="0" dirty="0">
                <a:solidFill>
                  <a:srgbClr val="FF0066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As simple as possible, but not simpler</a:t>
            </a:r>
            <a:endParaRPr lang="zh-TW" altLang="en-US" sz="4400" b="0" dirty="0">
              <a:solidFill>
                <a:srgbClr val="FF0066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15"/>
          <p:cNvSpPr/>
          <p:nvPr/>
        </p:nvSpPr>
        <p:spPr>
          <a:xfrm>
            <a:off x="0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9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形式语言和自动机</a:t>
            </a:r>
            <a:r>
              <a:rPr lang="en-US" altLang="zh-CN" sz="4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仅仅是工具的一部分</a:t>
            </a:r>
            <a:endParaRPr lang="zh-CN" altLang="en-US" sz="48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353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4319C4-D46A-4D7A-817C-388183D345EE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14400" lvl="1" indent="-457200">
              <a:lnSpc>
                <a:spcPct val="90000"/>
              </a:lnSpc>
              <a:buFontTx/>
              <a:buNone/>
            </a:pPr>
            <a:endParaRPr lang="en-US" altLang="zh-CN" sz="2800" dirty="0" smtClean="0">
              <a:ea typeface="宋体" panose="02010600030101010101" pitchFamily="2" charset="-122"/>
            </a:endParaRPr>
          </a:p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ea typeface="宋体" panose="02010600030101010101" pitchFamily="2" charset="-122"/>
              </a:rPr>
              <a:t>     </a:t>
            </a:r>
            <a:r>
              <a:rPr lang="en-US" altLang="zh-CN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R = Keyword | Identifier | Number | …</a:t>
            </a:r>
          </a:p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       = R</a:t>
            </a:r>
            <a:r>
              <a:rPr lang="en-US" altLang="zh-CN" sz="2800" baseline="-250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          | R</a:t>
            </a:r>
            <a:r>
              <a:rPr lang="en-US" altLang="zh-CN" sz="2800" baseline="-250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             | R</a:t>
            </a:r>
            <a:r>
              <a:rPr lang="en-US" altLang="zh-CN" sz="2800" baseline="-250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         | …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If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s </a:t>
            </a:r>
            <a:r>
              <a:rPr lang="en-US" altLang="zh-CN" sz="3200" dirty="0" smtClean="0">
                <a:solidFill>
                  <a:schemeClr val="accent2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L(R)</a:t>
            </a:r>
            <a:r>
              <a:rPr lang="en-US" altLang="zh-CN" dirty="0" smtClean="0">
                <a:ea typeface="宋体" panose="02010600030101010101" pitchFamily="2" charset="-122"/>
              </a:rPr>
              <a:t> then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 smtClean="0">
                <a:ea typeface="宋体" panose="02010600030101010101" pitchFamily="2" charset="-122"/>
              </a:rPr>
              <a:t> is a lexeme</a:t>
            </a:r>
          </a:p>
          <a:p>
            <a:pPr marL="936625" lvl="1" indent="-536575">
              <a:spcBef>
                <a:spcPts val="6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L(R)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some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-250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936625" lvl="1" indent="-536575">
              <a:spcBef>
                <a:spcPts val="6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determines the token that is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reported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88000" y="0"/>
            <a:ext cx="8856000" cy="14176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l"/>
            <a:r>
              <a:rPr lang="zh-CN" altLang="en-US" sz="4400" b="0" dirty="0" smtClean="0">
                <a:solidFill>
                  <a:srgbClr val="FF0066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词法分析需要分割输入并分类</a:t>
            </a:r>
            <a:endParaRPr lang="zh-TW" altLang="en-US" sz="4400" b="0" dirty="0">
              <a:solidFill>
                <a:srgbClr val="FF0066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0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05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CAB929-3661-440F-98CF-327F2E2FC1FC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305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= Whitespace | Integer | Identifier | ‘+’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Parse “</a:t>
            </a:r>
            <a:r>
              <a:rPr lang="en-US" altLang="zh-CN" dirty="0" smtClean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foo+3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</a:p>
          <a:p>
            <a:pPr marL="936625" lvl="1" indent="-536575">
              <a:spcBef>
                <a:spcPts val="6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matches </a:t>
            </a:r>
            <a:r>
              <a:rPr lang="en-US" altLang="zh-CN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more precisely </a:t>
            </a:r>
            <a:r>
              <a:rPr lang="en-US" altLang="zh-CN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</a:t>
            </a:r>
          </a:p>
          <a:p>
            <a:pPr marL="936625" lvl="1" indent="-536575">
              <a:spcBef>
                <a:spcPts val="6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But also “</a:t>
            </a:r>
            <a:r>
              <a:rPr lang="en-US" altLang="zh-CN" dirty="0" err="1" smtClean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 matches </a:t>
            </a:r>
            <a:r>
              <a:rPr lang="en-US" altLang="zh-CN" dirty="0" smtClean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and “</a:t>
            </a:r>
            <a:r>
              <a:rPr lang="en-US" altLang="zh-CN" dirty="0" smtClean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”, but not “</a:t>
            </a:r>
            <a:r>
              <a:rPr lang="en-US" altLang="zh-CN" dirty="0" smtClean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foo+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much input is used? What if</a:t>
            </a:r>
          </a:p>
          <a:p>
            <a:pPr marL="936625" lvl="1" indent="-536575">
              <a:spcBef>
                <a:spcPts val="6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…x</a:t>
            </a:r>
            <a:r>
              <a:rPr lang="en-US" altLang="zh-CN" sz="2800" baseline="-250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 L(R)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also </a:t>
            </a:r>
            <a:r>
              <a:rPr lang="en-US" altLang="zh-CN" sz="28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800" dirty="0" err="1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 L(R)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最长匹配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规则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36625" lvl="1" indent="-536575">
              <a:spcBef>
                <a:spcPts val="6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en-US" altLang="zh-CN" u="sng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Pick the longest possible substring that matches R</a:t>
            </a:r>
            <a:endParaRPr lang="zh-CN" altLang="en-US" u="sng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88000" y="0"/>
            <a:ext cx="8856000" cy="14176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l"/>
            <a:r>
              <a:rPr lang="zh-CN" altLang="en-US" sz="4400" b="0" dirty="0" smtClean="0">
                <a:solidFill>
                  <a:srgbClr val="FF0066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分类产生不确定性</a:t>
            </a:r>
            <a:endParaRPr lang="zh-TW" altLang="en-US" sz="4400" b="0" dirty="0">
              <a:solidFill>
                <a:srgbClr val="FF0066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0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19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4319C4-D46A-4D7A-817C-388183D345EE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88000" y="0"/>
            <a:ext cx="8856000" cy="14176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l"/>
            <a:r>
              <a:rPr lang="zh-CN" altLang="en-US" sz="4400" b="0" dirty="0">
                <a:solidFill>
                  <a:srgbClr val="FF0066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最</a:t>
            </a:r>
            <a:r>
              <a:rPr lang="zh-CN" altLang="en-US" sz="4400" b="0" dirty="0" smtClean="0">
                <a:solidFill>
                  <a:srgbClr val="FF0066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长</a:t>
            </a:r>
            <a:r>
              <a:rPr lang="zh-CN" altLang="en-US" sz="4400" b="0" dirty="0">
                <a:solidFill>
                  <a:srgbClr val="FF0066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匹配</a:t>
            </a:r>
            <a:r>
              <a:rPr lang="zh-CN" altLang="en-US" sz="4400" b="0" dirty="0" smtClean="0">
                <a:solidFill>
                  <a:srgbClr val="FF0066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需要回溯</a:t>
            </a:r>
            <a:endParaRPr lang="zh-TW" altLang="en-US" sz="4400" b="0" dirty="0">
              <a:solidFill>
                <a:srgbClr val="FF0066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0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95" y="1292972"/>
            <a:ext cx="6072749" cy="48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0BAAC3-DFEC-4476-B202-49690EF327F0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= Whitespace | ‘new’ | Integer | Identifier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Parse “</a:t>
            </a:r>
            <a:r>
              <a:rPr lang="en-US" altLang="zh-CN" dirty="0" smtClean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</a:p>
          <a:p>
            <a:pPr marL="936625" lvl="1" indent="-536575">
              <a:spcBef>
                <a:spcPts val="6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dirty="0" smtClean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 matches </a:t>
            </a:r>
            <a:r>
              <a:rPr lang="en-US" altLang="zh-CN" dirty="0" smtClean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more precisely ‘</a:t>
            </a:r>
            <a:r>
              <a:rPr lang="en-US" altLang="zh-CN" dirty="0" smtClean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</a:p>
          <a:p>
            <a:pPr marL="936625" lvl="1" indent="-536575">
              <a:spcBef>
                <a:spcPts val="6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but also </a:t>
            </a:r>
            <a:r>
              <a:rPr lang="en-US" altLang="zh-CN" dirty="0" smtClean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Identifier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which one do we pick?</a:t>
            </a:r>
          </a:p>
          <a:p>
            <a:pPr lvl="1">
              <a:lnSpc>
                <a:spcPct val="90000"/>
              </a:lnSpc>
            </a:pP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general, if </a:t>
            </a:r>
            <a:r>
              <a:rPr lang="en-US" altLang="zh-CN" sz="32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200" baseline="-250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…x</a:t>
            </a:r>
            <a:r>
              <a:rPr lang="en-US" altLang="zh-CN" sz="3200" baseline="-250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32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 L(</a:t>
            </a:r>
            <a:r>
              <a:rPr lang="en-US" altLang="zh-CN" dirty="0" err="1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aseline="-25000" dirty="0" err="1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32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200" baseline="-250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…x</a:t>
            </a:r>
            <a:r>
              <a:rPr lang="en-US" altLang="zh-CN" sz="3200" baseline="-250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32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 L(</a:t>
            </a:r>
            <a:r>
              <a:rPr lang="en-US" altLang="zh-CN" dirty="0" err="1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aseline="-25000" dirty="0" err="1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sz="3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“优先级”规则：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36625" lvl="1" indent="-536575">
              <a:spcBef>
                <a:spcPts val="6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 must list ‘</a:t>
            </a:r>
            <a:r>
              <a:rPr lang="en-US" altLang="zh-CN" dirty="0" smtClean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before </a:t>
            </a:r>
            <a:r>
              <a:rPr lang="en-US" altLang="zh-CN" dirty="0" smtClean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Identifier</a:t>
            </a: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88000" y="0"/>
            <a:ext cx="8856000" cy="14176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l"/>
            <a:r>
              <a:rPr lang="zh-CN" altLang="en-US" sz="4400" b="0" dirty="0">
                <a:solidFill>
                  <a:srgbClr val="FF0066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分类产生不确定性</a:t>
            </a:r>
            <a:endParaRPr lang="zh-TW" altLang="en-US" sz="4400" b="0" dirty="0">
              <a:solidFill>
                <a:srgbClr val="FF0066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0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00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内容占位符 2"/>
          <p:cNvSpPr>
            <a:spLocks noGrp="1"/>
          </p:cNvSpPr>
          <p:nvPr>
            <p:ph idx="1"/>
          </p:nvPr>
        </p:nvSpPr>
        <p:spPr>
          <a:xfrm>
            <a:off x="457200" y="1409700"/>
            <a:ext cx="8305800" cy="4419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%Start INITIAL COMMENT</a:t>
            </a: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%%</a:t>
            </a: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&lt;INITIAL&gt;if		{ADJ; return IF;}</a:t>
            </a: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&lt;INITIAL&gt;[a-z]+	{ADJ;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yylval.sval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=String(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yytext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return ID;}</a:t>
            </a: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&lt;INITIAL&gt;”(*”		{ADJ; BEGIN COMMENT;}</a:t>
            </a: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&lt;INITIAL&gt;.		{ADJ;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EM_error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(“illegal character”);}</a:t>
            </a: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&lt;COMMENT&gt;”*)”	{ADJ; BEGIN INITIAL;}</a:t>
            </a: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&lt;COMMENT&gt;.		{ADJ;}</a:t>
            </a:r>
          </a:p>
          <a:p>
            <a:pPr marL="0" indent="0"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			{BEGIN INITIAL; </a:t>
            </a:r>
            <a:r>
              <a:rPr lang="en-US" altLang="zh-CN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yyless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(1);}</a:t>
            </a:r>
            <a:endParaRPr lang="zh-CN" altLang="en-US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540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389B1E-8384-4E7A-9A8C-BAC9D77033E1}" type="slidenum">
              <a:rPr lang="zh-CN" altLang="en-US" sz="1400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5541" name="组合 32"/>
          <p:cNvGrpSpPr>
            <a:grpSpLocks/>
          </p:cNvGrpSpPr>
          <p:nvPr/>
        </p:nvGrpSpPr>
        <p:grpSpPr bwMode="auto">
          <a:xfrm>
            <a:off x="457200" y="4648200"/>
            <a:ext cx="7175500" cy="1754188"/>
            <a:chOff x="152400" y="4858940"/>
            <a:chExt cx="7175296" cy="1754088"/>
          </a:xfrm>
        </p:grpSpPr>
        <p:sp>
          <p:nvSpPr>
            <p:cNvPr id="65543" name="Oval 3"/>
            <p:cNvSpPr>
              <a:spLocks noChangeArrowheads="1"/>
            </p:cNvSpPr>
            <p:nvPr/>
          </p:nvSpPr>
          <p:spPr bwMode="auto">
            <a:xfrm>
              <a:off x="1676400" y="5448300"/>
              <a:ext cx="16002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65544" name="Text Box 4"/>
            <p:cNvSpPr txBox="1">
              <a:spLocks noChangeArrowheads="1"/>
            </p:cNvSpPr>
            <p:nvPr/>
          </p:nvSpPr>
          <p:spPr bwMode="auto">
            <a:xfrm>
              <a:off x="1811020" y="5489575"/>
              <a:ext cx="13131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INITIAL</a:t>
              </a:r>
            </a:p>
          </p:txBody>
        </p:sp>
        <p:sp>
          <p:nvSpPr>
            <p:cNvPr id="65545" name="Oval 5"/>
            <p:cNvSpPr>
              <a:spLocks noChangeArrowheads="1"/>
            </p:cNvSpPr>
            <p:nvPr/>
          </p:nvSpPr>
          <p:spPr bwMode="auto">
            <a:xfrm>
              <a:off x="4191000" y="5472112"/>
              <a:ext cx="22860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latin typeface="Math A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65546" name="Text Box 13"/>
            <p:cNvSpPr txBox="1">
              <a:spLocks noChangeArrowheads="1"/>
            </p:cNvSpPr>
            <p:nvPr/>
          </p:nvSpPr>
          <p:spPr bwMode="auto">
            <a:xfrm>
              <a:off x="3505200" y="4858940"/>
              <a:ext cx="44114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(*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547" name="Text Box 14"/>
            <p:cNvSpPr txBox="1">
              <a:spLocks noChangeArrowheads="1"/>
            </p:cNvSpPr>
            <p:nvPr/>
          </p:nvSpPr>
          <p:spPr bwMode="auto">
            <a:xfrm>
              <a:off x="1966169" y="6121697"/>
              <a:ext cx="37221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if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548" name="Freeform 15"/>
            <p:cNvSpPr>
              <a:spLocks/>
            </p:cNvSpPr>
            <p:nvPr/>
          </p:nvSpPr>
          <p:spPr bwMode="auto">
            <a:xfrm>
              <a:off x="6438005" y="5486400"/>
              <a:ext cx="648595" cy="381000"/>
            </a:xfrm>
            <a:custGeom>
              <a:avLst/>
              <a:gdLst>
                <a:gd name="T0" fmla="*/ 0 w 584"/>
                <a:gd name="T1" fmla="*/ 2147483646 h 504"/>
                <a:gd name="T2" fmla="*/ 2147483646 w 584"/>
                <a:gd name="T3" fmla="*/ 0 h 504"/>
                <a:gd name="T4" fmla="*/ 2147483646 w 584"/>
                <a:gd name="T5" fmla="*/ 2147483646 h 504"/>
                <a:gd name="T6" fmla="*/ 2147483646 w 584"/>
                <a:gd name="T7" fmla="*/ 2147483646 h 504"/>
                <a:gd name="T8" fmla="*/ 0 w 584"/>
                <a:gd name="T9" fmla="*/ 2147483646 h 5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4" h="504">
                  <a:moveTo>
                    <a:pt x="0" y="192"/>
                  </a:moveTo>
                  <a:cubicBezTo>
                    <a:pt x="96" y="96"/>
                    <a:pt x="192" y="0"/>
                    <a:pt x="288" y="0"/>
                  </a:cubicBezTo>
                  <a:cubicBezTo>
                    <a:pt x="384" y="0"/>
                    <a:pt x="568" y="112"/>
                    <a:pt x="576" y="192"/>
                  </a:cubicBezTo>
                  <a:cubicBezTo>
                    <a:pt x="584" y="272"/>
                    <a:pt x="432" y="456"/>
                    <a:pt x="336" y="480"/>
                  </a:cubicBezTo>
                  <a:cubicBezTo>
                    <a:pt x="240" y="504"/>
                    <a:pt x="120" y="420"/>
                    <a:pt x="0" y="3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5549" name="Freeform 17"/>
            <p:cNvSpPr>
              <a:spLocks/>
            </p:cNvSpPr>
            <p:nvPr/>
          </p:nvSpPr>
          <p:spPr bwMode="auto">
            <a:xfrm rot="5400000">
              <a:off x="2461419" y="5882481"/>
              <a:ext cx="525462" cy="800100"/>
            </a:xfrm>
            <a:custGeom>
              <a:avLst/>
              <a:gdLst>
                <a:gd name="T0" fmla="*/ 0 w 584"/>
                <a:gd name="T1" fmla="*/ 2147483646 h 504"/>
                <a:gd name="T2" fmla="*/ 2147483646 w 584"/>
                <a:gd name="T3" fmla="*/ 0 h 504"/>
                <a:gd name="T4" fmla="*/ 2147483646 w 584"/>
                <a:gd name="T5" fmla="*/ 2147483646 h 504"/>
                <a:gd name="T6" fmla="*/ 2147483646 w 584"/>
                <a:gd name="T7" fmla="*/ 2147483646 h 504"/>
                <a:gd name="T8" fmla="*/ 0 w 584"/>
                <a:gd name="T9" fmla="*/ 2147483646 h 5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4" h="504">
                  <a:moveTo>
                    <a:pt x="0" y="192"/>
                  </a:moveTo>
                  <a:cubicBezTo>
                    <a:pt x="96" y="96"/>
                    <a:pt x="192" y="0"/>
                    <a:pt x="288" y="0"/>
                  </a:cubicBezTo>
                  <a:cubicBezTo>
                    <a:pt x="384" y="0"/>
                    <a:pt x="568" y="112"/>
                    <a:pt x="576" y="192"/>
                  </a:cubicBezTo>
                  <a:cubicBezTo>
                    <a:pt x="584" y="272"/>
                    <a:pt x="432" y="456"/>
                    <a:pt x="336" y="480"/>
                  </a:cubicBezTo>
                  <a:cubicBezTo>
                    <a:pt x="240" y="504"/>
                    <a:pt x="120" y="420"/>
                    <a:pt x="0" y="3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5550" name="Text Box 18"/>
            <p:cNvSpPr txBox="1">
              <a:spLocks noChangeArrowheads="1"/>
            </p:cNvSpPr>
            <p:nvPr/>
          </p:nvSpPr>
          <p:spPr bwMode="auto">
            <a:xfrm>
              <a:off x="7053262" y="5301317"/>
              <a:ext cx="27443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ea typeface="宋体" panose="02010600030101010101" pitchFamily="2" charset="-122"/>
                </a:rPr>
                <a:t>.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5551" name="Text Box 4"/>
            <p:cNvSpPr txBox="1">
              <a:spLocks noChangeArrowheads="1"/>
            </p:cNvSpPr>
            <p:nvPr/>
          </p:nvSpPr>
          <p:spPr bwMode="auto">
            <a:xfrm>
              <a:off x="4495800" y="5481935"/>
              <a:ext cx="175881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COMMENT</a:t>
              </a:r>
            </a:p>
          </p:txBody>
        </p:sp>
        <p:sp>
          <p:nvSpPr>
            <p:cNvPr id="65552" name="Freeform 15"/>
            <p:cNvSpPr>
              <a:spLocks/>
            </p:cNvSpPr>
            <p:nvPr/>
          </p:nvSpPr>
          <p:spPr bwMode="auto">
            <a:xfrm rot="10800000">
              <a:off x="1066800" y="5562600"/>
              <a:ext cx="648595" cy="381000"/>
            </a:xfrm>
            <a:custGeom>
              <a:avLst/>
              <a:gdLst>
                <a:gd name="T0" fmla="*/ 0 w 584"/>
                <a:gd name="T1" fmla="*/ 2147483646 h 504"/>
                <a:gd name="T2" fmla="*/ 2147483646 w 584"/>
                <a:gd name="T3" fmla="*/ 0 h 504"/>
                <a:gd name="T4" fmla="*/ 2147483646 w 584"/>
                <a:gd name="T5" fmla="*/ 2147483646 h 504"/>
                <a:gd name="T6" fmla="*/ 2147483646 w 584"/>
                <a:gd name="T7" fmla="*/ 2147483646 h 504"/>
                <a:gd name="T8" fmla="*/ 0 w 584"/>
                <a:gd name="T9" fmla="*/ 2147483646 h 5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4" h="504">
                  <a:moveTo>
                    <a:pt x="0" y="192"/>
                  </a:moveTo>
                  <a:cubicBezTo>
                    <a:pt x="96" y="96"/>
                    <a:pt x="192" y="0"/>
                    <a:pt x="288" y="0"/>
                  </a:cubicBezTo>
                  <a:cubicBezTo>
                    <a:pt x="384" y="0"/>
                    <a:pt x="568" y="112"/>
                    <a:pt x="576" y="192"/>
                  </a:cubicBezTo>
                  <a:cubicBezTo>
                    <a:pt x="584" y="272"/>
                    <a:pt x="432" y="456"/>
                    <a:pt x="336" y="480"/>
                  </a:cubicBezTo>
                  <a:cubicBezTo>
                    <a:pt x="240" y="504"/>
                    <a:pt x="120" y="420"/>
                    <a:pt x="0" y="3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5553" name="Text Box 14"/>
            <p:cNvSpPr txBox="1">
              <a:spLocks noChangeArrowheads="1"/>
            </p:cNvSpPr>
            <p:nvPr/>
          </p:nvSpPr>
          <p:spPr bwMode="auto">
            <a:xfrm>
              <a:off x="152400" y="5558135"/>
              <a:ext cx="93807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[a-z]+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弧形 31"/>
            <p:cNvSpPr/>
            <p:nvPr/>
          </p:nvSpPr>
          <p:spPr bwMode="auto">
            <a:xfrm>
              <a:off x="3219363" y="5333576"/>
              <a:ext cx="1085819" cy="580992"/>
            </a:xfrm>
            <a:prstGeom prst="arc">
              <a:avLst>
                <a:gd name="adj1" fmla="val 10801293"/>
                <a:gd name="adj2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弧形 35"/>
            <p:cNvSpPr/>
            <p:nvPr/>
          </p:nvSpPr>
          <p:spPr bwMode="auto">
            <a:xfrm rot="10800000">
              <a:off x="3181264" y="5538351"/>
              <a:ext cx="1085819" cy="580992"/>
            </a:xfrm>
            <a:prstGeom prst="arc">
              <a:avLst>
                <a:gd name="adj1" fmla="val 10801293"/>
                <a:gd name="adj2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56" name="Text Box 13"/>
            <p:cNvSpPr txBox="1">
              <a:spLocks noChangeArrowheads="1"/>
            </p:cNvSpPr>
            <p:nvPr/>
          </p:nvSpPr>
          <p:spPr bwMode="auto">
            <a:xfrm>
              <a:off x="3505200" y="6151363"/>
              <a:ext cx="44114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*)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弧形 3"/>
          <p:cNvSpPr/>
          <p:nvPr/>
        </p:nvSpPr>
        <p:spPr bwMode="auto">
          <a:xfrm>
            <a:off x="1295400" y="4805363"/>
            <a:ext cx="1209675" cy="882650"/>
          </a:xfrm>
          <a:prstGeom prst="arc">
            <a:avLst>
              <a:gd name="adj1" fmla="val 15700458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288000" y="0"/>
            <a:ext cx="8856000" cy="14176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l"/>
            <a:r>
              <a:rPr lang="en-US" altLang="zh-CN" sz="4400" b="0" dirty="0" smtClean="0">
                <a:solidFill>
                  <a:srgbClr val="FF0066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Lex</a:t>
            </a:r>
            <a:r>
              <a:rPr lang="zh-CN" altLang="en-US" sz="4400" b="0" dirty="0" smtClean="0">
                <a:solidFill>
                  <a:srgbClr val="FF0066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可以支持嵌套注解</a:t>
            </a:r>
            <a:endParaRPr lang="zh-TW" altLang="en-US" sz="4400" b="0" dirty="0">
              <a:solidFill>
                <a:srgbClr val="FF0066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Rectangle 15"/>
          <p:cNvSpPr/>
          <p:nvPr/>
        </p:nvSpPr>
        <p:spPr>
          <a:xfrm>
            <a:off x="0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5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95970"/>
          </a:xfrm>
        </p:spPr>
        <p:txBody>
          <a:bodyPr>
            <a:noAutofit/>
          </a:bodyPr>
          <a:lstStyle/>
          <a:p>
            <a:r>
              <a:rPr lang="zh-CN" altLang="en-US" sz="4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软件基础实践</a:t>
            </a:r>
            <a:r>
              <a:rPr lang="en-US" altLang="zh-CN" sz="54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54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4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基本的编译技术</a:t>
            </a:r>
            <a:r>
              <a:rPr lang="en-US" altLang="zh-CN" sz="4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自顶向下分析和表达式处理</a:t>
            </a:r>
            <a:endParaRPr lang="zh-CN" altLang="en-US" sz="48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10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484FCE-B416-4250-B5A5-F23FA5A7AB0F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49580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Comments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May appear between any two tokens</a:t>
            </a:r>
          </a:p>
          <a:p>
            <a:pPr lvl="1"/>
            <a:r>
              <a:rPr lang="en-US" altLang="zh-CN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Start with /* and end with */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May be </a:t>
            </a:r>
            <a:r>
              <a:rPr lang="en-US" altLang="zh-CN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nested</a:t>
            </a:r>
            <a:endParaRPr lang="en-US" altLang="zh-CN" b="1" dirty="0" smtClean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88000" y="0"/>
            <a:ext cx="8856000" cy="14176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l"/>
            <a:r>
              <a:rPr lang="en-US" altLang="zh-CN" sz="4400" b="0" dirty="0" smtClean="0">
                <a:solidFill>
                  <a:srgbClr val="FF0066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Lex</a:t>
            </a:r>
            <a:r>
              <a:rPr lang="zh-CN" altLang="en-US" sz="4400" b="0" dirty="0" smtClean="0">
                <a:solidFill>
                  <a:srgbClr val="FF0066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可以支持嵌套注解</a:t>
            </a:r>
            <a:endParaRPr lang="zh-TW" altLang="en-US" sz="4400" b="0" dirty="0">
              <a:solidFill>
                <a:srgbClr val="FF0066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0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24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592" y="1316736"/>
            <a:ext cx="8303488" cy="508406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LL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适用于手工编写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编译器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6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mini-basic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解释器项目中已经练习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一般程序设计语言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6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大部分语句以关键字开头（直接递归下降）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6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表达式可以用算符优先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6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消除左递归没有实际意义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6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Retargetable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C Compiler Design and Implementation</a:t>
            </a: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288000" y="0"/>
            <a:ext cx="8856000" cy="1417638"/>
          </a:xfr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/>
          <a:p>
            <a:pPr algn="l"/>
            <a:r>
              <a:rPr lang="zh-CN" altLang="en-US" sz="4400" b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不花</a:t>
            </a:r>
            <a:r>
              <a:rPr lang="zh-CN" altLang="en-US" sz="4400" b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太多时间在</a:t>
            </a:r>
            <a:r>
              <a:rPr lang="en-US" altLang="zh-CN" sz="4400" b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LL</a:t>
            </a:r>
            <a:r>
              <a:rPr lang="zh-CN" altLang="en-US" sz="4400" b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上</a:t>
            </a:r>
            <a:endParaRPr lang="zh-TW" altLang="en-US" sz="4400" b="0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140" y="64066"/>
            <a:ext cx="2057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1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4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中间表示</a:t>
            </a:r>
            <a:r>
              <a:rPr lang="en-US" altLang="zh-CN" sz="4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4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很重要</a:t>
            </a:r>
            <a:endParaRPr lang="zh-CN" altLang="en-US" sz="44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375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2D43C4-C78F-46DF-B73F-47E1CC542416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pic>
        <p:nvPicPr>
          <p:cNvPr id="256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4881"/>
            <a:ext cx="9144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645956" y="1327921"/>
            <a:ext cx="192194" cy="1555062"/>
          </a:xfrm>
          <a:prstGeom prst="rect">
            <a:avLst/>
          </a:prstGeom>
          <a:solidFill>
            <a:srgbClr val="FF0000">
              <a:alpha val="14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72202" y="1655132"/>
            <a:ext cx="175730" cy="855986"/>
          </a:xfrm>
          <a:prstGeom prst="rect">
            <a:avLst/>
          </a:prstGeom>
          <a:solidFill>
            <a:srgbClr val="FF0000">
              <a:alpha val="14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508654" y="1609509"/>
            <a:ext cx="175730" cy="855986"/>
          </a:xfrm>
          <a:prstGeom prst="rect">
            <a:avLst/>
          </a:prstGeom>
          <a:solidFill>
            <a:srgbClr val="FF0000">
              <a:alpha val="14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44801" y="4365397"/>
            <a:ext cx="175730" cy="1086872"/>
          </a:xfrm>
          <a:prstGeom prst="rect">
            <a:avLst/>
          </a:prstGeom>
          <a:solidFill>
            <a:srgbClr val="FF0000">
              <a:alpha val="14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47033" y="4077919"/>
            <a:ext cx="192194" cy="1555062"/>
          </a:xfrm>
          <a:prstGeom prst="rect">
            <a:avLst/>
          </a:prstGeom>
          <a:solidFill>
            <a:srgbClr val="FF0000">
              <a:alpha val="14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81504" y="2929265"/>
            <a:ext cx="3696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AST, Tree,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Assem</a:t>
            </a:r>
            <a:endParaRPr lang="zh-CN" altLang="en-US" sz="28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88000" y="0"/>
            <a:ext cx="8856000" cy="14176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l"/>
            <a:r>
              <a:rPr lang="zh-CN" altLang="en-US" sz="4400" b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中间表示</a:t>
            </a:r>
            <a:endParaRPr lang="zh-TW" altLang="en-US" sz="4400" b="0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12" name="Rectangle 15"/>
          <p:cNvSpPr/>
          <p:nvPr/>
        </p:nvSpPr>
        <p:spPr>
          <a:xfrm>
            <a:off x="0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2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B07FA-F26D-48C1-BB4F-E0AE7E1AA53C}" type="datetime1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2018/11/23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sp>
        <p:nvSpPr>
          <p:cNvPr id="542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2B4C7A-2DB4-4AEF-9036-F007B73FEDBF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022" y="1298797"/>
            <a:ext cx="7274432" cy="492727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View Shift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936625" lvl="1" indent="-536575">
              <a:lnSpc>
                <a:spcPct val="110000"/>
              </a:lnSpc>
              <a:spcBef>
                <a:spcPts val="3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/>
              <a:t>实参在寄存器</a:t>
            </a:r>
            <a:r>
              <a:rPr lang="zh-CN" altLang="en-US" dirty="0" smtClean="0"/>
              <a:t>中、虚</a:t>
            </a:r>
            <a:r>
              <a:rPr lang="zh-CN" altLang="en-US" dirty="0"/>
              <a:t>参在内存中</a:t>
            </a:r>
            <a:endParaRPr lang="en-US" altLang="zh-CN" dirty="0"/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10000"/>
              </a:lnSpc>
              <a:spcBef>
                <a:spcPts val="300"/>
              </a:spcBef>
              <a:buClr>
                <a:srgbClr val="FF0066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oid caller() </a:t>
            </a:r>
          </a:p>
          <a:p>
            <a:pPr marL="400050" lvl="1" indent="0">
              <a:lnSpc>
                <a:spcPct val="110000"/>
              </a:lnSpc>
              <a:spcBef>
                <a:spcPts val="300"/>
              </a:spcBef>
              <a:buClr>
                <a:srgbClr val="FF0066"/>
              </a:buClr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{</a:t>
            </a:r>
          </a:p>
          <a:p>
            <a:pPr marL="400050" lvl="1" indent="0">
              <a:lnSpc>
                <a:spcPct val="110000"/>
              </a:lnSpc>
              <a:spcBef>
                <a:spcPts val="300"/>
              </a:spcBef>
              <a:buClr>
                <a:srgbClr val="FF0066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……</a:t>
            </a:r>
          </a:p>
          <a:p>
            <a:pPr marL="400050" lvl="1" indent="0">
              <a:lnSpc>
                <a:spcPct val="110000"/>
              </a:lnSpc>
              <a:spcBef>
                <a:spcPts val="300"/>
              </a:spcBef>
              <a:buClr>
                <a:srgbClr val="FF0066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f(2) ;</a:t>
            </a:r>
          </a:p>
          <a:p>
            <a:pPr marL="400050" lvl="1" indent="0">
              <a:lnSpc>
                <a:spcPct val="110000"/>
              </a:lnSpc>
              <a:spcBef>
                <a:spcPts val="300"/>
              </a:spcBef>
              <a:buClr>
                <a:srgbClr val="FF0066"/>
              </a:buClr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……</a:t>
            </a:r>
          </a:p>
          <a:p>
            <a:pPr marL="400050" lvl="1" indent="0">
              <a:lnSpc>
                <a:spcPct val="110000"/>
              </a:lnSpc>
              <a:spcBef>
                <a:spcPts val="300"/>
              </a:spcBef>
              <a:buClr>
                <a:srgbClr val="FF0066"/>
              </a:buClr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}</a:t>
            </a:r>
          </a:p>
          <a:p>
            <a:pPr marL="400050" lvl="1" indent="0">
              <a:lnSpc>
                <a:spcPct val="110000"/>
              </a:lnSpc>
              <a:spcBef>
                <a:spcPts val="300"/>
              </a:spcBef>
              <a:buClr>
                <a:srgbClr val="FF0066"/>
              </a:buClr>
              <a:buNone/>
            </a:pPr>
            <a:endParaRPr lang="en-US" altLang="zh-CN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Static link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936625" lvl="1" indent="-536575">
              <a:lnSpc>
                <a:spcPct val="110000"/>
              </a:lnSpc>
              <a:spcBef>
                <a:spcPts val="3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 smtClean="0"/>
              <a:t>支持函数嵌套</a:t>
            </a:r>
            <a:endParaRPr lang="en-US" altLang="zh-CN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88000" y="0"/>
            <a:ext cx="8856000" cy="14176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l"/>
            <a:r>
              <a:rPr lang="zh-CN" altLang="en-US" sz="4400" b="0" dirty="0" smtClean="0">
                <a:solidFill>
                  <a:srgbClr val="FF0066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4400" b="0" dirty="0" smtClean="0">
                <a:solidFill>
                  <a:srgbClr val="FF0066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ICS</a:t>
            </a:r>
            <a:r>
              <a:rPr lang="zh-CN" altLang="en-US" sz="4400" b="0" dirty="0" smtClean="0">
                <a:solidFill>
                  <a:srgbClr val="FF0066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不同</a:t>
            </a:r>
            <a:r>
              <a:rPr lang="zh-CN" altLang="en-US" sz="4400" b="0" dirty="0" smtClean="0">
                <a:solidFill>
                  <a:srgbClr val="FF0066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的内容</a:t>
            </a:r>
            <a:endParaRPr lang="zh-TW" altLang="en-US" sz="4400" b="0" dirty="0">
              <a:solidFill>
                <a:srgbClr val="FF0066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15"/>
          <p:cNvSpPr/>
          <p:nvPr/>
        </p:nvSpPr>
        <p:spPr>
          <a:xfrm>
            <a:off x="0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17819" y="2543236"/>
            <a:ext cx="16818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57150">
              <a:buClr>
                <a:srgbClr val="FF0066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void f(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x)</a:t>
            </a:r>
          </a:p>
          <a:p>
            <a:pPr indent="-57150">
              <a:buClr>
                <a:srgbClr val="FF0066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{</a:t>
            </a:r>
          </a:p>
          <a:p>
            <a:pPr indent="-57150">
              <a:buClr>
                <a:srgbClr val="FF0066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	……</a:t>
            </a:r>
          </a:p>
          <a:p>
            <a:pPr indent="-57150">
              <a:buClr>
                <a:srgbClr val="FF0066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	p = &amp;x ;</a:t>
            </a:r>
          </a:p>
          <a:p>
            <a:pPr indent="-57150">
              <a:buClr>
                <a:srgbClr val="FF0066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	……</a:t>
            </a:r>
          </a:p>
          <a:p>
            <a:pPr indent="-57150">
              <a:buClr>
                <a:srgbClr val="FF0066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126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39B656-EAAD-492D-8263-23D95E28E1D7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88000" y="0"/>
            <a:ext cx="8856000" cy="14176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l"/>
            <a:r>
              <a:rPr lang="zh-CN" altLang="en-US" sz="4400" b="0" dirty="0">
                <a:solidFill>
                  <a:srgbClr val="FF0066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两</a:t>
            </a:r>
            <a:r>
              <a:rPr lang="zh-CN" altLang="en-US" sz="4400" b="0" dirty="0" smtClean="0">
                <a:solidFill>
                  <a:srgbClr val="FF0066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层</a:t>
            </a:r>
            <a:r>
              <a:rPr lang="zh-CN" altLang="en-US" sz="4400" b="0" dirty="0" smtClean="0">
                <a:solidFill>
                  <a:srgbClr val="FF0066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抽象</a:t>
            </a:r>
            <a:r>
              <a:rPr lang="zh-CN" altLang="en-US" sz="44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支持</a:t>
            </a:r>
            <a:r>
              <a:rPr lang="zh-CN" altLang="en-US" sz="4400" b="0" dirty="0" smtClean="0">
                <a:solidFill>
                  <a:srgbClr val="FF0066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多目标平台</a:t>
            </a:r>
            <a:endParaRPr lang="zh-TW" altLang="en-US" sz="4400" b="0" dirty="0">
              <a:solidFill>
                <a:srgbClr val="FF0066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5829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03610" y="1178846"/>
            <a:ext cx="2124299" cy="1384995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>
              <a:buFontTx/>
              <a:buNone/>
            </a:pPr>
            <a:r>
              <a:rPr lang="en-US" altLang="zh-CN" sz="28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semant.c</a:t>
            </a:r>
            <a:endParaRPr lang="en-US" altLang="zh-CN" sz="280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ctr">
              <a:buFontTx/>
              <a:buNone/>
            </a:pPr>
            <a:r>
              <a:rPr lang="en-US" altLang="zh-CN" sz="2800" dirty="0" err="1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translate.h</a:t>
            </a:r>
            <a:endParaRPr lang="en-US" altLang="zh-CN" sz="2800" dirty="0" smtClean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ctr">
              <a:buFontTx/>
              <a:buNone/>
            </a:pPr>
            <a:r>
              <a:rPr lang="en-US" altLang="zh-CN" sz="28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translation.c</a:t>
            </a:r>
            <a:endParaRPr lang="en-US" altLang="zh-CN" sz="2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1589" y="4181270"/>
            <a:ext cx="1590500" cy="954107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err="1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frame.h</a:t>
            </a:r>
            <a:endParaRPr lang="en-US" altLang="zh-CN" sz="2800" dirty="0" smtClean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ctr"/>
            <a:r>
              <a:rPr lang="el-GR" altLang="zh-CN" sz="2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μ</a:t>
            </a:r>
            <a:r>
              <a:rPr lang="en-US" altLang="zh-CN" sz="28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frame.c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03512" y="4180767"/>
            <a:ext cx="128432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>
              <a:buFontTx/>
              <a:buNone/>
            </a:pPr>
            <a:r>
              <a:rPr lang="en-US" altLang="zh-CN" sz="2800" dirty="0" err="1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temp.h</a:t>
            </a:r>
            <a:endParaRPr lang="en-US" altLang="zh-CN" sz="2800" dirty="0" smtClean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ctr">
              <a:buFontTx/>
              <a:buNone/>
            </a:pPr>
            <a:r>
              <a:rPr lang="en-US" altLang="zh-CN" sz="28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temp.c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cxnSp>
        <p:nvCxnSpPr>
          <p:cNvPr id="12" name="直接箭头连接符 11"/>
          <p:cNvCxnSpPr>
            <a:stCxn id="5" idx="2"/>
            <a:endCxn id="8" idx="0"/>
          </p:cNvCxnSpPr>
          <p:nvPr/>
        </p:nvCxnSpPr>
        <p:spPr>
          <a:xfrm flipH="1">
            <a:off x="1856839" y="2563841"/>
            <a:ext cx="2908921" cy="161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9" idx="0"/>
          </p:cNvCxnSpPr>
          <p:nvPr/>
        </p:nvCxnSpPr>
        <p:spPr>
          <a:xfrm>
            <a:off x="4765760" y="2563841"/>
            <a:ext cx="2379915" cy="1616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134817" y="592321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第二层</a:t>
            </a:r>
            <a:endParaRPr lang="zh-CN" altLang="en-US" sz="2800" dirty="0"/>
          </a:p>
        </p:txBody>
      </p:sp>
      <p:cxnSp>
        <p:nvCxnSpPr>
          <p:cNvPr id="20" name="直接连接符 19"/>
          <p:cNvCxnSpPr>
            <a:stCxn id="8" idx="1"/>
            <a:endCxn id="8" idx="3"/>
          </p:cNvCxnSpPr>
          <p:nvPr/>
        </p:nvCxnSpPr>
        <p:spPr>
          <a:xfrm>
            <a:off x="1061589" y="4658324"/>
            <a:ext cx="1590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9" idx="1"/>
            <a:endCxn id="9" idx="3"/>
          </p:cNvCxnSpPr>
          <p:nvPr/>
        </p:nvCxnSpPr>
        <p:spPr>
          <a:xfrm>
            <a:off x="6503512" y="4657821"/>
            <a:ext cx="12843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6" idx="0"/>
            <a:endCxn id="8" idx="2"/>
          </p:cNvCxnSpPr>
          <p:nvPr/>
        </p:nvCxnSpPr>
        <p:spPr>
          <a:xfrm flipH="1" flipV="1">
            <a:off x="1856839" y="5135377"/>
            <a:ext cx="2908920" cy="78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0"/>
            <a:endCxn id="9" idx="2"/>
          </p:cNvCxnSpPr>
          <p:nvPr/>
        </p:nvCxnSpPr>
        <p:spPr>
          <a:xfrm flipV="1">
            <a:off x="4765759" y="5134874"/>
            <a:ext cx="2379916" cy="788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24138" y="302956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第一层</a:t>
            </a:r>
            <a:endParaRPr lang="zh-CN" altLang="en-US" sz="2800" dirty="0"/>
          </a:p>
        </p:txBody>
      </p:sp>
      <p:cxnSp>
        <p:nvCxnSpPr>
          <p:cNvPr id="30" name="直接箭头连接符 29"/>
          <p:cNvCxnSpPr>
            <a:stCxn id="31" idx="2"/>
            <a:endCxn id="8" idx="0"/>
          </p:cNvCxnSpPr>
          <p:nvPr/>
        </p:nvCxnSpPr>
        <p:spPr>
          <a:xfrm flipH="1">
            <a:off x="1856839" y="3552783"/>
            <a:ext cx="2898241" cy="628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1" idx="2"/>
            <a:endCxn id="9" idx="0"/>
          </p:cNvCxnSpPr>
          <p:nvPr/>
        </p:nvCxnSpPr>
        <p:spPr>
          <a:xfrm>
            <a:off x="4755080" y="3552783"/>
            <a:ext cx="2390595" cy="627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762839" y="1394290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不能完全</a:t>
            </a:r>
            <a:endParaRPr lang="en-US" altLang="zh-CN" sz="2800" dirty="0" smtClean="0"/>
          </a:p>
          <a:p>
            <a:r>
              <a:rPr lang="zh-CN" altLang="en-US" sz="2800" dirty="0" smtClean="0"/>
              <a:t>机器无关</a:t>
            </a:r>
            <a:endParaRPr lang="zh-CN" altLang="en-US" sz="2800" dirty="0"/>
          </a:p>
        </p:txBody>
      </p:sp>
      <p:cxnSp>
        <p:nvCxnSpPr>
          <p:cNvPr id="3" name="直接箭头连接符 2"/>
          <p:cNvCxnSpPr>
            <a:stCxn id="18" idx="1"/>
            <a:endCxn id="5" idx="3"/>
          </p:cNvCxnSpPr>
          <p:nvPr/>
        </p:nvCxnSpPr>
        <p:spPr>
          <a:xfrm flipH="1">
            <a:off x="5827909" y="1871344"/>
            <a:ext cx="934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50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4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寄存器分配</a:t>
            </a:r>
            <a:r>
              <a:rPr lang="en-US" altLang="zh-CN" sz="4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4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必须实现的优化</a:t>
            </a:r>
            <a:endParaRPr lang="zh-CN" altLang="en-US" sz="48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822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Live in: k  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g := mem[j+12]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h := k-1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f := g*h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 := mem[j+8]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 := mem[j+16]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b := mem[f]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c := e+8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d := c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k := m+4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j := b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Live out d k j</a:t>
            </a:r>
          </a:p>
        </p:txBody>
      </p:sp>
      <p:sp>
        <p:nvSpPr>
          <p:cNvPr id="7171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9540E5-CF77-4040-A5F5-678109ED8F54}" type="datetime1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2018/11/22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sp>
        <p:nvSpPr>
          <p:cNvPr id="717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83722F-DD67-44F5-A6D9-8E91845CFC92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sp>
        <p:nvSpPr>
          <p:cNvPr id="115720" name="椭圆 5"/>
          <p:cNvSpPr>
            <a:spLocks noChangeArrowheads="1"/>
          </p:cNvSpPr>
          <p:nvPr/>
        </p:nvSpPr>
        <p:spPr bwMode="auto">
          <a:xfrm>
            <a:off x="5602288" y="4786313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cxnSp>
        <p:nvCxnSpPr>
          <p:cNvPr id="7175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7176" name="组合 115788"/>
          <p:cNvGrpSpPr>
            <a:grpSpLocks/>
          </p:cNvGrpSpPr>
          <p:nvPr/>
        </p:nvGrpSpPr>
        <p:grpSpPr bwMode="auto">
          <a:xfrm>
            <a:off x="4114800" y="1828800"/>
            <a:ext cx="4146550" cy="3359150"/>
            <a:chOff x="4038600" y="1681784"/>
            <a:chExt cx="4147266" cy="3358529"/>
          </a:xfrm>
        </p:grpSpPr>
        <p:sp>
          <p:nvSpPr>
            <p:cNvPr id="7177" name="椭圆 4"/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7178" name="组合 2"/>
            <p:cNvGrpSpPr>
              <a:grpSpLocks/>
            </p:cNvGrpSpPr>
            <p:nvPr/>
          </p:nvGrpSpPr>
          <p:grpSpPr bwMode="auto">
            <a:xfrm>
              <a:off x="5881656" y="1681784"/>
              <a:ext cx="381000" cy="461665"/>
              <a:chOff x="4610100" y="3692543"/>
              <a:chExt cx="381000" cy="461665"/>
            </a:xfrm>
          </p:grpSpPr>
          <p:sp>
            <p:nvSpPr>
              <p:cNvPr id="7222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7223" name="文本框 1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28725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9" name="组合 22"/>
            <p:cNvGrpSpPr>
              <a:grpSpLocks/>
            </p:cNvGrpSpPr>
            <p:nvPr/>
          </p:nvGrpSpPr>
          <p:grpSpPr bwMode="auto">
            <a:xfrm>
              <a:off x="6325437" y="2200637"/>
              <a:ext cx="381000" cy="461665"/>
              <a:chOff x="4610100" y="3692543"/>
              <a:chExt cx="381000" cy="461665"/>
            </a:xfrm>
          </p:grpSpPr>
          <p:sp>
            <p:nvSpPr>
              <p:cNvPr id="7220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7221" name="文本框 24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0" name="组合 25"/>
            <p:cNvGrpSpPr>
              <a:grpSpLocks/>
            </p:cNvGrpSpPr>
            <p:nvPr/>
          </p:nvGrpSpPr>
          <p:grpSpPr bwMode="auto">
            <a:xfrm>
              <a:off x="6781800" y="2874802"/>
              <a:ext cx="381000" cy="461665"/>
              <a:chOff x="4610100" y="3692543"/>
              <a:chExt cx="381000" cy="461665"/>
            </a:xfrm>
          </p:grpSpPr>
          <p:sp>
            <p:nvSpPr>
              <p:cNvPr id="7218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7219" name="文本框 27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181" name="椭圆 11"/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7182" name="文本框 30"/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183" name="组合 31"/>
            <p:cNvGrpSpPr>
              <a:grpSpLocks/>
            </p:cNvGrpSpPr>
            <p:nvPr/>
          </p:nvGrpSpPr>
          <p:grpSpPr bwMode="auto">
            <a:xfrm>
              <a:off x="5159829" y="2883539"/>
              <a:ext cx="381000" cy="461665"/>
              <a:chOff x="4610100" y="3692543"/>
              <a:chExt cx="381000" cy="461665"/>
            </a:xfrm>
          </p:grpSpPr>
          <p:sp>
            <p:nvSpPr>
              <p:cNvPr id="7216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7217" name="文本框 33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184" name="椭圆 11"/>
            <p:cNvSpPr>
              <a:spLocks noChangeArrowheads="1"/>
            </p:cNvSpPr>
            <p:nvPr/>
          </p:nvSpPr>
          <p:spPr bwMode="auto">
            <a:xfrm>
              <a:off x="5524500" y="4637088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7185" name="文本框 39"/>
            <p:cNvSpPr txBox="1">
              <a:spLocks noChangeArrowheads="1"/>
            </p:cNvSpPr>
            <p:nvPr/>
          </p:nvSpPr>
          <p:spPr bwMode="auto">
            <a:xfrm>
              <a:off x="5542504" y="4537391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endParaRPr lang="zh-CN" altLang="en-US" i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86" name="椭圆 11"/>
            <p:cNvSpPr>
              <a:spLocks noChangeArrowheads="1"/>
            </p:cNvSpPr>
            <p:nvPr/>
          </p:nvSpPr>
          <p:spPr bwMode="auto">
            <a:xfrm>
              <a:off x="4583943" y="441077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7187" name="文本框 42"/>
            <p:cNvSpPr txBox="1">
              <a:spLocks noChangeArrowheads="1"/>
            </p:cNvSpPr>
            <p:nvPr/>
          </p:nvSpPr>
          <p:spPr bwMode="auto">
            <a:xfrm>
              <a:off x="4612401" y="4380509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88" name="椭圆 11"/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7189" name="文本框 45"/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90" name="椭圆 11"/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7191" name="文本框 48"/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92" name="椭圆 11"/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7193" name="文本框 51"/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194" name="直接连接符 4"/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5" name="任意多边形 7"/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7196" name="曲线连接符 9"/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7" name="直接连接符 56"/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8" name="直接连接符 59"/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9" name="直接连接符 115711"/>
            <p:cNvCxnSpPr>
              <a:cxnSpLocks noChangeShapeType="1"/>
              <a:stCxn id="7219" idx="3"/>
            </p:cNvCxnSpPr>
            <p:nvPr/>
          </p:nvCxnSpPr>
          <p:spPr bwMode="auto">
            <a:xfrm>
              <a:off x="7158454" y="3105635"/>
              <a:ext cx="613946" cy="1733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0" name="曲线连接符 115722"/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1" name="曲线连接符 115724"/>
            <p:cNvCxnSpPr>
              <a:cxnSpLocks noChangeShapeType="1"/>
              <a:endCxn id="7188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2" name="直接连接符 115733"/>
            <p:cNvCxnSpPr>
              <a:cxnSpLocks noChangeShapeType="1"/>
              <a:endCxn id="7216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3" name="直接连接符 115735"/>
            <p:cNvCxnSpPr>
              <a:cxnSpLocks noChangeShapeType="1"/>
              <a:stCxn id="7216" idx="6"/>
              <a:endCxn id="7218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4" name="直接连接符 115739"/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5" name="直接连接符 115741"/>
            <p:cNvCxnSpPr>
              <a:cxnSpLocks noChangeShapeType="1"/>
              <a:stCxn id="7217" idx="2"/>
            </p:cNvCxnSpPr>
            <p:nvPr/>
          </p:nvCxnSpPr>
          <p:spPr bwMode="auto">
            <a:xfrm>
              <a:off x="5367206" y="3345204"/>
              <a:ext cx="318681" cy="1291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6" name="直接连接符 115743"/>
            <p:cNvCxnSpPr>
              <a:cxnSpLocks noChangeShapeType="1"/>
              <a:stCxn id="7188" idx="4"/>
            </p:cNvCxnSpPr>
            <p:nvPr/>
          </p:nvCxnSpPr>
          <p:spPr bwMode="auto">
            <a:xfrm>
              <a:off x="4229960" y="3298825"/>
              <a:ext cx="471061" cy="11207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7" name="直接连接符 115745"/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8" name="直接连接符 115747"/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9" name="直接连接符 115752"/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0" name="直接连接符 115756"/>
            <p:cNvCxnSpPr>
              <a:cxnSpLocks noChangeShapeType="1"/>
              <a:stCxn id="7188" idx="5"/>
              <a:endCxn id="7192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1" name="曲线连接符 115758"/>
            <p:cNvCxnSpPr>
              <a:cxnSpLocks noChangeShapeType="1"/>
              <a:stCxn id="7188" idx="3"/>
            </p:cNvCxnSpPr>
            <p:nvPr/>
          </p:nvCxnSpPr>
          <p:spPr bwMode="auto">
            <a:xfrm rot="16200000" flipH="1">
              <a:off x="4003249" y="3331780"/>
              <a:ext cx="1800539" cy="1616525"/>
            </a:xfrm>
            <a:prstGeom prst="curvedConnector3">
              <a:avLst>
                <a:gd name="adj1" fmla="val 10413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2" name="直接连接符 115761"/>
            <p:cNvCxnSpPr>
              <a:cxnSpLocks noChangeShapeType="1"/>
              <a:stCxn id="7186" idx="6"/>
              <a:endCxn id="7184" idx="2"/>
            </p:cNvCxnSpPr>
            <p:nvPr/>
          </p:nvCxnSpPr>
          <p:spPr bwMode="auto">
            <a:xfrm>
              <a:off x="4964943" y="4612388"/>
              <a:ext cx="559557" cy="2263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3" name="曲线连接符 115765"/>
            <p:cNvCxnSpPr>
              <a:cxnSpLocks noChangeShapeType="1"/>
              <a:stCxn id="7181" idx="4"/>
              <a:endCxn id="7193" idx="2"/>
            </p:cNvCxnSpPr>
            <p:nvPr/>
          </p:nvCxnSpPr>
          <p:spPr bwMode="auto">
            <a:xfrm rot="5400000">
              <a:off x="6616478" y="2703047"/>
              <a:ext cx="723960" cy="1968885"/>
            </a:xfrm>
            <a:prstGeom prst="curvedConnector3">
              <a:avLst>
                <a:gd name="adj1" fmla="val 262741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4" name="直接连接符 115768"/>
            <p:cNvCxnSpPr>
              <a:cxnSpLocks noChangeShapeType="1"/>
            </p:cNvCxnSpPr>
            <p:nvPr/>
          </p:nvCxnSpPr>
          <p:spPr bwMode="auto">
            <a:xfrm>
              <a:off x="6119421" y="3991146"/>
              <a:ext cx="353648" cy="42845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15" name="任意多边形 115787"/>
            <p:cNvSpPr>
              <a:spLocks/>
            </p:cNvSpPr>
            <p:nvPr/>
          </p:nvSpPr>
          <p:spPr bwMode="auto">
            <a:xfrm>
              <a:off x="4456444" y="2773160"/>
              <a:ext cx="2371411" cy="221249"/>
            </a:xfrm>
            <a:custGeom>
              <a:avLst/>
              <a:gdLst>
                <a:gd name="T0" fmla="*/ 0 w 2371411"/>
                <a:gd name="T1" fmla="*/ 221249 h 221249"/>
                <a:gd name="T2" fmla="*/ 834013 w 2371411"/>
                <a:gd name="T3" fmla="*/ 185 h 221249"/>
                <a:gd name="T4" fmla="*/ 2371411 w 2371411"/>
                <a:gd name="T5" fmla="*/ 191104 h 2212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71411" h="221249">
                  <a:moveTo>
                    <a:pt x="0" y="221249"/>
                  </a:moveTo>
                  <a:cubicBezTo>
                    <a:pt x="219389" y="113229"/>
                    <a:pt x="438778" y="5209"/>
                    <a:pt x="834013" y="185"/>
                  </a:cubicBezTo>
                  <a:cubicBezTo>
                    <a:pt x="1229248" y="-4839"/>
                    <a:pt x="1800329" y="93132"/>
                    <a:pt x="2371411" y="19110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7" name="标题 1"/>
          <p:cNvSpPr txBox="1">
            <a:spLocks/>
          </p:cNvSpPr>
          <p:nvPr/>
        </p:nvSpPr>
        <p:spPr>
          <a:xfrm>
            <a:off x="288000" y="0"/>
            <a:ext cx="8856000" cy="14176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l"/>
            <a:r>
              <a:rPr lang="zh-CN" altLang="en-US" sz="4400" b="0" dirty="0" smtClean="0">
                <a:solidFill>
                  <a:srgbClr val="FF0066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图着色（</a:t>
            </a:r>
            <a:r>
              <a:rPr lang="en-US" altLang="zh-CN" sz="4400" b="0" dirty="0" smtClean="0">
                <a:solidFill>
                  <a:srgbClr val="FF0066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4400" b="0" dirty="0" smtClean="0">
                <a:solidFill>
                  <a:srgbClr val="FF0066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色）</a:t>
            </a:r>
            <a:endParaRPr lang="zh-TW" altLang="en-US" sz="4400" b="0" dirty="0">
              <a:solidFill>
                <a:srgbClr val="FF0066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Rectangle 15"/>
          <p:cNvSpPr/>
          <p:nvPr/>
        </p:nvSpPr>
        <p:spPr>
          <a:xfrm>
            <a:off x="5829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74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   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    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   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   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   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   4</a:t>
            </a:r>
          </a:p>
        </p:txBody>
      </p:sp>
      <p:sp>
        <p:nvSpPr>
          <p:cNvPr id="48131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9A9D42-335A-4B48-B012-9810759E96AC}" type="datetime1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2018/11/22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sp>
        <p:nvSpPr>
          <p:cNvPr id="4813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413953-2C05-4448-8711-18742B87A224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sp>
        <p:nvSpPr>
          <p:cNvPr id="115720" name="椭圆 5"/>
          <p:cNvSpPr>
            <a:spLocks noChangeArrowheads="1"/>
          </p:cNvSpPr>
          <p:nvPr/>
        </p:nvSpPr>
        <p:spPr bwMode="auto">
          <a:xfrm>
            <a:off x="5602288" y="4786313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cxnSp>
        <p:nvCxnSpPr>
          <p:cNvPr id="48135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48136" name="组合 115788"/>
          <p:cNvGrpSpPr>
            <a:grpSpLocks/>
          </p:cNvGrpSpPr>
          <p:nvPr/>
        </p:nvGrpSpPr>
        <p:grpSpPr bwMode="auto">
          <a:xfrm>
            <a:off x="4114800" y="1828800"/>
            <a:ext cx="4249738" cy="3359150"/>
            <a:chOff x="4038600" y="1681784"/>
            <a:chExt cx="4249858" cy="3358529"/>
          </a:xfrm>
        </p:grpSpPr>
        <p:sp>
          <p:nvSpPr>
            <p:cNvPr id="48137" name="椭圆 4"/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8138" name="组合 2"/>
            <p:cNvGrpSpPr>
              <a:grpSpLocks/>
            </p:cNvGrpSpPr>
            <p:nvPr/>
          </p:nvGrpSpPr>
          <p:grpSpPr bwMode="auto">
            <a:xfrm>
              <a:off x="5881656" y="1681784"/>
              <a:ext cx="427950" cy="461665"/>
              <a:chOff x="4610100" y="3692543"/>
              <a:chExt cx="427950" cy="461665"/>
            </a:xfrm>
          </p:grpSpPr>
          <p:sp>
            <p:nvSpPr>
              <p:cNvPr id="48182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48183" name="文本框 1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139" name="组合 22"/>
            <p:cNvGrpSpPr>
              <a:grpSpLocks/>
            </p:cNvGrpSpPr>
            <p:nvPr/>
          </p:nvGrpSpPr>
          <p:grpSpPr bwMode="auto">
            <a:xfrm>
              <a:off x="6325437" y="2200637"/>
              <a:ext cx="461614" cy="461665"/>
              <a:chOff x="4610100" y="3692543"/>
              <a:chExt cx="461614" cy="461665"/>
            </a:xfrm>
          </p:grpSpPr>
          <p:sp>
            <p:nvSpPr>
              <p:cNvPr id="48180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48181" name="文本框 24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140" name="组合 25"/>
            <p:cNvGrpSpPr>
              <a:grpSpLocks/>
            </p:cNvGrpSpPr>
            <p:nvPr/>
          </p:nvGrpSpPr>
          <p:grpSpPr bwMode="auto">
            <a:xfrm>
              <a:off x="6781800" y="2874802"/>
              <a:ext cx="479246" cy="461665"/>
              <a:chOff x="4610100" y="3692543"/>
              <a:chExt cx="479246" cy="461665"/>
            </a:xfrm>
          </p:grpSpPr>
          <p:sp>
            <p:nvSpPr>
              <p:cNvPr id="48178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48179" name="文本框 27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11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141" name="椭圆 11"/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48142" name="文本框 30"/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261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8143" name="组合 31"/>
            <p:cNvGrpSpPr>
              <a:grpSpLocks/>
            </p:cNvGrpSpPr>
            <p:nvPr/>
          </p:nvGrpSpPr>
          <p:grpSpPr bwMode="auto">
            <a:xfrm>
              <a:off x="5159829" y="2883539"/>
              <a:ext cx="479246" cy="461665"/>
              <a:chOff x="4610100" y="3692543"/>
              <a:chExt cx="479246" cy="461665"/>
            </a:xfrm>
          </p:grpSpPr>
          <p:sp>
            <p:nvSpPr>
              <p:cNvPr id="48176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48177" name="文本框 33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11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144" name="椭圆 11"/>
            <p:cNvSpPr>
              <a:spLocks noChangeArrowheads="1"/>
            </p:cNvSpPr>
            <p:nvPr/>
          </p:nvSpPr>
          <p:spPr bwMode="auto">
            <a:xfrm>
              <a:off x="5524500" y="4637088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48145" name="文本框 39"/>
            <p:cNvSpPr txBox="1">
              <a:spLocks noChangeArrowheads="1"/>
            </p:cNvSpPr>
            <p:nvPr/>
          </p:nvSpPr>
          <p:spPr bwMode="auto">
            <a:xfrm>
              <a:off x="5542504" y="453739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46" name="椭圆 11"/>
            <p:cNvSpPr>
              <a:spLocks noChangeArrowheads="1"/>
            </p:cNvSpPr>
            <p:nvPr/>
          </p:nvSpPr>
          <p:spPr bwMode="auto">
            <a:xfrm>
              <a:off x="4583943" y="441077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48147" name="文本框 42"/>
            <p:cNvSpPr txBox="1">
              <a:spLocks noChangeArrowheads="1"/>
            </p:cNvSpPr>
            <p:nvPr/>
          </p:nvSpPr>
          <p:spPr bwMode="auto">
            <a:xfrm>
              <a:off x="4612401" y="4380509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48" name="椭圆 11"/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48149" name="文本框 45"/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50" name="椭圆 11"/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48151" name="文本框 48"/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52" name="椭圆 11"/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48153" name="文本框 51"/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8154" name="直接连接符 4"/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55" name="任意多边形 7"/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48156" name="曲线连接符 9"/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57" name="直接连接符 56"/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58" name="直接连接符 59"/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59" name="直接连接符 115711"/>
            <p:cNvCxnSpPr>
              <a:cxnSpLocks noChangeShapeType="1"/>
              <a:stCxn id="48179" idx="3"/>
            </p:cNvCxnSpPr>
            <p:nvPr/>
          </p:nvCxnSpPr>
          <p:spPr bwMode="auto">
            <a:xfrm>
              <a:off x="7158454" y="3105635"/>
              <a:ext cx="613946" cy="1733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60" name="曲线连接符 115722"/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61" name="曲线连接符 115724"/>
            <p:cNvCxnSpPr>
              <a:cxnSpLocks noChangeShapeType="1"/>
              <a:endCxn id="48148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62" name="直接连接符 115733"/>
            <p:cNvCxnSpPr>
              <a:cxnSpLocks noChangeShapeType="1"/>
              <a:endCxn id="48176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63" name="直接连接符 115735"/>
            <p:cNvCxnSpPr>
              <a:cxnSpLocks noChangeShapeType="1"/>
              <a:stCxn id="48176" idx="6"/>
              <a:endCxn id="48178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64" name="直接连接符 115739"/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65" name="直接连接符 115741"/>
            <p:cNvCxnSpPr>
              <a:cxnSpLocks noChangeShapeType="1"/>
              <a:stCxn id="48177" idx="2"/>
            </p:cNvCxnSpPr>
            <p:nvPr/>
          </p:nvCxnSpPr>
          <p:spPr bwMode="auto">
            <a:xfrm>
              <a:off x="5367206" y="3345204"/>
              <a:ext cx="318681" cy="1291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66" name="直接连接符 115743"/>
            <p:cNvCxnSpPr>
              <a:cxnSpLocks noChangeShapeType="1"/>
              <a:stCxn id="48148" idx="4"/>
            </p:cNvCxnSpPr>
            <p:nvPr/>
          </p:nvCxnSpPr>
          <p:spPr bwMode="auto">
            <a:xfrm>
              <a:off x="4229960" y="3298825"/>
              <a:ext cx="471061" cy="11207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67" name="直接连接符 115745"/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68" name="直接连接符 115747"/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69" name="直接连接符 115752"/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70" name="直接连接符 115756"/>
            <p:cNvCxnSpPr>
              <a:cxnSpLocks noChangeShapeType="1"/>
              <a:stCxn id="48148" idx="5"/>
              <a:endCxn id="48152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71" name="曲线连接符 115758"/>
            <p:cNvCxnSpPr>
              <a:cxnSpLocks noChangeShapeType="1"/>
              <a:stCxn id="48148" idx="3"/>
            </p:cNvCxnSpPr>
            <p:nvPr/>
          </p:nvCxnSpPr>
          <p:spPr bwMode="auto">
            <a:xfrm rot="16200000" flipH="1">
              <a:off x="4003249" y="3331780"/>
              <a:ext cx="1800539" cy="1616525"/>
            </a:xfrm>
            <a:prstGeom prst="curvedConnector3">
              <a:avLst>
                <a:gd name="adj1" fmla="val 10413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72" name="直接连接符 115761"/>
            <p:cNvCxnSpPr>
              <a:cxnSpLocks noChangeShapeType="1"/>
              <a:stCxn id="48146" idx="6"/>
              <a:endCxn id="48144" idx="2"/>
            </p:cNvCxnSpPr>
            <p:nvPr/>
          </p:nvCxnSpPr>
          <p:spPr bwMode="auto">
            <a:xfrm>
              <a:off x="4964943" y="4612388"/>
              <a:ext cx="559557" cy="2263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73" name="曲线连接符 115765"/>
            <p:cNvCxnSpPr>
              <a:cxnSpLocks noChangeShapeType="1"/>
              <a:stCxn id="48141" idx="4"/>
              <a:endCxn id="48153" idx="2"/>
            </p:cNvCxnSpPr>
            <p:nvPr/>
          </p:nvCxnSpPr>
          <p:spPr bwMode="auto">
            <a:xfrm rot="5400000">
              <a:off x="6616478" y="2703047"/>
              <a:ext cx="723960" cy="1968885"/>
            </a:xfrm>
            <a:prstGeom prst="curvedConnector3">
              <a:avLst>
                <a:gd name="adj1" fmla="val 262741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74" name="直接连接符 115768"/>
            <p:cNvCxnSpPr>
              <a:cxnSpLocks noChangeShapeType="1"/>
            </p:cNvCxnSpPr>
            <p:nvPr/>
          </p:nvCxnSpPr>
          <p:spPr bwMode="auto">
            <a:xfrm>
              <a:off x="6119421" y="3991146"/>
              <a:ext cx="353648" cy="42845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175" name="任意多边形 115787"/>
            <p:cNvSpPr>
              <a:spLocks/>
            </p:cNvSpPr>
            <p:nvPr/>
          </p:nvSpPr>
          <p:spPr bwMode="auto">
            <a:xfrm>
              <a:off x="4456444" y="2773160"/>
              <a:ext cx="2371411" cy="221249"/>
            </a:xfrm>
            <a:custGeom>
              <a:avLst/>
              <a:gdLst>
                <a:gd name="T0" fmla="*/ 0 w 2371411"/>
                <a:gd name="T1" fmla="*/ 221249 h 221249"/>
                <a:gd name="T2" fmla="*/ 834013 w 2371411"/>
                <a:gd name="T3" fmla="*/ 185 h 221249"/>
                <a:gd name="T4" fmla="*/ 2371411 w 2371411"/>
                <a:gd name="T5" fmla="*/ 191104 h 2212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71411" h="221249">
                  <a:moveTo>
                    <a:pt x="0" y="221249"/>
                  </a:moveTo>
                  <a:cubicBezTo>
                    <a:pt x="219389" y="113229"/>
                    <a:pt x="438778" y="5209"/>
                    <a:pt x="834013" y="185"/>
                  </a:cubicBezTo>
                  <a:cubicBezTo>
                    <a:pt x="1229248" y="-4839"/>
                    <a:pt x="1800329" y="93132"/>
                    <a:pt x="2371411" y="19110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7" name="标题 1"/>
          <p:cNvSpPr txBox="1">
            <a:spLocks/>
          </p:cNvSpPr>
          <p:nvPr/>
        </p:nvSpPr>
        <p:spPr>
          <a:xfrm>
            <a:off x="288000" y="0"/>
            <a:ext cx="8856000" cy="14176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l"/>
            <a:r>
              <a:rPr lang="zh-CN" altLang="en-US" sz="4400" b="0" dirty="0" smtClean="0">
                <a:solidFill>
                  <a:srgbClr val="FF0066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图着色（</a:t>
            </a:r>
            <a:r>
              <a:rPr lang="en-US" altLang="zh-CN" sz="4400" b="0" dirty="0" smtClean="0">
                <a:solidFill>
                  <a:srgbClr val="FF0066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4400" b="0" dirty="0" smtClean="0">
                <a:solidFill>
                  <a:srgbClr val="FF0066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色）</a:t>
            </a:r>
            <a:endParaRPr lang="zh-TW" altLang="en-US" sz="4400" b="0" dirty="0">
              <a:solidFill>
                <a:srgbClr val="FF0066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Rectangle 15"/>
          <p:cNvSpPr/>
          <p:nvPr/>
        </p:nvSpPr>
        <p:spPr>
          <a:xfrm>
            <a:off x="5829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2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Live in: k  j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r4 := mem[r3+12]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r2 := r1-1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r2 := r4*r2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r4 := mem[r3+8]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r1 := mem[r3+16]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r2 := mem[r2]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r3 := r4+8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r4 :=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r1 := r1+4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r3 := 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Live out d k j</a:t>
            </a:r>
          </a:p>
        </p:txBody>
      </p:sp>
      <p:sp>
        <p:nvSpPr>
          <p:cNvPr id="50179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2F6D5E-AAEF-45C4-A33D-01C798186FBC}" type="datetime1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2018/11/22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sp>
        <p:nvSpPr>
          <p:cNvPr id="5018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0EDAE7-F930-4DCD-8C20-7832D63DBD00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sp>
        <p:nvSpPr>
          <p:cNvPr id="115720" name="椭圆 5"/>
          <p:cNvSpPr>
            <a:spLocks noChangeArrowheads="1"/>
          </p:cNvSpPr>
          <p:nvPr/>
        </p:nvSpPr>
        <p:spPr bwMode="auto">
          <a:xfrm>
            <a:off x="5602288" y="4786313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cxnSp>
        <p:nvCxnSpPr>
          <p:cNvPr id="50183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50184" name="组合 115788"/>
          <p:cNvGrpSpPr>
            <a:grpSpLocks/>
          </p:cNvGrpSpPr>
          <p:nvPr/>
        </p:nvGrpSpPr>
        <p:grpSpPr bwMode="auto">
          <a:xfrm>
            <a:off x="4114800" y="1828800"/>
            <a:ext cx="4249738" cy="3359150"/>
            <a:chOff x="4038600" y="1681784"/>
            <a:chExt cx="4249858" cy="3358529"/>
          </a:xfrm>
        </p:grpSpPr>
        <p:sp>
          <p:nvSpPr>
            <p:cNvPr id="50185" name="椭圆 4"/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50186" name="组合 2"/>
            <p:cNvGrpSpPr>
              <a:grpSpLocks/>
            </p:cNvGrpSpPr>
            <p:nvPr/>
          </p:nvGrpSpPr>
          <p:grpSpPr bwMode="auto">
            <a:xfrm>
              <a:off x="5881656" y="1681784"/>
              <a:ext cx="427950" cy="461665"/>
              <a:chOff x="4610100" y="3692543"/>
              <a:chExt cx="427950" cy="461665"/>
            </a:xfrm>
          </p:grpSpPr>
          <p:sp>
            <p:nvSpPr>
              <p:cNvPr id="50230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50231" name="文本框 1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187" name="组合 22"/>
            <p:cNvGrpSpPr>
              <a:grpSpLocks/>
            </p:cNvGrpSpPr>
            <p:nvPr/>
          </p:nvGrpSpPr>
          <p:grpSpPr bwMode="auto">
            <a:xfrm>
              <a:off x="6325437" y="2200637"/>
              <a:ext cx="461614" cy="461665"/>
              <a:chOff x="4610100" y="3692543"/>
              <a:chExt cx="461614" cy="461665"/>
            </a:xfrm>
          </p:grpSpPr>
          <p:sp>
            <p:nvSpPr>
              <p:cNvPr id="50228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50229" name="文本框 24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188" name="组合 25"/>
            <p:cNvGrpSpPr>
              <a:grpSpLocks/>
            </p:cNvGrpSpPr>
            <p:nvPr/>
          </p:nvGrpSpPr>
          <p:grpSpPr bwMode="auto">
            <a:xfrm>
              <a:off x="6781800" y="2874802"/>
              <a:ext cx="479246" cy="461665"/>
              <a:chOff x="4610100" y="3692543"/>
              <a:chExt cx="479246" cy="461665"/>
            </a:xfrm>
          </p:grpSpPr>
          <p:sp>
            <p:nvSpPr>
              <p:cNvPr id="50226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50227" name="文本框 27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11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0189" name="椭圆 11"/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50190" name="文本框 30"/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261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0191" name="组合 31"/>
            <p:cNvGrpSpPr>
              <a:grpSpLocks/>
            </p:cNvGrpSpPr>
            <p:nvPr/>
          </p:nvGrpSpPr>
          <p:grpSpPr bwMode="auto">
            <a:xfrm>
              <a:off x="5159829" y="2883539"/>
              <a:ext cx="479246" cy="461665"/>
              <a:chOff x="4610100" y="3692543"/>
              <a:chExt cx="479246" cy="461665"/>
            </a:xfrm>
          </p:grpSpPr>
          <p:sp>
            <p:nvSpPr>
              <p:cNvPr id="50224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50225" name="文本框 33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11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0192" name="椭圆 11"/>
            <p:cNvSpPr>
              <a:spLocks noChangeArrowheads="1"/>
            </p:cNvSpPr>
            <p:nvPr/>
          </p:nvSpPr>
          <p:spPr bwMode="auto">
            <a:xfrm>
              <a:off x="5524500" y="4637088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50193" name="文本框 39"/>
            <p:cNvSpPr txBox="1">
              <a:spLocks noChangeArrowheads="1"/>
            </p:cNvSpPr>
            <p:nvPr/>
          </p:nvSpPr>
          <p:spPr bwMode="auto">
            <a:xfrm>
              <a:off x="5542504" y="453739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2400" i="0" baseline="30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194" name="椭圆 11"/>
            <p:cNvSpPr>
              <a:spLocks noChangeArrowheads="1"/>
            </p:cNvSpPr>
            <p:nvPr/>
          </p:nvSpPr>
          <p:spPr bwMode="auto">
            <a:xfrm>
              <a:off x="4583943" y="441077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50195" name="文本框 42"/>
            <p:cNvSpPr txBox="1">
              <a:spLocks noChangeArrowheads="1"/>
            </p:cNvSpPr>
            <p:nvPr/>
          </p:nvSpPr>
          <p:spPr bwMode="auto">
            <a:xfrm>
              <a:off x="4612401" y="4380509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196" name="椭圆 11"/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50197" name="文本框 45"/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198" name="椭圆 11"/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50199" name="文本框 48"/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200" name="椭圆 11"/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50201" name="文本框 51"/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0202" name="直接连接符 4"/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03" name="任意多边形 7"/>
            <p:cNvSpPr>
              <a:spLocks/>
            </p:cNvSpPr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50204" name="曲线连接符 9"/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05" name="直接连接符 56"/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06" name="直接连接符 59"/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07" name="直接连接符 115711"/>
            <p:cNvCxnSpPr>
              <a:cxnSpLocks noChangeShapeType="1"/>
              <a:stCxn id="50227" idx="3"/>
            </p:cNvCxnSpPr>
            <p:nvPr/>
          </p:nvCxnSpPr>
          <p:spPr bwMode="auto">
            <a:xfrm>
              <a:off x="7158454" y="3105635"/>
              <a:ext cx="613946" cy="1733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08" name="曲线连接符 115722"/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09" name="曲线连接符 115724"/>
            <p:cNvCxnSpPr>
              <a:cxnSpLocks noChangeShapeType="1"/>
              <a:endCxn id="50196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10" name="直接连接符 115733"/>
            <p:cNvCxnSpPr>
              <a:cxnSpLocks noChangeShapeType="1"/>
              <a:endCxn id="50224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11" name="直接连接符 115735"/>
            <p:cNvCxnSpPr>
              <a:cxnSpLocks noChangeShapeType="1"/>
              <a:stCxn id="50224" idx="6"/>
              <a:endCxn id="50226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12" name="直接连接符 115739"/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13" name="直接连接符 115741"/>
            <p:cNvCxnSpPr>
              <a:cxnSpLocks noChangeShapeType="1"/>
              <a:stCxn id="50225" idx="2"/>
            </p:cNvCxnSpPr>
            <p:nvPr/>
          </p:nvCxnSpPr>
          <p:spPr bwMode="auto">
            <a:xfrm>
              <a:off x="5367206" y="3345204"/>
              <a:ext cx="318681" cy="1291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14" name="直接连接符 115743"/>
            <p:cNvCxnSpPr>
              <a:cxnSpLocks noChangeShapeType="1"/>
              <a:stCxn id="50196" idx="4"/>
            </p:cNvCxnSpPr>
            <p:nvPr/>
          </p:nvCxnSpPr>
          <p:spPr bwMode="auto">
            <a:xfrm>
              <a:off x="4229960" y="3298825"/>
              <a:ext cx="471061" cy="11207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15" name="直接连接符 115745"/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16" name="直接连接符 115747"/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17" name="直接连接符 115752"/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18" name="直接连接符 115756"/>
            <p:cNvCxnSpPr>
              <a:cxnSpLocks noChangeShapeType="1"/>
              <a:stCxn id="50196" idx="5"/>
              <a:endCxn id="50200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19" name="曲线连接符 115758"/>
            <p:cNvCxnSpPr>
              <a:cxnSpLocks noChangeShapeType="1"/>
              <a:stCxn id="50196" idx="3"/>
            </p:cNvCxnSpPr>
            <p:nvPr/>
          </p:nvCxnSpPr>
          <p:spPr bwMode="auto">
            <a:xfrm rot="16200000" flipH="1">
              <a:off x="4003249" y="3331780"/>
              <a:ext cx="1800539" cy="1616525"/>
            </a:xfrm>
            <a:prstGeom prst="curvedConnector3">
              <a:avLst>
                <a:gd name="adj1" fmla="val 10413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20" name="直接连接符 115761"/>
            <p:cNvCxnSpPr>
              <a:cxnSpLocks noChangeShapeType="1"/>
              <a:stCxn id="50194" idx="6"/>
              <a:endCxn id="50192" idx="2"/>
            </p:cNvCxnSpPr>
            <p:nvPr/>
          </p:nvCxnSpPr>
          <p:spPr bwMode="auto">
            <a:xfrm>
              <a:off x="4964943" y="4612388"/>
              <a:ext cx="559557" cy="2263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21" name="曲线连接符 115765"/>
            <p:cNvCxnSpPr>
              <a:cxnSpLocks noChangeShapeType="1"/>
              <a:stCxn id="50189" idx="4"/>
              <a:endCxn id="50201" idx="2"/>
            </p:cNvCxnSpPr>
            <p:nvPr/>
          </p:nvCxnSpPr>
          <p:spPr bwMode="auto">
            <a:xfrm rot="5400000">
              <a:off x="6616478" y="2703047"/>
              <a:ext cx="723960" cy="1968885"/>
            </a:xfrm>
            <a:prstGeom prst="curvedConnector3">
              <a:avLst>
                <a:gd name="adj1" fmla="val 262741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22" name="直接连接符 115768"/>
            <p:cNvCxnSpPr>
              <a:cxnSpLocks noChangeShapeType="1"/>
            </p:cNvCxnSpPr>
            <p:nvPr/>
          </p:nvCxnSpPr>
          <p:spPr bwMode="auto">
            <a:xfrm>
              <a:off x="6119421" y="3991146"/>
              <a:ext cx="353648" cy="42845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23" name="任意多边形 115787"/>
            <p:cNvSpPr>
              <a:spLocks/>
            </p:cNvSpPr>
            <p:nvPr/>
          </p:nvSpPr>
          <p:spPr bwMode="auto">
            <a:xfrm>
              <a:off x="4456444" y="2773160"/>
              <a:ext cx="2371411" cy="221249"/>
            </a:xfrm>
            <a:custGeom>
              <a:avLst/>
              <a:gdLst>
                <a:gd name="T0" fmla="*/ 0 w 2371411"/>
                <a:gd name="T1" fmla="*/ 221249 h 221249"/>
                <a:gd name="T2" fmla="*/ 834013 w 2371411"/>
                <a:gd name="T3" fmla="*/ 185 h 221249"/>
                <a:gd name="T4" fmla="*/ 2371411 w 2371411"/>
                <a:gd name="T5" fmla="*/ 191104 h 2212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71411" h="221249">
                  <a:moveTo>
                    <a:pt x="0" y="221249"/>
                  </a:moveTo>
                  <a:cubicBezTo>
                    <a:pt x="219389" y="113229"/>
                    <a:pt x="438778" y="5209"/>
                    <a:pt x="834013" y="185"/>
                  </a:cubicBezTo>
                  <a:cubicBezTo>
                    <a:pt x="1229248" y="-4839"/>
                    <a:pt x="1800329" y="93132"/>
                    <a:pt x="2371411" y="19110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7" name="标题 1"/>
          <p:cNvSpPr txBox="1">
            <a:spLocks/>
          </p:cNvSpPr>
          <p:nvPr/>
        </p:nvSpPr>
        <p:spPr>
          <a:xfrm>
            <a:off x="288000" y="0"/>
            <a:ext cx="8856000" cy="14176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l"/>
            <a:r>
              <a:rPr lang="zh-CN" altLang="en-US" sz="4400" b="0" dirty="0" smtClean="0">
                <a:solidFill>
                  <a:srgbClr val="FF0066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图着色（</a:t>
            </a:r>
            <a:r>
              <a:rPr lang="en-US" altLang="zh-CN" sz="4400" b="0" dirty="0" smtClean="0">
                <a:solidFill>
                  <a:srgbClr val="FF0066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4400" b="0" dirty="0" smtClean="0">
                <a:solidFill>
                  <a:srgbClr val="FF0066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色）</a:t>
            </a:r>
            <a:endParaRPr lang="zh-TW" altLang="en-US" sz="4400" b="0" dirty="0">
              <a:solidFill>
                <a:srgbClr val="FF0066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Rectangle 15"/>
          <p:cNvSpPr/>
          <p:nvPr/>
        </p:nvSpPr>
        <p:spPr>
          <a:xfrm>
            <a:off x="5829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68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592" y="1316736"/>
            <a:ext cx="8303488" cy="508406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目标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6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培养学生程序设计能力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336675" lvl="2" indent="-536575"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mini-basic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语言解释器（</a:t>
            </a:r>
            <a:r>
              <a:rPr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1200</a:t>
            </a:r>
            <a:r>
              <a:rPr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行</a:t>
            </a:r>
            <a:r>
              <a:rPr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代码）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1336675" lvl="2" indent="-536575"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OO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的基本概念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1336675" lvl="2" indent="-536575"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熟悉</a:t>
            </a:r>
            <a:r>
              <a:rPr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visual studio</a:t>
            </a:r>
            <a:r>
              <a:rPr lang="zh-CN" altLang="en-US" sz="24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开发调试工具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6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完成从大平台到专业的转变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学分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6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en-US" altLang="zh-CN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学分，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学时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周</a:t>
            </a: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288000" y="0"/>
            <a:ext cx="8856000" cy="1417638"/>
          </a:xfr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/>
          <a:p>
            <a:pPr algn="l"/>
            <a:r>
              <a:rPr lang="zh-CN" altLang="en-US" sz="4400" b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软件基础实践</a:t>
            </a:r>
            <a:endParaRPr lang="zh-TW" altLang="en-US" sz="4400" b="0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5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69325" cy="470852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寄存器合并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lnSpc>
                <a:spcPct val="120000"/>
              </a:lnSpc>
              <a:spcBef>
                <a:spcPts val="6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Briggs, George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寄存器溢出</a:t>
            </a:r>
            <a:endParaRPr lang="en-US" altLang="zh-CN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预着色寄存器</a:t>
            </a:r>
            <a:endParaRPr lang="en-US" altLang="zh-CN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lnSpc>
                <a:spcPct val="120000"/>
              </a:lnSpc>
              <a:spcBef>
                <a:spcPts val="600"/>
              </a:spcBef>
              <a:buClr>
                <a:srgbClr val="FF0066"/>
              </a:buClr>
              <a:buFont typeface="Calibri" pitchFamily="34" charset="0"/>
              <a:buChar char="→"/>
            </a:pP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88000" y="0"/>
            <a:ext cx="8856000" cy="1417638"/>
          </a:xfr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/>
          <a:p>
            <a:pPr algn="l"/>
            <a:r>
              <a:rPr lang="zh-CN" altLang="en-US" sz="4400" b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其它问题</a:t>
            </a:r>
            <a:endParaRPr lang="zh-CN" altLang="en-US" sz="4400" b="0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8" name="Rectangle 15"/>
          <p:cNvSpPr/>
          <p:nvPr/>
        </p:nvSpPr>
        <p:spPr>
          <a:xfrm>
            <a:off x="0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f(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a,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b)		enter: 	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←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					a ← r1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d=0;				b ← 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e=a;				d ← 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do {				e ← a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d=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d+b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			loop:	d ←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d+b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e=e-1;				e ← e-1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} while (e&gt;0) ;			if e&gt;0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loop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return d;				r1 ← 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					r3 ← c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	return	(r1, r3 live out)</a:t>
            </a:r>
          </a:p>
        </p:txBody>
      </p:sp>
      <p:sp>
        <p:nvSpPr>
          <p:cNvPr id="97283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0B63CF-0B9E-4A56-BE53-FADCA3801E45}" type="datetime1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2018/11/22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sp>
        <p:nvSpPr>
          <p:cNvPr id="9728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7A7C2A-6099-4452-AA53-FB86FA828271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cxnSp>
        <p:nvCxnSpPr>
          <p:cNvPr id="97286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8000" y="0"/>
            <a:ext cx="8856000" cy="1417638"/>
          </a:xfr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/>
          <a:p>
            <a:pPr algn="l"/>
            <a:r>
              <a:rPr lang="zh-CN" altLang="en-US" sz="4400" b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实例（</a:t>
            </a:r>
            <a:r>
              <a:rPr lang="en-US" altLang="zh-CN" sz="4400" b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K=3</a:t>
            </a:r>
            <a:r>
              <a:rPr lang="zh-CN" altLang="en-US" sz="4400" b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）</a:t>
            </a:r>
            <a:endParaRPr lang="zh-CN" altLang="en-US" sz="4400" b="0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9" name="Rectangle 15"/>
          <p:cNvSpPr/>
          <p:nvPr/>
        </p:nvSpPr>
        <p:spPr>
          <a:xfrm>
            <a:off x="0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05636" y="813743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link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>
            <a:stCxn id="2" idx="1"/>
          </p:cNvCxnSpPr>
          <p:nvPr/>
        </p:nvCxnSpPr>
        <p:spPr>
          <a:xfrm flipH="1">
            <a:off x="5876622" y="1044576"/>
            <a:ext cx="629014" cy="55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40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5AA11B-30E4-4AC6-86C9-7C408C1ED384}" type="datetime1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2018/11/22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sp>
        <p:nvSpPr>
          <p:cNvPr id="9933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C112A7-C690-4969-A359-F5F42C0A1192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sp>
        <p:nvSpPr>
          <p:cNvPr id="993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6245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mtClean="0">
                <a:ea typeface="宋体" panose="02010600030101010101" pitchFamily="2" charset="-122"/>
              </a:rPr>
              <a:t>No way to simplify or freeze</a:t>
            </a:r>
          </a:p>
          <a:p>
            <a:pPr lvl="1">
              <a:spcBef>
                <a:spcPct val="0"/>
              </a:spcBef>
            </a:pPr>
            <a:r>
              <a:rPr lang="en-US" altLang="zh-CN" smtClean="0">
                <a:ea typeface="宋体" panose="02010600030101010101" pitchFamily="2" charset="-122"/>
              </a:rPr>
              <a:t>All non-precolored nodes have degree 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≥ K</a:t>
            </a:r>
          </a:p>
          <a:p>
            <a:pPr>
              <a:spcBef>
                <a:spcPct val="0"/>
              </a:spcBef>
            </a:pPr>
            <a:r>
              <a:rPr lang="en-US" altLang="zh-CN" smtClean="0">
                <a:ea typeface="宋体" panose="02010600030101010101" pitchFamily="2" charset="-122"/>
              </a:rPr>
              <a:t>No way to coalesce</a:t>
            </a:r>
          </a:p>
          <a:p>
            <a:pPr lvl="1">
              <a:spcBef>
                <a:spcPct val="0"/>
              </a:spcBef>
            </a:pPr>
            <a:r>
              <a:rPr lang="en-US" altLang="zh-CN" smtClean="0">
                <a:ea typeface="宋体" panose="02010600030101010101" pitchFamily="2" charset="-122"/>
              </a:rPr>
              <a:t>No less than K significant-degree nodes for coalesced nodes</a:t>
            </a:r>
          </a:p>
          <a:p>
            <a:pPr>
              <a:spcBef>
                <a:spcPct val="0"/>
              </a:spcBef>
            </a:pPr>
            <a:r>
              <a:rPr lang="en-US" altLang="zh-CN" smtClean="0">
                <a:ea typeface="宋体" panose="02010600030101010101" pitchFamily="2" charset="-122"/>
              </a:rPr>
              <a:t>The only way is spilling </a:t>
            </a:r>
          </a:p>
        </p:txBody>
      </p:sp>
      <p:grpSp>
        <p:nvGrpSpPr>
          <p:cNvPr id="99334" name="组合 5"/>
          <p:cNvGrpSpPr>
            <a:grpSpLocks/>
          </p:cNvGrpSpPr>
          <p:nvPr/>
        </p:nvGrpSpPr>
        <p:grpSpPr bwMode="auto">
          <a:xfrm>
            <a:off x="4953000" y="2057400"/>
            <a:ext cx="3886200" cy="3011488"/>
            <a:chOff x="609601" y="2202296"/>
            <a:chExt cx="4200682" cy="3011555"/>
          </a:xfrm>
        </p:grpSpPr>
        <p:grpSp>
          <p:nvGrpSpPr>
            <p:cNvPr id="99335" name="组合 2"/>
            <p:cNvGrpSpPr>
              <a:grpSpLocks/>
            </p:cNvGrpSpPr>
            <p:nvPr/>
          </p:nvGrpSpPr>
          <p:grpSpPr bwMode="auto">
            <a:xfrm>
              <a:off x="609601" y="3234075"/>
              <a:ext cx="427944" cy="461665"/>
              <a:chOff x="4610100" y="3692543"/>
              <a:chExt cx="428018" cy="461580"/>
            </a:xfrm>
          </p:grpSpPr>
          <p:sp>
            <p:nvSpPr>
              <p:cNvPr id="99377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99378" name="文本框 1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36" name="组合 22"/>
            <p:cNvGrpSpPr>
              <a:grpSpLocks/>
            </p:cNvGrpSpPr>
            <p:nvPr/>
          </p:nvGrpSpPr>
          <p:grpSpPr bwMode="auto">
            <a:xfrm>
              <a:off x="647694" y="4191000"/>
              <a:ext cx="427944" cy="461665"/>
              <a:chOff x="4610100" y="3692543"/>
              <a:chExt cx="428018" cy="461580"/>
            </a:xfrm>
          </p:grpSpPr>
          <p:sp>
            <p:nvSpPr>
              <p:cNvPr id="99375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99376" name="文本框 24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37" name="组合 25"/>
            <p:cNvGrpSpPr>
              <a:grpSpLocks/>
            </p:cNvGrpSpPr>
            <p:nvPr/>
          </p:nvGrpSpPr>
          <p:grpSpPr bwMode="auto">
            <a:xfrm>
              <a:off x="2577098" y="4104813"/>
              <a:ext cx="380934" cy="523220"/>
              <a:chOff x="4610100" y="3608650"/>
              <a:chExt cx="381000" cy="523124"/>
            </a:xfrm>
          </p:grpSpPr>
          <p:sp>
            <p:nvSpPr>
              <p:cNvPr id="99373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99374" name="文本框 27"/>
              <p:cNvSpPr txBox="1">
                <a:spLocks noChangeArrowheads="1"/>
              </p:cNvSpPr>
              <p:nvPr/>
            </p:nvSpPr>
            <p:spPr bwMode="auto">
              <a:xfrm>
                <a:off x="4639824" y="3608650"/>
                <a:ext cx="343423" cy="523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38" name="组合 9"/>
            <p:cNvGrpSpPr>
              <a:grpSpLocks/>
            </p:cNvGrpSpPr>
            <p:nvPr/>
          </p:nvGrpSpPr>
          <p:grpSpPr bwMode="auto">
            <a:xfrm>
              <a:off x="1600200" y="3581400"/>
              <a:ext cx="390980" cy="469629"/>
              <a:chOff x="7837909" y="3003200"/>
              <a:chExt cx="390980" cy="469629"/>
            </a:xfrm>
          </p:grpSpPr>
          <p:sp>
            <p:nvSpPr>
              <p:cNvPr id="99371" name="椭圆 11"/>
              <p:cNvSpPr>
                <a:spLocks noChangeArrowheads="1"/>
              </p:cNvSpPr>
              <p:nvPr/>
            </p:nvSpPr>
            <p:spPr bwMode="auto">
              <a:xfrm>
                <a:off x="7847955" y="3069529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99372" name="文本框 30"/>
              <p:cNvSpPr txBox="1">
                <a:spLocks noChangeArrowheads="1"/>
              </p:cNvSpPr>
              <p:nvPr/>
            </p:nvSpPr>
            <p:spPr bwMode="auto">
              <a:xfrm>
                <a:off x="7837909" y="30032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39" name="组合 31"/>
            <p:cNvGrpSpPr>
              <a:grpSpLocks/>
            </p:cNvGrpSpPr>
            <p:nvPr/>
          </p:nvGrpSpPr>
          <p:grpSpPr bwMode="auto">
            <a:xfrm>
              <a:off x="3581400" y="2202296"/>
              <a:ext cx="380934" cy="476781"/>
              <a:chOff x="4610100" y="3649220"/>
              <a:chExt cx="381000" cy="476693"/>
            </a:xfrm>
          </p:grpSpPr>
          <p:sp>
            <p:nvSpPr>
              <p:cNvPr id="99369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99370" name="文本框 33"/>
              <p:cNvSpPr txBox="1">
                <a:spLocks noChangeArrowheads="1"/>
              </p:cNvSpPr>
              <p:nvPr/>
            </p:nvSpPr>
            <p:spPr bwMode="auto">
              <a:xfrm>
                <a:off x="4642297" y="3649220"/>
                <a:ext cx="32097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40" name="组合 11"/>
            <p:cNvGrpSpPr>
              <a:grpSpLocks/>
            </p:cNvGrpSpPr>
            <p:nvPr/>
          </p:nvGrpSpPr>
          <p:grpSpPr bwMode="auto">
            <a:xfrm>
              <a:off x="4381720" y="4467707"/>
              <a:ext cx="380934" cy="461665"/>
              <a:chOff x="4660049" y="4499931"/>
              <a:chExt cx="380934" cy="461665"/>
            </a:xfrm>
          </p:grpSpPr>
          <p:sp>
            <p:nvSpPr>
              <p:cNvPr id="99367" name="椭圆 11"/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99368" name="文本框 42"/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41" name="组合 12"/>
            <p:cNvGrpSpPr>
              <a:grpSpLocks/>
            </p:cNvGrpSpPr>
            <p:nvPr/>
          </p:nvGrpSpPr>
          <p:grpSpPr bwMode="auto">
            <a:xfrm>
              <a:off x="2569567" y="2816001"/>
              <a:ext cx="380934" cy="461665"/>
              <a:chOff x="4115660" y="3000489"/>
              <a:chExt cx="380934" cy="461665"/>
            </a:xfrm>
          </p:grpSpPr>
          <p:sp>
            <p:nvSpPr>
              <p:cNvPr id="99365" name="椭圆 11"/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99366" name="文本框 45"/>
              <p:cNvSpPr txBox="1">
                <a:spLocks noChangeArrowheads="1"/>
              </p:cNvSpPr>
              <p:nvPr/>
            </p:nvSpPr>
            <p:spPr bwMode="auto">
              <a:xfrm>
                <a:off x="4132009" y="3000489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42" name="组合 13"/>
            <p:cNvGrpSpPr>
              <a:grpSpLocks/>
            </p:cNvGrpSpPr>
            <p:nvPr/>
          </p:nvGrpSpPr>
          <p:grpSpPr bwMode="auto">
            <a:xfrm>
              <a:off x="4429349" y="3183334"/>
              <a:ext cx="380934" cy="461665"/>
              <a:chOff x="5887652" y="3727058"/>
              <a:chExt cx="380934" cy="461665"/>
            </a:xfrm>
          </p:grpSpPr>
          <p:sp>
            <p:nvSpPr>
              <p:cNvPr id="99363" name="椭圆 11"/>
              <p:cNvSpPr>
                <a:spLocks noChangeArrowheads="1"/>
              </p:cNvSpPr>
              <p:nvPr/>
            </p:nvSpPr>
            <p:spPr bwMode="auto">
              <a:xfrm>
                <a:off x="5887652" y="3785423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99364" name="文本框 51"/>
              <p:cNvSpPr txBox="1">
                <a:spLocks noChangeArrowheads="1"/>
              </p:cNvSpPr>
              <p:nvPr/>
            </p:nvSpPr>
            <p:spPr bwMode="auto">
              <a:xfrm>
                <a:off x="5916527" y="3727058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9343" name="直接连接符 14"/>
            <p:cNvCxnSpPr>
              <a:cxnSpLocks noChangeShapeType="1"/>
              <a:endCxn id="99372" idx="1"/>
            </p:cNvCxnSpPr>
            <p:nvPr/>
          </p:nvCxnSpPr>
          <p:spPr bwMode="auto">
            <a:xfrm>
              <a:off x="974587" y="3526060"/>
              <a:ext cx="625613" cy="2861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44" name="直接连接符 15"/>
            <p:cNvCxnSpPr>
              <a:cxnSpLocks noChangeShapeType="1"/>
            </p:cNvCxnSpPr>
            <p:nvPr/>
          </p:nvCxnSpPr>
          <p:spPr bwMode="auto">
            <a:xfrm>
              <a:off x="762000" y="3666727"/>
              <a:ext cx="38068" cy="552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45" name="直接连接符 16"/>
            <p:cNvCxnSpPr>
              <a:cxnSpLocks noChangeShapeType="1"/>
            </p:cNvCxnSpPr>
            <p:nvPr/>
          </p:nvCxnSpPr>
          <p:spPr bwMode="auto">
            <a:xfrm flipV="1">
              <a:off x="1035446" y="3942799"/>
              <a:ext cx="600762" cy="4790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46" name="直接连接符 17"/>
            <p:cNvCxnSpPr>
              <a:cxnSpLocks noChangeShapeType="1"/>
              <a:stCxn id="99366" idx="2"/>
            </p:cNvCxnSpPr>
            <p:nvPr/>
          </p:nvCxnSpPr>
          <p:spPr bwMode="auto">
            <a:xfrm>
              <a:off x="2755193" y="3277666"/>
              <a:ext cx="0" cy="9412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47" name="直接连接符 18"/>
            <p:cNvCxnSpPr>
              <a:cxnSpLocks noChangeShapeType="1"/>
              <a:stCxn id="99373" idx="6"/>
              <a:endCxn id="99368" idx="1"/>
            </p:cNvCxnSpPr>
            <p:nvPr/>
          </p:nvCxnSpPr>
          <p:spPr bwMode="auto">
            <a:xfrm>
              <a:off x="2958032" y="4420522"/>
              <a:ext cx="1431539" cy="27801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48" name="直接连接符 19"/>
            <p:cNvCxnSpPr>
              <a:cxnSpLocks noChangeShapeType="1"/>
              <a:endCxn id="99364" idx="2"/>
            </p:cNvCxnSpPr>
            <p:nvPr/>
          </p:nvCxnSpPr>
          <p:spPr bwMode="auto">
            <a:xfrm flipH="1" flipV="1">
              <a:off x="4618685" y="3644999"/>
              <a:ext cx="96487" cy="92000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49" name="直接连接符 20"/>
            <p:cNvCxnSpPr>
              <a:cxnSpLocks noChangeShapeType="1"/>
              <a:stCxn id="99365" idx="6"/>
              <a:endCxn id="99363" idx="2"/>
            </p:cNvCxnSpPr>
            <p:nvPr/>
          </p:nvCxnSpPr>
          <p:spPr bwMode="auto">
            <a:xfrm>
              <a:off x="2950501" y="3060002"/>
              <a:ext cx="1478848" cy="38334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50" name="直接连接符 21"/>
            <p:cNvCxnSpPr>
              <a:cxnSpLocks noChangeShapeType="1"/>
            </p:cNvCxnSpPr>
            <p:nvPr/>
          </p:nvCxnSpPr>
          <p:spPr bwMode="auto">
            <a:xfrm>
              <a:off x="2895600" y="3202985"/>
              <a:ext cx="1547111" cy="13565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51" name="直接连接符 22"/>
            <p:cNvCxnSpPr>
              <a:cxnSpLocks noChangeShapeType="1"/>
            </p:cNvCxnSpPr>
            <p:nvPr/>
          </p:nvCxnSpPr>
          <p:spPr bwMode="auto">
            <a:xfrm flipV="1">
              <a:off x="2870561" y="2663963"/>
              <a:ext cx="827291" cy="16175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52" name="直接连接符 23"/>
            <p:cNvCxnSpPr>
              <a:cxnSpLocks noChangeShapeType="1"/>
              <a:endCxn id="99369" idx="3"/>
            </p:cNvCxnSpPr>
            <p:nvPr/>
          </p:nvCxnSpPr>
          <p:spPr bwMode="auto">
            <a:xfrm flipV="1">
              <a:off x="2870561" y="2620015"/>
              <a:ext cx="766625" cy="27039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53" name="直接连接符 24"/>
            <p:cNvCxnSpPr>
              <a:cxnSpLocks noChangeShapeType="1"/>
            </p:cNvCxnSpPr>
            <p:nvPr/>
          </p:nvCxnSpPr>
          <p:spPr bwMode="auto">
            <a:xfrm>
              <a:off x="3934513" y="2620015"/>
              <a:ext cx="561287" cy="6576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54" name="直接连接符 25"/>
            <p:cNvCxnSpPr>
              <a:cxnSpLocks noChangeShapeType="1"/>
              <a:stCxn id="99369" idx="4"/>
              <a:endCxn id="99368" idx="0"/>
            </p:cNvCxnSpPr>
            <p:nvPr/>
          </p:nvCxnSpPr>
          <p:spPr bwMode="auto">
            <a:xfrm>
              <a:off x="3771867" y="2679077"/>
              <a:ext cx="786981" cy="17886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55" name="直接连接符 26"/>
            <p:cNvCxnSpPr>
              <a:cxnSpLocks noChangeShapeType="1"/>
              <a:endCxn id="99374" idx="1"/>
            </p:cNvCxnSpPr>
            <p:nvPr/>
          </p:nvCxnSpPr>
          <p:spPr bwMode="auto">
            <a:xfrm>
              <a:off x="1981200" y="3962400"/>
              <a:ext cx="625617" cy="4040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56" name="任意多边形 27"/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9357" name="任意多边形 28"/>
            <p:cNvSpPr>
              <a:spLocks/>
            </p:cNvSpPr>
            <p:nvPr/>
          </p:nvSpPr>
          <p:spPr bwMode="auto">
            <a:xfrm>
              <a:off x="1748413" y="2401556"/>
              <a:ext cx="1853921" cy="1251020"/>
            </a:xfrm>
            <a:custGeom>
              <a:avLst/>
              <a:gdLst>
                <a:gd name="T0" fmla="*/ 0 w 1853921"/>
                <a:gd name="T1" fmla="*/ 1251020 h 1251020"/>
                <a:gd name="T2" fmla="*/ 356717 w 1853921"/>
                <a:gd name="T3" fmla="*/ 391886 h 1251020"/>
                <a:gd name="T4" fmla="*/ 1853921 w 1853921"/>
                <a:gd name="T5" fmla="*/ 0 h 1251020"/>
                <a:gd name="T6" fmla="*/ 1853921 w 1853921"/>
                <a:gd name="T7" fmla="*/ 0 h 1251020"/>
                <a:gd name="T8" fmla="*/ 1853921 w 1853921"/>
                <a:gd name="T9" fmla="*/ 0 h 125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53921" h="1251020">
                  <a:moveTo>
                    <a:pt x="0" y="1251020"/>
                  </a:moveTo>
                  <a:cubicBezTo>
                    <a:pt x="23865" y="925704"/>
                    <a:pt x="47730" y="600389"/>
                    <a:pt x="356717" y="391886"/>
                  </a:cubicBezTo>
                  <a:cubicBezTo>
                    <a:pt x="665704" y="183383"/>
                    <a:pt x="1853921" y="0"/>
                    <a:pt x="1853921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9358" name="任意多边形 29"/>
            <p:cNvSpPr>
              <a:spLocks/>
            </p:cNvSpPr>
            <p:nvPr/>
          </p:nvSpPr>
          <p:spPr bwMode="auto">
            <a:xfrm>
              <a:off x="793820" y="2371411"/>
              <a:ext cx="2803490" cy="899327"/>
            </a:xfrm>
            <a:custGeom>
              <a:avLst/>
              <a:gdLst>
                <a:gd name="T0" fmla="*/ 0 w 2803490"/>
                <a:gd name="T1" fmla="*/ 899327 h 899327"/>
                <a:gd name="T2" fmla="*/ 718457 w 2803490"/>
                <a:gd name="T3" fmla="*/ 180870 h 899327"/>
                <a:gd name="T4" fmla="*/ 2803490 w 2803490"/>
                <a:gd name="T5" fmla="*/ 0 h 899327"/>
                <a:gd name="T6" fmla="*/ 2803490 w 2803490"/>
                <a:gd name="T7" fmla="*/ 0 h 899327"/>
                <a:gd name="T8" fmla="*/ 2803490 w 2803490"/>
                <a:gd name="T9" fmla="*/ 0 h 899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03490" h="899327">
                  <a:moveTo>
                    <a:pt x="0" y="899327"/>
                  </a:moveTo>
                  <a:cubicBezTo>
                    <a:pt x="125604" y="615042"/>
                    <a:pt x="251209" y="330758"/>
                    <a:pt x="718457" y="180870"/>
                  </a:cubicBezTo>
                  <a:cubicBezTo>
                    <a:pt x="1185705" y="30982"/>
                    <a:pt x="2803490" y="0"/>
                    <a:pt x="2803490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99359" name="直接连接符 30"/>
            <p:cNvCxnSpPr>
              <a:cxnSpLocks noChangeShapeType="1"/>
            </p:cNvCxnSpPr>
            <p:nvPr/>
          </p:nvCxnSpPr>
          <p:spPr bwMode="auto">
            <a:xfrm flipV="1">
              <a:off x="1905000" y="3183334"/>
              <a:ext cx="701817" cy="5124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60" name="直接连接符 31"/>
            <p:cNvCxnSpPr>
              <a:cxnSpLocks noChangeShapeType="1"/>
              <a:stCxn id="99376" idx="3"/>
              <a:endCxn id="99373" idx="2"/>
            </p:cNvCxnSpPr>
            <p:nvPr/>
          </p:nvCxnSpPr>
          <p:spPr bwMode="auto">
            <a:xfrm flipV="1">
              <a:off x="1075638" y="4420522"/>
              <a:ext cx="1501460" cy="131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61" name="直接连接符 32"/>
            <p:cNvCxnSpPr>
              <a:cxnSpLocks noChangeShapeType="1"/>
              <a:stCxn id="99374" idx="3"/>
            </p:cNvCxnSpPr>
            <p:nvPr/>
          </p:nvCxnSpPr>
          <p:spPr bwMode="auto">
            <a:xfrm flipV="1">
              <a:off x="2950181" y="3581400"/>
              <a:ext cx="1545619" cy="7850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62" name="任意多边形 33"/>
            <p:cNvSpPr>
              <a:spLocks/>
            </p:cNvSpPr>
            <p:nvPr/>
          </p:nvSpPr>
          <p:spPr bwMode="auto">
            <a:xfrm>
              <a:off x="869182" y="4627266"/>
              <a:ext cx="3592286" cy="586585"/>
            </a:xfrm>
            <a:custGeom>
              <a:avLst/>
              <a:gdLst>
                <a:gd name="T0" fmla="*/ 0 w 3592286"/>
                <a:gd name="T1" fmla="*/ 0 h 586585"/>
                <a:gd name="T2" fmla="*/ 1949381 w 3592286"/>
                <a:gd name="T3" fmla="*/ 582804 h 586585"/>
                <a:gd name="T4" fmla="*/ 3592286 w 3592286"/>
                <a:gd name="T5" fmla="*/ 266281 h 586585"/>
                <a:gd name="T6" fmla="*/ 3592286 w 3592286"/>
                <a:gd name="T7" fmla="*/ 266281 h 5865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2286" h="586585">
                  <a:moveTo>
                    <a:pt x="0" y="0"/>
                  </a:moveTo>
                  <a:cubicBezTo>
                    <a:pt x="675333" y="269212"/>
                    <a:pt x="1350667" y="538424"/>
                    <a:pt x="1949381" y="582804"/>
                  </a:cubicBezTo>
                  <a:cubicBezTo>
                    <a:pt x="2548095" y="627184"/>
                    <a:pt x="3592286" y="266281"/>
                    <a:pt x="3592286" y="266281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2" name="标题 1"/>
          <p:cNvSpPr>
            <a:spLocks noGrp="1"/>
          </p:cNvSpPr>
          <p:nvPr>
            <p:ph type="title"/>
          </p:nvPr>
        </p:nvSpPr>
        <p:spPr>
          <a:xfrm>
            <a:off x="288000" y="0"/>
            <a:ext cx="8856000" cy="1417638"/>
          </a:xfr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/>
          <a:p>
            <a:pPr algn="l"/>
            <a:r>
              <a:rPr lang="zh-CN" altLang="en-US" sz="4400" b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实例（</a:t>
            </a:r>
            <a:r>
              <a:rPr lang="en-US" altLang="zh-CN" sz="4400" b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K=3</a:t>
            </a:r>
            <a:r>
              <a:rPr lang="zh-CN" altLang="en-US" sz="4400" b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）</a:t>
            </a:r>
            <a:endParaRPr lang="zh-CN" altLang="en-US" sz="4400" b="0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53" name="Rectangle 15"/>
          <p:cNvSpPr/>
          <p:nvPr/>
        </p:nvSpPr>
        <p:spPr>
          <a:xfrm>
            <a:off x="0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99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B48652-3F8C-468A-9BF2-42657B26675E}" type="datetime1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2018/11/22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sp>
        <p:nvSpPr>
          <p:cNvPr id="10137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F253E9-3C2D-4887-A26E-AC1EE2086E56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grpSp>
        <p:nvGrpSpPr>
          <p:cNvPr id="101381" name="组合 5"/>
          <p:cNvGrpSpPr>
            <a:grpSpLocks/>
          </p:cNvGrpSpPr>
          <p:nvPr/>
        </p:nvGrpSpPr>
        <p:grpSpPr bwMode="auto">
          <a:xfrm>
            <a:off x="4724400" y="3694113"/>
            <a:ext cx="3886200" cy="3011487"/>
            <a:chOff x="609601" y="2202296"/>
            <a:chExt cx="4200682" cy="3011555"/>
          </a:xfrm>
        </p:grpSpPr>
        <p:grpSp>
          <p:nvGrpSpPr>
            <p:cNvPr id="101427" name="组合 2"/>
            <p:cNvGrpSpPr>
              <a:grpSpLocks/>
            </p:cNvGrpSpPr>
            <p:nvPr/>
          </p:nvGrpSpPr>
          <p:grpSpPr bwMode="auto">
            <a:xfrm>
              <a:off x="609601" y="3234075"/>
              <a:ext cx="427944" cy="461665"/>
              <a:chOff x="4610100" y="3692543"/>
              <a:chExt cx="428018" cy="461580"/>
            </a:xfrm>
          </p:grpSpPr>
          <p:sp>
            <p:nvSpPr>
              <p:cNvPr id="101469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1470" name="文本框 1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28" name="组合 22"/>
            <p:cNvGrpSpPr>
              <a:grpSpLocks/>
            </p:cNvGrpSpPr>
            <p:nvPr/>
          </p:nvGrpSpPr>
          <p:grpSpPr bwMode="auto">
            <a:xfrm>
              <a:off x="647694" y="4191000"/>
              <a:ext cx="427944" cy="461665"/>
              <a:chOff x="4610100" y="3692543"/>
              <a:chExt cx="428018" cy="461580"/>
            </a:xfrm>
          </p:grpSpPr>
          <p:sp>
            <p:nvSpPr>
              <p:cNvPr id="101467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1468" name="文本框 24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29" name="组合 25"/>
            <p:cNvGrpSpPr>
              <a:grpSpLocks/>
            </p:cNvGrpSpPr>
            <p:nvPr/>
          </p:nvGrpSpPr>
          <p:grpSpPr bwMode="auto">
            <a:xfrm>
              <a:off x="2577098" y="4104813"/>
              <a:ext cx="380934" cy="523220"/>
              <a:chOff x="4610100" y="3608650"/>
              <a:chExt cx="381000" cy="523124"/>
            </a:xfrm>
          </p:grpSpPr>
          <p:sp>
            <p:nvSpPr>
              <p:cNvPr id="101465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1466" name="文本框 27"/>
              <p:cNvSpPr txBox="1">
                <a:spLocks noChangeArrowheads="1"/>
              </p:cNvSpPr>
              <p:nvPr/>
            </p:nvSpPr>
            <p:spPr bwMode="auto">
              <a:xfrm>
                <a:off x="4639824" y="3608650"/>
                <a:ext cx="343423" cy="523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30" name="组合 9"/>
            <p:cNvGrpSpPr>
              <a:grpSpLocks/>
            </p:cNvGrpSpPr>
            <p:nvPr/>
          </p:nvGrpSpPr>
          <p:grpSpPr bwMode="auto">
            <a:xfrm>
              <a:off x="1600200" y="3581400"/>
              <a:ext cx="390980" cy="469629"/>
              <a:chOff x="7837909" y="3003200"/>
              <a:chExt cx="390980" cy="469629"/>
            </a:xfrm>
          </p:grpSpPr>
          <p:sp>
            <p:nvSpPr>
              <p:cNvPr id="101463" name="椭圆 11"/>
              <p:cNvSpPr>
                <a:spLocks noChangeArrowheads="1"/>
              </p:cNvSpPr>
              <p:nvPr/>
            </p:nvSpPr>
            <p:spPr bwMode="auto">
              <a:xfrm>
                <a:off x="7847955" y="3069529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1464" name="文本框 30"/>
              <p:cNvSpPr txBox="1">
                <a:spLocks noChangeArrowheads="1"/>
              </p:cNvSpPr>
              <p:nvPr/>
            </p:nvSpPr>
            <p:spPr bwMode="auto">
              <a:xfrm>
                <a:off x="7837909" y="30032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31" name="组合 31"/>
            <p:cNvGrpSpPr>
              <a:grpSpLocks/>
            </p:cNvGrpSpPr>
            <p:nvPr/>
          </p:nvGrpSpPr>
          <p:grpSpPr bwMode="auto">
            <a:xfrm>
              <a:off x="3581400" y="2202296"/>
              <a:ext cx="380934" cy="476781"/>
              <a:chOff x="4610100" y="3649220"/>
              <a:chExt cx="381000" cy="476693"/>
            </a:xfrm>
          </p:grpSpPr>
          <p:sp>
            <p:nvSpPr>
              <p:cNvPr id="101461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1462" name="文本框 33"/>
              <p:cNvSpPr txBox="1">
                <a:spLocks noChangeArrowheads="1"/>
              </p:cNvSpPr>
              <p:nvPr/>
            </p:nvSpPr>
            <p:spPr bwMode="auto">
              <a:xfrm>
                <a:off x="4642297" y="3649220"/>
                <a:ext cx="32097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32" name="组合 11"/>
            <p:cNvGrpSpPr>
              <a:grpSpLocks/>
            </p:cNvGrpSpPr>
            <p:nvPr/>
          </p:nvGrpSpPr>
          <p:grpSpPr bwMode="auto">
            <a:xfrm>
              <a:off x="4381720" y="4467707"/>
              <a:ext cx="380934" cy="461665"/>
              <a:chOff x="4660049" y="4499931"/>
              <a:chExt cx="380934" cy="461665"/>
            </a:xfrm>
          </p:grpSpPr>
          <p:sp>
            <p:nvSpPr>
              <p:cNvPr id="101459" name="椭圆 11"/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1460" name="文本框 42"/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33" name="组合 12"/>
            <p:cNvGrpSpPr>
              <a:grpSpLocks/>
            </p:cNvGrpSpPr>
            <p:nvPr/>
          </p:nvGrpSpPr>
          <p:grpSpPr bwMode="auto">
            <a:xfrm>
              <a:off x="2569567" y="2816001"/>
              <a:ext cx="380934" cy="461665"/>
              <a:chOff x="4115660" y="3000489"/>
              <a:chExt cx="380934" cy="461665"/>
            </a:xfrm>
          </p:grpSpPr>
          <p:sp>
            <p:nvSpPr>
              <p:cNvPr id="101457" name="椭圆 11"/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1458" name="文本框 45"/>
              <p:cNvSpPr txBox="1">
                <a:spLocks noChangeArrowheads="1"/>
              </p:cNvSpPr>
              <p:nvPr/>
            </p:nvSpPr>
            <p:spPr bwMode="auto">
              <a:xfrm>
                <a:off x="4132009" y="3000489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34" name="组合 13"/>
            <p:cNvGrpSpPr>
              <a:grpSpLocks/>
            </p:cNvGrpSpPr>
            <p:nvPr/>
          </p:nvGrpSpPr>
          <p:grpSpPr bwMode="auto">
            <a:xfrm>
              <a:off x="4429349" y="3183334"/>
              <a:ext cx="380934" cy="461665"/>
              <a:chOff x="5887652" y="3727058"/>
              <a:chExt cx="380934" cy="461665"/>
            </a:xfrm>
          </p:grpSpPr>
          <p:sp>
            <p:nvSpPr>
              <p:cNvPr id="101455" name="椭圆 11"/>
              <p:cNvSpPr>
                <a:spLocks noChangeArrowheads="1"/>
              </p:cNvSpPr>
              <p:nvPr/>
            </p:nvSpPr>
            <p:spPr bwMode="auto">
              <a:xfrm>
                <a:off x="5887652" y="3785423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1456" name="文本框 51"/>
              <p:cNvSpPr txBox="1">
                <a:spLocks noChangeArrowheads="1"/>
              </p:cNvSpPr>
              <p:nvPr/>
            </p:nvSpPr>
            <p:spPr bwMode="auto">
              <a:xfrm>
                <a:off x="5916527" y="3727058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1435" name="直接连接符 14"/>
            <p:cNvCxnSpPr>
              <a:cxnSpLocks noChangeShapeType="1"/>
              <a:endCxn id="101464" idx="1"/>
            </p:cNvCxnSpPr>
            <p:nvPr/>
          </p:nvCxnSpPr>
          <p:spPr bwMode="auto">
            <a:xfrm>
              <a:off x="974587" y="3526060"/>
              <a:ext cx="625613" cy="2861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36" name="直接连接符 15"/>
            <p:cNvCxnSpPr>
              <a:cxnSpLocks noChangeShapeType="1"/>
            </p:cNvCxnSpPr>
            <p:nvPr/>
          </p:nvCxnSpPr>
          <p:spPr bwMode="auto">
            <a:xfrm>
              <a:off x="762000" y="3666727"/>
              <a:ext cx="38068" cy="552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37" name="直接连接符 16"/>
            <p:cNvCxnSpPr>
              <a:cxnSpLocks noChangeShapeType="1"/>
            </p:cNvCxnSpPr>
            <p:nvPr/>
          </p:nvCxnSpPr>
          <p:spPr bwMode="auto">
            <a:xfrm flipV="1">
              <a:off x="1035446" y="3942799"/>
              <a:ext cx="600762" cy="4790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38" name="直接连接符 17"/>
            <p:cNvCxnSpPr>
              <a:cxnSpLocks noChangeShapeType="1"/>
              <a:stCxn id="101458" idx="2"/>
            </p:cNvCxnSpPr>
            <p:nvPr/>
          </p:nvCxnSpPr>
          <p:spPr bwMode="auto">
            <a:xfrm>
              <a:off x="2755193" y="3277666"/>
              <a:ext cx="0" cy="9412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39" name="直接连接符 18"/>
            <p:cNvCxnSpPr>
              <a:cxnSpLocks noChangeShapeType="1"/>
              <a:stCxn id="101465" idx="6"/>
              <a:endCxn id="101460" idx="1"/>
            </p:cNvCxnSpPr>
            <p:nvPr/>
          </p:nvCxnSpPr>
          <p:spPr bwMode="auto">
            <a:xfrm>
              <a:off x="2958032" y="4420522"/>
              <a:ext cx="1431539" cy="27801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40" name="直接连接符 19"/>
            <p:cNvCxnSpPr>
              <a:cxnSpLocks noChangeShapeType="1"/>
              <a:endCxn id="101456" idx="2"/>
            </p:cNvCxnSpPr>
            <p:nvPr/>
          </p:nvCxnSpPr>
          <p:spPr bwMode="auto">
            <a:xfrm flipH="1" flipV="1">
              <a:off x="4618685" y="3644999"/>
              <a:ext cx="96487" cy="92000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41" name="直接连接符 20"/>
            <p:cNvCxnSpPr>
              <a:cxnSpLocks noChangeShapeType="1"/>
              <a:stCxn id="101457" idx="6"/>
              <a:endCxn id="101455" idx="2"/>
            </p:cNvCxnSpPr>
            <p:nvPr/>
          </p:nvCxnSpPr>
          <p:spPr bwMode="auto">
            <a:xfrm>
              <a:off x="2950501" y="3060002"/>
              <a:ext cx="1478848" cy="38334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42" name="直接连接符 21"/>
            <p:cNvCxnSpPr>
              <a:cxnSpLocks noChangeShapeType="1"/>
            </p:cNvCxnSpPr>
            <p:nvPr/>
          </p:nvCxnSpPr>
          <p:spPr bwMode="auto">
            <a:xfrm>
              <a:off x="2895600" y="3202985"/>
              <a:ext cx="1547111" cy="13565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43" name="直接连接符 22"/>
            <p:cNvCxnSpPr>
              <a:cxnSpLocks noChangeShapeType="1"/>
            </p:cNvCxnSpPr>
            <p:nvPr/>
          </p:nvCxnSpPr>
          <p:spPr bwMode="auto">
            <a:xfrm flipV="1">
              <a:off x="2870561" y="2663963"/>
              <a:ext cx="827291" cy="16175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44" name="直接连接符 23"/>
            <p:cNvCxnSpPr>
              <a:cxnSpLocks noChangeShapeType="1"/>
              <a:endCxn id="101461" idx="3"/>
            </p:cNvCxnSpPr>
            <p:nvPr/>
          </p:nvCxnSpPr>
          <p:spPr bwMode="auto">
            <a:xfrm flipV="1">
              <a:off x="2870561" y="2620015"/>
              <a:ext cx="766625" cy="27039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45" name="直接连接符 24"/>
            <p:cNvCxnSpPr>
              <a:cxnSpLocks noChangeShapeType="1"/>
            </p:cNvCxnSpPr>
            <p:nvPr/>
          </p:nvCxnSpPr>
          <p:spPr bwMode="auto">
            <a:xfrm>
              <a:off x="3934513" y="2620015"/>
              <a:ext cx="561287" cy="6576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46" name="直接连接符 25"/>
            <p:cNvCxnSpPr>
              <a:cxnSpLocks noChangeShapeType="1"/>
              <a:stCxn id="101461" idx="4"/>
              <a:endCxn id="101460" idx="0"/>
            </p:cNvCxnSpPr>
            <p:nvPr/>
          </p:nvCxnSpPr>
          <p:spPr bwMode="auto">
            <a:xfrm>
              <a:off x="3771867" y="2679077"/>
              <a:ext cx="786981" cy="17886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47" name="直接连接符 26"/>
            <p:cNvCxnSpPr>
              <a:cxnSpLocks noChangeShapeType="1"/>
              <a:endCxn id="101466" idx="1"/>
            </p:cNvCxnSpPr>
            <p:nvPr/>
          </p:nvCxnSpPr>
          <p:spPr bwMode="auto">
            <a:xfrm>
              <a:off x="1981200" y="3962400"/>
              <a:ext cx="625617" cy="4040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448" name="任意多边形 27"/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1449" name="任意多边形 28"/>
            <p:cNvSpPr>
              <a:spLocks/>
            </p:cNvSpPr>
            <p:nvPr/>
          </p:nvSpPr>
          <p:spPr bwMode="auto">
            <a:xfrm>
              <a:off x="1748413" y="2401556"/>
              <a:ext cx="1853921" cy="1251020"/>
            </a:xfrm>
            <a:custGeom>
              <a:avLst/>
              <a:gdLst>
                <a:gd name="T0" fmla="*/ 0 w 1853921"/>
                <a:gd name="T1" fmla="*/ 1251020 h 1251020"/>
                <a:gd name="T2" fmla="*/ 356717 w 1853921"/>
                <a:gd name="T3" fmla="*/ 391886 h 1251020"/>
                <a:gd name="T4" fmla="*/ 1853921 w 1853921"/>
                <a:gd name="T5" fmla="*/ 0 h 1251020"/>
                <a:gd name="T6" fmla="*/ 1853921 w 1853921"/>
                <a:gd name="T7" fmla="*/ 0 h 1251020"/>
                <a:gd name="T8" fmla="*/ 1853921 w 1853921"/>
                <a:gd name="T9" fmla="*/ 0 h 125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53921" h="1251020">
                  <a:moveTo>
                    <a:pt x="0" y="1251020"/>
                  </a:moveTo>
                  <a:cubicBezTo>
                    <a:pt x="23865" y="925704"/>
                    <a:pt x="47730" y="600389"/>
                    <a:pt x="356717" y="391886"/>
                  </a:cubicBezTo>
                  <a:cubicBezTo>
                    <a:pt x="665704" y="183383"/>
                    <a:pt x="1853921" y="0"/>
                    <a:pt x="1853921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1450" name="任意多边形 29"/>
            <p:cNvSpPr>
              <a:spLocks/>
            </p:cNvSpPr>
            <p:nvPr/>
          </p:nvSpPr>
          <p:spPr bwMode="auto">
            <a:xfrm>
              <a:off x="793820" y="2371411"/>
              <a:ext cx="2803490" cy="899327"/>
            </a:xfrm>
            <a:custGeom>
              <a:avLst/>
              <a:gdLst>
                <a:gd name="T0" fmla="*/ 0 w 2803490"/>
                <a:gd name="T1" fmla="*/ 899327 h 899327"/>
                <a:gd name="T2" fmla="*/ 718457 w 2803490"/>
                <a:gd name="T3" fmla="*/ 180870 h 899327"/>
                <a:gd name="T4" fmla="*/ 2803490 w 2803490"/>
                <a:gd name="T5" fmla="*/ 0 h 899327"/>
                <a:gd name="T6" fmla="*/ 2803490 w 2803490"/>
                <a:gd name="T7" fmla="*/ 0 h 899327"/>
                <a:gd name="T8" fmla="*/ 2803490 w 2803490"/>
                <a:gd name="T9" fmla="*/ 0 h 899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03490" h="899327">
                  <a:moveTo>
                    <a:pt x="0" y="899327"/>
                  </a:moveTo>
                  <a:cubicBezTo>
                    <a:pt x="125604" y="615042"/>
                    <a:pt x="251209" y="330758"/>
                    <a:pt x="718457" y="180870"/>
                  </a:cubicBezTo>
                  <a:cubicBezTo>
                    <a:pt x="1185705" y="30982"/>
                    <a:pt x="2803490" y="0"/>
                    <a:pt x="2803490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01451" name="直接连接符 30"/>
            <p:cNvCxnSpPr>
              <a:cxnSpLocks noChangeShapeType="1"/>
            </p:cNvCxnSpPr>
            <p:nvPr/>
          </p:nvCxnSpPr>
          <p:spPr bwMode="auto">
            <a:xfrm flipV="1">
              <a:off x="1905000" y="3183334"/>
              <a:ext cx="701817" cy="5124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52" name="直接连接符 31"/>
            <p:cNvCxnSpPr>
              <a:cxnSpLocks noChangeShapeType="1"/>
              <a:stCxn id="101468" idx="3"/>
              <a:endCxn id="101465" idx="2"/>
            </p:cNvCxnSpPr>
            <p:nvPr/>
          </p:nvCxnSpPr>
          <p:spPr bwMode="auto">
            <a:xfrm flipV="1">
              <a:off x="1075638" y="4420522"/>
              <a:ext cx="1501460" cy="131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53" name="直接连接符 32"/>
            <p:cNvCxnSpPr>
              <a:cxnSpLocks noChangeShapeType="1"/>
              <a:stCxn id="101466" idx="3"/>
            </p:cNvCxnSpPr>
            <p:nvPr/>
          </p:nvCxnSpPr>
          <p:spPr bwMode="auto">
            <a:xfrm flipV="1">
              <a:off x="2950181" y="3581400"/>
              <a:ext cx="1545619" cy="7850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454" name="任意多边形 33"/>
            <p:cNvSpPr>
              <a:spLocks/>
            </p:cNvSpPr>
            <p:nvPr/>
          </p:nvSpPr>
          <p:spPr bwMode="auto">
            <a:xfrm>
              <a:off x="869182" y="4627266"/>
              <a:ext cx="3592286" cy="586585"/>
            </a:xfrm>
            <a:custGeom>
              <a:avLst/>
              <a:gdLst>
                <a:gd name="T0" fmla="*/ 0 w 3592286"/>
                <a:gd name="T1" fmla="*/ 0 h 586585"/>
                <a:gd name="T2" fmla="*/ 1949381 w 3592286"/>
                <a:gd name="T3" fmla="*/ 582804 h 586585"/>
                <a:gd name="T4" fmla="*/ 3592286 w 3592286"/>
                <a:gd name="T5" fmla="*/ 266281 h 586585"/>
                <a:gd name="T6" fmla="*/ 3592286 w 3592286"/>
                <a:gd name="T7" fmla="*/ 266281 h 5865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2286" h="586585">
                  <a:moveTo>
                    <a:pt x="0" y="0"/>
                  </a:moveTo>
                  <a:cubicBezTo>
                    <a:pt x="675333" y="269212"/>
                    <a:pt x="1350667" y="538424"/>
                    <a:pt x="1949381" y="582804"/>
                  </a:cubicBezTo>
                  <a:cubicBezTo>
                    <a:pt x="2548095" y="627184"/>
                    <a:pt x="3592286" y="266281"/>
                    <a:pt x="3592286" y="266281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57200" y="1417638"/>
          <a:ext cx="6213475" cy="2468808"/>
        </p:xfrm>
        <a:graphic>
          <a:graphicData uri="http://schemas.openxmlformats.org/drawingml/2006/table">
            <a:tbl>
              <a:tblPr/>
              <a:tblGrid>
                <a:gridCol w="735013">
                  <a:extLst>
                    <a:ext uri="{9D8B030D-6E8A-4147-A177-3AD203B41FA5}">
                      <a16:colId xmlns:a16="http://schemas.microsoft.com/office/drawing/2014/main" val="3241756441"/>
                    </a:ext>
                  </a:extLst>
                </a:gridCol>
                <a:gridCol w="1414462">
                  <a:extLst>
                    <a:ext uri="{9D8B030D-6E8A-4147-A177-3AD203B41FA5}">
                      <a16:colId xmlns:a16="http://schemas.microsoft.com/office/drawing/2014/main" val="3862211345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423609264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553601864"/>
                    </a:ext>
                  </a:extLst>
                </a:gridCol>
                <a:gridCol w="1912937">
                  <a:extLst>
                    <a:ext uri="{9D8B030D-6E8A-4147-A177-3AD203B41FA5}">
                      <a16:colId xmlns:a16="http://schemas.microsoft.com/office/drawing/2014/main" val="1355091387"/>
                    </a:ext>
                  </a:extLst>
                </a:gridCol>
              </a:tblGrid>
              <a:tr h="6399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Node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Use+Def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Outside loop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Use+Def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inside loop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Degree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Spill priority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61565"/>
                  </a:ext>
                </a:extLst>
              </a:tr>
              <a:tr h="365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(2+10*0)/4=0.5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731317"/>
                  </a:ext>
                </a:extLst>
              </a:tr>
              <a:tr h="365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(1+10*1)/4=2.75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90324"/>
                  </a:ext>
                </a:extLst>
              </a:tr>
              <a:tr h="365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(2+10*0)/6=0.33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094034"/>
                  </a:ext>
                </a:extLst>
              </a:tr>
              <a:tr h="365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(2+10*2)/4=5.5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107717"/>
                  </a:ext>
                </a:extLst>
              </a:tr>
              <a:tr h="365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(1+10*3)/3=10.33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423788"/>
                  </a:ext>
                </a:extLst>
              </a:tr>
            </a:tbl>
          </a:graphicData>
        </a:graphic>
      </p:graphicFrame>
      <p:sp>
        <p:nvSpPr>
          <p:cNvPr id="53" name="椭圆 5"/>
          <p:cNvSpPr>
            <a:spLocks noChangeArrowheads="1"/>
          </p:cNvSpPr>
          <p:nvPr/>
        </p:nvSpPr>
        <p:spPr bwMode="auto">
          <a:xfrm>
            <a:off x="7478713" y="3779838"/>
            <a:ext cx="352425" cy="38258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54" name="标题 1"/>
          <p:cNvSpPr>
            <a:spLocks noGrp="1"/>
          </p:cNvSpPr>
          <p:nvPr>
            <p:ph type="title"/>
          </p:nvPr>
        </p:nvSpPr>
        <p:spPr>
          <a:xfrm>
            <a:off x="288000" y="0"/>
            <a:ext cx="8856000" cy="1417638"/>
          </a:xfr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/>
          <a:p>
            <a:pPr algn="l"/>
            <a:r>
              <a:rPr lang="zh-CN" altLang="en-US" sz="4400" b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实例（</a:t>
            </a:r>
            <a:r>
              <a:rPr lang="en-US" altLang="zh-CN" sz="4400" b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K=3</a:t>
            </a:r>
            <a:r>
              <a:rPr lang="zh-CN" altLang="en-US" sz="4400" b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）</a:t>
            </a:r>
            <a:endParaRPr lang="zh-CN" altLang="en-US" sz="4400" b="0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55" name="Rectangle 15"/>
          <p:cNvSpPr/>
          <p:nvPr/>
        </p:nvSpPr>
        <p:spPr>
          <a:xfrm>
            <a:off x="0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15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47800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enter: 	c1 ←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M[c</a:t>
            </a:r>
            <a:r>
              <a:rPr lang="en-US" altLang="zh-CN" sz="2400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c1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a ← r1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b ← 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d ← 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 ← a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loop:	d ← d+b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 ← e-1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if e&gt;0 goto loop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r1 ← d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c2 ← M[c</a:t>
            </a:r>
            <a:r>
              <a:rPr lang="en-US" altLang="zh-CN" sz="2400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r3 ← c2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return (r1, r3 live out)</a:t>
            </a:r>
          </a:p>
        </p:txBody>
      </p:sp>
      <p:sp>
        <p:nvSpPr>
          <p:cNvPr id="113667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C693FE-824F-4287-B3DD-903916E6EAED}" type="datetime1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2018/11/22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sp>
        <p:nvSpPr>
          <p:cNvPr id="11366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B7C882-7FCF-44AC-B015-B27F9D24E32C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cxnSp>
        <p:nvCxnSpPr>
          <p:cNvPr id="113670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13671" name="组合 37"/>
          <p:cNvGrpSpPr>
            <a:grpSpLocks/>
          </p:cNvGrpSpPr>
          <p:nvPr/>
        </p:nvGrpSpPr>
        <p:grpSpPr bwMode="auto">
          <a:xfrm>
            <a:off x="4724400" y="1704975"/>
            <a:ext cx="3886200" cy="2835275"/>
            <a:chOff x="609601" y="2378377"/>
            <a:chExt cx="4200682" cy="2835474"/>
          </a:xfrm>
        </p:grpSpPr>
        <p:grpSp>
          <p:nvGrpSpPr>
            <p:cNvPr id="113685" name="组合 2"/>
            <p:cNvGrpSpPr>
              <a:grpSpLocks/>
            </p:cNvGrpSpPr>
            <p:nvPr/>
          </p:nvGrpSpPr>
          <p:grpSpPr bwMode="auto">
            <a:xfrm>
              <a:off x="609601" y="3234075"/>
              <a:ext cx="427944" cy="461665"/>
              <a:chOff x="4610100" y="3692543"/>
              <a:chExt cx="428018" cy="461580"/>
            </a:xfrm>
          </p:grpSpPr>
          <p:sp>
            <p:nvSpPr>
              <p:cNvPr id="113718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13719" name="文本框 1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686" name="组合 22"/>
            <p:cNvGrpSpPr>
              <a:grpSpLocks/>
            </p:cNvGrpSpPr>
            <p:nvPr/>
          </p:nvGrpSpPr>
          <p:grpSpPr bwMode="auto">
            <a:xfrm>
              <a:off x="647694" y="4191000"/>
              <a:ext cx="427944" cy="461665"/>
              <a:chOff x="4610100" y="3692543"/>
              <a:chExt cx="428018" cy="461580"/>
            </a:xfrm>
          </p:grpSpPr>
          <p:sp>
            <p:nvSpPr>
              <p:cNvPr id="113716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13717" name="文本框 24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687" name="组合 25"/>
            <p:cNvGrpSpPr>
              <a:grpSpLocks/>
            </p:cNvGrpSpPr>
            <p:nvPr/>
          </p:nvGrpSpPr>
          <p:grpSpPr bwMode="auto">
            <a:xfrm>
              <a:off x="2577098" y="4159164"/>
              <a:ext cx="380934" cy="463008"/>
              <a:chOff x="4610100" y="3662990"/>
              <a:chExt cx="381000" cy="462923"/>
            </a:xfrm>
          </p:grpSpPr>
          <p:sp>
            <p:nvSpPr>
              <p:cNvPr id="113714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13715" name="文本框 27"/>
              <p:cNvSpPr txBox="1">
                <a:spLocks noChangeArrowheads="1"/>
              </p:cNvSpPr>
              <p:nvPr/>
            </p:nvSpPr>
            <p:spPr bwMode="auto">
              <a:xfrm>
                <a:off x="4634393" y="3662990"/>
                <a:ext cx="346953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688" name="组合 43"/>
            <p:cNvGrpSpPr>
              <a:grpSpLocks/>
            </p:cNvGrpSpPr>
            <p:nvPr/>
          </p:nvGrpSpPr>
          <p:grpSpPr bwMode="auto">
            <a:xfrm>
              <a:off x="1600200" y="3581400"/>
              <a:ext cx="390980" cy="469629"/>
              <a:chOff x="7837909" y="3003200"/>
              <a:chExt cx="390980" cy="469629"/>
            </a:xfrm>
          </p:grpSpPr>
          <p:sp>
            <p:nvSpPr>
              <p:cNvPr id="113712" name="椭圆 11"/>
              <p:cNvSpPr>
                <a:spLocks noChangeArrowheads="1"/>
              </p:cNvSpPr>
              <p:nvPr/>
            </p:nvSpPr>
            <p:spPr bwMode="auto">
              <a:xfrm>
                <a:off x="7847955" y="3069529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13713" name="文本框 30"/>
              <p:cNvSpPr txBox="1">
                <a:spLocks noChangeArrowheads="1"/>
              </p:cNvSpPr>
              <p:nvPr/>
            </p:nvSpPr>
            <p:spPr bwMode="auto">
              <a:xfrm>
                <a:off x="7837909" y="30032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689" name="组合 44"/>
            <p:cNvGrpSpPr>
              <a:grpSpLocks/>
            </p:cNvGrpSpPr>
            <p:nvPr/>
          </p:nvGrpSpPr>
          <p:grpSpPr bwMode="auto">
            <a:xfrm>
              <a:off x="4381720" y="4467707"/>
              <a:ext cx="380934" cy="461665"/>
              <a:chOff x="4660049" y="4499931"/>
              <a:chExt cx="380934" cy="461665"/>
            </a:xfrm>
          </p:grpSpPr>
          <p:sp>
            <p:nvSpPr>
              <p:cNvPr id="113710" name="椭圆 11"/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13711" name="文本框 42"/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690" name="组合 45"/>
            <p:cNvGrpSpPr>
              <a:grpSpLocks/>
            </p:cNvGrpSpPr>
            <p:nvPr/>
          </p:nvGrpSpPr>
          <p:grpSpPr bwMode="auto">
            <a:xfrm>
              <a:off x="2569567" y="2816001"/>
              <a:ext cx="380934" cy="461665"/>
              <a:chOff x="4115660" y="3000489"/>
              <a:chExt cx="380934" cy="461665"/>
            </a:xfrm>
          </p:grpSpPr>
          <p:sp>
            <p:nvSpPr>
              <p:cNvPr id="113708" name="椭圆 11"/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13709" name="文本框 45"/>
              <p:cNvSpPr txBox="1">
                <a:spLocks noChangeArrowheads="1"/>
              </p:cNvSpPr>
              <p:nvPr/>
            </p:nvSpPr>
            <p:spPr bwMode="auto">
              <a:xfrm>
                <a:off x="4132009" y="3000489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691" name="组合 46"/>
            <p:cNvGrpSpPr>
              <a:grpSpLocks/>
            </p:cNvGrpSpPr>
            <p:nvPr/>
          </p:nvGrpSpPr>
          <p:grpSpPr bwMode="auto">
            <a:xfrm>
              <a:off x="4429349" y="3183334"/>
              <a:ext cx="380934" cy="461665"/>
              <a:chOff x="5887652" y="3727058"/>
              <a:chExt cx="380934" cy="461665"/>
            </a:xfrm>
          </p:grpSpPr>
          <p:sp>
            <p:nvSpPr>
              <p:cNvPr id="113706" name="椭圆 11"/>
              <p:cNvSpPr>
                <a:spLocks noChangeArrowheads="1"/>
              </p:cNvSpPr>
              <p:nvPr/>
            </p:nvSpPr>
            <p:spPr bwMode="auto">
              <a:xfrm>
                <a:off x="5887652" y="3785423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13707" name="文本框 51"/>
              <p:cNvSpPr txBox="1">
                <a:spLocks noChangeArrowheads="1"/>
              </p:cNvSpPr>
              <p:nvPr/>
            </p:nvSpPr>
            <p:spPr bwMode="auto">
              <a:xfrm>
                <a:off x="5916527" y="3727058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3692" name="直接连接符 47"/>
            <p:cNvCxnSpPr>
              <a:cxnSpLocks noChangeShapeType="1"/>
              <a:endCxn id="113713" idx="1"/>
            </p:cNvCxnSpPr>
            <p:nvPr/>
          </p:nvCxnSpPr>
          <p:spPr bwMode="auto">
            <a:xfrm>
              <a:off x="974587" y="3526060"/>
              <a:ext cx="625613" cy="2861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693" name="直接连接符 48"/>
            <p:cNvCxnSpPr>
              <a:cxnSpLocks noChangeShapeType="1"/>
            </p:cNvCxnSpPr>
            <p:nvPr/>
          </p:nvCxnSpPr>
          <p:spPr bwMode="auto">
            <a:xfrm>
              <a:off x="762000" y="3666727"/>
              <a:ext cx="38068" cy="552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694" name="直接连接符 49"/>
            <p:cNvCxnSpPr>
              <a:cxnSpLocks noChangeShapeType="1"/>
            </p:cNvCxnSpPr>
            <p:nvPr/>
          </p:nvCxnSpPr>
          <p:spPr bwMode="auto">
            <a:xfrm flipV="1">
              <a:off x="1035446" y="3942799"/>
              <a:ext cx="600762" cy="4790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695" name="直接连接符 50"/>
            <p:cNvCxnSpPr>
              <a:cxnSpLocks noChangeShapeType="1"/>
              <a:stCxn id="113709" idx="2"/>
            </p:cNvCxnSpPr>
            <p:nvPr/>
          </p:nvCxnSpPr>
          <p:spPr bwMode="auto">
            <a:xfrm>
              <a:off x="2755193" y="3277666"/>
              <a:ext cx="0" cy="9412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696" name="直接连接符 51"/>
            <p:cNvCxnSpPr>
              <a:cxnSpLocks noChangeShapeType="1"/>
              <a:stCxn id="113714" idx="6"/>
              <a:endCxn id="113711" idx="1"/>
            </p:cNvCxnSpPr>
            <p:nvPr/>
          </p:nvCxnSpPr>
          <p:spPr bwMode="auto">
            <a:xfrm>
              <a:off x="2958032" y="4420522"/>
              <a:ext cx="1431539" cy="27801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697" name="直接连接符 52"/>
            <p:cNvCxnSpPr>
              <a:cxnSpLocks noChangeShapeType="1"/>
              <a:endCxn id="113707" idx="2"/>
            </p:cNvCxnSpPr>
            <p:nvPr/>
          </p:nvCxnSpPr>
          <p:spPr bwMode="auto">
            <a:xfrm flipH="1" flipV="1">
              <a:off x="4618685" y="3644999"/>
              <a:ext cx="96487" cy="92000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698" name="直接连接符 53"/>
            <p:cNvCxnSpPr>
              <a:cxnSpLocks noChangeShapeType="1"/>
              <a:stCxn id="113708" idx="6"/>
              <a:endCxn id="113706" idx="2"/>
            </p:cNvCxnSpPr>
            <p:nvPr/>
          </p:nvCxnSpPr>
          <p:spPr bwMode="auto">
            <a:xfrm>
              <a:off x="2950501" y="3060002"/>
              <a:ext cx="1478848" cy="38334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699" name="直接连接符 54"/>
            <p:cNvCxnSpPr>
              <a:cxnSpLocks noChangeShapeType="1"/>
            </p:cNvCxnSpPr>
            <p:nvPr/>
          </p:nvCxnSpPr>
          <p:spPr bwMode="auto">
            <a:xfrm>
              <a:off x="2895600" y="3202985"/>
              <a:ext cx="1547111" cy="13565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700" name="直接连接符 55"/>
            <p:cNvCxnSpPr>
              <a:cxnSpLocks noChangeShapeType="1"/>
              <a:endCxn id="113715" idx="1"/>
            </p:cNvCxnSpPr>
            <p:nvPr/>
          </p:nvCxnSpPr>
          <p:spPr bwMode="auto">
            <a:xfrm>
              <a:off x="1981200" y="3962400"/>
              <a:ext cx="625617" cy="4040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701" name="任意多边形 56"/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13702" name="直接连接符 57"/>
            <p:cNvCxnSpPr>
              <a:cxnSpLocks noChangeShapeType="1"/>
            </p:cNvCxnSpPr>
            <p:nvPr/>
          </p:nvCxnSpPr>
          <p:spPr bwMode="auto">
            <a:xfrm flipV="1">
              <a:off x="1905000" y="3183334"/>
              <a:ext cx="701817" cy="5124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703" name="直接连接符 58"/>
            <p:cNvCxnSpPr>
              <a:cxnSpLocks noChangeShapeType="1"/>
              <a:stCxn id="113717" idx="3"/>
              <a:endCxn id="113714" idx="2"/>
            </p:cNvCxnSpPr>
            <p:nvPr/>
          </p:nvCxnSpPr>
          <p:spPr bwMode="auto">
            <a:xfrm flipV="1">
              <a:off x="1075638" y="4420522"/>
              <a:ext cx="1501460" cy="131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704" name="直接连接符 59"/>
            <p:cNvCxnSpPr>
              <a:cxnSpLocks noChangeShapeType="1"/>
              <a:stCxn id="113715" idx="3"/>
            </p:cNvCxnSpPr>
            <p:nvPr/>
          </p:nvCxnSpPr>
          <p:spPr bwMode="auto">
            <a:xfrm flipV="1">
              <a:off x="2950181" y="3581400"/>
              <a:ext cx="1545619" cy="7850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705" name="任意多边形 60"/>
            <p:cNvSpPr>
              <a:spLocks/>
            </p:cNvSpPr>
            <p:nvPr/>
          </p:nvSpPr>
          <p:spPr bwMode="auto">
            <a:xfrm>
              <a:off x="869182" y="4627266"/>
              <a:ext cx="3592286" cy="586585"/>
            </a:xfrm>
            <a:custGeom>
              <a:avLst/>
              <a:gdLst>
                <a:gd name="T0" fmla="*/ 0 w 3592286"/>
                <a:gd name="T1" fmla="*/ 0 h 586585"/>
                <a:gd name="T2" fmla="*/ 1949381 w 3592286"/>
                <a:gd name="T3" fmla="*/ 582804 h 586585"/>
                <a:gd name="T4" fmla="*/ 3592286 w 3592286"/>
                <a:gd name="T5" fmla="*/ 266281 h 586585"/>
                <a:gd name="T6" fmla="*/ 3592286 w 3592286"/>
                <a:gd name="T7" fmla="*/ 266281 h 5865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2286" h="586585">
                  <a:moveTo>
                    <a:pt x="0" y="0"/>
                  </a:moveTo>
                  <a:cubicBezTo>
                    <a:pt x="675333" y="269212"/>
                    <a:pt x="1350667" y="538424"/>
                    <a:pt x="1949381" y="582804"/>
                  </a:cubicBezTo>
                  <a:cubicBezTo>
                    <a:pt x="2548095" y="627184"/>
                    <a:pt x="3592286" y="266281"/>
                    <a:pt x="3592286" y="266281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13672" name="组合 2"/>
          <p:cNvGrpSpPr>
            <a:grpSpLocks/>
          </p:cNvGrpSpPr>
          <p:nvPr/>
        </p:nvGrpSpPr>
        <p:grpSpPr bwMode="auto">
          <a:xfrm>
            <a:off x="4232275" y="4054475"/>
            <a:ext cx="423863" cy="485775"/>
            <a:chOff x="4232032" y="4054221"/>
            <a:chExt cx="423514" cy="486129"/>
          </a:xfrm>
        </p:grpSpPr>
        <p:sp>
          <p:nvSpPr>
            <p:cNvPr id="113683" name="椭圆 5"/>
            <p:cNvSpPr>
              <a:spLocks noChangeArrowheads="1"/>
            </p:cNvSpPr>
            <p:nvPr/>
          </p:nvSpPr>
          <p:spPr bwMode="auto">
            <a:xfrm>
              <a:off x="4232967" y="4157191"/>
              <a:ext cx="351733" cy="383159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684" name="文本框 1"/>
            <p:cNvSpPr txBox="1">
              <a:spLocks noChangeArrowheads="1"/>
            </p:cNvSpPr>
            <p:nvPr/>
          </p:nvSpPr>
          <p:spPr bwMode="auto">
            <a:xfrm>
              <a:off x="4232032" y="4054221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400" i="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673" name="组合 119"/>
          <p:cNvGrpSpPr>
            <a:grpSpLocks/>
          </p:cNvGrpSpPr>
          <p:nvPr/>
        </p:nvGrpSpPr>
        <p:grpSpPr bwMode="auto">
          <a:xfrm>
            <a:off x="3841750" y="3086100"/>
            <a:ext cx="422275" cy="485775"/>
            <a:chOff x="4232032" y="4054221"/>
            <a:chExt cx="423514" cy="486129"/>
          </a:xfrm>
        </p:grpSpPr>
        <p:sp>
          <p:nvSpPr>
            <p:cNvPr id="113681" name="椭圆 5"/>
            <p:cNvSpPr>
              <a:spLocks noChangeArrowheads="1"/>
            </p:cNvSpPr>
            <p:nvPr/>
          </p:nvSpPr>
          <p:spPr bwMode="auto">
            <a:xfrm>
              <a:off x="4232967" y="4157191"/>
              <a:ext cx="351733" cy="383159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682" name="文本框 121"/>
            <p:cNvSpPr txBox="1">
              <a:spLocks noChangeArrowheads="1"/>
            </p:cNvSpPr>
            <p:nvPr/>
          </p:nvSpPr>
          <p:spPr bwMode="auto">
            <a:xfrm>
              <a:off x="4232032" y="4054221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400" i="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3674" name="直接连接符 4"/>
          <p:cNvCxnSpPr>
            <a:cxnSpLocks noChangeShapeType="1"/>
          </p:cNvCxnSpPr>
          <p:nvPr/>
        </p:nvCxnSpPr>
        <p:spPr bwMode="auto">
          <a:xfrm flipV="1">
            <a:off x="4500563" y="3884613"/>
            <a:ext cx="293687" cy="2714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75" name="直接连接符 7167"/>
          <p:cNvCxnSpPr>
            <a:cxnSpLocks noChangeShapeType="1"/>
          </p:cNvCxnSpPr>
          <p:nvPr/>
        </p:nvCxnSpPr>
        <p:spPr bwMode="auto">
          <a:xfrm flipV="1">
            <a:off x="4419600" y="2924175"/>
            <a:ext cx="338138" cy="124142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76" name="直接连接符 7173"/>
          <p:cNvCxnSpPr>
            <a:cxnSpLocks noChangeShapeType="1"/>
            <a:endCxn id="113713" idx="1"/>
          </p:cNvCxnSpPr>
          <p:nvPr/>
        </p:nvCxnSpPr>
        <p:spPr bwMode="auto">
          <a:xfrm flipV="1">
            <a:off x="4194175" y="3138488"/>
            <a:ext cx="1446213" cy="292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77" name="直接连接符 7179"/>
          <p:cNvCxnSpPr>
            <a:cxnSpLocks noChangeShapeType="1"/>
          </p:cNvCxnSpPr>
          <p:nvPr/>
        </p:nvCxnSpPr>
        <p:spPr bwMode="auto">
          <a:xfrm>
            <a:off x="4194175" y="3430588"/>
            <a:ext cx="565150" cy="261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78" name="直接连接符 7181"/>
          <p:cNvCxnSpPr>
            <a:cxnSpLocks noChangeShapeType="1"/>
          </p:cNvCxnSpPr>
          <p:nvPr/>
        </p:nvCxnSpPr>
        <p:spPr bwMode="auto">
          <a:xfrm flipV="1">
            <a:off x="4194175" y="2903538"/>
            <a:ext cx="565150" cy="52705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679" name="椭圆 5"/>
          <p:cNvSpPr>
            <a:spLocks noChangeArrowheads="1"/>
          </p:cNvSpPr>
          <p:nvPr/>
        </p:nvSpPr>
        <p:spPr bwMode="auto">
          <a:xfrm>
            <a:off x="4237038" y="4157663"/>
            <a:ext cx="350837" cy="38258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3680" name="椭圆 5"/>
          <p:cNvSpPr>
            <a:spLocks noChangeArrowheads="1"/>
          </p:cNvSpPr>
          <p:nvPr/>
        </p:nvSpPr>
        <p:spPr bwMode="auto">
          <a:xfrm>
            <a:off x="3844925" y="3189288"/>
            <a:ext cx="352425" cy="38258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57" name="标题 1"/>
          <p:cNvSpPr>
            <a:spLocks noGrp="1"/>
          </p:cNvSpPr>
          <p:nvPr>
            <p:ph type="title"/>
          </p:nvPr>
        </p:nvSpPr>
        <p:spPr>
          <a:xfrm>
            <a:off x="288000" y="0"/>
            <a:ext cx="8856000" cy="1417638"/>
          </a:xfr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/>
          <a:p>
            <a:pPr algn="l"/>
            <a:r>
              <a:rPr lang="zh-CN" altLang="en-US" sz="4400" b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实例（</a:t>
            </a:r>
            <a:r>
              <a:rPr lang="en-US" altLang="zh-CN" sz="4400" b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K=3</a:t>
            </a:r>
            <a:r>
              <a:rPr lang="zh-CN" altLang="en-US" sz="4400" b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）</a:t>
            </a:r>
            <a:endParaRPr lang="zh-CN" altLang="en-US" sz="4400" b="0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58" name="Rectangle 15"/>
          <p:cNvSpPr/>
          <p:nvPr/>
        </p:nvSpPr>
        <p:spPr>
          <a:xfrm>
            <a:off x="0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77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47800"/>
            <a:ext cx="83058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    	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	r1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	r1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	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	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enter: 	M[c</a:t>
            </a:r>
            <a:r>
              <a:rPr lang="en-US" altLang="zh-CN" sz="2400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r3 ← 0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loop:	r3 ← r3+r2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r1 ← r1-1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if r1&gt;0 goto loop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r1 ← r3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r3 ← M[c</a:t>
            </a:r>
            <a:r>
              <a:rPr lang="en-US" altLang="zh-CN" sz="2400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return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003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64500E-EE19-42E8-8A45-84DD7263D5BD}" type="datetime1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2018/11/22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sp>
        <p:nvSpPr>
          <p:cNvPr id="12800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8847A1-42A4-4938-905C-B49F91709206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zh-CN" sz="1400" smtClean="0">
              <a:latin typeface="Times New Roman" panose="02020603050405020304" pitchFamily="18" charset="0"/>
            </a:endParaRPr>
          </a:p>
        </p:txBody>
      </p:sp>
      <p:cxnSp>
        <p:nvCxnSpPr>
          <p:cNvPr id="128006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28007" name="组合 37"/>
          <p:cNvGrpSpPr>
            <a:grpSpLocks/>
          </p:cNvGrpSpPr>
          <p:nvPr/>
        </p:nvGrpSpPr>
        <p:grpSpPr bwMode="auto">
          <a:xfrm>
            <a:off x="4467225" y="1704975"/>
            <a:ext cx="3136900" cy="2243138"/>
            <a:chOff x="330781" y="2378377"/>
            <a:chExt cx="3391063" cy="2243795"/>
          </a:xfrm>
        </p:grpSpPr>
        <p:grpSp>
          <p:nvGrpSpPr>
            <p:cNvPr id="128008" name="组合 2"/>
            <p:cNvGrpSpPr>
              <a:grpSpLocks/>
            </p:cNvGrpSpPr>
            <p:nvPr/>
          </p:nvGrpSpPr>
          <p:grpSpPr bwMode="auto">
            <a:xfrm>
              <a:off x="330781" y="3188096"/>
              <a:ext cx="937750" cy="479426"/>
              <a:chOff x="4331228" y="3646575"/>
              <a:chExt cx="937911" cy="479338"/>
            </a:xfrm>
          </p:grpSpPr>
          <p:sp>
            <p:nvSpPr>
              <p:cNvPr id="128019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8020" name="文本框 1"/>
              <p:cNvSpPr txBox="1">
                <a:spLocks noChangeArrowheads="1"/>
              </p:cNvSpPr>
              <p:nvPr/>
            </p:nvSpPr>
            <p:spPr bwMode="auto">
              <a:xfrm>
                <a:off x="4331228" y="3646575"/>
                <a:ext cx="937911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009" name="组合 25"/>
            <p:cNvGrpSpPr>
              <a:grpSpLocks/>
            </p:cNvGrpSpPr>
            <p:nvPr/>
          </p:nvGrpSpPr>
          <p:grpSpPr bwMode="auto">
            <a:xfrm>
              <a:off x="2446997" y="4104814"/>
              <a:ext cx="715961" cy="517358"/>
              <a:chOff x="4479965" y="3608650"/>
              <a:chExt cx="716083" cy="517263"/>
            </a:xfrm>
          </p:grpSpPr>
          <p:sp>
            <p:nvSpPr>
              <p:cNvPr id="128017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8018" name="文本框 27"/>
              <p:cNvSpPr txBox="1">
                <a:spLocks noChangeArrowheads="1"/>
              </p:cNvSpPr>
              <p:nvPr/>
            </p:nvSpPr>
            <p:spPr bwMode="auto">
              <a:xfrm>
                <a:off x="4479965" y="3608650"/>
                <a:ext cx="716083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010" name="组合 45"/>
            <p:cNvGrpSpPr>
              <a:grpSpLocks/>
            </p:cNvGrpSpPr>
            <p:nvPr/>
          </p:nvGrpSpPr>
          <p:grpSpPr bwMode="auto">
            <a:xfrm>
              <a:off x="2476872" y="2805953"/>
              <a:ext cx="587740" cy="461665"/>
              <a:chOff x="4022965" y="2990441"/>
              <a:chExt cx="587740" cy="461665"/>
            </a:xfrm>
          </p:grpSpPr>
          <p:sp>
            <p:nvSpPr>
              <p:cNvPr id="128015" name="椭圆 11"/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8016" name="文本框 45"/>
              <p:cNvSpPr txBox="1">
                <a:spLocks noChangeArrowheads="1"/>
              </p:cNvSpPr>
              <p:nvPr/>
            </p:nvSpPr>
            <p:spPr bwMode="auto">
              <a:xfrm>
                <a:off x="4022965" y="2990441"/>
                <a:ext cx="5877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8011" name="直接连接符 47"/>
            <p:cNvCxnSpPr>
              <a:cxnSpLocks noChangeShapeType="1"/>
            </p:cNvCxnSpPr>
            <p:nvPr/>
          </p:nvCxnSpPr>
          <p:spPr bwMode="auto">
            <a:xfrm flipV="1">
              <a:off x="974587" y="3106061"/>
              <a:ext cx="1602511" cy="41999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12" name="直接连接符 48"/>
            <p:cNvCxnSpPr>
              <a:cxnSpLocks noChangeShapeType="1"/>
            </p:cNvCxnSpPr>
            <p:nvPr/>
          </p:nvCxnSpPr>
          <p:spPr bwMode="auto">
            <a:xfrm>
              <a:off x="1028628" y="3526060"/>
              <a:ext cx="1640132" cy="80504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13" name="直接连接符 50"/>
            <p:cNvCxnSpPr>
              <a:cxnSpLocks noChangeShapeType="1"/>
              <a:stCxn id="128016" idx="2"/>
            </p:cNvCxnSpPr>
            <p:nvPr/>
          </p:nvCxnSpPr>
          <p:spPr bwMode="auto">
            <a:xfrm flipH="1">
              <a:off x="2751126" y="3267618"/>
              <a:ext cx="19617" cy="95125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8014" name="任意多边形 56"/>
            <p:cNvSpPr>
              <a:spLocks/>
            </p:cNvSpPr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88000" y="0"/>
            <a:ext cx="8856000" cy="1417638"/>
          </a:xfr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/>
          <a:p>
            <a:pPr algn="l"/>
            <a:r>
              <a:rPr lang="zh-CN" altLang="en-US" sz="4400" b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实例（</a:t>
            </a:r>
            <a:r>
              <a:rPr lang="en-US" altLang="zh-CN" sz="4400" b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K=3</a:t>
            </a:r>
            <a:r>
              <a:rPr lang="zh-CN" altLang="en-US" sz="4400" b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）</a:t>
            </a:r>
            <a:endParaRPr lang="zh-CN" altLang="en-US" sz="4400" b="0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23" name="Rectangle 15"/>
          <p:cNvSpPr/>
          <p:nvPr/>
        </p:nvSpPr>
        <p:spPr>
          <a:xfrm>
            <a:off x="0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35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4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高级特征</a:t>
            </a:r>
            <a:r>
              <a:rPr lang="en-US" altLang="zh-CN" sz="4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4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选讲</a:t>
            </a:r>
            <a:endParaRPr lang="zh-CN" altLang="en-US" sz="48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7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593" y="1316736"/>
            <a:ext cx="3877088" cy="50840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垃圾回收</a:t>
            </a:r>
            <a:endParaRPr lang="en-US" altLang="zh-CN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面向对象语言</a:t>
            </a:r>
            <a:endParaRPr lang="en-US" altLang="zh-CN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函数式语言</a:t>
            </a:r>
            <a:endParaRPr lang="en-US" altLang="zh-CN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多态类型</a:t>
            </a:r>
            <a:endParaRPr lang="en-US" altLang="zh-CN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数据流分析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循环优化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静态单赋值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trike="sngStrike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流水和调度</a:t>
            </a:r>
            <a:endParaRPr lang="en-US" altLang="zh-CN" strike="sngStrike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trike="sngStrike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存储层次</a:t>
            </a:r>
            <a:endParaRPr lang="en-US" altLang="zh-CN" strike="sngStrike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1200"/>
              </a:spcBef>
              <a:buClr>
                <a:srgbClr val="FF0066"/>
              </a:buClr>
              <a:buFont typeface="Calibri" pitchFamily="34" charset="0"/>
              <a:buChar char="→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1200"/>
              </a:spcBef>
              <a:buClr>
                <a:srgbClr val="FF0066"/>
              </a:buClr>
              <a:buFont typeface="Calibri" pitchFamily="34" charset="0"/>
              <a:buChar char="→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288000" y="0"/>
            <a:ext cx="8856000" cy="1417638"/>
          </a:xfr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/>
          <a:p>
            <a:pPr algn="l"/>
            <a:r>
              <a:rPr lang="zh-CN" altLang="en-US" sz="4400" b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高级特征</a:t>
            </a:r>
            <a:endParaRPr lang="zh-TW" altLang="en-US" sz="4400" b="0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92331" y="2533529"/>
            <a:ext cx="3390658" cy="2818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考虑减少课程</a:t>
            </a:r>
            <a:endParaRPr lang="en-US" altLang="zh-CN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增加实践课时</a:t>
            </a:r>
            <a:endParaRPr lang="en-US" altLang="zh-CN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减少实现部分的讲解</a:t>
            </a:r>
            <a:endParaRPr lang="en-US" altLang="zh-CN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增加高级特征的讲解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578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867" y="1316736"/>
            <a:ext cx="6783366" cy="50840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Clr>
                <a:srgbClr val="FF0066"/>
              </a:buClr>
              <a:buNone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螺旋前进的过程</a:t>
            </a:r>
          </a:p>
          <a:p>
            <a:pPr marL="936625" lvl="1" indent="-536575"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关键概念可适当重复，分布在系列课程中</a:t>
            </a:r>
          </a:p>
          <a:p>
            <a:pPr marL="936625" lvl="1" indent="-536575"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从熟悉的知识点开始积累新的知识点</a:t>
            </a:r>
          </a:p>
          <a:p>
            <a:pPr marL="0" indent="0">
              <a:buClr>
                <a:srgbClr val="FF0066"/>
              </a:buClr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中间向两边延伸</a:t>
            </a:r>
          </a:p>
          <a:p>
            <a:pPr marL="936625" lvl="1" indent="-536575"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向下：落到实际的代码实现</a:t>
            </a:r>
          </a:p>
          <a:p>
            <a:pPr marL="936625" lvl="1" indent="-536575"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向上：接触更多开放问题</a:t>
            </a:r>
          </a:p>
          <a:p>
            <a:pPr marL="0" indent="0">
              <a:buClr>
                <a:srgbClr val="FF0066"/>
              </a:buClr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带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着问题去思考</a:t>
            </a:r>
          </a:p>
          <a:p>
            <a:pPr marL="936625" lvl="1" indent="-536575"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What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Why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，再到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How</a:t>
            </a:r>
          </a:p>
          <a:p>
            <a:pPr marL="936625" lvl="1" indent="-536575"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从解决已知问题，到解决未知问题</a:t>
            </a: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288000" y="0"/>
            <a:ext cx="8856000" cy="1417638"/>
          </a:xfr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/>
          <a:p>
            <a:pPr algn="l"/>
            <a:r>
              <a:rPr lang="zh-CN" altLang="en-US" sz="4400" b="0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一些思路</a:t>
            </a:r>
            <a:endParaRPr lang="zh-TW" altLang="en-US" sz="4400" b="0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455154" y="3599355"/>
            <a:ext cx="1224136" cy="642817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accent4">
                    <a:lumMod val="50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基本</a:t>
            </a:r>
            <a:r>
              <a:rPr kumimoji="1" lang="zh-CN" altLang="en-US" dirty="0" smtClean="0">
                <a:solidFill>
                  <a:schemeClr val="accent4">
                    <a:lumMod val="50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概念原理</a:t>
            </a:r>
            <a:endParaRPr kumimoji="1" lang="zh-CN" altLang="en-US" dirty="0">
              <a:solidFill>
                <a:schemeClr val="accent4">
                  <a:lumMod val="50000"/>
                </a:schemeClr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380312" y="2858855"/>
            <a:ext cx="1224136" cy="2470292"/>
          </a:xfrm>
          <a:prstGeom prst="roundRect">
            <a:avLst>
              <a:gd name="adj" fmla="val 8157"/>
            </a:avLst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4">
                  <a:lumMod val="50000"/>
                </a:schemeClr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38382" y="373655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4">
                    <a:lumMod val="50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基本</a:t>
            </a:r>
            <a:r>
              <a:rPr kumimoji="1" lang="zh-CN" altLang="en-US" dirty="0" smtClean="0">
                <a:solidFill>
                  <a:schemeClr val="accent4">
                    <a:lumMod val="50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概念</a:t>
            </a:r>
            <a:endParaRPr kumimoji="1" lang="en-US" altLang="zh-CN" dirty="0" smtClean="0">
              <a:solidFill>
                <a:schemeClr val="accent4">
                  <a:lumMod val="50000"/>
                </a:schemeClr>
              </a:solidFill>
              <a:latin typeface="Microsoft YaHei Light" charset="0"/>
              <a:ea typeface="Microsoft YaHei Light" charset="0"/>
              <a:cs typeface="Microsoft YaHei Light" charset="0"/>
            </a:endParaRPr>
          </a:p>
          <a:p>
            <a:pPr algn="ctr"/>
            <a:r>
              <a:rPr kumimoji="1" lang="zh-CN" altLang="en-US" dirty="0">
                <a:solidFill>
                  <a:schemeClr val="accent4">
                    <a:lumMod val="50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原理</a:t>
            </a:r>
          </a:p>
        </p:txBody>
      </p:sp>
      <p:sp>
        <p:nvSpPr>
          <p:cNvPr id="8" name="矩形 7"/>
          <p:cNvSpPr/>
          <p:nvPr/>
        </p:nvSpPr>
        <p:spPr>
          <a:xfrm>
            <a:off x="7438578" y="48247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4">
                    <a:lumMod val="50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代码实现</a:t>
            </a:r>
          </a:p>
        </p:txBody>
      </p:sp>
      <p:sp>
        <p:nvSpPr>
          <p:cNvPr id="9" name="矩形 8"/>
          <p:cNvSpPr/>
          <p:nvPr/>
        </p:nvSpPr>
        <p:spPr>
          <a:xfrm>
            <a:off x="7438384" y="29249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4">
                    <a:lumMod val="50000"/>
                  </a:schemeClr>
                </a:solidFill>
                <a:latin typeface="Microsoft YaHei Light" charset="0"/>
                <a:ea typeface="Microsoft YaHei Light" charset="0"/>
                <a:cs typeface="Microsoft YaHei Light" charset="0"/>
              </a:rPr>
              <a:t>开放问题</a:t>
            </a:r>
          </a:p>
        </p:txBody>
      </p:sp>
      <p:sp>
        <p:nvSpPr>
          <p:cNvPr id="10" name="右箭头 9"/>
          <p:cNvSpPr/>
          <p:nvPr/>
        </p:nvSpPr>
        <p:spPr>
          <a:xfrm>
            <a:off x="6967322" y="3888050"/>
            <a:ext cx="288032" cy="244839"/>
          </a:xfrm>
          <a:prstGeom prst="rightArrow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/>
          <p:cNvCxnSpPr>
            <a:stCxn id="7" idx="0"/>
            <a:endCxn id="9" idx="2"/>
          </p:cNvCxnSpPr>
          <p:nvPr/>
        </p:nvCxnSpPr>
        <p:spPr>
          <a:xfrm flipV="1">
            <a:off x="7992380" y="3294276"/>
            <a:ext cx="2" cy="44228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7" idx="2"/>
            <a:endCxn id="8" idx="0"/>
          </p:cNvCxnSpPr>
          <p:nvPr/>
        </p:nvCxnSpPr>
        <p:spPr>
          <a:xfrm>
            <a:off x="7992380" y="4382887"/>
            <a:ext cx="196" cy="44187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64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756" y="2372816"/>
            <a:ext cx="7772400" cy="22062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dirty="0" smtClean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r>
              <a:rPr lang="en-US" altLang="zh-CN" sz="48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8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 smtClean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byzang@sjtu.edu.cn</a:t>
            </a:r>
            <a:endParaRPr lang="zh-CN" altLang="en-US" sz="4800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528" y="420679"/>
            <a:ext cx="3403647" cy="3403647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23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592" y="1316736"/>
            <a:ext cx="8303488" cy="508406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基本内容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6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Basic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编辑器（除了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run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之外的所有命令）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6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解释器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336675" lvl="2" indent="-536575"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语句自顶向下方法分析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1336675" lvl="2" indent="-536575"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表达式（只支持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，*，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，以及括号），中缀变后缀处理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扩展内容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6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支持右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结合的幂次运算符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、支持单目运算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</a:p>
          <a:p>
            <a:pPr marL="1336675" lvl="2" indent="-536575">
              <a:spcBef>
                <a:spcPts val="600"/>
              </a:spcBef>
              <a:buClr>
                <a:srgbClr val="FF0066"/>
              </a:buCl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今后在讲解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shift/reduce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冲突解决时，可以回头看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6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支持数组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6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支持函数调用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936625" lvl="1" indent="-536575">
              <a:spcBef>
                <a:spcPts val="600"/>
              </a:spcBef>
              <a:buClr>
                <a:srgbClr val="FF0066"/>
              </a:buClr>
              <a:buFont typeface="Calibri" pitchFamily="34" charset="0"/>
              <a:buChar char="→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支持预定义函数调用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288000" y="0"/>
            <a:ext cx="8856000" cy="1417638"/>
          </a:xfr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/>
          <a:p>
            <a:pPr algn="l"/>
            <a:r>
              <a:rPr lang="zh-CN" altLang="en-US" sz="4400" b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软件基础实践</a:t>
            </a:r>
            <a:endParaRPr lang="zh-TW" altLang="en-US" sz="4400" b="0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6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288000" y="0"/>
            <a:ext cx="8856000" cy="14176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216000" tIns="45720" rIns="91440" bIns="7200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l"/>
            <a:r>
              <a:rPr lang="en-US" altLang="zh-CN" sz="4400" b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Minimal </a:t>
            </a:r>
            <a:r>
              <a:rPr lang="en-US" altLang="zh-CN" sz="4400" b="0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Basic</a:t>
            </a:r>
            <a:endParaRPr lang="zh-TW" altLang="en-US" sz="4400" b="0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0" y="420787"/>
            <a:ext cx="288000" cy="5760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4212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75" y="1605954"/>
            <a:ext cx="68230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46" y="1412966"/>
            <a:ext cx="8507412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91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95970"/>
          </a:xfrm>
        </p:spPr>
        <p:txBody>
          <a:bodyPr>
            <a:noAutofit/>
          </a:bodyPr>
          <a:lstStyle/>
          <a:p>
            <a:r>
              <a:rPr lang="zh-CN" altLang="en-US" sz="4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计算机系统基础（汇编）</a:t>
            </a:r>
            <a:r>
              <a:rPr lang="en-US" altLang="zh-CN" sz="54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54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4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程序和汇编程序的对应</a:t>
            </a:r>
            <a:r>
              <a:rPr lang="en-US" altLang="zh-CN" sz="4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编译的输入和输出</a:t>
            </a:r>
            <a:endParaRPr lang="zh-CN" altLang="en-US" sz="48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20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290888" y="4164013"/>
            <a:ext cx="2570162" cy="1362075"/>
          </a:xfrm>
          <a:prstGeom prst="ellipse">
            <a:avLst/>
          </a:prstGeom>
          <a:solidFill>
            <a:srgbClr val="F588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r>
              <a:rPr lang="zh-CN" altLang="en-US" sz="2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专业内系统类的通识教育</a:t>
            </a:r>
          </a:p>
        </p:txBody>
      </p:sp>
      <p:grpSp>
        <p:nvGrpSpPr>
          <p:cNvPr id="6" name="Group 19"/>
          <p:cNvGrpSpPr/>
          <p:nvPr/>
        </p:nvGrpSpPr>
        <p:grpSpPr>
          <a:xfrm>
            <a:off x="1458825" y="1729006"/>
            <a:ext cx="6226352" cy="3733399"/>
            <a:chOff x="1945099" y="940068"/>
            <a:chExt cx="8301803" cy="497786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Group 4"/>
            <p:cNvGrpSpPr/>
            <p:nvPr/>
          </p:nvGrpSpPr>
          <p:grpSpPr>
            <a:xfrm>
              <a:off x="1945099" y="3033000"/>
              <a:ext cx="8301803" cy="792000"/>
              <a:chOff x="1952761" y="2623804"/>
              <a:chExt cx="8301803" cy="792000"/>
            </a:xfrm>
          </p:grpSpPr>
          <p:sp>
            <p:nvSpPr>
              <p:cNvPr id="13" name="Rounded Rectangle 2"/>
              <p:cNvSpPr/>
              <p:nvPr/>
            </p:nvSpPr>
            <p:spPr>
              <a:xfrm>
                <a:off x="8238564" y="2623804"/>
                <a:ext cx="2016000" cy="792000"/>
              </a:xfrm>
              <a:prstGeom prst="roundRect">
                <a:avLst/>
              </a:prstGeom>
              <a:solidFill>
                <a:srgbClr val="DE9400"/>
              </a:solidFill>
              <a:ln w="381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zh-CN" altLang="en-US" sz="21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Microsoft YaHei" charset="0"/>
                    <a:ea typeface="Microsoft YaHei" charset="0"/>
                    <a:cs typeface="Microsoft YaHei" charset="0"/>
                  </a:rPr>
                  <a:t>计算机网络</a:t>
                </a:r>
              </a:p>
            </p:txBody>
          </p:sp>
          <p:sp>
            <p:nvSpPr>
              <p:cNvPr id="14" name="Rounded Rectangle 11"/>
              <p:cNvSpPr/>
              <p:nvPr/>
            </p:nvSpPr>
            <p:spPr>
              <a:xfrm>
                <a:off x="1952761" y="2623804"/>
                <a:ext cx="2016000" cy="792000"/>
              </a:xfrm>
              <a:prstGeom prst="roundRect">
                <a:avLst/>
              </a:pr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zh-CN" altLang="en-US" sz="21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charset="0"/>
                    <a:ea typeface="Microsoft YaHei" charset="0"/>
                    <a:cs typeface="Microsoft YaHei" charset="0"/>
                  </a:rPr>
                  <a:t>计算机组成</a:t>
                </a:r>
                <a:endParaRPr lang="en-US" altLang="zh-CN" sz="2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3379236" y="940068"/>
              <a:ext cx="5433529" cy="4977865"/>
              <a:chOff x="2963722" y="733029"/>
              <a:chExt cx="5433529" cy="4977865"/>
            </a:xfrm>
          </p:grpSpPr>
          <p:sp>
            <p:nvSpPr>
              <p:cNvPr id="9" name="Rounded Rectangle 12"/>
              <p:cNvSpPr/>
              <p:nvPr/>
            </p:nvSpPr>
            <p:spPr>
              <a:xfrm>
                <a:off x="6597251" y="4918894"/>
                <a:ext cx="1800000" cy="792000"/>
              </a:xfrm>
              <a:prstGeom prst="roundRect">
                <a:avLst/>
              </a:prstGeom>
              <a:solidFill>
                <a:srgbClr val="33CC33"/>
              </a:solidFill>
              <a:ln w="38100">
                <a:solidFill>
                  <a:schemeClr val="bg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zh-CN" altLang="en-US" sz="21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charset="0"/>
                    <a:ea typeface="Microsoft YaHei" charset="0"/>
                    <a:cs typeface="Microsoft YaHei" charset="0"/>
                  </a:rPr>
                  <a:t>汇编语言</a:t>
                </a:r>
              </a:p>
            </p:txBody>
          </p:sp>
          <p:sp>
            <p:nvSpPr>
              <p:cNvPr id="10" name="Rounded Rectangle 13"/>
              <p:cNvSpPr/>
              <p:nvPr/>
            </p:nvSpPr>
            <p:spPr>
              <a:xfrm>
                <a:off x="2963722" y="4918894"/>
                <a:ext cx="1800000" cy="792000"/>
              </a:xfrm>
              <a:prstGeom prst="roundRect">
                <a:avLst/>
              </a:prstGeom>
              <a:solidFill>
                <a:srgbClr val="FF6600"/>
              </a:solidFill>
              <a:ln w="38100">
                <a:solidFill>
                  <a:schemeClr val="bg1"/>
                </a:solidFill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zh-CN" altLang="en-US" sz="21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charset="0"/>
                    <a:ea typeface="Microsoft YaHei" charset="0"/>
                    <a:cs typeface="Microsoft YaHei" charset="0"/>
                  </a:rPr>
                  <a:t>体系结构</a:t>
                </a:r>
              </a:p>
            </p:txBody>
          </p:sp>
          <p:sp>
            <p:nvSpPr>
              <p:cNvPr id="11" name="Rounded Rectangle 14"/>
              <p:cNvSpPr/>
              <p:nvPr/>
            </p:nvSpPr>
            <p:spPr>
              <a:xfrm>
                <a:off x="6597251" y="733029"/>
                <a:ext cx="1800000" cy="792000"/>
              </a:xfrm>
              <a:prstGeom prst="round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zh-CN" altLang="en-US" sz="21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charset="0"/>
                    <a:ea typeface="Microsoft YaHei" charset="0"/>
                    <a:cs typeface="Microsoft YaHei" charset="0"/>
                  </a:rPr>
                  <a:t>编译原理</a:t>
                </a:r>
              </a:p>
            </p:txBody>
          </p:sp>
          <p:sp>
            <p:nvSpPr>
              <p:cNvPr id="12" name="Rounded Rectangle 15"/>
              <p:cNvSpPr/>
              <p:nvPr/>
            </p:nvSpPr>
            <p:spPr>
              <a:xfrm>
                <a:off x="2963722" y="733029"/>
                <a:ext cx="1800000" cy="792000"/>
              </a:xfrm>
              <a:prstGeom prst="roundRect">
                <a:avLst/>
              </a:prstGeom>
              <a:solidFill>
                <a:srgbClr val="7030A0"/>
              </a:solidFill>
              <a:ln w="38100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zh-CN" altLang="en-US" sz="21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icrosoft YaHei" charset="0"/>
                    <a:ea typeface="Microsoft YaHei" charset="0"/>
                    <a:cs typeface="Microsoft YaHei" charset="0"/>
                  </a:rPr>
                  <a:t>操作系统</a:t>
                </a:r>
              </a:p>
            </p:txBody>
          </p:sp>
        </p:grpSp>
      </p:grpSp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3567113" y="3057525"/>
            <a:ext cx="2009775" cy="1076325"/>
            <a:chOff x="4859080" y="2647508"/>
            <a:chExt cx="2679404" cy="1435396"/>
          </a:xfrm>
        </p:grpSpPr>
        <p:sp>
          <p:nvSpPr>
            <p:cNvPr id="16" name="Cloud 18"/>
            <p:cNvSpPr/>
            <p:nvPr/>
          </p:nvSpPr>
          <p:spPr>
            <a:xfrm>
              <a:off x="4859080" y="2647508"/>
              <a:ext cx="2679404" cy="1435396"/>
            </a:xfrm>
            <a:prstGeom prst="cloud">
              <a:avLst/>
            </a:prstGeom>
            <a:gradFill flip="none" rotWithShape="1">
              <a:gsLst>
                <a:gs pos="0">
                  <a:schemeClr val="tx1"/>
                </a:gs>
                <a:gs pos="70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lIns="108000" rIns="27000" anchor="ctr"/>
            <a:lstStyle/>
            <a:p>
              <a:pPr algn="ctr">
                <a:defRPr/>
              </a:pPr>
              <a:endParaRPr lang="zh-CN" altLang="en-US" sz="2100" b="1" spc="2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7" name="Rectangle 21"/>
            <p:cNvSpPr/>
            <p:nvPr/>
          </p:nvSpPr>
          <p:spPr>
            <a:xfrm>
              <a:off x="5125751" y="3032821"/>
              <a:ext cx="2298446" cy="6160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计算机系统</a:t>
              </a:r>
            </a:p>
          </p:txBody>
        </p:sp>
      </p:grpSp>
      <p:sp>
        <p:nvSpPr>
          <p:cNvPr id="18" name="TextBox 30"/>
          <p:cNvSpPr txBox="1">
            <a:spLocks noChangeArrowheads="1"/>
          </p:cNvSpPr>
          <p:nvPr/>
        </p:nvSpPr>
        <p:spPr bwMode="auto">
          <a:xfrm>
            <a:off x="5722938" y="2690813"/>
            <a:ext cx="2057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100">
                <a:solidFill>
                  <a:srgbClr val="CC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从设计者的角度</a:t>
            </a:r>
          </a:p>
        </p:txBody>
      </p:sp>
      <p:cxnSp>
        <p:nvCxnSpPr>
          <p:cNvPr id="19" name="Straight Arrow Connector 26"/>
          <p:cNvCxnSpPr/>
          <p:nvPr/>
        </p:nvCxnSpPr>
        <p:spPr>
          <a:xfrm flipH="1">
            <a:off x="5405438" y="2498725"/>
            <a:ext cx="539750" cy="674688"/>
          </a:xfrm>
          <a:prstGeom prst="straightConnector1">
            <a:avLst/>
          </a:prstGeom>
          <a:ln w="127000" cmpd="dbl">
            <a:solidFill>
              <a:srgbClr val="CC0066"/>
            </a:solidFill>
            <a:prstDash val="solid"/>
            <a:headEnd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2"/>
          <p:cNvCxnSpPr/>
          <p:nvPr/>
        </p:nvCxnSpPr>
        <p:spPr>
          <a:xfrm>
            <a:off x="3198813" y="2498725"/>
            <a:ext cx="593725" cy="728663"/>
          </a:xfrm>
          <a:prstGeom prst="straightConnector1">
            <a:avLst/>
          </a:prstGeom>
          <a:ln w="127000" cmpd="dbl">
            <a:solidFill>
              <a:srgbClr val="0000FF"/>
            </a:solidFill>
            <a:prstDash val="solid"/>
            <a:headEnd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4"/>
          <p:cNvSpPr txBox="1">
            <a:spLocks noChangeArrowheads="1"/>
          </p:cNvSpPr>
          <p:nvPr/>
        </p:nvSpPr>
        <p:spPr bwMode="auto">
          <a:xfrm>
            <a:off x="1454150" y="2690813"/>
            <a:ext cx="2057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1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从程序员的角度</a:t>
            </a:r>
          </a:p>
        </p:txBody>
      </p:sp>
      <p:sp>
        <p:nvSpPr>
          <p:cNvPr id="22" name="Rounded Rectangle 23"/>
          <p:cNvSpPr/>
          <p:nvPr/>
        </p:nvSpPr>
        <p:spPr>
          <a:xfrm>
            <a:off x="5439651" y="1919856"/>
            <a:ext cx="2163889" cy="594000"/>
          </a:xfrm>
          <a:prstGeom prst="roundRect">
            <a:avLst/>
          </a:prstGeom>
          <a:solidFill>
            <a:srgbClr val="CC0066"/>
          </a:solidFill>
          <a:ln w="38100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计算机系统工程</a:t>
            </a:r>
          </a:p>
        </p:txBody>
      </p:sp>
      <p:sp>
        <p:nvSpPr>
          <p:cNvPr id="23" name="Rounded Rectangle 24"/>
          <p:cNvSpPr/>
          <p:nvPr/>
        </p:nvSpPr>
        <p:spPr>
          <a:xfrm>
            <a:off x="2003526" y="1919856"/>
            <a:ext cx="2015175" cy="594000"/>
          </a:xfrm>
          <a:prstGeom prst="roundRect">
            <a:avLst/>
          </a:prstGeom>
          <a:solidFill>
            <a:srgbClr val="0000FF"/>
          </a:solidFill>
          <a:ln w="38100"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计算机系统</a:t>
            </a:r>
            <a:r>
              <a:rPr lang="zh-CN" altLang="en-US" sz="2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基础</a:t>
            </a:r>
            <a:endParaRPr lang="zh-CN" alt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4" name="标题 1"/>
          <p:cNvSpPr txBox="1">
            <a:spLocks/>
          </p:cNvSpPr>
          <p:nvPr/>
        </p:nvSpPr>
        <p:spPr bwMode="auto">
          <a:xfrm>
            <a:off x="361950" y="355600"/>
            <a:ext cx="81534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zh-CN" altLang="en-US" kern="0" dirty="0" smtClean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系统类课程重构</a:t>
            </a:r>
            <a:endParaRPr lang="zh-CN" altLang="en-US" kern="0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25" name="Rectangle 15"/>
          <p:cNvSpPr/>
          <p:nvPr/>
        </p:nvSpPr>
        <p:spPr>
          <a:xfrm>
            <a:off x="0" y="420688"/>
            <a:ext cx="287338" cy="57626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70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/>
      <p:bldP spid="21" grpId="0"/>
    </p:bld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4395</TotalTime>
  <Words>1995</Words>
  <Application>Microsoft Office PowerPoint</Application>
  <PresentationFormat>全屏显示(4:3)</PresentationFormat>
  <Paragraphs>875</Paragraphs>
  <Slides>59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80" baseType="lpstr">
      <vt:lpstr>cmsy10</vt:lpstr>
      <vt:lpstr>Math A</vt:lpstr>
      <vt:lpstr>Microsoft YaHei Light</vt:lpstr>
      <vt:lpstr>黑体</vt:lpstr>
      <vt:lpstr>华文宋体</vt:lpstr>
      <vt:lpstr>华文细黑</vt:lpstr>
      <vt:lpstr>隶书</vt:lpstr>
      <vt:lpstr>宋体</vt:lpstr>
      <vt:lpstr>微软雅黑</vt:lpstr>
      <vt:lpstr>微软雅黑</vt:lpstr>
      <vt:lpstr>幼圆</vt:lpstr>
      <vt:lpstr>Arial</vt:lpstr>
      <vt:lpstr>Calibri</vt:lpstr>
      <vt:lpstr>Comic Sans MS</vt:lpstr>
      <vt:lpstr>Consolas</vt:lpstr>
      <vt:lpstr>Symbol</vt:lpstr>
      <vt:lpstr>Tahoma</vt:lpstr>
      <vt:lpstr>Times New Roman</vt:lpstr>
      <vt:lpstr>Verdana</vt:lpstr>
      <vt:lpstr>Wingdings</vt:lpstr>
      <vt:lpstr>CloudVisor-Austin</vt:lpstr>
      <vt:lpstr>循序渐进多课程讲解 编译系统技术、原理和实现   上海交通大学软件学院 臧斌宇</vt:lpstr>
      <vt:lpstr>PowerPoint 演示文稿</vt:lpstr>
      <vt:lpstr>课程体系</vt:lpstr>
      <vt:lpstr>软件基础实践 掌握基本的编译技术 自顶向下分析和表达式处理</vt:lpstr>
      <vt:lpstr>软件基础实践</vt:lpstr>
      <vt:lpstr>软件基础实践</vt:lpstr>
      <vt:lpstr>PowerPoint 演示文稿</vt:lpstr>
      <vt:lpstr>计算机系统基础（汇编） 理解C程序和汇编程序的对应 编译的输入和输出</vt:lpstr>
      <vt:lpstr>PowerPoint 演示文稿</vt:lpstr>
      <vt:lpstr>教材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编译原理与技术 开发编译系统</vt:lpstr>
      <vt:lpstr>教材</vt:lpstr>
      <vt:lpstr>课程基本情况</vt:lpstr>
      <vt:lpstr>编译大纲</vt:lpstr>
      <vt:lpstr>理解和设计 语言特征</vt:lpstr>
      <vt:lpstr>PowerPoint 演示文稿</vt:lpstr>
      <vt:lpstr>PowerPoint 演示文稿</vt:lpstr>
      <vt:lpstr>PowerPoint 演示文稿</vt:lpstr>
      <vt:lpstr>形式语言和自动机 仅仅是工具的一部分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不花太多时间在LL上</vt:lpstr>
      <vt:lpstr>中间表示 很重要</vt:lpstr>
      <vt:lpstr>PowerPoint 演示文稿</vt:lpstr>
      <vt:lpstr>PowerPoint 演示文稿</vt:lpstr>
      <vt:lpstr>PowerPoint 演示文稿</vt:lpstr>
      <vt:lpstr>寄存器分配 必须实现的优化</vt:lpstr>
      <vt:lpstr>PowerPoint 演示文稿</vt:lpstr>
      <vt:lpstr>PowerPoint 演示文稿</vt:lpstr>
      <vt:lpstr>PowerPoint 演示文稿</vt:lpstr>
      <vt:lpstr>其它问题</vt:lpstr>
      <vt:lpstr>实例（K=3）</vt:lpstr>
      <vt:lpstr>实例（K=3）</vt:lpstr>
      <vt:lpstr>实例（K=3）</vt:lpstr>
      <vt:lpstr>实例（K=3）</vt:lpstr>
      <vt:lpstr>实例（K=3）</vt:lpstr>
      <vt:lpstr>高级特征 选讲</vt:lpstr>
      <vt:lpstr>高级特征</vt:lpstr>
      <vt:lpstr>一些思路</vt:lpstr>
      <vt:lpstr>谢谢！ byzang@sjtu.edu.cn</vt:lpstr>
    </vt:vector>
  </TitlesOfParts>
  <Company>ppi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云与大数据时代的系统软件研究</dc:title>
  <dc:creator>Haibo CHen</dc:creator>
  <cp:lastModifiedBy>byzang</cp:lastModifiedBy>
  <cp:revision>703</cp:revision>
  <dcterms:created xsi:type="dcterms:W3CDTF">2013-07-31T13:44:53Z</dcterms:created>
  <dcterms:modified xsi:type="dcterms:W3CDTF">2018-11-22T16:16:33Z</dcterms:modified>
</cp:coreProperties>
</file>