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90" r:id="rId4"/>
    <p:sldId id="291" r:id="rId5"/>
    <p:sldId id="277" r:id="rId6"/>
    <p:sldId id="292" r:id="rId7"/>
    <p:sldId id="293" r:id="rId8"/>
    <p:sldId id="287" r:id="rId9"/>
    <p:sldId id="288" r:id="rId10"/>
    <p:sldId id="286" r:id="rId11"/>
    <p:sldId id="282" r:id="rId12"/>
    <p:sldId id="283" r:id="rId13"/>
    <p:sldId id="284" r:id="rId14"/>
    <p:sldId id="289" r:id="rId15"/>
    <p:sldId id="295" r:id="rId16"/>
    <p:sldId id="296" r:id="rId17"/>
    <p:sldId id="2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81E96-FD64-4A63-A354-B9472E24E19E}" type="doc">
      <dgm:prSet loTypeId="urn:microsoft.com/office/officeart/2005/8/layout/hList1" loCatId="list" qsTypeId="urn:microsoft.com/office/officeart/2005/8/quickstyle/simple5" qsCatId="simple" csTypeId="urn:microsoft.com/office/officeart/2005/8/colors/accent2_5" csCatId="accent2" phldr="1"/>
      <dgm:spPr/>
    </dgm:pt>
    <dgm:pt modelId="{879B2604-C07E-4237-B090-B017AE42C3CE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+mj-ea"/>
            </a:rPr>
            <a:t>2008</a:t>
          </a:r>
          <a:r>
            <a:rPr lang="zh-CN" altLang="en-US" sz="2000" b="1" dirty="0" smtClean="0">
              <a:latin typeface="+mn-lt"/>
              <a:ea typeface="+mj-ea"/>
            </a:rPr>
            <a:t>前</a:t>
          </a:r>
          <a:endParaRPr lang="en-US" altLang="zh-CN" sz="2000" b="1" dirty="0" smtClean="0">
            <a:latin typeface="+mn-lt"/>
            <a:ea typeface="+mj-ea"/>
          </a:endParaRPr>
        </a:p>
      </dgm:t>
    </dgm:pt>
    <dgm:pt modelId="{8FF77CED-7F9C-4F25-BF49-01FF02623C84}" type="parTrans" cxnId="{9FFA56F5-A34C-415C-B283-447EA51E0E21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586D5CFF-F019-4C79-B955-7841FA61EC3C}" type="sibTrans" cxnId="{9FFA56F5-A34C-415C-B283-447EA51E0E21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B8B07AAD-19F8-4C76-B905-017CA58F24EB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+mj-ea"/>
            </a:rPr>
            <a:t>2009-2015</a:t>
          </a:r>
          <a:endParaRPr lang="zh-CN" altLang="en-US" sz="2000" b="1" dirty="0">
            <a:latin typeface="+mn-lt"/>
            <a:ea typeface="+mj-ea"/>
          </a:endParaRPr>
        </a:p>
      </dgm:t>
    </dgm:pt>
    <dgm:pt modelId="{49FDC0D8-B980-402A-918B-539433A00B6E}" type="parTrans" cxnId="{6134F996-17EE-4622-900C-9F1883858D21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C3DB83A6-333E-4BA6-A6DB-4407FCB0F99E}" type="sibTrans" cxnId="{6134F996-17EE-4622-900C-9F1883858D21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9E159AD7-E906-49DE-B580-521A9AA16518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+mj-ea"/>
            </a:rPr>
            <a:t>2015-2019</a:t>
          </a:r>
          <a:endParaRPr lang="zh-CN" altLang="en-US" sz="2000" b="1" dirty="0">
            <a:latin typeface="+mn-lt"/>
            <a:ea typeface="+mj-ea"/>
          </a:endParaRPr>
        </a:p>
      </dgm:t>
    </dgm:pt>
    <dgm:pt modelId="{587E962C-070E-4ED4-A826-FDB79241C893}" type="parTrans" cxnId="{5DD02582-DA3F-4B2C-8602-C768A1324C1F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5224F178-A92A-41E8-82C9-DF1151BD03E3}" type="sibTrans" cxnId="{5DD02582-DA3F-4B2C-8602-C768A1324C1F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8C16BB8F-EFA8-4C8B-B6F3-F31046923EDC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+mj-ea"/>
            </a:rPr>
            <a:t>2019-</a:t>
          </a:r>
          <a:endParaRPr lang="zh-CN" altLang="en-US" sz="2000" b="1" dirty="0">
            <a:latin typeface="+mn-lt"/>
            <a:ea typeface="+mj-ea"/>
          </a:endParaRPr>
        </a:p>
      </dgm:t>
    </dgm:pt>
    <dgm:pt modelId="{074FD323-C874-4D6D-83AE-C4BAB2E55636}" type="parTrans" cxnId="{82220C4F-24F5-4C1A-84C8-EF6A7A14AEA7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3F10E5E3-FE7A-4A97-B146-10F87D477719}" type="sibTrans" cxnId="{82220C4F-24F5-4C1A-84C8-EF6A7A14AEA7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CAF75125-9D39-4F65-9A0D-B17F74F5F32C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理论课</a:t>
          </a:r>
          <a:r>
            <a:rPr lang="en-US" altLang="zh-CN" sz="2000" b="1" dirty="0" smtClean="0">
              <a:latin typeface="+mn-lt"/>
              <a:ea typeface="+mj-ea"/>
            </a:rPr>
            <a:t>+</a:t>
          </a:r>
          <a:r>
            <a:rPr lang="zh-CN" altLang="en-US" sz="2000" b="1" dirty="0" smtClean="0">
              <a:latin typeface="+mn-lt"/>
              <a:ea typeface="+mj-ea"/>
            </a:rPr>
            <a:t>实习课（新增网络与体系实习）</a:t>
          </a:r>
          <a:endParaRPr lang="zh-CN" altLang="en-US" sz="2000" b="1" dirty="0">
            <a:latin typeface="+mn-lt"/>
            <a:ea typeface="+mj-ea"/>
          </a:endParaRPr>
        </a:p>
      </dgm:t>
    </dgm:pt>
    <dgm:pt modelId="{9FDFAC33-4645-4689-AC20-CCBE3FF9D3B6}" type="parTrans" cxnId="{2963AEE2-EBDE-41E8-8D31-FADA4D994840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49C135F6-841C-4C0D-88FA-3FD2A497DE02}" type="sibTrans" cxnId="{2963AEE2-EBDE-41E8-8D31-FADA4D994840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E74A0004-6A9D-468E-A88F-7E4AB149414B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理论课</a:t>
          </a:r>
          <a:r>
            <a:rPr lang="en-US" altLang="zh-CN" sz="2000" b="1" dirty="0" smtClean="0">
              <a:latin typeface="+mn-lt"/>
              <a:ea typeface="+mj-ea"/>
            </a:rPr>
            <a:t>+</a:t>
          </a:r>
          <a:r>
            <a:rPr lang="zh-CN" altLang="en-US" sz="2000" b="1" dirty="0" smtClean="0">
              <a:latin typeface="+mn-lt"/>
              <a:ea typeface="+mj-ea"/>
            </a:rPr>
            <a:t>实习课（</a:t>
          </a:r>
          <a:r>
            <a:rPr lang="en-US" altLang="zh-CN" sz="2000" b="1" dirty="0" smtClean="0">
              <a:latin typeface="+mn-lt"/>
              <a:ea typeface="+mj-ea"/>
            </a:rPr>
            <a:t>OS + </a:t>
          </a:r>
          <a:r>
            <a:rPr lang="zh-CN" altLang="en-US" sz="2000" b="1" dirty="0" smtClean="0">
              <a:latin typeface="+mn-lt"/>
              <a:ea typeface="+mj-ea"/>
            </a:rPr>
            <a:t>编译）</a:t>
          </a:r>
          <a:endParaRPr lang="en-US" altLang="zh-CN" sz="2000" b="1" dirty="0" smtClean="0">
            <a:latin typeface="+mn-lt"/>
            <a:ea typeface="+mj-ea"/>
          </a:endParaRPr>
        </a:p>
      </dgm:t>
    </dgm:pt>
    <dgm:pt modelId="{F384EED7-FFDC-41F9-B060-22AEDABE0410}" type="parTrans" cxnId="{E985A819-243A-4C99-92C9-68684BFFA0F8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D18CC97E-13A4-45B1-AC2B-83495C787DA9}" type="sibTrans" cxnId="{E985A819-243A-4C99-92C9-68684BFFA0F8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963B5A55-B012-4CE0-B2EB-460DB14D9A62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普通班（理论</a:t>
          </a:r>
          <a:r>
            <a:rPr lang="en-US" altLang="zh-CN" sz="2000" b="1" dirty="0" smtClean="0">
              <a:latin typeface="+mn-lt"/>
              <a:ea typeface="+mj-ea"/>
            </a:rPr>
            <a:t>+</a:t>
          </a:r>
          <a:r>
            <a:rPr lang="zh-CN" altLang="en-US" sz="2000" b="1" dirty="0" smtClean="0">
              <a:latin typeface="+mn-lt"/>
              <a:ea typeface="+mj-ea"/>
            </a:rPr>
            <a:t>实习）</a:t>
          </a:r>
          <a:endParaRPr lang="zh-CN" altLang="en-US" sz="2000" b="1" dirty="0">
            <a:latin typeface="+mn-lt"/>
            <a:ea typeface="+mj-ea"/>
          </a:endParaRPr>
        </a:p>
      </dgm:t>
    </dgm:pt>
    <dgm:pt modelId="{0B6A11CE-F1AE-4504-ACBA-7A57FE94E8AD}" type="parTrans" cxnId="{25EA8429-2651-4B49-9AA1-3DAE416329DB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B684D368-3BE6-427E-A34F-43B94A266A03}" type="sibTrans" cxnId="{25EA8429-2651-4B49-9AA1-3DAE416329DB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1B3CC93D-6225-46F8-AD11-161C685C2F7C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理论课</a:t>
          </a:r>
          <a:r>
            <a:rPr lang="en-US" altLang="zh-CN" sz="2000" b="1" dirty="0" smtClean="0">
              <a:latin typeface="+mn-lt"/>
              <a:ea typeface="+mj-ea"/>
            </a:rPr>
            <a:t>+</a:t>
          </a:r>
          <a:r>
            <a:rPr lang="zh-CN" altLang="en-US" sz="2000" b="1" dirty="0" smtClean="0">
              <a:latin typeface="+mn-lt"/>
              <a:ea typeface="+mj-ea"/>
            </a:rPr>
            <a:t>实习课（</a:t>
          </a:r>
          <a:r>
            <a:rPr lang="en-US" altLang="zh-CN" sz="2000" b="1" dirty="0" smtClean="0">
              <a:latin typeface="+mn-lt"/>
              <a:ea typeface="+mj-ea"/>
            </a:rPr>
            <a:t>4</a:t>
          </a:r>
          <a:r>
            <a:rPr lang="zh-CN" altLang="en-US" sz="2000" b="1" dirty="0" smtClean="0">
              <a:latin typeface="+mn-lt"/>
              <a:ea typeface="+mj-ea"/>
            </a:rPr>
            <a:t>门）</a:t>
          </a:r>
          <a:endParaRPr lang="zh-CN" altLang="en-US" sz="2000" b="1" dirty="0">
            <a:latin typeface="+mn-lt"/>
            <a:ea typeface="+mj-ea"/>
          </a:endParaRPr>
        </a:p>
      </dgm:t>
    </dgm:pt>
    <dgm:pt modelId="{DF79489F-9286-47F8-9475-91E2AA7103A0}" type="parTrans" cxnId="{B3DB48EF-2A83-4F00-B1A8-59285FCD8F25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5C966D96-7865-4CA4-AF06-3D580F4835EA}" type="sibTrans" cxnId="{B3DB48EF-2A83-4F00-B1A8-59285FCD8F25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A9B30095-29E4-43E3-81AD-56B3CE83391C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实验班（平行开设）</a:t>
          </a:r>
          <a:endParaRPr lang="zh-CN" altLang="en-US" sz="2000" b="1" dirty="0">
            <a:latin typeface="+mn-lt"/>
            <a:ea typeface="+mj-ea"/>
          </a:endParaRPr>
        </a:p>
      </dgm:t>
    </dgm:pt>
    <dgm:pt modelId="{BE1D51D9-8B93-4D79-A224-0FE1038D8B3C}" type="parTrans" cxnId="{92AB7D87-70A1-490C-9314-0E489647AA63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5FC58E45-2469-4771-AC2A-2D84A1F09036}" type="sibTrans" cxnId="{92AB7D87-70A1-490C-9314-0E489647AA63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72445258-51A7-4329-AEBF-714B6089FECE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+mj-ea"/>
            </a:rPr>
            <a:t>2</a:t>
          </a:r>
          <a:r>
            <a:rPr lang="zh-CN" altLang="en-US" sz="2000" b="1" dirty="0" smtClean="0">
              <a:latin typeface="+mn-lt"/>
              <a:ea typeface="+mj-ea"/>
            </a:rPr>
            <a:t>学期分开上</a:t>
          </a:r>
          <a:endParaRPr lang="zh-CN" altLang="en-US" sz="2000" b="1" dirty="0">
            <a:latin typeface="+mn-lt"/>
            <a:ea typeface="+mj-ea"/>
          </a:endParaRPr>
        </a:p>
      </dgm:t>
    </dgm:pt>
    <dgm:pt modelId="{12C76BD4-6C73-4291-9A84-ACE9E07B3CE1}" type="parTrans" cxnId="{80506EF5-4D13-4628-874B-9DCED55DF587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7D7C2CDC-FE57-43C2-B0B3-462C0DCDB73E}" type="sibTrans" cxnId="{80506EF5-4D13-4628-874B-9DCED55DF587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70186E4E-9BAD-4C1E-BF45-5405CE9AA604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实验班（平行开设）</a:t>
          </a:r>
          <a:endParaRPr lang="zh-CN" altLang="en-US" sz="2000" b="1" dirty="0">
            <a:latin typeface="+mn-lt"/>
            <a:ea typeface="+mj-ea"/>
          </a:endParaRPr>
        </a:p>
      </dgm:t>
    </dgm:pt>
    <dgm:pt modelId="{6A580B51-CC00-4DBF-92FE-15B45C5BF5D0}" type="parTrans" cxnId="{BF4C4CA4-BC9D-4949-9006-39053E44780F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4259C984-572E-4404-8F5C-A10869805584}" type="sibTrans" cxnId="{BF4C4CA4-BC9D-4949-9006-39053E44780F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023017B5-A635-4B7E-98A1-8E36758217DC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每学期开（可分开或同时选）</a:t>
          </a:r>
          <a:endParaRPr lang="zh-CN" altLang="en-US" sz="2000" b="1" dirty="0">
            <a:latin typeface="+mn-lt"/>
            <a:ea typeface="+mj-ea"/>
          </a:endParaRPr>
        </a:p>
      </dgm:t>
    </dgm:pt>
    <dgm:pt modelId="{AEE8B466-19AB-4C53-BAD8-48D21A25A9AD}" type="parTrans" cxnId="{9EA86C70-53A4-48FB-AA20-0BC198F35DE4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D8078410-C479-495D-8207-F5FEEC158996}" type="sibTrans" cxnId="{9EA86C70-53A4-48FB-AA20-0BC198F35DE4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D7D2C243-FF81-4B78-B21A-0F3DE687686B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实验班（理论</a:t>
          </a:r>
          <a:r>
            <a:rPr lang="en-US" altLang="zh-CN" sz="2000" b="1" dirty="0" smtClean="0">
              <a:latin typeface="+mn-lt"/>
              <a:ea typeface="+mj-ea"/>
            </a:rPr>
            <a:t>+</a:t>
          </a:r>
          <a:r>
            <a:rPr lang="zh-CN" altLang="en-US" sz="2000" b="1" dirty="0" smtClean="0">
              <a:latin typeface="+mn-lt"/>
              <a:ea typeface="+mj-ea"/>
            </a:rPr>
            <a:t>实习，平行开设）</a:t>
          </a:r>
          <a:endParaRPr lang="zh-CN" altLang="en-US" sz="2000" b="1" dirty="0">
            <a:latin typeface="+mn-lt"/>
            <a:ea typeface="+mj-ea"/>
          </a:endParaRPr>
        </a:p>
      </dgm:t>
    </dgm:pt>
    <dgm:pt modelId="{EB468DC6-645A-4EAE-A478-A8CF639AE2B9}" type="parTrans" cxnId="{B2B1D999-3EB0-4753-ACF7-573EDBC6C4F6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79353001-A10B-4465-B399-B9D1A3D11A03}" type="sibTrans" cxnId="{B2B1D999-3EB0-4753-ACF7-573EDBC6C4F6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05A1EFFC-3AB6-4CBB-B4D8-725CDC5F8CC4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每学期开</a:t>
          </a:r>
          <a:endParaRPr lang="zh-CN" altLang="en-US" sz="2000" b="1" dirty="0">
            <a:latin typeface="+mn-lt"/>
            <a:ea typeface="+mj-ea"/>
          </a:endParaRPr>
        </a:p>
      </dgm:t>
    </dgm:pt>
    <dgm:pt modelId="{8A248823-EA1B-4EFB-99B5-8D58286DE665}" type="parTrans" cxnId="{BA938441-D4CA-4BD1-BD52-CC878D1EC4AD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13E4AC3C-A664-4064-945D-E544D751EEED}" type="sibTrans" cxnId="{BA938441-D4CA-4BD1-BD52-CC878D1EC4AD}">
      <dgm:prSet/>
      <dgm:spPr/>
      <dgm:t>
        <a:bodyPr/>
        <a:lstStyle/>
        <a:p>
          <a:endParaRPr lang="zh-CN" altLang="en-US" sz="2400" b="1">
            <a:latin typeface="+mn-lt"/>
            <a:ea typeface="+mj-ea"/>
          </a:endParaRPr>
        </a:p>
      </dgm:t>
    </dgm:pt>
    <dgm:pt modelId="{70C15ACE-3F6D-437E-96AE-9ABCD4A22ED0}">
      <dgm:prSet phldrT="[文本]" custT="1"/>
      <dgm:spPr/>
      <dgm:t>
        <a:bodyPr/>
        <a:lstStyle/>
        <a:p>
          <a:r>
            <a:rPr lang="zh-CN" altLang="en-US" sz="2000" b="1" dirty="0" smtClean="0">
              <a:latin typeface="+mn-lt"/>
              <a:ea typeface="+mj-ea"/>
            </a:rPr>
            <a:t>实习课：必修</a:t>
          </a:r>
          <a:r>
            <a:rPr lang="en-US" altLang="zh-CN" sz="2000" b="1" dirty="0" smtClean="0">
              <a:latin typeface="+mn-lt"/>
              <a:ea typeface="+mj-ea"/>
            </a:rPr>
            <a:t>=&gt;</a:t>
          </a:r>
          <a:r>
            <a:rPr lang="zh-CN" altLang="en-US" sz="2000" b="1" dirty="0" smtClean="0">
              <a:latin typeface="+mn-lt"/>
              <a:ea typeface="+mj-ea"/>
            </a:rPr>
            <a:t>限选</a:t>
          </a:r>
          <a:endParaRPr lang="en-US" altLang="zh-CN" sz="2000" b="1" dirty="0" smtClean="0">
            <a:latin typeface="+mn-lt"/>
            <a:ea typeface="+mj-ea"/>
          </a:endParaRPr>
        </a:p>
      </dgm:t>
    </dgm:pt>
    <dgm:pt modelId="{33F0B4C1-DB96-4B68-A075-5FC48FE36DAC}" type="parTrans" cxnId="{0074F690-6367-40F9-9F0F-4ABE9F727944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D5ED69F1-38E6-424B-B68F-FD5AC4C4A04A}" type="sibTrans" cxnId="{0074F690-6367-40F9-9F0F-4ABE9F727944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FAFC3D23-33B4-49BC-946D-92D95B1AE94D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+mj-ea"/>
            </a:rPr>
            <a:t>2</a:t>
          </a:r>
          <a:r>
            <a:rPr lang="zh-CN" altLang="en-US" sz="2000" b="1" dirty="0" smtClean="0">
              <a:latin typeface="+mn-lt"/>
              <a:ea typeface="+mj-ea"/>
            </a:rPr>
            <a:t>学期分开上</a:t>
          </a:r>
          <a:endParaRPr lang="en-US" altLang="zh-CN" sz="2000" b="1" dirty="0" smtClean="0">
            <a:latin typeface="+mn-lt"/>
            <a:ea typeface="+mj-ea"/>
          </a:endParaRPr>
        </a:p>
      </dgm:t>
    </dgm:pt>
    <dgm:pt modelId="{EAA7DB0C-5B41-4ED5-BD03-03970E16F597}" type="parTrans" cxnId="{3C874C09-A225-4813-AFBB-F062AF5CDF61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D35586C-0008-4568-BA0A-62AB1465FD9B}" type="sibTrans" cxnId="{3C874C09-A225-4813-AFBB-F062AF5CDF61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9C490CF6-8F2F-450F-8106-4D66E5FE9A36}" type="pres">
      <dgm:prSet presAssocID="{48181E96-FD64-4A63-A354-B9472E24E19E}" presName="Name0" presStyleCnt="0">
        <dgm:presLayoutVars>
          <dgm:dir/>
          <dgm:animLvl val="lvl"/>
          <dgm:resizeHandles val="exact"/>
        </dgm:presLayoutVars>
      </dgm:prSet>
      <dgm:spPr/>
    </dgm:pt>
    <dgm:pt modelId="{EC9C186C-F953-4204-B666-350DF36324E3}" type="pres">
      <dgm:prSet presAssocID="{879B2604-C07E-4237-B090-B017AE42C3CE}" presName="composite" presStyleCnt="0"/>
      <dgm:spPr/>
    </dgm:pt>
    <dgm:pt modelId="{19887E86-90AC-4B10-9970-35AE27F229CC}" type="pres">
      <dgm:prSet presAssocID="{879B2604-C07E-4237-B090-B017AE42C3C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031545-7D93-4262-9896-6E365ABD4B52}" type="pres">
      <dgm:prSet presAssocID="{879B2604-C07E-4237-B090-B017AE42C3CE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280C6-9D00-43AF-AA10-3CB70370CBBF}" type="pres">
      <dgm:prSet presAssocID="{586D5CFF-F019-4C79-B955-7841FA61EC3C}" presName="space" presStyleCnt="0"/>
      <dgm:spPr/>
    </dgm:pt>
    <dgm:pt modelId="{86D46799-75D9-426B-96EF-00B4D88B63BB}" type="pres">
      <dgm:prSet presAssocID="{B8B07AAD-19F8-4C76-B905-017CA58F24EB}" presName="composite" presStyleCnt="0"/>
      <dgm:spPr/>
    </dgm:pt>
    <dgm:pt modelId="{CE6414CE-124E-4A91-A689-A299250E9EC6}" type="pres">
      <dgm:prSet presAssocID="{B8B07AAD-19F8-4C76-B905-017CA58F24E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03E2C-F75F-4D4D-A684-6F1C90759EBB}" type="pres">
      <dgm:prSet presAssocID="{B8B07AAD-19F8-4C76-B905-017CA58F24E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47A0F-4EED-4B0F-A64B-95E5C71B6A08}" type="pres">
      <dgm:prSet presAssocID="{C3DB83A6-333E-4BA6-A6DB-4407FCB0F99E}" presName="space" presStyleCnt="0"/>
      <dgm:spPr/>
    </dgm:pt>
    <dgm:pt modelId="{41394A16-27C7-4E6F-88AE-B55132D25448}" type="pres">
      <dgm:prSet presAssocID="{9E159AD7-E906-49DE-B580-521A9AA16518}" presName="composite" presStyleCnt="0"/>
      <dgm:spPr/>
    </dgm:pt>
    <dgm:pt modelId="{B8DDC62A-F8D0-49EB-818B-EF544CEB7782}" type="pres">
      <dgm:prSet presAssocID="{9E159AD7-E906-49DE-B580-521A9AA1651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72DFE-6FAC-4AF6-8162-94C7AD287A65}" type="pres">
      <dgm:prSet presAssocID="{9E159AD7-E906-49DE-B580-521A9AA1651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34648-FE3C-4E68-84C5-9BFFB7F174FB}" type="pres">
      <dgm:prSet presAssocID="{5224F178-A92A-41E8-82C9-DF1151BD03E3}" presName="space" presStyleCnt="0"/>
      <dgm:spPr/>
    </dgm:pt>
    <dgm:pt modelId="{D5CBF96D-367E-4360-8FA6-0DB6D0669D4D}" type="pres">
      <dgm:prSet presAssocID="{8C16BB8F-EFA8-4C8B-B6F3-F31046923EDC}" presName="composite" presStyleCnt="0"/>
      <dgm:spPr/>
    </dgm:pt>
    <dgm:pt modelId="{3070DFCD-68B1-422F-A2D6-891D9F94619B}" type="pres">
      <dgm:prSet presAssocID="{8C16BB8F-EFA8-4C8B-B6F3-F31046923ED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02684D-6494-43CA-8510-968C24B8B255}" type="pres">
      <dgm:prSet presAssocID="{8C16BB8F-EFA8-4C8B-B6F3-F31046923ED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9A0819-6BE2-4ECC-B904-C5934FF2AD0C}" type="presOf" srcId="{9E159AD7-E906-49DE-B580-521A9AA16518}" destId="{B8DDC62A-F8D0-49EB-818B-EF544CEB7782}" srcOrd="0" destOrd="0" presId="urn:microsoft.com/office/officeart/2005/8/layout/hList1"/>
    <dgm:cxn modelId="{A915A550-7232-4BC1-87EE-0A3A009B2FAF}" type="presOf" srcId="{1B3CC93D-6225-46F8-AD11-161C685C2F7C}" destId="{5D672DFE-6FAC-4AF6-8162-94C7AD287A65}" srcOrd="0" destOrd="0" presId="urn:microsoft.com/office/officeart/2005/8/layout/hList1"/>
    <dgm:cxn modelId="{5DD02582-DA3F-4B2C-8602-C768A1324C1F}" srcId="{48181E96-FD64-4A63-A354-B9472E24E19E}" destId="{9E159AD7-E906-49DE-B580-521A9AA16518}" srcOrd="2" destOrd="0" parTransId="{587E962C-070E-4ED4-A826-FDB79241C893}" sibTransId="{5224F178-A92A-41E8-82C9-DF1151BD03E3}"/>
    <dgm:cxn modelId="{80506EF5-4D13-4628-874B-9DCED55DF587}" srcId="{B8B07AAD-19F8-4C76-B905-017CA58F24EB}" destId="{72445258-51A7-4329-AEBF-714B6089FECE}" srcOrd="2" destOrd="0" parTransId="{12C76BD4-6C73-4291-9A84-ACE9E07B3CE1}" sibTransId="{7D7C2CDC-FE57-43C2-B0B3-462C0DCDB73E}"/>
    <dgm:cxn modelId="{BA938441-D4CA-4BD1-BD52-CC878D1EC4AD}" srcId="{8C16BB8F-EFA8-4C8B-B6F3-F31046923EDC}" destId="{05A1EFFC-3AB6-4CBB-B4D8-725CDC5F8CC4}" srcOrd="2" destOrd="0" parTransId="{8A248823-EA1B-4EFB-99B5-8D58286DE665}" sibTransId="{13E4AC3C-A664-4064-945D-E544D751EEED}"/>
    <dgm:cxn modelId="{82220C4F-24F5-4C1A-84C8-EF6A7A14AEA7}" srcId="{48181E96-FD64-4A63-A354-B9472E24E19E}" destId="{8C16BB8F-EFA8-4C8B-B6F3-F31046923EDC}" srcOrd="3" destOrd="0" parTransId="{074FD323-C874-4D6D-83AE-C4BAB2E55636}" sibTransId="{3F10E5E3-FE7A-4A97-B146-10F87D477719}"/>
    <dgm:cxn modelId="{E985A819-243A-4C99-92C9-68684BFFA0F8}" srcId="{879B2604-C07E-4237-B090-B017AE42C3CE}" destId="{E74A0004-6A9D-468E-A88F-7E4AB149414B}" srcOrd="0" destOrd="0" parTransId="{F384EED7-FFDC-41F9-B060-22AEDABE0410}" sibTransId="{D18CC97E-13A4-45B1-AC2B-83495C787DA9}"/>
    <dgm:cxn modelId="{D0DA7B67-0B87-498B-89AB-67D2A99518AE}" type="presOf" srcId="{CAF75125-9D39-4F65-9A0D-B17F74F5F32C}" destId="{54703E2C-F75F-4D4D-A684-6F1C90759EBB}" srcOrd="0" destOrd="0" presId="urn:microsoft.com/office/officeart/2005/8/layout/hList1"/>
    <dgm:cxn modelId="{92AB7D87-70A1-490C-9314-0E489647AA63}" srcId="{B8B07AAD-19F8-4C76-B905-017CA58F24EB}" destId="{A9B30095-29E4-43E3-81AD-56B3CE83391C}" srcOrd="1" destOrd="0" parTransId="{BE1D51D9-8B93-4D79-A224-0FE1038D8B3C}" sibTransId="{5FC58E45-2469-4771-AC2A-2D84A1F09036}"/>
    <dgm:cxn modelId="{7A4B33F1-336B-48BA-9BAD-A946185EC2B8}" type="presOf" srcId="{A9B30095-29E4-43E3-81AD-56B3CE83391C}" destId="{54703E2C-F75F-4D4D-A684-6F1C90759EBB}" srcOrd="0" destOrd="1" presId="urn:microsoft.com/office/officeart/2005/8/layout/hList1"/>
    <dgm:cxn modelId="{D4D087AA-76AE-4B8B-BA1B-79FDCD4D7829}" type="presOf" srcId="{8C16BB8F-EFA8-4C8B-B6F3-F31046923EDC}" destId="{3070DFCD-68B1-422F-A2D6-891D9F94619B}" srcOrd="0" destOrd="0" presId="urn:microsoft.com/office/officeart/2005/8/layout/hList1"/>
    <dgm:cxn modelId="{9EA86C70-53A4-48FB-AA20-0BC198F35DE4}" srcId="{9E159AD7-E906-49DE-B580-521A9AA16518}" destId="{023017B5-A635-4B7E-98A1-8E36758217DC}" srcOrd="2" destOrd="0" parTransId="{AEE8B466-19AB-4C53-BAD8-48D21A25A9AD}" sibTransId="{D8078410-C479-495D-8207-F5FEEC158996}"/>
    <dgm:cxn modelId="{1EB030E1-E2A9-43A6-9F1F-BB5D288291C7}" type="presOf" srcId="{FAFC3D23-33B4-49BC-946D-92D95B1AE94D}" destId="{8F031545-7D93-4262-9896-6E365ABD4B52}" srcOrd="0" destOrd="2" presId="urn:microsoft.com/office/officeart/2005/8/layout/hList1"/>
    <dgm:cxn modelId="{39F0216B-4F2B-46BC-9BD1-DAF05E8F8F0A}" type="presOf" srcId="{70186E4E-9BAD-4C1E-BF45-5405CE9AA604}" destId="{5D672DFE-6FAC-4AF6-8162-94C7AD287A65}" srcOrd="0" destOrd="1" presId="urn:microsoft.com/office/officeart/2005/8/layout/hList1"/>
    <dgm:cxn modelId="{2963AEE2-EBDE-41E8-8D31-FADA4D994840}" srcId="{B8B07AAD-19F8-4C76-B905-017CA58F24EB}" destId="{CAF75125-9D39-4F65-9A0D-B17F74F5F32C}" srcOrd="0" destOrd="0" parTransId="{9FDFAC33-4645-4689-AC20-CCBE3FF9D3B6}" sibTransId="{49C135F6-841C-4C0D-88FA-3FD2A497DE02}"/>
    <dgm:cxn modelId="{132EAEF6-122D-49FD-A582-C4CA6383B16B}" type="presOf" srcId="{B8B07AAD-19F8-4C76-B905-017CA58F24EB}" destId="{CE6414CE-124E-4A91-A689-A299250E9EC6}" srcOrd="0" destOrd="0" presId="urn:microsoft.com/office/officeart/2005/8/layout/hList1"/>
    <dgm:cxn modelId="{6134F996-17EE-4622-900C-9F1883858D21}" srcId="{48181E96-FD64-4A63-A354-B9472E24E19E}" destId="{B8B07AAD-19F8-4C76-B905-017CA58F24EB}" srcOrd="1" destOrd="0" parTransId="{49FDC0D8-B980-402A-918B-539433A00B6E}" sibTransId="{C3DB83A6-333E-4BA6-A6DB-4407FCB0F99E}"/>
    <dgm:cxn modelId="{5BF097B1-0A22-4C59-9DFD-446CBF2F52FE}" type="presOf" srcId="{963B5A55-B012-4CE0-B2EB-460DB14D9A62}" destId="{1202684D-6494-43CA-8510-968C24B8B255}" srcOrd="0" destOrd="0" presId="urn:microsoft.com/office/officeart/2005/8/layout/hList1"/>
    <dgm:cxn modelId="{B3DB48EF-2A83-4F00-B1A8-59285FCD8F25}" srcId="{9E159AD7-E906-49DE-B580-521A9AA16518}" destId="{1B3CC93D-6225-46F8-AD11-161C685C2F7C}" srcOrd="0" destOrd="0" parTransId="{DF79489F-9286-47F8-9475-91E2AA7103A0}" sibTransId="{5C966D96-7865-4CA4-AF06-3D580F4835EA}"/>
    <dgm:cxn modelId="{B2B1D999-3EB0-4753-ACF7-573EDBC6C4F6}" srcId="{8C16BB8F-EFA8-4C8B-B6F3-F31046923EDC}" destId="{D7D2C243-FF81-4B78-B21A-0F3DE687686B}" srcOrd="1" destOrd="0" parTransId="{EB468DC6-645A-4EAE-A478-A8CF639AE2B9}" sibTransId="{79353001-A10B-4465-B399-B9D1A3D11A03}"/>
    <dgm:cxn modelId="{0515CD1C-E013-4364-967D-D3F0908510FF}" type="presOf" srcId="{48181E96-FD64-4A63-A354-B9472E24E19E}" destId="{9C490CF6-8F2F-450F-8106-4D66E5FE9A36}" srcOrd="0" destOrd="0" presId="urn:microsoft.com/office/officeart/2005/8/layout/hList1"/>
    <dgm:cxn modelId="{E64C2BF0-B690-4FE4-8C9F-5E4192962238}" type="presOf" srcId="{72445258-51A7-4329-AEBF-714B6089FECE}" destId="{54703E2C-F75F-4D4D-A684-6F1C90759EBB}" srcOrd="0" destOrd="2" presId="urn:microsoft.com/office/officeart/2005/8/layout/hList1"/>
    <dgm:cxn modelId="{08ACCD2C-3CB3-463D-945D-6DA73F870DA1}" type="presOf" srcId="{05A1EFFC-3AB6-4CBB-B4D8-725CDC5F8CC4}" destId="{1202684D-6494-43CA-8510-968C24B8B255}" srcOrd="0" destOrd="2" presId="urn:microsoft.com/office/officeart/2005/8/layout/hList1"/>
    <dgm:cxn modelId="{B297A6A0-5390-4EC8-9E34-0C8061D1EA8B}" type="presOf" srcId="{70C15ACE-3F6D-437E-96AE-9ABCD4A22ED0}" destId="{8F031545-7D93-4262-9896-6E365ABD4B52}" srcOrd="0" destOrd="1" presId="urn:microsoft.com/office/officeart/2005/8/layout/hList1"/>
    <dgm:cxn modelId="{BF4C4CA4-BC9D-4949-9006-39053E44780F}" srcId="{9E159AD7-E906-49DE-B580-521A9AA16518}" destId="{70186E4E-9BAD-4C1E-BF45-5405CE9AA604}" srcOrd="1" destOrd="0" parTransId="{6A580B51-CC00-4DBF-92FE-15B45C5BF5D0}" sibTransId="{4259C984-572E-4404-8F5C-A10869805584}"/>
    <dgm:cxn modelId="{41FD50A7-1C22-408D-B862-19281ECFB1EC}" type="presOf" srcId="{879B2604-C07E-4237-B090-B017AE42C3CE}" destId="{19887E86-90AC-4B10-9970-35AE27F229CC}" srcOrd="0" destOrd="0" presId="urn:microsoft.com/office/officeart/2005/8/layout/hList1"/>
    <dgm:cxn modelId="{25EA8429-2651-4B49-9AA1-3DAE416329DB}" srcId="{8C16BB8F-EFA8-4C8B-B6F3-F31046923EDC}" destId="{963B5A55-B012-4CE0-B2EB-460DB14D9A62}" srcOrd="0" destOrd="0" parTransId="{0B6A11CE-F1AE-4504-ACBA-7A57FE94E8AD}" sibTransId="{B684D368-3BE6-427E-A34F-43B94A266A03}"/>
    <dgm:cxn modelId="{3EEC81D0-97BF-4922-9D7D-9C6F6CE9F33B}" type="presOf" srcId="{023017B5-A635-4B7E-98A1-8E36758217DC}" destId="{5D672DFE-6FAC-4AF6-8162-94C7AD287A65}" srcOrd="0" destOrd="2" presId="urn:microsoft.com/office/officeart/2005/8/layout/hList1"/>
    <dgm:cxn modelId="{6C45B6EB-8484-42A8-8785-955373FF42A6}" type="presOf" srcId="{D7D2C243-FF81-4B78-B21A-0F3DE687686B}" destId="{1202684D-6494-43CA-8510-968C24B8B255}" srcOrd="0" destOrd="1" presId="urn:microsoft.com/office/officeart/2005/8/layout/hList1"/>
    <dgm:cxn modelId="{9E03021E-564C-486E-8E8E-6D3F53BE97E4}" type="presOf" srcId="{E74A0004-6A9D-468E-A88F-7E4AB149414B}" destId="{8F031545-7D93-4262-9896-6E365ABD4B52}" srcOrd="0" destOrd="0" presId="urn:microsoft.com/office/officeart/2005/8/layout/hList1"/>
    <dgm:cxn modelId="{3C874C09-A225-4813-AFBB-F062AF5CDF61}" srcId="{879B2604-C07E-4237-B090-B017AE42C3CE}" destId="{FAFC3D23-33B4-49BC-946D-92D95B1AE94D}" srcOrd="2" destOrd="0" parTransId="{EAA7DB0C-5B41-4ED5-BD03-03970E16F597}" sibTransId="{4D35586C-0008-4568-BA0A-62AB1465FD9B}"/>
    <dgm:cxn modelId="{0074F690-6367-40F9-9F0F-4ABE9F727944}" srcId="{879B2604-C07E-4237-B090-B017AE42C3CE}" destId="{70C15ACE-3F6D-437E-96AE-9ABCD4A22ED0}" srcOrd="1" destOrd="0" parTransId="{33F0B4C1-DB96-4B68-A075-5FC48FE36DAC}" sibTransId="{D5ED69F1-38E6-424B-B68F-FD5AC4C4A04A}"/>
    <dgm:cxn modelId="{9FFA56F5-A34C-415C-B283-447EA51E0E21}" srcId="{48181E96-FD64-4A63-A354-B9472E24E19E}" destId="{879B2604-C07E-4237-B090-B017AE42C3CE}" srcOrd="0" destOrd="0" parTransId="{8FF77CED-7F9C-4F25-BF49-01FF02623C84}" sibTransId="{586D5CFF-F019-4C79-B955-7841FA61EC3C}"/>
    <dgm:cxn modelId="{EADCE110-EAC7-4C61-9622-EA813C7B9C76}" type="presParOf" srcId="{9C490CF6-8F2F-450F-8106-4D66E5FE9A36}" destId="{EC9C186C-F953-4204-B666-350DF36324E3}" srcOrd="0" destOrd="0" presId="urn:microsoft.com/office/officeart/2005/8/layout/hList1"/>
    <dgm:cxn modelId="{9A659D80-6557-4BF5-8E97-AC325150B689}" type="presParOf" srcId="{EC9C186C-F953-4204-B666-350DF36324E3}" destId="{19887E86-90AC-4B10-9970-35AE27F229CC}" srcOrd="0" destOrd="0" presId="urn:microsoft.com/office/officeart/2005/8/layout/hList1"/>
    <dgm:cxn modelId="{8477D933-0D7C-486B-90ED-A50273C7976E}" type="presParOf" srcId="{EC9C186C-F953-4204-B666-350DF36324E3}" destId="{8F031545-7D93-4262-9896-6E365ABD4B52}" srcOrd="1" destOrd="0" presId="urn:microsoft.com/office/officeart/2005/8/layout/hList1"/>
    <dgm:cxn modelId="{2FE33702-F6BC-426A-AB48-E17D872C493B}" type="presParOf" srcId="{9C490CF6-8F2F-450F-8106-4D66E5FE9A36}" destId="{8D8280C6-9D00-43AF-AA10-3CB70370CBBF}" srcOrd="1" destOrd="0" presId="urn:microsoft.com/office/officeart/2005/8/layout/hList1"/>
    <dgm:cxn modelId="{D4B2D701-38BA-4EDC-BF89-CB17AD5BCDCB}" type="presParOf" srcId="{9C490CF6-8F2F-450F-8106-4D66E5FE9A36}" destId="{86D46799-75D9-426B-96EF-00B4D88B63BB}" srcOrd="2" destOrd="0" presId="urn:microsoft.com/office/officeart/2005/8/layout/hList1"/>
    <dgm:cxn modelId="{D73C8DA5-70FB-40BC-A345-295B51BD2435}" type="presParOf" srcId="{86D46799-75D9-426B-96EF-00B4D88B63BB}" destId="{CE6414CE-124E-4A91-A689-A299250E9EC6}" srcOrd="0" destOrd="0" presId="urn:microsoft.com/office/officeart/2005/8/layout/hList1"/>
    <dgm:cxn modelId="{79133508-62C3-46E1-9057-F68D98E2194B}" type="presParOf" srcId="{86D46799-75D9-426B-96EF-00B4D88B63BB}" destId="{54703E2C-F75F-4D4D-A684-6F1C90759EBB}" srcOrd="1" destOrd="0" presId="urn:microsoft.com/office/officeart/2005/8/layout/hList1"/>
    <dgm:cxn modelId="{26895885-FD75-4528-926E-1C5F7C49F20D}" type="presParOf" srcId="{9C490CF6-8F2F-450F-8106-4D66E5FE9A36}" destId="{8EC47A0F-4EED-4B0F-A64B-95E5C71B6A08}" srcOrd="3" destOrd="0" presId="urn:microsoft.com/office/officeart/2005/8/layout/hList1"/>
    <dgm:cxn modelId="{51831BF8-803E-4C5A-8C10-F807A563488C}" type="presParOf" srcId="{9C490CF6-8F2F-450F-8106-4D66E5FE9A36}" destId="{41394A16-27C7-4E6F-88AE-B55132D25448}" srcOrd="4" destOrd="0" presId="urn:microsoft.com/office/officeart/2005/8/layout/hList1"/>
    <dgm:cxn modelId="{5E9071FC-B423-4210-8440-B5E628ADB891}" type="presParOf" srcId="{41394A16-27C7-4E6F-88AE-B55132D25448}" destId="{B8DDC62A-F8D0-49EB-818B-EF544CEB7782}" srcOrd="0" destOrd="0" presId="urn:microsoft.com/office/officeart/2005/8/layout/hList1"/>
    <dgm:cxn modelId="{94F99049-4432-43B1-9463-081ADC0256BE}" type="presParOf" srcId="{41394A16-27C7-4E6F-88AE-B55132D25448}" destId="{5D672DFE-6FAC-4AF6-8162-94C7AD287A65}" srcOrd="1" destOrd="0" presId="urn:microsoft.com/office/officeart/2005/8/layout/hList1"/>
    <dgm:cxn modelId="{5B263F15-6CBB-481C-9B77-1FCCC707EC76}" type="presParOf" srcId="{9C490CF6-8F2F-450F-8106-4D66E5FE9A36}" destId="{B3734648-FE3C-4E68-84C5-9BFFB7F174FB}" srcOrd="5" destOrd="0" presId="urn:microsoft.com/office/officeart/2005/8/layout/hList1"/>
    <dgm:cxn modelId="{703EB606-85E7-42D5-8492-0183C9C425C8}" type="presParOf" srcId="{9C490CF6-8F2F-450F-8106-4D66E5FE9A36}" destId="{D5CBF96D-367E-4360-8FA6-0DB6D0669D4D}" srcOrd="6" destOrd="0" presId="urn:microsoft.com/office/officeart/2005/8/layout/hList1"/>
    <dgm:cxn modelId="{735ED485-6ECF-4B34-9DCB-63CDDD4235AE}" type="presParOf" srcId="{D5CBF96D-367E-4360-8FA6-0DB6D0669D4D}" destId="{3070DFCD-68B1-422F-A2D6-891D9F94619B}" srcOrd="0" destOrd="0" presId="urn:microsoft.com/office/officeart/2005/8/layout/hList1"/>
    <dgm:cxn modelId="{D5A57711-57F4-433C-BB06-8CD2D7302548}" type="presParOf" srcId="{D5CBF96D-367E-4360-8FA6-0DB6D0669D4D}" destId="{1202684D-6494-43CA-8510-968C24B8B2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87E86-90AC-4B10-9970-35AE27F229CC}">
      <dsp:nvSpPr>
        <dsp:cNvPr id="0" name=""/>
        <dsp:cNvSpPr/>
      </dsp:nvSpPr>
      <dsp:spPr>
        <a:xfrm>
          <a:off x="3127" y="6415"/>
          <a:ext cx="1880441" cy="75217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lt"/>
              <a:ea typeface="+mj-ea"/>
            </a:rPr>
            <a:t>2008</a:t>
          </a:r>
          <a:r>
            <a:rPr lang="zh-CN" altLang="en-US" sz="2000" b="1" kern="1200" dirty="0" smtClean="0">
              <a:latin typeface="+mn-lt"/>
              <a:ea typeface="+mj-ea"/>
            </a:rPr>
            <a:t>前</a:t>
          </a:r>
          <a:endParaRPr lang="en-US" altLang="zh-CN" sz="2000" b="1" kern="1200" dirty="0" smtClean="0">
            <a:latin typeface="+mn-lt"/>
            <a:ea typeface="+mj-ea"/>
          </a:endParaRPr>
        </a:p>
      </dsp:txBody>
      <dsp:txXfrm>
        <a:off x="3127" y="6415"/>
        <a:ext cx="1880441" cy="752176"/>
      </dsp:txXfrm>
    </dsp:sp>
    <dsp:sp modelId="{8F031545-7D93-4262-9896-6E365ABD4B52}">
      <dsp:nvSpPr>
        <dsp:cNvPr id="0" name=""/>
        <dsp:cNvSpPr/>
      </dsp:nvSpPr>
      <dsp:spPr>
        <a:xfrm>
          <a:off x="3127" y="758592"/>
          <a:ext cx="1880441" cy="2547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理论课</a:t>
          </a:r>
          <a:r>
            <a:rPr lang="en-US" altLang="zh-CN" sz="2000" b="1" kern="1200" dirty="0" smtClean="0">
              <a:latin typeface="+mn-lt"/>
              <a:ea typeface="+mj-ea"/>
            </a:rPr>
            <a:t>+</a:t>
          </a:r>
          <a:r>
            <a:rPr lang="zh-CN" altLang="en-US" sz="2000" b="1" kern="1200" dirty="0" smtClean="0">
              <a:latin typeface="+mn-lt"/>
              <a:ea typeface="+mj-ea"/>
            </a:rPr>
            <a:t>实习课（</a:t>
          </a:r>
          <a:r>
            <a:rPr lang="en-US" altLang="zh-CN" sz="2000" b="1" kern="1200" dirty="0" smtClean="0">
              <a:latin typeface="+mn-lt"/>
              <a:ea typeface="+mj-ea"/>
            </a:rPr>
            <a:t>OS + </a:t>
          </a:r>
          <a:r>
            <a:rPr lang="zh-CN" altLang="en-US" sz="2000" b="1" kern="1200" dirty="0" smtClean="0">
              <a:latin typeface="+mn-lt"/>
              <a:ea typeface="+mj-ea"/>
            </a:rPr>
            <a:t>编译）</a:t>
          </a:r>
          <a:endParaRPr lang="en-US" altLang="zh-CN" sz="2000" b="1" kern="1200" dirty="0" smtClean="0">
            <a:latin typeface="+mn-lt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实习课：必修</a:t>
          </a:r>
          <a:r>
            <a:rPr lang="en-US" altLang="zh-CN" sz="2000" b="1" kern="1200" dirty="0" smtClean="0">
              <a:latin typeface="+mn-lt"/>
              <a:ea typeface="+mj-ea"/>
            </a:rPr>
            <a:t>=&gt;</a:t>
          </a:r>
          <a:r>
            <a:rPr lang="zh-CN" altLang="en-US" sz="2000" b="1" kern="1200" dirty="0" smtClean="0">
              <a:latin typeface="+mn-lt"/>
              <a:ea typeface="+mj-ea"/>
            </a:rPr>
            <a:t>限选</a:t>
          </a:r>
          <a:endParaRPr lang="en-US" altLang="zh-CN" sz="2000" b="1" kern="1200" dirty="0" smtClean="0">
            <a:latin typeface="+mn-lt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latin typeface="+mn-lt"/>
              <a:ea typeface="+mj-ea"/>
            </a:rPr>
            <a:t>2</a:t>
          </a:r>
          <a:r>
            <a:rPr lang="zh-CN" altLang="en-US" sz="2000" b="1" kern="1200" dirty="0" smtClean="0">
              <a:latin typeface="+mn-lt"/>
              <a:ea typeface="+mj-ea"/>
            </a:rPr>
            <a:t>学期分开上</a:t>
          </a:r>
          <a:endParaRPr lang="en-US" altLang="zh-CN" sz="2000" b="1" kern="1200" dirty="0" smtClean="0">
            <a:latin typeface="+mn-lt"/>
            <a:ea typeface="+mj-ea"/>
          </a:endParaRPr>
        </a:p>
      </dsp:txBody>
      <dsp:txXfrm>
        <a:off x="3127" y="758592"/>
        <a:ext cx="1880441" cy="2547360"/>
      </dsp:txXfrm>
    </dsp:sp>
    <dsp:sp modelId="{CE6414CE-124E-4A91-A689-A299250E9EC6}">
      <dsp:nvSpPr>
        <dsp:cNvPr id="0" name=""/>
        <dsp:cNvSpPr/>
      </dsp:nvSpPr>
      <dsp:spPr>
        <a:xfrm>
          <a:off x="2146830" y="6415"/>
          <a:ext cx="1880441" cy="75217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lt"/>
              <a:ea typeface="+mj-ea"/>
            </a:rPr>
            <a:t>2009-2015</a:t>
          </a:r>
          <a:endParaRPr lang="zh-CN" altLang="en-US" sz="2000" b="1" kern="1200" dirty="0">
            <a:latin typeface="+mn-lt"/>
            <a:ea typeface="+mj-ea"/>
          </a:endParaRPr>
        </a:p>
      </dsp:txBody>
      <dsp:txXfrm>
        <a:off x="2146830" y="6415"/>
        <a:ext cx="1880441" cy="752176"/>
      </dsp:txXfrm>
    </dsp:sp>
    <dsp:sp modelId="{54703E2C-F75F-4D4D-A684-6F1C90759EBB}">
      <dsp:nvSpPr>
        <dsp:cNvPr id="0" name=""/>
        <dsp:cNvSpPr/>
      </dsp:nvSpPr>
      <dsp:spPr>
        <a:xfrm>
          <a:off x="2146830" y="758592"/>
          <a:ext cx="1880441" cy="2547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理论课</a:t>
          </a:r>
          <a:r>
            <a:rPr lang="en-US" altLang="zh-CN" sz="2000" b="1" kern="1200" dirty="0" smtClean="0">
              <a:latin typeface="+mn-lt"/>
              <a:ea typeface="+mj-ea"/>
            </a:rPr>
            <a:t>+</a:t>
          </a:r>
          <a:r>
            <a:rPr lang="zh-CN" altLang="en-US" sz="2000" b="1" kern="1200" dirty="0" smtClean="0">
              <a:latin typeface="+mn-lt"/>
              <a:ea typeface="+mj-ea"/>
            </a:rPr>
            <a:t>实习课（新增网络与体系实习）</a:t>
          </a:r>
          <a:endParaRPr lang="zh-CN" altLang="en-US" sz="2000" b="1" kern="1200" dirty="0">
            <a:latin typeface="+mn-lt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实验班（平行开设）</a:t>
          </a:r>
          <a:endParaRPr lang="zh-CN" altLang="en-US" sz="2000" b="1" kern="1200" dirty="0">
            <a:latin typeface="+mn-lt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latin typeface="+mn-lt"/>
              <a:ea typeface="+mj-ea"/>
            </a:rPr>
            <a:t>2</a:t>
          </a:r>
          <a:r>
            <a:rPr lang="zh-CN" altLang="en-US" sz="2000" b="1" kern="1200" dirty="0" smtClean="0">
              <a:latin typeface="+mn-lt"/>
              <a:ea typeface="+mj-ea"/>
            </a:rPr>
            <a:t>学期分开上</a:t>
          </a:r>
          <a:endParaRPr lang="zh-CN" altLang="en-US" sz="2000" b="1" kern="1200" dirty="0">
            <a:latin typeface="+mn-lt"/>
            <a:ea typeface="+mj-ea"/>
          </a:endParaRPr>
        </a:p>
      </dsp:txBody>
      <dsp:txXfrm>
        <a:off x="2146830" y="758592"/>
        <a:ext cx="1880441" cy="2547360"/>
      </dsp:txXfrm>
    </dsp:sp>
    <dsp:sp modelId="{B8DDC62A-F8D0-49EB-818B-EF544CEB7782}">
      <dsp:nvSpPr>
        <dsp:cNvPr id="0" name=""/>
        <dsp:cNvSpPr/>
      </dsp:nvSpPr>
      <dsp:spPr>
        <a:xfrm>
          <a:off x="4290533" y="6415"/>
          <a:ext cx="1880441" cy="75217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lt"/>
              <a:ea typeface="+mj-ea"/>
            </a:rPr>
            <a:t>2015-2019</a:t>
          </a:r>
          <a:endParaRPr lang="zh-CN" altLang="en-US" sz="2000" b="1" kern="1200" dirty="0">
            <a:latin typeface="+mn-lt"/>
            <a:ea typeface="+mj-ea"/>
          </a:endParaRPr>
        </a:p>
      </dsp:txBody>
      <dsp:txXfrm>
        <a:off x="4290533" y="6415"/>
        <a:ext cx="1880441" cy="752176"/>
      </dsp:txXfrm>
    </dsp:sp>
    <dsp:sp modelId="{5D672DFE-6FAC-4AF6-8162-94C7AD287A65}">
      <dsp:nvSpPr>
        <dsp:cNvPr id="0" name=""/>
        <dsp:cNvSpPr/>
      </dsp:nvSpPr>
      <dsp:spPr>
        <a:xfrm>
          <a:off x="4290533" y="758592"/>
          <a:ext cx="1880441" cy="2547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理论课</a:t>
          </a:r>
          <a:r>
            <a:rPr lang="en-US" altLang="zh-CN" sz="2000" b="1" kern="1200" dirty="0" smtClean="0">
              <a:latin typeface="+mn-lt"/>
              <a:ea typeface="+mj-ea"/>
            </a:rPr>
            <a:t>+</a:t>
          </a:r>
          <a:r>
            <a:rPr lang="zh-CN" altLang="en-US" sz="2000" b="1" kern="1200" dirty="0" smtClean="0">
              <a:latin typeface="+mn-lt"/>
              <a:ea typeface="+mj-ea"/>
            </a:rPr>
            <a:t>实习课（</a:t>
          </a:r>
          <a:r>
            <a:rPr lang="en-US" altLang="zh-CN" sz="2000" b="1" kern="1200" dirty="0" smtClean="0">
              <a:latin typeface="+mn-lt"/>
              <a:ea typeface="+mj-ea"/>
            </a:rPr>
            <a:t>4</a:t>
          </a:r>
          <a:r>
            <a:rPr lang="zh-CN" altLang="en-US" sz="2000" b="1" kern="1200" dirty="0" smtClean="0">
              <a:latin typeface="+mn-lt"/>
              <a:ea typeface="+mj-ea"/>
            </a:rPr>
            <a:t>门）</a:t>
          </a:r>
          <a:endParaRPr lang="zh-CN" altLang="en-US" sz="2000" b="1" kern="1200" dirty="0">
            <a:latin typeface="+mn-lt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实验班（平行开设）</a:t>
          </a:r>
          <a:endParaRPr lang="zh-CN" altLang="en-US" sz="2000" b="1" kern="1200" dirty="0">
            <a:latin typeface="+mn-lt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每学期开（可分开或同时选）</a:t>
          </a:r>
          <a:endParaRPr lang="zh-CN" altLang="en-US" sz="2000" b="1" kern="1200" dirty="0">
            <a:latin typeface="+mn-lt"/>
            <a:ea typeface="+mj-ea"/>
          </a:endParaRPr>
        </a:p>
      </dsp:txBody>
      <dsp:txXfrm>
        <a:off x="4290533" y="758592"/>
        <a:ext cx="1880441" cy="2547360"/>
      </dsp:txXfrm>
    </dsp:sp>
    <dsp:sp modelId="{3070DFCD-68B1-422F-A2D6-891D9F94619B}">
      <dsp:nvSpPr>
        <dsp:cNvPr id="0" name=""/>
        <dsp:cNvSpPr/>
      </dsp:nvSpPr>
      <dsp:spPr>
        <a:xfrm>
          <a:off x="6434236" y="6415"/>
          <a:ext cx="1880441" cy="75217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lt"/>
              <a:ea typeface="+mj-ea"/>
            </a:rPr>
            <a:t>2019-</a:t>
          </a:r>
          <a:endParaRPr lang="zh-CN" altLang="en-US" sz="2000" b="1" kern="1200" dirty="0">
            <a:latin typeface="+mn-lt"/>
            <a:ea typeface="+mj-ea"/>
          </a:endParaRPr>
        </a:p>
      </dsp:txBody>
      <dsp:txXfrm>
        <a:off x="6434236" y="6415"/>
        <a:ext cx="1880441" cy="752176"/>
      </dsp:txXfrm>
    </dsp:sp>
    <dsp:sp modelId="{1202684D-6494-43CA-8510-968C24B8B255}">
      <dsp:nvSpPr>
        <dsp:cNvPr id="0" name=""/>
        <dsp:cNvSpPr/>
      </dsp:nvSpPr>
      <dsp:spPr>
        <a:xfrm>
          <a:off x="6434236" y="758592"/>
          <a:ext cx="1880441" cy="2547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普通班（理论</a:t>
          </a:r>
          <a:r>
            <a:rPr lang="en-US" altLang="zh-CN" sz="2000" b="1" kern="1200" dirty="0" smtClean="0">
              <a:latin typeface="+mn-lt"/>
              <a:ea typeface="+mj-ea"/>
            </a:rPr>
            <a:t>+</a:t>
          </a:r>
          <a:r>
            <a:rPr lang="zh-CN" altLang="en-US" sz="2000" b="1" kern="1200" dirty="0" smtClean="0">
              <a:latin typeface="+mn-lt"/>
              <a:ea typeface="+mj-ea"/>
            </a:rPr>
            <a:t>实习）</a:t>
          </a:r>
          <a:endParaRPr lang="zh-CN" altLang="en-US" sz="2000" b="1" kern="1200" dirty="0">
            <a:latin typeface="+mn-lt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实验班（理论</a:t>
          </a:r>
          <a:r>
            <a:rPr lang="en-US" altLang="zh-CN" sz="2000" b="1" kern="1200" dirty="0" smtClean="0">
              <a:latin typeface="+mn-lt"/>
              <a:ea typeface="+mj-ea"/>
            </a:rPr>
            <a:t>+</a:t>
          </a:r>
          <a:r>
            <a:rPr lang="zh-CN" altLang="en-US" sz="2000" b="1" kern="1200" dirty="0" smtClean="0">
              <a:latin typeface="+mn-lt"/>
              <a:ea typeface="+mj-ea"/>
            </a:rPr>
            <a:t>实习，平行开设）</a:t>
          </a:r>
          <a:endParaRPr lang="zh-CN" altLang="en-US" sz="2000" b="1" kern="1200" dirty="0">
            <a:latin typeface="+mn-lt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+mn-lt"/>
              <a:ea typeface="+mj-ea"/>
            </a:rPr>
            <a:t>每学期开</a:t>
          </a:r>
          <a:endParaRPr lang="zh-CN" altLang="en-US" sz="2000" b="1" kern="1200" dirty="0">
            <a:latin typeface="+mn-lt"/>
            <a:ea typeface="+mj-ea"/>
          </a:endParaRPr>
        </a:p>
      </dsp:txBody>
      <dsp:txXfrm>
        <a:off x="6434236" y="758592"/>
        <a:ext cx="1880441" cy="254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A743E555-000D-4DE0-A57D-C753D68B2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859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1524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0"/>
            <a:ext cx="2185987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410325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386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4213" y="3933825"/>
            <a:ext cx="8208962" cy="71438"/>
          </a:xfrm>
          <a:custGeom>
            <a:avLst/>
            <a:gdLst>
              <a:gd name="T0" fmla="*/ 0 w 1000"/>
              <a:gd name="T1" fmla="*/ 0 h 1000"/>
              <a:gd name="T2" fmla="*/ 645 w 1000"/>
              <a:gd name="T3" fmla="*/ 0 h 1000"/>
              <a:gd name="T4" fmla="*/ 64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45" y="0"/>
                </a:lnTo>
                <a:lnTo>
                  <a:pt x="64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rgbClr val="000066">
                  <a:gamma/>
                  <a:shade val="46275"/>
                  <a:invGamma/>
                </a:srgbClr>
              </a:gs>
              <a:gs pos="100000">
                <a:srgbClr val="000066">
                  <a:alpha val="39999"/>
                </a:srgbClr>
              </a:gs>
            </a:gsLst>
            <a:lin ang="0" scaled="1"/>
          </a:gradFill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15888"/>
            <a:ext cx="104298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84313"/>
            <a:ext cx="7772400" cy="936625"/>
          </a:xfrm>
        </p:spPr>
        <p:txBody>
          <a:bodyPr/>
          <a:lstStyle>
            <a:lvl1pPr algn="ctr">
              <a:defRPr sz="4200"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365104"/>
            <a:ext cx="6400800" cy="115145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61080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  <a:ea typeface="楷体" panose="02010609060101010101" pitchFamily="49" charset="-122"/>
              </a:defRPr>
            </a:lvl1pPr>
            <a:lvl2pPr>
              <a:defRPr>
                <a:latin typeface="+mn-lt"/>
                <a:ea typeface="楷体" panose="02010609060101010101" pitchFamily="49" charset="-122"/>
              </a:defRPr>
            </a:lvl2pPr>
            <a:lvl3pPr>
              <a:defRPr>
                <a:latin typeface="+mn-lt"/>
                <a:ea typeface="楷体" panose="02010609060101010101" pitchFamily="49" charset="-122"/>
              </a:defRPr>
            </a:lvl3pPr>
            <a:lvl4pPr>
              <a:defRPr>
                <a:latin typeface="+mn-lt"/>
                <a:ea typeface="楷体" panose="02010609060101010101" pitchFamily="49" charset="-122"/>
              </a:defRPr>
            </a:lvl4pPr>
            <a:lvl5pPr>
              <a:defRPr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89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1370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12875"/>
            <a:ext cx="39243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12875"/>
            <a:ext cx="39243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2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4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9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28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42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320116" cy="5091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4582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7525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3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304800"/>
            <a:ext cx="2000250" cy="6148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48350" cy="6148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19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526338" cy="820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412875"/>
            <a:ext cx="8001000" cy="2443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4008438"/>
            <a:ext cx="8001000" cy="2444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2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34426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3890960" cy="50196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2" y="981075"/>
            <a:ext cx="4214842" cy="5091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252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028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835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9947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86489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7157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248650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52" name="Picture 4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790700" y="0"/>
            <a:ext cx="73533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133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Arial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p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75263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875"/>
            <a:ext cx="8001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11188" y="1196975"/>
            <a:ext cx="8208962" cy="71438"/>
          </a:xfrm>
          <a:custGeom>
            <a:avLst/>
            <a:gdLst>
              <a:gd name="G0" fmla="+- 645 0 0"/>
            </a:gdLst>
            <a:ahLst/>
            <a:cxnLst>
              <a:cxn ang="0">
                <a:pos x="0" y="0"/>
              </a:cxn>
              <a:cxn ang="0">
                <a:pos x="645" y="0"/>
              </a:cxn>
              <a:cxn ang="0">
                <a:pos x="64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45" y="0"/>
                </a:lnTo>
                <a:lnTo>
                  <a:pt x="64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6699FF"/>
              </a:gs>
            </a:gsLst>
            <a:lin ang="0" scaled="1"/>
          </a:gra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611188" y="6524625"/>
            <a:ext cx="7924800" cy="0"/>
          </a:xfrm>
          <a:prstGeom prst="line">
            <a:avLst/>
          </a:prstGeom>
          <a:noFill/>
          <a:ln w="3175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FF00"/>
              </a:solidFill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88913"/>
            <a:ext cx="9350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7667625" y="6308725"/>
            <a:ext cx="13684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fld id="{C0A2F5A6-166D-43DF-B40E-0D93CA16CC9A}" type="slidenum">
              <a:rPr lang="en-US" altLang="zh-CN">
                <a:latin typeface="Arial" pitchFamily="34" charset="0"/>
                <a:ea typeface="宋体" pitchFamily="2" charset="-122"/>
              </a:rPr>
              <a:pPr algn="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7772400" cy="1728663"/>
          </a:xfrm>
        </p:spPr>
        <p:txBody>
          <a:bodyPr/>
          <a:lstStyle/>
          <a:p>
            <a:r>
              <a:rPr lang="zh-CN" altLang="en-US" dirty="0" smtClean="0"/>
              <a:t>面向</a:t>
            </a:r>
            <a:r>
              <a:rPr lang="zh-CN" altLang="en-US" dirty="0"/>
              <a:t>实践能力培养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编译</a:t>
            </a:r>
            <a:r>
              <a:rPr lang="zh-CN" altLang="en-US" dirty="0"/>
              <a:t>与操作系统教学体会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350" y="4365104"/>
            <a:ext cx="6400800" cy="1944216"/>
          </a:xfrm>
        </p:spPr>
        <p:txBody>
          <a:bodyPr/>
          <a:lstStyle/>
          <a:p>
            <a:r>
              <a:rPr lang="zh-CN" altLang="en-US" sz="3200" dirty="0"/>
              <a:t>郭  </a:t>
            </a:r>
            <a:r>
              <a:rPr lang="zh-CN" altLang="en-US" sz="3200" dirty="0" smtClean="0"/>
              <a:t>耀</a:t>
            </a:r>
            <a:endParaRPr lang="en-US" altLang="zh-CN" sz="3200" dirty="0" smtClean="0"/>
          </a:p>
          <a:p>
            <a:endParaRPr lang="en-US" altLang="zh-CN" sz="500" dirty="0" smtClean="0"/>
          </a:p>
          <a:p>
            <a:r>
              <a:rPr lang="zh-CN" altLang="en-US" sz="2400" dirty="0" smtClean="0"/>
              <a:t>北京大学 计算机科学技术系</a:t>
            </a:r>
            <a:endParaRPr lang="en-US" altLang="zh-CN" sz="2400" dirty="0" smtClean="0"/>
          </a:p>
          <a:p>
            <a:endParaRPr lang="en-US" altLang="zh-CN" sz="1100" dirty="0" smtClean="0"/>
          </a:p>
          <a:p>
            <a:r>
              <a:rPr lang="en-US" altLang="zh-CN" sz="2400" dirty="0" smtClean="0"/>
              <a:t>2018.11.23  </a:t>
            </a:r>
            <a:r>
              <a:rPr lang="zh-CN" altLang="en-US" sz="2400" dirty="0" smtClean="0"/>
              <a:t>深圳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9562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既抽象、又实用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实践能力培养是课程的重点目标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都</a:t>
            </a:r>
            <a:r>
              <a:rPr lang="zh-CN" altLang="en-US" dirty="0" smtClean="0"/>
              <a:t>要求动手编写规模相对较大的完整系统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编译实习：完整的编译器设计与实现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操作系统：完整的操作系统设计与实现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通过实践促进理论知识的理解与掌握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让每一位学生都了解编译器与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的实现机制与运行过程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7744" y="1916832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纸上得来终觉浅</a:t>
            </a:r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绝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知此事要躬行。</a:t>
            </a:r>
          </a:p>
        </p:txBody>
      </p:sp>
    </p:spTree>
    <p:extLst>
      <p:ext uri="{BB962C8B-B14F-4D97-AF65-F5344CB8AC3E}">
        <p14:creationId xmlns:p14="http://schemas.microsoft.com/office/powerpoint/2010/main" val="13521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zh-CN" altLang="en-US" dirty="0"/>
              <a:t>器</a:t>
            </a:r>
            <a:r>
              <a:rPr lang="zh-CN" altLang="en-US" dirty="0" smtClean="0"/>
              <a:t>与操作系统的互相促进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成功的操作系统离不开编译器的支持，反之亦然</a:t>
            </a:r>
            <a:endParaRPr lang="en-US" altLang="zh-CN" dirty="0"/>
          </a:p>
          <a:p>
            <a:pPr lvl="1"/>
            <a:r>
              <a:rPr lang="en-US" altLang="zh-CN" dirty="0" smtClean="0"/>
              <a:t>UNIX and 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vs. 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Linux and GCC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LLVM</a:t>
            </a:r>
            <a:r>
              <a:rPr lang="zh-CN" altLang="en-US" dirty="0" smtClean="0"/>
              <a:t>（能否编译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？）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3829" y="2923808"/>
            <a:ext cx="665206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Working together, Thompson and Ritchie rewrote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UNIX in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C. C was the right language at the right time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has dominated system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ever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since.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3829" y="4689066"/>
            <a:ext cx="665206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Linux makes use of so many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 features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compiler and would need a lot of work before it would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compile with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 ANSI standard C compiler.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编译与操作系统课程之间的关联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编译器的</a:t>
            </a:r>
            <a:r>
              <a:rPr lang="en-US" altLang="zh-CN" dirty="0" smtClean="0"/>
              <a:t>output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操作系统的</a:t>
            </a:r>
            <a:r>
              <a:rPr lang="en-US" altLang="zh-CN" dirty="0" smtClean="0"/>
              <a:t>input</a:t>
            </a:r>
          </a:p>
          <a:p>
            <a:pPr lvl="1"/>
            <a:r>
              <a:rPr lang="zh-CN" altLang="en-US" dirty="0" smtClean="0"/>
              <a:t>有些内容上的重复（要注意统一）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 smtClean="0"/>
              <a:t>执行代码结构</a:t>
            </a:r>
            <a:endParaRPr lang="en-US" altLang="zh-CN" dirty="0" smtClean="0"/>
          </a:p>
          <a:p>
            <a:pPr lvl="1"/>
            <a:r>
              <a:rPr lang="zh-CN" altLang="en-US" dirty="0"/>
              <a:t>编译</a:t>
            </a:r>
            <a:r>
              <a:rPr lang="zh-CN" altLang="en-US" dirty="0" smtClean="0"/>
              <a:t>课需要讲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格式</a:t>
            </a:r>
            <a:endParaRPr lang="en-US" altLang="zh-CN" dirty="0"/>
          </a:p>
          <a:p>
            <a:r>
              <a:rPr lang="zh-CN" altLang="en-US" dirty="0" smtClean="0"/>
              <a:t>活动</a:t>
            </a:r>
            <a:r>
              <a:rPr lang="zh-CN" altLang="en-US" dirty="0" smtClean="0"/>
              <a:t>记录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activity record, frame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不同教材之间的细微差异会影响学生的理解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调用过程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具体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新形势</a:t>
            </a:r>
            <a:r>
              <a:rPr lang="zh-CN" altLang="en-US" dirty="0" smtClean="0"/>
              <a:t>下的编译与操作系统课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are not the sexiest buzzwords around…</a:t>
            </a:r>
          </a:p>
          <a:p>
            <a:pPr lvl="1"/>
            <a:r>
              <a:rPr lang="en-US" altLang="zh-CN" dirty="0" smtClean="0"/>
              <a:t>Virtualization, networking, internet</a:t>
            </a:r>
          </a:p>
          <a:p>
            <a:pPr lvl="1"/>
            <a:r>
              <a:rPr lang="en-US" altLang="zh-CN" dirty="0" smtClean="0"/>
              <a:t>Multicore, GPU, distributed systems</a:t>
            </a:r>
          </a:p>
          <a:p>
            <a:pPr lvl="1"/>
            <a:r>
              <a:rPr lang="en-US" altLang="zh-CN" dirty="0" smtClean="0"/>
              <a:t>Deep learning, AI, big data</a:t>
            </a:r>
          </a:p>
          <a:p>
            <a:pPr lvl="1"/>
            <a:r>
              <a:rPr lang="en-US" altLang="zh-CN" dirty="0" smtClean="0"/>
              <a:t>Brain-like computing, quantum computing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But</a:t>
            </a:r>
          </a:p>
          <a:p>
            <a:pPr lvl="1"/>
            <a:r>
              <a:rPr lang="en-US" altLang="zh-CN" dirty="0" smtClean="0"/>
              <a:t>We are the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everlasting</a:t>
            </a:r>
            <a:r>
              <a:rPr lang="en-US" altLang="zh-CN" dirty="0" smtClean="0"/>
              <a:t> supporting systems behind all these buzzwords!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4850" y="3140968"/>
            <a:ext cx="698477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FF"/>
                </a:solidFill>
              </a:rPr>
              <a:t>How can we make OS and Compiler sexier?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编译和操作系统课程的一些想法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340768"/>
            <a:ext cx="8001000" cy="50403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强调实践能力</a:t>
            </a:r>
            <a:endParaRPr lang="en-US" altLang="zh-CN" sz="3200" dirty="0" smtClean="0"/>
          </a:p>
          <a:p>
            <a:pPr marL="952500" lvl="1" indent="-5143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通过系统能力实践培养学生兴趣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理论结合实际</a:t>
            </a:r>
            <a:endParaRPr lang="en-US" altLang="zh-CN" sz="3200" dirty="0" smtClean="0"/>
          </a:p>
          <a:p>
            <a:pPr marL="952500" lvl="1" indent="-5143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例如，传统理论在</a:t>
            </a:r>
            <a:r>
              <a:rPr lang="en-US" altLang="zh-CN" sz="2800" dirty="0" smtClean="0"/>
              <a:t>GCC/LLVM</a:t>
            </a:r>
            <a:r>
              <a:rPr lang="zh-CN" altLang="en-US" sz="2800" dirty="0" smtClean="0"/>
              <a:t>等编译器或</a:t>
            </a:r>
            <a:r>
              <a:rPr lang="en-US" altLang="zh-CN" sz="2800" dirty="0" smtClean="0"/>
              <a:t>Linux/Windows</a:t>
            </a:r>
            <a:r>
              <a:rPr lang="zh-CN" altLang="en-US" sz="2800" dirty="0" smtClean="0"/>
              <a:t>等操作系统中的应用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与时俱进</a:t>
            </a:r>
            <a:endParaRPr lang="en-US" altLang="zh-CN" sz="3200" dirty="0" smtClean="0"/>
          </a:p>
          <a:p>
            <a:pPr marL="952500" lvl="1" indent="-5143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适当添加与新话题相关的内容</a:t>
            </a:r>
            <a:endParaRPr lang="en-US" altLang="zh-CN" sz="2800" dirty="0" smtClean="0"/>
          </a:p>
          <a:p>
            <a:pPr marL="952500" lvl="1" indent="-5143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编译：程序优化、程序分析、安全</a:t>
            </a:r>
            <a:r>
              <a:rPr lang="zh-CN" altLang="en-US" sz="2800" dirty="0"/>
              <a:t>等</a:t>
            </a:r>
            <a:endParaRPr lang="en-US" altLang="zh-CN" sz="2800" dirty="0" smtClean="0"/>
          </a:p>
          <a:p>
            <a:pPr marL="952500" lvl="1" indent="-5143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操作系统：移动、安全、机器人、智能等新型操作系统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44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泛在操作系统（</a:t>
            </a:r>
            <a:r>
              <a:rPr lang="en-US" altLang="zh-CN" dirty="0" smtClean="0"/>
              <a:t>UOS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040" y="1404917"/>
            <a:ext cx="8640960" cy="504031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泛在操作系统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(Ubiquitous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systems, UOS) </a:t>
            </a:r>
            <a:r>
              <a:rPr lang="zh-CN" altLang="en-US" dirty="0"/>
              <a:t>的概念表示的是</a:t>
            </a:r>
            <a:r>
              <a:rPr lang="zh-CN" altLang="en-US" dirty="0" smtClean="0"/>
              <a:t>不限于传统操作系统</a:t>
            </a:r>
            <a:r>
              <a:rPr lang="en-US" altLang="zh-CN" dirty="0" smtClean="0"/>
              <a:t>(Linux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的一类新型操作系统。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提供与操作系统相同功能的系统软件层，包括：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管理底层资源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为上层应用提供开发和运行支撑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02" y="4437112"/>
            <a:ext cx="3967716" cy="23413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22" y="4288362"/>
            <a:ext cx="1969875" cy="29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91" y="6440646"/>
            <a:ext cx="2418412" cy="3146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87546" y="4516694"/>
            <a:ext cx="356134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For more information: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Hong Mei, Yao Guo,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"Toward Ubiquitous Operating Systems: A Software-Defined Perspective", 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Computer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Vol. 51, No. 1, pp. 50-56, January 2018.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9592" y="2276872"/>
            <a:ext cx="7772400" cy="936625"/>
          </a:xfrm>
        </p:spPr>
        <p:txBody>
          <a:bodyPr/>
          <a:lstStyle/>
          <a:p>
            <a:r>
              <a:rPr lang="zh-CN" altLang="en-US" sz="4400" dirty="0" smtClean="0"/>
              <a:t>谢 谢！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欢迎大家批评指正：</a:t>
            </a:r>
            <a:r>
              <a:rPr lang="en-US" altLang="zh-CN" dirty="0" smtClean="0"/>
              <a:t>yaoguo@pku.edu.cn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6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北京大学系统类核心课开设情况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609593"/>
              </p:ext>
            </p:extLst>
          </p:nvPr>
        </p:nvGraphicFramePr>
        <p:xfrm>
          <a:off x="408335" y="2492896"/>
          <a:ext cx="831780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66738" y="1412875"/>
            <a:ext cx="8001000" cy="11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重点建设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门系统类课程：操作系统、编译原理、计算机组成与系统结构、计算机网络</a:t>
            </a:r>
            <a:endParaRPr lang="en-US" altLang="zh-CN" kern="0" dirty="0" smtClean="0"/>
          </a:p>
        </p:txBody>
      </p:sp>
      <p:sp>
        <p:nvSpPr>
          <p:cNvPr id="6" name="右箭头 5"/>
          <p:cNvSpPr/>
          <p:nvPr/>
        </p:nvSpPr>
        <p:spPr bwMode="auto">
          <a:xfrm>
            <a:off x="3620145" y="5569182"/>
            <a:ext cx="4768280" cy="128391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+mj-ea"/>
              </a:rPr>
              <a:t>2012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+mj-ea"/>
              </a:rPr>
              <a:t>开始新增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+mj-ea"/>
              </a:rPr>
              <a:t>《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+mj-ea"/>
              </a:rPr>
              <a:t>计算机系统导论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+mj-ea"/>
              </a:rPr>
              <a:t>》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ea typeface="+mj-ea"/>
              </a:rPr>
              <a:t>（必修，大二秋季）</a:t>
            </a:r>
          </a:p>
        </p:txBody>
      </p:sp>
    </p:spTree>
    <p:extLst>
      <p:ext uri="{BB962C8B-B14F-4D97-AF65-F5344CB8AC3E}">
        <p14:creationId xmlns:p14="http://schemas.microsoft.com/office/powerpoint/2010/main" val="39051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7993063" cy="820738"/>
          </a:xfrm>
        </p:spPr>
        <p:txBody>
          <a:bodyPr/>
          <a:lstStyle/>
          <a:p>
            <a:r>
              <a:rPr lang="en-US" altLang="zh-CN" sz="3600" dirty="0" smtClean="0"/>
              <a:t>《</a:t>
            </a:r>
            <a:r>
              <a:rPr lang="zh-CN" altLang="en-US" sz="3600" dirty="0" smtClean="0"/>
              <a:t>计算机系统导论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对后续课程的影响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计算机系统导论</a:t>
            </a:r>
            <a:r>
              <a:rPr lang="en-US" altLang="zh-CN" sz="2800" dirty="0" smtClean="0"/>
              <a:t>》</a:t>
            </a:r>
          </a:p>
          <a:p>
            <a:pPr lvl="1"/>
            <a:r>
              <a:rPr lang="zh-CN" altLang="en-US" sz="2400" dirty="0" smtClean="0"/>
              <a:t>汇编语言基础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体系结构基础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流水线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程序链接、程序优化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动态内存分配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垃圾回收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高速</a:t>
            </a:r>
            <a:r>
              <a:rPr lang="zh-CN" altLang="en-US" sz="2400" dirty="0" smtClean="0"/>
              <a:t>缓存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虚拟</a:t>
            </a:r>
            <a:r>
              <a:rPr lang="zh-CN" altLang="en-US" sz="2400" dirty="0" smtClean="0"/>
              <a:t>内存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异常</a:t>
            </a:r>
            <a:r>
              <a:rPr lang="zh-CN" altLang="en-US" sz="2400" dirty="0" smtClean="0"/>
              <a:t>控制流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同步机制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网络与互联网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292080" y="198096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60356" y="262817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计算机体系结构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右大括号 8"/>
          <p:cNvSpPr/>
          <p:nvPr/>
        </p:nvSpPr>
        <p:spPr bwMode="auto">
          <a:xfrm>
            <a:off x="4562411" y="2636912"/>
            <a:ext cx="576064" cy="50406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 bwMode="auto">
          <a:xfrm>
            <a:off x="4554607" y="3337016"/>
            <a:ext cx="576064" cy="956079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92080" y="3595112"/>
            <a:ext cx="214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编译原理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右大括号 11"/>
          <p:cNvSpPr/>
          <p:nvPr/>
        </p:nvSpPr>
        <p:spPr bwMode="auto">
          <a:xfrm>
            <a:off x="4537482" y="4580432"/>
            <a:ext cx="576064" cy="1440162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68004" y="506968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操作系统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右大括号 13"/>
          <p:cNvSpPr/>
          <p:nvPr/>
        </p:nvSpPr>
        <p:spPr bwMode="auto">
          <a:xfrm>
            <a:off x="4543202" y="6217226"/>
            <a:ext cx="573204" cy="331429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76140" y="607165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计算机网络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右大括号 15"/>
          <p:cNvSpPr/>
          <p:nvPr/>
        </p:nvSpPr>
        <p:spPr bwMode="auto">
          <a:xfrm>
            <a:off x="4540342" y="2060996"/>
            <a:ext cx="573204" cy="331429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17602" y="1412858"/>
            <a:ext cx="171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影响课程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6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北大编译类相关课程现状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编译技术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授课学期：每学期开设</a:t>
            </a:r>
            <a:endParaRPr lang="en-US" altLang="zh-CN" dirty="0" smtClean="0"/>
          </a:p>
          <a:p>
            <a:pPr lvl="1"/>
            <a:r>
              <a:rPr lang="zh-CN" altLang="en-US" dirty="0"/>
              <a:t>龙</a:t>
            </a:r>
            <a:r>
              <a:rPr lang="zh-CN" altLang="en-US" dirty="0" smtClean="0"/>
              <a:t>书：</a:t>
            </a:r>
            <a:r>
              <a:rPr lang="en-US" altLang="zh-CN" dirty="0" smtClean="0"/>
              <a:t>1-9</a:t>
            </a:r>
            <a:r>
              <a:rPr lang="zh-CN" altLang="en-US" dirty="0"/>
              <a:t>章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编译实习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学分）</a:t>
            </a:r>
            <a:endParaRPr lang="en-US" altLang="zh-CN" dirty="0" smtClean="0"/>
          </a:p>
          <a:p>
            <a:pPr lvl="1"/>
            <a:r>
              <a:rPr lang="zh-CN" altLang="en-US" dirty="0"/>
              <a:t>授课学期</a:t>
            </a:r>
            <a:r>
              <a:rPr lang="zh-CN" altLang="en-US" dirty="0" smtClean="0"/>
              <a:t>：每学期开设</a:t>
            </a:r>
            <a:endParaRPr lang="en-US" altLang="zh-CN" dirty="0"/>
          </a:p>
          <a:p>
            <a:pPr lvl="1"/>
            <a:r>
              <a:rPr lang="zh-CN" altLang="en-US" dirty="0" smtClean="0"/>
              <a:t>普通班：</a:t>
            </a:r>
            <a:r>
              <a:rPr lang="en-US" altLang="zh-CN" dirty="0" err="1" smtClean="0"/>
              <a:t>MiniJava</a:t>
            </a:r>
            <a:r>
              <a:rPr lang="zh-CN" altLang="en-US" dirty="0" smtClean="0"/>
              <a:t>编译器的实现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UCLA: Jen </a:t>
            </a:r>
            <a:r>
              <a:rPr lang="en-US" altLang="zh-CN" dirty="0" err="1" smtClean="0"/>
              <a:t>Palsberg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（虎书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版作者）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实验班：自选题目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高级编译技术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授课学期： 研究生（秋季学期）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53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7741741" cy="820738"/>
          </a:xfrm>
        </p:spPr>
        <p:txBody>
          <a:bodyPr/>
          <a:lstStyle/>
          <a:p>
            <a:r>
              <a:rPr lang="zh-CN" altLang="en-US" dirty="0" smtClean="0"/>
              <a:t>北大操作系统相关课程现状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授课学期：每学期开设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Tanenbaum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现代操作系统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操作系统实习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学分）</a:t>
            </a:r>
            <a:endParaRPr lang="en-US" altLang="zh-CN" dirty="0" smtClean="0"/>
          </a:p>
          <a:p>
            <a:pPr lvl="1"/>
            <a:r>
              <a:rPr lang="zh-CN" altLang="en-US" dirty="0"/>
              <a:t>授课学期</a:t>
            </a:r>
            <a:r>
              <a:rPr lang="zh-CN" altLang="en-US" dirty="0" smtClean="0"/>
              <a:t>：每学期开设</a:t>
            </a:r>
            <a:endParaRPr lang="en-US" altLang="zh-CN" dirty="0"/>
          </a:p>
          <a:p>
            <a:pPr lvl="1"/>
            <a:r>
              <a:rPr lang="zh-CN" altLang="en-US" dirty="0" smtClean="0"/>
              <a:t>普通班：</a:t>
            </a:r>
            <a:r>
              <a:rPr lang="en-US" altLang="zh-CN" dirty="0" smtClean="0"/>
              <a:t>Nachos</a:t>
            </a:r>
          </a:p>
          <a:p>
            <a:pPr lvl="1"/>
            <a:r>
              <a:rPr lang="zh-CN" altLang="en-US" dirty="0" smtClean="0"/>
              <a:t>实验班：</a:t>
            </a:r>
            <a:endParaRPr lang="en-US" altLang="zh-CN" dirty="0"/>
          </a:p>
          <a:p>
            <a:pPr lvl="2"/>
            <a:r>
              <a:rPr lang="en-US" altLang="zh-CN" dirty="0" smtClean="0"/>
              <a:t>JOS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 smtClean="0"/>
              <a:t>内核相关实验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自选题目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97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操作系统的几点体会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两门课程有很多共通之处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核心思想：抽象方法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重点强调：实践能力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紧密</a:t>
            </a:r>
            <a:r>
              <a:rPr lang="zh-CN" altLang="en-US" sz="3200" dirty="0" smtClean="0"/>
              <a:t>相关、互相促进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97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Tanenbaum</a:t>
            </a:r>
            <a:r>
              <a:rPr lang="en-US" altLang="zh-CN" sz="4000" dirty="0" smtClean="0"/>
              <a:t>《</a:t>
            </a:r>
            <a:r>
              <a:rPr lang="zh-CN" altLang="en-US" sz="4000" dirty="0" smtClean="0"/>
              <a:t>现代操作系统</a:t>
            </a:r>
            <a:r>
              <a:rPr lang="en-US" altLang="zh-CN" sz="4000" dirty="0" smtClean="0"/>
              <a:t>》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48430"/>
            <a:ext cx="5832648" cy="4879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Good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abstractions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 </a:t>
            </a:r>
            <a:r>
              <a:rPr lang="en-US" altLang="zh-C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nearly impossible task into two manageable ones</a:t>
            </a:r>
            <a:r>
              <a:rPr lang="en-US" altLang="zh-CN" sz="2800" dirty="0">
                <a:solidFill>
                  <a:srgbClr val="002060"/>
                </a:solidFill>
              </a:rPr>
              <a:t>.</a:t>
            </a:r>
            <a:r>
              <a:rPr lang="en-US" altLang="zh-CN" sz="2800" dirty="0"/>
              <a:t> </a:t>
            </a:r>
            <a:r>
              <a:rPr lang="en-US" altLang="zh-CN" sz="2800" b="1" dirty="0" smtClean="0"/>
              <a:t>The </a:t>
            </a:r>
            <a:r>
              <a:rPr lang="en-US" altLang="zh-CN" sz="2800" b="1" dirty="0"/>
              <a:t>first is </a:t>
            </a:r>
            <a:r>
              <a:rPr lang="en-US" altLang="zh-CN" sz="2800" b="1" dirty="0">
                <a:solidFill>
                  <a:srgbClr val="002060"/>
                </a:solidFill>
              </a:rPr>
              <a:t>defining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and implementing </a:t>
            </a:r>
            <a:r>
              <a:rPr lang="en-US" altLang="zh-CN" sz="2800" b="1" dirty="0">
                <a:solidFill>
                  <a:srgbClr val="002060"/>
                </a:solidFill>
              </a:rPr>
              <a:t>the</a:t>
            </a:r>
            <a:r>
              <a:rPr lang="en-US" altLang="zh-CN" sz="2800" b="1" dirty="0">
                <a:solidFill>
                  <a:srgbClr val="FF0000"/>
                </a:solidFill>
              </a:rPr>
              <a:t> abstractions</a:t>
            </a:r>
            <a:r>
              <a:rPr lang="en-US" altLang="zh-CN" sz="2800" b="1" dirty="0"/>
              <a:t>. </a:t>
            </a:r>
            <a:r>
              <a:rPr lang="en-US" altLang="zh-CN" sz="2800" b="1" dirty="0" smtClean="0"/>
              <a:t>The </a:t>
            </a:r>
            <a:r>
              <a:rPr lang="en-US" altLang="zh-CN" sz="2800" b="1" dirty="0"/>
              <a:t>second is </a:t>
            </a:r>
            <a:r>
              <a:rPr lang="en-US" altLang="zh-CN" sz="2800" b="1" dirty="0">
                <a:solidFill>
                  <a:srgbClr val="002060"/>
                </a:solidFill>
              </a:rPr>
              <a:t>using these </a:t>
            </a:r>
            <a:r>
              <a:rPr lang="en-US" altLang="zh-CN" sz="2800" b="1" dirty="0">
                <a:solidFill>
                  <a:srgbClr val="FF0000"/>
                </a:solidFill>
              </a:rPr>
              <a:t>abstractions </a:t>
            </a:r>
            <a:r>
              <a:rPr lang="en-US" altLang="zh-CN" sz="2800" b="1" dirty="0"/>
              <a:t>to solve </a:t>
            </a:r>
            <a:r>
              <a:rPr lang="en-US" altLang="zh-CN" sz="2800" b="1" dirty="0" smtClean="0"/>
              <a:t>the problem </a:t>
            </a:r>
            <a:r>
              <a:rPr lang="en-US" altLang="zh-CN" sz="2800" b="1" dirty="0"/>
              <a:t>at hand</a:t>
            </a:r>
            <a:r>
              <a:rPr lang="en-US" altLang="zh-CN" sz="2800" b="1" dirty="0" smtClean="0"/>
              <a:t>. </a:t>
            </a:r>
          </a:p>
          <a:p>
            <a:pPr marL="0" indent="0">
              <a:buNone/>
            </a:pPr>
            <a:r>
              <a:rPr lang="en-US" altLang="zh-CN" sz="2800" dirty="0" smtClean="0"/>
              <a:t>…… ……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of the operating system is to </a:t>
            </a:r>
            <a:r>
              <a:rPr lang="en-US" altLang="zh-CN" sz="2800" b="1" dirty="0">
                <a:solidFill>
                  <a:srgbClr val="FF0000"/>
                </a:solidFill>
              </a:rPr>
              <a:t>create good abstractions and then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implement and </a:t>
            </a:r>
            <a:r>
              <a:rPr lang="en-US" altLang="zh-CN" sz="2800" b="1" dirty="0">
                <a:solidFill>
                  <a:srgbClr val="FF0000"/>
                </a:solidFill>
              </a:rPr>
              <a:t>manage the abstract objects thus created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28" y="1682776"/>
            <a:ext cx="2733186" cy="4010101"/>
          </a:xfrm>
          <a:prstGeom prst="rect">
            <a:avLst/>
          </a:prstGeom>
        </p:spPr>
      </p:pic>
      <p:sp>
        <p:nvSpPr>
          <p:cNvPr id="6" name="爆炸形 1 5"/>
          <p:cNvSpPr/>
          <p:nvPr/>
        </p:nvSpPr>
        <p:spPr>
          <a:xfrm>
            <a:off x="1833111" y="1682776"/>
            <a:ext cx="7060758" cy="3784822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操作系统的核心功能是提供好的抽象！</a:t>
            </a:r>
          </a:p>
        </p:txBody>
      </p:sp>
    </p:spTree>
    <p:extLst>
      <p:ext uri="{BB962C8B-B14F-4D97-AF65-F5344CB8AC3E}">
        <p14:creationId xmlns:p14="http://schemas.microsoft.com/office/powerpoint/2010/main" val="13426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编译原理</a:t>
            </a:r>
            <a:r>
              <a:rPr lang="en-US" altLang="zh-CN" dirty="0" smtClean="0"/>
              <a:t>》(Dragon Book)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6120680" cy="50403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Compiler design is full of beautiful examples where complicated real-world </a:t>
            </a:r>
            <a:r>
              <a:rPr lang="en-US" altLang="zh-CN" sz="2800" dirty="0" smtClean="0">
                <a:solidFill>
                  <a:srgbClr val="FF0000"/>
                </a:solidFill>
              </a:rPr>
              <a:t>problems are </a:t>
            </a:r>
            <a:r>
              <a:rPr lang="en-US" altLang="zh-CN" sz="2800" dirty="0">
                <a:solidFill>
                  <a:srgbClr val="FF0000"/>
                </a:solidFill>
              </a:rPr>
              <a:t>solved by abstracting the essence of the problem mathematically.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These serve </a:t>
            </a:r>
            <a:r>
              <a:rPr lang="en-US" altLang="zh-CN" sz="2800" dirty="0"/>
              <a:t>as excellent illustrations of </a:t>
            </a:r>
            <a:r>
              <a:rPr lang="en-US" altLang="zh-CN" sz="2800" dirty="0">
                <a:solidFill>
                  <a:srgbClr val="FF0000"/>
                </a:solidFill>
              </a:rPr>
              <a:t>how abstractions can be used to solve </a:t>
            </a:r>
            <a:r>
              <a:rPr lang="en-US" altLang="zh-CN" sz="2800" dirty="0" smtClean="0">
                <a:solidFill>
                  <a:srgbClr val="FF0000"/>
                </a:solidFill>
              </a:rPr>
              <a:t>problems</a:t>
            </a:r>
            <a:r>
              <a:rPr lang="en-US" altLang="zh-CN" sz="2800" dirty="0" smtClean="0"/>
              <a:t>: take </a:t>
            </a:r>
            <a:r>
              <a:rPr lang="en-US" altLang="zh-CN" sz="2800" dirty="0"/>
              <a:t>a problem, </a:t>
            </a:r>
            <a:r>
              <a:rPr lang="en-US" altLang="zh-CN" sz="2800" dirty="0">
                <a:solidFill>
                  <a:srgbClr val="0000FF"/>
                </a:solidFill>
              </a:rPr>
              <a:t>formulate a mathematical abstraction</a:t>
            </a:r>
            <a:r>
              <a:rPr lang="en-US" altLang="zh-CN" sz="2800" dirty="0"/>
              <a:t> that captures </a:t>
            </a:r>
            <a:r>
              <a:rPr lang="en-US" altLang="zh-CN" sz="2800" dirty="0" smtClean="0"/>
              <a:t>the key </a:t>
            </a:r>
            <a:r>
              <a:rPr lang="en-US" altLang="zh-CN" sz="2800" dirty="0"/>
              <a:t>characteristics, and solve it using mathematical techniques. </a:t>
            </a:r>
            <a:endParaRPr lang="zh-CN" altLang="en-US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88" y="1628800"/>
            <a:ext cx="2808312" cy="386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爆炸形 1 5"/>
          <p:cNvSpPr/>
          <p:nvPr/>
        </p:nvSpPr>
        <p:spPr>
          <a:xfrm>
            <a:off x="1833111" y="1682776"/>
            <a:ext cx="7060758" cy="3784822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编译器的核心目标是使用抽象来解决问题！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Abstraction = Indirection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88409"/>
            <a:ext cx="7079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“All problems in computer science can be solved by another layer of indirection. ”</a:t>
            </a:r>
          </a:p>
          <a:p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zh-CN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—— 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Butler Lampson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996952"/>
            <a:ext cx="8001000" cy="20880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But that usually will create another problem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.“</a:t>
            </a:r>
          </a:p>
          <a:p>
            <a:pPr marL="0" indent="0">
              <a:buNone/>
            </a:pPr>
            <a:endParaRPr lang="en-US" altLang="zh-CN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—— David Wheeler, </a:t>
            </a:r>
            <a:b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	(the 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inventor of the 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subroutine,</a:t>
            </a:r>
          </a:p>
          <a:p>
            <a:pPr marL="0" indent="0">
              <a:buNone/>
            </a:pPr>
            <a:r>
              <a:rPr lang="en-US" altLang="zh-CN" b="0" dirty="0" smtClean="0"/>
              <a:t>			and 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world's first PhD in CS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EDSAC (14) (cropp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2175997" cy="271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北京大学_2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50000">
              <a:srgbClr val="FF6600">
                <a:gamma/>
                <a:tint val="9412"/>
                <a:invGamma/>
              </a:srgbClr>
            </a:gs>
            <a:gs pos="100000">
              <a:srgbClr val="FF6600"/>
            </a:gs>
          </a:gsLst>
          <a:lin ang="0" scaled="1"/>
        </a:gra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50000">
              <a:srgbClr val="FF6600">
                <a:gamma/>
                <a:tint val="9412"/>
                <a:invGamma/>
              </a:srgbClr>
            </a:gs>
            <a:gs pos="100000">
              <a:srgbClr val="FF6600"/>
            </a:gs>
          </a:gsLst>
          <a:lin ang="0" scaled="1"/>
        </a:gra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slab">
  <a:themeElements>
    <a:clrScheme name="4_oslab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4_oslab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rgbClr val="0033CC"/>
            </a:solidFill>
            <a:effectLst/>
            <a:ea typeface="+mj-ea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oslab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lab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lab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lab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lab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lab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lab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lab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lab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4_oslab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</TotalTime>
  <Words>965</Words>
  <Application>Microsoft Office PowerPoint</Application>
  <PresentationFormat>全屏显示(4:3)</PresentationFormat>
  <Paragraphs>155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黑体</vt:lpstr>
      <vt:lpstr>华文新魏</vt:lpstr>
      <vt:lpstr>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楷体_GB2312</vt:lpstr>
      <vt:lpstr>北京大学_2</vt:lpstr>
      <vt:lpstr>3_oslab</vt:lpstr>
      <vt:lpstr>面向实践能力培养的 编译与操作系统教学体会</vt:lpstr>
      <vt:lpstr>北京大学系统类核心课开设情况</vt:lpstr>
      <vt:lpstr>《计算机系统导论》对后续课程的影响</vt:lpstr>
      <vt:lpstr>北大编译类相关课程现状</vt:lpstr>
      <vt:lpstr>北大操作系统相关课程现状</vt:lpstr>
      <vt:lpstr>编译 vs. 操作系统的几点体会</vt:lpstr>
      <vt:lpstr>Tanenbaum《现代操作系统》</vt:lpstr>
      <vt:lpstr>《编译原理》(Dragon Book)</vt:lpstr>
      <vt:lpstr>Abstraction = Indirection</vt:lpstr>
      <vt:lpstr>既抽象、又实用</vt:lpstr>
      <vt:lpstr>编译器与操作系统的互相促进</vt:lpstr>
      <vt:lpstr>编译与操作系统课程之间的关联</vt:lpstr>
      <vt:lpstr>新形势下的编译与操作系统课</vt:lpstr>
      <vt:lpstr>编译和操作系统课程的一些想法</vt:lpstr>
      <vt:lpstr>泛在操作系统（UOS）</vt:lpstr>
      <vt:lpstr>谢 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编译实习实验班的情况介绍</dc:title>
  <dc:creator>Yao Guo</dc:creator>
  <cp:lastModifiedBy>Yao Guo</cp:lastModifiedBy>
  <cp:revision>137</cp:revision>
  <dcterms:created xsi:type="dcterms:W3CDTF">2013-09-05T08:24:45Z</dcterms:created>
  <dcterms:modified xsi:type="dcterms:W3CDTF">2018-11-23T05:52:52Z</dcterms:modified>
</cp:coreProperties>
</file>