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3"/>
  </p:handoutMasterIdLst>
  <p:sldIdLst>
    <p:sldId id="1128" r:id="rId3"/>
    <p:sldId id="1704" r:id="rId4"/>
    <p:sldId id="1661" r:id="rId6"/>
    <p:sldId id="1615" r:id="rId7"/>
    <p:sldId id="1710" r:id="rId8"/>
    <p:sldId id="1680" r:id="rId9"/>
    <p:sldId id="1617" r:id="rId10"/>
    <p:sldId id="1621" r:id="rId11"/>
    <p:sldId id="1687" r:id="rId12"/>
    <p:sldId id="1636" r:id="rId13"/>
    <p:sldId id="1708" r:id="rId14"/>
    <p:sldId id="1709" r:id="rId15"/>
    <p:sldId id="1662" r:id="rId16"/>
    <p:sldId id="1707" r:id="rId17"/>
    <p:sldId id="1638" r:id="rId18"/>
    <p:sldId id="1705" r:id="rId19"/>
    <p:sldId id="1663" r:id="rId20"/>
    <p:sldId id="1690" r:id="rId21"/>
    <p:sldId id="1691" r:id="rId22"/>
    <p:sldId id="1692" r:id="rId23"/>
    <p:sldId id="1695" r:id="rId24"/>
    <p:sldId id="1696" r:id="rId25"/>
    <p:sldId id="1697" r:id="rId26"/>
    <p:sldId id="1698" r:id="rId27"/>
    <p:sldId id="1699" r:id="rId28"/>
    <p:sldId id="1700" r:id="rId29"/>
    <p:sldId id="1701" r:id="rId30"/>
    <p:sldId id="1702" r:id="rId31"/>
    <p:sldId id="1703" r:id="rId32"/>
    <p:sldId id="1670" r:id="rId33"/>
    <p:sldId id="1655" r:id="rId34"/>
    <p:sldId id="1640" r:id="rId35"/>
    <p:sldId id="1642" r:id="rId36"/>
    <p:sldId id="1656" r:id="rId37"/>
    <p:sldId id="1645" r:id="rId38"/>
    <p:sldId id="1665" r:id="rId39"/>
    <p:sldId id="1666" r:id="rId40"/>
    <p:sldId id="1667" r:id="rId41"/>
    <p:sldId id="1668" r:id="rId42"/>
    <p:sldId id="1669" r:id="rId43"/>
    <p:sldId id="1664" r:id="rId44"/>
    <p:sldId id="1672" r:id="rId45"/>
    <p:sldId id="1673" r:id="rId46"/>
    <p:sldId id="1675" r:id="rId47"/>
    <p:sldId id="1674" r:id="rId48"/>
    <p:sldId id="1677" r:id="rId49"/>
    <p:sldId id="1659" r:id="rId50"/>
    <p:sldId id="1653" r:id="rId51"/>
    <p:sldId id="1605" r:id="rId52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55" autoAdjust="0"/>
    <p:restoredTop sz="87817" autoAdjust="0"/>
  </p:normalViewPr>
  <p:slideViewPr>
    <p:cSldViewPr snapToGrid="0">
      <p:cViewPr varScale="1">
        <p:scale>
          <a:sx n="91" d="100"/>
          <a:sy n="91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6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../embeddings/oleObject3.bin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oleObject" Target="../embeddings/oleObject4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an\AppData\Roaming\SogouExplorer\Download\&#23454;&#39564;&#25104;&#32489;&#32456;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an\AppData\Roaming\SogouExplorer\Download\&#23454;&#39564;&#25104;&#32489;&#32456;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an\AppData\Roaming\SogouExplorer\Download\&#23454;&#39564;&#25104;&#32489;&#32456;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an\AppData\Roaming\SogouExplorer\Download\&#23454;&#39564;&#25104;&#32489;&#32456;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文件打开!$B$10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文件打开!$A$11:$A$36</c:f>
              <c:strCache>
                <c:ptCount val="26"/>
                <c:pt idx="0">
                  <c:v>pmap.c</c:v>
                </c:pt>
                <c:pt idx="1">
                  <c:v>env.c</c:v>
                </c:pt>
                <c:pt idx="2">
                  <c:v>init.c</c:v>
                </c:pt>
                <c:pt idx="3">
                  <c:v>syscall_all.c</c:v>
                </c:pt>
                <c:pt idx="4">
                  <c:v>fork.c</c:v>
                </c:pt>
                <c:pt idx="5">
                  <c:v>sched.c</c:v>
                </c:pt>
                <c:pt idx="6">
                  <c:v>print.c</c:v>
                </c:pt>
                <c:pt idx="7">
                  <c:v>scse0_3.lds</c:v>
                </c:pt>
                <c:pt idx="8">
                  <c:v>start.S</c:v>
                </c:pt>
                <c:pt idx="9">
                  <c:v>Makefile</c:v>
                </c:pt>
                <c:pt idx="10">
                  <c:v>fs.c</c:v>
                </c:pt>
                <c:pt idx="11">
                  <c:v>include.mk</c:v>
                </c:pt>
                <c:pt idx="12">
                  <c:v>ipc.c</c:v>
                </c:pt>
                <c:pt idx="13">
                  <c:v>pipe.c</c:v>
                </c:pt>
                <c:pt idx="14">
                  <c:v>mmu.h</c:v>
                </c:pt>
                <c:pt idx="15">
                  <c:v>serv.c</c:v>
                </c:pt>
                <c:pt idx="16">
                  <c:v>fd.c</c:v>
                </c:pt>
                <c:pt idx="17">
                  <c:v>env.h</c:v>
                </c:pt>
                <c:pt idx="18">
                  <c:v>file.c</c:v>
                </c:pt>
                <c:pt idx="19">
                  <c:v>main.c</c:v>
                </c:pt>
                <c:pt idx="20">
                  <c:v>fktest.c</c:v>
                </c:pt>
                <c:pt idx="21">
                  <c:v>pingpong.c</c:v>
                </c:pt>
                <c:pt idx="22">
                  <c:v>syscall_wrap.S</c:v>
                </c:pt>
                <c:pt idx="23">
                  <c:v>fs.h</c:v>
                </c:pt>
                <c:pt idx="24">
                  <c:v>fsipc.c</c:v>
                </c:pt>
                <c:pt idx="25">
                  <c:v>genex.S</c:v>
                </c:pt>
              </c:strCache>
            </c:strRef>
          </c:cat>
          <c:val>
            <c:numRef>
              <c:f>文件打开!$B$11:$B$36</c:f>
              <c:numCache>
                <c:formatCode>General</c:formatCode>
                <c:ptCount val="26"/>
                <c:pt idx="0">
                  <c:v>38.25</c:v>
                </c:pt>
                <c:pt idx="1">
                  <c:v>31.4</c:v>
                </c:pt>
                <c:pt idx="2">
                  <c:v>28.34</c:v>
                </c:pt>
                <c:pt idx="3">
                  <c:v>17.48</c:v>
                </c:pt>
                <c:pt idx="4">
                  <c:v>18.78</c:v>
                </c:pt>
                <c:pt idx="5">
                  <c:v>16.28</c:v>
                </c:pt>
                <c:pt idx="6">
                  <c:v>11.46</c:v>
                </c:pt>
                <c:pt idx="7">
                  <c:v>12.08</c:v>
                </c:pt>
                <c:pt idx="8">
                  <c:v>8.2</c:v>
                </c:pt>
                <c:pt idx="9">
                  <c:v>5.67</c:v>
                </c:pt>
                <c:pt idx="10">
                  <c:v>1.82</c:v>
                </c:pt>
                <c:pt idx="11">
                  <c:v>6.7</c:v>
                </c:pt>
                <c:pt idx="12">
                  <c:v>5.55</c:v>
                </c:pt>
                <c:pt idx="13">
                  <c:v>4.93</c:v>
                </c:pt>
                <c:pt idx="14">
                  <c:v>3.42</c:v>
                </c:pt>
                <c:pt idx="15">
                  <c:v>3.17</c:v>
                </c:pt>
                <c:pt idx="16">
                  <c:v>1.33</c:v>
                </c:pt>
                <c:pt idx="17">
                  <c:v>2.51</c:v>
                </c:pt>
                <c:pt idx="18">
                  <c:v>0.72</c:v>
                </c:pt>
                <c:pt idx="19">
                  <c:v>3.92</c:v>
                </c:pt>
                <c:pt idx="20">
                  <c:v>1.03</c:v>
                </c:pt>
                <c:pt idx="21">
                  <c:v>2.66</c:v>
                </c:pt>
                <c:pt idx="22">
                  <c:v>1.97</c:v>
                </c:pt>
                <c:pt idx="23">
                  <c:v>3.69</c:v>
                </c:pt>
                <c:pt idx="24">
                  <c:v>0.24</c:v>
                </c:pt>
                <c:pt idx="25">
                  <c:v>3.52</c:v>
                </c:pt>
              </c:numCache>
            </c:numRef>
          </c:val>
        </c:ser>
        <c:ser>
          <c:idx val="1"/>
          <c:order val="1"/>
          <c:tx>
            <c:strRef>
              <c:f>文件打开!$C$10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文件打开!$A$11:$A$36</c:f>
              <c:strCache>
                <c:ptCount val="26"/>
                <c:pt idx="0">
                  <c:v>pmap.c</c:v>
                </c:pt>
                <c:pt idx="1">
                  <c:v>env.c</c:v>
                </c:pt>
                <c:pt idx="2">
                  <c:v>init.c</c:v>
                </c:pt>
                <c:pt idx="3">
                  <c:v>syscall_all.c</c:v>
                </c:pt>
                <c:pt idx="4">
                  <c:v>fork.c</c:v>
                </c:pt>
                <c:pt idx="5">
                  <c:v>sched.c</c:v>
                </c:pt>
                <c:pt idx="6">
                  <c:v>print.c</c:v>
                </c:pt>
                <c:pt idx="7">
                  <c:v>scse0_3.lds</c:v>
                </c:pt>
                <c:pt idx="8">
                  <c:v>start.S</c:v>
                </c:pt>
                <c:pt idx="9">
                  <c:v>Makefile</c:v>
                </c:pt>
                <c:pt idx="10">
                  <c:v>fs.c</c:v>
                </c:pt>
                <c:pt idx="11">
                  <c:v>include.mk</c:v>
                </c:pt>
                <c:pt idx="12">
                  <c:v>ipc.c</c:v>
                </c:pt>
                <c:pt idx="13">
                  <c:v>pipe.c</c:v>
                </c:pt>
                <c:pt idx="14">
                  <c:v>mmu.h</c:v>
                </c:pt>
                <c:pt idx="15">
                  <c:v>serv.c</c:v>
                </c:pt>
                <c:pt idx="16">
                  <c:v>fd.c</c:v>
                </c:pt>
                <c:pt idx="17">
                  <c:v>env.h</c:v>
                </c:pt>
                <c:pt idx="18">
                  <c:v>file.c</c:v>
                </c:pt>
                <c:pt idx="19">
                  <c:v>main.c</c:v>
                </c:pt>
                <c:pt idx="20">
                  <c:v>fktest.c</c:v>
                </c:pt>
                <c:pt idx="21">
                  <c:v>pingpong.c</c:v>
                </c:pt>
                <c:pt idx="22">
                  <c:v>syscall_wrap.S</c:v>
                </c:pt>
                <c:pt idx="23">
                  <c:v>fs.h</c:v>
                </c:pt>
                <c:pt idx="24">
                  <c:v>fsipc.c</c:v>
                </c:pt>
                <c:pt idx="25">
                  <c:v>genex.S</c:v>
                </c:pt>
              </c:strCache>
            </c:strRef>
          </c:cat>
          <c:val>
            <c:numRef>
              <c:f>文件打开!$C$11:$C$36</c:f>
              <c:numCache>
                <c:formatCode>General</c:formatCode>
                <c:ptCount val="26"/>
                <c:pt idx="0">
                  <c:v>44.82</c:v>
                </c:pt>
                <c:pt idx="1">
                  <c:v>37.05</c:v>
                </c:pt>
                <c:pt idx="2">
                  <c:v>24.96</c:v>
                </c:pt>
                <c:pt idx="3">
                  <c:v>25.34</c:v>
                </c:pt>
                <c:pt idx="4">
                  <c:v>22.99</c:v>
                </c:pt>
                <c:pt idx="5">
                  <c:v>15.87</c:v>
                </c:pt>
                <c:pt idx="6">
                  <c:v>12.32</c:v>
                </c:pt>
                <c:pt idx="7">
                  <c:v>10.05</c:v>
                </c:pt>
                <c:pt idx="8">
                  <c:v>9.29</c:v>
                </c:pt>
                <c:pt idx="9">
                  <c:v>10.78</c:v>
                </c:pt>
                <c:pt idx="10">
                  <c:v>5.5</c:v>
                </c:pt>
                <c:pt idx="11">
                  <c:v>6.58</c:v>
                </c:pt>
                <c:pt idx="12">
                  <c:v>5.89</c:v>
                </c:pt>
                <c:pt idx="13">
                  <c:v>3.77</c:v>
                </c:pt>
                <c:pt idx="14">
                  <c:v>4.09</c:v>
                </c:pt>
                <c:pt idx="15">
                  <c:v>2.98</c:v>
                </c:pt>
                <c:pt idx="16">
                  <c:v>2.27</c:v>
                </c:pt>
                <c:pt idx="17">
                  <c:v>3.1</c:v>
                </c:pt>
                <c:pt idx="18">
                  <c:v>1.45</c:v>
                </c:pt>
                <c:pt idx="19">
                  <c:v>3.69</c:v>
                </c:pt>
                <c:pt idx="20">
                  <c:v>3.17</c:v>
                </c:pt>
                <c:pt idx="21">
                  <c:v>2.52</c:v>
                </c:pt>
                <c:pt idx="22">
                  <c:v>3.1</c:v>
                </c:pt>
                <c:pt idx="23">
                  <c:v>0.89</c:v>
                </c:pt>
                <c:pt idx="24">
                  <c:v>1.23</c:v>
                </c:pt>
                <c:pt idx="25">
                  <c:v>0.79</c:v>
                </c:pt>
              </c:numCache>
            </c:numRef>
          </c:val>
        </c:ser>
        <c:ser>
          <c:idx val="2"/>
          <c:order val="2"/>
          <c:tx>
            <c:strRef>
              <c:f>文件打开!$D$10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文件打开!$A$11:$A$36</c:f>
              <c:strCache>
                <c:ptCount val="26"/>
                <c:pt idx="0">
                  <c:v>pmap.c</c:v>
                </c:pt>
                <c:pt idx="1">
                  <c:v>env.c</c:v>
                </c:pt>
                <c:pt idx="2">
                  <c:v>init.c</c:v>
                </c:pt>
                <c:pt idx="3">
                  <c:v>syscall_all.c</c:v>
                </c:pt>
                <c:pt idx="4">
                  <c:v>fork.c</c:v>
                </c:pt>
                <c:pt idx="5">
                  <c:v>sched.c</c:v>
                </c:pt>
                <c:pt idx="6">
                  <c:v>print.c</c:v>
                </c:pt>
                <c:pt idx="7">
                  <c:v>scse0_3.lds</c:v>
                </c:pt>
                <c:pt idx="8">
                  <c:v>start.S</c:v>
                </c:pt>
                <c:pt idx="9">
                  <c:v>Makefile</c:v>
                </c:pt>
                <c:pt idx="10">
                  <c:v>fs.c</c:v>
                </c:pt>
                <c:pt idx="11">
                  <c:v>include.mk</c:v>
                </c:pt>
                <c:pt idx="12">
                  <c:v>ipc.c</c:v>
                </c:pt>
                <c:pt idx="13">
                  <c:v>pipe.c</c:v>
                </c:pt>
                <c:pt idx="14">
                  <c:v>mmu.h</c:v>
                </c:pt>
                <c:pt idx="15">
                  <c:v>serv.c</c:v>
                </c:pt>
                <c:pt idx="16">
                  <c:v>fd.c</c:v>
                </c:pt>
                <c:pt idx="17">
                  <c:v>env.h</c:v>
                </c:pt>
                <c:pt idx="18">
                  <c:v>file.c</c:v>
                </c:pt>
                <c:pt idx="19">
                  <c:v>main.c</c:v>
                </c:pt>
                <c:pt idx="20">
                  <c:v>fktest.c</c:v>
                </c:pt>
                <c:pt idx="21">
                  <c:v>pingpong.c</c:v>
                </c:pt>
                <c:pt idx="22">
                  <c:v>syscall_wrap.S</c:v>
                </c:pt>
                <c:pt idx="23">
                  <c:v>fs.h</c:v>
                </c:pt>
                <c:pt idx="24">
                  <c:v>fsipc.c</c:v>
                </c:pt>
                <c:pt idx="25">
                  <c:v>genex.S</c:v>
                </c:pt>
              </c:strCache>
            </c:strRef>
          </c:cat>
          <c:val>
            <c:numRef>
              <c:f>文件打开!$D$11:$D$36</c:f>
              <c:numCache>
                <c:formatCode>General</c:formatCode>
                <c:ptCount val="26"/>
                <c:pt idx="0">
                  <c:v>40.31</c:v>
                </c:pt>
                <c:pt idx="1">
                  <c:v>36.23</c:v>
                </c:pt>
                <c:pt idx="2">
                  <c:v>24.24</c:v>
                </c:pt>
                <c:pt idx="3">
                  <c:v>30.4</c:v>
                </c:pt>
                <c:pt idx="4">
                  <c:v>25.91</c:v>
                </c:pt>
                <c:pt idx="5">
                  <c:v>25.76</c:v>
                </c:pt>
                <c:pt idx="6">
                  <c:v>10.77</c:v>
                </c:pt>
                <c:pt idx="7">
                  <c:v>5.67</c:v>
                </c:pt>
                <c:pt idx="8">
                  <c:v>7.16</c:v>
                </c:pt>
                <c:pt idx="9">
                  <c:v>4.91</c:v>
                </c:pt>
                <c:pt idx="10">
                  <c:v>11.17</c:v>
                </c:pt>
                <c:pt idx="11">
                  <c:v>4.63</c:v>
                </c:pt>
                <c:pt idx="12">
                  <c:v>6.29</c:v>
                </c:pt>
                <c:pt idx="13">
                  <c:v>7</c:v>
                </c:pt>
                <c:pt idx="14">
                  <c:v>5.41</c:v>
                </c:pt>
                <c:pt idx="15">
                  <c:v>6.53</c:v>
                </c:pt>
                <c:pt idx="16">
                  <c:v>6.57</c:v>
                </c:pt>
                <c:pt idx="17">
                  <c:v>4.17</c:v>
                </c:pt>
                <c:pt idx="18">
                  <c:v>7.44</c:v>
                </c:pt>
                <c:pt idx="19">
                  <c:v>1.59</c:v>
                </c:pt>
                <c:pt idx="20">
                  <c:v>3.33</c:v>
                </c:pt>
                <c:pt idx="21">
                  <c:v>2.04</c:v>
                </c:pt>
                <c:pt idx="22">
                  <c:v>1.86</c:v>
                </c:pt>
                <c:pt idx="23">
                  <c:v>2.16</c:v>
                </c:pt>
                <c:pt idx="24">
                  <c:v>3.7</c:v>
                </c:pt>
                <c:pt idx="25">
                  <c:v>0.66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440856"/>
        <c:axId val="-2135437240"/>
      </c:barChart>
      <c:catAx>
        <c:axId val="-213544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35437240"/>
        <c:crosses val="autoZero"/>
        <c:auto val="1"/>
        <c:lblAlgn val="ctr"/>
        <c:lblOffset val="100"/>
        <c:noMultiLvlLbl val="0"/>
      </c:catAx>
      <c:valAx>
        <c:axId val="-213543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3544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5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Sheet2!$A$79</c:f>
              <c:strCache>
                <c:ptCount val="1"/>
                <c:pt idx="0">
                  <c:v>90+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Sheet2!$B$78:$E$78</c:f>
              <c:strCache>
                <c:ptCount val="4"/>
                <c:pt idx="0">
                  <c:v>&gt;=800M</c:v>
                </c:pt>
                <c:pt idx="1">
                  <c:v>400M-800M</c:v>
                </c:pt>
                <c:pt idx="2">
                  <c:v>150M-400M</c:v>
                </c:pt>
                <c:pt idx="3">
                  <c:v>&lt;150M</c:v>
                </c:pt>
              </c:strCache>
            </c:strRef>
          </c:cat>
          <c:val>
            <c:numRef>
              <c:f>Sheet2!$B$79:$E$79</c:f>
              <c:numCache>
                <c:formatCode>General</c:formatCode>
                <c:ptCount val="4"/>
                <c:pt idx="0">
                  <c:v>36</c:v>
                </c:pt>
                <c:pt idx="1">
                  <c:v>16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Sheet2!$A$80</c:f>
              <c:strCache>
                <c:ptCount val="1"/>
                <c:pt idx="0">
                  <c:v>60-90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Sheet2!$B$78:$E$78</c:f>
              <c:strCache>
                <c:ptCount val="4"/>
                <c:pt idx="0">
                  <c:v>&gt;=800M</c:v>
                </c:pt>
                <c:pt idx="1">
                  <c:v>400M-800M</c:v>
                </c:pt>
                <c:pt idx="2">
                  <c:v>150M-400M</c:v>
                </c:pt>
                <c:pt idx="3">
                  <c:v>&lt;150M</c:v>
                </c:pt>
              </c:strCache>
            </c:strRef>
          </c:cat>
          <c:val>
            <c:numRef>
              <c:f>Sheet2!$B$80:$E$80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63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Sheet2!$A$81</c:f>
              <c:strCache>
                <c:ptCount val="1"/>
                <c:pt idx="0">
                  <c:v>59-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Sheet2!$B$78:$E$78</c:f>
              <c:strCache>
                <c:ptCount val="4"/>
                <c:pt idx="0">
                  <c:v>&gt;=800M</c:v>
                </c:pt>
                <c:pt idx="1">
                  <c:v>400M-800M</c:v>
                </c:pt>
                <c:pt idx="2">
                  <c:v>150M-400M</c:v>
                </c:pt>
                <c:pt idx="3">
                  <c:v>&lt;150M</c:v>
                </c:pt>
              </c:strCache>
            </c:strRef>
          </c:cat>
          <c:val>
            <c:numRef>
              <c:f>Sheet2!$B$81:$E$81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9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2353368"/>
        <c:axId val="-2092347912"/>
      </c:barChart>
      <c:catAx>
        <c:axId val="-2092353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92347912"/>
        <c:crosses val="autoZero"/>
        <c:auto val="1"/>
        <c:lblAlgn val="ctr"/>
        <c:lblOffset val="100"/>
        <c:noMultiLvlLbl val="0"/>
      </c:catAx>
      <c:valAx>
        <c:axId val="-2092347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92353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5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Sheet2!$R$54</c:f>
              <c:strCache>
                <c:ptCount val="1"/>
                <c:pt idx="0">
                  <c:v>复制率</c:v>
                </c:pt>
              </c:strCache>
            </c:strRef>
          </c:tx>
          <c:invertIfNegative val="0"/>
          <c:dLbls>
            <c:delete val="1"/>
          </c:dLbls>
          <c:cat>
            <c:strRef>
              <c:f>Sheet2!$Q$55:$Q$57</c:f>
              <c:strCache>
                <c:ptCount val="3"/>
                <c:pt idx="0">
                  <c:v>A+学生</c:v>
                </c:pt>
                <c:pt idx="1">
                  <c:v>Normal学生</c:v>
                </c:pt>
                <c:pt idx="2">
                  <c:v>D-学生</c:v>
                </c:pt>
              </c:strCache>
            </c:strRef>
          </c:cat>
          <c:val>
            <c:numRef>
              <c:f>Sheet2!$R$55:$R$57</c:f>
              <c:numCache>
                <c:formatCode>General</c:formatCode>
                <c:ptCount val="3"/>
                <c:pt idx="0">
                  <c:v>3.805</c:v>
                </c:pt>
                <c:pt idx="1">
                  <c:v>9.14320658710195</c:v>
                </c:pt>
                <c:pt idx="2">
                  <c:v>38.004206739705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-2084453096"/>
        <c:axId val="-2084137336"/>
      </c:barChart>
      <c:catAx>
        <c:axId val="-2084453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4137336"/>
        <c:crosses val="autoZero"/>
        <c:auto val="1"/>
        <c:lblAlgn val="ctr"/>
        <c:lblOffset val="100"/>
        <c:noMultiLvlLbl val="0"/>
      </c:catAx>
      <c:valAx>
        <c:axId val="-2084137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445309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Sheet2!$R$63</c:f>
              <c:strCache>
                <c:ptCount val="1"/>
                <c:pt idx="0">
                  <c:v>总时间(hour)</c:v>
                </c:pt>
              </c:strCache>
            </c:strRef>
          </c:tx>
          <c:invertIfNegative val="0"/>
          <c:dLbls>
            <c:delete val="1"/>
          </c:dLbls>
          <c:cat>
            <c:strRef>
              <c:f>Sheet2!$Q$64:$Q$66</c:f>
              <c:strCache>
                <c:ptCount val="3"/>
                <c:pt idx="0">
                  <c:v>A+学生</c:v>
                </c:pt>
                <c:pt idx="1">
                  <c:v>Normal学生</c:v>
                </c:pt>
                <c:pt idx="2">
                  <c:v>D-学生</c:v>
                </c:pt>
              </c:strCache>
            </c:strRef>
          </c:cat>
          <c:val>
            <c:numRef>
              <c:f>Sheet2!$R$64:$R$66</c:f>
              <c:numCache>
                <c:formatCode>General</c:formatCode>
                <c:ptCount val="3"/>
                <c:pt idx="0">
                  <c:v>124.43</c:v>
                </c:pt>
                <c:pt idx="1">
                  <c:v>41.62</c:v>
                </c:pt>
                <c:pt idx="2">
                  <c:v>3.92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789160"/>
        <c:axId val="-2085786472"/>
      </c:barChart>
      <c:catAx>
        <c:axId val="-2085789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5786472"/>
        <c:crosses val="autoZero"/>
        <c:auto val="1"/>
        <c:lblAlgn val="ctr"/>
        <c:lblOffset val="100"/>
        <c:noMultiLvlLbl val="0"/>
      </c:catAx>
      <c:valAx>
        <c:axId val="-20857864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57891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Sheet2!$R$74</c:f>
              <c:strCache>
                <c:ptCount val="1"/>
                <c:pt idx="0">
                  <c:v>工作时间（hour）</c:v>
                </c:pt>
              </c:strCache>
            </c:strRef>
          </c:tx>
          <c:invertIfNegative val="0"/>
          <c:dLbls>
            <c:delete val="1"/>
          </c:dLbls>
          <c:cat>
            <c:strRef>
              <c:f>Sheet2!$Q$75:$Q$77</c:f>
              <c:strCache>
                <c:ptCount val="3"/>
                <c:pt idx="0">
                  <c:v>A+学生</c:v>
                </c:pt>
                <c:pt idx="1">
                  <c:v>Normal学生</c:v>
                </c:pt>
                <c:pt idx="2">
                  <c:v>D-学生</c:v>
                </c:pt>
              </c:strCache>
            </c:strRef>
          </c:cat>
          <c:val>
            <c:numRef>
              <c:f>Sheet2!$R$75:$R$77</c:f>
              <c:numCache>
                <c:formatCode>General</c:formatCode>
                <c:ptCount val="3"/>
                <c:pt idx="0">
                  <c:v>53.56</c:v>
                </c:pt>
                <c:pt idx="1">
                  <c:v>16.53</c:v>
                </c:pt>
                <c:pt idx="2">
                  <c:v>2.79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754488"/>
        <c:axId val="-2085751544"/>
      </c:barChart>
      <c:catAx>
        <c:axId val="-2085754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5751544"/>
        <c:crosses val="autoZero"/>
        <c:auto val="1"/>
        <c:lblAlgn val="ctr"/>
        <c:lblOffset val="100"/>
        <c:noMultiLvlLbl val="0"/>
      </c:catAx>
      <c:valAx>
        <c:axId val="-20857515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575448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发呆</a:t>
            </a:r>
            <a:r>
              <a:rPr lang="zh-CN" altLang="en-US" dirty="0" smtClean="0"/>
              <a:t>（思考</a:t>
            </a:r>
            <a:r>
              <a:rPr lang="en-US" altLang="zh-CN" dirty="0" smtClean="0"/>
              <a:t>?</a:t>
            </a:r>
            <a:r>
              <a:rPr lang="zh-CN" altLang="en-US" dirty="0" smtClean="0"/>
              <a:t>）</a:t>
            </a:r>
            <a:r>
              <a:rPr lang="en-US" dirty="0" smtClean="0"/>
              <a:t>时间</a:t>
            </a:r>
            <a:r>
              <a:rPr lang="en-US" dirty="0"/>
              <a:t>(hour)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Sheet2!$R$68</c:f>
              <c:strCache>
                <c:ptCount val="1"/>
                <c:pt idx="0">
                  <c:v>发呆时间(hour)</c:v>
                </c:pt>
              </c:strCache>
            </c:strRef>
          </c:tx>
          <c:invertIfNegative val="0"/>
          <c:dLbls>
            <c:delete val="1"/>
          </c:dLbls>
          <c:cat>
            <c:strRef>
              <c:f>Sheet2!$Q$69:$Q$71</c:f>
              <c:strCache>
                <c:ptCount val="3"/>
                <c:pt idx="0">
                  <c:v>A+学生</c:v>
                </c:pt>
                <c:pt idx="1">
                  <c:v>Normal学生</c:v>
                </c:pt>
                <c:pt idx="2">
                  <c:v>D-学生</c:v>
                </c:pt>
              </c:strCache>
            </c:strRef>
          </c:cat>
          <c:val>
            <c:numRef>
              <c:f>Sheet2!$R$69:$R$71</c:f>
              <c:numCache>
                <c:formatCode>General</c:formatCode>
                <c:ptCount val="3"/>
                <c:pt idx="0">
                  <c:v>70.87</c:v>
                </c:pt>
                <c:pt idx="1">
                  <c:v>25.09</c:v>
                </c:pt>
                <c:pt idx="2">
                  <c:v>1.13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722552"/>
        <c:axId val="-2085719608"/>
      </c:barChart>
      <c:catAx>
        <c:axId val="-2085722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5719608"/>
        <c:crosses val="autoZero"/>
        <c:auto val="1"/>
        <c:lblAlgn val="ctr"/>
        <c:lblOffset val="100"/>
        <c:noMultiLvlLbl val="0"/>
      </c:catAx>
      <c:valAx>
        <c:axId val="-20857196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857225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版本、作业发布、批改都自动进行；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个自动发布，完成一个进入下一个；每个实验上机测试。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登录、下载、提交、批改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命令也称为“点命令”，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命令通常用于重新执行刚修改的初始化文件，使之立即生效，而不必注销并重新登录。另外一个用途。在对编译系统核心时常常需要输入一长串的命令，做成一个文件，让它自动顺序执行，对于需要多次反复编译系统核心的用户来说会很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，</a:t>
            </a:r>
            <a:r>
              <a:rPr lang="en-US" altLang="zh-CN" dirty="0"/>
              <a:t>Cache</a:t>
            </a:r>
            <a:r>
              <a:rPr lang="zh-CN" altLang="en-US" dirty="0"/>
              <a:t>的类型与</a:t>
            </a:r>
            <a:r>
              <a:rPr lang="en-US" altLang="zh-CN" dirty="0"/>
              <a:t>Cache</a:t>
            </a:r>
            <a:r>
              <a:rPr lang="zh-CN" altLang="en-US" dirty="0"/>
              <a:t>冲刷等。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结论：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2017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年学生登录时长和次数都远远超过了前两年。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启动和系统初始化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内存管理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进程管理和中断异常机制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4. </a:t>
            </a:r>
            <a:r>
              <a:rPr lang="zh-CN" altLang="en-US" sz="2400" dirty="0"/>
              <a:t>系统调用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文件系统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6. </a:t>
            </a:r>
            <a:r>
              <a:rPr lang="zh-CN" altLang="en-US" sz="2400" dirty="0"/>
              <a:t>命令解释程序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实验设计（六个实验都已</a:t>
            </a:r>
            <a:r>
              <a:rPr lang="en-US" altLang="zh-CN" sz="2400" dirty="0"/>
              <a:t>MIPS</a:t>
            </a:r>
            <a:r>
              <a:rPr lang="zh-CN" altLang="en-US" sz="2400" dirty="0"/>
              <a:t>仿真器上实现）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启动和系统初始化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内存管理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进程管理和中断异常机制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4. </a:t>
            </a:r>
            <a:r>
              <a:rPr lang="zh-CN" altLang="en-US" sz="2400" dirty="0"/>
              <a:t>系统调用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文件系统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6. </a:t>
            </a:r>
            <a:r>
              <a:rPr lang="zh-CN" altLang="en-US" sz="2400" dirty="0"/>
              <a:t>命令解释程序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简化了启动部分，集中体现操作系统原理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实验设计（六个实验都已</a:t>
            </a:r>
            <a:r>
              <a:rPr lang="en-US" altLang="zh-CN" sz="2400" dirty="0"/>
              <a:t>MIPS</a:t>
            </a:r>
            <a:r>
              <a:rPr lang="zh-CN" altLang="en-US" sz="2400" dirty="0"/>
              <a:t>仿真器上实现）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启动和系统初始化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内存管理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进程管理和中断异常机制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4. </a:t>
            </a:r>
            <a:r>
              <a:rPr lang="zh-CN" altLang="en-US" sz="2400" dirty="0"/>
              <a:t>系统调用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文件系统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6. </a:t>
            </a:r>
            <a:r>
              <a:rPr lang="zh-CN" altLang="en-US" sz="2400" dirty="0"/>
              <a:t>命令解释程序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简化了启动部分，集中体现操作系统原理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年学生只完成了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简化了启动部分，集中体现操作系统原理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不能仅仅提高实验难度。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不能仅仅提高实验难度。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61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 showMasterSp="0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0EB2B-B6CB-486B-8373-223BBF17F6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                                                    王雷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score.net.cn/" TargetMode="Externa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39" y="1674132"/>
            <a:ext cx="8919411" cy="227239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tx1"/>
                </a:solidFill>
                <a:latin typeface="+mj-ea"/>
                <a:ea typeface="+mj-ea"/>
              </a:rPr>
              <a:t>面向系统能力的</a:t>
            </a:r>
            <a:br>
              <a:rPr lang="en-US" altLang="zh-CN" sz="540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5400" dirty="0" smtClean="0">
                <a:solidFill>
                  <a:schemeClr val="tx1"/>
                </a:solidFill>
                <a:latin typeface="+mj-ea"/>
                <a:ea typeface="+mj-ea"/>
              </a:rPr>
              <a:t>操作系统实验教学</a:t>
            </a:r>
            <a:br>
              <a:rPr lang="en-US" altLang="zh-CN" sz="6000" dirty="0" smtClean="0">
                <a:latin typeface="+mj-ea"/>
                <a:ea typeface="+mj-ea"/>
              </a:rPr>
            </a:b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0243" name="副标题 2"/>
          <p:cNvSpPr>
            <a:spLocks noGrp="1"/>
          </p:cNvSpPr>
          <p:nvPr>
            <p:ph type="subTitle" idx="1"/>
          </p:nvPr>
        </p:nvSpPr>
        <p:spPr>
          <a:xfrm>
            <a:off x="3662045" y="4869815"/>
            <a:ext cx="4966335" cy="713740"/>
          </a:xfrm>
        </p:spPr>
        <p:txBody>
          <a:bodyPr/>
          <a:lstStyle/>
          <a:p>
            <a:pPr algn="l" eaLnBrk="1" hangingPunct="1"/>
            <a:r>
              <a:rPr lang="en-US" altLang="zh-CN" sz="2800" dirty="0"/>
              <a:t>                    </a:t>
            </a:r>
            <a:r>
              <a:rPr lang="zh-CN" sz="2800" dirty="0"/>
              <a:t>北京航空航天大学</a:t>
            </a:r>
            <a:endParaRPr lang="zh-CN" sz="2800" dirty="0"/>
          </a:p>
          <a:p>
            <a:pPr algn="l" eaLnBrk="1" hangingPunct="1"/>
            <a:r>
              <a:rPr lang="zh-CN" sz="2800" dirty="0"/>
              <a:t> 王雷 龙翔 沃天宇 孙海龙 </a:t>
            </a:r>
            <a:r>
              <a:rPr lang="zh-CN" sz="2800" dirty="0">
                <a:solidFill>
                  <a:srgbClr val="FF0000"/>
                </a:solidFill>
              </a:rPr>
              <a:t>姜博</a:t>
            </a:r>
            <a:endParaRPr lang="en-US" altLang="zh-CN" sz="2800" dirty="0" smtClean="0"/>
          </a:p>
          <a:p>
            <a:pPr algn="l" eaLnBrk="1" hangingPunct="1"/>
            <a:r>
              <a:rPr lang="en-US" altLang="zh-CN" sz="2800" dirty="0" smtClean="0"/>
              <a:t>                          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日</a:t>
            </a:r>
            <a:endParaRPr lang="en-US" altLang="zh-C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18686" y="224862"/>
            <a:ext cx="3024336" cy="65381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897" y="1171074"/>
            <a:ext cx="7817817" cy="50201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2013</a:t>
            </a:r>
            <a:r>
              <a:rPr lang="zh-CN" altLang="en-US" dirty="0"/>
              <a:t>年（实验班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人）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100%</a:t>
            </a:r>
            <a:r>
              <a:rPr lang="zh-CN" altLang="en-US" dirty="0"/>
              <a:t>完成实验</a:t>
            </a:r>
            <a:r>
              <a:rPr lang="en-US" altLang="zh-CN" dirty="0"/>
              <a:t>4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70%</a:t>
            </a:r>
            <a:r>
              <a:rPr lang="zh-CN" altLang="en-US" dirty="0"/>
              <a:t>完成实验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人）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38%</a:t>
            </a:r>
            <a:r>
              <a:rPr lang="zh-CN" altLang="en-US" dirty="0"/>
              <a:t>完成实验</a:t>
            </a:r>
            <a:r>
              <a:rPr lang="en-US" altLang="zh-CN" dirty="0"/>
              <a:t>4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8%</a:t>
            </a:r>
            <a:r>
              <a:rPr lang="zh-CN" altLang="en-US" dirty="0"/>
              <a:t>完成实验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 smtClean="0"/>
              <a:t>6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zh-CN" dirty="0"/>
              <a:t>2</a:t>
            </a:r>
            <a:r>
              <a:rPr lang="en-US" altLang="zh-CN" dirty="0"/>
              <a:t>015</a:t>
            </a:r>
            <a:r>
              <a:rPr lang="zh-CN" altLang="en-US" dirty="0"/>
              <a:t>年</a:t>
            </a:r>
            <a:r>
              <a:rPr lang="en-US" altLang="zh-CN" dirty="0"/>
              <a:t> </a:t>
            </a:r>
            <a:r>
              <a:rPr lang="en-US" altLang="zh-CN" dirty="0" smtClean="0"/>
              <a:t>156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2016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147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 282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 397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6" y="946150"/>
            <a:ext cx="8231934" cy="5245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如何给出较有层次的指导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如何让学生能够自主的一步步实现</a:t>
            </a:r>
            <a:r>
              <a:rPr lang="en-US" altLang="zh-CN" dirty="0"/>
              <a:t>OS</a:t>
            </a:r>
            <a:r>
              <a:rPr lang="zh-CN" altLang="en-US" dirty="0"/>
              <a:t>系统的构建？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如何让</a:t>
            </a:r>
            <a:r>
              <a:rPr lang="zh-CN" altLang="en-US" dirty="0" smtClean="0"/>
              <a:t>大量</a:t>
            </a:r>
            <a:r>
              <a:rPr lang="en-US" altLang="en-US" dirty="0" smtClean="0"/>
              <a:t>学生在开发中及时得到帮助？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6" y="946150"/>
            <a:ext cx="8231934" cy="5245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如何给出较有针对性的指导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dirty="0"/>
              <a:t>如何让</a:t>
            </a:r>
            <a:r>
              <a:rPr lang="zh-CN" altLang="en-US" dirty="0"/>
              <a:t>大量</a:t>
            </a:r>
            <a:r>
              <a:rPr lang="en-US" altLang="en-US" dirty="0"/>
              <a:t>学生在开发中及时得到帮助？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让学生能够自主的一步步逐步实现</a:t>
            </a:r>
            <a:r>
              <a:rPr lang="en-US" altLang="zh-CN" dirty="0"/>
              <a:t>OS</a:t>
            </a:r>
            <a:r>
              <a:rPr lang="zh-CN" altLang="en-US" dirty="0"/>
              <a:t>系统的构建？</a:t>
            </a:r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880" y="2785050"/>
            <a:ext cx="8673181" cy="3034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algn="l"/>
            <a:r>
              <a:rPr lang="zh-CN" altLang="en-US" sz="2800" dirty="0" smtClean="0">
                <a:latin typeface="Yuanti SC Regular"/>
                <a:cs typeface="Yuanti SC Regular"/>
                <a:sym typeface="+mn-ea"/>
              </a:rPr>
              <a:t>实验任务的层次化设计</a:t>
            </a:r>
            <a:endParaRPr lang="zh-CN" altLang="en-US" sz="2800" dirty="0" smtClean="0">
              <a:latin typeface="Yuanti SC Regular"/>
              <a:cs typeface="Yuanti SC Regular"/>
              <a:sym typeface="+mn-ea"/>
            </a:endParaRPr>
          </a:p>
          <a:p>
            <a:pPr algn="l"/>
            <a:r>
              <a:rPr lang="zh-CN" altLang="en-US" sz="2800" dirty="0">
                <a:latin typeface="Yuanti SC Regular"/>
                <a:cs typeface="Yuanti SC Regular"/>
              </a:rPr>
              <a:t>管理学习内容</a:t>
            </a:r>
            <a:endParaRPr lang="en-US" altLang="zh-CN" sz="2800" dirty="0" smtClean="0">
              <a:latin typeface="Yuanti SC Regular"/>
              <a:cs typeface="Yuanti SC Regular"/>
            </a:endParaRPr>
          </a:p>
          <a:p>
            <a:pPr lvl="1" algn="l"/>
            <a:r>
              <a:rPr lang="zh-CN" altLang="en-US" sz="2800" dirty="0" smtClean="0">
                <a:latin typeface="Yuanti SC Regular"/>
                <a:cs typeface="Yuanti SC Regular"/>
              </a:rPr>
              <a:t>课件与实验指导书发</a:t>
            </a:r>
            <a:r>
              <a:rPr lang="zh-CN" altLang="en-US" sz="2800" dirty="0">
                <a:latin typeface="Yuanti SC Regular"/>
                <a:cs typeface="Yuanti SC Regular"/>
              </a:rPr>
              <a:t>布</a:t>
            </a:r>
            <a:endParaRPr lang="en-US" altLang="zh-CN" sz="2800" dirty="0">
              <a:latin typeface="Yuanti SC Regular"/>
              <a:cs typeface="Yuanti SC Regular"/>
            </a:endParaRPr>
          </a:p>
          <a:p>
            <a:pPr lvl="1" algn="l"/>
            <a:r>
              <a:rPr lang="zh-CN" altLang="en-US" sz="2800" dirty="0">
                <a:latin typeface="Yuanti SC Regular"/>
                <a:cs typeface="Yuanti SC Regular"/>
              </a:rPr>
              <a:t>在线预习（操作过程视频）</a:t>
            </a:r>
            <a:endParaRPr lang="zh-CN" altLang="en-US" sz="2800" dirty="0">
              <a:latin typeface="Yuanti SC Regular"/>
              <a:cs typeface="Yuanti SC Regular"/>
            </a:endParaRPr>
          </a:p>
          <a:p>
            <a:pPr lvl="1" algn="l"/>
            <a:r>
              <a:rPr lang="zh-CN" altLang="en-US" sz="2800" dirty="0">
                <a:latin typeface="Yuanti SC Regular"/>
                <a:cs typeface="Yuanti SC Regular"/>
              </a:rPr>
              <a:t>在线答疑</a:t>
            </a:r>
            <a:endParaRPr lang="en-US" altLang="zh-CN" sz="2800" dirty="0">
              <a:latin typeface="Yuanti SC Regular"/>
              <a:cs typeface="Yuanti SC Regular"/>
            </a:endParaRPr>
          </a:p>
          <a:p>
            <a:pPr lvl="1" algn="l"/>
            <a:r>
              <a:rPr lang="zh-CN" altLang="en-US" sz="2800" dirty="0">
                <a:latin typeface="Yuanti SC Regular"/>
                <a:cs typeface="Yuanti SC Regular"/>
              </a:rPr>
              <a:t>通知与公告</a:t>
            </a:r>
            <a:endParaRPr lang="en-US" altLang="zh-CN" sz="2800" dirty="0">
              <a:latin typeface="Yuanti SC Regular"/>
              <a:cs typeface="Yuanti SC Regular"/>
            </a:endParaRPr>
          </a:p>
          <a:p>
            <a:pPr lvl="1" algn="l"/>
            <a:r>
              <a:rPr lang="zh-CN" altLang="en-US" sz="2800" dirty="0">
                <a:latin typeface="Yuanti SC Regular"/>
                <a:cs typeface="Yuanti SC Regular"/>
              </a:rPr>
              <a:t>作业（实验报告）提交</a:t>
            </a:r>
            <a:endParaRPr lang="en-US" altLang="zh-CN" sz="2800" dirty="0">
              <a:latin typeface="Yuanti SC Regular"/>
              <a:cs typeface="Yuanti SC Regular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6" y="946150"/>
            <a:ext cx="8231934" cy="5245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实验教学如何扩展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25</a:t>
            </a:r>
            <a:r>
              <a:rPr lang="zh-CN" altLang="en-US" dirty="0"/>
              <a:t>人（</a:t>
            </a:r>
            <a:r>
              <a:rPr lang="en-US" altLang="zh-CN" dirty="0"/>
              <a:t>2013</a:t>
            </a:r>
            <a:r>
              <a:rPr lang="zh-CN" altLang="en-US" dirty="0"/>
              <a:t>年）</a:t>
            </a:r>
            <a:r>
              <a:rPr lang="en-US" altLang="zh-CN" dirty="0"/>
              <a:t>~ 397</a:t>
            </a:r>
            <a:r>
              <a:rPr lang="zh-CN" altLang="en-US" dirty="0"/>
              <a:t>人（</a:t>
            </a:r>
            <a:r>
              <a:rPr lang="en-US" altLang="zh-CN" dirty="0"/>
              <a:t>2018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如何有效管理实验的过程？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如何快速给出评测结果？</a:t>
            </a:r>
            <a:endParaRPr lang="zh-CN" altLang="en-US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学生来自不同学院，能力和态度存在差异。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6" y="946150"/>
            <a:ext cx="8231934" cy="5245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实验教学如何扩展？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25</a:t>
            </a:r>
            <a:r>
              <a:rPr lang="zh-CN" altLang="en-US" dirty="0"/>
              <a:t>人（</a:t>
            </a:r>
            <a:r>
              <a:rPr lang="en-US" altLang="zh-CN" dirty="0"/>
              <a:t>2013</a:t>
            </a:r>
            <a:r>
              <a:rPr lang="zh-CN" altLang="en-US" dirty="0"/>
              <a:t>年）</a:t>
            </a:r>
            <a:r>
              <a:rPr lang="en-US" altLang="zh-CN" dirty="0"/>
              <a:t>~397</a:t>
            </a:r>
            <a:r>
              <a:rPr lang="zh-CN" altLang="en-US" dirty="0"/>
              <a:t>人（</a:t>
            </a:r>
            <a:r>
              <a:rPr lang="en-US" altLang="zh-CN" dirty="0"/>
              <a:t>2018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如何有效管理实验的过程？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如何快速给出评测结果？</a:t>
            </a:r>
            <a:endParaRPr lang="zh-CN" altLang="en-US" dirty="0" smtClean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学生来自不同学院，能力和态度存在差异。</a:t>
            </a:r>
            <a:endParaRPr lang="en-US" altLang="zh-CN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0175" y="3681095"/>
            <a:ext cx="8673465" cy="3023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r>
              <a:rPr lang="zh-CN" altLang="en-US" sz="2800" dirty="0"/>
              <a:t>管理学习过程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构建在线实验操作环境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包括完整工具链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虚拟</a:t>
            </a:r>
            <a:r>
              <a:rPr lang="zh-CN" altLang="en-US" sz="2800" dirty="0"/>
              <a:t>机、模拟器、</a:t>
            </a:r>
            <a:r>
              <a:rPr lang="en-US" altLang="zh-CN" sz="2800" dirty="0" err="1"/>
              <a:t>git</a:t>
            </a:r>
            <a:r>
              <a:rPr lang="zh-CN" altLang="en-US" sz="2800" dirty="0" smtClean="0"/>
              <a:t>、编译器</a:t>
            </a:r>
            <a:endParaRPr lang="en-US" altLang="zh-CN" sz="2800" dirty="0"/>
          </a:p>
          <a:p>
            <a:r>
              <a:rPr lang="zh-CN" altLang="en-US" sz="2800" dirty="0"/>
              <a:t>管理学习成绩</a:t>
            </a:r>
            <a:endParaRPr lang="en-US" altLang="zh-CN" sz="2800" dirty="0"/>
          </a:p>
          <a:p>
            <a:pPr lvl="1"/>
            <a:r>
              <a:rPr lang="zh-CN" altLang="en-US" sz="2800" dirty="0"/>
              <a:t>自动化在线评测（基于</a:t>
            </a:r>
            <a:r>
              <a:rPr lang="en-US" altLang="zh-CN" sz="2800" dirty="0" err="1"/>
              <a:t>git</a:t>
            </a:r>
            <a:r>
              <a:rPr lang="en-US" altLang="zh-CN" sz="2800" dirty="0"/>
              <a:t> hook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自动在线统计与发布成绩（</a:t>
            </a:r>
            <a:r>
              <a:rPr lang="en-US" altLang="zh-CN" sz="2800" dirty="0"/>
              <a:t>for</a:t>
            </a:r>
            <a:r>
              <a:rPr lang="zh-CN" altLang="en-US" sz="2800" dirty="0"/>
              <a:t>学生，</a:t>
            </a:r>
            <a:r>
              <a:rPr lang="en-US" altLang="zh-CN" sz="2800" dirty="0"/>
              <a:t>for</a:t>
            </a:r>
            <a:r>
              <a:rPr lang="zh-CN" altLang="en-US" sz="2800" dirty="0"/>
              <a:t>教师）</a:t>
            </a:r>
            <a:endParaRPr lang="zh-CN" altLang="en-US" sz="2800" dirty="0"/>
          </a:p>
          <a:p>
            <a:pPr lvl="1"/>
            <a:r>
              <a:rPr lang="zh-CN" altLang="en-US" sz="2800" dirty="0"/>
              <a:t>针对前几次实验成绩不理想的同学，调整激励政策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624" y="1090014"/>
            <a:ext cx="7874652" cy="525635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如何对教学进行反馈，完善教学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仅从</a:t>
            </a:r>
            <a:r>
              <a:rPr lang="zh-CN" altLang="zh-CN" dirty="0"/>
              <a:t>有限的作业、</a:t>
            </a:r>
            <a:r>
              <a:rPr lang="zh-CN" altLang="zh-CN" dirty="0" smtClean="0"/>
              <a:t>测验和考试结果等数据</a:t>
            </a:r>
            <a:r>
              <a:rPr lang="zh-CN" altLang="en-US" dirty="0" smtClean="0"/>
              <a:t>反馈，不够及时也不够</a:t>
            </a:r>
            <a:r>
              <a:rPr lang="zh-CN" altLang="en-US" dirty="0"/>
              <a:t>完善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如何及时反馈代码提交的结果？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如何发现学生知识储备的短板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如何及时了解实验设置的问题？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624" y="1090014"/>
            <a:ext cx="7874652" cy="525635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如何对教学进行反馈，完善教学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仅从</a:t>
            </a:r>
            <a:r>
              <a:rPr lang="zh-CN" altLang="zh-CN" dirty="0"/>
              <a:t>有限的作业、测验和考试结果等数据</a:t>
            </a:r>
            <a:r>
              <a:rPr lang="zh-CN" altLang="en-US" dirty="0"/>
              <a:t>反馈。不够及时也不够完善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如何发现知识储备的短板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如何及时反馈代码提交的结果？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如何了解学生的学习过程和行为？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06112" y="3232388"/>
            <a:ext cx="8355693" cy="2669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lvl="1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1"/>
            <a:r>
              <a:rPr lang="zh-CN" altLang="en-US" sz="2400" dirty="0" smtClean="0"/>
              <a:t>持续监控学习过程，改进教学效果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lvl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1"/>
            <a:r>
              <a:rPr lang="zh-CN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全程操作过程记录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学习时长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、提交频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次、按键、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1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命令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打开文件等大量细粒度的</a:t>
            </a:r>
            <a:r>
              <a:rPr lang="zh-CN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开发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行为数据。以便在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1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微观层次分析和发现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能力形成的规律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1"/>
            <a:endParaRPr lang="en-US" altLang="zh-CN" sz="2400" dirty="0" smtClean="0"/>
          </a:p>
          <a:p>
            <a:pPr marL="0" lvl="1"/>
            <a:r>
              <a:rPr lang="en-US" altLang="zh-CN" sz="2400" dirty="0" smtClean="0"/>
              <a:t>2. </a:t>
            </a:r>
            <a:r>
              <a:rPr lang="zh-CN" altLang="en-US" sz="2400" dirty="0" smtClean="0"/>
              <a:t>数据驱动</a:t>
            </a:r>
            <a:r>
              <a:rPr lang="zh-CN" altLang="en-US" sz="2400" dirty="0"/>
              <a:t>的实验效果评估</a:t>
            </a:r>
            <a:endParaRPr lang="en-US" altLang="zh-CN" sz="2400" dirty="0"/>
          </a:p>
          <a:p>
            <a:pPr marL="0" lvl="1" algn="ctr"/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操作系统实验集成环境结构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7" y="946149"/>
            <a:ext cx="8304600" cy="200294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系统分为以下几个部件：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zh-CN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  <a:r>
              <a:rPr lang="zh-CN" altLang="en-US" sz="2400" dirty="0"/>
              <a:t>：</a:t>
            </a:r>
            <a:r>
              <a:rPr lang="zh-CN" altLang="zh-CN" sz="2400" dirty="0"/>
              <a:t>包含实验需要的开发环境，例如</a:t>
            </a:r>
            <a:r>
              <a:rPr lang="en-US" altLang="zh-CN" sz="2400" dirty="0"/>
              <a:t>Linux</a:t>
            </a:r>
            <a:r>
              <a:rPr lang="zh-CN" altLang="zh-CN" sz="2400" dirty="0"/>
              <a:t>环境、交叉编译器、</a:t>
            </a:r>
            <a:r>
              <a:rPr lang="en-US" altLang="zh-CN" sz="2400" dirty="0"/>
              <a:t>MISP</a:t>
            </a:r>
            <a:r>
              <a:rPr lang="zh-CN" altLang="zh-CN" sz="2400" dirty="0"/>
              <a:t>仿真器等。</a:t>
            </a:r>
            <a:endParaRPr lang="zh-CN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版本管理工具</a:t>
            </a:r>
            <a:r>
              <a:rPr lang="zh-CN" altLang="en-US" sz="2400" dirty="0"/>
              <a:t>：</a:t>
            </a:r>
            <a:r>
              <a:rPr lang="zh-CN" altLang="zh-CN" sz="2400" dirty="0"/>
              <a:t>包括学生各实验的代码以及相关信息。</a:t>
            </a:r>
            <a:endParaRPr lang="zh-CN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4757" y="3119961"/>
            <a:ext cx="5435905" cy="3380868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276226" y="2949091"/>
            <a:ext cx="3169427" cy="36030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华文仿宋" panose="02010600040101010101" charset="-122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仿宋" panose="02010600040101010101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 panose="02010600040101010101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 panose="02010600040101010101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华文仿宋" panose="02010600040101010101" charset="-122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24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自动评测工具</a:t>
            </a:r>
            <a:r>
              <a:rPr lang="zh-CN" altLang="en-US" sz="2400" kern="0" dirty="0"/>
              <a:t>：</a:t>
            </a:r>
            <a:r>
              <a:rPr lang="zh-CN" altLang="zh-CN" sz="2400" kern="0" dirty="0"/>
              <a:t>这部分集成在</a:t>
            </a:r>
            <a:r>
              <a:rPr lang="en-US" altLang="zh-CN" sz="2400" kern="0" dirty="0"/>
              <a:t>git</a:t>
            </a:r>
            <a:r>
              <a:rPr lang="zh-CN" altLang="zh-CN" sz="2400" kern="0" dirty="0"/>
              <a:t>服务器中，自动完成学生提交的实验代码的测试。</a:t>
            </a:r>
            <a:endParaRPr lang="zh-CN" altLang="zh-CN" sz="2400" kern="0" dirty="0"/>
          </a:p>
          <a:p>
            <a:pPr>
              <a:lnSpc>
                <a:spcPct val="100000"/>
              </a:lnSpc>
            </a:pPr>
            <a:r>
              <a:rPr lang="zh-CN" altLang="zh-CN" sz="24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过程信息收集分析工具</a:t>
            </a:r>
            <a:r>
              <a:rPr lang="zh-CN" altLang="en-US" sz="2400" kern="0" dirty="0"/>
              <a:t>：</a:t>
            </a:r>
            <a:r>
              <a:rPr lang="zh-CN" altLang="zh-CN" sz="2400" kern="0" dirty="0"/>
              <a:t>集成在虚拟机中收集学生学习行为数据。</a:t>
            </a:r>
            <a:endParaRPr lang="zh-CN" altLang="en-US" sz="2400" kern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操作系统实验</a:t>
            </a:r>
            <a:r>
              <a:rPr lang="zh-CN" altLang="en-US" dirty="0"/>
              <a:t>环</a:t>
            </a:r>
            <a:r>
              <a:rPr lang="zh-CN" altLang="en-US" dirty="0" smtClean="0"/>
              <a:t>境总体结构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子系统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：学习资料管理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SPOC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课程中心</a:t>
            </a:r>
            <a:endParaRPr lang="en-US" altLang="zh-CN" dirty="0" smtClean="0"/>
          </a:p>
          <a:p>
            <a:r>
              <a:rPr lang="zh-CN" altLang="en-US" dirty="0"/>
              <a:t>子系</a:t>
            </a:r>
            <a:r>
              <a:rPr lang="zh-CN" altLang="en-US" dirty="0" smtClean="0"/>
              <a:t>统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：学生在线实验环境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</a:t>
            </a:r>
            <a:r>
              <a:rPr lang="zh-CN" altLang="en-US" dirty="0"/>
              <a:t>一、受</a:t>
            </a:r>
            <a:r>
              <a:rPr lang="zh-CN" altLang="en-US" dirty="0" smtClean="0"/>
              <a:t>控、</a:t>
            </a:r>
            <a:r>
              <a:rPr lang="zh-CN" altLang="en-US" dirty="0"/>
              <a:t>在线访</a:t>
            </a:r>
            <a:r>
              <a:rPr lang="zh-CN" altLang="en-US" dirty="0" smtClean="0"/>
              <a:t>问实</a:t>
            </a:r>
            <a:r>
              <a:rPr lang="zh-CN" altLang="en-US" dirty="0"/>
              <a:t>验环</a:t>
            </a:r>
            <a:r>
              <a:rPr lang="zh-CN" altLang="en-US" dirty="0" smtClean="0"/>
              <a:t>境（</a:t>
            </a:r>
            <a:r>
              <a:rPr lang="zh-CN" altLang="en-US" dirty="0"/>
              <a:t>命令行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规模可扩展、安全可靠</a:t>
            </a:r>
            <a:endParaRPr lang="en-US" altLang="zh-CN" dirty="0"/>
          </a:p>
          <a:p>
            <a:pPr lvl="1"/>
            <a:r>
              <a:rPr lang="zh-CN" altLang="en-US" dirty="0" smtClean="0"/>
              <a:t>全过程记录</a:t>
            </a:r>
            <a:endParaRPr lang="en-US" altLang="zh-CN" dirty="0" smtClean="0"/>
          </a:p>
          <a:p>
            <a:r>
              <a:rPr lang="zh-CN" altLang="en-US" dirty="0" smtClean="0"/>
              <a:t>子系统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：代码管理与自动评测系统（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学生代码管理（分支管理）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实验任务自动测试（按照分枝名自动触发相应评测）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增量学习过程管理（根据评测成绩自动下发新实验</a:t>
            </a:r>
            <a:r>
              <a:rPr lang="zh-CN" altLang="en-US" dirty="0"/>
              <a:t>代码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成</a:t>
            </a:r>
            <a:r>
              <a:rPr lang="zh-CN" altLang="en-US" dirty="0" smtClean="0"/>
              <a:t>绩收集与发布</a:t>
            </a:r>
            <a:endParaRPr lang="zh-CN" altLang="en-US" dirty="0" smtClean="0"/>
          </a:p>
          <a:p>
            <a:r>
              <a:rPr lang="zh-CN" altLang="en-US" dirty="0" smtClean="0"/>
              <a:t>子系统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：离线数据分析（建设中）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子系统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：学习资料管理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SPOC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OpenEdx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703591"/>
            <a:ext cx="6220949" cy="3991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87" y="2588491"/>
            <a:ext cx="5954077" cy="38202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计算机专业核心能力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41" y="946150"/>
            <a:ext cx="8040413" cy="533103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TW" altLang="en-US" dirty="0"/>
              <a:t>系统能力是依据确定的系统功能，设计与开发系统结构，实现工程目标的能力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/>
              <a:t>系统能力包括系统知识和工程实践。</a:t>
            </a:r>
            <a:r>
              <a:rPr lang="zh-TW" altLang="en-US" dirty="0">
                <a:solidFill>
                  <a:srgbClr val="FF0000"/>
                </a:solidFill>
              </a:rPr>
              <a:t>系统知识</a:t>
            </a:r>
            <a:r>
              <a:rPr lang="zh-TW" altLang="en-US" dirty="0"/>
              <a:t>是掌握计算机核心系统的工作原理、构造方法、软硬件协同、层次间逻辑关联，</a:t>
            </a:r>
            <a:r>
              <a:rPr lang="zh-TW" altLang="en-US" dirty="0">
                <a:solidFill>
                  <a:srgbClr val="FF0000"/>
                </a:solidFill>
              </a:rPr>
              <a:t>工程实践</a:t>
            </a:r>
            <a:r>
              <a:rPr lang="zh-TW" altLang="en-US" dirty="0"/>
              <a:t>是用工程方法开发计算机应用系统。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478" y="3254907"/>
            <a:ext cx="5760150" cy="2920572"/>
          </a:xfrm>
          <a:prstGeom prst="rect">
            <a:avLst/>
          </a:prstGeom>
        </p:spPr>
      </p:pic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857250"/>
            <a:ext cx="4629587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57250"/>
            <a:ext cx="4518116" cy="5143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682" y="1331993"/>
            <a:ext cx="3046982" cy="782557"/>
          </a:xfrm>
        </p:spPr>
        <p:txBody>
          <a:bodyPr>
            <a:normAutofit/>
          </a:bodyPr>
          <a:lstStyle/>
          <a:p>
            <a:r>
              <a:rPr lang="en-US" altLang="zh-CN" sz="2700" dirty="0">
                <a:solidFill>
                  <a:schemeClr val="bg1"/>
                </a:solidFill>
              </a:rPr>
              <a:t>SPOC</a:t>
            </a:r>
            <a:r>
              <a:rPr lang="zh-CN" altLang="en-US" sz="2700" dirty="0">
                <a:solidFill>
                  <a:schemeClr val="bg1"/>
                </a:solidFill>
              </a:rPr>
              <a:t>平台简介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610" y="2188210"/>
            <a:ext cx="3310890" cy="2398395"/>
          </a:xfrm>
        </p:spPr>
        <p:txBody>
          <a:bodyPr anchor="t">
            <a:norm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基于开源教育应用 </a:t>
            </a:r>
            <a:r>
              <a:rPr lang="en-US" altLang="zh-CN" sz="1600" dirty="0">
                <a:solidFill>
                  <a:schemeClr val="bg1"/>
                </a:solidFill>
              </a:rPr>
              <a:t>Open edX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提供实验步骤指导、视频演示、在线讨论、离线指导书发布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网址：</a:t>
            </a:r>
            <a:r>
              <a:rPr lang="en-US" altLang="zh-CN" sz="1600" dirty="0">
                <a:solidFill>
                  <a:schemeClr val="bg1"/>
                </a:solidFill>
                <a:hlinkClick r:id="rId2"/>
              </a:rPr>
              <a:t>http://cscore.net.cn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支持外网访问</a:t>
            </a:r>
            <a:endParaRPr lang="en-US" altLang="zh-CN" sz="1350" dirty="0">
              <a:solidFill>
                <a:schemeClr val="bg1"/>
              </a:solidFill>
            </a:endParaRPr>
          </a:p>
          <a:p>
            <a:endParaRPr lang="en-US" altLang="zh-CN" sz="13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7100" y="1604792"/>
            <a:ext cx="4442616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42900" y="1645101"/>
            <a:ext cx="4207048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93053" y="2886600"/>
            <a:ext cx="119809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00" y="1593069"/>
            <a:ext cx="3069713" cy="1218343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r>
              <a:rPr lang="zh-CN" altLang="en-US" sz="2700" dirty="0">
                <a:solidFill>
                  <a:schemeClr val="bg1"/>
                </a:solidFill>
              </a:rPr>
              <a:t>平台功能</a:t>
            </a:r>
            <a:endParaRPr lang="zh-CN" altLang="en-US" sz="2700" kern="12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2983357"/>
            <a:ext cx="3212867" cy="2281574"/>
          </a:xfrm>
        </p:spPr>
        <p:txBody>
          <a:bodyPr vert="horz" wrap="square" lIns="68580" tIns="34290" rIns="68580" bIns="34290" numCol="1" rtlCol="0" anchor="t" anchorCtr="0" compatLnSpc="1">
            <a:normAutofit fontScale="92500"/>
          </a:bodyPr>
          <a:lstStyle/>
          <a:p>
            <a:pPr marL="0" indent="0">
              <a:buNone/>
            </a:pPr>
            <a:r>
              <a:rPr lang="zh-CN" altLang="en-US" sz="1500" dirty="0">
                <a:solidFill>
                  <a:schemeClr val="bg1"/>
                </a:solidFill>
              </a:rPr>
              <a:t>进入课程后，课程主页包含以下内容：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课程通知（请随时关注重要通知）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资料下载（由于迭代较快，离线版指导书仅供参考，强烈</a:t>
            </a:r>
            <a:r>
              <a:rPr lang="zh-CN" altLang="en-US" sz="1500" dirty="0">
                <a:solidFill>
                  <a:srgbClr val="FF0000"/>
                </a:solidFill>
              </a:rPr>
              <a:t>不建议整本打印</a:t>
            </a:r>
            <a:r>
              <a:rPr lang="zh-CN" altLang="en-US" sz="1500" dirty="0">
                <a:solidFill>
                  <a:schemeClr val="bg1"/>
                </a:solidFill>
              </a:rPr>
              <a:t>）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chemeClr val="bg1"/>
                </a:solidFill>
              </a:rPr>
              <a:t>以及课程内容和讨论区的跳转链接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课程内容（逐周发布实验过程指导）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线上讨论（探讨实验中的疑问）</a:t>
            </a:r>
            <a:endParaRPr lang="en-US" altLang="zh-CN" sz="15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471" y="1546450"/>
            <a:ext cx="4936880" cy="41038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84010" y="2581188"/>
            <a:ext cx="3447875" cy="306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/>
          </a:p>
        </p:txBody>
      </p:sp>
      <p:sp>
        <p:nvSpPr>
          <p:cNvPr id="12" name="文本框 11"/>
          <p:cNvSpPr txBox="1"/>
          <p:nvPr/>
        </p:nvSpPr>
        <p:spPr>
          <a:xfrm>
            <a:off x="6062225" y="2557496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课程通知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77263" y="2581188"/>
            <a:ext cx="1025438" cy="306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/>
          </a:p>
        </p:txBody>
      </p:sp>
      <p:sp>
        <p:nvSpPr>
          <p:cNvPr id="18" name="文本框 17"/>
          <p:cNvSpPr txBox="1"/>
          <p:nvPr/>
        </p:nvSpPr>
        <p:spPr>
          <a:xfrm>
            <a:off x="7676872" y="4479007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资料下载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41470" y="1546450"/>
            <a:ext cx="406793" cy="32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/>
          </a:p>
        </p:txBody>
      </p:sp>
      <p:sp>
        <p:nvSpPr>
          <p:cNvPr id="20" name="矩形 19"/>
          <p:cNvSpPr/>
          <p:nvPr/>
        </p:nvSpPr>
        <p:spPr>
          <a:xfrm>
            <a:off x="4492342" y="1546450"/>
            <a:ext cx="406793" cy="32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/>
          </a:p>
        </p:txBody>
      </p:sp>
      <p:sp>
        <p:nvSpPr>
          <p:cNvPr id="21" name="矩形 20"/>
          <p:cNvSpPr/>
          <p:nvPr/>
        </p:nvSpPr>
        <p:spPr>
          <a:xfrm>
            <a:off x="5030323" y="1546450"/>
            <a:ext cx="487536" cy="32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3909365" y="1058451"/>
            <a:ext cx="262055" cy="4879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83156" y="1325473"/>
            <a:ext cx="51464" cy="2143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365727" y="1058451"/>
            <a:ext cx="729981" cy="4813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22682" y="622354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课程主页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14312" y="932791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课程内容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41793" y="579653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线上讨论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7100" y="1604792"/>
            <a:ext cx="4442616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42900" y="1645101"/>
            <a:ext cx="4207048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93053" y="2886600"/>
            <a:ext cx="119809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00" y="1593069"/>
            <a:ext cx="3069713" cy="1218343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r>
              <a:rPr lang="zh-CN" altLang="en-US" sz="2700" dirty="0">
                <a:solidFill>
                  <a:schemeClr val="bg1"/>
                </a:solidFill>
              </a:rPr>
              <a:t>线上讨论</a:t>
            </a:r>
            <a:endParaRPr lang="zh-CN" altLang="en-US" sz="2700" kern="12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2983357"/>
            <a:ext cx="3069713" cy="2281574"/>
          </a:xfrm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marL="0" indent="0">
              <a:buNone/>
            </a:pPr>
            <a:r>
              <a:rPr lang="zh-CN" altLang="en-US" sz="1500" dirty="0">
                <a:solidFill>
                  <a:schemeClr val="bg1"/>
                </a:solidFill>
              </a:rPr>
              <a:t>除顶部导航栏入口外，还可通过每个课程页面底部的入口访问，如右图所示。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chemeClr val="bg1"/>
                </a:solidFill>
              </a:rPr>
              <a:t>发帖时请根据实际情况选择“提问”或“讨论”类型，若他人的回答成功解决问题，请点击“标记为答案”按钮。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chemeClr val="bg1"/>
                </a:solidFill>
              </a:rPr>
              <a:t>“举手之劳，造福他人”</a:t>
            </a:r>
            <a:endParaRPr lang="en-US" altLang="zh-CN" sz="15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575" y="1812149"/>
            <a:ext cx="4881791" cy="11239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74" y="2999498"/>
            <a:ext cx="5119908" cy="1843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74" y="4801163"/>
            <a:ext cx="5206426" cy="110458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学习资料管理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北航课程中心</a:t>
            </a:r>
            <a:endParaRPr lang="en-US" altLang="zh-CN" dirty="0" smtClean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校基础设施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Sakai (https</a:t>
            </a:r>
            <a:r>
              <a:rPr lang="en-US" altLang="zh-CN" dirty="0"/>
              <a:t>://sakaiproject.org</a:t>
            </a:r>
            <a:r>
              <a:rPr lang="en-US" altLang="zh-CN" dirty="0" smtClean="0"/>
              <a:t>/)</a:t>
            </a:r>
            <a:endParaRPr lang="en-US" altLang="zh-CN" dirty="0" smtClean="0"/>
          </a:p>
          <a:p>
            <a:pPr lvl="1"/>
            <a:r>
              <a:rPr lang="en-US" altLang="zh-CN" b="0" dirty="0" smtClean="0"/>
              <a:t>Since 2005, University </a:t>
            </a:r>
            <a:r>
              <a:rPr lang="en-US" altLang="zh-CN" b="0" dirty="0"/>
              <a:t>of Michigan, Indiana University, MIT and Stanford </a:t>
            </a:r>
            <a:r>
              <a:rPr lang="en-US" altLang="zh-CN" b="0" dirty="0" smtClean="0"/>
              <a:t>University, </a:t>
            </a:r>
            <a:r>
              <a:rPr lang="en-US" altLang="zh-CN" b="0" dirty="0"/>
              <a:t>University of California, Berkeley and Foothill Community </a:t>
            </a:r>
            <a:r>
              <a:rPr lang="en-US" altLang="zh-CN" b="0" dirty="0" smtClean="0"/>
              <a:t>College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  <p:pic>
        <p:nvPicPr>
          <p:cNvPr id="235522" name="Picture 2" descr="Ho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5" y="1091720"/>
            <a:ext cx="1836895" cy="1114384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6" y="3568700"/>
            <a:ext cx="4372320" cy="28053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45" y="3568700"/>
            <a:ext cx="4372322" cy="280536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</a:t>
            </a:r>
            <a:r>
              <a:rPr lang="en-US" altLang="zh-CN" dirty="0"/>
              <a:t>2</a:t>
            </a:r>
            <a:r>
              <a:rPr lang="zh-CN" altLang="en-US" dirty="0"/>
              <a:t>：学生在线实验环境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对学生的操作要求</a:t>
            </a:r>
            <a:endParaRPr lang="en-US" altLang="zh-CN" dirty="0" smtClean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生要能独立完成一个微型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的编写（填写代码块），包括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语言、汇编语言、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link script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命令行编辑工具，如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进行文本编辑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等（交叉）编译、调试工具链生成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目标代码（内核文件）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用模拟器</a:t>
            </a:r>
            <a:r>
              <a:rPr lang="en-US" altLang="zh-CN" dirty="0" err="1" smtClean="0"/>
              <a:t>gxemul</a:t>
            </a:r>
            <a:r>
              <a:rPr lang="zh-CN" altLang="en-US" dirty="0"/>
              <a:t>装</a:t>
            </a:r>
            <a:r>
              <a:rPr lang="zh-CN" altLang="en-US" dirty="0" smtClean="0"/>
              <a:t>载并执行所生成的内核文件，观察实验现象，调试实验代码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管理代码（分支），提交课程代码库进行自动评测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</a:t>
            </a:r>
            <a:r>
              <a:rPr lang="en-US" altLang="zh-CN" dirty="0"/>
              <a:t>3</a:t>
            </a:r>
            <a:r>
              <a:rPr lang="zh-CN" altLang="en-US" dirty="0"/>
              <a:t>：代码管理与自动评测系</a:t>
            </a:r>
            <a:r>
              <a:rPr lang="zh-CN" altLang="en-US" dirty="0" smtClean="0"/>
              <a:t>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对学校过程的自动控制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代码库：管理所有实验相关代码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个学生一个代码库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个学生只能访问自己的代码库（与登录账号绑定）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TODO</a:t>
            </a:r>
            <a:r>
              <a:rPr lang="zh-CN" altLang="en-US" dirty="0" smtClean="0"/>
              <a:t>：校园网统一认证</a:t>
            </a:r>
            <a:endParaRPr lang="en-US" altLang="zh-CN" dirty="0"/>
          </a:p>
          <a:p>
            <a:pPr lvl="2"/>
            <a:r>
              <a:rPr lang="zh-CN" altLang="en-US" dirty="0" smtClean="0"/>
              <a:t>每个实验作为一个代码分支（</a:t>
            </a:r>
            <a:r>
              <a:rPr lang="en-US" altLang="zh-CN" dirty="0" smtClean="0"/>
              <a:t>lab0~lab6</a:t>
            </a:r>
            <a:r>
              <a:rPr lang="zh-CN" altLang="en-US" dirty="0" smtClean="0"/>
              <a:t>，还有各次课上测试分支，如</a:t>
            </a:r>
            <a:r>
              <a:rPr lang="en-US" altLang="zh-CN" dirty="0" smtClean="0"/>
              <a:t>lab1-exam1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自动化评测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根据所提交分支自动运行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hook</a:t>
            </a:r>
            <a:r>
              <a:rPr lang="zh-CN" altLang="en-US" dirty="0" smtClean="0"/>
              <a:t>脚本，在</a:t>
            </a:r>
            <a:r>
              <a:rPr lang="zh-CN" altLang="en-US" dirty="0" smtClean="0">
                <a:solidFill>
                  <a:srgbClr val="FF0000"/>
                </a:solidFill>
              </a:rPr>
              <a:t>受控环境下</a:t>
            </a:r>
            <a:r>
              <a:rPr lang="zh-CN" altLang="en-US" dirty="0" smtClean="0"/>
              <a:t>编译、执行学生代码，自动比对输出结果，自动评分</a:t>
            </a:r>
            <a:endParaRPr lang="en-US" altLang="zh-CN" dirty="0"/>
          </a:p>
          <a:p>
            <a:pPr lvl="2"/>
            <a:r>
              <a:rPr lang="zh-CN" altLang="en-US" dirty="0" smtClean="0"/>
              <a:t>根据评分结果，自动下发下一实验的基础代码（增量学习）</a:t>
            </a:r>
            <a:endParaRPr lang="en-US" altLang="zh-CN" dirty="0" smtClean="0"/>
          </a:p>
          <a:p>
            <a:r>
              <a:rPr lang="zh-CN" altLang="en-US" dirty="0"/>
              <a:t>过</a:t>
            </a:r>
            <a:r>
              <a:rPr lang="zh-CN" altLang="en-US" dirty="0" smtClean="0"/>
              <a:t>程留痕（堡垒机）</a:t>
            </a:r>
            <a:endParaRPr lang="en-US" altLang="zh-CN" dirty="0" smtClean="0"/>
          </a:p>
          <a:p>
            <a:pPr lvl="1"/>
            <a:r>
              <a:rPr lang="zh-CN" altLang="en-US" dirty="0"/>
              <a:t>采</a:t>
            </a:r>
            <a:r>
              <a:rPr lang="zh-CN" altLang="en-US" dirty="0" smtClean="0"/>
              <a:t>用前端机收集操作过程，包括命令、键盘敲击等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用于事后分析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 bwMode="auto">
          <a:xfrm>
            <a:off x="1944181" y="1878815"/>
            <a:ext cx="6922007" cy="37304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操作系统实验</a:t>
            </a:r>
            <a:r>
              <a:rPr lang="zh-CN" altLang="en-US" dirty="0"/>
              <a:t>环</a:t>
            </a:r>
            <a:r>
              <a:rPr lang="zh-CN" altLang="en-US" dirty="0" smtClean="0"/>
              <a:t>境部署结构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虚拟化（便于部署、伸缩、归档）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络隔离、用户隔离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  <p:sp>
        <p:nvSpPr>
          <p:cNvPr id="5" name="云形 4"/>
          <p:cNvSpPr/>
          <p:nvPr/>
        </p:nvSpPr>
        <p:spPr bwMode="auto">
          <a:xfrm>
            <a:off x="1944181" y="5685364"/>
            <a:ext cx="6993651" cy="64456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北航私有云（学校提供）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236546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81" y="2540126"/>
            <a:ext cx="1586697" cy="15866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738365" y="4442883"/>
            <a:ext cx="213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前端堡垒机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b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台，每台约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</a:t>
            </a:r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程留痕</a:t>
            </a:r>
            <a:endParaRPr lang="zh-CN" altLang="en-US" sz="1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63" y="2712634"/>
            <a:ext cx="1586697" cy="158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35" y="2885142"/>
            <a:ext cx="1586697" cy="158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2" y="2730938"/>
            <a:ext cx="1114267" cy="11142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0" y="3924529"/>
            <a:ext cx="138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学生本地</a:t>
            </a:r>
            <a:b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putty)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1390492" y="3258123"/>
            <a:ext cx="428260" cy="4019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7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77" y="19897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77" y="21421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77" y="22945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77" y="24469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77" y="25993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77" y="27517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77" y="29041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77" y="3056589"/>
            <a:ext cx="1213716" cy="121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77" y="3208989"/>
            <a:ext cx="1213716" cy="121371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4130488" y="4408979"/>
            <a:ext cx="2571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验操作虚拟机</a:t>
            </a:r>
            <a:b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台，每台约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个学生限定只能登录固定</a:t>
            </a:r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实验操作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3882210" y="3258123"/>
            <a:ext cx="428260" cy="4019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1" name="Picture 2" descr="Image result for server ic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9" y="2665741"/>
            <a:ext cx="1586697" cy="158669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右箭头 31"/>
          <p:cNvSpPr/>
          <p:nvPr/>
        </p:nvSpPr>
        <p:spPr bwMode="auto">
          <a:xfrm>
            <a:off x="6888885" y="3258123"/>
            <a:ext cx="428260" cy="4019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26693" y="4442883"/>
            <a:ext cx="2301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b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台，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16GB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内存，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2VCPU,100GB </a:t>
            </a:r>
            <a:r>
              <a:rPr lang="en-US" altLang="zh-CN" sz="1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vDISK</a:t>
            </a:r>
            <a:b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代码管理、自动评测</a:t>
            </a:r>
            <a:endParaRPr lang="zh-CN" altLang="en-US" sz="1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6550" name="Picture 6" descr="Image result for firewall ic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38" y="1277729"/>
            <a:ext cx="1069574" cy="1222351"/>
          </a:xfrm>
          <a:prstGeom prst="rect">
            <a:avLst/>
          </a:prstGeom>
          <a:noFill/>
        </p:spPr>
      </p:pic>
      <p:sp>
        <p:nvSpPr>
          <p:cNvPr id="35" name="文本框 34"/>
          <p:cNvSpPr txBox="1"/>
          <p:nvPr/>
        </p:nvSpPr>
        <p:spPr>
          <a:xfrm>
            <a:off x="6945593" y="1259484"/>
            <a:ext cx="1880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防火墙配置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有实验环境</a:t>
            </a:r>
            <a:b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不能访问外网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操作系统实</a:t>
            </a:r>
            <a:r>
              <a:rPr lang="zh-CN" altLang="zh-CN" dirty="0" smtClean="0"/>
              <a:t>验</a:t>
            </a:r>
            <a:r>
              <a:rPr lang="zh-CN" altLang="en-US" dirty="0" smtClean="0"/>
              <a:t>基本流程（学生）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上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网站预习实验知识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登录实验系统（通过堡垒机）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下载（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）实验代码（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完成实验</a:t>
            </a:r>
            <a:endParaRPr lang="en-US" altLang="zh-CN" dirty="0" smtClean="0"/>
          </a:p>
          <a:p>
            <a:pPr lvl="1"/>
            <a:r>
              <a:rPr lang="zh-CN" altLang="en-US" dirty="0"/>
              <a:t>填</a:t>
            </a:r>
            <a:r>
              <a:rPr lang="zh-CN" altLang="en-US" dirty="0" smtClean="0"/>
              <a:t>写空缺代码</a:t>
            </a:r>
            <a:endParaRPr lang="en-US" altLang="zh-CN" dirty="0" smtClean="0"/>
          </a:p>
          <a:p>
            <a:pPr lvl="1"/>
            <a:r>
              <a:rPr lang="zh-CN" altLang="en-US" dirty="0"/>
              <a:t>编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 lvl="1"/>
            <a:r>
              <a:rPr lang="zh-CN" altLang="en-US" dirty="0"/>
              <a:t>仿</a:t>
            </a:r>
            <a:r>
              <a:rPr lang="zh-CN" altLang="en-US" dirty="0" smtClean="0"/>
              <a:t>真运行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提交评测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撰写实验报告</a:t>
            </a:r>
            <a:br>
              <a:rPr lang="en-US" altLang="zh-CN" dirty="0" smtClean="0"/>
            </a:br>
            <a:r>
              <a:rPr lang="zh-CN" altLang="en-US" dirty="0" smtClean="0"/>
              <a:t>（提交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网站）</a:t>
            </a:r>
            <a:endParaRPr lang="zh-CN" altLang="en-US" dirty="0"/>
          </a:p>
        </p:txBody>
      </p:sp>
      <p:pic>
        <p:nvPicPr>
          <p:cNvPr id="239618" name="Picture 2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03" y="2338135"/>
            <a:ext cx="6703197" cy="3853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611" y="214313"/>
            <a:ext cx="8229914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GXEMUL</a:t>
            </a:r>
            <a:r>
              <a:rPr lang="zh-CN" altLang="en-US" dirty="0" smtClean="0"/>
              <a:t>仿真器上运行的完整系统</a:t>
            </a:r>
            <a:endParaRPr lang="zh-CN" altLang="en-US" dirty="0" smtClean="0"/>
          </a:p>
        </p:txBody>
      </p:sp>
      <p:pic>
        <p:nvPicPr>
          <p:cNvPr id="8195" name="图片 5" descr="f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89" y="1193800"/>
            <a:ext cx="6450013" cy="53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内容占位符 4" descr="she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858" y="1825625"/>
            <a:ext cx="5899150" cy="4114800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动评测系统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6225" y="1447431"/>
            <a:ext cx="5274310" cy="33210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474" y="2033322"/>
            <a:ext cx="5274310" cy="33210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099388" y="2559209"/>
            <a:ext cx="5274310" cy="332105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3869690" y="2001307"/>
            <a:ext cx="5274310" cy="46958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09000" y="6536266"/>
            <a:ext cx="635000" cy="321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683DF9-294A-46B2-B2A9-741C745746A1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计算机专业核心能力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41" y="946150"/>
            <a:ext cx="8040413" cy="159525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2006</a:t>
            </a:r>
            <a:r>
              <a:rPr lang="zh-CN" altLang="zh-CN" dirty="0"/>
              <a:t>年北航计算机学院将“系统能力”和“软件能力”明确定义为本科生的专业核心能力，并始终为本科教学建设的重心所在。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67" y="2478339"/>
            <a:ext cx="5858466" cy="412133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学习行为数据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6" y="946150"/>
            <a:ext cx="8159266" cy="52451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重点统计内容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zh-CN" dirty="0"/>
              <a:t>登录时</a:t>
            </a:r>
            <a:r>
              <a:rPr lang="zh-CN" altLang="en-US" dirty="0"/>
              <a:t>间及时长；</a:t>
            </a:r>
            <a:endParaRPr lang="en-US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zh-CN" dirty="0"/>
              <a:t>登录次数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zh-CN" dirty="0"/>
              <a:t>输入命令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zh-CN" dirty="0"/>
              <a:t>打开文件数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zh-CN" dirty="0"/>
              <a:t>代码提交次数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zh-CN" dirty="0"/>
              <a:t>日志文件大小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897" y="1368571"/>
            <a:ext cx="7527147" cy="4014883"/>
          </a:xfrm>
        </p:spPr>
        <p:txBody>
          <a:bodyPr/>
          <a:lstStyle/>
          <a:p>
            <a:r>
              <a:rPr lang="zh-CN" altLang="en-US" dirty="0"/>
              <a:t>预备知识问题</a:t>
            </a:r>
            <a:endParaRPr lang="en-US" altLang="zh-CN" dirty="0"/>
          </a:p>
          <a:p>
            <a:r>
              <a:rPr lang="zh-CN" altLang="en-US" dirty="0"/>
              <a:t>代码复制问题</a:t>
            </a:r>
            <a:endParaRPr lang="en-US" altLang="zh-CN" dirty="0"/>
          </a:p>
          <a:p>
            <a:r>
              <a:rPr lang="zh-CN" altLang="en-US" dirty="0"/>
              <a:t>实验代码阅读问题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b="1" dirty="0">
                <a:solidFill>
                  <a:srgbClr val="FF0000"/>
                </a:solidFill>
                <a:effectLst/>
                <a:latin typeface="+mj-lt"/>
                <a:ea typeface="+mj-ea"/>
                <a:cs typeface="华文中宋" panose="02010600040101010101" charset="-122"/>
              </a:rPr>
              <a:t>预备知识问题</a:t>
            </a:r>
            <a:r>
              <a:rPr lang="en-US" altLang="zh-CN" sz="4000" b="1" dirty="0">
                <a:solidFill>
                  <a:srgbClr val="FF0000"/>
                </a:solidFill>
                <a:effectLst/>
                <a:latin typeface="+mj-lt"/>
                <a:ea typeface="+mj-ea"/>
                <a:cs typeface="华文中宋" panose="02010600040101010101" charset="-122"/>
              </a:rPr>
              <a:t>——</a:t>
            </a:r>
            <a:r>
              <a:rPr lang="zh-CN" altLang="en-US" sz="4000" b="1" dirty="0">
                <a:solidFill>
                  <a:srgbClr val="FF0000"/>
                </a:solidFill>
                <a:effectLst/>
                <a:latin typeface="+mj-lt"/>
                <a:ea typeface="+mj-ea"/>
                <a:cs typeface="华文中宋" panose="02010600040101010101" charset="-122"/>
              </a:rPr>
              <a:t>统计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5" y="1428582"/>
            <a:ext cx="7459579" cy="44840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预备知识问题</a:t>
            </a:r>
            <a:r>
              <a:rPr lang="en-US" altLang="zh-CN" dirty="0"/>
              <a:t>——</a:t>
            </a:r>
            <a:r>
              <a:rPr lang="zh-CN" altLang="en-US" dirty="0"/>
              <a:t>问卷调查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89021" y="1975410"/>
          <a:ext cx="7365957" cy="337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4057"/>
                <a:gridCol w="684286"/>
                <a:gridCol w="660064"/>
                <a:gridCol w="654008"/>
                <a:gridCol w="477954"/>
                <a:gridCol w="878507"/>
                <a:gridCol w="714564"/>
                <a:gridCol w="672175"/>
                <a:gridCol w="69034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预先掌握程度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GCC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make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gxemul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lds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shell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git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熟悉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使用过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没使用，但知道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不知道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144000" marB="144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有效填写人次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144000" marB="144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29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28575" marR="28575" marT="144000" marB="144000" anchor="ctr"/>
                </a:tc>
                <a:tc hMerge="1">
                  <a:tcPr marL="28575" marR="28575" marT="28575" marB="28575" anchor="ctr"/>
                </a:tc>
                <a:tc hMerge="1">
                  <a:tcPr marL="28575" marR="28575" marT="28575" marB="28575" anchor="ctr"/>
                </a:tc>
                <a:tc hMerge="1">
                  <a:tcPr marL="28575" marR="28575" marT="28575" marB="28575" anchor="ctr"/>
                </a:tc>
                <a:tc hMerge="1">
                  <a:tcPr marL="28575" marR="28575" marT="28575" marB="28575" anchor="ctr"/>
                </a:tc>
                <a:tc hMerge="1">
                  <a:tcPr marL="28575" marR="28575" marT="28575" marB="28575" anchor="ctr"/>
                </a:tc>
                <a:tc hMerge="1">
                  <a:tcPr marL="28575" marR="28575" marT="28575" marB="28575" anchor="ctr"/>
                </a:tc>
                <a:tc hMerge="1">
                  <a:tcPr marL="28575" marR="28575" marT="28575" marB="28575"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预备知识问题</a:t>
            </a:r>
            <a:r>
              <a:rPr lang="en-US" altLang="zh-CN" dirty="0"/>
              <a:t>——</a:t>
            </a:r>
            <a:r>
              <a:rPr lang="zh-CN" altLang="en-US" dirty="0"/>
              <a:t>问卷统计</a:t>
            </a:r>
            <a:endParaRPr lang="zh-CN" altLang="en-US" dirty="0"/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3" y="1243013"/>
            <a:ext cx="8252405" cy="489386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发现的问题和解决方案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727" y="1154459"/>
            <a:ext cx="7746546" cy="5004134"/>
          </a:xfrm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发现问题：</a:t>
            </a:r>
            <a:endParaRPr lang="en-US" altLang="zh-CN" sz="2800" b="1" dirty="0">
              <a:solidFill>
                <a:srgbClr val="FF0000"/>
              </a:solidFill>
              <a:effectLst/>
              <a:latin typeface="+mn-lt"/>
              <a:ea typeface="+mn-ea"/>
              <a:cs typeface="华文仿宋" panose="02010600040101010101" charset="-122"/>
            </a:endParaRPr>
          </a:p>
          <a:p>
            <a:pPr marL="0" indent="-400050"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学生操作系统实验课的预备知识普遍不足。</a:t>
            </a:r>
            <a:endParaRPr lang="en-US" altLang="zh-CN" sz="2800" b="1" dirty="0">
              <a:solidFill>
                <a:schemeClr val="tx1"/>
              </a:solidFill>
              <a:effectLst/>
              <a:latin typeface="+mn-lt"/>
              <a:ea typeface="+mn-ea"/>
              <a:cs typeface="华文仿宋" panose="02010600040101010101" charset="-122"/>
            </a:endParaRPr>
          </a:p>
          <a:p>
            <a:pPr marL="0" indent="-400050">
              <a:lnSpc>
                <a:spcPct val="100000"/>
              </a:lnSpc>
              <a:defRPr/>
            </a:pPr>
            <a:endParaRPr lang="en-US" altLang="zh-CN" sz="1800" b="1" dirty="0">
              <a:solidFill>
                <a:schemeClr val="tx1"/>
              </a:solidFill>
              <a:effectLst/>
              <a:latin typeface="+mn-lt"/>
              <a:ea typeface="+mn-ea"/>
              <a:cs typeface="华文仿宋" panose="02010600040101010101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解决方案：</a:t>
            </a:r>
            <a:endParaRPr lang="en-US" altLang="zh-CN" sz="2800" b="1" dirty="0">
              <a:solidFill>
                <a:srgbClr val="FF0000"/>
              </a:solidFill>
              <a:effectLst/>
              <a:latin typeface="+mn-lt"/>
              <a:ea typeface="+mn-ea"/>
              <a:cs typeface="华文仿宋" panose="02010600040101010101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zh-CN" sz="2800" b="1" dirty="0">
                <a:solidFill>
                  <a:schemeClr val="tx1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增加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本次实验</a:t>
            </a:r>
            <a:r>
              <a:rPr lang="zh-CN" altLang="zh-CN" sz="2800" b="1" dirty="0">
                <a:solidFill>
                  <a:schemeClr val="tx1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的时间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+mn-lt"/>
                <a:ea typeface="+mn-ea"/>
                <a:cs typeface="华文仿宋" panose="02010600040101010101" charset="-122"/>
              </a:rPr>
              <a:t>（马上进行）</a:t>
            </a:r>
            <a:endParaRPr lang="en-US" altLang="zh-CN" sz="2800" dirty="0"/>
          </a:p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/>
              <a:t>与其他课程协商，在其他课程中训练（事后）</a:t>
            </a:r>
            <a:endParaRPr lang="en-US" altLang="zh-CN" sz="2800" dirty="0"/>
          </a:p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/>
              <a:t>增加一个星期培训</a:t>
            </a:r>
            <a:r>
              <a:rPr lang="en-US" altLang="zh-CN" sz="2800" dirty="0"/>
              <a:t>(</a:t>
            </a:r>
            <a:r>
              <a:rPr lang="zh-CN" altLang="en-US" sz="2800" dirty="0"/>
              <a:t>下一级的实验课调整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代码复制问题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228" y="1308016"/>
            <a:ext cx="7739094" cy="488323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通过分析学生复制代码行为（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V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操作）、日志总量和学生调试中出现的错误，我们发现有一些学生参考了同届或往届的代码。这个问题在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年就存在，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年随着实验次数的增加，变得更加严重。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代码复制问题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244045" cy="52451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/>
              <a:t>2016</a:t>
            </a:r>
            <a:r>
              <a:rPr lang="zh-CN" altLang="en-US" dirty="0"/>
              <a:t>年的改进：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/>
              <a:t>a</a:t>
            </a:r>
            <a:r>
              <a:rPr lang="zh-CN" altLang="zh-CN" dirty="0"/>
              <a:t>）人工核对发现代码复制严重学生的实验日志；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/>
              <a:t>b</a:t>
            </a:r>
            <a:r>
              <a:rPr lang="zh-CN" altLang="zh-CN" dirty="0"/>
              <a:t>）在评优答辩环节中增加了代码分析的答辩。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/>
              <a:t>2017</a:t>
            </a:r>
            <a:r>
              <a:rPr lang="zh-CN" altLang="en-US" dirty="0"/>
              <a:t>年后的改进：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zh-CN" altLang="zh-CN" dirty="0"/>
              <a:t>将实验测试分为课</a:t>
            </a:r>
            <a:r>
              <a:rPr lang="zh-CN" altLang="en-US" dirty="0"/>
              <a:t>上</a:t>
            </a:r>
            <a:r>
              <a:rPr lang="zh-CN" altLang="zh-CN" dirty="0"/>
              <a:t>实验和课</a:t>
            </a:r>
            <a:r>
              <a:rPr lang="zh-CN" altLang="en-US" dirty="0"/>
              <a:t>下</a:t>
            </a:r>
            <a:r>
              <a:rPr lang="zh-CN" altLang="zh-CN" dirty="0"/>
              <a:t>实验自动评测两部分组成，涵盖了前</a:t>
            </a:r>
            <a:r>
              <a:rPr lang="en-US" altLang="zh-CN" dirty="0"/>
              <a:t>5</a:t>
            </a:r>
            <a:r>
              <a:rPr lang="zh-CN" altLang="zh-CN" dirty="0"/>
              <a:t>个实验（第</a:t>
            </a:r>
            <a:r>
              <a:rPr lang="en-US" altLang="zh-CN" dirty="0"/>
              <a:t>6</a:t>
            </a:r>
            <a:r>
              <a:rPr lang="zh-CN" altLang="zh-CN" dirty="0"/>
              <a:t>个实验需学生现场演示）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zh-CN" altLang="zh-CN" dirty="0"/>
              <a:t>课下实验收集了学生的访问次数、文件阅读学习情况等行为数据。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zh-CN" altLang="zh-CN" dirty="0"/>
              <a:t>课上实验</a:t>
            </a:r>
            <a:r>
              <a:rPr lang="zh-CN" altLang="en-US" dirty="0"/>
              <a:t>增加了</a:t>
            </a:r>
            <a:r>
              <a:rPr lang="zh-CN" altLang="zh-CN" dirty="0"/>
              <a:t>课上</a:t>
            </a:r>
            <a:r>
              <a:rPr lang="zh-CN" altLang="en-US" dirty="0"/>
              <a:t>在线</a:t>
            </a:r>
            <a:r>
              <a:rPr lang="zh-CN" altLang="zh-CN" dirty="0"/>
              <a:t>测试</a:t>
            </a:r>
            <a:r>
              <a:rPr lang="zh-CN" altLang="en-US" dirty="0"/>
              <a:t>内容</a:t>
            </a:r>
            <a:r>
              <a:rPr lang="zh-CN" altLang="zh-CN" dirty="0"/>
              <a:t>，真实地考察了学生对各个不同实验内容的理解程度和完成质量，减少了代码复制的影响。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实验代码阅读问题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182" y="1176263"/>
            <a:ext cx="7559307" cy="498836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为了降低操作系统实验的难度，我们将一些比较难的、体系结构相关的代码都提供给了学生。希望同学们能自己去学习和阅读这些代码，以加强对操作系统的了解。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但是通过分析学生经常打开次的文件可以看出，学生经常打开的文件中只有少量</a:t>
            </a:r>
            <a:r>
              <a:rPr lang="en-US" altLang="zh-CN" dirty="0"/>
              <a:t>.s</a:t>
            </a:r>
            <a:r>
              <a:rPr lang="zh-CN" altLang="zh-CN" dirty="0"/>
              <a:t>结尾的汇编文件。也就是，大多数同学并没有去阅读体系结构相关代码。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实验代码阅读问题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143" y="981011"/>
            <a:ext cx="7609614" cy="516784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2015</a:t>
            </a:r>
            <a:r>
              <a:rPr lang="zh-CN" altLang="en-US" dirty="0"/>
              <a:t>年的改进：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zh-CN" dirty="0"/>
              <a:t>在实验内容介绍过程中着重分析一些关键的汇编文件。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2016</a:t>
            </a:r>
            <a:r>
              <a:rPr lang="zh-CN" altLang="en-US" dirty="0"/>
              <a:t>年后的持续改进：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zh-CN" dirty="0"/>
              <a:t>增加一些关于体系结构相关代码的问题，去引导学生阅读相关代码，并提交实验报告。实验报告中包含代码分析、思考题、手册中存在问题等内容。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/>
              <a:t>增加课堂教学中与体系结构相关部分的原理内容并详细讲解。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OS</a:t>
            </a:r>
            <a:r>
              <a:rPr lang="zh-CN" altLang="en-US" dirty="0" smtClean="0"/>
              <a:t>实验的设计</a:t>
            </a:r>
            <a:r>
              <a:rPr lang="zh-CN" altLang="en-US" dirty="0"/>
              <a:t>目标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90550" y="1455339"/>
            <a:ext cx="7748051" cy="47092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总体目标：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Wingdings" panose="05000000000000000000" pitchFamily="2" charset="2"/>
              </a:rPr>
              <a:t>提供工程化</a:t>
            </a:r>
            <a:r>
              <a:rPr lang="zh-CN" altLang="en-US" dirty="0"/>
              <a:t>方法指导学生设计操作系统，使学生能在一学期内（部分）实现一个小型操作系统。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目的：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实践操作系统课程原理</a:t>
            </a:r>
            <a:r>
              <a:rPr lang="en-US" altLang="zh-CN" dirty="0">
                <a:sym typeface="Wingdings" panose="05000000000000000000" pitchFamily="2" charset="2"/>
              </a:rPr>
              <a:t>，</a:t>
            </a:r>
            <a:r>
              <a:rPr lang="zh-CN" altLang="en-US" dirty="0" smtClean="0">
                <a:sym typeface="Wingdings" panose="05000000000000000000" pitchFamily="2" charset="2"/>
              </a:rPr>
              <a:t>填补</a:t>
            </a:r>
            <a:r>
              <a:rPr lang="en-US" altLang="zh-CN" dirty="0">
                <a:sym typeface="Wingdings" panose="05000000000000000000" pitchFamily="2" charset="2"/>
              </a:rPr>
              <a:t>OS</a:t>
            </a:r>
            <a:r>
              <a:rPr lang="zh-CN" altLang="en-US" dirty="0">
                <a:sym typeface="Wingdings" panose="05000000000000000000" pitchFamily="2" charset="2"/>
              </a:rPr>
              <a:t>理论与实践的鸿沟，增强学生实现</a:t>
            </a:r>
            <a:r>
              <a:rPr lang="zh-CN" altLang="en-US" dirty="0" smtClean="0">
                <a:sym typeface="Wingdings" panose="05000000000000000000" pitchFamily="2" charset="2"/>
              </a:rPr>
              <a:t>具有复杂软</a:t>
            </a:r>
            <a:r>
              <a:rPr lang="zh-CN" altLang="en-US" dirty="0">
                <a:sym typeface="Wingdings" panose="05000000000000000000" pitchFamily="2" charset="2"/>
              </a:rPr>
              <a:t>件的能力，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尽量建立</a:t>
            </a:r>
            <a:r>
              <a:rPr lang="zh-CN" altLang="en-US" dirty="0" smtClean="0"/>
              <a:t>核心课程之间联系</a:t>
            </a:r>
            <a:r>
              <a:rPr lang="zh-CN" altLang="zh-CN" dirty="0">
                <a:sym typeface="Wingdings" panose="05000000000000000000" pitchFamily="2" charset="2"/>
              </a:rPr>
              <a:t>，</a:t>
            </a:r>
            <a:r>
              <a:rPr lang="zh-CN" altLang="en-US" dirty="0" smtClean="0"/>
              <a:t>操作系统课程设计与硬件课程（数字逻辑，组成原理）等衔接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学习行为统计及与成绩的相关性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841" y="1332239"/>
            <a:ext cx="7898874" cy="494984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CN" sz="2800" dirty="0"/>
              <a:t>2015~2017</a:t>
            </a:r>
            <a:r>
              <a:rPr lang="zh-CN" altLang="en-US" sz="2800" dirty="0"/>
              <a:t>学生实验课成绩</a:t>
            </a:r>
            <a:endParaRPr lang="en-US" altLang="zh-CN" sz="2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CN" altLang="en-US" sz="2800" dirty="0"/>
              <a:t>成绩相关统计分析结果</a:t>
            </a:r>
            <a:endParaRPr lang="en-US" altLang="zh-CN" sz="2800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zh-CN" altLang="en-US" sz="2600" dirty="0"/>
              <a:t>重视程度</a:t>
            </a:r>
            <a:endParaRPr lang="en-US" altLang="zh-CN" sz="2600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zh-CN" altLang="zh-CN" sz="2600" dirty="0"/>
              <a:t>成绩与日志文件数量的相关性</a:t>
            </a:r>
            <a:endParaRPr lang="en-US" altLang="zh-CN" sz="2600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endParaRPr lang="en-US" altLang="zh-CN" sz="2600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三年的实验课成绩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4769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在实验难度逐步增大，考核点增加的情况下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92505" y="2376805"/>
          <a:ext cx="6800850" cy="264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260"/>
                <a:gridCol w="1698625"/>
                <a:gridCol w="1701800"/>
                <a:gridCol w="1701165"/>
              </a:tblGrid>
              <a:tr h="544195">
                <a:tc>
                  <a:txBody>
                    <a:bodyPr/>
                    <a:lstStyle/>
                    <a:p>
                      <a:pPr algn="ctr"/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zh-CN" sz="1800" kern="1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zh-CN" sz="1800" kern="1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zh-CN" sz="1800" kern="1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72000" marB="72000" anchor="ctr"/>
                </a:tc>
              </a:tr>
              <a:tr h="524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90-100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800" b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</a:tr>
              <a:tr h="524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60-89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  <a:endParaRPr lang="en-US" sz="1800" b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</a:tr>
              <a:tr h="524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0-59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800" b="1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</a:tr>
              <a:tr h="524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总计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en-US" sz="1800" b="1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登录时长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78510" y="701040"/>
          <a:ext cx="6800850" cy="5534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405"/>
                <a:gridCol w="1700530"/>
                <a:gridCol w="1384935"/>
                <a:gridCol w="1998980"/>
              </a:tblGrid>
              <a:tr h="520700">
                <a:tc gridSpan="2">
                  <a:txBody>
                    <a:bodyPr/>
                    <a:lstStyle/>
                    <a:p>
                      <a:endParaRPr lang="zh-CN" sz="3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788" marR="18788" marT="108000" marB="10800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登录次数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788" marR="18788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登录时长</a:t>
                      </a: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2000" b="0" kern="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小时</a:t>
                      </a: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788" marR="18788" marT="108000" marB="108000" anchor="ctr"/>
                </a:tc>
              </a:tr>
              <a:tr h="41783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  <a:tr h="41783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88" marR="18788" marT="72000" marB="72000"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登录时间分布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952" y="4903619"/>
            <a:ext cx="7593759" cy="1497181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从图</a:t>
            </a:r>
            <a:r>
              <a:rPr lang="zh-CN" altLang="en-US" sz="2400" dirty="0"/>
              <a:t>中</a:t>
            </a:r>
            <a:r>
              <a:rPr lang="zh-CN" altLang="zh-CN" sz="2400" dirty="0"/>
              <a:t>可以看出，</a:t>
            </a:r>
            <a:r>
              <a:rPr lang="en-US" altLang="zh-CN" sz="2400" dirty="0"/>
              <a:t>15</a:t>
            </a:r>
            <a:r>
              <a:rPr lang="zh-CN" altLang="zh-CN" sz="2400" dirty="0"/>
              <a:t>和</a:t>
            </a:r>
            <a:r>
              <a:rPr lang="en-US" altLang="zh-CN" sz="2400" dirty="0"/>
              <a:t>16</a:t>
            </a:r>
            <a:r>
              <a:rPr lang="zh-CN" altLang="zh-CN" sz="2400" dirty="0"/>
              <a:t>年大部分学生会选择</a:t>
            </a:r>
            <a:r>
              <a:rPr lang="en-US" altLang="zh-CN" sz="2400" dirty="0"/>
              <a:t>18</a:t>
            </a:r>
            <a:r>
              <a:rPr lang="zh-CN" altLang="zh-CN" sz="2400" dirty="0"/>
              <a:t>点登录系统开始实验，而</a:t>
            </a:r>
            <a:r>
              <a:rPr lang="en-US" altLang="zh-CN" sz="2400" dirty="0"/>
              <a:t>2017</a:t>
            </a:r>
            <a:r>
              <a:rPr lang="zh-CN" altLang="zh-CN" sz="2400" dirty="0"/>
              <a:t>年在下午</a:t>
            </a:r>
            <a:r>
              <a:rPr lang="en-US" altLang="zh-CN" sz="2400" dirty="0"/>
              <a:t>13</a:t>
            </a:r>
            <a:r>
              <a:rPr lang="zh-CN" altLang="zh-CN" sz="2400" dirty="0"/>
              <a:t>点就达到了高峰。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288" y="1095554"/>
            <a:ext cx="7327324" cy="344117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打开文件的次数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1" y="3827157"/>
            <a:ext cx="8352226" cy="2835579"/>
          </a:xfrm>
        </p:spPr>
        <p:txBody>
          <a:bodyPr/>
          <a:lstStyle/>
          <a:p>
            <a:pPr marL="51435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200" dirty="0"/>
              <a:t>横坐标是文件名，纵坐标是打开次数。</a:t>
            </a:r>
            <a:endParaRPr lang="en-US" altLang="zh-CN" sz="2200" dirty="0"/>
          </a:p>
          <a:p>
            <a:pPr marL="51435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200" dirty="0"/>
              <a:t>从文件名可以看出汇编文件只有三个，说明学生对体系结构相关代码阅读的兴趣依然没有提高。还需要我们加强引导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51435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200" dirty="0"/>
              <a:t>2017</a:t>
            </a:r>
            <a:r>
              <a:rPr lang="zh-CN" altLang="zh-CN" sz="2200" dirty="0"/>
              <a:t>年学生阅读的文件中我们发现</a:t>
            </a:r>
            <a:r>
              <a:rPr lang="en-US" altLang="zh-CN" sz="2200" dirty="0" err="1"/>
              <a:t>syscall_all.c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fork.c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shed.c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file.c</a:t>
            </a:r>
            <a:r>
              <a:rPr lang="zh-CN" altLang="zh-CN" sz="2200" dirty="0"/>
              <a:t>和</a:t>
            </a:r>
            <a:r>
              <a:rPr lang="en-US" altLang="zh-CN" sz="2200" dirty="0" err="1"/>
              <a:t>fs.c</a:t>
            </a:r>
            <a:r>
              <a:rPr lang="zh-CN" altLang="zh-CN" sz="2200" dirty="0"/>
              <a:t>文件的阅读人数大幅增加。而这些文件都是</a:t>
            </a:r>
            <a:r>
              <a:rPr lang="en-US" altLang="zh-CN" sz="2200" dirty="0"/>
              <a:t>lab4</a:t>
            </a:r>
            <a:r>
              <a:rPr lang="zh-CN" altLang="zh-CN" sz="2200" dirty="0"/>
              <a:t>、</a:t>
            </a:r>
            <a:r>
              <a:rPr lang="en-US" altLang="zh-CN" sz="2200" dirty="0"/>
              <a:t>lab5</a:t>
            </a:r>
            <a:r>
              <a:rPr lang="zh-CN" altLang="zh-CN" sz="2200" dirty="0"/>
              <a:t>和</a:t>
            </a:r>
            <a:r>
              <a:rPr lang="en-US" altLang="zh-CN" sz="2200" dirty="0"/>
              <a:t>lab6</a:t>
            </a:r>
            <a:r>
              <a:rPr lang="zh-CN" altLang="zh-CN" sz="2200" dirty="0"/>
              <a:t>中代码，说明在</a:t>
            </a:r>
            <a:r>
              <a:rPr lang="en-US" altLang="zh-CN" sz="2200" dirty="0"/>
              <a:t>17</a:t>
            </a:r>
            <a:r>
              <a:rPr lang="zh-CN" altLang="zh-CN" sz="2200" dirty="0"/>
              <a:t>年完成了后面实验的人数大幅增加了。</a:t>
            </a:r>
            <a:endParaRPr lang="zh-CN" altLang="en-US" sz="2200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688496" y="1054442"/>
          <a:ext cx="7670169" cy="2603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712" y="340599"/>
            <a:ext cx="8394700" cy="533400"/>
          </a:xfrm>
        </p:spPr>
        <p:txBody>
          <a:bodyPr/>
          <a:lstStyle/>
          <a:p>
            <a:r>
              <a:rPr lang="zh-CN" altLang="en-US" dirty="0"/>
              <a:t>对实验的重视程度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452" y="1218654"/>
            <a:ext cx="7734205" cy="4982310"/>
          </a:xfrm>
        </p:spPr>
        <p:txBody>
          <a:bodyPr/>
          <a:lstStyle/>
          <a:p>
            <a:r>
              <a:rPr lang="zh-CN" altLang="en-US" dirty="0"/>
              <a:t>从统计看出：</a:t>
            </a:r>
            <a:endParaRPr lang="en-US" altLang="zh-CN" dirty="0"/>
          </a:p>
          <a:p>
            <a:pPr lvl="1"/>
            <a:r>
              <a:rPr lang="zh-CN" altLang="en-US" dirty="0"/>
              <a:t>学生实验上机时间逐年增加；</a:t>
            </a:r>
            <a:endParaRPr lang="en-US" altLang="zh-CN" dirty="0"/>
          </a:p>
          <a:p>
            <a:pPr lvl="1"/>
            <a:r>
              <a:rPr lang="zh-CN" altLang="en-US" dirty="0"/>
              <a:t>学生对实验的重视程度逐年增加。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原因：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zh-CN" dirty="0"/>
              <a:t>经过预备知识的培训后学生增加了对操作系统实验的信心。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2017</a:t>
            </a:r>
            <a:r>
              <a:rPr lang="zh-CN" altLang="zh-CN" dirty="0"/>
              <a:t>年有更多学生选择完成后面更有难度实验，因此花的时间更多</a:t>
            </a:r>
            <a:r>
              <a:rPr lang="zh-CN" altLang="en-US" dirty="0"/>
              <a:t>，理论课与实践课结合的效果有所体现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成绩与日志文件数量的相关性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521" y="3466179"/>
            <a:ext cx="8182779" cy="3059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2017</a:t>
            </a:r>
            <a:r>
              <a:rPr lang="zh-CN" altLang="en-US" sz="2000" dirty="0"/>
              <a:t>年的统计：</a:t>
            </a:r>
            <a:endParaRPr lang="en-US" altLang="zh-CN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zh-CN" sz="2000" dirty="0"/>
              <a:t>大于等于</a:t>
            </a:r>
            <a:r>
              <a:rPr lang="en-US" altLang="zh-CN" sz="2000" dirty="0"/>
              <a:t>800MB</a:t>
            </a:r>
            <a:r>
              <a:rPr lang="zh-CN" altLang="zh-CN" sz="2000" dirty="0"/>
              <a:t>的学生中，约</a:t>
            </a:r>
            <a:r>
              <a:rPr lang="en-US" altLang="zh-CN" sz="2000" dirty="0"/>
              <a:t>53.7%</a:t>
            </a:r>
            <a:r>
              <a:rPr lang="zh-CN" altLang="zh-CN" sz="2000" dirty="0"/>
              <a:t>的学生拿到了</a:t>
            </a:r>
            <a:r>
              <a:rPr lang="en-US" altLang="zh-CN" sz="2000" dirty="0"/>
              <a:t>90</a:t>
            </a:r>
            <a:r>
              <a:rPr lang="zh-CN" altLang="zh-CN" sz="2000" dirty="0"/>
              <a:t>分以上，而不及格的学生只有约</a:t>
            </a:r>
            <a:r>
              <a:rPr lang="en-US" altLang="zh-CN" sz="2000" dirty="0"/>
              <a:t>1.5%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/>
              <a:t>400~800MB</a:t>
            </a:r>
            <a:r>
              <a:rPr lang="zh-CN" altLang="zh-CN" sz="2000" dirty="0"/>
              <a:t>的学生中，约</a:t>
            </a:r>
            <a:r>
              <a:rPr lang="en-US" altLang="zh-CN" sz="2000" dirty="0"/>
              <a:t>20.5%</a:t>
            </a:r>
            <a:r>
              <a:rPr lang="zh-CN" altLang="zh-CN" sz="2000" dirty="0"/>
              <a:t>的学生得分在</a:t>
            </a:r>
            <a:r>
              <a:rPr lang="en-US" altLang="zh-CN" sz="2000" dirty="0"/>
              <a:t>90</a:t>
            </a:r>
            <a:r>
              <a:rPr lang="zh-CN" altLang="zh-CN" sz="2000" dirty="0"/>
              <a:t>以上，</a:t>
            </a:r>
            <a:r>
              <a:rPr lang="en-US" altLang="zh-CN" sz="2000" dirty="0"/>
              <a:t>76.9%</a:t>
            </a:r>
            <a:r>
              <a:rPr lang="zh-CN" altLang="zh-CN" sz="2000" dirty="0"/>
              <a:t>的学生在</a:t>
            </a:r>
            <a:r>
              <a:rPr lang="en-US" altLang="zh-CN" sz="2000" dirty="0"/>
              <a:t>60</a:t>
            </a:r>
            <a:r>
              <a:rPr lang="zh-CN" altLang="zh-CN" sz="2000" dirty="0"/>
              <a:t>到</a:t>
            </a:r>
            <a:r>
              <a:rPr lang="en-US" altLang="zh-CN" sz="2000" dirty="0"/>
              <a:t>90</a:t>
            </a:r>
            <a:r>
              <a:rPr lang="zh-CN" altLang="zh-CN" sz="2000" dirty="0"/>
              <a:t>之间，不及格的学生占约</a:t>
            </a:r>
            <a:r>
              <a:rPr lang="en-US" altLang="zh-CN" sz="2000" dirty="0"/>
              <a:t>2.6%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/>
              <a:t>150MB~400MB</a:t>
            </a:r>
            <a:r>
              <a:rPr lang="zh-CN" altLang="zh-CN" sz="2000" dirty="0"/>
              <a:t>的学生中，</a:t>
            </a:r>
            <a:r>
              <a:rPr lang="en-US" altLang="zh-CN" sz="2000" dirty="0"/>
              <a:t>2.7%</a:t>
            </a:r>
            <a:r>
              <a:rPr lang="zh-CN" altLang="zh-CN" sz="2000" dirty="0"/>
              <a:t>的学生是在</a:t>
            </a:r>
            <a:r>
              <a:rPr lang="en-US" altLang="zh-CN" sz="2000" dirty="0"/>
              <a:t>90</a:t>
            </a:r>
            <a:r>
              <a:rPr lang="zh-CN" altLang="zh-CN" sz="2000" dirty="0"/>
              <a:t>分以上，</a:t>
            </a:r>
            <a:r>
              <a:rPr lang="en-US" altLang="zh-CN" sz="2000" dirty="0"/>
              <a:t>85.1%</a:t>
            </a:r>
            <a:r>
              <a:rPr lang="zh-CN" altLang="zh-CN" sz="2000" dirty="0"/>
              <a:t>的学生是</a:t>
            </a:r>
            <a:r>
              <a:rPr lang="en-US" altLang="zh-CN" sz="2000" dirty="0"/>
              <a:t>60~90</a:t>
            </a:r>
            <a:r>
              <a:rPr lang="zh-CN" altLang="zh-CN" sz="2000" dirty="0"/>
              <a:t>分，不及格的学生达到了</a:t>
            </a:r>
            <a:r>
              <a:rPr lang="en-US" altLang="zh-CN" sz="2000" dirty="0"/>
              <a:t>12.2%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/>
              <a:t>150MB</a:t>
            </a:r>
            <a:r>
              <a:rPr lang="zh-CN" altLang="zh-CN" sz="2000" dirty="0"/>
              <a:t>以下的学生没有大于</a:t>
            </a:r>
            <a:r>
              <a:rPr lang="en-US" altLang="zh-CN" sz="2000" dirty="0"/>
              <a:t>90</a:t>
            </a:r>
            <a:r>
              <a:rPr lang="zh-CN" altLang="zh-CN" sz="2000" dirty="0"/>
              <a:t>分的，</a:t>
            </a:r>
            <a:r>
              <a:rPr lang="en-US" altLang="zh-CN" sz="2000" dirty="0"/>
              <a:t>60.3%</a:t>
            </a:r>
            <a:r>
              <a:rPr lang="zh-CN" altLang="zh-CN" sz="2000" dirty="0"/>
              <a:t>是</a:t>
            </a:r>
            <a:r>
              <a:rPr lang="en-US" altLang="zh-CN" sz="2000" dirty="0"/>
              <a:t>60~90</a:t>
            </a:r>
            <a:r>
              <a:rPr lang="zh-CN" altLang="zh-CN" sz="2000" dirty="0"/>
              <a:t>分的学生，而其余</a:t>
            </a:r>
            <a:r>
              <a:rPr lang="en-US" altLang="zh-CN" sz="2000" dirty="0"/>
              <a:t>39.7%</a:t>
            </a:r>
            <a:r>
              <a:rPr lang="zh-CN" altLang="zh-CN" sz="2000" dirty="0"/>
              <a:t>没能通过课程。</a:t>
            </a:r>
            <a:endParaRPr lang="zh-CN" altLang="en-US" sz="200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28600" y="1171035"/>
          <a:ext cx="4547777" cy="221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47449" y="1457902"/>
          <a:ext cx="3784768" cy="1933920"/>
        </p:xfrm>
        <a:graphic>
          <a:graphicData uri="http://schemas.openxmlformats.org/drawingml/2006/table">
            <a:tbl>
              <a:tblPr firstRow="1" firstCol="1" bandRow="1"/>
              <a:tblGrid>
                <a:gridCol w="1029238"/>
                <a:gridCol w="866174"/>
                <a:gridCol w="920456"/>
                <a:gridCol w="968900"/>
              </a:tblGrid>
              <a:tr h="180975">
                <a:tc>
                  <a:txBody>
                    <a:bodyPr/>
                    <a:lstStyle/>
                    <a:p>
                      <a:endParaRPr lang="zh-CN" sz="18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90+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880 MB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532 MB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1259 MB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通过的学生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 MB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238 MB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505 MB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不通过学生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25 MB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 MB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138 MB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4572000" y="36295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136358" y="704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571206" y="7208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136358" y="35974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28600" y="195262"/>
            <a:ext cx="8394700" cy="525629"/>
          </a:xfrm>
        </p:spPr>
        <p:txBody>
          <a:bodyPr/>
          <a:lstStyle/>
          <a:p>
            <a:r>
              <a:rPr lang="zh-CN" altLang="en-US" dirty="0"/>
              <a:t>细粒度的行为分析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总结和下一步工作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251284"/>
            <a:ext cx="8668917" cy="4939966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通过工程化的方法引导学生实现了小操作系统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实现了对教学过</a:t>
            </a:r>
            <a:r>
              <a:rPr lang="zh-CN" altLang="en-US" dirty="0"/>
              <a:t>程中学习行为的分析</a:t>
            </a:r>
            <a:endParaRPr lang="en-US" altLang="zh-CN" dirty="0"/>
          </a:p>
          <a:p>
            <a:pPr lvl="1"/>
            <a:r>
              <a:rPr lang="zh-CN" altLang="en-US" dirty="0"/>
              <a:t>根据发现的问题，对教学过程进行持续改进</a:t>
            </a:r>
            <a:endParaRPr lang="en-US" altLang="zh-CN" dirty="0"/>
          </a:p>
          <a:p>
            <a:pPr lvl="1"/>
            <a:r>
              <a:rPr lang="zh-CN" altLang="en-US" dirty="0" smtClean="0"/>
              <a:t>提高了学生实验完成率</a:t>
            </a:r>
            <a:endParaRPr lang="en-US" altLang="zh-CN" dirty="0" smtClean="0"/>
          </a:p>
          <a:p>
            <a:r>
              <a:rPr lang="zh-CN" altLang="en-US" dirty="0" smtClean="0"/>
              <a:t>下一步工作</a:t>
            </a:r>
            <a:endParaRPr lang="en-US" altLang="zh-CN" dirty="0"/>
          </a:p>
          <a:p>
            <a:pPr lvl="1"/>
            <a:r>
              <a:rPr lang="zh-CN" altLang="en-US" dirty="0"/>
              <a:t>完善实验平台，进一步增加数据挖掘和分析功能</a:t>
            </a:r>
            <a:endParaRPr lang="en-US" altLang="zh-CN" dirty="0"/>
          </a:p>
          <a:p>
            <a:pPr lvl="1"/>
            <a:r>
              <a:rPr lang="zh-CN" altLang="en-US" dirty="0"/>
              <a:t>有针对性的向学生反馈，更细粒度的指导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78627" y="2693987"/>
            <a:ext cx="3690259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华文中宋" panose="02010600040101010101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9pPr>
          </a:lstStyle>
          <a:p>
            <a:pPr eaLnBrk="1" hangingPunct="1"/>
            <a:r>
              <a:rPr lang="zh-CN" altLang="en-US" sz="8800" b="0" dirty="0">
                <a:latin typeface="黑体" panose="02010609060101010101" pitchFamily="49" charset="-122"/>
                <a:ea typeface="华文新魏" panose="02010800040101010101" pitchFamily="2" charset="-122"/>
              </a:rPr>
              <a:t>谢谢！</a:t>
            </a:r>
            <a:endParaRPr lang="zh-CN" altLang="en-US" sz="8800" b="0" dirty="0">
              <a:latin typeface="黑体" panose="02010609060101010101" pitchFamily="49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OS</a:t>
            </a:r>
            <a:r>
              <a:rPr lang="zh-CN" altLang="en-US" dirty="0" smtClean="0"/>
              <a:t>实验的设计</a:t>
            </a:r>
            <a:r>
              <a:rPr lang="zh-CN" altLang="en-US" dirty="0"/>
              <a:t>目标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90550" y="1455339"/>
            <a:ext cx="7748051" cy="470929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如何用工程化的方法指导学生完成</a:t>
            </a:r>
            <a:r>
              <a:rPr lang="en-US" altLang="zh-CN" dirty="0"/>
              <a:t>OS</a:t>
            </a:r>
            <a:r>
              <a:rPr lang="zh-CN" altLang="en-US" dirty="0"/>
              <a:t>设计？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分阶段逐级制定实验任务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构建</a:t>
            </a:r>
            <a:r>
              <a:rPr lang="en-US" altLang="zh-CN" dirty="0" smtClean="0"/>
              <a:t>OS</a:t>
            </a:r>
            <a:r>
              <a:rPr lang="zh-CN" altLang="en-US" dirty="0" smtClean="0"/>
              <a:t>框架引导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如何建立核心课程之间联系</a:t>
            </a:r>
            <a:r>
              <a:rPr lang="zh-CN" altLang="zh-CN" dirty="0" smtClean="0">
                <a:sym typeface="Wingdings" panose="05000000000000000000" pitchFamily="2" charset="2"/>
              </a:rPr>
              <a:t>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和组成原理和编译原理一致，基于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逐步完善计组的平台，与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对接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让有兴趣的学生开展探索实验</a:t>
            </a:r>
            <a:endParaRPr lang="zh-CN" altLang="en-US" dirty="0" smtClean="0"/>
          </a:p>
          <a:p>
            <a:pPr lvl="2">
              <a:lnSpc>
                <a:spcPct val="110000"/>
              </a:lnSpc>
            </a:pPr>
            <a:r>
              <a:rPr lang="zh-CN" altLang="en-US" sz="2000" dirty="0" smtClean="0"/>
              <a:t>例如，</a:t>
            </a:r>
            <a:r>
              <a:rPr lang="zh-CN" altLang="en-US" dirty="0" smtClean="0"/>
              <a:t>在自己实现的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平台，利用中断实现进程切换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zh-CN" altLang="zh-CN" sz="4000" b="1" dirty="0" smtClean="0">
                <a:solidFill>
                  <a:srgbClr val="FF0000"/>
                </a:solidFill>
                <a:effectLst/>
                <a:latin typeface="+mj-lt"/>
                <a:ea typeface="+mj-ea"/>
                <a:cs typeface="华文中宋" panose="02010600040101010101" charset="-122"/>
              </a:rPr>
              <a:t>操作系统实验实施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200150"/>
            <a:ext cx="8589963" cy="4991100"/>
          </a:xfrm>
        </p:spPr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年引入</a:t>
            </a:r>
            <a:r>
              <a:rPr lang="en-US" altLang="zh-CN" dirty="0" smtClean="0"/>
              <a:t>MIT</a:t>
            </a:r>
            <a:r>
              <a:rPr lang="zh-CN" altLang="en-US" dirty="0" smtClean="0"/>
              <a:t>的操作系统实验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/>
              <a:t>Prof. </a:t>
            </a:r>
            <a:r>
              <a:rPr lang="en-US" altLang="zh-CN" dirty="0" err="1"/>
              <a:t>Frans</a:t>
            </a:r>
            <a:r>
              <a:rPr lang="en-US" altLang="zh-CN" dirty="0"/>
              <a:t> </a:t>
            </a:r>
            <a:r>
              <a:rPr lang="en-US" altLang="zh-CN" dirty="0" err="1"/>
              <a:t>Kaashoek</a:t>
            </a:r>
            <a:r>
              <a:rPr lang="en-US" altLang="zh-CN" dirty="0"/>
              <a:t> </a:t>
            </a:r>
            <a:r>
              <a:rPr lang="zh-CN" altLang="en-US" dirty="0" smtClean="0"/>
              <a:t>清华讲课</a:t>
            </a:r>
            <a:endParaRPr lang="en-US" altLang="zh-CN" dirty="0" smtClean="0"/>
          </a:p>
          <a:p>
            <a:r>
              <a:rPr lang="en-US" altLang="zh-CN" dirty="0" smtClean="0"/>
              <a:t>2009~2010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r>
              <a:rPr lang="en-US" altLang="zh-CN" dirty="0" smtClean="0"/>
              <a:t>2008~2012</a:t>
            </a:r>
            <a:r>
              <a:rPr lang="zh-CN" altLang="en-US" dirty="0" smtClean="0"/>
              <a:t>年分组与小规模实施</a:t>
            </a:r>
            <a:endParaRPr lang="en-US" altLang="zh-CN" dirty="0" smtClean="0"/>
          </a:p>
          <a:p>
            <a:r>
              <a:rPr lang="en-US" altLang="zh-CN" dirty="0" smtClean="0"/>
              <a:t>2013~2018</a:t>
            </a:r>
            <a:r>
              <a:rPr lang="zh-CN" altLang="en-US" dirty="0" smtClean="0"/>
              <a:t>年独立完成与大规模实施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25" y="428625"/>
            <a:ext cx="7772400" cy="1143000"/>
          </a:xfrm>
          <a:noFill/>
        </p:spPr>
        <p:txBody>
          <a:bodyPr/>
          <a:lstStyle/>
          <a:p>
            <a:r>
              <a:rPr lang="zh-CN" altLang="en-US" dirty="0">
                <a:effectLst/>
              </a:rPr>
              <a:t>实验的各个部分及相互关系</a:t>
            </a:r>
            <a:endParaRPr lang="zh-CN" altLang="en-US" dirty="0">
              <a:effectLst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312" y="1818580"/>
            <a:ext cx="5151956" cy="43278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实验设计</a:t>
            </a:r>
            <a:r>
              <a:rPr lang="zh-CN" altLang="en-US" sz="2800" dirty="0" smtClean="0"/>
              <a:t>（在</a:t>
            </a:r>
            <a:r>
              <a:rPr lang="en-US" altLang="zh-CN" sz="2800" dirty="0" smtClean="0"/>
              <a:t>MIPS</a:t>
            </a:r>
            <a:r>
              <a:rPr lang="zh-CN" altLang="en-US" sz="2800" dirty="0"/>
              <a:t>仿真器）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lab0: </a:t>
            </a:r>
            <a:r>
              <a:rPr lang="zh-CN" altLang="en-US" sz="2400" dirty="0" smtClean="0"/>
              <a:t>基础知识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lab1: </a:t>
            </a:r>
            <a:r>
              <a:rPr lang="zh-CN" altLang="en-US" sz="2400" dirty="0" smtClean="0"/>
              <a:t>启动和系统</a:t>
            </a:r>
            <a:r>
              <a:rPr lang="zh-CN" altLang="en-US" sz="2400" dirty="0"/>
              <a:t>初始化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lab2: </a:t>
            </a:r>
            <a:r>
              <a:rPr lang="zh-CN" altLang="en-US" sz="2400" dirty="0" smtClean="0"/>
              <a:t>内存</a:t>
            </a:r>
            <a:r>
              <a:rPr lang="zh-CN" altLang="en-US" sz="2400" dirty="0"/>
              <a:t>管理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lab3: </a:t>
            </a:r>
            <a:r>
              <a:rPr lang="zh-CN" altLang="en-US" sz="2400" dirty="0" smtClean="0"/>
              <a:t>进</a:t>
            </a:r>
            <a:r>
              <a:rPr lang="zh-CN" altLang="en-US" sz="2400" dirty="0"/>
              <a:t>程管理和中断异常机制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lab4: </a:t>
            </a:r>
            <a:r>
              <a:rPr lang="zh-CN" altLang="en-US" sz="2400" dirty="0" smtClean="0"/>
              <a:t>系统调</a:t>
            </a:r>
            <a:r>
              <a:rPr lang="zh-CN" altLang="en-US" sz="2400" dirty="0"/>
              <a:t>用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lab5: </a:t>
            </a:r>
            <a:r>
              <a:rPr lang="zh-CN" altLang="en-US" sz="2400" dirty="0" smtClean="0"/>
              <a:t>文件系统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lab6: </a:t>
            </a:r>
            <a:r>
              <a:rPr lang="zh-CN" altLang="en-US" sz="2400" dirty="0" smtClean="0"/>
              <a:t>命令解释程序</a:t>
            </a:r>
            <a:endParaRPr lang="zh-CN" altLang="en-US" sz="2400" dirty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59725" y="2227857"/>
          <a:ext cx="3935013" cy="3417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7" name="Visio" r:id="rId1" imgW="4345940" imgH="3770630" progId="Visio.Drawing.11">
                  <p:embed/>
                </p:oleObj>
              </mc:Choice>
              <mc:Fallback>
                <p:oleObj name="Visio" r:id="rId1" imgW="4345940" imgH="3770630" progId="Visio.Drawing.11">
                  <p:embed/>
                  <p:pic>
                    <p:nvPicPr>
                      <p:cNvPr id="0" name="图片 238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725" y="2227857"/>
                        <a:ext cx="3935013" cy="3417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0EB2B-B6CB-486B-8373-223BBF17F61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基于工程化方法的实验设计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2875" y="2798091"/>
            <a:ext cx="1419225" cy="5238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内存管理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06400" y="1410616"/>
            <a:ext cx="1584325" cy="57626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原理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7000" y="3555328"/>
            <a:ext cx="1416050" cy="503238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进程管理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1600" y="4196678"/>
            <a:ext cx="1409700" cy="4476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设备管理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550" y="4833266"/>
            <a:ext cx="1465263" cy="476250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文件系统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5463" y="3523578"/>
            <a:ext cx="504825" cy="1174750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核心机制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9" idx="1"/>
          </p:cNvCxnSpPr>
          <p:nvPr/>
        </p:nvCxnSpPr>
        <p:spPr>
          <a:xfrm>
            <a:off x="1562100" y="3060028"/>
            <a:ext cx="233363" cy="105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9" idx="1"/>
          </p:cNvCxnSpPr>
          <p:nvPr/>
        </p:nvCxnSpPr>
        <p:spPr>
          <a:xfrm>
            <a:off x="1543050" y="3807741"/>
            <a:ext cx="252413" cy="30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6"/>
            <a:endCxn id="9" idx="1"/>
          </p:cNvCxnSpPr>
          <p:nvPr/>
        </p:nvCxnSpPr>
        <p:spPr>
          <a:xfrm flipV="1">
            <a:off x="1511300" y="4110953"/>
            <a:ext cx="284163" cy="30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6"/>
            <a:endCxn id="9" idx="1"/>
          </p:cNvCxnSpPr>
          <p:nvPr/>
        </p:nvCxnSpPr>
        <p:spPr>
          <a:xfrm flipV="1">
            <a:off x="1547813" y="4110953"/>
            <a:ext cx="247650" cy="96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边形 13"/>
          <p:cNvSpPr/>
          <p:nvPr/>
        </p:nvSpPr>
        <p:spPr>
          <a:xfrm>
            <a:off x="3041650" y="1389978"/>
            <a:ext cx="5005388" cy="576263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000000"/>
                </a:solidFill>
              </a:rPr>
              <a:t>lab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1-6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484438" y="3695028"/>
            <a:ext cx="379412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3813" y="5860378"/>
            <a:ext cx="601662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TextBox 153"/>
          <p:cNvSpPr txBox="1">
            <a:spLocks noChangeArrowheads="1"/>
          </p:cNvSpPr>
          <p:nvPr/>
        </p:nvSpPr>
        <p:spPr bwMode="auto">
          <a:xfrm>
            <a:off x="3247768" y="5860378"/>
            <a:ext cx="1349375" cy="2762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 smtClean="0"/>
              <a:t>新开发模块</a:t>
            </a:r>
            <a:endParaRPr lang="zh-CN" altLang="en-US" sz="1200" b="1" dirty="0"/>
          </a:p>
        </p:txBody>
      </p:sp>
      <p:sp>
        <p:nvSpPr>
          <p:cNvPr id="18" name="矩形 17"/>
          <p:cNvSpPr/>
          <p:nvPr/>
        </p:nvSpPr>
        <p:spPr>
          <a:xfrm>
            <a:off x="4283075" y="5838153"/>
            <a:ext cx="601663" cy="287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9" name="TextBox 155"/>
          <p:cNvSpPr txBox="1">
            <a:spLocks noChangeArrowheads="1"/>
          </p:cNvSpPr>
          <p:nvPr/>
        </p:nvSpPr>
        <p:spPr bwMode="auto">
          <a:xfrm>
            <a:off x="5008638" y="5852110"/>
            <a:ext cx="1576387" cy="2762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 smtClean="0"/>
              <a:t>扩充模块</a:t>
            </a:r>
            <a:endParaRPr lang="zh-CN" altLang="en-US" sz="1200" b="1" dirty="0"/>
          </a:p>
        </p:txBody>
      </p:sp>
      <p:sp>
        <p:nvSpPr>
          <p:cNvPr id="20" name="矩形 19"/>
          <p:cNvSpPr/>
          <p:nvPr/>
        </p:nvSpPr>
        <p:spPr>
          <a:xfrm>
            <a:off x="6143625" y="5827041"/>
            <a:ext cx="601663" cy="287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TextBox 157"/>
          <p:cNvSpPr txBox="1">
            <a:spLocks noChangeArrowheads="1"/>
          </p:cNvSpPr>
          <p:nvPr/>
        </p:nvSpPr>
        <p:spPr bwMode="auto">
          <a:xfrm>
            <a:off x="6938963" y="5827041"/>
            <a:ext cx="1004887" cy="27781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稳定模块</a:t>
            </a:r>
            <a:endParaRPr lang="zh-CN" altLang="en-US" sz="1200" b="1"/>
          </a:p>
        </p:txBody>
      </p:sp>
      <p:grpSp>
        <p:nvGrpSpPr>
          <p:cNvPr id="22" name="组合 170"/>
          <p:cNvGrpSpPr/>
          <p:nvPr/>
        </p:nvGrpSpPr>
        <p:grpSpPr bwMode="auto">
          <a:xfrm>
            <a:off x="3041650" y="2412328"/>
            <a:ext cx="5602288" cy="2887663"/>
            <a:chOff x="3041338" y="1867445"/>
            <a:chExt cx="5377458" cy="2886336"/>
          </a:xfrm>
        </p:grpSpPr>
        <p:grpSp>
          <p:nvGrpSpPr>
            <p:cNvPr id="23" name="组合 169"/>
            <p:cNvGrpSpPr/>
            <p:nvPr/>
          </p:nvGrpSpPr>
          <p:grpSpPr bwMode="auto">
            <a:xfrm>
              <a:off x="3041338" y="3676853"/>
              <a:ext cx="936105" cy="1076928"/>
              <a:chOff x="3041338" y="3676853"/>
              <a:chExt cx="936105" cy="107692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041338" y="4020693"/>
                <a:ext cx="935608" cy="36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内存初始化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41338" y="3676363"/>
                <a:ext cx="935608" cy="352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内存管理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041338" y="4393584"/>
                <a:ext cx="935608" cy="3601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165"/>
            <p:cNvGrpSpPr/>
            <p:nvPr/>
          </p:nvGrpSpPr>
          <p:grpSpPr bwMode="auto">
            <a:xfrm>
              <a:off x="4141521" y="2945155"/>
              <a:ext cx="936104" cy="1808626"/>
              <a:chOff x="4141521" y="2945155"/>
              <a:chExt cx="936104" cy="1808626"/>
            </a:xfrm>
          </p:grpSpPr>
          <p:grpSp>
            <p:nvGrpSpPr>
              <p:cNvPr id="55" name="组合 144"/>
              <p:cNvGrpSpPr/>
              <p:nvPr/>
            </p:nvGrpSpPr>
            <p:grpSpPr bwMode="auto">
              <a:xfrm>
                <a:off x="4141521" y="2945155"/>
                <a:ext cx="936104" cy="1443816"/>
                <a:chOff x="3888564" y="3591782"/>
                <a:chExt cx="936104" cy="144381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3888558" y="3962794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3888558" y="3591490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9" name="组合 61"/>
                <p:cNvGrpSpPr/>
                <p:nvPr/>
              </p:nvGrpSpPr>
              <p:grpSpPr>
                <a:xfrm>
                  <a:off x="3888564" y="4323480"/>
                  <a:ext cx="936104" cy="712118"/>
                  <a:chOff x="3682919" y="4426185"/>
                  <a:chExt cx="936104" cy="712118"/>
                </a:xfrm>
                <a:solidFill>
                  <a:srgbClr val="00B050"/>
                </a:solidFill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682919" y="4778263"/>
                    <a:ext cx="936104" cy="36004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682919" y="4426185"/>
                    <a:ext cx="936104" cy="35207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 dirty="0">
                        <a:solidFill>
                          <a:schemeClr val="bg1"/>
                        </a:solidFill>
                      </a:rPr>
                      <a:t>内存管理</a:t>
                    </a:r>
                    <a:endParaRPr lang="zh-CN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56" name="矩形 55"/>
              <p:cNvSpPr/>
              <p:nvPr/>
            </p:nvSpPr>
            <p:spPr>
              <a:xfrm>
                <a:off x="4141515" y="4393584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合 166"/>
            <p:cNvGrpSpPr/>
            <p:nvPr/>
          </p:nvGrpSpPr>
          <p:grpSpPr bwMode="auto">
            <a:xfrm>
              <a:off x="5218156" y="2587580"/>
              <a:ext cx="939590" cy="2153469"/>
              <a:chOff x="5218156" y="2587580"/>
              <a:chExt cx="939590" cy="2153469"/>
            </a:xfrm>
          </p:grpSpPr>
          <p:grpSp>
            <p:nvGrpSpPr>
              <p:cNvPr id="48" name="组合 115"/>
              <p:cNvGrpSpPr/>
              <p:nvPr/>
            </p:nvGrpSpPr>
            <p:grpSpPr bwMode="auto">
              <a:xfrm>
                <a:off x="5221641" y="2587580"/>
                <a:ext cx="936105" cy="1773849"/>
                <a:chOff x="4968684" y="3234207"/>
                <a:chExt cx="936105" cy="1773849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4968926" y="3943753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968926" y="3580382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968926" y="3234466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系统调用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968926" y="4648279"/>
                  <a:ext cx="935608" cy="36019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内存初始化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4968926" y="4303950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内存管理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5218836" y="4380890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组合 167"/>
            <p:cNvGrpSpPr/>
            <p:nvPr/>
          </p:nvGrpSpPr>
          <p:grpSpPr bwMode="auto">
            <a:xfrm>
              <a:off x="6349385" y="2263044"/>
              <a:ext cx="936638" cy="2458425"/>
              <a:chOff x="6349385" y="2263044"/>
              <a:chExt cx="936638" cy="2458425"/>
            </a:xfrm>
          </p:grpSpPr>
          <p:grpSp>
            <p:nvGrpSpPr>
              <p:cNvPr id="39" name="组合 123"/>
              <p:cNvGrpSpPr/>
              <p:nvPr/>
            </p:nvGrpSpPr>
            <p:grpSpPr bwMode="auto">
              <a:xfrm>
                <a:off x="6349385" y="2263044"/>
                <a:ext cx="936638" cy="2098385"/>
                <a:chOff x="6096428" y="2909671"/>
                <a:chExt cx="936638" cy="2098385"/>
              </a:xfrm>
            </p:grpSpPr>
            <p:grpSp>
              <p:nvGrpSpPr>
                <p:cNvPr id="41" name="组合 116"/>
                <p:cNvGrpSpPr/>
                <p:nvPr/>
              </p:nvGrpSpPr>
              <p:grpSpPr bwMode="auto">
                <a:xfrm>
                  <a:off x="6096961" y="3234207"/>
                  <a:ext cx="936105" cy="1773849"/>
                  <a:chOff x="4968684" y="3234207"/>
                  <a:chExt cx="936105" cy="1773849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4968254" y="3943753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进程加载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4968254" y="3580382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进程调度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4968254" y="3234466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系统调用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4968254" y="4648279"/>
                    <a:ext cx="937130" cy="36019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4968254" y="4303949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内存管理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2" name="矩形 41"/>
                <p:cNvSpPr/>
                <p:nvPr/>
              </p:nvSpPr>
              <p:spPr>
                <a:xfrm>
                  <a:off x="6096531" y="2909178"/>
                  <a:ext cx="937130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文件系统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6349488" y="4361848"/>
                <a:ext cx="937130" cy="3601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168"/>
            <p:cNvGrpSpPr/>
            <p:nvPr/>
          </p:nvGrpSpPr>
          <p:grpSpPr bwMode="auto">
            <a:xfrm>
              <a:off x="7482158" y="1867445"/>
              <a:ext cx="936638" cy="2825261"/>
              <a:chOff x="7482158" y="1867445"/>
              <a:chExt cx="936638" cy="2825261"/>
            </a:xfrm>
          </p:grpSpPr>
          <p:grpSp>
            <p:nvGrpSpPr>
              <p:cNvPr id="28" name="组合 143"/>
              <p:cNvGrpSpPr/>
              <p:nvPr/>
            </p:nvGrpSpPr>
            <p:grpSpPr bwMode="auto">
              <a:xfrm>
                <a:off x="7482158" y="1867445"/>
                <a:ext cx="936638" cy="2450463"/>
                <a:chOff x="7229201" y="2514072"/>
                <a:chExt cx="936638" cy="2450463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7228708" y="2514072"/>
                  <a:ext cx="937131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b="1">
                      <a:solidFill>
                        <a:schemeClr val="bg1"/>
                      </a:solidFill>
                    </a:rPr>
                    <a:t>Shell</a:t>
                  </a:r>
                  <a:r>
                    <a:rPr lang="zh-CN" altLang="en-US" sz="1200" b="1">
                      <a:solidFill>
                        <a:schemeClr val="bg1"/>
                      </a:solidFill>
                    </a:rPr>
                    <a:t>实现</a:t>
                  </a:r>
                  <a:endParaRPr lang="zh-CN" altLang="en-US" sz="1200" b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1" name="组合 135"/>
                <p:cNvGrpSpPr/>
                <p:nvPr/>
              </p:nvGrpSpPr>
              <p:grpSpPr bwMode="auto">
                <a:xfrm>
                  <a:off x="7229201" y="2866150"/>
                  <a:ext cx="936638" cy="2098385"/>
                  <a:chOff x="6096428" y="2909671"/>
                  <a:chExt cx="936638" cy="2098385"/>
                </a:xfrm>
              </p:grpSpPr>
              <p:grpSp>
                <p:nvGrpSpPr>
                  <p:cNvPr id="32" name="组合 136"/>
                  <p:cNvGrpSpPr/>
                  <p:nvPr/>
                </p:nvGrpSpPr>
                <p:grpSpPr bwMode="auto">
                  <a:xfrm>
                    <a:off x="6096961" y="3234207"/>
                    <a:ext cx="936105" cy="1773849"/>
                    <a:chOff x="4968684" y="3234207"/>
                    <a:chExt cx="936105" cy="1773849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967658" y="3946018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进程加载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4967658" y="3582647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进程调度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6" name="矩形 35"/>
                    <p:cNvSpPr/>
                    <p:nvPr/>
                  </p:nvSpPr>
                  <p:spPr>
                    <a:xfrm>
                      <a:off x="4967658" y="3236731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系统调用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4967658" y="4650543"/>
                      <a:ext cx="937131" cy="360196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内存初始化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4967658" y="4306214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内存管理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6095935" y="2909856"/>
                    <a:ext cx="937131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文件系统</a:t>
                    </a:r>
                    <a:endParaRPr lang="zh-CN" altLang="en-US" sz="12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9" name="矩形 28"/>
              <p:cNvSpPr/>
              <p:nvPr/>
            </p:nvSpPr>
            <p:spPr>
              <a:xfrm>
                <a:off x="7481665" y="4333286"/>
                <a:ext cx="937131" cy="3601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实验报告和兴趣小组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95031" y="1328141"/>
            <a:ext cx="7772400" cy="442758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课下任务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课上测试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实验报告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000" dirty="0" smtClean="0"/>
              <a:t>代码分析与问题回答</a:t>
            </a:r>
            <a:endParaRPr lang="zh-CN" altLang="en-US" sz="2000" dirty="0" smtClean="0"/>
          </a:p>
          <a:p>
            <a:pPr eaLnBrk="1" hangingPunct="1"/>
            <a:r>
              <a:rPr lang="zh-CN" altLang="en-US" sz="2400" dirty="0" smtClean="0"/>
              <a:t>兴趣小组（可选）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面向自己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的移植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（计算机组成原理课所搭建的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面向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结构的移植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面向</a:t>
            </a:r>
            <a:r>
              <a:rPr lang="en-US" altLang="zh-CN" sz="2000" dirty="0" smtClean="0"/>
              <a:t>QEMU</a:t>
            </a:r>
            <a:r>
              <a:rPr lang="zh-CN" altLang="en-US" sz="2000" dirty="0" smtClean="0"/>
              <a:t>的移植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5663</Words>
  <Application>WPS 演示</Application>
  <PresentationFormat>On-screen Show (4:3)</PresentationFormat>
  <Paragraphs>783</Paragraphs>
  <Slides>49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Calibri</vt:lpstr>
      <vt:lpstr>微软雅黑</vt:lpstr>
      <vt:lpstr>Arial Unicode MS</vt:lpstr>
      <vt:lpstr>Yuanti SC Regular</vt:lpstr>
      <vt:lpstr>黑体</vt:lpstr>
      <vt:lpstr>Calibri</vt:lpstr>
      <vt:lpstr>仿宋</vt:lpstr>
      <vt:lpstr>Times New Roman</vt:lpstr>
      <vt:lpstr>华文新魏</vt:lpstr>
      <vt:lpstr>Segoe Print</vt:lpstr>
      <vt:lpstr>Grid</vt:lpstr>
      <vt:lpstr>PBrush</vt:lpstr>
      <vt:lpstr>Visio.Drawing.11</vt:lpstr>
      <vt:lpstr>面向系统能力的 操作系统实验教学 </vt:lpstr>
      <vt:lpstr>计算机专业核心能力</vt:lpstr>
      <vt:lpstr>计算机专业核心能力</vt:lpstr>
      <vt:lpstr>OS实验的设计目标</vt:lpstr>
      <vt:lpstr>OS实验的设计目标</vt:lpstr>
      <vt:lpstr>操作系统实验实施</vt:lpstr>
      <vt:lpstr>实验的各个部分及相互关系</vt:lpstr>
      <vt:lpstr>基于工程化方法的实验设计</vt:lpstr>
      <vt:lpstr>实验报告和兴趣小组</vt:lpstr>
      <vt:lpstr>实验实施</vt:lpstr>
      <vt:lpstr>教学存在的问题</vt:lpstr>
      <vt:lpstr>教学存在的问题</vt:lpstr>
      <vt:lpstr>教学存在的问题</vt:lpstr>
      <vt:lpstr>教学存在的问题</vt:lpstr>
      <vt:lpstr>教学存在的问题</vt:lpstr>
      <vt:lpstr>教学存在的问题</vt:lpstr>
      <vt:lpstr>操作系统实验集成环境结构</vt:lpstr>
      <vt:lpstr>操作系统实验环境总体结构</vt:lpstr>
      <vt:lpstr>子系统1：学习资料管理</vt:lpstr>
      <vt:lpstr>SPOC平台简介</vt:lpstr>
      <vt:lpstr>平台功能</vt:lpstr>
      <vt:lpstr>线上讨论</vt:lpstr>
      <vt:lpstr>子系统1：学习资料管理</vt:lpstr>
      <vt:lpstr>子系统2：学生在线实验环境</vt:lpstr>
      <vt:lpstr>子系统3：代码管理与自动评测系统</vt:lpstr>
      <vt:lpstr>操作系统实验环境部署结构</vt:lpstr>
      <vt:lpstr>操作系统实验基本流程（学生）</vt:lpstr>
      <vt:lpstr>GXEMUL仿真器上运行的完整系统</vt:lpstr>
      <vt:lpstr>自动评测系统</vt:lpstr>
      <vt:lpstr>学习行为数据</vt:lpstr>
      <vt:lpstr>发现的问题</vt:lpstr>
      <vt:lpstr>预备知识问题——统计</vt:lpstr>
      <vt:lpstr>预备知识问题——问卷调查</vt:lpstr>
      <vt:lpstr>预备知识问题——问卷统计</vt:lpstr>
      <vt:lpstr>发现的问题和解决方案</vt:lpstr>
      <vt:lpstr>代码复制问题</vt:lpstr>
      <vt:lpstr>代码复制问题</vt:lpstr>
      <vt:lpstr>实验代码阅读问题</vt:lpstr>
      <vt:lpstr>实验代码阅读问题</vt:lpstr>
      <vt:lpstr>学习行为统计及与成绩的相关性</vt:lpstr>
      <vt:lpstr>三年的实验课成绩</vt:lpstr>
      <vt:lpstr>登录时长</vt:lpstr>
      <vt:lpstr>登录时间分布</vt:lpstr>
      <vt:lpstr>打开文件的次数</vt:lpstr>
      <vt:lpstr>对实验的重视程度</vt:lpstr>
      <vt:lpstr>成绩与日志文件数量的相关性</vt:lpstr>
      <vt:lpstr>细粒度的行为分析</vt:lpstr>
      <vt:lpstr>总结和下一步工作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OS课程组PPT</dc:title>
  <dc:creator/>
  <cp:lastModifiedBy>gongb</cp:lastModifiedBy>
  <cp:revision>3343</cp:revision>
  <dcterms:created xsi:type="dcterms:W3CDTF">2004-03-10T10:42:00Z</dcterms:created>
  <dcterms:modified xsi:type="dcterms:W3CDTF">2018-11-23T02:11:59Z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