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53"/>
  </p:handoutMasterIdLst>
  <p:sldIdLst>
    <p:sldId id="256" r:id="rId3"/>
    <p:sldId id="619" r:id="rId4"/>
    <p:sldId id="642" r:id="rId5"/>
    <p:sldId id="600" r:id="rId6"/>
    <p:sldId id="527" r:id="rId7"/>
    <p:sldId id="536" r:id="rId8"/>
    <p:sldId id="636" r:id="rId9"/>
    <p:sldId id="637" r:id="rId10"/>
    <p:sldId id="632" r:id="rId12"/>
    <p:sldId id="633" r:id="rId13"/>
    <p:sldId id="634" r:id="rId14"/>
    <p:sldId id="643" r:id="rId15"/>
    <p:sldId id="620" r:id="rId16"/>
    <p:sldId id="621" r:id="rId17"/>
    <p:sldId id="604" r:id="rId18"/>
    <p:sldId id="607" r:id="rId19"/>
    <p:sldId id="603" r:id="rId20"/>
    <p:sldId id="532" r:id="rId21"/>
    <p:sldId id="485" r:id="rId22"/>
    <p:sldId id="540" r:id="rId23"/>
    <p:sldId id="542" r:id="rId24"/>
    <p:sldId id="543" r:id="rId25"/>
    <p:sldId id="576" r:id="rId26"/>
    <p:sldId id="622" r:id="rId27"/>
    <p:sldId id="590" r:id="rId28"/>
    <p:sldId id="541" r:id="rId29"/>
    <p:sldId id="559" r:id="rId30"/>
    <p:sldId id="581" r:id="rId31"/>
    <p:sldId id="609" r:id="rId32"/>
    <p:sldId id="610" r:id="rId33"/>
    <p:sldId id="641" r:id="rId34"/>
    <p:sldId id="626" r:id="rId35"/>
    <p:sldId id="627" r:id="rId36"/>
    <p:sldId id="628" r:id="rId37"/>
    <p:sldId id="629" r:id="rId38"/>
    <p:sldId id="644" r:id="rId39"/>
    <p:sldId id="645" r:id="rId40"/>
    <p:sldId id="625" r:id="rId41"/>
    <p:sldId id="613" r:id="rId42"/>
    <p:sldId id="630" r:id="rId43"/>
    <p:sldId id="614" r:id="rId44"/>
    <p:sldId id="631" r:id="rId45"/>
    <p:sldId id="615" r:id="rId46"/>
    <p:sldId id="616" r:id="rId47"/>
    <p:sldId id="635" r:id="rId48"/>
    <p:sldId id="588" r:id="rId49"/>
    <p:sldId id="496" r:id="rId50"/>
    <p:sldId id="498" r:id="rId51"/>
    <p:sldId id="501" r:id="rId52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FF3300"/>
    <a:srgbClr val="FF3399"/>
    <a:srgbClr val="FFFF00"/>
    <a:srgbClr val="CC0000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82" autoAdjust="0"/>
    <p:restoredTop sz="92068" autoAdjust="0"/>
  </p:normalViewPr>
  <p:slideViewPr>
    <p:cSldViewPr>
      <p:cViewPr>
        <p:scale>
          <a:sx n="70" d="100"/>
          <a:sy n="70" d="100"/>
        </p:scale>
        <p:origin x="-8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04439920-7BF6-4E25-B4AB-3CFAAC8D084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0BB24E24-2BF7-4D16-9382-C75C6DE4AB47}" type="datetimeFigureOut">
              <a:rPr lang="zh-CN" altLang="en-US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 eaLnBrk="0" hangingPunct="0">
              <a:defRPr sz="13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951A1562-C0E3-498B-B94A-7E57C7FCDEF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4E4BD0-F783-4E57-897B-45FFCF65B7D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75868-5539-4A4D-B3EB-B3990484257E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58719-1C0D-404A-8C47-788C33541307}" type="datetime1">
              <a:rPr lang="zh-CN" altLang="en-US"/>
            </a:fld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9B9758-BEA6-4350-AB09-4BD71B4D25A3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C441A-5321-4BE3-A933-8EBEFE55A8B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A9D55-CDF7-4FF1-988A-6918D75017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B2C1-328E-42EA-8B19-6D49E98C753C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D39A-7377-4901-8F12-1AC01A7B7C6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681E9-E8CD-457E-B2DF-D20E185A72C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B10E8-FEBA-41BF-98AA-92C4319335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7D5F-4CC6-48C5-9053-7F9E684DC15F}" type="datetime1">
              <a:rPr lang="zh-CN" altLang="en-US"/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8ED03-50B8-41B1-B548-78B6B8EA642D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7ED8-E7B7-452D-90AB-EA93291508C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0237-FC18-48E8-8B69-7E798EA23E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1347-D7C2-49AD-9CF3-F77B2C4E4AEF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317BC-ED94-4682-A50A-B837360A04A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A7646-D3E8-4C55-98BC-48955516F109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F0FC9-EEB2-46A9-A94B-B1C1E31E87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5B3C8-876F-43A1-9205-02FE0123E413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F866A-3ACC-466B-BC1B-7C4453F017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30156-5E1E-456C-B5E3-6567442C742C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1785C-D0DE-4355-AC74-A39C052B8A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40AF-D426-4477-A553-D16F69E11E0B}" type="datetime1">
              <a:rPr lang="zh-CN" altLang="en-US"/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85405-DBF0-4A7F-B8F6-EBC9237A4A3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E7A826-AF29-4660-AAAD-FFFDB410FEE1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C6B0214-F0BF-444D-B872-E2ACE72110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面向学生能力培养的教学设计</a:t>
            </a:r>
            <a:endParaRPr lang="zh-CN" altLang="en-US" sz="3200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04800" y="6172200"/>
            <a:ext cx="4305300" cy="476250"/>
          </a:xfrm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pPr algn="ctr"/>
            <a:r>
              <a:rPr lang="zh-CN" altLang="zh-CN" b="1" dirty="0" smtClean="0"/>
              <a:t>第三届中国高等工程教育峰会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2018-10-20</a:t>
            </a:r>
            <a:endParaRPr lang="en-US" altLang="zh-CN" dirty="0"/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AEBCDB59-0569-4BF5-B9A9-2CAB32D03398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371600"/>
            <a:ext cx="8458200" cy="167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“现代软件工程”课程教学实践</a:t>
            </a:r>
            <a:endParaRPr lang="zh-CN" altLang="en-US" sz="3600" b="1" dirty="0" smtClean="0"/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981200" y="4114800"/>
            <a:ext cx="5594350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洪玫 教</a:t>
            </a:r>
            <a:r>
              <a:rPr lang="zh-CN" altLang="en-US" sz="2800" b="1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授 教学副院长 </a:t>
            </a:r>
            <a:endParaRPr lang="en-US" altLang="zh-CN" sz="2800" b="1" dirty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四川大学计算机学院（软件学院）</a:t>
            </a:r>
            <a:endParaRPr lang="zh-CN" altLang="en-US" sz="2800" b="1" dirty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Tel: 13980494530</a:t>
            </a:r>
            <a:endParaRPr lang="en-US" altLang="zh-CN" sz="2800" b="1" dirty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E-Mail: hongmei@scu.edu.cn</a:t>
            </a:r>
            <a:endParaRPr lang="en-US" altLang="zh-CN" sz="2800" b="1" dirty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1337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学生能力培养的途径</a:t>
            </a:r>
            <a:endParaRPr lang="zh-CN" altLang="en-US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AEC6065A-F001-4093-B4B4-F209034DE382}" type="datetime1">
              <a:rPr lang="zh-CN" altLang="en-US"/>
            </a:fld>
            <a:endParaRPr lang="en-US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9198C443-BDB0-4E30-A974-1899BC9C8764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600200"/>
            <a:ext cx="7543800" cy="4648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u="sng" dirty="0" smtClean="0">
                <a:ea typeface="隶书" panose="02010509060101010101" pitchFamily="49" charset="-122"/>
              </a:rPr>
              <a:t>分析</a:t>
            </a:r>
            <a:r>
              <a:rPr lang="zh-CN" altLang="en-US" sz="2000" dirty="0" smtClean="0">
                <a:ea typeface="隶书" panose="02010509060101010101" pitchFamily="49" charset="-122"/>
              </a:rPr>
              <a:t>：归纳</a:t>
            </a:r>
            <a:r>
              <a:rPr lang="en-US" altLang="zh-CN" sz="2000" dirty="0" smtClean="0"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ea typeface="隶书" panose="02010509060101010101" pitchFamily="49" charset="-122"/>
              </a:rPr>
              <a:t>分类，比较，排除，确定要素，详述，诊断，图表化，区分（不同），剖析，辨别，审查；</a:t>
            </a:r>
            <a:endParaRPr lang="en-US" altLang="zh-CN" sz="2000" dirty="0" smtClean="0"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u="sng" dirty="0" smtClean="0">
                <a:ea typeface="隶书" panose="02010509060101010101" pitchFamily="49" charset="-122"/>
              </a:rPr>
              <a:t>评价</a:t>
            </a:r>
            <a:r>
              <a:rPr lang="zh-CN" altLang="en-US" sz="2000" dirty="0" smtClean="0">
                <a:ea typeface="隶书" panose="02010509060101010101" pitchFamily="49" charset="-122"/>
              </a:rPr>
              <a:t>：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估计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评估，进行选择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决策，发表见解，重新审视，做出判断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推断，</a:t>
            </a:r>
            <a:r>
              <a:rPr lang="zh-CN" altLang="en-US" sz="2000" dirty="0" smtClean="0">
                <a:ea typeface="隶书" panose="02010509060101010101" pitchFamily="49" charset="-122"/>
              </a:rPr>
              <a:t>辩论，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确定优先和排序，划分等级；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u="sng" dirty="0" smtClean="0">
                <a:ea typeface="隶书" panose="02010509060101010101" pitchFamily="49" charset="-122"/>
              </a:rPr>
              <a:t>创造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：变化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演绎，组合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综合，构造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重新构造，设计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实现，计划，仿真，找到一个不寻常的方法，形式化描述，发明创造，整改，修订，提出建议，提出假设，论文写作；</a:t>
            </a:r>
            <a:endParaRPr lang="zh-CN" altLang="en-US" sz="2000" dirty="0" smtClean="0"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87583" y="4648200"/>
            <a:ext cx="1899217" cy="205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264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互动式课堂教学的活动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55299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5678487" y="6205537"/>
            <a:ext cx="2476500" cy="476250"/>
          </a:xfrm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BA338DB9-85F8-48C9-A59F-1E091369CE72}" type="datetime1">
              <a:rPr lang="zh-CN" altLang="en-US"/>
            </a:fld>
            <a:endParaRPr lang="en-US" altLang="zh-CN"/>
          </a:p>
        </p:txBody>
      </p:sp>
      <p:sp>
        <p:nvSpPr>
          <p:cNvPr id="5225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A102B79C-BF4D-4375-AEEB-EAD9793D8A1C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301" name="Text Box 20"/>
          <p:cNvSpPr>
            <a:spLocks noGrp="1" noChangeArrowheads="1"/>
          </p:cNvSpPr>
          <p:nvPr>
            <p:ph sz="quarter" idx="1"/>
          </p:nvPr>
        </p:nvSpPr>
        <p:spPr>
          <a:xfrm>
            <a:off x="7229474" y="5500687"/>
            <a:ext cx="1762125" cy="701286"/>
          </a:xfrm>
        </p:spPr>
        <p:txBody>
          <a:bodyPr wrap="square" lIns="81639" tIns="42452" rIns="81639" bIns="42452">
            <a:spAutoFit/>
          </a:bodyPr>
          <a:lstStyle/>
          <a:p>
            <a:pPr algn="ctr">
              <a:buFontTx/>
              <a:buNone/>
              <a:tabLst>
                <a:tab pos="0" algn="l"/>
                <a:tab pos="414020" algn="l"/>
                <a:tab pos="828675" algn="l"/>
                <a:tab pos="1242695" algn="l"/>
                <a:tab pos="1657350" algn="l"/>
                <a:tab pos="2073275" algn="l"/>
                <a:tab pos="2487295" algn="l"/>
                <a:tab pos="2901950" algn="l"/>
                <a:tab pos="3315970" algn="l"/>
                <a:tab pos="3731895" algn="l"/>
                <a:tab pos="4146550" algn="l"/>
                <a:tab pos="4560570" algn="l"/>
                <a:tab pos="4975225" algn="l"/>
                <a:tab pos="5391150" algn="l"/>
                <a:tab pos="5805170" algn="l"/>
                <a:tab pos="6219825" algn="l"/>
                <a:tab pos="6633845" algn="l"/>
                <a:tab pos="7049770" algn="l"/>
                <a:tab pos="7464425" algn="l"/>
                <a:tab pos="7878445" algn="l"/>
                <a:tab pos="8293100" algn="l"/>
              </a:tabLst>
            </a:pP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DejaVu Sans"/>
              </a:rPr>
              <a:t>针对学生应用能力培养</a:t>
            </a:r>
            <a:endParaRPr lang="ru-RU" altLang="zh-CN" sz="2000" b="1" i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DejaVu Sans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287462" y="1447800"/>
            <a:ext cx="1262063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头脑风暴</a:t>
            </a:r>
            <a:endParaRPr lang="ru-RU" altLang="zh-CN" sz="2000" dirty="0">
              <a:latin typeface="Arial" panose="020B0604020202020204" pitchFamily="34" charset="0"/>
              <a:ea typeface="隶书" panose="02010509060101010101" pitchFamily="49" charset="-122"/>
              <a:cs typeface="DejaVu Sans" pitchFamily="1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851150" y="1447800"/>
            <a:ext cx="1262062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小组讨论</a:t>
            </a:r>
            <a:endParaRPr lang="ru-RU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4343400" y="1447800"/>
            <a:ext cx="1262063" cy="10747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拟训练</a:t>
            </a:r>
            <a:endParaRPr lang="ru-RU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5306" name="Text Box 20"/>
          <p:cNvSpPr txBox="1">
            <a:spLocks noChangeArrowheads="1"/>
          </p:cNvSpPr>
          <p:nvPr/>
        </p:nvSpPr>
        <p:spPr bwMode="auto">
          <a:xfrm>
            <a:off x="7315200" y="3657600"/>
            <a:ext cx="1608138" cy="701286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81639" tIns="42452" rIns="81639" bIns="42452">
            <a:spAutoFit/>
          </a:bodyPr>
          <a:lstStyle/>
          <a:p>
            <a:pPr marL="342900" indent="-342900" algn="ctr" eaLnBrk="0" hangingPunct="0">
              <a:spcAft>
                <a:spcPts val="129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DejaVu Sans"/>
              </a:rPr>
              <a:t>针对学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DejaVu Sans"/>
              </a:rPr>
              <a:t>生技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DejaVu Sans"/>
              </a:rPr>
              <a:t>能训练</a:t>
            </a:r>
            <a:endParaRPr lang="ru-RU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DejaVu Sans"/>
            </a:endParaRPr>
          </a:p>
        </p:txBody>
      </p:sp>
      <p:sp>
        <p:nvSpPr>
          <p:cNvPr id="55307" name="Text Box 20"/>
          <p:cNvSpPr txBox="1">
            <a:spLocks noChangeArrowheads="1"/>
          </p:cNvSpPr>
          <p:nvPr/>
        </p:nvSpPr>
        <p:spPr bwMode="auto">
          <a:xfrm>
            <a:off x="7086600" y="1600200"/>
            <a:ext cx="1819275" cy="7016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81639" tIns="42452" rIns="81639" bIns="42452">
            <a:spAutoFit/>
          </a:bodyPr>
          <a:lstStyle/>
          <a:p>
            <a:pPr marL="342900" indent="-342900" eaLnBrk="0" hangingPunct="0">
              <a:spcAft>
                <a:spcPts val="129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DejaVu Sans"/>
              </a:rPr>
              <a:t>针对学生知识和概念形成</a:t>
            </a:r>
            <a:endParaRPr lang="ru-RU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DejaVu Sans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819400" y="3352800"/>
            <a:ext cx="1262063" cy="1074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解释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实验结果</a:t>
            </a:r>
            <a:endParaRPr lang="ru-RU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219200" y="3429000"/>
            <a:ext cx="1260475" cy="1074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案例分析</a:t>
            </a:r>
            <a:endParaRPr lang="ru-RU" altLang="zh-CN" sz="2000" dirty="0">
              <a:latin typeface="Arial" panose="020B0604020202020204" pitchFamily="34" charset="0"/>
              <a:ea typeface="隶书" panose="02010509060101010101" pitchFamily="49" charset="-122"/>
              <a:cs typeface="DejaVu Sans" pitchFamily="16" charset="0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191000" y="5334000"/>
            <a:ext cx="1262063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问题求解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743200" y="5334000"/>
            <a:ext cx="1260475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辩论</a:t>
            </a:r>
            <a:endParaRPr lang="ru-RU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791200" y="1447800"/>
            <a:ext cx="1371600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课堂报告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55315" name="Straight Connector 25"/>
          <p:cNvCxnSpPr>
            <a:cxnSpLocks noChangeShapeType="1"/>
          </p:cNvCxnSpPr>
          <p:nvPr/>
        </p:nvCxnSpPr>
        <p:spPr bwMode="auto">
          <a:xfrm flipV="1">
            <a:off x="0" y="5240337"/>
            <a:ext cx="8224837" cy="69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55316" name="Straight Connector 28"/>
          <p:cNvCxnSpPr>
            <a:cxnSpLocks noChangeShapeType="1"/>
          </p:cNvCxnSpPr>
          <p:nvPr/>
        </p:nvCxnSpPr>
        <p:spPr bwMode="auto">
          <a:xfrm>
            <a:off x="69850" y="2682875"/>
            <a:ext cx="8224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419600" y="3352800"/>
            <a:ext cx="1260475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评价设计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1258887" y="5348287"/>
            <a:ext cx="1262063" cy="10763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提出问题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6019800" y="3352800"/>
            <a:ext cx="1260475" cy="1074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写作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5715000" y="5334000"/>
            <a:ext cx="1260475" cy="10747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课程项目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12012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面向能力培养的课程设计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97D5F-4CC6-48C5-9053-7F9E684DC15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ED03-50B8-41B1-B548-78B6B8EA642D}" type="slidenum">
              <a:rPr lang="zh-CN" altLang="en-US" smtClean="0"/>
            </a:fld>
            <a:endParaRPr lang="en-US" altLang="zh-CN"/>
          </a:p>
        </p:txBody>
      </p:sp>
      <p:pic>
        <p:nvPicPr>
          <p:cNvPr id="68610" name="Picture 2" descr="https://timgsa.baidu.com/timg?image&amp;quality=80&amp;size=b9999_10000&amp;sec=1542888288463&amp;di=7817bc2174f7f3b0dd21a7a65be1274b&amp;imgtype=0&amp;src=http%3A%2F%2Fimg1.ph.126.net%2FEQHu7nJdq8HhN3aWbS6ubg%3D%3D%2F49258120925368176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2971800"/>
            <a:ext cx="5389877" cy="3328228"/>
          </a:xfrm>
          <a:prstGeom prst="rect">
            <a:avLst/>
          </a:prstGeom>
          <a:noFill/>
        </p:spPr>
      </p:pic>
    </p:spTree>
  </p:cSld>
  <p:clrMapOvr>
    <a:masterClrMapping/>
  </p:clrMapOvr>
  <p:transition advTm="4149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研究生的课堂教学模式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733800" cy="2514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教学模式</a:t>
            </a:r>
            <a:r>
              <a:rPr lang="en-US" altLang="zh-CN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1600" b="1" dirty="0" smtClean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（学生为主）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教师少量的领域知识讲授；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学生阅读相关的参考文献；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学生课堂报告所阅读的文献；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教师少量的点评；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学生完成课程报告或一篇小论文；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191000" y="1447800"/>
            <a:ext cx="3733800" cy="25146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5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教学模式</a:t>
            </a:r>
            <a:r>
              <a:rPr lang="en-US" altLang="zh-CN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1600" b="1" dirty="0" smtClean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（教师为主）</a:t>
            </a:r>
            <a:endParaRPr lang="en-US" altLang="zh-CN" sz="1600" b="1" dirty="0" smtClean="0">
              <a:latin typeface="隶书" panose="02010509060101010101" pitchFamily="49" charset="-122"/>
              <a:ea typeface="隶书" panose="02010509060101010101" pitchFamily="49" charset="-122"/>
              <a:sym typeface="Wingdings" panose="05000000000000000000" pitchFamily="2" charset="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教师对领域知识讲授；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布置课外学习任务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课堂讨论、报告；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期末课程考试；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85800" y="4114800"/>
            <a:ext cx="3733800" cy="251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5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教学模式</a:t>
            </a:r>
            <a:r>
              <a:rPr lang="en-US" altLang="zh-CN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1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（教师为主的互动式）</a:t>
            </a:r>
            <a:endParaRPr lang="en-US" altLang="zh-CN" sz="16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教师课前布置阅读任务；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课堂通过提问方式，检查学生的阅读和理解情况；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教师讲解相关知识点和观点阐述；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学生课外完成课程项目；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572000" y="4114800"/>
            <a:ext cx="3733800" cy="251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206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lvl="0" indent="-273050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教学模式</a:t>
            </a:r>
            <a:r>
              <a:rPr lang="en-US" altLang="zh-CN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（学生为主的互动式）</a:t>
            </a:r>
            <a:endParaRPr lang="en-US" altLang="zh-CN" sz="16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lvl="1" indent="-228600">
              <a:lnSpc>
                <a:spcPct val="15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学生课外完成相关学习任务；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教师组织课堂报告和讨论；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教师进行点评和相关知识讲解；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课程期末考试或提交课程报告；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sz="3600" dirty="0" smtClean="0"/>
              <a:t>“现代软件工程” 课程设计的基本思路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方案一：针对软件工程专业的硕士研究生（主要是专业型）：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延伸本科“软件工程”课程的教学内容，主要包括软件工程高级主题：面向对象软件开发、软件项目管理、形式化方法；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方案二：针对软件工程专业的博士生和硕士生（主要是学术型） 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突出软件工程中的研究，针对软件工程的各分支领域，进行分类文献阅读，了解新过程、新方法、新工具等，以及新趋势；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方案三：针对混合型的研究生班级：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介绍“经验软件工程”的研究方法 和“大型复杂软件开发”的过程、方法和工具；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43400" y="5257800"/>
            <a:ext cx="2315210" cy="143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软件工程专业教学标准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0" y="2667000"/>
            <a:ext cx="2614048" cy="33528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2541465" cy="335280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524000"/>
            <a:ext cx="2514600" cy="33528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课程教学大纲的迁移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19200" y="1828800"/>
            <a:ext cx="2507474" cy="3357586"/>
            <a:chOff x="1219200" y="1828800"/>
            <a:chExt cx="2507474" cy="335758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19200" y="2400304"/>
              <a:ext cx="2507474" cy="278608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  <p:sp>
          <p:nvSpPr>
            <p:cNvPr id="5" name="圆角矩形 4"/>
            <p:cNvSpPr/>
            <p:nvPr/>
          </p:nvSpPr>
          <p:spPr>
            <a:xfrm>
              <a:off x="1219200" y="1828800"/>
              <a:ext cx="2500330" cy="428628"/>
            </a:xfrm>
            <a:prstGeom prst="roundRect">
              <a:avLst/>
            </a:prstGeom>
            <a:solidFill>
              <a:srgbClr val="CCFFFF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2015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年</a:t>
              </a:r>
              <a:endPara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62600" y="1752600"/>
            <a:ext cx="2996389" cy="3714776"/>
            <a:chOff x="5800723" y="1752600"/>
            <a:chExt cx="2996389" cy="3714776"/>
          </a:xfrm>
        </p:grpSpPr>
        <p:sp>
          <p:nvSpPr>
            <p:cNvPr id="7" name="圆角矩形 6"/>
            <p:cNvSpPr/>
            <p:nvPr/>
          </p:nvSpPr>
          <p:spPr>
            <a:xfrm>
              <a:off x="5943600" y="1752600"/>
              <a:ext cx="2500330" cy="428628"/>
            </a:xfrm>
            <a:prstGeom prst="roundRect">
              <a:avLst/>
            </a:prstGeom>
            <a:solidFill>
              <a:srgbClr val="CCFFFF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00206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2018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年</a:t>
              </a:r>
              <a:endParaRPr lang="zh-CN" altLang="en-US" sz="2000" b="1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00723" y="2324104"/>
              <a:ext cx="2996389" cy="3143272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8" name="右箭头 7"/>
          <p:cNvSpPr/>
          <p:nvPr/>
        </p:nvSpPr>
        <p:spPr>
          <a:xfrm>
            <a:off x="4038600" y="3124200"/>
            <a:ext cx="1371600" cy="12192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00200" y="5638800"/>
            <a:ext cx="5562600" cy="914400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u="sng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加强学生的思维训练、科研方法训练</a:t>
            </a:r>
            <a:endParaRPr lang="zh-CN" altLang="en-US" sz="2400" b="1" u="sng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课程教学大纲的制定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648200" cy="4724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选择教学标准或参考国内外本专业知名大学的同类课程的教学大纲；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确定教学目标：知识点覆盖、能力和技能培养；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设计教学：每一次授课的内容、活动设计；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选择教材：经典的、具有代表性的文献或著作；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设计教学方式：课堂教学设计、课外学习任务设计；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课程的考核方式：过程化考核，课程成绩的构成、标准；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教学参考资料：文献、案例、网站、工具等；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课程实践环节设计：课程项目、课程论文等；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29200" y="1219200"/>
            <a:ext cx="39624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239000" cy="838200"/>
          </a:xfrm>
        </p:spPr>
        <p:txBody>
          <a:bodyPr lIns="92075" tIns="46038" rIns="92075" bIns="46038"/>
          <a:lstStyle/>
          <a:p>
            <a:r>
              <a:rPr lang="zh-CN" altLang="en-US" sz="3600" dirty="0" smtClean="0">
                <a:latin typeface="+mj-ea"/>
              </a:rPr>
              <a:t>课堂教学设计要点</a:t>
            </a:r>
            <a:endParaRPr lang="zh-CN" altLang="en-US" sz="3600" dirty="0" smtClean="0">
              <a:latin typeface="+mj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127875" cy="48006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了解学生特点（学生知识背景、学术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专业型）；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选择教学模式（主动式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被动式）；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分类确定学习目标（研究能力、工程应用能力）；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确定学习途径（学生的学习方式）；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选择课堂教学活动（课堂教学组织）；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评价学习目标的达成（教学效果）；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6868" name="Picture 4" descr="MC900031087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62800" y="2971800"/>
            <a:ext cx="161901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228600" y="5410200"/>
            <a:ext cx="8610600" cy="990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u="sng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从单一的对知识点关注，到对思维、能力、学习过程的关注。</a:t>
            </a:r>
            <a:endParaRPr lang="zh-CN" altLang="en-US" sz="2400" b="1" u="sng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21231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/>
          <p:nvPr/>
        </p:nvGrpSpPr>
        <p:grpSpPr bwMode="auto">
          <a:xfrm>
            <a:off x="533400" y="1600200"/>
            <a:ext cx="8292240" cy="5038725"/>
            <a:chOff x="-899071" y="416798"/>
            <a:chExt cx="11163096" cy="6423513"/>
          </a:xfrm>
        </p:grpSpPr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flipV="1">
              <a:off x="718721" y="969294"/>
              <a:ext cx="7152900" cy="529828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>
              <a:outerShdw dist="30000" dir="5400000" rotWithShape="0">
                <a:srgbClr val="808080">
                  <a:alpha val="45000"/>
                </a:srgbClr>
              </a:outerShdw>
            </a:effectLst>
          </p:spPr>
        </p:cxnSp>
        <p:sp>
          <p:nvSpPr>
            <p:cNvPr id="57351" name="TextBox 27"/>
            <p:cNvSpPr txBox="1">
              <a:spLocks noChangeArrowheads="1"/>
            </p:cNvSpPr>
            <p:nvPr/>
          </p:nvSpPr>
          <p:spPr bwMode="auto">
            <a:xfrm>
              <a:off x="-111054" y="6251890"/>
              <a:ext cx="1689100" cy="5884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Arial" panose="020B0604020202020204" pitchFamily="34" charset="0"/>
                </a:rPr>
                <a:t>简单</a:t>
              </a:r>
              <a:endPara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352" name="TextBox 51"/>
            <p:cNvSpPr txBox="1">
              <a:spLocks noChangeArrowheads="1"/>
            </p:cNvSpPr>
            <p:nvPr/>
          </p:nvSpPr>
          <p:spPr bwMode="auto">
            <a:xfrm>
              <a:off x="7345016" y="416798"/>
              <a:ext cx="2014032" cy="588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Arial" panose="020B0604020202020204" pitchFamily="34" charset="0"/>
                </a:rPr>
                <a:t>复杂</a:t>
              </a:r>
              <a:endParaRPr lang="en-US" altLang="zh-CN" sz="2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353" name="Text Box 45"/>
            <p:cNvSpPr txBox="1">
              <a:spLocks noChangeArrowheads="1"/>
            </p:cNvSpPr>
            <p:nvPr/>
          </p:nvSpPr>
          <p:spPr bwMode="auto">
            <a:xfrm>
              <a:off x="1049972" y="6245316"/>
              <a:ext cx="424790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澄清暂停（讲授过程中）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54" name="Text Box 46"/>
            <p:cNvSpPr txBox="1">
              <a:spLocks noChangeArrowheads="1"/>
            </p:cNvSpPr>
            <p:nvPr/>
          </p:nvSpPr>
          <p:spPr bwMode="auto">
            <a:xfrm>
              <a:off x="4537733" y="3331057"/>
              <a:ext cx="399502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头脑风暴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55" name="Text Box 47"/>
            <p:cNvSpPr txBox="1">
              <a:spLocks noChangeArrowheads="1"/>
            </p:cNvSpPr>
            <p:nvPr/>
          </p:nvSpPr>
          <p:spPr bwMode="auto">
            <a:xfrm>
              <a:off x="5973869" y="2262495"/>
              <a:ext cx="3665952" cy="571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小组和团队（作业）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56" name="Text Box 48"/>
            <p:cNvSpPr txBox="1">
              <a:spLocks noChangeArrowheads="1"/>
            </p:cNvSpPr>
            <p:nvPr/>
          </p:nvSpPr>
          <p:spPr bwMode="auto">
            <a:xfrm>
              <a:off x="7307425" y="1291076"/>
              <a:ext cx="2956600" cy="6858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b="1" u="sng" dirty="0" smtClean="0">
                  <a:solidFill>
                    <a:srgbClr val="00206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案例教学</a:t>
              </a:r>
              <a:endParaRPr lang="en-US" altLang="zh-CN" sz="2000" b="1" u="sng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57" name="Text Box 49"/>
            <p:cNvSpPr txBox="1">
              <a:spLocks noChangeArrowheads="1"/>
            </p:cNvSpPr>
            <p:nvPr/>
          </p:nvSpPr>
          <p:spPr bwMode="auto">
            <a:xfrm>
              <a:off x="2999015" y="4399619"/>
              <a:ext cx="476445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交互式讲课（讲授、反馈）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58" name="Text Box 50"/>
            <p:cNvSpPr txBox="1">
              <a:spLocks noChangeArrowheads="1"/>
            </p:cNvSpPr>
            <p:nvPr/>
          </p:nvSpPr>
          <p:spPr bwMode="auto">
            <a:xfrm>
              <a:off x="1870621" y="5371039"/>
              <a:ext cx="444592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自我评估（自我测试）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59" name="Text Box 51"/>
            <p:cNvSpPr txBox="1">
              <a:spLocks noChangeArrowheads="1"/>
            </p:cNvSpPr>
            <p:nvPr/>
          </p:nvSpPr>
          <p:spPr bwMode="auto">
            <a:xfrm>
              <a:off x="-899071" y="4788187"/>
              <a:ext cx="3141245" cy="600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写作（课堂笔记）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60" name="Text Box 52"/>
            <p:cNvSpPr txBox="1">
              <a:spLocks noChangeArrowheads="1"/>
            </p:cNvSpPr>
            <p:nvPr/>
          </p:nvSpPr>
          <p:spPr bwMode="auto">
            <a:xfrm>
              <a:off x="742228" y="3622483"/>
              <a:ext cx="287227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派对思考和分享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61" name="Text Box 53"/>
            <p:cNvSpPr txBox="1">
              <a:spLocks noChangeArrowheads="1"/>
            </p:cNvSpPr>
            <p:nvPr/>
          </p:nvSpPr>
          <p:spPr bwMode="auto">
            <a:xfrm>
              <a:off x="4332570" y="1582502"/>
              <a:ext cx="2109736" cy="571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翻转课堂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62" name="Text Box 54"/>
            <p:cNvSpPr txBox="1">
              <a:spLocks noChangeArrowheads="1"/>
            </p:cNvSpPr>
            <p:nvPr/>
          </p:nvSpPr>
          <p:spPr bwMode="auto">
            <a:xfrm>
              <a:off x="3101596" y="2553921"/>
              <a:ext cx="228057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b="1" u="sng" dirty="0" smtClean="0">
                  <a:solidFill>
                    <a:srgbClr val="00206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课堂讨论</a:t>
              </a:r>
              <a:endParaRPr lang="en-US" altLang="zh-CN" sz="2000" b="1" u="sng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7363" name="Text Box 53"/>
            <p:cNvSpPr txBox="1">
              <a:spLocks noChangeArrowheads="1"/>
            </p:cNvSpPr>
            <p:nvPr/>
          </p:nvSpPr>
          <p:spPr bwMode="auto">
            <a:xfrm>
              <a:off x="4435151" y="611082"/>
              <a:ext cx="2987564" cy="571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91440" bIns="91440"/>
            <a:lstStyle/>
            <a:p>
              <a:pPr eaLnBrk="0" hangingPunct="0"/>
              <a:r>
                <a:rPr lang="zh-CN" altLang="en-US" sz="2000" dirty="0">
                  <a:latin typeface="隶书" panose="02010509060101010101" pitchFamily="49" charset="-122"/>
                  <a:ea typeface="隶书" panose="02010509060101010101" pitchFamily="49" charset="-122"/>
                </a:rPr>
                <a:t>在真实世界学习</a:t>
              </a:r>
              <a:endPara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57347" name="Titl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990600"/>
          </a:xfrm>
        </p:spPr>
        <p:txBody>
          <a:bodyPr/>
          <a:lstStyle/>
          <a:p>
            <a:r>
              <a:rPr lang="zh-CN" altLang="en-US" sz="3200" dirty="0" smtClean="0">
                <a:latin typeface="+mj-ea"/>
              </a:rPr>
              <a:t>让学生主动学习的课堂教学策略</a:t>
            </a:r>
            <a:endParaRPr lang="en-US" altLang="zh-CN" sz="3200" dirty="0" smtClean="0">
              <a:latin typeface="+mj-ea"/>
            </a:endParaRPr>
          </a:p>
        </p:txBody>
      </p:sp>
      <p:sp>
        <p:nvSpPr>
          <p:cNvPr id="57348" name="Rectangle 20"/>
          <p:cNvSpPr>
            <a:spLocks noChangeArrowheads="1"/>
          </p:cNvSpPr>
          <p:nvPr/>
        </p:nvSpPr>
        <p:spPr bwMode="auto">
          <a:xfrm>
            <a:off x="8562975" y="6253163"/>
            <a:ext cx="3127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fld id="{8388933D-A325-4EFD-8988-CA0D4005F080}" type="slidenum">
              <a:rPr lang="en-GB" altLang="zh-CN">
                <a:solidFill>
                  <a:srgbClr val="4A66AC"/>
                </a:solidFill>
                <a:cs typeface="Arial" panose="020B0604020202020204" pitchFamily="34" charset="0"/>
              </a:rPr>
            </a:fld>
            <a:endParaRPr lang="en-GB" altLang="zh-CN">
              <a:solidFill>
                <a:srgbClr val="4A66AC"/>
              </a:solidFill>
              <a:cs typeface="Arial" panose="020B0604020202020204" pitchFamily="34" charset="0"/>
            </a:endParaRPr>
          </a:p>
        </p:txBody>
      </p:sp>
      <p:pic>
        <p:nvPicPr>
          <p:cNvPr id="57349" name="Picture 20" descr="Image titled Prepare to Teach a Course Step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447800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7176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主要内容</a:t>
            </a:r>
            <a:endParaRPr lang="zh-CN" altLang="en-US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C7A5A4AA-FAC2-4689-8C58-0FE5E2ABF2C4}" type="datetime1">
              <a:rPr lang="zh-CN" altLang="en-US"/>
            </a:fld>
            <a:endParaRPr lang="en-US" altLang="zh-CN" dirty="0"/>
          </a:p>
        </p:txBody>
      </p:sp>
      <p:sp>
        <p:nvSpPr>
          <p:cNvPr id="112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57A6A311-6F41-4AF3-AD27-2166706B0BF4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41" name="内容占位符 2"/>
          <p:cNvSpPr>
            <a:spLocks noGrp="1"/>
          </p:cNvSpPr>
          <p:nvPr>
            <p:ph sz="quarter" idx="1"/>
          </p:nvPr>
        </p:nvSpPr>
        <p:spPr>
          <a:xfrm>
            <a:off x="1752600" y="1524000"/>
            <a:ext cx="70104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面向能力培养的课程设计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学生主动学习的课堂教学策略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课堂讨论的组织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案例教学的设计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研究和应用能力的培养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结束语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4342" name="Picture 2" descr="C:\Users\ss\AppData\Local\Microsoft\Windows\Temporary Internet Files\Content.IE5\KKUEF9CN\MC900441466[1]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19800" y="3048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课堂讨论的组织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97D5F-4CC6-48C5-9053-7F9E684DC15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ED03-50B8-41B1-B548-78B6B8EA642D}" type="slidenum">
              <a:rPr lang="zh-CN" altLang="en-US" smtClean="0"/>
            </a:fld>
            <a:endParaRPr lang="en-US" altLang="zh-CN"/>
          </a:p>
        </p:txBody>
      </p:sp>
      <p:pic>
        <p:nvPicPr>
          <p:cNvPr id="45058" name="Picture 2" descr="https://timgsa.baidu.com/timg?image&amp;quality=80&amp;size=b9999_10000&amp;sec=1537984619213&amp;di=5e722ac7f69ae1891b45939b0362bbb0&amp;imgtype=0&amp;src=http%3A%2F%2Fpic81.huitu.com%2Fres%2F20160501%2F851091_20160501095706122400_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00200" y="2590800"/>
            <a:ext cx="5715000" cy="4000501"/>
          </a:xfrm>
          <a:prstGeom prst="rect">
            <a:avLst/>
          </a:prstGeom>
          <a:noFill/>
        </p:spPr>
      </p:pic>
    </p:spTree>
  </p:cSld>
  <p:clrMapOvr>
    <a:masterClrMapping/>
  </p:clrMapOvr>
  <p:transition advTm="7176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 i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课堂讨论是一个优秀的课堂教学策略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，对于增强学生的主动性，培养学生对知识掌握的灵活性，鼓励探讨的习惯很有帮助；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课堂讨论为学生创造机会练习和提高以下的技能：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语言表达能力；</a:t>
            </a:r>
            <a:endParaRPr lang="en-US" altLang="zh-CN" sz="1800" b="1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坚持个人立场的能力；</a:t>
            </a:r>
            <a:endParaRPr lang="en-US" sz="1800" b="1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接受不同观点的能力；</a:t>
            </a:r>
            <a:endParaRPr lang="en-US" altLang="zh-CN" sz="1800" b="1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征集和评估支持观点的证据的能力；</a:t>
            </a:r>
            <a:endParaRPr lang="en-US" altLang="zh-CN" sz="1800" b="1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课堂讨论为学生知识的探索和发现提供途径；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273050" lvl="1" indent="-273050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活泼、有效和有益的课堂讨论可以帮助学生学习更多；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47106" name="Picture 2" descr="“课堂讨论”的图片搜索结果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62600" y="3048000"/>
            <a:ext cx="3057525" cy="1841151"/>
          </a:xfrm>
          <a:prstGeom prst="rect">
            <a:avLst/>
          </a:prstGeom>
          <a:noFill/>
        </p:spPr>
      </p:pic>
    </p:spTree>
  </p:cSld>
  <p:clrMapOvr>
    <a:masterClrMapping/>
  </p:clrMapOvr>
  <p:transition advTm="31294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如何组织课堂讨论？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课堂讨论组织的主要步骤包括：</a:t>
            </a:r>
            <a:endParaRPr lang="en-US" altLang="zh-CN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确定课堂讨论的学习目标；</a:t>
            </a:r>
            <a:endParaRPr lang="zh-CN" altLang="en-US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进行课堂讨论的设计；</a:t>
            </a:r>
            <a:endParaRPr lang="zh-CN" altLang="en-US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提出好的讨论问题；</a:t>
            </a:r>
            <a:endParaRPr lang="zh-CN" altLang="en-US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引导和聚焦讨论；</a:t>
            </a:r>
            <a:endParaRPr lang="zh-CN" altLang="en-US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带入结束话题；</a:t>
            </a:r>
            <a:endParaRPr lang="zh-CN" altLang="en-US" sz="2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45058" name="Picture 2" descr="“课堂讨论”的图片搜索结果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91200" y="304800"/>
            <a:ext cx="3048000" cy="2156461"/>
          </a:xfrm>
          <a:prstGeom prst="rect">
            <a:avLst/>
          </a:prstGeom>
          <a:noFill/>
        </p:spPr>
      </p:pic>
      <p:sp>
        <p:nvSpPr>
          <p:cNvPr id="7" name="圆角矩形 6"/>
          <p:cNvSpPr/>
          <p:nvPr/>
        </p:nvSpPr>
        <p:spPr>
          <a:xfrm>
            <a:off x="5105400" y="3048000"/>
            <a:ext cx="2743200" cy="29718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u="sng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课堂讨论的形式：</a:t>
            </a:r>
            <a:endParaRPr lang="en-US" altLang="zh-CN" sz="2400" b="1" u="sng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同桌讨论；</a:t>
            </a:r>
            <a:endParaRPr lang="en-US" altLang="zh-CN" sz="2000" b="1" u="sng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小组讨论；</a:t>
            </a:r>
            <a:endParaRPr lang="en-US" altLang="zh-CN" sz="2000" b="1" u="sng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集体讨论；</a:t>
            </a:r>
            <a:endParaRPr lang="en-US" altLang="zh-CN" sz="2000" b="1" u="sng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师生个别讨论；</a:t>
            </a:r>
            <a:endParaRPr lang="en-US" altLang="zh-CN" sz="2000" b="1" u="sng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15397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提出好的讨论问题！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772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好的问题是富有成效的讨论的关键，不仅包括用来启动的问题，也包括为深入分析的探究问题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：（</a:t>
            </a:r>
            <a:r>
              <a:rPr lang="zh-CN" altLang="en-US" sz="1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戴维斯，</a:t>
            </a:r>
            <a:r>
              <a:rPr lang="en-US" altLang="en-US" sz="1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1993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探索性问题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：调查相关的事实和知识体系；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挑战性问题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：对一些假设、结论和解释提出质疑；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关联性问题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：了解事物的相关性，进行事物比较；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诊断性问题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：研究事物的特征，分析存在的问题；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行动性问题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：对问题给出解决方案，并实现方案；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因果关系问题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：分析事物之间的因果关系；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假设性问题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：在问题或事实上进行改变，提出新的假设并论证；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优先级问题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：归纳分析，找出最重要的问题或进行解决方案的选择；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总结性问题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：通过文献调研、科学实验等，得出综合性结论。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41986" name="Picture 2" descr="“提出好的讨论问题”的图片搜索结果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62800" y="4495800"/>
            <a:ext cx="1671728" cy="1678159"/>
          </a:xfrm>
          <a:prstGeom prst="rect">
            <a:avLst/>
          </a:prstGeom>
          <a:noFill/>
        </p:spPr>
      </p:pic>
      <p:sp>
        <p:nvSpPr>
          <p:cNvPr id="7" name="内容占位符 2"/>
          <p:cNvSpPr txBox="1"/>
          <p:nvPr/>
        </p:nvSpPr>
        <p:spPr bwMode="auto">
          <a:xfrm>
            <a:off x="5638800" y="1981200"/>
            <a:ext cx="32004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一些常见的提问错误：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0805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一次问太多的问题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0805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教师自问自答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0805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未能调查和探究答案的意义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0805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问的是无关的问题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0805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问是与否或引导型问题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0805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忽略或未构建答案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advTm="17347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课堂讨论的实施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个人工作：学生个人根据教师提供的研讨主题和参考资料，进行资料查询和课前阅读、准备，提出观点、给出证据；学生个人在课堂参与小组讨论和发言；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小组工作：小组记录讨论要点，汇总讨论结果（达成一致意见）；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课堂讨论基于小组讨论，以小组为单位发言，代表发言，其他同学补充，要求观点来源于逻辑推理和基于事实；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对于形成对立观点的话题，可以在小组之间开展辩论，训练学生的审辨式思维；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教师对课堂讨论的结果进行归纳总结，澄清观点和事实，得出要点和开放性问题；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课堂讨论的实例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教学内容：软件图形界面设计的黄金规则（帮助学生理解其含义）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教学目标：理解黄金规则、信息检索、分析鉴别、审辨思维、表达和沟通；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课堂讨论：以下两个网站的界面设计是否符合黄金规则？为什么？分析两个网站各自的特点（优点和缺点）；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要求：个人独立完成、小组讨论、小组报告、课堂讨论和评价；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在讨论的基础上，要求学生再举证违背黄金规则的案例；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42672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2672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2901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案例教学的设计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97D5F-4CC6-48C5-9053-7F9E684DC15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ED03-50B8-41B1-B548-78B6B8EA642D}" type="slidenum">
              <a:rPr lang="zh-CN" altLang="en-US" smtClean="0"/>
            </a:fld>
            <a:endParaRPr lang="en-US" altLang="zh-CN"/>
          </a:p>
        </p:txBody>
      </p:sp>
      <p:pic>
        <p:nvPicPr>
          <p:cNvPr id="24578" name="Picture 2" descr="http://data.u.aieln.com/data/attachment/portal/201801/09/100938c6chtemthh6z8zim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7400" y="2895600"/>
            <a:ext cx="4953000" cy="3325587"/>
          </a:xfrm>
          <a:prstGeom prst="rect">
            <a:avLst/>
          </a:prstGeom>
          <a:noFill/>
        </p:spPr>
      </p:pic>
    </p:spTree>
  </p:cSld>
  <p:clrMapOvr>
    <a:masterClrMapping/>
  </p:clrMapOvr>
  <p:transition advTm="4149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什么是案例教学？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案例教学就是“讲故事” ，描述真实的、复杂的、丰富关联的事物。案例教学被广泛用在医学、法律、商务等领域，使理论联系实际，学术与职场相结合。</a:t>
            </a:r>
            <a:r>
              <a:rPr lang="en-US" altLang="zh-CN" sz="1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en-US" sz="1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(quoted in Christensen, 1981)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一个好的教学案例，使教学建立在一些难处理的、在现实生活中必须面对的事实上，比如，一台电脑的装配或一个连接多台电脑的网络搭建，就是一个教学案例。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教学案例的来源：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真实的事实，所有细节来自真实的人和环境；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一个真实的事实的简化，忽略不相关的细节；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仿真案例，对真实的事实进行了加工处理；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Picture 2" descr="https://timgsa.baidu.com/timg?image&amp;quality=80&amp;size=b9999_10000&amp;sec=1537984753909&amp;di=a1f2e51289cf0e158233fcafbb777276&amp;imgtype=0&amp;src=http%3A%2F%2Fp.ananas.chaoxing.com%2Fstar%2F733_434cc%2F1381376941592wdala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400" y="4419600"/>
            <a:ext cx="2445248" cy="1447800"/>
          </a:xfrm>
          <a:prstGeom prst="rect">
            <a:avLst/>
          </a:prstGeom>
          <a:noFill/>
        </p:spPr>
      </p:pic>
    </p:spTree>
  </p:cSld>
  <p:clrMapOvr>
    <a:masterClrMapping/>
  </p:clrMapOvr>
  <p:transition advTm="24118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设计一个好的教学案例的标准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无论教学案例的来源，一个有效的案例应该是：</a:t>
            </a:r>
            <a:r>
              <a:rPr lang="en-US" altLang="zh-CN" sz="1400" dirty="0" smtClean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1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戴维斯</a:t>
            </a:r>
            <a:r>
              <a:rPr lang="en-US" altLang="zh-CN" sz="1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sz="1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1993)</a:t>
            </a:r>
            <a:endParaRPr lang="zh-CN" altLang="en-US" sz="1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讲述一个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“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真实的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和引人入胜的故事；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支撑提出发人深思的问题（有待解决的问题）；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包含若干相关联又有冲突的因素（要素）；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解决方案没有一个明显或明确的标准答案（非标答案）；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能够鼓励学生深入思考，并有理由坚持自己的观点或解决方案；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提供大量的关于事物的相关数据（特征、位置、环境、操作等）；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相对真实事物，比较简单、明确、可理解；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26628" name="Picture 4" descr="https://timgsa.baidu.com/timg?image&amp;quality=80&amp;size=b9999_10000&amp;sec=1537979192829&amp;di=c5837452626c8fabec648e19039d7af8&amp;imgtype=0&amp;src=http%3A%2F%2Fupload.yuwenmi.com%2Fimage%2F20161118%2F1479439605724397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05600" y="2209800"/>
            <a:ext cx="1866900" cy="1066800"/>
          </a:xfrm>
          <a:prstGeom prst="rect">
            <a:avLst/>
          </a:prstGeom>
          <a:noFill/>
        </p:spPr>
      </p:pic>
    </p:spTree>
  </p:cSld>
  <p:clrMapOvr>
    <a:masterClrMapping/>
  </p:clrMapOvr>
  <p:transition advTm="19078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实例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：项目开发计划制定的案例教学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720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教师提出一个软件开发项目的真实问题，包括项目描述、公司组织机构、项目任务列表、公司可使用资源列表：（</a:t>
            </a:r>
            <a:r>
              <a:rPr lang="zh-CN" altLang="en-US" sz="1800" u="sng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问题有一定的复杂度，需要学生思考和权衡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2133600"/>
            <a:ext cx="3767166" cy="460298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895600"/>
            <a:ext cx="4572000" cy="30744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97D5F-4CC6-48C5-9053-7F9E684DC15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ED03-50B8-41B1-B548-78B6B8EA642D}" type="slidenum">
              <a:rPr lang="zh-CN" altLang="en-US" smtClean="0"/>
            </a:fld>
            <a:endParaRPr lang="en-US" altLang="zh-CN"/>
          </a:p>
        </p:txBody>
      </p:sp>
      <p:pic>
        <p:nvPicPr>
          <p:cNvPr id="1026" name="Picture 2" descr="https://ss1.bdstatic.com/70cFuXSh_Q1YnxGkpoWK1HF6hhy/it/u=2881091682,2986115223&amp;fm=26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33600" y="2729484"/>
            <a:ext cx="4876800" cy="3836418"/>
          </a:xfrm>
          <a:prstGeom prst="rect">
            <a:avLst/>
          </a:prstGeom>
          <a:noFill/>
        </p:spPr>
      </p:pic>
    </p:spTree>
  </p:cSld>
  <p:clrMapOvr>
    <a:masterClrMapping/>
  </p:clrMapOvr>
  <p:transition advTm="4149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0"/>
            <a:ext cx="8458200" cy="2133600"/>
          </a:xfrm>
        </p:spPr>
        <p:txBody>
          <a:bodyPr/>
          <a:lstStyle/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要求学生对公司情况和开发项目进行分析，完成软件开发计划，并用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MS Project 2013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辅助完成软件开发计划的制定（分析、评估、调整）；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学生参考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IEEE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标准和范例，完成“软件开发计划”文档编写；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学生课堂报告软件开发计划；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教师根据学生的完成的“软件开发计划”和项目计划模型（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*.mpp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），进行评估和建议。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524000"/>
            <a:ext cx="3714776" cy="29718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524000"/>
            <a:ext cx="4755235" cy="29718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6" name="标题 1"/>
          <p:cNvSpPr txBox="1"/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：项目开发计划制定的案例教学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dirty="0" smtClean="0"/>
              <a:t>实例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：项目开发计划制定的案例教学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1524000"/>
            <a:ext cx="3821779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5240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383065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886200"/>
            <a:ext cx="3581400" cy="211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：软件项目管理的案例教学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5257800" cy="51816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关于软件开发管理中常见的错误</a:t>
            </a: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案例教学设计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教师讲述一个真实的软件开发失败的故事（管理案例），其中包括一些常见的管理错误；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让学生分析在开发过程中存在的管理问题，找出错误；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教师组织课堂讨论，学生发表意见，举出实例；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教师基于讨论结果，归纳项目管理中常见的错误；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50" name="Picture 2" descr="项目案例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4038600"/>
            <a:ext cx="4924728" cy="260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828800"/>
            <a:ext cx="3430571" cy="250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2981330" cy="182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zh-CN" altLang="en-US" sz="3200" dirty="0" smtClean="0"/>
              <a:t>实例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：面向对象软件开发案例教学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447800"/>
            <a:ext cx="7922102" cy="484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4976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实例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：面向对象软件开发案例教学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ATM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仿真系统案例教学的设计：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用于课堂教学和课堂讨论中，首先简要介绍案例，提供一些案例使用的指导，将系统的各个部分作为教学的实例；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阐明希望学生思考案例的角度，针对系统提出问题，供学生讨论：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从用户的角度，你如何评价这个系统？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如果你是这个项目的开发人员，你对系统有什么建议？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如果是。。。又会怎么样？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列出希望学生在针对案例，进行分析和解决问题时所采取的步骤：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首先，分析案例，确定案例所受到的约束，以及可以变通的；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其次，设计解决方案，评估每一种解决方案给系统带来的影响；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最后，在约束条件下选择方案（比如平台、性能等约束），并解释理由；</a:t>
            </a:r>
            <a:endParaRPr lang="zh-CN" altLang="en-US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advTm="14976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实例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：面向对象软件开发案例教学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391400" cy="51816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在需求分析阶段，提供给学生明确的系统需求，或者只提供部分需求，要求学生分析和完善需求（比如考虑安全、移动等因素）；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在设计阶段，要求学生重构系统架构（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C/S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B/S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），设计用户友好的仿真界面，改进数据库模式设计；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在实现阶段，要求学生运行和评估现有源代码，给出改进方案和实现（包括代码移植），并做对比实验（源码的阅读、理解，比较实验的设计）；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在测试阶段，要求学生制定完整的测试计划、选择工具、设计测试程序和数据、进行测试和结果分析；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让学生做课外研究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个人或小组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，对现实中的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ATM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系统进行调研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将现实生活中的实际系统与课堂上产生的解决方案进行对比，分析有什么问题没有考虑到。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advTm="14976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zh-CN" altLang="en-US" sz="3200" dirty="0" smtClean="0"/>
              <a:t>实例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：分析与设计建模案例教学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572000"/>
          </a:xfrm>
        </p:spPr>
        <p:txBody>
          <a:bodyPr/>
          <a:lstStyle/>
          <a:p>
            <a:pPr>
              <a:buNone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建立一个模型案例库，包括通用数据访问系统、杀菌杀虫数据系统、医院信息管理系统、保险网络收费和理赔系统、实时拍卖系统、课程注册系统等。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905000"/>
            <a:ext cx="2819399" cy="222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05000"/>
            <a:ext cx="2833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343400"/>
            <a:ext cx="2895600" cy="22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343400"/>
            <a:ext cx="2819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343400"/>
            <a:ext cx="2743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399" y="1905000"/>
            <a:ext cx="281940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实例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：分析与设计建模案例教学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教学设计：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针对提供的软件系统的分析和设计的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UML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要求学生阅读、理解、分析现有的模型；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基于“检查单（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Check List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）”检查、评价模型；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增加需求和设计约束条件，要求学生对模型进行修改和完善；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5000" y="3276600"/>
            <a:ext cx="3147354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80010"/>
            <a:ext cx="5181600" cy="331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研究和应用能力的培养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97D5F-4CC6-48C5-9053-7F9E684DC15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ED03-50B8-41B1-B548-78B6B8EA642D}" type="slidenum">
              <a:rPr lang="zh-CN" altLang="en-US" smtClean="0"/>
            </a:fld>
            <a:endParaRPr lang="en-US" altLang="zh-CN"/>
          </a:p>
        </p:txBody>
      </p:sp>
      <p:pic>
        <p:nvPicPr>
          <p:cNvPr id="20482" name="Picture 2" descr="https://timgsa.baidu.com/timg?image&amp;quality=80&amp;size=b9999_10000&amp;sec=1542734652808&amp;di=8ec5ed4159e734aaa9bd474636312d89&amp;imgtype=0&amp;src=http%3A%2F%2Fimg.vx.com%2Fuploadfile%2Fdata%2F2014%2F0603%2F2014060312275449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0" y="3124200"/>
            <a:ext cx="5638799" cy="2819400"/>
          </a:xfrm>
          <a:prstGeom prst="rect">
            <a:avLst/>
          </a:prstGeom>
          <a:noFill/>
        </p:spPr>
      </p:pic>
    </p:spTree>
  </p:cSld>
  <p:clrMapOvr>
    <a:masterClrMapping/>
  </p:clrMapOvr>
  <p:transition advTm="4149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软件测试中的教学与科研结合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教学内容：自动化单元测试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研究内容：自动化单元测试生成的有效性研究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参考论文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：“</a:t>
            </a:r>
            <a:r>
              <a:rPr lang="en-US" sz="1600" dirty="0" smtClean="0"/>
              <a:t>Do Automatically Generated Unit Tests Find Real Faults? An Empirical Study of Effectiveness and Challenges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 descr="流程图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800" y="2895600"/>
            <a:ext cx="8534400" cy="3810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85800"/>
            <a:ext cx="3352800" cy="769938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什么是教育？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133600"/>
            <a:ext cx="4343400" cy="3886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隶书" panose="02010509060101010101" pitchFamily="49" charset="-122"/>
              </a:rPr>
              <a:t>教育是影响人的思维能力、优良品格和体能形成的任何</a:t>
            </a:r>
            <a:r>
              <a:rPr lang="zh-CN" altLang="en-US" sz="2000" b="1" u="sng" dirty="0" smtClean="0">
                <a:solidFill>
                  <a:srgbClr val="FF0000"/>
                </a:solidFill>
                <a:ea typeface="隶书" panose="02010509060101010101" pitchFamily="49" charset="-122"/>
              </a:rPr>
              <a:t>行动和经历</a:t>
            </a:r>
            <a:r>
              <a:rPr lang="zh-CN" altLang="en-US" sz="2000" dirty="0" smtClean="0">
                <a:ea typeface="隶书" panose="02010509060101010101" pitchFamily="49" charset="-122"/>
              </a:rPr>
              <a:t>。 </a:t>
            </a:r>
            <a:r>
              <a:rPr lang="en-US" altLang="zh-CN" sz="2000" dirty="0" smtClean="0">
                <a:ea typeface="隶书" panose="02010509060101010101" pitchFamily="49" charset="-122"/>
              </a:rPr>
              <a:t>—</a:t>
            </a:r>
            <a:r>
              <a:rPr lang="zh-CN" altLang="en-US" sz="2000" dirty="0" smtClean="0">
                <a:ea typeface="隶书" panose="02010509060101010101" pitchFamily="49" charset="-122"/>
              </a:rPr>
              <a:t>维基百科</a:t>
            </a:r>
            <a:endParaRPr lang="zh-CN" altLang="en-US" sz="2000" dirty="0" smtClean="0"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隶书" panose="02010509060101010101" pitchFamily="49" charset="-122"/>
              </a:rPr>
              <a:t>凡是增进人们的知识和技能、影响人们的思想品德的</a:t>
            </a:r>
            <a:r>
              <a:rPr lang="zh-CN" altLang="en-US" sz="2000" b="1" u="sng" dirty="0" smtClean="0">
                <a:solidFill>
                  <a:srgbClr val="FF0000"/>
                </a:solidFill>
                <a:ea typeface="隶书" panose="02010509060101010101" pitchFamily="49" charset="-122"/>
              </a:rPr>
              <a:t>活动</a:t>
            </a:r>
            <a:r>
              <a:rPr lang="zh-CN" altLang="en-US" sz="2000" dirty="0" smtClean="0">
                <a:ea typeface="隶书" panose="02010509060101010101" pitchFamily="49" charset="-122"/>
              </a:rPr>
              <a:t>都是教育。</a:t>
            </a:r>
            <a:r>
              <a:rPr lang="en-US" altLang="zh-CN" sz="2000" dirty="0" smtClean="0">
                <a:ea typeface="隶书" panose="02010509060101010101" pitchFamily="49" charset="-122"/>
              </a:rPr>
              <a:t>—</a:t>
            </a:r>
            <a:r>
              <a:rPr lang="zh-CN" altLang="en-US" sz="2000" dirty="0" smtClean="0">
                <a:ea typeface="隶书" panose="02010509060101010101" pitchFamily="49" charset="-122"/>
              </a:rPr>
              <a:t>百度百科</a:t>
            </a:r>
            <a:endParaRPr lang="en-US" altLang="zh-CN" sz="2000" dirty="0" smtClean="0"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隶书" panose="02010509060101010101" pitchFamily="49" charset="-122"/>
              </a:rPr>
              <a:t>所谓教育，是忘却了在学校学习的全部内容之后</a:t>
            </a:r>
            <a:r>
              <a:rPr lang="zh-CN" altLang="en-US" sz="2000" b="1" u="sng" dirty="0" smtClean="0">
                <a:solidFill>
                  <a:srgbClr val="FF0000"/>
                </a:solidFill>
                <a:ea typeface="隶书" panose="02010509060101010101" pitchFamily="49" charset="-122"/>
              </a:rPr>
              <a:t>剩下的</a:t>
            </a:r>
            <a:r>
              <a:rPr lang="zh-CN" altLang="en-US" sz="2000" dirty="0" smtClean="0">
                <a:ea typeface="隶书" panose="02010509060101010101" pitchFamily="49" charset="-122"/>
              </a:rPr>
              <a:t>。</a:t>
            </a:r>
            <a:r>
              <a:rPr lang="en-US" altLang="zh-CN" sz="2000" dirty="0" smtClean="0">
                <a:ea typeface="隶书" panose="02010509060101010101" pitchFamily="49" charset="-122"/>
              </a:rPr>
              <a:t>—</a:t>
            </a:r>
            <a:r>
              <a:rPr lang="zh-CN" altLang="en-US" sz="2000" dirty="0" smtClean="0">
                <a:ea typeface="隶书" panose="02010509060101010101" pitchFamily="49" charset="-122"/>
              </a:rPr>
              <a:t>爱因斯坦</a:t>
            </a:r>
            <a:endParaRPr lang="zh-CN" altLang="en-US" sz="2000" dirty="0" smtClean="0">
              <a:ea typeface="隶书" panose="02010509060101010101" pitchFamily="49" charset="-122"/>
            </a:endParaRPr>
          </a:p>
        </p:txBody>
      </p:sp>
      <p:pic>
        <p:nvPicPr>
          <p:cNvPr id="6" name="Picture 2" descr="https://timgsa.baidu.com/timg?image&amp;quality=80&amp;size=b9999_10000&amp;sec=1542133546334&amp;di=88838560841932bc353b199883b156d0&amp;imgtype=0&amp;src=http%3A%2F%2Fimg2.ph.126.net%2F1LOWzRm_GVsY4gE4uw6bvQ%3D%3D%2F388688795349762244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64880" y="228600"/>
            <a:ext cx="4350520" cy="1676400"/>
          </a:xfrm>
          <a:prstGeom prst="rect">
            <a:avLst/>
          </a:prstGeom>
          <a:noFill/>
        </p:spPr>
      </p:pic>
      <p:pic>
        <p:nvPicPr>
          <p:cNvPr id="7" name="图片 3" descr="theme-whatiseducation-image-02-w465-h30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90800"/>
            <a:ext cx="416065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软件测试中的教学与科研结合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教学设计：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由研究团队介绍参考论文、研究思路、相关工具和数据；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研究团队依据实验，设计相关的测试任务，包括测试对象、测试环境和工具、测试步骤和要求、测试结果处理等；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为各小组分配测试任务，定义完成标准，提供相关的资源获取途径；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学生完成相关的测试任务，掌握软件单元测试的技术：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在网上获取被测系统、测试工具等；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搭建测试环境；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测试用例生成和进行测试；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获取测试数据；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进行测试数据分析；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研究团队获得研究的实验数据；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67200" y="4267200"/>
            <a:ext cx="464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基于文献阅读的软件工程教学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教学设计：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指导学生研究论文的阅读方法，训练学生把握要点的能力，提取解决方案的能力（针对本专业），还原实验或推导公式的能力，以及发现新问题的能力（针对博士）；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选择软件工程领域的代表文献，以及</a:t>
            </a: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ICSE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的最佳论文，按照课堂教学主题，引导学生分类阅读，以支撑知识单元的学习；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学生以小组为单位开展阅读工作：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个人阅读，做读书笔记，对论文进行归纳，回答</a:t>
            </a:r>
            <a:r>
              <a:rPr lang="en-US" altLang="zh-CN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个基本问题；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小组讨论，综合对论文的理解意见；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小组分工进行必要的扩展阅读，理解论文方案，再现论文实验；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以小组为单位进行课堂报告、课堂讨论和教师点评；</a:t>
            </a:r>
            <a:endParaRPr lang="en-US" altLang="zh-CN" sz="1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报告的主要内容：论文的研究背景、</a:t>
            </a:r>
            <a:r>
              <a:rPr lang="zh-CN" altLang="en-US" sz="1600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基本概念（知识点）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、论文的基本思想（问题和解决方案）、相关工作、验证方法和过程、研究结论和进一步的工作、从论文学到的</a:t>
            </a:r>
            <a:r>
              <a:rPr lang="zh-CN" altLang="en-US" sz="1600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研究方法</a:t>
            </a:r>
            <a:r>
              <a:rPr lang="zh-CN" altLang="en-US" sz="1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和得到的启发和借鉴等。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基于文献阅读的软件工程教学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3581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24400" y="1371600"/>
            <a:ext cx="4125068" cy="53340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4267200" cy="53340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课程项目：</a:t>
            </a:r>
            <a:r>
              <a:rPr lang="en-US" altLang="zh-CN" dirty="0" smtClean="0"/>
              <a:t>Step By Step </a:t>
            </a:r>
            <a:r>
              <a:rPr lang="zh-CN" altLang="en-US" dirty="0" smtClean="0"/>
              <a:t>做研究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0772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训练学生的科研能力：选择一个算法、系统、过程进行研究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提出一个研究项目（研究的想法）；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对研究对象进行描述（算法、系统、过程等）；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研究项目的任务、环境描述（对研究的环境条件的描述）；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行为的探索，做实验研究算法、系统、过程的行为特征；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评价针对本研究的现有相关工作（已有的问题和解决方案）；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研究提议（提出研究问题及解决方案）；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验证实验，设计实验来验证方案的可行性和有效性；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对实验结果进行分析和讨论，得出最终实验结果报告；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对研究工作进行总结，编写学术论文（摘要、关键词、正文、参考文献）；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4338" name="Picture 2" descr="https://timgsa.baidu.com/timg?image&amp;quality=80&amp;size=b9999_10000&amp;sec=1542734876158&amp;di=f89658f0cfdf177e42cfe46ef618c864&amp;imgtype=0&amp;src=http%3A%2F%2Fpic36.photophoto.cn%2F20150713%2F1190119780844079_b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39000" y="15240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课程项目：</a:t>
            </a:r>
            <a:r>
              <a:rPr lang="en-US" altLang="zh-CN" dirty="0" smtClean="0"/>
              <a:t>Step By Step </a:t>
            </a:r>
            <a:r>
              <a:rPr lang="zh-CN" altLang="en-US" dirty="0" smtClean="0"/>
              <a:t>开发软件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0772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训练学生的软件开发能力：选择一个应用需求，完成软件系统的开发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提出软件项目的想法（用户需求）；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对软件项目进行描述，对系统的功能、处理的数据、运行的环境描述；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调研现有的同类软件系统，包括商用和开源系统；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制定软件开发计划（时间计划、质量保证计划）；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系统需求分析和建模（系统功能、数据、环境分析）；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系统的设计和建模（系统架构、数据库、</a:t>
            </a: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GUI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、构件级设计）；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系统实现与测试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系统构建、单元测试、系统集成、系统测试</a:t>
            </a:r>
            <a:r>
              <a:rPr 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系统维护和迭代开发；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软件开发工作总结（软件开发技术文档、用户手册、可安装软件）；</a:t>
            </a:r>
            <a:endParaRPr lang="zh-CN" altLang="en-US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314" name="Picture 2" descr="https://timgsa.baidu.com/timg?image&amp;quality=80&amp;size=b9999_10000&amp;sec=1542734932537&amp;di=83ecdb4686192c7fbb667599fecf7ba7&amp;imgtype=0&amp;src=http%3A%2F%2Fs9.sinaimg.cn%2Fmw690%2F0071GAQJzy7ixXJVqVq38%2669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81800" y="2895600"/>
            <a:ext cx="2171596" cy="1378851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教学效果评估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0010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学生完成课程后，有显示度的成果，提交一个可运行的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软件，或完成一篇可发表的论文；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提升了学生对课程学习的兴趣，以及对课堂参与的积极性，逃课和开小差的学生明显减少；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增加了学生学习的成就感，不断有可展示的工作成果，以及得到同学和老师的评价和认可；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在方法学上给予学生科学研究、应用开发的指导，学生对课程教学的认可度较高；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学生之间的协同学习，提升了学习成效，训练了学生的思维、阅读、语言、交流等多方面的能力；</a:t>
            </a:r>
            <a:endParaRPr lang="en-US" altLang="zh-CN" sz="1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  <p:pic>
        <p:nvPicPr>
          <p:cNvPr id="69634" name="Picture 2" descr="https://timgsa.baidu.com/timg?image&amp;quality=80&amp;size=b9999_10000&amp;sec=1542735912454&amp;di=5f3831847630265bf846b0fbf62681fe&amp;imgtype=0&amp;src=http%3A%2F%2Fpic.kekenet.com%2F2013%2F1227%2F933138813639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00800" y="228600"/>
            <a:ext cx="2424545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面向学生能力培养的教学需要我们重新认识教师的角色；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基于案例的教学需要进行教学的设计和对学生有效的训练；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教学没有“银弹”，没有适合所有学生、所有课程的教学方式；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在教学设计中，学生的知识、能力和技能的培养缺一不可，对于研究生培养，系统的领域知识构建至关重要；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在教学设计中，通过阅读、讨论、写作、实验、开发等活动训练学生的审辨式思维（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Critical Thinking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681E9-E8CD-457E-B2DF-D20E185A72C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10E8-FEBA-41BF-98AA-92C4319335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advTm="30498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参考书籍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7373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F610D960-6BEC-4115-83F1-78B8E50CB102}" type="datetime1">
              <a:rPr lang="zh-CN" altLang="en-US"/>
            </a:fld>
            <a:endParaRPr lang="en-US" altLang="zh-CN"/>
          </a:p>
        </p:txBody>
      </p:sp>
      <p:sp>
        <p:nvSpPr>
          <p:cNvPr id="706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1302B1CC-5A6D-4A57-A797-1AE2B1925790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3" name="内容占位符 2"/>
          <p:cNvSpPr>
            <a:spLocks noGrp="1"/>
          </p:cNvSpPr>
          <p:nvPr>
            <p:ph sz="quarter" idx="1"/>
          </p:nvPr>
        </p:nvSpPr>
        <p:spPr>
          <a:xfrm>
            <a:off x="1752600" y="1524000"/>
            <a:ext cx="7391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一个好老师必备的教学工具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高效能教学的七种方法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如何培养终身学习者：创造以学习者为中心的教学环境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双螺旋教学策略：激发学习动机和主动性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最佳教学模式的选择与过程控制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评价表：快捷有效的教学评价工具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开启教学生涯：大学新教师的关键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周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如何讲授新课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聪明教学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原则：基于学习科学的教学策略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146" name="Picture 2" descr="https://timgsa.baidu.com/timg?image&amp;quality=80&amp;size=b9999_10000&amp;sec=1537984117678&amp;di=a250eca5e5739fc330920a8967c678de&amp;imgtype=0&amp;src=http%3A%2F%2Fstatics.aieln.com%2Fuploadfile%2F2015%2F0129%2F20150129045811747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38800" y="304800"/>
            <a:ext cx="3169226" cy="1905000"/>
          </a:xfrm>
          <a:prstGeom prst="rect">
            <a:avLst/>
          </a:prstGeom>
          <a:noFill/>
        </p:spPr>
      </p:pic>
    </p:spTree>
  </p:cSld>
  <p:clrMapOvr>
    <a:masterClrMapping/>
  </p:clrMapOvr>
  <p:transition advTm="3728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489825" cy="6858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参考教学资源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58025" cy="3940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国内的精品课程、资源共享课程、课程中心网站；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国外的开放课程（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Open/Free Courses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）网站；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国内外大规模在线课程（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MOOCs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）网站；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国外高校学院（专业系）网站；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国内外高校教师个人主页和课程网站；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国外教材网站；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。。。。。。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 algn="ctr" eaLnBrk="0" hangingPunct="0">
              <a:spcBef>
                <a:spcPct val="50000"/>
              </a:spcBef>
            </a:pPr>
            <a:r>
              <a:rPr lang="zh-CN" altLang="en-US" sz="2000" b="1" i="1" u="sng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 b="1" i="1" u="sng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PPT</a:t>
            </a:r>
            <a:r>
              <a:rPr lang="zh-CN" altLang="en-US" sz="2000" b="1" i="1" u="sng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，视频，演示，项目，实验，案例，参考资源，试题</a:t>
            </a:r>
            <a:r>
              <a:rPr lang="en-US" altLang="zh-CN" sz="2000" b="1" i="1" u="sng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b="1" i="1" u="sng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习题，教学平台，。。。。。。）</a:t>
            </a:r>
            <a:endParaRPr lang="zh-CN" altLang="en-US" sz="2000" b="1" i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4756" name="AutoShape 4" descr="2Q=="/>
          <p:cNvSpPr>
            <a:spLocks noChangeAspect="1" noChangeArrowheads="1"/>
          </p:cNvSpPr>
          <p:nvPr/>
        </p:nvSpPr>
        <p:spPr bwMode="auto">
          <a:xfrm>
            <a:off x="3209925" y="2590800"/>
            <a:ext cx="272415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74757" name="Picture 6" descr="stock-photo-8878702-modern-education-and-online-learni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34200" y="3352800"/>
            <a:ext cx="210502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774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>
                <a:ea typeface="宋体" panose="02010600030101010101" pitchFamily="2" charset="-122"/>
              </a:rPr>
              <a:t>Q&amp;A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4755" name="文本占位符 2"/>
          <p:cNvSpPr>
            <a:spLocks noGrp="1"/>
          </p:cNvSpPr>
          <p:nvPr>
            <p:ph type="body" idx="1"/>
          </p:nvPr>
        </p:nvSpPr>
        <p:spPr>
          <a:xfrm>
            <a:off x="838200" y="3048000"/>
            <a:ext cx="7772400" cy="1500188"/>
          </a:xfrm>
        </p:spPr>
        <p:txBody>
          <a:bodyPr>
            <a:normAutofit/>
          </a:bodyPr>
          <a:lstStyle/>
          <a:p>
            <a:pPr algn="ctr" fontAlgn="auto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zh-CN" altLang="en-US" sz="66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谢谢大家！</a:t>
            </a:r>
            <a:endParaRPr lang="zh-CN" altLang="en-US" sz="6600" dirty="0" smtClean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782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B7E8A6B9-02C1-4A04-89E4-013A23EB33DC}" type="datetime1">
              <a:rPr lang="zh-CN" altLang="en-US"/>
            </a:fld>
            <a:endParaRPr lang="en-US" altLang="zh-CN"/>
          </a:p>
        </p:txBody>
      </p:sp>
      <p:sp>
        <p:nvSpPr>
          <p:cNvPr id="7475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9ACE5CC0-2F21-4632-A2E7-F26F9FD4010B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811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国际工程教育认证对学生的要求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运用数学、科学和工程知识的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设计和进行实验，以及分析和解释数据的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在诸如经济、环境、社会、政治、道德、健康和安全、可生产性和可持续性等现实约束条件下，设计满足所期望需要的系统、部件或过程的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在多学科综合小组中发挥作用的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确定、明确地描述和解决工程问题的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理解职业和道德的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责任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有效地沟通交流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宽泛的教育有必要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理解</a:t>
            </a:r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工程解决方案在全球、经济、环境和社会背景中产生的影响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能认识到终生学习的必要性和从事终身学习的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en-US" altLang="zh-CN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当代问题方面的</a:t>
            </a:r>
            <a:r>
              <a:rPr lang="zh-CN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知识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使用工程实践所需要的技术、技能和现代工程工具的</a:t>
            </a:r>
            <a:r>
              <a:rPr lang="zh-CN" altLang="zh-CN" sz="2000" b="1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endParaRPr lang="zh-CN" altLang="en-US" sz="2000" b="1" u="sng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8" name="日期占位符 3"/>
          <p:cNvSpPr txBox="1">
            <a:spLocks noGrp="1"/>
          </p:cNvSpPr>
          <p:nvPr/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/>
            <a:fld id="{A91A1351-29E8-4656-9207-2DAF10FF6F23}" type="datetime1">
              <a:rPr lang="zh-CN" altLang="en-US" sz="1400"/>
            </a:fld>
            <a:endParaRPr lang="en-US" altLang="zh-CN" sz="1400"/>
          </a:p>
        </p:txBody>
      </p:sp>
      <p:sp>
        <p:nvSpPr>
          <p:cNvPr id="11269" name="灯片编号占位符 4"/>
          <p:cNvSpPr txBox="1">
            <a:spLocks noGrp="1"/>
          </p:cNvSpPr>
          <p:nvPr/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eaLnBrk="0" hangingPunct="0"/>
            <a:fld id="{FE3A7B9A-22BF-41EE-9AC4-10A4B62DF3F0}" type="slidenum">
              <a:rPr lang="zh-CN" altLang="en-US" sz="1400"/>
            </a:fld>
            <a:endParaRPr lang="en-US" altLang="zh-CN" sz="1400"/>
          </a:p>
        </p:txBody>
      </p:sp>
      <p:pic>
        <p:nvPicPr>
          <p:cNvPr id="11270" name="Picture 7" descr="MC900446004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24600" y="2895600"/>
            <a:ext cx="1611313" cy="16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8221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92162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“新工科”对人才能力的要求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1229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FCF4978A-04E7-4140-8B7D-516FE7C9937D}" type="datetime1">
              <a:rPr lang="zh-CN" altLang="en-US"/>
            </a:fld>
            <a:endParaRPr lang="en-US" altLang="zh-CN"/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B44F5F8E-D607-4AE3-ABB2-7C6A67937ABB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7924800" cy="5105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制作（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Making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发现（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Discovering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沟通交流技能（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Interpersonal Skills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个人技能和态度（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Personal Skills and Attitudes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创造性思维（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Creative Thinking</a:t>
            </a: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系统思维（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Systems Thinking</a:t>
            </a: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审辨式和元认知思维（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Critical and Meta cognitive Thinking</a:t>
            </a: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分析性思维（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Analytical Thinking</a:t>
            </a: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计算思维（</a:t>
            </a:r>
            <a:r>
              <a:rPr lang="en-US" altLang="zh-CN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Computational Thinking</a:t>
            </a: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b="1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实验性的（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Experimental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人文主义的（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Humanistic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）；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4" name="TextBox 11"/>
          <p:cNvSpPr txBox="1">
            <a:spLocks noChangeArrowheads="1"/>
          </p:cNvSpPr>
          <p:nvPr/>
        </p:nvSpPr>
        <p:spPr bwMode="auto">
          <a:xfrm>
            <a:off x="4876800" y="6248400"/>
            <a:ext cx="38798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参考美国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MIT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工程学院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NEET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</a:t>
            </a:r>
            <a:endParaRPr lang="zh-CN" altLang="en-US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3730" name="Picture 2" descr="https://timgsa.baidu.com/timg?image&amp;quality=80&amp;size=b9999_10000&amp;sec=1537984278254&amp;di=c7cb7dc286b6ef11df9254ffe31ca5d1&amp;imgtype=0&amp;src=http%3A%2F%2Fwww.jiangshi99.com%2Fupload%2Fimage%2F20160422%2F1461312732625079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86600" y="1143000"/>
            <a:ext cx="1825465" cy="1609227"/>
          </a:xfrm>
          <a:prstGeom prst="rect">
            <a:avLst/>
          </a:prstGeom>
          <a:noFill/>
        </p:spPr>
      </p:pic>
    </p:spTree>
  </p:cSld>
  <p:clrMapOvr>
    <a:masterClrMapping/>
  </p:clrMapOvr>
  <p:transition advTm="15273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zh-CN" altLang="en-GB" dirty="0" smtClean="0">
                <a:latin typeface="+mj-ea"/>
              </a:rPr>
              <a:t>以学生为中心的</a:t>
            </a:r>
            <a:r>
              <a:rPr lang="zh-CN" altLang="en-US" dirty="0" smtClean="0">
                <a:latin typeface="+mj-ea"/>
              </a:rPr>
              <a:t>教学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D112132C-BA38-483D-813E-5025A5462D01}" type="datetime1">
              <a:rPr lang="zh-CN" altLang="en-US"/>
            </a:fld>
            <a:endParaRPr lang="en-US" altLang="zh-CN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D9B96E37-0357-4EC0-83CC-97DB2EA7458B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391400" cy="49530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以学生为主体，教师成为学生学习的帮助者；针对学生的特点，</a:t>
            </a:r>
            <a:r>
              <a:rPr lang="zh-CN" altLang="en-GB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将更多的学习责任放在</a:t>
            </a:r>
            <a:r>
              <a:rPr lang="zh-CN" altLang="en-US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学生</a:t>
            </a:r>
            <a:r>
              <a:rPr lang="zh-CN" altLang="en-GB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身上</a:t>
            </a:r>
            <a:r>
              <a:rPr lang="zh-CN" altLang="en-US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GB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让学生参与</a:t>
            </a:r>
            <a:r>
              <a:rPr lang="zh-CN" altLang="en-US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教学，主动学习</a:t>
            </a:r>
            <a:r>
              <a:rPr lang="zh-CN" altLang="en-GB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 smtClean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zh-CN" altLang="en-GB" sz="2800" dirty="0" smtClean="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zh-CN" altLang="en-GB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在教学过程中关注学生的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特点和</a:t>
            </a:r>
            <a:r>
              <a:rPr lang="zh-CN" altLang="en-GB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GB" sz="2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GB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个性化</a:t>
            </a:r>
            <a:r>
              <a:rPr lang="zh-CN" altLang="en-US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学习；</a:t>
            </a:r>
            <a:endParaRPr lang="en-US" altLang="zh-CN" sz="2400" dirty="0" smtClean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GB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主动学习</a:t>
            </a:r>
            <a:r>
              <a:rPr lang="zh-CN" altLang="en-US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sz="2400" dirty="0" smtClean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经历学习的过程；</a:t>
            </a:r>
            <a:r>
              <a:rPr lang="en-GB" altLang="zh-CN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GB" altLang="zh-CN" sz="2400" dirty="0" smtClean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关联</a:t>
            </a:r>
            <a:r>
              <a:rPr lang="zh-CN" altLang="en-GB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学生的生活和经历；</a:t>
            </a:r>
            <a:r>
              <a:rPr lang="en-GB" altLang="zh-CN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GB" altLang="zh-CN" sz="2400" dirty="0" smtClean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GB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使知识与现实世界相关</a:t>
            </a:r>
            <a:r>
              <a:rPr lang="zh-CN" altLang="en-US" sz="2400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sz="2400" dirty="0" smtClean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</a:pPr>
            <a:endParaRPr lang="en-US" altLang="zh-CN" sz="2400" dirty="0" smtClean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zh-CN" altLang="en-US" sz="24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要点：因材施教、做中学！</a:t>
            </a:r>
            <a:endParaRPr lang="zh-CN" altLang="en-US" sz="2400" b="1" u="sng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1510" name="Picture 4" descr="MP900422593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10200" y="3657600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7129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9906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教学如何面向学生能力的培养？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88604CAC-5449-46A0-B680-D88B70ADFF82}" type="datetime1">
              <a:rPr lang="zh-CN" altLang="en-US"/>
            </a:fld>
            <a:endParaRPr lang="en-US" altLang="zh-CN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23C55253-5A7A-4518-AD1E-CD29F944F1FF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u="sng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知识、技能、能力并重的教学： </a:t>
            </a:r>
            <a:endParaRPr lang="en-US" altLang="zh-CN" sz="2400" b="1" u="sng" dirty="0" smtClean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提开放式问题</a:t>
            </a:r>
            <a:r>
              <a:rPr lang="en-US" altLang="zh-CN" sz="2000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训练学生的思维，建立学生的自信；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基于学生的经验和兴趣</a:t>
            </a:r>
            <a:r>
              <a:rPr lang="en-US" altLang="zh-CN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2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教师从讲授转移到实践活动上，并与学生的个人生活、兴趣、经历相关联；</a:t>
            </a:r>
            <a:endParaRPr lang="en-US" altLang="zh-CN" sz="2000" b="1" u="sng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在做中学</a:t>
            </a:r>
            <a:r>
              <a:rPr lang="en-US" altLang="zh-CN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知其然，不一定要知其所以然，在知识的运用中增加理解；</a:t>
            </a:r>
            <a:endParaRPr lang="zh-CN" altLang="en-US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让学生有学习的选择：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承认学生之间的差别；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提供知识以外的学习内容：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培养学生现实生活中的各种能力；</a:t>
            </a:r>
            <a:endParaRPr lang="en-US" altLang="zh-CN" sz="2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2534" name="Picture 7" descr="MM900356713[1]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62800" y="1219200"/>
            <a:ext cx="1493838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ransition advTm="25615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Bloom’s </a:t>
            </a:r>
            <a:r>
              <a:rPr lang="zh-CN" altLang="en-US" dirty="0" smtClean="0">
                <a:latin typeface="+mj-ea"/>
              </a:rPr>
              <a:t>学习分类模型（认知域）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compatLnSpc="1"/>
          <a:lstStyle/>
          <a:p>
            <a:fld id="{07B7F5A7-2683-4E31-9DE7-33078C75160D}" type="datetime1">
              <a:rPr lang="zh-CN" altLang="en-US"/>
            </a:fld>
            <a:endParaRPr lang="en-US" altLang="zh-CN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EB2CFF64-EF43-4463-911C-13BF8BC181B2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181600"/>
            <a:ext cx="1981199" cy="563563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记忆</a:t>
            </a:r>
            <a:endParaRPr lang="zh-CN" altLang="en-US" sz="2800" b="1" dirty="0" smtClean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152400" y="44958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理解</a:t>
            </a:r>
            <a:endParaRPr lang="zh-CN" altLang="en-US" sz="2800" b="1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6" name="TextBox 5"/>
          <p:cNvSpPr txBox="1">
            <a:spLocks noChangeArrowheads="1"/>
          </p:cNvSpPr>
          <p:nvPr/>
        </p:nvSpPr>
        <p:spPr bwMode="auto">
          <a:xfrm>
            <a:off x="152400" y="38100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运用</a:t>
            </a:r>
            <a:endParaRPr lang="zh-CN" altLang="en-US" sz="2800" b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7" name="TextBox 6"/>
          <p:cNvSpPr txBox="1">
            <a:spLocks noChangeArrowheads="1"/>
          </p:cNvSpPr>
          <p:nvPr/>
        </p:nvSpPr>
        <p:spPr bwMode="auto">
          <a:xfrm>
            <a:off x="152400" y="3200400"/>
            <a:ext cx="1828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endParaRPr lang="zh-CN" altLang="en-US" sz="2800" b="1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8" name="TextBox 7"/>
          <p:cNvSpPr txBox="1">
            <a:spLocks noChangeArrowheads="1"/>
          </p:cNvSpPr>
          <p:nvPr/>
        </p:nvSpPr>
        <p:spPr bwMode="auto">
          <a:xfrm>
            <a:off x="152400" y="2514600"/>
            <a:ext cx="1828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评价</a:t>
            </a:r>
            <a:endParaRPr lang="zh-CN" altLang="en-US" sz="2800" b="1" dirty="0">
              <a:solidFill>
                <a:srgbClr val="00B0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9" name="TextBox 8"/>
          <p:cNvSpPr txBox="1">
            <a:spLocks noChangeArrowheads="1"/>
          </p:cNvSpPr>
          <p:nvPr/>
        </p:nvSpPr>
        <p:spPr bwMode="auto">
          <a:xfrm>
            <a:off x="152400" y="1752600"/>
            <a:ext cx="1828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创造</a:t>
            </a:r>
            <a:endParaRPr lang="zh-CN" altLang="en-US" sz="28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62200" y="1600200"/>
            <a:ext cx="5791200" cy="509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>
          <a:xfrm flipV="1">
            <a:off x="457200" y="1981200"/>
            <a:ext cx="0" cy="3657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09600" y="1752600"/>
            <a:ext cx="914400" cy="2133600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27331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273050" marR="0" indent="-273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1800"/>
          </a:spcAft>
          <a:buClr>
            <a:schemeClr val="accent1"/>
          </a:buClr>
          <a:buSzPct val="85000"/>
          <a:buFont typeface="Wingdings 2" panose="05020102010507070707" pitchFamily="18" charset="2"/>
          <a:buChar char=""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隶书" panose="02010509060101010101" pitchFamily="49" charset="-122"/>
            <a:ea typeface="隶书" panose="02010509060101010101" pitchFamily="49" charset="-122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7203</Words>
  <Application>WPS 演示</Application>
  <PresentationFormat>全屏显示(4:3)</PresentationFormat>
  <Paragraphs>625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Arial</vt:lpstr>
      <vt:lpstr>宋体</vt:lpstr>
      <vt:lpstr>Wingdings</vt:lpstr>
      <vt:lpstr>Wingdings 2</vt:lpstr>
      <vt:lpstr>隶书</vt:lpstr>
      <vt:lpstr>Franklin Gothic Book</vt:lpstr>
      <vt:lpstr>华文新魏</vt:lpstr>
      <vt:lpstr>Perpetua</vt:lpstr>
      <vt:lpstr>幼圆</vt:lpstr>
      <vt:lpstr>微软雅黑</vt:lpstr>
      <vt:lpstr>Arial Unicode MS</vt:lpstr>
      <vt:lpstr>Calibri</vt:lpstr>
      <vt:lpstr>Times New Roman</vt:lpstr>
      <vt:lpstr>DejaVu Sans</vt:lpstr>
      <vt:lpstr>DejaVu Sans</vt:lpstr>
      <vt:lpstr>Wingdings 2</vt:lpstr>
      <vt:lpstr>Segoe Print</vt:lpstr>
      <vt:lpstr>平衡</vt:lpstr>
      <vt:lpstr>“现代软件工程”课程教学实践</vt:lpstr>
      <vt:lpstr>主要内容</vt:lpstr>
      <vt:lpstr>引言</vt:lpstr>
      <vt:lpstr>什么是教育？</vt:lpstr>
      <vt:lpstr>国际工程教育认证对学生的要求</vt:lpstr>
      <vt:lpstr>“新工科”对人才能力的要求</vt:lpstr>
      <vt:lpstr>以学生为中心的教学</vt:lpstr>
      <vt:lpstr>教学如何面向学生能力的培养？</vt:lpstr>
      <vt:lpstr>Bloom’s 学习分类模型（认知域）</vt:lpstr>
      <vt:lpstr>学生能力培养的途径</vt:lpstr>
      <vt:lpstr>互动式课堂教学的活动</vt:lpstr>
      <vt:lpstr>面向能力培养的课程设计</vt:lpstr>
      <vt:lpstr>研究生的课堂教学模式</vt:lpstr>
      <vt:lpstr>“现代软件工程” 课程设计的基本思路</vt:lpstr>
      <vt:lpstr>软件工程专业教学标准</vt:lpstr>
      <vt:lpstr>课程教学大纲的迁移</vt:lpstr>
      <vt:lpstr>课程教学大纲的制定</vt:lpstr>
      <vt:lpstr>课堂教学设计要点</vt:lpstr>
      <vt:lpstr>让学生主动学习的课堂教学策略</vt:lpstr>
      <vt:lpstr>课堂讨论的组织</vt:lpstr>
      <vt:lpstr>课堂讨论的优势</vt:lpstr>
      <vt:lpstr>如何组织课堂讨论？</vt:lpstr>
      <vt:lpstr>提出好的讨论问题！</vt:lpstr>
      <vt:lpstr>课堂讨论的实施</vt:lpstr>
      <vt:lpstr>课堂讨论的实例</vt:lpstr>
      <vt:lpstr>案例教学的设计</vt:lpstr>
      <vt:lpstr>什么是案例教学？</vt:lpstr>
      <vt:lpstr>设计一个好的教学案例的标准</vt:lpstr>
      <vt:lpstr>实例1：项目开发计划制定的案例教学</vt:lpstr>
      <vt:lpstr>PowerPoint 演示文稿</vt:lpstr>
      <vt:lpstr>实例1：项目开发计划制定的案例教学</vt:lpstr>
      <vt:lpstr>实例2：软件项目管理的案例教学</vt:lpstr>
      <vt:lpstr>实例3：面向对象软件开发案例教学</vt:lpstr>
      <vt:lpstr>实例3：面向对象软件开发案例教学</vt:lpstr>
      <vt:lpstr>实例3：面向对象软件开发案例教学</vt:lpstr>
      <vt:lpstr>实例4：分析与设计建模案例教学</vt:lpstr>
      <vt:lpstr>实例4：分析与设计建模案例教学</vt:lpstr>
      <vt:lpstr>研究和应用能力的培养</vt:lpstr>
      <vt:lpstr>软件测试中的教学与科研结合</vt:lpstr>
      <vt:lpstr>软件测试中的教学与科研结合</vt:lpstr>
      <vt:lpstr>基于文献阅读的软件工程教学</vt:lpstr>
      <vt:lpstr>基于文献阅读的软件工程教学</vt:lpstr>
      <vt:lpstr>课程项目：Step By Step 做研究</vt:lpstr>
      <vt:lpstr>课程项目：Step By Step 开发软件</vt:lpstr>
      <vt:lpstr>教学效果评估</vt:lpstr>
      <vt:lpstr>结束语</vt:lpstr>
      <vt:lpstr>参考书籍</vt:lpstr>
      <vt:lpstr>参考教学资源</vt:lpstr>
      <vt:lpstr>Q&amp;A</vt:lpstr>
    </vt:vector>
  </TitlesOfParts>
  <Company>Corbis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Learning Activities :  Student – Centered Teaching</dc:title>
  <dc:creator>lee</dc:creator>
  <cp:lastModifiedBy>Administrator</cp:lastModifiedBy>
  <cp:revision>546</cp:revision>
  <cp:lastPrinted>2113-01-01T00:00:00Z</cp:lastPrinted>
  <dcterms:created xsi:type="dcterms:W3CDTF">2113-01-01T00:00:00Z</dcterms:created>
  <dcterms:modified xsi:type="dcterms:W3CDTF">2018-11-26T03:44:03Z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TC010875731033</vt:lpwstr>
  </property>
  <property fmtid="{D5CDD505-2E9C-101B-9397-08002B2CF9AE}" pid="3" name="KSORubyTemplateID">
    <vt:lpwstr>21</vt:lpwstr>
  </property>
  <property fmtid="{D5CDD505-2E9C-101B-9397-08002B2CF9AE}" pid="4" name="KSOProductBuildVer">
    <vt:lpwstr>2052-10.1.0.7668</vt:lpwstr>
  </property>
</Properties>
</file>