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1248" r:id="rId3"/>
    <p:sldId id="348" r:id="rId5"/>
    <p:sldId id="840" r:id="rId6"/>
    <p:sldId id="364" r:id="rId7"/>
    <p:sldId id="382" r:id="rId8"/>
    <p:sldId id="932" r:id="rId9"/>
    <p:sldId id="453" r:id="rId10"/>
    <p:sldId id="1327" r:id="rId11"/>
    <p:sldId id="920" r:id="rId12"/>
    <p:sldId id="381" r:id="rId13"/>
    <p:sldId id="620" r:id="rId14"/>
    <p:sldId id="1042" r:id="rId15"/>
    <p:sldId id="387" r:id="rId16"/>
    <p:sldId id="926" r:id="rId17"/>
    <p:sldId id="388" r:id="rId18"/>
    <p:sldId id="625" r:id="rId19"/>
    <p:sldId id="928" r:id="rId20"/>
    <p:sldId id="996" r:id="rId21"/>
    <p:sldId id="626" r:id="rId22"/>
    <p:sldId id="1047" r:id="rId23"/>
    <p:sldId id="1048" r:id="rId24"/>
    <p:sldId id="1043" r:id="rId25"/>
    <p:sldId id="1044" r:id="rId26"/>
    <p:sldId id="1193" r:id="rId27"/>
    <p:sldId id="1194" r:id="rId28"/>
    <p:sldId id="1195" r:id="rId29"/>
    <p:sldId id="1099" r:id="rId30"/>
    <p:sldId id="1100" r:id="rId31"/>
    <p:sldId id="1101" r:id="rId32"/>
    <p:sldId id="1328" r:id="rId33"/>
    <p:sldId id="449" r:id="rId34"/>
    <p:sldId id="945" r:id="rId35"/>
    <p:sldId id="934" r:id="rId36"/>
    <p:sldId id="1000" r:id="rId37"/>
    <p:sldId id="1001" r:id="rId38"/>
    <p:sldId id="929" r:id="rId39"/>
    <p:sldId id="925" r:id="rId40"/>
    <p:sldId id="921" r:id="rId41"/>
    <p:sldId id="1144" r:id="rId42"/>
    <p:sldId id="1145" r:id="rId43"/>
    <p:sldId id="1146" r:id="rId44"/>
    <p:sldId id="1004" r:id="rId45"/>
    <p:sldId id="1329" r:id="rId46"/>
    <p:sldId id="1331" r:id="rId47"/>
    <p:sldId id="1332" r:id="rId48"/>
    <p:sldId id="1333" r:id="rId49"/>
    <p:sldId id="1334" r:id="rId50"/>
    <p:sldId id="1006" r:id="rId51"/>
    <p:sldId id="1335" r:id="rId52"/>
    <p:sldId id="1337" r:id="rId53"/>
    <p:sldId id="1381" r:id="rId54"/>
    <p:sldId id="1336" r:id="rId55"/>
    <p:sldId id="1339" r:id="rId56"/>
    <p:sldId id="1338" r:id="rId57"/>
    <p:sldId id="447" r:id="rId5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ng" initials="N"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830E0"/>
    <a:srgbClr val="0000F8"/>
    <a:srgbClr val="B787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2645" autoAdjust="0"/>
  </p:normalViewPr>
  <p:slideViewPr>
    <p:cSldViewPr snapToGrid="0">
      <p:cViewPr varScale="1">
        <p:scale>
          <a:sx n="89" d="100"/>
          <a:sy n="89" d="100"/>
        </p:scale>
        <p:origin x="-432" y="-96"/>
      </p:cViewPr>
      <p:guideLst>
        <p:guide orient="horz" pos="2256"/>
        <p:guide pos="379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2" Type="http://schemas.openxmlformats.org/officeDocument/2006/relationships/commentAuthors" Target="commentAuthors.xml"/><Relationship Id="rId61" Type="http://schemas.openxmlformats.org/officeDocument/2006/relationships/tableStyles" Target="tableStyles.xml"/><Relationship Id="rId60" Type="http://schemas.openxmlformats.org/officeDocument/2006/relationships/viewProps" Target="viewProps.xml"/><Relationship Id="rId6" Type="http://schemas.openxmlformats.org/officeDocument/2006/relationships/slide" Target="slides/slide3.xml"/><Relationship Id="rId59" Type="http://schemas.openxmlformats.org/officeDocument/2006/relationships/presProps" Target="presProps.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99C690-E4F3-41AF-921E-A689692E3B8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D925C3-E9EA-4633-AA18-C209D9301DA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感谢申功章老师</a:t>
            </a:r>
            <a:endParaRPr lang="zh-CN" altLang="en-US" dirty="0"/>
          </a:p>
        </p:txBody>
      </p:sp>
      <p:sp>
        <p:nvSpPr>
          <p:cNvPr id="4" name="灯片编号占位符 3"/>
          <p:cNvSpPr>
            <a:spLocks noGrp="1"/>
          </p:cNvSpPr>
          <p:nvPr>
            <p:ph type="sldNum" sz="quarter" idx="10"/>
          </p:nvPr>
        </p:nvSpPr>
        <p:spPr/>
        <p:txBody>
          <a:bodyPr/>
          <a:lstStyle/>
          <a:p>
            <a:pPr>
              <a:defRPr/>
            </a:pPr>
            <a:fld id="{3BE64F5C-44A7-41AB-A0B8-65B51256756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p:sp>
      <p:sp>
        <p:nvSpPr>
          <p:cNvPr id="64515" name="备注占位符 2"/>
          <p:cNvSpPr>
            <a:spLocks noGrp="1"/>
          </p:cNvSpPr>
          <p:nvPr>
            <p:ph type="body" idx="1"/>
          </p:nvPr>
        </p:nvSpPr>
        <p:spPr/>
        <p:txBody>
          <a:bodyPr wrap="square" lIns="91440" tIns="45720" rIns="91440" bIns="45720" anchor="t"/>
          <a:lstStyle/>
          <a:p>
            <a:pPr lvl="0"/>
            <a:r>
              <a:rPr lang="zh-CN" altLang="en-US" dirty="0"/>
              <a:t>大家再讨论一下？</a:t>
            </a:r>
            <a:endParaRPr lang="zh-CN" altLang="en-US" dirty="0"/>
          </a:p>
        </p:txBody>
      </p:sp>
      <p:sp>
        <p:nvSpPr>
          <p:cNvPr id="64516" name="灯片编号占位符 3"/>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en-US" altLang="zh-CN" sz="1200" dirty="0">
                <a:ea typeface="仿宋_GB2312" pitchFamily="49" charset="-122"/>
              </a:rPr>
            </a:fld>
            <a:endParaRPr lang="en-US" altLang="zh-CN" sz="1200" dirty="0">
              <a:ea typeface="仿宋_GB2312" pitchFamily="49"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箭头是支撑关系</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8194" name="幻灯片图像占位符 1"/>
          <p:cNvSpPr>
            <a:spLocks noGrp="1" noRot="1" noChangeAspect="1" noChangeArrowheads="1"/>
          </p:cNvSpPr>
          <p:nvPr>
            <p:ph type="sldImg" idx="4294967295"/>
          </p:nvPr>
        </p:nvSpPr>
        <p:spPr>
          <a:xfrm>
            <a:off x="2147483647" y="0"/>
            <a:ext cx="0" cy="2147011200"/>
          </a:xfrm>
        </p:spPr>
      </p:sp>
      <p:sp>
        <p:nvSpPr>
          <p:cNvPr id="8195" name="备注占位符 2"/>
          <p:cNvSpPr>
            <a:spLocks noGrp="1" noRot="1" noChangeAspect="1" noChangeArrowheads="1"/>
          </p:cNvSpPr>
          <p:nvPr>
            <p:ph type="body" idx="1"/>
          </p:nvPr>
        </p:nvSpPr>
        <p:spPr bwMode="auto">
          <a:xfrm>
            <a:off x="179388" y="1555750"/>
            <a:ext cx="8785225" cy="4814888"/>
          </a:xfrm>
          <a:prstGeom prst="rect">
            <a:avLst/>
          </a:prstGeom>
          <a:noFill/>
          <a:ln>
            <a:miter lim="800000"/>
          </a:ln>
        </p:spPr>
        <p:txBody>
          <a:bodyPr/>
          <a:lstStyle/>
          <a:p>
            <a:r>
              <a:rPr lang="zh-CN" altLang="en-US"/>
              <a:t>不能说某项不够好，另一项特别好，折中一下。不去平均。</a:t>
            </a:r>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p:spPr>
        <p:txBody>
          <a:bodyPr/>
          <a:lstStyle/>
          <a:p>
            <a:fld id="{AF090349-690B-4800-BF55-F5289301944F}"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33794" name="Rectangle 2"/>
          <p:cNvSpPr>
            <a:spLocks noGrp="1" noRot="1" noChangeAspect="1" noChangeArrowheads="1" noTextEdit="1"/>
          </p:cNvSpPr>
          <p:nvPr>
            <p:ph type="sldImg"/>
          </p:nvPr>
        </p:nvSpPr>
        <p:spPr>
          <a:xfrm>
            <a:off x="1195388" y="762000"/>
            <a:ext cx="4470400" cy="2514600"/>
          </a:xfrm>
        </p:spPr>
      </p:sp>
      <p:sp>
        <p:nvSpPr>
          <p:cNvPr id="33795" name="Rectangle 3"/>
          <p:cNvSpPr>
            <a:spLocks noGrp="1" noChangeArrowheads="1"/>
          </p:cNvSpPr>
          <p:nvPr>
            <p:ph type="body" idx="1"/>
          </p:nvPr>
        </p:nvSpPr>
        <p:spPr>
          <a:xfrm>
            <a:off x="1219200" y="3505200"/>
            <a:ext cx="4648200" cy="4953000"/>
          </a:xfrm>
          <a:noFill/>
        </p:spPr>
        <p:txBody>
          <a:bodyPr lIns="89520" tIns="44760" rIns="89520" bIns="44760"/>
          <a:lstStyle/>
          <a:p>
            <a:pPr eaLnBrk="1" hangingPunct="1"/>
            <a:endParaRPr lang="zh-CN" altLang="zh-CN" smtClean="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p:spPr>
        <p:txBody>
          <a:bodyPr/>
          <a:lstStyle/>
          <a:p>
            <a:fld id="{1C24C6AC-9734-4464-A7C6-DEE1963C2EC2}"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35842" name="Rectangle 2"/>
          <p:cNvSpPr>
            <a:spLocks noGrp="1" noRot="1" noChangeAspect="1" noChangeArrowheads="1" noTextEdit="1"/>
          </p:cNvSpPr>
          <p:nvPr>
            <p:ph type="sldImg"/>
          </p:nvPr>
        </p:nvSpPr>
        <p:spPr>
          <a:xfrm>
            <a:off x="1195388" y="762000"/>
            <a:ext cx="4470400" cy="2514600"/>
          </a:xfrm>
        </p:spPr>
      </p:sp>
      <p:sp>
        <p:nvSpPr>
          <p:cNvPr id="35843" name="Rectangle 3"/>
          <p:cNvSpPr>
            <a:spLocks noGrp="1" noChangeArrowheads="1"/>
          </p:cNvSpPr>
          <p:nvPr>
            <p:ph type="body" idx="1"/>
          </p:nvPr>
        </p:nvSpPr>
        <p:spPr>
          <a:xfrm>
            <a:off x="1219200" y="3505200"/>
            <a:ext cx="4648200" cy="4953000"/>
          </a:xfrm>
          <a:noFill/>
        </p:spPr>
        <p:txBody>
          <a:bodyPr lIns="89520" tIns="44760" rIns="89520" bIns="44760"/>
          <a:lstStyle/>
          <a:p>
            <a:pPr eaLnBrk="1" hangingPunct="1"/>
            <a:endParaRPr lang="zh-CN" altLang="zh-CN" smtClean="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6866" name="幻灯片图像占位符 1"/>
          <p:cNvSpPr>
            <a:spLocks noGrp="1" noRot="1" noChangeAspect="1" noChangeArrowheads="1" noTextEdit="1"/>
          </p:cNvSpPr>
          <p:nvPr>
            <p:ph type="sldImg" idx="4294967295"/>
          </p:nvPr>
        </p:nvSpPr>
        <p:spPr>
          <a:xfrm>
            <a:off x="-180975" y="12700"/>
            <a:ext cx="1016000" cy="573088"/>
          </a:xfrm>
        </p:spPr>
      </p:sp>
      <p:sp>
        <p:nvSpPr>
          <p:cNvPr id="36867" name="备注占位符 2"/>
          <p:cNvSpPr>
            <a:spLocks noGrp="1" noRot="1" noChangeAspect="1" noChangeArrowheads="1" noTextEdit="1"/>
          </p:cNvSpPr>
          <p:nvPr>
            <p:ph type="body" idx="4294967295"/>
          </p:nvPr>
        </p:nvSpPr>
        <p:spPr bwMode="auto">
          <a:xfrm>
            <a:off x="647700" y="1068388"/>
            <a:ext cx="7799388" cy="47640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a:xfrm>
            <a:off x="2236788" y="0"/>
            <a:ext cx="3100387" cy="1744663"/>
          </a:xfrm>
        </p:spPr>
      </p:sp>
      <p:sp>
        <p:nvSpPr>
          <p:cNvPr id="95235" name="备注占位符 2"/>
          <p:cNvSpPr>
            <a:spLocks noGrp="1" noRot="1" noChangeAspect="1" noTextEdit="1"/>
          </p:cNvSpPr>
          <p:nvPr>
            <p:ph type="body"/>
          </p:nvPr>
        </p:nvSpPr>
        <p:spPr>
          <a:xfrm>
            <a:off x="647700" y="1068388"/>
            <a:ext cx="7799388" cy="4764087"/>
          </a:xfrm>
          <a:prstGeom prst="rect">
            <a:avLst/>
          </a:prstGeom>
          <a:noFill/>
          <a:ln w="9525">
            <a:noFill/>
          </a:ln>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p:sp>
      <p:sp>
        <p:nvSpPr>
          <p:cNvPr id="105475" name="备注占位符 2"/>
          <p:cNvSpPr>
            <a:spLocks noGrp="1"/>
          </p:cNvSpPr>
          <p:nvPr>
            <p:ph type="body"/>
          </p:nvPr>
        </p:nvSpPr>
        <p:spPr>
          <a:xfrm>
            <a:off x="685800" y="4343400"/>
            <a:ext cx="5486400" cy="4114800"/>
          </a:xfrm>
          <a:prstGeom prst="rect">
            <a:avLst/>
          </a:prstGeom>
          <a:noFill/>
          <a:ln w="9525">
            <a:noFill/>
          </a:ln>
        </p:spPr>
        <p:txBody>
          <a:bodyPr lIns="84390" tIns="42195" rIns="84390" bIns="42195"/>
          <a:lstStyle/>
          <a:p>
            <a:pPr lvl="0"/>
            <a:r>
              <a:rPr lang="en-US" altLang="zh-CN" dirty="0"/>
              <a:t>http://txt.wenku.baidu.com/view/3b098726ed630b1c59eeb5eb.html###</a:t>
            </a:r>
            <a:endParaRPr lang="en-US" altLang="zh-CN" dirty="0"/>
          </a:p>
          <a:p>
            <a:pPr lvl="0"/>
            <a:r>
              <a:rPr lang="zh-CN" altLang="en-US" sz="1100" dirty="0">
                <a:latin typeface="Times New Roman" panose="02020603050405020304" pitchFamily="18" charset="0"/>
              </a:rPr>
              <a:t>西奥多</a:t>
            </a:r>
            <a:r>
              <a:rPr lang="en-US" altLang="zh-CN" sz="1100" dirty="0">
                <a:latin typeface="Times New Roman" panose="02020603050405020304" pitchFamily="18" charset="0"/>
              </a:rPr>
              <a:t>·</a:t>
            </a:r>
            <a:r>
              <a:rPr lang="zh-CN" altLang="en-US" sz="1100" dirty="0">
                <a:latin typeface="Times New Roman" panose="02020603050405020304" pitchFamily="18" charset="0"/>
              </a:rPr>
              <a:t>冯</a:t>
            </a:r>
            <a:r>
              <a:rPr lang="en-US" altLang="zh-CN" sz="1100" dirty="0">
                <a:latin typeface="Times New Roman" panose="02020603050405020304" pitchFamily="18" charset="0"/>
              </a:rPr>
              <a:t>·</a:t>
            </a:r>
            <a:r>
              <a:rPr lang="zh-CN" altLang="en-US" sz="1100" dirty="0">
                <a:latin typeface="Times New Roman" panose="02020603050405020304" pitchFamily="18" charset="0"/>
              </a:rPr>
              <a:t>卡门（</a:t>
            </a:r>
            <a:r>
              <a:rPr lang="en-US" altLang="zh-CN" sz="1100" dirty="0">
                <a:latin typeface="Times New Roman" panose="02020603050405020304" pitchFamily="18" charset="0"/>
              </a:rPr>
              <a:t>1881</a:t>
            </a:r>
            <a:r>
              <a:rPr lang="zh-CN" altLang="en-US" sz="1100" dirty="0">
                <a:latin typeface="Times New Roman" panose="02020603050405020304" pitchFamily="18" charset="0"/>
              </a:rPr>
              <a:t>年</a:t>
            </a:r>
            <a:r>
              <a:rPr lang="en-US" altLang="zh-CN" sz="1100" dirty="0">
                <a:latin typeface="Times New Roman" panose="02020603050405020304" pitchFamily="18" charset="0"/>
              </a:rPr>
              <a:t>——1963</a:t>
            </a:r>
            <a:r>
              <a:rPr lang="zh-CN" altLang="en-US" sz="1100" dirty="0">
                <a:latin typeface="Times New Roman" panose="02020603050405020304" pitchFamily="18" charset="0"/>
              </a:rPr>
              <a:t>年），匈牙利犹太人，</a:t>
            </a:r>
            <a:r>
              <a:rPr lang="en-US" altLang="zh-CN" sz="1100" dirty="0">
                <a:latin typeface="Times New Roman" panose="02020603050405020304" pitchFamily="18" charset="0"/>
              </a:rPr>
              <a:t>1936</a:t>
            </a:r>
            <a:r>
              <a:rPr lang="zh-CN" altLang="en-US" sz="1100" dirty="0">
                <a:latin typeface="Times New Roman" panose="02020603050405020304" pitchFamily="18" charset="0"/>
              </a:rPr>
              <a:t>年入美国籍，是</a:t>
            </a:r>
            <a:r>
              <a:rPr lang="en-US" altLang="zh-CN" sz="1100" dirty="0">
                <a:latin typeface="Times New Roman" panose="02020603050405020304" pitchFamily="18" charset="0"/>
              </a:rPr>
              <a:t>20</a:t>
            </a:r>
            <a:r>
              <a:rPr lang="zh-CN" altLang="en-US" sz="1100" dirty="0">
                <a:latin typeface="Times New Roman" panose="02020603050405020304" pitchFamily="18" charset="0"/>
              </a:rPr>
              <a:t>世纪最伟大的美国工程学家，开创了数学和基础科学在航空和航天和其他技术领域的应用，被誉为“航空航天时代的科学奇才”。他所在的加利福尼亚理工学院实验室后来成为美国国家航空和航天喷气实验室， 我国著名科学家钱伟长、钱学森、郭永怀都是他的亲传弟子。</a:t>
            </a:r>
            <a:endParaRPr lang="zh-CN" altLang="en-US" dirty="0"/>
          </a:p>
        </p:txBody>
      </p:sp>
      <p:sp>
        <p:nvSpPr>
          <p:cNvPr id="105476" name="灯片编号占位符 3"/>
          <p:cNvSpPr txBox="1">
            <a:spLocks noGrp="1"/>
          </p:cNvSpPr>
          <p:nvPr/>
        </p:nvSpPr>
        <p:spPr>
          <a:xfrm>
            <a:off x="3883025" y="8685213"/>
            <a:ext cx="2973388" cy="458787"/>
          </a:xfrm>
          <a:prstGeom prst="rect">
            <a:avLst/>
          </a:prstGeom>
          <a:noFill/>
          <a:ln w="9525">
            <a:noFill/>
          </a:ln>
        </p:spPr>
        <p:txBody>
          <a:bodyPr anchor="b"/>
          <a:lstStyle/>
          <a:p>
            <a:pPr lvl="0" algn="r" eaLnBrk="1" hangingPunct="1"/>
            <a:fld id="{9A0DB2DC-4C9A-4742-B13C-FB6460FD3503}" type="slidenum">
              <a:rPr lang="en-US" altLang="zh-CN" dirty="0"/>
            </a:fld>
            <a:endParaRPr lang="en-US" altLang="zh-CN" dirty="0"/>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5400"/>
            <a:ext cx="10972800" cy="114141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970433" y="6407151"/>
            <a:ext cx="2559051" cy="366713"/>
          </a:xfrm>
        </p:spPr>
        <p:txBody>
          <a:bodyPr/>
          <a:lstStyle>
            <a:lvl1pPr>
              <a:defRPr/>
            </a:lvl1pPr>
          </a:lstStyle>
          <a:p>
            <a:pPr>
              <a:defRPr/>
            </a:pPr>
            <a:fld id="{C496CB6A-9E45-4098-81B2-067599B4C5C8}" type="datetime1">
              <a:rPr lang="zh-CN" altLang="en-US"/>
            </a:fld>
            <a:endParaRPr lang="zh-CN" altLang="en-US" sz="1800"/>
          </a:p>
        </p:txBody>
      </p:sp>
      <p:sp>
        <p:nvSpPr>
          <p:cNvPr id="4" name="页脚占位符 3"/>
          <p:cNvSpPr>
            <a:spLocks noGrp="1"/>
          </p:cNvSpPr>
          <p:nvPr>
            <p:ph type="ftr" sz="quarter" idx="11"/>
          </p:nvPr>
        </p:nvSpPr>
        <p:spPr>
          <a:xfrm>
            <a:off x="5839884" y="6407151"/>
            <a:ext cx="3134783" cy="365125"/>
          </a:xfrm>
        </p:spPr>
        <p:txBody>
          <a:bodyPr/>
          <a:lstStyle>
            <a:lvl1pPr>
              <a:defRPr/>
            </a:lvl1pPr>
          </a:lstStyle>
          <a:p>
            <a:pPr>
              <a:defRPr/>
            </a:pPr>
            <a:endParaRPr lang="zh-CN" altLang="zh-CN"/>
          </a:p>
        </p:txBody>
      </p:sp>
      <p:sp>
        <p:nvSpPr>
          <p:cNvPr id="5" name="灯片编号占位符 4"/>
          <p:cNvSpPr>
            <a:spLocks noGrp="1"/>
          </p:cNvSpPr>
          <p:nvPr>
            <p:ph type="sldNum" sz="quarter" idx="12"/>
          </p:nvPr>
        </p:nvSpPr>
        <p:spPr>
          <a:xfrm>
            <a:off x="11529484" y="6407151"/>
            <a:ext cx="488949" cy="365125"/>
          </a:xfrm>
        </p:spPr>
        <p:txBody>
          <a:bodyPr/>
          <a:lstStyle>
            <a:lvl1pPr>
              <a:defRPr/>
            </a:lvl1pPr>
          </a:lstStyle>
          <a:p>
            <a:pPr>
              <a:defRPr/>
            </a:pPr>
            <a:fld id="{8BC12FF6-8384-4618-BB8F-72B2AFD08A93}" type="slidenum">
              <a:rPr lang="zh-CN" altLang="en-US"/>
            </a:fld>
            <a:endParaRPr lang="zh-CN" altLang="en-US" sz="180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9525" y="6482715"/>
            <a:ext cx="2743200" cy="365125"/>
          </a:xfrm>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0" y="0"/>
            <a:ext cx="12192000" cy="1113691"/>
          </a:xfrm>
          <a:prstGeom prst="rect">
            <a:avLst/>
          </a:prstGeom>
          <a:solidFill>
            <a:srgbClr val="2E75B5"/>
          </a:solidFill>
          <a:ln w="12700" cap="flat" cmpd="sng">
            <a:solidFill>
              <a:srgbClr val="42719B"/>
            </a:solidFill>
            <a:prstDash val="solid"/>
            <a:miter/>
            <a:headEnd type="none" w="med" len="med"/>
            <a:tailEnd type="none" w="med" len="med"/>
          </a:ln>
        </p:spPr>
        <p:txBody>
          <a:bodyPr anchor="ctr"/>
          <a:lstStyle>
            <a:lvl1pPr marL="0" lvl="0" indent="0" algn="l" defTabSz="914400" eaLnBrk="0" fontAlgn="base" latinLnBrk="0" hangingPunct="0">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a:lstStyle>
          <a:p>
            <a:pPr lvl="0" algn="ctr" eaLnBrk="1" hangingPunct="1"/>
            <a:endParaRPr lang="zh-CN" altLang="en-US" dirty="0">
              <a:solidFill>
                <a:srgbClr val="0070C0"/>
              </a:solidFill>
              <a:latin typeface="宋体" panose="02010600030101010101" pitchFamily="2" charset="-122"/>
              <a:ea typeface="宋体" panose="02010600030101010101" pitchFamily="2" charset="-122"/>
              <a:sym typeface="宋体" panose="02010600030101010101" pitchFamily="2" charset="-122"/>
            </a:endParaRPr>
          </a:p>
        </p:txBody>
      </p:sp>
      <p:sp>
        <p:nvSpPr>
          <p:cNvPr id="2" name="标题占位符 1"/>
          <p:cNvSpPr>
            <a:spLocks noGrp="1"/>
          </p:cNvSpPr>
          <p:nvPr>
            <p:ph type="title"/>
          </p:nvPr>
        </p:nvSpPr>
        <p:spPr>
          <a:xfrm>
            <a:off x="134820" y="72050"/>
            <a:ext cx="105156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74077" y="1696671"/>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0" y="6495415"/>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u"/>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Ø"/>
        <a:defRPr sz="2800" b="1" kern="1200">
          <a:solidFill>
            <a:schemeClr val="accent1">
              <a:lumMod val="7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jpe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jpe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2.xml"/><Relationship Id="rId2" Type="http://schemas.openxmlformats.org/officeDocument/2006/relationships/image" Target="../media/image9.jpeg"/><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image" Target="../media/image12.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image" Target="../media/image14.jpeg"/><Relationship Id="rId1" Type="http://schemas.openxmlformats.org/officeDocument/2006/relationships/image" Target="../media/image13.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Picture 8" descr="D:\工作\2013暑期工作会PPT\背景图3.jpg"/>
          <p:cNvPicPr>
            <a:picLocks noChangeAspect="1" noChangeArrowheads="1"/>
          </p:cNvPicPr>
          <p:nvPr/>
        </p:nvPicPr>
        <p:blipFill>
          <a:blip r:embed="rId1" cstate="print"/>
          <a:srcRect/>
          <a:stretch>
            <a:fillRect/>
          </a:stretch>
        </p:blipFill>
        <p:spPr bwMode="auto">
          <a:xfrm>
            <a:off x="0" y="-12065"/>
            <a:ext cx="12255500" cy="6921501"/>
          </a:xfrm>
          <a:prstGeom prst="rect">
            <a:avLst/>
          </a:prstGeom>
          <a:noFill/>
          <a:ln w="9525">
            <a:noFill/>
            <a:miter lim="800000"/>
            <a:headEnd/>
            <a:tailEnd/>
          </a:ln>
        </p:spPr>
      </p:pic>
      <p:sp>
        <p:nvSpPr>
          <p:cNvPr id="15362" name="标题 1"/>
          <p:cNvSpPr>
            <a:spLocks noGrp="1"/>
          </p:cNvSpPr>
          <p:nvPr>
            <p:ph type="ctrTitle"/>
          </p:nvPr>
        </p:nvSpPr>
        <p:spPr/>
        <p:txBody>
          <a:bodyPr/>
          <a:lstStyle/>
          <a:p>
            <a:pPr eaLnBrk="1" hangingPunct="1"/>
            <a:r>
              <a:rPr lang="en-US" altLang="zh-CN" dirty="0" smtClean="0"/>
              <a:t>    </a:t>
            </a:r>
            <a:endParaRPr lang="zh-CN" altLang="en-US" dirty="0" smtClean="0"/>
          </a:p>
        </p:txBody>
      </p:sp>
      <p:sp>
        <p:nvSpPr>
          <p:cNvPr id="2" name="副标题 1"/>
          <p:cNvSpPr>
            <a:spLocks noGrp="1"/>
          </p:cNvSpPr>
          <p:nvPr>
            <p:ph type="subTitle" idx="1"/>
          </p:nvPr>
        </p:nvSpPr>
        <p:spPr>
          <a:xfrm>
            <a:off x="1337309" y="3776874"/>
            <a:ext cx="9144000" cy="1655762"/>
          </a:xfrm>
        </p:spPr>
        <p:txBody>
          <a:bodyPr/>
          <a:lstStyle/>
          <a:p>
            <a:pPr>
              <a:lnSpc>
                <a:spcPct val="100000"/>
              </a:lnSpc>
            </a:pPr>
            <a:r>
              <a:rPr lang="zh-CN" altLang="en-US" dirty="0">
                <a:latin typeface="华文行楷" panose="02010800040101010101" pitchFamily="2" charset="-122"/>
                <a:ea typeface="华文行楷" panose="02010800040101010101" pitchFamily="2" charset="-122"/>
              </a:rPr>
              <a:t>张莉</a:t>
            </a:r>
            <a:endParaRPr lang="en-US" altLang="zh-CN" dirty="0">
              <a:latin typeface="华文行楷" panose="02010800040101010101" pitchFamily="2" charset="-122"/>
              <a:ea typeface="华文行楷" panose="02010800040101010101" pitchFamily="2" charset="-122"/>
            </a:endParaRPr>
          </a:p>
          <a:p>
            <a:pPr>
              <a:lnSpc>
                <a:spcPct val="100000"/>
              </a:lnSpc>
            </a:pPr>
            <a:r>
              <a:rPr lang="zh-CN" altLang="en-US" dirty="0">
                <a:latin typeface="华文行楷" panose="02010800040101010101" pitchFamily="2" charset="-122"/>
                <a:ea typeface="华文行楷" panose="02010800040101010101" pitchFamily="2" charset="-122"/>
              </a:rPr>
              <a:t>北京航空航天大学</a:t>
            </a:r>
            <a:endParaRPr lang="en-US" altLang="zh-CN" dirty="0">
              <a:latin typeface="华文行楷" panose="02010800040101010101" pitchFamily="2" charset="-122"/>
              <a:ea typeface="华文行楷" panose="02010800040101010101" pitchFamily="2" charset="-122"/>
            </a:endParaRPr>
          </a:p>
          <a:p>
            <a:pPr>
              <a:lnSpc>
                <a:spcPct val="100000"/>
              </a:lnSpc>
            </a:pPr>
            <a:r>
              <a:rPr lang="en-US" altLang="zh-CN" dirty="0">
                <a:latin typeface="Corbel" panose="020B0503020204020204" pitchFamily="34" charset="0"/>
                <a:ea typeface="华文行楷" panose="02010800040101010101" pitchFamily="2" charset="-122"/>
              </a:rPr>
              <a:t>lily@buaa.edu.cn</a:t>
            </a:r>
            <a:endParaRPr lang="zh-CN" altLang="en-US" dirty="0">
              <a:latin typeface="Corbel" panose="020B0503020204020204" pitchFamily="34" charset="0"/>
              <a:ea typeface="华文行楷" panose="02010800040101010101" pitchFamily="2" charset="-122"/>
            </a:endParaRPr>
          </a:p>
          <a:p>
            <a:endParaRPr lang="zh-CN" altLang="en-US" dirty="0"/>
          </a:p>
        </p:txBody>
      </p:sp>
      <p:sp>
        <p:nvSpPr>
          <p:cNvPr id="14" name="矩形 13"/>
          <p:cNvSpPr/>
          <p:nvPr/>
        </p:nvSpPr>
        <p:spPr>
          <a:xfrm>
            <a:off x="4180205" y="3390900"/>
            <a:ext cx="7038975" cy="76200"/>
          </a:xfrm>
          <a:prstGeom prst="rect">
            <a:avLst/>
          </a:prstGeom>
          <a:solidFill>
            <a:srgbClr val="01519A"/>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a:defRPr/>
            </a:pPr>
            <a:endParaRPr lang="zh-CN" altLang="en-US"/>
          </a:p>
        </p:txBody>
      </p:sp>
      <p:pic>
        <p:nvPicPr>
          <p:cNvPr id="10" name="Picture 7"/>
          <p:cNvPicPr>
            <a:picLocks noChangeAspect="1"/>
          </p:cNvPicPr>
          <p:nvPr/>
        </p:nvPicPr>
        <p:blipFill>
          <a:blip r:embed="rId2"/>
          <a:stretch>
            <a:fillRect/>
          </a:stretch>
        </p:blipFill>
        <p:spPr>
          <a:xfrm>
            <a:off x="0" y="-11877"/>
            <a:ext cx="3169920" cy="1459677"/>
          </a:xfrm>
          <a:prstGeom prst="rect">
            <a:avLst/>
          </a:prstGeom>
          <a:noFill/>
          <a:ln w="9525">
            <a:noFill/>
            <a:miter/>
          </a:ln>
        </p:spPr>
      </p:pic>
      <p:pic>
        <p:nvPicPr>
          <p:cNvPr id="11" name="Picture 7"/>
          <p:cNvPicPr>
            <a:picLocks noChangeAspect="1"/>
          </p:cNvPicPr>
          <p:nvPr/>
        </p:nvPicPr>
        <p:blipFill>
          <a:blip r:embed="rId2"/>
          <a:stretch>
            <a:fillRect/>
          </a:stretch>
        </p:blipFill>
        <p:spPr>
          <a:xfrm>
            <a:off x="3042475" y="0"/>
            <a:ext cx="3041650" cy="1447800"/>
          </a:xfrm>
          <a:prstGeom prst="rect">
            <a:avLst/>
          </a:prstGeom>
          <a:noFill/>
          <a:ln w="9525">
            <a:noFill/>
            <a:miter/>
          </a:ln>
        </p:spPr>
      </p:pic>
      <p:pic>
        <p:nvPicPr>
          <p:cNvPr id="12" name="Picture 7"/>
          <p:cNvPicPr>
            <a:picLocks noChangeAspect="1"/>
          </p:cNvPicPr>
          <p:nvPr/>
        </p:nvPicPr>
        <p:blipFill>
          <a:blip r:embed="rId2"/>
          <a:stretch>
            <a:fillRect/>
          </a:stretch>
        </p:blipFill>
        <p:spPr>
          <a:xfrm>
            <a:off x="5997039" y="0"/>
            <a:ext cx="3241964" cy="1447800"/>
          </a:xfrm>
          <a:prstGeom prst="rect">
            <a:avLst/>
          </a:prstGeom>
          <a:noFill/>
          <a:ln w="9525">
            <a:noFill/>
            <a:miter/>
          </a:ln>
        </p:spPr>
      </p:pic>
      <p:pic>
        <p:nvPicPr>
          <p:cNvPr id="13" name="Picture 7"/>
          <p:cNvPicPr>
            <a:picLocks noChangeAspect="1"/>
          </p:cNvPicPr>
          <p:nvPr/>
        </p:nvPicPr>
        <p:blipFill>
          <a:blip r:embed="rId2"/>
          <a:stretch>
            <a:fillRect/>
          </a:stretch>
        </p:blipFill>
        <p:spPr>
          <a:xfrm>
            <a:off x="9238615" y="-12065"/>
            <a:ext cx="3041650" cy="1447800"/>
          </a:xfrm>
          <a:prstGeom prst="rect">
            <a:avLst/>
          </a:prstGeom>
          <a:noFill/>
          <a:ln w="9525">
            <a:noFill/>
            <a:miter/>
          </a:ln>
        </p:spPr>
      </p:pic>
      <p:sp>
        <p:nvSpPr>
          <p:cNvPr id="15363" name="Rectangle 12"/>
          <p:cNvSpPr>
            <a:spLocks noChangeArrowheads="1"/>
          </p:cNvSpPr>
          <p:nvPr/>
        </p:nvSpPr>
        <p:spPr bwMode="auto">
          <a:xfrm>
            <a:off x="146685" y="1686560"/>
            <a:ext cx="11008360" cy="1625600"/>
          </a:xfrm>
          <a:prstGeom prst="rect">
            <a:avLst/>
          </a:prstGeom>
          <a:noFill/>
          <a:ln w="9525">
            <a:noFill/>
            <a:miter lim="800000"/>
          </a:ln>
        </p:spPr>
        <p:txBody>
          <a:bodyPr lIns="121917" tIns="60958" rIns="121917" bIns="60958" anchor="ctr"/>
          <a:lstStyle/>
          <a:p>
            <a:pPr marL="190500" fontAlgn="auto">
              <a:lnSpc>
                <a:spcPct val="130000"/>
              </a:lnSpc>
            </a:pPr>
            <a:r>
              <a:rPr lang="zh-CN" altLang="en-US" sz="4300" b="1" dirty="0">
                <a:solidFill>
                  <a:srgbClr val="C00000"/>
                </a:solidFill>
                <a:latin typeface="微软雅黑" panose="020B0503020204020204" pitchFamily="34" charset="-122"/>
                <a:ea typeface="微软雅黑" panose="020B0503020204020204" pitchFamily="34" charset="-122"/>
                <a:sym typeface="华文新魏" panose="02010800040101010101" pitchFamily="2" charset="-122"/>
              </a:rPr>
              <a:t>从专业认证和系统能力培养</a:t>
            </a:r>
            <a:r>
              <a:rPr lang="zh-CN" altLang="en-US" sz="4300" b="1" dirty="0">
                <a:solidFill>
                  <a:schemeClr val="accent1">
                    <a:lumMod val="50000"/>
                  </a:schemeClr>
                </a:solidFill>
                <a:latin typeface="微软雅黑" panose="020B0503020204020204" pitchFamily="34" charset="-122"/>
                <a:ea typeface="微软雅黑" panose="020B0503020204020204" pitchFamily="34" charset="-122"/>
                <a:sym typeface="华文新魏" panose="02010800040101010101" pitchFamily="2" charset="-122"/>
              </a:rPr>
              <a:t>                       </a:t>
            </a:r>
            <a:endParaRPr lang="zh-CN" altLang="en-US" sz="4300" b="1" dirty="0">
              <a:solidFill>
                <a:schemeClr val="accent1">
                  <a:lumMod val="50000"/>
                </a:schemeClr>
              </a:solidFill>
              <a:latin typeface="微软雅黑" panose="020B0503020204020204" pitchFamily="34" charset="-122"/>
              <a:ea typeface="微软雅黑" panose="020B0503020204020204" pitchFamily="34" charset="-122"/>
              <a:sym typeface="华文新魏" panose="02010800040101010101" pitchFamily="2" charset="-122"/>
            </a:endParaRPr>
          </a:p>
          <a:p>
            <a:pPr marL="190500" fontAlgn="auto">
              <a:lnSpc>
                <a:spcPct val="130000"/>
              </a:lnSpc>
            </a:pPr>
            <a:r>
              <a:rPr lang="zh-CN" altLang="en-US" sz="4300" b="1" dirty="0">
                <a:solidFill>
                  <a:schemeClr val="accent1">
                    <a:lumMod val="50000"/>
                  </a:schemeClr>
                </a:solidFill>
                <a:latin typeface="微软雅黑" panose="020B0503020204020204" pitchFamily="34" charset="-122"/>
                <a:ea typeface="微软雅黑" panose="020B0503020204020204" pitchFamily="34" charset="-122"/>
                <a:sym typeface="华文新魏" panose="02010800040101010101" pitchFamily="2" charset="-122"/>
              </a:rPr>
              <a:t>                       分析软件工程教学案例需求</a:t>
            </a:r>
            <a:endParaRPr lang="zh-CN" altLang="en-US" sz="4300" b="1" dirty="0">
              <a:solidFill>
                <a:srgbClr val="C0000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04775" y="209550"/>
            <a:ext cx="9854565" cy="645160"/>
          </a:xfrm>
          <a:prstGeom prst="rect">
            <a:avLst/>
          </a:prstGeom>
          <a:noFill/>
        </p:spPr>
        <p:txBody>
          <a:bodyPr wrap="square" rtlCol="0" anchor="t">
            <a:spAutoFit/>
          </a:bodyPr>
          <a:p>
            <a:r>
              <a:rPr lang="en-US" altLang="zh-CN" sz="3600" b="1" dirty="0">
                <a:solidFill>
                  <a:srgbClr val="00B0F0"/>
                </a:solidFill>
                <a:latin typeface="微软雅黑" panose="020B0503020204020204" pitchFamily="34" charset="-122"/>
                <a:ea typeface="微软雅黑" panose="020B0503020204020204" pitchFamily="34" charset="-122"/>
                <a:cs typeface="微软雅黑" panose="020B0503020204020204" pitchFamily="34" charset="-122"/>
                <a:sym typeface="+mn-ea"/>
              </a:rPr>
              <a:t>NASAC 2018 </a:t>
            </a:r>
            <a:r>
              <a:rPr lang="zh-CN" altLang="en-US" sz="3600" b="1" dirty="0">
                <a:solidFill>
                  <a:srgbClr val="00B0F0"/>
                </a:solidFill>
                <a:latin typeface="微软雅黑" panose="020B0503020204020204" pitchFamily="34" charset="-122"/>
                <a:ea typeface="微软雅黑" panose="020B0503020204020204" pitchFamily="34" charset="-122"/>
                <a:cs typeface="微软雅黑" panose="020B0503020204020204" pitchFamily="34" charset="-122"/>
                <a:sym typeface="+mn-ea"/>
              </a:rPr>
              <a:t>软件工程教育论坛</a:t>
            </a:r>
            <a:endParaRPr lang="zh-CN" altLang="en-US" sz="3600" b="1" dirty="0">
              <a:solidFill>
                <a:srgbClr val="00B0F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
          <p:cNvSpPr>
            <a:spLocks noGrp="1"/>
          </p:cNvSpPr>
          <p:nvPr>
            <p:ph type="title"/>
          </p:nvPr>
        </p:nvSpPr>
        <p:spPr>
          <a:xfrm>
            <a:off x="0" y="1"/>
            <a:ext cx="12192000" cy="1052513"/>
          </a:xfrm>
        </p:spPr>
        <p:txBody>
          <a:bodyPr/>
          <a:lstStyle/>
          <a:p>
            <a:r>
              <a:rPr lang="zh-CN" altLang="en-US" smtClean="0">
                <a:latin typeface="黑体" panose="02010609060101010101" pitchFamily="49" charset="-122"/>
                <a:ea typeface="黑体" panose="02010609060101010101" pitchFamily="49" charset="-122"/>
              </a:rPr>
              <a:t>理解培养方案与工程专业认证标准框架关系</a:t>
            </a:r>
            <a:endParaRPr lang="zh-CN" altLang="en-US" smtClean="0">
              <a:latin typeface="黑体" panose="02010609060101010101" pitchFamily="49" charset="-122"/>
              <a:ea typeface="黑体" panose="02010609060101010101" pitchFamily="49" charset="-122"/>
            </a:endParaRPr>
          </a:p>
        </p:txBody>
      </p:sp>
      <p:sp>
        <p:nvSpPr>
          <p:cNvPr id="30" name="TextBox 18"/>
          <p:cNvSpPr txBox="1">
            <a:spLocks noChangeArrowheads="1"/>
          </p:cNvSpPr>
          <p:nvPr/>
        </p:nvSpPr>
        <p:spPr bwMode="auto">
          <a:xfrm>
            <a:off x="4498572" y="2927621"/>
            <a:ext cx="2928937" cy="522287"/>
          </a:xfrm>
          <a:prstGeom prst="rect">
            <a:avLst/>
          </a:prstGeom>
          <a:noFill/>
          <a:ln w="9525">
            <a:noFill/>
            <a:miter lim="800000"/>
          </a:ln>
        </p:spPr>
        <p:txBody>
          <a:bodyPr>
            <a:spAutoFit/>
          </a:bodyPr>
          <a:lstStyle/>
          <a:p>
            <a:pPr algn="ctr"/>
            <a:r>
              <a:rPr lang="zh-CN" altLang="en-US" sz="2800">
                <a:solidFill>
                  <a:schemeClr val="bg1"/>
                </a:solidFill>
                <a:latin typeface="微软雅黑" panose="020B0503020204020204" pitchFamily="34" charset="-122"/>
                <a:ea typeface="微软雅黑" panose="020B0503020204020204" pitchFamily="34" charset="-122"/>
              </a:rPr>
              <a:t>阶段小结</a:t>
            </a:r>
            <a:endParaRPr lang="zh-CN" altLang="en-US" sz="2800">
              <a:solidFill>
                <a:schemeClr val="bg1"/>
              </a:solidFill>
              <a:latin typeface="微软雅黑" panose="020B0503020204020204" pitchFamily="34" charset="-122"/>
              <a:ea typeface="微软雅黑" panose="020B0503020204020204" pitchFamily="34" charset="-122"/>
            </a:endParaRPr>
          </a:p>
        </p:txBody>
      </p:sp>
      <p:sp>
        <p:nvSpPr>
          <p:cNvPr id="31" name="TextBox 24"/>
          <p:cNvSpPr txBox="1">
            <a:spLocks noChangeArrowheads="1"/>
          </p:cNvSpPr>
          <p:nvPr/>
        </p:nvSpPr>
        <p:spPr bwMode="auto">
          <a:xfrm>
            <a:off x="4498572" y="3641996"/>
            <a:ext cx="2928937" cy="522287"/>
          </a:xfrm>
          <a:prstGeom prst="rect">
            <a:avLst/>
          </a:prstGeom>
          <a:noFill/>
          <a:ln w="9525">
            <a:noFill/>
            <a:miter lim="800000"/>
          </a:ln>
        </p:spPr>
        <p:txBody>
          <a:bodyPr>
            <a:spAutoFit/>
          </a:bodyPr>
          <a:lstStyle/>
          <a:p>
            <a:pPr algn="ctr"/>
            <a:r>
              <a:rPr lang="zh-CN" altLang="en-US" sz="2800">
                <a:solidFill>
                  <a:schemeClr val="bg1"/>
                </a:solidFill>
                <a:latin typeface="微软雅黑" panose="020B0503020204020204" pitchFamily="34" charset="-122"/>
                <a:ea typeface="微软雅黑" panose="020B0503020204020204" pitchFamily="34" charset="-122"/>
              </a:rPr>
              <a:t>内涵解读</a:t>
            </a:r>
            <a:endParaRPr lang="zh-CN" altLang="en-US" sz="2800">
              <a:solidFill>
                <a:schemeClr val="bg1"/>
              </a:solidFill>
              <a:latin typeface="微软雅黑" panose="020B0503020204020204" pitchFamily="34" charset="-122"/>
              <a:ea typeface="微软雅黑" panose="020B0503020204020204" pitchFamily="34" charset="-122"/>
            </a:endParaRPr>
          </a:p>
        </p:txBody>
      </p:sp>
      <p:sp>
        <p:nvSpPr>
          <p:cNvPr id="32" name="TextBox 26"/>
          <p:cNvSpPr txBox="1">
            <a:spLocks noChangeArrowheads="1"/>
          </p:cNvSpPr>
          <p:nvPr/>
        </p:nvSpPr>
        <p:spPr bwMode="auto">
          <a:xfrm>
            <a:off x="4498572" y="4356371"/>
            <a:ext cx="2928937" cy="522287"/>
          </a:xfrm>
          <a:prstGeom prst="rect">
            <a:avLst/>
          </a:prstGeom>
          <a:noFill/>
          <a:ln w="9525">
            <a:noFill/>
            <a:miter lim="800000"/>
          </a:ln>
        </p:spPr>
        <p:txBody>
          <a:bodyPr>
            <a:spAutoFit/>
          </a:bodyPr>
          <a:lstStyle/>
          <a:p>
            <a:pPr algn="ctr"/>
            <a:r>
              <a:rPr lang="zh-CN" altLang="en-US" sz="2800">
                <a:solidFill>
                  <a:schemeClr val="bg1"/>
                </a:solidFill>
                <a:latin typeface="微软雅黑" panose="020B0503020204020204" pitchFamily="34" charset="-122"/>
                <a:ea typeface="微软雅黑" panose="020B0503020204020204" pitchFamily="34" charset="-122"/>
              </a:rPr>
              <a:t>困难措施</a:t>
            </a:r>
            <a:endParaRPr lang="zh-CN" altLang="en-US" sz="2800">
              <a:solidFill>
                <a:schemeClr val="bg1"/>
              </a:solidFill>
              <a:latin typeface="微软雅黑" panose="020B0503020204020204" pitchFamily="34" charset="-122"/>
              <a:ea typeface="微软雅黑" panose="020B0503020204020204" pitchFamily="34" charset="-122"/>
            </a:endParaRPr>
          </a:p>
        </p:txBody>
      </p:sp>
      <p:pic>
        <p:nvPicPr>
          <p:cNvPr id="35" name="Picture 5" descr="C:\Documents and Settings\TEMP.WWW-03527EBBD5A\桌面\七项标准.png"/>
          <p:cNvPicPr>
            <a:picLocks noChangeAspect="1" noChangeArrowheads="1"/>
          </p:cNvPicPr>
          <p:nvPr/>
        </p:nvPicPr>
        <p:blipFill>
          <a:blip r:embed="rId1" cstate="print">
            <a:extLst>
              <a:ext uri="{28A0092B-C50C-407E-A947-70E740481C1C}">
                <a14:useLocalDpi xmlns:a14="http://schemas.microsoft.com/office/drawing/2010/main" val="0"/>
              </a:ext>
            </a:extLst>
          </a:blip>
          <a:srcRect r="17812"/>
          <a:stretch>
            <a:fillRect/>
          </a:stretch>
        </p:blipFill>
        <p:spPr bwMode="auto">
          <a:xfrm>
            <a:off x="1039483" y="1304343"/>
            <a:ext cx="7473633" cy="5354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extBox 35"/>
          <p:cNvSpPr txBox="1"/>
          <p:nvPr/>
        </p:nvSpPr>
        <p:spPr>
          <a:xfrm>
            <a:off x="8735556" y="1707699"/>
            <a:ext cx="1624022" cy="523220"/>
          </a:xfrm>
          <a:prstGeom prst="rect">
            <a:avLst/>
          </a:prstGeom>
          <a:solidFill>
            <a:srgbClr val="FFC000"/>
          </a:solidFill>
        </p:spPr>
        <p:style>
          <a:lnRef idx="3">
            <a:schemeClr val="lt1"/>
          </a:lnRef>
          <a:fillRef idx="1">
            <a:schemeClr val="accent4"/>
          </a:fillRef>
          <a:effectRef idx="1">
            <a:schemeClr val="accent4"/>
          </a:effectRef>
          <a:fontRef idx="minor">
            <a:schemeClr val="lt1"/>
          </a:fontRef>
        </p:style>
        <p:txBody>
          <a:bodyPr wrap="square">
            <a:spAutoFit/>
          </a:bodyPr>
          <a:lstStyle/>
          <a:p>
            <a:pPr algn="ctr">
              <a:defRPr/>
            </a:pPr>
            <a:r>
              <a:rPr lang="zh-CN" altLang="en-US" sz="2800" b="1" dirty="0">
                <a:solidFill>
                  <a:schemeClr val="tx1"/>
                </a:solidFill>
                <a:latin typeface="+mj-ea"/>
                <a:ea typeface="+mj-ea"/>
              </a:rPr>
              <a:t>中心</a:t>
            </a:r>
            <a:endParaRPr lang="en-US" altLang="zh-CN" sz="2800" b="1" dirty="0">
              <a:solidFill>
                <a:schemeClr val="tx1"/>
              </a:solidFill>
              <a:latin typeface="+mj-ea"/>
              <a:ea typeface="+mj-ea"/>
            </a:endParaRPr>
          </a:p>
        </p:txBody>
      </p:sp>
      <p:sp>
        <p:nvSpPr>
          <p:cNvPr id="37" name="矩形 36"/>
          <p:cNvSpPr/>
          <p:nvPr/>
        </p:nvSpPr>
        <p:spPr>
          <a:xfrm>
            <a:off x="8735556" y="3166273"/>
            <a:ext cx="1820981" cy="523220"/>
          </a:xfrm>
          <a:prstGeom prst="rect">
            <a:avLst/>
          </a:prstGeom>
          <a:solidFill>
            <a:schemeClr val="accent2">
              <a:lumMod val="75000"/>
            </a:schemeClr>
          </a:solidFill>
        </p:spPr>
        <p:style>
          <a:lnRef idx="3">
            <a:schemeClr val="lt1"/>
          </a:lnRef>
          <a:fillRef idx="1">
            <a:schemeClr val="accent4"/>
          </a:fillRef>
          <a:effectRef idx="1">
            <a:schemeClr val="accent4"/>
          </a:effectRef>
          <a:fontRef idx="minor">
            <a:schemeClr val="lt1"/>
          </a:fontRef>
        </p:style>
        <p:txBody>
          <a:bodyPr wrap="square">
            <a:spAutoFit/>
          </a:bodyPr>
          <a:lstStyle/>
          <a:p>
            <a:pPr algn="ctr">
              <a:defRPr/>
            </a:pPr>
            <a:r>
              <a:rPr lang="zh-CN" altLang="en-US" sz="2800" b="1" dirty="0">
                <a:solidFill>
                  <a:schemeClr val="bg1"/>
                </a:solidFill>
                <a:latin typeface="+mj-ea"/>
                <a:ea typeface="+mj-ea"/>
              </a:rPr>
              <a:t>导向</a:t>
            </a:r>
            <a:endParaRPr lang="en-US" altLang="zh-CN" sz="2800" b="1" dirty="0">
              <a:solidFill>
                <a:schemeClr val="bg1"/>
              </a:solidFill>
              <a:latin typeface="+mj-ea"/>
              <a:ea typeface="+mj-ea"/>
            </a:endParaRPr>
          </a:p>
        </p:txBody>
      </p:sp>
      <p:sp>
        <p:nvSpPr>
          <p:cNvPr id="38" name="矩形 37"/>
          <p:cNvSpPr/>
          <p:nvPr/>
        </p:nvSpPr>
        <p:spPr>
          <a:xfrm>
            <a:off x="8818437" y="5034600"/>
            <a:ext cx="1738100" cy="523220"/>
          </a:xfrm>
          <a:prstGeom prst="rect">
            <a:avLst/>
          </a:prstGeom>
          <a:solidFill>
            <a:srgbClr val="CC99FF"/>
          </a:solidFill>
        </p:spPr>
        <p:style>
          <a:lnRef idx="3">
            <a:schemeClr val="lt1"/>
          </a:lnRef>
          <a:fillRef idx="1">
            <a:schemeClr val="accent4"/>
          </a:fillRef>
          <a:effectRef idx="1">
            <a:schemeClr val="accent4"/>
          </a:effectRef>
          <a:fontRef idx="minor">
            <a:schemeClr val="lt1"/>
          </a:fontRef>
        </p:style>
        <p:txBody>
          <a:bodyPr wrap="square">
            <a:spAutoFit/>
          </a:bodyPr>
          <a:lstStyle/>
          <a:p>
            <a:pPr algn="ctr">
              <a:defRPr/>
            </a:pPr>
            <a:r>
              <a:rPr lang="zh-CN" altLang="en-US" sz="2800" b="1" dirty="0">
                <a:solidFill>
                  <a:schemeClr val="tx1"/>
                </a:solidFill>
                <a:latin typeface="+mj-ea"/>
                <a:ea typeface="+mj-ea"/>
              </a:rPr>
              <a:t>实现</a:t>
            </a:r>
            <a:endParaRPr lang="zh-CN" altLang="en-US" sz="2800" b="1" dirty="0">
              <a:solidFill>
                <a:schemeClr val="tx1"/>
              </a:solidFill>
              <a:latin typeface="+mj-ea"/>
              <a:ea typeface="+mj-ea"/>
            </a:endParaRPr>
          </a:p>
        </p:txBody>
      </p:sp>
      <p:sp>
        <p:nvSpPr>
          <p:cNvPr id="20" name="矩形 24"/>
          <p:cNvSpPr>
            <a:spLocks noChangeArrowheads="1"/>
          </p:cNvSpPr>
          <p:nvPr/>
        </p:nvSpPr>
        <p:spPr bwMode="auto">
          <a:xfrm>
            <a:off x="3587993" y="1648848"/>
            <a:ext cx="641985" cy="640080"/>
          </a:xfrm>
          <a:prstGeom prst="rect">
            <a:avLst/>
          </a:prstGeom>
          <a:noFill/>
          <a:ln>
            <a:noFill/>
          </a:ln>
        </p:spPr>
        <p:txBody>
          <a:bodyPr wrap="none">
            <a:spAutoFit/>
          </a:bodyPr>
          <a:lstStyle>
            <a:lvl1pPr marL="457200" indent="-457200" eaLnBrk="0" hangingPunct="0">
              <a:spcBef>
                <a:spcPct val="20000"/>
              </a:spcBef>
              <a:buChar char="•"/>
              <a:defRPr sz="32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marL="0" indent="0" eaLnBrk="1" hangingPunct="1">
              <a:spcBef>
                <a:spcPct val="0"/>
              </a:spcBef>
              <a:buNone/>
            </a:pPr>
            <a:r>
              <a:rPr lang="en-US" altLang="zh-CN" sz="3600" b="1" dirty="0" smtClean="0">
                <a:solidFill>
                  <a:srgbClr val="C00000"/>
                </a:solidFill>
                <a:latin typeface="黑体" panose="02010609060101010101" pitchFamily="49" charset="-122"/>
                <a:ea typeface="黑体" panose="02010609060101010101" pitchFamily="49" charset="-122"/>
              </a:rPr>
              <a:t>√</a:t>
            </a:r>
            <a:endParaRPr lang="en-US" altLang="zh-CN" sz="3600" b="1" dirty="0" smtClean="0">
              <a:solidFill>
                <a:srgbClr val="C0000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D:\工作\2013暑期工作会PPT\校徽.png"/>
          <p:cNvPicPr>
            <a:picLocks noChangeAspect="1" noChangeArrowheads="1"/>
          </p:cNvPicPr>
          <p:nvPr/>
        </p:nvPicPr>
        <p:blipFill>
          <a:blip r:embed="rId1" cstate="print"/>
          <a:srcRect/>
          <a:stretch>
            <a:fillRect/>
          </a:stretch>
        </p:blipFill>
        <p:spPr bwMode="auto">
          <a:xfrm>
            <a:off x="9429751" y="285751"/>
            <a:ext cx="2762249" cy="552449"/>
          </a:xfrm>
          <a:prstGeom prst="rect">
            <a:avLst/>
          </a:prstGeom>
          <a:noFill/>
          <a:ln w="9525">
            <a:noFill/>
            <a:miter lim="800000"/>
            <a:headEnd/>
            <a:tailEnd/>
          </a:ln>
        </p:spPr>
      </p:pic>
      <p:sp>
        <p:nvSpPr>
          <p:cNvPr id="8" name="内容占位符 2"/>
          <p:cNvSpPr>
            <a:spLocks noGrp="1" noChangeArrowheads="1"/>
          </p:cNvSpPr>
          <p:nvPr/>
        </p:nvSpPr>
        <p:spPr bwMode="auto">
          <a:xfrm>
            <a:off x="609600" y="1318895"/>
            <a:ext cx="11470640" cy="4970145"/>
          </a:xfrm>
          <a:prstGeom prst="rect">
            <a:avLst/>
          </a:prstGeom>
          <a:solidFill>
            <a:srgbClr val="F2F2F2">
              <a:alpha val="70195"/>
            </a:srgbClr>
          </a:solid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lvl1pPr marL="342900" indent="-342900" eaLnBrk="0" hangingPunct="0">
              <a:spcBef>
                <a:spcPct val="20000"/>
              </a:spcBef>
              <a:buChar char="•"/>
              <a:defRPr sz="32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marL="0" algn="l" eaLnBrk="1" hangingPunct="1">
              <a:lnSpc>
                <a:spcPct val="150000"/>
              </a:lnSpc>
              <a:spcBef>
                <a:spcPts val="0"/>
              </a:spcBef>
              <a:buFont typeface="Arial" panose="020B0604020202020204" pitchFamily="34" charset="0"/>
              <a:buNone/>
            </a:pPr>
            <a:r>
              <a:rPr lang="en-US" altLang="zh-CN" sz="2935" b="1" dirty="0">
                <a:solidFill>
                  <a:schemeClr val="accent5">
                    <a:lumMod val="75000"/>
                  </a:schemeClr>
                </a:solidFill>
                <a:latin typeface="黑体" panose="02010609060101010101" pitchFamily="49" charset="-122"/>
                <a:ea typeface="黑体" panose="02010609060101010101" pitchFamily="49" charset="-122"/>
              </a:rPr>
              <a:t>1</a:t>
            </a:r>
            <a:r>
              <a:rPr lang="en-US" altLang="zh-CN" sz="2935" b="1" dirty="0" smtClean="0">
                <a:solidFill>
                  <a:schemeClr val="accent5">
                    <a:lumMod val="75000"/>
                  </a:schemeClr>
                </a:solidFill>
                <a:latin typeface="黑体" panose="02010609060101010101" pitchFamily="49" charset="-122"/>
                <a:ea typeface="黑体" panose="02010609060101010101" pitchFamily="49" charset="-122"/>
              </a:rPr>
              <a:t>.</a:t>
            </a:r>
            <a:r>
              <a:rPr lang="zh-CN" altLang="en-US" sz="2935" b="1" dirty="0" smtClean="0">
                <a:solidFill>
                  <a:schemeClr val="accent5">
                    <a:lumMod val="75000"/>
                  </a:schemeClr>
                </a:solidFill>
                <a:latin typeface="黑体" panose="02010609060101010101" pitchFamily="49" charset="-122"/>
                <a:ea typeface="黑体" panose="02010609060101010101" pitchFamily="49" charset="-122"/>
              </a:rPr>
              <a:t>具有</a:t>
            </a:r>
            <a:r>
              <a:rPr lang="zh-CN" altLang="en-US" sz="2935" b="1" dirty="0">
                <a:solidFill>
                  <a:schemeClr val="accent5">
                    <a:lumMod val="75000"/>
                  </a:schemeClr>
                </a:solidFill>
                <a:latin typeface="黑体" panose="02010609060101010101" pitchFamily="49" charset="-122"/>
                <a:ea typeface="黑体" panose="02010609060101010101" pitchFamily="49" charset="-122"/>
              </a:rPr>
              <a:t>吸引优秀生源的制度和措施。(生源质量）</a:t>
            </a:r>
            <a:endParaRPr lang="zh-CN" altLang="en-US" sz="2935" b="1" dirty="0">
              <a:solidFill>
                <a:schemeClr val="accent5">
                  <a:lumMod val="75000"/>
                </a:schemeClr>
              </a:solidFill>
              <a:latin typeface="黑体" panose="02010609060101010101" pitchFamily="49" charset="-122"/>
              <a:ea typeface="黑体" panose="02010609060101010101" pitchFamily="49" charset="-122"/>
            </a:endParaRPr>
          </a:p>
          <a:p>
            <a:pPr marL="0" algn="l" eaLnBrk="1" hangingPunct="1">
              <a:lnSpc>
                <a:spcPct val="150000"/>
              </a:lnSpc>
              <a:spcBef>
                <a:spcPts val="0"/>
              </a:spcBef>
              <a:buFont typeface="Arial" panose="020B0604020202020204" pitchFamily="34" charset="0"/>
              <a:buNone/>
            </a:pPr>
            <a:r>
              <a:rPr lang="zh-CN" altLang="en-US" sz="2935" b="1" dirty="0">
                <a:solidFill>
                  <a:schemeClr val="accent5">
                    <a:lumMod val="75000"/>
                  </a:schemeClr>
                </a:solidFill>
                <a:latin typeface="黑体" panose="02010609060101010101" pitchFamily="49" charset="-122"/>
                <a:ea typeface="黑体" panose="02010609060101010101" pitchFamily="49" charset="-122"/>
              </a:rPr>
              <a:t>2.具有完善的</a:t>
            </a:r>
            <a:r>
              <a:rPr lang="zh-CN" altLang="en-US" sz="2935" b="1" dirty="0">
                <a:solidFill>
                  <a:schemeClr val="tx1"/>
                </a:solidFill>
                <a:latin typeface="黑体" panose="02010609060101010101" pitchFamily="49" charset="-122"/>
                <a:ea typeface="黑体" panose="02010609060101010101" pitchFamily="49" charset="-122"/>
              </a:rPr>
              <a:t>学生学习指导、职业规划、就业指导、心理辅导等</a:t>
            </a:r>
            <a:r>
              <a:rPr lang="zh-CN" altLang="en-US" sz="2935" b="1" dirty="0">
                <a:solidFill>
                  <a:schemeClr val="accent5">
                    <a:lumMod val="75000"/>
                  </a:schemeClr>
                </a:solidFill>
                <a:latin typeface="黑体" panose="02010609060101010101" pitchFamily="49" charset="-122"/>
                <a:ea typeface="黑体" panose="02010609060101010101" pitchFamily="49" charset="-122"/>
              </a:rPr>
              <a:t>方面的措施，并能够很好的执行落实。（学生指导 </a:t>
            </a:r>
            <a:r>
              <a:rPr lang="en-US" altLang="zh-CN" sz="2935" b="1" dirty="0">
                <a:solidFill>
                  <a:schemeClr val="accent5">
                    <a:lumMod val="75000"/>
                  </a:schemeClr>
                </a:solidFill>
                <a:latin typeface="黑体" panose="02010609060101010101" pitchFamily="49" charset="-122"/>
                <a:ea typeface="黑体" panose="02010609060101010101" pitchFamily="49" charset="-122"/>
              </a:rPr>
              <a:t>-</a:t>
            </a:r>
            <a:r>
              <a:rPr lang="zh-CN" altLang="en-US" sz="2935" b="1" dirty="0">
                <a:solidFill>
                  <a:srgbClr val="C00000"/>
                </a:solidFill>
                <a:latin typeface="黑体" panose="02010609060101010101" pitchFamily="49" charset="-122"/>
                <a:ea typeface="黑体" panose="02010609060101010101" pitchFamily="49" charset="-122"/>
                <a:sym typeface="+mn-ea"/>
              </a:rPr>
              <a:t>体现</a:t>
            </a:r>
            <a:r>
              <a:rPr lang="en-US" altLang="zh-CN" sz="2935" b="1" dirty="0">
                <a:solidFill>
                  <a:srgbClr val="C00000"/>
                </a:solidFill>
                <a:latin typeface="黑体" panose="02010609060101010101" pitchFamily="49" charset="-122"/>
                <a:ea typeface="黑体" panose="02010609060101010101" pitchFamily="49" charset="-122"/>
                <a:sym typeface="+mn-ea"/>
              </a:rPr>
              <a:t>outcome-based</a:t>
            </a:r>
            <a:r>
              <a:rPr lang="zh-CN" altLang="en-US" sz="2935" b="1" dirty="0">
                <a:solidFill>
                  <a:schemeClr val="accent5">
                    <a:lumMod val="75000"/>
                  </a:schemeClr>
                </a:solidFill>
                <a:latin typeface="黑体" panose="02010609060101010101" pitchFamily="49" charset="-122"/>
                <a:ea typeface="黑体" panose="02010609060101010101" pitchFamily="49" charset="-122"/>
              </a:rPr>
              <a:t>）</a:t>
            </a:r>
            <a:endParaRPr lang="zh-CN" altLang="en-US" sz="2935" b="1" dirty="0">
              <a:solidFill>
                <a:schemeClr val="bg2">
                  <a:lumMod val="50000"/>
                </a:schemeClr>
              </a:solidFill>
              <a:latin typeface="黑体" panose="02010609060101010101" pitchFamily="49" charset="-122"/>
              <a:ea typeface="黑体" panose="02010609060101010101" pitchFamily="49" charset="-122"/>
            </a:endParaRPr>
          </a:p>
          <a:p>
            <a:pPr marL="0" indent="0" eaLnBrk="1" hangingPunct="1">
              <a:lnSpc>
                <a:spcPct val="150000"/>
              </a:lnSpc>
              <a:spcBef>
                <a:spcPts val="0"/>
              </a:spcBef>
              <a:buFont typeface="Arial" panose="020B0604020202020204" pitchFamily="34" charset="0"/>
              <a:buNone/>
            </a:pPr>
            <a:r>
              <a:rPr lang="en-US" altLang="zh-CN" sz="2935" b="1" dirty="0">
                <a:solidFill>
                  <a:srgbClr val="002060"/>
                </a:solidFill>
                <a:latin typeface="黑体" panose="02010609060101010101" pitchFamily="49" charset="-122"/>
                <a:ea typeface="黑体" panose="02010609060101010101" pitchFamily="49" charset="-122"/>
              </a:rPr>
              <a:t>3</a:t>
            </a:r>
            <a:r>
              <a:rPr lang="en-US" altLang="zh-CN" sz="2935" b="1" dirty="0" smtClean="0">
                <a:solidFill>
                  <a:srgbClr val="002060"/>
                </a:solidFill>
                <a:latin typeface="黑体" panose="02010609060101010101" pitchFamily="49" charset="-122"/>
                <a:ea typeface="黑体" panose="02010609060101010101" pitchFamily="49" charset="-122"/>
              </a:rPr>
              <a:t>.</a:t>
            </a:r>
            <a:r>
              <a:rPr lang="zh-CN" altLang="en-US" sz="2935" b="1" dirty="0" smtClean="0">
                <a:solidFill>
                  <a:srgbClr val="000066"/>
                </a:solidFill>
                <a:latin typeface="黑体" panose="02010609060101010101" pitchFamily="49" charset="-122"/>
                <a:ea typeface="黑体" panose="02010609060101010101" pitchFamily="49" charset="-122"/>
              </a:rPr>
              <a:t>对</a:t>
            </a:r>
            <a:r>
              <a:rPr lang="zh-CN" altLang="en-US" sz="2935" b="1" dirty="0">
                <a:solidFill>
                  <a:srgbClr val="000066"/>
                </a:solidFill>
                <a:latin typeface="黑体" panose="02010609060101010101" pitchFamily="49" charset="-122"/>
                <a:ea typeface="黑体" panose="02010609060101010101" pitchFamily="49" charset="-122"/>
              </a:rPr>
              <a:t>学生在整个学习过程中的表现进行跟踪与评估，并通过</a:t>
            </a:r>
            <a:r>
              <a:rPr lang="zh-CN" altLang="en-US" sz="2935" b="1" dirty="0">
                <a:solidFill>
                  <a:srgbClr val="C00000"/>
                </a:solidFill>
                <a:latin typeface="黑体" panose="02010609060101010101" pitchFamily="49" charset="-122"/>
                <a:ea typeface="黑体" panose="02010609060101010101" pitchFamily="49" charset="-122"/>
              </a:rPr>
              <a:t>形成性评价</a:t>
            </a:r>
            <a:r>
              <a:rPr lang="zh-CN" altLang="en-US" sz="2935" b="1" dirty="0">
                <a:solidFill>
                  <a:srgbClr val="000066"/>
                </a:solidFill>
                <a:latin typeface="黑体" panose="02010609060101010101" pitchFamily="49" charset="-122"/>
                <a:ea typeface="黑体" panose="02010609060101010101" pitchFamily="49" charset="-122"/>
              </a:rPr>
              <a:t>保证学生毕业时达到</a:t>
            </a:r>
            <a:r>
              <a:rPr lang="zh-CN" altLang="en-US" sz="2935" b="1" dirty="0">
                <a:solidFill>
                  <a:srgbClr val="C00000"/>
                </a:solidFill>
                <a:latin typeface="黑体" panose="02010609060101010101" pitchFamily="49" charset="-122"/>
                <a:ea typeface="黑体" panose="02010609060101010101" pitchFamily="49" charset="-122"/>
              </a:rPr>
              <a:t>毕业要求</a:t>
            </a:r>
            <a:r>
              <a:rPr lang="zh-CN" altLang="en-US" sz="2935" b="1" dirty="0">
                <a:solidFill>
                  <a:srgbClr val="000066"/>
                </a:solidFill>
                <a:latin typeface="黑体" panose="02010609060101010101" pitchFamily="49" charset="-122"/>
                <a:ea typeface="黑体" panose="02010609060101010101" pitchFamily="49" charset="-122"/>
              </a:rPr>
              <a:t>。</a:t>
            </a:r>
            <a:r>
              <a:rPr lang="zh-CN" altLang="en-US" sz="2935" b="1" dirty="0">
                <a:solidFill>
                  <a:srgbClr val="C00000"/>
                </a:solidFill>
                <a:latin typeface="黑体" panose="02010609060101010101" pitchFamily="49" charset="-122"/>
                <a:ea typeface="黑体" panose="02010609060101010101" pitchFamily="49" charset="-122"/>
              </a:rPr>
              <a:t>（</a:t>
            </a:r>
            <a:r>
              <a:rPr lang="zh-CN" altLang="en-US" sz="2935" b="1" dirty="0">
                <a:solidFill>
                  <a:srgbClr val="000066"/>
                </a:solidFill>
                <a:latin typeface="黑体" panose="02010609060101010101" pitchFamily="49" charset="-122"/>
                <a:ea typeface="黑体" panose="02010609060101010101" pitchFamily="49" charset="-122"/>
              </a:rPr>
              <a:t>学习过程跟踪</a:t>
            </a:r>
            <a:r>
              <a:rPr lang="zh-CN" altLang="en-US" sz="2935" b="1" dirty="0">
                <a:solidFill>
                  <a:srgbClr val="C00000"/>
                </a:solidFill>
                <a:latin typeface="黑体" panose="02010609060101010101" pitchFamily="49" charset="-122"/>
                <a:ea typeface="黑体" panose="02010609060101010101" pitchFamily="49" charset="-122"/>
              </a:rPr>
              <a:t>，体现</a:t>
            </a:r>
            <a:r>
              <a:rPr lang="en-US" altLang="zh-CN" sz="2935" b="1" dirty="0">
                <a:solidFill>
                  <a:srgbClr val="C00000"/>
                </a:solidFill>
                <a:latin typeface="黑体" panose="02010609060101010101" pitchFamily="49" charset="-122"/>
                <a:ea typeface="黑体" panose="02010609060101010101" pitchFamily="49" charset="-122"/>
              </a:rPr>
              <a:t>outcome-based</a:t>
            </a:r>
            <a:r>
              <a:rPr lang="zh-CN" altLang="en-US" sz="2935" b="1" dirty="0">
                <a:solidFill>
                  <a:srgbClr val="C00000"/>
                </a:solidFill>
                <a:latin typeface="黑体" panose="02010609060101010101" pitchFamily="49" charset="-122"/>
                <a:ea typeface="黑体" panose="02010609060101010101" pitchFamily="49" charset="-122"/>
              </a:rPr>
              <a:t>）</a:t>
            </a:r>
            <a:endParaRPr lang="en-US" altLang="zh-CN" sz="2935" b="1" dirty="0">
              <a:solidFill>
                <a:srgbClr val="C00000"/>
              </a:solidFill>
              <a:latin typeface="黑体" panose="02010609060101010101" pitchFamily="49" charset="-122"/>
              <a:ea typeface="黑体" panose="02010609060101010101" pitchFamily="49" charset="-122"/>
            </a:endParaRPr>
          </a:p>
          <a:p>
            <a:pPr marL="0" indent="0" eaLnBrk="1" hangingPunct="1">
              <a:lnSpc>
                <a:spcPct val="150000"/>
              </a:lnSpc>
              <a:spcBef>
                <a:spcPts val="0"/>
              </a:spcBef>
              <a:buFont typeface="Arial" panose="020B0604020202020204" pitchFamily="34" charset="0"/>
              <a:buNone/>
            </a:pPr>
            <a:r>
              <a:rPr lang="en-US" altLang="zh-CN" sz="2935" b="1" dirty="0">
                <a:solidFill>
                  <a:srgbClr val="002060"/>
                </a:solidFill>
                <a:latin typeface="黑体" panose="02010609060101010101" pitchFamily="49" charset="-122"/>
                <a:ea typeface="黑体" panose="02010609060101010101" pitchFamily="49" charset="-122"/>
              </a:rPr>
              <a:t>4</a:t>
            </a:r>
            <a:r>
              <a:rPr lang="en-US" altLang="zh-CN" sz="2935" b="1" dirty="0" smtClean="0">
                <a:solidFill>
                  <a:srgbClr val="002060"/>
                </a:solidFill>
                <a:latin typeface="黑体" panose="02010609060101010101" pitchFamily="49" charset="-122"/>
                <a:ea typeface="黑体" panose="02010609060101010101" pitchFamily="49" charset="-122"/>
              </a:rPr>
              <a:t>.</a:t>
            </a:r>
            <a:r>
              <a:rPr lang="zh-CN" altLang="en-US" sz="2935" b="1" dirty="0" smtClean="0">
                <a:solidFill>
                  <a:srgbClr val="002060"/>
                </a:solidFill>
                <a:latin typeface="黑体" panose="02010609060101010101" pitchFamily="49" charset="-122"/>
                <a:ea typeface="黑体" panose="02010609060101010101" pitchFamily="49" charset="-122"/>
              </a:rPr>
              <a:t>有</a:t>
            </a:r>
            <a:r>
              <a:rPr lang="zh-CN" altLang="en-US" sz="2935" b="1" dirty="0">
                <a:solidFill>
                  <a:srgbClr val="002060"/>
                </a:solidFill>
                <a:latin typeface="黑体" panose="02010609060101010101" pitchFamily="49" charset="-122"/>
                <a:ea typeface="黑体" panose="02010609060101010101" pitchFamily="49" charset="-122"/>
              </a:rPr>
              <a:t>明确的规定和相应认定过程，认可转专业、转学学生的原有学分。</a:t>
            </a:r>
            <a:r>
              <a:rPr lang="zh-CN" altLang="en-US" sz="2935" b="1" dirty="0">
                <a:solidFill>
                  <a:srgbClr val="CC0000"/>
                </a:solidFill>
                <a:latin typeface="黑体" panose="02010609060101010101" pitchFamily="49" charset="-122"/>
                <a:ea typeface="黑体" panose="02010609060101010101" pitchFamily="49" charset="-122"/>
              </a:rPr>
              <a:t>（学分认可）</a:t>
            </a:r>
            <a:endParaRPr lang="zh-CN" altLang="en-US" sz="2935" dirty="0">
              <a:solidFill>
                <a:srgbClr val="990033"/>
              </a:solidFill>
              <a:latin typeface="黑体" panose="02010609060101010101" pitchFamily="49" charset="-122"/>
              <a:ea typeface="黑体" panose="02010609060101010101" pitchFamily="49" charset="-122"/>
            </a:endParaRPr>
          </a:p>
        </p:txBody>
      </p:sp>
      <p:sp>
        <p:nvSpPr>
          <p:cNvPr id="2" name="矩形 1"/>
          <p:cNvSpPr/>
          <p:nvPr/>
        </p:nvSpPr>
        <p:spPr>
          <a:xfrm>
            <a:off x="679217" y="286045"/>
            <a:ext cx="2567305" cy="661035"/>
          </a:xfrm>
          <a:prstGeom prst="rect">
            <a:avLst/>
          </a:prstGeom>
        </p:spPr>
        <p:txBody>
          <a:bodyPr wrap="none">
            <a:spAutoFit/>
          </a:bodyPr>
          <a:lstStyle/>
          <a:p>
            <a:r>
              <a:rPr lang="zh-CN" altLang="en-US" sz="3735" b="1" dirty="0" smtClean="0">
                <a:solidFill>
                  <a:schemeClr val="bg1"/>
                </a:solidFill>
                <a:latin typeface="黑体" panose="02010609060101010101" pitchFamily="49" charset="-122"/>
                <a:ea typeface="黑体" panose="02010609060101010101" pitchFamily="49" charset="-122"/>
              </a:rPr>
              <a:t>标准：学生</a:t>
            </a:r>
            <a:endParaRPr lang="zh-CN" altLang="en-US" sz="3735" b="1" dirty="0" smtClean="0">
              <a:solidFill>
                <a:schemeClr val="bg1"/>
              </a:solidFill>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a:xfrm>
            <a:off x="674370" y="1397000"/>
            <a:ext cx="11083290" cy="5378450"/>
          </a:xfrm>
        </p:spPr>
        <p:txBody>
          <a:bodyPr>
            <a:normAutofit/>
          </a:bodyPr>
          <a:p>
            <a:r>
              <a:rPr lang="en-US" altLang="zh-CN"/>
              <a:t> </a:t>
            </a:r>
            <a:r>
              <a:rPr lang="zh-CN" altLang="en-US"/>
              <a:t>目前的主要问题：</a:t>
            </a:r>
            <a:endParaRPr lang="zh-CN" altLang="en-US"/>
          </a:p>
          <a:p>
            <a:pPr lvl="1" algn="l" eaLnBrk="1" hangingPunct="1">
              <a:lnSpc>
                <a:spcPct val="150000"/>
              </a:lnSpc>
              <a:spcBef>
                <a:spcPts val="0"/>
              </a:spcBef>
            </a:pPr>
            <a:r>
              <a:rPr lang="zh-CN" altLang="en-US" sz="2450" dirty="0">
                <a:solidFill>
                  <a:srgbClr val="000066"/>
                </a:solidFill>
                <a:latin typeface="黑体" panose="02010609060101010101" pitchFamily="49" charset="-122"/>
                <a:ea typeface="黑体" panose="02010609060101010101" pitchFamily="49" charset="-122"/>
                <a:sym typeface="+mn-ea"/>
              </a:rPr>
              <a:t> 学生学习指导</a:t>
            </a:r>
            <a:endParaRPr lang="zh-CN" altLang="en-US" sz="2450" b="1" dirty="0">
              <a:solidFill>
                <a:srgbClr val="000066"/>
              </a:solidFill>
              <a:latin typeface="黑体" panose="02010609060101010101" pitchFamily="49" charset="-122"/>
              <a:ea typeface="黑体" panose="02010609060101010101" pitchFamily="49" charset="-122"/>
            </a:endParaRPr>
          </a:p>
          <a:p>
            <a:pPr lvl="1" algn="l" eaLnBrk="1" hangingPunct="1">
              <a:lnSpc>
                <a:spcPct val="150000"/>
              </a:lnSpc>
              <a:spcBef>
                <a:spcPts val="0"/>
              </a:spcBef>
            </a:pPr>
            <a:r>
              <a:rPr lang="zh-CN" altLang="en-US" sz="2450" dirty="0">
                <a:solidFill>
                  <a:srgbClr val="000066"/>
                </a:solidFill>
                <a:latin typeface="黑体" panose="02010609060101010101" pitchFamily="49" charset="-122"/>
                <a:ea typeface="黑体" panose="02010609060101010101" pitchFamily="49" charset="-122"/>
                <a:sym typeface="+mn-ea"/>
              </a:rPr>
              <a:t> 对学生在整个学习过程中的表现进行跟踪与评估</a:t>
            </a:r>
            <a:endParaRPr lang="zh-CN" altLang="en-US" sz="2450" dirty="0">
              <a:solidFill>
                <a:srgbClr val="000066"/>
              </a:solidFill>
              <a:latin typeface="黑体" panose="02010609060101010101" pitchFamily="49" charset="-122"/>
              <a:ea typeface="黑体" panose="02010609060101010101" pitchFamily="49" charset="-122"/>
              <a:sym typeface="+mn-ea"/>
            </a:endParaRPr>
          </a:p>
          <a:p>
            <a:pPr marL="0" indent="0" eaLnBrk="1" hangingPunct="1">
              <a:lnSpc>
                <a:spcPct val="150000"/>
              </a:lnSpc>
              <a:spcBef>
                <a:spcPts val="0"/>
              </a:spcBef>
              <a:buFont typeface="Arial" panose="020B0604020202020204" pitchFamily="34" charset="0"/>
              <a:buNone/>
            </a:pPr>
            <a:r>
              <a:rPr lang="zh-CN" altLang="en-US" sz="2800" dirty="0">
                <a:solidFill>
                  <a:srgbClr val="000066"/>
                </a:solidFill>
                <a:latin typeface="黑体" panose="02010609060101010101" pitchFamily="49" charset="-122"/>
                <a:ea typeface="黑体" panose="02010609060101010101" pitchFamily="49" charset="-122"/>
                <a:sym typeface="+mn-ea"/>
              </a:rPr>
              <a:t>没有体现</a:t>
            </a:r>
            <a:r>
              <a:rPr lang="en-US" altLang="zh-CN" sz="2800" dirty="0">
                <a:solidFill>
                  <a:srgbClr val="C00000"/>
                </a:solidFill>
                <a:latin typeface="黑体" panose="02010609060101010101" pitchFamily="49" charset="-122"/>
                <a:ea typeface="黑体" panose="02010609060101010101" pitchFamily="49" charset="-122"/>
                <a:sym typeface="+mn-ea"/>
              </a:rPr>
              <a:t>outcome-based</a:t>
            </a:r>
            <a:r>
              <a:rPr lang="zh-CN" altLang="en-US" sz="2800" dirty="0">
                <a:solidFill>
                  <a:srgbClr val="C00000"/>
                </a:solidFill>
                <a:latin typeface="黑体" panose="02010609060101010101" pitchFamily="49" charset="-122"/>
                <a:ea typeface="黑体" panose="02010609060101010101" pitchFamily="49" charset="-122"/>
                <a:sym typeface="+mn-ea"/>
              </a:rPr>
              <a:t>。</a:t>
            </a:r>
            <a:endParaRPr lang="zh-CN" altLang="en-US" sz="2800" dirty="0">
              <a:solidFill>
                <a:srgbClr val="C00000"/>
              </a:solidFill>
              <a:latin typeface="黑体" panose="02010609060101010101" pitchFamily="49" charset="-122"/>
              <a:ea typeface="黑体" panose="02010609060101010101" pitchFamily="49" charset="-122"/>
              <a:sym typeface="+mn-ea"/>
            </a:endParaRPr>
          </a:p>
          <a:p>
            <a:pPr marL="457200" lvl="1" indent="0" eaLnBrk="1" hangingPunct="1">
              <a:lnSpc>
                <a:spcPct val="150000"/>
              </a:lnSpc>
              <a:spcBef>
                <a:spcPts val="0"/>
              </a:spcBef>
              <a:buFont typeface="Arial" panose="020B0604020202020204" pitchFamily="34" charset="0"/>
              <a:buNone/>
            </a:pPr>
            <a:r>
              <a:rPr lang="zh-CN" altLang="en-US" sz="2450" dirty="0">
                <a:solidFill>
                  <a:srgbClr val="C00000"/>
                </a:solidFill>
                <a:latin typeface="黑体" panose="02010609060101010101" pitchFamily="49" charset="-122"/>
                <a:ea typeface="黑体" panose="02010609060101010101" pitchFamily="49" charset="-122"/>
                <a:sym typeface="+mn-ea"/>
              </a:rPr>
              <a:t>只有对学生</a:t>
            </a:r>
            <a:r>
              <a:rPr lang="en-US" altLang="zh-CN" sz="2450" dirty="0">
                <a:solidFill>
                  <a:srgbClr val="C00000"/>
                </a:solidFill>
                <a:latin typeface="黑体" panose="02010609060101010101" pitchFamily="49" charset="-122"/>
                <a:ea typeface="黑体" panose="02010609060101010101" pitchFamily="49" charset="-122"/>
                <a:sym typeface="+mn-ea"/>
              </a:rPr>
              <a:t>“</a:t>
            </a:r>
            <a:r>
              <a:rPr lang="zh-CN" altLang="en-US" sz="2450" dirty="0">
                <a:solidFill>
                  <a:srgbClr val="000066"/>
                </a:solidFill>
                <a:latin typeface="黑体" panose="02010609060101010101" pitchFamily="49" charset="-122"/>
                <a:ea typeface="黑体" panose="02010609060101010101" pitchFamily="49" charset="-122"/>
                <a:sym typeface="+mn-ea"/>
              </a:rPr>
              <a:t>学习过程中的表现进行跟踪与评估</a:t>
            </a:r>
            <a:r>
              <a:rPr lang="en-US" altLang="zh-CN" sz="2450" dirty="0">
                <a:solidFill>
                  <a:srgbClr val="000066"/>
                </a:solidFill>
                <a:latin typeface="黑体" panose="02010609060101010101" pitchFamily="49" charset="-122"/>
                <a:ea typeface="黑体" panose="02010609060101010101" pitchFamily="49" charset="-122"/>
                <a:sym typeface="+mn-ea"/>
              </a:rPr>
              <a:t>”</a:t>
            </a:r>
            <a:r>
              <a:rPr lang="zh-CN" altLang="en-US" sz="2450" dirty="0">
                <a:solidFill>
                  <a:srgbClr val="000066"/>
                </a:solidFill>
                <a:latin typeface="黑体" panose="02010609060101010101" pitchFamily="49" charset="-122"/>
                <a:ea typeface="黑体" panose="02010609060101010101" pitchFamily="49" charset="-122"/>
                <a:sym typeface="+mn-ea"/>
              </a:rPr>
              <a:t>是</a:t>
            </a:r>
            <a:r>
              <a:rPr lang="en-US" altLang="zh-CN" sz="2450" dirty="0">
                <a:solidFill>
                  <a:srgbClr val="C00000"/>
                </a:solidFill>
                <a:latin typeface="黑体" panose="02010609060101010101" pitchFamily="49" charset="-122"/>
                <a:ea typeface="黑体" panose="02010609060101010101" pitchFamily="49" charset="-122"/>
                <a:sym typeface="+mn-ea"/>
              </a:rPr>
              <a:t>outcome-based</a:t>
            </a:r>
            <a:r>
              <a:rPr lang="zh-CN" altLang="en-US" sz="2450" dirty="0">
                <a:solidFill>
                  <a:srgbClr val="C00000"/>
                </a:solidFill>
                <a:latin typeface="黑体" panose="02010609060101010101" pitchFamily="49" charset="-122"/>
                <a:ea typeface="黑体" panose="02010609060101010101" pitchFamily="49" charset="-122"/>
                <a:sym typeface="+mn-ea"/>
              </a:rPr>
              <a:t>，才可能进行针对学生的</a:t>
            </a:r>
            <a:r>
              <a:rPr lang="en-US" altLang="zh-CN" sz="2450" dirty="0">
                <a:solidFill>
                  <a:srgbClr val="C00000"/>
                </a:solidFill>
                <a:latin typeface="黑体" panose="02010609060101010101" pitchFamily="49" charset="-122"/>
                <a:ea typeface="黑体" panose="02010609060101010101" pitchFamily="49" charset="-122"/>
                <a:sym typeface="+mn-ea"/>
              </a:rPr>
              <a:t>outcome-based</a:t>
            </a:r>
            <a:r>
              <a:rPr lang="zh-CN" altLang="en-US" sz="2450" dirty="0">
                <a:solidFill>
                  <a:srgbClr val="C00000"/>
                </a:solidFill>
                <a:latin typeface="黑体" panose="02010609060101010101" pitchFamily="49" charset="-122"/>
                <a:ea typeface="黑体" panose="02010609060101010101" pitchFamily="49" charset="-122"/>
                <a:sym typeface="+mn-ea"/>
              </a:rPr>
              <a:t>的个性化指导</a:t>
            </a:r>
            <a:endParaRPr lang="zh-CN" altLang="en-US" sz="2450" dirty="0">
              <a:solidFill>
                <a:srgbClr val="000066"/>
              </a:solidFill>
              <a:latin typeface="黑体" panose="02010609060101010101" pitchFamily="49" charset="-122"/>
              <a:ea typeface="黑体" panose="02010609060101010101" pitchFamily="49" charset="-122"/>
              <a:sym typeface="+mn-ea"/>
            </a:endParaRPr>
          </a:p>
          <a:p>
            <a:pPr marL="0" indent="0" eaLnBrk="1" hangingPunct="1">
              <a:lnSpc>
                <a:spcPct val="150000"/>
              </a:lnSpc>
              <a:spcBef>
                <a:spcPts val="0"/>
              </a:spcBef>
              <a:buFont typeface="Arial" panose="020B0604020202020204" pitchFamily="34" charset="0"/>
              <a:buNone/>
            </a:pPr>
            <a:endParaRPr lang="zh-CN" altLang="en-US" sz="2800" dirty="0">
              <a:solidFill>
                <a:srgbClr val="000066"/>
              </a:solidFill>
              <a:latin typeface="黑体" panose="02010609060101010101" pitchFamily="49" charset="-122"/>
              <a:ea typeface="黑体" panose="02010609060101010101" pitchFamily="49" charset="-122"/>
              <a:sym typeface="+mn-ea"/>
            </a:endParaRPr>
          </a:p>
          <a:p>
            <a:pPr marL="0" indent="0" eaLnBrk="1" hangingPunct="1">
              <a:lnSpc>
                <a:spcPct val="150000"/>
              </a:lnSpc>
              <a:spcBef>
                <a:spcPts val="0"/>
              </a:spcBef>
              <a:buFont typeface="Arial" panose="020B0604020202020204" pitchFamily="34" charset="0"/>
              <a:buNone/>
            </a:pPr>
            <a:r>
              <a:rPr lang="zh-CN" altLang="en-US" sz="2800" dirty="0">
                <a:solidFill>
                  <a:srgbClr val="000066"/>
                </a:solidFill>
                <a:latin typeface="黑体" panose="02010609060101010101" pitchFamily="49" charset="-122"/>
                <a:ea typeface="黑体" panose="02010609060101010101" pitchFamily="49" charset="-122"/>
                <a:sym typeface="+mn-ea"/>
              </a:rPr>
              <a:t>正确理解</a:t>
            </a:r>
            <a:r>
              <a:rPr lang="en-US" altLang="zh-CN" sz="2800" dirty="0">
                <a:solidFill>
                  <a:srgbClr val="000066"/>
                </a:solidFill>
                <a:latin typeface="黑体" panose="02010609060101010101" pitchFamily="49" charset="-122"/>
                <a:ea typeface="黑体" panose="02010609060101010101" pitchFamily="49" charset="-122"/>
                <a:sym typeface="+mn-ea"/>
              </a:rPr>
              <a:t>“</a:t>
            </a:r>
            <a:r>
              <a:rPr lang="zh-CN" altLang="en-US" sz="2800" dirty="0">
                <a:solidFill>
                  <a:srgbClr val="000066"/>
                </a:solidFill>
                <a:latin typeface="黑体" panose="02010609060101010101" pitchFamily="49" charset="-122"/>
                <a:ea typeface="黑体" panose="02010609060101010101" pitchFamily="49" charset="-122"/>
                <a:sym typeface="+mn-ea"/>
              </a:rPr>
              <a:t>通过</a:t>
            </a:r>
            <a:r>
              <a:rPr lang="zh-CN" altLang="en-US" sz="2800" dirty="0">
                <a:solidFill>
                  <a:srgbClr val="C00000"/>
                </a:solidFill>
                <a:latin typeface="黑体" panose="02010609060101010101" pitchFamily="49" charset="-122"/>
                <a:ea typeface="黑体" panose="02010609060101010101" pitchFamily="49" charset="-122"/>
                <a:sym typeface="+mn-ea"/>
              </a:rPr>
              <a:t>形成性评价</a:t>
            </a:r>
            <a:r>
              <a:rPr lang="zh-CN" altLang="en-US" sz="2800" dirty="0">
                <a:solidFill>
                  <a:srgbClr val="000066"/>
                </a:solidFill>
                <a:latin typeface="黑体" panose="02010609060101010101" pitchFamily="49" charset="-122"/>
                <a:ea typeface="黑体" panose="02010609060101010101" pitchFamily="49" charset="-122"/>
                <a:sym typeface="+mn-ea"/>
              </a:rPr>
              <a:t>保证学生毕业时达到</a:t>
            </a:r>
            <a:r>
              <a:rPr lang="zh-CN" altLang="en-US" sz="2800" dirty="0">
                <a:solidFill>
                  <a:srgbClr val="C00000"/>
                </a:solidFill>
                <a:latin typeface="黑体" panose="02010609060101010101" pitchFamily="49" charset="-122"/>
                <a:ea typeface="黑体" panose="02010609060101010101" pitchFamily="49" charset="-122"/>
                <a:sym typeface="+mn-ea"/>
              </a:rPr>
              <a:t>毕业要求</a:t>
            </a:r>
            <a:r>
              <a:rPr lang="en-US" altLang="zh-CN" sz="2800" dirty="0">
                <a:solidFill>
                  <a:srgbClr val="C00000"/>
                </a:solidFill>
                <a:latin typeface="黑体" panose="02010609060101010101" pitchFamily="49" charset="-122"/>
                <a:ea typeface="黑体" panose="02010609060101010101" pitchFamily="49" charset="-122"/>
                <a:sym typeface="+mn-ea"/>
              </a:rPr>
              <a:t>”</a:t>
            </a:r>
            <a:endParaRPr lang="zh-CN" altLang="en-US" sz="2800" dirty="0">
              <a:solidFill>
                <a:srgbClr val="000066"/>
              </a:solidFill>
              <a:latin typeface="黑体" panose="02010609060101010101" pitchFamily="49" charset="-122"/>
              <a:ea typeface="黑体" panose="02010609060101010101" pitchFamily="49" charset="-122"/>
              <a:sym typeface="+mn-ea"/>
            </a:endParaRPr>
          </a:p>
          <a:p>
            <a:pPr marL="0" indent="0" eaLnBrk="1" hangingPunct="1">
              <a:lnSpc>
                <a:spcPct val="150000"/>
              </a:lnSpc>
              <a:spcBef>
                <a:spcPts val="0"/>
              </a:spcBef>
              <a:buFont typeface="Arial" panose="020B0604020202020204" pitchFamily="34" charset="0"/>
              <a:buNone/>
            </a:pPr>
            <a:r>
              <a:rPr lang="zh-CN" altLang="en-US" sz="2800" dirty="0">
                <a:solidFill>
                  <a:srgbClr val="000066"/>
                </a:solidFill>
                <a:latin typeface="黑体" panose="02010609060101010101" pitchFamily="49" charset="-122"/>
                <a:ea typeface="黑体" panose="02010609060101010101" pitchFamily="49" charset="-122"/>
                <a:sym typeface="+mn-ea"/>
              </a:rPr>
              <a:t>前提是：面向专业认证的培养方案</a:t>
            </a:r>
            <a:endParaRPr lang="zh-CN" altLang="en-US" sz="2800" dirty="0">
              <a:solidFill>
                <a:srgbClr val="000066"/>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
          <p:cNvSpPr>
            <a:spLocks noGrp="1"/>
          </p:cNvSpPr>
          <p:nvPr>
            <p:ph type="title"/>
          </p:nvPr>
        </p:nvSpPr>
        <p:spPr>
          <a:xfrm>
            <a:off x="0" y="1"/>
            <a:ext cx="12192000" cy="1052513"/>
          </a:xfrm>
        </p:spPr>
        <p:txBody>
          <a:bodyPr/>
          <a:lstStyle/>
          <a:p>
            <a:r>
              <a:rPr lang="zh-CN" altLang="en-US" smtClean="0">
                <a:latin typeface="黑体" panose="02010609060101010101" pitchFamily="49" charset="-122"/>
                <a:ea typeface="黑体" panose="02010609060101010101" pitchFamily="49" charset="-122"/>
              </a:rPr>
              <a:t>工程专业认证标准框架</a:t>
            </a:r>
            <a:endParaRPr lang="zh-CN" altLang="en-US" smtClean="0">
              <a:latin typeface="黑体" panose="02010609060101010101" pitchFamily="49" charset="-122"/>
              <a:ea typeface="黑体" panose="02010609060101010101" pitchFamily="49" charset="-122"/>
            </a:endParaRPr>
          </a:p>
        </p:txBody>
      </p:sp>
      <p:sp>
        <p:nvSpPr>
          <p:cNvPr id="30" name="TextBox 18"/>
          <p:cNvSpPr txBox="1">
            <a:spLocks noChangeArrowheads="1"/>
          </p:cNvSpPr>
          <p:nvPr/>
        </p:nvSpPr>
        <p:spPr bwMode="auto">
          <a:xfrm>
            <a:off x="4498572" y="2693941"/>
            <a:ext cx="2928937" cy="522287"/>
          </a:xfrm>
          <a:prstGeom prst="rect">
            <a:avLst/>
          </a:prstGeom>
          <a:noFill/>
          <a:ln w="9525">
            <a:noFill/>
            <a:miter lim="800000"/>
          </a:ln>
        </p:spPr>
        <p:txBody>
          <a:bodyPr>
            <a:spAutoFit/>
          </a:bodyPr>
          <a:lstStyle/>
          <a:p>
            <a:pPr algn="ctr"/>
            <a:r>
              <a:rPr lang="zh-CN" altLang="en-US" sz="2800">
                <a:solidFill>
                  <a:schemeClr val="bg1"/>
                </a:solidFill>
                <a:latin typeface="微软雅黑" panose="020B0503020204020204" pitchFamily="34" charset="-122"/>
                <a:ea typeface="微软雅黑" panose="020B0503020204020204" pitchFamily="34" charset="-122"/>
              </a:rPr>
              <a:t>阶段小结</a:t>
            </a:r>
            <a:endParaRPr lang="zh-CN" altLang="en-US" sz="2800">
              <a:solidFill>
                <a:schemeClr val="bg1"/>
              </a:solidFill>
              <a:latin typeface="微软雅黑" panose="020B0503020204020204" pitchFamily="34" charset="-122"/>
              <a:ea typeface="微软雅黑" panose="020B0503020204020204" pitchFamily="34" charset="-122"/>
            </a:endParaRPr>
          </a:p>
        </p:txBody>
      </p:sp>
      <p:sp>
        <p:nvSpPr>
          <p:cNvPr id="31" name="TextBox 24"/>
          <p:cNvSpPr txBox="1">
            <a:spLocks noChangeArrowheads="1"/>
          </p:cNvSpPr>
          <p:nvPr/>
        </p:nvSpPr>
        <p:spPr bwMode="auto">
          <a:xfrm>
            <a:off x="4498572" y="3408316"/>
            <a:ext cx="2928937" cy="522287"/>
          </a:xfrm>
          <a:prstGeom prst="rect">
            <a:avLst/>
          </a:prstGeom>
          <a:noFill/>
          <a:ln w="9525">
            <a:noFill/>
            <a:miter lim="800000"/>
          </a:ln>
        </p:spPr>
        <p:txBody>
          <a:bodyPr>
            <a:spAutoFit/>
          </a:bodyPr>
          <a:lstStyle/>
          <a:p>
            <a:pPr algn="ctr"/>
            <a:r>
              <a:rPr lang="zh-CN" altLang="en-US" sz="2800">
                <a:solidFill>
                  <a:schemeClr val="bg1"/>
                </a:solidFill>
                <a:latin typeface="微软雅黑" panose="020B0503020204020204" pitchFamily="34" charset="-122"/>
                <a:ea typeface="微软雅黑" panose="020B0503020204020204" pitchFamily="34" charset="-122"/>
              </a:rPr>
              <a:t>内涵解读</a:t>
            </a:r>
            <a:endParaRPr lang="zh-CN" altLang="en-US" sz="2800">
              <a:solidFill>
                <a:schemeClr val="bg1"/>
              </a:solidFill>
              <a:latin typeface="微软雅黑" panose="020B0503020204020204" pitchFamily="34" charset="-122"/>
              <a:ea typeface="微软雅黑" panose="020B0503020204020204" pitchFamily="34" charset="-122"/>
            </a:endParaRPr>
          </a:p>
        </p:txBody>
      </p:sp>
      <p:sp>
        <p:nvSpPr>
          <p:cNvPr id="32" name="TextBox 26"/>
          <p:cNvSpPr txBox="1">
            <a:spLocks noChangeArrowheads="1"/>
          </p:cNvSpPr>
          <p:nvPr/>
        </p:nvSpPr>
        <p:spPr bwMode="auto">
          <a:xfrm>
            <a:off x="4498572" y="4122691"/>
            <a:ext cx="2928937" cy="522287"/>
          </a:xfrm>
          <a:prstGeom prst="rect">
            <a:avLst/>
          </a:prstGeom>
          <a:noFill/>
          <a:ln w="9525">
            <a:noFill/>
            <a:miter lim="800000"/>
          </a:ln>
        </p:spPr>
        <p:txBody>
          <a:bodyPr>
            <a:spAutoFit/>
          </a:bodyPr>
          <a:lstStyle/>
          <a:p>
            <a:pPr algn="ctr"/>
            <a:r>
              <a:rPr lang="zh-CN" altLang="en-US" sz="2800">
                <a:solidFill>
                  <a:schemeClr val="bg1"/>
                </a:solidFill>
                <a:latin typeface="微软雅黑" panose="020B0503020204020204" pitchFamily="34" charset="-122"/>
                <a:ea typeface="微软雅黑" panose="020B0503020204020204" pitchFamily="34" charset="-122"/>
              </a:rPr>
              <a:t>困难措施</a:t>
            </a:r>
            <a:endParaRPr lang="zh-CN" altLang="en-US" sz="2800">
              <a:solidFill>
                <a:schemeClr val="bg1"/>
              </a:solidFill>
              <a:latin typeface="微软雅黑" panose="020B0503020204020204" pitchFamily="34" charset="-122"/>
              <a:ea typeface="微软雅黑" panose="020B0503020204020204" pitchFamily="34" charset="-122"/>
            </a:endParaRPr>
          </a:p>
        </p:txBody>
      </p:sp>
      <p:sp>
        <p:nvSpPr>
          <p:cNvPr id="34" name="矩形 24"/>
          <p:cNvSpPr>
            <a:spLocks noChangeArrowheads="1"/>
          </p:cNvSpPr>
          <p:nvPr/>
        </p:nvSpPr>
        <p:spPr bwMode="auto">
          <a:xfrm>
            <a:off x="177471" y="1189578"/>
            <a:ext cx="1724025" cy="523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spcBef>
                <a:spcPct val="20000"/>
              </a:spcBef>
              <a:buChar char="•"/>
              <a:defRPr sz="32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 typeface="Wingdings" panose="05000000000000000000" pitchFamily="2" charset="2"/>
              <a:buChar char="n"/>
            </a:pPr>
            <a:r>
              <a:rPr lang="en-US" altLang="zh-CN" sz="2800" b="1" dirty="0">
                <a:latin typeface="黑体" panose="02010609060101010101" pitchFamily="49" charset="-122"/>
                <a:ea typeface="黑体" panose="02010609060101010101" pitchFamily="49" charset="-122"/>
              </a:rPr>
              <a:t>2015</a:t>
            </a:r>
            <a:r>
              <a:rPr lang="zh-CN" altLang="en-US" sz="2800" b="1" dirty="0">
                <a:latin typeface="黑体" panose="02010609060101010101" pitchFamily="49" charset="-122"/>
                <a:ea typeface="黑体" panose="02010609060101010101" pitchFamily="49" charset="-122"/>
              </a:rPr>
              <a:t>版</a:t>
            </a:r>
            <a:endParaRPr lang="zh-CN" altLang="en-US" sz="2800" b="1" dirty="0">
              <a:latin typeface="黑体" panose="02010609060101010101" pitchFamily="49" charset="-122"/>
              <a:ea typeface="黑体" panose="02010609060101010101" pitchFamily="49" charset="-122"/>
            </a:endParaRPr>
          </a:p>
        </p:txBody>
      </p:sp>
      <p:pic>
        <p:nvPicPr>
          <p:cNvPr id="35" name="Picture 5" descr="C:\Documents and Settings\TEMP.WWW-03527EBBD5A\桌面\七项标准.png"/>
          <p:cNvPicPr>
            <a:picLocks noChangeAspect="1" noChangeArrowheads="1"/>
          </p:cNvPicPr>
          <p:nvPr/>
        </p:nvPicPr>
        <p:blipFill>
          <a:blip r:embed="rId1" cstate="print">
            <a:extLst>
              <a:ext uri="{28A0092B-C50C-407E-A947-70E740481C1C}">
                <a14:useLocalDpi xmlns:a14="http://schemas.microsoft.com/office/drawing/2010/main" val="0"/>
              </a:ext>
            </a:extLst>
          </a:blip>
          <a:srcRect r="17812"/>
          <a:stretch>
            <a:fillRect/>
          </a:stretch>
        </p:blipFill>
        <p:spPr bwMode="auto">
          <a:xfrm>
            <a:off x="953422" y="1189578"/>
            <a:ext cx="7473633" cy="5354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extBox 35"/>
          <p:cNvSpPr txBox="1"/>
          <p:nvPr/>
        </p:nvSpPr>
        <p:spPr>
          <a:xfrm>
            <a:off x="8735556" y="1474019"/>
            <a:ext cx="1624022" cy="523220"/>
          </a:xfrm>
          <a:prstGeom prst="rect">
            <a:avLst/>
          </a:prstGeom>
          <a:solidFill>
            <a:srgbClr val="FFC000"/>
          </a:solidFill>
        </p:spPr>
        <p:style>
          <a:lnRef idx="3">
            <a:schemeClr val="lt1"/>
          </a:lnRef>
          <a:fillRef idx="1">
            <a:schemeClr val="accent4"/>
          </a:fillRef>
          <a:effectRef idx="1">
            <a:schemeClr val="accent4"/>
          </a:effectRef>
          <a:fontRef idx="minor">
            <a:schemeClr val="lt1"/>
          </a:fontRef>
        </p:style>
        <p:txBody>
          <a:bodyPr wrap="square">
            <a:spAutoFit/>
          </a:bodyPr>
          <a:lstStyle/>
          <a:p>
            <a:pPr algn="ctr">
              <a:defRPr/>
            </a:pPr>
            <a:r>
              <a:rPr lang="zh-CN" altLang="en-US" sz="2800" b="1" dirty="0">
                <a:solidFill>
                  <a:schemeClr val="tx1"/>
                </a:solidFill>
                <a:latin typeface="+mj-ea"/>
                <a:ea typeface="+mj-ea"/>
              </a:rPr>
              <a:t>中心</a:t>
            </a:r>
            <a:endParaRPr lang="en-US" altLang="zh-CN" sz="2800" b="1" dirty="0">
              <a:solidFill>
                <a:schemeClr val="tx1"/>
              </a:solidFill>
              <a:latin typeface="+mj-ea"/>
              <a:ea typeface="+mj-ea"/>
            </a:endParaRPr>
          </a:p>
        </p:txBody>
      </p:sp>
      <p:sp>
        <p:nvSpPr>
          <p:cNvPr id="37" name="矩形 36"/>
          <p:cNvSpPr/>
          <p:nvPr/>
        </p:nvSpPr>
        <p:spPr>
          <a:xfrm>
            <a:off x="8735556" y="2932593"/>
            <a:ext cx="1820981" cy="523220"/>
          </a:xfrm>
          <a:prstGeom prst="rect">
            <a:avLst/>
          </a:prstGeom>
          <a:solidFill>
            <a:schemeClr val="accent2">
              <a:lumMod val="75000"/>
            </a:schemeClr>
          </a:solidFill>
        </p:spPr>
        <p:style>
          <a:lnRef idx="3">
            <a:schemeClr val="lt1"/>
          </a:lnRef>
          <a:fillRef idx="1">
            <a:schemeClr val="accent4"/>
          </a:fillRef>
          <a:effectRef idx="1">
            <a:schemeClr val="accent4"/>
          </a:effectRef>
          <a:fontRef idx="minor">
            <a:schemeClr val="lt1"/>
          </a:fontRef>
        </p:style>
        <p:txBody>
          <a:bodyPr wrap="square">
            <a:spAutoFit/>
          </a:bodyPr>
          <a:lstStyle/>
          <a:p>
            <a:pPr algn="ctr">
              <a:defRPr/>
            </a:pPr>
            <a:r>
              <a:rPr lang="zh-CN" altLang="en-US" sz="2800" b="1" dirty="0">
                <a:solidFill>
                  <a:schemeClr val="bg1"/>
                </a:solidFill>
                <a:latin typeface="+mj-ea"/>
                <a:ea typeface="+mj-ea"/>
              </a:rPr>
              <a:t>导向</a:t>
            </a:r>
            <a:endParaRPr lang="en-US" altLang="zh-CN" sz="2800" b="1" dirty="0">
              <a:solidFill>
                <a:schemeClr val="bg1"/>
              </a:solidFill>
              <a:latin typeface="+mj-ea"/>
              <a:ea typeface="+mj-ea"/>
            </a:endParaRPr>
          </a:p>
        </p:txBody>
      </p:sp>
      <p:sp>
        <p:nvSpPr>
          <p:cNvPr id="38" name="矩形 37"/>
          <p:cNvSpPr/>
          <p:nvPr/>
        </p:nvSpPr>
        <p:spPr>
          <a:xfrm>
            <a:off x="8818437" y="4800920"/>
            <a:ext cx="1738100" cy="523220"/>
          </a:xfrm>
          <a:prstGeom prst="rect">
            <a:avLst/>
          </a:prstGeom>
          <a:solidFill>
            <a:srgbClr val="CC99FF"/>
          </a:solidFill>
        </p:spPr>
        <p:style>
          <a:lnRef idx="3">
            <a:schemeClr val="lt1"/>
          </a:lnRef>
          <a:fillRef idx="1">
            <a:schemeClr val="accent4"/>
          </a:fillRef>
          <a:effectRef idx="1">
            <a:schemeClr val="accent4"/>
          </a:effectRef>
          <a:fontRef idx="minor">
            <a:schemeClr val="lt1"/>
          </a:fontRef>
        </p:style>
        <p:txBody>
          <a:bodyPr wrap="square">
            <a:spAutoFit/>
          </a:bodyPr>
          <a:lstStyle/>
          <a:p>
            <a:pPr algn="ctr">
              <a:defRPr/>
            </a:pPr>
            <a:r>
              <a:rPr lang="zh-CN" altLang="en-US" sz="2800" b="1" dirty="0">
                <a:solidFill>
                  <a:schemeClr val="tx1"/>
                </a:solidFill>
                <a:latin typeface="+mj-ea"/>
                <a:ea typeface="+mj-ea"/>
              </a:rPr>
              <a:t>实现</a:t>
            </a:r>
            <a:endParaRPr lang="zh-CN" altLang="en-US" sz="2800" b="1" dirty="0">
              <a:solidFill>
                <a:schemeClr val="tx1"/>
              </a:solidFill>
              <a:latin typeface="+mj-ea"/>
              <a:ea typeface="+mj-ea"/>
            </a:endParaRPr>
          </a:p>
        </p:txBody>
      </p:sp>
      <p:sp>
        <p:nvSpPr>
          <p:cNvPr id="20" name="矩形 24"/>
          <p:cNvSpPr>
            <a:spLocks noChangeArrowheads="1"/>
          </p:cNvSpPr>
          <p:nvPr/>
        </p:nvSpPr>
        <p:spPr bwMode="auto">
          <a:xfrm>
            <a:off x="3513698" y="2598808"/>
            <a:ext cx="693420" cy="701040"/>
          </a:xfrm>
          <a:prstGeom prst="rect">
            <a:avLst/>
          </a:prstGeom>
          <a:noFill/>
          <a:ln>
            <a:noFill/>
          </a:ln>
        </p:spPr>
        <p:txBody>
          <a:bodyPr wrap="none">
            <a:spAutoFit/>
          </a:bodyPr>
          <a:lstStyle>
            <a:lvl1pPr marL="457200" indent="-457200" eaLnBrk="0" hangingPunct="0">
              <a:spcBef>
                <a:spcPct val="20000"/>
              </a:spcBef>
              <a:buChar char="•"/>
              <a:defRPr sz="32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marL="0" indent="0" eaLnBrk="1" hangingPunct="1">
              <a:spcBef>
                <a:spcPct val="0"/>
              </a:spcBef>
              <a:buNone/>
            </a:pPr>
            <a:r>
              <a:rPr lang="en-US" altLang="zh-CN" sz="4000" b="1" dirty="0" smtClean="0">
                <a:solidFill>
                  <a:srgbClr val="C00000"/>
                </a:solidFill>
                <a:latin typeface="黑体" panose="02010609060101010101" pitchFamily="49" charset="-122"/>
                <a:ea typeface="黑体" panose="02010609060101010101" pitchFamily="49" charset="-122"/>
              </a:rPr>
              <a:t>√</a:t>
            </a:r>
            <a:endParaRPr lang="en-US" altLang="zh-CN" sz="4000" b="1" dirty="0" smtClean="0">
              <a:solidFill>
                <a:srgbClr val="C0000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培养目标</a:t>
            </a:r>
            <a:endParaRPr lang="zh-CN" altLang="en-US"/>
          </a:p>
        </p:txBody>
      </p:sp>
      <p:sp>
        <p:nvSpPr>
          <p:cNvPr id="3" name="内容占位符 2"/>
          <p:cNvSpPr>
            <a:spLocks noGrp="1"/>
          </p:cNvSpPr>
          <p:nvPr>
            <p:ph idx="1"/>
          </p:nvPr>
        </p:nvSpPr>
        <p:spPr>
          <a:xfrm>
            <a:off x="674370" y="1696720"/>
            <a:ext cx="10515600" cy="4588510"/>
          </a:xfrm>
        </p:spPr>
        <p:txBody>
          <a:bodyPr>
            <a:normAutofit fontScale="90000" lnSpcReduction="10000"/>
          </a:bodyPr>
          <a:p>
            <a:pPr marL="0" lvl="1">
              <a:lnSpc>
                <a:spcPct val="150000"/>
              </a:lnSpc>
            </a:pPr>
            <a:r>
              <a:rPr sz="3200" dirty="0">
                <a:solidFill>
                  <a:schemeClr val="tx1"/>
                </a:solidFill>
                <a:latin typeface="黑体" panose="02010609060101010101" pitchFamily="49" charset="-122"/>
                <a:ea typeface="黑体" panose="02010609060101010101" pitchFamily="49" charset="-122"/>
                <a:sym typeface="+mn-ea"/>
              </a:rPr>
              <a:t>培养目标是对该专业毕业生在毕业后5年左右能够达到的职业和专业成就的总体描述。</a:t>
            </a:r>
            <a:endParaRPr sz="3200" dirty="0">
              <a:solidFill>
                <a:schemeClr val="tx1"/>
              </a:solidFill>
              <a:latin typeface="黑体" panose="02010609060101010101" pitchFamily="49" charset="-122"/>
              <a:ea typeface="黑体" panose="02010609060101010101" pitchFamily="49" charset="-122"/>
              <a:sym typeface="+mn-ea"/>
            </a:endParaRPr>
          </a:p>
          <a:p>
            <a:pPr marL="0" lvl="1">
              <a:lnSpc>
                <a:spcPct val="150000"/>
              </a:lnSpc>
            </a:pPr>
            <a:r>
              <a:rPr sz="3200" dirty="0">
                <a:solidFill>
                  <a:schemeClr val="tx1"/>
                </a:solidFill>
                <a:latin typeface="黑体" panose="02010609060101010101" pitchFamily="49" charset="-122"/>
                <a:ea typeface="黑体" panose="02010609060101010101" pitchFamily="49" charset="-122"/>
                <a:sym typeface="+mn-ea"/>
              </a:rPr>
              <a:t>专业</a:t>
            </a:r>
            <a:r>
              <a:rPr sz="3200" dirty="0">
                <a:solidFill>
                  <a:srgbClr val="C00000"/>
                </a:solidFill>
                <a:latin typeface="黑体" panose="02010609060101010101" pitchFamily="49" charset="-122"/>
                <a:ea typeface="黑体" panose="02010609060101010101" pitchFamily="49" charset="-122"/>
                <a:sym typeface="+mn-ea"/>
              </a:rPr>
              <a:t>制定培养目标</a:t>
            </a:r>
            <a:r>
              <a:rPr sz="3200" dirty="0">
                <a:solidFill>
                  <a:schemeClr val="tx1"/>
                </a:solidFill>
                <a:latin typeface="黑体" panose="02010609060101010101" pitchFamily="49" charset="-122"/>
                <a:ea typeface="黑体" panose="02010609060101010101" pitchFamily="49" charset="-122"/>
                <a:sym typeface="+mn-ea"/>
              </a:rPr>
              <a:t>时必须充分考虑</a:t>
            </a:r>
            <a:r>
              <a:rPr sz="3200" dirty="0">
                <a:solidFill>
                  <a:srgbClr val="C00000"/>
                </a:solidFill>
                <a:latin typeface="黑体" panose="02010609060101010101" pitchFamily="49" charset="-122"/>
                <a:ea typeface="黑体" panose="02010609060101010101" pitchFamily="49" charset="-122"/>
                <a:sym typeface="+mn-ea"/>
              </a:rPr>
              <a:t>内外部需求和条件</a:t>
            </a:r>
            <a:r>
              <a:rPr sz="3200" dirty="0">
                <a:solidFill>
                  <a:schemeClr val="tx1">
                    <a:lumMod val="75000"/>
                    <a:lumOff val="25000"/>
                  </a:schemeClr>
                </a:solidFill>
                <a:latin typeface="黑体" panose="02010609060101010101" pitchFamily="49" charset="-122"/>
                <a:ea typeface="黑体" panose="02010609060101010101" pitchFamily="49" charset="-122"/>
                <a:sym typeface="+mn-ea"/>
              </a:rPr>
              <a:t>，包括</a:t>
            </a:r>
            <a:r>
              <a:rPr sz="3200" dirty="0">
                <a:solidFill>
                  <a:srgbClr val="C00000"/>
                </a:solidFill>
                <a:latin typeface="黑体" panose="02010609060101010101" pitchFamily="49" charset="-122"/>
                <a:ea typeface="黑体" panose="02010609060101010101" pitchFamily="49" charset="-122"/>
                <a:sym typeface="+mn-ea"/>
              </a:rPr>
              <a:t>学校定位、专业具备的资源条件、社会需求和利益相关者的期望</a:t>
            </a:r>
            <a:r>
              <a:rPr sz="3200" dirty="0">
                <a:solidFill>
                  <a:schemeClr val="tx1"/>
                </a:solidFill>
                <a:latin typeface="黑体" panose="02010609060101010101" pitchFamily="49" charset="-122"/>
                <a:ea typeface="黑体" panose="02010609060101010101" pitchFamily="49" charset="-122"/>
                <a:sym typeface="+mn-ea"/>
              </a:rPr>
              <a:t>等。专业应通过各种方式使利益相关者（特别是专业教师）了解和参与培养目标的制定过程，在培养目标的内涵上达成共识。</a:t>
            </a:r>
            <a:endParaRPr sz="3200" dirty="0">
              <a:solidFill>
                <a:schemeClr val="tx1">
                  <a:lumMod val="75000"/>
                  <a:lumOff val="25000"/>
                </a:schemeClr>
              </a:solidFill>
              <a:latin typeface="黑体" panose="02010609060101010101" pitchFamily="49" charset="-122"/>
              <a:ea typeface="黑体" panose="02010609060101010101" pitchFamily="49" charset="-122"/>
              <a:sym typeface="+mn-ea"/>
            </a:endParaRPr>
          </a:p>
          <a:p>
            <a:pPr marL="0" lvl="1">
              <a:lnSpc>
                <a:spcPct val="150000"/>
              </a:lnSpc>
            </a:pPr>
            <a:r>
              <a:rPr lang="zh-CN" sz="3200" dirty="0">
                <a:solidFill>
                  <a:srgbClr val="C00000"/>
                </a:solidFill>
                <a:latin typeface="黑体" panose="02010609060101010101" pitchFamily="49" charset="-122"/>
                <a:ea typeface="黑体" panose="02010609060101010101" pitchFamily="49" charset="-122"/>
                <a:sym typeface="+mn-ea"/>
              </a:rPr>
              <a:t>是否充分调研、是否持续改进？合理性评价？</a:t>
            </a:r>
            <a:r>
              <a:rPr lang="zh-CN" sz="3200" dirty="0">
                <a:solidFill>
                  <a:schemeClr val="tx1"/>
                </a:solidFill>
                <a:latin typeface="黑体" panose="02010609060101010101" pitchFamily="49" charset="-122"/>
                <a:ea typeface="黑体" panose="02010609060101010101" pitchFamily="49" charset="-122"/>
                <a:sym typeface="+mn-ea"/>
              </a:rPr>
              <a:t>行业专家参与？</a:t>
            </a:r>
            <a:endParaRPr sz="3200" dirty="0">
              <a:solidFill>
                <a:srgbClr val="C00000"/>
              </a:solidFill>
              <a:latin typeface="黑体" panose="02010609060101010101" pitchFamily="49" charset="-122"/>
              <a:ea typeface="黑体" panose="02010609060101010101" pitchFamily="49" charset="-122"/>
              <a:sym typeface="+mn-ea"/>
            </a:endParaRPr>
          </a:p>
          <a:p>
            <a:pPr marL="0" lvl="1" indent="0">
              <a:buNone/>
            </a:pPr>
            <a:endParaRPr lang="zh-CN" sz="3200" dirty="0">
              <a:solidFill>
                <a:srgbClr val="C00000"/>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
          <p:cNvSpPr>
            <a:spLocks noGrp="1"/>
          </p:cNvSpPr>
          <p:nvPr>
            <p:ph type="title"/>
          </p:nvPr>
        </p:nvSpPr>
        <p:spPr>
          <a:xfrm>
            <a:off x="0" y="1"/>
            <a:ext cx="12192000" cy="1052513"/>
          </a:xfrm>
        </p:spPr>
        <p:txBody>
          <a:bodyPr/>
          <a:lstStyle/>
          <a:p>
            <a:r>
              <a:rPr lang="zh-CN" altLang="en-US" smtClean="0">
                <a:latin typeface="黑体" panose="02010609060101010101" pitchFamily="49" charset="-122"/>
                <a:ea typeface="黑体" panose="02010609060101010101" pitchFamily="49" charset="-122"/>
              </a:rPr>
              <a:t>工程专业认证标准框架</a:t>
            </a:r>
            <a:endParaRPr lang="zh-CN" altLang="en-US" smtClean="0">
              <a:latin typeface="黑体" panose="02010609060101010101" pitchFamily="49" charset="-122"/>
              <a:ea typeface="黑体" panose="02010609060101010101" pitchFamily="49" charset="-122"/>
            </a:endParaRPr>
          </a:p>
        </p:txBody>
      </p:sp>
      <p:sp>
        <p:nvSpPr>
          <p:cNvPr id="30" name="TextBox 18"/>
          <p:cNvSpPr txBox="1">
            <a:spLocks noChangeArrowheads="1"/>
          </p:cNvSpPr>
          <p:nvPr/>
        </p:nvSpPr>
        <p:spPr bwMode="auto">
          <a:xfrm>
            <a:off x="4498572" y="2693941"/>
            <a:ext cx="2928937" cy="522287"/>
          </a:xfrm>
          <a:prstGeom prst="rect">
            <a:avLst/>
          </a:prstGeom>
          <a:noFill/>
          <a:ln w="9525">
            <a:noFill/>
            <a:miter lim="800000"/>
          </a:ln>
        </p:spPr>
        <p:txBody>
          <a:bodyPr>
            <a:spAutoFit/>
          </a:bodyPr>
          <a:lstStyle/>
          <a:p>
            <a:pPr algn="ctr"/>
            <a:r>
              <a:rPr lang="zh-CN" altLang="en-US" sz="2800">
                <a:solidFill>
                  <a:schemeClr val="bg1"/>
                </a:solidFill>
                <a:latin typeface="微软雅黑" panose="020B0503020204020204" pitchFamily="34" charset="-122"/>
                <a:ea typeface="微软雅黑" panose="020B0503020204020204" pitchFamily="34" charset="-122"/>
              </a:rPr>
              <a:t>阶段小结</a:t>
            </a:r>
            <a:endParaRPr lang="zh-CN" altLang="en-US" sz="2800">
              <a:solidFill>
                <a:schemeClr val="bg1"/>
              </a:solidFill>
              <a:latin typeface="微软雅黑" panose="020B0503020204020204" pitchFamily="34" charset="-122"/>
              <a:ea typeface="微软雅黑" panose="020B0503020204020204" pitchFamily="34" charset="-122"/>
            </a:endParaRPr>
          </a:p>
        </p:txBody>
      </p:sp>
      <p:sp>
        <p:nvSpPr>
          <p:cNvPr id="31" name="TextBox 24"/>
          <p:cNvSpPr txBox="1">
            <a:spLocks noChangeArrowheads="1"/>
          </p:cNvSpPr>
          <p:nvPr/>
        </p:nvSpPr>
        <p:spPr bwMode="auto">
          <a:xfrm>
            <a:off x="4498572" y="3408316"/>
            <a:ext cx="2928937" cy="522287"/>
          </a:xfrm>
          <a:prstGeom prst="rect">
            <a:avLst/>
          </a:prstGeom>
          <a:noFill/>
          <a:ln w="9525">
            <a:noFill/>
            <a:miter lim="800000"/>
          </a:ln>
        </p:spPr>
        <p:txBody>
          <a:bodyPr>
            <a:spAutoFit/>
          </a:bodyPr>
          <a:lstStyle/>
          <a:p>
            <a:pPr algn="ctr"/>
            <a:r>
              <a:rPr lang="zh-CN" altLang="en-US" sz="2800">
                <a:solidFill>
                  <a:schemeClr val="bg1"/>
                </a:solidFill>
                <a:latin typeface="微软雅黑" panose="020B0503020204020204" pitchFamily="34" charset="-122"/>
                <a:ea typeface="微软雅黑" panose="020B0503020204020204" pitchFamily="34" charset="-122"/>
              </a:rPr>
              <a:t>内涵解读</a:t>
            </a:r>
            <a:endParaRPr lang="zh-CN" altLang="en-US" sz="2800">
              <a:solidFill>
                <a:schemeClr val="bg1"/>
              </a:solidFill>
              <a:latin typeface="微软雅黑" panose="020B0503020204020204" pitchFamily="34" charset="-122"/>
              <a:ea typeface="微软雅黑" panose="020B0503020204020204" pitchFamily="34" charset="-122"/>
            </a:endParaRPr>
          </a:p>
        </p:txBody>
      </p:sp>
      <p:sp>
        <p:nvSpPr>
          <p:cNvPr id="32" name="TextBox 26"/>
          <p:cNvSpPr txBox="1">
            <a:spLocks noChangeArrowheads="1"/>
          </p:cNvSpPr>
          <p:nvPr/>
        </p:nvSpPr>
        <p:spPr bwMode="auto">
          <a:xfrm>
            <a:off x="4498572" y="4122691"/>
            <a:ext cx="2928937" cy="522287"/>
          </a:xfrm>
          <a:prstGeom prst="rect">
            <a:avLst/>
          </a:prstGeom>
          <a:noFill/>
          <a:ln w="9525">
            <a:noFill/>
            <a:miter lim="800000"/>
          </a:ln>
        </p:spPr>
        <p:txBody>
          <a:bodyPr>
            <a:spAutoFit/>
          </a:bodyPr>
          <a:lstStyle/>
          <a:p>
            <a:pPr algn="ctr"/>
            <a:r>
              <a:rPr lang="zh-CN" altLang="en-US" sz="2800">
                <a:solidFill>
                  <a:schemeClr val="bg1"/>
                </a:solidFill>
                <a:latin typeface="微软雅黑" panose="020B0503020204020204" pitchFamily="34" charset="-122"/>
                <a:ea typeface="微软雅黑" panose="020B0503020204020204" pitchFamily="34" charset="-122"/>
              </a:rPr>
              <a:t>困难措施</a:t>
            </a:r>
            <a:endParaRPr lang="zh-CN" altLang="en-US" sz="2800">
              <a:solidFill>
                <a:schemeClr val="bg1"/>
              </a:solidFill>
              <a:latin typeface="微软雅黑" panose="020B0503020204020204" pitchFamily="34" charset="-122"/>
              <a:ea typeface="微软雅黑" panose="020B0503020204020204" pitchFamily="34" charset="-122"/>
            </a:endParaRPr>
          </a:p>
        </p:txBody>
      </p:sp>
      <p:sp>
        <p:nvSpPr>
          <p:cNvPr id="34" name="矩形 24"/>
          <p:cNvSpPr>
            <a:spLocks noChangeArrowheads="1"/>
          </p:cNvSpPr>
          <p:nvPr/>
        </p:nvSpPr>
        <p:spPr bwMode="auto">
          <a:xfrm>
            <a:off x="177471" y="1189578"/>
            <a:ext cx="1724025" cy="523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spcBef>
                <a:spcPct val="20000"/>
              </a:spcBef>
              <a:buChar char="•"/>
              <a:defRPr sz="32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 typeface="Wingdings" panose="05000000000000000000" pitchFamily="2" charset="2"/>
              <a:buChar char="n"/>
            </a:pPr>
            <a:r>
              <a:rPr lang="en-US" altLang="zh-CN" sz="2800" b="1" dirty="0">
                <a:latin typeface="黑体" panose="02010609060101010101" pitchFamily="49" charset="-122"/>
                <a:ea typeface="黑体" panose="02010609060101010101" pitchFamily="49" charset="-122"/>
              </a:rPr>
              <a:t>2015</a:t>
            </a:r>
            <a:r>
              <a:rPr lang="zh-CN" altLang="en-US" sz="2800" b="1" dirty="0">
                <a:latin typeface="黑体" panose="02010609060101010101" pitchFamily="49" charset="-122"/>
                <a:ea typeface="黑体" panose="02010609060101010101" pitchFamily="49" charset="-122"/>
              </a:rPr>
              <a:t>版</a:t>
            </a:r>
            <a:endParaRPr lang="zh-CN" altLang="en-US" sz="2800" b="1" dirty="0">
              <a:latin typeface="黑体" panose="02010609060101010101" pitchFamily="49" charset="-122"/>
              <a:ea typeface="黑体" panose="02010609060101010101" pitchFamily="49" charset="-122"/>
            </a:endParaRPr>
          </a:p>
        </p:txBody>
      </p:sp>
      <p:pic>
        <p:nvPicPr>
          <p:cNvPr id="35" name="Picture 5" descr="C:\Documents and Settings\TEMP.WWW-03527EBBD5A\桌面\七项标准.png"/>
          <p:cNvPicPr>
            <a:picLocks noChangeAspect="1" noChangeArrowheads="1"/>
          </p:cNvPicPr>
          <p:nvPr/>
        </p:nvPicPr>
        <p:blipFill>
          <a:blip r:embed="rId1" cstate="print">
            <a:extLst>
              <a:ext uri="{28A0092B-C50C-407E-A947-70E740481C1C}">
                <a14:useLocalDpi xmlns:a14="http://schemas.microsoft.com/office/drawing/2010/main" val="0"/>
              </a:ext>
            </a:extLst>
          </a:blip>
          <a:srcRect r="17812"/>
          <a:stretch>
            <a:fillRect/>
          </a:stretch>
        </p:blipFill>
        <p:spPr bwMode="auto">
          <a:xfrm>
            <a:off x="953422" y="1189578"/>
            <a:ext cx="7473633" cy="5354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extBox 35"/>
          <p:cNvSpPr txBox="1"/>
          <p:nvPr/>
        </p:nvSpPr>
        <p:spPr>
          <a:xfrm>
            <a:off x="8735556" y="1474019"/>
            <a:ext cx="1624022" cy="523220"/>
          </a:xfrm>
          <a:prstGeom prst="rect">
            <a:avLst/>
          </a:prstGeom>
          <a:solidFill>
            <a:srgbClr val="FFC000"/>
          </a:solidFill>
        </p:spPr>
        <p:style>
          <a:lnRef idx="3">
            <a:schemeClr val="lt1"/>
          </a:lnRef>
          <a:fillRef idx="1">
            <a:schemeClr val="accent4"/>
          </a:fillRef>
          <a:effectRef idx="1">
            <a:schemeClr val="accent4"/>
          </a:effectRef>
          <a:fontRef idx="minor">
            <a:schemeClr val="lt1"/>
          </a:fontRef>
        </p:style>
        <p:txBody>
          <a:bodyPr wrap="square">
            <a:spAutoFit/>
          </a:bodyPr>
          <a:lstStyle/>
          <a:p>
            <a:pPr algn="ctr">
              <a:defRPr/>
            </a:pPr>
            <a:r>
              <a:rPr lang="zh-CN" altLang="en-US" sz="2800" b="1" dirty="0">
                <a:solidFill>
                  <a:schemeClr val="tx1"/>
                </a:solidFill>
                <a:latin typeface="+mj-ea"/>
                <a:ea typeface="+mj-ea"/>
              </a:rPr>
              <a:t>中心</a:t>
            </a:r>
            <a:endParaRPr lang="en-US" altLang="zh-CN" sz="2800" b="1" dirty="0">
              <a:solidFill>
                <a:schemeClr val="tx1"/>
              </a:solidFill>
              <a:latin typeface="+mj-ea"/>
              <a:ea typeface="+mj-ea"/>
            </a:endParaRPr>
          </a:p>
        </p:txBody>
      </p:sp>
      <p:sp>
        <p:nvSpPr>
          <p:cNvPr id="37" name="矩形 36"/>
          <p:cNvSpPr/>
          <p:nvPr/>
        </p:nvSpPr>
        <p:spPr>
          <a:xfrm>
            <a:off x="8735556" y="2932593"/>
            <a:ext cx="1820981" cy="523220"/>
          </a:xfrm>
          <a:prstGeom prst="rect">
            <a:avLst/>
          </a:prstGeom>
          <a:solidFill>
            <a:schemeClr val="accent2">
              <a:lumMod val="75000"/>
            </a:schemeClr>
          </a:solidFill>
        </p:spPr>
        <p:style>
          <a:lnRef idx="3">
            <a:schemeClr val="lt1"/>
          </a:lnRef>
          <a:fillRef idx="1">
            <a:schemeClr val="accent4"/>
          </a:fillRef>
          <a:effectRef idx="1">
            <a:schemeClr val="accent4"/>
          </a:effectRef>
          <a:fontRef idx="minor">
            <a:schemeClr val="lt1"/>
          </a:fontRef>
        </p:style>
        <p:txBody>
          <a:bodyPr wrap="square">
            <a:spAutoFit/>
          </a:bodyPr>
          <a:lstStyle/>
          <a:p>
            <a:pPr algn="ctr">
              <a:defRPr/>
            </a:pPr>
            <a:r>
              <a:rPr lang="zh-CN" altLang="en-US" sz="2800" b="1" dirty="0">
                <a:solidFill>
                  <a:schemeClr val="bg1"/>
                </a:solidFill>
                <a:latin typeface="+mj-ea"/>
                <a:ea typeface="+mj-ea"/>
              </a:rPr>
              <a:t>导向</a:t>
            </a:r>
            <a:endParaRPr lang="en-US" altLang="zh-CN" sz="2800" b="1" dirty="0">
              <a:solidFill>
                <a:schemeClr val="bg1"/>
              </a:solidFill>
              <a:latin typeface="+mj-ea"/>
              <a:ea typeface="+mj-ea"/>
            </a:endParaRPr>
          </a:p>
        </p:txBody>
      </p:sp>
      <p:sp>
        <p:nvSpPr>
          <p:cNvPr id="38" name="矩形 37"/>
          <p:cNvSpPr/>
          <p:nvPr/>
        </p:nvSpPr>
        <p:spPr>
          <a:xfrm>
            <a:off x="8818437" y="4800920"/>
            <a:ext cx="1738100" cy="523220"/>
          </a:xfrm>
          <a:prstGeom prst="rect">
            <a:avLst/>
          </a:prstGeom>
          <a:solidFill>
            <a:srgbClr val="CC99FF"/>
          </a:solidFill>
        </p:spPr>
        <p:style>
          <a:lnRef idx="3">
            <a:schemeClr val="lt1"/>
          </a:lnRef>
          <a:fillRef idx="1">
            <a:schemeClr val="accent4"/>
          </a:fillRef>
          <a:effectRef idx="1">
            <a:schemeClr val="accent4"/>
          </a:effectRef>
          <a:fontRef idx="minor">
            <a:schemeClr val="lt1"/>
          </a:fontRef>
        </p:style>
        <p:txBody>
          <a:bodyPr wrap="square">
            <a:spAutoFit/>
          </a:bodyPr>
          <a:lstStyle/>
          <a:p>
            <a:pPr algn="ctr">
              <a:defRPr/>
            </a:pPr>
            <a:r>
              <a:rPr lang="zh-CN" altLang="en-US" sz="2800" b="1" dirty="0">
                <a:solidFill>
                  <a:schemeClr val="tx1"/>
                </a:solidFill>
                <a:latin typeface="+mj-ea"/>
                <a:ea typeface="+mj-ea"/>
              </a:rPr>
              <a:t>实现</a:t>
            </a:r>
            <a:endParaRPr lang="zh-CN" altLang="en-US" sz="2800" b="1" dirty="0">
              <a:solidFill>
                <a:schemeClr val="tx1"/>
              </a:solidFill>
              <a:latin typeface="+mj-ea"/>
              <a:ea typeface="+mj-ea"/>
            </a:endParaRPr>
          </a:p>
        </p:txBody>
      </p:sp>
      <p:sp>
        <p:nvSpPr>
          <p:cNvPr id="20" name="矩形 24"/>
          <p:cNvSpPr>
            <a:spLocks noChangeArrowheads="1"/>
          </p:cNvSpPr>
          <p:nvPr/>
        </p:nvSpPr>
        <p:spPr bwMode="auto">
          <a:xfrm>
            <a:off x="3626728" y="3455423"/>
            <a:ext cx="693420" cy="701040"/>
          </a:xfrm>
          <a:prstGeom prst="rect">
            <a:avLst/>
          </a:prstGeom>
          <a:noFill/>
          <a:ln>
            <a:noFill/>
          </a:ln>
        </p:spPr>
        <p:txBody>
          <a:bodyPr wrap="none">
            <a:spAutoFit/>
          </a:bodyPr>
          <a:lstStyle>
            <a:lvl1pPr marL="457200" indent="-457200" eaLnBrk="0" hangingPunct="0">
              <a:spcBef>
                <a:spcPct val="20000"/>
              </a:spcBef>
              <a:buChar char="•"/>
              <a:defRPr sz="32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marL="0" indent="0" eaLnBrk="1" hangingPunct="1">
              <a:spcBef>
                <a:spcPct val="0"/>
              </a:spcBef>
              <a:buNone/>
            </a:pPr>
            <a:r>
              <a:rPr lang="en-US" altLang="zh-CN" sz="4000" b="1" dirty="0" smtClean="0">
                <a:solidFill>
                  <a:srgbClr val="C00000"/>
                </a:solidFill>
                <a:latin typeface="黑体" panose="02010609060101010101" pitchFamily="49" charset="-122"/>
                <a:ea typeface="黑体" panose="02010609060101010101" pitchFamily="49" charset="-122"/>
              </a:rPr>
              <a:t>√</a:t>
            </a:r>
            <a:endParaRPr lang="en-US" altLang="zh-CN" sz="4000" b="1" dirty="0" smtClean="0">
              <a:solidFill>
                <a:srgbClr val="C0000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D:\工作\2013暑期工作会PPT\校徽.png"/>
          <p:cNvPicPr>
            <a:picLocks noChangeAspect="1" noChangeArrowheads="1"/>
          </p:cNvPicPr>
          <p:nvPr/>
        </p:nvPicPr>
        <p:blipFill>
          <a:blip r:embed="rId1" cstate="print"/>
          <a:srcRect/>
          <a:stretch>
            <a:fillRect/>
          </a:stretch>
        </p:blipFill>
        <p:spPr bwMode="auto">
          <a:xfrm>
            <a:off x="9408903" y="0"/>
            <a:ext cx="2762249" cy="552449"/>
          </a:xfrm>
          <a:prstGeom prst="rect">
            <a:avLst/>
          </a:prstGeom>
          <a:noFill/>
          <a:ln w="9525">
            <a:noFill/>
            <a:miter lim="800000"/>
            <a:headEnd/>
            <a:tailEnd/>
          </a:ln>
        </p:spPr>
      </p:pic>
      <p:cxnSp>
        <p:nvCxnSpPr>
          <p:cNvPr id="16" name="直接连接符 15"/>
          <p:cNvCxnSpPr/>
          <p:nvPr/>
        </p:nvCxnSpPr>
        <p:spPr>
          <a:xfrm>
            <a:off x="339928" y="552449"/>
            <a:ext cx="10997108" cy="0"/>
          </a:xfrm>
          <a:prstGeom prst="line">
            <a:avLst/>
          </a:prstGeom>
        </p:spPr>
        <p:style>
          <a:lnRef idx="1">
            <a:schemeClr val="accent1"/>
          </a:lnRef>
          <a:fillRef idx="0">
            <a:schemeClr val="accent1"/>
          </a:fillRef>
          <a:effectRef idx="0">
            <a:schemeClr val="accent1"/>
          </a:effectRef>
          <a:fontRef idx="minor">
            <a:schemeClr val="tx1"/>
          </a:fontRef>
        </p:style>
      </p:cxnSp>
      <p:sp>
        <p:nvSpPr>
          <p:cNvPr id="17428" name="标题 1"/>
          <p:cNvSpPr txBox="1"/>
          <p:nvPr/>
        </p:nvSpPr>
        <p:spPr bwMode="auto">
          <a:xfrm>
            <a:off x="1" y="-65237"/>
            <a:ext cx="3013655" cy="757515"/>
          </a:xfrm>
          <a:prstGeom prst="rect">
            <a:avLst/>
          </a:prstGeom>
          <a:noFill/>
          <a:ln w="9525">
            <a:noFill/>
            <a:miter lim="800000"/>
          </a:ln>
        </p:spPr>
        <p:txBody>
          <a:bodyPr anchor="ctr"/>
          <a:lstStyle/>
          <a:p>
            <a:pPr algn="ctr"/>
            <a:r>
              <a:rPr lang="zh-CN" altLang="en-US" sz="1865" b="1" dirty="0">
                <a:solidFill>
                  <a:schemeClr val="bg1"/>
                </a:solidFill>
                <a:latin typeface="微软雅黑" panose="020B0503020204020204" pitchFamily="34" charset="-122"/>
                <a:ea typeface="微软雅黑" panose="020B0503020204020204" pitchFamily="34" charset="-122"/>
              </a:rPr>
              <a:t>工程专业认证标准体系</a:t>
            </a:r>
            <a:endParaRPr lang="zh-CN" altLang="en-US" sz="1865"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90500" y="932723"/>
            <a:ext cx="11858160" cy="584835"/>
          </a:xfrm>
          <a:prstGeom prst="rect">
            <a:avLst/>
          </a:prstGeom>
        </p:spPr>
        <p:txBody>
          <a:bodyPr wrap="square">
            <a:spAutoFit/>
          </a:bodyPr>
          <a:lstStyle/>
          <a:p>
            <a:pPr>
              <a:lnSpc>
                <a:spcPct val="120000"/>
              </a:lnSpc>
              <a:buFont typeface="Wingdings" panose="05000000000000000000" pitchFamily="2" charset="2"/>
              <a:buChar char="n"/>
            </a:pPr>
            <a:endParaRPr lang="zh-CN" altLang="zh-CN" sz="2665" b="1" dirty="0">
              <a:latin typeface="黑体" panose="02010609060101010101" pitchFamily="49" charset="-122"/>
              <a:ea typeface="黑体" panose="02010609060101010101" pitchFamily="49" charset="-122"/>
            </a:endParaRPr>
          </a:p>
        </p:txBody>
      </p:sp>
      <p:graphicFrame>
        <p:nvGraphicFramePr>
          <p:cNvPr id="3" name="表格 2"/>
          <p:cNvGraphicFramePr>
            <a:graphicFrameLocks noGrp="1"/>
          </p:cNvGraphicFramePr>
          <p:nvPr/>
        </p:nvGraphicFramePr>
        <p:xfrm>
          <a:off x="2831637" y="4"/>
          <a:ext cx="9366947" cy="6857993"/>
        </p:xfrm>
        <a:graphic>
          <a:graphicData uri="http://schemas.openxmlformats.org/drawingml/2006/table">
            <a:tbl>
              <a:tblPr firstRow="1" bandRow="1">
                <a:tableStyleId>{5C22544A-7EE6-4342-B048-85BDC9FD1C3A}</a:tableStyleId>
              </a:tblPr>
              <a:tblGrid>
                <a:gridCol w="674531"/>
                <a:gridCol w="8692416"/>
              </a:tblGrid>
              <a:tr h="542512">
                <a:tc>
                  <a:txBody>
                    <a:bodyPr/>
                    <a:lstStyle/>
                    <a:p>
                      <a:pPr marL="0" marR="0" lvl="0" indent="0" algn="ctr" defTabSz="914400" rtl="0" eaLnBrk="0" fontAlgn="base" latinLnBrk="0" hangingPunct="0">
                        <a:spcBef>
                          <a:spcPct val="20000"/>
                        </a:spcBef>
                        <a:spcAft>
                          <a:spcPct val="0"/>
                        </a:spcAft>
                        <a:buClrTx/>
                        <a:buSzTx/>
                        <a:buFont typeface="Arial" panose="020B0604020202020204" pitchFamily="34" charset="0"/>
                        <a:buNone/>
                      </a:pPr>
                      <a:r>
                        <a:rPr kumimoji="0" lang="zh-CN" sz="1600" b="0" i="0" u="none" strike="noStrike" cap="none" normalizeH="0" baseline="0" dirty="0" smtClean="0">
                          <a:ln>
                            <a:noFill/>
                          </a:ln>
                          <a:solidFill>
                            <a:schemeClr val="tx1"/>
                          </a:solidFill>
                          <a:effectLst/>
                          <a:latin typeface="宋体" panose="02010600030101010101" pitchFamily="2" charset="-122"/>
                          <a:ea typeface="黑体" panose="02010609060101010101" pitchFamily="49" charset="-122"/>
                          <a:sym typeface="宋体" panose="02010600030101010101" pitchFamily="2" charset="-122"/>
                        </a:rPr>
                        <a:t>指标</a:t>
                      </a:r>
                      <a:endParaRPr kumimoji="0" lang="zh-CN" sz="1600" b="0" i="0" u="none" strike="noStrike" cap="none" normalizeH="0" baseline="0" dirty="0" smtClean="0">
                        <a:ln>
                          <a:noFill/>
                        </a:ln>
                        <a:solidFill>
                          <a:schemeClr val="tx1"/>
                        </a:solidFill>
                        <a:effectLst/>
                        <a:latin typeface="宋体" panose="02010600030101010101" pitchFamily="2" charset="-122"/>
                        <a:ea typeface="黑体" panose="02010609060101010101" pitchFamily="49" charset="-122"/>
                        <a:sym typeface="宋体" panose="02010600030101010101" pitchFamily="2" charset="-122"/>
                      </a:endParaRPr>
                    </a:p>
                  </a:txBody>
                  <a:tcPr marL="121910" marR="121910" marT="60948" marB="60948" anchor="ctr" horzOverflow="overflow">
                    <a:solidFill>
                      <a:schemeClr val="accent6">
                        <a:lumMod val="40000"/>
                        <a:lumOff val="60000"/>
                      </a:schemeClr>
                    </a:solidFill>
                  </a:tcPr>
                </a:tc>
                <a:tc>
                  <a:txBody>
                    <a:bodyPr/>
                    <a:lstStyle/>
                    <a:p>
                      <a:pPr marL="0" marR="0" lvl="0" indent="0" algn="ctr" defTabSz="914400" rtl="0" eaLnBrk="0" fontAlgn="base" latinLnBrk="0" hangingPunct="0">
                        <a:spcBef>
                          <a:spcPct val="20000"/>
                        </a:spcBef>
                        <a:spcAft>
                          <a:spcPct val="0"/>
                        </a:spcAft>
                        <a:buClrTx/>
                        <a:buSzTx/>
                        <a:buFont typeface="Arial" panose="020B0604020202020204" pitchFamily="34" charset="0"/>
                        <a:buNone/>
                      </a:pPr>
                      <a:r>
                        <a:rPr kumimoji="0" lang="zh-CN" altLang="en-US" sz="1600" b="0" i="0" u="none" strike="noStrike" cap="none" normalizeH="0" baseline="0" dirty="0" smtClean="0">
                          <a:ln>
                            <a:noFill/>
                          </a:ln>
                          <a:solidFill>
                            <a:schemeClr val="tx1"/>
                          </a:solidFill>
                          <a:effectLst/>
                          <a:latin typeface="宋体" panose="02010600030101010101" pitchFamily="2" charset="-122"/>
                          <a:ea typeface="黑体" panose="02010609060101010101" pitchFamily="49" charset="-122"/>
                          <a:sym typeface="宋体" panose="02010600030101010101" pitchFamily="2" charset="-122"/>
                        </a:rPr>
                        <a:t>标准正文</a:t>
                      </a:r>
                      <a:endParaRPr kumimoji="0" lang="zh-CN" sz="1600" b="0" i="0" u="none" strike="noStrike" cap="none" normalizeH="0" baseline="0" dirty="0" smtClean="0">
                        <a:ln>
                          <a:noFill/>
                        </a:ln>
                        <a:solidFill>
                          <a:schemeClr val="tx1"/>
                        </a:solidFill>
                        <a:effectLst/>
                        <a:latin typeface="宋体" panose="02010600030101010101" pitchFamily="2" charset="-122"/>
                        <a:ea typeface="黑体" panose="02010609060101010101" pitchFamily="49" charset="-122"/>
                        <a:sym typeface="宋体" panose="02010600030101010101" pitchFamily="2" charset="-122"/>
                      </a:endParaRPr>
                    </a:p>
                  </a:txBody>
                  <a:tcPr marL="121910" marR="121910" marT="60948" marB="60948" anchor="ctr" horzOverflow="overflow">
                    <a:solidFill>
                      <a:schemeClr val="accent6">
                        <a:lumMod val="40000"/>
                        <a:lumOff val="60000"/>
                      </a:schemeClr>
                    </a:solidFill>
                  </a:tcPr>
                </a:tc>
              </a:tr>
              <a:tr h="541082">
                <a:tc rowSpan="13">
                  <a:txBody>
                    <a:bodyPr/>
                    <a:lstStyle/>
                    <a:p>
                      <a:pPr marL="0" marR="0" lvl="0" indent="0" algn="ctr" defTabSz="914400" rtl="0" eaLnBrk="0" fontAlgn="base" latinLnBrk="0" hangingPunct="0">
                        <a:spcBef>
                          <a:spcPct val="20000"/>
                        </a:spcBef>
                        <a:spcAft>
                          <a:spcPct val="0"/>
                        </a:spcAft>
                        <a:buClrTx/>
                        <a:buSzTx/>
                        <a:buFont typeface="Arial" panose="020B0604020202020204" pitchFamily="34" charset="0"/>
                        <a:buNone/>
                      </a:pPr>
                      <a:r>
                        <a:rPr kumimoji="0" lang="zh-CN" altLang="zh-CN" sz="2400" b="0" i="0" u="none" strike="noStrike" cap="none" normalizeH="0" baseline="0" dirty="0" smtClean="0">
                          <a:ln>
                            <a:noFill/>
                          </a:ln>
                          <a:solidFill>
                            <a:schemeClr val="tx1"/>
                          </a:solidFill>
                          <a:effectLst/>
                          <a:latin typeface="宋体" panose="02010600030101010101" pitchFamily="2" charset="-122"/>
                          <a:ea typeface="黑体" panose="02010609060101010101" pitchFamily="49" charset="-122"/>
                          <a:sym typeface="宋体" panose="02010600030101010101" pitchFamily="2" charset="-122"/>
                        </a:rPr>
                        <a:t>毕</a:t>
                      </a:r>
                      <a:endParaRPr kumimoji="0" lang="en-US" altLang="zh-CN" sz="2400" b="0" i="0" u="none" strike="noStrike" cap="none" normalizeH="0" baseline="0" dirty="0" smtClean="0">
                        <a:ln>
                          <a:noFill/>
                        </a:ln>
                        <a:solidFill>
                          <a:schemeClr val="tx1"/>
                        </a:solidFill>
                        <a:effectLst/>
                        <a:latin typeface="宋体" panose="02010600030101010101" pitchFamily="2" charset="-122"/>
                        <a:ea typeface="黑体" panose="02010609060101010101" pitchFamily="49" charset="-122"/>
                        <a:sym typeface="宋体" panose="02010600030101010101" pitchFamily="2" charset="-122"/>
                      </a:endParaRPr>
                    </a:p>
                    <a:p>
                      <a:pPr marL="0" marR="0" lvl="0" indent="0" algn="ctr" defTabSz="914400" rtl="0" eaLnBrk="0" fontAlgn="base" latinLnBrk="0" hangingPunct="0">
                        <a:spcBef>
                          <a:spcPct val="20000"/>
                        </a:spcBef>
                        <a:spcAft>
                          <a:spcPct val="0"/>
                        </a:spcAft>
                        <a:buClrTx/>
                        <a:buSzTx/>
                        <a:buFont typeface="Arial" panose="020B0604020202020204" pitchFamily="34" charset="0"/>
                        <a:buNone/>
                      </a:pPr>
                      <a:r>
                        <a:rPr kumimoji="0" lang="zh-CN" altLang="zh-CN" sz="2400" b="0" i="0" u="none" strike="noStrike" cap="none" normalizeH="0" baseline="0" dirty="0" smtClean="0">
                          <a:ln>
                            <a:noFill/>
                          </a:ln>
                          <a:solidFill>
                            <a:schemeClr val="tx1"/>
                          </a:solidFill>
                          <a:effectLst/>
                          <a:latin typeface="宋体" panose="02010600030101010101" pitchFamily="2" charset="-122"/>
                          <a:ea typeface="黑体" panose="02010609060101010101" pitchFamily="49" charset="-122"/>
                          <a:sym typeface="宋体" panose="02010600030101010101" pitchFamily="2" charset="-122"/>
                        </a:rPr>
                        <a:t>业</a:t>
                      </a:r>
                      <a:endParaRPr kumimoji="0" lang="en-US" altLang="zh-CN" sz="2400" b="0" i="0" u="none" strike="noStrike" cap="none" normalizeH="0" baseline="0" dirty="0" smtClean="0">
                        <a:ln>
                          <a:noFill/>
                        </a:ln>
                        <a:solidFill>
                          <a:schemeClr val="tx1"/>
                        </a:solidFill>
                        <a:effectLst/>
                        <a:latin typeface="宋体" panose="02010600030101010101" pitchFamily="2" charset="-122"/>
                        <a:ea typeface="黑体" panose="02010609060101010101" pitchFamily="49" charset="-122"/>
                        <a:sym typeface="宋体" panose="02010600030101010101" pitchFamily="2" charset="-122"/>
                      </a:endParaRPr>
                    </a:p>
                    <a:p>
                      <a:pPr marL="0" marR="0" lvl="0" indent="0" algn="ctr" defTabSz="914400" rtl="0" eaLnBrk="0" fontAlgn="base" latinLnBrk="0" hangingPunct="0">
                        <a:spcBef>
                          <a:spcPct val="20000"/>
                        </a:spcBef>
                        <a:spcAft>
                          <a:spcPct val="0"/>
                        </a:spcAft>
                        <a:buClrTx/>
                        <a:buSzTx/>
                        <a:buFont typeface="Arial" panose="020B0604020202020204" pitchFamily="34" charset="0"/>
                        <a:buNone/>
                      </a:pPr>
                      <a:r>
                        <a:rPr kumimoji="0" lang="zh-CN" altLang="zh-CN" sz="2400" b="0" i="0" u="none" strike="noStrike" cap="none" normalizeH="0" baseline="0" dirty="0" smtClean="0">
                          <a:ln>
                            <a:noFill/>
                          </a:ln>
                          <a:solidFill>
                            <a:schemeClr val="tx1"/>
                          </a:solidFill>
                          <a:effectLst/>
                          <a:latin typeface="宋体" panose="02010600030101010101" pitchFamily="2" charset="-122"/>
                          <a:ea typeface="黑体" panose="02010609060101010101" pitchFamily="49" charset="-122"/>
                          <a:sym typeface="宋体" panose="02010600030101010101" pitchFamily="2" charset="-122"/>
                        </a:rPr>
                        <a:t>要</a:t>
                      </a:r>
                      <a:endParaRPr kumimoji="0" lang="en-US" altLang="zh-CN" sz="2400" b="0" i="0" u="none" strike="noStrike" cap="none" normalizeH="0" baseline="0" dirty="0" smtClean="0">
                        <a:ln>
                          <a:noFill/>
                        </a:ln>
                        <a:solidFill>
                          <a:schemeClr val="tx1"/>
                        </a:solidFill>
                        <a:effectLst/>
                        <a:latin typeface="宋体" panose="02010600030101010101" pitchFamily="2" charset="-122"/>
                        <a:ea typeface="黑体" panose="02010609060101010101" pitchFamily="49" charset="-122"/>
                        <a:sym typeface="宋体" panose="02010600030101010101" pitchFamily="2" charset="-122"/>
                      </a:endParaRPr>
                    </a:p>
                    <a:p>
                      <a:pPr marL="0" marR="0" lvl="0" indent="0" algn="ctr" defTabSz="914400" rtl="0" eaLnBrk="0" fontAlgn="base" latinLnBrk="0" hangingPunct="0">
                        <a:spcBef>
                          <a:spcPct val="20000"/>
                        </a:spcBef>
                        <a:spcAft>
                          <a:spcPct val="0"/>
                        </a:spcAft>
                        <a:buClrTx/>
                        <a:buSzTx/>
                        <a:buFont typeface="Arial" panose="020B0604020202020204" pitchFamily="34" charset="0"/>
                        <a:buNone/>
                      </a:pPr>
                      <a:r>
                        <a:rPr kumimoji="0" lang="zh-CN" altLang="zh-CN" sz="2400" b="0" i="0" u="none" strike="noStrike" cap="none" normalizeH="0" baseline="0" dirty="0" smtClean="0">
                          <a:ln>
                            <a:noFill/>
                          </a:ln>
                          <a:solidFill>
                            <a:schemeClr val="tx1"/>
                          </a:solidFill>
                          <a:effectLst/>
                          <a:latin typeface="宋体" panose="02010600030101010101" pitchFamily="2" charset="-122"/>
                          <a:ea typeface="黑体" panose="02010609060101010101" pitchFamily="49" charset="-122"/>
                          <a:sym typeface="宋体" panose="02010600030101010101" pitchFamily="2" charset="-122"/>
                        </a:rPr>
                        <a:t>求</a:t>
                      </a:r>
                      <a:endParaRPr kumimoji="0" lang="zh-CN" altLang="zh-CN" sz="2400" b="0" i="0" u="none" strike="noStrike" cap="none" normalizeH="0" baseline="0" dirty="0" smtClean="0">
                        <a:ln>
                          <a:noFill/>
                        </a:ln>
                        <a:solidFill>
                          <a:schemeClr val="tx1"/>
                        </a:solidFill>
                        <a:effectLst/>
                        <a:latin typeface="宋体" panose="02010600030101010101" pitchFamily="2" charset="-122"/>
                        <a:ea typeface="黑体" panose="02010609060101010101" pitchFamily="49" charset="-122"/>
                        <a:sym typeface="宋体" panose="02010600030101010101" pitchFamily="2" charset="-122"/>
                      </a:endParaRPr>
                    </a:p>
                  </a:txBody>
                  <a:tcPr marL="121920" marR="121920" marT="60960" marB="60960" anchor="ctr">
                    <a:solidFill>
                      <a:schemeClr val="accent6">
                        <a:lumMod val="40000"/>
                        <a:lumOff val="60000"/>
                      </a:schemeClr>
                    </a:solidFill>
                  </a:tcPr>
                </a:tc>
                <a:tc>
                  <a:txBody>
                    <a:bodyPr/>
                    <a:lstStyle/>
                    <a:p>
                      <a:pPr marL="0" marR="0" indent="0" algn="l" defTabSz="914400" rtl="0" eaLnBrk="1" latinLnBrk="0" hangingPunct="1">
                        <a:spcBef>
                          <a:spcPts val="0"/>
                        </a:spcBef>
                        <a:spcAft>
                          <a:spcPts val="0"/>
                        </a:spcAft>
                        <a:buClrTx/>
                        <a:buSzTx/>
                        <a:buFontTx/>
                        <a:buNone/>
                        <a:defRPr/>
                      </a:pPr>
                      <a:r>
                        <a:rPr lang="zh-CN" altLang="zh-CN" sz="1335" kern="1200" dirty="0" smtClean="0">
                          <a:solidFill>
                            <a:schemeClr val="dk1"/>
                          </a:solidFill>
                          <a:effectLst/>
                          <a:latin typeface="黑体" panose="02010609060101010101" pitchFamily="49" charset="-122"/>
                          <a:ea typeface="黑体" panose="02010609060101010101" pitchFamily="49" charset="-122"/>
                          <a:cs typeface="+mn-cs"/>
                        </a:rPr>
                        <a:t>专业必须有明确、公开、</a:t>
                      </a:r>
                      <a:r>
                        <a:rPr lang="zh-CN" altLang="zh-CN" sz="1335" kern="1200" dirty="0" smtClean="0">
                          <a:solidFill>
                            <a:srgbClr val="C00000"/>
                          </a:solidFill>
                          <a:effectLst/>
                          <a:latin typeface="黑体" panose="02010609060101010101" pitchFamily="49" charset="-122"/>
                          <a:ea typeface="黑体" panose="02010609060101010101" pitchFamily="49" charset="-122"/>
                          <a:cs typeface="+mn-cs"/>
                        </a:rPr>
                        <a:t>可衡量的</a:t>
                      </a:r>
                      <a:r>
                        <a:rPr lang="zh-CN" altLang="zh-CN" sz="1335" kern="1200" dirty="0" smtClean="0">
                          <a:solidFill>
                            <a:schemeClr val="dk1"/>
                          </a:solidFill>
                          <a:effectLst/>
                          <a:latin typeface="黑体" panose="02010609060101010101" pitchFamily="49" charset="-122"/>
                          <a:ea typeface="黑体" panose="02010609060101010101" pitchFamily="49" charset="-122"/>
                          <a:cs typeface="+mn-cs"/>
                        </a:rPr>
                        <a:t>毕业要求, 毕业要求应能</a:t>
                      </a:r>
                      <a:r>
                        <a:rPr lang="zh-CN" altLang="zh-CN" sz="1335" kern="1200" dirty="0" smtClean="0">
                          <a:solidFill>
                            <a:srgbClr val="C00000"/>
                          </a:solidFill>
                          <a:effectLst/>
                          <a:latin typeface="黑体" panose="02010609060101010101" pitchFamily="49" charset="-122"/>
                          <a:ea typeface="黑体" panose="02010609060101010101" pitchFamily="49" charset="-122"/>
                          <a:cs typeface="+mn-cs"/>
                        </a:rPr>
                        <a:t>支撑培养目标的达成</a:t>
                      </a:r>
                      <a:r>
                        <a:rPr lang="zh-CN" altLang="zh-CN" sz="1335" kern="1200" dirty="0" smtClean="0">
                          <a:solidFill>
                            <a:schemeClr val="dk1"/>
                          </a:solidFill>
                          <a:effectLst/>
                          <a:latin typeface="黑体" panose="02010609060101010101" pitchFamily="49" charset="-122"/>
                          <a:ea typeface="黑体" panose="02010609060101010101" pitchFamily="49" charset="-122"/>
                          <a:cs typeface="+mn-cs"/>
                        </a:rPr>
                        <a:t>。专业制定的毕业要求应完全覆盖以下内容：</a:t>
                      </a:r>
                      <a:endParaRPr lang="zh-CN" altLang="zh-CN" sz="1335" kern="1200" dirty="0" smtClean="0">
                        <a:solidFill>
                          <a:schemeClr val="dk1"/>
                        </a:solidFill>
                        <a:effectLst/>
                        <a:latin typeface="黑体" panose="02010609060101010101" pitchFamily="49" charset="-122"/>
                        <a:ea typeface="黑体" panose="02010609060101010101" pitchFamily="49" charset="-122"/>
                        <a:cs typeface="+mn-cs"/>
                      </a:endParaRPr>
                    </a:p>
                  </a:txBody>
                  <a:tcPr marL="121920" marR="121920" marT="60960" marB="60960">
                    <a:solidFill>
                      <a:schemeClr val="accent6">
                        <a:lumMod val="40000"/>
                        <a:lumOff val="60000"/>
                      </a:schemeClr>
                    </a:solidFill>
                  </a:tcPr>
                </a:tc>
              </a:tr>
              <a:tr h="332913">
                <a:tc vMerge="1">
                  <a:tcPr/>
                </a:tc>
                <a:tc>
                  <a:txBody>
                    <a:bodyPr/>
                    <a:lstStyle/>
                    <a:p>
                      <a:r>
                        <a:rPr lang="en-US" altLang="zh-CN" sz="1335" b="1" kern="100" dirty="0" smtClean="0">
                          <a:solidFill>
                            <a:srgbClr val="000000"/>
                          </a:solidFill>
                          <a:effectLst/>
                          <a:latin typeface="黑体" panose="02010609060101010101" pitchFamily="49" charset="-122"/>
                          <a:ea typeface="黑体" panose="02010609060101010101" pitchFamily="49" charset="-122"/>
                          <a:cs typeface="Times New Roman" panose="02020603050405020304"/>
                        </a:rPr>
                        <a:t>1.</a:t>
                      </a:r>
                      <a:r>
                        <a:rPr lang="zh-CN" altLang="zh-CN" sz="1335" b="1" kern="100" baseline="0" dirty="0" smtClean="0">
                          <a:solidFill>
                            <a:srgbClr val="C00000"/>
                          </a:solidFill>
                          <a:effectLst/>
                          <a:latin typeface="黑体" panose="02010609060101010101" pitchFamily="49" charset="-122"/>
                          <a:ea typeface="黑体" panose="02010609060101010101" pitchFamily="49" charset="-122"/>
                          <a:cs typeface="Times New Roman" panose="02020603050405020304"/>
                        </a:rPr>
                        <a:t>工程知识</a:t>
                      </a:r>
                      <a:r>
                        <a:rPr lang="zh-CN" altLang="zh-CN" sz="1335" b="1" kern="100" dirty="0" smtClean="0">
                          <a:solidFill>
                            <a:srgbClr val="000000"/>
                          </a:solidFill>
                          <a:effectLst/>
                          <a:latin typeface="黑体" panose="02010609060101010101" pitchFamily="49" charset="-122"/>
                          <a:ea typeface="黑体" panose="02010609060101010101" pitchFamily="49" charset="-122"/>
                          <a:cs typeface="Times New Roman" panose="02020603050405020304"/>
                        </a:rPr>
                        <a:t>：</a:t>
                      </a:r>
                      <a:r>
                        <a:rPr lang="zh-CN" altLang="zh-CN" sz="1335" kern="100" dirty="0" smtClean="0">
                          <a:solidFill>
                            <a:srgbClr val="000000"/>
                          </a:solidFill>
                          <a:effectLst/>
                          <a:latin typeface="黑体" panose="02010609060101010101" pitchFamily="49" charset="-122"/>
                          <a:ea typeface="黑体" panose="02010609060101010101" pitchFamily="49" charset="-122"/>
                          <a:cs typeface="Times New Roman" panose="02020603050405020304"/>
                        </a:rPr>
                        <a:t>能够将数学、自然科学、工程基础和专业知识</a:t>
                      </a:r>
                      <a:r>
                        <a:rPr lang="zh-CN" altLang="zh-CN" sz="1335" kern="100" dirty="0" smtClean="0">
                          <a:solidFill>
                            <a:srgbClr val="FF0000"/>
                          </a:solidFill>
                          <a:effectLst/>
                          <a:latin typeface="黑体" panose="02010609060101010101" pitchFamily="49" charset="-122"/>
                          <a:ea typeface="黑体" panose="02010609060101010101" pitchFamily="49" charset="-122"/>
                          <a:cs typeface="Times New Roman" panose="02020603050405020304"/>
                        </a:rPr>
                        <a:t>用于解决复杂工程问题</a:t>
                      </a:r>
                      <a:r>
                        <a:rPr lang="zh-CN" altLang="zh-CN" sz="1335" kern="100" dirty="0" smtClean="0">
                          <a:solidFill>
                            <a:srgbClr val="000000"/>
                          </a:solidFill>
                          <a:effectLst/>
                          <a:latin typeface="黑体" panose="02010609060101010101" pitchFamily="49" charset="-122"/>
                          <a:ea typeface="黑体" panose="02010609060101010101" pitchFamily="49" charset="-122"/>
                          <a:cs typeface="Times New Roman" panose="02020603050405020304"/>
                        </a:rPr>
                        <a:t>。</a:t>
                      </a:r>
                      <a:endParaRPr lang="zh-CN" altLang="en-US" sz="1335" dirty="0">
                        <a:latin typeface="黑体" panose="02010609060101010101" pitchFamily="49" charset="-122"/>
                        <a:ea typeface="黑体" panose="02010609060101010101" pitchFamily="49" charset="-122"/>
                      </a:endParaRPr>
                    </a:p>
                  </a:txBody>
                  <a:tcPr marL="121920" marR="121920" marT="60960" marB="60960">
                    <a:solidFill>
                      <a:schemeClr val="accent6">
                        <a:lumMod val="40000"/>
                        <a:lumOff val="60000"/>
                      </a:schemeClr>
                    </a:solidFill>
                  </a:tcPr>
                </a:tc>
              </a:tr>
              <a:tr h="541082">
                <a:tc vMerge="1">
                  <a:tcPr/>
                </a:tc>
                <a:tc>
                  <a:txBody>
                    <a:bodyPr/>
                    <a:lstStyle/>
                    <a:p>
                      <a:r>
                        <a:rPr lang="en-US" altLang="zh-CN" sz="1335" b="1" kern="100" dirty="0" smtClean="0">
                          <a:solidFill>
                            <a:srgbClr val="000000"/>
                          </a:solidFill>
                          <a:effectLst/>
                          <a:latin typeface="黑体" panose="02010609060101010101" pitchFamily="49" charset="-122"/>
                          <a:ea typeface="黑体" panose="02010609060101010101" pitchFamily="49" charset="-122"/>
                          <a:cs typeface="Times New Roman" panose="02020603050405020304"/>
                        </a:rPr>
                        <a:t>2.</a:t>
                      </a:r>
                      <a:r>
                        <a:rPr lang="zh-CN" altLang="zh-CN" sz="1335" b="1" kern="100" baseline="0" dirty="0" smtClean="0">
                          <a:solidFill>
                            <a:srgbClr val="C00000"/>
                          </a:solidFill>
                          <a:effectLst/>
                          <a:latin typeface="黑体" panose="02010609060101010101" pitchFamily="49" charset="-122"/>
                          <a:ea typeface="黑体" panose="02010609060101010101" pitchFamily="49" charset="-122"/>
                          <a:cs typeface="Times New Roman" panose="02020603050405020304"/>
                        </a:rPr>
                        <a:t>问题分析</a:t>
                      </a:r>
                      <a:r>
                        <a:rPr lang="zh-CN" altLang="zh-CN" sz="1335" b="1" kern="100" dirty="0" smtClean="0">
                          <a:solidFill>
                            <a:srgbClr val="000000"/>
                          </a:solidFill>
                          <a:effectLst/>
                          <a:latin typeface="黑体" panose="02010609060101010101" pitchFamily="49" charset="-122"/>
                          <a:ea typeface="黑体" panose="02010609060101010101" pitchFamily="49" charset="-122"/>
                          <a:cs typeface="Times New Roman" panose="02020603050405020304"/>
                        </a:rPr>
                        <a:t>：</a:t>
                      </a:r>
                      <a:r>
                        <a:rPr lang="zh-CN" altLang="zh-CN" sz="1335" kern="100" dirty="0" smtClean="0">
                          <a:solidFill>
                            <a:srgbClr val="000000"/>
                          </a:solidFill>
                          <a:effectLst/>
                          <a:latin typeface="黑体" panose="02010609060101010101" pitchFamily="49" charset="-122"/>
                          <a:ea typeface="黑体" panose="02010609060101010101" pitchFamily="49" charset="-122"/>
                          <a:cs typeface="Times New Roman" panose="02020603050405020304"/>
                        </a:rPr>
                        <a:t>能够应用数学、自然科学和工程科学的基本原理，识别、表达、并通过文献研究</a:t>
                      </a:r>
                      <a:r>
                        <a:rPr lang="zh-CN" altLang="zh-CN" sz="1335" kern="100" dirty="0" smtClean="0">
                          <a:solidFill>
                            <a:srgbClr val="FF0000"/>
                          </a:solidFill>
                          <a:effectLst/>
                          <a:latin typeface="黑体" panose="02010609060101010101" pitchFamily="49" charset="-122"/>
                          <a:ea typeface="黑体" panose="02010609060101010101" pitchFamily="49" charset="-122"/>
                          <a:cs typeface="Times New Roman" panose="02020603050405020304"/>
                        </a:rPr>
                        <a:t>分析复杂工程问题</a:t>
                      </a:r>
                      <a:r>
                        <a:rPr lang="zh-CN" altLang="zh-CN" sz="1335" kern="100" dirty="0" smtClean="0">
                          <a:solidFill>
                            <a:srgbClr val="000000"/>
                          </a:solidFill>
                          <a:effectLst/>
                          <a:latin typeface="黑体" panose="02010609060101010101" pitchFamily="49" charset="-122"/>
                          <a:ea typeface="黑体" panose="02010609060101010101" pitchFamily="49" charset="-122"/>
                          <a:cs typeface="Times New Roman" panose="02020603050405020304"/>
                        </a:rPr>
                        <a:t>，以获得有效结论。</a:t>
                      </a:r>
                      <a:endParaRPr lang="zh-CN" altLang="en-US" sz="1335" dirty="0">
                        <a:latin typeface="黑体" panose="02010609060101010101" pitchFamily="49" charset="-122"/>
                        <a:ea typeface="黑体" panose="02010609060101010101" pitchFamily="49" charset="-122"/>
                      </a:endParaRPr>
                    </a:p>
                  </a:txBody>
                  <a:tcPr marL="121920" marR="121920" marT="60960" marB="60960">
                    <a:solidFill>
                      <a:schemeClr val="accent6">
                        <a:lumMod val="40000"/>
                        <a:lumOff val="60000"/>
                      </a:schemeClr>
                    </a:solidFill>
                  </a:tcPr>
                </a:tc>
              </a:tr>
              <a:tr h="638020">
                <a:tc vMerge="1">
                  <a:tcPr/>
                </a:tc>
                <a:tc>
                  <a:txBody>
                    <a:bodyPr/>
                    <a:lstStyle/>
                    <a:p>
                      <a:r>
                        <a:rPr lang="en-US" altLang="zh-CN" sz="1335" b="1" kern="100" dirty="0" smtClean="0">
                          <a:solidFill>
                            <a:srgbClr val="000000"/>
                          </a:solidFill>
                          <a:effectLst/>
                          <a:latin typeface="黑体" panose="02010609060101010101" pitchFamily="49" charset="-122"/>
                          <a:ea typeface="黑体" panose="02010609060101010101" pitchFamily="49" charset="-122"/>
                          <a:cs typeface="Times New Roman" panose="02020603050405020304"/>
                        </a:rPr>
                        <a:t>3.</a:t>
                      </a:r>
                      <a:r>
                        <a:rPr lang="zh-CN" altLang="zh-CN" sz="1335" b="1" kern="100" baseline="0" dirty="0" smtClean="0">
                          <a:solidFill>
                            <a:srgbClr val="C00000"/>
                          </a:solidFill>
                          <a:effectLst/>
                          <a:latin typeface="黑体" panose="02010609060101010101" pitchFamily="49" charset="-122"/>
                          <a:ea typeface="黑体" panose="02010609060101010101" pitchFamily="49" charset="-122"/>
                          <a:cs typeface="Times New Roman" panose="02020603050405020304"/>
                        </a:rPr>
                        <a:t>设计</a:t>
                      </a:r>
                      <a:r>
                        <a:rPr lang="en-US" altLang="zh-CN" sz="1335" b="1" kern="100" baseline="0" dirty="0" smtClean="0">
                          <a:solidFill>
                            <a:srgbClr val="C00000"/>
                          </a:solidFill>
                          <a:effectLst/>
                          <a:latin typeface="黑体" panose="02010609060101010101" pitchFamily="49" charset="-122"/>
                          <a:ea typeface="黑体" panose="02010609060101010101" pitchFamily="49" charset="-122"/>
                          <a:cs typeface="Times New Roman" panose="02020603050405020304"/>
                        </a:rPr>
                        <a:t>/</a:t>
                      </a:r>
                      <a:r>
                        <a:rPr lang="zh-CN" altLang="zh-CN" sz="1335" b="1" kern="100" baseline="0" dirty="0" smtClean="0">
                          <a:solidFill>
                            <a:srgbClr val="C00000"/>
                          </a:solidFill>
                          <a:effectLst/>
                          <a:latin typeface="黑体" panose="02010609060101010101" pitchFamily="49" charset="-122"/>
                          <a:ea typeface="黑体" panose="02010609060101010101" pitchFamily="49" charset="-122"/>
                          <a:cs typeface="Times New Roman" panose="02020603050405020304"/>
                        </a:rPr>
                        <a:t>开发解决方案</a:t>
                      </a:r>
                      <a:r>
                        <a:rPr lang="zh-CN" altLang="zh-CN" sz="1335" b="1" kern="100" dirty="0" smtClean="0">
                          <a:solidFill>
                            <a:srgbClr val="000000"/>
                          </a:solidFill>
                          <a:effectLst/>
                          <a:latin typeface="黑体" panose="02010609060101010101" pitchFamily="49" charset="-122"/>
                          <a:ea typeface="黑体" panose="02010609060101010101" pitchFamily="49" charset="-122"/>
                          <a:cs typeface="Times New Roman" panose="02020603050405020304"/>
                        </a:rPr>
                        <a:t>：</a:t>
                      </a:r>
                      <a:r>
                        <a:rPr lang="zh-CN" altLang="zh-CN" sz="1335" kern="100" dirty="0" smtClean="0">
                          <a:solidFill>
                            <a:srgbClr val="000000"/>
                          </a:solidFill>
                          <a:effectLst/>
                          <a:latin typeface="黑体" panose="02010609060101010101" pitchFamily="49" charset="-122"/>
                          <a:ea typeface="黑体" panose="02010609060101010101" pitchFamily="49" charset="-122"/>
                          <a:cs typeface="Times New Roman" panose="02020603050405020304"/>
                        </a:rPr>
                        <a:t>能够设计</a:t>
                      </a:r>
                      <a:r>
                        <a:rPr lang="zh-CN" altLang="zh-CN" sz="1335" kern="100" dirty="0" smtClean="0">
                          <a:solidFill>
                            <a:srgbClr val="FF0000"/>
                          </a:solidFill>
                          <a:effectLst/>
                          <a:latin typeface="黑体" panose="02010609060101010101" pitchFamily="49" charset="-122"/>
                          <a:ea typeface="黑体" panose="02010609060101010101" pitchFamily="49" charset="-122"/>
                          <a:cs typeface="Times New Roman" panose="02020603050405020304"/>
                        </a:rPr>
                        <a:t>针对复杂工程问题的解决方案</a:t>
                      </a:r>
                      <a:r>
                        <a:rPr lang="zh-CN" altLang="zh-CN" sz="1335" kern="100" dirty="0" smtClean="0">
                          <a:solidFill>
                            <a:srgbClr val="000000"/>
                          </a:solidFill>
                          <a:effectLst/>
                          <a:latin typeface="黑体" panose="02010609060101010101" pitchFamily="49" charset="-122"/>
                          <a:ea typeface="黑体" panose="02010609060101010101" pitchFamily="49" charset="-122"/>
                          <a:cs typeface="Times New Roman" panose="02020603050405020304"/>
                        </a:rPr>
                        <a:t>，设计满足特定需求的系统、单元（部件）或工艺流程，并能够在设计环节中体现创新意识，考虑社会、健康、安全、法律、文化以及环境等因素。</a:t>
                      </a:r>
                      <a:endParaRPr lang="zh-CN" altLang="en-US" sz="1335" dirty="0">
                        <a:latin typeface="黑体" panose="02010609060101010101" pitchFamily="49" charset="-122"/>
                        <a:ea typeface="黑体" panose="02010609060101010101" pitchFamily="49" charset="-122"/>
                      </a:endParaRPr>
                    </a:p>
                  </a:txBody>
                  <a:tcPr marL="121920" marR="121920" marT="60960" marB="60960">
                    <a:solidFill>
                      <a:schemeClr val="accent6">
                        <a:lumMod val="40000"/>
                        <a:lumOff val="60000"/>
                      </a:schemeClr>
                    </a:solidFill>
                  </a:tcPr>
                </a:tc>
              </a:tr>
              <a:tr h="541082">
                <a:tc vMerge="1">
                  <a:tcPr/>
                </a:tc>
                <a:tc>
                  <a:txBody>
                    <a:bodyPr/>
                    <a:lstStyle/>
                    <a:p>
                      <a:r>
                        <a:rPr lang="en-US" altLang="zh-CN" sz="1335" b="1" kern="100" dirty="0" smtClean="0">
                          <a:solidFill>
                            <a:srgbClr val="000000"/>
                          </a:solidFill>
                          <a:effectLst/>
                          <a:latin typeface="黑体" panose="02010609060101010101" pitchFamily="49" charset="-122"/>
                          <a:ea typeface="黑体" panose="02010609060101010101" pitchFamily="49" charset="-122"/>
                          <a:cs typeface="Times New Roman" panose="02020603050405020304"/>
                        </a:rPr>
                        <a:t>4.</a:t>
                      </a:r>
                      <a:r>
                        <a:rPr lang="zh-CN" altLang="zh-CN" sz="1335" b="1" kern="100" baseline="0" dirty="0" smtClean="0">
                          <a:solidFill>
                            <a:srgbClr val="C00000"/>
                          </a:solidFill>
                          <a:effectLst/>
                          <a:latin typeface="黑体" panose="02010609060101010101" pitchFamily="49" charset="-122"/>
                          <a:ea typeface="黑体" panose="02010609060101010101" pitchFamily="49" charset="-122"/>
                          <a:cs typeface="Times New Roman" panose="02020603050405020304"/>
                        </a:rPr>
                        <a:t>研究</a:t>
                      </a:r>
                      <a:r>
                        <a:rPr lang="zh-CN" altLang="zh-CN" sz="1335" b="1" kern="100" dirty="0" smtClean="0">
                          <a:solidFill>
                            <a:srgbClr val="000000"/>
                          </a:solidFill>
                          <a:effectLst/>
                          <a:latin typeface="黑体" panose="02010609060101010101" pitchFamily="49" charset="-122"/>
                          <a:ea typeface="黑体" panose="02010609060101010101" pitchFamily="49" charset="-122"/>
                          <a:cs typeface="Times New Roman" panose="02020603050405020304"/>
                        </a:rPr>
                        <a:t>：</a:t>
                      </a:r>
                      <a:r>
                        <a:rPr lang="zh-CN" altLang="zh-CN" sz="1335" kern="100" dirty="0" smtClean="0">
                          <a:solidFill>
                            <a:srgbClr val="000000"/>
                          </a:solidFill>
                          <a:effectLst/>
                          <a:latin typeface="黑体" panose="02010609060101010101" pitchFamily="49" charset="-122"/>
                          <a:ea typeface="黑体" panose="02010609060101010101" pitchFamily="49" charset="-122"/>
                          <a:cs typeface="Times New Roman" panose="02020603050405020304"/>
                        </a:rPr>
                        <a:t>能够基于科学原理并采用科学方法</a:t>
                      </a:r>
                      <a:r>
                        <a:rPr lang="zh-CN" altLang="zh-CN" sz="1335" kern="100" dirty="0" smtClean="0">
                          <a:solidFill>
                            <a:srgbClr val="FF0000"/>
                          </a:solidFill>
                          <a:effectLst/>
                          <a:latin typeface="黑体" panose="02010609060101010101" pitchFamily="49" charset="-122"/>
                          <a:ea typeface="黑体" panose="02010609060101010101" pitchFamily="49" charset="-122"/>
                          <a:cs typeface="Times New Roman" panose="02020603050405020304"/>
                        </a:rPr>
                        <a:t>对复杂工程问题进行研究</a:t>
                      </a:r>
                      <a:r>
                        <a:rPr lang="zh-CN" altLang="zh-CN" sz="1335" kern="100" dirty="0" smtClean="0">
                          <a:solidFill>
                            <a:srgbClr val="000000"/>
                          </a:solidFill>
                          <a:effectLst/>
                          <a:latin typeface="黑体" panose="02010609060101010101" pitchFamily="49" charset="-122"/>
                          <a:ea typeface="黑体" panose="02010609060101010101" pitchFamily="49" charset="-122"/>
                          <a:cs typeface="Times New Roman" panose="02020603050405020304"/>
                        </a:rPr>
                        <a:t>，包括设计实验、分析与解释数据、并通过信息综合得到合理有效的结论。</a:t>
                      </a:r>
                      <a:endParaRPr lang="zh-CN" altLang="en-US" sz="1335" dirty="0">
                        <a:latin typeface="黑体" panose="02010609060101010101" pitchFamily="49" charset="-122"/>
                        <a:ea typeface="黑体" panose="02010609060101010101" pitchFamily="49" charset="-122"/>
                      </a:endParaRPr>
                    </a:p>
                  </a:txBody>
                  <a:tcPr marL="121920" marR="121920" marT="60960" marB="60960">
                    <a:solidFill>
                      <a:schemeClr val="accent6">
                        <a:lumMod val="40000"/>
                        <a:lumOff val="60000"/>
                      </a:schemeClr>
                    </a:solidFill>
                  </a:tcPr>
                </a:tc>
              </a:tr>
              <a:tr h="541082">
                <a:tc vMerge="1">
                  <a:tcPr/>
                </a:tc>
                <a:tc>
                  <a:txBody>
                    <a:bodyPr/>
                    <a:lstStyle/>
                    <a:p>
                      <a:r>
                        <a:rPr lang="en-US" altLang="zh-CN" sz="1335" b="1" kern="100" dirty="0" smtClean="0">
                          <a:solidFill>
                            <a:srgbClr val="000000"/>
                          </a:solidFill>
                          <a:effectLst/>
                          <a:latin typeface="黑体" panose="02010609060101010101" pitchFamily="49" charset="-122"/>
                          <a:ea typeface="黑体" panose="02010609060101010101" pitchFamily="49" charset="-122"/>
                          <a:cs typeface="Times New Roman" panose="02020603050405020304"/>
                        </a:rPr>
                        <a:t>5.</a:t>
                      </a:r>
                      <a:r>
                        <a:rPr lang="zh-CN" altLang="zh-CN" sz="1335" b="1" kern="100" baseline="0" dirty="0" smtClean="0">
                          <a:solidFill>
                            <a:srgbClr val="C00000"/>
                          </a:solidFill>
                          <a:effectLst/>
                          <a:latin typeface="黑体" panose="02010609060101010101" pitchFamily="49" charset="-122"/>
                          <a:ea typeface="黑体" panose="02010609060101010101" pitchFamily="49" charset="-122"/>
                          <a:cs typeface="Times New Roman" panose="02020603050405020304"/>
                        </a:rPr>
                        <a:t>使用现代工具</a:t>
                      </a:r>
                      <a:r>
                        <a:rPr lang="zh-CN" altLang="zh-CN" sz="1335" b="1" kern="100" dirty="0" smtClean="0">
                          <a:solidFill>
                            <a:srgbClr val="000000"/>
                          </a:solidFill>
                          <a:effectLst/>
                          <a:latin typeface="黑体" panose="02010609060101010101" pitchFamily="49" charset="-122"/>
                          <a:ea typeface="黑体" panose="02010609060101010101" pitchFamily="49" charset="-122"/>
                          <a:cs typeface="Times New Roman" panose="02020603050405020304"/>
                        </a:rPr>
                        <a:t>：</a:t>
                      </a:r>
                      <a:r>
                        <a:rPr lang="zh-CN" altLang="zh-CN" sz="1335" kern="100" dirty="0" smtClean="0">
                          <a:solidFill>
                            <a:srgbClr val="000000"/>
                          </a:solidFill>
                          <a:effectLst/>
                          <a:latin typeface="黑体" panose="02010609060101010101" pitchFamily="49" charset="-122"/>
                          <a:ea typeface="黑体" panose="02010609060101010101" pitchFamily="49" charset="-122"/>
                          <a:cs typeface="Times New Roman" panose="02020603050405020304"/>
                        </a:rPr>
                        <a:t>能够</a:t>
                      </a:r>
                      <a:r>
                        <a:rPr lang="zh-CN" altLang="zh-CN" sz="1335" kern="100" dirty="0" smtClean="0">
                          <a:solidFill>
                            <a:srgbClr val="FF0000"/>
                          </a:solidFill>
                          <a:effectLst/>
                          <a:latin typeface="黑体" panose="02010609060101010101" pitchFamily="49" charset="-122"/>
                          <a:ea typeface="黑体" panose="02010609060101010101" pitchFamily="49" charset="-122"/>
                          <a:cs typeface="Times New Roman" panose="02020603050405020304"/>
                        </a:rPr>
                        <a:t>针对复杂工程问题</a:t>
                      </a:r>
                      <a:r>
                        <a:rPr lang="zh-CN" altLang="zh-CN" sz="1335" kern="100" dirty="0" smtClean="0">
                          <a:solidFill>
                            <a:srgbClr val="000000"/>
                          </a:solidFill>
                          <a:effectLst/>
                          <a:latin typeface="黑体" panose="02010609060101010101" pitchFamily="49" charset="-122"/>
                          <a:ea typeface="黑体" panose="02010609060101010101" pitchFamily="49" charset="-122"/>
                          <a:cs typeface="Times New Roman" panose="02020603050405020304"/>
                        </a:rPr>
                        <a:t>，开发、选择与使用恰当的技术、资源、现代工程工具和信息技术工具，包括对复杂工程问题的预测与模拟，并能够理解其局限性。</a:t>
                      </a:r>
                      <a:endParaRPr lang="zh-CN" altLang="en-US" sz="1335" dirty="0">
                        <a:latin typeface="黑体" panose="02010609060101010101" pitchFamily="49" charset="-122"/>
                        <a:ea typeface="黑体" panose="02010609060101010101" pitchFamily="49" charset="-122"/>
                      </a:endParaRPr>
                    </a:p>
                  </a:txBody>
                  <a:tcPr marL="121920" marR="121920" marT="60960" marB="60960">
                    <a:solidFill>
                      <a:schemeClr val="accent6">
                        <a:lumMod val="40000"/>
                        <a:lumOff val="60000"/>
                      </a:schemeClr>
                    </a:solidFill>
                  </a:tcPr>
                </a:tc>
              </a:tr>
              <a:tr h="541082">
                <a:tc vMerge="1">
                  <a:tcPr/>
                </a:tc>
                <a:tc>
                  <a:txBody>
                    <a:bodyPr/>
                    <a:lstStyle/>
                    <a:p>
                      <a:pPr marL="0" marR="0" indent="0" algn="l" defTabSz="914400" rtl="0" eaLnBrk="1" latinLnBrk="0" hangingPunct="1">
                        <a:spcBef>
                          <a:spcPts val="0"/>
                        </a:spcBef>
                        <a:spcAft>
                          <a:spcPts val="0"/>
                        </a:spcAft>
                        <a:buClrTx/>
                        <a:buSzTx/>
                        <a:buFontTx/>
                        <a:buNone/>
                        <a:defRPr/>
                      </a:pPr>
                      <a:r>
                        <a:rPr lang="en-US" altLang="zh-CN" sz="1335" b="1" kern="100" dirty="0" smtClean="0">
                          <a:solidFill>
                            <a:srgbClr val="000000"/>
                          </a:solidFill>
                          <a:effectLst/>
                          <a:latin typeface="黑体" panose="02010609060101010101" pitchFamily="49" charset="-122"/>
                          <a:ea typeface="黑体" panose="02010609060101010101" pitchFamily="49" charset="-122"/>
                        </a:rPr>
                        <a:t>6.</a:t>
                      </a:r>
                      <a:r>
                        <a:rPr lang="zh-CN" altLang="zh-CN" sz="1335" b="1" kern="100" baseline="0" dirty="0" smtClean="0">
                          <a:solidFill>
                            <a:srgbClr val="C00000"/>
                          </a:solidFill>
                          <a:effectLst/>
                          <a:latin typeface="黑体" panose="02010609060101010101" pitchFamily="49" charset="-122"/>
                          <a:ea typeface="黑体" panose="02010609060101010101" pitchFamily="49" charset="-122"/>
                          <a:cs typeface="Times New Roman" panose="02020603050405020304"/>
                        </a:rPr>
                        <a:t>工程与社会</a:t>
                      </a:r>
                      <a:r>
                        <a:rPr lang="zh-CN" altLang="zh-CN" sz="1335" b="1" kern="100" dirty="0" smtClean="0">
                          <a:solidFill>
                            <a:srgbClr val="000000"/>
                          </a:solidFill>
                          <a:effectLst/>
                          <a:latin typeface="黑体" panose="02010609060101010101" pitchFamily="49" charset="-122"/>
                          <a:ea typeface="黑体" panose="02010609060101010101" pitchFamily="49" charset="-122"/>
                        </a:rPr>
                        <a:t>：</a:t>
                      </a:r>
                      <a:r>
                        <a:rPr lang="zh-CN" altLang="zh-CN" sz="1335" kern="100" dirty="0" smtClean="0">
                          <a:solidFill>
                            <a:srgbClr val="000000"/>
                          </a:solidFill>
                          <a:effectLst/>
                          <a:latin typeface="黑体" panose="02010609060101010101" pitchFamily="49" charset="-122"/>
                          <a:ea typeface="黑体" panose="02010609060101010101" pitchFamily="49" charset="-122"/>
                        </a:rPr>
                        <a:t>能够基于工程相关背景知识进行合理分析，评价专业工程实践和</a:t>
                      </a:r>
                      <a:r>
                        <a:rPr lang="zh-CN" altLang="zh-CN" sz="1335" kern="100" dirty="0" smtClean="0">
                          <a:solidFill>
                            <a:srgbClr val="FF0000"/>
                          </a:solidFill>
                          <a:effectLst/>
                          <a:latin typeface="黑体" panose="02010609060101010101" pitchFamily="49" charset="-122"/>
                          <a:ea typeface="黑体" panose="02010609060101010101" pitchFamily="49" charset="-122"/>
                        </a:rPr>
                        <a:t>复杂工程问题解决方案</a:t>
                      </a:r>
                      <a:r>
                        <a:rPr lang="zh-CN" altLang="zh-CN" sz="1335" kern="100" dirty="0" smtClean="0">
                          <a:solidFill>
                            <a:srgbClr val="000000"/>
                          </a:solidFill>
                          <a:effectLst/>
                          <a:latin typeface="黑体" panose="02010609060101010101" pitchFamily="49" charset="-122"/>
                          <a:ea typeface="黑体" panose="02010609060101010101" pitchFamily="49" charset="-122"/>
                        </a:rPr>
                        <a:t>对社会、健康、安全、法律以及文化的影响，并理解应承担的责任。</a:t>
                      </a:r>
                      <a:endParaRPr lang="zh-CN" altLang="zh-CN" sz="1335" kern="100" dirty="0" smtClean="0">
                        <a:effectLst/>
                        <a:latin typeface="黑体" panose="02010609060101010101" pitchFamily="49" charset="-122"/>
                        <a:ea typeface="黑体" panose="02010609060101010101" pitchFamily="49" charset="-122"/>
                      </a:endParaRPr>
                    </a:p>
                  </a:txBody>
                  <a:tcPr marL="121920" marR="121920" marT="60960" marB="60960">
                    <a:solidFill>
                      <a:schemeClr val="accent6">
                        <a:lumMod val="40000"/>
                        <a:lumOff val="60000"/>
                      </a:schemeClr>
                    </a:solidFill>
                  </a:tcPr>
                </a:tc>
              </a:tr>
              <a:tr h="461297">
                <a:tc vMerge="1">
                  <a:tcPr/>
                </a:tc>
                <a:tc>
                  <a:txBody>
                    <a:bodyPr/>
                    <a:lstStyle/>
                    <a:p>
                      <a:pPr marL="0" marR="0" indent="0" algn="l" defTabSz="914400" rtl="0" eaLnBrk="1" latinLnBrk="0" hangingPunct="1">
                        <a:spcBef>
                          <a:spcPts val="0"/>
                        </a:spcBef>
                        <a:spcAft>
                          <a:spcPts val="0"/>
                        </a:spcAft>
                        <a:buClrTx/>
                        <a:buSzTx/>
                        <a:buFontTx/>
                        <a:buNone/>
                        <a:defRPr/>
                      </a:pPr>
                      <a:r>
                        <a:rPr lang="en-US" altLang="zh-CN" sz="1335" b="1" kern="100" dirty="0" smtClean="0">
                          <a:solidFill>
                            <a:srgbClr val="000000"/>
                          </a:solidFill>
                          <a:effectLst/>
                          <a:latin typeface="黑体" panose="02010609060101010101" pitchFamily="49" charset="-122"/>
                          <a:ea typeface="黑体" panose="02010609060101010101" pitchFamily="49" charset="-122"/>
                        </a:rPr>
                        <a:t>7.</a:t>
                      </a:r>
                      <a:r>
                        <a:rPr lang="zh-CN" altLang="zh-CN" sz="1335" b="1" kern="100" baseline="0" dirty="0" smtClean="0">
                          <a:solidFill>
                            <a:srgbClr val="C00000"/>
                          </a:solidFill>
                          <a:effectLst/>
                          <a:latin typeface="黑体" panose="02010609060101010101" pitchFamily="49" charset="-122"/>
                          <a:ea typeface="黑体" panose="02010609060101010101" pitchFamily="49" charset="-122"/>
                          <a:cs typeface="Times New Roman" panose="02020603050405020304"/>
                        </a:rPr>
                        <a:t>环境和可持续发展</a:t>
                      </a:r>
                      <a:r>
                        <a:rPr lang="zh-CN" altLang="zh-CN" sz="1335" b="1" kern="100" dirty="0" smtClean="0">
                          <a:solidFill>
                            <a:srgbClr val="000000"/>
                          </a:solidFill>
                          <a:effectLst/>
                          <a:latin typeface="黑体" panose="02010609060101010101" pitchFamily="49" charset="-122"/>
                          <a:ea typeface="黑体" panose="02010609060101010101" pitchFamily="49" charset="-122"/>
                        </a:rPr>
                        <a:t>：</a:t>
                      </a:r>
                      <a:r>
                        <a:rPr lang="zh-CN" altLang="zh-CN" sz="1335" kern="100" dirty="0" smtClean="0">
                          <a:solidFill>
                            <a:srgbClr val="000000"/>
                          </a:solidFill>
                          <a:effectLst/>
                          <a:latin typeface="黑体" panose="02010609060101010101" pitchFamily="49" charset="-122"/>
                          <a:ea typeface="黑体" panose="02010609060101010101" pitchFamily="49" charset="-122"/>
                        </a:rPr>
                        <a:t>能够理解和评价</a:t>
                      </a:r>
                      <a:r>
                        <a:rPr lang="zh-CN" altLang="zh-CN" sz="1335" kern="100" dirty="0" smtClean="0">
                          <a:solidFill>
                            <a:srgbClr val="FF0000"/>
                          </a:solidFill>
                          <a:effectLst/>
                          <a:latin typeface="黑体" panose="02010609060101010101" pitchFamily="49" charset="-122"/>
                          <a:ea typeface="黑体" panose="02010609060101010101" pitchFamily="49" charset="-122"/>
                        </a:rPr>
                        <a:t>针对复杂工程问题</a:t>
                      </a:r>
                      <a:r>
                        <a:rPr lang="zh-CN" altLang="zh-CN" sz="1335" kern="100" dirty="0" smtClean="0">
                          <a:solidFill>
                            <a:srgbClr val="000000"/>
                          </a:solidFill>
                          <a:effectLst/>
                          <a:latin typeface="黑体" panose="02010609060101010101" pitchFamily="49" charset="-122"/>
                          <a:ea typeface="黑体" panose="02010609060101010101" pitchFamily="49" charset="-122"/>
                        </a:rPr>
                        <a:t>的工程实践对环境、社会可持续发展的影响。</a:t>
                      </a:r>
                      <a:endParaRPr lang="zh-CN" altLang="zh-CN" sz="1335" kern="100" dirty="0" smtClean="0">
                        <a:effectLst/>
                        <a:latin typeface="黑体" panose="02010609060101010101" pitchFamily="49" charset="-122"/>
                        <a:ea typeface="黑体" panose="02010609060101010101" pitchFamily="49" charset="-122"/>
                      </a:endParaRPr>
                    </a:p>
                  </a:txBody>
                  <a:tcPr marL="121920" marR="121920" marT="60960" marB="60960">
                    <a:solidFill>
                      <a:schemeClr val="accent6">
                        <a:lumMod val="40000"/>
                        <a:lumOff val="60000"/>
                      </a:schemeClr>
                    </a:solidFill>
                  </a:tcPr>
                </a:tc>
              </a:tr>
              <a:tr h="541082">
                <a:tc vMerge="1">
                  <a:tcPr/>
                </a:tc>
                <a:tc>
                  <a:txBody>
                    <a:bodyPr/>
                    <a:lstStyle/>
                    <a:p>
                      <a:pPr marL="0" marR="0" indent="0" algn="l" defTabSz="914400" rtl="0" eaLnBrk="1" latinLnBrk="0" hangingPunct="1">
                        <a:spcBef>
                          <a:spcPts val="0"/>
                        </a:spcBef>
                        <a:spcAft>
                          <a:spcPts val="0"/>
                        </a:spcAft>
                        <a:buClrTx/>
                        <a:buSzTx/>
                        <a:buFontTx/>
                        <a:buNone/>
                        <a:defRPr/>
                      </a:pPr>
                      <a:r>
                        <a:rPr lang="en-US" altLang="zh-CN" sz="1335" b="1" kern="100" dirty="0" smtClean="0">
                          <a:solidFill>
                            <a:srgbClr val="000000"/>
                          </a:solidFill>
                          <a:effectLst/>
                          <a:latin typeface="黑体" panose="02010609060101010101" pitchFamily="49" charset="-122"/>
                          <a:ea typeface="黑体" panose="02010609060101010101" pitchFamily="49" charset="-122"/>
                        </a:rPr>
                        <a:t>8.</a:t>
                      </a:r>
                      <a:r>
                        <a:rPr lang="zh-CN" altLang="zh-CN" sz="1335" b="1" kern="100" baseline="0" dirty="0" smtClean="0">
                          <a:solidFill>
                            <a:srgbClr val="C00000"/>
                          </a:solidFill>
                          <a:effectLst/>
                          <a:latin typeface="黑体" panose="02010609060101010101" pitchFamily="49" charset="-122"/>
                          <a:ea typeface="黑体" panose="02010609060101010101" pitchFamily="49" charset="-122"/>
                          <a:cs typeface="Times New Roman" panose="02020603050405020304"/>
                        </a:rPr>
                        <a:t>职业规范</a:t>
                      </a:r>
                      <a:r>
                        <a:rPr lang="zh-CN" altLang="zh-CN" sz="1335" b="1" kern="100" dirty="0" smtClean="0">
                          <a:solidFill>
                            <a:srgbClr val="000000"/>
                          </a:solidFill>
                          <a:effectLst/>
                          <a:latin typeface="黑体" panose="02010609060101010101" pitchFamily="49" charset="-122"/>
                          <a:ea typeface="黑体" panose="02010609060101010101" pitchFamily="49" charset="-122"/>
                        </a:rPr>
                        <a:t>：</a:t>
                      </a:r>
                      <a:r>
                        <a:rPr lang="zh-CN" altLang="zh-CN" sz="1335" kern="100" dirty="0" smtClean="0">
                          <a:solidFill>
                            <a:srgbClr val="000000"/>
                          </a:solidFill>
                          <a:effectLst/>
                          <a:latin typeface="黑体" panose="02010609060101010101" pitchFamily="49" charset="-122"/>
                          <a:ea typeface="黑体" panose="02010609060101010101" pitchFamily="49" charset="-122"/>
                        </a:rPr>
                        <a:t>具有人文社会科学素养、社会责任感，能够在工程实践中理解并</a:t>
                      </a:r>
                      <a:r>
                        <a:rPr lang="zh-CN" altLang="zh-CN" sz="1335" kern="100" dirty="0" smtClean="0">
                          <a:solidFill>
                            <a:srgbClr val="FF0000"/>
                          </a:solidFill>
                          <a:effectLst/>
                          <a:latin typeface="黑体" panose="02010609060101010101" pitchFamily="49" charset="-122"/>
                          <a:ea typeface="黑体" panose="02010609060101010101" pitchFamily="49" charset="-122"/>
                        </a:rPr>
                        <a:t>遵守工程职业道德和规范，履行责任</a:t>
                      </a:r>
                      <a:r>
                        <a:rPr lang="zh-CN" altLang="zh-CN" sz="1335" kern="100" dirty="0" smtClean="0">
                          <a:solidFill>
                            <a:srgbClr val="000000"/>
                          </a:solidFill>
                          <a:effectLst/>
                          <a:latin typeface="黑体" panose="02010609060101010101" pitchFamily="49" charset="-122"/>
                          <a:ea typeface="黑体" panose="02010609060101010101" pitchFamily="49" charset="-122"/>
                        </a:rPr>
                        <a:t>。 </a:t>
                      </a:r>
                      <a:endParaRPr lang="zh-CN" altLang="zh-CN" sz="1335" kern="100" dirty="0" smtClean="0">
                        <a:effectLst/>
                        <a:latin typeface="黑体" panose="02010609060101010101" pitchFamily="49" charset="-122"/>
                        <a:ea typeface="黑体" panose="02010609060101010101" pitchFamily="49" charset="-122"/>
                      </a:endParaRPr>
                    </a:p>
                  </a:txBody>
                  <a:tcPr marL="121920" marR="121920" marT="60960" marB="60960">
                    <a:solidFill>
                      <a:schemeClr val="accent6">
                        <a:lumMod val="40000"/>
                        <a:lumOff val="60000"/>
                      </a:schemeClr>
                    </a:solidFill>
                  </a:tcPr>
                </a:tc>
              </a:tr>
              <a:tr h="332913">
                <a:tc vMerge="1">
                  <a:tcPr/>
                </a:tc>
                <a:tc>
                  <a:txBody>
                    <a:bodyPr/>
                    <a:lstStyle/>
                    <a:p>
                      <a:pPr marL="0" marR="0" indent="0" algn="l" defTabSz="914400" rtl="0" eaLnBrk="1" latinLnBrk="0" hangingPunct="1">
                        <a:spcBef>
                          <a:spcPts val="0"/>
                        </a:spcBef>
                        <a:spcAft>
                          <a:spcPts val="0"/>
                        </a:spcAft>
                        <a:buClrTx/>
                        <a:buSzTx/>
                        <a:buFontTx/>
                        <a:buNone/>
                        <a:defRPr/>
                      </a:pPr>
                      <a:r>
                        <a:rPr lang="en-US" altLang="zh-CN" sz="1335" b="1" kern="100" dirty="0" smtClean="0">
                          <a:solidFill>
                            <a:srgbClr val="000000"/>
                          </a:solidFill>
                          <a:effectLst/>
                          <a:latin typeface="黑体" panose="02010609060101010101" pitchFamily="49" charset="-122"/>
                          <a:ea typeface="黑体" panose="02010609060101010101" pitchFamily="49" charset="-122"/>
                        </a:rPr>
                        <a:t>9.</a:t>
                      </a:r>
                      <a:r>
                        <a:rPr lang="zh-CN" altLang="zh-CN" sz="1335" b="1" kern="100" baseline="0" dirty="0" smtClean="0">
                          <a:solidFill>
                            <a:srgbClr val="C00000"/>
                          </a:solidFill>
                          <a:effectLst/>
                          <a:latin typeface="黑体" panose="02010609060101010101" pitchFamily="49" charset="-122"/>
                          <a:ea typeface="黑体" panose="02010609060101010101" pitchFamily="49" charset="-122"/>
                          <a:cs typeface="Times New Roman" panose="02020603050405020304"/>
                        </a:rPr>
                        <a:t>个人和团队</a:t>
                      </a:r>
                      <a:r>
                        <a:rPr lang="zh-CN" altLang="zh-CN" sz="1335" b="1" kern="100" dirty="0" smtClean="0">
                          <a:solidFill>
                            <a:srgbClr val="000000"/>
                          </a:solidFill>
                          <a:effectLst/>
                          <a:latin typeface="黑体" panose="02010609060101010101" pitchFamily="49" charset="-122"/>
                          <a:ea typeface="黑体" panose="02010609060101010101" pitchFamily="49" charset="-122"/>
                        </a:rPr>
                        <a:t>：</a:t>
                      </a:r>
                      <a:r>
                        <a:rPr lang="zh-CN" altLang="zh-CN" sz="1335" kern="100" dirty="0" smtClean="0">
                          <a:solidFill>
                            <a:srgbClr val="000000"/>
                          </a:solidFill>
                          <a:effectLst/>
                          <a:latin typeface="黑体" panose="02010609060101010101" pitchFamily="49" charset="-122"/>
                          <a:ea typeface="黑体" panose="02010609060101010101" pitchFamily="49" charset="-122"/>
                        </a:rPr>
                        <a:t>能够</a:t>
                      </a:r>
                      <a:r>
                        <a:rPr lang="zh-CN" altLang="zh-CN" sz="1335" kern="100" dirty="0" smtClean="0">
                          <a:solidFill>
                            <a:srgbClr val="FF0000"/>
                          </a:solidFill>
                          <a:effectLst/>
                          <a:latin typeface="黑体" panose="02010609060101010101" pitchFamily="49" charset="-122"/>
                          <a:ea typeface="黑体" panose="02010609060101010101" pitchFamily="49" charset="-122"/>
                        </a:rPr>
                        <a:t>在多学科背景下</a:t>
                      </a:r>
                      <a:r>
                        <a:rPr lang="zh-CN" altLang="zh-CN" sz="1335" kern="100" dirty="0" smtClean="0">
                          <a:solidFill>
                            <a:srgbClr val="000000"/>
                          </a:solidFill>
                          <a:effectLst/>
                          <a:latin typeface="黑体" panose="02010609060101010101" pitchFamily="49" charset="-122"/>
                          <a:ea typeface="黑体" panose="02010609060101010101" pitchFamily="49" charset="-122"/>
                        </a:rPr>
                        <a:t>的团队中承担个体、团队成员以及负责人的角色。</a:t>
                      </a:r>
                      <a:endParaRPr lang="zh-CN" altLang="zh-CN" sz="1335" kern="100" dirty="0" smtClean="0">
                        <a:effectLst/>
                        <a:latin typeface="黑体" panose="02010609060101010101" pitchFamily="49" charset="-122"/>
                        <a:ea typeface="黑体" panose="02010609060101010101" pitchFamily="49" charset="-122"/>
                      </a:endParaRPr>
                    </a:p>
                  </a:txBody>
                  <a:tcPr marL="121920" marR="121920" marT="60960" marB="60960">
                    <a:solidFill>
                      <a:schemeClr val="accent6">
                        <a:lumMod val="40000"/>
                        <a:lumOff val="60000"/>
                      </a:schemeClr>
                    </a:solidFill>
                  </a:tcPr>
                </a:tc>
              </a:tr>
              <a:tr h="638020">
                <a:tc vMerge="1">
                  <a:tcPr/>
                </a:tc>
                <a:tc>
                  <a:txBody>
                    <a:bodyPr/>
                    <a:lstStyle/>
                    <a:p>
                      <a:pPr marL="0" marR="0" indent="0" algn="l" defTabSz="914400" rtl="0" eaLnBrk="1" latinLnBrk="0" hangingPunct="1">
                        <a:spcBef>
                          <a:spcPts val="0"/>
                        </a:spcBef>
                        <a:spcAft>
                          <a:spcPts val="0"/>
                        </a:spcAft>
                        <a:buClrTx/>
                        <a:buSzTx/>
                        <a:buFontTx/>
                        <a:buNone/>
                        <a:defRPr/>
                      </a:pPr>
                      <a:r>
                        <a:rPr lang="en-US" altLang="zh-CN" sz="1335" b="1" kern="100" dirty="0" smtClean="0">
                          <a:solidFill>
                            <a:srgbClr val="000000"/>
                          </a:solidFill>
                          <a:effectLst/>
                          <a:latin typeface="黑体" panose="02010609060101010101" pitchFamily="49" charset="-122"/>
                          <a:ea typeface="黑体" panose="02010609060101010101" pitchFamily="49" charset="-122"/>
                        </a:rPr>
                        <a:t>10.</a:t>
                      </a:r>
                      <a:r>
                        <a:rPr lang="zh-CN" altLang="zh-CN" sz="1335" b="1" kern="100" baseline="0" dirty="0" smtClean="0">
                          <a:solidFill>
                            <a:srgbClr val="C00000"/>
                          </a:solidFill>
                          <a:effectLst/>
                          <a:latin typeface="黑体" panose="02010609060101010101" pitchFamily="49" charset="-122"/>
                          <a:ea typeface="黑体" panose="02010609060101010101" pitchFamily="49" charset="-122"/>
                          <a:cs typeface="Times New Roman" panose="02020603050405020304"/>
                        </a:rPr>
                        <a:t>沟通：</a:t>
                      </a:r>
                      <a:r>
                        <a:rPr lang="zh-CN" altLang="zh-CN" sz="1335" kern="100" dirty="0" smtClean="0">
                          <a:solidFill>
                            <a:srgbClr val="000000"/>
                          </a:solidFill>
                          <a:effectLst/>
                          <a:latin typeface="黑体" panose="02010609060101010101" pitchFamily="49" charset="-122"/>
                          <a:ea typeface="黑体" panose="02010609060101010101" pitchFamily="49" charset="-122"/>
                        </a:rPr>
                        <a:t>能够就</a:t>
                      </a:r>
                      <a:r>
                        <a:rPr lang="zh-CN" altLang="zh-CN" sz="1335" kern="100" dirty="0" smtClean="0">
                          <a:solidFill>
                            <a:srgbClr val="FF0000"/>
                          </a:solidFill>
                          <a:effectLst/>
                          <a:latin typeface="黑体" panose="02010609060101010101" pitchFamily="49" charset="-122"/>
                          <a:ea typeface="黑体" panose="02010609060101010101" pitchFamily="49" charset="-122"/>
                        </a:rPr>
                        <a:t>复杂工程问题与业界同行及社会公众进行有效沟通和交流</a:t>
                      </a:r>
                      <a:r>
                        <a:rPr lang="zh-CN" altLang="zh-CN" sz="1335" kern="100" dirty="0" smtClean="0">
                          <a:solidFill>
                            <a:srgbClr val="000000"/>
                          </a:solidFill>
                          <a:effectLst/>
                          <a:latin typeface="黑体" panose="02010609060101010101" pitchFamily="49" charset="-122"/>
                          <a:ea typeface="黑体" panose="02010609060101010101" pitchFamily="49" charset="-122"/>
                        </a:rPr>
                        <a:t>，包括撰写报告和设计文稿、陈述发言、清晰表达或回应指令。并具备一定的国际视野，能够在跨文化背景下进行沟通和交流。</a:t>
                      </a:r>
                      <a:endParaRPr lang="zh-CN" altLang="zh-CN" sz="1335" kern="100" dirty="0" smtClean="0">
                        <a:effectLst/>
                        <a:latin typeface="黑体" panose="02010609060101010101" pitchFamily="49" charset="-122"/>
                        <a:ea typeface="黑体" panose="02010609060101010101" pitchFamily="49" charset="-122"/>
                      </a:endParaRPr>
                    </a:p>
                  </a:txBody>
                  <a:tcPr marL="121920" marR="121920" marT="60960" marB="60960">
                    <a:solidFill>
                      <a:schemeClr val="accent6">
                        <a:lumMod val="40000"/>
                        <a:lumOff val="60000"/>
                      </a:schemeClr>
                    </a:solidFill>
                  </a:tcPr>
                </a:tc>
              </a:tr>
              <a:tr h="332913">
                <a:tc vMerge="1">
                  <a:tcPr/>
                </a:tc>
                <a:tc>
                  <a:txBody>
                    <a:bodyPr/>
                    <a:lstStyle/>
                    <a:p>
                      <a:pPr marL="0" marR="0" indent="0" algn="l" defTabSz="914400" rtl="0" eaLnBrk="1" latinLnBrk="0" hangingPunct="1">
                        <a:spcBef>
                          <a:spcPts val="0"/>
                        </a:spcBef>
                        <a:spcAft>
                          <a:spcPts val="0"/>
                        </a:spcAft>
                        <a:buClrTx/>
                        <a:buSzTx/>
                        <a:buFontTx/>
                        <a:buNone/>
                        <a:defRPr/>
                      </a:pPr>
                      <a:r>
                        <a:rPr lang="en-US" altLang="zh-CN" sz="1335" b="1" kern="100" dirty="0" smtClean="0">
                          <a:solidFill>
                            <a:srgbClr val="000000"/>
                          </a:solidFill>
                          <a:effectLst/>
                          <a:latin typeface="黑体" panose="02010609060101010101" pitchFamily="49" charset="-122"/>
                          <a:ea typeface="黑体" panose="02010609060101010101" pitchFamily="49" charset="-122"/>
                        </a:rPr>
                        <a:t>11.</a:t>
                      </a:r>
                      <a:r>
                        <a:rPr lang="zh-CN" altLang="zh-CN" sz="1335" b="1" kern="100" baseline="0" dirty="0" smtClean="0">
                          <a:solidFill>
                            <a:srgbClr val="C00000"/>
                          </a:solidFill>
                          <a:effectLst/>
                          <a:latin typeface="黑体" panose="02010609060101010101" pitchFamily="49" charset="-122"/>
                          <a:ea typeface="黑体" panose="02010609060101010101" pitchFamily="49" charset="-122"/>
                          <a:cs typeface="Times New Roman" panose="02020603050405020304"/>
                        </a:rPr>
                        <a:t>项目管理</a:t>
                      </a:r>
                      <a:r>
                        <a:rPr lang="zh-CN" altLang="zh-CN" sz="1335" b="1" kern="100" dirty="0" smtClean="0">
                          <a:solidFill>
                            <a:srgbClr val="000000"/>
                          </a:solidFill>
                          <a:effectLst/>
                          <a:latin typeface="黑体" panose="02010609060101010101" pitchFamily="49" charset="-122"/>
                          <a:ea typeface="黑体" panose="02010609060101010101" pitchFamily="49" charset="-122"/>
                        </a:rPr>
                        <a:t>：</a:t>
                      </a:r>
                      <a:r>
                        <a:rPr lang="zh-CN" altLang="zh-CN" sz="1335" kern="100" dirty="0" smtClean="0">
                          <a:solidFill>
                            <a:srgbClr val="000000"/>
                          </a:solidFill>
                          <a:effectLst/>
                          <a:latin typeface="黑体" panose="02010609060101010101" pitchFamily="49" charset="-122"/>
                          <a:ea typeface="黑体" panose="02010609060101010101" pitchFamily="49" charset="-122"/>
                        </a:rPr>
                        <a:t>理解并掌握工程管理原理与经济决策方法，并能</a:t>
                      </a:r>
                      <a:r>
                        <a:rPr lang="zh-CN" altLang="zh-CN" sz="1335" kern="100" dirty="0" smtClean="0">
                          <a:solidFill>
                            <a:srgbClr val="FF0000"/>
                          </a:solidFill>
                          <a:effectLst/>
                          <a:latin typeface="黑体" panose="02010609060101010101" pitchFamily="49" charset="-122"/>
                          <a:ea typeface="黑体" panose="02010609060101010101" pitchFamily="49" charset="-122"/>
                        </a:rPr>
                        <a:t>在多学科环境中应用</a:t>
                      </a:r>
                      <a:r>
                        <a:rPr lang="zh-CN" altLang="zh-CN" sz="1335" kern="100" dirty="0" smtClean="0">
                          <a:solidFill>
                            <a:srgbClr val="000000"/>
                          </a:solidFill>
                          <a:effectLst/>
                          <a:latin typeface="黑体" panose="02010609060101010101" pitchFamily="49" charset="-122"/>
                          <a:ea typeface="黑体" panose="02010609060101010101" pitchFamily="49" charset="-122"/>
                        </a:rPr>
                        <a:t>。</a:t>
                      </a:r>
                      <a:endParaRPr lang="zh-CN" altLang="zh-CN" sz="1335" kern="100" dirty="0" smtClean="0">
                        <a:effectLst/>
                        <a:latin typeface="黑体" panose="02010609060101010101" pitchFamily="49" charset="-122"/>
                        <a:ea typeface="黑体" panose="02010609060101010101" pitchFamily="49" charset="-122"/>
                      </a:endParaRPr>
                    </a:p>
                  </a:txBody>
                  <a:tcPr marL="121920" marR="121920" marT="60960" marB="60960">
                    <a:solidFill>
                      <a:schemeClr val="accent6">
                        <a:lumMod val="40000"/>
                        <a:lumOff val="60000"/>
                      </a:schemeClr>
                    </a:solidFill>
                  </a:tcPr>
                </a:tc>
              </a:tr>
              <a:tr h="332913">
                <a:tc vMerge="1">
                  <a:tcPr/>
                </a:tc>
                <a:tc>
                  <a:txBody>
                    <a:bodyPr/>
                    <a:lstStyle/>
                    <a:p>
                      <a:pPr marL="0" marR="0" indent="0" algn="l" defTabSz="914400" rtl="0" eaLnBrk="1" latinLnBrk="0" hangingPunct="1">
                        <a:spcBef>
                          <a:spcPts val="0"/>
                        </a:spcBef>
                        <a:spcAft>
                          <a:spcPts val="0"/>
                        </a:spcAft>
                        <a:buClrTx/>
                        <a:buSzTx/>
                        <a:buFontTx/>
                        <a:buNone/>
                        <a:defRPr/>
                      </a:pPr>
                      <a:r>
                        <a:rPr lang="en-US" altLang="zh-CN" sz="1335" b="1" kern="100" dirty="0" smtClean="0">
                          <a:solidFill>
                            <a:srgbClr val="000000"/>
                          </a:solidFill>
                          <a:latin typeface="黑体" panose="02010609060101010101" pitchFamily="49" charset="-122"/>
                          <a:ea typeface="黑体" panose="02010609060101010101" pitchFamily="49" charset="-122"/>
                        </a:rPr>
                        <a:t>12.</a:t>
                      </a:r>
                      <a:r>
                        <a:rPr lang="zh-CN" altLang="zh-CN" sz="1335" b="1" kern="100" baseline="0" dirty="0" smtClean="0">
                          <a:solidFill>
                            <a:srgbClr val="C00000"/>
                          </a:solidFill>
                          <a:effectLst/>
                          <a:latin typeface="黑体" panose="02010609060101010101" pitchFamily="49" charset="-122"/>
                          <a:ea typeface="黑体" panose="02010609060101010101" pitchFamily="49" charset="-122"/>
                          <a:cs typeface="Times New Roman" panose="02020603050405020304"/>
                        </a:rPr>
                        <a:t>终身学习</a:t>
                      </a:r>
                      <a:r>
                        <a:rPr lang="zh-CN" altLang="zh-CN" sz="1335" b="1" kern="100" dirty="0" smtClean="0">
                          <a:solidFill>
                            <a:srgbClr val="000000"/>
                          </a:solidFill>
                          <a:latin typeface="黑体" panose="02010609060101010101" pitchFamily="49" charset="-122"/>
                          <a:ea typeface="黑体" panose="02010609060101010101" pitchFamily="49" charset="-122"/>
                        </a:rPr>
                        <a:t>：</a:t>
                      </a:r>
                      <a:r>
                        <a:rPr lang="zh-CN" altLang="zh-CN" sz="1335" kern="100" dirty="0" smtClean="0">
                          <a:solidFill>
                            <a:srgbClr val="000000"/>
                          </a:solidFill>
                          <a:latin typeface="黑体" panose="02010609060101010101" pitchFamily="49" charset="-122"/>
                          <a:ea typeface="黑体" panose="02010609060101010101" pitchFamily="49" charset="-122"/>
                        </a:rPr>
                        <a:t>具有</a:t>
                      </a:r>
                      <a:r>
                        <a:rPr lang="zh-CN" altLang="zh-CN" sz="1335" kern="100" dirty="0" smtClean="0">
                          <a:solidFill>
                            <a:srgbClr val="FF0000"/>
                          </a:solidFill>
                          <a:latin typeface="黑体" panose="02010609060101010101" pitchFamily="49" charset="-122"/>
                          <a:ea typeface="黑体" panose="02010609060101010101" pitchFamily="49" charset="-122"/>
                        </a:rPr>
                        <a:t>自主学习和终身学习的意识</a:t>
                      </a:r>
                      <a:r>
                        <a:rPr lang="zh-CN" altLang="zh-CN" sz="1335" kern="100" dirty="0" smtClean="0">
                          <a:solidFill>
                            <a:srgbClr val="000000"/>
                          </a:solidFill>
                          <a:latin typeface="黑体" panose="02010609060101010101" pitchFamily="49" charset="-122"/>
                          <a:ea typeface="黑体" panose="02010609060101010101" pitchFamily="49" charset="-122"/>
                        </a:rPr>
                        <a:t>，有不断学习和适应发展的能力。</a:t>
                      </a:r>
                      <a:endParaRPr lang="zh-CN" altLang="zh-CN" sz="1335" kern="100" dirty="0" smtClean="0">
                        <a:latin typeface="黑体" panose="02010609060101010101" pitchFamily="49" charset="-122"/>
                        <a:ea typeface="黑体" panose="02010609060101010101" pitchFamily="49" charset="-122"/>
                      </a:endParaRPr>
                    </a:p>
                  </a:txBody>
                  <a:tcPr marL="121920" marR="121920" marT="60960" marB="60960">
                    <a:solidFill>
                      <a:schemeClr val="accent6">
                        <a:lumMod val="40000"/>
                        <a:lumOff val="60000"/>
                      </a:schemeClr>
                    </a:solidFill>
                  </a:tcPr>
                </a:tc>
              </a:tr>
            </a:tbl>
          </a:graphicData>
        </a:graphic>
      </p:graphicFrame>
      <p:sp>
        <p:nvSpPr>
          <p:cNvPr id="5" name="矩形 4"/>
          <p:cNvSpPr/>
          <p:nvPr/>
        </p:nvSpPr>
        <p:spPr>
          <a:xfrm>
            <a:off x="-1" y="692278"/>
            <a:ext cx="2831637" cy="3599815"/>
          </a:xfrm>
          <a:prstGeom prst="rect">
            <a:avLst/>
          </a:prstGeom>
        </p:spPr>
        <p:txBody>
          <a:bodyPr wrap="square">
            <a:spAutoFit/>
          </a:bodyPr>
          <a:lstStyle/>
          <a:p>
            <a:pPr marL="285750" indent="-285750">
              <a:buFont typeface="Wingdings" panose="05000000000000000000" pitchFamily="2" charset="2"/>
              <a:buChar char="n"/>
            </a:pPr>
            <a:r>
              <a:rPr lang="zh-CN" sz="2400" b="1" dirty="0">
                <a:solidFill>
                  <a:schemeClr val="bg1"/>
                </a:solidFill>
                <a:latin typeface="黑体" panose="02010609060101010101" pitchFamily="49" charset="-122"/>
                <a:ea typeface="黑体" panose="02010609060101010101" pitchFamily="49" charset="-122"/>
              </a:rPr>
              <a:t>第一句话</a:t>
            </a:r>
            <a:endParaRPr lang="zh-CN" sz="2400" b="1" dirty="0">
              <a:solidFill>
                <a:schemeClr val="bg1"/>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n"/>
            </a:pPr>
            <a:endParaRPr lang="zh-CN" sz="2400" b="1" dirty="0">
              <a:solidFill>
                <a:srgbClr val="C00000"/>
              </a:solidFill>
              <a:latin typeface="黑体" panose="02010609060101010101" pitchFamily="49" charset="-122"/>
              <a:ea typeface="黑体" panose="02010609060101010101" pitchFamily="49" charset="-122"/>
            </a:endParaRPr>
          </a:p>
          <a:p>
            <a:pPr marL="457200" indent="-457200">
              <a:lnSpc>
                <a:spcPct val="150000"/>
              </a:lnSpc>
              <a:buFont typeface="Wingdings" panose="05000000000000000000" pitchFamily="2" charset="2"/>
              <a:buAutoNum type="arabicPeriod"/>
            </a:pPr>
            <a:r>
              <a:rPr lang="zh-CN" sz="2400" b="1" dirty="0">
                <a:solidFill>
                  <a:srgbClr val="C00000"/>
                </a:solidFill>
                <a:latin typeface="黑体" panose="02010609060101010101" pitchFamily="49" charset="-122"/>
                <a:ea typeface="黑体" panose="02010609060101010101" pitchFamily="49" charset="-122"/>
              </a:rPr>
              <a:t>明确</a:t>
            </a:r>
            <a:endParaRPr lang="zh-CN" sz="2400" b="1" dirty="0">
              <a:solidFill>
                <a:srgbClr val="C00000"/>
              </a:solidFill>
              <a:latin typeface="黑体" panose="02010609060101010101" pitchFamily="49" charset="-122"/>
              <a:ea typeface="黑体" panose="02010609060101010101" pitchFamily="49" charset="-122"/>
            </a:endParaRPr>
          </a:p>
          <a:p>
            <a:pPr marL="457200" indent="-457200">
              <a:lnSpc>
                <a:spcPct val="150000"/>
              </a:lnSpc>
              <a:buFont typeface="Wingdings" panose="05000000000000000000" pitchFamily="2" charset="2"/>
              <a:buAutoNum type="arabicPeriod"/>
            </a:pPr>
            <a:r>
              <a:rPr lang="zh-CN" sz="2400" b="1" dirty="0">
                <a:solidFill>
                  <a:srgbClr val="C00000"/>
                </a:solidFill>
                <a:latin typeface="黑体" panose="02010609060101010101" pitchFamily="49" charset="-122"/>
                <a:ea typeface="黑体" panose="02010609060101010101" pitchFamily="49" charset="-122"/>
              </a:rPr>
              <a:t>公开</a:t>
            </a:r>
            <a:endParaRPr lang="zh-CN" sz="2400" b="1" dirty="0">
              <a:solidFill>
                <a:srgbClr val="C00000"/>
              </a:solidFill>
              <a:latin typeface="黑体" panose="02010609060101010101" pitchFamily="49" charset="-122"/>
              <a:ea typeface="黑体" panose="02010609060101010101" pitchFamily="49" charset="-122"/>
            </a:endParaRPr>
          </a:p>
          <a:p>
            <a:pPr marL="457200" indent="-457200">
              <a:lnSpc>
                <a:spcPct val="150000"/>
              </a:lnSpc>
              <a:buFont typeface="Wingdings" panose="05000000000000000000" pitchFamily="2" charset="2"/>
              <a:buAutoNum type="arabicPeriod"/>
            </a:pPr>
            <a:r>
              <a:rPr lang="zh-CN" sz="2400" b="1" dirty="0">
                <a:solidFill>
                  <a:srgbClr val="C00000"/>
                </a:solidFill>
                <a:latin typeface="黑体" panose="02010609060101010101" pitchFamily="49" charset="-122"/>
                <a:ea typeface="黑体" panose="02010609060101010101" pitchFamily="49" charset="-122"/>
              </a:rPr>
              <a:t>可衡量</a:t>
            </a:r>
            <a:endParaRPr lang="zh-CN" sz="2400" b="1" dirty="0">
              <a:solidFill>
                <a:srgbClr val="C00000"/>
              </a:solidFill>
              <a:latin typeface="黑体" panose="02010609060101010101" pitchFamily="49" charset="-122"/>
              <a:ea typeface="黑体" panose="02010609060101010101" pitchFamily="49" charset="-122"/>
            </a:endParaRPr>
          </a:p>
          <a:p>
            <a:pPr marL="457200" indent="-457200">
              <a:lnSpc>
                <a:spcPct val="150000"/>
              </a:lnSpc>
              <a:buFont typeface="Wingdings" panose="05000000000000000000" pitchFamily="2" charset="2"/>
              <a:buAutoNum type="arabicPeriod"/>
            </a:pPr>
            <a:r>
              <a:rPr lang="zh-CN" sz="2400" b="1" dirty="0">
                <a:solidFill>
                  <a:srgbClr val="C00000"/>
                </a:solidFill>
                <a:latin typeface="黑体" panose="02010609060101010101" pitchFamily="49" charset="-122"/>
                <a:ea typeface="黑体" panose="02010609060101010101" pitchFamily="49" charset="-122"/>
              </a:rPr>
              <a:t>支撑培养目标</a:t>
            </a:r>
            <a:endParaRPr lang="zh-CN" sz="2400" b="1" dirty="0">
              <a:solidFill>
                <a:srgbClr val="C00000"/>
              </a:solidFill>
              <a:latin typeface="黑体" panose="02010609060101010101" pitchFamily="49" charset="-122"/>
              <a:ea typeface="黑体" panose="02010609060101010101" pitchFamily="49" charset="-122"/>
            </a:endParaRPr>
          </a:p>
          <a:p>
            <a:pPr marL="457200" indent="-457200">
              <a:lnSpc>
                <a:spcPct val="150000"/>
              </a:lnSpc>
              <a:buFont typeface="Wingdings" panose="05000000000000000000" pitchFamily="2" charset="2"/>
              <a:buAutoNum type="arabicPeriod"/>
            </a:pPr>
            <a:r>
              <a:rPr lang="zh-CN" sz="2400" b="1" dirty="0">
                <a:solidFill>
                  <a:srgbClr val="C00000"/>
                </a:solidFill>
                <a:latin typeface="黑体" panose="02010609060101010101" pitchFamily="49" charset="-122"/>
                <a:ea typeface="黑体" panose="02010609060101010101" pitchFamily="49" charset="-122"/>
              </a:rPr>
              <a:t>覆盖标准</a:t>
            </a:r>
            <a:endParaRPr lang="zh-CN" sz="2400" b="1" dirty="0">
              <a:solidFill>
                <a:srgbClr val="C00000"/>
              </a:solidFill>
              <a:latin typeface="黑体" panose="02010609060101010101" pitchFamily="49" charset="-122"/>
              <a:ea typeface="黑体" panose="02010609060101010101" pitchFamily="49" charset="-122"/>
            </a:endParaRPr>
          </a:p>
        </p:txBody>
      </p:sp>
      <p:sp>
        <p:nvSpPr>
          <p:cNvPr id="4" name="矩形 3"/>
          <p:cNvSpPr/>
          <p:nvPr/>
        </p:nvSpPr>
        <p:spPr>
          <a:xfrm>
            <a:off x="506730" y="3049905"/>
            <a:ext cx="1148080" cy="161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毕业要求</a:t>
            </a:r>
            <a:endParaRPr lang="zh-CN" altLang="en-US"/>
          </a:p>
        </p:txBody>
      </p:sp>
      <p:sp>
        <p:nvSpPr>
          <p:cNvPr id="3" name="内容占位符 2"/>
          <p:cNvSpPr>
            <a:spLocks noGrp="1"/>
          </p:cNvSpPr>
          <p:nvPr>
            <p:ph idx="1"/>
          </p:nvPr>
        </p:nvSpPr>
        <p:spPr>
          <a:xfrm>
            <a:off x="405765" y="1259205"/>
            <a:ext cx="11541125" cy="5694045"/>
          </a:xfrm>
        </p:spPr>
        <p:txBody>
          <a:bodyPr>
            <a:normAutofit lnSpcReduction="20000"/>
          </a:bodyPr>
          <a:p>
            <a:pPr marL="457200" indent="-457200" algn="l">
              <a:lnSpc>
                <a:spcPct val="125000"/>
              </a:lnSpc>
              <a:spcAft>
                <a:spcPts val="0"/>
              </a:spcAft>
              <a:buAutoNum type="arabicPeriod"/>
            </a:pPr>
            <a:r>
              <a:rPr lang="zh-CN" altLang="en-US" sz="2400">
                <a:solidFill>
                  <a:srgbClr val="C00000"/>
                </a:solidFill>
              </a:rPr>
              <a:t>明确：</a:t>
            </a:r>
            <a:r>
              <a:rPr lang="zh-CN" altLang="en-US" sz="2400"/>
              <a:t>指专业应当</a:t>
            </a:r>
            <a:r>
              <a:rPr lang="zh-CN" altLang="en-US" sz="2400">
                <a:solidFill>
                  <a:srgbClr val="0000F8"/>
                </a:solidFill>
              </a:rPr>
              <a:t>准确描述</a:t>
            </a:r>
            <a:r>
              <a:rPr lang="zh-CN" altLang="en-US" sz="2400"/>
              <a:t>本专业的毕业要求，并通过</a:t>
            </a:r>
            <a:r>
              <a:rPr lang="zh-CN" altLang="en-US" sz="2400">
                <a:solidFill>
                  <a:srgbClr val="0000F8"/>
                </a:solidFill>
              </a:rPr>
              <a:t>指标点分解明晰</a:t>
            </a:r>
            <a:r>
              <a:rPr lang="zh-CN" altLang="en-US" sz="2400"/>
              <a:t>其内涵。</a:t>
            </a:r>
            <a:endParaRPr lang="zh-CN" altLang="en-US" sz="2400"/>
          </a:p>
          <a:p>
            <a:pPr marL="457200" indent="-457200">
              <a:lnSpc>
                <a:spcPct val="125000"/>
              </a:lnSpc>
              <a:spcAft>
                <a:spcPts val="0"/>
              </a:spcAft>
              <a:buAutoNum type="arabicPeriod"/>
            </a:pPr>
            <a:r>
              <a:rPr lang="zh-CN" altLang="en-US" sz="2400">
                <a:solidFill>
                  <a:srgbClr val="C00000"/>
                </a:solidFill>
              </a:rPr>
              <a:t>公开</a:t>
            </a:r>
            <a:r>
              <a:rPr lang="zh-CN" altLang="en-US" sz="2400"/>
              <a:t>：</a:t>
            </a:r>
            <a:r>
              <a:rPr lang="zh-CN" altLang="en-US" sz="2400">
                <a:sym typeface="+mn-ea"/>
              </a:rPr>
              <a:t>指</a:t>
            </a:r>
            <a:r>
              <a:rPr lang="zh-CN" altLang="en-US" sz="2400"/>
              <a:t>有固定渠道公开，通过研讨、宣讲和解读等方式使</a:t>
            </a:r>
            <a:r>
              <a:rPr lang="zh-CN" altLang="en-US" sz="2400">
                <a:solidFill>
                  <a:srgbClr val="0000F8"/>
                </a:solidFill>
              </a:rPr>
              <a:t>师生知晓</a:t>
            </a:r>
            <a:r>
              <a:rPr lang="zh-CN" altLang="en-US" sz="2400"/>
              <a:t>并具有</a:t>
            </a:r>
            <a:r>
              <a:rPr lang="zh-CN" altLang="en-US" sz="2400">
                <a:solidFill>
                  <a:srgbClr val="0000F8"/>
                </a:solidFill>
              </a:rPr>
              <a:t>相对一致的理解</a:t>
            </a:r>
            <a:r>
              <a:rPr lang="zh-CN" altLang="en-US" sz="2400"/>
              <a:t>。</a:t>
            </a:r>
            <a:endParaRPr lang="zh-CN" altLang="en-US" sz="2400"/>
          </a:p>
          <a:p>
            <a:pPr marL="457200" indent="-457200">
              <a:lnSpc>
                <a:spcPct val="125000"/>
              </a:lnSpc>
              <a:spcAft>
                <a:spcPts val="0"/>
              </a:spcAft>
              <a:buAutoNum type="arabicPeriod"/>
            </a:pPr>
            <a:r>
              <a:rPr lang="zh-CN" altLang="en-US" sz="2400">
                <a:solidFill>
                  <a:srgbClr val="C00000"/>
                </a:solidFill>
                <a:sym typeface="+mn-ea"/>
              </a:rPr>
              <a:t>可衡量性</a:t>
            </a:r>
            <a:r>
              <a:rPr lang="zh-CN" altLang="en-US" sz="2400">
                <a:sym typeface="+mn-ea"/>
              </a:rPr>
              <a:t>：指学生通过本科阶段的学习能够获得</a:t>
            </a:r>
            <a:r>
              <a:rPr lang="zh-CN" altLang="en-US" sz="2400">
                <a:solidFill>
                  <a:srgbClr val="0000F8"/>
                </a:solidFill>
                <a:sym typeface="+mn-ea"/>
              </a:rPr>
              <a:t>毕业要求所描述的能力</a:t>
            </a:r>
            <a:r>
              <a:rPr lang="zh-CN" altLang="en-US" sz="2400">
                <a:sym typeface="+mn-ea"/>
              </a:rPr>
              <a:t>（可落实），且该能力</a:t>
            </a:r>
            <a:r>
              <a:rPr lang="zh-CN" altLang="en-US" sz="2400">
                <a:solidFill>
                  <a:srgbClr val="0000F8"/>
                </a:solidFill>
                <a:sym typeface="+mn-ea"/>
              </a:rPr>
              <a:t>可以通过学生的学习成果和表现判定</a:t>
            </a:r>
            <a:r>
              <a:rPr lang="zh-CN" altLang="en-US" sz="2400">
                <a:sym typeface="+mn-ea"/>
              </a:rPr>
              <a:t>其达成情况（可评价）。</a:t>
            </a:r>
            <a:endParaRPr lang="zh-CN" altLang="en-US" sz="2400">
              <a:sym typeface="+mn-ea"/>
            </a:endParaRPr>
          </a:p>
          <a:p>
            <a:pPr lvl="1">
              <a:lnSpc>
                <a:spcPct val="125000"/>
              </a:lnSpc>
              <a:spcAft>
                <a:spcPts val="0"/>
              </a:spcAft>
            </a:pPr>
            <a:r>
              <a:rPr lang="zh-CN" altLang="en-US" sz="2100"/>
              <a:t>毕业要求指标点的达成需要教学活动（课程）的支持，衡量是基于课程来实现的。</a:t>
            </a:r>
            <a:endParaRPr lang="zh-CN" altLang="en-US" sz="2100"/>
          </a:p>
          <a:p>
            <a:pPr lvl="1">
              <a:lnSpc>
                <a:spcPct val="125000"/>
              </a:lnSpc>
              <a:spcAft>
                <a:spcPts val="0"/>
              </a:spcAft>
            </a:pPr>
            <a:r>
              <a:rPr sz="2100">
                <a:sym typeface="+mn-ea"/>
              </a:rPr>
              <a:t>指标点反映毕业要求内涵且</a:t>
            </a:r>
            <a:r>
              <a:rPr sz="2100">
                <a:solidFill>
                  <a:srgbClr val="C00000"/>
                </a:solidFill>
                <a:sym typeface="+mn-ea"/>
              </a:rPr>
              <a:t>易于衡量</a:t>
            </a:r>
            <a:r>
              <a:rPr sz="2100">
                <a:sym typeface="+mn-ea"/>
              </a:rPr>
              <a:t>的考查点。</a:t>
            </a:r>
            <a:endParaRPr lang="zh-CN" altLang="en-US" sz="2100"/>
          </a:p>
          <a:p>
            <a:pPr marL="457200" indent="-457200">
              <a:lnSpc>
                <a:spcPct val="125000"/>
              </a:lnSpc>
              <a:spcAft>
                <a:spcPts val="0"/>
              </a:spcAft>
              <a:buAutoNum type="arabicPeriod"/>
            </a:pPr>
            <a:r>
              <a:rPr lang="zh-CN" altLang="en-US" sz="2400">
                <a:solidFill>
                  <a:srgbClr val="C00000"/>
                </a:solidFill>
                <a:sym typeface="+mn-ea"/>
              </a:rPr>
              <a:t>目标支撑</a:t>
            </a:r>
            <a:r>
              <a:rPr lang="zh-CN" altLang="en-US" sz="2400">
                <a:sym typeface="+mn-ea"/>
              </a:rPr>
              <a:t>：指专业毕业要求对学生相关能力的描述，应能体现</a:t>
            </a:r>
            <a:r>
              <a:rPr lang="zh-CN" altLang="en-US" sz="2400">
                <a:solidFill>
                  <a:srgbClr val="0000F8"/>
                </a:solidFill>
                <a:sym typeface="+mn-ea"/>
              </a:rPr>
              <a:t>对专业培养目标定位和特色的支撑</a:t>
            </a:r>
            <a:r>
              <a:rPr lang="zh-CN" altLang="en-US" sz="2400">
                <a:sym typeface="+mn-ea"/>
              </a:rPr>
              <a:t>。</a:t>
            </a:r>
            <a:endParaRPr lang="zh-CN" altLang="en-US" sz="2400">
              <a:sym typeface="+mn-ea"/>
            </a:endParaRPr>
          </a:p>
          <a:p>
            <a:pPr marL="457200" indent="-457200">
              <a:lnSpc>
                <a:spcPct val="125000"/>
              </a:lnSpc>
              <a:spcAft>
                <a:spcPts val="0"/>
              </a:spcAft>
              <a:buAutoNum type="arabicPeriod"/>
            </a:pPr>
            <a:r>
              <a:rPr lang="zh-CN" altLang="en-US" sz="2400">
                <a:solidFill>
                  <a:srgbClr val="C00000"/>
                </a:solidFill>
              </a:rPr>
              <a:t>标准覆盖</a:t>
            </a:r>
            <a:r>
              <a:rPr lang="zh-CN" altLang="en-US" sz="2400"/>
              <a:t>：专业制定的毕业要求在</a:t>
            </a:r>
            <a:r>
              <a:rPr lang="zh-CN" altLang="en-US" sz="2400">
                <a:solidFill>
                  <a:srgbClr val="0000F8"/>
                </a:solidFill>
              </a:rPr>
              <a:t>广度上</a:t>
            </a:r>
            <a:r>
              <a:rPr lang="zh-CN" altLang="en-US" sz="2400"/>
              <a:t>应能完全覆盖标准中12条毕业要求所涉及的内容，描述的学生能力在</a:t>
            </a:r>
            <a:r>
              <a:rPr lang="zh-CN" altLang="en-US" sz="2400">
                <a:solidFill>
                  <a:srgbClr val="0000F8"/>
                </a:solidFill>
              </a:rPr>
              <a:t>程度上应不低于</a:t>
            </a:r>
            <a:r>
              <a:rPr lang="zh-CN" altLang="en-US" sz="2400"/>
              <a:t>12项标准的基本要求。</a:t>
            </a:r>
            <a:endParaRPr lang="zh-CN" altLang="en-US" sz="2400"/>
          </a:p>
          <a:p>
            <a:pPr lvl="1" algn="l">
              <a:lnSpc>
                <a:spcPct val="125000"/>
              </a:lnSpc>
              <a:spcAft>
                <a:spcPts val="0"/>
              </a:spcAft>
            </a:pPr>
            <a:r>
              <a:rPr lang="zh-CN" altLang="en-US" sz="2100"/>
              <a:t>指标点反映毕业要求内涵</a:t>
            </a:r>
            <a:r>
              <a:rPr lang="en-US" altLang="zh-CN" sz="2100"/>
              <a:t>----</a:t>
            </a:r>
            <a:r>
              <a:rPr lang="zh-CN" altLang="en-US" sz="2100"/>
              <a:t>反应是否真正覆盖</a:t>
            </a:r>
            <a:r>
              <a:rPr lang="en-US" altLang="zh-CN" sz="2100"/>
              <a:t>“</a:t>
            </a:r>
            <a:r>
              <a:rPr lang="zh-CN" altLang="en-US" sz="2100"/>
              <a:t>标准</a:t>
            </a:r>
            <a:r>
              <a:rPr lang="en-US" altLang="zh-CN" sz="2100"/>
              <a:t>”</a:t>
            </a:r>
            <a:endParaRPr lang="en-US" altLang="zh-CN" sz="21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D:\工作\2013暑期工作会PPT\校徽.png"/>
          <p:cNvPicPr>
            <a:picLocks noChangeAspect="1" noChangeArrowheads="1"/>
          </p:cNvPicPr>
          <p:nvPr/>
        </p:nvPicPr>
        <p:blipFill>
          <a:blip r:embed="rId1" cstate="print"/>
          <a:srcRect/>
          <a:stretch>
            <a:fillRect/>
          </a:stretch>
        </p:blipFill>
        <p:spPr bwMode="auto">
          <a:xfrm>
            <a:off x="9408903" y="0"/>
            <a:ext cx="2762249" cy="552449"/>
          </a:xfrm>
          <a:prstGeom prst="rect">
            <a:avLst/>
          </a:prstGeom>
          <a:noFill/>
          <a:ln w="9525">
            <a:noFill/>
            <a:miter lim="800000"/>
            <a:headEnd/>
            <a:tailEnd/>
          </a:ln>
        </p:spPr>
      </p:pic>
      <p:cxnSp>
        <p:nvCxnSpPr>
          <p:cNvPr id="16" name="直接连接符 15"/>
          <p:cNvCxnSpPr/>
          <p:nvPr/>
        </p:nvCxnSpPr>
        <p:spPr>
          <a:xfrm>
            <a:off x="339928" y="552449"/>
            <a:ext cx="10997108" cy="0"/>
          </a:xfrm>
          <a:prstGeom prst="line">
            <a:avLst/>
          </a:prstGeom>
        </p:spPr>
        <p:style>
          <a:lnRef idx="1">
            <a:schemeClr val="accent1"/>
          </a:lnRef>
          <a:fillRef idx="0">
            <a:schemeClr val="accent1"/>
          </a:fillRef>
          <a:effectRef idx="0">
            <a:schemeClr val="accent1"/>
          </a:effectRef>
          <a:fontRef idx="minor">
            <a:schemeClr val="tx1"/>
          </a:fontRef>
        </p:style>
      </p:cxnSp>
      <p:sp>
        <p:nvSpPr>
          <p:cNvPr id="17428" name="标题 1"/>
          <p:cNvSpPr txBox="1"/>
          <p:nvPr/>
        </p:nvSpPr>
        <p:spPr bwMode="auto">
          <a:xfrm>
            <a:off x="1" y="-65237"/>
            <a:ext cx="3013655" cy="757515"/>
          </a:xfrm>
          <a:prstGeom prst="rect">
            <a:avLst/>
          </a:prstGeom>
          <a:noFill/>
          <a:ln w="9525">
            <a:noFill/>
            <a:miter lim="800000"/>
          </a:ln>
        </p:spPr>
        <p:txBody>
          <a:bodyPr anchor="ctr"/>
          <a:lstStyle/>
          <a:p>
            <a:pPr algn="ctr"/>
            <a:r>
              <a:rPr lang="zh-CN" altLang="en-US" sz="1865" b="1" dirty="0">
                <a:solidFill>
                  <a:schemeClr val="bg1"/>
                </a:solidFill>
                <a:latin typeface="微软雅黑" panose="020B0503020204020204" pitchFamily="34" charset="-122"/>
                <a:ea typeface="微软雅黑" panose="020B0503020204020204" pitchFamily="34" charset="-122"/>
              </a:rPr>
              <a:t>工程专业认证标准体系</a:t>
            </a:r>
            <a:endParaRPr lang="zh-CN" altLang="en-US" sz="1865"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90500" y="932723"/>
            <a:ext cx="11858160" cy="584835"/>
          </a:xfrm>
          <a:prstGeom prst="rect">
            <a:avLst/>
          </a:prstGeom>
        </p:spPr>
        <p:txBody>
          <a:bodyPr wrap="square">
            <a:spAutoFit/>
          </a:bodyPr>
          <a:lstStyle/>
          <a:p>
            <a:pPr>
              <a:lnSpc>
                <a:spcPct val="120000"/>
              </a:lnSpc>
              <a:buFont typeface="Wingdings" panose="05000000000000000000" pitchFamily="2" charset="2"/>
              <a:buChar char="n"/>
            </a:pPr>
            <a:endParaRPr lang="zh-CN" altLang="zh-CN" sz="2665" b="1" dirty="0">
              <a:latin typeface="黑体" panose="02010609060101010101" pitchFamily="49" charset="-122"/>
              <a:ea typeface="黑体" panose="02010609060101010101" pitchFamily="49" charset="-122"/>
            </a:endParaRPr>
          </a:p>
        </p:txBody>
      </p:sp>
      <p:graphicFrame>
        <p:nvGraphicFramePr>
          <p:cNvPr id="3" name="表格 2"/>
          <p:cNvGraphicFramePr>
            <a:graphicFrameLocks noGrp="1"/>
          </p:cNvGraphicFramePr>
          <p:nvPr/>
        </p:nvGraphicFramePr>
        <p:xfrm>
          <a:off x="2831637" y="4"/>
          <a:ext cx="9366947" cy="6857993"/>
        </p:xfrm>
        <a:graphic>
          <a:graphicData uri="http://schemas.openxmlformats.org/drawingml/2006/table">
            <a:tbl>
              <a:tblPr firstRow="1" bandRow="1">
                <a:tableStyleId>{5C22544A-7EE6-4342-B048-85BDC9FD1C3A}</a:tableStyleId>
              </a:tblPr>
              <a:tblGrid>
                <a:gridCol w="674531"/>
                <a:gridCol w="8692416"/>
              </a:tblGrid>
              <a:tr h="542512">
                <a:tc>
                  <a:txBody>
                    <a:bodyPr/>
                    <a:lstStyle/>
                    <a:p>
                      <a:pPr marL="0" marR="0" lvl="0" indent="0" algn="ctr" defTabSz="914400" rtl="0" eaLnBrk="0" fontAlgn="base" latinLnBrk="0" hangingPunct="0">
                        <a:spcBef>
                          <a:spcPct val="20000"/>
                        </a:spcBef>
                        <a:spcAft>
                          <a:spcPct val="0"/>
                        </a:spcAft>
                        <a:buClrTx/>
                        <a:buSzTx/>
                        <a:buFont typeface="Arial" panose="020B0604020202020204" pitchFamily="34" charset="0"/>
                        <a:buNone/>
                      </a:pPr>
                      <a:r>
                        <a:rPr kumimoji="0" lang="zh-CN" sz="1600" b="0" i="0" u="none" strike="noStrike" cap="none" normalizeH="0" baseline="0" dirty="0" smtClean="0">
                          <a:ln>
                            <a:noFill/>
                          </a:ln>
                          <a:solidFill>
                            <a:schemeClr val="tx1"/>
                          </a:solidFill>
                          <a:effectLst/>
                          <a:latin typeface="宋体" panose="02010600030101010101" pitchFamily="2" charset="-122"/>
                          <a:ea typeface="黑体" panose="02010609060101010101" pitchFamily="49" charset="-122"/>
                          <a:sym typeface="宋体" panose="02010600030101010101" pitchFamily="2" charset="-122"/>
                        </a:rPr>
                        <a:t>指标</a:t>
                      </a:r>
                      <a:endParaRPr kumimoji="0" lang="zh-CN" sz="1600" b="0" i="0" u="none" strike="noStrike" cap="none" normalizeH="0" baseline="0" dirty="0" smtClean="0">
                        <a:ln>
                          <a:noFill/>
                        </a:ln>
                        <a:solidFill>
                          <a:schemeClr val="tx1"/>
                        </a:solidFill>
                        <a:effectLst/>
                        <a:latin typeface="宋体" panose="02010600030101010101" pitchFamily="2" charset="-122"/>
                        <a:ea typeface="黑体" panose="02010609060101010101" pitchFamily="49" charset="-122"/>
                        <a:sym typeface="宋体" panose="02010600030101010101" pitchFamily="2" charset="-122"/>
                      </a:endParaRPr>
                    </a:p>
                  </a:txBody>
                  <a:tcPr marL="121910" marR="121910" marT="60948" marB="60948" anchor="ctr" horzOverflow="overflow">
                    <a:solidFill>
                      <a:schemeClr val="accent6">
                        <a:lumMod val="40000"/>
                        <a:lumOff val="60000"/>
                      </a:schemeClr>
                    </a:solidFill>
                  </a:tcPr>
                </a:tc>
                <a:tc>
                  <a:txBody>
                    <a:bodyPr/>
                    <a:lstStyle/>
                    <a:p>
                      <a:pPr marL="0" marR="0" lvl="0" indent="0" algn="ctr" defTabSz="914400" rtl="0" eaLnBrk="0" fontAlgn="base" latinLnBrk="0" hangingPunct="0">
                        <a:spcBef>
                          <a:spcPct val="20000"/>
                        </a:spcBef>
                        <a:spcAft>
                          <a:spcPct val="0"/>
                        </a:spcAft>
                        <a:buClrTx/>
                        <a:buSzTx/>
                        <a:buFont typeface="Arial" panose="020B0604020202020204" pitchFamily="34" charset="0"/>
                        <a:buNone/>
                      </a:pPr>
                      <a:r>
                        <a:rPr kumimoji="0" lang="zh-CN" altLang="en-US" sz="1600" b="0" i="0" u="none" strike="noStrike" cap="none" normalizeH="0" baseline="0" dirty="0" smtClean="0">
                          <a:ln>
                            <a:noFill/>
                          </a:ln>
                          <a:solidFill>
                            <a:schemeClr val="tx1"/>
                          </a:solidFill>
                          <a:effectLst/>
                          <a:latin typeface="宋体" panose="02010600030101010101" pitchFamily="2" charset="-122"/>
                          <a:ea typeface="黑体" panose="02010609060101010101" pitchFamily="49" charset="-122"/>
                          <a:sym typeface="宋体" panose="02010600030101010101" pitchFamily="2" charset="-122"/>
                        </a:rPr>
                        <a:t>标准正文</a:t>
                      </a:r>
                      <a:endParaRPr kumimoji="0" lang="zh-CN" sz="1600" b="0" i="0" u="none" strike="noStrike" cap="none" normalizeH="0" baseline="0" dirty="0" smtClean="0">
                        <a:ln>
                          <a:noFill/>
                        </a:ln>
                        <a:solidFill>
                          <a:schemeClr val="tx1"/>
                        </a:solidFill>
                        <a:effectLst/>
                        <a:latin typeface="宋体" panose="02010600030101010101" pitchFamily="2" charset="-122"/>
                        <a:ea typeface="黑体" panose="02010609060101010101" pitchFamily="49" charset="-122"/>
                        <a:sym typeface="宋体" panose="02010600030101010101" pitchFamily="2" charset="-122"/>
                      </a:endParaRPr>
                    </a:p>
                  </a:txBody>
                  <a:tcPr marL="121910" marR="121910" marT="60948" marB="60948" anchor="ctr" horzOverflow="overflow">
                    <a:solidFill>
                      <a:schemeClr val="accent6">
                        <a:lumMod val="40000"/>
                        <a:lumOff val="60000"/>
                      </a:schemeClr>
                    </a:solidFill>
                  </a:tcPr>
                </a:tc>
              </a:tr>
              <a:tr h="541082">
                <a:tc rowSpan="13">
                  <a:txBody>
                    <a:bodyPr/>
                    <a:lstStyle/>
                    <a:p>
                      <a:pPr marL="0" marR="0" lvl="0" indent="0" algn="ctr" defTabSz="914400" rtl="0" eaLnBrk="0" fontAlgn="base" latinLnBrk="0" hangingPunct="0">
                        <a:spcBef>
                          <a:spcPct val="20000"/>
                        </a:spcBef>
                        <a:spcAft>
                          <a:spcPct val="0"/>
                        </a:spcAft>
                        <a:buClrTx/>
                        <a:buSzTx/>
                        <a:buFont typeface="Arial" panose="020B0604020202020204" pitchFamily="34" charset="0"/>
                        <a:buNone/>
                      </a:pPr>
                      <a:r>
                        <a:rPr kumimoji="0" lang="zh-CN" altLang="zh-CN" sz="2400" b="0" i="0" u="none" strike="noStrike" cap="none" normalizeH="0" baseline="0" dirty="0" smtClean="0">
                          <a:ln>
                            <a:noFill/>
                          </a:ln>
                          <a:solidFill>
                            <a:schemeClr val="tx1"/>
                          </a:solidFill>
                          <a:effectLst/>
                          <a:latin typeface="宋体" panose="02010600030101010101" pitchFamily="2" charset="-122"/>
                          <a:ea typeface="黑体" panose="02010609060101010101" pitchFamily="49" charset="-122"/>
                          <a:sym typeface="宋体" panose="02010600030101010101" pitchFamily="2" charset="-122"/>
                        </a:rPr>
                        <a:t>毕</a:t>
                      </a:r>
                      <a:endParaRPr kumimoji="0" lang="en-US" altLang="zh-CN" sz="2400" b="0" i="0" u="none" strike="noStrike" cap="none" normalizeH="0" baseline="0" dirty="0" smtClean="0">
                        <a:ln>
                          <a:noFill/>
                        </a:ln>
                        <a:solidFill>
                          <a:schemeClr val="tx1"/>
                        </a:solidFill>
                        <a:effectLst/>
                        <a:latin typeface="宋体" panose="02010600030101010101" pitchFamily="2" charset="-122"/>
                        <a:ea typeface="黑体" panose="02010609060101010101" pitchFamily="49" charset="-122"/>
                        <a:sym typeface="宋体" panose="02010600030101010101" pitchFamily="2" charset="-122"/>
                      </a:endParaRPr>
                    </a:p>
                    <a:p>
                      <a:pPr marL="0" marR="0" lvl="0" indent="0" algn="ctr" defTabSz="914400" rtl="0" eaLnBrk="0" fontAlgn="base" latinLnBrk="0" hangingPunct="0">
                        <a:spcBef>
                          <a:spcPct val="20000"/>
                        </a:spcBef>
                        <a:spcAft>
                          <a:spcPct val="0"/>
                        </a:spcAft>
                        <a:buClrTx/>
                        <a:buSzTx/>
                        <a:buFont typeface="Arial" panose="020B0604020202020204" pitchFamily="34" charset="0"/>
                        <a:buNone/>
                      </a:pPr>
                      <a:r>
                        <a:rPr kumimoji="0" lang="zh-CN" altLang="zh-CN" sz="2400" b="0" i="0" u="none" strike="noStrike" cap="none" normalizeH="0" baseline="0" dirty="0" smtClean="0">
                          <a:ln>
                            <a:noFill/>
                          </a:ln>
                          <a:solidFill>
                            <a:schemeClr val="tx1"/>
                          </a:solidFill>
                          <a:effectLst/>
                          <a:latin typeface="宋体" panose="02010600030101010101" pitchFamily="2" charset="-122"/>
                          <a:ea typeface="黑体" panose="02010609060101010101" pitchFamily="49" charset="-122"/>
                          <a:sym typeface="宋体" panose="02010600030101010101" pitchFamily="2" charset="-122"/>
                        </a:rPr>
                        <a:t>业</a:t>
                      </a:r>
                      <a:endParaRPr kumimoji="0" lang="en-US" altLang="zh-CN" sz="2400" b="0" i="0" u="none" strike="noStrike" cap="none" normalizeH="0" baseline="0" dirty="0" smtClean="0">
                        <a:ln>
                          <a:noFill/>
                        </a:ln>
                        <a:solidFill>
                          <a:schemeClr val="tx1"/>
                        </a:solidFill>
                        <a:effectLst/>
                        <a:latin typeface="宋体" panose="02010600030101010101" pitchFamily="2" charset="-122"/>
                        <a:ea typeface="黑体" panose="02010609060101010101" pitchFamily="49" charset="-122"/>
                        <a:sym typeface="宋体" panose="02010600030101010101" pitchFamily="2" charset="-122"/>
                      </a:endParaRPr>
                    </a:p>
                    <a:p>
                      <a:pPr marL="0" marR="0" lvl="0" indent="0" algn="ctr" defTabSz="914400" rtl="0" eaLnBrk="0" fontAlgn="base" latinLnBrk="0" hangingPunct="0">
                        <a:spcBef>
                          <a:spcPct val="20000"/>
                        </a:spcBef>
                        <a:spcAft>
                          <a:spcPct val="0"/>
                        </a:spcAft>
                        <a:buClrTx/>
                        <a:buSzTx/>
                        <a:buFont typeface="Arial" panose="020B0604020202020204" pitchFamily="34" charset="0"/>
                        <a:buNone/>
                      </a:pPr>
                      <a:r>
                        <a:rPr kumimoji="0" lang="zh-CN" altLang="zh-CN" sz="2400" b="0" i="0" u="none" strike="noStrike" cap="none" normalizeH="0" baseline="0" dirty="0" smtClean="0">
                          <a:ln>
                            <a:noFill/>
                          </a:ln>
                          <a:solidFill>
                            <a:schemeClr val="tx1"/>
                          </a:solidFill>
                          <a:effectLst/>
                          <a:latin typeface="宋体" panose="02010600030101010101" pitchFamily="2" charset="-122"/>
                          <a:ea typeface="黑体" panose="02010609060101010101" pitchFamily="49" charset="-122"/>
                          <a:sym typeface="宋体" panose="02010600030101010101" pitchFamily="2" charset="-122"/>
                        </a:rPr>
                        <a:t>要</a:t>
                      </a:r>
                      <a:endParaRPr kumimoji="0" lang="en-US" altLang="zh-CN" sz="2400" b="0" i="0" u="none" strike="noStrike" cap="none" normalizeH="0" baseline="0" dirty="0" smtClean="0">
                        <a:ln>
                          <a:noFill/>
                        </a:ln>
                        <a:solidFill>
                          <a:schemeClr val="tx1"/>
                        </a:solidFill>
                        <a:effectLst/>
                        <a:latin typeface="宋体" panose="02010600030101010101" pitchFamily="2" charset="-122"/>
                        <a:ea typeface="黑体" panose="02010609060101010101" pitchFamily="49" charset="-122"/>
                        <a:sym typeface="宋体" panose="02010600030101010101" pitchFamily="2" charset="-122"/>
                      </a:endParaRPr>
                    </a:p>
                    <a:p>
                      <a:pPr marL="0" marR="0" lvl="0" indent="0" algn="ctr" defTabSz="914400" rtl="0" eaLnBrk="0" fontAlgn="base" latinLnBrk="0" hangingPunct="0">
                        <a:spcBef>
                          <a:spcPct val="20000"/>
                        </a:spcBef>
                        <a:spcAft>
                          <a:spcPct val="0"/>
                        </a:spcAft>
                        <a:buClrTx/>
                        <a:buSzTx/>
                        <a:buFont typeface="Arial" panose="020B0604020202020204" pitchFamily="34" charset="0"/>
                        <a:buNone/>
                      </a:pPr>
                      <a:r>
                        <a:rPr kumimoji="0" lang="zh-CN" altLang="zh-CN" sz="2400" b="0" i="0" u="none" strike="noStrike" cap="none" normalizeH="0" baseline="0" dirty="0" smtClean="0">
                          <a:ln>
                            <a:noFill/>
                          </a:ln>
                          <a:solidFill>
                            <a:schemeClr val="tx1"/>
                          </a:solidFill>
                          <a:effectLst/>
                          <a:latin typeface="宋体" panose="02010600030101010101" pitchFamily="2" charset="-122"/>
                          <a:ea typeface="黑体" panose="02010609060101010101" pitchFamily="49" charset="-122"/>
                          <a:sym typeface="宋体" panose="02010600030101010101" pitchFamily="2" charset="-122"/>
                        </a:rPr>
                        <a:t>求</a:t>
                      </a:r>
                      <a:endParaRPr kumimoji="0" lang="zh-CN" altLang="zh-CN" sz="2400" b="0" i="0" u="none" strike="noStrike" cap="none" normalizeH="0" baseline="0" dirty="0" smtClean="0">
                        <a:ln>
                          <a:noFill/>
                        </a:ln>
                        <a:solidFill>
                          <a:schemeClr val="tx1"/>
                        </a:solidFill>
                        <a:effectLst/>
                        <a:latin typeface="宋体" panose="02010600030101010101" pitchFamily="2" charset="-122"/>
                        <a:ea typeface="黑体" panose="02010609060101010101" pitchFamily="49" charset="-122"/>
                        <a:sym typeface="宋体" panose="02010600030101010101" pitchFamily="2" charset="-122"/>
                      </a:endParaRPr>
                    </a:p>
                  </a:txBody>
                  <a:tcPr marL="121920" marR="121920" marT="60960" marB="60960" anchor="ctr">
                    <a:solidFill>
                      <a:schemeClr val="accent6">
                        <a:lumMod val="40000"/>
                        <a:lumOff val="60000"/>
                      </a:schemeClr>
                    </a:solidFill>
                  </a:tcPr>
                </a:tc>
                <a:tc>
                  <a:txBody>
                    <a:bodyPr/>
                    <a:lstStyle/>
                    <a:p>
                      <a:pPr marL="0" marR="0" indent="0" algn="l" defTabSz="914400" rtl="0" eaLnBrk="1" latinLnBrk="0" hangingPunct="1">
                        <a:spcBef>
                          <a:spcPts val="0"/>
                        </a:spcBef>
                        <a:spcAft>
                          <a:spcPts val="0"/>
                        </a:spcAft>
                        <a:buClrTx/>
                        <a:buSzTx/>
                        <a:buFontTx/>
                        <a:buNone/>
                        <a:defRPr/>
                      </a:pPr>
                      <a:r>
                        <a:rPr lang="zh-CN" altLang="zh-CN" sz="1335" kern="1200" dirty="0" smtClean="0">
                          <a:solidFill>
                            <a:schemeClr val="dk1"/>
                          </a:solidFill>
                          <a:effectLst/>
                          <a:latin typeface="黑体" panose="02010609060101010101" pitchFamily="49" charset="-122"/>
                          <a:ea typeface="黑体" panose="02010609060101010101" pitchFamily="49" charset="-122"/>
                          <a:cs typeface="+mn-cs"/>
                        </a:rPr>
                        <a:t>专业必须有明确、公开、</a:t>
                      </a:r>
                      <a:r>
                        <a:rPr lang="zh-CN" altLang="zh-CN" sz="1335" kern="1200" dirty="0" smtClean="0">
                          <a:solidFill>
                            <a:srgbClr val="C00000"/>
                          </a:solidFill>
                          <a:effectLst/>
                          <a:latin typeface="黑体" panose="02010609060101010101" pitchFamily="49" charset="-122"/>
                          <a:ea typeface="黑体" panose="02010609060101010101" pitchFamily="49" charset="-122"/>
                          <a:cs typeface="+mn-cs"/>
                        </a:rPr>
                        <a:t>可衡量的</a:t>
                      </a:r>
                      <a:r>
                        <a:rPr lang="zh-CN" altLang="zh-CN" sz="1335" kern="1200" dirty="0" smtClean="0">
                          <a:solidFill>
                            <a:schemeClr val="dk1"/>
                          </a:solidFill>
                          <a:effectLst/>
                          <a:latin typeface="黑体" panose="02010609060101010101" pitchFamily="49" charset="-122"/>
                          <a:ea typeface="黑体" panose="02010609060101010101" pitchFamily="49" charset="-122"/>
                          <a:cs typeface="+mn-cs"/>
                        </a:rPr>
                        <a:t>毕业要求, 毕业要求应能</a:t>
                      </a:r>
                      <a:r>
                        <a:rPr lang="zh-CN" altLang="zh-CN" sz="1335" kern="1200" dirty="0" smtClean="0">
                          <a:solidFill>
                            <a:srgbClr val="C00000"/>
                          </a:solidFill>
                          <a:effectLst/>
                          <a:latin typeface="黑体" panose="02010609060101010101" pitchFamily="49" charset="-122"/>
                          <a:ea typeface="黑体" panose="02010609060101010101" pitchFamily="49" charset="-122"/>
                          <a:cs typeface="+mn-cs"/>
                        </a:rPr>
                        <a:t>支撑培养目标的达成</a:t>
                      </a:r>
                      <a:r>
                        <a:rPr lang="zh-CN" altLang="zh-CN" sz="1335" kern="1200" dirty="0" smtClean="0">
                          <a:solidFill>
                            <a:schemeClr val="dk1"/>
                          </a:solidFill>
                          <a:effectLst/>
                          <a:latin typeface="黑体" panose="02010609060101010101" pitchFamily="49" charset="-122"/>
                          <a:ea typeface="黑体" panose="02010609060101010101" pitchFamily="49" charset="-122"/>
                          <a:cs typeface="+mn-cs"/>
                        </a:rPr>
                        <a:t>。专业制定的毕业要求应完全覆盖以下内容：</a:t>
                      </a:r>
                      <a:endParaRPr lang="zh-CN" altLang="zh-CN" sz="1335" kern="1200" dirty="0" smtClean="0">
                        <a:solidFill>
                          <a:schemeClr val="dk1"/>
                        </a:solidFill>
                        <a:effectLst/>
                        <a:latin typeface="黑体" panose="02010609060101010101" pitchFamily="49" charset="-122"/>
                        <a:ea typeface="黑体" panose="02010609060101010101" pitchFamily="49" charset="-122"/>
                        <a:cs typeface="+mn-cs"/>
                      </a:endParaRPr>
                    </a:p>
                  </a:txBody>
                  <a:tcPr marL="121920" marR="121920" marT="60960" marB="60960">
                    <a:solidFill>
                      <a:schemeClr val="accent6">
                        <a:lumMod val="40000"/>
                        <a:lumOff val="60000"/>
                      </a:schemeClr>
                    </a:solidFill>
                  </a:tcPr>
                </a:tc>
              </a:tr>
              <a:tr h="332913">
                <a:tc vMerge="1">
                  <a:tcPr/>
                </a:tc>
                <a:tc>
                  <a:txBody>
                    <a:bodyPr/>
                    <a:lstStyle/>
                    <a:p>
                      <a:r>
                        <a:rPr lang="en-US" altLang="zh-CN" sz="1335" b="1" kern="100" dirty="0" smtClean="0">
                          <a:solidFill>
                            <a:srgbClr val="000000"/>
                          </a:solidFill>
                          <a:effectLst/>
                          <a:latin typeface="黑体" panose="02010609060101010101" pitchFamily="49" charset="-122"/>
                          <a:ea typeface="黑体" panose="02010609060101010101" pitchFamily="49" charset="-122"/>
                          <a:cs typeface="Times New Roman" panose="02020603050405020304"/>
                        </a:rPr>
                        <a:t>1.</a:t>
                      </a:r>
                      <a:r>
                        <a:rPr lang="zh-CN" altLang="zh-CN" sz="1335" b="1" kern="100" baseline="0" dirty="0" smtClean="0">
                          <a:solidFill>
                            <a:srgbClr val="C00000"/>
                          </a:solidFill>
                          <a:effectLst/>
                          <a:latin typeface="黑体" panose="02010609060101010101" pitchFamily="49" charset="-122"/>
                          <a:ea typeface="黑体" panose="02010609060101010101" pitchFamily="49" charset="-122"/>
                          <a:cs typeface="Times New Roman" panose="02020603050405020304"/>
                        </a:rPr>
                        <a:t>工程知识</a:t>
                      </a:r>
                      <a:r>
                        <a:rPr lang="zh-CN" altLang="zh-CN" sz="1335" b="1" kern="100" dirty="0" smtClean="0">
                          <a:solidFill>
                            <a:srgbClr val="000000"/>
                          </a:solidFill>
                          <a:effectLst/>
                          <a:latin typeface="黑体" panose="02010609060101010101" pitchFamily="49" charset="-122"/>
                          <a:ea typeface="黑体" panose="02010609060101010101" pitchFamily="49" charset="-122"/>
                          <a:cs typeface="Times New Roman" panose="02020603050405020304"/>
                        </a:rPr>
                        <a:t>：</a:t>
                      </a:r>
                      <a:r>
                        <a:rPr lang="zh-CN" altLang="zh-CN" sz="1335" kern="100" dirty="0" smtClean="0">
                          <a:solidFill>
                            <a:srgbClr val="000000"/>
                          </a:solidFill>
                          <a:effectLst/>
                          <a:latin typeface="黑体" panose="02010609060101010101" pitchFamily="49" charset="-122"/>
                          <a:ea typeface="黑体" panose="02010609060101010101" pitchFamily="49" charset="-122"/>
                          <a:cs typeface="Times New Roman" panose="02020603050405020304"/>
                        </a:rPr>
                        <a:t>能够将数学、自然科学、工程基础和专业知识</a:t>
                      </a:r>
                      <a:r>
                        <a:rPr lang="zh-CN" altLang="zh-CN" sz="1335" kern="100" dirty="0" smtClean="0">
                          <a:solidFill>
                            <a:srgbClr val="FF0000"/>
                          </a:solidFill>
                          <a:effectLst/>
                          <a:latin typeface="黑体" panose="02010609060101010101" pitchFamily="49" charset="-122"/>
                          <a:ea typeface="黑体" panose="02010609060101010101" pitchFamily="49" charset="-122"/>
                          <a:cs typeface="Times New Roman" panose="02020603050405020304"/>
                        </a:rPr>
                        <a:t>用于解决复杂工程问题</a:t>
                      </a:r>
                      <a:r>
                        <a:rPr lang="zh-CN" altLang="zh-CN" sz="1335" kern="100" dirty="0" smtClean="0">
                          <a:solidFill>
                            <a:srgbClr val="000000"/>
                          </a:solidFill>
                          <a:effectLst/>
                          <a:latin typeface="黑体" panose="02010609060101010101" pitchFamily="49" charset="-122"/>
                          <a:ea typeface="黑体" panose="02010609060101010101" pitchFamily="49" charset="-122"/>
                          <a:cs typeface="Times New Roman" panose="02020603050405020304"/>
                        </a:rPr>
                        <a:t>。</a:t>
                      </a:r>
                      <a:endParaRPr lang="zh-CN" altLang="en-US" sz="1335" dirty="0">
                        <a:latin typeface="黑体" panose="02010609060101010101" pitchFamily="49" charset="-122"/>
                        <a:ea typeface="黑体" panose="02010609060101010101" pitchFamily="49" charset="-122"/>
                      </a:endParaRPr>
                    </a:p>
                  </a:txBody>
                  <a:tcPr marL="121920" marR="121920" marT="60960" marB="60960">
                    <a:solidFill>
                      <a:schemeClr val="accent6">
                        <a:lumMod val="40000"/>
                        <a:lumOff val="60000"/>
                      </a:schemeClr>
                    </a:solidFill>
                  </a:tcPr>
                </a:tc>
              </a:tr>
              <a:tr h="541082">
                <a:tc vMerge="1">
                  <a:tcPr/>
                </a:tc>
                <a:tc>
                  <a:txBody>
                    <a:bodyPr/>
                    <a:lstStyle/>
                    <a:p>
                      <a:r>
                        <a:rPr lang="en-US" altLang="zh-CN" sz="1335" b="1" kern="100" dirty="0" smtClean="0">
                          <a:solidFill>
                            <a:srgbClr val="000000"/>
                          </a:solidFill>
                          <a:effectLst/>
                          <a:latin typeface="黑体" panose="02010609060101010101" pitchFamily="49" charset="-122"/>
                          <a:ea typeface="黑体" panose="02010609060101010101" pitchFamily="49" charset="-122"/>
                          <a:cs typeface="Times New Roman" panose="02020603050405020304"/>
                        </a:rPr>
                        <a:t>2.</a:t>
                      </a:r>
                      <a:r>
                        <a:rPr lang="zh-CN" altLang="zh-CN" sz="1335" b="1" kern="100" baseline="0" dirty="0" smtClean="0">
                          <a:solidFill>
                            <a:srgbClr val="C00000"/>
                          </a:solidFill>
                          <a:effectLst/>
                          <a:latin typeface="黑体" panose="02010609060101010101" pitchFamily="49" charset="-122"/>
                          <a:ea typeface="黑体" panose="02010609060101010101" pitchFamily="49" charset="-122"/>
                          <a:cs typeface="Times New Roman" panose="02020603050405020304"/>
                        </a:rPr>
                        <a:t>问题分析</a:t>
                      </a:r>
                      <a:r>
                        <a:rPr lang="zh-CN" altLang="zh-CN" sz="1335" b="1" kern="100" dirty="0" smtClean="0">
                          <a:solidFill>
                            <a:srgbClr val="000000"/>
                          </a:solidFill>
                          <a:effectLst/>
                          <a:latin typeface="黑体" panose="02010609060101010101" pitchFamily="49" charset="-122"/>
                          <a:ea typeface="黑体" panose="02010609060101010101" pitchFamily="49" charset="-122"/>
                          <a:cs typeface="Times New Roman" panose="02020603050405020304"/>
                        </a:rPr>
                        <a:t>：</a:t>
                      </a:r>
                      <a:r>
                        <a:rPr lang="zh-CN" altLang="zh-CN" sz="1335" kern="100" dirty="0" smtClean="0">
                          <a:solidFill>
                            <a:srgbClr val="000000"/>
                          </a:solidFill>
                          <a:effectLst/>
                          <a:latin typeface="黑体" panose="02010609060101010101" pitchFamily="49" charset="-122"/>
                          <a:ea typeface="黑体" panose="02010609060101010101" pitchFamily="49" charset="-122"/>
                          <a:cs typeface="Times New Roman" panose="02020603050405020304"/>
                        </a:rPr>
                        <a:t>能够应用数学、自然科学和工程科学的基本原理，识别、表达、并通过文献研究</a:t>
                      </a:r>
                      <a:r>
                        <a:rPr lang="zh-CN" altLang="zh-CN" sz="1335" kern="100" dirty="0" smtClean="0">
                          <a:solidFill>
                            <a:srgbClr val="FF0000"/>
                          </a:solidFill>
                          <a:effectLst/>
                          <a:latin typeface="黑体" panose="02010609060101010101" pitchFamily="49" charset="-122"/>
                          <a:ea typeface="黑体" panose="02010609060101010101" pitchFamily="49" charset="-122"/>
                          <a:cs typeface="Times New Roman" panose="02020603050405020304"/>
                        </a:rPr>
                        <a:t>分析复杂工程问题</a:t>
                      </a:r>
                      <a:r>
                        <a:rPr lang="zh-CN" altLang="zh-CN" sz="1335" kern="100" dirty="0" smtClean="0">
                          <a:solidFill>
                            <a:srgbClr val="000000"/>
                          </a:solidFill>
                          <a:effectLst/>
                          <a:latin typeface="黑体" panose="02010609060101010101" pitchFamily="49" charset="-122"/>
                          <a:ea typeface="黑体" panose="02010609060101010101" pitchFamily="49" charset="-122"/>
                          <a:cs typeface="Times New Roman" panose="02020603050405020304"/>
                        </a:rPr>
                        <a:t>，以获得有效结论。</a:t>
                      </a:r>
                      <a:endParaRPr lang="zh-CN" altLang="en-US" sz="1335" dirty="0">
                        <a:latin typeface="黑体" panose="02010609060101010101" pitchFamily="49" charset="-122"/>
                        <a:ea typeface="黑体" panose="02010609060101010101" pitchFamily="49" charset="-122"/>
                      </a:endParaRPr>
                    </a:p>
                  </a:txBody>
                  <a:tcPr marL="121920" marR="121920" marT="60960" marB="60960">
                    <a:solidFill>
                      <a:schemeClr val="accent6">
                        <a:lumMod val="40000"/>
                        <a:lumOff val="60000"/>
                      </a:schemeClr>
                    </a:solidFill>
                  </a:tcPr>
                </a:tc>
              </a:tr>
              <a:tr h="638020">
                <a:tc vMerge="1">
                  <a:tcPr/>
                </a:tc>
                <a:tc>
                  <a:txBody>
                    <a:bodyPr/>
                    <a:lstStyle/>
                    <a:p>
                      <a:r>
                        <a:rPr lang="en-US" altLang="zh-CN" sz="1335" b="1" kern="100" dirty="0" smtClean="0">
                          <a:solidFill>
                            <a:srgbClr val="000000"/>
                          </a:solidFill>
                          <a:effectLst/>
                          <a:latin typeface="黑体" panose="02010609060101010101" pitchFamily="49" charset="-122"/>
                          <a:ea typeface="黑体" panose="02010609060101010101" pitchFamily="49" charset="-122"/>
                          <a:cs typeface="Times New Roman" panose="02020603050405020304"/>
                        </a:rPr>
                        <a:t>3.</a:t>
                      </a:r>
                      <a:r>
                        <a:rPr lang="zh-CN" altLang="zh-CN" sz="1335" b="1" kern="100" baseline="0" dirty="0" smtClean="0">
                          <a:solidFill>
                            <a:srgbClr val="C00000"/>
                          </a:solidFill>
                          <a:effectLst/>
                          <a:latin typeface="黑体" panose="02010609060101010101" pitchFamily="49" charset="-122"/>
                          <a:ea typeface="黑体" panose="02010609060101010101" pitchFamily="49" charset="-122"/>
                          <a:cs typeface="Times New Roman" panose="02020603050405020304"/>
                        </a:rPr>
                        <a:t>设计</a:t>
                      </a:r>
                      <a:r>
                        <a:rPr lang="en-US" altLang="zh-CN" sz="1335" b="1" kern="100" baseline="0" dirty="0" smtClean="0">
                          <a:solidFill>
                            <a:srgbClr val="C00000"/>
                          </a:solidFill>
                          <a:effectLst/>
                          <a:latin typeface="黑体" panose="02010609060101010101" pitchFamily="49" charset="-122"/>
                          <a:ea typeface="黑体" panose="02010609060101010101" pitchFamily="49" charset="-122"/>
                          <a:cs typeface="Times New Roman" panose="02020603050405020304"/>
                        </a:rPr>
                        <a:t>/</a:t>
                      </a:r>
                      <a:r>
                        <a:rPr lang="zh-CN" altLang="zh-CN" sz="1335" b="1" kern="100" baseline="0" dirty="0" smtClean="0">
                          <a:solidFill>
                            <a:srgbClr val="C00000"/>
                          </a:solidFill>
                          <a:effectLst/>
                          <a:latin typeface="黑体" panose="02010609060101010101" pitchFamily="49" charset="-122"/>
                          <a:ea typeface="黑体" panose="02010609060101010101" pitchFamily="49" charset="-122"/>
                          <a:cs typeface="Times New Roman" panose="02020603050405020304"/>
                        </a:rPr>
                        <a:t>开发解决方案</a:t>
                      </a:r>
                      <a:r>
                        <a:rPr lang="zh-CN" altLang="zh-CN" sz="1335" b="1" kern="100" dirty="0" smtClean="0">
                          <a:solidFill>
                            <a:srgbClr val="000000"/>
                          </a:solidFill>
                          <a:effectLst/>
                          <a:latin typeface="黑体" panose="02010609060101010101" pitchFamily="49" charset="-122"/>
                          <a:ea typeface="黑体" panose="02010609060101010101" pitchFamily="49" charset="-122"/>
                          <a:cs typeface="Times New Roman" panose="02020603050405020304"/>
                        </a:rPr>
                        <a:t>：</a:t>
                      </a:r>
                      <a:r>
                        <a:rPr lang="zh-CN" altLang="zh-CN" sz="1335" kern="100" dirty="0" smtClean="0">
                          <a:solidFill>
                            <a:srgbClr val="000000"/>
                          </a:solidFill>
                          <a:effectLst/>
                          <a:latin typeface="黑体" panose="02010609060101010101" pitchFamily="49" charset="-122"/>
                          <a:ea typeface="黑体" panose="02010609060101010101" pitchFamily="49" charset="-122"/>
                          <a:cs typeface="Times New Roman" panose="02020603050405020304"/>
                        </a:rPr>
                        <a:t>能够设计</a:t>
                      </a:r>
                      <a:r>
                        <a:rPr lang="zh-CN" altLang="zh-CN" sz="1335" kern="100" dirty="0" smtClean="0">
                          <a:solidFill>
                            <a:srgbClr val="FF0000"/>
                          </a:solidFill>
                          <a:effectLst/>
                          <a:latin typeface="黑体" panose="02010609060101010101" pitchFamily="49" charset="-122"/>
                          <a:ea typeface="黑体" panose="02010609060101010101" pitchFamily="49" charset="-122"/>
                          <a:cs typeface="Times New Roman" panose="02020603050405020304"/>
                        </a:rPr>
                        <a:t>针对复杂工程问题的解决方案</a:t>
                      </a:r>
                      <a:r>
                        <a:rPr lang="zh-CN" altLang="zh-CN" sz="1335" kern="100" dirty="0" smtClean="0">
                          <a:solidFill>
                            <a:srgbClr val="000000"/>
                          </a:solidFill>
                          <a:effectLst/>
                          <a:latin typeface="黑体" panose="02010609060101010101" pitchFamily="49" charset="-122"/>
                          <a:ea typeface="黑体" panose="02010609060101010101" pitchFamily="49" charset="-122"/>
                          <a:cs typeface="Times New Roman" panose="02020603050405020304"/>
                        </a:rPr>
                        <a:t>，设计满足特定需求的系统、单元（部件）或工艺流程，并能够在设计环节中体现创新意识，考虑社会、健康、安全、法律、文化以及环境等因素。</a:t>
                      </a:r>
                      <a:endParaRPr lang="zh-CN" altLang="en-US" sz="1335" dirty="0">
                        <a:latin typeface="黑体" panose="02010609060101010101" pitchFamily="49" charset="-122"/>
                        <a:ea typeface="黑体" panose="02010609060101010101" pitchFamily="49" charset="-122"/>
                      </a:endParaRPr>
                    </a:p>
                  </a:txBody>
                  <a:tcPr marL="121920" marR="121920" marT="60960" marB="60960">
                    <a:solidFill>
                      <a:schemeClr val="accent6">
                        <a:lumMod val="40000"/>
                        <a:lumOff val="60000"/>
                      </a:schemeClr>
                    </a:solidFill>
                  </a:tcPr>
                </a:tc>
              </a:tr>
              <a:tr h="541082">
                <a:tc vMerge="1">
                  <a:tcPr/>
                </a:tc>
                <a:tc>
                  <a:txBody>
                    <a:bodyPr/>
                    <a:lstStyle/>
                    <a:p>
                      <a:r>
                        <a:rPr lang="en-US" altLang="zh-CN" sz="1335" b="1" kern="100" dirty="0" smtClean="0">
                          <a:solidFill>
                            <a:srgbClr val="000000"/>
                          </a:solidFill>
                          <a:effectLst/>
                          <a:latin typeface="黑体" panose="02010609060101010101" pitchFamily="49" charset="-122"/>
                          <a:ea typeface="黑体" panose="02010609060101010101" pitchFamily="49" charset="-122"/>
                          <a:cs typeface="Times New Roman" panose="02020603050405020304"/>
                        </a:rPr>
                        <a:t>4.</a:t>
                      </a:r>
                      <a:r>
                        <a:rPr lang="zh-CN" altLang="zh-CN" sz="1335" b="1" kern="100" baseline="0" dirty="0" smtClean="0">
                          <a:solidFill>
                            <a:srgbClr val="C00000"/>
                          </a:solidFill>
                          <a:effectLst/>
                          <a:latin typeface="黑体" panose="02010609060101010101" pitchFamily="49" charset="-122"/>
                          <a:ea typeface="黑体" panose="02010609060101010101" pitchFamily="49" charset="-122"/>
                          <a:cs typeface="Times New Roman" panose="02020603050405020304"/>
                        </a:rPr>
                        <a:t>研究</a:t>
                      </a:r>
                      <a:r>
                        <a:rPr lang="zh-CN" altLang="zh-CN" sz="1335" b="1" kern="100" dirty="0" smtClean="0">
                          <a:solidFill>
                            <a:srgbClr val="000000"/>
                          </a:solidFill>
                          <a:effectLst/>
                          <a:latin typeface="黑体" panose="02010609060101010101" pitchFamily="49" charset="-122"/>
                          <a:ea typeface="黑体" panose="02010609060101010101" pitchFamily="49" charset="-122"/>
                          <a:cs typeface="Times New Roman" panose="02020603050405020304"/>
                        </a:rPr>
                        <a:t>：</a:t>
                      </a:r>
                      <a:r>
                        <a:rPr lang="zh-CN" altLang="zh-CN" sz="1335" kern="100" dirty="0" smtClean="0">
                          <a:solidFill>
                            <a:srgbClr val="000000"/>
                          </a:solidFill>
                          <a:effectLst/>
                          <a:latin typeface="黑体" panose="02010609060101010101" pitchFamily="49" charset="-122"/>
                          <a:ea typeface="黑体" panose="02010609060101010101" pitchFamily="49" charset="-122"/>
                          <a:cs typeface="Times New Roman" panose="02020603050405020304"/>
                        </a:rPr>
                        <a:t>能够基于科学原理并采用科学方法</a:t>
                      </a:r>
                      <a:r>
                        <a:rPr lang="zh-CN" altLang="zh-CN" sz="1335" kern="100" dirty="0" smtClean="0">
                          <a:solidFill>
                            <a:srgbClr val="FF0000"/>
                          </a:solidFill>
                          <a:effectLst/>
                          <a:latin typeface="黑体" panose="02010609060101010101" pitchFamily="49" charset="-122"/>
                          <a:ea typeface="黑体" panose="02010609060101010101" pitchFamily="49" charset="-122"/>
                          <a:cs typeface="Times New Roman" panose="02020603050405020304"/>
                        </a:rPr>
                        <a:t>对复杂工程问题进行研究</a:t>
                      </a:r>
                      <a:r>
                        <a:rPr lang="zh-CN" altLang="zh-CN" sz="1335" kern="100" dirty="0" smtClean="0">
                          <a:solidFill>
                            <a:srgbClr val="000000"/>
                          </a:solidFill>
                          <a:effectLst/>
                          <a:latin typeface="黑体" panose="02010609060101010101" pitchFamily="49" charset="-122"/>
                          <a:ea typeface="黑体" panose="02010609060101010101" pitchFamily="49" charset="-122"/>
                          <a:cs typeface="Times New Roman" panose="02020603050405020304"/>
                        </a:rPr>
                        <a:t>，包括设计实验、分析与解释数据、并通过信息综合得到合理有效的结论。</a:t>
                      </a:r>
                      <a:endParaRPr lang="zh-CN" altLang="en-US" sz="1335" dirty="0">
                        <a:latin typeface="黑体" panose="02010609060101010101" pitchFamily="49" charset="-122"/>
                        <a:ea typeface="黑体" panose="02010609060101010101" pitchFamily="49" charset="-122"/>
                      </a:endParaRPr>
                    </a:p>
                  </a:txBody>
                  <a:tcPr marL="121920" marR="121920" marT="60960" marB="60960">
                    <a:solidFill>
                      <a:schemeClr val="accent6">
                        <a:lumMod val="40000"/>
                        <a:lumOff val="60000"/>
                      </a:schemeClr>
                    </a:solidFill>
                  </a:tcPr>
                </a:tc>
              </a:tr>
              <a:tr h="541082">
                <a:tc vMerge="1">
                  <a:tcPr/>
                </a:tc>
                <a:tc>
                  <a:txBody>
                    <a:bodyPr/>
                    <a:lstStyle/>
                    <a:p>
                      <a:r>
                        <a:rPr lang="en-US" altLang="zh-CN" sz="1335" b="1" kern="100" dirty="0" smtClean="0">
                          <a:solidFill>
                            <a:srgbClr val="000000"/>
                          </a:solidFill>
                          <a:effectLst/>
                          <a:latin typeface="黑体" panose="02010609060101010101" pitchFamily="49" charset="-122"/>
                          <a:ea typeface="黑体" panose="02010609060101010101" pitchFamily="49" charset="-122"/>
                          <a:cs typeface="Times New Roman" panose="02020603050405020304"/>
                        </a:rPr>
                        <a:t>5.</a:t>
                      </a:r>
                      <a:r>
                        <a:rPr lang="zh-CN" altLang="zh-CN" sz="1335" b="1" kern="100" baseline="0" dirty="0" smtClean="0">
                          <a:solidFill>
                            <a:srgbClr val="C00000"/>
                          </a:solidFill>
                          <a:effectLst/>
                          <a:latin typeface="黑体" panose="02010609060101010101" pitchFamily="49" charset="-122"/>
                          <a:ea typeface="黑体" panose="02010609060101010101" pitchFamily="49" charset="-122"/>
                          <a:cs typeface="Times New Roman" panose="02020603050405020304"/>
                        </a:rPr>
                        <a:t>使用现代工具</a:t>
                      </a:r>
                      <a:r>
                        <a:rPr lang="zh-CN" altLang="zh-CN" sz="1335" b="1" kern="100" dirty="0" smtClean="0">
                          <a:solidFill>
                            <a:srgbClr val="000000"/>
                          </a:solidFill>
                          <a:effectLst/>
                          <a:latin typeface="黑体" panose="02010609060101010101" pitchFamily="49" charset="-122"/>
                          <a:ea typeface="黑体" panose="02010609060101010101" pitchFamily="49" charset="-122"/>
                          <a:cs typeface="Times New Roman" panose="02020603050405020304"/>
                        </a:rPr>
                        <a:t>：</a:t>
                      </a:r>
                      <a:r>
                        <a:rPr lang="zh-CN" altLang="zh-CN" sz="1335" kern="100" dirty="0" smtClean="0">
                          <a:solidFill>
                            <a:srgbClr val="000000"/>
                          </a:solidFill>
                          <a:effectLst/>
                          <a:latin typeface="黑体" panose="02010609060101010101" pitchFamily="49" charset="-122"/>
                          <a:ea typeface="黑体" panose="02010609060101010101" pitchFamily="49" charset="-122"/>
                          <a:cs typeface="Times New Roman" panose="02020603050405020304"/>
                        </a:rPr>
                        <a:t>能够</a:t>
                      </a:r>
                      <a:r>
                        <a:rPr lang="zh-CN" altLang="zh-CN" sz="1335" kern="100" dirty="0" smtClean="0">
                          <a:solidFill>
                            <a:srgbClr val="FF0000"/>
                          </a:solidFill>
                          <a:effectLst/>
                          <a:latin typeface="黑体" panose="02010609060101010101" pitchFamily="49" charset="-122"/>
                          <a:ea typeface="黑体" panose="02010609060101010101" pitchFamily="49" charset="-122"/>
                          <a:cs typeface="Times New Roman" panose="02020603050405020304"/>
                        </a:rPr>
                        <a:t>针对复杂工程问题</a:t>
                      </a:r>
                      <a:r>
                        <a:rPr lang="zh-CN" altLang="zh-CN" sz="1335" kern="100" dirty="0" smtClean="0">
                          <a:solidFill>
                            <a:srgbClr val="000000"/>
                          </a:solidFill>
                          <a:effectLst/>
                          <a:latin typeface="黑体" panose="02010609060101010101" pitchFamily="49" charset="-122"/>
                          <a:ea typeface="黑体" panose="02010609060101010101" pitchFamily="49" charset="-122"/>
                          <a:cs typeface="Times New Roman" panose="02020603050405020304"/>
                        </a:rPr>
                        <a:t>，开发、选择与使用恰当的技术、资源、现代工程工具和信息技术工具，包括对复杂工程问题的预测与模拟，并能够理解其局限性。</a:t>
                      </a:r>
                      <a:endParaRPr lang="zh-CN" altLang="en-US" sz="1335" dirty="0">
                        <a:latin typeface="黑体" panose="02010609060101010101" pitchFamily="49" charset="-122"/>
                        <a:ea typeface="黑体" panose="02010609060101010101" pitchFamily="49" charset="-122"/>
                      </a:endParaRPr>
                    </a:p>
                  </a:txBody>
                  <a:tcPr marL="121920" marR="121920" marT="60960" marB="60960">
                    <a:solidFill>
                      <a:schemeClr val="accent6">
                        <a:lumMod val="40000"/>
                        <a:lumOff val="60000"/>
                      </a:schemeClr>
                    </a:solidFill>
                  </a:tcPr>
                </a:tc>
              </a:tr>
              <a:tr h="541082">
                <a:tc vMerge="1">
                  <a:tcPr/>
                </a:tc>
                <a:tc>
                  <a:txBody>
                    <a:bodyPr/>
                    <a:lstStyle/>
                    <a:p>
                      <a:pPr marL="0" marR="0" indent="0" algn="l" defTabSz="914400" rtl="0" eaLnBrk="1" latinLnBrk="0" hangingPunct="1">
                        <a:spcBef>
                          <a:spcPts val="0"/>
                        </a:spcBef>
                        <a:spcAft>
                          <a:spcPts val="0"/>
                        </a:spcAft>
                        <a:buClrTx/>
                        <a:buSzTx/>
                        <a:buFontTx/>
                        <a:buNone/>
                        <a:defRPr/>
                      </a:pPr>
                      <a:r>
                        <a:rPr lang="en-US" altLang="zh-CN" sz="1335" b="1" kern="100" dirty="0" smtClean="0">
                          <a:solidFill>
                            <a:srgbClr val="000000"/>
                          </a:solidFill>
                          <a:effectLst/>
                          <a:latin typeface="黑体" panose="02010609060101010101" pitchFamily="49" charset="-122"/>
                          <a:ea typeface="黑体" panose="02010609060101010101" pitchFamily="49" charset="-122"/>
                        </a:rPr>
                        <a:t>6.</a:t>
                      </a:r>
                      <a:r>
                        <a:rPr lang="zh-CN" altLang="zh-CN" sz="1335" b="1" kern="100" baseline="0" dirty="0" smtClean="0">
                          <a:solidFill>
                            <a:srgbClr val="C00000"/>
                          </a:solidFill>
                          <a:effectLst/>
                          <a:latin typeface="黑体" panose="02010609060101010101" pitchFamily="49" charset="-122"/>
                          <a:ea typeface="黑体" panose="02010609060101010101" pitchFamily="49" charset="-122"/>
                          <a:cs typeface="Times New Roman" panose="02020603050405020304"/>
                        </a:rPr>
                        <a:t>工程与社会</a:t>
                      </a:r>
                      <a:r>
                        <a:rPr lang="zh-CN" altLang="zh-CN" sz="1335" b="1" kern="100" dirty="0" smtClean="0">
                          <a:solidFill>
                            <a:srgbClr val="000000"/>
                          </a:solidFill>
                          <a:effectLst/>
                          <a:latin typeface="黑体" panose="02010609060101010101" pitchFamily="49" charset="-122"/>
                          <a:ea typeface="黑体" panose="02010609060101010101" pitchFamily="49" charset="-122"/>
                        </a:rPr>
                        <a:t>：</a:t>
                      </a:r>
                      <a:r>
                        <a:rPr lang="zh-CN" altLang="zh-CN" sz="1335" kern="100" dirty="0" smtClean="0">
                          <a:solidFill>
                            <a:srgbClr val="000000"/>
                          </a:solidFill>
                          <a:effectLst/>
                          <a:latin typeface="黑体" panose="02010609060101010101" pitchFamily="49" charset="-122"/>
                          <a:ea typeface="黑体" panose="02010609060101010101" pitchFamily="49" charset="-122"/>
                        </a:rPr>
                        <a:t>能够基于工程相关背景知识进行合理分析，评价专业工程实践和</a:t>
                      </a:r>
                      <a:r>
                        <a:rPr lang="zh-CN" altLang="zh-CN" sz="1335" kern="100" dirty="0" smtClean="0">
                          <a:solidFill>
                            <a:srgbClr val="FF0000"/>
                          </a:solidFill>
                          <a:effectLst/>
                          <a:latin typeface="黑体" panose="02010609060101010101" pitchFamily="49" charset="-122"/>
                          <a:ea typeface="黑体" panose="02010609060101010101" pitchFamily="49" charset="-122"/>
                        </a:rPr>
                        <a:t>复杂工程问题解决方案</a:t>
                      </a:r>
                      <a:r>
                        <a:rPr lang="zh-CN" altLang="zh-CN" sz="1335" kern="100" dirty="0" smtClean="0">
                          <a:solidFill>
                            <a:srgbClr val="000000"/>
                          </a:solidFill>
                          <a:effectLst/>
                          <a:latin typeface="黑体" panose="02010609060101010101" pitchFamily="49" charset="-122"/>
                          <a:ea typeface="黑体" panose="02010609060101010101" pitchFamily="49" charset="-122"/>
                        </a:rPr>
                        <a:t>对社会、健康、安全、法律以及文化的影响，并理解应承担的责任。</a:t>
                      </a:r>
                      <a:endParaRPr lang="zh-CN" altLang="zh-CN" sz="1335" kern="100" dirty="0" smtClean="0">
                        <a:effectLst/>
                        <a:latin typeface="黑体" panose="02010609060101010101" pitchFamily="49" charset="-122"/>
                        <a:ea typeface="黑体" panose="02010609060101010101" pitchFamily="49" charset="-122"/>
                      </a:endParaRPr>
                    </a:p>
                  </a:txBody>
                  <a:tcPr marL="121920" marR="121920" marT="60960" marB="60960">
                    <a:solidFill>
                      <a:schemeClr val="accent6">
                        <a:lumMod val="40000"/>
                        <a:lumOff val="60000"/>
                      </a:schemeClr>
                    </a:solidFill>
                  </a:tcPr>
                </a:tc>
              </a:tr>
              <a:tr h="461297">
                <a:tc vMerge="1">
                  <a:tcPr/>
                </a:tc>
                <a:tc>
                  <a:txBody>
                    <a:bodyPr/>
                    <a:lstStyle/>
                    <a:p>
                      <a:pPr marL="0" marR="0" indent="0" algn="l" defTabSz="914400" rtl="0" eaLnBrk="1" latinLnBrk="0" hangingPunct="1">
                        <a:spcBef>
                          <a:spcPts val="0"/>
                        </a:spcBef>
                        <a:spcAft>
                          <a:spcPts val="0"/>
                        </a:spcAft>
                        <a:buClrTx/>
                        <a:buSzTx/>
                        <a:buFontTx/>
                        <a:buNone/>
                        <a:defRPr/>
                      </a:pPr>
                      <a:r>
                        <a:rPr lang="en-US" altLang="zh-CN" sz="1335" b="1" kern="100" dirty="0" smtClean="0">
                          <a:solidFill>
                            <a:srgbClr val="000000"/>
                          </a:solidFill>
                          <a:effectLst/>
                          <a:latin typeface="黑体" panose="02010609060101010101" pitchFamily="49" charset="-122"/>
                          <a:ea typeface="黑体" panose="02010609060101010101" pitchFamily="49" charset="-122"/>
                        </a:rPr>
                        <a:t>7.</a:t>
                      </a:r>
                      <a:r>
                        <a:rPr lang="zh-CN" altLang="zh-CN" sz="1335" b="1" kern="100" baseline="0" dirty="0" smtClean="0">
                          <a:solidFill>
                            <a:srgbClr val="C00000"/>
                          </a:solidFill>
                          <a:effectLst/>
                          <a:latin typeface="黑体" panose="02010609060101010101" pitchFamily="49" charset="-122"/>
                          <a:ea typeface="黑体" panose="02010609060101010101" pitchFamily="49" charset="-122"/>
                          <a:cs typeface="Times New Roman" panose="02020603050405020304"/>
                        </a:rPr>
                        <a:t>环境和可持续发展</a:t>
                      </a:r>
                      <a:r>
                        <a:rPr lang="zh-CN" altLang="zh-CN" sz="1335" b="1" kern="100" dirty="0" smtClean="0">
                          <a:solidFill>
                            <a:srgbClr val="000000"/>
                          </a:solidFill>
                          <a:effectLst/>
                          <a:latin typeface="黑体" panose="02010609060101010101" pitchFamily="49" charset="-122"/>
                          <a:ea typeface="黑体" panose="02010609060101010101" pitchFamily="49" charset="-122"/>
                        </a:rPr>
                        <a:t>：</a:t>
                      </a:r>
                      <a:r>
                        <a:rPr lang="zh-CN" altLang="zh-CN" sz="1335" kern="100" dirty="0" smtClean="0">
                          <a:solidFill>
                            <a:srgbClr val="000000"/>
                          </a:solidFill>
                          <a:effectLst/>
                          <a:latin typeface="黑体" panose="02010609060101010101" pitchFamily="49" charset="-122"/>
                          <a:ea typeface="黑体" panose="02010609060101010101" pitchFamily="49" charset="-122"/>
                        </a:rPr>
                        <a:t>能够理解和评价</a:t>
                      </a:r>
                      <a:r>
                        <a:rPr lang="zh-CN" altLang="zh-CN" sz="1335" kern="100" dirty="0" smtClean="0">
                          <a:solidFill>
                            <a:srgbClr val="FF0000"/>
                          </a:solidFill>
                          <a:effectLst/>
                          <a:latin typeface="黑体" panose="02010609060101010101" pitchFamily="49" charset="-122"/>
                          <a:ea typeface="黑体" panose="02010609060101010101" pitchFamily="49" charset="-122"/>
                        </a:rPr>
                        <a:t>针对复杂工程问题</a:t>
                      </a:r>
                      <a:r>
                        <a:rPr lang="zh-CN" altLang="zh-CN" sz="1335" kern="100" dirty="0" smtClean="0">
                          <a:solidFill>
                            <a:srgbClr val="000000"/>
                          </a:solidFill>
                          <a:effectLst/>
                          <a:latin typeface="黑体" panose="02010609060101010101" pitchFamily="49" charset="-122"/>
                          <a:ea typeface="黑体" panose="02010609060101010101" pitchFamily="49" charset="-122"/>
                        </a:rPr>
                        <a:t>的工程实践对环境、社会可持续发展的影响。</a:t>
                      </a:r>
                      <a:endParaRPr lang="zh-CN" altLang="zh-CN" sz="1335" kern="100" dirty="0" smtClean="0">
                        <a:effectLst/>
                        <a:latin typeface="黑体" panose="02010609060101010101" pitchFamily="49" charset="-122"/>
                        <a:ea typeface="黑体" panose="02010609060101010101" pitchFamily="49" charset="-122"/>
                      </a:endParaRPr>
                    </a:p>
                  </a:txBody>
                  <a:tcPr marL="121920" marR="121920" marT="60960" marB="60960">
                    <a:solidFill>
                      <a:schemeClr val="accent6">
                        <a:lumMod val="40000"/>
                        <a:lumOff val="60000"/>
                      </a:schemeClr>
                    </a:solidFill>
                  </a:tcPr>
                </a:tc>
              </a:tr>
              <a:tr h="541082">
                <a:tc vMerge="1">
                  <a:tcPr/>
                </a:tc>
                <a:tc>
                  <a:txBody>
                    <a:bodyPr/>
                    <a:lstStyle/>
                    <a:p>
                      <a:pPr marL="0" marR="0" indent="0" algn="l" defTabSz="914400" rtl="0" eaLnBrk="1" latinLnBrk="0" hangingPunct="1">
                        <a:spcBef>
                          <a:spcPts val="0"/>
                        </a:spcBef>
                        <a:spcAft>
                          <a:spcPts val="0"/>
                        </a:spcAft>
                        <a:buClrTx/>
                        <a:buSzTx/>
                        <a:buFontTx/>
                        <a:buNone/>
                        <a:defRPr/>
                      </a:pPr>
                      <a:r>
                        <a:rPr lang="en-US" altLang="zh-CN" sz="1335" b="1" kern="100" dirty="0" smtClean="0">
                          <a:solidFill>
                            <a:srgbClr val="000000"/>
                          </a:solidFill>
                          <a:effectLst/>
                          <a:latin typeface="黑体" panose="02010609060101010101" pitchFamily="49" charset="-122"/>
                          <a:ea typeface="黑体" panose="02010609060101010101" pitchFamily="49" charset="-122"/>
                        </a:rPr>
                        <a:t>8.</a:t>
                      </a:r>
                      <a:r>
                        <a:rPr lang="zh-CN" altLang="zh-CN" sz="1335" b="1" kern="100" baseline="0" dirty="0" smtClean="0">
                          <a:solidFill>
                            <a:srgbClr val="C00000"/>
                          </a:solidFill>
                          <a:effectLst/>
                          <a:latin typeface="黑体" panose="02010609060101010101" pitchFamily="49" charset="-122"/>
                          <a:ea typeface="黑体" panose="02010609060101010101" pitchFamily="49" charset="-122"/>
                          <a:cs typeface="Times New Roman" panose="02020603050405020304"/>
                        </a:rPr>
                        <a:t>职业规范</a:t>
                      </a:r>
                      <a:r>
                        <a:rPr lang="zh-CN" altLang="zh-CN" sz="1335" b="1" kern="100" dirty="0" smtClean="0">
                          <a:solidFill>
                            <a:srgbClr val="000000"/>
                          </a:solidFill>
                          <a:effectLst/>
                          <a:latin typeface="黑体" panose="02010609060101010101" pitchFamily="49" charset="-122"/>
                          <a:ea typeface="黑体" panose="02010609060101010101" pitchFamily="49" charset="-122"/>
                        </a:rPr>
                        <a:t>：</a:t>
                      </a:r>
                      <a:r>
                        <a:rPr lang="zh-CN" altLang="zh-CN" sz="1335" kern="100" dirty="0" smtClean="0">
                          <a:solidFill>
                            <a:srgbClr val="000000"/>
                          </a:solidFill>
                          <a:effectLst/>
                          <a:latin typeface="黑体" panose="02010609060101010101" pitchFamily="49" charset="-122"/>
                          <a:ea typeface="黑体" panose="02010609060101010101" pitchFamily="49" charset="-122"/>
                        </a:rPr>
                        <a:t>具有人文社会科学素养、社会责任感，能够在工程实践中理解并</a:t>
                      </a:r>
                      <a:r>
                        <a:rPr lang="zh-CN" altLang="zh-CN" sz="1335" kern="100" dirty="0" smtClean="0">
                          <a:solidFill>
                            <a:srgbClr val="FF0000"/>
                          </a:solidFill>
                          <a:effectLst/>
                          <a:latin typeface="黑体" panose="02010609060101010101" pitchFamily="49" charset="-122"/>
                          <a:ea typeface="黑体" panose="02010609060101010101" pitchFamily="49" charset="-122"/>
                        </a:rPr>
                        <a:t>遵守工程职业道德和规范，履行责任</a:t>
                      </a:r>
                      <a:r>
                        <a:rPr lang="zh-CN" altLang="zh-CN" sz="1335" kern="100" dirty="0" smtClean="0">
                          <a:solidFill>
                            <a:srgbClr val="000000"/>
                          </a:solidFill>
                          <a:effectLst/>
                          <a:latin typeface="黑体" panose="02010609060101010101" pitchFamily="49" charset="-122"/>
                          <a:ea typeface="黑体" panose="02010609060101010101" pitchFamily="49" charset="-122"/>
                        </a:rPr>
                        <a:t>。 </a:t>
                      </a:r>
                      <a:endParaRPr lang="zh-CN" altLang="zh-CN" sz="1335" kern="100" dirty="0" smtClean="0">
                        <a:effectLst/>
                        <a:latin typeface="黑体" panose="02010609060101010101" pitchFamily="49" charset="-122"/>
                        <a:ea typeface="黑体" panose="02010609060101010101" pitchFamily="49" charset="-122"/>
                      </a:endParaRPr>
                    </a:p>
                  </a:txBody>
                  <a:tcPr marL="121920" marR="121920" marT="60960" marB="60960">
                    <a:solidFill>
                      <a:schemeClr val="accent6">
                        <a:lumMod val="40000"/>
                        <a:lumOff val="60000"/>
                      </a:schemeClr>
                    </a:solidFill>
                  </a:tcPr>
                </a:tc>
              </a:tr>
              <a:tr h="332913">
                <a:tc vMerge="1">
                  <a:tcPr/>
                </a:tc>
                <a:tc>
                  <a:txBody>
                    <a:bodyPr/>
                    <a:lstStyle/>
                    <a:p>
                      <a:pPr marL="0" marR="0" indent="0" algn="l" defTabSz="914400" rtl="0" eaLnBrk="1" latinLnBrk="0" hangingPunct="1">
                        <a:spcBef>
                          <a:spcPts val="0"/>
                        </a:spcBef>
                        <a:spcAft>
                          <a:spcPts val="0"/>
                        </a:spcAft>
                        <a:buClrTx/>
                        <a:buSzTx/>
                        <a:buFontTx/>
                        <a:buNone/>
                        <a:defRPr/>
                      </a:pPr>
                      <a:r>
                        <a:rPr lang="en-US" altLang="zh-CN" sz="1335" b="1" kern="100" dirty="0" smtClean="0">
                          <a:solidFill>
                            <a:srgbClr val="000000"/>
                          </a:solidFill>
                          <a:effectLst/>
                          <a:latin typeface="黑体" panose="02010609060101010101" pitchFamily="49" charset="-122"/>
                          <a:ea typeface="黑体" panose="02010609060101010101" pitchFamily="49" charset="-122"/>
                        </a:rPr>
                        <a:t>9.</a:t>
                      </a:r>
                      <a:r>
                        <a:rPr lang="zh-CN" altLang="zh-CN" sz="1335" b="1" kern="100" baseline="0" dirty="0" smtClean="0">
                          <a:solidFill>
                            <a:srgbClr val="C00000"/>
                          </a:solidFill>
                          <a:effectLst/>
                          <a:latin typeface="黑体" panose="02010609060101010101" pitchFamily="49" charset="-122"/>
                          <a:ea typeface="黑体" panose="02010609060101010101" pitchFamily="49" charset="-122"/>
                          <a:cs typeface="Times New Roman" panose="02020603050405020304"/>
                        </a:rPr>
                        <a:t>个人和团队</a:t>
                      </a:r>
                      <a:r>
                        <a:rPr lang="zh-CN" altLang="zh-CN" sz="1335" b="1" kern="100" dirty="0" smtClean="0">
                          <a:solidFill>
                            <a:srgbClr val="000000"/>
                          </a:solidFill>
                          <a:effectLst/>
                          <a:latin typeface="黑体" panose="02010609060101010101" pitchFamily="49" charset="-122"/>
                          <a:ea typeface="黑体" panose="02010609060101010101" pitchFamily="49" charset="-122"/>
                        </a:rPr>
                        <a:t>：</a:t>
                      </a:r>
                      <a:r>
                        <a:rPr lang="zh-CN" altLang="zh-CN" sz="1335" kern="100" dirty="0" smtClean="0">
                          <a:solidFill>
                            <a:srgbClr val="000000"/>
                          </a:solidFill>
                          <a:effectLst/>
                          <a:latin typeface="黑体" panose="02010609060101010101" pitchFamily="49" charset="-122"/>
                          <a:ea typeface="黑体" panose="02010609060101010101" pitchFamily="49" charset="-122"/>
                        </a:rPr>
                        <a:t>能够</a:t>
                      </a:r>
                      <a:r>
                        <a:rPr lang="zh-CN" altLang="zh-CN" sz="1335" kern="100" dirty="0" smtClean="0">
                          <a:solidFill>
                            <a:srgbClr val="FF0000"/>
                          </a:solidFill>
                          <a:effectLst/>
                          <a:latin typeface="黑体" panose="02010609060101010101" pitchFamily="49" charset="-122"/>
                          <a:ea typeface="黑体" panose="02010609060101010101" pitchFamily="49" charset="-122"/>
                        </a:rPr>
                        <a:t>在多学科背景下</a:t>
                      </a:r>
                      <a:r>
                        <a:rPr lang="zh-CN" altLang="zh-CN" sz="1335" kern="100" dirty="0" smtClean="0">
                          <a:solidFill>
                            <a:srgbClr val="000000"/>
                          </a:solidFill>
                          <a:effectLst/>
                          <a:latin typeface="黑体" panose="02010609060101010101" pitchFamily="49" charset="-122"/>
                          <a:ea typeface="黑体" panose="02010609060101010101" pitchFamily="49" charset="-122"/>
                        </a:rPr>
                        <a:t>的团队中承担个体、团队成员以及负责人的角色。</a:t>
                      </a:r>
                      <a:endParaRPr lang="zh-CN" altLang="zh-CN" sz="1335" kern="100" dirty="0" smtClean="0">
                        <a:effectLst/>
                        <a:latin typeface="黑体" panose="02010609060101010101" pitchFamily="49" charset="-122"/>
                        <a:ea typeface="黑体" panose="02010609060101010101" pitchFamily="49" charset="-122"/>
                      </a:endParaRPr>
                    </a:p>
                  </a:txBody>
                  <a:tcPr marL="121920" marR="121920" marT="60960" marB="60960">
                    <a:solidFill>
                      <a:schemeClr val="accent6">
                        <a:lumMod val="40000"/>
                        <a:lumOff val="60000"/>
                      </a:schemeClr>
                    </a:solidFill>
                  </a:tcPr>
                </a:tc>
              </a:tr>
              <a:tr h="638020">
                <a:tc vMerge="1">
                  <a:tcPr/>
                </a:tc>
                <a:tc>
                  <a:txBody>
                    <a:bodyPr/>
                    <a:lstStyle/>
                    <a:p>
                      <a:pPr marL="0" marR="0" indent="0" algn="l" defTabSz="914400" rtl="0" eaLnBrk="1" latinLnBrk="0" hangingPunct="1">
                        <a:spcBef>
                          <a:spcPts val="0"/>
                        </a:spcBef>
                        <a:spcAft>
                          <a:spcPts val="0"/>
                        </a:spcAft>
                        <a:buClrTx/>
                        <a:buSzTx/>
                        <a:buFontTx/>
                        <a:buNone/>
                        <a:defRPr/>
                      </a:pPr>
                      <a:r>
                        <a:rPr lang="en-US" altLang="zh-CN" sz="1335" b="1" kern="100" dirty="0" smtClean="0">
                          <a:solidFill>
                            <a:srgbClr val="000000"/>
                          </a:solidFill>
                          <a:effectLst/>
                          <a:latin typeface="黑体" panose="02010609060101010101" pitchFamily="49" charset="-122"/>
                          <a:ea typeface="黑体" panose="02010609060101010101" pitchFamily="49" charset="-122"/>
                        </a:rPr>
                        <a:t>10.</a:t>
                      </a:r>
                      <a:r>
                        <a:rPr lang="zh-CN" altLang="zh-CN" sz="1335" b="1" kern="100" baseline="0" dirty="0" smtClean="0">
                          <a:solidFill>
                            <a:srgbClr val="C00000"/>
                          </a:solidFill>
                          <a:effectLst/>
                          <a:latin typeface="黑体" panose="02010609060101010101" pitchFamily="49" charset="-122"/>
                          <a:ea typeface="黑体" panose="02010609060101010101" pitchFamily="49" charset="-122"/>
                          <a:cs typeface="Times New Roman" panose="02020603050405020304"/>
                        </a:rPr>
                        <a:t>沟通：</a:t>
                      </a:r>
                      <a:r>
                        <a:rPr lang="zh-CN" altLang="zh-CN" sz="1335" kern="100" dirty="0" smtClean="0">
                          <a:solidFill>
                            <a:srgbClr val="000000"/>
                          </a:solidFill>
                          <a:effectLst/>
                          <a:latin typeface="黑体" panose="02010609060101010101" pitchFamily="49" charset="-122"/>
                          <a:ea typeface="黑体" panose="02010609060101010101" pitchFamily="49" charset="-122"/>
                        </a:rPr>
                        <a:t>能够就</a:t>
                      </a:r>
                      <a:r>
                        <a:rPr lang="zh-CN" altLang="zh-CN" sz="1335" kern="100" dirty="0" smtClean="0">
                          <a:solidFill>
                            <a:srgbClr val="FF0000"/>
                          </a:solidFill>
                          <a:effectLst/>
                          <a:latin typeface="黑体" panose="02010609060101010101" pitchFamily="49" charset="-122"/>
                          <a:ea typeface="黑体" panose="02010609060101010101" pitchFamily="49" charset="-122"/>
                        </a:rPr>
                        <a:t>复杂工程问题与业界同行及社会公众进行有效沟通和交流</a:t>
                      </a:r>
                      <a:r>
                        <a:rPr lang="zh-CN" altLang="zh-CN" sz="1335" kern="100" dirty="0" smtClean="0">
                          <a:solidFill>
                            <a:srgbClr val="000000"/>
                          </a:solidFill>
                          <a:effectLst/>
                          <a:latin typeface="黑体" panose="02010609060101010101" pitchFamily="49" charset="-122"/>
                          <a:ea typeface="黑体" panose="02010609060101010101" pitchFamily="49" charset="-122"/>
                        </a:rPr>
                        <a:t>，包括撰写报告和设计文稿、陈述发言、清晰表达或回应指令。并具备一定的国际视野，能够在跨文化背景下进行沟通和交流。</a:t>
                      </a:r>
                      <a:endParaRPr lang="zh-CN" altLang="zh-CN" sz="1335" kern="100" dirty="0" smtClean="0">
                        <a:effectLst/>
                        <a:latin typeface="黑体" panose="02010609060101010101" pitchFamily="49" charset="-122"/>
                        <a:ea typeface="黑体" panose="02010609060101010101" pitchFamily="49" charset="-122"/>
                      </a:endParaRPr>
                    </a:p>
                  </a:txBody>
                  <a:tcPr marL="121920" marR="121920" marT="60960" marB="60960">
                    <a:solidFill>
                      <a:schemeClr val="accent6">
                        <a:lumMod val="40000"/>
                        <a:lumOff val="60000"/>
                      </a:schemeClr>
                    </a:solidFill>
                  </a:tcPr>
                </a:tc>
              </a:tr>
              <a:tr h="332913">
                <a:tc vMerge="1">
                  <a:tcPr/>
                </a:tc>
                <a:tc>
                  <a:txBody>
                    <a:bodyPr/>
                    <a:lstStyle/>
                    <a:p>
                      <a:pPr marL="0" marR="0" indent="0" algn="l" defTabSz="914400" rtl="0" eaLnBrk="1" latinLnBrk="0" hangingPunct="1">
                        <a:spcBef>
                          <a:spcPts val="0"/>
                        </a:spcBef>
                        <a:spcAft>
                          <a:spcPts val="0"/>
                        </a:spcAft>
                        <a:buClrTx/>
                        <a:buSzTx/>
                        <a:buFontTx/>
                        <a:buNone/>
                        <a:defRPr/>
                      </a:pPr>
                      <a:r>
                        <a:rPr lang="en-US" altLang="zh-CN" sz="1335" b="1" kern="100" dirty="0" smtClean="0">
                          <a:solidFill>
                            <a:srgbClr val="000000"/>
                          </a:solidFill>
                          <a:effectLst/>
                          <a:latin typeface="黑体" panose="02010609060101010101" pitchFamily="49" charset="-122"/>
                          <a:ea typeface="黑体" panose="02010609060101010101" pitchFamily="49" charset="-122"/>
                        </a:rPr>
                        <a:t>11.</a:t>
                      </a:r>
                      <a:r>
                        <a:rPr lang="zh-CN" altLang="zh-CN" sz="1335" b="1" kern="100" baseline="0" dirty="0" smtClean="0">
                          <a:solidFill>
                            <a:srgbClr val="C00000"/>
                          </a:solidFill>
                          <a:effectLst/>
                          <a:latin typeface="黑体" panose="02010609060101010101" pitchFamily="49" charset="-122"/>
                          <a:ea typeface="黑体" panose="02010609060101010101" pitchFamily="49" charset="-122"/>
                          <a:cs typeface="Times New Roman" panose="02020603050405020304"/>
                        </a:rPr>
                        <a:t>项目管理</a:t>
                      </a:r>
                      <a:r>
                        <a:rPr lang="zh-CN" altLang="zh-CN" sz="1335" b="1" kern="100" dirty="0" smtClean="0">
                          <a:solidFill>
                            <a:srgbClr val="000000"/>
                          </a:solidFill>
                          <a:effectLst/>
                          <a:latin typeface="黑体" panose="02010609060101010101" pitchFamily="49" charset="-122"/>
                          <a:ea typeface="黑体" panose="02010609060101010101" pitchFamily="49" charset="-122"/>
                        </a:rPr>
                        <a:t>：</a:t>
                      </a:r>
                      <a:r>
                        <a:rPr lang="zh-CN" altLang="zh-CN" sz="1335" kern="100" dirty="0" smtClean="0">
                          <a:solidFill>
                            <a:srgbClr val="000000"/>
                          </a:solidFill>
                          <a:effectLst/>
                          <a:latin typeface="黑体" panose="02010609060101010101" pitchFamily="49" charset="-122"/>
                          <a:ea typeface="黑体" panose="02010609060101010101" pitchFamily="49" charset="-122"/>
                        </a:rPr>
                        <a:t>理解并掌握工程管理原理与经济决策方法，并能</a:t>
                      </a:r>
                      <a:r>
                        <a:rPr lang="zh-CN" altLang="zh-CN" sz="1335" kern="100" dirty="0" smtClean="0">
                          <a:solidFill>
                            <a:srgbClr val="FF0000"/>
                          </a:solidFill>
                          <a:effectLst/>
                          <a:latin typeface="黑体" panose="02010609060101010101" pitchFamily="49" charset="-122"/>
                          <a:ea typeface="黑体" panose="02010609060101010101" pitchFamily="49" charset="-122"/>
                        </a:rPr>
                        <a:t>在多学科环境中应用</a:t>
                      </a:r>
                      <a:r>
                        <a:rPr lang="zh-CN" altLang="zh-CN" sz="1335" kern="100" dirty="0" smtClean="0">
                          <a:solidFill>
                            <a:srgbClr val="000000"/>
                          </a:solidFill>
                          <a:effectLst/>
                          <a:latin typeface="黑体" panose="02010609060101010101" pitchFamily="49" charset="-122"/>
                          <a:ea typeface="黑体" panose="02010609060101010101" pitchFamily="49" charset="-122"/>
                        </a:rPr>
                        <a:t>。</a:t>
                      </a:r>
                      <a:endParaRPr lang="zh-CN" altLang="zh-CN" sz="1335" kern="100" dirty="0" smtClean="0">
                        <a:effectLst/>
                        <a:latin typeface="黑体" panose="02010609060101010101" pitchFamily="49" charset="-122"/>
                        <a:ea typeface="黑体" panose="02010609060101010101" pitchFamily="49" charset="-122"/>
                      </a:endParaRPr>
                    </a:p>
                  </a:txBody>
                  <a:tcPr marL="121920" marR="121920" marT="60960" marB="60960">
                    <a:solidFill>
                      <a:schemeClr val="accent6">
                        <a:lumMod val="40000"/>
                        <a:lumOff val="60000"/>
                      </a:schemeClr>
                    </a:solidFill>
                  </a:tcPr>
                </a:tc>
              </a:tr>
              <a:tr h="332913">
                <a:tc vMerge="1">
                  <a:tcPr/>
                </a:tc>
                <a:tc>
                  <a:txBody>
                    <a:bodyPr/>
                    <a:lstStyle/>
                    <a:p>
                      <a:pPr marL="0" marR="0" indent="0" algn="l" defTabSz="914400" rtl="0" eaLnBrk="1" latinLnBrk="0" hangingPunct="1">
                        <a:spcBef>
                          <a:spcPts val="0"/>
                        </a:spcBef>
                        <a:spcAft>
                          <a:spcPts val="0"/>
                        </a:spcAft>
                        <a:buClrTx/>
                        <a:buSzTx/>
                        <a:buFontTx/>
                        <a:buNone/>
                        <a:defRPr/>
                      </a:pPr>
                      <a:r>
                        <a:rPr lang="en-US" altLang="zh-CN" sz="1335" b="1" kern="100" dirty="0" smtClean="0">
                          <a:solidFill>
                            <a:srgbClr val="000000"/>
                          </a:solidFill>
                          <a:latin typeface="黑体" panose="02010609060101010101" pitchFamily="49" charset="-122"/>
                          <a:ea typeface="黑体" panose="02010609060101010101" pitchFamily="49" charset="-122"/>
                        </a:rPr>
                        <a:t>12.</a:t>
                      </a:r>
                      <a:r>
                        <a:rPr lang="zh-CN" altLang="zh-CN" sz="1335" b="1" kern="100" baseline="0" dirty="0" smtClean="0">
                          <a:solidFill>
                            <a:srgbClr val="C00000"/>
                          </a:solidFill>
                          <a:effectLst/>
                          <a:latin typeface="黑体" panose="02010609060101010101" pitchFamily="49" charset="-122"/>
                          <a:ea typeface="黑体" panose="02010609060101010101" pitchFamily="49" charset="-122"/>
                          <a:cs typeface="Times New Roman" panose="02020603050405020304"/>
                        </a:rPr>
                        <a:t>终身学习</a:t>
                      </a:r>
                      <a:r>
                        <a:rPr lang="zh-CN" altLang="zh-CN" sz="1335" b="1" kern="100" dirty="0" smtClean="0">
                          <a:solidFill>
                            <a:srgbClr val="000000"/>
                          </a:solidFill>
                          <a:latin typeface="黑体" panose="02010609060101010101" pitchFamily="49" charset="-122"/>
                          <a:ea typeface="黑体" panose="02010609060101010101" pitchFamily="49" charset="-122"/>
                        </a:rPr>
                        <a:t>：</a:t>
                      </a:r>
                      <a:r>
                        <a:rPr lang="zh-CN" altLang="zh-CN" sz="1335" kern="100" dirty="0" smtClean="0">
                          <a:solidFill>
                            <a:srgbClr val="000000"/>
                          </a:solidFill>
                          <a:latin typeface="黑体" panose="02010609060101010101" pitchFamily="49" charset="-122"/>
                          <a:ea typeface="黑体" panose="02010609060101010101" pitchFamily="49" charset="-122"/>
                        </a:rPr>
                        <a:t>具有</a:t>
                      </a:r>
                      <a:r>
                        <a:rPr lang="zh-CN" altLang="zh-CN" sz="1335" kern="100" dirty="0" smtClean="0">
                          <a:solidFill>
                            <a:srgbClr val="FF0000"/>
                          </a:solidFill>
                          <a:latin typeface="黑体" panose="02010609060101010101" pitchFamily="49" charset="-122"/>
                          <a:ea typeface="黑体" panose="02010609060101010101" pitchFamily="49" charset="-122"/>
                        </a:rPr>
                        <a:t>自主学习和终身学习的意识</a:t>
                      </a:r>
                      <a:r>
                        <a:rPr lang="zh-CN" altLang="zh-CN" sz="1335" kern="100" dirty="0" smtClean="0">
                          <a:solidFill>
                            <a:srgbClr val="000000"/>
                          </a:solidFill>
                          <a:latin typeface="黑体" panose="02010609060101010101" pitchFamily="49" charset="-122"/>
                          <a:ea typeface="黑体" panose="02010609060101010101" pitchFamily="49" charset="-122"/>
                        </a:rPr>
                        <a:t>，有不断学习和适应发展的能力。</a:t>
                      </a:r>
                      <a:endParaRPr lang="zh-CN" altLang="zh-CN" sz="1335" kern="100" dirty="0" smtClean="0">
                        <a:latin typeface="黑体" panose="02010609060101010101" pitchFamily="49" charset="-122"/>
                        <a:ea typeface="黑体" panose="02010609060101010101" pitchFamily="49" charset="-122"/>
                      </a:endParaRPr>
                    </a:p>
                  </a:txBody>
                  <a:tcPr marL="121920" marR="121920" marT="60960" marB="60960">
                    <a:solidFill>
                      <a:schemeClr val="accent6">
                        <a:lumMod val="40000"/>
                        <a:lumOff val="60000"/>
                      </a:schemeClr>
                    </a:solidFill>
                  </a:tcPr>
                </a:tc>
              </a:tr>
            </a:tbl>
          </a:graphicData>
        </a:graphic>
      </p:graphicFrame>
      <p:sp>
        <p:nvSpPr>
          <p:cNvPr id="5" name="矩形 4"/>
          <p:cNvSpPr/>
          <p:nvPr/>
        </p:nvSpPr>
        <p:spPr>
          <a:xfrm>
            <a:off x="-1" y="692278"/>
            <a:ext cx="2831637" cy="460375"/>
          </a:xfrm>
          <a:prstGeom prst="rect">
            <a:avLst/>
          </a:prstGeom>
        </p:spPr>
        <p:txBody>
          <a:bodyPr wrap="square">
            <a:spAutoFit/>
          </a:bodyPr>
          <a:lstStyle/>
          <a:p>
            <a:pPr marL="285750" indent="-285750">
              <a:buFont typeface="Wingdings" panose="05000000000000000000" pitchFamily="2" charset="2"/>
              <a:buChar char="n"/>
            </a:pPr>
            <a:r>
              <a:rPr lang="en-US" altLang="zh-CN" sz="2400" b="1" dirty="0" err="1" smtClean="0">
                <a:solidFill>
                  <a:schemeClr val="bg1"/>
                </a:solidFill>
                <a:latin typeface="黑体" panose="02010609060101010101" pitchFamily="49" charset="-122"/>
                <a:ea typeface="黑体" panose="02010609060101010101" pitchFamily="49" charset="-122"/>
              </a:rPr>
              <a:t>复杂工程问题</a:t>
            </a:r>
            <a:endParaRPr lang="en-US" altLang="zh-CN" sz="2400" b="1" dirty="0" err="1" smtClean="0">
              <a:solidFill>
                <a:schemeClr val="bg1"/>
              </a:solidFill>
              <a:latin typeface="黑体" panose="02010609060101010101" pitchFamily="49" charset="-122"/>
              <a:ea typeface="黑体" panose="02010609060101010101" pitchFamily="49" charset="-122"/>
            </a:endParaRPr>
          </a:p>
        </p:txBody>
      </p:sp>
      <p:sp>
        <p:nvSpPr>
          <p:cNvPr id="6" name="矩形 5"/>
          <p:cNvSpPr/>
          <p:nvPr/>
        </p:nvSpPr>
        <p:spPr>
          <a:xfrm>
            <a:off x="190482" y="1591230"/>
            <a:ext cx="2401509" cy="3692525"/>
          </a:xfrm>
          <a:prstGeom prst="rect">
            <a:avLst/>
          </a:prstGeom>
        </p:spPr>
        <p:txBody>
          <a:bodyPr wrap="square">
            <a:spAutoFit/>
          </a:bodyPr>
          <a:lstStyle/>
          <a:p>
            <a:pPr>
              <a:lnSpc>
                <a:spcPct val="100000"/>
              </a:lnSpc>
              <a:spcBef>
                <a:spcPts val="600"/>
              </a:spcBef>
              <a:spcAft>
                <a:spcPts val="0"/>
              </a:spcAft>
              <a:buClr>
                <a:srgbClr val="C00000"/>
              </a:buClr>
              <a:buFont typeface="Wingdings" panose="05000000000000000000" pitchFamily="2" charset="2"/>
              <a:buChar char="u"/>
            </a:pPr>
            <a:r>
              <a:rPr lang="en-US" altLang="zh-CN" sz="1865" b="1" dirty="0" smtClean="0">
                <a:latin typeface="黑体" panose="02010609060101010101" pitchFamily="49" charset="-122"/>
                <a:ea typeface="黑体" panose="02010609060101010101" pitchFamily="49" charset="-122"/>
              </a:rPr>
              <a:t>1-5</a:t>
            </a:r>
            <a:r>
              <a:rPr lang="en-US" altLang="zh-CN" sz="1865" b="1" dirty="0">
                <a:latin typeface="黑体" panose="02010609060101010101" pitchFamily="49" charset="-122"/>
                <a:ea typeface="黑体" panose="02010609060101010101" pitchFamily="49" charset="-122"/>
              </a:rPr>
              <a:t>、11</a:t>
            </a:r>
            <a:r>
              <a:rPr lang="zh-CN" altLang="en-US" sz="1865" b="1" dirty="0" smtClean="0">
                <a:latin typeface="黑体" panose="02010609060101010101" pitchFamily="49" charset="-122"/>
                <a:ea typeface="黑体" panose="02010609060101010101" pitchFamily="49" charset="-122"/>
              </a:rPr>
              <a:t>条</a:t>
            </a:r>
            <a:r>
              <a:rPr lang="zh-CN" altLang="en-US" sz="1865" b="1" dirty="0">
                <a:latin typeface="黑体" panose="02010609060101010101" pitchFamily="49" charset="-122"/>
                <a:ea typeface="黑体" panose="02010609060101010101" pitchFamily="49" charset="-122"/>
              </a:rPr>
              <a:t>面向内</a:t>
            </a:r>
            <a:r>
              <a:rPr lang="en-US" altLang="zh-CN" sz="1865" b="1" dirty="0">
                <a:latin typeface="黑体" panose="02010609060101010101" pitchFamily="49" charset="-122"/>
                <a:ea typeface="黑体" panose="02010609060101010101" pitchFamily="49" charset="-122"/>
              </a:rPr>
              <a:t>/</a:t>
            </a:r>
            <a:r>
              <a:rPr lang="zh-CN" altLang="en-US" sz="1865" b="1" dirty="0">
                <a:latin typeface="黑体" panose="02010609060101010101" pitchFamily="49" charset="-122"/>
                <a:ea typeface="黑体" panose="02010609060101010101" pitchFamily="49" charset="-122"/>
              </a:rPr>
              <a:t>外部技术问题， 具备</a:t>
            </a:r>
            <a:r>
              <a:rPr lang="zh-CN" altLang="en-US" sz="1865" b="1" dirty="0">
                <a:solidFill>
                  <a:srgbClr val="C00000"/>
                </a:solidFill>
                <a:latin typeface="黑体" panose="02010609060101010101" pitchFamily="49" charset="-122"/>
                <a:ea typeface="黑体" panose="02010609060101010101" pitchFamily="49" charset="-122"/>
              </a:rPr>
              <a:t>解决现代复杂工程问题的研发步骤</a:t>
            </a:r>
            <a:r>
              <a:rPr lang="zh-CN" altLang="en-US" sz="1865" b="1" dirty="0">
                <a:latin typeface="黑体" panose="02010609060101010101" pitchFamily="49" charset="-122"/>
                <a:ea typeface="黑体" panose="02010609060101010101" pitchFamily="49" charset="-122"/>
              </a:rPr>
              <a:t>能力。 </a:t>
            </a:r>
            <a:endParaRPr lang="zh-CN" altLang="en-US" sz="1865" b="1" dirty="0">
              <a:latin typeface="黑体" panose="02010609060101010101" pitchFamily="49" charset="-122"/>
              <a:ea typeface="黑体" panose="02010609060101010101" pitchFamily="49" charset="-122"/>
            </a:endParaRPr>
          </a:p>
          <a:p>
            <a:pPr>
              <a:lnSpc>
                <a:spcPct val="100000"/>
              </a:lnSpc>
              <a:spcBef>
                <a:spcPts val="600"/>
              </a:spcBef>
              <a:spcAft>
                <a:spcPts val="0"/>
              </a:spcAft>
              <a:buClr>
                <a:srgbClr val="C00000"/>
              </a:buClr>
              <a:buFont typeface="Wingdings" panose="05000000000000000000" pitchFamily="2" charset="2"/>
              <a:buChar char="u"/>
            </a:pPr>
            <a:r>
              <a:rPr lang="en-US" altLang="zh-CN" sz="1865" b="1" dirty="0" smtClean="0">
                <a:latin typeface="黑体" panose="02010609060101010101" pitchFamily="49" charset="-122"/>
                <a:ea typeface="黑体" panose="02010609060101010101" pitchFamily="49" charset="-122"/>
              </a:rPr>
              <a:t>6-8</a:t>
            </a:r>
            <a:r>
              <a:rPr lang="zh-CN" altLang="en-US" sz="1865" b="1" dirty="0" smtClean="0">
                <a:latin typeface="黑体" panose="02010609060101010101" pitchFamily="49" charset="-122"/>
                <a:ea typeface="黑体" panose="02010609060101010101" pitchFamily="49" charset="-122"/>
              </a:rPr>
              <a:t>条</a:t>
            </a:r>
            <a:r>
              <a:rPr lang="zh-CN" altLang="en-US" sz="1865" b="1" dirty="0">
                <a:latin typeface="黑体" panose="02010609060101010101" pitchFamily="49" charset="-122"/>
                <a:ea typeface="黑体" panose="02010609060101010101" pitchFamily="49" charset="-122"/>
              </a:rPr>
              <a:t>面向外部的非技术类问题，</a:t>
            </a:r>
            <a:r>
              <a:rPr lang="zh-CN" altLang="en-US" sz="1865" b="1" dirty="0">
                <a:solidFill>
                  <a:srgbClr val="C00000"/>
                </a:solidFill>
                <a:latin typeface="黑体" panose="02010609060101010101" pitchFamily="49" charset="-122"/>
                <a:ea typeface="黑体" panose="02010609060101010101" pitchFamily="49" charset="-122"/>
              </a:rPr>
              <a:t>理解与评价现代复杂工程对其影响的能力</a:t>
            </a:r>
            <a:r>
              <a:rPr lang="zh-CN" altLang="en-US" sz="1865" b="1" dirty="0">
                <a:latin typeface="黑体" panose="02010609060101010101" pitchFamily="49" charset="-122"/>
                <a:ea typeface="黑体" panose="02010609060101010101" pitchFamily="49" charset="-122"/>
              </a:rPr>
              <a:t>。 </a:t>
            </a:r>
            <a:endParaRPr lang="zh-CN" altLang="en-US" sz="1865" b="1" dirty="0">
              <a:latin typeface="黑体" panose="02010609060101010101" pitchFamily="49" charset="-122"/>
              <a:ea typeface="黑体" panose="02010609060101010101" pitchFamily="49" charset="-122"/>
            </a:endParaRPr>
          </a:p>
          <a:p>
            <a:pPr>
              <a:lnSpc>
                <a:spcPct val="100000"/>
              </a:lnSpc>
              <a:spcBef>
                <a:spcPts val="600"/>
              </a:spcBef>
              <a:spcAft>
                <a:spcPts val="0"/>
              </a:spcAft>
              <a:buClr>
                <a:srgbClr val="C00000"/>
              </a:buClr>
              <a:buFont typeface="Wingdings" panose="05000000000000000000" pitchFamily="2" charset="2"/>
              <a:buChar char="u"/>
            </a:pPr>
            <a:r>
              <a:rPr lang="en-US" altLang="zh-CN" sz="1865" b="1" dirty="0">
                <a:latin typeface="黑体" panose="02010609060101010101" pitchFamily="49" charset="-122"/>
                <a:ea typeface="黑体" panose="02010609060101010101" pitchFamily="49" charset="-122"/>
              </a:rPr>
              <a:t>9、10、12</a:t>
            </a:r>
            <a:r>
              <a:rPr lang="en-US" altLang="zh-CN" sz="1865" b="1" dirty="0" smtClean="0">
                <a:latin typeface="黑体" panose="02010609060101010101" pitchFamily="49" charset="-122"/>
                <a:ea typeface="黑体" panose="02010609060101010101" pitchFamily="49" charset="-122"/>
              </a:rPr>
              <a:t>条</a:t>
            </a:r>
            <a:r>
              <a:rPr lang="zh-CN" altLang="en-US" sz="1865" b="1" dirty="0" smtClean="0">
                <a:latin typeface="黑体" panose="02010609060101010101" pitchFamily="49" charset="-122"/>
                <a:ea typeface="黑体" panose="02010609060101010101" pitchFamily="49" charset="-122"/>
              </a:rPr>
              <a:t>面向</a:t>
            </a:r>
            <a:r>
              <a:rPr lang="zh-CN" altLang="en-US" sz="1865" b="1" dirty="0">
                <a:latin typeface="黑体" panose="02010609060101010101" pitchFamily="49" charset="-122"/>
                <a:ea typeface="黑体" panose="02010609060101010101" pitchFamily="49" charset="-122"/>
              </a:rPr>
              <a:t>从事解决复杂工程问题毕业生应具有的</a:t>
            </a:r>
            <a:r>
              <a:rPr lang="zh-CN" altLang="en-US" sz="1865" b="1" dirty="0">
                <a:solidFill>
                  <a:srgbClr val="C00000"/>
                </a:solidFill>
                <a:latin typeface="黑体" panose="02010609060101010101" pitchFamily="49" charset="-122"/>
                <a:ea typeface="黑体" panose="02010609060101010101" pitchFamily="49" charset="-122"/>
              </a:rPr>
              <a:t>社会能力</a:t>
            </a:r>
            <a:r>
              <a:rPr lang="zh-CN" altLang="en-US" sz="1865" dirty="0">
                <a:latin typeface="黑体" panose="02010609060101010101" pitchFamily="49" charset="-122"/>
                <a:ea typeface="黑体" panose="02010609060101010101" pitchFamily="49" charset="-122"/>
              </a:rPr>
              <a:t>。</a:t>
            </a:r>
            <a:endParaRPr lang="zh-CN" altLang="en-US" sz="1865" dirty="0">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D:\工作\2013暑期工作会PPT\校徽.png"/>
          <p:cNvPicPr>
            <a:picLocks noChangeAspect="1" noChangeArrowheads="1"/>
          </p:cNvPicPr>
          <p:nvPr/>
        </p:nvPicPr>
        <p:blipFill>
          <a:blip r:embed="rId1" cstate="print"/>
          <a:srcRect/>
          <a:stretch>
            <a:fillRect/>
          </a:stretch>
        </p:blipFill>
        <p:spPr bwMode="auto">
          <a:xfrm>
            <a:off x="9510434" y="6301512"/>
            <a:ext cx="2762249" cy="552449"/>
          </a:xfrm>
          <a:prstGeom prst="rect">
            <a:avLst/>
          </a:prstGeom>
          <a:noFill/>
          <a:ln w="9525">
            <a:noFill/>
            <a:miter lim="800000"/>
            <a:headEnd/>
            <a:tailEnd/>
          </a:ln>
        </p:spPr>
      </p:pic>
      <p:sp>
        <p:nvSpPr>
          <p:cNvPr id="17411" name="TextBox 18"/>
          <p:cNvSpPr txBox="1">
            <a:spLocks noChangeArrowheads="1"/>
          </p:cNvSpPr>
          <p:nvPr/>
        </p:nvSpPr>
        <p:spPr bwMode="auto">
          <a:xfrm>
            <a:off x="4095751" y="1712384"/>
            <a:ext cx="3905249" cy="695325"/>
          </a:xfrm>
          <a:prstGeom prst="rect">
            <a:avLst/>
          </a:prstGeom>
          <a:noFill/>
          <a:ln w="9525">
            <a:noFill/>
            <a:miter lim="800000"/>
          </a:ln>
        </p:spPr>
        <p:txBody>
          <a:bodyPr>
            <a:spAutoFit/>
          </a:bodyPr>
          <a:lstStyle/>
          <a:p>
            <a:pPr algn="ctr"/>
            <a:r>
              <a:rPr lang="zh-CN" altLang="en-US" sz="3735">
                <a:solidFill>
                  <a:schemeClr val="bg1"/>
                </a:solidFill>
                <a:latin typeface="微软雅黑" panose="020B0503020204020204" pitchFamily="34" charset="-122"/>
                <a:ea typeface="微软雅黑" panose="020B0503020204020204" pitchFamily="34" charset="-122"/>
              </a:rPr>
              <a:t>阶段小结</a:t>
            </a:r>
            <a:endParaRPr lang="zh-CN" altLang="en-US" sz="3735">
              <a:solidFill>
                <a:schemeClr val="bg1"/>
              </a:solidFill>
              <a:latin typeface="微软雅黑" panose="020B0503020204020204" pitchFamily="34" charset="-122"/>
              <a:ea typeface="微软雅黑" panose="020B0503020204020204" pitchFamily="34" charset="-122"/>
            </a:endParaRPr>
          </a:p>
        </p:txBody>
      </p:sp>
      <p:sp>
        <p:nvSpPr>
          <p:cNvPr id="17412" name="TextBox 24"/>
          <p:cNvSpPr txBox="1">
            <a:spLocks noChangeArrowheads="1"/>
          </p:cNvSpPr>
          <p:nvPr/>
        </p:nvSpPr>
        <p:spPr bwMode="auto">
          <a:xfrm>
            <a:off x="4095751" y="2664884"/>
            <a:ext cx="3905249" cy="695325"/>
          </a:xfrm>
          <a:prstGeom prst="rect">
            <a:avLst/>
          </a:prstGeom>
          <a:noFill/>
          <a:ln w="9525">
            <a:noFill/>
            <a:miter lim="800000"/>
          </a:ln>
        </p:spPr>
        <p:txBody>
          <a:bodyPr>
            <a:spAutoFit/>
          </a:bodyPr>
          <a:lstStyle/>
          <a:p>
            <a:pPr algn="ctr"/>
            <a:r>
              <a:rPr lang="zh-CN" altLang="en-US" sz="3735">
                <a:solidFill>
                  <a:schemeClr val="bg1"/>
                </a:solidFill>
                <a:latin typeface="微软雅黑" panose="020B0503020204020204" pitchFamily="34" charset="-122"/>
                <a:ea typeface="微软雅黑" panose="020B0503020204020204" pitchFamily="34" charset="-122"/>
              </a:rPr>
              <a:t>内涵解读</a:t>
            </a:r>
            <a:endParaRPr lang="zh-CN" altLang="en-US" sz="3735">
              <a:solidFill>
                <a:schemeClr val="bg1"/>
              </a:solidFill>
              <a:latin typeface="微软雅黑" panose="020B0503020204020204" pitchFamily="34" charset="-122"/>
              <a:ea typeface="微软雅黑" panose="020B0503020204020204" pitchFamily="34" charset="-122"/>
            </a:endParaRPr>
          </a:p>
        </p:txBody>
      </p:sp>
      <p:sp>
        <p:nvSpPr>
          <p:cNvPr id="17413" name="TextBox 26"/>
          <p:cNvSpPr txBox="1">
            <a:spLocks noChangeArrowheads="1"/>
          </p:cNvSpPr>
          <p:nvPr/>
        </p:nvSpPr>
        <p:spPr bwMode="auto">
          <a:xfrm>
            <a:off x="4095751" y="3617384"/>
            <a:ext cx="3905249" cy="695325"/>
          </a:xfrm>
          <a:prstGeom prst="rect">
            <a:avLst/>
          </a:prstGeom>
          <a:noFill/>
          <a:ln w="9525">
            <a:noFill/>
            <a:miter lim="800000"/>
          </a:ln>
        </p:spPr>
        <p:txBody>
          <a:bodyPr>
            <a:spAutoFit/>
          </a:bodyPr>
          <a:lstStyle/>
          <a:p>
            <a:pPr algn="ctr"/>
            <a:r>
              <a:rPr lang="zh-CN" altLang="en-US" sz="3735">
                <a:solidFill>
                  <a:schemeClr val="bg1"/>
                </a:solidFill>
                <a:latin typeface="微软雅黑" panose="020B0503020204020204" pitchFamily="34" charset="-122"/>
                <a:ea typeface="微软雅黑" panose="020B0503020204020204" pitchFamily="34" charset="-122"/>
              </a:rPr>
              <a:t>困难措施</a:t>
            </a:r>
            <a:endParaRPr lang="zh-CN" altLang="en-US" sz="3735">
              <a:solidFill>
                <a:schemeClr val="bg1"/>
              </a:solidFill>
              <a:latin typeface="微软雅黑" panose="020B0503020204020204" pitchFamily="34" charset="-122"/>
              <a:ea typeface="微软雅黑" panose="020B0503020204020204" pitchFamily="34" charset="-122"/>
            </a:endParaRPr>
          </a:p>
        </p:txBody>
      </p:sp>
      <p:sp>
        <p:nvSpPr>
          <p:cNvPr id="17428" name="标题 1"/>
          <p:cNvSpPr txBox="1"/>
          <p:nvPr/>
        </p:nvSpPr>
        <p:spPr bwMode="auto">
          <a:xfrm>
            <a:off x="286871" y="285750"/>
            <a:ext cx="9493623" cy="702733"/>
          </a:xfrm>
          <a:prstGeom prst="rect">
            <a:avLst/>
          </a:prstGeom>
          <a:noFill/>
          <a:ln w="9525">
            <a:noFill/>
            <a:miter lim="800000"/>
          </a:ln>
        </p:spPr>
        <p:txBody>
          <a:bodyPr anchor="ctr"/>
          <a:lstStyle/>
          <a:p>
            <a:pPr algn="ctr"/>
            <a:r>
              <a:rPr lang="en-US" altLang="zh-CN" sz="3600" b="1" dirty="0">
                <a:solidFill>
                  <a:schemeClr val="bg1"/>
                </a:solidFill>
                <a:latin typeface="黑体" panose="02010609060101010101" pitchFamily="49" charset="-122"/>
                <a:ea typeface="黑体" panose="02010609060101010101" pitchFamily="49" charset="-122"/>
              </a:rPr>
              <a:t>“</a:t>
            </a:r>
            <a:r>
              <a:rPr lang="en-US" altLang="zh-CN" sz="3600" b="1" dirty="0" err="1">
                <a:solidFill>
                  <a:schemeClr val="bg1"/>
                </a:solidFill>
                <a:latin typeface="黑体" panose="02010609060101010101" pitchFamily="49" charset="-122"/>
                <a:ea typeface="黑体" panose="02010609060101010101" pitchFamily="49" charset="-122"/>
              </a:rPr>
              <a:t>复杂工程问题”</a:t>
            </a:r>
            <a:r>
              <a:rPr lang="en-US" altLang="zh-CN" sz="3600" b="1" dirty="0" err="1" smtClean="0">
                <a:solidFill>
                  <a:schemeClr val="bg1"/>
                </a:solidFill>
                <a:latin typeface="黑体" panose="02010609060101010101" pitchFamily="49" charset="-122"/>
                <a:ea typeface="黑体" panose="02010609060101010101" pitchFamily="49" charset="-122"/>
              </a:rPr>
              <a:t>特征</a:t>
            </a:r>
            <a:r>
              <a:rPr lang="zh-CN" altLang="en-US" sz="2800" b="1" dirty="0" smtClean="0">
                <a:solidFill>
                  <a:schemeClr val="bg1"/>
                </a:solidFill>
                <a:latin typeface="微软雅黑" panose="020B0503020204020204" pitchFamily="34" charset="-122"/>
                <a:ea typeface="微软雅黑" panose="020B0503020204020204" pitchFamily="34" charset="-122"/>
              </a:rPr>
              <a:t>：  工程</a:t>
            </a:r>
            <a:r>
              <a:rPr lang="zh-CN" altLang="en-US" sz="2800" b="1" dirty="0">
                <a:solidFill>
                  <a:schemeClr val="bg1"/>
                </a:solidFill>
                <a:latin typeface="微软雅黑" panose="020B0503020204020204" pitchFamily="34" charset="-122"/>
                <a:ea typeface="微软雅黑" panose="020B0503020204020204" pitchFamily="34" charset="-122"/>
              </a:rPr>
              <a:t>专业认证标准体系</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454369" y="1465195"/>
            <a:ext cx="11570129" cy="4999702"/>
          </a:xfrm>
          <a:prstGeom prst="rect">
            <a:avLst/>
          </a:prstGeom>
          <a:noFill/>
        </p:spPr>
        <p:txBody>
          <a:bodyPr wrap="square">
            <a:spAutoFit/>
          </a:bodyPr>
          <a:lstStyle/>
          <a:p>
            <a:pPr>
              <a:lnSpc>
                <a:spcPct val="130000"/>
              </a:lnSpc>
              <a:defRPr/>
            </a:pPr>
            <a:r>
              <a:rPr lang="zh-CN" altLang="zh-CN" sz="2665" b="1" dirty="0" smtClean="0">
                <a:latin typeface="黑体" panose="02010609060101010101" pitchFamily="49" charset="-122"/>
                <a:ea typeface="黑体" panose="02010609060101010101" pitchFamily="49" charset="-122"/>
              </a:rPr>
              <a:t>参照《华盛顿协议》要求</a:t>
            </a:r>
            <a:r>
              <a:rPr lang="zh-CN" altLang="zh-CN" sz="2665" b="1" dirty="0">
                <a:latin typeface="黑体" panose="02010609060101010101" pitchFamily="49" charset="-122"/>
                <a:ea typeface="黑体" panose="02010609060101010101" pitchFamily="49" charset="-122"/>
              </a:rPr>
              <a:t>，详细</a:t>
            </a:r>
            <a:r>
              <a:rPr lang="zh-CN" altLang="zh-CN" sz="2665" b="1" dirty="0" smtClean="0">
                <a:latin typeface="黑体" panose="02010609060101010101" pitchFamily="49" charset="-122"/>
                <a:ea typeface="黑体" panose="02010609060101010101" pitchFamily="49" charset="-122"/>
              </a:rPr>
              <a:t>界定“复杂工程问题”</a:t>
            </a:r>
            <a:r>
              <a:rPr lang="zh-CN" altLang="zh-CN" sz="2665" b="1" dirty="0">
                <a:latin typeface="黑体" panose="02010609060101010101" pitchFamily="49" charset="-122"/>
                <a:ea typeface="黑体" panose="02010609060101010101" pitchFamily="49" charset="-122"/>
              </a:rPr>
              <a:t>必须具备下述特征（</a:t>
            </a:r>
            <a:r>
              <a:rPr lang="en-US" altLang="zh-CN" sz="2665" b="1" dirty="0">
                <a:latin typeface="黑体" panose="02010609060101010101" pitchFamily="49" charset="-122"/>
                <a:ea typeface="黑体" panose="02010609060101010101" pitchFamily="49" charset="-122"/>
              </a:rPr>
              <a:t>1</a:t>
            </a:r>
            <a:r>
              <a:rPr lang="zh-CN" altLang="zh-CN" sz="2665" b="1" dirty="0">
                <a:latin typeface="黑体" panose="02010609060101010101" pitchFamily="49" charset="-122"/>
                <a:ea typeface="黑体" panose="02010609060101010101" pitchFamily="49" charset="-122"/>
              </a:rPr>
              <a:t>），同时具备下述特征（</a:t>
            </a:r>
            <a:r>
              <a:rPr lang="en-US" altLang="zh-CN" sz="2665" b="1" dirty="0">
                <a:latin typeface="黑体" panose="02010609060101010101" pitchFamily="49" charset="-122"/>
                <a:ea typeface="黑体" panose="02010609060101010101" pitchFamily="49" charset="-122"/>
              </a:rPr>
              <a:t>2</a:t>
            </a:r>
            <a:r>
              <a:rPr lang="zh-CN" altLang="zh-CN" sz="2665" b="1" dirty="0">
                <a:latin typeface="黑体" panose="02010609060101010101" pitchFamily="49" charset="-122"/>
                <a:ea typeface="黑体" panose="02010609060101010101" pitchFamily="49" charset="-122"/>
              </a:rPr>
              <a:t>）</a:t>
            </a:r>
            <a:r>
              <a:rPr lang="en-US" altLang="zh-CN" sz="2665" b="1" dirty="0">
                <a:latin typeface="黑体" panose="02010609060101010101" pitchFamily="49" charset="-122"/>
                <a:ea typeface="黑体" panose="02010609060101010101" pitchFamily="49" charset="-122"/>
              </a:rPr>
              <a:t>-</a:t>
            </a:r>
            <a:r>
              <a:rPr lang="zh-CN" altLang="zh-CN" sz="2665" b="1" dirty="0">
                <a:latin typeface="黑体" panose="02010609060101010101" pitchFamily="49" charset="-122"/>
                <a:ea typeface="黑体" panose="02010609060101010101" pitchFamily="49" charset="-122"/>
              </a:rPr>
              <a:t>（</a:t>
            </a:r>
            <a:r>
              <a:rPr lang="en-US" altLang="zh-CN" sz="2665" b="1" dirty="0">
                <a:latin typeface="黑体" panose="02010609060101010101" pitchFamily="49" charset="-122"/>
                <a:ea typeface="黑体" panose="02010609060101010101" pitchFamily="49" charset="-122"/>
              </a:rPr>
              <a:t>7</a:t>
            </a:r>
            <a:r>
              <a:rPr lang="zh-CN" altLang="zh-CN" sz="2665" b="1" dirty="0">
                <a:latin typeface="黑体" panose="02010609060101010101" pitchFamily="49" charset="-122"/>
                <a:ea typeface="黑体" panose="02010609060101010101" pitchFamily="49" charset="-122"/>
              </a:rPr>
              <a:t>）的部分或全部：</a:t>
            </a:r>
            <a:endParaRPr lang="zh-CN" altLang="zh-CN" sz="2665" b="1" dirty="0">
              <a:latin typeface="黑体" panose="02010609060101010101" pitchFamily="49" charset="-122"/>
              <a:ea typeface="黑体" panose="02010609060101010101" pitchFamily="49" charset="-122"/>
            </a:endParaRPr>
          </a:p>
          <a:p>
            <a:pPr>
              <a:lnSpc>
                <a:spcPct val="130000"/>
              </a:lnSpc>
              <a:defRPr/>
            </a:pPr>
            <a:r>
              <a:rPr lang="zh-CN" altLang="zh-CN"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1</a:t>
            </a:r>
            <a:r>
              <a:rPr lang="zh-CN" altLang="zh-CN" sz="2400" b="1" dirty="0">
                <a:latin typeface="黑体" panose="02010609060101010101" pitchFamily="49" charset="-122"/>
                <a:ea typeface="黑体" panose="02010609060101010101" pitchFamily="49" charset="-122"/>
              </a:rPr>
              <a:t>）</a:t>
            </a:r>
            <a:r>
              <a:rPr lang="zh-CN" altLang="zh-CN" sz="2400" b="1" dirty="0">
                <a:solidFill>
                  <a:srgbClr val="FF0000"/>
                </a:solidFill>
                <a:latin typeface="黑体" panose="02010609060101010101" pitchFamily="49" charset="-122"/>
                <a:ea typeface="黑体" panose="02010609060101010101" pitchFamily="49" charset="-122"/>
              </a:rPr>
              <a:t>必须运用深入的工程原理经过分析才可能得到解决 </a:t>
            </a:r>
            <a:r>
              <a:rPr lang="en-US" altLang="zh-CN" sz="2400" b="1" dirty="0">
                <a:latin typeface="黑体" panose="02010609060101010101" pitchFamily="49" charset="-122"/>
                <a:ea typeface="黑体" panose="02010609060101010101" pitchFamily="49" charset="-122"/>
              </a:rPr>
              <a:t>(</a:t>
            </a:r>
            <a:r>
              <a:rPr lang="en-US" altLang="zh-CN" sz="2400" b="1" dirty="0" err="1">
                <a:solidFill>
                  <a:srgbClr val="0070C0"/>
                </a:solidFill>
                <a:latin typeface="黑体" panose="02010609060101010101" pitchFamily="49" charset="-122"/>
                <a:ea typeface="黑体" panose="02010609060101010101" pitchFamily="49" charset="-122"/>
              </a:rPr>
              <a:t>基于深入原理</a:t>
            </a:r>
            <a:r>
              <a:rPr lang="en-US" altLang="zh-CN" sz="2400" b="1" dirty="0">
                <a:latin typeface="黑体" panose="02010609060101010101" pitchFamily="49" charset="-122"/>
                <a:ea typeface="黑体" panose="02010609060101010101" pitchFamily="49" charset="-122"/>
              </a:rPr>
              <a:t>)</a:t>
            </a:r>
            <a:endParaRPr lang="zh-CN" altLang="zh-CN" sz="2400" b="1" dirty="0">
              <a:latin typeface="黑体" panose="02010609060101010101" pitchFamily="49" charset="-122"/>
              <a:ea typeface="黑体" panose="02010609060101010101" pitchFamily="49" charset="-122"/>
            </a:endParaRPr>
          </a:p>
          <a:p>
            <a:pPr>
              <a:lnSpc>
                <a:spcPct val="130000"/>
              </a:lnSpc>
              <a:defRPr/>
            </a:pPr>
            <a:r>
              <a:rPr lang="zh-CN" altLang="zh-CN"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2</a:t>
            </a:r>
            <a:r>
              <a:rPr lang="zh-CN" altLang="zh-CN" sz="2400" b="1" dirty="0">
                <a:latin typeface="黑体" panose="02010609060101010101" pitchFamily="49" charset="-122"/>
                <a:ea typeface="黑体" panose="02010609060101010101" pitchFamily="49" charset="-122"/>
              </a:rPr>
              <a:t>）需求涉及多方面的技术与工程因素，并可能相互有一定冲突 </a:t>
            </a:r>
            <a:r>
              <a:rPr lang="en-US" altLang="zh-CN" sz="2400" b="1" dirty="0">
                <a:latin typeface="黑体" panose="02010609060101010101" pitchFamily="49" charset="-122"/>
                <a:ea typeface="黑体" panose="02010609060101010101" pitchFamily="49" charset="-122"/>
              </a:rPr>
              <a:t>(</a:t>
            </a:r>
            <a:r>
              <a:rPr lang="en-US" altLang="zh-CN" sz="2400" b="1" dirty="0" err="1">
                <a:solidFill>
                  <a:srgbClr val="0070C0"/>
                </a:solidFill>
                <a:latin typeface="黑体" panose="02010609060101010101" pitchFamily="49" charset="-122"/>
                <a:ea typeface="黑体" panose="02010609060101010101" pitchFamily="49" charset="-122"/>
              </a:rPr>
              <a:t>协同攻关</a:t>
            </a:r>
            <a:r>
              <a:rPr lang="en-US" altLang="zh-CN" sz="2400" b="1" dirty="0">
                <a:latin typeface="黑体" panose="02010609060101010101" pitchFamily="49" charset="-122"/>
                <a:ea typeface="黑体" panose="02010609060101010101" pitchFamily="49" charset="-122"/>
              </a:rPr>
              <a:t>)</a:t>
            </a:r>
            <a:endParaRPr lang="zh-CN" altLang="zh-CN" sz="2400" b="1" dirty="0">
              <a:latin typeface="黑体" panose="02010609060101010101" pitchFamily="49" charset="-122"/>
              <a:ea typeface="黑体" panose="02010609060101010101" pitchFamily="49" charset="-122"/>
            </a:endParaRPr>
          </a:p>
          <a:p>
            <a:pPr>
              <a:lnSpc>
                <a:spcPct val="130000"/>
              </a:lnSpc>
              <a:defRPr/>
            </a:pPr>
            <a:r>
              <a:rPr lang="zh-CN" altLang="zh-CN"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3</a:t>
            </a:r>
            <a:r>
              <a:rPr lang="zh-CN" altLang="zh-CN" sz="2400" b="1" dirty="0">
                <a:latin typeface="黑体" panose="02010609060101010101" pitchFamily="49" charset="-122"/>
                <a:ea typeface="黑体" panose="02010609060101010101" pitchFamily="49" charset="-122"/>
              </a:rPr>
              <a:t>）需要通过建立合适的抽象模型才能解决，在建模过程中需要体现出创造性 </a:t>
            </a:r>
            <a:r>
              <a:rPr lang="en-US" altLang="zh-CN" sz="2400" b="1" dirty="0">
                <a:latin typeface="黑体" panose="02010609060101010101" pitchFamily="49" charset="-122"/>
                <a:ea typeface="黑体" panose="02010609060101010101" pitchFamily="49" charset="-122"/>
              </a:rPr>
              <a:t>(</a:t>
            </a:r>
            <a:r>
              <a:rPr lang="en-US" altLang="zh-CN" sz="2400" b="1" dirty="0" err="1">
                <a:solidFill>
                  <a:srgbClr val="0070C0"/>
                </a:solidFill>
                <a:latin typeface="黑体" panose="02010609060101010101" pitchFamily="49" charset="-122"/>
                <a:ea typeface="黑体" panose="02010609060101010101" pitchFamily="49" charset="-122"/>
              </a:rPr>
              <a:t>建模求解</a:t>
            </a:r>
            <a:r>
              <a:rPr lang="en-US" altLang="zh-CN" sz="2400" b="1" dirty="0">
                <a:latin typeface="黑体" panose="02010609060101010101" pitchFamily="49" charset="-122"/>
                <a:ea typeface="黑体" panose="02010609060101010101" pitchFamily="49" charset="-122"/>
              </a:rPr>
              <a:t>)</a:t>
            </a:r>
            <a:endParaRPr lang="zh-CN" altLang="zh-CN" sz="2400" b="1" dirty="0">
              <a:latin typeface="黑体" panose="02010609060101010101" pitchFamily="49" charset="-122"/>
              <a:ea typeface="黑体" panose="02010609060101010101" pitchFamily="49" charset="-122"/>
            </a:endParaRPr>
          </a:p>
          <a:p>
            <a:pPr>
              <a:lnSpc>
                <a:spcPct val="130000"/>
              </a:lnSpc>
              <a:defRPr/>
            </a:pPr>
            <a:r>
              <a:rPr lang="zh-CN" altLang="zh-CN"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4</a:t>
            </a:r>
            <a:r>
              <a:rPr lang="zh-CN" altLang="zh-CN" sz="2400" b="1" dirty="0">
                <a:latin typeface="黑体" panose="02010609060101010101" pitchFamily="49" charset="-122"/>
                <a:ea typeface="黑体" panose="02010609060101010101" pitchFamily="49" charset="-122"/>
              </a:rPr>
              <a:t>）不是仅靠常用方法就可以完全解决的 </a:t>
            </a:r>
            <a:r>
              <a:rPr lang="en-US" altLang="zh-CN" sz="2400" b="1" dirty="0">
                <a:latin typeface="黑体" panose="02010609060101010101" pitchFamily="49" charset="-122"/>
                <a:ea typeface="黑体" panose="02010609060101010101" pitchFamily="49" charset="-122"/>
              </a:rPr>
              <a:t>(</a:t>
            </a:r>
            <a:r>
              <a:rPr lang="en-US" altLang="zh-CN" sz="2400" b="1" dirty="0" err="1">
                <a:solidFill>
                  <a:srgbClr val="0070C0"/>
                </a:solidFill>
                <a:latin typeface="黑体" panose="02010609060101010101" pitchFamily="49" charset="-122"/>
                <a:ea typeface="黑体" panose="02010609060101010101" pitchFamily="49" charset="-122"/>
              </a:rPr>
              <a:t>需新方法和现代工具</a:t>
            </a:r>
            <a:r>
              <a:rPr lang="en-US" altLang="zh-CN" sz="2400" b="1" dirty="0">
                <a:latin typeface="黑体" panose="02010609060101010101" pitchFamily="49" charset="-122"/>
                <a:ea typeface="黑体" panose="02010609060101010101" pitchFamily="49" charset="-122"/>
              </a:rPr>
              <a:t>)</a:t>
            </a:r>
            <a:endParaRPr lang="zh-CN" altLang="zh-CN" sz="2400" b="1" dirty="0">
              <a:latin typeface="黑体" panose="02010609060101010101" pitchFamily="49" charset="-122"/>
              <a:ea typeface="黑体" panose="02010609060101010101" pitchFamily="49" charset="-122"/>
            </a:endParaRPr>
          </a:p>
          <a:p>
            <a:pPr>
              <a:lnSpc>
                <a:spcPct val="130000"/>
              </a:lnSpc>
              <a:defRPr/>
            </a:pPr>
            <a:r>
              <a:rPr lang="zh-CN" altLang="zh-CN"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5</a:t>
            </a:r>
            <a:r>
              <a:rPr lang="zh-CN" altLang="zh-CN" sz="2400" b="1" dirty="0">
                <a:latin typeface="黑体" panose="02010609060101010101" pitchFamily="49" charset="-122"/>
                <a:ea typeface="黑体" panose="02010609060101010101" pitchFamily="49" charset="-122"/>
              </a:rPr>
              <a:t>）问题中涉及的因素可能没有完全包含在专业标准和规范中 </a:t>
            </a:r>
            <a:r>
              <a:rPr lang="en-US" altLang="zh-CN" sz="2400" b="1" dirty="0">
                <a:latin typeface="黑体" panose="02010609060101010101" pitchFamily="49" charset="-122"/>
                <a:ea typeface="黑体" panose="02010609060101010101" pitchFamily="49" charset="-122"/>
              </a:rPr>
              <a:t>(</a:t>
            </a:r>
            <a:r>
              <a:rPr lang="en-US" altLang="zh-CN" sz="2400" b="1" dirty="0" err="1">
                <a:solidFill>
                  <a:srgbClr val="0070C0"/>
                </a:solidFill>
                <a:latin typeface="黑体" panose="02010609060101010101" pitchFamily="49" charset="-122"/>
                <a:ea typeface="黑体" panose="02010609060101010101" pitchFamily="49" charset="-122"/>
              </a:rPr>
              <a:t>不确定与创新思维</a:t>
            </a:r>
            <a:r>
              <a:rPr lang="en-US" altLang="zh-CN" sz="2400" b="1" dirty="0">
                <a:latin typeface="黑体" panose="02010609060101010101" pitchFamily="49" charset="-122"/>
                <a:ea typeface="黑体" panose="02010609060101010101" pitchFamily="49" charset="-122"/>
              </a:rPr>
              <a:t>)</a:t>
            </a:r>
            <a:endParaRPr lang="zh-CN" altLang="zh-CN" sz="2400" b="1" dirty="0">
              <a:latin typeface="黑体" panose="02010609060101010101" pitchFamily="49" charset="-122"/>
              <a:ea typeface="黑体" panose="02010609060101010101" pitchFamily="49" charset="-122"/>
            </a:endParaRPr>
          </a:p>
          <a:p>
            <a:pPr>
              <a:lnSpc>
                <a:spcPct val="130000"/>
              </a:lnSpc>
              <a:defRPr/>
            </a:pPr>
            <a:r>
              <a:rPr lang="zh-CN" altLang="zh-CN"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6</a:t>
            </a:r>
            <a:r>
              <a:rPr lang="zh-CN" altLang="zh-CN" sz="2400" b="1" dirty="0">
                <a:latin typeface="黑体" panose="02010609060101010101" pitchFamily="49" charset="-122"/>
                <a:ea typeface="黑体" panose="02010609060101010101" pitchFamily="49" charset="-122"/>
              </a:rPr>
              <a:t>）问题相关各方利益不完全一致 </a:t>
            </a:r>
            <a:r>
              <a:rPr lang="en-US" altLang="zh-CN" sz="2400" b="1" dirty="0">
                <a:latin typeface="黑体" panose="02010609060101010101" pitchFamily="49" charset="-122"/>
                <a:ea typeface="黑体" panose="02010609060101010101" pitchFamily="49" charset="-122"/>
              </a:rPr>
              <a:t>(</a:t>
            </a:r>
            <a:r>
              <a:rPr lang="en-US" altLang="zh-CN" sz="2400" b="1" dirty="0" err="1">
                <a:solidFill>
                  <a:srgbClr val="0070C0"/>
                </a:solidFill>
                <a:latin typeface="黑体" panose="02010609060101010101" pitchFamily="49" charset="-122"/>
                <a:ea typeface="黑体" panose="02010609060101010101" pitchFamily="49" charset="-122"/>
              </a:rPr>
              <a:t>利益冲突</a:t>
            </a:r>
            <a:r>
              <a:rPr lang="en-US" altLang="zh-CN" sz="2400" b="1" dirty="0">
                <a:latin typeface="黑体" panose="02010609060101010101" pitchFamily="49" charset="-122"/>
                <a:ea typeface="黑体" panose="02010609060101010101" pitchFamily="49" charset="-122"/>
              </a:rPr>
              <a:t>)</a:t>
            </a:r>
            <a:endParaRPr lang="zh-CN" altLang="zh-CN" sz="2400" b="1" dirty="0">
              <a:latin typeface="黑体" panose="02010609060101010101" pitchFamily="49" charset="-122"/>
              <a:ea typeface="黑体" panose="02010609060101010101" pitchFamily="49" charset="-122"/>
            </a:endParaRPr>
          </a:p>
          <a:p>
            <a:pPr>
              <a:lnSpc>
                <a:spcPct val="130000"/>
              </a:lnSpc>
              <a:defRPr/>
            </a:pPr>
            <a:r>
              <a:rPr lang="zh-CN" altLang="zh-CN"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7</a:t>
            </a:r>
            <a:r>
              <a:rPr lang="zh-CN" altLang="zh-CN" sz="2400" b="1" dirty="0">
                <a:latin typeface="黑体" panose="02010609060101010101" pitchFamily="49" charset="-122"/>
                <a:ea typeface="黑体" panose="02010609060101010101" pitchFamily="49" charset="-122"/>
              </a:rPr>
              <a:t>）具有较高的综合性，包含多个相互关联的子问题 </a:t>
            </a:r>
            <a:r>
              <a:rPr lang="en-US" altLang="zh-CN" sz="2400" b="1" dirty="0">
                <a:latin typeface="黑体" panose="02010609060101010101" pitchFamily="49" charset="-122"/>
                <a:ea typeface="黑体" panose="02010609060101010101" pitchFamily="49" charset="-122"/>
              </a:rPr>
              <a:t>(</a:t>
            </a:r>
            <a:r>
              <a:rPr lang="zh-CN" altLang="zh-CN" sz="2400" b="1" dirty="0">
                <a:solidFill>
                  <a:srgbClr val="0070C0"/>
                </a:solidFill>
                <a:latin typeface="黑体" panose="02010609060101010101" pitchFamily="49" charset="-122"/>
                <a:ea typeface="黑体" panose="02010609060101010101" pitchFamily="49" charset="-122"/>
              </a:rPr>
              <a:t>综合性</a:t>
            </a:r>
            <a:r>
              <a:rPr lang="en-US" altLang="zh-CN" sz="2400" b="1" dirty="0" smtClean="0">
                <a:latin typeface="黑体" panose="02010609060101010101" pitchFamily="49" charset="-122"/>
                <a:ea typeface="黑体" panose="02010609060101010101" pitchFamily="49" charset="-122"/>
              </a:rPr>
              <a:t>)</a:t>
            </a:r>
            <a:endParaRPr lang="en-US" altLang="zh-CN" sz="2665" b="1" dirty="0">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txBox="1"/>
          <p:nvPr/>
        </p:nvSpPr>
        <p:spPr>
          <a:xfrm>
            <a:off x="190500" y="95251"/>
            <a:ext cx="2545127" cy="988483"/>
          </a:xfrm>
          <a:prstGeom prst="rect">
            <a:avLst/>
          </a:prstGeom>
        </p:spPr>
        <p:txBody>
          <a:bodyPr lIns="121917" tIns="60958" rIns="121917" bIns="60958" anchor="ctr">
            <a:normAutofit/>
          </a:bodyPr>
          <a:lstStyle/>
          <a:p>
            <a:pPr algn="ctr">
              <a:defRPr/>
            </a:pPr>
            <a:r>
              <a:rPr lang="zh-CN" altLang="en-US" sz="4000" b="1" dirty="0">
                <a:solidFill>
                  <a:schemeClr val="bg1"/>
                </a:solidFill>
                <a:latin typeface="微软雅黑" panose="020B0503020204020204" pitchFamily="34" charset="-122"/>
                <a:ea typeface="微软雅黑" panose="020B0503020204020204" pitchFamily="34" charset="-122"/>
                <a:cs typeface="+mj-cs"/>
              </a:rPr>
              <a:t>内  容</a:t>
            </a:r>
            <a:endParaRPr lang="zh-CN" altLang="en-US" sz="4000" b="1" dirty="0">
              <a:solidFill>
                <a:schemeClr val="bg1"/>
              </a:solidFill>
              <a:latin typeface="微软雅黑" panose="020B0503020204020204" pitchFamily="34" charset="-122"/>
              <a:ea typeface="微软雅黑" panose="020B0503020204020204" pitchFamily="34" charset="-122"/>
              <a:cs typeface="+mj-cs"/>
            </a:endParaRPr>
          </a:p>
        </p:txBody>
      </p:sp>
      <p:pic>
        <p:nvPicPr>
          <p:cNvPr id="16388" name="Picture 2" descr="D:\工作\2013暑期工作会PPT\校徽.png"/>
          <p:cNvPicPr>
            <a:picLocks noChangeAspect="1" noChangeArrowheads="1"/>
          </p:cNvPicPr>
          <p:nvPr/>
        </p:nvPicPr>
        <p:blipFill>
          <a:blip r:embed="rId1" cstate="print"/>
          <a:srcRect/>
          <a:stretch>
            <a:fillRect/>
          </a:stretch>
        </p:blipFill>
        <p:spPr bwMode="auto">
          <a:xfrm>
            <a:off x="9429752" y="285752"/>
            <a:ext cx="2762249" cy="552449"/>
          </a:xfrm>
          <a:prstGeom prst="rect">
            <a:avLst/>
          </a:prstGeom>
          <a:noFill/>
          <a:ln w="9525">
            <a:noFill/>
            <a:miter lim="800000"/>
            <a:headEnd/>
            <a:tailEnd/>
          </a:ln>
        </p:spPr>
      </p:pic>
      <p:sp>
        <p:nvSpPr>
          <p:cNvPr id="19" name="内容占位符 2"/>
          <p:cNvSpPr txBox="1"/>
          <p:nvPr/>
        </p:nvSpPr>
        <p:spPr>
          <a:xfrm>
            <a:off x="904875" y="1986915"/>
            <a:ext cx="10950575" cy="4585335"/>
          </a:xfrm>
          <a:prstGeom prst="rect">
            <a:avLst/>
          </a:prstGeom>
        </p:spPr>
        <p:txBody>
          <a:bodyPr vert="horz" lIns="121917" tIns="60958" rIns="121917" bIns="60958"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609600" indent="-609600" algn="l">
              <a:lnSpc>
                <a:spcPct val="150000"/>
              </a:lnSpc>
              <a:buFont typeface="Wingdings" panose="05000000000000000000" pitchFamily="2" charset="2"/>
              <a:buChar char="u"/>
            </a:pPr>
            <a:r>
              <a:rPr lang="zh-CN" altLang="en-US" sz="37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解读</a:t>
            </a:r>
            <a:r>
              <a:rPr lang="zh-CN" altLang="en-US" sz="3700" b="1">
                <a:solidFill>
                  <a:schemeClr val="accent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工程教育认证对系统能力培养的要求</a:t>
            </a:r>
            <a:endParaRPr lang="zh-CN" altLang="en-US" sz="3700" b="1">
              <a:solidFill>
                <a:schemeClr val="accent1">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609600" indent="-609600" algn="l">
              <a:lnSpc>
                <a:spcPct val="150000"/>
              </a:lnSpc>
              <a:buFont typeface="Wingdings" panose="05000000000000000000" pitchFamily="2" charset="2"/>
              <a:buChar char="u"/>
            </a:pPr>
            <a:r>
              <a:rPr lang="zh-CN" altLang="en-US" sz="3700" b="1">
                <a:solidFill>
                  <a:schemeClr val="accent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案例教学与教学案例 </a:t>
            </a:r>
            <a:endParaRPr lang="zh-CN" altLang="en-US" sz="3700" b="1">
              <a:solidFill>
                <a:schemeClr val="accent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09600" indent="-609600" algn="l">
              <a:lnSpc>
                <a:spcPct val="150000"/>
              </a:lnSpc>
              <a:buFont typeface="Wingdings" panose="05000000000000000000" pitchFamily="2" charset="2"/>
              <a:buChar char="u"/>
            </a:pPr>
            <a:r>
              <a:rPr lang="zh-CN" altLang="en-US" sz="3700" b="1" dirty="0">
                <a:solidFill>
                  <a:schemeClr val="accent1">
                    <a:lumMod val="50000"/>
                  </a:schemeClr>
                </a:solidFill>
                <a:latin typeface="微软雅黑" panose="020B0503020204020204" pitchFamily="34" charset="-122"/>
                <a:ea typeface="微软雅黑" panose="020B0503020204020204" pitchFamily="34" charset="-122"/>
                <a:sym typeface="华文新魏" panose="02010800040101010101" pitchFamily="2" charset="-122"/>
              </a:rPr>
              <a:t>软件工程教学案例的需求分析</a:t>
            </a:r>
            <a:endParaRPr lang="zh-CN" altLang="en-US" sz="3700" b="1">
              <a:solidFill>
                <a:schemeClr val="accent1">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50000"/>
              </a:lnSpc>
              <a:buFont typeface="Wingdings" panose="05000000000000000000" pitchFamily="2" charset="2"/>
            </a:pPr>
            <a:endParaRPr lang="zh-CN" altLang="en-US" sz="3700" b="1">
              <a:solidFill>
                <a:schemeClr val="accent1">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609600" indent="-609600" algn="l">
              <a:lnSpc>
                <a:spcPct val="150000"/>
              </a:lnSpc>
              <a:buFont typeface="Wingdings" panose="05000000000000000000" pitchFamily="2" charset="2"/>
              <a:buChar char="u"/>
            </a:pPr>
            <a:endParaRPr lang="zh-CN" altLang="en-US" sz="3700" b="1" dirty="0">
              <a:solidFill>
                <a:schemeClr val="accent1">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ChangeArrowheads="1"/>
          </p:cNvSpPr>
          <p:nvPr>
            <p:ph type="title"/>
          </p:nvPr>
        </p:nvSpPr>
        <p:spPr/>
        <p:txBody>
          <a:bodyPr/>
          <a:lstStyle/>
          <a:p>
            <a:pPr eaLnBrk="1" hangingPunct="1">
              <a:defRPr/>
            </a:pPr>
            <a:r>
              <a:rPr lang="en-US" altLang="zh-CN"/>
              <a:t>Building a dog house: </a:t>
            </a:r>
            <a:r>
              <a:rPr lang="zh-CN" altLang="en-US"/>
              <a:t>工程问题？</a:t>
            </a:r>
            <a:r>
              <a:rPr lang="en-US" altLang="zh-CN"/>
              <a:t> </a:t>
            </a:r>
            <a:endParaRPr lang="en-US" altLang="zh-CN"/>
          </a:p>
        </p:txBody>
      </p:sp>
      <p:pic>
        <p:nvPicPr>
          <p:cNvPr id="32771" name="Picture 3" descr="DOGHOUSE"/>
          <p:cNvPicPr>
            <a:picLocks noChangeAspect="1" noChangeArrowheads="1"/>
          </p:cNvPicPr>
          <p:nvPr/>
        </p:nvPicPr>
        <p:blipFill>
          <a:blip r:embed="rId1" cstate="print"/>
          <a:srcRect/>
          <a:stretch>
            <a:fillRect/>
          </a:stretch>
        </p:blipFill>
        <p:spPr bwMode="auto">
          <a:xfrm>
            <a:off x="1236132" y="1270793"/>
            <a:ext cx="3640667" cy="5514975"/>
          </a:xfrm>
          <a:prstGeom prst="rect">
            <a:avLst/>
          </a:prstGeom>
          <a:noFill/>
          <a:ln w="9525">
            <a:noFill/>
            <a:miter lim="800000"/>
            <a:headEnd/>
            <a:tailEnd/>
          </a:ln>
        </p:spPr>
      </p:pic>
      <p:pic>
        <p:nvPicPr>
          <p:cNvPr id="336902" name="Picture 6"/>
          <p:cNvPicPr>
            <a:picLocks noChangeAspect="1" noChangeArrowheads="1"/>
          </p:cNvPicPr>
          <p:nvPr/>
        </p:nvPicPr>
        <p:blipFill>
          <a:blip r:embed="rId2" cstate="print"/>
          <a:srcRect/>
          <a:stretch>
            <a:fillRect/>
          </a:stretch>
        </p:blipFill>
        <p:spPr bwMode="auto">
          <a:xfrm>
            <a:off x="6175164" y="1270318"/>
            <a:ext cx="3399367" cy="1912937"/>
          </a:xfrm>
          <a:prstGeom prst="rect">
            <a:avLst/>
          </a:prstGeom>
          <a:noFill/>
          <a:ln w="9525">
            <a:noFill/>
            <a:miter lim="800000"/>
            <a:headEnd/>
            <a:tailEnd/>
          </a:ln>
        </p:spPr>
      </p:pic>
      <p:pic>
        <p:nvPicPr>
          <p:cNvPr id="336903" name="Picture 7"/>
          <p:cNvPicPr>
            <a:picLocks noChangeAspect="1" noChangeArrowheads="1"/>
          </p:cNvPicPr>
          <p:nvPr/>
        </p:nvPicPr>
        <p:blipFill>
          <a:blip r:embed="rId3" cstate="print"/>
          <a:srcRect/>
          <a:stretch>
            <a:fillRect/>
          </a:stretch>
        </p:blipFill>
        <p:spPr bwMode="auto">
          <a:xfrm>
            <a:off x="5226898" y="3305175"/>
            <a:ext cx="4347633" cy="2659063"/>
          </a:xfrm>
          <a:prstGeom prst="rect">
            <a:avLst/>
          </a:prstGeom>
          <a:noFill/>
          <a:ln w="9525">
            <a:noFill/>
            <a:miter lim="800000"/>
            <a:headEnd/>
            <a:tailEnd/>
          </a:ln>
        </p:spPr>
      </p:pic>
      <p:pic>
        <p:nvPicPr>
          <p:cNvPr id="336905" name="Picture 9"/>
          <p:cNvPicPr>
            <a:picLocks noChangeAspect="1" noChangeArrowheads="1"/>
          </p:cNvPicPr>
          <p:nvPr/>
        </p:nvPicPr>
        <p:blipFill>
          <a:blip r:embed="rId4" cstate="print"/>
          <a:srcRect/>
          <a:stretch>
            <a:fillRect/>
          </a:stretch>
        </p:blipFill>
        <p:spPr bwMode="auto">
          <a:xfrm>
            <a:off x="8790517" y="4948238"/>
            <a:ext cx="3401483" cy="190976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6902"/>
                                        </p:tgtEl>
                                        <p:attrNameLst>
                                          <p:attrName>style.visibility</p:attrName>
                                        </p:attrNameLst>
                                      </p:cBhvr>
                                      <p:to>
                                        <p:strVal val="visible"/>
                                      </p:to>
                                    </p:set>
                                    <p:anim calcmode="lin" valueType="num">
                                      <p:cBhvr additive="base">
                                        <p:cTn id="7" dur="500" fill="hold"/>
                                        <p:tgtEl>
                                          <p:spTgt spid="336902"/>
                                        </p:tgtEl>
                                        <p:attrNameLst>
                                          <p:attrName>ppt_x</p:attrName>
                                        </p:attrNameLst>
                                      </p:cBhvr>
                                      <p:tavLst>
                                        <p:tav tm="0">
                                          <p:val>
                                            <p:strVal val="#ppt_x"/>
                                          </p:val>
                                        </p:tav>
                                        <p:tav tm="100000">
                                          <p:val>
                                            <p:strVal val="#ppt_x"/>
                                          </p:val>
                                        </p:tav>
                                      </p:tavLst>
                                    </p:anim>
                                    <p:anim calcmode="lin" valueType="num">
                                      <p:cBhvr additive="base">
                                        <p:cTn id="8" dur="500" fill="hold"/>
                                        <p:tgtEl>
                                          <p:spTgt spid="33690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36903"/>
                                        </p:tgtEl>
                                        <p:attrNameLst>
                                          <p:attrName>style.visibility</p:attrName>
                                        </p:attrNameLst>
                                      </p:cBhvr>
                                      <p:to>
                                        <p:strVal val="visible"/>
                                      </p:to>
                                    </p:set>
                                    <p:anim calcmode="lin" valueType="num">
                                      <p:cBhvr additive="base">
                                        <p:cTn id="13" dur="500" fill="hold"/>
                                        <p:tgtEl>
                                          <p:spTgt spid="336903"/>
                                        </p:tgtEl>
                                        <p:attrNameLst>
                                          <p:attrName>ppt_x</p:attrName>
                                        </p:attrNameLst>
                                      </p:cBhvr>
                                      <p:tavLst>
                                        <p:tav tm="0">
                                          <p:val>
                                            <p:strVal val="#ppt_x"/>
                                          </p:val>
                                        </p:tav>
                                        <p:tav tm="100000">
                                          <p:val>
                                            <p:strVal val="#ppt_x"/>
                                          </p:val>
                                        </p:tav>
                                      </p:tavLst>
                                    </p:anim>
                                    <p:anim calcmode="lin" valueType="num">
                                      <p:cBhvr additive="base">
                                        <p:cTn id="14" dur="500" fill="hold"/>
                                        <p:tgtEl>
                                          <p:spTgt spid="33690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36905"/>
                                        </p:tgtEl>
                                        <p:attrNameLst>
                                          <p:attrName>style.visibility</p:attrName>
                                        </p:attrNameLst>
                                      </p:cBhvr>
                                      <p:to>
                                        <p:strVal val="visible"/>
                                      </p:to>
                                    </p:set>
                                    <p:anim calcmode="lin" valueType="num">
                                      <p:cBhvr additive="base">
                                        <p:cTn id="19" dur="500" fill="hold"/>
                                        <p:tgtEl>
                                          <p:spTgt spid="336905"/>
                                        </p:tgtEl>
                                        <p:attrNameLst>
                                          <p:attrName>ppt_x</p:attrName>
                                        </p:attrNameLst>
                                      </p:cBhvr>
                                      <p:tavLst>
                                        <p:tav tm="0">
                                          <p:val>
                                            <p:strVal val="#ppt_x"/>
                                          </p:val>
                                        </p:tav>
                                        <p:tav tm="100000">
                                          <p:val>
                                            <p:strVal val="#ppt_x"/>
                                          </p:val>
                                        </p:tav>
                                      </p:tavLst>
                                    </p:anim>
                                    <p:anim calcmode="lin" valueType="num">
                                      <p:cBhvr additive="base">
                                        <p:cTn id="20" dur="500" fill="hold"/>
                                        <p:tgtEl>
                                          <p:spTgt spid="3369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p:txBody>
          <a:bodyPr/>
          <a:lstStyle/>
          <a:p>
            <a:pPr eaLnBrk="1" hangingPunct="1">
              <a:defRPr/>
            </a:pPr>
            <a:r>
              <a:rPr lang="en-US" altLang="zh-CN">
                <a:sym typeface="+mn-ea"/>
              </a:rPr>
              <a:t>Building </a:t>
            </a:r>
            <a:r>
              <a:rPr lang="en-US" altLang="zh-CN"/>
              <a:t> a house</a:t>
            </a:r>
            <a:endParaRPr lang="en-US" altLang="zh-CN"/>
          </a:p>
        </p:txBody>
      </p:sp>
      <p:pic>
        <p:nvPicPr>
          <p:cNvPr id="34819" name="Picture 3" descr="HOUSE"/>
          <p:cNvPicPr>
            <a:picLocks noChangeAspect="1" noChangeArrowheads="1"/>
          </p:cNvPicPr>
          <p:nvPr/>
        </p:nvPicPr>
        <p:blipFill>
          <a:blip r:embed="rId1" cstate="print"/>
          <a:srcRect/>
          <a:stretch>
            <a:fillRect/>
          </a:stretch>
        </p:blipFill>
        <p:spPr bwMode="auto">
          <a:xfrm>
            <a:off x="189230" y="1130300"/>
            <a:ext cx="8890000" cy="4278630"/>
          </a:xfrm>
          <a:prstGeom prst="rect">
            <a:avLst/>
          </a:prstGeom>
          <a:noFill/>
          <a:ln w="9525">
            <a:noFill/>
            <a:miter lim="800000"/>
            <a:headEnd/>
            <a:tailEnd/>
          </a:ln>
        </p:spPr>
      </p:pic>
      <p:pic>
        <p:nvPicPr>
          <p:cNvPr id="4" name="图片 3"/>
          <p:cNvPicPr>
            <a:picLocks noChangeAspect="1"/>
          </p:cNvPicPr>
          <p:nvPr/>
        </p:nvPicPr>
        <p:blipFill>
          <a:blip r:embed="rId2"/>
          <a:stretch>
            <a:fillRect/>
          </a:stretch>
        </p:blipFill>
        <p:spPr>
          <a:xfrm>
            <a:off x="5457190" y="1871980"/>
            <a:ext cx="6571615" cy="49237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p:cNvSpPr>
            <a:spLocks noGrp="1" noChangeArrowheads="1"/>
          </p:cNvSpPr>
          <p:nvPr>
            <p:ph type="sldNum" sz="quarter" idx="11"/>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1448BE47-9347-4729-B47C-62EF0254B279}" type="slidenum">
              <a:rPr lang="zh-CN" altLang="en-US" sz="1400">
                <a:latin typeface="Times New Roman" panose="02020603050405020304" pitchFamily="18" charset="0"/>
              </a:rPr>
            </a:fld>
            <a:endParaRPr lang="zh-CN" altLang="en-US" sz="1400">
              <a:latin typeface="Times New Roman" panose="02020603050405020304" pitchFamily="18" charset="0"/>
            </a:endParaRPr>
          </a:p>
        </p:txBody>
      </p:sp>
      <p:sp>
        <p:nvSpPr>
          <p:cNvPr id="35843" name="标题 1"/>
          <p:cNvSpPr>
            <a:spLocks noGrp="1" noChangeArrowheads="1"/>
          </p:cNvSpPr>
          <p:nvPr>
            <p:ph type="title"/>
          </p:nvPr>
        </p:nvSpPr>
        <p:spPr>
          <a:xfrm>
            <a:off x="428625" y="179705"/>
            <a:ext cx="9850438" cy="762000"/>
          </a:xfrm>
        </p:spPr>
        <p:txBody>
          <a:bodyPr/>
          <a:lstStyle/>
          <a:p>
            <a:r>
              <a:rPr lang="zh-CN" altLang="en-US" smtClean="0">
                <a:solidFill>
                  <a:schemeClr val="bg1"/>
                </a:solidFill>
                <a:latin typeface="隶书" panose="02010509060101010101" pitchFamily="49" charset="-122"/>
                <a:ea typeface="隶书" panose="02010509060101010101" pitchFamily="49" charset="-122"/>
              </a:rPr>
              <a:t>工程的含义</a:t>
            </a:r>
            <a:endParaRPr lang="zh-CN" altLang="en-US" smtClean="0">
              <a:solidFill>
                <a:schemeClr val="bg1"/>
              </a:solidFill>
              <a:latin typeface="隶书" panose="02010509060101010101" pitchFamily="49" charset="-122"/>
              <a:ea typeface="隶书" panose="02010509060101010101" pitchFamily="49" charset="-122"/>
            </a:endParaRPr>
          </a:p>
        </p:txBody>
      </p:sp>
      <p:sp>
        <p:nvSpPr>
          <p:cNvPr id="35844" name="内容占位符 2"/>
          <p:cNvSpPr>
            <a:spLocks noGrp="1" noChangeArrowheads="1"/>
          </p:cNvSpPr>
          <p:nvPr>
            <p:ph idx="4294967295"/>
          </p:nvPr>
        </p:nvSpPr>
        <p:spPr>
          <a:xfrm>
            <a:off x="626110" y="1278890"/>
            <a:ext cx="10939463" cy="5334000"/>
          </a:xfrm>
          <a:solidFill>
            <a:srgbClr val="FFFFFF"/>
          </a:solidFill>
        </p:spPr>
        <p:txBody>
          <a:bodyPr/>
          <a:lstStyle/>
          <a:p>
            <a:pPr>
              <a:buFont typeface="Wingdings" panose="05000000000000000000" pitchFamily="2" charset="2"/>
              <a:buChar char="Ø"/>
            </a:pPr>
            <a:r>
              <a:rPr lang="zh-CN" altLang="zh-CN" smtClean="0"/>
              <a:t> </a:t>
            </a:r>
            <a:r>
              <a:rPr lang="zh-CN" altLang="en-US" b="1" smtClean="0">
                <a:solidFill>
                  <a:srgbClr val="C00000"/>
                </a:solidFill>
              </a:rPr>
              <a:t>工程</a:t>
            </a:r>
            <a:r>
              <a:rPr lang="zh-CN" altLang="en-US" smtClean="0"/>
              <a:t>是将理论和所学的知识应用于实践的科学，以便</a:t>
            </a:r>
            <a:r>
              <a:rPr lang="zh-CN" altLang="en-US" b="1" smtClean="0">
                <a:solidFill>
                  <a:srgbClr val="C00000"/>
                </a:solidFill>
              </a:rPr>
              <a:t>经济有效</a:t>
            </a:r>
            <a:r>
              <a:rPr lang="zh-CN" altLang="en-US" smtClean="0"/>
              <a:t>地解决实际问题。</a:t>
            </a:r>
            <a:endParaRPr lang="zh-CN" altLang="en-US" smtClean="0"/>
          </a:p>
        </p:txBody>
      </p:sp>
      <p:pic>
        <p:nvPicPr>
          <p:cNvPr id="18436"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71713" y="2471738"/>
            <a:ext cx="2847975" cy="17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7" name="Picture 3" descr="HOU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8563" y="4386263"/>
            <a:ext cx="4287837" cy="206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TextBox 6"/>
          <p:cNvSpPr>
            <a:spLocks noChangeArrowheads="1"/>
          </p:cNvSpPr>
          <p:nvPr/>
        </p:nvSpPr>
        <p:spPr bwMode="auto">
          <a:xfrm>
            <a:off x="6045200" y="2355850"/>
            <a:ext cx="29591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buFont typeface="Arial" panose="020B0604020202020204" pitchFamily="34" charset="0"/>
              <a:buChar char="•"/>
            </a:pPr>
            <a:r>
              <a:rPr lang="en-US" altLang="zh-CN" sz="2400" b="1">
                <a:solidFill>
                  <a:srgbClr val="C00000"/>
                </a:solidFill>
                <a:latin typeface="Times New Roman" panose="02020603050405020304" pitchFamily="18" charset="0"/>
                <a:sym typeface="Times New Roman" panose="02020603050405020304" pitchFamily="18" charset="0"/>
              </a:rPr>
              <a:t> Craft</a:t>
            </a:r>
            <a:endParaRPr lang="zh-CN" altLang="en-US" sz="2400" b="1">
              <a:solidFill>
                <a:srgbClr val="C00000"/>
              </a:solidFill>
              <a:latin typeface="Times New Roman" panose="02020603050405020304" pitchFamily="18" charset="0"/>
              <a:sym typeface="Times New Roman" panose="02020603050405020304" pitchFamily="18" charset="0"/>
            </a:endParaRPr>
          </a:p>
          <a:p>
            <a:pPr eaLnBrk="0" hangingPunct="0"/>
            <a:r>
              <a:rPr lang="en-US" altLang="zh-CN" sz="2400" b="1">
                <a:solidFill>
                  <a:srgbClr val="000000"/>
                </a:solidFill>
                <a:latin typeface="Times New Roman" panose="02020603050405020304" pitchFamily="18" charset="0"/>
                <a:sym typeface="Times New Roman" panose="02020603050405020304" pitchFamily="18" charset="0"/>
              </a:rPr>
              <a:t>    --personal skill</a:t>
            </a:r>
            <a:endParaRPr lang="zh-CN" altLang="en-US" sz="2400" b="1">
              <a:solidFill>
                <a:srgbClr val="000000"/>
              </a:solidFill>
              <a:latin typeface="Times New Roman" panose="02020603050405020304" pitchFamily="18" charset="0"/>
              <a:sym typeface="Times New Roman" panose="02020603050405020304" pitchFamily="18" charset="0"/>
            </a:endParaRPr>
          </a:p>
          <a:p>
            <a:pPr eaLnBrk="0" hangingPunct="0"/>
            <a:r>
              <a:rPr lang="en-US" altLang="zh-CN" sz="2400" b="1">
                <a:solidFill>
                  <a:srgbClr val="000000"/>
                </a:solidFill>
                <a:latin typeface="Times New Roman" panose="02020603050405020304" pitchFamily="18" charset="0"/>
                <a:sym typeface="Times New Roman" panose="02020603050405020304" pitchFamily="18" charset="0"/>
              </a:rPr>
              <a:t>    --experience</a:t>
            </a:r>
            <a:endParaRPr lang="zh-CN" altLang="en-US" sz="2400" b="1">
              <a:solidFill>
                <a:srgbClr val="000000"/>
              </a:solidFill>
              <a:latin typeface="Times New Roman" panose="02020603050405020304" pitchFamily="18" charset="0"/>
              <a:sym typeface="Times New Roman" panose="02020603050405020304" pitchFamily="18" charset="0"/>
            </a:endParaRPr>
          </a:p>
          <a:p>
            <a:pPr eaLnBrk="0" hangingPunct="0"/>
            <a:r>
              <a:rPr lang="en-US" altLang="zh-CN" sz="2400" b="1">
                <a:solidFill>
                  <a:srgbClr val="000000"/>
                </a:solidFill>
                <a:latin typeface="Times New Roman" panose="02020603050405020304" pitchFamily="18" charset="0"/>
                <a:sym typeface="Times New Roman" panose="02020603050405020304" pitchFamily="18" charset="0"/>
              </a:rPr>
              <a:t>    --flexible materials</a:t>
            </a:r>
            <a:endParaRPr lang="zh-CN" altLang="en-US" sz="2400" b="1">
              <a:solidFill>
                <a:srgbClr val="000000"/>
              </a:solidFill>
              <a:latin typeface="Times New Roman" panose="02020603050405020304" pitchFamily="18" charset="0"/>
              <a:sym typeface="Times New Roman" panose="02020603050405020304" pitchFamily="18" charset="0"/>
            </a:endParaRPr>
          </a:p>
          <a:p>
            <a:pPr eaLnBrk="0" hangingPunct="0"/>
            <a:r>
              <a:rPr lang="en-US" altLang="zh-CN" sz="2400" b="1">
                <a:solidFill>
                  <a:srgbClr val="000000"/>
                </a:solidFill>
                <a:latin typeface="Times New Roman" panose="02020603050405020304" pitchFamily="18" charset="0"/>
                <a:sym typeface="Times New Roman" panose="02020603050405020304" pitchFamily="18" charset="0"/>
              </a:rPr>
              <a:t>   -- Simple process</a:t>
            </a:r>
            <a:endParaRPr lang="zh-CN" altLang="en-US" sz="2400" b="1">
              <a:solidFill>
                <a:srgbClr val="000000"/>
              </a:solidFill>
              <a:latin typeface="Times New Roman" panose="02020603050405020304" pitchFamily="18" charset="0"/>
              <a:sym typeface="Times New Roman" panose="02020603050405020304" pitchFamily="18" charset="0"/>
            </a:endParaRPr>
          </a:p>
        </p:txBody>
      </p:sp>
      <p:sp>
        <p:nvSpPr>
          <p:cNvPr id="18439" name="TextBox 7"/>
          <p:cNvSpPr>
            <a:spLocks noChangeArrowheads="1"/>
          </p:cNvSpPr>
          <p:nvPr/>
        </p:nvSpPr>
        <p:spPr bwMode="auto">
          <a:xfrm>
            <a:off x="1446213" y="4579938"/>
            <a:ext cx="3417887"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buFont typeface="Arial" panose="020B0604020202020204" pitchFamily="34" charset="0"/>
              <a:buChar char="•"/>
            </a:pPr>
            <a:r>
              <a:rPr lang="en-US" altLang="zh-CN" sz="2400" b="1">
                <a:solidFill>
                  <a:srgbClr val="C00000"/>
                </a:solidFill>
                <a:latin typeface="Times New Roman" panose="02020603050405020304" pitchFamily="18" charset="0"/>
                <a:sym typeface="Times New Roman" panose="02020603050405020304" pitchFamily="18" charset="0"/>
              </a:rPr>
              <a:t> Engineering</a:t>
            </a:r>
            <a:endParaRPr lang="zh-CN" altLang="en-US" sz="2400" b="1">
              <a:solidFill>
                <a:srgbClr val="C00000"/>
              </a:solidFill>
              <a:latin typeface="Times New Roman" panose="02020603050405020304" pitchFamily="18" charset="0"/>
              <a:sym typeface="Times New Roman" panose="02020603050405020304" pitchFamily="18" charset="0"/>
            </a:endParaRPr>
          </a:p>
          <a:p>
            <a:pPr eaLnBrk="0" hangingPunct="0"/>
            <a:r>
              <a:rPr lang="en-US" altLang="zh-CN" sz="2400" b="1">
                <a:solidFill>
                  <a:srgbClr val="000000"/>
                </a:solidFill>
                <a:latin typeface="Times New Roman" panose="02020603050405020304" pitchFamily="18" charset="0"/>
                <a:sym typeface="Times New Roman" panose="02020603050405020304" pitchFamily="18" charset="0"/>
              </a:rPr>
              <a:t>    --models and tools</a:t>
            </a:r>
            <a:endParaRPr lang="zh-CN" altLang="en-US" sz="2400" b="1">
              <a:solidFill>
                <a:srgbClr val="000000"/>
              </a:solidFill>
              <a:latin typeface="Times New Roman" panose="02020603050405020304" pitchFamily="18" charset="0"/>
              <a:sym typeface="Times New Roman" panose="02020603050405020304" pitchFamily="18" charset="0"/>
            </a:endParaRPr>
          </a:p>
          <a:p>
            <a:pPr eaLnBrk="0" hangingPunct="0"/>
            <a:r>
              <a:rPr lang="en-US" altLang="zh-CN" sz="2400" b="1">
                <a:solidFill>
                  <a:srgbClr val="000000"/>
                </a:solidFill>
                <a:latin typeface="Times New Roman" panose="02020603050405020304" pitchFamily="18" charset="0"/>
                <a:sym typeface="Times New Roman" panose="02020603050405020304" pitchFamily="18" charset="0"/>
              </a:rPr>
              <a:t>    --recorded knowledge</a:t>
            </a:r>
            <a:endParaRPr lang="zh-CN" altLang="en-US" sz="2400" b="1">
              <a:solidFill>
                <a:srgbClr val="000000"/>
              </a:solidFill>
              <a:latin typeface="Times New Roman" panose="02020603050405020304" pitchFamily="18" charset="0"/>
              <a:sym typeface="Times New Roman" panose="02020603050405020304" pitchFamily="18" charset="0"/>
            </a:endParaRPr>
          </a:p>
          <a:p>
            <a:pPr eaLnBrk="0" hangingPunct="0"/>
            <a:r>
              <a:rPr lang="en-US" altLang="zh-CN" sz="2400" b="1">
                <a:solidFill>
                  <a:srgbClr val="000000"/>
                </a:solidFill>
                <a:latin typeface="Times New Roman" panose="02020603050405020304" pitchFamily="18" charset="0"/>
                <a:sym typeface="Times New Roman" panose="02020603050405020304" pitchFamily="18" charset="0"/>
              </a:rPr>
              <a:t>    --controlled materials</a:t>
            </a:r>
            <a:endParaRPr lang="zh-CN" altLang="en-US" sz="2400" b="1">
              <a:solidFill>
                <a:srgbClr val="000000"/>
              </a:solidFill>
              <a:latin typeface="Times New Roman" panose="02020603050405020304" pitchFamily="18" charset="0"/>
              <a:sym typeface="Times New Roman" panose="02020603050405020304" pitchFamily="18" charset="0"/>
            </a:endParaRPr>
          </a:p>
          <a:p>
            <a:pPr eaLnBrk="0" hangingPunct="0"/>
            <a:r>
              <a:rPr lang="en-US" altLang="zh-CN" sz="2400" b="1">
                <a:solidFill>
                  <a:srgbClr val="000000"/>
                </a:solidFill>
                <a:latin typeface="Times New Roman" panose="02020603050405020304" pitchFamily="18" charset="0"/>
                <a:sym typeface="Times New Roman" panose="02020603050405020304" pitchFamily="18" charset="0"/>
              </a:rPr>
              <a:t>    --Well-defined process</a:t>
            </a:r>
            <a:endParaRPr lang="zh-CN" altLang="en-US" sz="2400" b="1">
              <a:solidFill>
                <a:srgbClr val="000000"/>
              </a:solidFill>
              <a:latin typeface="Times New Roman" panose="02020603050405020304" pitchFamily="18" charset="0"/>
              <a:sym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436"/>
                                        </p:tgtEl>
                                        <p:attrNameLst>
                                          <p:attrName>style.visibility</p:attrName>
                                        </p:attrNameLst>
                                      </p:cBhvr>
                                      <p:to>
                                        <p:strVal val="visible"/>
                                      </p:to>
                                    </p:set>
                                    <p:anim calcmode="lin" valueType="num">
                                      <p:cBhvr>
                                        <p:cTn id="7" dur="500" fill="hold"/>
                                        <p:tgtEl>
                                          <p:spTgt spid="18436"/>
                                        </p:tgtEl>
                                        <p:attrNameLst>
                                          <p:attrName>ppt_x</p:attrName>
                                        </p:attrNameLst>
                                      </p:cBhvr>
                                      <p:tavLst>
                                        <p:tav tm="0">
                                          <p:val>
                                            <p:strVal val="#ppt_x"/>
                                          </p:val>
                                        </p:tav>
                                        <p:tav tm="100000">
                                          <p:val>
                                            <p:strVal val="#ppt_x"/>
                                          </p:val>
                                        </p:tav>
                                      </p:tavLst>
                                    </p:anim>
                                    <p:anim calcmode="lin" valueType="num">
                                      <p:cBhvr>
                                        <p:cTn id="8" dur="500" fill="hold"/>
                                        <p:tgtEl>
                                          <p:spTgt spid="1843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43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43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4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8" grpId="0" bldLvl="0"/>
      <p:bldP spid="18439" grpId="0" bldLvl="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3"/>
          <p:cNvSpPr>
            <a:spLocks noGrp="1" noChangeArrowheads="1"/>
          </p:cNvSpPr>
          <p:nvPr>
            <p:ph type="sldNum" sz="quarter" idx="11"/>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34D0ADF5-DF7C-4DB6-A17A-2D78D09A23BF}" type="slidenum">
              <a:rPr lang="zh-CN" altLang="en-US" sz="1400">
                <a:latin typeface="Times New Roman" panose="02020603050405020304" pitchFamily="18" charset="0"/>
              </a:rPr>
            </a:fld>
            <a:endParaRPr lang="zh-CN" altLang="en-US" sz="1400">
              <a:latin typeface="Times New Roman" panose="02020603050405020304" pitchFamily="18" charset="0"/>
            </a:endParaRPr>
          </a:p>
        </p:txBody>
      </p:sp>
      <p:sp>
        <p:nvSpPr>
          <p:cNvPr id="37891" name="标题 1"/>
          <p:cNvSpPr>
            <a:spLocks noGrp="1" noChangeArrowheads="1"/>
          </p:cNvSpPr>
          <p:nvPr>
            <p:ph type="title"/>
          </p:nvPr>
        </p:nvSpPr>
        <p:spPr>
          <a:xfrm>
            <a:off x="309880" y="179070"/>
            <a:ext cx="9850438" cy="762000"/>
          </a:xfrm>
        </p:spPr>
        <p:txBody>
          <a:bodyPr/>
          <a:lstStyle/>
          <a:p>
            <a:r>
              <a:rPr lang="zh-CN" altLang="en-US" smtClean="0">
                <a:solidFill>
                  <a:schemeClr val="bg1"/>
                </a:solidFill>
                <a:latin typeface="隶书" panose="02010509060101010101" pitchFamily="49" charset="-122"/>
                <a:ea typeface="隶书" panose="02010509060101010101" pitchFamily="49" charset="-122"/>
              </a:rPr>
              <a:t>工程的含义</a:t>
            </a:r>
            <a:endParaRPr lang="zh-CN" altLang="en-US" smtClean="0">
              <a:solidFill>
                <a:schemeClr val="bg1"/>
              </a:solidFill>
              <a:latin typeface="隶书" panose="02010509060101010101" pitchFamily="49" charset="-122"/>
              <a:ea typeface="隶书" panose="02010509060101010101" pitchFamily="49" charset="-122"/>
            </a:endParaRPr>
          </a:p>
        </p:txBody>
      </p:sp>
      <p:sp>
        <p:nvSpPr>
          <p:cNvPr id="20483" name="内容占位符 2"/>
          <p:cNvSpPr>
            <a:spLocks noGrp="1" noChangeArrowheads="1"/>
          </p:cNvSpPr>
          <p:nvPr>
            <p:ph idx="4294967295"/>
          </p:nvPr>
        </p:nvSpPr>
        <p:spPr>
          <a:xfrm>
            <a:off x="501650" y="1189990"/>
            <a:ext cx="11424920" cy="5667375"/>
          </a:xfrm>
          <a:noFill/>
          <a:extLst>
            <a:ext uri="{909E8E84-426E-40DD-AFC4-6F175D3DCCD1}">
              <a14:hiddenFill xmlns:a14="http://schemas.microsoft.com/office/drawing/2010/main">
                <a:solidFill>
                  <a:srgbClr val="FFFFFF"/>
                </a:solidFill>
              </a14:hiddenFill>
            </a:ext>
          </a:extLst>
        </p:spPr>
        <p:txBody>
          <a:bodyPr>
            <a:normAutofit fontScale="90000" lnSpcReduction="20000"/>
          </a:bodyPr>
          <a:lstStyle/>
          <a:p>
            <a:pPr>
              <a:lnSpc>
                <a:spcPct val="150000"/>
              </a:lnSpc>
              <a:buFont typeface="Wingdings" panose="05000000000000000000" pitchFamily="2" charset="2"/>
              <a:buChar char="Ø"/>
              <a:defRPr/>
            </a:pPr>
            <a:r>
              <a:rPr lang="zh-CN" altLang="en-US" b="1" dirty="0" smtClean="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规模上的差异</a:t>
            </a:r>
            <a:endParaRPr lang="en-US" altLang="zh-CN" b="1" dirty="0" smtClean="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50000"/>
              </a:lnSpc>
              <a:buFontTx/>
              <a:buChar char="•"/>
              <a:defRPr/>
            </a:pP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rPr>
              <a:t>树上小屋 </a:t>
            </a:r>
            <a:r>
              <a:rPr lang="en-US" altLang="zh-CN" b="1" dirty="0" smtClean="0">
                <a:latin typeface="微软雅黑" panose="020B0503020204020204" pitchFamily="34" charset="-122"/>
                <a:ea typeface="微软雅黑" panose="020B0503020204020204" pitchFamily="34" charset="-122"/>
                <a:cs typeface="微软雅黑" panose="020B0503020204020204" pitchFamily="34" charset="-122"/>
              </a:rPr>
              <a:t>vs. </a:t>
            </a: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rPr>
              <a:t>摩天大楼</a:t>
            </a:r>
            <a:endPar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50000"/>
              </a:lnSpc>
              <a:buFontTx/>
              <a:buChar char="•"/>
              <a:defRPr/>
            </a:pPr>
            <a:r>
              <a:rPr lang="zh-CN" altLang="en-US" b="1" dirty="0"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加法程序 </a:t>
            </a:r>
            <a:r>
              <a:rPr lang="en-US" altLang="zh-CN" b="1" dirty="0"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vs. </a:t>
            </a:r>
            <a:r>
              <a:rPr lang="zh-CN" altLang="en-US" b="1" dirty="0"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银行管理系统</a:t>
            </a:r>
            <a:endParaRPr lang="en-US" altLang="zh-CN" b="1" dirty="0"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buFont typeface="Wingdings" panose="05000000000000000000" pitchFamily="2" charset="2"/>
              <a:buChar char="Ø"/>
              <a:defRPr/>
            </a:pPr>
            <a:r>
              <a:rPr lang="zh-CN" altLang="en-US" b="1" dirty="0" smtClean="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手工（</a:t>
            </a:r>
            <a:r>
              <a:rPr lang="en-US" altLang="zh-CN" b="1" dirty="0" smtClean="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Craft</a:t>
            </a:r>
            <a:r>
              <a:rPr lang="zh-CN" altLang="en-US" b="1" dirty="0" smtClean="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b="1" dirty="0" smtClean="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smtClean="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小规模的设计与建造</a:t>
            </a:r>
            <a:endParaRPr lang="zh-CN" altLang="en-US" b="1" dirty="0" smtClean="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50000"/>
              </a:lnSpc>
              <a:buFontTx/>
              <a:buChar char="•"/>
              <a:defRPr/>
            </a:pPr>
            <a:r>
              <a:rPr lang="en-US" altLang="zh-CN" b="1" dirty="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rPr>
              <a:t>简单问题与单一目标</a:t>
            </a:r>
            <a:endPar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50000"/>
              </a:lnSpc>
              <a:buFontTx/>
              <a:buChar char="•"/>
              <a:defRPr/>
            </a:pPr>
            <a:r>
              <a:rPr lang="en-US" altLang="zh-CN" b="1" dirty="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rPr>
              <a:t>个人控制与个人技能</a:t>
            </a:r>
            <a:endPar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buFont typeface="Wingdings" panose="05000000000000000000" pitchFamily="2" charset="2"/>
              <a:buChar char="Ø"/>
              <a:defRPr/>
            </a:pPr>
            <a:r>
              <a:rPr lang="zh-CN" altLang="en-US" b="1" dirty="0" smtClean="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工程（</a:t>
            </a:r>
            <a:r>
              <a:rPr lang="en-US" altLang="zh-CN" b="1" dirty="0" smtClean="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Engineering</a:t>
            </a:r>
            <a:r>
              <a:rPr lang="zh-CN" altLang="en-US" b="1" dirty="0" smtClean="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b="1" dirty="0" smtClean="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smtClean="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大规模的设计与建造</a:t>
            </a:r>
            <a:endParaRPr lang="zh-CN" altLang="en-US" b="1" dirty="0" smtClean="0">
              <a:solidFill>
                <a:schemeClr val="accent5">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50000"/>
              </a:lnSpc>
              <a:defRPr/>
            </a:pPr>
            <a:r>
              <a:rPr lang="en-US" altLang="zh-CN" b="1" dirty="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复杂问题与目标分解</a:t>
            </a:r>
            <a:endParaRPr lang="zh-CN" altLang="en-US" b="1" dirty="0"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50000"/>
              </a:lnSpc>
              <a:defRPr/>
            </a:pPr>
            <a:r>
              <a:rPr lang="en-US" altLang="zh-CN" b="1" dirty="0"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多人参与，需要考虑运营、管理、成本、质量控制、安全等</a:t>
            </a:r>
            <a:endPar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buFont typeface="Wingdings" panose="05000000000000000000" pitchFamily="2" charset="2"/>
              <a:buChar char="Ø"/>
              <a:defRPr/>
            </a:pPr>
            <a:endPar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8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48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48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48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页脚占位符 2"/>
          <p:cNvSpPr txBox="1">
            <a:spLocks noGrp="1"/>
          </p:cNvSpPr>
          <p:nvPr>
            <p:ph type="ftr" sz="quarter" idx="3"/>
          </p:nvPr>
        </p:nvSpPr>
        <p:spPr/>
        <p:txBody>
          <a:bodyPr anchor="ct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r>
              <a:rPr lang="zh-CN" altLang="en-US" sz="1400" b="1" dirty="0">
                <a:solidFill>
                  <a:srgbClr val="5F5F5F"/>
                </a:solidFill>
                <a:latin typeface="Times New Roman" panose="02020603050405020304" pitchFamily="18" charset="0"/>
                <a:sym typeface="Calibri" panose="020F0502020204030204" charset="0"/>
              </a:rPr>
              <a:t>北航    </a:t>
            </a:r>
            <a:r>
              <a:rPr lang="zh-CN" altLang="zh-CN" sz="1400" b="1" dirty="0">
                <a:solidFill>
                  <a:srgbClr val="5F5F5F"/>
                </a:solidFill>
                <a:latin typeface="Times New Roman" panose="02020603050405020304" pitchFamily="18" charset="0"/>
                <a:sym typeface="Calibri" panose="020F0502020204030204" charset="0"/>
              </a:rPr>
              <a:t>lily@buaa.edu.cn</a:t>
            </a:r>
            <a:endParaRPr lang="zh-CN" altLang="zh-CN" sz="1400" b="1" dirty="0">
              <a:solidFill>
                <a:srgbClr val="5F5F5F"/>
              </a:solidFill>
              <a:latin typeface="Times New Roman" panose="02020603050405020304" pitchFamily="18" charset="0"/>
              <a:sym typeface="Calibri" panose="020F0502020204030204" charset="0"/>
            </a:endParaRPr>
          </a:p>
        </p:txBody>
      </p:sp>
      <p:sp>
        <p:nvSpPr>
          <p:cNvPr id="19460" name="标题 1"/>
          <p:cNvSpPr>
            <a:spLocks noGrp="1"/>
          </p:cNvSpPr>
          <p:nvPr>
            <p:ph type="title"/>
          </p:nvPr>
        </p:nvSpPr>
        <p:spPr>
          <a:xfrm>
            <a:off x="568008" y="88265"/>
            <a:ext cx="8407400" cy="762000"/>
          </a:xfrm>
        </p:spPr>
        <p:txBody>
          <a:bodyPr vert="horz" wrap="square" lIns="91440" tIns="45720" rIns="91440" bIns="45720" anchor="ctr"/>
          <a:lstStyle/>
          <a:p>
            <a:r>
              <a:rPr lang="zh-CN" altLang="en-US" b="1" dirty="0">
                <a:solidFill>
                  <a:schemeClr val="bg1"/>
                </a:solidFill>
                <a:latin typeface="微软雅黑" panose="020B0503020204020204" pitchFamily="34" charset="-122"/>
                <a:ea typeface="微软雅黑" panose="020B0503020204020204" pitchFamily="34" charset="-122"/>
              </a:rPr>
              <a:t>科学与工程</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9461" name="内容占位符 2"/>
          <p:cNvSpPr>
            <a:spLocks noGrp="1"/>
          </p:cNvSpPr>
          <p:nvPr>
            <p:ph idx="4294967295"/>
          </p:nvPr>
        </p:nvSpPr>
        <p:spPr>
          <a:xfrm>
            <a:off x="589280" y="2079625"/>
            <a:ext cx="11261725" cy="4556125"/>
          </a:xfrm>
          <a:solidFill>
            <a:srgbClr val="FFFFFF">
              <a:alpha val="100000"/>
            </a:srgbClr>
          </a:solidFill>
        </p:spPr>
        <p:txBody>
          <a:bodyPr vert="horz" wrap="square" lIns="91440" tIns="45720" rIns="91440" bIns="45720" anchor="t"/>
          <a:lstStyle/>
          <a:p>
            <a:pPr>
              <a:lnSpc>
                <a:spcPct val="150000"/>
              </a:lnSpc>
              <a:buFont typeface="Wingdings" panose="05000000000000000000" pitchFamily="2" charset="2"/>
              <a:buChar char="Ø"/>
            </a:pPr>
            <a:r>
              <a:rPr lang="en-US" altLang="zh-CN" b="1" dirty="0">
                <a:solidFill>
                  <a:srgbClr val="C00000"/>
                </a:solidFill>
                <a:latin typeface="微软雅黑" panose="020B0503020204020204" pitchFamily="34" charset="-122"/>
                <a:ea typeface="微软雅黑" panose="020B0503020204020204" pitchFamily="34" charset="-122"/>
              </a:rPr>
              <a:t>Tanenbaum</a:t>
            </a:r>
            <a:r>
              <a:rPr lang="zh-CN" altLang="en-US" b="1" dirty="0">
                <a:solidFill>
                  <a:srgbClr val="C00000"/>
                </a:solidFill>
                <a:latin typeface="微软雅黑" panose="020B0503020204020204" pitchFamily="34" charset="-122"/>
                <a:ea typeface="微软雅黑" panose="020B0503020204020204" pitchFamily="34" charset="-122"/>
              </a:rPr>
              <a:t>：什么是</a:t>
            </a:r>
            <a:r>
              <a:rPr lang="en-US" altLang="zh-CN" b="1" dirty="0">
                <a:solidFill>
                  <a:srgbClr val="C00000"/>
                </a:solidFill>
                <a:latin typeface="微软雅黑" panose="020B0503020204020204" pitchFamily="34" charset="-122"/>
                <a:ea typeface="微软雅黑" panose="020B0503020204020204" pitchFamily="34" charset="-122"/>
              </a:rPr>
              <a:t>science? </a:t>
            </a:r>
            <a:r>
              <a:rPr lang="zh-CN" altLang="en-US" b="1" dirty="0">
                <a:solidFill>
                  <a:srgbClr val="C00000"/>
                </a:solidFill>
                <a:latin typeface="微软雅黑" panose="020B0503020204020204" pitchFamily="34" charset="-122"/>
                <a:ea typeface="微软雅黑" panose="020B0503020204020204" pitchFamily="34" charset="-122"/>
              </a:rPr>
              <a:t>上帝创造了世界，但没有写说明书。帮上帝写说明书的就是</a:t>
            </a:r>
            <a:r>
              <a:rPr lang="en-US" altLang="zh-CN" b="1" dirty="0">
                <a:solidFill>
                  <a:srgbClr val="C00000"/>
                </a:solidFill>
                <a:latin typeface="微软雅黑" panose="020B0503020204020204" pitchFamily="34" charset="-122"/>
                <a:ea typeface="微软雅黑" panose="020B0503020204020204" pitchFamily="34" charset="-122"/>
              </a:rPr>
              <a:t>scientist.</a:t>
            </a:r>
            <a:endParaRPr lang="zh-CN" altLang="en-US" b="1" dirty="0">
              <a:solidFill>
                <a:srgbClr val="C00000"/>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其他都是工程师了。国际上认证工程师。</a:t>
            </a:r>
            <a:endParaRPr lang="en-US" altLang="zh-CN" b="1"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往往：好的工程师不一定做别人没做的，而是以</a:t>
            </a:r>
            <a:r>
              <a:rPr lang="zh-CN" altLang="en-US" b="1" dirty="0">
                <a:solidFill>
                  <a:srgbClr val="C00000"/>
                </a:solidFill>
                <a:latin typeface="微软雅黑" panose="020B0503020204020204" pitchFamily="34" charset="-122"/>
                <a:ea typeface="微软雅黑" panose="020B0503020204020204" pitchFamily="34" charset="-122"/>
              </a:rPr>
              <a:t>更低的成本做成</a:t>
            </a:r>
            <a:r>
              <a:rPr lang="zh-CN" altLang="en-US" b="1" dirty="0">
                <a:latin typeface="微软雅黑" panose="020B0503020204020204" pitchFamily="34" charset="-122"/>
                <a:ea typeface="微软雅黑" panose="020B0503020204020204" pitchFamily="34" charset="-122"/>
              </a:rPr>
              <a:t>了。</a:t>
            </a:r>
            <a:endParaRPr lang="zh-CN" altLang="en-US" b="1"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endParaRPr lang="zh-CN" altLang="en-US" b="1" dirty="0">
              <a:latin typeface="微软雅黑" panose="020B0503020204020204" pitchFamily="34" charset="-122"/>
              <a:ea typeface="微软雅黑" panose="020B0503020204020204" pitchFamily="34" charset="-122"/>
            </a:endParaRPr>
          </a:p>
        </p:txBody>
      </p:sp>
      <p:pic>
        <p:nvPicPr>
          <p:cNvPr id="19462" name="Picture 2" descr="c:\users\lily\appdata\roaming\360se6\USERDA~1\Temp\220PX-~1.PNG"/>
          <p:cNvPicPr>
            <a:picLocks noChangeAspect="1"/>
          </p:cNvPicPr>
          <p:nvPr/>
        </p:nvPicPr>
        <p:blipFill>
          <a:blip r:embed="rId1"/>
          <a:stretch>
            <a:fillRect/>
          </a:stretch>
        </p:blipFill>
        <p:spPr>
          <a:xfrm>
            <a:off x="10456863" y="0"/>
            <a:ext cx="1735137" cy="1954213"/>
          </a:xfrm>
          <a:prstGeom prst="rect">
            <a:avLst/>
          </a:prstGeom>
          <a:noFill/>
          <a:ln w="9525">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标题 1"/>
          <p:cNvSpPr>
            <a:spLocks noGrp="1"/>
          </p:cNvSpPr>
          <p:nvPr>
            <p:ph type="title"/>
          </p:nvPr>
        </p:nvSpPr>
        <p:spPr>
          <a:xfrm>
            <a:off x="114300" y="120650"/>
            <a:ext cx="5867400" cy="562610"/>
          </a:xfrm>
        </p:spPr>
        <p:txBody>
          <a:bodyPr vert="horz" wrap="square" lIns="91440" tIns="45720" rIns="91440" bIns="45720" anchor="ctr"/>
          <a:lstStyle/>
          <a:p>
            <a:r>
              <a:rPr lang="zh-CN" altLang="en-US" b="1" dirty="0">
                <a:solidFill>
                  <a:schemeClr val="bg1"/>
                </a:solidFill>
                <a:latin typeface="微软雅黑" panose="020B0503020204020204" pitchFamily="34" charset="-122"/>
                <a:ea typeface="微软雅黑" panose="020B0503020204020204" pitchFamily="34" charset="-122"/>
              </a:rPr>
              <a:t>工程和科学：能力培养</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63492" name="内容占位符 2"/>
          <p:cNvSpPr>
            <a:spLocks noGrp="1"/>
          </p:cNvSpPr>
          <p:nvPr>
            <p:ph idx="4294967295"/>
          </p:nvPr>
        </p:nvSpPr>
        <p:spPr>
          <a:xfrm>
            <a:off x="159385" y="1186815"/>
            <a:ext cx="9283065" cy="1589405"/>
          </a:xfrm>
        </p:spPr>
        <p:txBody>
          <a:bodyPr vert="horz" wrap="square" lIns="91440" tIns="45720" rIns="91440" bIns="45720" anchor="t"/>
          <a:lstStyle/>
          <a:p>
            <a:r>
              <a:rPr lang="en-US" altLang="zh-CN" b="1" dirty="0">
                <a:solidFill>
                  <a:srgbClr val="C00000"/>
                </a:solidFill>
              </a:rPr>
              <a:t>Scientists study the world as it is, engineers create the world that never has been.</a:t>
            </a:r>
            <a:endParaRPr lang="en-US" altLang="zh-CN" b="1" dirty="0">
              <a:solidFill>
                <a:srgbClr val="C00000"/>
              </a:solidFill>
            </a:endParaRPr>
          </a:p>
          <a:p>
            <a:pPr lvl="2" algn="r">
              <a:buNone/>
            </a:pPr>
            <a:r>
              <a:rPr lang="en-US" altLang="zh-CN" b="1" dirty="0"/>
              <a:t>    ----Theodore von Karman(1881-1963)</a:t>
            </a:r>
            <a:endParaRPr lang="en-US" altLang="zh-CN" b="1" dirty="0"/>
          </a:p>
          <a:p>
            <a:pPr lvl="2" algn="r">
              <a:buNone/>
            </a:pPr>
            <a:r>
              <a:rPr lang="en-US" altLang="zh-CN" b="1" dirty="0"/>
              <a:t>http://en.wikiquote.org/wiki/Theodore_von_Karman</a:t>
            </a:r>
            <a:endParaRPr lang="zh-CN" altLang="en-US" b="1" dirty="0"/>
          </a:p>
        </p:txBody>
      </p:sp>
      <p:sp>
        <p:nvSpPr>
          <p:cNvPr id="63493" name="页脚占位符 3"/>
          <p:cNvSpPr txBox="1">
            <a:spLocks noGrp="1"/>
          </p:cNvSpPr>
          <p:nvPr/>
        </p:nvSpPr>
        <p:spPr>
          <a:xfrm>
            <a:off x="7648893" y="5610225"/>
            <a:ext cx="4405312" cy="1116013"/>
          </a:xfrm>
          <a:prstGeom prst="rect">
            <a:avLst/>
          </a:prstGeom>
          <a:noFill/>
          <a:ln w="9525">
            <a:noFill/>
          </a:ln>
        </p:spPr>
        <p:txBody>
          <a:bodyPr anchor="ctr"/>
          <a:lstStyle/>
          <a:p>
            <a:pPr algn="ctr"/>
            <a:r>
              <a:rPr lang="zh-CN" altLang="en-US" sz="3200" b="1" dirty="0">
                <a:solidFill>
                  <a:srgbClr val="C00000"/>
                </a:solidFill>
                <a:latin typeface="Arial" panose="020B0604020202020204" pitchFamily="34" charset="0"/>
                <a:sym typeface="Calibri" panose="020F0502020204030204" charset="0"/>
              </a:rPr>
              <a:t>工程更强调如何应用理论构造复杂系统的能力</a:t>
            </a:r>
            <a:endParaRPr lang="zh-CN" altLang="en-US" sz="3200" b="1" dirty="0">
              <a:solidFill>
                <a:srgbClr val="C00000"/>
              </a:solidFill>
              <a:latin typeface="Arial" panose="020B0604020202020204" pitchFamily="34" charset="0"/>
              <a:sym typeface="Calibri" panose="020F0502020204030204" charset="0"/>
            </a:endParaRPr>
          </a:p>
        </p:txBody>
      </p:sp>
      <p:sp>
        <p:nvSpPr>
          <p:cNvPr id="2" name="页脚占位符 3"/>
          <p:cNvSpPr txBox="1">
            <a:spLocks noGrp="1"/>
          </p:cNvSpPr>
          <p:nvPr/>
        </p:nvSpPr>
        <p:spPr>
          <a:xfrm>
            <a:off x="339090" y="5769610"/>
            <a:ext cx="6165850" cy="1117600"/>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charset="0"/>
              </a:defRPr>
            </a:lvl5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1" i="0" u="none" strike="noStrike" kern="1200" cap="none" spc="0" normalizeH="0" baseline="0" noProof="1">
                <a:ln>
                  <a:noFill/>
                </a:ln>
                <a:solidFill>
                  <a:schemeClr val="accent5">
                    <a:lumMod val="50000"/>
                  </a:schemeClr>
                </a:solidFill>
                <a:effectLst/>
                <a:uLnTx/>
                <a:uFillTx/>
                <a:latin typeface="Arial" panose="020B0604020202020204" pitchFamily="34" charset="0"/>
                <a:ea typeface="+mn-ea"/>
                <a:cs typeface="+mn-cs"/>
                <a:sym typeface="Calibri" panose="020F0502020204030204" charset="0"/>
              </a:rPr>
              <a:t>工程也有自身的规律，工程科学</a:t>
            </a:r>
            <a:endParaRPr kumimoji="0" lang="zh-CN" altLang="en-US" sz="3200" b="1" i="0" u="none" strike="noStrike" kern="1200" cap="none" spc="0" normalizeH="0" baseline="0" noProof="1">
              <a:ln>
                <a:noFill/>
              </a:ln>
              <a:solidFill>
                <a:schemeClr val="accent5">
                  <a:lumMod val="50000"/>
                </a:schemeClr>
              </a:solidFill>
              <a:effectLst/>
              <a:uLnTx/>
              <a:uFillTx/>
              <a:latin typeface="Arial" panose="020B0604020202020204" pitchFamily="34" charset="0"/>
              <a:ea typeface="+mn-ea"/>
              <a:cs typeface="+mn-cs"/>
              <a:sym typeface="Calibri" panose="020F0502020204030204" charset="0"/>
            </a:endParaRPr>
          </a:p>
        </p:txBody>
      </p:sp>
      <p:pic>
        <p:nvPicPr>
          <p:cNvPr id="20495" name="Picture 2" descr="c:\users\lily\appdata\roaming\360se6\USERDA~1\Temp\A044AD~1.JPG"/>
          <p:cNvPicPr>
            <a:picLocks noChangeAspect="1"/>
          </p:cNvPicPr>
          <p:nvPr/>
        </p:nvPicPr>
        <p:blipFill>
          <a:blip r:embed="rId1"/>
          <a:stretch>
            <a:fillRect/>
          </a:stretch>
        </p:blipFill>
        <p:spPr>
          <a:xfrm>
            <a:off x="9672638" y="-114300"/>
            <a:ext cx="2519362" cy="2097088"/>
          </a:xfrm>
          <a:prstGeom prst="rect">
            <a:avLst/>
          </a:prstGeom>
          <a:noFill/>
          <a:ln w="9525">
            <a:noFill/>
          </a:ln>
        </p:spPr>
      </p:pic>
      <p:sp>
        <p:nvSpPr>
          <p:cNvPr id="13316" name="椭圆 4"/>
          <p:cNvSpPr/>
          <p:nvPr/>
        </p:nvSpPr>
        <p:spPr>
          <a:xfrm>
            <a:off x="1310640" y="3363596"/>
            <a:ext cx="3742267" cy="773113"/>
          </a:xfrm>
          <a:prstGeom prst="ellipse">
            <a:avLst/>
          </a:prstGeom>
          <a:solidFill>
            <a:schemeClr val="accent1"/>
          </a:solidFill>
          <a:ln w="9525" cap="flat" cmpd="sng">
            <a:solidFill>
              <a:srgbClr val="0070C0"/>
            </a:solidFill>
            <a:prstDash val="solid"/>
            <a:bevel/>
            <a:headEnd type="none" w="med" len="med"/>
            <a:tailEnd type="none" w="med" len="med"/>
          </a:ln>
          <a:effectLst>
            <a:glow rad="63500">
              <a:schemeClr val="accent1">
                <a:satMod val="175000"/>
                <a:alpha val="40000"/>
              </a:schemeClr>
            </a:glow>
            <a:innerShdw blurRad="114300">
              <a:prstClr val="black"/>
            </a:innerShdw>
          </a:effectLst>
        </p:spPr>
        <p:txBody>
          <a:bodyPr/>
          <a:p>
            <a:pPr lvl="0" algn="ctr" eaLnBrk="1" hangingPunct="1"/>
            <a:r>
              <a:rPr lang="en-US" altLang="zh-CN" sz="3200" b="1" i="1" dirty="0">
                <a:solidFill>
                  <a:schemeClr val="bg1"/>
                </a:solidFill>
                <a:latin typeface="Times New Roman" panose="02020603050405020304" pitchFamily="18" charset="0"/>
                <a:ea typeface="宋体" panose="02010600030101010101" pitchFamily="2" charset="-122"/>
                <a:sym typeface="Times New Roman" panose="02020603050405020304" pitchFamily="18" charset="0"/>
              </a:rPr>
              <a:t>Nature</a:t>
            </a:r>
            <a:endParaRPr lang="en-US" altLang="zh-CN" sz="3200" b="1" i="1" dirty="0">
              <a:solidFill>
                <a:schemeClr val="bg1"/>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3319" name="椭圆 7"/>
          <p:cNvSpPr/>
          <p:nvPr/>
        </p:nvSpPr>
        <p:spPr>
          <a:xfrm>
            <a:off x="6887210" y="3363278"/>
            <a:ext cx="3742267" cy="773112"/>
          </a:xfrm>
          <a:prstGeom prst="ellipse">
            <a:avLst/>
          </a:prstGeom>
          <a:blipFill>
            <a:blip r:embed="rId2"/>
            <a:tile tx="0" ty="0" sx="100000" sy="100000" flip="none" algn="tl"/>
          </a:blipFill>
          <a:ln w="9525" cap="flat" cmpd="sng">
            <a:solidFill>
              <a:schemeClr val="tx1"/>
            </a:solidFill>
            <a:prstDash val="solid"/>
            <a:bevel/>
            <a:headEnd type="none" w="med" len="med"/>
            <a:tailEnd type="none" w="med" len="med"/>
          </a:ln>
          <a:effectLst>
            <a:innerShdw blurRad="63500" dist="50800" dir="5400000">
              <a:prstClr val="black">
                <a:alpha val="50000"/>
              </a:prstClr>
            </a:innerShdw>
          </a:effectLst>
        </p:spPr>
        <p:txBody>
          <a:bodyPr/>
          <a:p>
            <a:pPr lvl="0" algn="ctr" eaLnBrk="1" hangingPunct="1"/>
            <a:r>
              <a:rPr lang="en-US" altLang="zh-CN" sz="3200" b="1" i="1" dirty="0">
                <a:latin typeface="Times New Roman" panose="02020603050405020304" pitchFamily="18" charset="0"/>
                <a:ea typeface="宋体" panose="02010600030101010101" pitchFamily="2" charset="-122"/>
                <a:sym typeface="Times New Roman" panose="02020603050405020304" pitchFamily="18" charset="0"/>
              </a:rPr>
              <a:t>Complex</a:t>
            </a:r>
            <a:endParaRPr lang="en-US" altLang="zh-CN" sz="3200" b="1" i="1"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3320" name="TextBox 8"/>
          <p:cNvSpPr/>
          <p:nvPr/>
        </p:nvSpPr>
        <p:spPr>
          <a:xfrm>
            <a:off x="2304204" y="4362450"/>
            <a:ext cx="838835" cy="645160"/>
          </a:xfrm>
          <a:prstGeom prst="rect">
            <a:avLst/>
          </a:prstGeom>
          <a:noFill/>
          <a:ln w="9525">
            <a:noFill/>
          </a:ln>
        </p:spPr>
        <p:txBody>
          <a:bodyPr wrap="none">
            <a:spAutoFit/>
          </a:bodyPr>
          <a:p>
            <a:pPr lvl="0" eaLnBrk="0" hangingPunct="0"/>
            <a:r>
              <a:rPr lang="zh-CN" altLang="en-US" b="1" dirty="0">
                <a:solidFill>
                  <a:srgbClr val="000000"/>
                </a:solidFill>
                <a:latin typeface="Times New Roman" panose="02020603050405020304" pitchFamily="18" charset="0"/>
                <a:ea typeface="宋体" panose="02010600030101010101" pitchFamily="2" charset="-122"/>
                <a:sym typeface="Times New Roman" panose="02020603050405020304" pitchFamily="18" charset="0"/>
              </a:rPr>
              <a:t>还原</a:t>
            </a:r>
            <a:endParaRPr lang="en-US" altLang="x-none" b="1" dirty="0">
              <a:solidFill>
                <a:srgbClr val="000000"/>
              </a:solidFill>
              <a:latin typeface="Times New Roman" panose="02020603050405020304" pitchFamily="18" charset="0"/>
              <a:ea typeface="宋体" panose="02010600030101010101" pitchFamily="2" charset="-122"/>
              <a:sym typeface="Times New Roman" panose="02020603050405020304" pitchFamily="18" charset="0"/>
            </a:endParaRPr>
          </a:p>
          <a:p>
            <a:pPr lvl="0" eaLnBrk="0" hangingPunct="0"/>
            <a:r>
              <a:rPr lang="en-US" altLang="zh-CN" b="1" dirty="0">
                <a:solidFill>
                  <a:srgbClr val="000000"/>
                </a:solidFill>
                <a:latin typeface="Times New Roman" panose="02020603050405020304" pitchFamily="18" charset="0"/>
                <a:ea typeface="宋体" panose="02010600030101010101" pitchFamily="2" charset="-122"/>
                <a:sym typeface="Times New Roman" panose="02020603050405020304" pitchFamily="18" charset="0"/>
              </a:rPr>
              <a:t>reduce</a:t>
            </a:r>
            <a:endParaRPr lang="zh-CN" altLang="en-US" b="1" dirty="0">
              <a:solidFill>
                <a:srgbClr val="0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3321" name="TextBox 9"/>
          <p:cNvSpPr/>
          <p:nvPr/>
        </p:nvSpPr>
        <p:spPr>
          <a:xfrm>
            <a:off x="4642062" y="5124133"/>
            <a:ext cx="2583180" cy="645160"/>
          </a:xfrm>
          <a:prstGeom prst="rect">
            <a:avLst/>
          </a:prstGeom>
          <a:noFill/>
          <a:ln w="9525">
            <a:noFill/>
          </a:ln>
        </p:spPr>
        <p:txBody>
          <a:bodyPr wrap="none">
            <a:spAutoFit/>
          </a:bodyPr>
          <a:p>
            <a:pPr lvl="0" eaLnBrk="0" hangingPunct="0"/>
            <a:r>
              <a:rPr lang="en-US" altLang="zh-CN" sz="3600"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Simple Laws</a:t>
            </a:r>
            <a:endParaRPr lang="en-US" altLang="zh-CN" sz="3600"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3323" name="TextBox 11"/>
          <p:cNvSpPr/>
          <p:nvPr/>
        </p:nvSpPr>
        <p:spPr>
          <a:xfrm>
            <a:off x="8626899" y="4436746"/>
            <a:ext cx="693420" cy="398780"/>
          </a:xfrm>
          <a:prstGeom prst="rect">
            <a:avLst/>
          </a:prstGeom>
          <a:noFill/>
          <a:ln w="9525">
            <a:noFill/>
          </a:ln>
        </p:spPr>
        <p:txBody>
          <a:bodyPr wrap="none">
            <a:spAutoFit/>
          </a:bodyPr>
          <a:p>
            <a:pPr lvl="0" eaLnBrk="0" hangingPunct="0"/>
            <a:r>
              <a:rPr lang="zh-CN" altLang="en-US" sz="2000" b="1" dirty="0">
                <a:solidFill>
                  <a:srgbClr val="000000"/>
                </a:solidFill>
                <a:latin typeface="Times New Roman" panose="02020603050405020304" pitchFamily="18" charset="0"/>
                <a:ea typeface="宋体" panose="02010600030101010101" pitchFamily="2" charset="-122"/>
                <a:sym typeface="Times New Roman" panose="02020603050405020304" pitchFamily="18" charset="0"/>
              </a:rPr>
              <a:t>综合</a:t>
            </a:r>
            <a:endParaRPr lang="zh-CN" altLang="en-US" sz="2000" b="1" dirty="0">
              <a:solidFill>
                <a:srgbClr val="0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60" name=" 160"/>
          <p:cNvSpPr/>
          <p:nvPr/>
        </p:nvSpPr>
        <p:spPr>
          <a:xfrm>
            <a:off x="7225030" y="4195445"/>
            <a:ext cx="1296670" cy="1128395"/>
          </a:xfrm>
          <a:custGeom>
            <a:avLst/>
            <a:gdLst>
              <a:gd name="connsiteX0" fmla="*/ 2723651 w 2860172"/>
              <a:gd name="connsiteY0" fmla="*/ 817 h 2023853"/>
              <a:gd name="connsiteX1" fmla="*/ 2826935 w 2860172"/>
              <a:gd name="connsiteY1" fmla="*/ 33337 h 2023853"/>
              <a:gd name="connsiteX2" fmla="*/ 2829774 w 2860172"/>
              <a:gd name="connsiteY2" fmla="*/ 35326 h 2023853"/>
              <a:gd name="connsiteX3" fmla="*/ 2849613 w 2860172"/>
              <a:gd name="connsiteY3" fmla="*/ 185007 h 2023853"/>
              <a:gd name="connsiteX4" fmla="*/ 2807494 w 2860172"/>
              <a:gd name="connsiteY4" fmla="*/ 326285 h 2023853"/>
              <a:gd name="connsiteX5" fmla="*/ 2480152 w 2860172"/>
              <a:gd name="connsiteY5" fmla="*/ 1326140 h 2023853"/>
              <a:gd name="connsiteX6" fmla="*/ 2479216 w 2860172"/>
              <a:gd name="connsiteY6" fmla="*/ 1322755 h 2023853"/>
              <a:gd name="connsiteX7" fmla="*/ 2348905 w 2860172"/>
              <a:gd name="connsiteY7" fmla="*/ 1721466 h 2023853"/>
              <a:gd name="connsiteX8" fmla="*/ 2280556 w 2860172"/>
              <a:gd name="connsiteY8" fmla="*/ 1058272 h 2023853"/>
              <a:gd name="connsiteX9" fmla="*/ 2226338 w 2860172"/>
              <a:gd name="connsiteY9" fmla="*/ 1103673 h 2023853"/>
              <a:gd name="connsiteX10" fmla="*/ 0 w 2860172"/>
              <a:gd name="connsiteY10" fmla="*/ 2023853 h 2023853"/>
              <a:gd name="connsiteX11" fmla="*/ 1702841 w 2860172"/>
              <a:gd name="connsiteY11" fmla="*/ 735848 h 2023853"/>
              <a:gd name="connsiteX12" fmla="*/ 1811294 w 2860172"/>
              <a:gd name="connsiteY12" fmla="*/ 575004 h 2023853"/>
              <a:gd name="connsiteX13" fmla="*/ 1151281 w 2860172"/>
              <a:gd name="connsiteY13" fmla="*/ 506068 h 2023853"/>
              <a:gd name="connsiteX14" fmla="*/ 2640411 w 2860172"/>
              <a:gd name="connsiteY14" fmla="*/ 20803 h 2023853"/>
              <a:gd name="connsiteX15" fmla="*/ 2675299 w 2860172"/>
              <a:gd name="connsiteY15" fmla="*/ 10454 h 2023853"/>
              <a:gd name="connsiteX16" fmla="*/ 2723651 w 2860172"/>
              <a:gd name="connsiteY16" fmla="*/ 817 h 20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172" h="2023853">
                <a:moveTo>
                  <a:pt x="2723651" y="817"/>
                </a:moveTo>
                <a:cubicBezTo>
                  <a:pt x="2768908" y="-3349"/>
                  <a:pt x="2804496" y="8545"/>
                  <a:pt x="2826935" y="33337"/>
                </a:cubicBezTo>
                <a:cubicBezTo>
                  <a:pt x="2828146" y="33729"/>
                  <a:pt x="2828970" y="34520"/>
                  <a:pt x="2829774" y="35326"/>
                </a:cubicBezTo>
                <a:cubicBezTo>
                  <a:pt x="2860445" y="66039"/>
                  <a:pt x="2869482" y="118360"/>
                  <a:pt x="2849613" y="185007"/>
                </a:cubicBezTo>
                <a:lnTo>
                  <a:pt x="2807494" y="326285"/>
                </a:lnTo>
                <a:lnTo>
                  <a:pt x="2480152" y="1326140"/>
                </a:lnTo>
                <a:lnTo>
                  <a:pt x="2479216" y="1322755"/>
                </a:lnTo>
                <a:lnTo>
                  <a:pt x="2348905" y="1721466"/>
                </a:lnTo>
                <a:lnTo>
                  <a:pt x="2280556" y="1058272"/>
                </a:lnTo>
                <a:lnTo>
                  <a:pt x="2226338" y="1103673"/>
                </a:lnTo>
                <a:cubicBezTo>
                  <a:pt x="1323053" y="1809646"/>
                  <a:pt x="162385" y="2005519"/>
                  <a:pt x="0" y="2023853"/>
                </a:cubicBezTo>
                <a:cubicBezTo>
                  <a:pt x="722027" y="1807246"/>
                  <a:pt x="1311081" y="1275400"/>
                  <a:pt x="1702841" y="735848"/>
                </a:cubicBezTo>
                <a:lnTo>
                  <a:pt x="1811294" y="575004"/>
                </a:lnTo>
                <a:lnTo>
                  <a:pt x="1151281" y="506068"/>
                </a:lnTo>
                <a:lnTo>
                  <a:pt x="2640411" y="20803"/>
                </a:lnTo>
                <a:lnTo>
                  <a:pt x="2675299" y="10454"/>
                </a:lnTo>
                <a:cubicBezTo>
                  <a:pt x="2692405" y="5379"/>
                  <a:pt x="2708565" y="2206"/>
                  <a:pt x="2723651" y="81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 160"/>
          <p:cNvSpPr/>
          <p:nvPr/>
        </p:nvSpPr>
        <p:spPr>
          <a:xfrm rot="5400000">
            <a:off x="3280410" y="4058285"/>
            <a:ext cx="1128395" cy="1403350"/>
          </a:xfrm>
          <a:custGeom>
            <a:avLst/>
            <a:gdLst>
              <a:gd name="connsiteX0" fmla="*/ 2723651 w 2860172"/>
              <a:gd name="connsiteY0" fmla="*/ 817 h 2023853"/>
              <a:gd name="connsiteX1" fmla="*/ 2826935 w 2860172"/>
              <a:gd name="connsiteY1" fmla="*/ 33337 h 2023853"/>
              <a:gd name="connsiteX2" fmla="*/ 2829774 w 2860172"/>
              <a:gd name="connsiteY2" fmla="*/ 35326 h 2023853"/>
              <a:gd name="connsiteX3" fmla="*/ 2849613 w 2860172"/>
              <a:gd name="connsiteY3" fmla="*/ 185007 h 2023853"/>
              <a:gd name="connsiteX4" fmla="*/ 2807494 w 2860172"/>
              <a:gd name="connsiteY4" fmla="*/ 326285 h 2023853"/>
              <a:gd name="connsiteX5" fmla="*/ 2480152 w 2860172"/>
              <a:gd name="connsiteY5" fmla="*/ 1326140 h 2023853"/>
              <a:gd name="connsiteX6" fmla="*/ 2479216 w 2860172"/>
              <a:gd name="connsiteY6" fmla="*/ 1322755 h 2023853"/>
              <a:gd name="connsiteX7" fmla="*/ 2348905 w 2860172"/>
              <a:gd name="connsiteY7" fmla="*/ 1721466 h 2023853"/>
              <a:gd name="connsiteX8" fmla="*/ 2280556 w 2860172"/>
              <a:gd name="connsiteY8" fmla="*/ 1058272 h 2023853"/>
              <a:gd name="connsiteX9" fmla="*/ 2226338 w 2860172"/>
              <a:gd name="connsiteY9" fmla="*/ 1103673 h 2023853"/>
              <a:gd name="connsiteX10" fmla="*/ 0 w 2860172"/>
              <a:gd name="connsiteY10" fmla="*/ 2023853 h 2023853"/>
              <a:gd name="connsiteX11" fmla="*/ 1702841 w 2860172"/>
              <a:gd name="connsiteY11" fmla="*/ 735848 h 2023853"/>
              <a:gd name="connsiteX12" fmla="*/ 1811294 w 2860172"/>
              <a:gd name="connsiteY12" fmla="*/ 575004 h 2023853"/>
              <a:gd name="connsiteX13" fmla="*/ 1151281 w 2860172"/>
              <a:gd name="connsiteY13" fmla="*/ 506068 h 2023853"/>
              <a:gd name="connsiteX14" fmla="*/ 2640411 w 2860172"/>
              <a:gd name="connsiteY14" fmla="*/ 20803 h 2023853"/>
              <a:gd name="connsiteX15" fmla="*/ 2675299 w 2860172"/>
              <a:gd name="connsiteY15" fmla="*/ 10454 h 2023853"/>
              <a:gd name="connsiteX16" fmla="*/ 2723651 w 2860172"/>
              <a:gd name="connsiteY16" fmla="*/ 817 h 20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172" h="2023853">
                <a:moveTo>
                  <a:pt x="2723651" y="817"/>
                </a:moveTo>
                <a:cubicBezTo>
                  <a:pt x="2768908" y="-3349"/>
                  <a:pt x="2804496" y="8545"/>
                  <a:pt x="2826935" y="33337"/>
                </a:cubicBezTo>
                <a:cubicBezTo>
                  <a:pt x="2828146" y="33729"/>
                  <a:pt x="2828970" y="34520"/>
                  <a:pt x="2829774" y="35326"/>
                </a:cubicBezTo>
                <a:cubicBezTo>
                  <a:pt x="2860445" y="66039"/>
                  <a:pt x="2869482" y="118360"/>
                  <a:pt x="2849613" y="185007"/>
                </a:cubicBezTo>
                <a:lnTo>
                  <a:pt x="2807494" y="326285"/>
                </a:lnTo>
                <a:lnTo>
                  <a:pt x="2480152" y="1326140"/>
                </a:lnTo>
                <a:lnTo>
                  <a:pt x="2479216" y="1322755"/>
                </a:lnTo>
                <a:lnTo>
                  <a:pt x="2348905" y="1721466"/>
                </a:lnTo>
                <a:lnTo>
                  <a:pt x="2280556" y="1058272"/>
                </a:lnTo>
                <a:lnTo>
                  <a:pt x="2226338" y="1103673"/>
                </a:lnTo>
                <a:cubicBezTo>
                  <a:pt x="1323053" y="1809646"/>
                  <a:pt x="162385" y="2005519"/>
                  <a:pt x="0" y="2023853"/>
                </a:cubicBezTo>
                <a:cubicBezTo>
                  <a:pt x="722027" y="1807246"/>
                  <a:pt x="1311081" y="1275400"/>
                  <a:pt x="1702841" y="735848"/>
                </a:cubicBezTo>
                <a:lnTo>
                  <a:pt x="1811294" y="575004"/>
                </a:lnTo>
                <a:lnTo>
                  <a:pt x="1151281" y="506068"/>
                </a:lnTo>
                <a:lnTo>
                  <a:pt x="2640411" y="20803"/>
                </a:lnTo>
                <a:lnTo>
                  <a:pt x="2675299" y="10454"/>
                </a:lnTo>
                <a:cubicBezTo>
                  <a:pt x="2692405" y="5379"/>
                  <a:pt x="2708565" y="2206"/>
                  <a:pt x="2723651" y="81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3493"/>
                                        </p:tgtEl>
                                        <p:attrNameLst>
                                          <p:attrName>style.visibility</p:attrName>
                                        </p:attrNameLst>
                                      </p:cBhvr>
                                      <p:to>
                                        <p:strVal val="visible"/>
                                      </p:to>
                                    </p:set>
                                    <p:anim calcmode="lin" valueType="num">
                                      <p:cBhvr additive="base">
                                        <p:cTn id="7" dur="500" fill="hold"/>
                                        <p:tgtEl>
                                          <p:spTgt spid="63493"/>
                                        </p:tgtEl>
                                        <p:attrNameLst>
                                          <p:attrName>ppt_x</p:attrName>
                                        </p:attrNameLst>
                                      </p:cBhvr>
                                      <p:tavLst>
                                        <p:tav tm="0">
                                          <p:val>
                                            <p:strVal val="#ppt_x"/>
                                          </p:val>
                                        </p:tav>
                                        <p:tav tm="100000">
                                          <p:val>
                                            <p:strVal val="#ppt_x"/>
                                          </p:val>
                                        </p:tav>
                                      </p:tavLst>
                                    </p:anim>
                                    <p:anim calcmode="lin" valueType="num">
                                      <p:cBhvr additive="base">
                                        <p:cTn id="8" dur="500" fill="hold"/>
                                        <p:tgtEl>
                                          <p:spTgt spid="6349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349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灯片编号占位符 3"/>
          <p:cNvSpPr txBox="1">
            <a:spLocks noGrp="1"/>
          </p:cNvSpPr>
          <p:nvPr>
            <p:ph type="sldNum" sz="quarter" idx="4"/>
          </p:nvPr>
        </p:nvSpPr>
        <p:spPr/>
        <p:txBody>
          <a:bodyPr anchor="ct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dirty="0">
                <a:latin typeface="Times New Roman" panose="02020603050405020304" pitchFamily="18" charset="0"/>
              </a:rPr>
            </a:fld>
            <a:endParaRPr lang="zh-CN" altLang="en-US" sz="1400" dirty="0">
              <a:latin typeface="Times New Roman" panose="02020603050405020304" pitchFamily="18" charset="0"/>
            </a:endParaRPr>
          </a:p>
        </p:txBody>
      </p:sp>
      <p:sp>
        <p:nvSpPr>
          <p:cNvPr id="28677" name="标题 1"/>
          <p:cNvSpPr>
            <a:spLocks noGrp="1"/>
          </p:cNvSpPr>
          <p:nvPr>
            <p:ph type="title"/>
          </p:nvPr>
        </p:nvSpPr>
        <p:spPr>
          <a:xfrm>
            <a:off x="236855" y="0"/>
            <a:ext cx="9850438" cy="762000"/>
          </a:xfrm>
        </p:spPr>
        <p:txBody>
          <a:bodyPr vert="horz" wrap="square" lIns="91440" tIns="45720" rIns="91440" bIns="45720" anchor="ctr"/>
          <a:lstStyle/>
          <a:p>
            <a:r>
              <a:rPr lang="zh-CN" altLang="en-US" b="1" dirty="0">
                <a:solidFill>
                  <a:schemeClr val="bg1"/>
                </a:solidFill>
                <a:latin typeface="微软雅黑" panose="020B0503020204020204" pitchFamily="34" charset="-122"/>
                <a:ea typeface="微软雅黑" panose="020B0503020204020204" pitchFamily="34" charset="-122"/>
              </a:rPr>
              <a:t>软件工程的目标</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28679" name="内容占位符 4"/>
          <p:cNvSpPr>
            <a:spLocks noGrp="1"/>
          </p:cNvSpPr>
          <p:nvPr/>
        </p:nvSpPr>
        <p:spPr>
          <a:xfrm>
            <a:off x="594995" y="1141095"/>
            <a:ext cx="8261350" cy="996950"/>
          </a:xfrm>
          <a:prstGeom prst="rect">
            <a:avLst/>
          </a:prstGeom>
          <a:noFill/>
          <a:ln w="9525">
            <a:noFill/>
          </a:ln>
        </p:spPr>
        <p:txBody>
          <a:bodyPr/>
          <a:lstStyle/>
          <a:p>
            <a:pPr marL="342900" indent="-342900" eaLnBrk="0" hangingPunct="0">
              <a:spcBef>
                <a:spcPct val="20000"/>
              </a:spcBef>
              <a:buFont typeface="Wingdings" panose="05000000000000000000" pitchFamily="2" charset="2"/>
              <a:buChar char="Ø"/>
            </a:pPr>
            <a:r>
              <a:rPr lang="en-US" altLang="zh-CN" sz="2800" b="1" dirty="0">
                <a:solidFill>
                  <a:srgbClr val="C00000"/>
                </a:solidFill>
                <a:latin typeface="Times New Roman" panose="02020603050405020304" pitchFamily="18" charset="0"/>
                <a:sym typeface="Times New Roman" panose="02020603050405020304" pitchFamily="18" charset="0"/>
              </a:rPr>
              <a:t>Engineering Objective Model (EOM)</a:t>
            </a:r>
            <a:endParaRPr lang="zh-CN" altLang="en-US" sz="2800" b="1" dirty="0">
              <a:solidFill>
                <a:srgbClr val="C00000"/>
              </a:solidFill>
              <a:latin typeface="Times New Roman" panose="02020603050405020304" pitchFamily="18" charset="0"/>
              <a:sym typeface="Times New Roman" panose="02020603050405020304" pitchFamily="18" charset="0"/>
            </a:endParaRPr>
          </a:p>
        </p:txBody>
      </p:sp>
      <p:sp>
        <p:nvSpPr>
          <p:cNvPr id="49159" name="椭圆 6"/>
          <p:cNvSpPr>
            <a:spLocks noChangeArrowheads="1"/>
          </p:cNvSpPr>
          <p:nvPr/>
        </p:nvSpPr>
        <p:spPr bwMode="auto">
          <a:xfrm>
            <a:off x="4673600" y="2006600"/>
            <a:ext cx="2673350" cy="1406525"/>
          </a:xfrm>
          <a:prstGeom prst="ellipse">
            <a:avLst/>
          </a:prstGeom>
          <a:solidFill>
            <a:srgbClr val="FFFFCC"/>
          </a:solidFill>
          <a:ln w="9525">
            <a:solidFill>
              <a:srgbClr val="FFC000"/>
            </a:solidFill>
            <a:round/>
          </a:ln>
          <a:scene3d>
            <a:camera prst="orthographicFront"/>
            <a:lightRig rig="threePt" dir="t"/>
          </a:scene3d>
          <a:sp3d>
            <a:bevelT/>
          </a:sp3d>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Times New Roman" panose="02020603050405020304" pitchFamily="18" charset="0"/>
              </a:rPr>
              <a:t>Efficiency</a:t>
            </a:r>
            <a:endParaRPr kumimoji="0" lang="zh-CN" altLang="en-US" sz="2400" b="0"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Calibri" panose="020F0502020204030204" charset="0"/>
              </a:rPr>
              <a:t>(cost, C)</a:t>
            </a:r>
            <a:endParaRPr kumimoji="0" lang="zh-CN" altLang="en-US" sz="2400" b="0"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Times New Roman" panose="02020603050405020304" pitchFamily="18" charset="0"/>
            </a:endParaRPr>
          </a:p>
        </p:txBody>
      </p:sp>
      <p:sp>
        <p:nvSpPr>
          <p:cNvPr id="49160" name="椭圆 7"/>
          <p:cNvSpPr>
            <a:spLocks noChangeArrowheads="1"/>
          </p:cNvSpPr>
          <p:nvPr/>
        </p:nvSpPr>
        <p:spPr bwMode="auto">
          <a:xfrm>
            <a:off x="7065963" y="4046538"/>
            <a:ext cx="2673350" cy="1406525"/>
          </a:xfrm>
          <a:prstGeom prst="ellipse">
            <a:avLst/>
          </a:prstGeom>
          <a:solidFill>
            <a:schemeClr val="accent1"/>
          </a:solidFill>
          <a:ln w="9525">
            <a:solidFill>
              <a:schemeClr val="accent5">
                <a:lumMod val="25000"/>
              </a:schemeClr>
            </a:solidFill>
            <a:round/>
          </a:ln>
          <a:scene3d>
            <a:camera prst="orthographicFront"/>
            <a:lightRig rig="threePt" dir="t"/>
          </a:scene3d>
          <a:sp3d>
            <a:bevelT/>
          </a:sp3d>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Times New Roman" panose="02020603050405020304" pitchFamily="18" charset="0"/>
              </a:rPr>
              <a:t>Quality</a:t>
            </a:r>
            <a:endParaRPr kumimoji="0" lang="zh-CN" altLang="en-US" sz="2400" b="0"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Calibri" panose="020F0502020204030204" charset="0"/>
              </a:rPr>
              <a:t>(Utility, U)</a:t>
            </a:r>
            <a:endParaRPr kumimoji="0" lang="zh-CN" altLang="en-US" sz="2400" b="0"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Times New Roman" panose="02020603050405020304" pitchFamily="18" charset="0"/>
            </a:endParaRPr>
          </a:p>
        </p:txBody>
      </p:sp>
      <p:sp>
        <p:nvSpPr>
          <p:cNvPr id="33801" name="椭圆 8"/>
          <p:cNvSpPr>
            <a:spLocks noChangeArrowheads="1"/>
          </p:cNvSpPr>
          <p:nvPr/>
        </p:nvSpPr>
        <p:spPr bwMode="auto">
          <a:xfrm>
            <a:off x="2141538" y="3999865"/>
            <a:ext cx="2970212" cy="1406525"/>
          </a:xfrm>
          <a:prstGeom prst="ellipse">
            <a:avLst/>
          </a:prstGeom>
          <a:solidFill>
            <a:schemeClr val="accent2">
              <a:lumMod val="60000"/>
              <a:lumOff val="40000"/>
            </a:schemeClr>
          </a:solidFill>
          <a:ln w="9525">
            <a:solidFill>
              <a:schemeClr val="accent2">
                <a:lumMod val="75000"/>
              </a:schemeClr>
            </a:solidFill>
            <a:round/>
          </a:ln>
          <a:scene3d>
            <a:camera prst="orthographicFront"/>
            <a:lightRig rig="threePt" dir="t"/>
          </a:scene3d>
          <a:sp3d>
            <a:bevelT/>
          </a:sp3d>
        </p:spPr>
        <p:txBody>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1"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Times New Roman" panose="02020603050405020304" pitchFamily="18" charset="0"/>
              </a:rPr>
              <a:t>Productivity</a:t>
            </a:r>
            <a:endParaRPr kumimoji="0" lang="zh-CN" altLang="en-US" sz="2400" b="0" i="1"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(Time, T)</a:t>
            </a:r>
            <a:endParaRPr kumimoji="0" lang="zh-CN" altLang="en-US" sz="2400" b="0" i="1"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Times New Roman" panose="02020603050405020304" pitchFamily="18" charset="0"/>
            </a:endParaRPr>
          </a:p>
        </p:txBody>
      </p:sp>
      <p:cxnSp>
        <p:nvCxnSpPr>
          <p:cNvPr id="28689" name="直接连接符 10"/>
          <p:cNvCxnSpPr/>
          <p:nvPr/>
        </p:nvCxnSpPr>
        <p:spPr>
          <a:xfrm flipV="1">
            <a:off x="3753485" y="3208655"/>
            <a:ext cx="1312545" cy="788670"/>
          </a:xfrm>
          <a:prstGeom prst="line">
            <a:avLst/>
          </a:prstGeom>
          <a:ln w="76200" cap="flat" cmpd="sng">
            <a:solidFill>
              <a:schemeClr val="accent1"/>
            </a:solidFill>
            <a:prstDash val="solid"/>
            <a:headEnd type="none" w="med" len="med"/>
            <a:tailEnd type="none" w="med" len="med"/>
          </a:ln>
        </p:spPr>
      </p:cxnSp>
      <p:cxnSp>
        <p:nvCxnSpPr>
          <p:cNvPr id="28690" name="直接连接符 14"/>
          <p:cNvCxnSpPr/>
          <p:nvPr/>
        </p:nvCxnSpPr>
        <p:spPr>
          <a:xfrm>
            <a:off x="6954838" y="3208338"/>
            <a:ext cx="1446212" cy="838200"/>
          </a:xfrm>
          <a:prstGeom prst="line">
            <a:avLst/>
          </a:prstGeom>
          <a:ln w="76200" cap="flat" cmpd="sng">
            <a:solidFill>
              <a:schemeClr val="accent1"/>
            </a:solidFill>
            <a:prstDash val="solid"/>
            <a:headEnd type="none" w="med" len="med"/>
            <a:tailEnd type="none" w="med" len="med"/>
          </a:ln>
        </p:spPr>
      </p:cxnSp>
      <p:cxnSp>
        <p:nvCxnSpPr>
          <p:cNvPr id="28691" name="直接连接符 16"/>
          <p:cNvCxnSpPr/>
          <p:nvPr/>
        </p:nvCxnSpPr>
        <p:spPr>
          <a:xfrm flipV="1">
            <a:off x="5111750" y="4749800"/>
            <a:ext cx="1954213" cy="23813"/>
          </a:xfrm>
          <a:prstGeom prst="line">
            <a:avLst/>
          </a:prstGeom>
          <a:ln w="76200" cap="flat" cmpd="sng">
            <a:solidFill>
              <a:schemeClr val="accent1"/>
            </a:solidFill>
            <a:prstDash val="solid"/>
            <a:headEnd type="none" w="med" len="med"/>
            <a:tailEnd type="none" w="med" len="med"/>
          </a:ln>
        </p:spPr>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标题 1"/>
          <p:cNvSpPr>
            <a:spLocks noGrp="1"/>
          </p:cNvSpPr>
          <p:nvPr>
            <p:ph type="title"/>
          </p:nvPr>
        </p:nvSpPr>
        <p:spPr/>
        <p:txBody>
          <a:bodyPr vert="horz" wrap="square" lIns="91440" tIns="45720" rIns="91440" bIns="45720" anchor="ctr"/>
          <a:lstStyle/>
          <a:p>
            <a:r>
              <a:rPr lang="zh-CN" altLang="en-US" sz="4400" dirty="0">
                <a:latin typeface="隶书" panose="02010509060101010101" pitchFamily="49" charset="-122"/>
                <a:ea typeface="隶书" panose="02010509060101010101" pitchFamily="49" charset="-122"/>
              </a:rPr>
              <a:t>工程的特征</a:t>
            </a:r>
            <a:endParaRPr lang="zh-CN" altLang="en-US" sz="4400" dirty="0">
              <a:latin typeface="隶书" panose="02010509060101010101" pitchFamily="49" charset="-122"/>
              <a:ea typeface="隶书" panose="02010509060101010101" pitchFamily="49" charset="-122"/>
            </a:endParaRPr>
          </a:p>
        </p:txBody>
      </p:sp>
      <p:sp>
        <p:nvSpPr>
          <p:cNvPr id="21507" name="内容占位符 2"/>
          <p:cNvSpPr>
            <a:spLocks noGrp="1"/>
          </p:cNvSpPr>
          <p:nvPr>
            <p:ph idx="1"/>
          </p:nvPr>
        </p:nvSpPr>
        <p:spPr>
          <a:xfrm>
            <a:off x="252730" y="1259840"/>
            <a:ext cx="11687175" cy="5314315"/>
          </a:xfrm>
          <a:noFill/>
          <a:extLst>
            <a:ext uri="{909E8E84-426E-40DD-AFC4-6F175D3DCCD1}">
              <a14:hiddenFill xmlns:a14="http://schemas.microsoft.com/office/drawing/2010/main">
                <a:solidFill>
                  <a:srgbClr val="FFFFFF">
                    <a:alpha val="100000"/>
                  </a:srgbClr>
                </a:solidFill>
              </a14:hiddenFill>
            </a:ext>
          </a:extLst>
        </p:spPr>
        <p:txBody>
          <a:bodyPr vert="horz" wrap="square" lIns="91440" tIns="45720" rIns="91440" bIns="45720" anchor="t">
            <a:normAutofit lnSpcReduction="10000"/>
          </a:bodyPr>
          <a:lstStyle/>
          <a:p>
            <a:pPr lvl="0">
              <a:lnSpc>
                <a:spcPct val="120000"/>
              </a:lnSpc>
              <a:spcAft>
                <a:spcPts val="0"/>
              </a:spcAft>
              <a:buFont typeface="Wingdings" panose="05000000000000000000" pitchFamily="2" charset="2"/>
              <a:buChar char="Ø"/>
            </a:pPr>
            <a:r>
              <a:rPr lang="zh-CN" altLang="en-US" sz="2800" b="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cs typeface="微软雅黑" panose="020B0503020204020204" pitchFamily="34" charset="-122"/>
                <a:sym typeface="+mn-ea"/>
              </a:rPr>
              <a:t>工程（</a:t>
            </a:r>
            <a:r>
              <a:rPr lang="en-US" altLang="zh-CN" sz="2800" dirty="0">
                <a:latin typeface="微软雅黑" panose="020B0503020204020204" pitchFamily="34" charset="-122"/>
                <a:ea typeface="微软雅黑" panose="020B0503020204020204" pitchFamily="34" charset="-122"/>
                <a:cs typeface="微软雅黑" panose="020B0503020204020204" pitchFamily="34" charset="-122"/>
                <a:sym typeface="+mn-ea"/>
              </a:rPr>
              <a:t>Engineering</a:t>
            </a:r>
            <a:r>
              <a:rPr lang="zh-CN" altLang="en-US" sz="28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8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800" dirty="0">
                <a:latin typeface="微软雅黑" panose="020B0503020204020204" pitchFamily="34" charset="-122"/>
                <a:ea typeface="微软雅黑" panose="020B0503020204020204" pitchFamily="34" charset="-122"/>
                <a:cs typeface="微软雅黑" panose="020B0503020204020204" pitchFamily="34" charset="-122"/>
                <a:sym typeface="+mn-ea"/>
              </a:rPr>
              <a:t>一定规模的设计与建造</a:t>
            </a:r>
            <a:endParaRPr lang="zh-CN" altLang="en-US" sz="2800" b="0" dirty="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20000"/>
              </a:lnSpc>
              <a:spcAft>
                <a:spcPts val="0"/>
              </a:spcAft>
            </a:pPr>
            <a:r>
              <a:rPr lang="en-US" altLang="zh-CN" sz="2400" b="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400" b="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ea"/>
              </a:rPr>
              <a:t>复杂问题与目标分解</a:t>
            </a:r>
            <a:endParaRPr lang="zh-CN" altLang="en-US" sz="2400" b="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20000"/>
              </a:lnSpc>
              <a:spcAft>
                <a:spcPts val="0"/>
              </a:spcAft>
            </a:pPr>
            <a:r>
              <a:rPr lang="en-US" altLang="zh-CN" sz="2400" b="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400" b="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ea"/>
              </a:rPr>
              <a:t>多人参与，需要考虑运营、管理、成本、质量控制、安全等</a:t>
            </a:r>
            <a:endParaRPr lang="zh-CN" altLang="en-US" sz="2800" b="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endParaRPr>
          </a:p>
          <a:p>
            <a:pPr lvl="0">
              <a:lnSpc>
                <a:spcPct val="120000"/>
              </a:lnSpc>
              <a:spcAft>
                <a:spcPts val="0"/>
              </a:spcAft>
              <a:buFont typeface="Wingdings" panose="05000000000000000000" pitchFamily="2" charset="2"/>
              <a:buChar char="Ø"/>
            </a:pPr>
            <a:r>
              <a:rPr lang="zh-CN" altLang="en-US" sz="28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平衡与决策</a:t>
            </a:r>
            <a:endParaRPr lang="zh-CN" altLang="en-US" sz="2800" b="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20000"/>
              </a:lnSpc>
              <a:spcAft>
                <a:spcPts val="0"/>
              </a:spcAft>
              <a:buChar char="•"/>
            </a:pPr>
            <a:r>
              <a:rPr lang="zh-CN" altLang="en-US" sz="2400" b="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需要进行一系列决策和认真评价，可以通过平衡</a:t>
            </a:r>
            <a:r>
              <a:rPr lang="zh-CN" altLang="en-US" sz="2400" b="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成本和利益</a:t>
            </a:r>
            <a:r>
              <a:rPr lang="zh-CN" altLang="en-US" sz="2400" b="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的分析来判断</a:t>
            </a:r>
            <a:r>
              <a:rPr lang="zh-CN" altLang="en-US" sz="2400" b="0"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400" b="0" dirty="0">
              <a:latin typeface="微软雅黑" panose="020B0503020204020204" pitchFamily="34" charset="-122"/>
              <a:ea typeface="微软雅黑" panose="020B0503020204020204" pitchFamily="34" charset="-122"/>
              <a:cs typeface="微软雅黑" panose="020B0503020204020204" pitchFamily="34" charset="-122"/>
            </a:endParaRPr>
          </a:p>
          <a:p>
            <a:pPr lvl="0">
              <a:lnSpc>
                <a:spcPct val="120000"/>
              </a:lnSpc>
              <a:spcAft>
                <a:spcPts val="0"/>
              </a:spcAft>
              <a:buFont typeface="Wingdings" panose="05000000000000000000" pitchFamily="2" charset="2"/>
              <a:buChar char="Ø"/>
            </a:pPr>
            <a:r>
              <a:rPr lang="zh-CN" altLang="en-US" sz="28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度量与验证</a:t>
            </a:r>
            <a:endParaRPr lang="zh-CN" altLang="en-US" sz="2800" b="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20000"/>
              </a:lnSpc>
              <a:spcAft>
                <a:spcPts val="0"/>
              </a:spcAft>
              <a:buChar char="•"/>
            </a:pPr>
            <a:r>
              <a:rPr lang="zh-CN" altLang="en-US" sz="2400" b="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应该度量事物，在适当的时候定量工作；需要校正并验证度量，并在经验和实验数据的基础上进行近似。</a:t>
            </a:r>
            <a:endParaRPr lang="zh-CN" altLang="en-US" sz="2400" b="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endParaRPr>
          </a:p>
          <a:p>
            <a:pPr lvl="0">
              <a:lnSpc>
                <a:spcPct val="120000"/>
              </a:lnSpc>
              <a:spcAft>
                <a:spcPts val="0"/>
              </a:spcAft>
              <a:buFont typeface="Wingdings" panose="05000000000000000000" pitchFamily="2" charset="2"/>
              <a:buChar char="Ø"/>
            </a:pPr>
            <a:r>
              <a:rPr lang="zh-CN" altLang="en-US" sz="28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运用工具</a:t>
            </a:r>
            <a:endParaRPr lang="zh-CN" altLang="en-US" sz="28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20000"/>
              </a:lnSpc>
              <a:spcAft>
                <a:spcPts val="0"/>
              </a:spcAft>
            </a:pPr>
            <a:r>
              <a:rPr lang="en-US" altLang="x-none" sz="2400" b="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工程师需要将工具系统地应用在过程中，因此选用适当的工具是工程的关键。</a:t>
            </a:r>
            <a:endParaRPr lang="zh-CN" altLang="en-US" sz="2400" b="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07">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507">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5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标题 1"/>
          <p:cNvSpPr>
            <a:spLocks noGrp="1"/>
          </p:cNvSpPr>
          <p:nvPr>
            <p:ph type="title"/>
          </p:nvPr>
        </p:nvSpPr>
        <p:spPr/>
        <p:txBody>
          <a:bodyPr vert="horz" wrap="square" lIns="91440" tIns="45720" rIns="91440" bIns="45720" anchor="ctr"/>
          <a:lstStyle/>
          <a:p>
            <a:r>
              <a:rPr lang="zh-CN" altLang="en-US" sz="4400" dirty="0">
                <a:latin typeface="隶书" panose="02010509060101010101" pitchFamily="49" charset="-122"/>
                <a:ea typeface="隶书" panose="02010509060101010101" pitchFamily="49" charset="-122"/>
              </a:rPr>
              <a:t>工程的特征（续）</a:t>
            </a:r>
            <a:endParaRPr lang="zh-CN" altLang="en-US" sz="4400" dirty="0">
              <a:latin typeface="隶书" panose="02010509060101010101" pitchFamily="49" charset="-122"/>
              <a:ea typeface="隶书" panose="02010509060101010101" pitchFamily="49" charset="-122"/>
            </a:endParaRPr>
          </a:p>
        </p:txBody>
      </p:sp>
      <p:sp>
        <p:nvSpPr>
          <p:cNvPr id="22531" name="内容占位符 2"/>
          <p:cNvSpPr>
            <a:spLocks noGrp="1"/>
          </p:cNvSpPr>
          <p:nvPr>
            <p:ph idx="1"/>
          </p:nvPr>
        </p:nvSpPr>
        <p:spPr>
          <a:xfrm>
            <a:off x="415925" y="1512570"/>
            <a:ext cx="11776075" cy="5029835"/>
          </a:xfrm>
          <a:solidFill>
            <a:srgbClr val="FFFFFF">
              <a:alpha val="100000"/>
            </a:srgbClr>
          </a:solidFill>
        </p:spPr>
        <p:txBody>
          <a:bodyPr vert="horz" wrap="square" lIns="91440" tIns="45720" rIns="91440" bIns="45720" anchor="t">
            <a:normAutofit/>
          </a:bodyPr>
          <a:lstStyle/>
          <a:p>
            <a:pPr lvl="0">
              <a:lnSpc>
                <a:spcPct val="120000"/>
              </a:lnSpc>
              <a:spcAft>
                <a:spcPts val="0"/>
              </a:spcAft>
              <a:buFont typeface="Wingdings" panose="05000000000000000000" pitchFamily="2" charset="2"/>
              <a:buChar char="Ø"/>
            </a:pPr>
            <a:r>
              <a:rPr lang="zh-CN" altLang="en-US" sz="2800" dirty="0">
                <a:solidFill>
                  <a:schemeClr val="tx1"/>
                </a:solidFill>
                <a:latin typeface="微软雅黑" panose="020B0503020204020204" pitchFamily="34" charset="-122"/>
                <a:ea typeface="微软雅黑" panose="020B0503020204020204" pitchFamily="34" charset="-122"/>
              </a:rPr>
              <a:t>团队协同工作</a:t>
            </a:r>
            <a:endParaRPr lang="zh-CN" altLang="en-US" sz="2800" dirty="0">
              <a:solidFill>
                <a:schemeClr val="tx1"/>
              </a:solidFill>
              <a:latin typeface="微软雅黑" panose="020B0503020204020204" pitchFamily="34" charset="-122"/>
              <a:ea typeface="微软雅黑" panose="020B0503020204020204" pitchFamily="34" charset="-122"/>
            </a:endParaRPr>
          </a:p>
          <a:p>
            <a:pPr lvl="1">
              <a:lnSpc>
                <a:spcPct val="120000"/>
              </a:lnSpc>
              <a:spcAft>
                <a:spcPts val="0"/>
              </a:spcAft>
              <a:buChar char="•"/>
            </a:pPr>
            <a:r>
              <a:rPr lang="zh-CN" altLang="en-US" sz="2400" dirty="0">
                <a:solidFill>
                  <a:srgbClr val="0070C0"/>
                </a:solidFill>
                <a:latin typeface="微软雅黑" panose="020B0503020204020204" pitchFamily="34" charset="-122"/>
                <a:ea typeface="微软雅黑" panose="020B0503020204020204" pitchFamily="34" charset="-122"/>
              </a:rPr>
              <a:t>注重训练有素，并以团队的形式进行有效的工作。</a:t>
            </a:r>
            <a:endParaRPr lang="zh-CN" altLang="en-US" sz="2400" dirty="0">
              <a:solidFill>
                <a:srgbClr val="0070C0"/>
              </a:solidFill>
              <a:latin typeface="微软雅黑" panose="020B0503020204020204" pitchFamily="34" charset="-122"/>
              <a:ea typeface="微软雅黑" panose="020B0503020204020204" pitchFamily="34" charset="-122"/>
            </a:endParaRPr>
          </a:p>
          <a:p>
            <a:pPr lvl="0">
              <a:lnSpc>
                <a:spcPct val="120000"/>
              </a:lnSpc>
              <a:spcAft>
                <a:spcPts val="0"/>
              </a:spcAft>
              <a:buFont typeface="Wingdings" panose="05000000000000000000" pitchFamily="2" charset="2"/>
              <a:buChar char="Ø"/>
            </a:pPr>
            <a:r>
              <a:rPr lang="zh-CN" altLang="en-US" sz="2800" dirty="0">
                <a:solidFill>
                  <a:schemeClr val="tx1"/>
                </a:solidFill>
                <a:latin typeface="微软雅黑" panose="020B0503020204020204" pitchFamily="34" charset="-122"/>
                <a:ea typeface="微软雅黑" panose="020B0503020204020204" pitchFamily="34" charset="-122"/>
              </a:rPr>
              <a:t>角色分工</a:t>
            </a:r>
            <a:endParaRPr lang="zh-CN" altLang="en-US" sz="2800" dirty="0">
              <a:solidFill>
                <a:schemeClr val="tx1"/>
              </a:solidFill>
              <a:latin typeface="微软雅黑" panose="020B0503020204020204" pitchFamily="34" charset="-122"/>
              <a:ea typeface="微软雅黑" panose="020B0503020204020204" pitchFamily="34" charset="-122"/>
            </a:endParaRPr>
          </a:p>
          <a:p>
            <a:pPr lvl="1">
              <a:lnSpc>
                <a:spcPct val="120000"/>
              </a:lnSpc>
              <a:spcAft>
                <a:spcPts val="0"/>
              </a:spcAft>
              <a:buChar char="•"/>
            </a:pPr>
            <a:r>
              <a:rPr lang="zh-CN" altLang="en-US" sz="2400" dirty="0">
                <a:solidFill>
                  <a:srgbClr val="0070C0"/>
                </a:solidFill>
                <a:latin typeface="微软雅黑" panose="020B0503020204020204" pitchFamily="34" charset="-122"/>
                <a:ea typeface="微软雅黑" panose="020B0503020204020204" pitchFamily="34" charset="-122"/>
              </a:rPr>
              <a:t>研究、开发、设计、生产、测试、构造、实施、管理以及其他诸如销售、咨询和教学等</a:t>
            </a:r>
            <a:endParaRPr lang="zh-CN" altLang="en-US" sz="2400" dirty="0">
              <a:solidFill>
                <a:srgbClr val="0070C0"/>
              </a:solidFill>
              <a:latin typeface="微软雅黑" panose="020B0503020204020204" pitchFamily="34" charset="-122"/>
              <a:ea typeface="微软雅黑" panose="020B0503020204020204" pitchFamily="34" charset="-122"/>
            </a:endParaRPr>
          </a:p>
          <a:p>
            <a:pPr lvl="0">
              <a:lnSpc>
                <a:spcPct val="120000"/>
              </a:lnSpc>
              <a:spcAft>
                <a:spcPts val="0"/>
              </a:spcAft>
              <a:buFont typeface="Wingdings" panose="05000000000000000000" pitchFamily="2" charset="2"/>
              <a:buChar char="Ø"/>
            </a:pPr>
            <a:r>
              <a:rPr lang="zh-CN" altLang="en-US" sz="2800" dirty="0">
                <a:solidFill>
                  <a:schemeClr val="tx1"/>
                </a:solidFill>
                <a:latin typeface="微软雅黑" panose="020B0503020204020204" pitchFamily="34" charset="-122"/>
                <a:ea typeface="微软雅黑" panose="020B0503020204020204" pitchFamily="34" charset="-122"/>
              </a:rPr>
              <a:t>最佳实践和重用</a:t>
            </a:r>
            <a:endParaRPr lang="zh-CN" altLang="en-US" sz="2800" dirty="0">
              <a:solidFill>
                <a:schemeClr val="tx1"/>
              </a:solidFill>
              <a:latin typeface="微软雅黑" panose="020B0503020204020204" pitchFamily="34" charset="-122"/>
              <a:ea typeface="微软雅黑" panose="020B0503020204020204" pitchFamily="34" charset="-122"/>
            </a:endParaRPr>
          </a:p>
          <a:p>
            <a:pPr lvl="1">
              <a:lnSpc>
                <a:spcPct val="120000"/>
              </a:lnSpc>
              <a:spcAft>
                <a:spcPts val="0"/>
              </a:spcAft>
              <a:buChar char="•"/>
            </a:pPr>
            <a:r>
              <a:rPr lang="zh-CN" altLang="en-US" sz="2400" dirty="0">
                <a:solidFill>
                  <a:srgbClr val="0070C0"/>
                </a:solidFill>
                <a:latin typeface="微软雅黑" panose="020B0503020204020204" pitchFamily="34" charset="-122"/>
                <a:ea typeface="微软雅黑" panose="020B0503020204020204" pitchFamily="34" charset="-122"/>
              </a:rPr>
              <a:t>通过专业团体不断地开发和确认工程原则、标准和实践。</a:t>
            </a:r>
            <a:r>
              <a:rPr lang="zh-CN" altLang="en-US" sz="2400" dirty="0">
                <a:solidFill>
                  <a:srgbClr val="0070C0"/>
                </a:solidFill>
                <a:latin typeface="微软雅黑" panose="020B0503020204020204" pitchFamily="34" charset="-122"/>
                <a:ea typeface="微软雅黑" panose="020B0503020204020204" pitchFamily="34" charset="-122"/>
                <a:sym typeface="+mn-ea"/>
              </a:rPr>
              <a:t>重用设计和设计制品。</a:t>
            </a:r>
            <a:endParaRPr lang="zh-CN" altLang="en-US" sz="2400" dirty="0">
              <a:solidFill>
                <a:srgbClr val="0070C0"/>
              </a:solidFill>
              <a:latin typeface="微软雅黑" panose="020B0503020204020204" pitchFamily="34" charset="-122"/>
              <a:ea typeface="微软雅黑" panose="020B0503020204020204" pitchFamily="34" charset="-122"/>
            </a:endParaRPr>
          </a:p>
          <a:p>
            <a:pPr lvl="0">
              <a:lnSpc>
                <a:spcPct val="120000"/>
              </a:lnSpc>
              <a:spcAft>
                <a:spcPts val="0"/>
              </a:spcAft>
              <a:buFont typeface="Wingdings" panose="05000000000000000000" pitchFamily="2" charset="2"/>
              <a:buChar char="Ø"/>
            </a:pPr>
            <a:r>
              <a:rPr lang="zh-CN" altLang="en-US" sz="2800" dirty="0">
                <a:solidFill>
                  <a:schemeClr val="tx1"/>
                </a:solidFill>
                <a:latin typeface="微软雅黑" panose="020B0503020204020204" pitchFamily="34" charset="-122"/>
                <a:ea typeface="微软雅黑" panose="020B0503020204020204" pitchFamily="34" charset="-122"/>
              </a:rPr>
              <a:t>综合性、社会性</a:t>
            </a:r>
            <a:endParaRPr lang="zh-CN" altLang="en-US" sz="2800" dirty="0">
              <a:solidFill>
                <a:schemeClr val="tx1"/>
              </a:solidFill>
              <a:latin typeface="微软雅黑" panose="020B0503020204020204" pitchFamily="34" charset="-122"/>
              <a:ea typeface="微软雅黑" panose="020B0503020204020204" pitchFamily="34" charset="-122"/>
            </a:endParaRPr>
          </a:p>
          <a:p>
            <a:pPr marL="457200" lvl="1" indent="0">
              <a:lnSpc>
                <a:spcPct val="120000"/>
              </a:lnSpc>
              <a:spcAft>
                <a:spcPts val="0"/>
              </a:spcAft>
              <a:buNone/>
            </a:pPr>
            <a:endParaRPr lang="zh-CN" altLang="en-US" sz="2400" dirty="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31">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53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53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5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D:\工作\2013暑期工作会PPT\校徽.png"/>
          <p:cNvPicPr>
            <a:picLocks noChangeAspect="1" noChangeArrowheads="1"/>
          </p:cNvPicPr>
          <p:nvPr/>
        </p:nvPicPr>
        <p:blipFill>
          <a:blip r:embed="rId1" cstate="print"/>
          <a:srcRect/>
          <a:stretch>
            <a:fillRect/>
          </a:stretch>
        </p:blipFill>
        <p:spPr bwMode="auto">
          <a:xfrm>
            <a:off x="9510434" y="6301512"/>
            <a:ext cx="2762249" cy="552449"/>
          </a:xfrm>
          <a:prstGeom prst="rect">
            <a:avLst/>
          </a:prstGeom>
          <a:noFill/>
          <a:ln w="9525">
            <a:noFill/>
            <a:miter lim="800000"/>
            <a:headEnd/>
            <a:tailEnd/>
          </a:ln>
        </p:spPr>
      </p:pic>
      <p:sp>
        <p:nvSpPr>
          <p:cNvPr id="17411" name="TextBox 18"/>
          <p:cNvSpPr txBox="1">
            <a:spLocks noChangeArrowheads="1"/>
          </p:cNvSpPr>
          <p:nvPr/>
        </p:nvSpPr>
        <p:spPr bwMode="auto">
          <a:xfrm>
            <a:off x="4095751" y="1712384"/>
            <a:ext cx="3905249" cy="695325"/>
          </a:xfrm>
          <a:prstGeom prst="rect">
            <a:avLst/>
          </a:prstGeom>
          <a:noFill/>
          <a:ln w="9525">
            <a:noFill/>
            <a:miter lim="800000"/>
          </a:ln>
        </p:spPr>
        <p:txBody>
          <a:bodyPr>
            <a:spAutoFit/>
          </a:bodyPr>
          <a:lstStyle/>
          <a:p>
            <a:pPr algn="ctr"/>
            <a:r>
              <a:rPr lang="zh-CN" altLang="en-US" sz="3735">
                <a:solidFill>
                  <a:schemeClr val="bg1"/>
                </a:solidFill>
                <a:latin typeface="微软雅黑" panose="020B0503020204020204" pitchFamily="34" charset="-122"/>
                <a:ea typeface="微软雅黑" panose="020B0503020204020204" pitchFamily="34" charset="-122"/>
              </a:rPr>
              <a:t>阶段小结</a:t>
            </a:r>
            <a:endParaRPr lang="zh-CN" altLang="en-US" sz="3735">
              <a:solidFill>
                <a:schemeClr val="bg1"/>
              </a:solidFill>
              <a:latin typeface="微软雅黑" panose="020B0503020204020204" pitchFamily="34" charset="-122"/>
              <a:ea typeface="微软雅黑" panose="020B0503020204020204" pitchFamily="34" charset="-122"/>
            </a:endParaRPr>
          </a:p>
        </p:txBody>
      </p:sp>
      <p:sp>
        <p:nvSpPr>
          <p:cNvPr id="17412" name="TextBox 24"/>
          <p:cNvSpPr txBox="1">
            <a:spLocks noChangeArrowheads="1"/>
          </p:cNvSpPr>
          <p:nvPr/>
        </p:nvSpPr>
        <p:spPr bwMode="auto">
          <a:xfrm>
            <a:off x="4095751" y="2664884"/>
            <a:ext cx="3905249" cy="695325"/>
          </a:xfrm>
          <a:prstGeom prst="rect">
            <a:avLst/>
          </a:prstGeom>
          <a:noFill/>
          <a:ln w="9525">
            <a:noFill/>
            <a:miter lim="800000"/>
          </a:ln>
        </p:spPr>
        <p:txBody>
          <a:bodyPr>
            <a:spAutoFit/>
          </a:bodyPr>
          <a:lstStyle/>
          <a:p>
            <a:pPr algn="ctr"/>
            <a:r>
              <a:rPr lang="zh-CN" altLang="en-US" sz="3735">
                <a:solidFill>
                  <a:schemeClr val="bg1"/>
                </a:solidFill>
                <a:latin typeface="微软雅黑" panose="020B0503020204020204" pitchFamily="34" charset="-122"/>
                <a:ea typeface="微软雅黑" panose="020B0503020204020204" pitchFamily="34" charset="-122"/>
              </a:rPr>
              <a:t>内涵解读</a:t>
            </a:r>
            <a:endParaRPr lang="zh-CN" altLang="en-US" sz="3735">
              <a:solidFill>
                <a:schemeClr val="bg1"/>
              </a:solidFill>
              <a:latin typeface="微软雅黑" panose="020B0503020204020204" pitchFamily="34" charset="-122"/>
              <a:ea typeface="微软雅黑" panose="020B0503020204020204" pitchFamily="34" charset="-122"/>
            </a:endParaRPr>
          </a:p>
        </p:txBody>
      </p:sp>
      <p:sp>
        <p:nvSpPr>
          <p:cNvPr id="17413" name="TextBox 26"/>
          <p:cNvSpPr txBox="1">
            <a:spLocks noChangeArrowheads="1"/>
          </p:cNvSpPr>
          <p:nvPr/>
        </p:nvSpPr>
        <p:spPr bwMode="auto">
          <a:xfrm>
            <a:off x="4095751" y="3617384"/>
            <a:ext cx="3905249" cy="695325"/>
          </a:xfrm>
          <a:prstGeom prst="rect">
            <a:avLst/>
          </a:prstGeom>
          <a:noFill/>
          <a:ln w="9525">
            <a:noFill/>
            <a:miter lim="800000"/>
          </a:ln>
        </p:spPr>
        <p:txBody>
          <a:bodyPr>
            <a:spAutoFit/>
          </a:bodyPr>
          <a:lstStyle/>
          <a:p>
            <a:pPr algn="ctr"/>
            <a:r>
              <a:rPr lang="zh-CN" altLang="en-US" sz="3735">
                <a:solidFill>
                  <a:schemeClr val="bg1"/>
                </a:solidFill>
                <a:latin typeface="微软雅黑" panose="020B0503020204020204" pitchFamily="34" charset="-122"/>
                <a:ea typeface="微软雅黑" panose="020B0503020204020204" pitchFamily="34" charset="-122"/>
              </a:rPr>
              <a:t>困难措施</a:t>
            </a:r>
            <a:endParaRPr lang="zh-CN" altLang="en-US" sz="3735">
              <a:solidFill>
                <a:schemeClr val="bg1"/>
              </a:solidFill>
              <a:latin typeface="微软雅黑" panose="020B0503020204020204" pitchFamily="34" charset="-122"/>
              <a:ea typeface="微软雅黑" panose="020B0503020204020204" pitchFamily="34" charset="-122"/>
            </a:endParaRPr>
          </a:p>
        </p:txBody>
      </p:sp>
      <p:sp>
        <p:nvSpPr>
          <p:cNvPr id="17428" name="标题 1"/>
          <p:cNvSpPr txBox="1"/>
          <p:nvPr/>
        </p:nvSpPr>
        <p:spPr bwMode="auto">
          <a:xfrm>
            <a:off x="286871" y="285750"/>
            <a:ext cx="9493623" cy="702733"/>
          </a:xfrm>
          <a:prstGeom prst="rect">
            <a:avLst/>
          </a:prstGeom>
          <a:noFill/>
          <a:ln w="9525">
            <a:noFill/>
            <a:miter lim="800000"/>
          </a:ln>
        </p:spPr>
        <p:txBody>
          <a:bodyPr anchor="ctr"/>
          <a:lstStyle/>
          <a:p>
            <a:pPr algn="ctr"/>
            <a:r>
              <a:rPr lang="en-US" altLang="zh-CN" sz="3600" b="1" dirty="0">
                <a:solidFill>
                  <a:schemeClr val="bg1"/>
                </a:solidFill>
                <a:latin typeface="黑体" panose="02010609060101010101" pitchFamily="49" charset="-122"/>
                <a:ea typeface="黑体" panose="02010609060101010101" pitchFamily="49" charset="-122"/>
              </a:rPr>
              <a:t>“</a:t>
            </a:r>
            <a:r>
              <a:rPr lang="en-US" altLang="zh-CN" sz="3600" b="1" dirty="0" err="1">
                <a:solidFill>
                  <a:schemeClr val="bg1"/>
                </a:solidFill>
                <a:latin typeface="黑体" panose="02010609060101010101" pitchFamily="49" charset="-122"/>
                <a:ea typeface="黑体" panose="02010609060101010101" pitchFamily="49" charset="-122"/>
              </a:rPr>
              <a:t>复杂工程问题”</a:t>
            </a:r>
            <a:r>
              <a:rPr lang="en-US" altLang="zh-CN" sz="3600" b="1" dirty="0" err="1" smtClean="0">
                <a:solidFill>
                  <a:schemeClr val="bg1"/>
                </a:solidFill>
                <a:latin typeface="黑体" panose="02010609060101010101" pitchFamily="49" charset="-122"/>
                <a:ea typeface="黑体" panose="02010609060101010101" pitchFamily="49" charset="-122"/>
              </a:rPr>
              <a:t>特征</a:t>
            </a:r>
            <a:r>
              <a:rPr lang="zh-CN" altLang="en-US" sz="2800" b="1" dirty="0" smtClean="0">
                <a:solidFill>
                  <a:schemeClr val="bg1"/>
                </a:solidFill>
                <a:latin typeface="微软雅黑" panose="020B0503020204020204" pitchFamily="34" charset="-122"/>
                <a:ea typeface="微软雅黑" panose="020B0503020204020204" pitchFamily="34" charset="-122"/>
              </a:rPr>
              <a:t>：  工程</a:t>
            </a:r>
            <a:r>
              <a:rPr lang="zh-CN" altLang="en-US" sz="2800" b="1" dirty="0">
                <a:solidFill>
                  <a:schemeClr val="bg1"/>
                </a:solidFill>
                <a:latin typeface="微软雅黑" panose="020B0503020204020204" pitchFamily="34" charset="-122"/>
                <a:ea typeface="微软雅黑" panose="020B0503020204020204" pitchFamily="34" charset="-122"/>
              </a:rPr>
              <a:t>专业认证标准体系</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454369" y="1465195"/>
            <a:ext cx="11570129" cy="4999702"/>
          </a:xfrm>
          <a:prstGeom prst="rect">
            <a:avLst/>
          </a:prstGeom>
          <a:noFill/>
        </p:spPr>
        <p:txBody>
          <a:bodyPr wrap="square">
            <a:spAutoFit/>
          </a:bodyPr>
          <a:lstStyle/>
          <a:p>
            <a:pPr>
              <a:lnSpc>
                <a:spcPct val="130000"/>
              </a:lnSpc>
              <a:defRPr/>
            </a:pPr>
            <a:r>
              <a:rPr lang="zh-CN" altLang="zh-CN" sz="2665" b="1" dirty="0" smtClean="0">
                <a:latin typeface="黑体" panose="02010609060101010101" pitchFamily="49" charset="-122"/>
                <a:ea typeface="黑体" panose="02010609060101010101" pitchFamily="49" charset="-122"/>
              </a:rPr>
              <a:t>参照《华盛顿协议》要求</a:t>
            </a:r>
            <a:r>
              <a:rPr lang="zh-CN" altLang="zh-CN" sz="2665" b="1" dirty="0">
                <a:latin typeface="黑体" panose="02010609060101010101" pitchFamily="49" charset="-122"/>
                <a:ea typeface="黑体" panose="02010609060101010101" pitchFamily="49" charset="-122"/>
              </a:rPr>
              <a:t>，详细</a:t>
            </a:r>
            <a:r>
              <a:rPr lang="zh-CN" altLang="zh-CN" sz="2665" b="1" dirty="0" smtClean="0">
                <a:latin typeface="黑体" panose="02010609060101010101" pitchFamily="49" charset="-122"/>
                <a:ea typeface="黑体" panose="02010609060101010101" pitchFamily="49" charset="-122"/>
              </a:rPr>
              <a:t>界定“复杂工程问题”</a:t>
            </a:r>
            <a:r>
              <a:rPr lang="zh-CN" altLang="zh-CN" sz="2665" b="1" dirty="0">
                <a:latin typeface="黑体" panose="02010609060101010101" pitchFamily="49" charset="-122"/>
                <a:ea typeface="黑体" panose="02010609060101010101" pitchFamily="49" charset="-122"/>
              </a:rPr>
              <a:t>必须具备下述特征（</a:t>
            </a:r>
            <a:r>
              <a:rPr lang="en-US" altLang="zh-CN" sz="2665" b="1" dirty="0">
                <a:latin typeface="黑体" panose="02010609060101010101" pitchFamily="49" charset="-122"/>
                <a:ea typeface="黑体" panose="02010609060101010101" pitchFamily="49" charset="-122"/>
              </a:rPr>
              <a:t>1</a:t>
            </a:r>
            <a:r>
              <a:rPr lang="zh-CN" altLang="zh-CN" sz="2665" b="1" dirty="0">
                <a:latin typeface="黑体" panose="02010609060101010101" pitchFamily="49" charset="-122"/>
                <a:ea typeface="黑体" panose="02010609060101010101" pitchFamily="49" charset="-122"/>
              </a:rPr>
              <a:t>），同时具备下述特征（</a:t>
            </a:r>
            <a:r>
              <a:rPr lang="en-US" altLang="zh-CN" sz="2665" b="1" dirty="0">
                <a:latin typeface="黑体" panose="02010609060101010101" pitchFamily="49" charset="-122"/>
                <a:ea typeface="黑体" panose="02010609060101010101" pitchFamily="49" charset="-122"/>
              </a:rPr>
              <a:t>2</a:t>
            </a:r>
            <a:r>
              <a:rPr lang="zh-CN" altLang="zh-CN" sz="2665" b="1" dirty="0">
                <a:latin typeface="黑体" panose="02010609060101010101" pitchFamily="49" charset="-122"/>
                <a:ea typeface="黑体" panose="02010609060101010101" pitchFamily="49" charset="-122"/>
              </a:rPr>
              <a:t>）</a:t>
            </a:r>
            <a:r>
              <a:rPr lang="en-US" altLang="zh-CN" sz="2665" b="1" dirty="0">
                <a:latin typeface="黑体" panose="02010609060101010101" pitchFamily="49" charset="-122"/>
                <a:ea typeface="黑体" panose="02010609060101010101" pitchFamily="49" charset="-122"/>
              </a:rPr>
              <a:t>-</a:t>
            </a:r>
            <a:r>
              <a:rPr lang="zh-CN" altLang="zh-CN" sz="2665" b="1" dirty="0">
                <a:latin typeface="黑体" panose="02010609060101010101" pitchFamily="49" charset="-122"/>
                <a:ea typeface="黑体" panose="02010609060101010101" pitchFamily="49" charset="-122"/>
              </a:rPr>
              <a:t>（</a:t>
            </a:r>
            <a:r>
              <a:rPr lang="en-US" altLang="zh-CN" sz="2665" b="1" dirty="0">
                <a:latin typeface="黑体" panose="02010609060101010101" pitchFamily="49" charset="-122"/>
                <a:ea typeface="黑体" panose="02010609060101010101" pitchFamily="49" charset="-122"/>
              </a:rPr>
              <a:t>7</a:t>
            </a:r>
            <a:r>
              <a:rPr lang="zh-CN" altLang="zh-CN" sz="2665" b="1" dirty="0">
                <a:latin typeface="黑体" panose="02010609060101010101" pitchFamily="49" charset="-122"/>
                <a:ea typeface="黑体" panose="02010609060101010101" pitchFamily="49" charset="-122"/>
              </a:rPr>
              <a:t>）的部分或全部：</a:t>
            </a:r>
            <a:endParaRPr lang="zh-CN" altLang="zh-CN" sz="2665" b="1" dirty="0">
              <a:latin typeface="黑体" panose="02010609060101010101" pitchFamily="49" charset="-122"/>
              <a:ea typeface="黑体" panose="02010609060101010101" pitchFamily="49" charset="-122"/>
            </a:endParaRPr>
          </a:p>
          <a:p>
            <a:pPr>
              <a:lnSpc>
                <a:spcPct val="130000"/>
              </a:lnSpc>
              <a:defRPr/>
            </a:pPr>
            <a:r>
              <a:rPr lang="zh-CN" altLang="zh-CN"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1</a:t>
            </a:r>
            <a:r>
              <a:rPr lang="zh-CN" altLang="zh-CN" sz="2400" b="1" dirty="0">
                <a:latin typeface="黑体" panose="02010609060101010101" pitchFamily="49" charset="-122"/>
                <a:ea typeface="黑体" panose="02010609060101010101" pitchFamily="49" charset="-122"/>
              </a:rPr>
              <a:t>）</a:t>
            </a:r>
            <a:r>
              <a:rPr lang="zh-CN" altLang="zh-CN" sz="2400" b="1" dirty="0">
                <a:solidFill>
                  <a:srgbClr val="FF0000"/>
                </a:solidFill>
                <a:latin typeface="黑体" panose="02010609060101010101" pitchFamily="49" charset="-122"/>
                <a:ea typeface="黑体" panose="02010609060101010101" pitchFamily="49" charset="-122"/>
              </a:rPr>
              <a:t>必须运用深入的工程原理经过分析才可能得到解决 </a:t>
            </a:r>
            <a:r>
              <a:rPr lang="en-US" altLang="zh-CN" sz="2400" b="1" dirty="0">
                <a:latin typeface="黑体" panose="02010609060101010101" pitchFamily="49" charset="-122"/>
                <a:ea typeface="黑体" panose="02010609060101010101" pitchFamily="49" charset="-122"/>
              </a:rPr>
              <a:t>(</a:t>
            </a:r>
            <a:r>
              <a:rPr lang="en-US" altLang="zh-CN" sz="2400" b="1" dirty="0" err="1">
                <a:solidFill>
                  <a:srgbClr val="0070C0"/>
                </a:solidFill>
                <a:latin typeface="黑体" panose="02010609060101010101" pitchFamily="49" charset="-122"/>
                <a:ea typeface="黑体" panose="02010609060101010101" pitchFamily="49" charset="-122"/>
              </a:rPr>
              <a:t>基于深入原理</a:t>
            </a:r>
            <a:r>
              <a:rPr lang="en-US" altLang="zh-CN" sz="2400" b="1" dirty="0">
                <a:latin typeface="黑体" panose="02010609060101010101" pitchFamily="49" charset="-122"/>
                <a:ea typeface="黑体" panose="02010609060101010101" pitchFamily="49" charset="-122"/>
              </a:rPr>
              <a:t>)</a:t>
            </a:r>
            <a:endParaRPr lang="zh-CN" altLang="zh-CN" sz="2400" b="1" dirty="0">
              <a:latin typeface="黑体" panose="02010609060101010101" pitchFamily="49" charset="-122"/>
              <a:ea typeface="黑体" panose="02010609060101010101" pitchFamily="49" charset="-122"/>
            </a:endParaRPr>
          </a:p>
          <a:p>
            <a:pPr>
              <a:lnSpc>
                <a:spcPct val="130000"/>
              </a:lnSpc>
              <a:defRPr/>
            </a:pPr>
            <a:r>
              <a:rPr lang="zh-CN" altLang="zh-CN"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2</a:t>
            </a:r>
            <a:r>
              <a:rPr lang="zh-CN" altLang="zh-CN" sz="2400" b="1" dirty="0">
                <a:latin typeface="黑体" panose="02010609060101010101" pitchFamily="49" charset="-122"/>
                <a:ea typeface="黑体" panose="02010609060101010101" pitchFamily="49" charset="-122"/>
              </a:rPr>
              <a:t>）需求涉及多方面的技术与工程因素，并可能相互有一定冲突 </a:t>
            </a:r>
            <a:r>
              <a:rPr lang="en-US" altLang="zh-CN" sz="2400" b="1" dirty="0">
                <a:latin typeface="黑体" panose="02010609060101010101" pitchFamily="49" charset="-122"/>
                <a:ea typeface="黑体" panose="02010609060101010101" pitchFamily="49" charset="-122"/>
              </a:rPr>
              <a:t>(</a:t>
            </a:r>
            <a:r>
              <a:rPr lang="en-US" altLang="zh-CN" sz="2400" b="1" dirty="0" err="1">
                <a:solidFill>
                  <a:srgbClr val="0070C0"/>
                </a:solidFill>
                <a:latin typeface="黑体" panose="02010609060101010101" pitchFamily="49" charset="-122"/>
                <a:ea typeface="黑体" panose="02010609060101010101" pitchFamily="49" charset="-122"/>
              </a:rPr>
              <a:t>协同攻关</a:t>
            </a:r>
            <a:r>
              <a:rPr lang="en-US" altLang="zh-CN" sz="2400" b="1" dirty="0">
                <a:latin typeface="黑体" panose="02010609060101010101" pitchFamily="49" charset="-122"/>
                <a:ea typeface="黑体" panose="02010609060101010101" pitchFamily="49" charset="-122"/>
              </a:rPr>
              <a:t>)</a:t>
            </a:r>
            <a:endParaRPr lang="zh-CN" altLang="zh-CN" sz="2400" b="1" dirty="0">
              <a:latin typeface="黑体" panose="02010609060101010101" pitchFamily="49" charset="-122"/>
              <a:ea typeface="黑体" panose="02010609060101010101" pitchFamily="49" charset="-122"/>
            </a:endParaRPr>
          </a:p>
          <a:p>
            <a:pPr>
              <a:lnSpc>
                <a:spcPct val="130000"/>
              </a:lnSpc>
              <a:defRPr/>
            </a:pPr>
            <a:r>
              <a:rPr lang="zh-CN" altLang="zh-CN"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3</a:t>
            </a:r>
            <a:r>
              <a:rPr lang="zh-CN" altLang="zh-CN" sz="2400" b="1" dirty="0">
                <a:latin typeface="黑体" panose="02010609060101010101" pitchFamily="49" charset="-122"/>
                <a:ea typeface="黑体" panose="02010609060101010101" pitchFamily="49" charset="-122"/>
              </a:rPr>
              <a:t>）需要通过建立合适的抽象模型才能解决，在建模过程中需要体现出创造性 </a:t>
            </a:r>
            <a:r>
              <a:rPr lang="en-US" altLang="zh-CN" sz="2400" b="1" dirty="0">
                <a:latin typeface="黑体" panose="02010609060101010101" pitchFamily="49" charset="-122"/>
                <a:ea typeface="黑体" panose="02010609060101010101" pitchFamily="49" charset="-122"/>
              </a:rPr>
              <a:t>(</a:t>
            </a:r>
            <a:r>
              <a:rPr lang="en-US" altLang="zh-CN" sz="2400" b="1" dirty="0" err="1">
                <a:solidFill>
                  <a:srgbClr val="0070C0"/>
                </a:solidFill>
                <a:latin typeface="黑体" panose="02010609060101010101" pitchFamily="49" charset="-122"/>
                <a:ea typeface="黑体" panose="02010609060101010101" pitchFamily="49" charset="-122"/>
              </a:rPr>
              <a:t>建模求解</a:t>
            </a:r>
            <a:r>
              <a:rPr lang="en-US" altLang="zh-CN" sz="2400" b="1" dirty="0">
                <a:latin typeface="黑体" panose="02010609060101010101" pitchFamily="49" charset="-122"/>
                <a:ea typeface="黑体" panose="02010609060101010101" pitchFamily="49" charset="-122"/>
              </a:rPr>
              <a:t>)</a:t>
            </a:r>
            <a:endParaRPr lang="zh-CN" altLang="zh-CN" sz="2400" b="1" dirty="0">
              <a:latin typeface="黑体" panose="02010609060101010101" pitchFamily="49" charset="-122"/>
              <a:ea typeface="黑体" panose="02010609060101010101" pitchFamily="49" charset="-122"/>
            </a:endParaRPr>
          </a:p>
          <a:p>
            <a:pPr>
              <a:lnSpc>
                <a:spcPct val="130000"/>
              </a:lnSpc>
              <a:defRPr/>
            </a:pPr>
            <a:r>
              <a:rPr lang="zh-CN" altLang="zh-CN"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4</a:t>
            </a:r>
            <a:r>
              <a:rPr lang="zh-CN" altLang="zh-CN" sz="2400" b="1" dirty="0">
                <a:latin typeface="黑体" panose="02010609060101010101" pitchFamily="49" charset="-122"/>
                <a:ea typeface="黑体" panose="02010609060101010101" pitchFamily="49" charset="-122"/>
              </a:rPr>
              <a:t>）不是仅靠常用方法就可以完全解决的 </a:t>
            </a:r>
            <a:r>
              <a:rPr lang="en-US" altLang="zh-CN" sz="2400" b="1" dirty="0">
                <a:latin typeface="黑体" panose="02010609060101010101" pitchFamily="49" charset="-122"/>
                <a:ea typeface="黑体" panose="02010609060101010101" pitchFamily="49" charset="-122"/>
              </a:rPr>
              <a:t>(</a:t>
            </a:r>
            <a:r>
              <a:rPr lang="en-US" altLang="zh-CN" sz="2400" b="1" dirty="0" err="1">
                <a:solidFill>
                  <a:srgbClr val="0070C0"/>
                </a:solidFill>
                <a:latin typeface="黑体" panose="02010609060101010101" pitchFamily="49" charset="-122"/>
                <a:ea typeface="黑体" panose="02010609060101010101" pitchFamily="49" charset="-122"/>
              </a:rPr>
              <a:t>需新方法和现代工具</a:t>
            </a:r>
            <a:r>
              <a:rPr lang="en-US" altLang="zh-CN" sz="2400" b="1" dirty="0">
                <a:latin typeface="黑体" panose="02010609060101010101" pitchFamily="49" charset="-122"/>
                <a:ea typeface="黑体" panose="02010609060101010101" pitchFamily="49" charset="-122"/>
              </a:rPr>
              <a:t>)</a:t>
            </a:r>
            <a:endParaRPr lang="zh-CN" altLang="zh-CN" sz="2400" b="1" dirty="0">
              <a:latin typeface="黑体" panose="02010609060101010101" pitchFamily="49" charset="-122"/>
              <a:ea typeface="黑体" panose="02010609060101010101" pitchFamily="49" charset="-122"/>
            </a:endParaRPr>
          </a:p>
          <a:p>
            <a:pPr>
              <a:lnSpc>
                <a:spcPct val="130000"/>
              </a:lnSpc>
              <a:defRPr/>
            </a:pPr>
            <a:r>
              <a:rPr lang="zh-CN" altLang="zh-CN"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5</a:t>
            </a:r>
            <a:r>
              <a:rPr lang="zh-CN" altLang="zh-CN" sz="2400" b="1" dirty="0">
                <a:latin typeface="黑体" panose="02010609060101010101" pitchFamily="49" charset="-122"/>
                <a:ea typeface="黑体" panose="02010609060101010101" pitchFamily="49" charset="-122"/>
              </a:rPr>
              <a:t>）问题中涉及的因素可能没有完全包含在专业标准和规范中 </a:t>
            </a:r>
            <a:r>
              <a:rPr lang="en-US" altLang="zh-CN" sz="2400" b="1" dirty="0">
                <a:latin typeface="黑体" panose="02010609060101010101" pitchFamily="49" charset="-122"/>
                <a:ea typeface="黑体" panose="02010609060101010101" pitchFamily="49" charset="-122"/>
              </a:rPr>
              <a:t>(</a:t>
            </a:r>
            <a:r>
              <a:rPr lang="en-US" altLang="zh-CN" sz="2400" b="1" dirty="0" err="1">
                <a:solidFill>
                  <a:srgbClr val="0070C0"/>
                </a:solidFill>
                <a:latin typeface="黑体" panose="02010609060101010101" pitchFamily="49" charset="-122"/>
                <a:ea typeface="黑体" panose="02010609060101010101" pitchFamily="49" charset="-122"/>
              </a:rPr>
              <a:t>不确定与创新思维</a:t>
            </a:r>
            <a:r>
              <a:rPr lang="en-US" altLang="zh-CN" sz="2400" b="1" dirty="0">
                <a:latin typeface="黑体" panose="02010609060101010101" pitchFamily="49" charset="-122"/>
                <a:ea typeface="黑体" panose="02010609060101010101" pitchFamily="49" charset="-122"/>
              </a:rPr>
              <a:t>)</a:t>
            </a:r>
            <a:endParaRPr lang="zh-CN" altLang="zh-CN" sz="2400" b="1" dirty="0">
              <a:latin typeface="黑体" panose="02010609060101010101" pitchFamily="49" charset="-122"/>
              <a:ea typeface="黑体" panose="02010609060101010101" pitchFamily="49" charset="-122"/>
            </a:endParaRPr>
          </a:p>
          <a:p>
            <a:pPr>
              <a:lnSpc>
                <a:spcPct val="130000"/>
              </a:lnSpc>
              <a:defRPr/>
            </a:pPr>
            <a:r>
              <a:rPr lang="zh-CN" altLang="zh-CN"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6</a:t>
            </a:r>
            <a:r>
              <a:rPr lang="zh-CN" altLang="zh-CN" sz="2400" b="1" dirty="0">
                <a:latin typeface="黑体" panose="02010609060101010101" pitchFamily="49" charset="-122"/>
                <a:ea typeface="黑体" panose="02010609060101010101" pitchFamily="49" charset="-122"/>
              </a:rPr>
              <a:t>）问题相关各方利益不完全一致 </a:t>
            </a:r>
            <a:r>
              <a:rPr lang="en-US" altLang="zh-CN" sz="2400" b="1" dirty="0">
                <a:latin typeface="黑体" panose="02010609060101010101" pitchFamily="49" charset="-122"/>
                <a:ea typeface="黑体" panose="02010609060101010101" pitchFamily="49" charset="-122"/>
              </a:rPr>
              <a:t>(</a:t>
            </a:r>
            <a:r>
              <a:rPr lang="en-US" altLang="zh-CN" sz="2400" b="1" dirty="0" err="1">
                <a:solidFill>
                  <a:srgbClr val="0070C0"/>
                </a:solidFill>
                <a:latin typeface="黑体" panose="02010609060101010101" pitchFamily="49" charset="-122"/>
                <a:ea typeface="黑体" panose="02010609060101010101" pitchFamily="49" charset="-122"/>
              </a:rPr>
              <a:t>利益冲突</a:t>
            </a:r>
            <a:r>
              <a:rPr lang="en-US" altLang="zh-CN" sz="2400" b="1" dirty="0">
                <a:latin typeface="黑体" panose="02010609060101010101" pitchFamily="49" charset="-122"/>
                <a:ea typeface="黑体" panose="02010609060101010101" pitchFamily="49" charset="-122"/>
              </a:rPr>
              <a:t>)</a:t>
            </a:r>
            <a:endParaRPr lang="zh-CN" altLang="zh-CN" sz="2400" b="1" dirty="0">
              <a:latin typeface="黑体" panose="02010609060101010101" pitchFamily="49" charset="-122"/>
              <a:ea typeface="黑体" panose="02010609060101010101" pitchFamily="49" charset="-122"/>
            </a:endParaRPr>
          </a:p>
          <a:p>
            <a:pPr>
              <a:lnSpc>
                <a:spcPct val="130000"/>
              </a:lnSpc>
              <a:defRPr/>
            </a:pPr>
            <a:r>
              <a:rPr lang="zh-CN" altLang="zh-CN"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7</a:t>
            </a:r>
            <a:r>
              <a:rPr lang="zh-CN" altLang="zh-CN" sz="2400" b="1" dirty="0">
                <a:latin typeface="黑体" panose="02010609060101010101" pitchFamily="49" charset="-122"/>
                <a:ea typeface="黑体" panose="02010609060101010101" pitchFamily="49" charset="-122"/>
              </a:rPr>
              <a:t>）具有较高的综合性，包含多个相互关联的子问题 </a:t>
            </a:r>
            <a:r>
              <a:rPr lang="en-US" altLang="zh-CN" sz="2400" b="1" dirty="0">
                <a:latin typeface="黑体" panose="02010609060101010101" pitchFamily="49" charset="-122"/>
                <a:ea typeface="黑体" panose="02010609060101010101" pitchFamily="49" charset="-122"/>
              </a:rPr>
              <a:t>(</a:t>
            </a:r>
            <a:r>
              <a:rPr lang="zh-CN" altLang="zh-CN" sz="2400" b="1" dirty="0">
                <a:solidFill>
                  <a:srgbClr val="0070C0"/>
                </a:solidFill>
                <a:latin typeface="黑体" panose="02010609060101010101" pitchFamily="49" charset="-122"/>
                <a:ea typeface="黑体" panose="02010609060101010101" pitchFamily="49" charset="-122"/>
              </a:rPr>
              <a:t>综合性</a:t>
            </a:r>
            <a:r>
              <a:rPr lang="en-US" altLang="zh-CN" sz="2400" b="1" dirty="0" smtClean="0">
                <a:latin typeface="黑体" panose="02010609060101010101" pitchFamily="49" charset="-122"/>
                <a:ea typeface="黑体" panose="02010609060101010101" pitchFamily="49" charset="-122"/>
              </a:rPr>
              <a:t>)</a:t>
            </a:r>
            <a:endParaRPr lang="en-US" altLang="zh-CN" sz="2665" b="1" dirty="0">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工程教育认证的核心理念</a:t>
            </a:r>
            <a:endParaRPr lang="zh-CN" altLang="en-US" dirty="0"/>
          </a:p>
        </p:txBody>
      </p:sp>
      <p:sp>
        <p:nvSpPr>
          <p:cNvPr id="3" name="内容占位符 2"/>
          <p:cNvSpPr>
            <a:spLocks noGrp="1"/>
          </p:cNvSpPr>
          <p:nvPr>
            <p:ph idx="1"/>
          </p:nvPr>
        </p:nvSpPr>
        <p:spPr>
          <a:xfrm>
            <a:off x="739140" y="1557020"/>
            <a:ext cx="11116310" cy="5564505"/>
          </a:xfrm>
        </p:spPr>
        <p:txBody>
          <a:bodyPr>
            <a:normAutofit/>
          </a:bodyPr>
          <a:lstStyle/>
          <a:p>
            <a:pPr>
              <a:lnSpc>
                <a:spcPct val="150000"/>
              </a:lnSpc>
            </a:pPr>
            <a:r>
              <a:rPr lang="zh-CN" altLang="en-US" dirty="0" smtClean="0">
                <a:latin typeface="黑体" panose="02010609060101010101" pitchFamily="49" charset="-122"/>
                <a:ea typeface="黑体" panose="02010609060101010101" pitchFamily="49" charset="-122"/>
              </a:rPr>
              <a:t>产出导向（目标导向）的教育取向</a:t>
            </a:r>
            <a:endParaRPr lang="en-US" altLang="zh-CN" dirty="0" smtClean="0">
              <a:latin typeface="黑体" panose="02010609060101010101" pitchFamily="49" charset="-122"/>
              <a:ea typeface="黑体" panose="02010609060101010101" pitchFamily="49" charset="-122"/>
            </a:endParaRPr>
          </a:p>
          <a:p>
            <a:pPr marL="400050" lvl="1" indent="0">
              <a:lnSpc>
                <a:spcPct val="150000"/>
              </a:lnSpc>
              <a:buNone/>
            </a:pPr>
            <a:r>
              <a:rPr lang="en-US" altLang="zh-CN" dirty="0" smtClean="0"/>
              <a:t>   </a:t>
            </a:r>
            <a:r>
              <a:rPr lang="en-US" altLang="zh-CN" dirty="0" smtClean="0">
                <a:solidFill>
                  <a:srgbClr val="C00000"/>
                </a:solidFill>
              </a:rPr>
              <a:t>Outcome-based</a:t>
            </a:r>
            <a:endParaRPr lang="en-US" altLang="zh-CN" dirty="0" smtClean="0">
              <a:solidFill>
                <a:srgbClr val="C00000"/>
              </a:solidFill>
            </a:endParaRPr>
          </a:p>
          <a:p>
            <a:pPr>
              <a:lnSpc>
                <a:spcPct val="150000"/>
              </a:lnSpc>
            </a:pPr>
            <a:r>
              <a:rPr lang="zh-CN" altLang="en-US" dirty="0" smtClean="0">
                <a:latin typeface="黑体" panose="02010609060101010101" pitchFamily="49" charset="-122"/>
                <a:ea typeface="黑体" panose="02010609060101010101" pitchFamily="49" charset="-122"/>
              </a:rPr>
              <a:t>以学生为中心的教育理念</a:t>
            </a:r>
            <a:endParaRPr lang="zh-CN" altLang="en-US" dirty="0" smtClean="0">
              <a:latin typeface="黑体" panose="02010609060101010101" pitchFamily="49" charset="-122"/>
              <a:ea typeface="黑体" panose="02010609060101010101" pitchFamily="49" charset="-122"/>
            </a:endParaRPr>
          </a:p>
          <a:p>
            <a:pPr marL="400050" lvl="1" indent="0">
              <a:lnSpc>
                <a:spcPct val="150000"/>
              </a:lnSpc>
              <a:buNone/>
            </a:pPr>
            <a:r>
              <a:rPr lang="en-US" altLang="zh-CN" dirty="0" smtClean="0">
                <a:solidFill>
                  <a:srgbClr val="C00000"/>
                </a:solidFill>
              </a:rPr>
              <a:t>   Students-centered</a:t>
            </a:r>
            <a:endParaRPr lang="en-US" altLang="zh-CN" dirty="0" smtClean="0">
              <a:solidFill>
                <a:srgbClr val="C00000"/>
              </a:solidFill>
            </a:endParaRPr>
          </a:p>
          <a:p>
            <a:pPr>
              <a:lnSpc>
                <a:spcPct val="150000"/>
              </a:lnSpc>
            </a:pPr>
            <a:r>
              <a:rPr lang="zh-CN" altLang="en-US" dirty="0" smtClean="0">
                <a:latin typeface="黑体" panose="02010609060101010101" pitchFamily="49" charset="-122"/>
                <a:ea typeface="黑体" panose="02010609060101010101" pitchFamily="49" charset="-122"/>
              </a:rPr>
              <a:t>持续改进的质量文化</a:t>
            </a:r>
            <a:endParaRPr lang="en-US" altLang="zh-CN" dirty="0" smtClean="0">
              <a:latin typeface="黑体" panose="02010609060101010101" pitchFamily="49" charset="-122"/>
              <a:ea typeface="黑体" panose="02010609060101010101" pitchFamily="49" charset="-122"/>
            </a:endParaRPr>
          </a:p>
          <a:p>
            <a:pPr marL="400050" lvl="1" indent="0">
              <a:lnSpc>
                <a:spcPct val="150000"/>
              </a:lnSpc>
              <a:buNone/>
            </a:pPr>
            <a:r>
              <a:rPr lang="en-US" altLang="zh-CN" dirty="0" smtClean="0">
                <a:solidFill>
                  <a:srgbClr val="C00000"/>
                </a:solidFill>
              </a:rPr>
              <a:t>Continuous Quality Improvement(CQI)</a:t>
            </a:r>
            <a:endParaRPr lang="en-US" altLang="zh-CN" dirty="0" smtClean="0">
              <a:solidFill>
                <a:srgbClr val="C00000"/>
              </a:solidFill>
            </a:endParaRPr>
          </a:p>
          <a:p>
            <a:pPr marL="0" indent="0">
              <a:lnSpc>
                <a:spcPct val="150000"/>
              </a:lnSpc>
              <a:buNone/>
            </a:pPr>
            <a:r>
              <a:rPr lang="en-US" altLang="zh-CN" dirty="0"/>
              <a:t> </a:t>
            </a:r>
            <a:r>
              <a:rPr lang="en-US" altLang="zh-CN" dirty="0" smtClean="0"/>
              <a:t>  </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a:lnSpc>
                <a:spcPct val="150000"/>
              </a:lnSpc>
            </a:pPr>
            <a:r>
              <a:rPr lang="en-US" altLang="zh-CN"/>
              <a:t> </a:t>
            </a:r>
            <a:r>
              <a:rPr lang="zh-CN" altLang="zh-CN" kern="100" dirty="0" smtClean="0">
                <a:solidFill>
                  <a:srgbClr val="C00000"/>
                </a:solidFill>
                <a:effectLst/>
                <a:latin typeface="黑体" panose="02010609060101010101" pitchFamily="49" charset="-122"/>
                <a:ea typeface="黑体" panose="02010609060101010101" pitchFamily="49" charset="-122"/>
                <a:cs typeface="Times New Roman" panose="02020603050405020304"/>
              </a:rPr>
              <a:t>如何在教学中，仿真负责软件工程问题？并在此背景下培养学生复杂软件工程问题解决能力？</a:t>
            </a:r>
            <a:endParaRPr lang="zh-CN" altLang="en-US"/>
          </a:p>
          <a:p>
            <a:pPr lvl="1">
              <a:lnSpc>
                <a:spcPct val="150000"/>
              </a:lnSpc>
            </a:pPr>
            <a:r>
              <a:rPr lang="zh-CN" altLang="zh-CN" kern="100" dirty="0" smtClean="0">
                <a:solidFill>
                  <a:schemeClr val="tx1"/>
                </a:solidFill>
                <a:effectLst/>
                <a:latin typeface="黑体" panose="02010609060101010101" pitchFamily="49" charset="-122"/>
                <a:ea typeface="黑体" panose="02010609060101010101" pitchFamily="49" charset="-122"/>
                <a:cs typeface="Times New Roman" panose="02020603050405020304"/>
                <a:sym typeface="+mn-ea"/>
              </a:rPr>
              <a:t>问题分析、设计</a:t>
            </a:r>
            <a:r>
              <a:rPr lang="en-US" altLang="zh-CN" kern="100" dirty="0" smtClean="0">
                <a:solidFill>
                  <a:schemeClr val="tx1"/>
                </a:solidFill>
                <a:effectLst/>
                <a:latin typeface="黑体" panose="02010609060101010101" pitchFamily="49" charset="-122"/>
                <a:ea typeface="黑体" panose="02010609060101010101" pitchFamily="49" charset="-122"/>
                <a:cs typeface="Times New Roman" panose="02020603050405020304"/>
                <a:sym typeface="+mn-ea"/>
              </a:rPr>
              <a:t>/</a:t>
            </a:r>
            <a:r>
              <a:rPr lang="zh-CN" altLang="zh-CN" kern="100" dirty="0" smtClean="0">
                <a:solidFill>
                  <a:schemeClr val="tx1"/>
                </a:solidFill>
                <a:effectLst/>
                <a:latin typeface="黑体" panose="02010609060101010101" pitchFamily="49" charset="-122"/>
                <a:ea typeface="黑体" panose="02010609060101010101" pitchFamily="49" charset="-122"/>
                <a:cs typeface="Times New Roman" panose="02020603050405020304"/>
                <a:sym typeface="+mn-ea"/>
              </a:rPr>
              <a:t>开发解决方案、研究、使用现代工具、个人和团队、沟通、项目管理、终身学习的能力；</a:t>
            </a:r>
            <a:endParaRPr lang="zh-CN" altLang="zh-CN" kern="100" dirty="0" smtClean="0">
              <a:solidFill>
                <a:schemeClr val="tx1"/>
              </a:solidFill>
              <a:effectLst/>
              <a:latin typeface="黑体" panose="02010609060101010101" pitchFamily="49" charset="-122"/>
              <a:ea typeface="黑体" panose="02010609060101010101" pitchFamily="49" charset="-122"/>
              <a:cs typeface="Times New Roman" panose="02020603050405020304"/>
              <a:sym typeface="+mn-ea"/>
            </a:endParaRPr>
          </a:p>
          <a:p>
            <a:pPr lvl="1">
              <a:lnSpc>
                <a:spcPct val="150000"/>
              </a:lnSpc>
            </a:pPr>
            <a:r>
              <a:rPr lang="zh-CN" altLang="zh-CN" kern="100" dirty="0" smtClean="0">
                <a:solidFill>
                  <a:schemeClr val="tx1"/>
                </a:solidFill>
                <a:effectLst/>
                <a:latin typeface="黑体" panose="02010609060101010101" pitchFamily="49" charset="-122"/>
                <a:ea typeface="黑体" panose="02010609060101010101" pitchFamily="49" charset="-122"/>
                <a:cs typeface="Times New Roman" panose="02020603050405020304"/>
                <a:sym typeface="+mn-ea"/>
              </a:rPr>
              <a:t>综合考虑工程与社会、环境和可持续发展能力；</a:t>
            </a:r>
            <a:endParaRPr lang="zh-CN" altLang="zh-CN" kern="100" dirty="0" smtClean="0">
              <a:solidFill>
                <a:schemeClr val="tx1"/>
              </a:solidFill>
              <a:effectLst/>
              <a:latin typeface="黑体" panose="02010609060101010101" pitchFamily="49" charset="-122"/>
              <a:ea typeface="黑体" panose="02010609060101010101" pitchFamily="49" charset="-122"/>
              <a:cs typeface="Times New Roman" panose="02020603050405020304"/>
              <a:sym typeface="+mn-ea"/>
            </a:endParaRPr>
          </a:p>
          <a:p>
            <a:pPr lvl="1">
              <a:lnSpc>
                <a:spcPct val="150000"/>
              </a:lnSpc>
            </a:pPr>
            <a:r>
              <a:rPr lang="zh-CN" altLang="zh-CN" kern="100" dirty="0" smtClean="0">
                <a:solidFill>
                  <a:schemeClr val="tx1"/>
                </a:solidFill>
                <a:effectLst/>
                <a:latin typeface="黑体" panose="02010609060101010101" pitchFamily="49" charset="-122"/>
                <a:ea typeface="黑体" panose="02010609060101010101" pitchFamily="49" charset="-122"/>
                <a:cs typeface="Times New Roman" panose="02020603050405020304"/>
                <a:sym typeface="+mn-ea"/>
              </a:rPr>
              <a:t>、职业规范</a:t>
            </a:r>
            <a:endParaRPr lang="zh-CN" altLang="zh-CN" kern="100" dirty="0" smtClean="0">
              <a:solidFill>
                <a:schemeClr val="tx1"/>
              </a:solidFill>
              <a:effectLst/>
              <a:latin typeface="黑体" panose="02010609060101010101" pitchFamily="49" charset="-122"/>
              <a:ea typeface="黑体" panose="02010609060101010101" pitchFamily="49" charset="-122"/>
              <a:cs typeface="Times New Roman" panose="02020603050405020304"/>
              <a:sym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
          <p:cNvSpPr>
            <a:spLocks noGrp="1"/>
          </p:cNvSpPr>
          <p:nvPr>
            <p:ph type="title"/>
          </p:nvPr>
        </p:nvSpPr>
        <p:spPr>
          <a:xfrm>
            <a:off x="0" y="1"/>
            <a:ext cx="12192000" cy="1052513"/>
          </a:xfrm>
        </p:spPr>
        <p:txBody>
          <a:bodyPr/>
          <a:lstStyle/>
          <a:p>
            <a:r>
              <a:rPr lang="zh-CN" altLang="en-US" smtClean="0">
                <a:latin typeface="微软雅黑" panose="020B0503020204020204" pitchFamily="34" charset="-122"/>
                <a:ea typeface="微软雅黑" panose="020B0503020204020204" pitchFamily="34" charset="-122"/>
              </a:rPr>
              <a:t>工程专业认证标准框架</a:t>
            </a:r>
            <a:endParaRPr lang="zh-CN" altLang="en-US" smtClean="0">
              <a:latin typeface="微软雅黑" panose="020B0503020204020204" pitchFamily="34" charset="-122"/>
              <a:ea typeface="微软雅黑" panose="020B0503020204020204" pitchFamily="34" charset="-122"/>
            </a:endParaRPr>
          </a:p>
        </p:txBody>
      </p:sp>
      <p:sp>
        <p:nvSpPr>
          <p:cNvPr id="30" name="TextBox 18"/>
          <p:cNvSpPr txBox="1">
            <a:spLocks noChangeArrowheads="1"/>
          </p:cNvSpPr>
          <p:nvPr/>
        </p:nvSpPr>
        <p:spPr bwMode="auto">
          <a:xfrm>
            <a:off x="4498572" y="2693941"/>
            <a:ext cx="2928937" cy="522287"/>
          </a:xfrm>
          <a:prstGeom prst="rect">
            <a:avLst/>
          </a:prstGeom>
          <a:noFill/>
          <a:ln w="9525">
            <a:noFill/>
            <a:miter lim="800000"/>
          </a:ln>
        </p:spPr>
        <p:txBody>
          <a:bodyPr>
            <a:spAutoFit/>
          </a:bodyPr>
          <a:lstStyle/>
          <a:p>
            <a:pPr algn="ctr"/>
            <a:r>
              <a:rPr lang="zh-CN" altLang="en-US" sz="2800">
                <a:solidFill>
                  <a:schemeClr val="bg1"/>
                </a:solidFill>
                <a:latin typeface="微软雅黑" panose="020B0503020204020204" pitchFamily="34" charset="-122"/>
                <a:ea typeface="微软雅黑" panose="020B0503020204020204" pitchFamily="34" charset="-122"/>
              </a:rPr>
              <a:t>阶段小结</a:t>
            </a:r>
            <a:endParaRPr lang="zh-CN" altLang="en-US" sz="2800">
              <a:solidFill>
                <a:schemeClr val="bg1"/>
              </a:solidFill>
              <a:latin typeface="微软雅黑" panose="020B0503020204020204" pitchFamily="34" charset="-122"/>
              <a:ea typeface="微软雅黑" panose="020B0503020204020204" pitchFamily="34" charset="-122"/>
            </a:endParaRPr>
          </a:p>
        </p:txBody>
      </p:sp>
      <p:sp>
        <p:nvSpPr>
          <p:cNvPr id="31" name="TextBox 24"/>
          <p:cNvSpPr txBox="1">
            <a:spLocks noChangeArrowheads="1"/>
          </p:cNvSpPr>
          <p:nvPr/>
        </p:nvSpPr>
        <p:spPr bwMode="auto">
          <a:xfrm>
            <a:off x="4498572" y="3408316"/>
            <a:ext cx="2928937" cy="522287"/>
          </a:xfrm>
          <a:prstGeom prst="rect">
            <a:avLst/>
          </a:prstGeom>
          <a:noFill/>
          <a:ln w="9525">
            <a:noFill/>
            <a:miter lim="800000"/>
          </a:ln>
        </p:spPr>
        <p:txBody>
          <a:bodyPr>
            <a:spAutoFit/>
          </a:bodyPr>
          <a:lstStyle/>
          <a:p>
            <a:pPr algn="ctr"/>
            <a:r>
              <a:rPr lang="zh-CN" altLang="en-US" sz="2800">
                <a:solidFill>
                  <a:schemeClr val="bg1"/>
                </a:solidFill>
                <a:latin typeface="微软雅黑" panose="020B0503020204020204" pitchFamily="34" charset="-122"/>
                <a:ea typeface="微软雅黑" panose="020B0503020204020204" pitchFamily="34" charset="-122"/>
              </a:rPr>
              <a:t>内涵解读</a:t>
            </a:r>
            <a:endParaRPr lang="zh-CN" altLang="en-US" sz="2800">
              <a:solidFill>
                <a:schemeClr val="bg1"/>
              </a:solidFill>
              <a:latin typeface="微软雅黑" panose="020B0503020204020204" pitchFamily="34" charset="-122"/>
              <a:ea typeface="微软雅黑" panose="020B0503020204020204" pitchFamily="34" charset="-122"/>
            </a:endParaRPr>
          </a:p>
        </p:txBody>
      </p:sp>
      <p:sp>
        <p:nvSpPr>
          <p:cNvPr id="32" name="TextBox 26"/>
          <p:cNvSpPr txBox="1">
            <a:spLocks noChangeArrowheads="1"/>
          </p:cNvSpPr>
          <p:nvPr/>
        </p:nvSpPr>
        <p:spPr bwMode="auto">
          <a:xfrm>
            <a:off x="4498572" y="4122691"/>
            <a:ext cx="2928937" cy="522287"/>
          </a:xfrm>
          <a:prstGeom prst="rect">
            <a:avLst/>
          </a:prstGeom>
          <a:noFill/>
          <a:ln w="9525">
            <a:noFill/>
            <a:miter lim="800000"/>
          </a:ln>
        </p:spPr>
        <p:txBody>
          <a:bodyPr>
            <a:spAutoFit/>
          </a:bodyPr>
          <a:lstStyle/>
          <a:p>
            <a:pPr algn="ctr"/>
            <a:r>
              <a:rPr lang="zh-CN" altLang="en-US" sz="2800">
                <a:solidFill>
                  <a:schemeClr val="bg1"/>
                </a:solidFill>
                <a:latin typeface="微软雅黑" panose="020B0503020204020204" pitchFamily="34" charset="-122"/>
                <a:ea typeface="微软雅黑" panose="020B0503020204020204" pitchFamily="34" charset="-122"/>
              </a:rPr>
              <a:t>困难措施</a:t>
            </a:r>
            <a:endParaRPr lang="zh-CN" altLang="en-US" sz="2800">
              <a:solidFill>
                <a:schemeClr val="bg1"/>
              </a:solidFill>
              <a:latin typeface="微软雅黑" panose="020B0503020204020204" pitchFamily="34" charset="-122"/>
              <a:ea typeface="微软雅黑" panose="020B0503020204020204" pitchFamily="34" charset="-122"/>
            </a:endParaRPr>
          </a:p>
        </p:txBody>
      </p:sp>
      <p:sp>
        <p:nvSpPr>
          <p:cNvPr id="34" name="矩形 24"/>
          <p:cNvSpPr>
            <a:spLocks noChangeArrowheads="1"/>
          </p:cNvSpPr>
          <p:nvPr/>
        </p:nvSpPr>
        <p:spPr bwMode="auto">
          <a:xfrm>
            <a:off x="177471" y="1189578"/>
            <a:ext cx="1724025" cy="523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spcBef>
                <a:spcPct val="20000"/>
              </a:spcBef>
              <a:buChar char="•"/>
              <a:defRPr sz="32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 typeface="Wingdings" panose="05000000000000000000" pitchFamily="2" charset="2"/>
              <a:buChar char="n"/>
            </a:pPr>
            <a:r>
              <a:rPr lang="en-US" altLang="zh-CN" sz="2800" b="1" dirty="0">
                <a:latin typeface="黑体" panose="02010609060101010101" pitchFamily="49" charset="-122"/>
                <a:ea typeface="黑体" panose="02010609060101010101" pitchFamily="49" charset="-122"/>
              </a:rPr>
              <a:t>2015</a:t>
            </a:r>
            <a:r>
              <a:rPr lang="zh-CN" altLang="en-US" sz="2800" b="1" dirty="0">
                <a:latin typeface="黑体" panose="02010609060101010101" pitchFamily="49" charset="-122"/>
                <a:ea typeface="黑体" panose="02010609060101010101" pitchFamily="49" charset="-122"/>
              </a:rPr>
              <a:t>版</a:t>
            </a:r>
            <a:endParaRPr lang="zh-CN" altLang="en-US" sz="2800" b="1" dirty="0">
              <a:latin typeface="黑体" panose="02010609060101010101" pitchFamily="49" charset="-122"/>
              <a:ea typeface="黑体" panose="02010609060101010101" pitchFamily="49" charset="-122"/>
            </a:endParaRPr>
          </a:p>
        </p:txBody>
      </p:sp>
      <p:pic>
        <p:nvPicPr>
          <p:cNvPr id="35" name="Picture 5" descr="C:\Documents and Settings\TEMP.WWW-03527EBBD5A\桌面\七项标准.png"/>
          <p:cNvPicPr>
            <a:picLocks noChangeAspect="1" noChangeArrowheads="1"/>
          </p:cNvPicPr>
          <p:nvPr/>
        </p:nvPicPr>
        <p:blipFill>
          <a:blip r:embed="rId1" cstate="print">
            <a:extLst>
              <a:ext uri="{28A0092B-C50C-407E-A947-70E740481C1C}">
                <a14:useLocalDpi xmlns:a14="http://schemas.microsoft.com/office/drawing/2010/main" val="0"/>
              </a:ext>
            </a:extLst>
          </a:blip>
          <a:srcRect r="17812"/>
          <a:stretch>
            <a:fillRect/>
          </a:stretch>
        </p:blipFill>
        <p:spPr bwMode="auto">
          <a:xfrm>
            <a:off x="953422" y="1189578"/>
            <a:ext cx="7473633" cy="5354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extBox 35"/>
          <p:cNvSpPr txBox="1"/>
          <p:nvPr/>
        </p:nvSpPr>
        <p:spPr>
          <a:xfrm>
            <a:off x="8735695" y="1473835"/>
            <a:ext cx="1821180" cy="579120"/>
          </a:xfrm>
          <a:prstGeom prst="rect">
            <a:avLst/>
          </a:prstGeom>
          <a:solidFill>
            <a:srgbClr val="FFC000"/>
          </a:solidFill>
        </p:spPr>
        <p:style>
          <a:lnRef idx="3">
            <a:schemeClr val="lt1"/>
          </a:lnRef>
          <a:fillRef idx="1">
            <a:schemeClr val="accent4"/>
          </a:fillRef>
          <a:effectRef idx="1">
            <a:schemeClr val="accent4"/>
          </a:effectRef>
          <a:fontRef idx="minor">
            <a:schemeClr val="lt1"/>
          </a:fontRef>
        </p:style>
        <p:txBody>
          <a:bodyPr wrap="square">
            <a:spAutoFit/>
          </a:bodyPr>
          <a:lstStyle/>
          <a:p>
            <a:pPr algn="ctr">
              <a:defRPr/>
            </a:pPr>
            <a:r>
              <a:rPr lang="zh-CN" altLang="en-US" sz="3200" b="1" dirty="0">
                <a:solidFill>
                  <a:schemeClr val="tx1"/>
                </a:solidFill>
                <a:latin typeface="+mj-ea"/>
                <a:ea typeface="+mj-ea"/>
              </a:rPr>
              <a:t>中心</a:t>
            </a:r>
            <a:endParaRPr lang="zh-CN" altLang="en-US" sz="3200" b="1" dirty="0">
              <a:solidFill>
                <a:schemeClr val="tx1"/>
              </a:solidFill>
              <a:latin typeface="+mj-ea"/>
              <a:ea typeface="+mj-ea"/>
            </a:endParaRPr>
          </a:p>
        </p:txBody>
      </p:sp>
      <p:sp>
        <p:nvSpPr>
          <p:cNvPr id="37" name="矩形 36"/>
          <p:cNvSpPr/>
          <p:nvPr/>
        </p:nvSpPr>
        <p:spPr>
          <a:xfrm>
            <a:off x="8735556" y="2932593"/>
            <a:ext cx="1820981" cy="579120"/>
          </a:xfrm>
          <a:prstGeom prst="rect">
            <a:avLst/>
          </a:prstGeom>
          <a:solidFill>
            <a:schemeClr val="accent2">
              <a:lumMod val="75000"/>
            </a:schemeClr>
          </a:solidFill>
        </p:spPr>
        <p:style>
          <a:lnRef idx="3">
            <a:schemeClr val="lt1"/>
          </a:lnRef>
          <a:fillRef idx="1">
            <a:schemeClr val="accent4"/>
          </a:fillRef>
          <a:effectRef idx="1">
            <a:schemeClr val="accent4"/>
          </a:effectRef>
          <a:fontRef idx="minor">
            <a:schemeClr val="lt1"/>
          </a:fontRef>
        </p:style>
        <p:txBody>
          <a:bodyPr wrap="square">
            <a:spAutoFit/>
          </a:bodyPr>
          <a:lstStyle/>
          <a:p>
            <a:pPr algn="ctr">
              <a:defRPr/>
            </a:pPr>
            <a:r>
              <a:rPr lang="zh-CN" altLang="en-US" sz="3200" b="1" dirty="0">
                <a:solidFill>
                  <a:schemeClr val="bg1"/>
                </a:solidFill>
                <a:latin typeface="+mj-ea"/>
                <a:ea typeface="+mj-ea"/>
              </a:rPr>
              <a:t>导向</a:t>
            </a:r>
            <a:endParaRPr lang="zh-CN" altLang="en-US" sz="3200" b="1" dirty="0">
              <a:solidFill>
                <a:schemeClr val="bg1"/>
              </a:solidFill>
              <a:latin typeface="+mj-ea"/>
              <a:ea typeface="+mj-ea"/>
            </a:endParaRPr>
          </a:p>
        </p:txBody>
      </p:sp>
      <p:sp>
        <p:nvSpPr>
          <p:cNvPr id="38" name="矩形 37"/>
          <p:cNvSpPr/>
          <p:nvPr/>
        </p:nvSpPr>
        <p:spPr>
          <a:xfrm>
            <a:off x="8818437" y="4800920"/>
            <a:ext cx="1738100" cy="579120"/>
          </a:xfrm>
          <a:prstGeom prst="rect">
            <a:avLst/>
          </a:prstGeom>
          <a:solidFill>
            <a:srgbClr val="CC99FF"/>
          </a:solidFill>
        </p:spPr>
        <p:style>
          <a:lnRef idx="3">
            <a:schemeClr val="lt1"/>
          </a:lnRef>
          <a:fillRef idx="1">
            <a:schemeClr val="accent4"/>
          </a:fillRef>
          <a:effectRef idx="1">
            <a:schemeClr val="accent4"/>
          </a:effectRef>
          <a:fontRef idx="minor">
            <a:schemeClr val="lt1"/>
          </a:fontRef>
        </p:style>
        <p:txBody>
          <a:bodyPr wrap="square">
            <a:spAutoFit/>
          </a:bodyPr>
          <a:lstStyle/>
          <a:p>
            <a:pPr algn="ctr">
              <a:defRPr/>
            </a:pPr>
            <a:r>
              <a:rPr lang="zh-CN" altLang="en-US" sz="3200" b="1" dirty="0">
                <a:solidFill>
                  <a:schemeClr val="tx1"/>
                </a:solidFill>
                <a:latin typeface="+mj-ea"/>
                <a:ea typeface="+mj-ea"/>
              </a:rPr>
              <a:t>实现</a:t>
            </a:r>
            <a:endParaRPr lang="zh-CN" altLang="en-US" sz="3200" b="1" dirty="0">
              <a:solidFill>
                <a:schemeClr val="tx1"/>
              </a:solidFill>
              <a:latin typeface="+mj-ea"/>
              <a:ea typeface="+mj-ea"/>
            </a:endParaRPr>
          </a:p>
        </p:txBody>
      </p:sp>
      <p:sp>
        <p:nvSpPr>
          <p:cNvPr id="20" name="矩形 24"/>
          <p:cNvSpPr>
            <a:spLocks noChangeArrowheads="1"/>
          </p:cNvSpPr>
          <p:nvPr/>
        </p:nvSpPr>
        <p:spPr bwMode="auto">
          <a:xfrm>
            <a:off x="3560688" y="4513968"/>
            <a:ext cx="641985" cy="640080"/>
          </a:xfrm>
          <a:prstGeom prst="rect">
            <a:avLst/>
          </a:prstGeom>
          <a:noFill/>
          <a:ln>
            <a:noFill/>
          </a:ln>
        </p:spPr>
        <p:txBody>
          <a:bodyPr wrap="none">
            <a:spAutoFit/>
          </a:bodyPr>
          <a:lstStyle>
            <a:lvl1pPr marL="457200" indent="-457200" eaLnBrk="0" hangingPunct="0">
              <a:spcBef>
                <a:spcPct val="20000"/>
              </a:spcBef>
              <a:buChar char="•"/>
              <a:defRPr sz="32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marL="0" indent="0" eaLnBrk="1" hangingPunct="1">
              <a:spcBef>
                <a:spcPct val="0"/>
              </a:spcBef>
              <a:buNone/>
            </a:pPr>
            <a:r>
              <a:rPr lang="en-US" altLang="zh-CN" sz="3600" b="1" dirty="0" smtClean="0">
                <a:solidFill>
                  <a:srgbClr val="C00000"/>
                </a:solidFill>
                <a:latin typeface="黑体" panose="02010609060101010101" pitchFamily="49" charset="-122"/>
                <a:ea typeface="黑体" panose="02010609060101010101" pitchFamily="49" charset="-122"/>
              </a:rPr>
              <a:t>√</a:t>
            </a:r>
            <a:endParaRPr lang="en-US" altLang="zh-CN" sz="3600" b="1" dirty="0" smtClean="0">
              <a:solidFill>
                <a:srgbClr val="C0000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D:\工作\2013暑期工作会PPT\校徽.png"/>
          <p:cNvPicPr>
            <a:picLocks noChangeAspect="1" noChangeArrowheads="1"/>
          </p:cNvPicPr>
          <p:nvPr/>
        </p:nvPicPr>
        <p:blipFill>
          <a:blip r:embed="rId1" cstate="print"/>
          <a:srcRect/>
          <a:stretch>
            <a:fillRect/>
          </a:stretch>
        </p:blipFill>
        <p:spPr bwMode="auto">
          <a:xfrm>
            <a:off x="9429751" y="285751"/>
            <a:ext cx="2762249" cy="552449"/>
          </a:xfrm>
          <a:prstGeom prst="rect">
            <a:avLst/>
          </a:prstGeom>
          <a:noFill/>
          <a:ln w="9525">
            <a:noFill/>
            <a:miter lim="800000"/>
            <a:headEnd/>
            <a:tailEnd/>
          </a:ln>
        </p:spPr>
      </p:pic>
      <p:sp>
        <p:nvSpPr>
          <p:cNvPr id="9" name="内容占位符 2"/>
          <p:cNvSpPr>
            <a:spLocks noGrp="1" noChangeArrowheads="1"/>
          </p:cNvSpPr>
          <p:nvPr/>
        </p:nvSpPr>
        <p:spPr bwMode="auto">
          <a:xfrm>
            <a:off x="144145" y="1095375"/>
            <a:ext cx="11935460" cy="1717040"/>
          </a:xfrm>
          <a:prstGeom prst="rect">
            <a:avLst/>
          </a:prstGeom>
          <a:solidFill>
            <a:srgbClr val="FFFFFF"/>
          </a:solidFill>
          <a:ln w="25400">
            <a:solidFill>
              <a:schemeClr val="bg1"/>
            </a:solidFill>
            <a:miter lim="800000"/>
          </a:ln>
        </p:spPr>
        <p:txBody>
          <a:bodyPr/>
          <a:lstStyle>
            <a:lvl1pPr marL="342900" indent="-342900" eaLnBrk="0" hangingPunct="0">
              <a:spcBef>
                <a:spcPct val="20000"/>
              </a:spcBef>
              <a:buChar char="•"/>
              <a:defRPr sz="32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marL="0" indent="0" eaLnBrk="1" hangingPunct="1">
              <a:lnSpc>
                <a:spcPct val="120000"/>
              </a:lnSpc>
              <a:spcBef>
                <a:spcPts val="0"/>
              </a:spcBef>
              <a:buFont typeface="Arial" panose="020B0604020202020204" pitchFamily="34" charset="0"/>
              <a:buNone/>
            </a:pPr>
            <a:r>
              <a:rPr lang="zh-CN" altLang="en-US" sz="2400" b="1" dirty="0" smtClean="0">
                <a:solidFill>
                  <a:schemeClr val="tx1"/>
                </a:solidFill>
                <a:latin typeface="黑体" panose="02010609060101010101" pitchFamily="49" charset="-122"/>
                <a:ea typeface="黑体" panose="02010609060101010101" pitchFamily="49" charset="-122"/>
                <a:sym typeface="华文楷体" panose="02010600040101010101" charset="-122"/>
              </a:rPr>
              <a:t>第一句话：</a:t>
            </a:r>
            <a:endParaRPr lang="zh-CN" altLang="en-US" sz="2400" b="1" dirty="0" smtClean="0">
              <a:solidFill>
                <a:srgbClr val="990000"/>
              </a:solidFill>
              <a:latin typeface="黑体" panose="02010609060101010101" pitchFamily="49" charset="-122"/>
              <a:ea typeface="黑体" panose="02010609060101010101" pitchFamily="49" charset="-122"/>
              <a:sym typeface="华文楷体" panose="02010600040101010101" charset="-122"/>
            </a:endParaRPr>
          </a:p>
          <a:p>
            <a:pPr marL="0" indent="0" eaLnBrk="1" hangingPunct="1">
              <a:lnSpc>
                <a:spcPct val="120000"/>
              </a:lnSpc>
              <a:spcBef>
                <a:spcPts val="0"/>
              </a:spcBef>
              <a:buFont typeface="Arial" panose="020B0604020202020204" pitchFamily="34" charset="0"/>
              <a:buNone/>
            </a:pPr>
            <a:endParaRPr lang="zh-CN" altLang="en-US" sz="2400" b="1" dirty="0" smtClean="0">
              <a:solidFill>
                <a:srgbClr val="990000"/>
              </a:solidFill>
              <a:latin typeface="黑体" panose="02010609060101010101" pitchFamily="49" charset="-122"/>
              <a:ea typeface="黑体" panose="02010609060101010101" pitchFamily="49" charset="-122"/>
              <a:sym typeface="华文楷体" panose="02010600040101010101" charset="-122"/>
            </a:endParaRPr>
          </a:p>
          <a:p>
            <a:pPr marL="0" indent="0" eaLnBrk="1" hangingPunct="1">
              <a:lnSpc>
                <a:spcPct val="120000"/>
              </a:lnSpc>
              <a:spcBef>
                <a:spcPts val="0"/>
              </a:spcBef>
              <a:buFont typeface="Arial" panose="020B0604020202020204" pitchFamily="34" charset="0"/>
              <a:buNone/>
            </a:pPr>
            <a:r>
              <a:rPr lang="zh-CN" altLang="en-US" sz="2400" b="1" dirty="0" smtClean="0">
                <a:solidFill>
                  <a:srgbClr val="990000"/>
                </a:solidFill>
                <a:latin typeface="黑体" panose="02010609060101010101" pitchFamily="49" charset="-122"/>
                <a:ea typeface="黑体" panose="02010609060101010101" pitchFamily="49" charset="-122"/>
                <a:sym typeface="华文楷体" panose="02010600040101010101" charset="-122"/>
              </a:rPr>
              <a:t>课程</a:t>
            </a:r>
            <a:r>
              <a:rPr lang="zh-CN" altLang="en-US" sz="2400" b="1" dirty="0">
                <a:solidFill>
                  <a:srgbClr val="990000"/>
                </a:solidFill>
                <a:latin typeface="黑体" panose="02010609060101010101" pitchFamily="49" charset="-122"/>
                <a:ea typeface="黑体" panose="02010609060101010101" pitchFamily="49" charset="-122"/>
                <a:sym typeface="华文楷体" panose="02010600040101010101" charset="-122"/>
              </a:rPr>
              <a:t>设置应能</a:t>
            </a:r>
            <a:r>
              <a:rPr lang="zh-CN" altLang="en-US" sz="2400" b="1" dirty="0">
                <a:solidFill>
                  <a:srgbClr val="FF0000"/>
                </a:solidFill>
                <a:latin typeface="黑体" panose="02010609060101010101" pitchFamily="49" charset="-122"/>
                <a:ea typeface="黑体" panose="02010609060101010101" pitchFamily="49" charset="-122"/>
                <a:sym typeface="华文楷体" panose="02010600040101010101" charset="-122"/>
              </a:rPr>
              <a:t>支持</a:t>
            </a:r>
            <a:r>
              <a:rPr lang="zh-CN" altLang="en-US" sz="2400" b="1" dirty="0">
                <a:solidFill>
                  <a:srgbClr val="0000FF"/>
                </a:solidFill>
                <a:latin typeface="黑体" panose="02010609060101010101" pitchFamily="49" charset="-122"/>
                <a:ea typeface="黑体" panose="02010609060101010101" pitchFamily="49" charset="-122"/>
                <a:sym typeface="华文楷体" panose="02010600040101010101" charset="-122"/>
              </a:rPr>
              <a:t>毕业要求</a:t>
            </a:r>
            <a:r>
              <a:rPr lang="zh-CN" altLang="en-US" sz="2400" b="1" dirty="0">
                <a:solidFill>
                  <a:srgbClr val="990000"/>
                </a:solidFill>
                <a:latin typeface="黑体" panose="02010609060101010101" pitchFamily="49" charset="-122"/>
                <a:ea typeface="黑体" panose="02010609060101010101" pitchFamily="49" charset="-122"/>
                <a:sym typeface="华文楷体" panose="02010600040101010101" charset="-122"/>
              </a:rPr>
              <a:t>的达成</a:t>
            </a:r>
            <a:r>
              <a:rPr lang="en-US" altLang="zh-CN" sz="2400" b="1" dirty="0">
                <a:solidFill>
                  <a:srgbClr val="990000"/>
                </a:solidFill>
                <a:latin typeface="黑体" panose="02010609060101010101" pitchFamily="49" charset="-122"/>
                <a:ea typeface="黑体" panose="02010609060101010101" pitchFamily="49" charset="-122"/>
                <a:sym typeface="华文楷体" panose="02010600040101010101" charset="-122"/>
              </a:rPr>
              <a:t>----</a:t>
            </a:r>
            <a:r>
              <a:rPr lang="zh-CN" altLang="en-US" sz="2400" b="1" dirty="0">
                <a:solidFill>
                  <a:srgbClr val="990000"/>
                </a:solidFill>
                <a:latin typeface="黑体" panose="02010609060101010101" pitchFamily="49" charset="-122"/>
                <a:ea typeface="黑体" panose="02010609060101010101" pitchFamily="49" charset="-122"/>
                <a:sym typeface="华文楷体" panose="02010600040101010101" charset="-122"/>
              </a:rPr>
              <a:t>毕业要求指标点的分解，体现可衡量</a:t>
            </a:r>
            <a:endParaRPr lang="zh-CN" altLang="en-US" sz="2400" b="1" dirty="0">
              <a:solidFill>
                <a:srgbClr val="990000"/>
              </a:solidFill>
              <a:latin typeface="黑体" panose="02010609060101010101" pitchFamily="49" charset="-122"/>
              <a:ea typeface="黑体" panose="02010609060101010101" pitchFamily="49" charset="-122"/>
              <a:sym typeface="华文楷体" panose="02010600040101010101" charset="-122"/>
            </a:endParaRPr>
          </a:p>
        </p:txBody>
      </p:sp>
      <p:sp>
        <p:nvSpPr>
          <p:cNvPr id="10" name="矩形 9"/>
          <p:cNvSpPr/>
          <p:nvPr/>
        </p:nvSpPr>
        <p:spPr>
          <a:xfrm>
            <a:off x="144778" y="126342"/>
            <a:ext cx="4051935" cy="706755"/>
          </a:xfrm>
          <a:prstGeom prst="rect">
            <a:avLst/>
          </a:prstGeom>
        </p:spPr>
        <p:txBody>
          <a:bodyPr wrap="none">
            <a:spAutoFit/>
          </a:bodyPr>
          <a:lstStyle/>
          <a:p>
            <a:r>
              <a:rPr lang="zh-CN" altLang="en-US" sz="400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标准</a:t>
            </a:r>
            <a:r>
              <a:rPr lang="en-US" altLang="zh-CN" sz="400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5</a:t>
            </a:r>
            <a:r>
              <a:rPr lang="zh-CN" altLang="en-US" sz="400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：课程体系</a:t>
            </a:r>
            <a:endParaRPr lang="zh-CN" altLang="en-US" sz="400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6" name="组合 5"/>
          <p:cNvGrpSpPr/>
          <p:nvPr/>
        </p:nvGrpSpPr>
        <p:grpSpPr>
          <a:xfrm>
            <a:off x="3312160" y="2972435"/>
            <a:ext cx="5612130" cy="3482340"/>
            <a:chOff x="8683" y="3942"/>
            <a:chExt cx="8820" cy="6607"/>
          </a:xfrm>
        </p:grpSpPr>
        <p:sp>
          <p:nvSpPr>
            <p:cNvPr id="17414" name="圆角矩形 8"/>
            <p:cNvSpPr>
              <a:spLocks noChangeArrowheads="1"/>
            </p:cNvSpPr>
            <p:nvPr/>
          </p:nvSpPr>
          <p:spPr bwMode="auto">
            <a:xfrm>
              <a:off x="8846" y="4126"/>
              <a:ext cx="3100" cy="1320"/>
            </a:xfrm>
            <a:prstGeom prst="roundRect">
              <a:avLst>
                <a:gd name="adj" fmla="val 16667"/>
              </a:avLst>
            </a:prstGeom>
            <a:gradFill rotWithShape="0">
              <a:gsLst>
                <a:gs pos="0">
                  <a:srgbClr val="FBEAC7"/>
                </a:gs>
                <a:gs pos="17999">
                  <a:srgbClr val="C00000"/>
                </a:gs>
                <a:gs pos="36000">
                  <a:srgbClr val="C00000"/>
                </a:gs>
                <a:gs pos="61000">
                  <a:srgbClr val="C00000"/>
                </a:gs>
                <a:gs pos="82001">
                  <a:srgbClr val="C00000"/>
                </a:gs>
                <a:gs pos="100000">
                  <a:srgbClr val="FEE7F2"/>
                </a:gs>
              </a:gsLst>
              <a:lin ang="5400000"/>
            </a:gradFill>
            <a:ln w="55000">
              <a:solidFill>
                <a:schemeClr val="accent2">
                  <a:lumMod val="50000"/>
                </a:schemeClr>
              </a:solidFill>
              <a:bevel/>
            </a:ln>
          </p:spPr>
          <p:txBody>
            <a:bodyPr anchor="ctr"/>
            <a:p>
              <a:pPr algn="ctr"/>
              <a:r>
                <a:rPr lang="zh-CN" altLang="en-US" sz="2400" b="1">
                  <a:solidFill>
                    <a:schemeClr val="bg1"/>
                  </a:solidFill>
                  <a:latin typeface="黑体" panose="02010609060101010101" pitchFamily="49" charset="-122"/>
                  <a:ea typeface="黑体" panose="02010609060101010101" pitchFamily="49" charset="-122"/>
                  <a:sym typeface="黑体" panose="02010609060101010101" pitchFamily="49" charset="-122"/>
                </a:rPr>
                <a:t>毕业</a:t>
              </a:r>
              <a:r>
                <a:rPr lang="zh-CN" sz="2400" b="1">
                  <a:solidFill>
                    <a:schemeClr val="bg1"/>
                  </a:solidFill>
                  <a:latin typeface="黑体" panose="02010609060101010101" pitchFamily="49" charset="-122"/>
                  <a:ea typeface="黑体" panose="02010609060101010101" pitchFamily="49" charset="-122"/>
                  <a:sym typeface="黑体" panose="02010609060101010101" pitchFamily="49" charset="-122"/>
                </a:rPr>
                <a:t>要求</a:t>
              </a:r>
              <a:endParaRPr lang="zh-CN" sz="2400" b="1">
                <a:solidFill>
                  <a:schemeClr val="bg1"/>
                </a:solidFill>
                <a:latin typeface="黑体" panose="02010609060101010101" pitchFamily="49" charset="-122"/>
                <a:ea typeface="黑体" panose="02010609060101010101" pitchFamily="49" charset="-122"/>
                <a:sym typeface="黑体" panose="02010609060101010101" pitchFamily="49" charset="-122"/>
              </a:endParaRPr>
            </a:p>
          </p:txBody>
        </p:sp>
        <p:sp>
          <p:nvSpPr>
            <p:cNvPr id="17425" name="右箭头 23"/>
            <p:cNvSpPr>
              <a:spLocks noChangeArrowheads="1"/>
            </p:cNvSpPr>
            <p:nvPr/>
          </p:nvSpPr>
          <p:spPr bwMode="auto">
            <a:xfrm>
              <a:off x="12068" y="4602"/>
              <a:ext cx="1910" cy="455"/>
            </a:xfrm>
            <a:prstGeom prst="rightArrow">
              <a:avLst>
                <a:gd name="adj1" fmla="val 50000"/>
                <a:gd name="adj2" fmla="val 49993"/>
              </a:avLst>
            </a:prstGeom>
            <a:solidFill>
              <a:srgbClr val="C00000"/>
            </a:solidFill>
            <a:ln w="15875">
              <a:solidFill>
                <a:schemeClr val="accent2">
                  <a:lumMod val="50000"/>
                </a:schemeClr>
              </a:solidFill>
              <a:bevel/>
            </a:ln>
          </p:spPr>
          <p:txBody>
            <a:bodyPr anchor="ctr"/>
            <a:p>
              <a:pPr algn="ctr"/>
              <a:endParaRPr lang="zh-CN" altLang="zh-CN" b="1">
                <a:solidFill>
                  <a:srgbClr val="FFFFFF"/>
                </a:solidFill>
                <a:latin typeface="黑体" panose="02010609060101010101" pitchFamily="49" charset="-122"/>
                <a:ea typeface="黑体" panose="02010609060101010101" pitchFamily="49" charset="-122"/>
                <a:sym typeface="黑体" panose="02010609060101010101" pitchFamily="49" charset="-122"/>
              </a:endParaRPr>
            </a:p>
          </p:txBody>
        </p:sp>
        <p:sp>
          <p:nvSpPr>
            <p:cNvPr id="8" name="圆角矩形 8"/>
            <p:cNvSpPr>
              <a:spLocks noChangeArrowheads="1"/>
            </p:cNvSpPr>
            <p:nvPr/>
          </p:nvSpPr>
          <p:spPr bwMode="auto">
            <a:xfrm>
              <a:off x="14101" y="4157"/>
              <a:ext cx="2526" cy="1431"/>
            </a:xfrm>
            <a:prstGeom prst="roundRect">
              <a:avLst>
                <a:gd name="adj" fmla="val 16667"/>
              </a:avLst>
            </a:prstGeom>
            <a:gradFill rotWithShape="0">
              <a:gsLst>
                <a:gs pos="0">
                  <a:srgbClr val="FBEAC7"/>
                </a:gs>
                <a:gs pos="17999">
                  <a:srgbClr val="C00000"/>
                </a:gs>
                <a:gs pos="36000">
                  <a:srgbClr val="C00000"/>
                </a:gs>
                <a:gs pos="61000">
                  <a:srgbClr val="C00000"/>
                </a:gs>
                <a:gs pos="82001">
                  <a:srgbClr val="C00000"/>
                </a:gs>
                <a:gs pos="100000">
                  <a:srgbClr val="FEE7F2"/>
                </a:gs>
              </a:gsLst>
              <a:lin ang="5400000"/>
            </a:gradFill>
            <a:ln w="55000">
              <a:solidFill>
                <a:schemeClr val="accent2">
                  <a:lumMod val="50000"/>
                </a:schemeClr>
              </a:solidFill>
              <a:bevel/>
            </a:ln>
          </p:spPr>
          <p:txBody>
            <a:bodyPr anchor="ctr"/>
            <a:p>
              <a:pPr algn="ctr"/>
              <a:r>
                <a:rPr lang="zh-CN" sz="2400" b="1">
                  <a:solidFill>
                    <a:schemeClr val="bg1"/>
                  </a:solidFill>
                  <a:latin typeface="黑体" panose="02010609060101010101" pitchFamily="49" charset="-122"/>
                  <a:ea typeface="黑体" panose="02010609060101010101" pitchFamily="49" charset="-122"/>
                  <a:sym typeface="黑体" panose="02010609060101010101" pitchFamily="49" charset="-122"/>
                </a:rPr>
                <a:t>指标点</a:t>
              </a:r>
              <a:endParaRPr lang="zh-CN" sz="2400" b="1">
                <a:solidFill>
                  <a:schemeClr val="bg1"/>
                </a:solidFill>
                <a:latin typeface="黑体" panose="02010609060101010101" pitchFamily="49" charset="-122"/>
                <a:ea typeface="黑体" panose="02010609060101010101" pitchFamily="49" charset="-122"/>
                <a:sym typeface="黑体" panose="02010609060101010101" pitchFamily="49" charset="-122"/>
              </a:endParaRPr>
            </a:p>
          </p:txBody>
        </p:sp>
        <p:sp>
          <p:nvSpPr>
            <p:cNvPr id="2" name="圆角矩形 7"/>
            <p:cNvSpPr>
              <a:spLocks noChangeArrowheads="1"/>
            </p:cNvSpPr>
            <p:nvPr/>
          </p:nvSpPr>
          <p:spPr bwMode="auto">
            <a:xfrm>
              <a:off x="13776" y="9076"/>
              <a:ext cx="3177" cy="1473"/>
            </a:xfrm>
            <a:prstGeom prst="roundRect">
              <a:avLst>
                <a:gd name="adj" fmla="val 16667"/>
              </a:avLst>
            </a:prstGeom>
            <a:gradFill rotWithShape="0">
              <a:gsLst>
                <a:gs pos="0">
                  <a:srgbClr val="B787DB"/>
                </a:gs>
                <a:gs pos="17999">
                  <a:srgbClr val="7030A0"/>
                </a:gs>
                <a:gs pos="36000">
                  <a:srgbClr val="7030A0"/>
                </a:gs>
                <a:gs pos="61000">
                  <a:srgbClr val="7030A0"/>
                </a:gs>
                <a:gs pos="82001">
                  <a:srgbClr val="7030A0"/>
                </a:gs>
                <a:gs pos="49000">
                  <a:srgbClr val="7030A0"/>
                </a:gs>
                <a:gs pos="100000">
                  <a:srgbClr val="B787DB"/>
                </a:gs>
              </a:gsLst>
              <a:lin ang="5400000"/>
            </a:gradFill>
            <a:ln w="55000">
              <a:solidFill>
                <a:srgbClr val="7030A0"/>
              </a:solidFill>
              <a:bevel/>
            </a:ln>
          </p:spPr>
          <p:txBody>
            <a:bodyPr anchor="ctr"/>
            <a:p>
              <a:pPr algn="ctr"/>
              <a:r>
                <a:rPr lang="zh-CN" sz="2400" b="1">
                  <a:solidFill>
                    <a:schemeClr val="bg1"/>
                  </a:solidFill>
                  <a:latin typeface="黑体" panose="02010609060101010101" pitchFamily="49" charset="-122"/>
                  <a:ea typeface="黑体" panose="02010609060101010101" pitchFamily="49" charset="-122"/>
                  <a:sym typeface="黑体" panose="02010609060101010101" pitchFamily="49" charset="-122"/>
                </a:rPr>
                <a:t>课程大纲</a:t>
              </a:r>
              <a:endParaRPr lang="zh-CN" sz="2400" b="1">
                <a:solidFill>
                  <a:schemeClr val="bg1"/>
                </a:solidFill>
                <a:latin typeface="黑体" panose="02010609060101010101" pitchFamily="49" charset="-122"/>
                <a:ea typeface="黑体" panose="02010609060101010101" pitchFamily="49" charset="-122"/>
                <a:sym typeface="黑体" panose="02010609060101010101" pitchFamily="49" charset="-122"/>
              </a:endParaRPr>
            </a:p>
          </p:txBody>
        </p:sp>
        <p:sp>
          <p:nvSpPr>
            <p:cNvPr id="11" name="圆角矩形 7"/>
            <p:cNvSpPr>
              <a:spLocks noChangeArrowheads="1"/>
            </p:cNvSpPr>
            <p:nvPr/>
          </p:nvSpPr>
          <p:spPr bwMode="auto">
            <a:xfrm>
              <a:off x="9496" y="9076"/>
              <a:ext cx="3177" cy="1473"/>
            </a:xfrm>
            <a:prstGeom prst="roundRect">
              <a:avLst>
                <a:gd name="adj" fmla="val 16667"/>
              </a:avLst>
            </a:prstGeom>
            <a:gradFill rotWithShape="0">
              <a:gsLst>
                <a:gs pos="0">
                  <a:srgbClr val="B787DB"/>
                </a:gs>
                <a:gs pos="17999">
                  <a:srgbClr val="7030A0"/>
                </a:gs>
                <a:gs pos="36000">
                  <a:srgbClr val="7030A0"/>
                </a:gs>
                <a:gs pos="61000">
                  <a:srgbClr val="7030A0"/>
                </a:gs>
                <a:gs pos="82001">
                  <a:srgbClr val="7030A0"/>
                </a:gs>
                <a:gs pos="100000">
                  <a:srgbClr val="B787DB"/>
                </a:gs>
              </a:gsLst>
              <a:lin ang="5400000"/>
            </a:gradFill>
            <a:ln w="55000">
              <a:solidFill>
                <a:srgbClr val="7030A0"/>
              </a:solidFill>
              <a:bevel/>
            </a:ln>
          </p:spPr>
          <p:txBody>
            <a:bodyPr anchor="ctr"/>
            <a:p>
              <a:pPr algn="ctr"/>
              <a:r>
                <a:rPr lang="zh-CN" sz="2400" b="1">
                  <a:solidFill>
                    <a:schemeClr val="bg1"/>
                  </a:solidFill>
                  <a:latin typeface="黑体" panose="02010609060101010101" pitchFamily="49" charset="-122"/>
                  <a:ea typeface="黑体" panose="02010609060101010101" pitchFamily="49" charset="-122"/>
                  <a:sym typeface="黑体" panose="02010609060101010101" pitchFamily="49" charset="-122"/>
                </a:rPr>
                <a:t>课程考核</a:t>
              </a:r>
              <a:endParaRPr lang="zh-CN" sz="2400" b="1">
                <a:solidFill>
                  <a:schemeClr val="bg1"/>
                </a:solidFill>
                <a:latin typeface="黑体" panose="02010609060101010101" pitchFamily="49" charset="-122"/>
                <a:ea typeface="黑体" panose="02010609060101010101" pitchFamily="49" charset="-122"/>
                <a:sym typeface="黑体" panose="02010609060101010101" pitchFamily="49" charset="-122"/>
              </a:endParaRPr>
            </a:p>
          </p:txBody>
        </p:sp>
        <p:sp>
          <p:nvSpPr>
            <p:cNvPr id="14" name="圆角矩形 8"/>
            <p:cNvSpPr>
              <a:spLocks noChangeArrowheads="1"/>
            </p:cNvSpPr>
            <p:nvPr/>
          </p:nvSpPr>
          <p:spPr bwMode="auto">
            <a:xfrm>
              <a:off x="8683" y="6700"/>
              <a:ext cx="3264" cy="1313"/>
            </a:xfrm>
            <a:prstGeom prst="roundRect">
              <a:avLst>
                <a:gd name="adj" fmla="val 16667"/>
              </a:avLst>
            </a:prstGeom>
            <a:solidFill>
              <a:schemeClr val="accent4">
                <a:lumMod val="40000"/>
                <a:lumOff val="60000"/>
              </a:schemeClr>
            </a:solidFill>
            <a:ln w="55000">
              <a:solidFill>
                <a:schemeClr val="accent2">
                  <a:lumMod val="75000"/>
                </a:schemeClr>
              </a:solidFill>
              <a:bevel/>
            </a:ln>
          </p:spPr>
          <p:txBody>
            <a:bodyPr anchor="ctr"/>
            <a:p>
              <a:pPr algn="ctr"/>
              <a:r>
                <a:rPr lang="zh-CN" altLang="en-US" sz="2000" b="1">
                  <a:solidFill>
                    <a:srgbClr val="C00000"/>
                  </a:solidFill>
                  <a:latin typeface="黑体" panose="02010609060101010101" pitchFamily="49" charset="-122"/>
                  <a:ea typeface="黑体" panose="02010609060101010101" pitchFamily="49" charset="-122"/>
                  <a:sym typeface="黑体" panose="02010609060101010101" pitchFamily="49" charset="-122"/>
                </a:rPr>
                <a:t>对学生的形成性评价</a:t>
              </a:r>
              <a:endParaRPr lang="zh-CN" altLang="en-US" sz="2000" b="1">
                <a:solidFill>
                  <a:srgbClr val="C00000"/>
                </a:solidFill>
                <a:latin typeface="黑体" panose="02010609060101010101" pitchFamily="49" charset="-122"/>
                <a:ea typeface="黑体" panose="02010609060101010101" pitchFamily="49" charset="-122"/>
                <a:sym typeface="黑体" panose="02010609060101010101" pitchFamily="49" charset="-122"/>
              </a:endParaRPr>
            </a:p>
          </p:txBody>
        </p:sp>
        <p:sp>
          <p:nvSpPr>
            <p:cNvPr id="5" name="圆角矩形 7"/>
            <p:cNvSpPr>
              <a:spLocks noChangeArrowheads="1"/>
            </p:cNvSpPr>
            <p:nvPr/>
          </p:nvSpPr>
          <p:spPr bwMode="auto">
            <a:xfrm>
              <a:off x="14326" y="6506"/>
              <a:ext cx="3177" cy="1473"/>
            </a:xfrm>
            <a:prstGeom prst="roundRect">
              <a:avLst>
                <a:gd name="adj" fmla="val 16667"/>
              </a:avLst>
            </a:prstGeom>
            <a:gradFill rotWithShape="0">
              <a:gsLst>
                <a:gs pos="0">
                  <a:srgbClr val="B787DB"/>
                </a:gs>
                <a:gs pos="17999">
                  <a:srgbClr val="7030A0"/>
                </a:gs>
                <a:gs pos="36000">
                  <a:srgbClr val="7030A0"/>
                </a:gs>
                <a:gs pos="61000">
                  <a:srgbClr val="7030A0"/>
                </a:gs>
                <a:gs pos="82001">
                  <a:srgbClr val="7030A0"/>
                </a:gs>
                <a:gs pos="49000">
                  <a:srgbClr val="7030A0"/>
                </a:gs>
                <a:gs pos="100000">
                  <a:srgbClr val="B787DB"/>
                </a:gs>
              </a:gsLst>
              <a:lin ang="5400000"/>
            </a:gradFill>
            <a:ln w="55000">
              <a:solidFill>
                <a:srgbClr val="7030A0"/>
              </a:solidFill>
              <a:bevel/>
            </a:ln>
          </p:spPr>
          <p:txBody>
            <a:bodyPr anchor="ctr"/>
            <a:p>
              <a:pPr algn="ctr"/>
              <a:r>
                <a:rPr lang="zh-CN" sz="2400" b="1">
                  <a:solidFill>
                    <a:schemeClr val="bg1"/>
                  </a:solidFill>
                  <a:latin typeface="黑体" panose="02010609060101010101" pitchFamily="49" charset="-122"/>
                  <a:ea typeface="黑体" panose="02010609060101010101" pitchFamily="49" charset="-122"/>
                  <a:sym typeface="黑体" panose="02010609060101010101" pitchFamily="49" charset="-122"/>
                </a:rPr>
                <a:t>课程体系</a:t>
              </a:r>
              <a:endParaRPr lang="zh-CN" sz="2400" b="1">
                <a:solidFill>
                  <a:schemeClr val="bg1"/>
                </a:solidFill>
                <a:latin typeface="黑体" panose="02010609060101010101" pitchFamily="49" charset="-122"/>
                <a:ea typeface="黑体" panose="02010609060101010101" pitchFamily="49" charset="-122"/>
                <a:sym typeface="黑体" panose="02010609060101010101" pitchFamily="49" charset="-122"/>
              </a:endParaRPr>
            </a:p>
          </p:txBody>
        </p:sp>
        <p:sp>
          <p:nvSpPr>
            <p:cNvPr id="17" name="下箭头 16"/>
            <p:cNvSpPr/>
            <p:nvPr/>
          </p:nvSpPr>
          <p:spPr>
            <a:xfrm>
              <a:off x="15816" y="5674"/>
              <a:ext cx="345" cy="784"/>
            </a:xfrm>
            <a:prstGeom prst="down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sp>
          <p:nvSpPr>
            <p:cNvPr id="20" name="下箭头 19"/>
            <p:cNvSpPr/>
            <p:nvPr/>
          </p:nvSpPr>
          <p:spPr>
            <a:xfrm>
              <a:off x="15742" y="8125"/>
              <a:ext cx="345" cy="804"/>
            </a:xfrm>
            <a:prstGeom prst="down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下箭头 20"/>
            <p:cNvSpPr/>
            <p:nvPr/>
          </p:nvSpPr>
          <p:spPr>
            <a:xfrm rot="5400000">
              <a:off x="13023" y="9349"/>
              <a:ext cx="377" cy="895"/>
            </a:xfrm>
            <a:prstGeom prst="down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下箭头 21"/>
            <p:cNvSpPr/>
            <p:nvPr/>
          </p:nvSpPr>
          <p:spPr>
            <a:xfrm rot="10200000">
              <a:off x="10288" y="8151"/>
              <a:ext cx="377" cy="895"/>
            </a:xfrm>
            <a:prstGeom prst="down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下箭头 22"/>
            <p:cNvSpPr/>
            <p:nvPr/>
          </p:nvSpPr>
          <p:spPr>
            <a:xfrm rot="11940000">
              <a:off x="10227" y="5655"/>
              <a:ext cx="377" cy="895"/>
            </a:xfrm>
            <a:prstGeom prst="down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文本框 29"/>
            <p:cNvSpPr txBox="1"/>
            <p:nvPr/>
          </p:nvSpPr>
          <p:spPr>
            <a:xfrm>
              <a:off x="12069" y="3942"/>
              <a:ext cx="1502" cy="1749"/>
            </a:xfrm>
            <a:prstGeom prst="rect">
              <a:avLst/>
            </a:prstGeom>
            <a:noFill/>
          </p:spPr>
          <p:txBody>
            <a:bodyPr wrap="square" rtlCol="0">
              <a:spAutoFit/>
            </a:bodyPr>
            <a:p>
              <a:r>
                <a:rPr lang="zh-CN" altLang="en-US" b="1">
                  <a:solidFill>
                    <a:srgbClr val="C00000"/>
                  </a:solidFill>
                </a:rPr>
                <a:t>分解</a:t>
              </a:r>
              <a:endParaRPr lang="zh-CN" altLang="en-US" b="1">
                <a:solidFill>
                  <a:srgbClr val="C00000"/>
                </a:solidFill>
              </a:endParaRPr>
            </a:p>
            <a:p>
              <a:endParaRPr lang="zh-CN" altLang="en-US" b="1">
                <a:solidFill>
                  <a:srgbClr val="C00000"/>
                </a:solidFill>
              </a:endParaRPr>
            </a:p>
            <a:p>
              <a:r>
                <a:rPr lang="zh-CN" altLang="en-US" b="1">
                  <a:solidFill>
                    <a:srgbClr val="C00000"/>
                  </a:solidFill>
                </a:rPr>
                <a:t>可衡量</a:t>
              </a:r>
              <a:endParaRPr lang="zh-CN" altLang="en-US" b="1">
                <a:solidFill>
                  <a:srgbClr val="C00000"/>
                </a:solidFill>
              </a:endParaRPr>
            </a:p>
          </p:txBody>
        </p:sp>
        <p:cxnSp>
          <p:nvCxnSpPr>
            <p:cNvPr id="13" name="直接连接符 12"/>
            <p:cNvCxnSpPr/>
            <p:nvPr/>
          </p:nvCxnSpPr>
          <p:spPr>
            <a:xfrm flipH="1">
              <a:off x="12203" y="5755"/>
              <a:ext cx="1774" cy="3203"/>
            </a:xfrm>
            <a:prstGeom prst="line">
              <a:avLst/>
            </a:prstGeom>
            <a:ln w="28575">
              <a:prstDash val="dashDot"/>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11960" y="7205"/>
              <a:ext cx="2124" cy="582"/>
            </a:xfrm>
            <a:prstGeom prst="rect">
              <a:avLst/>
            </a:prstGeom>
            <a:noFill/>
          </p:spPr>
          <p:txBody>
            <a:bodyPr wrap="square" rtlCol="0">
              <a:spAutoFit/>
            </a:bodyPr>
            <a:p>
              <a:r>
                <a:rPr lang="zh-CN" altLang="en-US" sz="1400" b="1">
                  <a:solidFill>
                    <a:srgbClr val="0070C0"/>
                  </a:solidFill>
                </a:rPr>
                <a:t>可考核</a:t>
              </a:r>
              <a:endParaRPr lang="zh-CN" altLang="en-US" sz="1400" b="1">
                <a:solidFill>
                  <a:srgbClr val="0070C0"/>
                </a:solidFill>
              </a:endParaRPr>
            </a:p>
          </p:txBody>
        </p:sp>
      </p:grpSp>
      <p:sp>
        <p:nvSpPr>
          <p:cNvPr id="3" name="右箭头 23"/>
          <p:cNvSpPr>
            <a:spLocks noChangeArrowheads="1"/>
          </p:cNvSpPr>
          <p:nvPr/>
        </p:nvSpPr>
        <p:spPr bwMode="auto">
          <a:xfrm rot="16200000">
            <a:off x="7263130" y="3965575"/>
            <a:ext cx="382270" cy="240030"/>
          </a:xfrm>
          <a:prstGeom prst="rightArrow">
            <a:avLst>
              <a:gd name="adj1" fmla="val 50000"/>
              <a:gd name="adj2" fmla="val 49993"/>
            </a:avLst>
          </a:prstGeom>
          <a:solidFill>
            <a:srgbClr val="C00000"/>
          </a:solidFill>
          <a:ln w="15875">
            <a:solidFill>
              <a:schemeClr val="accent2">
                <a:lumMod val="50000"/>
              </a:schemeClr>
            </a:solidFill>
            <a:bevel/>
          </a:ln>
        </p:spPr>
        <p:txBody>
          <a:bodyPr anchor="ctr"/>
          <a:p>
            <a:pPr algn="ctr"/>
            <a:endParaRPr lang="zh-CN" altLang="zh-CN" b="1">
              <a:solidFill>
                <a:srgbClr val="FFFFFF"/>
              </a:solidFill>
              <a:latin typeface="黑体" panose="02010609060101010101" pitchFamily="49" charset="-122"/>
              <a:ea typeface="黑体" panose="02010609060101010101" pitchFamily="49" charset="-122"/>
              <a:sym typeface="黑体" panose="02010609060101010101" pitchFamily="49" charset="-122"/>
            </a:endParaRPr>
          </a:p>
        </p:txBody>
      </p:sp>
      <p:sp>
        <p:nvSpPr>
          <p:cNvPr id="4" name="文本框 3"/>
          <p:cNvSpPr txBox="1"/>
          <p:nvPr/>
        </p:nvSpPr>
        <p:spPr>
          <a:xfrm>
            <a:off x="6788785" y="3938905"/>
            <a:ext cx="545465" cy="306705"/>
          </a:xfrm>
          <a:prstGeom prst="rect">
            <a:avLst/>
          </a:prstGeom>
          <a:noFill/>
        </p:spPr>
        <p:txBody>
          <a:bodyPr wrap="square" rtlCol="0">
            <a:spAutoFit/>
          </a:bodyPr>
          <a:p>
            <a:r>
              <a:rPr lang="zh-CN" altLang="en-US" sz="1400" b="1">
                <a:solidFill>
                  <a:srgbClr val="C00000"/>
                </a:solidFill>
              </a:rPr>
              <a:t>支持</a:t>
            </a:r>
            <a:endParaRPr lang="zh-CN" altLang="en-US" sz="1400" b="1">
              <a:solidFill>
                <a:srgbClr val="C00000"/>
              </a:solidFill>
            </a:endParaRPr>
          </a:p>
        </p:txBody>
      </p:sp>
      <p:sp>
        <p:nvSpPr>
          <p:cNvPr id="7" name="文本框 6"/>
          <p:cNvSpPr txBox="1"/>
          <p:nvPr/>
        </p:nvSpPr>
        <p:spPr>
          <a:xfrm>
            <a:off x="8078470" y="3938905"/>
            <a:ext cx="566420" cy="306705"/>
          </a:xfrm>
          <a:prstGeom prst="rect">
            <a:avLst/>
          </a:prstGeom>
          <a:noFill/>
        </p:spPr>
        <p:txBody>
          <a:bodyPr wrap="square" rtlCol="0">
            <a:spAutoFit/>
          </a:bodyPr>
          <a:p>
            <a:r>
              <a:rPr lang="zh-CN" altLang="en-US" sz="1400" b="1">
                <a:solidFill>
                  <a:srgbClr val="0070C0"/>
                </a:solidFill>
              </a:rPr>
              <a:t>决定</a:t>
            </a:r>
            <a:endParaRPr lang="zh-CN" altLang="en-US" sz="1400" b="1">
              <a:solidFill>
                <a:srgbClr val="0070C0"/>
              </a:solidFill>
            </a:endParaRPr>
          </a:p>
        </p:txBody>
      </p:sp>
      <p:sp>
        <p:nvSpPr>
          <p:cNvPr id="12" name="文本框 11"/>
          <p:cNvSpPr txBox="1"/>
          <p:nvPr/>
        </p:nvSpPr>
        <p:spPr>
          <a:xfrm>
            <a:off x="8078470" y="5235575"/>
            <a:ext cx="566420" cy="306705"/>
          </a:xfrm>
          <a:prstGeom prst="rect">
            <a:avLst/>
          </a:prstGeom>
          <a:noFill/>
        </p:spPr>
        <p:txBody>
          <a:bodyPr wrap="square" rtlCol="0">
            <a:spAutoFit/>
          </a:bodyPr>
          <a:p>
            <a:r>
              <a:rPr lang="zh-CN" altLang="en-US" sz="1400" b="1">
                <a:solidFill>
                  <a:srgbClr val="0070C0"/>
                </a:solidFill>
              </a:rPr>
              <a:t>决定</a:t>
            </a:r>
            <a:endParaRPr lang="zh-CN" altLang="en-US" sz="1400" b="1">
              <a:solidFill>
                <a:srgbClr val="0070C0"/>
              </a:solidFill>
            </a:endParaRPr>
          </a:p>
        </p:txBody>
      </p:sp>
      <p:sp>
        <p:nvSpPr>
          <p:cNvPr id="24" name="文本框 23"/>
          <p:cNvSpPr txBox="1"/>
          <p:nvPr/>
        </p:nvSpPr>
        <p:spPr>
          <a:xfrm>
            <a:off x="3390900" y="3938905"/>
            <a:ext cx="1795145" cy="368300"/>
          </a:xfrm>
          <a:prstGeom prst="rect">
            <a:avLst/>
          </a:prstGeom>
          <a:noFill/>
        </p:spPr>
        <p:txBody>
          <a:bodyPr wrap="none" rtlCol="0">
            <a:spAutoFit/>
          </a:bodyPr>
          <a:p>
            <a:r>
              <a:rPr lang="zh-CN" altLang="en-US" b="1">
                <a:solidFill>
                  <a:srgbClr val="C00000"/>
                </a:solidFill>
              </a:rPr>
              <a:t>达成度         评价</a:t>
            </a:r>
            <a:endParaRPr lang="zh-CN" altLang="en-US" b="1">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7" grpId="0"/>
      <p:bldP spid="12" grpId="0"/>
      <p:bldP spid="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4620" y="71755"/>
            <a:ext cx="10515600" cy="1057275"/>
          </a:xfrm>
        </p:spPr>
        <p:txBody>
          <a:bodyPr/>
          <a:lstStyle/>
          <a:p>
            <a:r>
              <a:rPr lang="zh-CN" altLang="en-US" dirty="0" smtClean="0">
                <a:latin typeface="微软雅黑" panose="020B0503020204020204" pitchFamily="34" charset="-122"/>
                <a:ea typeface="微软雅黑" panose="020B0503020204020204" pitchFamily="34" charset="-122"/>
              </a:rPr>
              <a:t>培养方案、课程、学分的关系</a:t>
            </a:r>
            <a:endParaRPr lang="zh-CN" altLang="en-US" dirty="0" smtClean="0">
              <a:latin typeface="微软雅黑" panose="020B0503020204020204" pitchFamily="34" charset="-122"/>
              <a:ea typeface="微软雅黑" panose="020B0503020204020204" pitchFamily="34" charset="-122"/>
            </a:endParaRPr>
          </a:p>
        </p:txBody>
      </p:sp>
      <p:sp>
        <p:nvSpPr>
          <p:cNvPr id="15" name="Text Box 5"/>
          <p:cNvSpPr>
            <a:spLocks noChangeArrowheads="1"/>
          </p:cNvSpPr>
          <p:nvPr/>
        </p:nvSpPr>
        <p:spPr bwMode="auto">
          <a:xfrm>
            <a:off x="2012879" y="1242260"/>
            <a:ext cx="2592917" cy="492125"/>
          </a:xfrm>
          <a:prstGeom prst="rect">
            <a:avLst/>
          </a:prstGeom>
          <a:gradFill rotWithShape="0">
            <a:gsLst>
              <a:gs pos="0">
                <a:srgbClr val="5E9EFF"/>
              </a:gs>
              <a:gs pos="39999">
                <a:srgbClr val="85C2FF"/>
              </a:gs>
              <a:gs pos="70000">
                <a:srgbClr val="C4D6EB"/>
              </a:gs>
              <a:gs pos="100000">
                <a:srgbClr val="FFEBFA"/>
              </a:gs>
            </a:gsLst>
            <a:lin ang="5400000" scaled="0"/>
          </a:gradFill>
          <a:ln w="9525" cmpd="sng">
            <a:noFill/>
            <a:bevel/>
          </a:ln>
        </p:spPr>
        <p:txBody>
          <a:bodyPr>
            <a:spAutoFit/>
          </a:bodyPr>
          <a:lstStyle/>
          <a:p>
            <a:pPr algn="ctr">
              <a:spcBef>
                <a:spcPts val="600"/>
              </a:spcBef>
              <a:spcAft>
                <a:spcPts val="600"/>
              </a:spcAft>
            </a:pPr>
            <a:r>
              <a:rPr lang="zh-CN" altLang="en-US" sz="2600" b="1" dirty="0"/>
              <a:t>2. 培养目标</a:t>
            </a:r>
            <a:endParaRPr lang="zh-CN" altLang="en-US" b="1" dirty="0"/>
          </a:p>
        </p:txBody>
      </p:sp>
      <p:sp>
        <p:nvSpPr>
          <p:cNvPr id="16" name="Text Box 6"/>
          <p:cNvSpPr>
            <a:spLocks noChangeArrowheads="1"/>
          </p:cNvSpPr>
          <p:nvPr/>
        </p:nvSpPr>
        <p:spPr bwMode="auto">
          <a:xfrm>
            <a:off x="1965890" y="2098240"/>
            <a:ext cx="2592916" cy="492125"/>
          </a:xfrm>
          <a:prstGeom prst="rect">
            <a:avLst/>
          </a:prstGeom>
          <a:gradFill rotWithShape="0">
            <a:gsLst>
              <a:gs pos="0">
                <a:srgbClr val="5E9EFF"/>
              </a:gs>
              <a:gs pos="39999">
                <a:srgbClr val="85C2FF"/>
              </a:gs>
              <a:gs pos="70000">
                <a:srgbClr val="C4D6EB"/>
              </a:gs>
              <a:gs pos="100000">
                <a:srgbClr val="FFEBFA"/>
              </a:gs>
            </a:gsLst>
            <a:lin ang="5400000" scaled="0"/>
          </a:gradFill>
          <a:ln w="9525" cmpd="sng">
            <a:noFill/>
            <a:bevel/>
          </a:ln>
        </p:spPr>
        <p:txBody>
          <a:bodyPr>
            <a:spAutoFit/>
          </a:bodyPr>
          <a:lstStyle/>
          <a:p>
            <a:pPr algn="ctr">
              <a:spcBef>
                <a:spcPts val="600"/>
              </a:spcBef>
              <a:spcAft>
                <a:spcPts val="600"/>
              </a:spcAft>
            </a:pPr>
            <a:r>
              <a:rPr lang="zh-CN" altLang="en-US" sz="2600" b="1" dirty="0"/>
              <a:t>3. 毕业要求</a:t>
            </a:r>
            <a:endParaRPr lang="zh-CN" altLang="en-US" b="1" dirty="0"/>
          </a:p>
        </p:txBody>
      </p:sp>
      <p:sp>
        <p:nvSpPr>
          <p:cNvPr id="21" name="Text Box 11"/>
          <p:cNvSpPr>
            <a:spLocks noChangeArrowheads="1"/>
          </p:cNvSpPr>
          <p:nvPr/>
        </p:nvSpPr>
        <p:spPr bwMode="auto">
          <a:xfrm>
            <a:off x="1966101" y="3021848"/>
            <a:ext cx="2590800" cy="460375"/>
          </a:xfrm>
          <a:prstGeom prst="rect">
            <a:avLst/>
          </a:prstGeom>
          <a:gradFill flip="none" rotWithShape="1">
            <a:gsLst>
              <a:gs pos="0">
                <a:srgbClr val="C00000">
                  <a:shade val="30000"/>
                  <a:satMod val="115000"/>
                </a:srgbClr>
              </a:gs>
              <a:gs pos="29000">
                <a:srgbClr val="C00000">
                  <a:shade val="67500"/>
                  <a:satMod val="115000"/>
                </a:srgbClr>
              </a:gs>
              <a:gs pos="100000">
                <a:srgbClr val="C00000">
                  <a:shade val="100000"/>
                  <a:satMod val="115000"/>
                </a:srgbClr>
              </a:gs>
            </a:gsLst>
            <a:lin ang="16200000" scaled="1"/>
            <a:tileRect/>
          </a:gradFill>
          <a:ln w="9525" cmpd="sng">
            <a:noFill/>
            <a:bevel/>
          </a:ln>
        </p:spPr>
        <p:txBody>
          <a:bodyPr>
            <a:spAutoFit/>
          </a:bodyPr>
          <a:lstStyle/>
          <a:p>
            <a:pPr algn="ctr">
              <a:spcBef>
                <a:spcPts val="600"/>
              </a:spcBef>
              <a:spcAft>
                <a:spcPts val="600"/>
              </a:spcAft>
            </a:pPr>
            <a:r>
              <a:rPr lang="en-US" altLang="zh-CN" sz="2400" b="1" dirty="0" smtClean="0">
                <a:solidFill>
                  <a:srgbClr val="FFFFCC"/>
                </a:solidFill>
              </a:rPr>
              <a:t>5. </a:t>
            </a:r>
            <a:r>
              <a:rPr lang="zh-CN" altLang="en-US" sz="2400" b="1" dirty="0" smtClean="0">
                <a:solidFill>
                  <a:srgbClr val="FFFFCC"/>
                </a:solidFill>
              </a:rPr>
              <a:t>课程体系</a:t>
            </a:r>
            <a:endParaRPr lang="zh-CN" altLang="en-US" sz="2400" b="1" dirty="0">
              <a:solidFill>
                <a:srgbClr val="FFFFCC"/>
              </a:solidFill>
            </a:endParaRPr>
          </a:p>
        </p:txBody>
      </p:sp>
      <p:sp>
        <p:nvSpPr>
          <p:cNvPr id="22" name="Line 18"/>
          <p:cNvSpPr>
            <a:spLocks noChangeShapeType="1"/>
          </p:cNvSpPr>
          <p:nvPr/>
        </p:nvSpPr>
        <p:spPr bwMode="auto">
          <a:xfrm flipV="1">
            <a:off x="3259808" y="1847097"/>
            <a:ext cx="2117" cy="431800"/>
          </a:xfrm>
          <a:prstGeom prst="line">
            <a:avLst/>
          </a:prstGeom>
          <a:noFill/>
          <a:ln w="9525" cmpd="sng">
            <a:solidFill>
              <a:schemeClr val="tx1"/>
            </a:solidFill>
            <a:bevel/>
            <a:tailEnd type="stealth" w="lg" len="lg"/>
          </a:ln>
        </p:spPr>
        <p:txBody>
          <a:bodyPr/>
          <a:lstStyle/>
          <a:p>
            <a:pPr>
              <a:spcBef>
                <a:spcPts val="600"/>
              </a:spcBef>
              <a:spcAft>
                <a:spcPts val="600"/>
              </a:spcAft>
            </a:pPr>
            <a:endParaRPr lang="zh-CN" altLang="zh-CN" sz="2600" b="1">
              <a:solidFill>
                <a:srgbClr val="000000"/>
              </a:solidFill>
              <a:latin typeface="Lucida Sans Unicode" panose="020B0602030504020204" pitchFamily="34" charset="0"/>
              <a:ea typeface="黑体" panose="02010609060101010101" pitchFamily="49" charset="-122"/>
              <a:sym typeface="黑体" panose="02010609060101010101" pitchFamily="49" charset="-122"/>
            </a:endParaRPr>
          </a:p>
        </p:txBody>
      </p:sp>
      <p:sp>
        <p:nvSpPr>
          <p:cNvPr id="26" name="Text Box 11"/>
          <p:cNvSpPr>
            <a:spLocks noChangeArrowheads="1"/>
          </p:cNvSpPr>
          <p:nvPr/>
        </p:nvSpPr>
        <p:spPr bwMode="auto">
          <a:xfrm>
            <a:off x="235914" y="4959067"/>
            <a:ext cx="1190625" cy="338554"/>
          </a:xfrm>
          <a:prstGeom prst="rect">
            <a:avLst/>
          </a:prstGeom>
          <a:gradFill flip="none" rotWithShape="1">
            <a:gsLst>
              <a:gs pos="0">
                <a:srgbClr val="C00000">
                  <a:shade val="30000"/>
                  <a:satMod val="115000"/>
                </a:srgbClr>
              </a:gs>
              <a:gs pos="29000">
                <a:srgbClr val="C00000">
                  <a:shade val="67500"/>
                  <a:satMod val="115000"/>
                </a:srgbClr>
              </a:gs>
              <a:gs pos="100000">
                <a:srgbClr val="C00000">
                  <a:shade val="100000"/>
                  <a:satMod val="115000"/>
                </a:srgbClr>
              </a:gs>
            </a:gsLst>
            <a:lin ang="16200000" scaled="1"/>
            <a:tileRect/>
          </a:gradFill>
          <a:ln w="9525" cmpd="sng">
            <a:noFill/>
            <a:bevel/>
          </a:ln>
        </p:spPr>
        <p:txBody>
          <a:bodyPr wrap="square">
            <a:spAutoFit/>
          </a:bodyPr>
          <a:lstStyle/>
          <a:p>
            <a:pPr algn="ctr">
              <a:spcBef>
                <a:spcPts val="600"/>
              </a:spcBef>
              <a:spcAft>
                <a:spcPts val="600"/>
              </a:spcAft>
            </a:pPr>
            <a:r>
              <a:rPr lang="zh-CN" altLang="en-US" sz="1600" b="1" dirty="0" smtClean="0">
                <a:solidFill>
                  <a:srgbClr val="FFFFCC"/>
                </a:solidFill>
              </a:rPr>
              <a:t>课程</a:t>
            </a:r>
            <a:r>
              <a:rPr lang="en-US" altLang="zh-CN" sz="1600" b="1" dirty="0" smtClean="0">
                <a:solidFill>
                  <a:srgbClr val="FFFFCC"/>
                </a:solidFill>
              </a:rPr>
              <a:t>1</a:t>
            </a:r>
            <a:endParaRPr lang="zh-CN" altLang="en-US" sz="1600" b="1" dirty="0">
              <a:solidFill>
                <a:srgbClr val="FFFFCC"/>
              </a:solidFill>
            </a:endParaRPr>
          </a:p>
        </p:txBody>
      </p:sp>
      <p:sp>
        <p:nvSpPr>
          <p:cNvPr id="27" name="Text Box 11"/>
          <p:cNvSpPr>
            <a:spLocks noChangeArrowheads="1"/>
          </p:cNvSpPr>
          <p:nvPr/>
        </p:nvSpPr>
        <p:spPr bwMode="auto">
          <a:xfrm>
            <a:off x="1966102" y="5094590"/>
            <a:ext cx="1190625" cy="338554"/>
          </a:xfrm>
          <a:prstGeom prst="rect">
            <a:avLst/>
          </a:prstGeom>
          <a:gradFill flip="none" rotWithShape="1">
            <a:gsLst>
              <a:gs pos="0">
                <a:srgbClr val="C00000">
                  <a:shade val="30000"/>
                  <a:satMod val="115000"/>
                </a:srgbClr>
              </a:gs>
              <a:gs pos="29000">
                <a:srgbClr val="C00000">
                  <a:shade val="67500"/>
                  <a:satMod val="115000"/>
                </a:srgbClr>
              </a:gs>
              <a:gs pos="100000">
                <a:srgbClr val="C00000">
                  <a:shade val="100000"/>
                  <a:satMod val="115000"/>
                </a:srgbClr>
              </a:gs>
            </a:gsLst>
            <a:lin ang="16200000" scaled="1"/>
            <a:tileRect/>
          </a:gradFill>
          <a:ln w="9525" cmpd="sng">
            <a:noFill/>
            <a:bevel/>
          </a:ln>
        </p:spPr>
        <p:txBody>
          <a:bodyPr wrap="square">
            <a:spAutoFit/>
          </a:bodyPr>
          <a:lstStyle/>
          <a:p>
            <a:pPr algn="ctr">
              <a:spcBef>
                <a:spcPts val="600"/>
              </a:spcBef>
              <a:spcAft>
                <a:spcPts val="600"/>
              </a:spcAft>
            </a:pPr>
            <a:r>
              <a:rPr lang="zh-CN" altLang="en-US" sz="1600" b="1" dirty="0" smtClean="0">
                <a:solidFill>
                  <a:srgbClr val="FFFFCC"/>
                </a:solidFill>
              </a:rPr>
              <a:t>课程</a:t>
            </a:r>
            <a:r>
              <a:rPr lang="en-US" altLang="zh-CN" sz="1600" b="1" dirty="0" smtClean="0">
                <a:solidFill>
                  <a:srgbClr val="FFFFCC"/>
                </a:solidFill>
              </a:rPr>
              <a:t>1</a:t>
            </a:r>
            <a:endParaRPr lang="zh-CN" altLang="en-US" sz="1600" b="1" dirty="0">
              <a:solidFill>
                <a:srgbClr val="FFFFCC"/>
              </a:solidFill>
            </a:endParaRPr>
          </a:p>
        </p:txBody>
      </p:sp>
      <p:sp>
        <p:nvSpPr>
          <p:cNvPr id="28" name="Text Box 11"/>
          <p:cNvSpPr>
            <a:spLocks noChangeArrowheads="1"/>
          </p:cNvSpPr>
          <p:nvPr/>
        </p:nvSpPr>
        <p:spPr bwMode="auto">
          <a:xfrm>
            <a:off x="549778" y="5229353"/>
            <a:ext cx="1190625" cy="338554"/>
          </a:xfrm>
          <a:prstGeom prst="rect">
            <a:avLst/>
          </a:prstGeom>
          <a:gradFill flip="none" rotWithShape="1">
            <a:gsLst>
              <a:gs pos="0">
                <a:srgbClr val="C00000">
                  <a:shade val="30000"/>
                  <a:satMod val="115000"/>
                </a:srgbClr>
              </a:gs>
              <a:gs pos="29000">
                <a:srgbClr val="C00000">
                  <a:shade val="67500"/>
                  <a:satMod val="115000"/>
                </a:srgbClr>
              </a:gs>
              <a:gs pos="100000">
                <a:srgbClr val="C00000">
                  <a:shade val="100000"/>
                  <a:satMod val="115000"/>
                </a:srgbClr>
              </a:gs>
            </a:gsLst>
            <a:lin ang="16200000" scaled="1"/>
            <a:tileRect/>
          </a:gradFill>
          <a:ln w="9525" cmpd="sng">
            <a:noFill/>
            <a:bevel/>
          </a:ln>
        </p:spPr>
        <p:txBody>
          <a:bodyPr wrap="square">
            <a:spAutoFit/>
          </a:bodyPr>
          <a:lstStyle/>
          <a:p>
            <a:pPr algn="ctr">
              <a:spcBef>
                <a:spcPts val="600"/>
              </a:spcBef>
              <a:spcAft>
                <a:spcPts val="600"/>
              </a:spcAft>
            </a:pPr>
            <a:r>
              <a:rPr lang="zh-CN" altLang="en-US" sz="1600" b="1" dirty="0" smtClean="0">
                <a:solidFill>
                  <a:srgbClr val="FFFFCC"/>
                </a:solidFill>
              </a:rPr>
              <a:t>课程</a:t>
            </a:r>
            <a:r>
              <a:rPr lang="en-US" altLang="zh-CN" sz="1600" b="1" dirty="0" smtClean="0">
                <a:solidFill>
                  <a:srgbClr val="FFFFCC"/>
                </a:solidFill>
              </a:rPr>
              <a:t>1</a:t>
            </a:r>
            <a:endParaRPr lang="zh-CN" altLang="en-US" sz="1600" b="1" dirty="0">
              <a:solidFill>
                <a:srgbClr val="FFFFCC"/>
              </a:solidFill>
            </a:endParaRPr>
          </a:p>
        </p:txBody>
      </p:sp>
      <p:sp>
        <p:nvSpPr>
          <p:cNvPr id="29" name="Text Box 11"/>
          <p:cNvSpPr>
            <a:spLocks noChangeArrowheads="1"/>
          </p:cNvSpPr>
          <p:nvPr/>
        </p:nvSpPr>
        <p:spPr bwMode="auto">
          <a:xfrm>
            <a:off x="2170782" y="5387693"/>
            <a:ext cx="1190625" cy="338554"/>
          </a:xfrm>
          <a:prstGeom prst="rect">
            <a:avLst/>
          </a:prstGeom>
          <a:gradFill flip="none" rotWithShape="1">
            <a:gsLst>
              <a:gs pos="0">
                <a:srgbClr val="C00000">
                  <a:shade val="30000"/>
                  <a:satMod val="115000"/>
                </a:srgbClr>
              </a:gs>
              <a:gs pos="29000">
                <a:srgbClr val="C00000">
                  <a:shade val="67500"/>
                  <a:satMod val="115000"/>
                </a:srgbClr>
              </a:gs>
              <a:gs pos="100000">
                <a:srgbClr val="C00000">
                  <a:shade val="100000"/>
                  <a:satMod val="115000"/>
                </a:srgbClr>
              </a:gs>
            </a:gsLst>
            <a:lin ang="16200000" scaled="1"/>
            <a:tileRect/>
          </a:gradFill>
          <a:ln w="9525" cmpd="sng">
            <a:noFill/>
            <a:bevel/>
          </a:ln>
        </p:spPr>
        <p:txBody>
          <a:bodyPr wrap="square">
            <a:spAutoFit/>
          </a:bodyPr>
          <a:lstStyle/>
          <a:p>
            <a:pPr algn="ctr">
              <a:spcBef>
                <a:spcPts val="600"/>
              </a:spcBef>
              <a:spcAft>
                <a:spcPts val="600"/>
              </a:spcAft>
            </a:pPr>
            <a:r>
              <a:rPr lang="zh-CN" altLang="en-US" sz="1600" b="1" dirty="0" smtClean="0">
                <a:solidFill>
                  <a:srgbClr val="FFFFCC"/>
                </a:solidFill>
              </a:rPr>
              <a:t>课程</a:t>
            </a:r>
            <a:r>
              <a:rPr lang="en-US" altLang="zh-CN" sz="1600" b="1" dirty="0" smtClean="0">
                <a:solidFill>
                  <a:srgbClr val="FFFFCC"/>
                </a:solidFill>
              </a:rPr>
              <a:t>1</a:t>
            </a:r>
            <a:endParaRPr lang="zh-CN" altLang="en-US" sz="1600" b="1" dirty="0">
              <a:solidFill>
                <a:srgbClr val="FFFFCC"/>
              </a:solidFill>
            </a:endParaRPr>
          </a:p>
        </p:txBody>
      </p:sp>
      <p:sp>
        <p:nvSpPr>
          <p:cNvPr id="30" name="Text Box 11"/>
          <p:cNvSpPr>
            <a:spLocks noChangeArrowheads="1"/>
          </p:cNvSpPr>
          <p:nvPr/>
        </p:nvSpPr>
        <p:spPr bwMode="auto">
          <a:xfrm>
            <a:off x="439113" y="5111467"/>
            <a:ext cx="1190625" cy="338554"/>
          </a:xfrm>
          <a:prstGeom prst="rect">
            <a:avLst/>
          </a:prstGeom>
          <a:gradFill flip="none" rotWithShape="1">
            <a:gsLst>
              <a:gs pos="0">
                <a:srgbClr val="C00000">
                  <a:shade val="30000"/>
                  <a:satMod val="115000"/>
                </a:srgbClr>
              </a:gs>
              <a:gs pos="29000">
                <a:srgbClr val="C00000">
                  <a:shade val="67500"/>
                  <a:satMod val="115000"/>
                </a:srgbClr>
              </a:gs>
              <a:gs pos="100000">
                <a:srgbClr val="C00000">
                  <a:shade val="100000"/>
                  <a:satMod val="115000"/>
                </a:srgbClr>
              </a:gs>
            </a:gsLst>
            <a:lin ang="16200000" scaled="1"/>
            <a:tileRect/>
          </a:gradFill>
          <a:ln w="9525" cmpd="sng">
            <a:noFill/>
            <a:bevel/>
          </a:ln>
        </p:spPr>
        <p:txBody>
          <a:bodyPr wrap="square">
            <a:spAutoFit/>
          </a:bodyPr>
          <a:lstStyle/>
          <a:p>
            <a:pPr algn="ctr">
              <a:spcBef>
                <a:spcPts val="600"/>
              </a:spcBef>
              <a:spcAft>
                <a:spcPts val="600"/>
              </a:spcAft>
            </a:pPr>
            <a:r>
              <a:rPr lang="zh-CN" altLang="en-US" sz="1600" b="1" dirty="0" smtClean="0">
                <a:solidFill>
                  <a:srgbClr val="FFFFCC"/>
                </a:solidFill>
              </a:rPr>
              <a:t>课程</a:t>
            </a:r>
            <a:r>
              <a:rPr lang="en-US" altLang="zh-CN" sz="1600" b="1" dirty="0" smtClean="0">
                <a:solidFill>
                  <a:srgbClr val="FFFFCC"/>
                </a:solidFill>
              </a:rPr>
              <a:t>1</a:t>
            </a:r>
            <a:endParaRPr lang="zh-CN" altLang="en-US" sz="1600" b="1" dirty="0">
              <a:solidFill>
                <a:srgbClr val="FFFFCC"/>
              </a:solidFill>
            </a:endParaRPr>
          </a:p>
        </p:txBody>
      </p:sp>
      <p:sp>
        <p:nvSpPr>
          <p:cNvPr id="31" name="Text Box 11"/>
          <p:cNvSpPr>
            <a:spLocks noChangeArrowheads="1"/>
          </p:cNvSpPr>
          <p:nvPr/>
        </p:nvSpPr>
        <p:spPr bwMode="auto">
          <a:xfrm>
            <a:off x="642314" y="5263867"/>
            <a:ext cx="1190625" cy="338554"/>
          </a:xfrm>
          <a:prstGeom prst="rect">
            <a:avLst/>
          </a:prstGeom>
          <a:gradFill flip="none" rotWithShape="1">
            <a:gsLst>
              <a:gs pos="0">
                <a:srgbClr val="C00000">
                  <a:shade val="30000"/>
                  <a:satMod val="115000"/>
                </a:srgbClr>
              </a:gs>
              <a:gs pos="29000">
                <a:srgbClr val="C00000">
                  <a:shade val="67500"/>
                  <a:satMod val="115000"/>
                </a:srgbClr>
              </a:gs>
              <a:gs pos="100000">
                <a:srgbClr val="C00000">
                  <a:shade val="100000"/>
                  <a:satMod val="115000"/>
                </a:srgbClr>
              </a:gs>
            </a:gsLst>
            <a:lin ang="16200000" scaled="1"/>
            <a:tileRect/>
          </a:gradFill>
          <a:ln w="9525" cmpd="sng">
            <a:noFill/>
            <a:bevel/>
          </a:ln>
        </p:spPr>
        <p:txBody>
          <a:bodyPr wrap="square">
            <a:spAutoFit/>
          </a:bodyPr>
          <a:lstStyle/>
          <a:p>
            <a:pPr algn="ctr">
              <a:spcBef>
                <a:spcPts val="600"/>
              </a:spcBef>
              <a:spcAft>
                <a:spcPts val="600"/>
              </a:spcAft>
            </a:pPr>
            <a:r>
              <a:rPr lang="zh-CN" altLang="en-US" sz="1600" b="1" dirty="0" smtClean="0">
                <a:solidFill>
                  <a:srgbClr val="FFFFCC"/>
                </a:solidFill>
              </a:rPr>
              <a:t>课程</a:t>
            </a:r>
            <a:r>
              <a:rPr lang="en-US" altLang="zh-CN" sz="1600" b="1" dirty="0" smtClean="0">
                <a:solidFill>
                  <a:srgbClr val="FFFFCC"/>
                </a:solidFill>
              </a:rPr>
              <a:t>1</a:t>
            </a:r>
            <a:endParaRPr lang="zh-CN" altLang="en-US" sz="1600" b="1" dirty="0">
              <a:solidFill>
                <a:srgbClr val="FFFFCC"/>
              </a:solidFill>
            </a:endParaRPr>
          </a:p>
        </p:txBody>
      </p:sp>
      <p:sp>
        <p:nvSpPr>
          <p:cNvPr id="32" name="Text Box 11"/>
          <p:cNvSpPr>
            <a:spLocks noChangeArrowheads="1"/>
          </p:cNvSpPr>
          <p:nvPr/>
        </p:nvSpPr>
        <p:spPr bwMode="auto">
          <a:xfrm>
            <a:off x="3868711" y="5263572"/>
            <a:ext cx="1190625" cy="338554"/>
          </a:xfrm>
          <a:prstGeom prst="rect">
            <a:avLst/>
          </a:prstGeom>
          <a:gradFill flip="none" rotWithShape="1">
            <a:gsLst>
              <a:gs pos="0">
                <a:srgbClr val="C00000">
                  <a:shade val="30000"/>
                  <a:satMod val="115000"/>
                </a:srgbClr>
              </a:gs>
              <a:gs pos="29000">
                <a:srgbClr val="C00000">
                  <a:shade val="67500"/>
                  <a:satMod val="115000"/>
                </a:srgbClr>
              </a:gs>
              <a:gs pos="100000">
                <a:srgbClr val="C00000">
                  <a:shade val="100000"/>
                  <a:satMod val="115000"/>
                </a:srgbClr>
              </a:gs>
            </a:gsLst>
            <a:lin ang="16200000" scaled="1"/>
            <a:tileRect/>
          </a:gradFill>
          <a:ln w="9525" cmpd="sng">
            <a:noFill/>
            <a:bevel/>
          </a:ln>
        </p:spPr>
        <p:txBody>
          <a:bodyPr wrap="square">
            <a:spAutoFit/>
          </a:bodyPr>
          <a:lstStyle/>
          <a:p>
            <a:pPr algn="ctr">
              <a:spcBef>
                <a:spcPts val="600"/>
              </a:spcBef>
              <a:spcAft>
                <a:spcPts val="600"/>
              </a:spcAft>
            </a:pPr>
            <a:r>
              <a:rPr lang="zh-CN" altLang="en-US" sz="1600" b="1" dirty="0" smtClean="0">
                <a:solidFill>
                  <a:srgbClr val="FFFFCC"/>
                </a:solidFill>
              </a:rPr>
              <a:t>课程</a:t>
            </a:r>
            <a:r>
              <a:rPr lang="en-US" altLang="zh-CN" sz="1600" b="1" dirty="0" smtClean="0">
                <a:solidFill>
                  <a:srgbClr val="FFFFCC"/>
                </a:solidFill>
              </a:rPr>
              <a:t>1</a:t>
            </a:r>
            <a:endParaRPr lang="zh-CN" altLang="en-US" sz="1600" b="1" dirty="0">
              <a:solidFill>
                <a:srgbClr val="FFFFCC"/>
              </a:solidFill>
            </a:endParaRPr>
          </a:p>
        </p:txBody>
      </p:sp>
      <p:sp>
        <p:nvSpPr>
          <p:cNvPr id="33" name="Text Box 11"/>
          <p:cNvSpPr>
            <a:spLocks noChangeArrowheads="1"/>
          </p:cNvSpPr>
          <p:nvPr/>
        </p:nvSpPr>
        <p:spPr bwMode="auto">
          <a:xfrm>
            <a:off x="3618278" y="5077066"/>
            <a:ext cx="1190625" cy="338554"/>
          </a:xfrm>
          <a:prstGeom prst="rect">
            <a:avLst/>
          </a:prstGeom>
          <a:gradFill flip="none" rotWithShape="1">
            <a:gsLst>
              <a:gs pos="0">
                <a:srgbClr val="C00000">
                  <a:shade val="30000"/>
                  <a:satMod val="115000"/>
                </a:srgbClr>
              </a:gs>
              <a:gs pos="29000">
                <a:srgbClr val="C00000">
                  <a:shade val="67500"/>
                  <a:satMod val="115000"/>
                </a:srgbClr>
              </a:gs>
              <a:gs pos="100000">
                <a:srgbClr val="C00000">
                  <a:shade val="100000"/>
                  <a:satMod val="115000"/>
                </a:srgbClr>
              </a:gs>
            </a:gsLst>
            <a:lin ang="16200000" scaled="1"/>
            <a:tileRect/>
          </a:gradFill>
          <a:ln w="9525" cmpd="sng">
            <a:noFill/>
            <a:bevel/>
          </a:ln>
        </p:spPr>
        <p:txBody>
          <a:bodyPr wrap="square">
            <a:spAutoFit/>
          </a:bodyPr>
          <a:lstStyle/>
          <a:p>
            <a:pPr algn="ctr">
              <a:spcBef>
                <a:spcPts val="600"/>
              </a:spcBef>
              <a:spcAft>
                <a:spcPts val="600"/>
              </a:spcAft>
            </a:pPr>
            <a:r>
              <a:rPr lang="zh-CN" altLang="en-US" sz="1600" b="1" dirty="0" smtClean="0">
                <a:solidFill>
                  <a:srgbClr val="FFFFCC"/>
                </a:solidFill>
              </a:rPr>
              <a:t>课程</a:t>
            </a:r>
            <a:r>
              <a:rPr lang="en-US" altLang="zh-CN" sz="1600" b="1" dirty="0" smtClean="0">
                <a:solidFill>
                  <a:srgbClr val="FFFFCC"/>
                </a:solidFill>
              </a:rPr>
              <a:t>1</a:t>
            </a:r>
            <a:endParaRPr lang="zh-CN" altLang="en-US" sz="1600" b="1" dirty="0">
              <a:solidFill>
                <a:srgbClr val="FFFFCC"/>
              </a:solidFill>
            </a:endParaRPr>
          </a:p>
        </p:txBody>
      </p:sp>
      <p:sp>
        <p:nvSpPr>
          <p:cNvPr id="34" name="Line 18"/>
          <p:cNvSpPr>
            <a:spLocks noChangeShapeType="1"/>
          </p:cNvSpPr>
          <p:nvPr/>
        </p:nvSpPr>
        <p:spPr bwMode="auto">
          <a:xfrm flipV="1">
            <a:off x="1475034" y="3545062"/>
            <a:ext cx="491067" cy="431800"/>
          </a:xfrm>
          <a:prstGeom prst="line">
            <a:avLst/>
          </a:prstGeom>
          <a:noFill/>
          <a:ln w="9525" cmpd="sng">
            <a:solidFill>
              <a:schemeClr val="tx1"/>
            </a:solidFill>
            <a:bevel/>
            <a:tailEnd type="stealth" w="lg" len="lg"/>
          </a:ln>
        </p:spPr>
        <p:txBody>
          <a:bodyPr/>
          <a:lstStyle/>
          <a:p>
            <a:pPr>
              <a:spcBef>
                <a:spcPts val="600"/>
              </a:spcBef>
              <a:spcAft>
                <a:spcPts val="600"/>
              </a:spcAft>
            </a:pPr>
            <a:endParaRPr lang="zh-CN" altLang="zh-CN" sz="2600" b="1">
              <a:solidFill>
                <a:srgbClr val="000000"/>
              </a:solidFill>
              <a:latin typeface="Lucida Sans Unicode" panose="020B0602030504020204" pitchFamily="34" charset="0"/>
              <a:ea typeface="黑体" panose="02010609060101010101" pitchFamily="49" charset="-122"/>
              <a:sym typeface="黑体" panose="02010609060101010101" pitchFamily="49" charset="-122"/>
            </a:endParaRPr>
          </a:p>
        </p:txBody>
      </p:sp>
      <p:sp>
        <p:nvSpPr>
          <p:cNvPr id="35" name="Text Box 11"/>
          <p:cNvSpPr>
            <a:spLocks noChangeArrowheads="1"/>
          </p:cNvSpPr>
          <p:nvPr/>
        </p:nvSpPr>
        <p:spPr bwMode="auto">
          <a:xfrm>
            <a:off x="5059336" y="5040708"/>
            <a:ext cx="1190625" cy="338554"/>
          </a:xfrm>
          <a:prstGeom prst="rect">
            <a:avLst/>
          </a:prstGeom>
          <a:gradFill flip="none" rotWithShape="1">
            <a:gsLst>
              <a:gs pos="0">
                <a:srgbClr val="C00000">
                  <a:shade val="30000"/>
                  <a:satMod val="115000"/>
                </a:srgbClr>
              </a:gs>
              <a:gs pos="29000">
                <a:srgbClr val="C00000">
                  <a:shade val="67500"/>
                  <a:satMod val="115000"/>
                </a:srgbClr>
              </a:gs>
              <a:gs pos="100000">
                <a:srgbClr val="C00000">
                  <a:shade val="100000"/>
                  <a:satMod val="115000"/>
                </a:srgbClr>
              </a:gs>
            </a:gsLst>
            <a:lin ang="16200000" scaled="1"/>
            <a:tileRect/>
          </a:gradFill>
          <a:ln w="9525" cmpd="sng">
            <a:noFill/>
            <a:bevel/>
          </a:ln>
        </p:spPr>
        <p:txBody>
          <a:bodyPr wrap="square">
            <a:spAutoFit/>
          </a:bodyPr>
          <a:lstStyle/>
          <a:p>
            <a:pPr algn="ctr">
              <a:spcBef>
                <a:spcPts val="600"/>
              </a:spcBef>
              <a:spcAft>
                <a:spcPts val="600"/>
              </a:spcAft>
            </a:pPr>
            <a:r>
              <a:rPr lang="zh-CN" altLang="en-US" sz="1600" b="1" dirty="0" smtClean="0">
                <a:solidFill>
                  <a:srgbClr val="FFFFCC"/>
                </a:solidFill>
              </a:rPr>
              <a:t>课程</a:t>
            </a:r>
            <a:r>
              <a:rPr lang="en-US" altLang="zh-CN" sz="1600" b="1" dirty="0" smtClean="0">
                <a:solidFill>
                  <a:srgbClr val="FFFFCC"/>
                </a:solidFill>
              </a:rPr>
              <a:t>1</a:t>
            </a:r>
            <a:endParaRPr lang="zh-CN" altLang="en-US" sz="1600" b="1" dirty="0">
              <a:solidFill>
                <a:srgbClr val="FFFFCC"/>
              </a:solidFill>
            </a:endParaRPr>
          </a:p>
        </p:txBody>
      </p:sp>
      <p:sp>
        <p:nvSpPr>
          <p:cNvPr id="37" name="Text Box 11"/>
          <p:cNvSpPr>
            <a:spLocks noChangeArrowheads="1"/>
          </p:cNvSpPr>
          <p:nvPr/>
        </p:nvSpPr>
        <p:spPr bwMode="auto">
          <a:xfrm>
            <a:off x="179634" y="3867592"/>
            <a:ext cx="1500835" cy="338554"/>
          </a:xfrm>
          <a:prstGeom prst="rect">
            <a:avLst/>
          </a:prstGeom>
          <a:gradFill flip="none" rotWithShape="1">
            <a:gsLst>
              <a:gs pos="0">
                <a:srgbClr val="C00000">
                  <a:shade val="30000"/>
                  <a:satMod val="115000"/>
                </a:srgbClr>
              </a:gs>
              <a:gs pos="29000">
                <a:srgbClr val="C00000">
                  <a:shade val="67500"/>
                  <a:satMod val="115000"/>
                </a:srgbClr>
              </a:gs>
              <a:gs pos="100000">
                <a:srgbClr val="C00000">
                  <a:shade val="100000"/>
                  <a:satMod val="115000"/>
                </a:srgbClr>
              </a:gs>
            </a:gsLst>
            <a:lin ang="16200000" scaled="1"/>
            <a:tileRect/>
          </a:gradFill>
          <a:ln w="9525" cmpd="sng">
            <a:noFill/>
            <a:bevel/>
          </a:ln>
        </p:spPr>
        <p:txBody>
          <a:bodyPr wrap="square">
            <a:spAutoFit/>
          </a:bodyPr>
          <a:lstStyle/>
          <a:p>
            <a:pPr algn="ctr">
              <a:spcBef>
                <a:spcPts val="600"/>
              </a:spcBef>
              <a:spcAft>
                <a:spcPts val="600"/>
              </a:spcAft>
            </a:pPr>
            <a:r>
              <a:rPr lang="zh-CN" altLang="en-US" sz="1600" b="1" dirty="0" smtClean="0">
                <a:solidFill>
                  <a:srgbClr val="FFFFCC"/>
                </a:solidFill>
              </a:rPr>
              <a:t>培养环节</a:t>
            </a:r>
            <a:r>
              <a:rPr lang="en-US" altLang="zh-CN" sz="1600" b="1" dirty="0" smtClean="0">
                <a:solidFill>
                  <a:srgbClr val="FFFFCC"/>
                </a:solidFill>
              </a:rPr>
              <a:t>1</a:t>
            </a:r>
            <a:endParaRPr lang="zh-CN" altLang="en-US" sz="1600" b="1" dirty="0">
              <a:solidFill>
                <a:srgbClr val="FFFFCC"/>
              </a:solidFill>
            </a:endParaRPr>
          </a:p>
        </p:txBody>
      </p:sp>
      <p:sp>
        <p:nvSpPr>
          <p:cNvPr id="38" name="Text Box 11"/>
          <p:cNvSpPr>
            <a:spLocks noChangeArrowheads="1"/>
          </p:cNvSpPr>
          <p:nvPr/>
        </p:nvSpPr>
        <p:spPr bwMode="auto">
          <a:xfrm>
            <a:off x="4541966" y="3959572"/>
            <a:ext cx="1500835" cy="338554"/>
          </a:xfrm>
          <a:prstGeom prst="rect">
            <a:avLst/>
          </a:prstGeom>
          <a:gradFill flip="none" rotWithShape="1">
            <a:gsLst>
              <a:gs pos="0">
                <a:srgbClr val="C00000">
                  <a:shade val="30000"/>
                  <a:satMod val="115000"/>
                </a:srgbClr>
              </a:gs>
              <a:gs pos="29000">
                <a:srgbClr val="C00000">
                  <a:shade val="67500"/>
                  <a:satMod val="115000"/>
                </a:srgbClr>
              </a:gs>
              <a:gs pos="100000">
                <a:srgbClr val="C00000">
                  <a:shade val="100000"/>
                  <a:satMod val="115000"/>
                </a:srgbClr>
              </a:gs>
            </a:gsLst>
            <a:lin ang="16200000" scaled="1"/>
            <a:tileRect/>
          </a:gradFill>
          <a:ln w="9525" cmpd="sng">
            <a:noFill/>
            <a:bevel/>
          </a:ln>
        </p:spPr>
        <p:txBody>
          <a:bodyPr wrap="square">
            <a:spAutoFit/>
          </a:bodyPr>
          <a:lstStyle/>
          <a:p>
            <a:pPr algn="ctr">
              <a:spcBef>
                <a:spcPts val="600"/>
              </a:spcBef>
              <a:spcAft>
                <a:spcPts val="600"/>
              </a:spcAft>
            </a:pPr>
            <a:r>
              <a:rPr lang="zh-CN" altLang="en-US" sz="1600" b="1" dirty="0" smtClean="0">
                <a:solidFill>
                  <a:srgbClr val="FFFFCC"/>
                </a:solidFill>
              </a:rPr>
              <a:t>培养环节</a:t>
            </a:r>
            <a:r>
              <a:rPr lang="en-US" altLang="zh-CN" sz="1600" b="1" dirty="0" err="1" smtClean="0">
                <a:solidFill>
                  <a:srgbClr val="FFFFCC"/>
                </a:solidFill>
              </a:rPr>
              <a:t>i</a:t>
            </a:r>
            <a:endParaRPr lang="zh-CN" altLang="en-US" sz="1600" b="1" dirty="0">
              <a:solidFill>
                <a:srgbClr val="FFFFCC"/>
              </a:solidFill>
            </a:endParaRPr>
          </a:p>
        </p:txBody>
      </p:sp>
      <p:sp>
        <p:nvSpPr>
          <p:cNvPr id="39" name="Line 18"/>
          <p:cNvSpPr>
            <a:spLocks noChangeShapeType="1"/>
          </p:cNvSpPr>
          <p:nvPr/>
        </p:nvSpPr>
        <p:spPr bwMode="auto">
          <a:xfrm flipV="1">
            <a:off x="1485617" y="3545063"/>
            <a:ext cx="902796" cy="1414005"/>
          </a:xfrm>
          <a:prstGeom prst="line">
            <a:avLst/>
          </a:prstGeom>
          <a:noFill/>
          <a:ln w="9525" cmpd="sng">
            <a:solidFill>
              <a:schemeClr val="tx1"/>
            </a:solidFill>
            <a:bevel/>
            <a:tailEnd type="stealth" w="lg" len="lg"/>
          </a:ln>
        </p:spPr>
        <p:txBody>
          <a:bodyPr/>
          <a:lstStyle/>
          <a:p>
            <a:pPr>
              <a:spcBef>
                <a:spcPts val="600"/>
              </a:spcBef>
              <a:spcAft>
                <a:spcPts val="600"/>
              </a:spcAft>
            </a:pPr>
            <a:endParaRPr lang="zh-CN" altLang="zh-CN" sz="2600" b="1">
              <a:solidFill>
                <a:srgbClr val="000000"/>
              </a:solidFill>
              <a:latin typeface="Lucida Sans Unicode" panose="020B0602030504020204" pitchFamily="34" charset="0"/>
              <a:ea typeface="黑体" panose="02010609060101010101" pitchFamily="49" charset="-122"/>
              <a:sym typeface="黑体" panose="02010609060101010101" pitchFamily="49" charset="-122"/>
            </a:endParaRPr>
          </a:p>
        </p:txBody>
      </p:sp>
      <p:sp>
        <p:nvSpPr>
          <p:cNvPr id="40" name="Line 18"/>
          <p:cNvSpPr>
            <a:spLocks noChangeShapeType="1"/>
          </p:cNvSpPr>
          <p:nvPr/>
        </p:nvSpPr>
        <p:spPr bwMode="auto">
          <a:xfrm flipH="1" flipV="1">
            <a:off x="4075873" y="3476530"/>
            <a:ext cx="670469" cy="729616"/>
          </a:xfrm>
          <a:prstGeom prst="line">
            <a:avLst/>
          </a:prstGeom>
          <a:noFill/>
          <a:ln w="9525" cmpd="sng">
            <a:solidFill>
              <a:schemeClr val="tx1"/>
            </a:solidFill>
            <a:bevel/>
            <a:tailEnd type="stealth" w="lg" len="lg"/>
          </a:ln>
        </p:spPr>
        <p:txBody>
          <a:bodyPr/>
          <a:lstStyle/>
          <a:p>
            <a:pPr>
              <a:spcBef>
                <a:spcPts val="600"/>
              </a:spcBef>
              <a:spcAft>
                <a:spcPts val="600"/>
              </a:spcAft>
            </a:pPr>
            <a:endParaRPr lang="zh-CN" altLang="zh-CN" sz="2600" b="1">
              <a:solidFill>
                <a:srgbClr val="000000"/>
              </a:solidFill>
              <a:latin typeface="Lucida Sans Unicode" panose="020B0602030504020204" pitchFamily="34" charset="0"/>
              <a:ea typeface="黑体" panose="02010609060101010101" pitchFamily="49" charset="-122"/>
              <a:sym typeface="黑体" panose="02010609060101010101" pitchFamily="49" charset="-122"/>
            </a:endParaRPr>
          </a:p>
        </p:txBody>
      </p:sp>
      <p:sp>
        <p:nvSpPr>
          <p:cNvPr id="41" name="Line 18"/>
          <p:cNvSpPr>
            <a:spLocks noChangeShapeType="1"/>
          </p:cNvSpPr>
          <p:nvPr/>
        </p:nvSpPr>
        <p:spPr bwMode="auto">
          <a:xfrm flipH="1" flipV="1">
            <a:off x="3361406" y="3545062"/>
            <a:ext cx="439781" cy="1414005"/>
          </a:xfrm>
          <a:prstGeom prst="line">
            <a:avLst/>
          </a:prstGeom>
          <a:noFill/>
          <a:ln w="9525" cmpd="sng">
            <a:solidFill>
              <a:schemeClr val="tx1"/>
            </a:solidFill>
            <a:bevel/>
            <a:tailEnd type="stealth" w="lg" len="lg"/>
          </a:ln>
        </p:spPr>
        <p:txBody>
          <a:bodyPr/>
          <a:lstStyle/>
          <a:p>
            <a:pPr>
              <a:spcBef>
                <a:spcPts val="600"/>
              </a:spcBef>
              <a:spcAft>
                <a:spcPts val="600"/>
              </a:spcAft>
            </a:pPr>
            <a:endParaRPr lang="zh-CN" altLang="zh-CN" sz="2600" b="1">
              <a:solidFill>
                <a:srgbClr val="000000"/>
              </a:solidFill>
              <a:latin typeface="Lucida Sans Unicode" panose="020B0602030504020204" pitchFamily="34" charset="0"/>
              <a:ea typeface="黑体" panose="02010609060101010101" pitchFamily="49" charset="-122"/>
              <a:sym typeface="黑体" panose="02010609060101010101" pitchFamily="49" charset="-122"/>
            </a:endParaRPr>
          </a:p>
        </p:txBody>
      </p:sp>
      <p:sp>
        <p:nvSpPr>
          <p:cNvPr id="42" name="Line 18"/>
          <p:cNvSpPr>
            <a:spLocks noChangeShapeType="1"/>
          </p:cNvSpPr>
          <p:nvPr/>
        </p:nvSpPr>
        <p:spPr bwMode="auto">
          <a:xfrm flipV="1">
            <a:off x="2671115" y="3760962"/>
            <a:ext cx="0" cy="1198105"/>
          </a:xfrm>
          <a:prstGeom prst="line">
            <a:avLst/>
          </a:prstGeom>
          <a:noFill/>
          <a:ln w="9525" cmpd="sng">
            <a:solidFill>
              <a:schemeClr val="tx1"/>
            </a:solidFill>
            <a:bevel/>
            <a:tailEnd type="stealth" w="lg" len="lg"/>
          </a:ln>
        </p:spPr>
        <p:txBody>
          <a:bodyPr/>
          <a:lstStyle/>
          <a:p>
            <a:pPr>
              <a:spcBef>
                <a:spcPts val="600"/>
              </a:spcBef>
              <a:spcAft>
                <a:spcPts val="600"/>
              </a:spcAft>
            </a:pPr>
            <a:endParaRPr lang="zh-CN" altLang="zh-CN" sz="2600" b="1">
              <a:solidFill>
                <a:srgbClr val="000000"/>
              </a:solidFill>
              <a:latin typeface="Lucida Sans Unicode" panose="020B0602030504020204" pitchFamily="34" charset="0"/>
              <a:ea typeface="黑体" panose="02010609060101010101" pitchFamily="49" charset="-122"/>
              <a:sym typeface="黑体" panose="02010609060101010101" pitchFamily="49" charset="-122"/>
            </a:endParaRPr>
          </a:p>
        </p:txBody>
      </p:sp>
      <p:sp>
        <p:nvSpPr>
          <p:cNvPr id="43" name="TextBox 42"/>
          <p:cNvSpPr txBox="1"/>
          <p:nvPr/>
        </p:nvSpPr>
        <p:spPr>
          <a:xfrm>
            <a:off x="6864086" y="1087671"/>
            <a:ext cx="3333773" cy="645160"/>
          </a:xfrm>
          <a:prstGeom prst="rect">
            <a:avLst/>
          </a:prstGeom>
          <a:noFill/>
        </p:spPr>
        <p:txBody>
          <a:bodyPr wrap="square" rtlCol="0">
            <a:spAutoFit/>
          </a:bodyPr>
          <a:lstStyle/>
          <a:p>
            <a:r>
              <a:rPr lang="zh-CN" altLang="en-US" sz="3600" dirty="0" smtClean="0">
                <a:solidFill>
                  <a:schemeClr val="accent2">
                    <a:lumMod val="75000"/>
                  </a:schemeClr>
                </a:solidFill>
                <a:latin typeface="微软雅黑" panose="020B0503020204020204" pitchFamily="34" charset="-122"/>
                <a:ea typeface="微软雅黑" panose="020B0503020204020204" pitchFamily="34" charset="-122"/>
              </a:rPr>
              <a:t>需要说明：</a:t>
            </a:r>
            <a:endParaRPr lang="zh-CN" altLang="en-US" sz="3600" dirty="0" smtClean="0">
              <a:solidFill>
                <a:schemeClr val="accent2">
                  <a:lumMod val="75000"/>
                </a:schemeClr>
              </a:solidFill>
              <a:latin typeface="微软雅黑" panose="020B0503020204020204" pitchFamily="34" charset="-122"/>
              <a:ea typeface="微软雅黑" panose="020B0503020204020204" pitchFamily="34" charset="-122"/>
            </a:endParaRPr>
          </a:p>
        </p:txBody>
      </p:sp>
      <p:sp>
        <p:nvSpPr>
          <p:cNvPr id="44" name="矩形 43"/>
          <p:cNvSpPr/>
          <p:nvPr/>
        </p:nvSpPr>
        <p:spPr>
          <a:xfrm>
            <a:off x="7440149" y="2003578"/>
            <a:ext cx="4320481" cy="681355"/>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a:spAutoFit/>
          </a:bodyPr>
          <a:lstStyle/>
          <a:p>
            <a:pPr>
              <a:lnSpc>
                <a:spcPts val="2300"/>
              </a:lnSpc>
            </a:pPr>
            <a:r>
              <a:rPr lang="en-US" altLang="zh-CN" sz="2000" dirty="0" smtClean="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2000" dirty="0" smtClean="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课程设置如何支撑毕业要求（指标点），</a:t>
            </a:r>
            <a:r>
              <a:rPr lang="zh-CN" altLang="en-US" sz="2000" dirty="0"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体现自顶向下的分解</a:t>
            </a:r>
            <a:endParaRPr lang="zh-CN" altLang="en-US" sz="200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5" name="矩形 44"/>
          <p:cNvSpPr/>
          <p:nvPr/>
        </p:nvSpPr>
        <p:spPr>
          <a:xfrm>
            <a:off x="7440149" y="2964706"/>
            <a:ext cx="4320481" cy="975995"/>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a:spAutoFit/>
          </a:bodyPr>
          <a:lstStyle/>
          <a:p>
            <a:pPr>
              <a:lnSpc>
                <a:spcPts val="2300"/>
              </a:lnSpc>
            </a:pPr>
            <a:r>
              <a:rPr lang="en-US" altLang="zh-CN" sz="20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2  </a:t>
            </a:r>
            <a:r>
              <a:rPr lang="zh-CN" altLang="en-US" sz="2000" dirty="0"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课程</a:t>
            </a:r>
            <a:r>
              <a:rPr lang="zh-CN" altLang="en-US" sz="2000" dirty="0" smtClean="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培养目标的制定以培养方案对各课程的要求为依据。</a:t>
            </a:r>
            <a:r>
              <a:rPr lang="zh-CN" altLang="en-US" sz="2000" dirty="0"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累加应覆盖毕业要求</a:t>
            </a:r>
            <a:r>
              <a:rPr lang="zh-CN" altLang="en-US" sz="2000" dirty="0" smtClean="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000"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6" name="矩形 45"/>
          <p:cNvSpPr/>
          <p:nvPr/>
        </p:nvSpPr>
        <p:spPr>
          <a:xfrm>
            <a:off x="7528208" y="4287966"/>
            <a:ext cx="4320481" cy="975995"/>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a:spAutoFit/>
          </a:bodyPr>
          <a:lstStyle/>
          <a:p>
            <a:pPr>
              <a:lnSpc>
                <a:spcPts val="2300"/>
              </a:lnSpc>
            </a:pPr>
            <a:r>
              <a:rPr lang="en-US" altLang="zh-CN" sz="2000"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3</a:t>
            </a:r>
            <a:r>
              <a:rPr lang="en-US" altLang="zh-CN" sz="2000" dirty="0" smtClean="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dirty="0" smtClean="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学分要求、要求学分的分布。应体现对毕业要求的达成。</a:t>
            </a:r>
            <a:r>
              <a:rPr lang="zh-CN" altLang="en-US" sz="2000" dirty="0"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体现自底向上的实现</a:t>
            </a:r>
            <a:r>
              <a:rPr lang="zh-CN" altLang="en-US" sz="2000" dirty="0" smtClean="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00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7" name="Text Box 11"/>
          <p:cNvSpPr>
            <a:spLocks noChangeArrowheads="1"/>
          </p:cNvSpPr>
          <p:nvPr/>
        </p:nvSpPr>
        <p:spPr bwMode="auto">
          <a:xfrm>
            <a:off x="284409" y="6142727"/>
            <a:ext cx="3296888" cy="338554"/>
          </a:xfrm>
          <a:prstGeom prst="rect">
            <a:avLst/>
          </a:prstGeom>
          <a:solidFill>
            <a:schemeClr val="accent5">
              <a:lumMod val="60000"/>
              <a:lumOff val="40000"/>
            </a:schemeClr>
          </a:solidFill>
          <a:ln w="9525" cmpd="sng">
            <a:noFill/>
            <a:bevel/>
          </a:ln>
        </p:spPr>
        <p:txBody>
          <a:bodyPr wrap="square">
            <a:spAutoFit/>
          </a:bodyPr>
          <a:lstStyle/>
          <a:p>
            <a:pPr algn="ctr">
              <a:spcBef>
                <a:spcPts val="600"/>
              </a:spcBef>
              <a:spcAft>
                <a:spcPts val="600"/>
              </a:spcAft>
            </a:pPr>
            <a:r>
              <a:rPr lang="zh-CN" altLang="en-US" sz="1600" b="1" dirty="0" smtClean="0">
                <a:solidFill>
                  <a:srgbClr val="C00000"/>
                </a:solidFill>
              </a:rPr>
              <a:t>学分：选课方案</a:t>
            </a:r>
            <a:endParaRPr lang="zh-CN" altLang="en-US" sz="1600" b="1" dirty="0">
              <a:solidFill>
                <a:srgbClr val="C00000"/>
              </a:solidFill>
            </a:endParaRPr>
          </a:p>
        </p:txBody>
      </p:sp>
      <p:sp>
        <p:nvSpPr>
          <p:cNvPr id="48" name="下箭头 47"/>
          <p:cNvSpPr/>
          <p:nvPr/>
        </p:nvSpPr>
        <p:spPr>
          <a:xfrm>
            <a:off x="59736" y="3225645"/>
            <a:ext cx="771489" cy="29170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FFFF00"/>
                </a:solidFill>
              </a:rPr>
              <a:t>自顶向下分解</a:t>
            </a:r>
            <a:endParaRPr lang="zh-CN" altLang="en-US" b="1" dirty="0">
              <a:solidFill>
                <a:srgbClr val="FFFF00"/>
              </a:solidFill>
            </a:endParaRPr>
          </a:p>
        </p:txBody>
      </p:sp>
      <p:sp>
        <p:nvSpPr>
          <p:cNvPr id="3" name="上箭头 2"/>
          <p:cNvSpPr/>
          <p:nvPr/>
        </p:nvSpPr>
        <p:spPr>
          <a:xfrm>
            <a:off x="6249961" y="3976862"/>
            <a:ext cx="650955" cy="2773912"/>
          </a:xfrm>
          <a:prstGeom prst="upArrow">
            <a:avLst/>
          </a:prstGeom>
          <a:solidFill>
            <a:schemeClr val="accent6">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002060"/>
                </a:solidFill>
              </a:rPr>
              <a:t>自底向上的支撑</a:t>
            </a:r>
            <a:endParaRPr lang="zh-CN" altLang="en-US" b="1" dirty="0">
              <a:solidFill>
                <a:srgbClr val="002060"/>
              </a:solidFill>
            </a:endParaRPr>
          </a:p>
        </p:txBody>
      </p:sp>
      <p:sp>
        <p:nvSpPr>
          <p:cNvPr id="4" name="Line 18"/>
          <p:cNvSpPr>
            <a:spLocks noChangeShapeType="1"/>
          </p:cNvSpPr>
          <p:nvPr/>
        </p:nvSpPr>
        <p:spPr bwMode="auto">
          <a:xfrm flipV="1">
            <a:off x="3260090" y="2590165"/>
            <a:ext cx="635" cy="549910"/>
          </a:xfrm>
          <a:prstGeom prst="line">
            <a:avLst/>
          </a:prstGeom>
          <a:noFill/>
          <a:ln w="9525" cmpd="sng">
            <a:solidFill>
              <a:schemeClr val="tx1"/>
            </a:solidFill>
            <a:bevel/>
            <a:tailEnd type="stealth" w="lg" len="lg"/>
          </a:ln>
        </p:spPr>
        <p:txBody>
          <a:bodyPr/>
          <a:p>
            <a:pPr>
              <a:spcBef>
                <a:spcPts val="600"/>
              </a:spcBef>
              <a:spcAft>
                <a:spcPts val="600"/>
              </a:spcAft>
            </a:pPr>
            <a:endParaRPr lang="zh-CN" altLang="zh-CN" sz="2600" b="1">
              <a:solidFill>
                <a:srgbClr val="000000"/>
              </a:solidFill>
              <a:latin typeface="Lucida Sans Unicode" panose="020B0602030504020204" pitchFamily="34" charset="0"/>
              <a:ea typeface="黑体" panose="02010609060101010101" pitchFamily="49" charset="-122"/>
              <a:sym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fill="hold"/>
                                        <p:tgtEl>
                                          <p:spTgt spid="48"/>
                                        </p:tgtEl>
                                        <p:attrNameLst>
                                          <p:attrName>ppt_x</p:attrName>
                                        </p:attrNameLst>
                                      </p:cBhvr>
                                      <p:tavLst>
                                        <p:tav tm="0">
                                          <p:val>
                                            <p:strVal val="#ppt_x"/>
                                          </p:val>
                                        </p:tav>
                                        <p:tav tm="100000">
                                          <p:val>
                                            <p:strVal val="#ppt_x"/>
                                          </p:val>
                                        </p:tav>
                                      </p:tavLst>
                                    </p:anim>
                                    <p:anim calcmode="lin" valueType="num">
                                      <p:cBhvr additive="base">
                                        <p:cTn id="8" dur="500" fill="hold"/>
                                        <p:tgtEl>
                                          <p:spTgt spid="4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bldLvl="0" animBg="1"/>
      <p:bldP spid="3"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案例</a:t>
            </a:r>
            <a:endParaRPr lang="zh-CN" altLang="en-US"/>
          </a:p>
        </p:txBody>
      </p:sp>
      <p:pic>
        <p:nvPicPr>
          <p:cNvPr id="4" name="内容占位符 3"/>
          <p:cNvPicPr>
            <a:picLocks noChangeAspect="1"/>
          </p:cNvPicPr>
          <p:nvPr>
            <p:ph idx="1"/>
          </p:nvPr>
        </p:nvPicPr>
        <p:blipFill>
          <a:blip r:embed="rId1"/>
          <a:stretch>
            <a:fillRect/>
          </a:stretch>
        </p:blipFill>
        <p:spPr>
          <a:xfrm>
            <a:off x="511810" y="1158240"/>
            <a:ext cx="7609205" cy="5487670"/>
          </a:xfrm>
          <a:prstGeom prst="rect">
            <a:avLst/>
          </a:prstGeom>
        </p:spPr>
      </p:pic>
      <p:sp>
        <p:nvSpPr>
          <p:cNvPr id="6" name="文本框 5"/>
          <p:cNvSpPr txBox="1"/>
          <p:nvPr/>
        </p:nvSpPr>
        <p:spPr>
          <a:xfrm>
            <a:off x="8748395" y="2706370"/>
            <a:ext cx="3230880" cy="2306955"/>
          </a:xfrm>
          <a:prstGeom prst="rect">
            <a:avLst/>
          </a:prstGeom>
          <a:noFill/>
        </p:spPr>
        <p:txBody>
          <a:bodyPr wrap="none" rtlCol="0">
            <a:spAutoFit/>
          </a:bodyPr>
          <a:p>
            <a:pPr>
              <a:lnSpc>
                <a:spcPct val="150000"/>
              </a:lnSpc>
            </a:pPr>
            <a:r>
              <a:rPr lang="zh-CN" altLang="en-US" sz="2400" b="1">
                <a:solidFill>
                  <a:srgbClr val="C00000"/>
                </a:solidFill>
                <a:latin typeface="微软雅黑" panose="020B0503020204020204" pitchFamily="34" charset="-122"/>
                <a:ea typeface="微软雅黑" panose="020B0503020204020204" pitchFamily="34" charset="-122"/>
              </a:rPr>
              <a:t>这个表在指标点分解时</a:t>
            </a:r>
            <a:endParaRPr lang="zh-CN" altLang="en-US" sz="2400" b="1">
              <a:solidFill>
                <a:srgbClr val="C00000"/>
              </a:solidFill>
              <a:latin typeface="微软雅黑" panose="020B0503020204020204" pitchFamily="34" charset="-122"/>
              <a:ea typeface="微软雅黑" panose="020B0503020204020204" pitchFamily="34" charset="-122"/>
            </a:endParaRPr>
          </a:p>
          <a:p>
            <a:pPr>
              <a:lnSpc>
                <a:spcPct val="150000"/>
              </a:lnSpc>
            </a:pPr>
            <a:r>
              <a:rPr lang="zh-CN" altLang="en-US" sz="2400" b="1">
                <a:solidFill>
                  <a:srgbClr val="C00000"/>
                </a:solidFill>
                <a:latin typeface="微软雅黑" panose="020B0503020204020204" pitchFamily="34" charset="-122"/>
                <a:ea typeface="微软雅黑" panose="020B0503020204020204" pitchFamily="34" charset="-122"/>
              </a:rPr>
              <a:t>就应该有了</a:t>
            </a:r>
            <a:endParaRPr lang="zh-CN" altLang="en-US" sz="2400" b="1">
              <a:solidFill>
                <a:srgbClr val="C00000"/>
              </a:solidFill>
              <a:latin typeface="微软雅黑" panose="020B0503020204020204" pitchFamily="34" charset="-122"/>
              <a:ea typeface="微软雅黑" panose="020B0503020204020204" pitchFamily="34" charset="-122"/>
            </a:endParaRPr>
          </a:p>
          <a:p>
            <a:pPr>
              <a:lnSpc>
                <a:spcPct val="150000"/>
              </a:lnSpc>
            </a:pPr>
            <a:endParaRPr lang="zh-CN" altLang="en-US" sz="2400" b="1">
              <a:solidFill>
                <a:srgbClr val="C00000"/>
              </a:solidFill>
              <a:latin typeface="微软雅黑" panose="020B0503020204020204" pitchFamily="34" charset="-122"/>
              <a:ea typeface="微软雅黑" panose="020B0503020204020204" pitchFamily="34" charset="-122"/>
            </a:endParaRPr>
          </a:p>
          <a:p>
            <a:pPr>
              <a:lnSpc>
                <a:spcPct val="150000"/>
              </a:lnSpc>
            </a:pPr>
            <a:r>
              <a:rPr lang="zh-CN" altLang="en-US" sz="2400" b="1">
                <a:solidFill>
                  <a:srgbClr val="C00000"/>
                </a:solidFill>
                <a:latin typeface="微软雅黑" panose="020B0503020204020204" pitchFamily="34" charset="-122"/>
                <a:ea typeface="微软雅黑" panose="020B0503020204020204" pitchFamily="34" charset="-122"/>
              </a:rPr>
              <a:t>说明：可衡量。</a:t>
            </a:r>
            <a:endParaRPr lang="zh-CN" altLang="en-US" sz="2400" b="1">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1"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内容占位符 4"/>
          <p:cNvPicPr>
            <a:picLocks noChangeAspect="1"/>
          </p:cNvPicPr>
          <p:nvPr>
            <p:ph idx="1"/>
          </p:nvPr>
        </p:nvPicPr>
        <p:blipFill>
          <a:blip r:embed="rId1"/>
          <a:stretch>
            <a:fillRect/>
          </a:stretch>
        </p:blipFill>
        <p:spPr>
          <a:xfrm>
            <a:off x="1546225" y="1526540"/>
            <a:ext cx="8081010" cy="4321810"/>
          </a:xfrm>
          <a:prstGeom prst="rect">
            <a:avLst/>
          </a:prstGeom>
        </p:spPr>
      </p:pic>
      <p:sp>
        <p:nvSpPr>
          <p:cNvPr id="4" name="标题 1"/>
          <p:cNvSpPr>
            <a:spLocks noGrp="1"/>
          </p:cNvSpPr>
          <p:nvPr/>
        </p:nvSpPr>
        <p:spPr>
          <a:xfrm>
            <a:off x="261820" y="19905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a:lstStyle>
          <a:p>
            <a:r>
              <a:rPr lang="zh-CN" altLang="en-US"/>
              <a:t>案例</a:t>
            </a:r>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D:\工作\2013暑期工作会PPT\校徽.png"/>
          <p:cNvPicPr>
            <a:picLocks noChangeAspect="1" noChangeArrowheads="1"/>
          </p:cNvPicPr>
          <p:nvPr/>
        </p:nvPicPr>
        <p:blipFill>
          <a:blip r:embed="rId1" cstate="print"/>
          <a:srcRect/>
          <a:stretch>
            <a:fillRect/>
          </a:stretch>
        </p:blipFill>
        <p:spPr bwMode="auto">
          <a:xfrm>
            <a:off x="9895577" y="6310903"/>
            <a:ext cx="2762249" cy="552449"/>
          </a:xfrm>
          <a:prstGeom prst="rect">
            <a:avLst/>
          </a:prstGeom>
          <a:noFill/>
          <a:ln w="9525">
            <a:noFill/>
            <a:miter lim="800000"/>
            <a:headEnd/>
            <a:tailEnd/>
          </a:ln>
        </p:spPr>
      </p:pic>
      <p:sp>
        <p:nvSpPr>
          <p:cNvPr id="17411" name="TextBox 18"/>
          <p:cNvSpPr txBox="1">
            <a:spLocks noChangeArrowheads="1"/>
          </p:cNvSpPr>
          <p:nvPr/>
        </p:nvSpPr>
        <p:spPr bwMode="auto">
          <a:xfrm>
            <a:off x="4095751" y="1712384"/>
            <a:ext cx="3905249" cy="695325"/>
          </a:xfrm>
          <a:prstGeom prst="rect">
            <a:avLst/>
          </a:prstGeom>
          <a:noFill/>
          <a:ln w="9525">
            <a:noFill/>
            <a:miter lim="800000"/>
          </a:ln>
        </p:spPr>
        <p:txBody>
          <a:bodyPr>
            <a:spAutoFit/>
          </a:bodyPr>
          <a:lstStyle/>
          <a:p>
            <a:pPr algn="ctr"/>
            <a:r>
              <a:rPr lang="zh-CN" altLang="en-US" sz="3735">
                <a:solidFill>
                  <a:schemeClr val="bg1"/>
                </a:solidFill>
                <a:latin typeface="微软雅黑" panose="020B0503020204020204" pitchFamily="34" charset="-122"/>
                <a:ea typeface="微软雅黑" panose="020B0503020204020204" pitchFamily="34" charset="-122"/>
              </a:rPr>
              <a:t>阶段小结</a:t>
            </a:r>
            <a:endParaRPr lang="zh-CN" altLang="en-US" sz="3735">
              <a:solidFill>
                <a:schemeClr val="bg1"/>
              </a:solidFill>
              <a:latin typeface="微软雅黑" panose="020B0503020204020204" pitchFamily="34" charset="-122"/>
              <a:ea typeface="微软雅黑" panose="020B0503020204020204" pitchFamily="34" charset="-122"/>
            </a:endParaRPr>
          </a:p>
        </p:txBody>
      </p:sp>
      <p:sp>
        <p:nvSpPr>
          <p:cNvPr id="17412" name="TextBox 24"/>
          <p:cNvSpPr txBox="1">
            <a:spLocks noChangeArrowheads="1"/>
          </p:cNvSpPr>
          <p:nvPr/>
        </p:nvSpPr>
        <p:spPr bwMode="auto">
          <a:xfrm>
            <a:off x="4095751" y="2664884"/>
            <a:ext cx="3905249" cy="695325"/>
          </a:xfrm>
          <a:prstGeom prst="rect">
            <a:avLst/>
          </a:prstGeom>
          <a:noFill/>
          <a:ln w="9525">
            <a:noFill/>
            <a:miter lim="800000"/>
          </a:ln>
        </p:spPr>
        <p:txBody>
          <a:bodyPr>
            <a:spAutoFit/>
          </a:bodyPr>
          <a:lstStyle/>
          <a:p>
            <a:pPr algn="ctr"/>
            <a:r>
              <a:rPr lang="zh-CN" altLang="en-US" sz="3735">
                <a:solidFill>
                  <a:schemeClr val="bg1"/>
                </a:solidFill>
                <a:latin typeface="微软雅黑" panose="020B0503020204020204" pitchFamily="34" charset="-122"/>
                <a:ea typeface="微软雅黑" panose="020B0503020204020204" pitchFamily="34" charset="-122"/>
              </a:rPr>
              <a:t>内涵解读</a:t>
            </a:r>
            <a:endParaRPr lang="zh-CN" altLang="en-US" sz="3735">
              <a:solidFill>
                <a:schemeClr val="bg1"/>
              </a:solidFill>
              <a:latin typeface="微软雅黑" panose="020B0503020204020204" pitchFamily="34" charset="-122"/>
              <a:ea typeface="微软雅黑" panose="020B0503020204020204" pitchFamily="34" charset="-122"/>
            </a:endParaRPr>
          </a:p>
        </p:txBody>
      </p:sp>
      <p:sp>
        <p:nvSpPr>
          <p:cNvPr id="17413" name="TextBox 26"/>
          <p:cNvSpPr txBox="1">
            <a:spLocks noChangeArrowheads="1"/>
          </p:cNvSpPr>
          <p:nvPr/>
        </p:nvSpPr>
        <p:spPr bwMode="auto">
          <a:xfrm>
            <a:off x="4095751" y="3617384"/>
            <a:ext cx="3905249" cy="695325"/>
          </a:xfrm>
          <a:prstGeom prst="rect">
            <a:avLst/>
          </a:prstGeom>
          <a:noFill/>
          <a:ln w="9525">
            <a:noFill/>
            <a:miter lim="800000"/>
          </a:ln>
        </p:spPr>
        <p:txBody>
          <a:bodyPr>
            <a:spAutoFit/>
          </a:bodyPr>
          <a:lstStyle/>
          <a:p>
            <a:pPr algn="ctr"/>
            <a:r>
              <a:rPr lang="zh-CN" altLang="en-US" sz="3735">
                <a:solidFill>
                  <a:schemeClr val="bg1"/>
                </a:solidFill>
                <a:latin typeface="微软雅黑" panose="020B0503020204020204" pitchFamily="34" charset="-122"/>
                <a:ea typeface="微软雅黑" panose="020B0503020204020204" pitchFamily="34" charset="-122"/>
              </a:rPr>
              <a:t>困难措施</a:t>
            </a:r>
            <a:endParaRPr lang="zh-CN" altLang="en-US" sz="3735">
              <a:solidFill>
                <a:schemeClr val="bg1"/>
              </a:solidFill>
              <a:latin typeface="微软雅黑" panose="020B0503020204020204" pitchFamily="34" charset="-122"/>
              <a:ea typeface="微软雅黑" panose="020B0503020204020204" pitchFamily="34" charset="-122"/>
            </a:endParaRPr>
          </a:p>
        </p:txBody>
      </p:sp>
      <p:sp>
        <p:nvSpPr>
          <p:cNvPr id="11" name="矩形 2"/>
          <p:cNvSpPr>
            <a:spLocks noChangeArrowheads="1"/>
          </p:cNvSpPr>
          <p:nvPr/>
        </p:nvSpPr>
        <p:spPr bwMode="auto">
          <a:xfrm>
            <a:off x="285861" y="1358689"/>
            <a:ext cx="11620500" cy="5212080"/>
          </a:xfrm>
          <a:prstGeom prst="rect">
            <a:avLst/>
          </a:prstGeom>
          <a:noFill/>
          <a:ln>
            <a:noFill/>
          </a:ln>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buClr>
                <a:srgbClr val="00B050"/>
              </a:buClr>
              <a:buFont typeface="Wingdings" panose="05000000000000000000" pitchFamily="2" charset="2"/>
              <a:buChar char="l"/>
              <a:defRPr/>
            </a:pPr>
            <a:r>
              <a:rPr lang="zh-CN" altLang="en-US" sz="3200" b="1" dirty="0" smtClean="0">
                <a:latin typeface="黑体" panose="02010609060101010101" pitchFamily="49" charset="-122"/>
                <a:ea typeface="黑体" panose="02010609060101010101" pitchFamily="49" charset="-122"/>
              </a:rPr>
              <a:t>毕业要求对现有的</a:t>
            </a:r>
            <a:r>
              <a:rPr lang="en-US" altLang="zh-CN" sz="3200" b="1" dirty="0" err="1" smtClean="0">
                <a:latin typeface="黑体" panose="02010609060101010101" pitchFamily="49" charset="-122"/>
                <a:ea typeface="黑体" panose="02010609060101010101" pitchFamily="49" charset="-122"/>
              </a:rPr>
              <a:t>课程体系</a:t>
            </a:r>
            <a:r>
              <a:rPr lang="zh-CN" altLang="en-US" sz="3200" b="1" dirty="0" err="1" smtClean="0">
                <a:latin typeface="黑体" panose="02010609060101010101" pitchFamily="49" charset="-122"/>
                <a:ea typeface="黑体" panose="02010609060101010101" pitchFamily="49" charset="-122"/>
              </a:rPr>
              <a:t>和教育方法</a:t>
            </a:r>
            <a:r>
              <a:rPr lang="en-US" altLang="zh-CN" sz="3200" b="1" dirty="0" err="1" smtClean="0">
                <a:latin typeface="黑体" panose="02010609060101010101" pitchFamily="49" charset="-122"/>
                <a:ea typeface="黑体" panose="02010609060101010101" pitchFamily="49" charset="-122"/>
              </a:rPr>
              <a:t>提出了挑战</a:t>
            </a:r>
            <a:r>
              <a:rPr lang="zh-CN" altLang="en-US" sz="3200" b="1" dirty="0" err="1" smtClean="0">
                <a:latin typeface="黑体" panose="02010609060101010101" pitchFamily="49" charset="-122"/>
                <a:ea typeface="黑体" panose="02010609060101010101" pitchFamily="49" charset="-122"/>
              </a:rPr>
              <a:t>：</a:t>
            </a:r>
            <a:endParaRPr lang="en-US" altLang="zh-CN" sz="3200" b="1" dirty="0" smtClean="0">
              <a:latin typeface="黑体" panose="02010609060101010101" pitchFamily="49" charset="-122"/>
              <a:ea typeface="黑体" panose="02010609060101010101" pitchFamily="49" charset="-122"/>
            </a:endParaRPr>
          </a:p>
          <a:p>
            <a:pPr marL="914400" lvl="1" indent="-457200">
              <a:lnSpc>
                <a:spcPct val="150000"/>
              </a:lnSpc>
              <a:buClr>
                <a:srgbClr val="00B050"/>
              </a:buClr>
              <a:buFont typeface="Wingdings" panose="05000000000000000000" charset="0"/>
              <a:buChar char="Ø"/>
              <a:defRPr/>
            </a:pPr>
            <a:r>
              <a:rPr lang="zh-CN" altLang="zh-CN" sz="3200" b="1" dirty="0" smtClean="0">
                <a:latin typeface="黑体" panose="02010609060101010101" pitchFamily="49" charset="-122"/>
                <a:ea typeface="黑体" panose="02010609060101010101" pitchFamily="49" charset="-122"/>
              </a:rPr>
              <a:t>以</a:t>
            </a:r>
            <a:r>
              <a:rPr lang="en-US" altLang="zh-CN" sz="3200" b="1" dirty="0" err="1" smtClean="0">
                <a:solidFill>
                  <a:srgbClr val="0070C0"/>
                </a:solidFill>
                <a:latin typeface="黑体" panose="02010609060101010101" pitchFamily="49" charset="-122"/>
                <a:ea typeface="黑体" panose="02010609060101010101" pitchFamily="49" charset="-122"/>
              </a:rPr>
              <a:t>知识的传递</a:t>
            </a:r>
            <a:r>
              <a:rPr lang="zh-CN" altLang="zh-CN" sz="3200" b="1" dirty="0" smtClean="0">
                <a:latin typeface="黑体" panose="02010609060101010101" pitchFamily="49" charset="-122"/>
                <a:ea typeface="黑体" panose="02010609060101010101" pitchFamily="49" charset="-122"/>
              </a:rPr>
              <a:t>到</a:t>
            </a:r>
            <a:r>
              <a:rPr lang="en-US" altLang="zh-CN" sz="3200" b="1" dirty="0" err="1" smtClean="0">
                <a:solidFill>
                  <a:srgbClr val="C00000"/>
                </a:solidFill>
                <a:latin typeface="黑体" panose="02010609060101010101" pitchFamily="49" charset="-122"/>
                <a:ea typeface="黑体" panose="02010609060101010101" pitchFamily="49" charset="-122"/>
              </a:rPr>
              <a:t>能力的培养</a:t>
            </a:r>
            <a:endParaRPr lang="en-US" altLang="zh-CN" sz="3200" b="1" dirty="0" err="1" smtClean="0">
              <a:solidFill>
                <a:srgbClr val="0070C0"/>
              </a:solidFill>
              <a:latin typeface="黑体" panose="02010609060101010101" pitchFamily="49" charset="-122"/>
              <a:ea typeface="黑体" panose="02010609060101010101" pitchFamily="49" charset="-122"/>
            </a:endParaRPr>
          </a:p>
          <a:p>
            <a:pPr marL="914400" lvl="1" indent="-457200">
              <a:lnSpc>
                <a:spcPct val="150000"/>
              </a:lnSpc>
              <a:buClr>
                <a:srgbClr val="00B050"/>
              </a:buClr>
              <a:buFont typeface="Wingdings" panose="05000000000000000000" charset="0"/>
              <a:buChar char="Ø"/>
              <a:defRPr/>
            </a:pPr>
            <a:r>
              <a:rPr lang="zh-CN" altLang="en-US" sz="3200" b="1" dirty="0" err="1" smtClean="0">
                <a:solidFill>
                  <a:schemeClr val="tx1"/>
                </a:solidFill>
                <a:latin typeface="黑体" panose="02010609060101010101" pitchFamily="49" charset="-122"/>
                <a:ea typeface="黑体" panose="02010609060101010101" pitchFamily="49" charset="-122"/>
              </a:rPr>
              <a:t>以</a:t>
            </a:r>
            <a:r>
              <a:rPr lang="zh-CN" altLang="en-US" sz="3200" b="1" dirty="0" err="1" smtClean="0">
                <a:solidFill>
                  <a:srgbClr val="0070C0"/>
                </a:solidFill>
                <a:latin typeface="黑体" panose="02010609060101010101" pitchFamily="49" charset="-122"/>
                <a:ea typeface="黑体" panose="02010609060101010101" pitchFamily="49" charset="-122"/>
              </a:rPr>
              <a:t>教师为中心</a:t>
            </a:r>
            <a:r>
              <a:rPr lang="zh-CN" altLang="en-US" sz="3200" b="1" dirty="0" err="1" smtClean="0">
                <a:solidFill>
                  <a:schemeClr val="tx1"/>
                </a:solidFill>
                <a:latin typeface="黑体" panose="02010609060101010101" pitchFamily="49" charset="-122"/>
                <a:ea typeface="黑体" panose="02010609060101010101" pitchFamily="49" charset="-122"/>
              </a:rPr>
              <a:t>转为</a:t>
            </a:r>
            <a:r>
              <a:rPr lang="en-US" altLang="zh-CN" sz="3200" b="1" dirty="0" err="1" smtClean="0">
                <a:solidFill>
                  <a:srgbClr val="C00000"/>
                </a:solidFill>
                <a:latin typeface="黑体" panose="02010609060101010101" pitchFamily="49" charset="-122"/>
                <a:ea typeface="黑体" panose="02010609060101010101" pitchFamily="49" charset="-122"/>
              </a:rPr>
              <a:t>“</a:t>
            </a:r>
            <a:r>
              <a:rPr lang="zh-CN" altLang="en-US" sz="3200" b="1" dirty="0" err="1" smtClean="0">
                <a:solidFill>
                  <a:srgbClr val="C00000"/>
                </a:solidFill>
                <a:latin typeface="黑体" panose="02010609060101010101" pitchFamily="49" charset="-122"/>
                <a:ea typeface="黑体" panose="02010609060101010101" pitchFamily="49" charset="-122"/>
              </a:rPr>
              <a:t>以学生为中心</a:t>
            </a:r>
            <a:r>
              <a:rPr lang="en-US" altLang="zh-CN" sz="3200" b="1" dirty="0" err="1" smtClean="0">
                <a:solidFill>
                  <a:srgbClr val="C00000"/>
                </a:solidFill>
                <a:latin typeface="黑体" panose="02010609060101010101" pitchFamily="49" charset="-122"/>
                <a:ea typeface="黑体" panose="02010609060101010101" pitchFamily="49" charset="-122"/>
              </a:rPr>
              <a:t>”</a:t>
            </a:r>
            <a:endParaRPr lang="en-US" altLang="zh-CN" sz="3200" b="1" dirty="0" err="1" smtClean="0">
              <a:solidFill>
                <a:srgbClr val="0070C0"/>
              </a:solidFill>
              <a:latin typeface="黑体" panose="02010609060101010101" pitchFamily="49" charset="-122"/>
              <a:ea typeface="黑体" panose="02010609060101010101" pitchFamily="49" charset="-122"/>
            </a:endParaRPr>
          </a:p>
          <a:p>
            <a:pPr marL="914400" lvl="1" indent="-457200">
              <a:lnSpc>
                <a:spcPct val="150000"/>
              </a:lnSpc>
              <a:buClr>
                <a:srgbClr val="00B050"/>
              </a:buClr>
              <a:buFont typeface="Wingdings" panose="05000000000000000000" charset="0"/>
              <a:buChar char="Ø"/>
              <a:defRPr/>
            </a:pPr>
            <a:r>
              <a:rPr lang="zh-CN" altLang="en-US" sz="3200" b="1" dirty="0" err="1" smtClean="0">
                <a:solidFill>
                  <a:schemeClr val="tx1"/>
                </a:solidFill>
                <a:latin typeface="黑体" panose="02010609060101010101" pitchFamily="49" charset="-122"/>
                <a:ea typeface="黑体" panose="02010609060101010101" pitchFamily="49" charset="-122"/>
              </a:rPr>
              <a:t>关注</a:t>
            </a:r>
            <a:r>
              <a:rPr lang="en-US" altLang="zh-CN" sz="3200" b="1" dirty="0" err="1" smtClean="0">
                <a:solidFill>
                  <a:srgbClr val="0070C0"/>
                </a:solidFill>
                <a:latin typeface="黑体" panose="02010609060101010101" pitchFamily="49" charset="-122"/>
                <a:ea typeface="黑体" panose="02010609060101010101" pitchFamily="49" charset="-122"/>
              </a:rPr>
              <a:t>“</a:t>
            </a:r>
            <a:r>
              <a:rPr lang="zh-CN" altLang="en-US" sz="3200" b="1" dirty="0" err="1" smtClean="0">
                <a:solidFill>
                  <a:srgbClr val="0070C0"/>
                </a:solidFill>
                <a:latin typeface="黑体" panose="02010609060101010101" pitchFamily="49" charset="-122"/>
                <a:ea typeface="黑体" panose="02010609060101010101" pitchFamily="49" charset="-122"/>
              </a:rPr>
              <a:t>讲了什么</a:t>
            </a:r>
            <a:r>
              <a:rPr lang="en-US" altLang="zh-CN" sz="3200" b="1" dirty="0" err="1" smtClean="0">
                <a:solidFill>
                  <a:srgbClr val="0070C0"/>
                </a:solidFill>
                <a:latin typeface="黑体" panose="02010609060101010101" pitchFamily="49" charset="-122"/>
                <a:ea typeface="黑体" panose="02010609060101010101" pitchFamily="49" charset="-122"/>
              </a:rPr>
              <a:t>”</a:t>
            </a:r>
            <a:r>
              <a:rPr lang="zh-CN" altLang="en-US" sz="3200" b="1" dirty="0" err="1" smtClean="0">
                <a:solidFill>
                  <a:schemeClr val="tx1"/>
                </a:solidFill>
                <a:latin typeface="黑体" panose="02010609060101010101" pitchFamily="49" charset="-122"/>
                <a:ea typeface="黑体" panose="02010609060101010101" pitchFamily="49" charset="-122"/>
              </a:rPr>
              <a:t>到关注</a:t>
            </a:r>
            <a:r>
              <a:rPr lang="en-US" altLang="zh-CN" sz="3200" b="1" dirty="0" err="1" smtClean="0">
                <a:solidFill>
                  <a:srgbClr val="0070C0"/>
                </a:solidFill>
                <a:latin typeface="黑体" panose="02010609060101010101" pitchFamily="49" charset="-122"/>
                <a:ea typeface="黑体" panose="02010609060101010101" pitchFamily="49" charset="-122"/>
              </a:rPr>
              <a:t>“</a:t>
            </a:r>
            <a:r>
              <a:rPr lang="zh-CN" altLang="en-US" sz="3200" b="1" dirty="0" err="1" smtClean="0">
                <a:solidFill>
                  <a:srgbClr val="C00000"/>
                </a:solidFill>
                <a:latin typeface="黑体" panose="02010609060101010101" pitchFamily="49" charset="-122"/>
                <a:ea typeface="黑体" panose="02010609060101010101" pitchFamily="49" charset="-122"/>
              </a:rPr>
              <a:t>学生具备了什么能力</a:t>
            </a:r>
            <a:r>
              <a:rPr lang="en-US" altLang="zh-CN" sz="3200" b="1" dirty="0" err="1" smtClean="0">
                <a:solidFill>
                  <a:srgbClr val="0070C0"/>
                </a:solidFill>
                <a:latin typeface="黑体" panose="02010609060101010101" pitchFamily="49" charset="-122"/>
                <a:ea typeface="黑体" panose="02010609060101010101" pitchFamily="49" charset="-122"/>
              </a:rPr>
              <a:t>”</a:t>
            </a:r>
            <a:endParaRPr lang="en-US" altLang="zh-CN" sz="3200" b="1" dirty="0" err="1" smtClean="0">
              <a:solidFill>
                <a:srgbClr val="0070C0"/>
              </a:solidFill>
              <a:latin typeface="黑体" panose="02010609060101010101" pitchFamily="49" charset="-122"/>
              <a:ea typeface="黑体" panose="02010609060101010101" pitchFamily="49" charset="-122"/>
            </a:endParaRPr>
          </a:p>
          <a:p>
            <a:pPr marL="914400" lvl="1" indent="-457200">
              <a:lnSpc>
                <a:spcPct val="150000"/>
              </a:lnSpc>
              <a:buClr>
                <a:srgbClr val="00B050"/>
              </a:buClr>
              <a:buFont typeface="Wingdings" panose="05000000000000000000" charset="0"/>
              <a:buChar char="Ø"/>
              <a:defRPr/>
            </a:pPr>
            <a:r>
              <a:rPr lang="zh-CN" altLang="en-US" sz="3200" b="1" dirty="0" err="1" smtClean="0">
                <a:solidFill>
                  <a:srgbClr val="0070C0"/>
                </a:solidFill>
                <a:latin typeface="黑体" panose="02010609060101010101" pitchFamily="49" charset="-122"/>
                <a:ea typeface="黑体" panose="02010609060101010101" pitchFamily="49" charset="-122"/>
              </a:rPr>
              <a:t>简单案例、</a:t>
            </a:r>
            <a:r>
              <a:rPr lang="en-US" altLang="zh-CN" sz="3200" b="1" dirty="0" err="1" smtClean="0">
                <a:solidFill>
                  <a:srgbClr val="0070C0"/>
                </a:solidFill>
                <a:latin typeface="黑体" panose="02010609060101010101" pitchFamily="49" charset="-122"/>
                <a:ea typeface="黑体" panose="02010609060101010101" pitchFamily="49" charset="-122"/>
              </a:rPr>
              <a:t>toy-system </a:t>
            </a:r>
            <a:r>
              <a:rPr lang="zh-CN" altLang="en-US" sz="3200" b="1" dirty="0" err="1" smtClean="0">
                <a:solidFill>
                  <a:schemeClr val="tx1"/>
                </a:solidFill>
                <a:latin typeface="黑体" panose="02010609060101010101" pitchFamily="49" charset="-122"/>
                <a:ea typeface="黑体" panose="02010609060101010101" pitchFamily="49" charset="-122"/>
              </a:rPr>
              <a:t>到</a:t>
            </a:r>
            <a:r>
              <a:rPr lang="en-US" altLang="zh-CN" sz="3200" b="1" dirty="0" err="1" smtClean="0">
                <a:solidFill>
                  <a:srgbClr val="0070C0"/>
                </a:solidFill>
                <a:latin typeface="黑体" panose="02010609060101010101" pitchFamily="49" charset="-122"/>
                <a:ea typeface="黑体" panose="02010609060101010101" pitchFamily="49" charset="-122"/>
              </a:rPr>
              <a:t>“</a:t>
            </a:r>
            <a:r>
              <a:rPr lang="zh-CN" altLang="en-US" sz="3200" b="1" dirty="0" err="1" smtClean="0">
                <a:solidFill>
                  <a:srgbClr val="C00000"/>
                </a:solidFill>
                <a:latin typeface="黑体" panose="02010609060101010101" pitchFamily="49" charset="-122"/>
                <a:ea typeface="黑体" panose="02010609060101010101" pitchFamily="49" charset="-122"/>
              </a:rPr>
              <a:t>复杂软件工程问题</a:t>
            </a:r>
            <a:r>
              <a:rPr lang="en-US" altLang="zh-CN" sz="3200" b="1" dirty="0" err="1" smtClean="0">
                <a:solidFill>
                  <a:srgbClr val="0070C0"/>
                </a:solidFill>
                <a:latin typeface="黑体" panose="02010609060101010101" pitchFamily="49" charset="-122"/>
                <a:ea typeface="黑体" panose="02010609060101010101" pitchFamily="49" charset="-122"/>
              </a:rPr>
              <a:t>”</a:t>
            </a:r>
            <a:endParaRPr lang="en-US" altLang="zh-CN" sz="3200" b="1" dirty="0" err="1" smtClean="0">
              <a:solidFill>
                <a:srgbClr val="0070C0"/>
              </a:solidFill>
              <a:latin typeface="黑体" panose="02010609060101010101" pitchFamily="49" charset="-122"/>
              <a:ea typeface="黑体" panose="02010609060101010101" pitchFamily="49" charset="-122"/>
            </a:endParaRPr>
          </a:p>
          <a:p>
            <a:pPr marL="914400" lvl="1" indent="-457200">
              <a:lnSpc>
                <a:spcPct val="150000"/>
              </a:lnSpc>
              <a:buClr>
                <a:srgbClr val="00B050"/>
              </a:buClr>
              <a:buFont typeface="Wingdings" panose="05000000000000000000" charset="0"/>
              <a:buChar char="Ø"/>
              <a:defRPr/>
            </a:pPr>
            <a:r>
              <a:rPr lang="en-US" altLang="zh-CN" sz="3200" b="1" dirty="0" err="1" smtClean="0">
                <a:solidFill>
                  <a:srgbClr val="0070C0"/>
                </a:solidFill>
                <a:latin typeface="黑体" panose="02010609060101010101" pitchFamily="49" charset="-122"/>
                <a:ea typeface="黑体" panose="02010609060101010101" pitchFamily="49" charset="-122"/>
                <a:sym typeface="+mn-ea"/>
              </a:rPr>
              <a:t>融合理论课程与试验课程以及实践环节</a:t>
            </a:r>
            <a:r>
              <a:rPr lang="zh-CN" altLang="en-US" sz="3200" b="1" dirty="0" err="1" smtClean="0">
                <a:solidFill>
                  <a:schemeClr val="tx1"/>
                </a:solidFill>
                <a:latin typeface="黑体" panose="02010609060101010101" pitchFamily="49" charset="-122"/>
                <a:ea typeface="黑体" panose="02010609060101010101" pitchFamily="49" charset="-122"/>
                <a:sym typeface="+mn-ea"/>
              </a:rPr>
              <a:t>成为</a:t>
            </a:r>
            <a:r>
              <a:rPr lang="en-US" altLang="zh-CN" sz="3200" b="1" dirty="0" err="1" smtClean="0">
                <a:solidFill>
                  <a:schemeClr val="tx1"/>
                </a:solidFill>
                <a:latin typeface="黑体" panose="02010609060101010101" pitchFamily="49" charset="-122"/>
                <a:ea typeface="黑体" panose="02010609060101010101" pitchFamily="49" charset="-122"/>
                <a:sym typeface="+mn-ea"/>
              </a:rPr>
              <a:t>必然趋势</a:t>
            </a:r>
            <a:endParaRPr lang="en-US" altLang="zh-CN" sz="3200" b="1" dirty="0" err="1" smtClean="0">
              <a:solidFill>
                <a:schemeClr val="tx1"/>
              </a:solidFill>
              <a:latin typeface="黑体" panose="02010609060101010101" pitchFamily="49" charset="-122"/>
              <a:ea typeface="黑体" panose="02010609060101010101" pitchFamily="49" charset="-122"/>
              <a:sym typeface="+mn-ea"/>
            </a:endParaRPr>
          </a:p>
          <a:p>
            <a:pPr>
              <a:lnSpc>
                <a:spcPct val="150000"/>
              </a:lnSpc>
              <a:buClr>
                <a:srgbClr val="00B050"/>
              </a:buClr>
              <a:buFont typeface="Wingdings" panose="05000000000000000000" pitchFamily="2" charset="2"/>
              <a:buChar char="l"/>
              <a:defRPr/>
            </a:pPr>
            <a:endParaRPr lang="en-US" altLang="zh-CN" sz="3200" b="1" dirty="0" err="1" smtClean="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
          <p:cNvSpPr>
            <a:spLocks noGrp="1"/>
          </p:cNvSpPr>
          <p:nvPr>
            <p:ph type="title"/>
          </p:nvPr>
        </p:nvSpPr>
        <p:spPr>
          <a:xfrm>
            <a:off x="0" y="1"/>
            <a:ext cx="12192000" cy="1052513"/>
          </a:xfrm>
        </p:spPr>
        <p:txBody>
          <a:bodyPr/>
          <a:lstStyle/>
          <a:p>
            <a:r>
              <a:rPr lang="zh-CN" altLang="en-US" smtClean="0">
                <a:latin typeface="黑体" panose="02010609060101010101" pitchFamily="49" charset="-122"/>
                <a:ea typeface="黑体" panose="02010609060101010101" pitchFamily="49" charset="-122"/>
              </a:rPr>
              <a:t>工程专业认证标准框架</a:t>
            </a:r>
            <a:endParaRPr lang="zh-CN" altLang="en-US" smtClean="0">
              <a:latin typeface="黑体" panose="02010609060101010101" pitchFamily="49" charset="-122"/>
              <a:ea typeface="黑体" panose="02010609060101010101" pitchFamily="49" charset="-122"/>
            </a:endParaRPr>
          </a:p>
        </p:txBody>
      </p:sp>
      <p:sp>
        <p:nvSpPr>
          <p:cNvPr id="30" name="TextBox 18"/>
          <p:cNvSpPr txBox="1">
            <a:spLocks noChangeArrowheads="1"/>
          </p:cNvSpPr>
          <p:nvPr/>
        </p:nvSpPr>
        <p:spPr bwMode="auto">
          <a:xfrm>
            <a:off x="4498572" y="2693941"/>
            <a:ext cx="2928937" cy="522287"/>
          </a:xfrm>
          <a:prstGeom prst="rect">
            <a:avLst/>
          </a:prstGeom>
          <a:noFill/>
          <a:ln w="9525">
            <a:noFill/>
            <a:miter lim="800000"/>
          </a:ln>
        </p:spPr>
        <p:txBody>
          <a:bodyPr>
            <a:spAutoFit/>
          </a:bodyPr>
          <a:lstStyle/>
          <a:p>
            <a:pPr algn="ctr"/>
            <a:r>
              <a:rPr lang="zh-CN" altLang="en-US" sz="2800">
                <a:solidFill>
                  <a:schemeClr val="bg1"/>
                </a:solidFill>
                <a:latin typeface="微软雅黑" panose="020B0503020204020204" pitchFamily="34" charset="-122"/>
                <a:ea typeface="微软雅黑" panose="020B0503020204020204" pitchFamily="34" charset="-122"/>
              </a:rPr>
              <a:t>阶段小结</a:t>
            </a:r>
            <a:endParaRPr lang="zh-CN" altLang="en-US" sz="2800">
              <a:solidFill>
                <a:schemeClr val="bg1"/>
              </a:solidFill>
              <a:latin typeface="微软雅黑" panose="020B0503020204020204" pitchFamily="34" charset="-122"/>
              <a:ea typeface="微软雅黑" panose="020B0503020204020204" pitchFamily="34" charset="-122"/>
            </a:endParaRPr>
          </a:p>
        </p:txBody>
      </p:sp>
      <p:sp>
        <p:nvSpPr>
          <p:cNvPr id="31" name="TextBox 24"/>
          <p:cNvSpPr txBox="1">
            <a:spLocks noChangeArrowheads="1"/>
          </p:cNvSpPr>
          <p:nvPr/>
        </p:nvSpPr>
        <p:spPr bwMode="auto">
          <a:xfrm>
            <a:off x="4498572" y="3408316"/>
            <a:ext cx="2928937" cy="522287"/>
          </a:xfrm>
          <a:prstGeom prst="rect">
            <a:avLst/>
          </a:prstGeom>
          <a:noFill/>
          <a:ln w="9525">
            <a:noFill/>
            <a:miter lim="800000"/>
          </a:ln>
        </p:spPr>
        <p:txBody>
          <a:bodyPr>
            <a:spAutoFit/>
          </a:bodyPr>
          <a:lstStyle/>
          <a:p>
            <a:pPr algn="ctr"/>
            <a:r>
              <a:rPr lang="zh-CN" altLang="en-US" sz="2800">
                <a:solidFill>
                  <a:schemeClr val="bg1"/>
                </a:solidFill>
                <a:latin typeface="微软雅黑" panose="020B0503020204020204" pitchFamily="34" charset="-122"/>
                <a:ea typeface="微软雅黑" panose="020B0503020204020204" pitchFamily="34" charset="-122"/>
              </a:rPr>
              <a:t>内涵解读</a:t>
            </a:r>
            <a:endParaRPr lang="zh-CN" altLang="en-US" sz="2800">
              <a:solidFill>
                <a:schemeClr val="bg1"/>
              </a:solidFill>
              <a:latin typeface="微软雅黑" panose="020B0503020204020204" pitchFamily="34" charset="-122"/>
              <a:ea typeface="微软雅黑" panose="020B0503020204020204" pitchFamily="34" charset="-122"/>
            </a:endParaRPr>
          </a:p>
        </p:txBody>
      </p:sp>
      <p:sp>
        <p:nvSpPr>
          <p:cNvPr id="32" name="TextBox 26"/>
          <p:cNvSpPr txBox="1">
            <a:spLocks noChangeArrowheads="1"/>
          </p:cNvSpPr>
          <p:nvPr/>
        </p:nvSpPr>
        <p:spPr bwMode="auto">
          <a:xfrm>
            <a:off x="4498572" y="4122691"/>
            <a:ext cx="2928937" cy="522287"/>
          </a:xfrm>
          <a:prstGeom prst="rect">
            <a:avLst/>
          </a:prstGeom>
          <a:noFill/>
          <a:ln w="9525">
            <a:noFill/>
            <a:miter lim="800000"/>
          </a:ln>
        </p:spPr>
        <p:txBody>
          <a:bodyPr>
            <a:spAutoFit/>
          </a:bodyPr>
          <a:lstStyle/>
          <a:p>
            <a:pPr algn="ctr"/>
            <a:r>
              <a:rPr lang="zh-CN" altLang="en-US" sz="2800">
                <a:solidFill>
                  <a:schemeClr val="bg1"/>
                </a:solidFill>
                <a:latin typeface="微软雅黑" panose="020B0503020204020204" pitchFamily="34" charset="-122"/>
                <a:ea typeface="微软雅黑" panose="020B0503020204020204" pitchFamily="34" charset="-122"/>
              </a:rPr>
              <a:t>困难措施</a:t>
            </a:r>
            <a:endParaRPr lang="zh-CN" altLang="en-US" sz="2800">
              <a:solidFill>
                <a:schemeClr val="bg1"/>
              </a:solidFill>
              <a:latin typeface="微软雅黑" panose="020B0503020204020204" pitchFamily="34" charset="-122"/>
              <a:ea typeface="微软雅黑" panose="020B0503020204020204" pitchFamily="34" charset="-122"/>
            </a:endParaRPr>
          </a:p>
        </p:txBody>
      </p:sp>
      <p:sp>
        <p:nvSpPr>
          <p:cNvPr id="34" name="矩形 24"/>
          <p:cNvSpPr>
            <a:spLocks noChangeArrowheads="1"/>
          </p:cNvSpPr>
          <p:nvPr/>
        </p:nvSpPr>
        <p:spPr bwMode="auto">
          <a:xfrm>
            <a:off x="177471" y="1189578"/>
            <a:ext cx="1724025" cy="523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spcBef>
                <a:spcPct val="20000"/>
              </a:spcBef>
              <a:buChar char="•"/>
              <a:defRPr sz="32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 typeface="Wingdings" panose="05000000000000000000" pitchFamily="2" charset="2"/>
              <a:buChar char="n"/>
            </a:pPr>
            <a:r>
              <a:rPr lang="en-US" altLang="zh-CN" sz="2800" b="1" dirty="0">
                <a:latin typeface="黑体" panose="02010609060101010101" pitchFamily="49" charset="-122"/>
                <a:ea typeface="黑体" panose="02010609060101010101" pitchFamily="49" charset="-122"/>
              </a:rPr>
              <a:t>2015</a:t>
            </a:r>
            <a:r>
              <a:rPr lang="zh-CN" altLang="en-US" sz="2800" b="1" dirty="0">
                <a:latin typeface="黑体" panose="02010609060101010101" pitchFamily="49" charset="-122"/>
                <a:ea typeface="黑体" panose="02010609060101010101" pitchFamily="49" charset="-122"/>
              </a:rPr>
              <a:t>版</a:t>
            </a:r>
            <a:endParaRPr lang="zh-CN" altLang="en-US" sz="2800" b="1" dirty="0">
              <a:latin typeface="黑体" panose="02010609060101010101" pitchFamily="49" charset="-122"/>
              <a:ea typeface="黑体" panose="02010609060101010101" pitchFamily="49" charset="-122"/>
            </a:endParaRPr>
          </a:p>
        </p:txBody>
      </p:sp>
      <p:pic>
        <p:nvPicPr>
          <p:cNvPr id="35" name="Picture 5" descr="C:\Documents and Settings\TEMP.WWW-03527EBBD5A\桌面\七项标准.png"/>
          <p:cNvPicPr>
            <a:picLocks noChangeAspect="1" noChangeArrowheads="1"/>
          </p:cNvPicPr>
          <p:nvPr/>
        </p:nvPicPr>
        <p:blipFill>
          <a:blip r:embed="rId1" cstate="print">
            <a:extLst>
              <a:ext uri="{28A0092B-C50C-407E-A947-70E740481C1C}">
                <a14:useLocalDpi xmlns:a14="http://schemas.microsoft.com/office/drawing/2010/main" val="0"/>
              </a:ext>
            </a:extLst>
          </a:blip>
          <a:srcRect r="17812"/>
          <a:stretch>
            <a:fillRect/>
          </a:stretch>
        </p:blipFill>
        <p:spPr bwMode="auto">
          <a:xfrm>
            <a:off x="953422" y="1189578"/>
            <a:ext cx="7473633" cy="5354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extBox 35"/>
          <p:cNvSpPr txBox="1"/>
          <p:nvPr/>
        </p:nvSpPr>
        <p:spPr>
          <a:xfrm>
            <a:off x="8735556" y="1474019"/>
            <a:ext cx="1624022" cy="523220"/>
          </a:xfrm>
          <a:prstGeom prst="rect">
            <a:avLst/>
          </a:prstGeom>
          <a:solidFill>
            <a:srgbClr val="FFC000"/>
          </a:solidFill>
        </p:spPr>
        <p:style>
          <a:lnRef idx="3">
            <a:schemeClr val="lt1"/>
          </a:lnRef>
          <a:fillRef idx="1">
            <a:schemeClr val="accent4"/>
          </a:fillRef>
          <a:effectRef idx="1">
            <a:schemeClr val="accent4"/>
          </a:effectRef>
          <a:fontRef idx="minor">
            <a:schemeClr val="lt1"/>
          </a:fontRef>
        </p:style>
        <p:txBody>
          <a:bodyPr wrap="square">
            <a:spAutoFit/>
          </a:bodyPr>
          <a:lstStyle/>
          <a:p>
            <a:pPr algn="ctr">
              <a:defRPr/>
            </a:pPr>
            <a:r>
              <a:rPr lang="zh-CN" altLang="en-US" sz="2800" b="1" dirty="0">
                <a:solidFill>
                  <a:schemeClr val="tx1"/>
                </a:solidFill>
                <a:latin typeface="+mj-ea"/>
                <a:ea typeface="+mj-ea"/>
              </a:rPr>
              <a:t>中心</a:t>
            </a:r>
            <a:endParaRPr lang="en-US" altLang="zh-CN" sz="2800" b="1" dirty="0">
              <a:solidFill>
                <a:schemeClr val="tx1"/>
              </a:solidFill>
              <a:latin typeface="+mj-ea"/>
              <a:ea typeface="+mj-ea"/>
            </a:endParaRPr>
          </a:p>
        </p:txBody>
      </p:sp>
      <p:sp>
        <p:nvSpPr>
          <p:cNvPr id="37" name="矩形 36"/>
          <p:cNvSpPr/>
          <p:nvPr/>
        </p:nvSpPr>
        <p:spPr>
          <a:xfrm>
            <a:off x="8735556" y="2932593"/>
            <a:ext cx="1820981" cy="523220"/>
          </a:xfrm>
          <a:prstGeom prst="rect">
            <a:avLst/>
          </a:prstGeom>
          <a:solidFill>
            <a:schemeClr val="accent2">
              <a:lumMod val="75000"/>
            </a:schemeClr>
          </a:solidFill>
        </p:spPr>
        <p:style>
          <a:lnRef idx="3">
            <a:schemeClr val="lt1"/>
          </a:lnRef>
          <a:fillRef idx="1">
            <a:schemeClr val="accent4"/>
          </a:fillRef>
          <a:effectRef idx="1">
            <a:schemeClr val="accent4"/>
          </a:effectRef>
          <a:fontRef idx="minor">
            <a:schemeClr val="lt1"/>
          </a:fontRef>
        </p:style>
        <p:txBody>
          <a:bodyPr wrap="square">
            <a:spAutoFit/>
          </a:bodyPr>
          <a:lstStyle/>
          <a:p>
            <a:pPr algn="ctr">
              <a:defRPr/>
            </a:pPr>
            <a:r>
              <a:rPr lang="zh-CN" altLang="en-US" sz="2800" b="1" dirty="0">
                <a:solidFill>
                  <a:schemeClr val="bg1"/>
                </a:solidFill>
                <a:latin typeface="+mj-ea"/>
                <a:ea typeface="+mj-ea"/>
              </a:rPr>
              <a:t>导向</a:t>
            </a:r>
            <a:endParaRPr lang="en-US" altLang="zh-CN" sz="2800" b="1" dirty="0">
              <a:solidFill>
                <a:schemeClr val="bg1"/>
              </a:solidFill>
              <a:latin typeface="+mj-ea"/>
              <a:ea typeface="+mj-ea"/>
            </a:endParaRPr>
          </a:p>
        </p:txBody>
      </p:sp>
      <p:sp>
        <p:nvSpPr>
          <p:cNvPr id="38" name="矩形 37"/>
          <p:cNvSpPr/>
          <p:nvPr/>
        </p:nvSpPr>
        <p:spPr>
          <a:xfrm>
            <a:off x="8818437" y="4800920"/>
            <a:ext cx="1738100" cy="523220"/>
          </a:xfrm>
          <a:prstGeom prst="rect">
            <a:avLst/>
          </a:prstGeom>
          <a:solidFill>
            <a:srgbClr val="CC99FF"/>
          </a:solidFill>
        </p:spPr>
        <p:style>
          <a:lnRef idx="3">
            <a:schemeClr val="lt1"/>
          </a:lnRef>
          <a:fillRef idx="1">
            <a:schemeClr val="accent4"/>
          </a:fillRef>
          <a:effectRef idx="1">
            <a:schemeClr val="accent4"/>
          </a:effectRef>
          <a:fontRef idx="minor">
            <a:schemeClr val="lt1"/>
          </a:fontRef>
        </p:style>
        <p:txBody>
          <a:bodyPr wrap="square">
            <a:spAutoFit/>
          </a:bodyPr>
          <a:lstStyle/>
          <a:p>
            <a:pPr algn="ctr">
              <a:defRPr/>
            </a:pPr>
            <a:r>
              <a:rPr lang="zh-CN" altLang="en-US" sz="2800" b="1" dirty="0">
                <a:solidFill>
                  <a:schemeClr val="tx1"/>
                </a:solidFill>
                <a:latin typeface="+mj-ea"/>
                <a:ea typeface="+mj-ea"/>
              </a:rPr>
              <a:t>实现</a:t>
            </a:r>
            <a:endParaRPr lang="zh-CN" altLang="en-US" sz="2800" b="1" dirty="0">
              <a:solidFill>
                <a:schemeClr val="tx1"/>
              </a:solidFill>
              <a:latin typeface="+mj-ea"/>
              <a:ea typeface="+mj-ea"/>
            </a:endParaRPr>
          </a:p>
        </p:txBody>
      </p:sp>
      <p:sp>
        <p:nvSpPr>
          <p:cNvPr id="20" name="矩形 24"/>
          <p:cNvSpPr>
            <a:spLocks noChangeArrowheads="1"/>
          </p:cNvSpPr>
          <p:nvPr/>
        </p:nvSpPr>
        <p:spPr bwMode="auto">
          <a:xfrm>
            <a:off x="407913" y="3215393"/>
            <a:ext cx="545342" cy="523220"/>
          </a:xfrm>
          <a:prstGeom prst="rect">
            <a:avLst/>
          </a:prstGeom>
          <a:noFill/>
          <a:ln>
            <a:noFill/>
          </a:ln>
        </p:spPr>
        <p:txBody>
          <a:bodyPr wrap="none">
            <a:spAutoFit/>
          </a:bodyPr>
          <a:lstStyle>
            <a:lvl1pPr marL="457200" indent="-457200" eaLnBrk="0" hangingPunct="0">
              <a:spcBef>
                <a:spcPct val="20000"/>
              </a:spcBef>
              <a:buChar char="•"/>
              <a:defRPr sz="32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marL="0" indent="0" eaLnBrk="1" hangingPunct="1">
              <a:spcBef>
                <a:spcPct val="0"/>
              </a:spcBef>
              <a:buNone/>
            </a:pPr>
            <a:r>
              <a:rPr lang="en-US" altLang="zh-CN" sz="2800" b="1" dirty="0" smtClean="0">
                <a:solidFill>
                  <a:srgbClr val="C00000"/>
                </a:solidFill>
                <a:latin typeface="黑体" panose="02010609060101010101" pitchFamily="49" charset="-122"/>
                <a:ea typeface="黑体" panose="02010609060101010101" pitchFamily="49" charset="-122"/>
              </a:rPr>
              <a:t>√</a:t>
            </a:r>
            <a:endParaRPr lang="zh-CN" altLang="en-US" sz="2800" b="1" dirty="0">
              <a:solidFill>
                <a:srgbClr val="C0000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D:\工作\2013暑期工作会PPT\校徽.png"/>
          <p:cNvPicPr>
            <a:picLocks noChangeAspect="1" noChangeArrowheads="1"/>
          </p:cNvPicPr>
          <p:nvPr/>
        </p:nvPicPr>
        <p:blipFill>
          <a:blip r:embed="rId1" cstate="print"/>
          <a:srcRect/>
          <a:stretch>
            <a:fillRect/>
          </a:stretch>
        </p:blipFill>
        <p:spPr bwMode="auto">
          <a:xfrm>
            <a:off x="9429751" y="285751"/>
            <a:ext cx="2762249" cy="552449"/>
          </a:xfrm>
          <a:prstGeom prst="rect">
            <a:avLst/>
          </a:prstGeom>
          <a:noFill/>
          <a:ln w="9525">
            <a:noFill/>
            <a:miter lim="800000"/>
            <a:headEnd/>
            <a:tailEnd/>
          </a:ln>
        </p:spPr>
      </p:pic>
      <p:sp>
        <p:nvSpPr>
          <p:cNvPr id="8" name="内容占位符 2"/>
          <p:cNvSpPr>
            <a:spLocks noGrp="1" noChangeArrowheads="1"/>
          </p:cNvSpPr>
          <p:nvPr/>
        </p:nvSpPr>
        <p:spPr bwMode="auto">
          <a:xfrm>
            <a:off x="476250" y="1407160"/>
            <a:ext cx="11049000" cy="4984115"/>
          </a:xfrm>
          <a:prstGeom prst="rect">
            <a:avLst/>
          </a:prstGeom>
          <a:solidFill>
            <a:schemeClr val="bg1">
              <a:alpha val="70195"/>
            </a:schemeClr>
          </a:solidFill>
          <a:ln w="25400">
            <a:solidFill>
              <a:schemeClr val="bg1"/>
            </a:solidFill>
          </a:ln>
        </p:spPr>
        <p:txBody>
          <a:bodyPr/>
          <a:lstStyle>
            <a:lvl1pPr marL="342900" indent="-342900" eaLnBrk="0" hangingPunct="0">
              <a:spcBef>
                <a:spcPct val="20000"/>
              </a:spcBef>
              <a:buChar char="•"/>
              <a:defRPr sz="32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marL="0" indent="0" eaLnBrk="1" hangingPunct="1">
              <a:lnSpc>
                <a:spcPct val="120000"/>
              </a:lnSpc>
              <a:spcBef>
                <a:spcPts val="0"/>
              </a:spcBef>
              <a:buFont typeface="Arial" panose="020B0604020202020204" pitchFamily="34" charset="0"/>
              <a:buNone/>
            </a:pPr>
            <a:r>
              <a:rPr lang="en-US" altLang="zh-CN" b="1" dirty="0" smtClean="0">
                <a:solidFill>
                  <a:srgbClr val="002060"/>
                </a:solidFill>
                <a:latin typeface="华文楷体" panose="02010600040101010101" charset="-122"/>
                <a:ea typeface="华文楷体" panose="02010600040101010101" charset="-122"/>
              </a:rPr>
              <a:t>1.</a:t>
            </a:r>
            <a:r>
              <a:rPr lang="zh-CN" altLang="en-US" b="1" dirty="0" smtClean="0">
                <a:solidFill>
                  <a:srgbClr val="002060"/>
                </a:solidFill>
                <a:latin typeface="华文楷体" panose="02010600040101010101" charset="-122"/>
                <a:ea typeface="华文楷体" panose="02010600040101010101" charset="-122"/>
              </a:rPr>
              <a:t> </a:t>
            </a:r>
            <a:r>
              <a:rPr lang="zh-CN" altLang="en-US" b="1" dirty="0" smtClean="0">
                <a:solidFill>
                  <a:srgbClr val="002060"/>
                </a:solidFill>
                <a:latin typeface="黑体" panose="02010609060101010101" pitchFamily="49" charset="-122"/>
                <a:ea typeface="黑体" panose="02010609060101010101" pitchFamily="49" charset="-122"/>
              </a:rPr>
              <a:t>建立</a:t>
            </a:r>
            <a:r>
              <a:rPr lang="zh-CN" altLang="en-US" b="1" dirty="0">
                <a:solidFill>
                  <a:srgbClr val="002060"/>
                </a:solidFill>
                <a:latin typeface="黑体" panose="02010609060101010101" pitchFamily="49" charset="-122"/>
                <a:ea typeface="黑体" panose="02010609060101010101" pitchFamily="49" charset="-122"/>
              </a:rPr>
              <a:t>教学过程质量监控机制。各主要教学环节有明确的质量要求，定期开展课程体系设置和课程质量评价。建立</a:t>
            </a:r>
            <a:r>
              <a:rPr lang="zh-CN" altLang="en-US" b="1" dirty="0">
                <a:solidFill>
                  <a:srgbClr val="FF0000"/>
                </a:solidFill>
                <a:latin typeface="黑体" panose="02010609060101010101" pitchFamily="49" charset="-122"/>
                <a:ea typeface="黑体" panose="02010609060101010101" pitchFamily="49" charset="-122"/>
              </a:rPr>
              <a:t>毕业要求达成情况评价机制</a:t>
            </a:r>
            <a:r>
              <a:rPr lang="zh-CN" altLang="en-US" b="1" dirty="0">
                <a:solidFill>
                  <a:srgbClr val="002060"/>
                </a:solidFill>
                <a:latin typeface="黑体" panose="02010609060101010101" pitchFamily="49" charset="-122"/>
                <a:ea typeface="黑体" panose="02010609060101010101" pitchFamily="49" charset="-122"/>
              </a:rPr>
              <a:t>，定期开展毕业要求达成情况评价。</a:t>
            </a:r>
            <a:endParaRPr lang="zh-CN" altLang="en-US" b="1" dirty="0">
              <a:solidFill>
                <a:srgbClr val="002060"/>
              </a:solidFill>
              <a:latin typeface="黑体" panose="02010609060101010101" pitchFamily="49" charset="-122"/>
              <a:ea typeface="黑体" panose="02010609060101010101" pitchFamily="49" charset="-122"/>
            </a:endParaRPr>
          </a:p>
          <a:p>
            <a:pPr marL="0" indent="0" eaLnBrk="1" hangingPunct="1">
              <a:lnSpc>
                <a:spcPct val="120000"/>
              </a:lnSpc>
              <a:spcBef>
                <a:spcPts val="0"/>
              </a:spcBef>
              <a:buFont typeface="Arial" panose="020B0604020202020204" pitchFamily="34" charset="0"/>
              <a:buNone/>
            </a:pPr>
            <a:r>
              <a:rPr lang="zh-CN" altLang="en-US" b="1" dirty="0" smtClean="0">
                <a:solidFill>
                  <a:srgbClr val="C00000"/>
                </a:solidFill>
                <a:latin typeface="黑体" panose="02010609060101010101" pitchFamily="49" charset="-122"/>
                <a:ea typeface="黑体" panose="02010609060101010101" pitchFamily="49" charset="-122"/>
              </a:rPr>
              <a:t>（</a:t>
            </a:r>
            <a:r>
              <a:rPr lang="zh-CN" altLang="en-US" b="1" dirty="0">
                <a:solidFill>
                  <a:srgbClr val="C00000"/>
                </a:solidFill>
                <a:latin typeface="黑体" panose="02010609060101010101" pitchFamily="49" charset="-122"/>
                <a:ea typeface="黑体" panose="02010609060101010101" pitchFamily="49" charset="-122"/>
              </a:rPr>
              <a:t>内部质量监控体系</a:t>
            </a:r>
            <a:r>
              <a:rPr lang="en-US" altLang="zh-CN" b="1" dirty="0">
                <a:solidFill>
                  <a:srgbClr val="C00000"/>
                </a:solidFill>
                <a:latin typeface="黑体" panose="02010609060101010101" pitchFamily="49" charset="-122"/>
                <a:ea typeface="黑体" panose="02010609060101010101" pitchFamily="49" charset="-122"/>
              </a:rPr>
              <a:t>-</a:t>
            </a:r>
            <a:r>
              <a:rPr lang="zh-CN" altLang="en-US" b="1" dirty="0">
                <a:solidFill>
                  <a:srgbClr val="C00000"/>
                </a:solidFill>
                <a:latin typeface="黑体" panose="02010609060101010101" pitchFamily="49" charset="-122"/>
                <a:ea typeface="黑体" panose="02010609060101010101" pitchFamily="49" charset="-122"/>
              </a:rPr>
              <a:t>教学评价；毕业要求达成度评价）</a:t>
            </a:r>
            <a:endParaRPr lang="en-US" altLang="zh-CN" b="1" dirty="0">
              <a:solidFill>
                <a:srgbClr val="C00000"/>
              </a:solidFill>
              <a:latin typeface="黑体" panose="02010609060101010101" pitchFamily="49" charset="-122"/>
              <a:ea typeface="黑体" panose="02010609060101010101" pitchFamily="49" charset="-122"/>
            </a:endParaRPr>
          </a:p>
          <a:p>
            <a:pPr marL="0" indent="0" eaLnBrk="1" hangingPunct="1">
              <a:lnSpc>
                <a:spcPct val="120000"/>
              </a:lnSpc>
              <a:spcBef>
                <a:spcPts val="0"/>
              </a:spcBef>
              <a:buFont typeface="Arial" panose="020B0604020202020204" pitchFamily="34" charset="0"/>
              <a:buNone/>
            </a:pPr>
            <a:r>
              <a:rPr lang="en-US" altLang="zh-CN" b="1" dirty="0">
                <a:solidFill>
                  <a:srgbClr val="002060"/>
                </a:solidFill>
                <a:latin typeface="黑体" panose="02010609060101010101" pitchFamily="49" charset="-122"/>
                <a:ea typeface="黑体" panose="02010609060101010101" pitchFamily="49" charset="-122"/>
              </a:rPr>
              <a:t>2</a:t>
            </a:r>
            <a:r>
              <a:rPr lang="en-US" altLang="zh-CN" b="1" dirty="0" smtClean="0">
                <a:solidFill>
                  <a:srgbClr val="002060"/>
                </a:solidFill>
                <a:latin typeface="黑体" panose="02010609060101010101" pitchFamily="49" charset="-122"/>
                <a:ea typeface="黑体" panose="02010609060101010101" pitchFamily="49" charset="-122"/>
              </a:rPr>
              <a:t>.</a:t>
            </a:r>
            <a:r>
              <a:rPr lang="zh-CN" altLang="en-US" b="1" dirty="0" smtClean="0">
                <a:solidFill>
                  <a:srgbClr val="002060"/>
                </a:solidFill>
                <a:latin typeface="黑体" panose="02010609060101010101" pitchFamily="49" charset="-122"/>
                <a:ea typeface="黑体" panose="02010609060101010101" pitchFamily="49" charset="-122"/>
              </a:rPr>
              <a:t>建立</a:t>
            </a:r>
            <a:r>
              <a:rPr lang="zh-CN" altLang="en-US" b="1" dirty="0">
                <a:solidFill>
                  <a:srgbClr val="002060"/>
                </a:solidFill>
                <a:latin typeface="黑体" panose="02010609060101010101" pitchFamily="49" charset="-122"/>
                <a:ea typeface="黑体" panose="02010609060101010101" pitchFamily="49" charset="-122"/>
              </a:rPr>
              <a:t>毕业生跟踪反馈机制以及有高等教育系统以外有关各方参与的社会评价机制，对</a:t>
            </a:r>
            <a:r>
              <a:rPr lang="zh-CN" altLang="en-US" b="1" dirty="0">
                <a:solidFill>
                  <a:srgbClr val="FF0000"/>
                </a:solidFill>
                <a:latin typeface="黑体" panose="02010609060101010101" pitchFamily="49" charset="-122"/>
                <a:ea typeface="黑体" panose="02010609060101010101" pitchFamily="49" charset="-122"/>
              </a:rPr>
              <a:t>培养目标是否达成</a:t>
            </a:r>
            <a:r>
              <a:rPr lang="zh-CN" altLang="en-US" b="1" dirty="0">
                <a:solidFill>
                  <a:srgbClr val="002060"/>
                </a:solidFill>
                <a:latin typeface="黑体" panose="02010609060101010101" pitchFamily="49" charset="-122"/>
                <a:ea typeface="黑体" panose="02010609060101010101" pitchFamily="49" charset="-122"/>
              </a:rPr>
              <a:t>进行定期评价。</a:t>
            </a:r>
            <a:r>
              <a:rPr lang="zh-CN" altLang="en-US" b="1" dirty="0">
                <a:solidFill>
                  <a:srgbClr val="C00000"/>
                </a:solidFill>
                <a:latin typeface="黑体" panose="02010609060101010101" pitchFamily="49" charset="-122"/>
                <a:ea typeface="黑体" panose="02010609060101010101" pitchFamily="49" charset="-122"/>
              </a:rPr>
              <a:t>（外部评价体系</a:t>
            </a:r>
            <a:r>
              <a:rPr lang="en-US" altLang="zh-CN" b="1" dirty="0">
                <a:solidFill>
                  <a:srgbClr val="C00000"/>
                </a:solidFill>
                <a:latin typeface="黑体" panose="02010609060101010101" pitchFamily="49" charset="-122"/>
                <a:ea typeface="黑体" panose="02010609060101010101" pitchFamily="49" charset="-122"/>
              </a:rPr>
              <a:t>-</a:t>
            </a:r>
            <a:r>
              <a:rPr lang="zh-CN" altLang="en-US" b="1" dirty="0">
                <a:solidFill>
                  <a:srgbClr val="C00000"/>
                </a:solidFill>
                <a:latin typeface="黑体" panose="02010609060101010101" pitchFamily="49" charset="-122"/>
                <a:ea typeface="黑体" panose="02010609060101010101" pitchFamily="49" charset="-122"/>
              </a:rPr>
              <a:t>目标达成度评价；培养目标的达成评价）</a:t>
            </a:r>
            <a:endParaRPr lang="en-US" altLang="zh-CN" b="1" dirty="0">
              <a:solidFill>
                <a:srgbClr val="C00000"/>
              </a:solidFill>
              <a:latin typeface="黑体" panose="02010609060101010101" pitchFamily="49" charset="-122"/>
              <a:ea typeface="黑体" panose="02010609060101010101" pitchFamily="49" charset="-122"/>
            </a:endParaRPr>
          </a:p>
          <a:p>
            <a:pPr marL="0" indent="0" eaLnBrk="1" hangingPunct="1">
              <a:lnSpc>
                <a:spcPct val="120000"/>
              </a:lnSpc>
              <a:spcBef>
                <a:spcPts val="0"/>
              </a:spcBef>
              <a:buFont typeface="Arial" panose="020B0604020202020204" pitchFamily="34" charset="0"/>
              <a:buNone/>
            </a:pPr>
            <a:r>
              <a:rPr lang="en-US" altLang="zh-CN" b="1" dirty="0">
                <a:solidFill>
                  <a:srgbClr val="002060"/>
                </a:solidFill>
                <a:latin typeface="黑体" panose="02010609060101010101" pitchFamily="49" charset="-122"/>
                <a:ea typeface="黑体" panose="02010609060101010101" pitchFamily="49" charset="-122"/>
              </a:rPr>
              <a:t>3</a:t>
            </a:r>
            <a:r>
              <a:rPr lang="en-US" altLang="zh-CN" b="1" dirty="0" smtClean="0">
                <a:solidFill>
                  <a:srgbClr val="002060"/>
                </a:solidFill>
                <a:latin typeface="黑体" panose="02010609060101010101" pitchFamily="49" charset="-122"/>
                <a:ea typeface="黑体" panose="02010609060101010101" pitchFamily="49" charset="-122"/>
              </a:rPr>
              <a:t>.</a:t>
            </a:r>
            <a:r>
              <a:rPr lang="zh-CN" altLang="en-US" b="1" dirty="0" smtClean="0">
                <a:solidFill>
                  <a:srgbClr val="002060"/>
                </a:solidFill>
                <a:latin typeface="黑体" panose="02010609060101010101" pitchFamily="49" charset="-122"/>
                <a:ea typeface="黑体" panose="02010609060101010101" pitchFamily="49" charset="-122"/>
              </a:rPr>
              <a:t>能</a:t>
            </a:r>
            <a:r>
              <a:rPr lang="zh-CN" altLang="en-US" b="1" dirty="0">
                <a:solidFill>
                  <a:srgbClr val="002060"/>
                </a:solidFill>
                <a:latin typeface="黑体" panose="02010609060101010101" pitchFamily="49" charset="-122"/>
                <a:ea typeface="黑体" panose="02010609060101010101" pitchFamily="49" charset="-122"/>
              </a:rPr>
              <a:t>证明评价结果被用于</a:t>
            </a:r>
            <a:r>
              <a:rPr lang="zh-CN" altLang="en-US" b="1" dirty="0">
                <a:solidFill>
                  <a:srgbClr val="FF0000"/>
                </a:solidFill>
                <a:latin typeface="黑体" panose="02010609060101010101" pitchFamily="49" charset="-122"/>
                <a:ea typeface="黑体" panose="02010609060101010101" pitchFamily="49" charset="-122"/>
              </a:rPr>
              <a:t>持续改进</a:t>
            </a:r>
            <a:r>
              <a:rPr lang="zh-CN" altLang="en-US" b="1" dirty="0">
                <a:solidFill>
                  <a:srgbClr val="002060"/>
                </a:solidFill>
                <a:latin typeface="黑体" panose="02010609060101010101" pitchFamily="49" charset="-122"/>
                <a:ea typeface="黑体" panose="02010609060101010101" pitchFamily="49" charset="-122"/>
              </a:rPr>
              <a:t>。</a:t>
            </a:r>
            <a:endParaRPr lang="zh-CN" altLang="en-US" dirty="0"/>
          </a:p>
        </p:txBody>
      </p:sp>
      <p:sp>
        <p:nvSpPr>
          <p:cNvPr id="9" name="矩形 8"/>
          <p:cNvSpPr/>
          <p:nvPr/>
        </p:nvSpPr>
        <p:spPr>
          <a:xfrm>
            <a:off x="293968" y="177147"/>
            <a:ext cx="3760470" cy="661035"/>
          </a:xfrm>
          <a:prstGeom prst="rect">
            <a:avLst/>
          </a:prstGeom>
        </p:spPr>
        <p:txBody>
          <a:bodyPr wrap="none">
            <a:spAutoFit/>
          </a:bodyPr>
          <a:lstStyle/>
          <a:p>
            <a:r>
              <a:rPr lang="zh-CN" altLang="en-US" sz="3735" b="1" dirty="0" smtClean="0">
                <a:solidFill>
                  <a:schemeClr val="bg1"/>
                </a:solidFill>
                <a:latin typeface="黑体" panose="02010609060101010101" pitchFamily="49" charset="-122"/>
                <a:ea typeface="黑体" panose="02010609060101010101" pitchFamily="49" charset="-122"/>
              </a:rPr>
              <a:t>标准</a:t>
            </a:r>
            <a:r>
              <a:rPr lang="en-US" altLang="zh-CN" sz="3735" b="1" dirty="0" smtClean="0">
                <a:solidFill>
                  <a:schemeClr val="bg1"/>
                </a:solidFill>
                <a:latin typeface="黑体" panose="02010609060101010101" pitchFamily="49" charset="-122"/>
                <a:ea typeface="黑体" panose="02010609060101010101" pitchFamily="49" charset="-122"/>
              </a:rPr>
              <a:t>4</a:t>
            </a:r>
            <a:r>
              <a:rPr lang="zh-CN" altLang="en-US" sz="3735" b="1" dirty="0" smtClean="0">
                <a:solidFill>
                  <a:schemeClr val="bg1"/>
                </a:solidFill>
                <a:latin typeface="黑体" panose="02010609060101010101" pitchFamily="49" charset="-122"/>
                <a:ea typeface="黑体" panose="02010609060101010101" pitchFamily="49" charset="-122"/>
              </a:rPr>
              <a:t>：持续改进</a:t>
            </a:r>
            <a:endParaRPr lang="zh-CN" altLang="en-US" sz="3735" b="1" dirty="0" smtClean="0">
              <a:solidFill>
                <a:schemeClr val="bg1"/>
              </a:solidFill>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毕业要求达成情况评价</a:t>
            </a:r>
            <a:endParaRPr lang="zh-CN" altLang="en-US"/>
          </a:p>
        </p:txBody>
      </p:sp>
      <p:sp>
        <p:nvSpPr>
          <p:cNvPr id="3" name="内容占位符 2"/>
          <p:cNvSpPr>
            <a:spLocks noGrp="1"/>
          </p:cNvSpPr>
          <p:nvPr>
            <p:ph idx="1"/>
          </p:nvPr>
        </p:nvSpPr>
        <p:spPr>
          <a:xfrm>
            <a:off x="415925" y="1605915"/>
            <a:ext cx="10398760" cy="2549525"/>
          </a:xfrm>
        </p:spPr>
        <p:txBody>
          <a:bodyPr/>
          <a:p>
            <a:r>
              <a:rPr lang="zh-CN" altLang="en-US"/>
              <a:t>最重要的是：毕业要求达成情况评价机制</a:t>
            </a:r>
            <a:endParaRPr lang="zh-CN" altLang="en-US"/>
          </a:p>
          <a:p>
            <a:endParaRPr lang="zh-CN" altLang="en-US"/>
          </a:p>
          <a:p>
            <a:r>
              <a:rPr lang="zh-CN" altLang="en-US"/>
              <a:t>是教学计划制定的一个逆向过程。</a:t>
            </a:r>
            <a:endParaRPr lang="zh-CN" altLang="en-US"/>
          </a:p>
          <a:p>
            <a:endParaRPr lang="zh-CN" altLang="en-US"/>
          </a:p>
          <a:p>
            <a:endParaRPr lang="zh-CN" altLang="en-US"/>
          </a:p>
        </p:txBody>
      </p:sp>
      <p:sp>
        <p:nvSpPr>
          <p:cNvPr id="16" name="Text Box 6"/>
          <p:cNvSpPr>
            <a:spLocks noChangeArrowheads="1"/>
          </p:cNvSpPr>
          <p:nvPr/>
        </p:nvSpPr>
        <p:spPr bwMode="auto">
          <a:xfrm>
            <a:off x="7588815" y="2777690"/>
            <a:ext cx="2592916" cy="492125"/>
          </a:xfrm>
          <a:prstGeom prst="rect">
            <a:avLst/>
          </a:prstGeom>
          <a:gradFill rotWithShape="0">
            <a:gsLst>
              <a:gs pos="0">
                <a:srgbClr val="5E9EFF"/>
              </a:gs>
              <a:gs pos="39999">
                <a:srgbClr val="85C2FF"/>
              </a:gs>
              <a:gs pos="70000">
                <a:srgbClr val="C4D6EB"/>
              </a:gs>
              <a:gs pos="100000">
                <a:srgbClr val="FFEBFA"/>
              </a:gs>
            </a:gsLst>
            <a:lin ang="5400000" scaled="0"/>
          </a:gradFill>
          <a:ln w="9525" cmpd="sng">
            <a:noFill/>
            <a:bevel/>
          </a:ln>
        </p:spPr>
        <p:txBody>
          <a:bodyPr>
            <a:spAutoFit/>
          </a:bodyPr>
          <a:p>
            <a:pPr algn="ctr">
              <a:spcBef>
                <a:spcPts val="600"/>
              </a:spcBef>
              <a:spcAft>
                <a:spcPts val="600"/>
              </a:spcAft>
            </a:pPr>
            <a:r>
              <a:rPr lang="zh-CN" altLang="en-US" sz="2600" b="1" dirty="0"/>
              <a:t>3. 毕业要求</a:t>
            </a:r>
            <a:endParaRPr lang="zh-CN" altLang="en-US" b="1" dirty="0"/>
          </a:p>
        </p:txBody>
      </p:sp>
      <p:sp>
        <p:nvSpPr>
          <p:cNvPr id="21" name="Text Box 11"/>
          <p:cNvSpPr>
            <a:spLocks noChangeArrowheads="1"/>
          </p:cNvSpPr>
          <p:nvPr/>
        </p:nvSpPr>
        <p:spPr bwMode="auto">
          <a:xfrm>
            <a:off x="7589026" y="3701298"/>
            <a:ext cx="2590800" cy="460375"/>
          </a:xfrm>
          <a:prstGeom prst="rect">
            <a:avLst/>
          </a:prstGeom>
          <a:gradFill flip="none" rotWithShape="1">
            <a:gsLst>
              <a:gs pos="0">
                <a:srgbClr val="C00000">
                  <a:shade val="30000"/>
                  <a:satMod val="115000"/>
                </a:srgbClr>
              </a:gs>
              <a:gs pos="29000">
                <a:srgbClr val="C00000">
                  <a:shade val="67500"/>
                  <a:satMod val="115000"/>
                </a:srgbClr>
              </a:gs>
              <a:gs pos="100000">
                <a:srgbClr val="C00000">
                  <a:shade val="100000"/>
                  <a:satMod val="115000"/>
                </a:srgbClr>
              </a:gs>
            </a:gsLst>
            <a:lin ang="16200000" scaled="1"/>
            <a:tileRect/>
          </a:gradFill>
          <a:ln w="9525" cmpd="sng">
            <a:noFill/>
            <a:bevel/>
          </a:ln>
        </p:spPr>
        <p:txBody>
          <a:bodyPr>
            <a:spAutoFit/>
          </a:bodyPr>
          <a:p>
            <a:pPr algn="ctr">
              <a:spcBef>
                <a:spcPts val="600"/>
              </a:spcBef>
              <a:spcAft>
                <a:spcPts val="600"/>
              </a:spcAft>
            </a:pPr>
            <a:r>
              <a:rPr lang="en-US" altLang="zh-CN" sz="2400" b="1" dirty="0" smtClean="0">
                <a:solidFill>
                  <a:srgbClr val="FFFFCC"/>
                </a:solidFill>
              </a:rPr>
              <a:t>5. </a:t>
            </a:r>
            <a:r>
              <a:rPr lang="zh-CN" altLang="en-US" sz="2400" b="1" dirty="0" smtClean="0">
                <a:solidFill>
                  <a:srgbClr val="FFFFCC"/>
                </a:solidFill>
              </a:rPr>
              <a:t>课程体系</a:t>
            </a:r>
            <a:endParaRPr lang="zh-CN" altLang="en-US" sz="2400" b="1" dirty="0">
              <a:solidFill>
                <a:srgbClr val="FFFFCC"/>
              </a:solidFill>
            </a:endParaRPr>
          </a:p>
        </p:txBody>
      </p:sp>
      <p:sp>
        <p:nvSpPr>
          <p:cNvPr id="26" name="Text Box 11"/>
          <p:cNvSpPr>
            <a:spLocks noChangeArrowheads="1"/>
          </p:cNvSpPr>
          <p:nvPr/>
        </p:nvSpPr>
        <p:spPr bwMode="auto">
          <a:xfrm>
            <a:off x="5858839" y="5638517"/>
            <a:ext cx="1190625" cy="338554"/>
          </a:xfrm>
          <a:prstGeom prst="rect">
            <a:avLst/>
          </a:prstGeom>
          <a:gradFill flip="none" rotWithShape="1">
            <a:gsLst>
              <a:gs pos="0">
                <a:srgbClr val="C00000">
                  <a:shade val="30000"/>
                  <a:satMod val="115000"/>
                </a:srgbClr>
              </a:gs>
              <a:gs pos="29000">
                <a:srgbClr val="C00000">
                  <a:shade val="67500"/>
                  <a:satMod val="115000"/>
                </a:srgbClr>
              </a:gs>
              <a:gs pos="100000">
                <a:srgbClr val="C00000">
                  <a:shade val="100000"/>
                  <a:satMod val="115000"/>
                </a:srgbClr>
              </a:gs>
            </a:gsLst>
            <a:lin ang="16200000" scaled="1"/>
            <a:tileRect/>
          </a:gradFill>
          <a:ln w="9525" cmpd="sng">
            <a:noFill/>
            <a:bevel/>
          </a:ln>
        </p:spPr>
        <p:txBody>
          <a:bodyPr wrap="square">
            <a:spAutoFit/>
          </a:bodyPr>
          <a:p>
            <a:pPr algn="ctr">
              <a:spcBef>
                <a:spcPts val="600"/>
              </a:spcBef>
              <a:spcAft>
                <a:spcPts val="600"/>
              </a:spcAft>
            </a:pPr>
            <a:r>
              <a:rPr lang="zh-CN" altLang="en-US" sz="1600" b="1" dirty="0" smtClean="0">
                <a:solidFill>
                  <a:srgbClr val="FFFFCC"/>
                </a:solidFill>
              </a:rPr>
              <a:t>课程</a:t>
            </a:r>
            <a:r>
              <a:rPr lang="en-US" altLang="zh-CN" sz="1600" b="1" dirty="0" smtClean="0">
                <a:solidFill>
                  <a:srgbClr val="FFFFCC"/>
                </a:solidFill>
              </a:rPr>
              <a:t>1</a:t>
            </a:r>
            <a:endParaRPr lang="zh-CN" altLang="en-US" sz="1600" b="1" dirty="0">
              <a:solidFill>
                <a:srgbClr val="FFFFCC"/>
              </a:solidFill>
            </a:endParaRPr>
          </a:p>
        </p:txBody>
      </p:sp>
      <p:sp>
        <p:nvSpPr>
          <p:cNvPr id="27" name="Text Box 11"/>
          <p:cNvSpPr>
            <a:spLocks noChangeArrowheads="1"/>
          </p:cNvSpPr>
          <p:nvPr/>
        </p:nvSpPr>
        <p:spPr bwMode="auto">
          <a:xfrm>
            <a:off x="7589027" y="5774040"/>
            <a:ext cx="1190625" cy="338554"/>
          </a:xfrm>
          <a:prstGeom prst="rect">
            <a:avLst/>
          </a:prstGeom>
          <a:gradFill flip="none" rotWithShape="1">
            <a:gsLst>
              <a:gs pos="0">
                <a:srgbClr val="C00000">
                  <a:shade val="30000"/>
                  <a:satMod val="115000"/>
                </a:srgbClr>
              </a:gs>
              <a:gs pos="29000">
                <a:srgbClr val="C00000">
                  <a:shade val="67500"/>
                  <a:satMod val="115000"/>
                </a:srgbClr>
              </a:gs>
              <a:gs pos="100000">
                <a:srgbClr val="C00000">
                  <a:shade val="100000"/>
                  <a:satMod val="115000"/>
                </a:srgbClr>
              </a:gs>
            </a:gsLst>
            <a:lin ang="16200000" scaled="1"/>
            <a:tileRect/>
          </a:gradFill>
          <a:ln w="9525" cmpd="sng">
            <a:noFill/>
            <a:bevel/>
          </a:ln>
        </p:spPr>
        <p:txBody>
          <a:bodyPr wrap="square">
            <a:spAutoFit/>
          </a:bodyPr>
          <a:p>
            <a:pPr algn="ctr">
              <a:spcBef>
                <a:spcPts val="600"/>
              </a:spcBef>
              <a:spcAft>
                <a:spcPts val="600"/>
              </a:spcAft>
            </a:pPr>
            <a:r>
              <a:rPr lang="zh-CN" altLang="en-US" sz="1600" b="1" dirty="0" smtClean="0">
                <a:solidFill>
                  <a:srgbClr val="FFFFCC"/>
                </a:solidFill>
              </a:rPr>
              <a:t>课程</a:t>
            </a:r>
            <a:r>
              <a:rPr lang="en-US" altLang="zh-CN" sz="1600" b="1" dirty="0" smtClean="0">
                <a:solidFill>
                  <a:srgbClr val="FFFFCC"/>
                </a:solidFill>
              </a:rPr>
              <a:t>1</a:t>
            </a:r>
            <a:endParaRPr lang="zh-CN" altLang="en-US" sz="1600" b="1" dirty="0">
              <a:solidFill>
                <a:srgbClr val="FFFFCC"/>
              </a:solidFill>
            </a:endParaRPr>
          </a:p>
        </p:txBody>
      </p:sp>
      <p:sp>
        <p:nvSpPr>
          <p:cNvPr id="28" name="Text Box 11"/>
          <p:cNvSpPr>
            <a:spLocks noChangeArrowheads="1"/>
          </p:cNvSpPr>
          <p:nvPr/>
        </p:nvSpPr>
        <p:spPr bwMode="auto">
          <a:xfrm>
            <a:off x="6172703" y="5908803"/>
            <a:ext cx="1190625" cy="338554"/>
          </a:xfrm>
          <a:prstGeom prst="rect">
            <a:avLst/>
          </a:prstGeom>
          <a:gradFill flip="none" rotWithShape="1">
            <a:gsLst>
              <a:gs pos="0">
                <a:srgbClr val="C00000">
                  <a:shade val="30000"/>
                  <a:satMod val="115000"/>
                </a:srgbClr>
              </a:gs>
              <a:gs pos="29000">
                <a:srgbClr val="C00000">
                  <a:shade val="67500"/>
                  <a:satMod val="115000"/>
                </a:srgbClr>
              </a:gs>
              <a:gs pos="100000">
                <a:srgbClr val="C00000">
                  <a:shade val="100000"/>
                  <a:satMod val="115000"/>
                </a:srgbClr>
              </a:gs>
            </a:gsLst>
            <a:lin ang="16200000" scaled="1"/>
            <a:tileRect/>
          </a:gradFill>
          <a:ln w="9525" cmpd="sng">
            <a:noFill/>
            <a:bevel/>
          </a:ln>
        </p:spPr>
        <p:txBody>
          <a:bodyPr wrap="square">
            <a:spAutoFit/>
          </a:bodyPr>
          <a:p>
            <a:pPr algn="ctr">
              <a:spcBef>
                <a:spcPts val="600"/>
              </a:spcBef>
              <a:spcAft>
                <a:spcPts val="600"/>
              </a:spcAft>
            </a:pPr>
            <a:r>
              <a:rPr lang="zh-CN" altLang="en-US" sz="1600" b="1" dirty="0" smtClean="0">
                <a:solidFill>
                  <a:srgbClr val="FFFFCC"/>
                </a:solidFill>
              </a:rPr>
              <a:t>课程</a:t>
            </a:r>
            <a:r>
              <a:rPr lang="en-US" altLang="zh-CN" sz="1600" b="1" dirty="0" smtClean="0">
                <a:solidFill>
                  <a:srgbClr val="FFFFCC"/>
                </a:solidFill>
              </a:rPr>
              <a:t>1</a:t>
            </a:r>
            <a:endParaRPr lang="zh-CN" altLang="en-US" sz="1600" b="1" dirty="0">
              <a:solidFill>
                <a:srgbClr val="FFFFCC"/>
              </a:solidFill>
            </a:endParaRPr>
          </a:p>
        </p:txBody>
      </p:sp>
      <p:sp>
        <p:nvSpPr>
          <p:cNvPr id="29" name="Text Box 11"/>
          <p:cNvSpPr>
            <a:spLocks noChangeArrowheads="1"/>
          </p:cNvSpPr>
          <p:nvPr/>
        </p:nvSpPr>
        <p:spPr bwMode="auto">
          <a:xfrm>
            <a:off x="7793707" y="6067143"/>
            <a:ext cx="1190625" cy="338554"/>
          </a:xfrm>
          <a:prstGeom prst="rect">
            <a:avLst/>
          </a:prstGeom>
          <a:gradFill flip="none" rotWithShape="1">
            <a:gsLst>
              <a:gs pos="0">
                <a:srgbClr val="C00000">
                  <a:shade val="30000"/>
                  <a:satMod val="115000"/>
                </a:srgbClr>
              </a:gs>
              <a:gs pos="29000">
                <a:srgbClr val="C00000">
                  <a:shade val="67500"/>
                  <a:satMod val="115000"/>
                </a:srgbClr>
              </a:gs>
              <a:gs pos="100000">
                <a:srgbClr val="C00000">
                  <a:shade val="100000"/>
                  <a:satMod val="115000"/>
                </a:srgbClr>
              </a:gs>
            </a:gsLst>
            <a:lin ang="16200000" scaled="1"/>
            <a:tileRect/>
          </a:gradFill>
          <a:ln w="9525" cmpd="sng">
            <a:noFill/>
            <a:bevel/>
          </a:ln>
        </p:spPr>
        <p:txBody>
          <a:bodyPr wrap="square">
            <a:spAutoFit/>
          </a:bodyPr>
          <a:p>
            <a:pPr algn="ctr">
              <a:spcBef>
                <a:spcPts val="600"/>
              </a:spcBef>
              <a:spcAft>
                <a:spcPts val="600"/>
              </a:spcAft>
            </a:pPr>
            <a:r>
              <a:rPr lang="zh-CN" altLang="en-US" sz="1600" b="1" dirty="0" smtClean="0">
                <a:solidFill>
                  <a:srgbClr val="FFFFCC"/>
                </a:solidFill>
              </a:rPr>
              <a:t>课程</a:t>
            </a:r>
            <a:r>
              <a:rPr lang="en-US" altLang="zh-CN" sz="1600" b="1" dirty="0" smtClean="0">
                <a:solidFill>
                  <a:srgbClr val="FFFFCC"/>
                </a:solidFill>
              </a:rPr>
              <a:t>1</a:t>
            </a:r>
            <a:endParaRPr lang="zh-CN" altLang="en-US" sz="1600" b="1" dirty="0">
              <a:solidFill>
                <a:srgbClr val="FFFFCC"/>
              </a:solidFill>
            </a:endParaRPr>
          </a:p>
        </p:txBody>
      </p:sp>
      <p:sp>
        <p:nvSpPr>
          <p:cNvPr id="30" name="Text Box 11"/>
          <p:cNvSpPr>
            <a:spLocks noChangeArrowheads="1"/>
          </p:cNvSpPr>
          <p:nvPr/>
        </p:nvSpPr>
        <p:spPr bwMode="auto">
          <a:xfrm>
            <a:off x="6062038" y="5790917"/>
            <a:ext cx="1190625" cy="338554"/>
          </a:xfrm>
          <a:prstGeom prst="rect">
            <a:avLst/>
          </a:prstGeom>
          <a:gradFill flip="none" rotWithShape="1">
            <a:gsLst>
              <a:gs pos="0">
                <a:srgbClr val="C00000">
                  <a:shade val="30000"/>
                  <a:satMod val="115000"/>
                </a:srgbClr>
              </a:gs>
              <a:gs pos="29000">
                <a:srgbClr val="C00000">
                  <a:shade val="67500"/>
                  <a:satMod val="115000"/>
                </a:srgbClr>
              </a:gs>
              <a:gs pos="100000">
                <a:srgbClr val="C00000">
                  <a:shade val="100000"/>
                  <a:satMod val="115000"/>
                </a:srgbClr>
              </a:gs>
            </a:gsLst>
            <a:lin ang="16200000" scaled="1"/>
            <a:tileRect/>
          </a:gradFill>
          <a:ln w="9525" cmpd="sng">
            <a:noFill/>
            <a:bevel/>
          </a:ln>
        </p:spPr>
        <p:txBody>
          <a:bodyPr wrap="square">
            <a:spAutoFit/>
          </a:bodyPr>
          <a:p>
            <a:pPr algn="ctr">
              <a:spcBef>
                <a:spcPts val="600"/>
              </a:spcBef>
              <a:spcAft>
                <a:spcPts val="600"/>
              </a:spcAft>
            </a:pPr>
            <a:r>
              <a:rPr lang="zh-CN" altLang="en-US" sz="1600" b="1" dirty="0" smtClean="0">
                <a:solidFill>
                  <a:srgbClr val="FFFFCC"/>
                </a:solidFill>
              </a:rPr>
              <a:t>课程</a:t>
            </a:r>
            <a:r>
              <a:rPr lang="en-US" altLang="zh-CN" sz="1600" b="1" dirty="0" smtClean="0">
                <a:solidFill>
                  <a:srgbClr val="FFFFCC"/>
                </a:solidFill>
              </a:rPr>
              <a:t>1</a:t>
            </a:r>
            <a:endParaRPr lang="zh-CN" altLang="en-US" sz="1600" b="1" dirty="0">
              <a:solidFill>
                <a:srgbClr val="FFFFCC"/>
              </a:solidFill>
            </a:endParaRPr>
          </a:p>
        </p:txBody>
      </p:sp>
      <p:sp>
        <p:nvSpPr>
          <p:cNvPr id="31" name="Text Box 11"/>
          <p:cNvSpPr>
            <a:spLocks noChangeArrowheads="1"/>
          </p:cNvSpPr>
          <p:nvPr/>
        </p:nvSpPr>
        <p:spPr bwMode="auto">
          <a:xfrm>
            <a:off x="6265239" y="5943317"/>
            <a:ext cx="1190625" cy="338554"/>
          </a:xfrm>
          <a:prstGeom prst="rect">
            <a:avLst/>
          </a:prstGeom>
          <a:gradFill flip="none" rotWithShape="1">
            <a:gsLst>
              <a:gs pos="0">
                <a:srgbClr val="C00000">
                  <a:shade val="30000"/>
                  <a:satMod val="115000"/>
                </a:srgbClr>
              </a:gs>
              <a:gs pos="29000">
                <a:srgbClr val="C00000">
                  <a:shade val="67500"/>
                  <a:satMod val="115000"/>
                </a:srgbClr>
              </a:gs>
              <a:gs pos="100000">
                <a:srgbClr val="C00000">
                  <a:shade val="100000"/>
                  <a:satMod val="115000"/>
                </a:srgbClr>
              </a:gs>
            </a:gsLst>
            <a:lin ang="16200000" scaled="1"/>
            <a:tileRect/>
          </a:gradFill>
          <a:ln w="9525" cmpd="sng">
            <a:noFill/>
            <a:bevel/>
          </a:ln>
        </p:spPr>
        <p:txBody>
          <a:bodyPr wrap="square">
            <a:spAutoFit/>
          </a:bodyPr>
          <a:p>
            <a:pPr algn="ctr">
              <a:spcBef>
                <a:spcPts val="600"/>
              </a:spcBef>
              <a:spcAft>
                <a:spcPts val="600"/>
              </a:spcAft>
            </a:pPr>
            <a:r>
              <a:rPr lang="zh-CN" altLang="en-US" sz="1600" b="1" dirty="0" smtClean="0">
                <a:solidFill>
                  <a:srgbClr val="FFFFCC"/>
                </a:solidFill>
              </a:rPr>
              <a:t>课程</a:t>
            </a:r>
            <a:r>
              <a:rPr lang="en-US" altLang="zh-CN" sz="1600" b="1" dirty="0" smtClean="0">
                <a:solidFill>
                  <a:srgbClr val="FFFFCC"/>
                </a:solidFill>
              </a:rPr>
              <a:t>1</a:t>
            </a:r>
            <a:endParaRPr lang="zh-CN" altLang="en-US" sz="1600" b="1" dirty="0">
              <a:solidFill>
                <a:srgbClr val="FFFFCC"/>
              </a:solidFill>
            </a:endParaRPr>
          </a:p>
        </p:txBody>
      </p:sp>
      <p:sp>
        <p:nvSpPr>
          <p:cNvPr id="32" name="Text Box 11"/>
          <p:cNvSpPr>
            <a:spLocks noChangeArrowheads="1"/>
          </p:cNvSpPr>
          <p:nvPr/>
        </p:nvSpPr>
        <p:spPr bwMode="auto">
          <a:xfrm>
            <a:off x="9491636" y="5943022"/>
            <a:ext cx="1190625" cy="338554"/>
          </a:xfrm>
          <a:prstGeom prst="rect">
            <a:avLst/>
          </a:prstGeom>
          <a:gradFill flip="none" rotWithShape="1">
            <a:gsLst>
              <a:gs pos="0">
                <a:srgbClr val="C00000">
                  <a:shade val="30000"/>
                  <a:satMod val="115000"/>
                </a:srgbClr>
              </a:gs>
              <a:gs pos="29000">
                <a:srgbClr val="C00000">
                  <a:shade val="67500"/>
                  <a:satMod val="115000"/>
                </a:srgbClr>
              </a:gs>
              <a:gs pos="100000">
                <a:srgbClr val="C00000">
                  <a:shade val="100000"/>
                  <a:satMod val="115000"/>
                </a:srgbClr>
              </a:gs>
            </a:gsLst>
            <a:lin ang="16200000" scaled="1"/>
            <a:tileRect/>
          </a:gradFill>
          <a:ln w="9525" cmpd="sng">
            <a:noFill/>
            <a:bevel/>
          </a:ln>
        </p:spPr>
        <p:txBody>
          <a:bodyPr wrap="square">
            <a:spAutoFit/>
          </a:bodyPr>
          <a:p>
            <a:pPr algn="ctr">
              <a:spcBef>
                <a:spcPts val="600"/>
              </a:spcBef>
              <a:spcAft>
                <a:spcPts val="600"/>
              </a:spcAft>
            </a:pPr>
            <a:r>
              <a:rPr lang="zh-CN" altLang="en-US" sz="1600" b="1" dirty="0" smtClean="0">
                <a:solidFill>
                  <a:srgbClr val="FFFFCC"/>
                </a:solidFill>
              </a:rPr>
              <a:t>课程</a:t>
            </a:r>
            <a:r>
              <a:rPr lang="en-US" altLang="zh-CN" sz="1600" b="1" dirty="0" smtClean="0">
                <a:solidFill>
                  <a:srgbClr val="FFFFCC"/>
                </a:solidFill>
              </a:rPr>
              <a:t>1</a:t>
            </a:r>
            <a:endParaRPr lang="zh-CN" altLang="en-US" sz="1600" b="1" dirty="0">
              <a:solidFill>
                <a:srgbClr val="FFFFCC"/>
              </a:solidFill>
            </a:endParaRPr>
          </a:p>
        </p:txBody>
      </p:sp>
      <p:sp>
        <p:nvSpPr>
          <p:cNvPr id="33" name="Text Box 11"/>
          <p:cNvSpPr>
            <a:spLocks noChangeArrowheads="1"/>
          </p:cNvSpPr>
          <p:nvPr/>
        </p:nvSpPr>
        <p:spPr bwMode="auto">
          <a:xfrm>
            <a:off x="9241203" y="5756516"/>
            <a:ext cx="1190625" cy="338554"/>
          </a:xfrm>
          <a:prstGeom prst="rect">
            <a:avLst/>
          </a:prstGeom>
          <a:gradFill flip="none" rotWithShape="1">
            <a:gsLst>
              <a:gs pos="0">
                <a:srgbClr val="C00000">
                  <a:shade val="30000"/>
                  <a:satMod val="115000"/>
                </a:srgbClr>
              </a:gs>
              <a:gs pos="29000">
                <a:srgbClr val="C00000">
                  <a:shade val="67500"/>
                  <a:satMod val="115000"/>
                </a:srgbClr>
              </a:gs>
              <a:gs pos="100000">
                <a:srgbClr val="C00000">
                  <a:shade val="100000"/>
                  <a:satMod val="115000"/>
                </a:srgbClr>
              </a:gs>
            </a:gsLst>
            <a:lin ang="16200000" scaled="1"/>
            <a:tileRect/>
          </a:gradFill>
          <a:ln w="9525" cmpd="sng">
            <a:noFill/>
            <a:bevel/>
          </a:ln>
        </p:spPr>
        <p:txBody>
          <a:bodyPr wrap="square">
            <a:spAutoFit/>
          </a:bodyPr>
          <a:p>
            <a:pPr algn="ctr">
              <a:spcBef>
                <a:spcPts val="600"/>
              </a:spcBef>
              <a:spcAft>
                <a:spcPts val="600"/>
              </a:spcAft>
            </a:pPr>
            <a:r>
              <a:rPr lang="zh-CN" altLang="en-US" sz="1600" b="1" dirty="0" smtClean="0">
                <a:solidFill>
                  <a:srgbClr val="FFFFCC"/>
                </a:solidFill>
              </a:rPr>
              <a:t>课程</a:t>
            </a:r>
            <a:r>
              <a:rPr lang="en-US" altLang="zh-CN" sz="1600" b="1" dirty="0" smtClean="0">
                <a:solidFill>
                  <a:srgbClr val="FFFFCC"/>
                </a:solidFill>
              </a:rPr>
              <a:t>1</a:t>
            </a:r>
            <a:endParaRPr lang="zh-CN" altLang="en-US" sz="1600" b="1" dirty="0">
              <a:solidFill>
                <a:srgbClr val="FFFFCC"/>
              </a:solidFill>
            </a:endParaRPr>
          </a:p>
        </p:txBody>
      </p:sp>
      <p:sp>
        <p:nvSpPr>
          <p:cNvPr id="34" name="Line 18"/>
          <p:cNvSpPr>
            <a:spLocks noChangeShapeType="1"/>
          </p:cNvSpPr>
          <p:nvPr/>
        </p:nvSpPr>
        <p:spPr bwMode="auto">
          <a:xfrm flipV="1">
            <a:off x="7097959" y="4224512"/>
            <a:ext cx="491067" cy="431800"/>
          </a:xfrm>
          <a:prstGeom prst="line">
            <a:avLst/>
          </a:prstGeom>
          <a:noFill/>
          <a:ln w="9525" cmpd="sng">
            <a:solidFill>
              <a:schemeClr val="tx1"/>
            </a:solidFill>
            <a:bevel/>
            <a:tailEnd type="stealth" w="lg" len="lg"/>
          </a:ln>
        </p:spPr>
        <p:txBody>
          <a:bodyPr/>
          <a:p>
            <a:pPr>
              <a:spcBef>
                <a:spcPts val="600"/>
              </a:spcBef>
              <a:spcAft>
                <a:spcPts val="600"/>
              </a:spcAft>
            </a:pPr>
            <a:endParaRPr lang="zh-CN" altLang="zh-CN" sz="2600" b="1">
              <a:solidFill>
                <a:srgbClr val="000000"/>
              </a:solidFill>
              <a:latin typeface="Lucida Sans Unicode" panose="020B0602030504020204" pitchFamily="34" charset="0"/>
              <a:ea typeface="黑体" panose="02010609060101010101" pitchFamily="49" charset="-122"/>
              <a:sym typeface="黑体" panose="02010609060101010101" pitchFamily="49" charset="-122"/>
            </a:endParaRPr>
          </a:p>
        </p:txBody>
      </p:sp>
      <p:sp>
        <p:nvSpPr>
          <p:cNvPr id="35" name="Text Box 11"/>
          <p:cNvSpPr>
            <a:spLocks noChangeArrowheads="1"/>
          </p:cNvSpPr>
          <p:nvPr/>
        </p:nvSpPr>
        <p:spPr bwMode="auto">
          <a:xfrm>
            <a:off x="10430801" y="5720158"/>
            <a:ext cx="1190625" cy="338554"/>
          </a:xfrm>
          <a:prstGeom prst="rect">
            <a:avLst/>
          </a:prstGeom>
          <a:gradFill flip="none" rotWithShape="1">
            <a:gsLst>
              <a:gs pos="0">
                <a:srgbClr val="C00000">
                  <a:shade val="30000"/>
                  <a:satMod val="115000"/>
                </a:srgbClr>
              </a:gs>
              <a:gs pos="29000">
                <a:srgbClr val="C00000">
                  <a:shade val="67500"/>
                  <a:satMod val="115000"/>
                </a:srgbClr>
              </a:gs>
              <a:gs pos="100000">
                <a:srgbClr val="C00000">
                  <a:shade val="100000"/>
                  <a:satMod val="115000"/>
                </a:srgbClr>
              </a:gs>
            </a:gsLst>
            <a:lin ang="16200000" scaled="1"/>
            <a:tileRect/>
          </a:gradFill>
          <a:ln w="9525" cmpd="sng">
            <a:noFill/>
            <a:bevel/>
          </a:ln>
        </p:spPr>
        <p:txBody>
          <a:bodyPr wrap="square">
            <a:spAutoFit/>
          </a:bodyPr>
          <a:p>
            <a:pPr algn="ctr">
              <a:spcBef>
                <a:spcPts val="600"/>
              </a:spcBef>
              <a:spcAft>
                <a:spcPts val="600"/>
              </a:spcAft>
            </a:pPr>
            <a:r>
              <a:rPr lang="zh-CN" altLang="en-US" sz="1600" b="1" dirty="0" smtClean="0">
                <a:solidFill>
                  <a:srgbClr val="FFFFCC"/>
                </a:solidFill>
              </a:rPr>
              <a:t>课程</a:t>
            </a:r>
            <a:r>
              <a:rPr lang="en-US" altLang="zh-CN" sz="1600" b="1" dirty="0" smtClean="0">
                <a:solidFill>
                  <a:srgbClr val="FFFFCC"/>
                </a:solidFill>
              </a:rPr>
              <a:t>1</a:t>
            </a:r>
            <a:endParaRPr lang="zh-CN" altLang="en-US" sz="1600" b="1" dirty="0">
              <a:solidFill>
                <a:srgbClr val="FFFFCC"/>
              </a:solidFill>
            </a:endParaRPr>
          </a:p>
        </p:txBody>
      </p:sp>
      <p:sp>
        <p:nvSpPr>
          <p:cNvPr id="37" name="Text Box 11"/>
          <p:cNvSpPr>
            <a:spLocks noChangeArrowheads="1"/>
          </p:cNvSpPr>
          <p:nvPr/>
        </p:nvSpPr>
        <p:spPr bwMode="auto">
          <a:xfrm>
            <a:off x="6017189" y="4547042"/>
            <a:ext cx="1500835" cy="338554"/>
          </a:xfrm>
          <a:prstGeom prst="rect">
            <a:avLst/>
          </a:prstGeom>
          <a:gradFill flip="none" rotWithShape="1">
            <a:gsLst>
              <a:gs pos="0">
                <a:srgbClr val="C00000">
                  <a:shade val="30000"/>
                  <a:satMod val="115000"/>
                </a:srgbClr>
              </a:gs>
              <a:gs pos="29000">
                <a:srgbClr val="C00000">
                  <a:shade val="67500"/>
                  <a:satMod val="115000"/>
                </a:srgbClr>
              </a:gs>
              <a:gs pos="100000">
                <a:srgbClr val="C00000">
                  <a:shade val="100000"/>
                  <a:satMod val="115000"/>
                </a:srgbClr>
              </a:gs>
            </a:gsLst>
            <a:lin ang="16200000" scaled="1"/>
            <a:tileRect/>
          </a:gradFill>
          <a:ln w="9525" cmpd="sng">
            <a:noFill/>
            <a:bevel/>
          </a:ln>
        </p:spPr>
        <p:txBody>
          <a:bodyPr wrap="square">
            <a:spAutoFit/>
          </a:bodyPr>
          <a:p>
            <a:pPr algn="ctr">
              <a:spcBef>
                <a:spcPts val="600"/>
              </a:spcBef>
              <a:spcAft>
                <a:spcPts val="600"/>
              </a:spcAft>
            </a:pPr>
            <a:r>
              <a:rPr lang="zh-CN" altLang="en-US" sz="1600" b="1" dirty="0" smtClean="0">
                <a:solidFill>
                  <a:srgbClr val="FFFFCC"/>
                </a:solidFill>
              </a:rPr>
              <a:t>培养环节</a:t>
            </a:r>
            <a:r>
              <a:rPr lang="en-US" altLang="zh-CN" sz="1600" b="1" dirty="0" smtClean="0">
                <a:solidFill>
                  <a:srgbClr val="FFFFCC"/>
                </a:solidFill>
              </a:rPr>
              <a:t>1</a:t>
            </a:r>
            <a:endParaRPr lang="zh-CN" altLang="en-US" sz="1600" b="1" dirty="0">
              <a:solidFill>
                <a:srgbClr val="FFFFCC"/>
              </a:solidFill>
            </a:endParaRPr>
          </a:p>
        </p:txBody>
      </p:sp>
      <p:sp>
        <p:nvSpPr>
          <p:cNvPr id="38" name="Text Box 11"/>
          <p:cNvSpPr>
            <a:spLocks noChangeArrowheads="1"/>
          </p:cNvSpPr>
          <p:nvPr/>
        </p:nvSpPr>
        <p:spPr bwMode="auto">
          <a:xfrm>
            <a:off x="10164891" y="4639022"/>
            <a:ext cx="1500835" cy="338554"/>
          </a:xfrm>
          <a:prstGeom prst="rect">
            <a:avLst/>
          </a:prstGeom>
          <a:gradFill flip="none" rotWithShape="1">
            <a:gsLst>
              <a:gs pos="0">
                <a:srgbClr val="C00000">
                  <a:shade val="30000"/>
                  <a:satMod val="115000"/>
                </a:srgbClr>
              </a:gs>
              <a:gs pos="29000">
                <a:srgbClr val="C00000">
                  <a:shade val="67500"/>
                  <a:satMod val="115000"/>
                </a:srgbClr>
              </a:gs>
              <a:gs pos="100000">
                <a:srgbClr val="C00000">
                  <a:shade val="100000"/>
                  <a:satMod val="115000"/>
                </a:srgbClr>
              </a:gs>
            </a:gsLst>
            <a:lin ang="16200000" scaled="1"/>
            <a:tileRect/>
          </a:gradFill>
          <a:ln w="9525" cmpd="sng">
            <a:noFill/>
            <a:bevel/>
          </a:ln>
        </p:spPr>
        <p:txBody>
          <a:bodyPr wrap="square">
            <a:spAutoFit/>
          </a:bodyPr>
          <a:p>
            <a:pPr algn="ctr">
              <a:spcBef>
                <a:spcPts val="600"/>
              </a:spcBef>
              <a:spcAft>
                <a:spcPts val="600"/>
              </a:spcAft>
            </a:pPr>
            <a:r>
              <a:rPr lang="zh-CN" altLang="en-US" sz="1600" b="1" dirty="0" smtClean="0">
                <a:solidFill>
                  <a:srgbClr val="FFFFCC"/>
                </a:solidFill>
              </a:rPr>
              <a:t>培养环节</a:t>
            </a:r>
            <a:r>
              <a:rPr lang="en-US" altLang="zh-CN" sz="1600" b="1" dirty="0" err="1" smtClean="0">
                <a:solidFill>
                  <a:srgbClr val="FFFFCC"/>
                </a:solidFill>
              </a:rPr>
              <a:t>i</a:t>
            </a:r>
            <a:endParaRPr lang="zh-CN" altLang="en-US" sz="1600" b="1" dirty="0">
              <a:solidFill>
                <a:srgbClr val="FFFFCC"/>
              </a:solidFill>
            </a:endParaRPr>
          </a:p>
        </p:txBody>
      </p:sp>
      <p:sp>
        <p:nvSpPr>
          <p:cNvPr id="39" name="Line 18"/>
          <p:cNvSpPr>
            <a:spLocks noChangeShapeType="1"/>
          </p:cNvSpPr>
          <p:nvPr/>
        </p:nvSpPr>
        <p:spPr bwMode="auto">
          <a:xfrm flipV="1">
            <a:off x="7108542" y="4224513"/>
            <a:ext cx="902796" cy="1414005"/>
          </a:xfrm>
          <a:prstGeom prst="line">
            <a:avLst/>
          </a:prstGeom>
          <a:noFill/>
          <a:ln w="9525" cmpd="sng">
            <a:solidFill>
              <a:schemeClr val="tx1"/>
            </a:solidFill>
            <a:bevel/>
            <a:tailEnd type="stealth" w="lg" len="lg"/>
          </a:ln>
        </p:spPr>
        <p:txBody>
          <a:bodyPr/>
          <a:p>
            <a:pPr>
              <a:spcBef>
                <a:spcPts val="600"/>
              </a:spcBef>
              <a:spcAft>
                <a:spcPts val="600"/>
              </a:spcAft>
            </a:pPr>
            <a:endParaRPr lang="zh-CN" altLang="zh-CN" sz="2600" b="1">
              <a:solidFill>
                <a:srgbClr val="000000"/>
              </a:solidFill>
              <a:latin typeface="Lucida Sans Unicode" panose="020B0602030504020204" pitchFamily="34" charset="0"/>
              <a:ea typeface="黑体" panose="02010609060101010101" pitchFamily="49" charset="-122"/>
              <a:sym typeface="黑体" panose="02010609060101010101" pitchFamily="49" charset="-122"/>
            </a:endParaRPr>
          </a:p>
        </p:txBody>
      </p:sp>
      <p:sp>
        <p:nvSpPr>
          <p:cNvPr id="40" name="Line 18"/>
          <p:cNvSpPr>
            <a:spLocks noChangeShapeType="1"/>
          </p:cNvSpPr>
          <p:nvPr/>
        </p:nvSpPr>
        <p:spPr bwMode="auto">
          <a:xfrm flipH="1" flipV="1">
            <a:off x="9698798" y="4155980"/>
            <a:ext cx="670469" cy="729616"/>
          </a:xfrm>
          <a:prstGeom prst="line">
            <a:avLst/>
          </a:prstGeom>
          <a:noFill/>
          <a:ln w="9525" cmpd="sng">
            <a:solidFill>
              <a:schemeClr val="tx1"/>
            </a:solidFill>
            <a:bevel/>
            <a:tailEnd type="stealth" w="lg" len="lg"/>
          </a:ln>
        </p:spPr>
        <p:txBody>
          <a:bodyPr/>
          <a:p>
            <a:pPr>
              <a:spcBef>
                <a:spcPts val="600"/>
              </a:spcBef>
              <a:spcAft>
                <a:spcPts val="600"/>
              </a:spcAft>
            </a:pPr>
            <a:endParaRPr lang="zh-CN" altLang="zh-CN" sz="2600" b="1">
              <a:solidFill>
                <a:srgbClr val="000000"/>
              </a:solidFill>
              <a:latin typeface="Lucida Sans Unicode" panose="020B0602030504020204" pitchFamily="34" charset="0"/>
              <a:ea typeface="黑体" panose="02010609060101010101" pitchFamily="49" charset="-122"/>
              <a:sym typeface="黑体" panose="02010609060101010101" pitchFamily="49" charset="-122"/>
            </a:endParaRPr>
          </a:p>
        </p:txBody>
      </p:sp>
      <p:sp>
        <p:nvSpPr>
          <p:cNvPr id="41" name="Line 18"/>
          <p:cNvSpPr>
            <a:spLocks noChangeShapeType="1"/>
          </p:cNvSpPr>
          <p:nvPr/>
        </p:nvSpPr>
        <p:spPr bwMode="auto">
          <a:xfrm flipH="1" flipV="1">
            <a:off x="8984331" y="4224512"/>
            <a:ext cx="439781" cy="1414005"/>
          </a:xfrm>
          <a:prstGeom prst="line">
            <a:avLst/>
          </a:prstGeom>
          <a:noFill/>
          <a:ln w="9525" cmpd="sng">
            <a:solidFill>
              <a:schemeClr val="tx1"/>
            </a:solidFill>
            <a:bevel/>
            <a:tailEnd type="stealth" w="lg" len="lg"/>
          </a:ln>
        </p:spPr>
        <p:txBody>
          <a:bodyPr/>
          <a:p>
            <a:pPr>
              <a:spcBef>
                <a:spcPts val="600"/>
              </a:spcBef>
              <a:spcAft>
                <a:spcPts val="600"/>
              </a:spcAft>
            </a:pPr>
            <a:endParaRPr lang="zh-CN" altLang="zh-CN" sz="2600" b="1">
              <a:solidFill>
                <a:srgbClr val="000000"/>
              </a:solidFill>
              <a:latin typeface="Lucida Sans Unicode" panose="020B0602030504020204" pitchFamily="34" charset="0"/>
              <a:ea typeface="黑体" panose="02010609060101010101" pitchFamily="49" charset="-122"/>
              <a:sym typeface="黑体" panose="02010609060101010101" pitchFamily="49" charset="-122"/>
            </a:endParaRPr>
          </a:p>
        </p:txBody>
      </p:sp>
      <p:sp>
        <p:nvSpPr>
          <p:cNvPr id="42" name="Line 18"/>
          <p:cNvSpPr>
            <a:spLocks noChangeShapeType="1"/>
          </p:cNvSpPr>
          <p:nvPr/>
        </p:nvSpPr>
        <p:spPr bwMode="auto">
          <a:xfrm flipV="1">
            <a:off x="8294040" y="4440412"/>
            <a:ext cx="0" cy="1198105"/>
          </a:xfrm>
          <a:prstGeom prst="line">
            <a:avLst/>
          </a:prstGeom>
          <a:noFill/>
          <a:ln w="9525" cmpd="sng">
            <a:solidFill>
              <a:schemeClr val="tx1"/>
            </a:solidFill>
            <a:bevel/>
            <a:tailEnd type="stealth" w="lg" len="lg"/>
          </a:ln>
        </p:spPr>
        <p:txBody>
          <a:bodyPr/>
          <a:p>
            <a:pPr>
              <a:spcBef>
                <a:spcPts val="600"/>
              </a:spcBef>
              <a:spcAft>
                <a:spcPts val="600"/>
              </a:spcAft>
            </a:pPr>
            <a:endParaRPr lang="zh-CN" altLang="zh-CN" sz="2600" b="1">
              <a:solidFill>
                <a:srgbClr val="000000"/>
              </a:solidFill>
              <a:latin typeface="Lucida Sans Unicode" panose="020B0602030504020204" pitchFamily="34" charset="0"/>
              <a:ea typeface="黑体" panose="02010609060101010101" pitchFamily="49" charset="-122"/>
              <a:sym typeface="黑体" panose="02010609060101010101" pitchFamily="49" charset="-122"/>
            </a:endParaRPr>
          </a:p>
        </p:txBody>
      </p:sp>
      <p:sp>
        <p:nvSpPr>
          <p:cNvPr id="48" name="下箭头 47"/>
          <p:cNvSpPr/>
          <p:nvPr/>
        </p:nvSpPr>
        <p:spPr>
          <a:xfrm>
            <a:off x="5682661" y="3905095"/>
            <a:ext cx="771489" cy="29170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dirty="0" smtClean="0">
                <a:solidFill>
                  <a:srgbClr val="FFFF00"/>
                </a:solidFill>
              </a:rPr>
              <a:t>自顶向下分解</a:t>
            </a:r>
            <a:endParaRPr lang="zh-CN" altLang="en-US" b="1" dirty="0">
              <a:solidFill>
                <a:srgbClr val="FFFF00"/>
              </a:solidFill>
            </a:endParaRPr>
          </a:p>
        </p:txBody>
      </p:sp>
      <p:sp>
        <p:nvSpPr>
          <p:cNvPr id="4" name="上箭头 3"/>
          <p:cNvSpPr/>
          <p:nvPr/>
        </p:nvSpPr>
        <p:spPr>
          <a:xfrm>
            <a:off x="11621426" y="4048617"/>
            <a:ext cx="650955" cy="2773912"/>
          </a:xfrm>
          <a:prstGeom prst="upArrow">
            <a:avLst/>
          </a:prstGeom>
          <a:solidFill>
            <a:schemeClr val="accent6">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dirty="0" smtClean="0">
                <a:solidFill>
                  <a:srgbClr val="002060"/>
                </a:solidFill>
              </a:rPr>
              <a:t>自底向上的支撑</a:t>
            </a:r>
            <a:endParaRPr lang="zh-CN" altLang="en-US" b="1" dirty="0">
              <a:solidFill>
                <a:srgbClr val="002060"/>
              </a:solidFill>
            </a:endParaRPr>
          </a:p>
        </p:txBody>
      </p:sp>
      <p:sp>
        <p:nvSpPr>
          <p:cNvPr id="5" name="Line 18"/>
          <p:cNvSpPr>
            <a:spLocks noChangeShapeType="1"/>
          </p:cNvSpPr>
          <p:nvPr/>
        </p:nvSpPr>
        <p:spPr bwMode="auto">
          <a:xfrm flipV="1">
            <a:off x="8883015" y="3269615"/>
            <a:ext cx="635" cy="549910"/>
          </a:xfrm>
          <a:prstGeom prst="line">
            <a:avLst/>
          </a:prstGeom>
          <a:noFill/>
          <a:ln w="9525" cmpd="sng">
            <a:solidFill>
              <a:schemeClr val="tx1"/>
            </a:solidFill>
            <a:bevel/>
            <a:tailEnd type="stealth" w="lg" len="lg"/>
          </a:ln>
        </p:spPr>
        <p:txBody>
          <a:bodyPr/>
          <a:p>
            <a:pPr>
              <a:spcBef>
                <a:spcPts val="600"/>
              </a:spcBef>
              <a:spcAft>
                <a:spcPts val="600"/>
              </a:spcAft>
            </a:pPr>
            <a:endParaRPr lang="zh-CN" altLang="zh-CN" sz="2600" b="1">
              <a:solidFill>
                <a:srgbClr val="000000"/>
              </a:solidFill>
              <a:latin typeface="Lucida Sans Unicode" panose="020B0602030504020204" pitchFamily="34" charset="0"/>
              <a:ea typeface="黑体" panose="02010609060101010101" pitchFamily="49" charset="-122"/>
              <a:sym typeface="黑体" panose="02010609060101010101" pitchFamily="49" charset="-122"/>
            </a:endParaRPr>
          </a:p>
        </p:txBody>
      </p:sp>
      <p:sp>
        <p:nvSpPr>
          <p:cNvPr id="6" name="文本框 5"/>
          <p:cNvSpPr txBox="1"/>
          <p:nvPr/>
        </p:nvSpPr>
        <p:spPr>
          <a:xfrm>
            <a:off x="881380" y="4701540"/>
            <a:ext cx="3738880" cy="521970"/>
          </a:xfrm>
          <a:prstGeom prst="rect">
            <a:avLst/>
          </a:prstGeom>
          <a:noFill/>
        </p:spPr>
        <p:txBody>
          <a:bodyPr wrap="none" rtlCol="0" anchor="t">
            <a:spAutoFit/>
          </a:bodyPr>
          <a:p>
            <a:r>
              <a:rPr lang="zh-CN" altLang="en-US" sz="2800" b="1">
                <a:solidFill>
                  <a:srgbClr val="C00000"/>
                </a:solidFill>
                <a:latin typeface="微软雅黑" panose="020B0503020204020204" pitchFamily="34" charset="-122"/>
                <a:ea typeface="微软雅黑" panose="020B0503020204020204" pitchFamily="34" charset="-122"/>
                <a:sym typeface="+mn-ea"/>
              </a:rPr>
              <a:t>如何考核学生的能力？</a:t>
            </a:r>
            <a:endParaRPr lang="zh-CN" altLang="en-US" sz="2800" b="1">
              <a:solidFill>
                <a:srgbClr val="C00000"/>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fill="hold"/>
                                        <p:tgtEl>
                                          <p:spTgt spid="48"/>
                                        </p:tgtEl>
                                        <p:attrNameLst>
                                          <p:attrName>ppt_x</p:attrName>
                                        </p:attrNameLst>
                                      </p:cBhvr>
                                      <p:tavLst>
                                        <p:tav tm="0">
                                          <p:val>
                                            <p:strVal val="#ppt_x"/>
                                          </p:val>
                                        </p:tav>
                                        <p:tav tm="100000">
                                          <p:val>
                                            <p:strVal val="#ppt_x"/>
                                          </p:val>
                                        </p:tav>
                                      </p:tavLst>
                                    </p:anim>
                                    <p:anim calcmode="lin" valueType="num">
                                      <p:cBhvr additive="base">
                                        <p:cTn id="8" dur="500" fill="hold"/>
                                        <p:tgtEl>
                                          <p:spTgt spid="4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bldLvl="0" animBg="1"/>
      <p:bldP spid="4" grpId="0" bldLvl="0" animBg="1"/>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
          <p:cNvSpPr>
            <a:spLocks noGrp="1"/>
          </p:cNvSpPr>
          <p:nvPr>
            <p:ph type="title"/>
          </p:nvPr>
        </p:nvSpPr>
        <p:spPr>
          <a:xfrm>
            <a:off x="0" y="1"/>
            <a:ext cx="12192000" cy="1052513"/>
          </a:xfrm>
        </p:spPr>
        <p:txBody>
          <a:bodyPr/>
          <a:lstStyle/>
          <a:p>
            <a:r>
              <a:rPr lang="zh-CN" altLang="en-US" smtClean="0">
                <a:latin typeface="黑体" panose="02010609060101010101" pitchFamily="49" charset="-122"/>
                <a:ea typeface="黑体" panose="02010609060101010101" pitchFamily="49" charset="-122"/>
              </a:rPr>
              <a:t>工程专业认证标准框架</a:t>
            </a:r>
            <a:endParaRPr lang="zh-CN" altLang="en-US" smtClean="0">
              <a:latin typeface="黑体" panose="02010609060101010101" pitchFamily="49" charset="-122"/>
              <a:ea typeface="黑体" panose="02010609060101010101" pitchFamily="49" charset="-122"/>
            </a:endParaRPr>
          </a:p>
        </p:txBody>
      </p:sp>
      <p:sp>
        <p:nvSpPr>
          <p:cNvPr id="30" name="TextBox 18"/>
          <p:cNvSpPr txBox="1">
            <a:spLocks noChangeArrowheads="1"/>
          </p:cNvSpPr>
          <p:nvPr/>
        </p:nvSpPr>
        <p:spPr bwMode="auto">
          <a:xfrm>
            <a:off x="4498572" y="2978421"/>
            <a:ext cx="2928937" cy="522287"/>
          </a:xfrm>
          <a:prstGeom prst="rect">
            <a:avLst/>
          </a:prstGeom>
          <a:noFill/>
          <a:ln w="9525">
            <a:noFill/>
            <a:miter lim="800000"/>
          </a:ln>
        </p:spPr>
        <p:txBody>
          <a:bodyPr>
            <a:spAutoFit/>
          </a:bodyPr>
          <a:lstStyle/>
          <a:p>
            <a:pPr algn="ctr"/>
            <a:r>
              <a:rPr lang="zh-CN" altLang="en-US" sz="2800">
                <a:solidFill>
                  <a:schemeClr val="bg1"/>
                </a:solidFill>
                <a:latin typeface="微软雅黑" panose="020B0503020204020204" pitchFamily="34" charset="-122"/>
                <a:ea typeface="微软雅黑" panose="020B0503020204020204" pitchFamily="34" charset="-122"/>
              </a:rPr>
              <a:t>阶段小结</a:t>
            </a:r>
            <a:endParaRPr lang="zh-CN" altLang="en-US" sz="2800">
              <a:solidFill>
                <a:schemeClr val="bg1"/>
              </a:solidFill>
              <a:latin typeface="微软雅黑" panose="020B0503020204020204" pitchFamily="34" charset="-122"/>
              <a:ea typeface="微软雅黑" panose="020B0503020204020204" pitchFamily="34" charset="-122"/>
            </a:endParaRPr>
          </a:p>
        </p:txBody>
      </p:sp>
      <p:sp>
        <p:nvSpPr>
          <p:cNvPr id="31" name="TextBox 24"/>
          <p:cNvSpPr txBox="1">
            <a:spLocks noChangeArrowheads="1"/>
          </p:cNvSpPr>
          <p:nvPr/>
        </p:nvSpPr>
        <p:spPr bwMode="auto">
          <a:xfrm>
            <a:off x="4498572" y="3692796"/>
            <a:ext cx="2928937" cy="522287"/>
          </a:xfrm>
          <a:prstGeom prst="rect">
            <a:avLst/>
          </a:prstGeom>
          <a:noFill/>
          <a:ln w="9525">
            <a:noFill/>
            <a:miter lim="800000"/>
          </a:ln>
        </p:spPr>
        <p:txBody>
          <a:bodyPr>
            <a:spAutoFit/>
          </a:bodyPr>
          <a:lstStyle/>
          <a:p>
            <a:pPr algn="ctr"/>
            <a:r>
              <a:rPr lang="zh-CN" altLang="en-US" sz="2800">
                <a:solidFill>
                  <a:schemeClr val="bg1"/>
                </a:solidFill>
                <a:latin typeface="微软雅黑" panose="020B0503020204020204" pitchFamily="34" charset="-122"/>
                <a:ea typeface="微软雅黑" panose="020B0503020204020204" pitchFamily="34" charset="-122"/>
              </a:rPr>
              <a:t>内涵解读</a:t>
            </a:r>
            <a:endParaRPr lang="zh-CN" altLang="en-US" sz="2800">
              <a:solidFill>
                <a:schemeClr val="bg1"/>
              </a:solidFill>
              <a:latin typeface="微软雅黑" panose="020B0503020204020204" pitchFamily="34" charset="-122"/>
              <a:ea typeface="微软雅黑" panose="020B0503020204020204" pitchFamily="34" charset="-122"/>
            </a:endParaRPr>
          </a:p>
        </p:txBody>
      </p:sp>
      <p:sp>
        <p:nvSpPr>
          <p:cNvPr id="32" name="TextBox 26"/>
          <p:cNvSpPr txBox="1">
            <a:spLocks noChangeArrowheads="1"/>
          </p:cNvSpPr>
          <p:nvPr/>
        </p:nvSpPr>
        <p:spPr bwMode="auto">
          <a:xfrm>
            <a:off x="4498572" y="4407171"/>
            <a:ext cx="2928937" cy="522287"/>
          </a:xfrm>
          <a:prstGeom prst="rect">
            <a:avLst/>
          </a:prstGeom>
          <a:noFill/>
          <a:ln w="9525">
            <a:noFill/>
            <a:miter lim="800000"/>
          </a:ln>
        </p:spPr>
        <p:txBody>
          <a:bodyPr>
            <a:spAutoFit/>
          </a:bodyPr>
          <a:lstStyle/>
          <a:p>
            <a:pPr algn="ctr"/>
            <a:r>
              <a:rPr lang="zh-CN" altLang="en-US" sz="2800">
                <a:solidFill>
                  <a:schemeClr val="bg1"/>
                </a:solidFill>
                <a:latin typeface="微软雅黑" panose="020B0503020204020204" pitchFamily="34" charset="-122"/>
                <a:ea typeface="微软雅黑" panose="020B0503020204020204" pitchFamily="34" charset="-122"/>
              </a:rPr>
              <a:t>困难措施</a:t>
            </a:r>
            <a:endParaRPr lang="zh-CN" altLang="en-US" sz="2800">
              <a:solidFill>
                <a:schemeClr val="bg1"/>
              </a:solidFill>
              <a:latin typeface="微软雅黑" panose="020B0503020204020204" pitchFamily="34" charset="-122"/>
              <a:ea typeface="微软雅黑" panose="020B0503020204020204" pitchFamily="34" charset="-122"/>
            </a:endParaRPr>
          </a:p>
        </p:txBody>
      </p:sp>
      <p:sp>
        <p:nvSpPr>
          <p:cNvPr id="34" name="矩形 24"/>
          <p:cNvSpPr>
            <a:spLocks noChangeArrowheads="1"/>
          </p:cNvSpPr>
          <p:nvPr/>
        </p:nvSpPr>
        <p:spPr bwMode="auto">
          <a:xfrm>
            <a:off x="177471" y="1474058"/>
            <a:ext cx="1724025" cy="523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spcBef>
                <a:spcPct val="20000"/>
              </a:spcBef>
              <a:buChar char="•"/>
              <a:defRPr sz="32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har char="–"/>
              <a:defRPr sz="28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har char="•"/>
              <a:defRPr sz="2400">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har char="–"/>
              <a:defRPr sz="20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Font typeface="Wingdings" panose="05000000000000000000" pitchFamily="2" charset="2"/>
              <a:buChar char="n"/>
            </a:pPr>
            <a:r>
              <a:rPr lang="en-US" altLang="zh-CN" sz="2800" b="1" dirty="0">
                <a:latin typeface="黑体" panose="02010609060101010101" pitchFamily="49" charset="-122"/>
                <a:ea typeface="黑体" panose="02010609060101010101" pitchFamily="49" charset="-122"/>
              </a:rPr>
              <a:t>2015</a:t>
            </a:r>
            <a:r>
              <a:rPr lang="zh-CN" altLang="en-US" sz="2800" b="1" dirty="0">
                <a:latin typeface="黑体" panose="02010609060101010101" pitchFamily="49" charset="-122"/>
                <a:ea typeface="黑体" panose="02010609060101010101" pitchFamily="49" charset="-122"/>
              </a:rPr>
              <a:t>版</a:t>
            </a:r>
            <a:endParaRPr lang="zh-CN" altLang="en-US" sz="2800" b="1" dirty="0">
              <a:latin typeface="黑体" panose="02010609060101010101" pitchFamily="49" charset="-122"/>
              <a:ea typeface="黑体" panose="02010609060101010101" pitchFamily="49" charset="-122"/>
            </a:endParaRPr>
          </a:p>
        </p:txBody>
      </p:sp>
      <p:pic>
        <p:nvPicPr>
          <p:cNvPr id="35" name="Picture 5" descr="C:\Documents and Settings\TEMP.WWW-03527EBBD5A\桌面\七项标准.png"/>
          <p:cNvPicPr>
            <a:picLocks noChangeAspect="1" noChangeArrowheads="1"/>
          </p:cNvPicPr>
          <p:nvPr/>
        </p:nvPicPr>
        <p:blipFill>
          <a:blip r:embed="rId1" cstate="print">
            <a:extLst>
              <a:ext uri="{28A0092B-C50C-407E-A947-70E740481C1C}">
                <a14:useLocalDpi xmlns:a14="http://schemas.microsoft.com/office/drawing/2010/main" val="0"/>
              </a:ext>
            </a:extLst>
          </a:blip>
          <a:srcRect r="17812"/>
          <a:stretch>
            <a:fillRect/>
          </a:stretch>
        </p:blipFill>
        <p:spPr bwMode="auto">
          <a:xfrm>
            <a:off x="1039483" y="1355143"/>
            <a:ext cx="7473633" cy="5354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extBox 35"/>
          <p:cNvSpPr txBox="1"/>
          <p:nvPr/>
        </p:nvSpPr>
        <p:spPr>
          <a:xfrm>
            <a:off x="8735556" y="1758499"/>
            <a:ext cx="1624022" cy="523220"/>
          </a:xfrm>
          <a:prstGeom prst="rect">
            <a:avLst/>
          </a:prstGeom>
          <a:solidFill>
            <a:srgbClr val="FFC000"/>
          </a:solidFill>
        </p:spPr>
        <p:style>
          <a:lnRef idx="3">
            <a:schemeClr val="lt1"/>
          </a:lnRef>
          <a:fillRef idx="1">
            <a:schemeClr val="accent4"/>
          </a:fillRef>
          <a:effectRef idx="1">
            <a:schemeClr val="accent4"/>
          </a:effectRef>
          <a:fontRef idx="minor">
            <a:schemeClr val="lt1"/>
          </a:fontRef>
        </p:style>
        <p:txBody>
          <a:bodyPr wrap="square">
            <a:spAutoFit/>
          </a:bodyPr>
          <a:lstStyle/>
          <a:p>
            <a:pPr algn="ctr">
              <a:defRPr/>
            </a:pPr>
            <a:r>
              <a:rPr lang="zh-CN" altLang="en-US" sz="2800" b="1" dirty="0">
                <a:solidFill>
                  <a:schemeClr val="tx1"/>
                </a:solidFill>
                <a:latin typeface="+mj-ea"/>
                <a:ea typeface="+mj-ea"/>
              </a:rPr>
              <a:t>中心</a:t>
            </a:r>
            <a:endParaRPr lang="en-US" altLang="zh-CN" sz="2800" b="1" dirty="0">
              <a:solidFill>
                <a:schemeClr val="tx1"/>
              </a:solidFill>
              <a:latin typeface="+mj-ea"/>
              <a:ea typeface="+mj-ea"/>
            </a:endParaRPr>
          </a:p>
        </p:txBody>
      </p:sp>
      <p:sp>
        <p:nvSpPr>
          <p:cNvPr id="37" name="矩形 36"/>
          <p:cNvSpPr/>
          <p:nvPr/>
        </p:nvSpPr>
        <p:spPr>
          <a:xfrm>
            <a:off x="8735556" y="3217073"/>
            <a:ext cx="1820981" cy="523220"/>
          </a:xfrm>
          <a:prstGeom prst="rect">
            <a:avLst/>
          </a:prstGeom>
          <a:solidFill>
            <a:schemeClr val="accent2">
              <a:lumMod val="75000"/>
            </a:schemeClr>
          </a:solidFill>
        </p:spPr>
        <p:style>
          <a:lnRef idx="3">
            <a:schemeClr val="lt1"/>
          </a:lnRef>
          <a:fillRef idx="1">
            <a:schemeClr val="accent4"/>
          </a:fillRef>
          <a:effectRef idx="1">
            <a:schemeClr val="accent4"/>
          </a:effectRef>
          <a:fontRef idx="minor">
            <a:schemeClr val="lt1"/>
          </a:fontRef>
        </p:style>
        <p:txBody>
          <a:bodyPr wrap="square">
            <a:spAutoFit/>
          </a:bodyPr>
          <a:lstStyle/>
          <a:p>
            <a:pPr algn="ctr">
              <a:defRPr/>
            </a:pPr>
            <a:r>
              <a:rPr lang="zh-CN" altLang="en-US" sz="2800" b="1" dirty="0">
                <a:solidFill>
                  <a:schemeClr val="bg1"/>
                </a:solidFill>
                <a:latin typeface="+mj-ea"/>
                <a:ea typeface="+mj-ea"/>
              </a:rPr>
              <a:t>导向</a:t>
            </a:r>
            <a:endParaRPr lang="en-US" altLang="zh-CN" sz="2800" b="1" dirty="0">
              <a:solidFill>
                <a:schemeClr val="bg1"/>
              </a:solidFill>
              <a:latin typeface="+mj-ea"/>
              <a:ea typeface="+mj-ea"/>
            </a:endParaRPr>
          </a:p>
        </p:txBody>
      </p:sp>
      <p:sp>
        <p:nvSpPr>
          <p:cNvPr id="38" name="矩形 37"/>
          <p:cNvSpPr/>
          <p:nvPr/>
        </p:nvSpPr>
        <p:spPr>
          <a:xfrm>
            <a:off x="8777162" y="5085400"/>
            <a:ext cx="1738100" cy="523220"/>
          </a:xfrm>
          <a:prstGeom prst="rect">
            <a:avLst/>
          </a:prstGeom>
          <a:solidFill>
            <a:srgbClr val="CC99FF"/>
          </a:solidFill>
        </p:spPr>
        <p:style>
          <a:lnRef idx="3">
            <a:schemeClr val="lt1"/>
          </a:lnRef>
          <a:fillRef idx="1">
            <a:schemeClr val="accent4"/>
          </a:fillRef>
          <a:effectRef idx="1">
            <a:schemeClr val="accent4"/>
          </a:effectRef>
          <a:fontRef idx="minor">
            <a:schemeClr val="lt1"/>
          </a:fontRef>
        </p:style>
        <p:txBody>
          <a:bodyPr wrap="square">
            <a:spAutoFit/>
          </a:bodyPr>
          <a:lstStyle/>
          <a:p>
            <a:pPr algn="ctr">
              <a:defRPr/>
            </a:pPr>
            <a:r>
              <a:rPr lang="zh-CN" altLang="en-US" sz="2800" b="1" dirty="0">
                <a:solidFill>
                  <a:schemeClr val="tx1"/>
                </a:solidFill>
                <a:latin typeface="+mj-ea"/>
                <a:ea typeface="+mj-ea"/>
              </a:rPr>
              <a:t>实现</a:t>
            </a:r>
            <a:endParaRPr lang="zh-CN" altLang="en-US" sz="2800" b="1" dirty="0">
              <a:solidFill>
                <a:schemeClr val="tx1"/>
              </a:solidFill>
              <a:latin typeface="+mj-ea"/>
              <a:ea typeface="+mj-ea"/>
            </a:endParaRPr>
          </a:p>
        </p:txBody>
      </p:sp>
      <p:sp>
        <p:nvSpPr>
          <p:cNvPr id="40" name="上箭头 39"/>
          <p:cNvSpPr/>
          <p:nvPr/>
        </p:nvSpPr>
        <p:spPr>
          <a:xfrm>
            <a:off x="10704512" y="4077494"/>
            <a:ext cx="1487488" cy="2772048"/>
          </a:xfrm>
          <a:prstGeom prst="upArrow">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t>可举证的评估</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ppt_x"/>
                                          </p:val>
                                        </p:tav>
                                        <p:tav tm="100000">
                                          <p:val>
                                            <p:strVal val="#ppt_x"/>
                                          </p:val>
                                        </p:tav>
                                      </p:tavLst>
                                    </p:anim>
                                    <p:anim calcmode="lin" valueType="num">
                                      <p:cBhvr additive="base">
                                        <p:cTn id="8"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a:xfrm>
            <a:off x="8091170" y="1573530"/>
            <a:ext cx="3863975" cy="4474845"/>
          </a:xfrm>
        </p:spPr>
        <p:txBody>
          <a:bodyPr/>
          <a:p>
            <a:r>
              <a:rPr lang="en-US" altLang="zh-CN">
                <a:solidFill>
                  <a:srgbClr val="C00000"/>
                </a:solidFill>
              </a:rPr>
              <a:t> </a:t>
            </a:r>
            <a:r>
              <a:rPr lang="zh-CN" altLang="en-US">
                <a:solidFill>
                  <a:srgbClr val="C00000"/>
                </a:solidFill>
              </a:rPr>
              <a:t>课程怎么上？</a:t>
            </a:r>
            <a:r>
              <a:rPr lang="en-US" altLang="zh-CN">
                <a:solidFill>
                  <a:srgbClr val="C00000"/>
                </a:solidFill>
              </a:rPr>
              <a:t> </a:t>
            </a:r>
            <a:endParaRPr lang="en-US" altLang="zh-CN">
              <a:solidFill>
                <a:srgbClr val="C00000"/>
              </a:solidFill>
            </a:endParaRPr>
          </a:p>
          <a:p>
            <a:r>
              <a:rPr lang="zh-CN" altLang="en-US">
                <a:solidFill>
                  <a:srgbClr val="C00000"/>
                </a:solidFill>
              </a:rPr>
              <a:t> 课程如何考核？题目如何出？</a:t>
            </a:r>
            <a:endParaRPr lang="zh-CN" altLang="en-US">
              <a:solidFill>
                <a:srgbClr val="C00000"/>
              </a:solidFill>
            </a:endParaRPr>
          </a:p>
          <a:p>
            <a:endParaRPr lang="zh-CN" altLang="en-US">
              <a:solidFill>
                <a:srgbClr val="C00000"/>
              </a:solidFill>
            </a:endParaRPr>
          </a:p>
          <a:p>
            <a:r>
              <a:rPr lang="zh-CN" altLang="en-US">
                <a:solidFill>
                  <a:srgbClr val="C00000"/>
                </a:solidFill>
              </a:rPr>
              <a:t>如何培养学生对应的能力？如果观察、评价学生的能力？</a:t>
            </a:r>
            <a:endParaRPr lang="zh-CN" altLang="en-US">
              <a:solidFill>
                <a:srgbClr val="C00000"/>
              </a:solidFill>
            </a:endParaRPr>
          </a:p>
        </p:txBody>
      </p:sp>
      <p:pic>
        <p:nvPicPr>
          <p:cNvPr id="5" name="内容占位符 3"/>
          <p:cNvPicPr>
            <a:picLocks noChangeAspect="1"/>
          </p:cNvPicPr>
          <p:nvPr/>
        </p:nvPicPr>
        <p:blipFill>
          <a:blip r:embed="rId1"/>
          <a:stretch>
            <a:fillRect/>
          </a:stretch>
        </p:blipFill>
        <p:spPr>
          <a:xfrm>
            <a:off x="254000" y="1217295"/>
            <a:ext cx="7609205" cy="548767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一定要落实到课程大纲</a:t>
            </a:r>
            <a:endParaRPr lang="zh-CN" altLang="en-US"/>
          </a:p>
        </p:txBody>
      </p:sp>
      <p:sp>
        <p:nvSpPr>
          <p:cNvPr id="3" name="内容占位符 2"/>
          <p:cNvSpPr>
            <a:spLocks noGrp="1"/>
          </p:cNvSpPr>
          <p:nvPr>
            <p:ph idx="1"/>
          </p:nvPr>
        </p:nvSpPr>
        <p:spPr>
          <a:xfrm>
            <a:off x="506095" y="1652270"/>
            <a:ext cx="10683875" cy="4984115"/>
          </a:xfrm>
        </p:spPr>
        <p:txBody>
          <a:bodyPr>
            <a:normAutofit lnSpcReduction="20000"/>
          </a:bodyPr>
          <a:p>
            <a:pPr>
              <a:lnSpc>
                <a:spcPct val="120000"/>
              </a:lnSpc>
              <a:spcAft>
                <a:spcPts val="0"/>
              </a:spcAft>
            </a:pPr>
            <a:r>
              <a:rPr lang="en-US" altLang="zh-CN"/>
              <a:t> </a:t>
            </a:r>
            <a:r>
              <a:rPr lang="zh-CN" altLang="en-US"/>
              <a:t>毕业要求达成度的评价，一定要落实到</a:t>
            </a:r>
            <a:r>
              <a:rPr lang="zh-CN" altLang="en-US">
                <a:solidFill>
                  <a:srgbClr val="C00000"/>
                </a:solidFill>
              </a:rPr>
              <a:t>课程大纲、课程教学内容、教学方法、课程的考核</a:t>
            </a:r>
            <a:r>
              <a:rPr lang="zh-CN" altLang="en-US"/>
              <a:t>上。</a:t>
            </a:r>
            <a:endParaRPr lang="zh-CN" altLang="en-US"/>
          </a:p>
          <a:p>
            <a:pPr>
              <a:lnSpc>
                <a:spcPct val="120000"/>
              </a:lnSpc>
              <a:spcAft>
                <a:spcPts val="0"/>
              </a:spcAft>
            </a:pPr>
            <a:endParaRPr lang="zh-CN" altLang="en-US"/>
          </a:p>
          <a:p>
            <a:pPr>
              <a:lnSpc>
                <a:spcPct val="120000"/>
              </a:lnSpc>
              <a:spcAft>
                <a:spcPts val="0"/>
              </a:spcAft>
            </a:pPr>
            <a:r>
              <a:rPr lang="zh-CN" altLang="en-US"/>
              <a:t>比如：</a:t>
            </a:r>
            <a:endParaRPr lang="zh-CN" altLang="en-US"/>
          </a:p>
          <a:p>
            <a:pPr lvl="1">
              <a:lnSpc>
                <a:spcPct val="120000"/>
              </a:lnSpc>
              <a:spcAft>
                <a:spcPts val="0"/>
              </a:spcAft>
            </a:pPr>
            <a:r>
              <a:rPr lang="zh-CN" altLang="en-US"/>
              <a:t>5 使用现代工具：能够针对复杂工程问题，</a:t>
            </a:r>
            <a:r>
              <a:rPr lang="zh-CN" altLang="en-US">
                <a:solidFill>
                  <a:srgbClr val="C00000"/>
                </a:solidFill>
              </a:rPr>
              <a:t>开发、选择与使用</a:t>
            </a:r>
            <a:r>
              <a:rPr lang="zh-CN" altLang="en-US"/>
              <a:t>恰当的技术、资源、现代工程工具和信息技术工具，包括对复杂工程问题的预测与模拟，并能够理解其局限性。</a:t>
            </a:r>
            <a:endParaRPr lang="zh-CN" altLang="en-US"/>
          </a:p>
          <a:p>
            <a:pPr lvl="1">
              <a:lnSpc>
                <a:spcPct val="120000"/>
              </a:lnSpc>
              <a:spcAft>
                <a:spcPts val="0"/>
              </a:spcAft>
            </a:pPr>
            <a:r>
              <a:rPr lang="en-US" altLang="zh-CN"/>
              <a:t>9 </a:t>
            </a:r>
            <a:r>
              <a:rPr lang="zh-CN" altLang="en-US"/>
              <a:t>个人和团队：能够在多学科背景下的团队中承担个体、团队成员以及</a:t>
            </a:r>
            <a:r>
              <a:rPr lang="zh-CN" altLang="en-US">
                <a:solidFill>
                  <a:srgbClr val="C00000"/>
                </a:solidFill>
              </a:rPr>
              <a:t>负责人</a:t>
            </a:r>
            <a:r>
              <a:rPr lang="zh-CN" altLang="en-US"/>
              <a:t>的角色。</a:t>
            </a:r>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txBox="1"/>
          <p:nvPr/>
        </p:nvSpPr>
        <p:spPr>
          <a:xfrm>
            <a:off x="190500" y="95251"/>
            <a:ext cx="2545127" cy="988483"/>
          </a:xfrm>
          <a:prstGeom prst="rect">
            <a:avLst/>
          </a:prstGeom>
        </p:spPr>
        <p:txBody>
          <a:bodyPr lIns="121917" tIns="60958" rIns="121917" bIns="60958" anchor="ctr">
            <a:normAutofit/>
          </a:bodyPr>
          <a:lstStyle/>
          <a:p>
            <a:pPr algn="ctr">
              <a:defRPr/>
            </a:pPr>
            <a:r>
              <a:rPr lang="zh-CN" altLang="en-US" sz="3600" dirty="0">
                <a:solidFill>
                  <a:schemeClr val="bg1"/>
                </a:solidFill>
                <a:latin typeface="微软雅黑" panose="020B0503020204020204" pitchFamily="34" charset="-122"/>
                <a:ea typeface="微软雅黑" panose="020B0503020204020204" pitchFamily="34" charset="-122"/>
                <a:cs typeface="+mj-cs"/>
              </a:rPr>
              <a:t>内容</a:t>
            </a:r>
            <a:endParaRPr lang="zh-CN" altLang="en-US" sz="3600" dirty="0">
              <a:solidFill>
                <a:schemeClr val="bg1"/>
              </a:solidFill>
              <a:latin typeface="微软雅黑" panose="020B0503020204020204" pitchFamily="34" charset="-122"/>
              <a:ea typeface="微软雅黑" panose="020B0503020204020204" pitchFamily="34" charset="-122"/>
              <a:cs typeface="+mj-cs"/>
            </a:endParaRPr>
          </a:p>
        </p:txBody>
      </p:sp>
      <p:pic>
        <p:nvPicPr>
          <p:cNvPr id="16388" name="Picture 2" descr="D:\工作\2013暑期工作会PPT\校徽.png"/>
          <p:cNvPicPr>
            <a:picLocks noChangeAspect="1" noChangeArrowheads="1"/>
          </p:cNvPicPr>
          <p:nvPr/>
        </p:nvPicPr>
        <p:blipFill>
          <a:blip r:embed="rId1" cstate="print"/>
          <a:srcRect/>
          <a:stretch>
            <a:fillRect/>
          </a:stretch>
        </p:blipFill>
        <p:spPr bwMode="auto">
          <a:xfrm>
            <a:off x="9429752" y="285752"/>
            <a:ext cx="2762249" cy="552449"/>
          </a:xfrm>
          <a:prstGeom prst="rect">
            <a:avLst/>
          </a:prstGeom>
          <a:noFill/>
          <a:ln w="9525">
            <a:noFill/>
            <a:miter lim="800000"/>
            <a:headEnd/>
            <a:tailEnd/>
          </a:ln>
        </p:spPr>
      </p:pic>
      <p:sp>
        <p:nvSpPr>
          <p:cNvPr id="19" name="内容占位符 2"/>
          <p:cNvSpPr txBox="1"/>
          <p:nvPr/>
        </p:nvSpPr>
        <p:spPr>
          <a:xfrm>
            <a:off x="904875" y="1986915"/>
            <a:ext cx="10950575" cy="4585335"/>
          </a:xfrm>
          <a:prstGeom prst="rect">
            <a:avLst/>
          </a:prstGeom>
        </p:spPr>
        <p:txBody>
          <a:bodyPr vert="horz" lIns="121917" tIns="60958" rIns="121917" bIns="60958"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609600" indent="-609600" algn="l">
              <a:lnSpc>
                <a:spcPct val="150000"/>
              </a:lnSpc>
              <a:buFont typeface="Wingdings" panose="05000000000000000000" pitchFamily="2" charset="2"/>
              <a:buChar char="u"/>
            </a:pPr>
            <a:r>
              <a:rPr lang="zh-CN" altLang="en-US" sz="37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解读</a:t>
            </a:r>
            <a:r>
              <a:rPr lang="zh-CN" altLang="en-US" sz="3700" b="1">
                <a:solidFill>
                  <a:schemeClr val="accent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工程教育认证对系统能力培养的要求</a:t>
            </a:r>
            <a:endParaRPr lang="zh-CN" altLang="en-US" sz="3700" b="1">
              <a:solidFill>
                <a:schemeClr val="accent1">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609600" indent="-609600" algn="l">
              <a:lnSpc>
                <a:spcPct val="150000"/>
              </a:lnSpc>
              <a:buFont typeface="Wingdings" panose="05000000000000000000" pitchFamily="2" charset="2"/>
              <a:buChar char="u"/>
            </a:pPr>
            <a:r>
              <a:rPr lang="zh-CN" altLang="en-US" sz="3700" b="1" dirty="0">
                <a:solidFill>
                  <a:schemeClr val="accent1">
                    <a:lumMod val="50000"/>
                  </a:schemeClr>
                </a:solidFill>
                <a:latin typeface="微软雅黑" panose="020B0503020204020204" pitchFamily="34" charset="-122"/>
                <a:ea typeface="微软雅黑" panose="020B0503020204020204" pitchFamily="34" charset="-122"/>
                <a:sym typeface="华文新魏" panose="02010800040101010101" pitchFamily="2" charset="-122"/>
              </a:rPr>
              <a:t>软件工程教学案例的需求分析</a:t>
            </a:r>
            <a:endParaRPr lang="zh-CN" altLang="en-US" sz="3700" b="1" dirty="0">
              <a:solidFill>
                <a:schemeClr val="accent1">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案例教学与教学案例</a:t>
            </a:r>
            <a:endParaRPr lang="zh-CN" altLang="en-US"/>
          </a:p>
        </p:txBody>
      </p:sp>
      <p:sp>
        <p:nvSpPr>
          <p:cNvPr id="3" name="内容占位符 2"/>
          <p:cNvSpPr>
            <a:spLocks noGrp="1"/>
          </p:cNvSpPr>
          <p:nvPr>
            <p:ph idx="1"/>
          </p:nvPr>
        </p:nvSpPr>
        <p:spPr/>
        <p:txBody>
          <a:bodyPr/>
          <a:p>
            <a:r>
              <a:rPr lang="zh-CN" altLang="en-US"/>
              <a:t>从这次教学案例征集与比赛说起</a:t>
            </a:r>
            <a:endParaRPr lang="zh-CN" altLang="en-US"/>
          </a:p>
          <a:p>
            <a:endParaRPr lang="zh-CN" altLang="en-US"/>
          </a:p>
          <a:p>
            <a:r>
              <a:rPr lang="zh-CN" altLang="en-US"/>
              <a:t> 案例教学：强调以案例为基础的教学方法</a:t>
            </a:r>
            <a:endParaRPr lang="zh-CN" altLang="en-US"/>
          </a:p>
          <a:p>
            <a:r>
              <a:rPr lang="zh-CN" altLang="en-US"/>
              <a:t> 教学案例：案例教学的基础</a:t>
            </a:r>
            <a:endParaRPr lang="zh-CN" altLang="en-US"/>
          </a:p>
          <a:p>
            <a:r>
              <a:rPr lang="zh-CN" altLang="en-US"/>
              <a:t> 二者缺一不可</a:t>
            </a:r>
            <a:endParaRPr lang="zh-CN" altLang="en-US"/>
          </a:p>
          <a:p>
            <a:pPr lvl="1"/>
            <a:r>
              <a:rPr lang="zh-CN" altLang="en-US"/>
              <a:t> 没有教学案例的案例教学不能落地，成为空谈</a:t>
            </a:r>
            <a:endParaRPr lang="zh-CN" altLang="en-US"/>
          </a:p>
          <a:p>
            <a:pPr lvl="1"/>
            <a:r>
              <a:rPr lang="zh-CN" altLang="en-US"/>
              <a:t>没有使用方法支撑的教学案例，一样不能达到应有的效果</a:t>
            </a:r>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中国专业学位教学案例中心</a:t>
            </a:r>
            <a:endParaRPr lang="zh-CN" altLang="en-US" dirty="0"/>
          </a:p>
        </p:txBody>
      </p:sp>
      <p:pic>
        <p:nvPicPr>
          <p:cNvPr id="7" name="图片 6"/>
          <p:cNvPicPr>
            <a:picLocks noChangeAspect="1"/>
          </p:cNvPicPr>
          <p:nvPr/>
        </p:nvPicPr>
        <p:blipFill>
          <a:blip r:embed="rId1"/>
          <a:stretch>
            <a:fillRect/>
          </a:stretch>
        </p:blipFill>
        <p:spPr>
          <a:xfrm>
            <a:off x="391795" y="1397635"/>
            <a:ext cx="6901815" cy="4624070"/>
          </a:xfrm>
          <a:prstGeom prst="rect">
            <a:avLst/>
          </a:prstGeom>
        </p:spPr>
      </p:pic>
      <p:pic>
        <p:nvPicPr>
          <p:cNvPr id="8" name="图片 7"/>
          <p:cNvPicPr>
            <a:picLocks noChangeAspect="1"/>
          </p:cNvPicPr>
          <p:nvPr/>
        </p:nvPicPr>
        <p:blipFill>
          <a:blip r:embed="rId2"/>
          <a:stretch>
            <a:fillRect/>
          </a:stretch>
        </p:blipFill>
        <p:spPr>
          <a:xfrm>
            <a:off x="3765550" y="1603375"/>
            <a:ext cx="6921500" cy="523430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内容占位符 7"/>
          <p:cNvSpPr/>
          <p:nvPr>
            <p:ph idx="1"/>
          </p:nvPr>
        </p:nvSpPr>
        <p:spPr>
          <a:xfrm>
            <a:off x="320040" y="1442085"/>
            <a:ext cx="11812270" cy="5389245"/>
          </a:xfrm>
        </p:spPr>
        <p:txBody>
          <a:bodyPr>
            <a:normAutofit fontScale="90000"/>
          </a:bodyPr>
          <a:p>
            <a:pPr>
              <a:lnSpc>
                <a:spcPct val="120000"/>
              </a:lnSpc>
              <a:spcBef>
                <a:spcPts val="600"/>
              </a:spcBef>
              <a:spcAft>
                <a:spcPts val="0"/>
              </a:spcAft>
            </a:pPr>
            <a:r>
              <a:rPr lang="en-US" altLang="zh-CN" sz="2800">
                <a:latin typeface="微软雅黑" panose="020B0503020204020204" pitchFamily="34" charset="-122"/>
                <a:ea typeface="微软雅黑" panose="020B0503020204020204" pitchFamily="34" charset="-122"/>
                <a:cs typeface="微软雅黑" panose="020B0503020204020204" pitchFamily="34" charset="-122"/>
              </a:rPr>
              <a:t>什么是</a:t>
            </a:r>
            <a:r>
              <a:rPr lang="en-US" altLang="zh-CN" sz="280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案例教学法</a:t>
            </a:r>
            <a:endParaRPr lang="en-US" altLang="zh-CN" sz="2800">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spcBef>
                <a:spcPts val="600"/>
              </a:spcBef>
              <a:spcAft>
                <a:spcPts val="0"/>
              </a:spcAft>
            </a:pPr>
            <a:r>
              <a:rPr lang="en-US" altLang="zh-CN" sz="2800">
                <a:latin typeface="微软雅黑" panose="020B0503020204020204" pitchFamily="34" charset="-122"/>
                <a:ea typeface="微软雅黑" panose="020B0503020204020204" pitchFamily="34" charset="-122"/>
                <a:cs typeface="微软雅黑" panose="020B0503020204020204" pitchFamily="34" charset="-122"/>
              </a:rPr>
              <a:t>20世纪初，哈佛大学创造了案例教学法。即围绕一定培训的目的把</a:t>
            </a:r>
            <a:r>
              <a:rPr lang="en-US" altLang="zh-CN" sz="280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实际中真实的情景</a:t>
            </a:r>
            <a:r>
              <a:rPr lang="en-US" altLang="zh-CN" sz="2800">
                <a:latin typeface="微软雅黑" panose="020B0503020204020204" pitchFamily="34" charset="-122"/>
                <a:ea typeface="微软雅黑" panose="020B0503020204020204" pitchFamily="34" charset="-122"/>
                <a:cs typeface="微软雅黑" panose="020B0503020204020204" pitchFamily="34" charset="-122"/>
              </a:rPr>
              <a:t>加以</a:t>
            </a:r>
            <a:r>
              <a:rPr lang="en-US" altLang="zh-CN" sz="280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典型化处理</a:t>
            </a:r>
            <a:r>
              <a:rPr lang="en-US" altLang="zh-CN" sz="2800">
                <a:latin typeface="微软雅黑" panose="020B0503020204020204" pitchFamily="34" charset="-122"/>
                <a:ea typeface="微软雅黑" panose="020B0503020204020204" pitchFamily="34" charset="-122"/>
                <a:cs typeface="微软雅黑" panose="020B0503020204020204" pitchFamily="34" charset="-122"/>
              </a:rPr>
              <a:t>， 形成供学生</a:t>
            </a:r>
            <a:r>
              <a:rPr lang="en-US" altLang="zh-CN" sz="280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思考分析和决断</a:t>
            </a:r>
            <a:r>
              <a:rPr lang="en-US" altLang="zh-CN" sz="2800">
                <a:latin typeface="微软雅黑" panose="020B0503020204020204" pitchFamily="34" charset="-122"/>
                <a:ea typeface="微软雅黑" panose="020B0503020204020204" pitchFamily="34" charset="-122"/>
                <a:cs typeface="微软雅黑" panose="020B0503020204020204" pitchFamily="34" charset="-122"/>
              </a:rPr>
              <a:t>的案例(通常为书面形式)，通过</a:t>
            </a:r>
            <a:r>
              <a:rPr lang="en-US" altLang="zh-CN" sz="280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独立研究和相互讨论</a:t>
            </a:r>
            <a:r>
              <a:rPr lang="en-US" altLang="zh-CN" sz="2800">
                <a:latin typeface="微软雅黑" panose="020B0503020204020204" pitchFamily="34" charset="-122"/>
                <a:ea typeface="微软雅黑" panose="020B0503020204020204" pitchFamily="34" charset="-122"/>
                <a:cs typeface="微软雅黑" panose="020B0503020204020204" pitchFamily="34" charset="-122"/>
              </a:rPr>
              <a:t>的方式，来提高学生</a:t>
            </a:r>
            <a:r>
              <a:rPr lang="en-US" altLang="zh-CN" sz="280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分析问题和解决问题的能力</a:t>
            </a:r>
            <a:r>
              <a:rPr lang="en-US" altLang="zh-CN" sz="2800">
                <a:latin typeface="微软雅黑" panose="020B0503020204020204" pitchFamily="34" charset="-122"/>
                <a:ea typeface="微软雅黑" panose="020B0503020204020204" pitchFamily="34" charset="-122"/>
                <a:cs typeface="微软雅黑" panose="020B0503020204020204" pitchFamily="34" charset="-122"/>
              </a:rPr>
              <a:t>的一种方法。 现在案例教学法已经是教育领域最有效的教学手段之一，被广泛应用于全国各个国家和地区。</a:t>
            </a:r>
            <a:endParaRPr lang="en-US" altLang="zh-CN" sz="280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spcBef>
                <a:spcPts val="600"/>
              </a:spcBef>
              <a:spcAft>
                <a:spcPts val="0"/>
              </a:spcAft>
            </a:pPr>
            <a:r>
              <a:rPr lang="en-US" altLang="zh-CN" sz="280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案例教学法能够调动学生的学习主动性</a:t>
            </a:r>
            <a:r>
              <a:rPr lang="en-US" altLang="zh-CN" sz="2800">
                <a:latin typeface="微软雅黑" panose="020B0503020204020204" pitchFamily="34" charset="-122"/>
                <a:ea typeface="微软雅黑" panose="020B0503020204020204" pitchFamily="34" charset="-122"/>
                <a:cs typeface="微软雅黑" panose="020B0503020204020204" pitchFamily="34" charset="-122"/>
              </a:rPr>
              <a:t>，学生摄取的信息量可大大增加，同时，学生的分析、表达、团队合作等能力都能得到有效锻炼和提高。</a:t>
            </a:r>
            <a:endParaRPr lang="en-US" altLang="zh-CN" sz="280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spcBef>
                <a:spcPts val="600"/>
              </a:spcBef>
              <a:spcAft>
                <a:spcPts val="0"/>
              </a:spcAft>
            </a:pPr>
            <a:r>
              <a:rPr lang="en-US" altLang="zh-CN" sz="2800">
                <a:latin typeface="微软雅黑" panose="020B0503020204020204" pitchFamily="34" charset="-122"/>
                <a:ea typeface="微软雅黑" panose="020B0503020204020204" pitchFamily="34" charset="-122"/>
                <a:cs typeface="微软雅黑" panose="020B0503020204020204" pitchFamily="34" charset="-122"/>
              </a:rPr>
              <a:t>案例教学的</a:t>
            </a:r>
            <a:r>
              <a:rPr lang="en-US" altLang="zh-CN" sz="280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精髓</a:t>
            </a:r>
            <a:r>
              <a:rPr lang="en-US" altLang="zh-CN" sz="2800">
                <a:latin typeface="微软雅黑" panose="020B0503020204020204" pitchFamily="34" charset="-122"/>
                <a:ea typeface="微软雅黑" panose="020B0503020204020204" pitchFamily="34" charset="-122"/>
                <a:cs typeface="微软雅黑" panose="020B0503020204020204" pitchFamily="34" charset="-122"/>
              </a:rPr>
              <a:t>不在于让学生去认同和理解某种既定的观点，更重要的是</a:t>
            </a:r>
            <a:r>
              <a:rPr lang="en-US" altLang="zh-CN" sz="280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让学生用批判性的思维，拓宽思路，创造性地寻找解决问题的切入点</a:t>
            </a:r>
            <a:r>
              <a:rPr lang="en-US" altLang="zh-CN" sz="280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8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9" name="内容占位符 3"/>
          <p:cNvPicPr>
            <a:picLocks noChangeAspect="1"/>
          </p:cNvPicPr>
          <p:nvPr/>
        </p:nvPicPr>
        <p:blipFill>
          <a:blip r:embed="rId1"/>
          <a:stretch>
            <a:fillRect/>
          </a:stretch>
        </p:blipFill>
        <p:spPr>
          <a:xfrm>
            <a:off x="79375" y="75565"/>
            <a:ext cx="4140200" cy="6731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9865" y="196215"/>
            <a:ext cx="8411592" cy="855663"/>
          </a:xfrm>
        </p:spPr>
        <p:txBody>
          <a:bodyPr/>
          <a:lstStyle/>
          <a:p>
            <a:r>
              <a:rPr lang="zh-CN" altLang="en-US" dirty="0" smtClean="0"/>
              <a:t>案例与案例教学</a:t>
            </a:r>
            <a:endParaRPr lang="zh-CN" altLang="en-US" dirty="0"/>
          </a:p>
        </p:txBody>
      </p:sp>
      <p:sp>
        <p:nvSpPr>
          <p:cNvPr id="3" name="内容占位符 2"/>
          <p:cNvSpPr>
            <a:spLocks noGrp="1"/>
          </p:cNvSpPr>
          <p:nvPr>
            <p:ph idx="1"/>
          </p:nvPr>
        </p:nvSpPr>
        <p:spPr>
          <a:xfrm>
            <a:off x="683260" y="1360170"/>
            <a:ext cx="9791700" cy="5229225"/>
          </a:xfrm>
        </p:spPr>
        <p:txBody>
          <a:bodyPr/>
          <a:lstStyle/>
          <a:p>
            <a:pPr>
              <a:lnSpc>
                <a:spcPct val="150000"/>
              </a:lnSpc>
            </a:pPr>
            <a:r>
              <a:rPr lang="zh-CN" altLang="en-US" dirty="0" smtClean="0">
                <a:latin typeface="Arial" panose="020B0604020202020204" pitchFamily="34" charset="0"/>
                <a:ea typeface="隶书" panose="02010509060101010101" pitchFamily="49" charset="-122"/>
              </a:rPr>
              <a:t>案例教学不是简单的举例，目的是引发对一个</a:t>
            </a:r>
            <a:r>
              <a:rPr lang="zh-CN" altLang="en-US" dirty="0" smtClean="0">
                <a:solidFill>
                  <a:srgbClr val="FF0000"/>
                </a:solidFill>
                <a:latin typeface="Arial" panose="020B0604020202020204" pitchFamily="34" charset="0"/>
                <a:ea typeface="隶书" panose="02010509060101010101" pitchFamily="49" charset="-122"/>
              </a:rPr>
              <a:t>特殊情境</a:t>
            </a:r>
            <a:r>
              <a:rPr lang="zh-CN" altLang="en-US" dirty="0" smtClean="0">
                <a:latin typeface="Arial" panose="020B0604020202020204" pitchFamily="34" charset="0"/>
                <a:ea typeface="隶书" panose="02010509060101010101" pitchFamily="49" charset="-122"/>
              </a:rPr>
              <a:t>的</a:t>
            </a:r>
            <a:r>
              <a:rPr lang="zh-CN" altLang="en-US" dirty="0" smtClean="0">
                <a:solidFill>
                  <a:srgbClr val="FF0000"/>
                </a:solidFill>
                <a:latin typeface="Arial" panose="020B0604020202020204" pitchFamily="34" charset="0"/>
                <a:ea typeface="隶书" panose="02010509060101010101" pitchFamily="49" charset="-122"/>
              </a:rPr>
              <a:t>讨论与分析 </a:t>
            </a:r>
            <a:endParaRPr lang="en-US" altLang="zh-CN" dirty="0" smtClean="0">
              <a:solidFill>
                <a:srgbClr val="FF0000"/>
              </a:solidFill>
              <a:latin typeface="Arial" panose="020B0604020202020204" pitchFamily="34" charset="0"/>
              <a:ea typeface="隶书" panose="02010509060101010101" pitchFamily="49" charset="-122"/>
            </a:endParaRPr>
          </a:p>
          <a:p>
            <a:pPr>
              <a:lnSpc>
                <a:spcPct val="150000"/>
              </a:lnSpc>
            </a:pPr>
            <a:r>
              <a:rPr lang="zh-CN" altLang="en-US" dirty="0" smtClean="0">
                <a:latin typeface="Arial" panose="020B0604020202020204" pitchFamily="34" charset="0"/>
              </a:rPr>
              <a:t>案例教学</a:t>
            </a:r>
            <a:r>
              <a:rPr lang="zh-CN" altLang="zh-CN" dirty="0" smtClean="0">
                <a:latin typeface="Arial" panose="020B0604020202020204" pitchFamily="34" charset="0"/>
                <a:ea typeface="隶书" panose="02010509060101010101" pitchFamily="49" charset="-122"/>
              </a:rPr>
              <a:t>是</a:t>
            </a:r>
            <a:r>
              <a:rPr lang="zh-CN" altLang="zh-CN" dirty="0">
                <a:latin typeface="Arial" panose="020B0604020202020204" pitchFamily="34" charset="0"/>
                <a:ea typeface="隶书" panose="02010509060101010101" pitchFamily="49" charset="-122"/>
              </a:rPr>
              <a:t>一种</a:t>
            </a:r>
            <a:r>
              <a:rPr lang="zh-CN" altLang="zh-CN" dirty="0">
                <a:solidFill>
                  <a:srgbClr val="FF0000"/>
                </a:solidFill>
                <a:latin typeface="Arial" panose="020B0604020202020204" pitchFamily="34" charset="0"/>
                <a:ea typeface="隶书" panose="02010509060101010101" pitchFamily="49" charset="-122"/>
              </a:rPr>
              <a:t>开放式、互动式</a:t>
            </a:r>
            <a:r>
              <a:rPr lang="zh-CN" altLang="zh-CN" dirty="0">
                <a:latin typeface="Arial" panose="020B0604020202020204" pitchFamily="34" charset="0"/>
                <a:ea typeface="隶书" panose="02010509060101010101" pitchFamily="49" charset="-122"/>
              </a:rPr>
              <a:t>的</a:t>
            </a:r>
            <a:r>
              <a:rPr lang="zh-CN" altLang="zh-CN" dirty="0">
                <a:solidFill>
                  <a:srgbClr val="C00000"/>
                </a:solidFill>
                <a:latin typeface="Arial" panose="020B0604020202020204" pitchFamily="34" charset="0"/>
                <a:ea typeface="隶书" panose="02010509060101010101" pitchFamily="49" charset="-122"/>
              </a:rPr>
              <a:t>研讨型</a:t>
            </a:r>
            <a:r>
              <a:rPr lang="zh-CN" altLang="zh-CN" dirty="0">
                <a:latin typeface="Arial" panose="020B0604020202020204" pitchFamily="34" charset="0"/>
                <a:ea typeface="隶书" panose="02010509060101010101" pitchFamily="49" charset="-122"/>
              </a:rPr>
              <a:t>教学方式</a:t>
            </a:r>
            <a:endParaRPr lang="en-US" altLang="zh-CN" dirty="0">
              <a:latin typeface="Arial" panose="020B0604020202020204" pitchFamily="34" charset="0"/>
              <a:ea typeface="隶书" panose="02010509060101010101" pitchFamily="49" charset="-122"/>
            </a:endParaRPr>
          </a:p>
          <a:p>
            <a:pPr lvl="1">
              <a:lnSpc>
                <a:spcPct val="150000"/>
              </a:lnSpc>
            </a:pPr>
            <a:r>
              <a:rPr lang="zh-CN" altLang="en-US" dirty="0">
                <a:latin typeface="Arial" panose="020B0604020202020204" pitchFamily="34" charset="0"/>
                <a:ea typeface="隶书" panose="02010509060101010101" pitchFamily="49" charset="-122"/>
              </a:rPr>
              <a:t>将学习者引入一个特定事件的</a:t>
            </a:r>
            <a:r>
              <a:rPr lang="zh-CN" altLang="en-US" dirty="0">
                <a:solidFill>
                  <a:srgbClr val="FF0000"/>
                </a:solidFill>
                <a:latin typeface="Arial" panose="020B0604020202020204" pitchFamily="34" charset="0"/>
                <a:ea typeface="隶书" panose="02010509060101010101" pitchFamily="49" charset="-122"/>
              </a:rPr>
              <a:t>真实情境</a:t>
            </a:r>
            <a:r>
              <a:rPr lang="zh-CN" altLang="en-US" dirty="0">
                <a:latin typeface="Arial" panose="020B0604020202020204" pitchFamily="34" charset="0"/>
                <a:ea typeface="隶书" panose="02010509060101010101" pitchFamily="49" charset="-122"/>
              </a:rPr>
              <a:t>中。</a:t>
            </a:r>
            <a:r>
              <a:rPr lang="zh-CN" altLang="zh-CN" dirty="0">
                <a:latin typeface="Arial" panose="020B0604020202020204" pitchFamily="34" charset="0"/>
                <a:ea typeface="隶书" panose="02010509060101010101" pitchFamily="49" charset="-122"/>
              </a:rPr>
              <a:t>组织学生开展</a:t>
            </a:r>
            <a:r>
              <a:rPr lang="zh-CN" altLang="zh-CN" dirty="0">
                <a:solidFill>
                  <a:srgbClr val="FF0000"/>
                </a:solidFill>
                <a:latin typeface="Arial" panose="020B0604020202020204" pitchFamily="34" charset="0"/>
                <a:ea typeface="隶书" panose="02010509060101010101" pitchFamily="49" charset="-122"/>
              </a:rPr>
              <a:t>讨论或争论</a:t>
            </a:r>
            <a:r>
              <a:rPr lang="zh-CN" altLang="zh-CN" dirty="0">
                <a:latin typeface="Arial" panose="020B0604020202020204" pitchFamily="34" charset="0"/>
                <a:ea typeface="隶书" panose="02010509060101010101" pitchFamily="49" charset="-122"/>
              </a:rPr>
              <a:t>，形成反复的</a:t>
            </a:r>
            <a:r>
              <a:rPr lang="zh-CN" altLang="zh-CN" dirty="0">
                <a:solidFill>
                  <a:srgbClr val="FF0000"/>
                </a:solidFill>
                <a:latin typeface="Arial" panose="020B0604020202020204" pitchFamily="34" charset="0"/>
                <a:ea typeface="隶书" panose="02010509060101010101" pitchFamily="49" charset="-122"/>
              </a:rPr>
              <a:t>互动与交流</a:t>
            </a:r>
            <a:endParaRPr lang="en-US" altLang="zh-CN" dirty="0">
              <a:solidFill>
                <a:srgbClr val="FF0000"/>
              </a:solidFill>
              <a:latin typeface="Arial" panose="020B0604020202020204" pitchFamily="34" charset="0"/>
              <a:ea typeface="隶书" panose="02010509060101010101" pitchFamily="49" charset="-122"/>
            </a:endParaRPr>
          </a:p>
          <a:p>
            <a:pPr lvl="1">
              <a:lnSpc>
                <a:spcPct val="150000"/>
              </a:lnSpc>
            </a:pPr>
            <a:r>
              <a:rPr lang="zh-CN" altLang="zh-CN" dirty="0">
                <a:latin typeface="Arial" panose="020B0604020202020204" pitchFamily="34" charset="0"/>
                <a:ea typeface="隶书" panose="02010509060101010101" pitchFamily="49" charset="-122"/>
              </a:rPr>
              <a:t>结合一定理论，通过各种信息、知识、经验、观点的碰撞来达到</a:t>
            </a:r>
            <a:r>
              <a:rPr lang="zh-CN" altLang="zh-CN" dirty="0">
                <a:solidFill>
                  <a:srgbClr val="FF0000"/>
                </a:solidFill>
                <a:latin typeface="Arial" panose="020B0604020202020204" pitchFamily="34" charset="0"/>
                <a:ea typeface="隶书" panose="02010509060101010101" pitchFamily="49" charset="-122"/>
              </a:rPr>
              <a:t>启示理论</a:t>
            </a:r>
            <a:r>
              <a:rPr lang="zh-CN" altLang="zh-CN" dirty="0">
                <a:latin typeface="Arial" panose="020B0604020202020204" pitchFamily="34" charset="0"/>
                <a:ea typeface="隶书" panose="02010509060101010101" pitchFamily="49" charset="-122"/>
              </a:rPr>
              <a:t>和</a:t>
            </a:r>
            <a:r>
              <a:rPr lang="zh-CN" altLang="zh-CN" dirty="0">
                <a:solidFill>
                  <a:srgbClr val="FF0000"/>
                </a:solidFill>
                <a:latin typeface="Arial" panose="020B0604020202020204" pitchFamily="34" charset="0"/>
                <a:ea typeface="隶书" panose="02010509060101010101" pitchFamily="49" charset="-122"/>
              </a:rPr>
              <a:t>启迪思维</a:t>
            </a:r>
            <a:r>
              <a:rPr lang="zh-CN" altLang="zh-CN" dirty="0">
                <a:latin typeface="Arial" panose="020B0604020202020204" pitchFamily="34" charset="0"/>
                <a:ea typeface="隶书" panose="02010509060101010101" pitchFamily="49" charset="-122"/>
              </a:rPr>
              <a:t>的目的</a:t>
            </a:r>
            <a:endParaRPr lang="zh-CN" altLang="en-US" dirty="0">
              <a:latin typeface="Arial" panose="020B0604020202020204" pitchFamily="34" charset="0"/>
              <a:ea typeface="隶书"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155" y="76835"/>
            <a:ext cx="8001000" cy="855663"/>
          </a:xfrm>
        </p:spPr>
        <p:txBody>
          <a:bodyPr/>
          <a:lstStyle/>
          <a:p>
            <a:r>
              <a:rPr lang="zh-CN" altLang="en-US" dirty="0" smtClean="0"/>
              <a:t>案例教学特点</a:t>
            </a:r>
            <a:endParaRPr lang="zh-CN" altLang="en-US" dirty="0"/>
          </a:p>
        </p:txBody>
      </p:sp>
      <p:sp>
        <p:nvSpPr>
          <p:cNvPr id="3" name="内容占位符 2"/>
          <p:cNvSpPr>
            <a:spLocks noGrp="1"/>
          </p:cNvSpPr>
          <p:nvPr>
            <p:ph idx="1"/>
          </p:nvPr>
        </p:nvSpPr>
        <p:spPr>
          <a:xfrm>
            <a:off x="355600" y="1461135"/>
            <a:ext cx="11252200" cy="5217160"/>
          </a:xfrm>
        </p:spPr>
        <p:txBody>
          <a:bodyPr>
            <a:normAutofit fontScale="80000"/>
          </a:bodyPr>
          <a:lstStyle/>
          <a:p>
            <a:pPr eaLnBrk="1" hangingPunct="1">
              <a:lnSpc>
                <a:spcPct val="150000"/>
              </a:lnSpc>
              <a:spcBef>
                <a:spcPts val="770"/>
              </a:spcBef>
            </a:pPr>
            <a:r>
              <a:rPr lang="zh-CN" altLang="zh-CN" dirty="0" smtClean="0">
                <a:latin typeface="Arial" panose="020B0604020202020204" pitchFamily="34" charset="0"/>
                <a:ea typeface="隶书" panose="02010509060101010101" pitchFamily="49" charset="-122"/>
              </a:rPr>
              <a:t>鼓励</a:t>
            </a:r>
            <a:r>
              <a:rPr lang="zh-CN" altLang="en-US" dirty="0" smtClean="0">
                <a:latin typeface="Arial" panose="020B0604020202020204" pitchFamily="34" charset="0"/>
              </a:rPr>
              <a:t>学生</a:t>
            </a:r>
            <a:r>
              <a:rPr lang="zh-CN" altLang="zh-CN" dirty="0" smtClean="0">
                <a:solidFill>
                  <a:srgbClr val="FF0000"/>
                </a:solidFill>
                <a:latin typeface="Arial" panose="020B0604020202020204" pitchFamily="34" charset="0"/>
                <a:ea typeface="隶书" panose="02010509060101010101" pitchFamily="49" charset="-122"/>
              </a:rPr>
              <a:t>独立</a:t>
            </a:r>
            <a:r>
              <a:rPr lang="zh-CN" altLang="zh-CN" dirty="0">
                <a:solidFill>
                  <a:srgbClr val="FF0000"/>
                </a:solidFill>
                <a:latin typeface="Arial" panose="020B0604020202020204" pitchFamily="34" charset="0"/>
                <a:ea typeface="隶书" panose="02010509060101010101" pitchFamily="49" charset="-122"/>
              </a:rPr>
              <a:t>思考</a:t>
            </a:r>
            <a:endParaRPr lang="en-US" altLang="zh-CN" dirty="0">
              <a:solidFill>
                <a:srgbClr val="FF0000"/>
              </a:solidFill>
              <a:latin typeface="Arial" panose="020B0604020202020204" pitchFamily="34" charset="0"/>
              <a:ea typeface="隶书" panose="02010509060101010101" pitchFamily="49" charset="-122"/>
            </a:endParaRPr>
          </a:p>
          <a:p>
            <a:pPr lvl="1" eaLnBrk="1" hangingPunct="1">
              <a:lnSpc>
                <a:spcPct val="150000"/>
              </a:lnSpc>
              <a:spcBef>
                <a:spcPts val="25"/>
              </a:spcBef>
            </a:pPr>
            <a:r>
              <a:rPr lang="zh-CN" altLang="zh-CN" dirty="0" smtClean="0">
                <a:latin typeface="Arial" panose="020B0604020202020204" pitchFamily="34" charset="0"/>
                <a:ea typeface="隶书" panose="02010509060101010101" pitchFamily="49" charset="-122"/>
              </a:rPr>
              <a:t>案例教学</a:t>
            </a:r>
            <a:r>
              <a:rPr lang="zh-CN" altLang="en-US" dirty="0" smtClean="0">
                <a:latin typeface="Arial" panose="020B0604020202020204" pitchFamily="34" charset="0"/>
              </a:rPr>
              <a:t>不是直接告诉答案</a:t>
            </a:r>
            <a:r>
              <a:rPr lang="zh-CN" altLang="zh-CN" dirty="0" smtClean="0">
                <a:latin typeface="Arial" panose="020B0604020202020204" pitchFamily="34" charset="0"/>
                <a:ea typeface="隶书" panose="02010509060101010101" pitchFamily="49" charset="-122"/>
              </a:rPr>
              <a:t>，</a:t>
            </a:r>
            <a:r>
              <a:rPr lang="zh-CN" altLang="zh-CN" dirty="0">
                <a:latin typeface="Arial" panose="020B0604020202020204" pitchFamily="34" charset="0"/>
                <a:ea typeface="隶书" panose="02010509060101010101" pitchFamily="49" charset="-122"/>
              </a:rPr>
              <a:t>而是</a:t>
            </a:r>
            <a:r>
              <a:rPr lang="zh-CN" altLang="zh-CN" dirty="0" smtClean="0">
                <a:latin typeface="Arial" panose="020B0604020202020204" pitchFamily="34" charset="0"/>
                <a:ea typeface="隶书" panose="02010509060101010101" pitchFamily="49" charset="-122"/>
              </a:rPr>
              <a:t>要</a:t>
            </a:r>
            <a:r>
              <a:rPr lang="zh-CN" altLang="en-US" dirty="0" smtClean="0">
                <a:latin typeface="Arial" panose="020B0604020202020204" pitchFamily="34" charset="0"/>
                <a:ea typeface="隶书" panose="02010509060101010101" pitchFamily="49" charset="-122"/>
              </a:rPr>
              <a:t>求学生</a:t>
            </a:r>
            <a:r>
              <a:rPr lang="zh-CN" altLang="zh-CN" dirty="0" smtClean="0">
                <a:latin typeface="Arial" panose="020B0604020202020204" pitchFamily="34" charset="0"/>
                <a:ea typeface="隶书" panose="02010509060101010101" pitchFamily="49" charset="-122"/>
              </a:rPr>
              <a:t>去</a:t>
            </a:r>
            <a:r>
              <a:rPr lang="zh-CN" altLang="zh-CN" dirty="0">
                <a:latin typeface="Arial" panose="020B0604020202020204" pitchFamily="34" charset="0"/>
                <a:ea typeface="隶书" panose="02010509060101010101" pitchFamily="49" charset="-122"/>
              </a:rPr>
              <a:t>思考、去创造</a:t>
            </a:r>
            <a:r>
              <a:rPr lang="zh-CN" altLang="en-US" dirty="0">
                <a:latin typeface="Arial" panose="020B0604020202020204" pitchFamily="34" charset="0"/>
                <a:ea typeface="隶书" panose="02010509060101010101" pitchFamily="49" charset="-122"/>
              </a:rPr>
              <a:t>（</a:t>
            </a:r>
            <a:r>
              <a:rPr lang="zh-CN" altLang="en-US" dirty="0" smtClean="0">
                <a:latin typeface="Arial" panose="020B0604020202020204" pitchFamily="34" charset="0"/>
                <a:ea typeface="隶书" panose="02010509060101010101" pitchFamily="49" charset="-122"/>
              </a:rPr>
              <a:t>答案可能不唯一）</a:t>
            </a:r>
            <a:endParaRPr lang="en-US" altLang="zh-CN" dirty="0">
              <a:latin typeface="Arial" panose="020B0604020202020204" pitchFamily="34" charset="0"/>
              <a:ea typeface="隶书" panose="02010509060101010101" pitchFamily="49" charset="-122"/>
            </a:endParaRPr>
          </a:p>
          <a:p>
            <a:pPr eaLnBrk="1" hangingPunct="1">
              <a:lnSpc>
                <a:spcPct val="150000"/>
              </a:lnSpc>
              <a:spcBef>
                <a:spcPts val="770"/>
              </a:spcBef>
            </a:pPr>
            <a:r>
              <a:rPr lang="zh-CN" altLang="en-US" dirty="0" smtClean="0">
                <a:latin typeface="Arial" panose="020B0604020202020204" pitchFamily="34" charset="0"/>
                <a:ea typeface="隶书" panose="02010509060101010101" pitchFamily="49" charset="-122"/>
              </a:rPr>
              <a:t>从知识培养转变为</a:t>
            </a:r>
            <a:r>
              <a:rPr lang="zh-CN" altLang="en-US" dirty="0" smtClean="0">
                <a:solidFill>
                  <a:srgbClr val="FF0000"/>
                </a:solidFill>
                <a:latin typeface="Arial" panose="020B0604020202020204" pitchFamily="34" charset="0"/>
                <a:ea typeface="隶书" panose="02010509060101010101" pitchFamily="49" charset="-122"/>
              </a:rPr>
              <a:t>能力培养</a:t>
            </a:r>
            <a:endParaRPr lang="en-US" altLang="zh-CN" dirty="0" smtClean="0">
              <a:solidFill>
                <a:srgbClr val="FF0000"/>
              </a:solidFill>
              <a:latin typeface="Arial" panose="020B0604020202020204" pitchFamily="34" charset="0"/>
              <a:ea typeface="隶书" panose="02010509060101010101" pitchFamily="49" charset="-122"/>
            </a:endParaRPr>
          </a:p>
          <a:p>
            <a:pPr lvl="1" eaLnBrk="1" hangingPunct="1">
              <a:lnSpc>
                <a:spcPct val="150000"/>
              </a:lnSpc>
              <a:spcBef>
                <a:spcPts val="25"/>
              </a:spcBef>
            </a:pPr>
            <a:r>
              <a:rPr lang="zh-CN" altLang="zh-CN" dirty="0" smtClean="0">
                <a:latin typeface="Arial" panose="020B0604020202020204" pitchFamily="34" charset="0"/>
              </a:rPr>
              <a:t>知识</a:t>
            </a:r>
            <a:r>
              <a:rPr lang="zh-CN" altLang="zh-CN" dirty="0">
                <a:latin typeface="Arial" panose="020B0604020202020204" pitchFamily="34" charset="0"/>
              </a:rPr>
              <a:t>不等于能力，知识应该转化为</a:t>
            </a:r>
            <a:r>
              <a:rPr lang="zh-CN" altLang="zh-CN" dirty="0" smtClean="0">
                <a:latin typeface="Arial" panose="020B0604020202020204" pitchFamily="34" charset="0"/>
              </a:rPr>
              <a:t>能力</a:t>
            </a:r>
            <a:endParaRPr lang="en-US" altLang="zh-CN" dirty="0" smtClean="0">
              <a:latin typeface="Arial" panose="020B0604020202020204" pitchFamily="34" charset="0"/>
            </a:endParaRPr>
          </a:p>
          <a:p>
            <a:pPr lvl="1" eaLnBrk="1" hangingPunct="1">
              <a:lnSpc>
                <a:spcPct val="150000"/>
              </a:lnSpc>
              <a:spcBef>
                <a:spcPts val="25"/>
              </a:spcBef>
            </a:pPr>
            <a:r>
              <a:rPr lang="zh-CN" altLang="en-US" dirty="0" smtClean="0">
                <a:latin typeface="Arial" panose="020B0604020202020204" pitchFamily="34" charset="0"/>
              </a:rPr>
              <a:t>将书本上的知识，转换为解决实际问题的能力</a:t>
            </a:r>
            <a:endParaRPr lang="en-US" altLang="zh-CN" dirty="0" smtClean="0">
              <a:latin typeface="Arial" panose="020B0604020202020204" pitchFamily="34" charset="0"/>
            </a:endParaRPr>
          </a:p>
          <a:p>
            <a:pPr eaLnBrk="1" hangingPunct="1">
              <a:lnSpc>
                <a:spcPct val="150000"/>
              </a:lnSpc>
              <a:spcBef>
                <a:spcPts val="770"/>
              </a:spcBef>
            </a:pPr>
            <a:r>
              <a:rPr lang="zh-CN" altLang="en-US" dirty="0" smtClean="0">
                <a:latin typeface="Arial" panose="020B0604020202020204" pitchFamily="34" charset="0"/>
                <a:ea typeface="隶书" panose="02010509060101010101" pitchFamily="49" charset="-122"/>
              </a:rPr>
              <a:t>重视</a:t>
            </a:r>
            <a:r>
              <a:rPr lang="zh-CN" altLang="zh-CN" dirty="0" smtClean="0">
                <a:solidFill>
                  <a:srgbClr val="FF0000"/>
                </a:solidFill>
                <a:latin typeface="Arial" panose="020B0604020202020204" pitchFamily="34" charset="0"/>
                <a:ea typeface="隶书" panose="02010509060101010101" pitchFamily="49" charset="-122"/>
              </a:rPr>
              <a:t>双向交流</a:t>
            </a:r>
            <a:endParaRPr lang="en-US" altLang="zh-CN" dirty="0" smtClean="0">
              <a:solidFill>
                <a:srgbClr val="FF0000"/>
              </a:solidFill>
              <a:latin typeface="Arial" panose="020B0604020202020204" pitchFamily="34" charset="0"/>
              <a:ea typeface="隶书" panose="02010509060101010101" pitchFamily="49" charset="-122"/>
            </a:endParaRPr>
          </a:p>
          <a:p>
            <a:pPr lvl="1" eaLnBrk="1" hangingPunct="1">
              <a:lnSpc>
                <a:spcPct val="150000"/>
              </a:lnSpc>
              <a:spcBef>
                <a:spcPts val="25"/>
              </a:spcBef>
            </a:pPr>
            <a:r>
              <a:rPr lang="zh-CN" altLang="en-US" dirty="0" smtClean="0">
                <a:latin typeface="Arial" panose="020B0604020202020204" pitchFamily="34" charset="0"/>
              </a:rPr>
              <a:t>学生消化吸收，</a:t>
            </a:r>
            <a:r>
              <a:rPr lang="zh-CN" altLang="zh-CN" dirty="0" smtClean="0">
                <a:latin typeface="Arial" panose="020B0604020202020204" pitchFamily="34" charset="0"/>
              </a:rPr>
              <a:t>经过思考</a:t>
            </a:r>
            <a:r>
              <a:rPr lang="zh-CN" altLang="en-US" dirty="0" smtClean="0">
                <a:latin typeface="Arial" panose="020B0604020202020204" pitchFamily="34" charset="0"/>
              </a:rPr>
              <a:t>后</a:t>
            </a:r>
            <a:r>
              <a:rPr lang="zh-CN" altLang="zh-CN" dirty="0" smtClean="0">
                <a:latin typeface="Arial" panose="020B0604020202020204" pitchFamily="34" charset="0"/>
              </a:rPr>
              <a:t>，</a:t>
            </a:r>
            <a:r>
              <a:rPr lang="zh-CN" altLang="zh-CN" dirty="0">
                <a:latin typeface="Arial" panose="020B0604020202020204" pitchFamily="34" charset="0"/>
              </a:rPr>
              <a:t>提出解决问题的方案，这步</a:t>
            </a:r>
            <a:r>
              <a:rPr lang="zh-CN" altLang="en-US" dirty="0">
                <a:latin typeface="Arial" panose="020B0604020202020204" pitchFamily="34" charset="0"/>
              </a:rPr>
              <a:t>是</a:t>
            </a:r>
            <a:r>
              <a:rPr lang="zh-CN" altLang="zh-CN" dirty="0">
                <a:latin typeface="Arial" panose="020B0604020202020204" pitchFamily="34" charset="0"/>
              </a:rPr>
              <a:t>能力的</a:t>
            </a:r>
            <a:r>
              <a:rPr lang="zh-CN" altLang="en-US" dirty="0" smtClean="0">
                <a:latin typeface="Arial" panose="020B0604020202020204" pitchFamily="34" charset="0"/>
              </a:rPr>
              <a:t>提</a:t>
            </a:r>
            <a:r>
              <a:rPr lang="zh-CN" altLang="zh-CN" dirty="0" smtClean="0">
                <a:latin typeface="Arial" panose="020B0604020202020204" pitchFamily="34" charset="0"/>
              </a:rPr>
              <a:t>升</a:t>
            </a:r>
            <a:r>
              <a:rPr lang="zh-CN" altLang="en-US" dirty="0" smtClean="0">
                <a:latin typeface="Arial" panose="020B0604020202020204" pitchFamily="34" charset="0"/>
              </a:rPr>
              <a:t>；</a:t>
            </a:r>
            <a:r>
              <a:rPr lang="zh-CN" altLang="zh-CN" dirty="0" smtClean="0">
                <a:latin typeface="Arial" panose="020B0604020202020204" pitchFamily="34" charset="0"/>
              </a:rPr>
              <a:t>同时</a:t>
            </a:r>
            <a:r>
              <a:rPr lang="zh-CN" altLang="zh-CN" dirty="0">
                <a:latin typeface="Arial" panose="020B0604020202020204" pitchFamily="34" charset="0"/>
              </a:rPr>
              <a:t>他的答案促使教师加深</a:t>
            </a:r>
            <a:r>
              <a:rPr lang="zh-CN" altLang="zh-CN" dirty="0" smtClean="0">
                <a:latin typeface="Arial" panose="020B0604020202020204" pitchFamily="34" charset="0"/>
              </a:rPr>
              <a:t>思考</a:t>
            </a:r>
            <a:endParaRPr lang="zh-CN" altLang="zh-CN" dirty="0">
              <a:latin typeface="Arial" panose="020B0604020202020204" pitchFamily="34" charset="0"/>
            </a:endParaRPr>
          </a:p>
          <a:p>
            <a:pPr>
              <a:spcBef>
                <a:spcPts val="25"/>
              </a:spcBef>
            </a:pP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思考：软件工程专业教学案例的特点</a:t>
            </a:r>
            <a:endParaRPr lang="zh-CN" altLang="en-US"/>
          </a:p>
        </p:txBody>
      </p:sp>
      <p:sp>
        <p:nvSpPr>
          <p:cNvPr id="3" name="内容占位符 2"/>
          <p:cNvSpPr>
            <a:spLocks noGrp="1"/>
          </p:cNvSpPr>
          <p:nvPr>
            <p:ph idx="1"/>
          </p:nvPr>
        </p:nvSpPr>
        <p:spPr>
          <a:xfrm>
            <a:off x="712177" y="1591896"/>
            <a:ext cx="10515600" cy="4351338"/>
          </a:xfrm>
        </p:spPr>
        <p:txBody>
          <a:bodyPr/>
          <a:p>
            <a:pPr>
              <a:lnSpc>
                <a:spcPct val="150000"/>
              </a:lnSpc>
            </a:pPr>
            <a:r>
              <a:rPr lang="en-US" altLang="zh-CN"/>
              <a:t> </a:t>
            </a:r>
            <a:r>
              <a:rPr lang="zh-CN" altLang="en-US"/>
              <a:t>工程类专业教学案例的特点</a:t>
            </a:r>
            <a:r>
              <a:rPr lang="en-US" altLang="zh-CN"/>
              <a:t> </a:t>
            </a:r>
            <a:endParaRPr lang="en-US" altLang="zh-CN"/>
          </a:p>
          <a:p>
            <a:pPr>
              <a:lnSpc>
                <a:spcPct val="150000"/>
              </a:lnSpc>
            </a:pPr>
            <a:r>
              <a:rPr lang="zh-CN"/>
              <a:t>从专业认证中，对软件工程专业人才毕业要求出发</a:t>
            </a:r>
            <a:endParaRPr lang="zh-CN"/>
          </a:p>
          <a:p>
            <a:pPr>
              <a:lnSpc>
                <a:spcPct val="150000"/>
              </a:lnSpc>
            </a:pPr>
            <a:r>
              <a:rPr lang="zh-CN"/>
              <a:t>谈谈个人体会</a:t>
            </a:r>
            <a:endParaRPr lang="zh-C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我承担的三门课程</a:t>
            </a:r>
            <a:endParaRPr lang="zh-CN" altLang="en-US"/>
          </a:p>
        </p:txBody>
      </p:sp>
      <p:sp>
        <p:nvSpPr>
          <p:cNvPr id="3" name="内容占位符 2"/>
          <p:cNvSpPr>
            <a:spLocks noGrp="1"/>
          </p:cNvSpPr>
          <p:nvPr>
            <p:ph idx="1"/>
          </p:nvPr>
        </p:nvSpPr>
        <p:spPr/>
        <p:txBody>
          <a:bodyPr/>
          <a:p>
            <a:r>
              <a:rPr lang="en-US" altLang="zh-CN"/>
              <a:t> </a:t>
            </a:r>
            <a:r>
              <a:rPr lang="zh-CN" altLang="en-US"/>
              <a:t>编译技术</a:t>
            </a:r>
            <a:endParaRPr lang="zh-CN" altLang="en-US"/>
          </a:p>
          <a:p>
            <a:r>
              <a:rPr lang="zh-CN" altLang="en-US"/>
              <a:t>软件体系结构</a:t>
            </a:r>
            <a:endParaRPr lang="zh-CN" altLang="en-US"/>
          </a:p>
          <a:p>
            <a:r>
              <a:rPr lang="zh-CN" altLang="en-US"/>
              <a:t>经验软件工程（软件工程中的实证方法）</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工程教育认证的核心理念</a:t>
            </a:r>
            <a:endParaRPr lang="zh-CN" altLang="en-US" dirty="0"/>
          </a:p>
        </p:txBody>
      </p:sp>
      <p:sp>
        <p:nvSpPr>
          <p:cNvPr id="3" name="内容占位符 2"/>
          <p:cNvSpPr>
            <a:spLocks noGrp="1"/>
          </p:cNvSpPr>
          <p:nvPr>
            <p:ph idx="1"/>
          </p:nvPr>
        </p:nvSpPr>
        <p:spPr>
          <a:xfrm>
            <a:off x="728345" y="1316990"/>
            <a:ext cx="11135995" cy="5464175"/>
          </a:xfrm>
        </p:spPr>
        <p:txBody>
          <a:bodyPr>
            <a:normAutofit lnSpcReduction="20000"/>
          </a:bodyPr>
          <a:lstStyle/>
          <a:p>
            <a:pPr>
              <a:lnSpc>
                <a:spcPct val="150000"/>
              </a:lnSpc>
              <a:spcAft>
                <a:spcPts val="0"/>
              </a:spcAft>
            </a:pPr>
            <a:r>
              <a:rPr lang="zh-CN" altLang="en-US" dirty="0" smtClean="0">
                <a:latin typeface="黑体" panose="02010609060101010101" pitchFamily="49" charset="-122"/>
                <a:ea typeface="黑体" panose="02010609060101010101" pitchFamily="49" charset="-122"/>
              </a:rPr>
              <a:t>产出导向（</a:t>
            </a:r>
            <a:r>
              <a:rPr lang="zh-CN" altLang="en-US" dirty="0" smtClean="0">
                <a:solidFill>
                  <a:schemeClr val="accent1">
                    <a:lumMod val="75000"/>
                  </a:schemeClr>
                </a:solidFill>
                <a:latin typeface="黑体" panose="02010609060101010101" pitchFamily="49" charset="-122"/>
                <a:ea typeface="黑体" panose="02010609060101010101" pitchFamily="49" charset="-122"/>
              </a:rPr>
              <a:t>目标导向</a:t>
            </a:r>
            <a:r>
              <a:rPr lang="zh-CN" altLang="en-US" dirty="0" smtClean="0">
                <a:latin typeface="黑体" panose="02010609060101010101" pitchFamily="49" charset="-122"/>
                <a:ea typeface="黑体" panose="02010609060101010101" pitchFamily="49" charset="-122"/>
              </a:rPr>
              <a:t>）的教育取向</a:t>
            </a:r>
            <a:endParaRPr lang="en-US" altLang="zh-CN" dirty="0" smtClean="0">
              <a:latin typeface="黑体" panose="02010609060101010101" pitchFamily="49" charset="-122"/>
              <a:ea typeface="黑体" panose="02010609060101010101" pitchFamily="49" charset="-122"/>
            </a:endParaRPr>
          </a:p>
          <a:p>
            <a:pPr marL="400050" lvl="1" indent="0">
              <a:lnSpc>
                <a:spcPct val="150000"/>
              </a:lnSpc>
              <a:spcAft>
                <a:spcPts val="0"/>
              </a:spcAft>
              <a:buNone/>
            </a:pPr>
            <a:r>
              <a:rPr lang="zh-CN" altLang="en-US" dirty="0" smtClean="0">
                <a:solidFill>
                  <a:srgbClr val="C00000"/>
                </a:solidFill>
              </a:rPr>
              <a:t>培养目标</a:t>
            </a:r>
            <a:r>
              <a:rPr lang="en-US" altLang="zh-CN" dirty="0" smtClean="0">
                <a:solidFill>
                  <a:srgbClr val="C00000"/>
                </a:solidFill>
              </a:rPr>
              <a:t>--</a:t>
            </a:r>
            <a:r>
              <a:rPr lang="zh-CN" altLang="en-US" dirty="0" smtClean="0">
                <a:solidFill>
                  <a:srgbClr val="C00000"/>
                </a:solidFill>
              </a:rPr>
              <a:t>毕业要求：</a:t>
            </a:r>
            <a:r>
              <a:rPr lang="en-US" altLang="zh-CN" dirty="0" smtClean="0">
                <a:solidFill>
                  <a:srgbClr val="C00000"/>
                </a:solidFill>
              </a:rPr>
              <a:t> </a:t>
            </a:r>
            <a:r>
              <a:rPr lang="zh-CN" altLang="en-US" dirty="0" smtClean="0">
                <a:solidFill>
                  <a:srgbClr val="C00000"/>
                </a:solidFill>
              </a:rPr>
              <a:t>达成度评估（覆盖</a:t>
            </a:r>
            <a:r>
              <a:rPr lang="zh-CN" altLang="en-US" dirty="0" smtClean="0">
                <a:latin typeface="黑体" panose="02010609060101010101" pitchFamily="49" charset="-122"/>
                <a:ea typeface="黑体" panose="02010609060101010101" pitchFamily="49" charset="-122"/>
                <a:sym typeface="+mn-ea"/>
              </a:rPr>
              <a:t>通用标准</a:t>
            </a:r>
            <a:r>
              <a:rPr lang="en-US" altLang="zh-CN" dirty="0" smtClean="0">
                <a:latin typeface="黑体" panose="02010609060101010101" pitchFamily="49" charset="-122"/>
                <a:ea typeface="黑体" panose="02010609060101010101" pitchFamily="49" charset="-122"/>
                <a:sym typeface="+mn-ea"/>
              </a:rPr>
              <a:t>+</a:t>
            </a:r>
            <a:r>
              <a:rPr lang="zh-CN" altLang="en-US" dirty="0" smtClean="0">
                <a:latin typeface="黑体" panose="02010609060101010101" pitchFamily="49" charset="-122"/>
                <a:ea typeface="黑体" panose="02010609060101010101" pitchFamily="49" charset="-122"/>
                <a:sym typeface="+mn-ea"/>
              </a:rPr>
              <a:t>专业补充标准）</a:t>
            </a:r>
            <a:endParaRPr lang="en-US" altLang="zh-CN" dirty="0" smtClean="0">
              <a:solidFill>
                <a:srgbClr val="C00000"/>
              </a:solidFill>
            </a:endParaRPr>
          </a:p>
          <a:p>
            <a:pPr>
              <a:lnSpc>
                <a:spcPct val="150000"/>
              </a:lnSpc>
              <a:spcAft>
                <a:spcPts val="0"/>
              </a:spcAft>
            </a:pPr>
            <a:r>
              <a:rPr lang="zh-CN" altLang="en-US" dirty="0" smtClean="0">
                <a:latin typeface="黑体" panose="02010609060101010101" pitchFamily="49" charset="-122"/>
                <a:ea typeface="黑体" panose="02010609060101010101" pitchFamily="49" charset="-122"/>
              </a:rPr>
              <a:t>以</a:t>
            </a:r>
            <a:r>
              <a:rPr lang="zh-CN" altLang="en-US" dirty="0" smtClean="0">
                <a:solidFill>
                  <a:schemeClr val="accent1">
                    <a:lumMod val="75000"/>
                  </a:schemeClr>
                </a:solidFill>
                <a:latin typeface="黑体" panose="02010609060101010101" pitchFamily="49" charset="-122"/>
                <a:ea typeface="黑体" panose="02010609060101010101" pitchFamily="49" charset="-122"/>
              </a:rPr>
              <a:t>学生为中心</a:t>
            </a:r>
            <a:r>
              <a:rPr lang="zh-CN" altLang="en-US" dirty="0" smtClean="0">
                <a:latin typeface="黑体" panose="02010609060101010101" pitchFamily="49" charset="-122"/>
                <a:ea typeface="黑体" panose="02010609060101010101" pitchFamily="49" charset="-122"/>
              </a:rPr>
              <a:t>的教育理念</a:t>
            </a:r>
            <a:endParaRPr lang="en-US" altLang="zh-CN" dirty="0" smtClean="0">
              <a:latin typeface="黑体" panose="02010609060101010101" pitchFamily="49" charset="-122"/>
              <a:ea typeface="黑体" panose="02010609060101010101" pitchFamily="49" charset="-122"/>
            </a:endParaRPr>
          </a:p>
          <a:p>
            <a:pPr marL="400050" lvl="1" indent="0">
              <a:lnSpc>
                <a:spcPct val="150000"/>
              </a:lnSpc>
              <a:spcAft>
                <a:spcPts val="0"/>
              </a:spcAft>
              <a:buNone/>
            </a:pPr>
            <a:r>
              <a:rPr lang="zh-CN" altLang="en-US" dirty="0" smtClean="0">
                <a:solidFill>
                  <a:srgbClr val="C00000"/>
                </a:solidFill>
              </a:rPr>
              <a:t>强调学生学到什么，而不是教师教了什么。</a:t>
            </a:r>
            <a:endParaRPr lang="zh-CN" altLang="en-US" dirty="0" smtClean="0">
              <a:solidFill>
                <a:srgbClr val="C00000"/>
              </a:solidFill>
            </a:endParaRPr>
          </a:p>
          <a:p>
            <a:pPr marL="400050" lvl="1" indent="0">
              <a:lnSpc>
                <a:spcPct val="150000"/>
              </a:lnSpc>
              <a:spcAft>
                <a:spcPts val="0"/>
              </a:spcAft>
              <a:buNone/>
            </a:pPr>
            <a:r>
              <a:rPr lang="zh-CN" altLang="en-US" dirty="0" smtClean="0">
                <a:solidFill>
                  <a:srgbClr val="C00000"/>
                </a:solidFill>
              </a:rPr>
              <a:t>评学生，而不是直接评教师。</a:t>
            </a:r>
            <a:endParaRPr lang="en-US" altLang="zh-CN" dirty="0" smtClean="0">
              <a:solidFill>
                <a:srgbClr val="C00000"/>
              </a:solidFill>
            </a:endParaRPr>
          </a:p>
          <a:p>
            <a:pPr>
              <a:lnSpc>
                <a:spcPct val="150000"/>
              </a:lnSpc>
              <a:spcAft>
                <a:spcPts val="0"/>
              </a:spcAft>
            </a:pPr>
            <a:r>
              <a:rPr lang="zh-CN" altLang="en-US" dirty="0" smtClean="0">
                <a:solidFill>
                  <a:schemeClr val="accent1">
                    <a:lumMod val="75000"/>
                  </a:schemeClr>
                </a:solidFill>
                <a:latin typeface="黑体" panose="02010609060101010101" pitchFamily="49" charset="-122"/>
                <a:ea typeface="黑体" panose="02010609060101010101" pitchFamily="49" charset="-122"/>
              </a:rPr>
              <a:t>持续改进</a:t>
            </a:r>
            <a:r>
              <a:rPr lang="zh-CN" altLang="en-US" dirty="0" smtClean="0">
                <a:latin typeface="黑体" panose="02010609060101010101" pitchFamily="49" charset="-122"/>
                <a:ea typeface="黑体" panose="02010609060101010101" pitchFamily="49" charset="-122"/>
              </a:rPr>
              <a:t>的质量文化</a:t>
            </a:r>
            <a:endParaRPr lang="zh-CN" altLang="en-US" dirty="0" smtClean="0">
              <a:latin typeface="黑体" panose="02010609060101010101" pitchFamily="49" charset="-122"/>
              <a:ea typeface="黑体" panose="02010609060101010101" pitchFamily="49" charset="-122"/>
            </a:endParaRPr>
          </a:p>
          <a:p>
            <a:pPr marL="400050" lvl="1" indent="0">
              <a:lnSpc>
                <a:spcPct val="150000"/>
              </a:lnSpc>
              <a:spcAft>
                <a:spcPts val="0"/>
              </a:spcAft>
              <a:buNone/>
            </a:pPr>
            <a:r>
              <a:rPr lang="zh-CN" altLang="en-US" dirty="0" smtClean="0">
                <a:solidFill>
                  <a:srgbClr val="C00000"/>
                </a:solidFill>
              </a:rPr>
              <a:t>常态</a:t>
            </a:r>
            <a:r>
              <a:rPr lang="zh-CN" altLang="en-US" dirty="0">
                <a:solidFill>
                  <a:srgbClr val="C00000"/>
                </a:solidFill>
              </a:rPr>
              <a:t>性的评估与评价是基础</a:t>
            </a:r>
            <a:endParaRPr lang="zh-CN" altLang="en-US" dirty="0">
              <a:solidFill>
                <a:srgbClr val="C00000"/>
              </a:solidFill>
            </a:endParaRPr>
          </a:p>
          <a:p>
            <a:pPr marL="400050" lvl="1" indent="0">
              <a:lnSpc>
                <a:spcPct val="150000"/>
              </a:lnSpc>
              <a:spcAft>
                <a:spcPts val="0"/>
              </a:spcAft>
              <a:buNone/>
            </a:pPr>
            <a:r>
              <a:rPr lang="zh-CN" altLang="en-US" dirty="0">
                <a:solidFill>
                  <a:srgbClr val="C00000"/>
                </a:solidFill>
              </a:rPr>
              <a:t>面向产出的评价</a:t>
            </a:r>
            <a:endParaRPr lang="zh-CN" altLang="en-US" dirty="0">
              <a:solidFill>
                <a:srgbClr val="C00000"/>
              </a:solidFill>
            </a:endParaRPr>
          </a:p>
          <a:p>
            <a:pPr marL="400050" lvl="1" indent="0">
              <a:lnSpc>
                <a:spcPct val="150000"/>
              </a:lnSpc>
              <a:spcAft>
                <a:spcPts val="0"/>
              </a:spcAft>
              <a:buNone/>
            </a:pPr>
            <a:endParaRPr lang="en-US" altLang="zh-CN" dirty="0">
              <a:solidFill>
                <a:srgbClr val="C00000"/>
              </a:solidFill>
            </a:endParaRPr>
          </a:p>
          <a:p>
            <a:pPr marL="0" indent="0">
              <a:lnSpc>
                <a:spcPct val="150000"/>
              </a:lnSpc>
              <a:spcAft>
                <a:spcPts val="0"/>
              </a:spcAft>
              <a:buNone/>
            </a:pPr>
            <a:endParaRPr lang="zh-CN" altLang="en-US" dirty="0"/>
          </a:p>
        </p:txBody>
      </p:sp>
      <p:pic>
        <p:nvPicPr>
          <p:cNvPr id="15" name="Picture 5" descr="C:\Documents and Settings\TEMP.WWW-03527EBBD5A\桌面\七项标准.png"/>
          <p:cNvPicPr>
            <a:picLocks noChangeAspect="1" noChangeArrowheads="1"/>
          </p:cNvPicPr>
          <p:nvPr/>
        </p:nvPicPr>
        <p:blipFill>
          <a:blip r:embed="rId1" cstate="print">
            <a:extLst>
              <a:ext uri="{28A0092B-C50C-407E-A947-70E740481C1C}">
                <a14:useLocalDpi xmlns:a14="http://schemas.microsoft.com/office/drawing/2010/main" val="0"/>
              </a:ext>
            </a:extLst>
          </a:blip>
          <a:srcRect r="17812"/>
          <a:stretch>
            <a:fillRect/>
          </a:stretch>
        </p:blipFill>
        <p:spPr bwMode="auto">
          <a:xfrm>
            <a:off x="7559675" y="3496945"/>
            <a:ext cx="4676775" cy="3350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extBox 35"/>
          <p:cNvSpPr txBox="1"/>
          <p:nvPr/>
        </p:nvSpPr>
        <p:spPr>
          <a:xfrm>
            <a:off x="8525510" y="3496945"/>
            <a:ext cx="708025" cy="306705"/>
          </a:xfrm>
          <a:prstGeom prst="rect">
            <a:avLst/>
          </a:prstGeom>
          <a:solidFill>
            <a:srgbClr val="FFC000"/>
          </a:solidFill>
        </p:spPr>
        <p:style>
          <a:lnRef idx="3">
            <a:schemeClr val="lt1"/>
          </a:lnRef>
          <a:fillRef idx="1">
            <a:schemeClr val="accent4"/>
          </a:fillRef>
          <a:effectRef idx="1">
            <a:schemeClr val="accent4"/>
          </a:effectRef>
          <a:fontRef idx="minor">
            <a:schemeClr val="lt1"/>
          </a:fontRef>
        </p:style>
        <p:txBody>
          <a:bodyPr wrap="square">
            <a:spAutoFit/>
          </a:bodyPr>
          <a:p>
            <a:pPr algn="ctr">
              <a:defRPr/>
            </a:pPr>
            <a:r>
              <a:rPr lang="zh-CN" altLang="en-US" sz="1400" b="1" dirty="0">
                <a:solidFill>
                  <a:schemeClr val="tx1"/>
                </a:solidFill>
                <a:latin typeface="+mj-ea"/>
                <a:ea typeface="+mj-ea"/>
              </a:rPr>
              <a:t>中心</a:t>
            </a:r>
            <a:endParaRPr lang="zh-CN" altLang="en-US" sz="1400" b="1" dirty="0">
              <a:solidFill>
                <a:schemeClr val="tx1"/>
              </a:solidFill>
              <a:latin typeface="+mj-ea"/>
              <a:ea typeface="+mj-ea"/>
            </a:endParaRPr>
          </a:p>
        </p:txBody>
      </p:sp>
      <p:sp>
        <p:nvSpPr>
          <p:cNvPr id="37" name="矩形 36"/>
          <p:cNvSpPr/>
          <p:nvPr/>
        </p:nvSpPr>
        <p:spPr>
          <a:xfrm>
            <a:off x="8525510" y="4296410"/>
            <a:ext cx="607060" cy="306705"/>
          </a:xfrm>
          <a:prstGeom prst="rect">
            <a:avLst/>
          </a:prstGeom>
          <a:solidFill>
            <a:schemeClr val="accent2">
              <a:lumMod val="75000"/>
            </a:schemeClr>
          </a:solidFill>
        </p:spPr>
        <p:style>
          <a:lnRef idx="3">
            <a:schemeClr val="lt1"/>
          </a:lnRef>
          <a:fillRef idx="1">
            <a:schemeClr val="accent4"/>
          </a:fillRef>
          <a:effectRef idx="1">
            <a:schemeClr val="accent4"/>
          </a:effectRef>
          <a:fontRef idx="minor">
            <a:schemeClr val="lt1"/>
          </a:fontRef>
        </p:style>
        <p:txBody>
          <a:bodyPr wrap="square">
            <a:spAutoFit/>
          </a:bodyPr>
          <a:p>
            <a:pPr algn="ctr">
              <a:defRPr/>
            </a:pPr>
            <a:r>
              <a:rPr lang="zh-CN" altLang="en-US" sz="1400" b="1" dirty="0">
                <a:solidFill>
                  <a:schemeClr val="bg1"/>
                </a:solidFill>
                <a:latin typeface="+mj-ea"/>
                <a:ea typeface="+mj-ea"/>
              </a:rPr>
              <a:t>导向</a:t>
            </a:r>
            <a:endParaRPr lang="zh-CN" altLang="en-US" sz="1400" b="1" dirty="0">
              <a:solidFill>
                <a:schemeClr val="bg1"/>
              </a:solidFill>
              <a:latin typeface="+mj-ea"/>
              <a:ea typeface="+mj-ea"/>
            </a:endParaRPr>
          </a:p>
        </p:txBody>
      </p:sp>
      <p:sp>
        <p:nvSpPr>
          <p:cNvPr id="38" name="矩形 37"/>
          <p:cNvSpPr/>
          <p:nvPr/>
        </p:nvSpPr>
        <p:spPr>
          <a:xfrm>
            <a:off x="8525510" y="5443855"/>
            <a:ext cx="601345" cy="306705"/>
          </a:xfrm>
          <a:prstGeom prst="rect">
            <a:avLst/>
          </a:prstGeom>
          <a:solidFill>
            <a:srgbClr val="CC99FF"/>
          </a:solidFill>
        </p:spPr>
        <p:style>
          <a:lnRef idx="3">
            <a:schemeClr val="lt1"/>
          </a:lnRef>
          <a:fillRef idx="1">
            <a:schemeClr val="accent4"/>
          </a:fillRef>
          <a:effectRef idx="1">
            <a:schemeClr val="accent4"/>
          </a:effectRef>
          <a:fontRef idx="minor">
            <a:schemeClr val="lt1"/>
          </a:fontRef>
        </p:style>
        <p:txBody>
          <a:bodyPr wrap="square">
            <a:spAutoFit/>
          </a:bodyPr>
          <a:p>
            <a:pPr algn="ctr">
              <a:defRPr/>
            </a:pPr>
            <a:r>
              <a:rPr lang="zh-CN" altLang="en-US" sz="1400" b="1" dirty="0">
                <a:solidFill>
                  <a:schemeClr val="tx1"/>
                </a:solidFill>
                <a:latin typeface="+mj-ea"/>
                <a:ea typeface="+mj-ea"/>
              </a:rPr>
              <a:t>实现</a:t>
            </a:r>
            <a:endParaRPr lang="zh-CN" altLang="en-US" sz="1400" b="1" dirty="0">
              <a:solidFill>
                <a:schemeClr val="tx1"/>
              </a:solidFill>
              <a:latin typeface="+mj-ea"/>
              <a:ea typeface="+mj-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《编译技术》需要案例吗</a:t>
            </a:r>
            <a:endParaRPr lang="zh-CN" altLang="en-US"/>
          </a:p>
        </p:txBody>
      </p:sp>
      <p:sp>
        <p:nvSpPr>
          <p:cNvPr id="3" name="内容占位符 2"/>
          <p:cNvSpPr>
            <a:spLocks noGrp="1"/>
          </p:cNvSpPr>
          <p:nvPr>
            <p:ph idx="1"/>
          </p:nvPr>
        </p:nvSpPr>
        <p:spPr>
          <a:xfrm>
            <a:off x="438785" y="1572260"/>
            <a:ext cx="10751185" cy="4476115"/>
          </a:xfrm>
        </p:spPr>
        <p:txBody>
          <a:bodyPr/>
          <a:p>
            <a:r>
              <a:rPr lang="en-US" altLang="zh-CN"/>
              <a:t> </a:t>
            </a:r>
            <a:r>
              <a:rPr lang="zh-CN" altLang="en-US"/>
              <a:t>激发学生学习的热情：关于第一堂课的案例，我一直在寻找和更新</a:t>
            </a:r>
            <a:endParaRPr lang="zh-CN" altLang="en-US"/>
          </a:p>
          <a:p>
            <a:pPr lvl="1"/>
            <a:r>
              <a:rPr lang="zh-CN" altLang="en-US"/>
              <a:t>从一个可跟踪小型编译器</a:t>
            </a:r>
            <a:endParaRPr lang="zh-CN" altLang="en-US"/>
          </a:p>
          <a:p>
            <a:pPr lvl="1"/>
            <a:endParaRPr lang="zh-CN" altLang="en-US"/>
          </a:p>
          <a:p>
            <a:pPr lvl="1"/>
            <a:r>
              <a:rPr lang="zh-CN" altLang="en-US"/>
              <a:t>一个简单的问题程序，一个内存出错的程序。</a:t>
            </a:r>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7535" y="20320"/>
            <a:ext cx="4434840" cy="6805930"/>
          </a:xfrm>
          <a:solidFill>
            <a:schemeClr val="bg1"/>
          </a:solidFill>
        </p:spPr>
        <p:txBody>
          <a:bodyPr vert="horz" wrap="square" lIns="91440" tIns="45720" rIns="91440" bIns="45720" numCol="1" anchor="t" anchorCtr="0" compatLnSpc="1">
            <a:normAutofit lnSpcReduction="10000"/>
          </a:bodyPr>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1" lang="en-US" altLang="zh-CN" sz="1800" b="0" i="0" u="none" strike="noStrike" kern="0" cap="none" spc="0" normalizeH="0" baseline="0" noProof="0" dirty="0">
                <a:ln>
                  <a:noFill/>
                </a:ln>
                <a:solidFill>
                  <a:schemeClr val="tx1"/>
                </a:solidFill>
                <a:effectLst/>
                <a:uLnTx/>
                <a:uFillTx/>
                <a:latin typeface="+mn-lt"/>
                <a:ea typeface="+mn-ea"/>
                <a:cs typeface="+mn-cs"/>
              </a:rPr>
              <a:t>#include &lt;</a:t>
            </a:r>
            <a:r>
              <a:rPr kumimoji="1" lang="en-US" altLang="zh-CN" sz="1800" b="0" i="0" u="none" strike="noStrike" kern="0" cap="none" spc="0" normalizeH="0" baseline="0" noProof="0" dirty="0" err="1">
                <a:ln>
                  <a:noFill/>
                </a:ln>
                <a:solidFill>
                  <a:schemeClr val="tx1"/>
                </a:solidFill>
                <a:effectLst/>
                <a:uLnTx/>
                <a:uFillTx/>
                <a:latin typeface="+mn-lt"/>
                <a:ea typeface="+mn-ea"/>
                <a:cs typeface="+mn-cs"/>
              </a:rPr>
              <a:t>stdio.h</a:t>
            </a:r>
            <a:r>
              <a:rPr kumimoji="1" lang="en-US" altLang="zh-CN" sz="1800" b="0" i="0" u="none" strike="noStrike" kern="0" cap="none" spc="0" normalizeH="0" baseline="0" noProof="0" dirty="0">
                <a:ln>
                  <a:noFill/>
                </a:ln>
                <a:solidFill>
                  <a:schemeClr val="tx1"/>
                </a:solidFill>
                <a:effectLst/>
                <a:uLnTx/>
                <a:uFillTx/>
                <a:latin typeface="+mn-lt"/>
                <a:ea typeface="+mn-ea"/>
                <a:cs typeface="+mn-cs"/>
              </a:rPr>
              <a:t>&gt;</a:t>
            </a:r>
            <a:endParaRPr kumimoji="1" lang="en-US" altLang="zh-CN" sz="1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1" lang="en-US" altLang="zh-CN" sz="1800" b="0" i="0" u="none" strike="noStrike" kern="0" cap="none" spc="0" normalizeH="0" baseline="0" noProof="0" dirty="0">
                <a:ln>
                  <a:noFill/>
                </a:ln>
                <a:solidFill>
                  <a:schemeClr val="tx1"/>
                </a:solidFill>
                <a:effectLst/>
                <a:uLnTx/>
                <a:uFillTx/>
                <a:latin typeface="+mn-lt"/>
                <a:ea typeface="+mn-ea"/>
                <a:cs typeface="+mn-cs"/>
                <a:sym typeface="+mn-ea"/>
              </a:rPr>
              <a:t>#include </a:t>
            </a:r>
            <a:r>
              <a:rPr kumimoji="1" lang="en-US" altLang="zh-CN" sz="1800" b="0" i="0" u="none" strike="noStrike" kern="0" cap="none" spc="0" normalizeH="0" baseline="0" noProof="0" dirty="0" smtClean="0">
                <a:ln>
                  <a:noFill/>
                </a:ln>
                <a:solidFill>
                  <a:schemeClr val="tx1"/>
                </a:solidFill>
                <a:effectLst/>
                <a:uLnTx/>
                <a:uFillTx/>
                <a:latin typeface="+mn-lt"/>
                <a:ea typeface="+mn-ea"/>
                <a:cs typeface="+mn-cs"/>
                <a:sym typeface="+mn-ea"/>
              </a:rPr>
              <a:t>&lt;</a:t>
            </a:r>
            <a:r>
              <a:rPr kumimoji="1" lang="en-US" altLang="zh-CN" sz="1800" b="0" i="0" u="none" strike="noStrike" kern="0" cap="none" spc="0" normalizeH="0" baseline="0" noProof="0" dirty="0">
                <a:ln>
                  <a:noFill/>
                </a:ln>
                <a:solidFill>
                  <a:schemeClr val="tx1"/>
                </a:solidFill>
                <a:effectLst/>
                <a:uLnTx/>
                <a:uFillTx/>
                <a:latin typeface="+mn-lt"/>
                <a:ea typeface="+mn-ea"/>
                <a:cs typeface="+mn-cs"/>
                <a:sym typeface="+mn-ea"/>
              </a:rPr>
              <a:t> </a:t>
            </a:r>
            <a:r>
              <a:rPr kumimoji="1" lang="en-US" altLang="zh-CN" sz="1800" b="0" i="0" u="none" strike="noStrike" kern="0" cap="none" spc="0" normalizeH="0" baseline="0" noProof="0" dirty="0" err="1">
                <a:ln>
                  <a:noFill/>
                </a:ln>
                <a:solidFill>
                  <a:schemeClr val="tx1"/>
                </a:solidFill>
                <a:effectLst/>
                <a:uLnTx/>
                <a:uFillTx/>
                <a:latin typeface="+mn-lt"/>
                <a:ea typeface="+mn-ea"/>
                <a:cs typeface="+mn-cs"/>
                <a:sym typeface="+mn-ea"/>
              </a:rPr>
              <a:t>string.h</a:t>
            </a:r>
            <a:r>
              <a:rPr kumimoji="1" lang="en-US" altLang="zh-CN" sz="1800" b="0" i="0" u="none" strike="noStrike" kern="0" cap="none" spc="0" normalizeH="0" baseline="0" noProof="0" dirty="0">
                <a:ln>
                  <a:noFill/>
                </a:ln>
                <a:solidFill>
                  <a:schemeClr val="tx1"/>
                </a:solidFill>
                <a:effectLst/>
                <a:uLnTx/>
                <a:uFillTx/>
                <a:latin typeface="+mn-lt"/>
                <a:ea typeface="+mn-ea"/>
                <a:cs typeface="+mn-cs"/>
                <a:sym typeface="+mn-ea"/>
              </a:rPr>
              <a:t> </a:t>
            </a:r>
            <a:r>
              <a:rPr kumimoji="1" lang="en-US" altLang="zh-CN" sz="1800" b="0" i="0" u="none" strike="noStrike" kern="0" cap="none" spc="0" normalizeH="0" baseline="0" noProof="0" dirty="0" smtClean="0">
                <a:ln>
                  <a:noFill/>
                </a:ln>
                <a:solidFill>
                  <a:schemeClr val="tx1"/>
                </a:solidFill>
                <a:effectLst/>
                <a:uLnTx/>
                <a:uFillTx/>
                <a:latin typeface="+mn-lt"/>
                <a:ea typeface="+mn-ea"/>
                <a:cs typeface="+mn-cs"/>
                <a:sym typeface="+mn-ea"/>
              </a:rPr>
              <a:t>&gt;</a:t>
            </a:r>
            <a:endParaRPr kumimoji="1" lang="en-US" altLang="zh-CN" sz="1800" b="0" i="0" u="none" strike="noStrike" kern="0" cap="none" spc="0" normalizeH="0" baseline="0" noProof="0" dirty="0">
              <a:ln>
                <a:noFill/>
              </a:ln>
              <a:solidFill>
                <a:schemeClr val="tx1"/>
              </a:solidFill>
              <a:effectLst/>
              <a:uLnTx/>
              <a:uFillTx/>
              <a:latin typeface="+mn-lt"/>
              <a:ea typeface="+mn-ea"/>
              <a:cs typeface="+mn-cs"/>
              <a:sym typeface="+mn-ea"/>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1" lang="en-US" altLang="zh-CN" sz="1800" b="0" i="0" u="none" strike="noStrike" kern="0" cap="none" spc="0" normalizeH="0" baseline="0" noProof="0" dirty="0">
                <a:ln>
                  <a:noFill/>
                </a:ln>
                <a:solidFill>
                  <a:schemeClr val="tx1"/>
                </a:solidFill>
                <a:effectLst/>
                <a:uLnTx/>
                <a:uFillTx/>
                <a:latin typeface="+mn-lt"/>
                <a:ea typeface="+mn-ea"/>
                <a:cs typeface="+mn-cs"/>
                <a:sym typeface="+mn-ea"/>
              </a:rPr>
              <a:t>void fun1( )</a:t>
            </a:r>
            <a:endParaRPr kumimoji="1" lang="en-US" altLang="zh-CN" sz="18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1" lang="en-US" altLang="zh-CN" sz="1800" b="0" i="0" u="none" strike="noStrike" kern="0" cap="none" spc="0" normalizeH="0" baseline="0" noProof="0" dirty="0">
                <a:ln>
                  <a:noFill/>
                </a:ln>
                <a:solidFill>
                  <a:schemeClr val="tx1"/>
                </a:solidFill>
                <a:effectLst/>
                <a:uLnTx/>
                <a:uFillTx/>
                <a:latin typeface="+mn-lt"/>
                <a:ea typeface="+mn-ea"/>
                <a:cs typeface="+mn-cs"/>
                <a:sym typeface="+mn-ea"/>
              </a:rPr>
              <a:t>{</a:t>
            </a:r>
            <a:endParaRPr kumimoji="1" lang="en-US" altLang="zh-CN" sz="18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1" lang="en-US" altLang="zh-CN" sz="1800" b="0" i="0" u="none" strike="noStrike" kern="0" cap="none" spc="0" normalizeH="0" baseline="0" noProof="0" dirty="0">
                <a:ln>
                  <a:noFill/>
                </a:ln>
                <a:solidFill>
                  <a:schemeClr val="tx1"/>
                </a:solidFill>
                <a:effectLst/>
                <a:uLnTx/>
                <a:uFillTx/>
                <a:latin typeface="+mn-lt"/>
                <a:ea typeface="+mn-ea"/>
                <a:cs typeface="+mn-cs"/>
                <a:sym typeface="+mn-ea"/>
              </a:rPr>
              <a:t>  </a:t>
            </a:r>
            <a:r>
              <a:rPr kumimoji="1" lang="en-US" altLang="zh-CN" sz="1800" b="0" i="0" u="none" strike="noStrike" kern="0" cap="none" spc="0" normalizeH="0" baseline="0" noProof="0" dirty="0" err="1">
                <a:ln>
                  <a:noFill/>
                </a:ln>
                <a:solidFill>
                  <a:schemeClr val="tx1"/>
                </a:solidFill>
                <a:effectLst/>
                <a:uLnTx/>
                <a:uFillTx/>
                <a:latin typeface="+mn-lt"/>
                <a:ea typeface="+mn-ea"/>
                <a:cs typeface="+mn-cs"/>
                <a:sym typeface="+mn-ea"/>
              </a:rPr>
              <a:t>int</a:t>
            </a:r>
            <a:r>
              <a:rPr kumimoji="1" lang="en-US" altLang="zh-CN" sz="1800" b="0" i="0" u="none" strike="noStrike" kern="0" cap="none" spc="0" normalizeH="0" baseline="0" noProof="0" dirty="0">
                <a:ln>
                  <a:noFill/>
                </a:ln>
                <a:solidFill>
                  <a:schemeClr val="tx1"/>
                </a:solidFill>
                <a:effectLst/>
                <a:uLnTx/>
                <a:uFillTx/>
                <a:latin typeface="+mn-lt"/>
                <a:ea typeface="+mn-ea"/>
                <a:cs typeface="+mn-cs"/>
                <a:sym typeface="+mn-ea"/>
              </a:rPr>
              <a:t> </a:t>
            </a:r>
            <a:r>
              <a:rPr kumimoji="1" lang="en-US" altLang="zh-CN" sz="1800" b="0" i="0" u="none" strike="noStrike" kern="0" cap="none" spc="0" normalizeH="0" baseline="0" noProof="0" dirty="0" smtClean="0">
                <a:ln>
                  <a:noFill/>
                </a:ln>
                <a:solidFill>
                  <a:schemeClr val="tx1"/>
                </a:solidFill>
                <a:effectLst/>
                <a:uLnTx/>
                <a:uFillTx/>
                <a:latin typeface="+mn-lt"/>
                <a:ea typeface="+mn-ea"/>
                <a:cs typeface="+mn-cs"/>
                <a:sym typeface="+mn-ea"/>
              </a:rPr>
              <a:t>m=10</a:t>
            </a:r>
            <a:r>
              <a:rPr kumimoji="1" lang="en-US" altLang="zh-CN" sz="1800" b="0" i="0" u="none" strike="noStrike" kern="0" cap="none" spc="0" normalizeH="0" baseline="0" noProof="0" dirty="0">
                <a:ln>
                  <a:noFill/>
                </a:ln>
                <a:solidFill>
                  <a:schemeClr val="tx1"/>
                </a:solidFill>
                <a:effectLst/>
                <a:uLnTx/>
                <a:uFillTx/>
                <a:latin typeface="+mn-lt"/>
                <a:ea typeface="+mn-ea"/>
                <a:cs typeface="+mn-cs"/>
                <a:sym typeface="+mn-ea"/>
              </a:rPr>
              <a:t>;</a:t>
            </a:r>
            <a:endParaRPr kumimoji="1" lang="en-US" altLang="zh-CN" sz="18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1" lang="en-US" altLang="zh-CN" sz="1800" b="0" i="0" u="none" strike="noStrike" kern="0" cap="none" spc="0" normalizeH="0" baseline="0" noProof="0" dirty="0">
                <a:ln>
                  <a:noFill/>
                </a:ln>
                <a:solidFill>
                  <a:schemeClr val="tx1"/>
                </a:solidFill>
                <a:effectLst/>
                <a:uLnTx/>
                <a:uFillTx/>
                <a:latin typeface="+mn-lt"/>
                <a:ea typeface="+mn-ea"/>
                <a:cs typeface="+mn-cs"/>
                <a:sym typeface="+mn-ea"/>
              </a:rPr>
              <a:t>  char  </a:t>
            </a:r>
            <a:r>
              <a:rPr kumimoji="1" lang="en-US" altLang="zh-CN" sz="1800" b="0" i="0" u="none" strike="noStrike" kern="0" cap="none" spc="0" normalizeH="0" baseline="0" noProof="0" dirty="0" err="1">
                <a:ln>
                  <a:noFill/>
                </a:ln>
                <a:solidFill>
                  <a:schemeClr val="tx1"/>
                </a:solidFill>
                <a:effectLst/>
                <a:uLnTx/>
                <a:uFillTx/>
                <a:latin typeface="+mn-lt"/>
                <a:ea typeface="+mn-ea"/>
                <a:cs typeface="+mn-cs"/>
                <a:sym typeface="+mn-ea"/>
              </a:rPr>
              <a:t>num</a:t>
            </a:r>
            <a:r>
              <a:rPr kumimoji="1" lang="en-US" altLang="zh-CN" sz="1800" b="0" i="0" u="none" strike="noStrike" kern="0" cap="none" spc="0" normalizeH="0" baseline="0" noProof="0" dirty="0">
                <a:ln>
                  <a:noFill/>
                </a:ln>
                <a:solidFill>
                  <a:schemeClr val="tx1"/>
                </a:solidFill>
                <a:effectLst/>
                <a:uLnTx/>
                <a:uFillTx/>
                <a:latin typeface="+mn-lt"/>
                <a:ea typeface="+mn-ea"/>
                <a:cs typeface="+mn-cs"/>
                <a:sym typeface="+mn-ea"/>
              </a:rPr>
              <a:t>[4];</a:t>
            </a:r>
            <a:endParaRPr kumimoji="1" lang="en-US" altLang="zh-CN" sz="18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1" lang="en-US" altLang="zh-CN" sz="1800" b="0" i="0" u="none" strike="noStrike" kern="0" cap="none" spc="0" normalizeH="0" baseline="0" noProof="0" dirty="0">
                <a:ln>
                  <a:noFill/>
                </a:ln>
                <a:solidFill>
                  <a:schemeClr val="tx1"/>
                </a:solidFill>
                <a:effectLst/>
                <a:uLnTx/>
                <a:uFillTx/>
                <a:latin typeface="+mn-lt"/>
                <a:ea typeface="+mn-ea"/>
                <a:cs typeface="+mn-cs"/>
                <a:sym typeface="+mn-ea"/>
              </a:rPr>
              <a:t>   </a:t>
            </a:r>
            <a:r>
              <a:rPr kumimoji="1" lang="en-US" altLang="zh-CN" sz="1800" b="0" i="0" u="none" strike="noStrike" kern="0" cap="none" spc="0" normalizeH="0" baseline="0" noProof="0" dirty="0" err="1">
                <a:ln>
                  <a:noFill/>
                </a:ln>
                <a:solidFill>
                  <a:schemeClr val="tx1"/>
                </a:solidFill>
                <a:effectLst/>
                <a:uLnTx/>
                <a:uFillTx/>
                <a:latin typeface="+mn-lt"/>
                <a:ea typeface="+mn-ea"/>
                <a:cs typeface="+mn-cs"/>
                <a:sym typeface="+mn-ea"/>
              </a:rPr>
              <a:t>strcpy</a:t>
            </a:r>
            <a:r>
              <a:rPr kumimoji="1" lang="en-US" altLang="zh-CN" sz="1800" b="0" i="0" u="none" strike="noStrike" kern="0" cap="none" spc="0" normalizeH="0" baseline="0" noProof="0" dirty="0">
                <a:ln>
                  <a:noFill/>
                </a:ln>
                <a:solidFill>
                  <a:schemeClr val="tx1"/>
                </a:solidFill>
                <a:effectLst/>
                <a:uLnTx/>
                <a:uFillTx/>
                <a:latin typeface="+mn-lt"/>
                <a:ea typeface="+mn-ea"/>
                <a:cs typeface="+mn-cs"/>
                <a:sym typeface="+mn-ea"/>
              </a:rPr>
              <a:t>(</a:t>
            </a:r>
            <a:r>
              <a:rPr kumimoji="1" lang="en-US" altLang="zh-CN" sz="1800" b="0" i="0" u="none" strike="noStrike" kern="0" cap="none" spc="0" normalizeH="0" baseline="0" noProof="0" dirty="0" err="1">
                <a:ln>
                  <a:noFill/>
                </a:ln>
                <a:solidFill>
                  <a:schemeClr val="tx1"/>
                </a:solidFill>
                <a:effectLst/>
                <a:uLnTx/>
                <a:uFillTx/>
                <a:latin typeface="+mn-lt"/>
                <a:ea typeface="+mn-ea"/>
                <a:cs typeface="+mn-cs"/>
                <a:sym typeface="+mn-ea"/>
              </a:rPr>
              <a:t>num</a:t>
            </a:r>
            <a:r>
              <a:rPr kumimoji="1" lang="en-US" altLang="zh-CN" sz="1800" b="0" i="0" u="none" strike="noStrike" kern="0" cap="none" spc="0" normalizeH="0" baseline="0" noProof="0" dirty="0">
                <a:ln>
                  <a:noFill/>
                </a:ln>
                <a:solidFill>
                  <a:schemeClr val="tx1"/>
                </a:solidFill>
                <a:effectLst/>
                <a:uLnTx/>
                <a:uFillTx/>
                <a:latin typeface="+mn-lt"/>
                <a:ea typeface="+mn-ea"/>
                <a:cs typeface="+mn-cs"/>
                <a:sym typeface="+mn-ea"/>
              </a:rPr>
              <a:t>,“</a:t>
            </a:r>
            <a:r>
              <a:rPr kumimoji="1" lang="en-US" altLang="zh-CN" sz="1800" b="0" i="0" u="none" strike="noStrike" kern="0" cap="none" spc="0" normalizeH="0" baseline="0" noProof="0" dirty="0" err="1">
                <a:ln>
                  <a:noFill/>
                </a:ln>
                <a:solidFill>
                  <a:schemeClr val="tx1"/>
                </a:solidFill>
                <a:effectLst/>
                <a:uLnTx/>
                <a:uFillTx/>
                <a:latin typeface="+mn-lt"/>
                <a:ea typeface="+mn-ea"/>
                <a:cs typeface="+mn-cs"/>
                <a:sym typeface="+mn-ea"/>
              </a:rPr>
              <a:t>bbbbbbbbbbbbb</a:t>
            </a:r>
            <a:r>
              <a:rPr kumimoji="1" lang="en-US" altLang="zh-CN" sz="1800" b="0" i="0" u="none" strike="noStrike" kern="0" cap="none" spc="0" normalizeH="0" baseline="0" noProof="0" dirty="0">
                <a:ln>
                  <a:noFill/>
                </a:ln>
                <a:solidFill>
                  <a:schemeClr val="tx1"/>
                </a:solidFill>
                <a:effectLst/>
                <a:uLnTx/>
                <a:uFillTx/>
                <a:latin typeface="+mn-lt"/>
                <a:ea typeface="+mn-ea"/>
                <a:cs typeface="+mn-cs"/>
                <a:sym typeface="+mn-ea"/>
              </a:rPr>
              <a:t>\x0F\x10\x40\x00”);</a:t>
            </a:r>
            <a:endParaRPr kumimoji="1" lang="en-US" altLang="zh-CN" sz="18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1" lang="en-US" altLang="zh-CN" sz="1800" b="0" i="0" u="none" strike="noStrike" kern="0" cap="none" spc="0" normalizeH="0" baseline="0" noProof="0" dirty="0">
                <a:ln>
                  <a:noFill/>
                </a:ln>
                <a:solidFill>
                  <a:schemeClr val="tx1"/>
                </a:solidFill>
                <a:effectLst/>
                <a:uLnTx/>
                <a:uFillTx/>
                <a:latin typeface="+mn-lt"/>
                <a:ea typeface="+mn-ea"/>
                <a:cs typeface="+mn-cs"/>
                <a:sym typeface="+mn-ea"/>
              </a:rPr>
              <a:t>}</a:t>
            </a:r>
            <a:endParaRPr kumimoji="1" lang="en-US" altLang="zh-CN" sz="18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1" lang="en-US" altLang="zh-CN" sz="1800" b="0" i="0" u="none" strike="noStrike" kern="0" cap="none" spc="0" normalizeH="0" baseline="0" noProof="0" dirty="0">
                <a:ln>
                  <a:noFill/>
                </a:ln>
                <a:solidFill>
                  <a:schemeClr val="tx1"/>
                </a:solidFill>
                <a:effectLst/>
                <a:uLnTx/>
                <a:uFillTx/>
                <a:latin typeface="+mn-lt"/>
                <a:ea typeface="+mn-ea"/>
                <a:cs typeface="+mn-cs"/>
                <a:sym typeface="+mn-ea"/>
              </a:rPr>
              <a:t>void fun2( )</a:t>
            </a:r>
            <a:endParaRPr kumimoji="1" lang="en-US" altLang="zh-CN" sz="18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1" lang="en-US" altLang="zh-CN" sz="1800" b="0" i="0" u="none" strike="noStrike" kern="0" cap="none" spc="0" normalizeH="0" baseline="0" noProof="0" dirty="0">
                <a:ln>
                  <a:noFill/>
                </a:ln>
                <a:solidFill>
                  <a:schemeClr val="tx1"/>
                </a:solidFill>
                <a:effectLst/>
                <a:uLnTx/>
                <a:uFillTx/>
                <a:latin typeface="+mn-lt"/>
                <a:ea typeface="+mn-ea"/>
                <a:cs typeface="+mn-cs"/>
                <a:sym typeface="+mn-ea"/>
              </a:rPr>
              <a:t>{</a:t>
            </a:r>
            <a:endParaRPr kumimoji="1" lang="en-US" altLang="zh-CN" sz="1800" b="0" i="0" u="none" strike="noStrike" kern="0" cap="none" spc="0" normalizeH="0" baseline="0" noProof="0" dirty="0">
              <a:ln>
                <a:noFill/>
              </a:ln>
              <a:solidFill>
                <a:schemeClr val="tx1"/>
              </a:solidFill>
              <a:effectLst/>
              <a:uLnTx/>
              <a:uFillTx/>
              <a:latin typeface="+mn-lt"/>
              <a:ea typeface="+mn-ea"/>
              <a:cs typeface="+mn-cs"/>
              <a:sym typeface="+mn-ea"/>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1" lang="en-US" altLang="zh-CN" sz="1800" b="0" i="0" u="none" strike="noStrike" kern="0" cap="none" spc="0" normalizeH="0" baseline="0" noProof="0" dirty="0">
                <a:ln>
                  <a:noFill/>
                </a:ln>
                <a:solidFill>
                  <a:schemeClr val="tx1"/>
                </a:solidFill>
                <a:effectLst/>
                <a:uLnTx/>
                <a:uFillTx/>
                <a:latin typeface="+mn-lt"/>
                <a:ea typeface="+mn-ea"/>
                <a:cs typeface="+mn-cs"/>
                <a:sym typeface="+mn-ea"/>
              </a:rPr>
              <a:t>  </a:t>
            </a:r>
            <a:r>
              <a:rPr kumimoji="1" lang="en-US" altLang="zh-CN" sz="1800" b="0" i="0" u="none" strike="noStrike" kern="0" cap="none" spc="0" normalizeH="0" baseline="0" noProof="0" dirty="0" err="1">
                <a:ln>
                  <a:noFill/>
                </a:ln>
                <a:solidFill>
                  <a:schemeClr val="tx1"/>
                </a:solidFill>
                <a:effectLst/>
                <a:uLnTx/>
                <a:uFillTx/>
                <a:latin typeface="+mn-lt"/>
                <a:ea typeface="+mn-ea"/>
                <a:cs typeface="+mn-cs"/>
                <a:sym typeface="+mn-ea"/>
              </a:rPr>
              <a:t>printf</a:t>
            </a:r>
            <a:r>
              <a:rPr kumimoji="1" lang="en-US" altLang="zh-CN" sz="1800" b="0" i="0" u="none" strike="noStrike" kern="0" cap="none" spc="0" normalizeH="0" baseline="0" noProof="0" dirty="0">
                <a:ln>
                  <a:noFill/>
                </a:ln>
                <a:solidFill>
                  <a:schemeClr val="tx1"/>
                </a:solidFill>
                <a:effectLst/>
                <a:uLnTx/>
                <a:uFillTx/>
                <a:latin typeface="+mn-lt"/>
                <a:ea typeface="+mn-ea"/>
                <a:cs typeface="+mn-cs"/>
                <a:sym typeface="+mn-ea"/>
              </a:rPr>
              <a:t> (“You were attacked!!!\n”);</a:t>
            </a:r>
            <a:endParaRPr kumimoji="1" lang="en-US" altLang="zh-CN" sz="1800" b="0" i="0" u="none" strike="noStrike" kern="0" cap="none" spc="0" normalizeH="0" baseline="0" noProof="0" dirty="0">
              <a:ln>
                <a:noFill/>
              </a:ln>
              <a:solidFill>
                <a:schemeClr val="tx1"/>
              </a:solidFill>
              <a:effectLst/>
              <a:uLnTx/>
              <a:uFillTx/>
              <a:latin typeface="+mn-lt"/>
              <a:ea typeface="+mn-ea"/>
              <a:cs typeface="+mn-cs"/>
              <a:sym typeface="+mn-ea"/>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1" lang="en-US" altLang="zh-CN" sz="1800" b="0" i="0" u="none" strike="noStrike" kern="0" cap="none" spc="0" normalizeH="0" baseline="0" noProof="0" dirty="0">
                <a:ln>
                  <a:noFill/>
                </a:ln>
                <a:solidFill>
                  <a:schemeClr val="tx1"/>
                </a:solidFill>
                <a:effectLst/>
                <a:uLnTx/>
                <a:uFillTx/>
                <a:latin typeface="+mn-lt"/>
                <a:ea typeface="+mn-ea"/>
                <a:cs typeface="+mn-cs"/>
                <a:sym typeface="+mn-ea"/>
              </a:rPr>
              <a:t>}</a:t>
            </a:r>
            <a:endParaRPr kumimoji="1" lang="en-US" altLang="zh-CN" sz="1800" b="0" i="0" u="none" strike="noStrike" kern="0" cap="none" spc="0" normalizeH="0" baseline="0" noProof="0" dirty="0">
              <a:ln>
                <a:noFill/>
              </a:ln>
              <a:solidFill>
                <a:schemeClr val="tx1"/>
              </a:solidFill>
              <a:effectLst/>
              <a:uLnTx/>
              <a:uFillTx/>
              <a:latin typeface="+mn-lt"/>
              <a:ea typeface="+mn-ea"/>
              <a:cs typeface="+mn-cs"/>
              <a:sym typeface="+mn-ea"/>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1" lang="en-US" altLang="zh-CN" sz="1800" b="0" i="0" u="none" strike="noStrike" kern="0" cap="none" spc="0" normalizeH="0" baseline="0" noProof="0" dirty="0" err="1">
                <a:ln>
                  <a:noFill/>
                </a:ln>
                <a:solidFill>
                  <a:schemeClr val="tx1"/>
                </a:solidFill>
                <a:effectLst/>
                <a:uLnTx/>
                <a:uFillTx/>
                <a:latin typeface="+mn-lt"/>
                <a:ea typeface="+mn-ea"/>
                <a:cs typeface="+mn-cs"/>
                <a:sym typeface="+mn-ea"/>
              </a:rPr>
              <a:t>int</a:t>
            </a:r>
            <a:r>
              <a:rPr kumimoji="1" lang="en-US" altLang="zh-CN" sz="1800" b="0" i="0" u="none" strike="noStrike" kern="0" cap="none" spc="0" normalizeH="0" baseline="0" noProof="0" dirty="0">
                <a:ln>
                  <a:noFill/>
                </a:ln>
                <a:solidFill>
                  <a:schemeClr val="tx1"/>
                </a:solidFill>
                <a:effectLst/>
                <a:uLnTx/>
                <a:uFillTx/>
                <a:latin typeface="+mn-lt"/>
                <a:ea typeface="+mn-ea"/>
                <a:cs typeface="+mn-cs"/>
                <a:sym typeface="+mn-ea"/>
              </a:rPr>
              <a:t> main()</a:t>
            </a:r>
            <a:endParaRPr kumimoji="1" lang="en-US" altLang="zh-CN" sz="1800" b="0" i="0" u="none" strike="noStrike" kern="0" cap="none" spc="0" normalizeH="0" baseline="0" noProof="0" dirty="0">
              <a:ln>
                <a:noFill/>
              </a:ln>
              <a:solidFill>
                <a:schemeClr val="tx1"/>
              </a:solidFill>
              <a:effectLst/>
              <a:uLnTx/>
              <a:uFillTx/>
              <a:latin typeface="+mn-lt"/>
              <a:ea typeface="+mn-ea"/>
              <a:cs typeface="+mn-cs"/>
              <a:sym typeface="+mn-ea"/>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1" lang="en-US" altLang="zh-CN" sz="1800" b="0" i="0" u="none" strike="noStrike" kern="0" cap="none" spc="0" normalizeH="0" baseline="0" noProof="0" dirty="0">
                <a:ln>
                  <a:noFill/>
                </a:ln>
                <a:solidFill>
                  <a:schemeClr val="tx1"/>
                </a:solidFill>
                <a:effectLst/>
                <a:uLnTx/>
                <a:uFillTx/>
                <a:latin typeface="+mn-lt"/>
                <a:ea typeface="+mn-ea"/>
                <a:cs typeface="+mn-cs"/>
                <a:sym typeface="+mn-ea"/>
              </a:rPr>
              <a:t>{</a:t>
            </a:r>
            <a:endParaRPr kumimoji="1" lang="en-US" altLang="zh-CN" sz="1800" b="0" i="0" u="none" strike="noStrike" kern="0" cap="none" spc="0" normalizeH="0" baseline="0" noProof="0" dirty="0">
              <a:ln>
                <a:noFill/>
              </a:ln>
              <a:solidFill>
                <a:schemeClr val="tx1"/>
              </a:solidFill>
              <a:effectLst/>
              <a:uLnTx/>
              <a:uFillTx/>
              <a:latin typeface="+mn-lt"/>
              <a:ea typeface="+mn-ea"/>
              <a:cs typeface="+mn-cs"/>
              <a:sym typeface="+mn-ea"/>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1" lang="en-US" altLang="zh-CN" sz="1800" b="0" i="0" u="none" strike="noStrike" kern="0" cap="none" spc="0" normalizeH="0" baseline="0" noProof="0" dirty="0">
                <a:ln>
                  <a:noFill/>
                </a:ln>
                <a:solidFill>
                  <a:schemeClr val="tx1"/>
                </a:solidFill>
                <a:effectLst/>
                <a:uLnTx/>
                <a:uFillTx/>
                <a:latin typeface="+mn-lt"/>
                <a:ea typeface="+mn-ea"/>
                <a:cs typeface="+mn-cs"/>
                <a:sym typeface="+mn-ea"/>
              </a:rPr>
              <a:t>   fun1();</a:t>
            </a:r>
            <a:endParaRPr kumimoji="1" lang="en-US" altLang="zh-CN" sz="1800" b="0" i="0" u="none" strike="noStrike" kern="0" cap="none" spc="0" normalizeH="0" baseline="0" noProof="0" dirty="0">
              <a:ln>
                <a:noFill/>
              </a:ln>
              <a:solidFill>
                <a:schemeClr val="tx1"/>
              </a:solidFill>
              <a:effectLst/>
              <a:uLnTx/>
              <a:uFillTx/>
              <a:latin typeface="+mn-lt"/>
              <a:ea typeface="+mn-ea"/>
              <a:cs typeface="+mn-cs"/>
              <a:sym typeface="+mn-ea"/>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1" lang="en-US" altLang="zh-CN" sz="1800" b="0" i="0" u="none" strike="noStrike" kern="0" cap="none" spc="0" normalizeH="0" baseline="0" noProof="0" dirty="0">
                <a:ln>
                  <a:noFill/>
                </a:ln>
                <a:solidFill>
                  <a:schemeClr val="tx1"/>
                </a:solidFill>
                <a:effectLst/>
                <a:uLnTx/>
                <a:uFillTx/>
                <a:latin typeface="+mn-lt"/>
                <a:ea typeface="+mn-ea"/>
                <a:cs typeface="+mn-cs"/>
                <a:sym typeface="+mn-ea"/>
              </a:rPr>
              <a:t>  return 0;</a:t>
            </a:r>
            <a:endParaRPr kumimoji="1" lang="en-US" altLang="zh-CN" sz="1800" b="0" i="0" u="none" strike="noStrike" kern="0" cap="none" spc="0" normalizeH="0" baseline="0" noProof="0" dirty="0">
              <a:ln>
                <a:noFill/>
              </a:ln>
              <a:solidFill>
                <a:schemeClr val="tx1"/>
              </a:solidFill>
              <a:effectLst/>
              <a:uLnTx/>
              <a:uFillTx/>
              <a:latin typeface="+mn-lt"/>
              <a:ea typeface="+mn-ea"/>
              <a:cs typeface="+mn-cs"/>
              <a:sym typeface="+mn-ea"/>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1" lang="en-US" altLang="zh-CN" sz="1800" b="0" i="0" u="none" strike="noStrike" kern="0" cap="none" spc="0" normalizeH="0" baseline="0" noProof="0" dirty="0">
                <a:ln>
                  <a:noFill/>
                </a:ln>
                <a:solidFill>
                  <a:schemeClr val="tx1"/>
                </a:solidFill>
                <a:effectLst/>
                <a:uLnTx/>
                <a:uFillTx/>
                <a:latin typeface="+mn-lt"/>
                <a:ea typeface="+mn-ea"/>
                <a:cs typeface="+mn-cs"/>
                <a:sym typeface="+mn-ea"/>
              </a:rPr>
              <a:t>}</a:t>
            </a:r>
            <a:endParaRPr kumimoji="1" lang="en-US" altLang="zh-CN" sz="1800" b="0" i="0" u="none" strike="noStrike" kern="0" cap="none" spc="0" normalizeH="0" baseline="0" noProof="0" dirty="0">
              <a:ln>
                <a:noFill/>
              </a:ln>
              <a:solidFill>
                <a:schemeClr val="tx1"/>
              </a:solidFill>
              <a:effectLst/>
              <a:uLnTx/>
              <a:uFillTx/>
              <a:latin typeface="+mn-lt"/>
              <a:ea typeface="+mn-ea"/>
              <a:cs typeface="+mn-cs"/>
              <a:sym typeface="+mn-ea"/>
            </a:endParaRPr>
          </a:p>
          <a:p>
            <a:pPr marL="0" marR="0" lvl="0" indent="0" algn="l" defTabSz="914400" rtl="0" eaLnBrk="0" fontAlgn="base" latinLnBrk="0" hangingPunct="0">
              <a:lnSpc>
                <a:spcPct val="100000"/>
              </a:lnSpc>
              <a:spcBef>
                <a:spcPct val="20000"/>
              </a:spcBef>
              <a:spcAft>
                <a:spcPct val="0"/>
              </a:spcAft>
              <a:buClrTx/>
              <a:buSzTx/>
              <a:buFontTx/>
              <a:buNone/>
              <a:defRPr/>
            </a:pPr>
            <a:endParaRPr kumimoji="1" lang="en-US" altLang="zh-CN" sz="1800" b="0" i="0" u="none" strike="noStrike" kern="0" cap="none" spc="0" normalizeH="0" baseline="0" noProof="0" dirty="0">
              <a:ln>
                <a:noFill/>
              </a:ln>
              <a:solidFill>
                <a:schemeClr val="tx1"/>
              </a:solidFill>
              <a:effectLst/>
              <a:uLnTx/>
              <a:uFillTx/>
              <a:latin typeface="+mn-lt"/>
              <a:ea typeface="+mn-ea"/>
              <a:cs typeface="+mn-cs"/>
            </a:endParaRPr>
          </a:p>
        </p:txBody>
      </p:sp>
      <p:sp>
        <p:nvSpPr>
          <p:cNvPr id="2" name="内容占位符 2"/>
          <p:cNvSpPr>
            <a:spLocks noGrp="1"/>
          </p:cNvSpPr>
          <p:nvPr/>
        </p:nvSpPr>
        <p:spPr>
          <a:xfrm>
            <a:off x="6997700" y="20320"/>
            <a:ext cx="4584700" cy="6805295"/>
          </a:xfrm>
          <a:prstGeom prst="rect">
            <a:avLst/>
          </a:prstGeom>
          <a:solidFill>
            <a:schemeClr val="accent5">
              <a:lumMod val="20000"/>
              <a:lumOff val="80000"/>
            </a:schemeClr>
          </a:solidFill>
          <a:ln w="9525">
            <a:no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3585" indent="-286385"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5235" indent="-228600" algn="l" rtl="0" eaLnBrk="0" fontAlgn="base" hangingPunct="0">
              <a:spcBef>
                <a:spcPct val="20000"/>
              </a:spcBef>
              <a:spcAft>
                <a:spcPct val="0"/>
              </a:spcAft>
              <a:buChar char="»"/>
              <a:defRPr kumimoji="1" sz="2000">
                <a:solidFill>
                  <a:schemeClr val="tx1"/>
                </a:solidFill>
                <a:latin typeface="+mn-lt"/>
                <a:ea typeface="+mn-ea"/>
              </a:defRPr>
            </a:lvl6pPr>
            <a:lvl7pPr marL="2972435" indent="-228600" algn="l" rtl="0" eaLnBrk="0" fontAlgn="base" hangingPunct="0">
              <a:spcBef>
                <a:spcPct val="20000"/>
              </a:spcBef>
              <a:spcAft>
                <a:spcPct val="0"/>
              </a:spcAft>
              <a:buChar char="»"/>
              <a:defRPr kumimoji="1" sz="2000">
                <a:solidFill>
                  <a:schemeClr val="tx1"/>
                </a:solidFill>
                <a:latin typeface="+mn-lt"/>
                <a:ea typeface="+mn-ea"/>
              </a:defRPr>
            </a:lvl7pPr>
            <a:lvl8pPr marL="3429635" indent="-228600" algn="l" rtl="0" eaLnBrk="0" fontAlgn="base" hangingPunct="0">
              <a:spcBef>
                <a:spcPct val="20000"/>
              </a:spcBef>
              <a:spcAft>
                <a:spcPct val="0"/>
              </a:spcAft>
              <a:buChar char="»"/>
              <a:defRPr kumimoji="1" sz="2000">
                <a:solidFill>
                  <a:schemeClr val="tx1"/>
                </a:solidFill>
                <a:latin typeface="+mn-lt"/>
                <a:ea typeface="+mn-ea"/>
              </a:defRPr>
            </a:lvl8pPr>
            <a:lvl9pPr marL="3886835" indent="-228600" algn="l" rtl="0" eaLnBrk="0" fontAlgn="base" hangingPunct="0">
              <a:spcBef>
                <a:spcPct val="20000"/>
              </a:spcBef>
              <a:spcAft>
                <a:spcPct val="0"/>
              </a:spcAft>
              <a:buChar char="»"/>
              <a:defRPr kumimoji="1" sz="2000">
                <a:solidFill>
                  <a:schemeClr val="tx1"/>
                </a:solidFill>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1" lang="en-US" altLang="zh-CN" sz="1800" b="0" i="0" u="none" strike="noStrike" kern="1200" cap="none" spc="0" normalizeH="0" baseline="0" noProof="0" dirty="0">
                <a:ln>
                  <a:noFill/>
                </a:ln>
                <a:solidFill>
                  <a:schemeClr val="tx1"/>
                </a:solidFill>
                <a:effectLst/>
                <a:uLnTx/>
                <a:uFillTx/>
                <a:latin typeface="+mn-lt"/>
                <a:ea typeface="+mn-ea"/>
                <a:cs typeface="+mn-cs"/>
              </a:rPr>
              <a:t>#include &lt;</a:t>
            </a:r>
            <a:r>
              <a:rPr kumimoji="1" lang="en-US" altLang="zh-CN" sz="1800" b="0" i="0" u="none" strike="noStrike" kern="1200" cap="none" spc="0" normalizeH="0" baseline="0" noProof="0" dirty="0" err="1">
                <a:ln>
                  <a:noFill/>
                </a:ln>
                <a:solidFill>
                  <a:schemeClr val="tx1"/>
                </a:solidFill>
                <a:effectLst/>
                <a:uLnTx/>
                <a:uFillTx/>
                <a:latin typeface="+mn-lt"/>
                <a:ea typeface="+mn-ea"/>
                <a:cs typeface="+mn-cs"/>
              </a:rPr>
              <a:t>stdio.h</a:t>
            </a:r>
            <a:r>
              <a:rPr kumimoji="1" lang="en-US" altLang="zh-CN" sz="1800" b="0" i="0" u="none" strike="noStrike" kern="1200" cap="none" spc="0" normalizeH="0" baseline="0" noProof="0" dirty="0">
                <a:ln>
                  <a:noFill/>
                </a:ln>
                <a:solidFill>
                  <a:schemeClr val="tx1"/>
                </a:solidFill>
                <a:effectLst/>
                <a:uLnTx/>
                <a:uFillTx/>
                <a:latin typeface="+mn-lt"/>
                <a:ea typeface="+mn-ea"/>
                <a:cs typeface="+mn-cs"/>
              </a:rPr>
              <a:t>&gt;</a:t>
            </a:r>
            <a:endParaRPr kumimoji="1" lang="en-US" altLang="zh-CN" sz="18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1" lang="en-US" altLang="zh-CN" sz="1800" b="0" i="0" u="none" strike="noStrike" kern="1200" cap="none" spc="0" normalizeH="0" baseline="0" noProof="0" dirty="0">
                <a:ln>
                  <a:noFill/>
                </a:ln>
                <a:solidFill>
                  <a:schemeClr val="tx1"/>
                </a:solidFill>
                <a:effectLst/>
                <a:uLnTx/>
                <a:uFillTx/>
                <a:latin typeface="+mn-lt"/>
                <a:ea typeface="+mn-ea"/>
                <a:cs typeface="+mn-cs"/>
                <a:sym typeface="+mn-ea"/>
              </a:rPr>
              <a:t>#include </a:t>
            </a:r>
            <a:r>
              <a:rPr kumimoji="1" lang="en-US" altLang="zh-CN" sz="1800" b="0" i="0" u="none" strike="noStrike" kern="1200" cap="none" spc="0" normalizeH="0" baseline="0" noProof="0" dirty="0" smtClean="0">
                <a:ln>
                  <a:noFill/>
                </a:ln>
                <a:solidFill>
                  <a:schemeClr val="tx1"/>
                </a:solidFill>
                <a:effectLst/>
                <a:uLnTx/>
                <a:uFillTx/>
                <a:latin typeface="+mn-lt"/>
                <a:ea typeface="+mn-ea"/>
                <a:cs typeface="+mn-cs"/>
                <a:sym typeface="+mn-ea"/>
              </a:rPr>
              <a:t>&lt;</a:t>
            </a:r>
            <a:r>
              <a:rPr kumimoji="1" lang="en-US" altLang="zh-CN" sz="1800" b="0" i="0" u="none" strike="noStrike" kern="1200" cap="none" spc="0" normalizeH="0" baseline="0" noProof="0" dirty="0">
                <a:ln>
                  <a:noFill/>
                </a:ln>
                <a:solidFill>
                  <a:schemeClr val="tx1"/>
                </a:solidFill>
                <a:effectLst/>
                <a:uLnTx/>
                <a:uFillTx/>
                <a:latin typeface="+mn-lt"/>
                <a:ea typeface="+mn-ea"/>
                <a:cs typeface="+mn-cs"/>
                <a:sym typeface="+mn-ea"/>
              </a:rPr>
              <a:t> </a:t>
            </a:r>
            <a:r>
              <a:rPr kumimoji="1" lang="en-US" altLang="zh-CN" sz="1800" b="0" i="0" u="none" strike="noStrike" kern="1200" cap="none" spc="0" normalizeH="0" baseline="0" noProof="0" dirty="0" err="1">
                <a:ln>
                  <a:noFill/>
                </a:ln>
                <a:solidFill>
                  <a:schemeClr val="tx1"/>
                </a:solidFill>
                <a:effectLst/>
                <a:uLnTx/>
                <a:uFillTx/>
                <a:latin typeface="+mn-lt"/>
                <a:ea typeface="+mn-ea"/>
                <a:cs typeface="+mn-cs"/>
                <a:sym typeface="+mn-ea"/>
              </a:rPr>
              <a:t>string.h</a:t>
            </a:r>
            <a:r>
              <a:rPr kumimoji="1" lang="en-US" altLang="zh-CN" sz="1800" b="0" i="0" u="none" strike="noStrike" kern="1200" cap="none" spc="0" normalizeH="0" baseline="0" noProof="0" dirty="0">
                <a:ln>
                  <a:noFill/>
                </a:ln>
                <a:solidFill>
                  <a:schemeClr val="tx1"/>
                </a:solidFill>
                <a:effectLst/>
                <a:uLnTx/>
                <a:uFillTx/>
                <a:latin typeface="+mn-lt"/>
                <a:ea typeface="+mn-ea"/>
                <a:cs typeface="+mn-cs"/>
                <a:sym typeface="+mn-ea"/>
              </a:rPr>
              <a:t> </a:t>
            </a:r>
            <a:r>
              <a:rPr kumimoji="1" lang="en-US" altLang="zh-CN" sz="1800" b="0" i="0" u="none" strike="noStrike" kern="1200" cap="none" spc="0" normalizeH="0" baseline="0" noProof="0" dirty="0" smtClean="0">
                <a:ln>
                  <a:noFill/>
                </a:ln>
                <a:solidFill>
                  <a:schemeClr val="tx1"/>
                </a:solidFill>
                <a:effectLst/>
                <a:uLnTx/>
                <a:uFillTx/>
                <a:latin typeface="+mn-lt"/>
                <a:ea typeface="+mn-ea"/>
                <a:cs typeface="+mn-cs"/>
                <a:sym typeface="+mn-ea"/>
              </a:rPr>
              <a:t>&gt;</a:t>
            </a:r>
            <a:endParaRPr kumimoji="1" lang="en-US" altLang="zh-CN" sz="1800" b="0" i="0" u="none" strike="noStrike" kern="1200" cap="none" spc="0" normalizeH="0" baseline="0" noProof="0" dirty="0">
              <a:ln>
                <a:noFill/>
              </a:ln>
              <a:solidFill>
                <a:schemeClr val="tx1"/>
              </a:solidFill>
              <a:effectLst/>
              <a:uLnTx/>
              <a:uFillTx/>
              <a:latin typeface="+mn-lt"/>
              <a:ea typeface="+mn-ea"/>
              <a:cs typeface="+mn-cs"/>
              <a:sym typeface="+mn-ea"/>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1" lang="en-US" altLang="zh-CN" sz="1800" b="0" i="0" u="none" strike="noStrike" kern="1200" cap="none" spc="0" normalizeH="0" baseline="0" noProof="0" dirty="0">
                <a:ln>
                  <a:noFill/>
                </a:ln>
                <a:solidFill>
                  <a:schemeClr val="tx1"/>
                </a:solidFill>
                <a:effectLst/>
                <a:uLnTx/>
                <a:uFillTx/>
                <a:latin typeface="+mn-lt"/>
                <a:ea typeface="+mn-ea"/>
                <a:cs typeface="+mn-cs"/>
                <a:sym typeface="+mn-ea"/>
              </a:rPr>
              <a:t>void fun1( )</a:t>
            </a:r>
            <a:endParaRPr kumimoji="1" lang="en-US" altLang="zh-CN" sz="1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1" lang="en-US" altLang="zh-CN" sz="1800" b="0" i="0" u="none" strike="noStrike" kern="1200" cap="none" spc="0" normalizeH="0" baseline="0" noProof="0" dirty="0">
                <a:ln>
                  <a:noFill/>
                </a:ln>
                <a:solidFill>
                  <a:schemeClr val="tx1"/>
                </a:solidFill>
                <a:effectLst/>
                <a:uLnTx/>
                <a:uFillTx/>
                <a:latin typeface="+mn-lt"/>
                <a:ea typeface="+mn-ea"/>
                <a:cs typeface="+mn-cs"/>
                <a:sym typeface="+mn-ea"/>
              </a:rPr>
              <a:t>{</a:t>
            </a:r>
            <a:endParaRPr kumimoji="1" lang="en-US" altLang="zh-CN" sz="1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1" lang="en-US" altLang="zh-CN" sz="1800" b="0" i="0" u="none" strike="noStrike" kern="1200" cap="none" spc="0" normalizeH="0" baseline="0" noProof="0" dirty="0">
                <a:ln>
                  <a:noFill/>
                </a:ln>
                <a:solidFill>
                  <a:schemeClr val="tx1"/>
                </a:solidFill>
                <a:effectLst/>
                <a:uLnTx/>
                <a:uFillTx/>
                <a:latin typeface="+mn-lt"/>
                <a:ea typeface="+mn-ea"/>
                <a:cs typeface="+mn-cs"/>
                <a:sym typeface="+mn-ea"/>
              </a:rPr>
              <a:t>  </a:t>
            </a:r>
            <a:r>
              <a:rPr kumimoji="1" lang="en-US" altLang="zh-CN" sz="1800" b="0" i="0" u="none" strike="noStrike" kern="1200" cap="none" spc="0" normalizeH="0" baseline="0" noProof="0" dirty="0" err="1">
                <a:ln>
                  <a:noFill/>
                </a:ln>
                <a:solidFill>
                  <a:schemeClr val="tx1"/>
                </a:solidFill>
                <a:effectLst/>
                <a:uLnTx/>
                <a:uFillTx/>
                <a:latin typeface="+mn-lt"/>
                <a:ea typeface="+mn-ea"/>
                <a:cs typeface="+mn-cs"/>
                <a:sym typeface="+mn-ea"/>
              </a:rPr>
              <a:t>int</a:t>
            </a:r>
            <a:r>
              <a:rPr kumimoji="1" lang="en-US" altLang="zh-CN" sz="1800" b="0" i="0" u="none" strike="noStrike" kern="1200" cap="none" spc="0" normalizeH="0" baseline="0" noProof="0" dirty="0">
                <a:ln>
                  <a:noFill/>
                </a:ln>
                <a:solidFill>
                  <a:schemeClr val="tx1"/>
                </a:solidFill>
                <a:effectLst/>
                <a:uLnTx/>
                <a:uFillTx/>
                <a:latin typeface="+mn-lt"/>
                <a:ea typeface="+mn-ea"/>
                <a:cs typeface="+mn-cs"/>
                <a:sym typeface="+mn-ea"/>
              </a:rPr>
              <a:t> </a:t>
            </a:r>
            <a:r>
              <a:rPr kumimoji="1" lang="en-US" altLang="zh-CN" sz="1800" b="0" i="0" u="none" strike="noStrike" kern="1200" cap="none" spc="0" normalizeH="0" baseline="0" noProof="0" dirty="0" smtClean="0">
                <a:ln>
                  <a:noFill/>
                </a:ln>
                <a:solidFill>
                  <a:schemeClr val="tx1"/>
                </a:solidFill>
                <a:effectLst/>
                <a:uLnTx/>
                <a:uFillTx/>
                <a:latin typeface="+mn-lt"/>
                <a:ea typeface="+mn-ea"/>
                <a:cs typeface="+mn-cs"/>
                <a:sym typeface="+mn-ea"/>
              </a:rPr>
              <a:t>m=10</a:t>
            </a:r>
            <a:r>
              <a:rPr kumimoji="1" lang="en-US" altLang="zh-CN" sz="1800" b="0" i="0" u="none" strike="noStrike" kern="1200" cap="none" spc="0" normalizeH="0" baseline="0" noProof="0" dirty="0">
                <a:ln>
                  <a:noFill/>
                </a:ln>
                <a:solidFill>
                  <a:schemeClr val="tx1"/>
                </a:solidFill>
                <a:effectLst/>
                <a:uLnTx/>
                <a:uFillTx/>
                <a:latin typeface="+mn-lt"/>
                <a:ea typeface="+mn-ea"/>
                <a:cs typeface="+mn-cs"/>
                <a:sym typeface="+mn-ea"/>
              </a:rPr>
              <a:t>;</a:t>
            </a:r>
            <a:endParaRPr kumimoji="1" lang="en-US" altLang="zh-CN" sz="1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1" lang="en-US" altLang="zh-CN" sz="1800" b="0" i="0" u="none" strike="noStrike" kern="1200" cap="none" spc="0" normalizeH="0" baseline="0" noProof="0" dirty="0">
                <a:ln>
                  <a:noFill/>
                </a:ln>
                <a:solidFill>
                  <a:schemeClr val="tx1"/>
                </a:solidFill>
                <a:effectLst/>
                <a:uLnTx/>
                <a:uFillTx/>
                <a:latin typeface="+mn-lt"/>
                <a:ea typeface="+mn-ea"/>
                <a:cs typeface="+mn-cs"/>
                <a:sym typeface="+mn-ea"/>
              </a:rPr>
              <a:t>  char  </a:t>
            </a:r>
            <a:r>
              <a:rPr kumimoji="1" lang="en-US" altLang="zh-CN" sz="1800" b="0" i="0" u="none" strike="noStrike" kern="1200" cap="none" spc="0" normalizeH="0" baseline="0" noProof="0" dirty="0" err="1">
                <a:ln>
                  <a:noFill/>
                </a:ln>
                <a:solidFill>
                  <a:schemeClr val="tx1"/>
                </a:solidFill>
                <a:effectLst/>
                <a:uLnTx/>
                <a:uFillTx/>
                <a:latin typeface="+mn-lt"/>
                <a:ea typeface="+mn-ea"/>
                <a:cs typeface="+mn-cs"/>
                <a:sym typeface="+mn-ea"/>
              </a:rPr>
              <a:t>num</a:t>
            </a:r>
            <a:r>
              <a:rPr kumimoji="1" lang="en-US" altLang="zh-CN" sz="1800" b="0" i="0" u="none" strike="noStrike" kern="1200" cap="none" spc="0" normalizeH="0" baseline="0" noProof="0" dirty="0">
                <a:ln>
                  <a:noFill/>
                </a:ln>
                <a:solidFill>
                  <a:schemeClr val="tx1"/>
                </a:solidFill>
                <a:effectLst/>
                <a:uLnTx/>
                <a:uFillTx/>
                <a:latin typeface="+mn-lt"/>
                <a:ea typeface="+mn-ea"/>
                <a:cs typeface="+mn-cs"/>
                <a:sym typeface="+mn-ea"/>
              </a:rPr>
              <a:t>[4];</a:t>
            </a:r>
            <a:endParaRPr kumimoji="1" lang="en-US" altLang="zh-CN" sz="1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1" lang="en-US" altLang="zh-CN" sz="1800" b="0" i="0" u="none" strike="noStrike" kern="1200" cap="none" spc="0" normalizeH="0" baseline="0" noProof="0" dirty="0">
                <a:ln>
                  <a:noFill/>
                </a:ln>
                <a:solidFill>
                  <a:schemeClr val="tx1"/>
                </a:solidFill>
                <a:effectLst/>
                <a:uLnTx/>
                <a:uFillTx/>
                <a:latin typeface="+mn-lt"/>
                <a:ea typeface="+mn-ea"/>
                <a:cs typeface="+mn-cs"/>
                <a:sym typeface="+mn-ea"/>
              </a:rPr>
              <a:t>   </a:t>
            </a:r>
            <a:r>
              <a:rPr kumimoji="1" lang="en-US" altLang="zh-CN" sz="1800" b="0" i="0" u="none" strike="noStrike" kern="1200" cap="none" spc="0" normalizeH="0" baseline="0" noProof="0" dirty="0" err="1">
                <a:ln>
                  <a:noFill/>
                </a:ln>
                <a:solidFill>
                  <a:schemeClr val="tx1"/>
                </a:solidFill>
                <a:effectLst/>
                <a:uLnTx/>
                <a:uFillTx/>
                <a:latin typeface="+mn-lt"/>
                <a:ea typeface="+mn-ea"/>
                <a:cs typeface="+mn-cs"/>
                <a:sym typeface="+mn-ea"/>
              </a:rPr>
              <a:t>strcpy</a:t>
            </a:r>
            <a:r>
              <a:rPr kumimoji="1" lang="en-US" altLang="zh-CN" sz="1800" b="0" i="0" u="none" strike="noStrike" kern="1200" cap="none" spc="0" normalizeH="0" baseline="0" noProof="0" dirty="0">
                <a:ln>
                  <a:noFill/>
                </a:ln>
                <a:solidFill>
                  <a:schemeClr val="tx1"/>
                </a:solidFill>
                <a:effectLst/>
                <a:uLnTx/>
                <a:uFillTx/>
                <a:latin typeface="+mn-lt"/>
                <a:ea typeface="+mn-ea"/>
                <a:cs typeface="+mn-cs"/>
                <a:sym typeface="+mn-ea"/>
              </a:rPr>
              <a:t>(</a:t>
            </a:r>
            <a:r>
              <a:rPr kumimoji="1" lang="en-US" altLang="zh-CN" sz="1800" b="0" i="0" u="none" strike="noStrike" kern="1200" cap="none" spc="0" normalizeH="0" baseline="0" noProof="0" dirty="0" err="1">
                <a:ln>
                  <a:noFill/>
                </a:ln>
                <a:solidFill>
                  <a:schemeClr val="tx1"/>
                </a:solidFill>
                <a:effectLst/>
                <a:uLnTx/>
                <a:uFillTx/>
                <a:latin typeface="+mn-lt"/>
                <a:ea typeface="+mn-ea"/>
                <a:cs typeface="+mn-cs"/>
                <a:sym typeface="+mn-ea"/>
              </a:rPr>
              <a:t>num</a:t>
            </a:r>
            <a:r>
              <a:rPr kumimoji="1" lang="en-US" altLang="zh-CN" sz="1800" b="0" i="0" u="none" strike="noStrike" kern="1200" cap="none" spc="0" normalizeH="0" baseline="0" noProof="0" dirty="0">
                <a:ln>
                  <a:noFill/>
                </a:ln>
                <a:solidFill>
                  <a:schemeClr val="tx1"/>
                </a:solidFill>
                <a:effectLst/>
                <a:uLnTx/>
                <a:uFillTx/>
                <a:latin typeface="+mn-lt"/>
                <a:ea typeface="+mn-ea"/>
                <a:cs typeface="+mn-cs"/>
                <a:sym typeface="+mn-ea"/>
              </a:rPr>
              <a:t>,“</a:t>
            </a:r>
            <a:r>
              <a:rPr kumimoji="1" lang="en-US" altLang="zh-CN" sz="1800" b="0" i="0" u="none" strike="noStrike" kern="1200" cap="none" spc="0" normalizeH="0" baseline="0" noProof="0" dirty="0" err="1">
                <a:ln>
                  <a:noFill/>
                </a:ln>
                <a:solidFill>
                  <a:schemeClr val="tx1"/>
                </a:solidFill>
                <a:effectLst/>
                <a:uLnTx/>
                <a:uFillTx/>
                <a:latin typeface="+mn-lt"/>
                <a:ea typeface="+mn-ea"/>
                <a:cs typeface="+mn-cs"/>
                <a:sym typeface="+mn-ea"/>
              </a:rPr>
              <a:t>bbbb</a:t>
            </a:r>
            <a:r>
              <a:rPr kumimoji="1" lang="en-US" altLang="zh-CN" sz="1800" b="0" i="0" u="none" strike="noStrike" kern="1200" cap="none" spc="0" normalizeH="0" baseline="0" noProof="0" dirty="0">
                <a:ln>
                  <a:noFill/>
                </a:ln>
                <a:solidFill>
                  <a:schemeClr val="tx1"/>
                </a:solidFill>
                <a:effectLst/>
                <a:uLnTx/>
                <a:uFillTx/>
                <a:latin typeface="+mn-lt"/>
                <a:ea typeface="+mn-ea"/>
                <a:cs typeface="+mn-cs"/>
                <a:sym typeface="+mn-ea"/>
              </a:rPr>
              <a:t>”);</a:t>
            </a:r>
            <a:endParaRPr kumimoji="1" lang="en-US" altLang="zh-CN" sz="1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1" lang="en-US" altLang="zh-CN" sz="1800" b="0" i="0" u="none" strike="noStrike" kern="1200" cap="none" spc="0" normalizeH="0" baseline="0" noProof="0" dirty="0">
                <a:ln>
                  <a:noFill/>
                </a:ln>
                <a:solidFill>
                  <a:schemeClr val="tx1"/>
                </a:solidFill>
                <a:effectLst/>
                <a:uLnTx/>
                <a:uFillTx/>
                <a:latin typeface="+mn-lt"/>
                <a:ea typeface="+mn-ea"/>
                <a:cs typeface="+mn-cs"/>
                <a:sym typeface="+mn-ea"/>
              </a:rPr>
              <a:t>}</a:t>
            </a:r>
            <a:endParaRPr kumimoji="1" lang="en-US" altLang="zh-CN" sz="1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1" lang="en-US" altLang="zh-CN" sz="1800" b="0" i="0" u="none" strike="noStrike" kern="1200" cap="none" spc="0" normalizeH="0" baseline="0" noProof="0" dirty="0">
                <a:ln>
                  <a:noFill/>
                </a:ln>
                <a:solidFill>
                  <a:schemeClr val="tx1"/>
                </a:solidFill>
                <a:effectLst/>
                <a:uLnTx/>
                <a:uFillTx/>
                <a:latin typeface="+mn-lt"/>
                <a:ea typeface="+mn-ea"/>
                <a:cs typeface="+mn-cs"/>
                <a:sym typeface="+mn-ea"/>
              </a:rPr>
              <a:t>void fun2( )</a:t>
            </a:r>
            <a:endParaRPr kumimoji="1" lang="en-US" altLang="zh-CN" sz="1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1" lang="en-US" altLang="zh-CN" sz="1800" b="0" i="0" u="none" strike="noStrike" kern="1200" cap="none" spc="0" normalizeH="0" baseline="0" noProof="0" dirty="0">
                <a:ln>
                  <a:noFill/>
                </a:ln>
                <a:solidFill>
                  <a:schemeClr val="tx1"/>
                </a:solidFill>
                <a:effectLst/>
                <a:uLnTx/>
                <a:uFillTx/>
                <a:latin typeface="+mn-lt"/>
                <a:ea typeface="+mn-ea"/>
                <a:cs typeface="+mn-cs"/>
                <a:sym typeface="+mn-ea"/>
              </a:rPr>
              <a:t>{</a:t>
            </a:r>
            <a:endParaRPr kumimoji="1" lang="en-US" altLang="zh-CN" sz="1800" b="0" i="0" u="none" strike="noStrike" kern="1200" cap="none" spc="0" normalizeH="0" baseline="0" noProof="0" dirty="0">
              <a:ln>
                <a:noFill/>
              </a:ln>
              <a:solidFill>
                <a:schemeClr val="tx1"/>
              </a:solidFill>
              <a:effectLst/>
              <a:uLnTx/>
              <a:uFillTx/>
              <a:latin typeface="+mn-lt"/>
              <a:ea typeface="+mn-ea"/>
              <a:cs typeface="+mn-cs"/>
              <a:sym typeface="+mn-ea"/>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1" lang="en-US" altLang="zh-CN" sz="1800" b="0" i="0" u="none" strike="noStrike" kern="1200" cap="none" spc="0" normalizeH="0" baseline="0" noProof="0" dirty="0">
                <a:ln>
                  <a:noFill/>
                </a:ln>
                <a:solidFill>
                  <a:schemeClr val="tx1"/>
                </a:solidFill>
                <a:effectLst/>
                <a:uLnTx/>
                <a:uFillTx/>
                <a:latin typeface="+mn-lt"/>
                <a:ea typeface="+mn-ea"/>
                <a:cs typeface="+mn-cs"/>
                <a:sym typeface="+mn-ea"/>
              </a:rPr>
              <a:t>  </a:t>
            </a:r>
            <a:r>
              <a:rPr kumimoji="1" lang="en-US" altLang="zh-CN" sz="1800" b="0" i="0" u="none" strike="noStrike" kern="1200" cap="none" spc="0" normalizeH="0" baseline="0" noProof="0" dirty="0" err="1">
                <a:ln>
                  <a:noFill/>
                </a:ln>
                <a:solidFill>
                  <a:schemeClr val="tx1"/>
                </a:solidFill>
                <a:effectLst/>
                <a:uLnTx/>
                <a:uFillTx/>
                <a:latin typeface="+mn-lt"/>
                <a:ea typeface="+mn-ea"/>
                <a:cs typeface="+mn-cs"/>
                <a:sym typeface="+mn-ea"/>
              </a:rPr>
              <a:t>printf</a:t>
            </a:r>
            <a:r>
              <a:rPr kumimoji="1" lang="en-US" altLang="zh-CN" sz="1800" b="0" i="0" u="none" strike="noStrike" kern="1200" cap="none" spc="0" normalizeH="0" baseline="0" noProof="0" dirty="0">
                <a:ln>
                  <a:noFill/>
                </a:ln>
                <a:solidFill>
                  <a:schemeClr val="tx1"/>
                </a:solidFill>
                <a:effectLst/>
                <a:uLnTx/>
                <a:uFillTx/>
                <a:latin typeface="+mn-lt"/>
                <a:ea typeface="+mn-ea"/>
                <a:cs typeface="+mn-cs"/>
                <a:sym typeface="+mn-ea"/>
              </a:rPr>
              <a:t> (“You were attacked!!!\n”);</a:t>
            </a:r>
            <a:endParaRPr kumimoji="1" lang="en-US" altLang="zh-CN" sz="1800" b="0" i="0" u="none" strike="noStrike" kern="1200" cap="none" spc="0" normalizeH="0" baseline="0" noProof="0" dirty="0">
              <a:ln>
                <a:noFill/>
              </a:ln>
              <a:solidFill>
                <a:schemeClr val="tx1"/>
              </a:solidFill>
              <a:effectLst/>
              <a:uLnTx/>
              <a:uFillTx/>
              <a:latin typeface="+mn-lt"/>
              <a:ea typeface="+mn-ea"/>
              <a:cs typeface="+mn-cs"/>
              <a:sym typeface="+mn-ea"/>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1" lang="en-US" altLang="zh-CN" sz="1800" b="0" i="0" u="none" strike="noStrike" kern="1200" cap="none" spc="0" normalizeH="0" baseline="0" noProof="0" dirty="0">
                <a:ln>
                  <a:noFill/>
                </a:ln>
                <a:solidFill>
                  <a:schemeClr val="tx1"/>
                </a:solidFill>
                <a:effectLst/>
                <a:uLnTx/>
                <a:uFillTx/>
                <a:latin typeface="+mn-lt"/>
                <a:ea typeface="+mn-ea"/>
                <a:cs typeface="+mn-cs"/>
                <a:sym typeface="+mn-ea"/>
              </a:rPr>
              <a:t>}</a:t>
            </a:r>
            <a:endParaRPr kumimoji="1" lang="en-US" altLang="zh-CN" sz="1800" b="0" i="0" u="none" strike="noStrike" kern="1200" cap="none" spc="0" normalizeH="0" baseline="0" noProof="0" dirty="0">
              <a:ln>
                <a:noFill/>
              </a:ln>
              <a:solidFill>
                <a:schemeClr val="tx1"/>
              </a:solidFill>
              <a:effectLst/>
              <a:uLnTx/>
              <a:uFillTx/>
              <a:latin typeface="+mn-lt"/>
              <a:ea typeface="+mn-ea"/>
              <a:cs typeface="+mn-cs"/>
              <a:sym typeface="+mn-ea"/>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1" lang="en-US" altLang="zh-CN" sz="1800" b="0" i="0" u="none" strike="noStrike" kern="1200" cap="none" spc="0" normalizeH="0" baseline="0" noProof="0" dirty="0" err="1">
                <a:ln>
                  <a:noFill/>
                </a:ln>
                <a:solidFill>
                  <a:schemeClr val="tx1"/>
                </a:solidFill>
                <a:effectLst/>
                <a:uLnTx/>
                <a:uFillTx/>
                <a:latin typeface="+mn-lt"/>
                <a:ea typeface="+mn-ea"/>
                <a:cs typeface="+mn-cs"/>
                <a:sym typeface="+mn-ea"/>
              </a:rPr>
              <a:t>int</a:t>
            </a:r>
            <a:r>
              <a:rPr kumimoji="1" lang="en-US" altLang="zh-CN" sz="1800" b="0" i="0" u="none" strike="noStrike" kern="1200" cap="none" spc="0" normalizeH="0" baseline="0" noProof="0" dirty="0">
                <a:ln>
                  <a:noFill/>
                </a:ln>
                <a:solidFill>
                  <a:schemeClr val="tx1"/>
                </a:solidFill>
                <a:effectLst/>
                <a:uLnTx/>
                <a:uFillTx/>
                <a:latin typeface="+mn-lt"/>
                <a:ea typeface="+mn-ea"/>
                <a:cs typeface="+mn-cs"/>
                <a:sym typeface="+mn-ea"/>
              </a:rPr>
              <a:t> main()</a:t>
            </a:r>
            <a:endParaRPr kumimoji="1" lang="en-US" altLang="zh-CN" sz="1800" b="0" i="0" u="none" strike="noStrike" kern="1200" cap="none" spc="0" normalizeH="0" baseline="0" noProof="0" dirty="0">
              <a:ln>
                <a:noFill/>
              </a:ln>
              <a:solidFill>
                <a:schemeClr val="tx1"/>
              </a:solidFill>
              <a:effectLst/>
              <a:uLnTx/>
              <a:uFillTx/>
              <a:latin typeface="+mn-lt"/>
              <a:ea typeface="+mn-ea"/>
              <a:cs typeface="+mn-cs"/>
              <a:sym typeface="+mn-ea"/>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1" lang="en-US" altLang="zh-CN" sz="1800" b="0" i="0" u="none" strike="noStrike" kern="1200" cap="none" spc="0" normalizeH="0" baseline="0" noProof="0" dirty="0">
                <a:ln>
                  <a:noFill/>
                </a:ln>
                <a:solidFill>
                  <a:schemeClr val="tx1"/>
                </a:solidFill>
                <a:effectLst/>
                <a:uLnTx/>
                <a:uFillTx/>
                <a:latin typeface="+mn-lt"/>
                <a:ea typeface="+mn-ea"/>
                <a:cs typeface="+mn-cs"/>
                <a:sym typeface="+mn-ea"/>
              </a:rPr>
              <a:t>{</a:t>
            </a:r>
            <a:endParaRPr kumimoji="1" lang="en-US" altLang="zh-CN" sz="1800" b="0" i="0" u="none" strike="noStrike" kern="1200" cap="none" spc="0" normalizeH="0" baseline="0" noProof="0" dirty="0">
              <a:ln>
                <a:noFill/>
              </a:ln>
              <a:solidFill>
                <a:schemeClr val="tx1"/>
              </a:solidFill>
              <a:effectLst/>
              <a:uLnTx/>
              <a:uFillTx/>
              <a:latin typeface="+mn-lt"/>
              <a:ea typeface="+mn-ea"/>
              <a:cs typeface="+mn-cs"/>
              <a:sym typeface="+mn-ea"/>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1" lang="en-US" altLang="zh-CN" sz="1800" b="0" i="0" u="none" strike="noStrike" kern="1200" cap="none" spc="0" normalizeH="0" baseline="0" noProof="0" dirty="0">
                <a:ln>
                  <a:noFill/>
                </a:ln>
                <a:solidFill>
                  <a:schemeClr val="tx1"/>
                </a:solidFill>
                <a:effectLst/>
                <a:uLnTx/>
                <a:uFillTx/>
                <a:latin typeface="+mn-lt"/>
                <a:ea typeface="+mn-ea"/>
                <a:cs typeface="+mn-cs"/>
                <a:sym typeface="+mn-ea"/>
              </a:rPr>
              <a:t>   fun1();</a:t>
            </a:r>
            <a:endParaRPr kumimoji="1" lang="en-US" altLang="zh-CN" sz="1800" b="0" i="0" u="none" strike="noStrike" kern="1200" cap="none" spc="0" normalizeH="0" baseline="0" noProof="0" dirty="0">
              <a:ln>
                <a:noFill/>
              </a:ln>
              <a:solidFill>
                <a:schemeClr val="tx1"/>
              </a:solidFill>
              <a:effectLst/>
              <a:uLnTx/>
              <a:uFillTx/>
              <a:latin typeface="+mn-lt"/>
              <a:ea typeface="+mn-ea"/>
              <a:cs typeface="+mn-cs"/>
              <a:sym typeface="+mn-ea"/>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1" lang="en-US" altLang="zh-CN" sz="1800" b="0" i="0" u="none" strike="noStrike" kern="1200" cap="none" spc="0" normalizeH="0" baseline="0" noProof="0" dirty="0">
                <a:ln>
                  <a:noFill/>
                </a:ln>
                <a:solidFill>
                  <a:schemeClr val="tx1"/>
                </a:solidFill>
                <a:effectLst/>
                <a:uLnTx/>
                <a:uFillTx/>
                <a:latin typeface="+mn-lt"/>
                <a:ea typeface="+mn-ea"/>
                <a:cs typeface="+mn-cs"/>
                <a:sym typeface="+mn-ea"/>
              </a:rPr>
              <a:t>  return 0;</a:t>
            </a:r>
            <a:endParaRPr kumimoji="1" lang="en-US" altLang="zh-CN" sz="1800" b="0" i="0" u="none" strike="noStrike" kern="1200" cap="none" spc="0" normalizeH="0" baseline="0" noProof="0" dirty="0">
              <a:ln>
                <a:noFill/>
              </a:ln>
              <a:solidFill>
                <a:schemeClr val="tx1"/>
              </a:solidFill>
              <a:effectLst/>
              <a:uLnTx/>
              <a:uFillTx/>
              <a:latin typeface="+mn-lt"/>
              <a:ea typeface="+mn-ea"/>
              <a:cs typeface="+mn-cs"/>
              <a:sym typeface="+mn-ea"/>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1" lang="en-US" altLang="zh-CN" sz="1800" b="0" i="0" u="none" strike="noStrike" kern="1200" cap="none" spc="0" normalizeH="0" baseline="0" noProof="0" dirty="0">
                <a:ln>
                  <a:noFill/>
                </a:ln>
                <a:solidFill>
                  <a:schemeClr val="tx1"/>
                </a:solidFill>
                <a:effectLst/>
                <a:uLnTx/>
                <a:uFillTx/>
                <a:latin typeface="+mn-lt"/>
                <a:ea typeface="+mn-ea"/>
                <a:cs typeface="+mn-cs"/>
                <a:sym typeface="+mn-ea"/>
              </a:rPr>
              <a:t>}</a:t>
            </a:r>
            <a:endParaRPr kumimoji="1" lang="en-US" altLang="zh-CN" sz="1800" b="0" i="0" u="none" strike="noStrike" kern="1200" cap="none" spc="0" normalizeH="0" baseline="0" noProof="0" dirty="0">
              <a:ln>
                <a:noFill/>
              </a:ln>
              <a:solidFill>
                <a:schemeClr val="tx1"/>
              </a:solidFill>
              <a:effectLst/>
              <a:uLnTx/>
              <a:uFillTx/>
              <a:latin typeface="+mn-lt"/>
              <a:ea typeface="+mn-ea"/>
              <a:cs typeface="+mn-cs"/>
              <a:sym typeface="+mn-ea"/>
            </a:endParaRPr>
          </a:p>
          <a:p>
            <a:pPr marL="0" marR="0" lvl="0" indent="0" algn="l" defTabSz="914400" rtl="0" eaLnBrk="0" fontAlgn="base" latinLnBrk="0" hangingPunct="0">
              <a:lnSpc>
                <a:spcPct val="100000"/>
              </a:lnSpc>
              <a:spcBef>
                <a:spcPct val="20000"/>
              </a:spcBef>
              <a:spcAft>
                <a:spcPct val="0"/>
              </a:spcAft>
              <a:buClrTx/>
              <a:buSzTx/>
              <a:buFontTx/>
              <a:buNone/>
              <a:defRPr/>
            </a:pPr>
            <a:endParaRPr kumimoji="1" lang="en-US" altLang="zh-CN"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TextBox 3"/>
          <p:cNvSpPr txBox="1"/>
          <p:nvPr/>
        </p:nvSpPr>
        <p:spPr>
          <a:xfrm>
            <a:off x="4800600" y="5927725"/>
            <a:ext cx="1663700" cy="768350"/>
          </a:xfrm>
          <a:prstGeom prst="rect">
            <a:avLst/>
          </a:prstGeom>
          <a:noFill/>
          <a:ln w="9525">
            <a:noFill/>
          </a:ln>
        </p:spPr>
        <p:txBody>
          <a:bodyPr wrap="none">
            <a:spAutoFit/>
          </a:bodyPr>
          <a:lstStyle/>
          <a:p>
            <a:r>
              <a:rPr lang="zh-CN" altLang="en-US" b="1" dirty="0">
                <a:solidFill>
                  <a:srgbClr val="C00000"/>
                </a:solidFill>
                <a:latin typeface="Times New Roman" panose="02020603050405020304" pitchFamily="18" charset="0"/>
              </a:rPr>
              <a:t>运行结果</a:t>
            </a:r>
            <a:r>
              <a:rPr lang="zh-CN" altLang="en-US" sz="4400" b="1" dirty="0">
                <a:solidFill>
                  <a:srgbClr val="C00000"/>
                </a:solidFill>
                <a:latin typeface="Times New Roman" panose="02020603050405020304" pitchFamily="18" charset="0"/>
              </a:rPr>
              <a:t>？</a:t>
            </a:r>
            <a:endParaRPr lang="zh-CN" altLang="en-US" sz="4400" b="1" dirty="0">
              <a:solidFill>
                <a:srgbClr val="C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《编译技术》需要案例吗</a:t>
            </a:r>
            <a:endParaRPr lang="zh-CN" altLang="en-US"/>
          </a:p>
        </p:txBody>
      </p:sp>
      <p:sp>
        <p:nvSpPr>
          <p:cNvPr id="3" name="内容占位符 2"/>
          <p:cNvSpPr>
            <a:spLocks noGrp="1"/>
          </p:cNvSpPr>
          <p:nvPr>
            <p:ph idx="1"/>
          </p:nvPr>
        </p:nvSpPr>
        <p:spPr>
          <a:xfrm>
            <a:off x="475615" y="1397000"/>
            <a:ext cx="10751185" cy="5166360"/>
          </a:xfrm>
        </p:spPr>
        <p:txBody>
          <a:bodyPr/>
          <a:p>
            <a:r>
              <a:rPr lang="en-US" altLang="zh-CN"/>
              <a:t> </a:t>
            </a:r>
            <a:r>
              <a:rPr lang="zh-CN" altLang="en-US"/>
              <a:t>激发学生学习的热情：关于第一堂课的案例，我一直在寻找和更新</a:t>
            </a:r>
            <a:endParaRPr lang="zh-CN" altLang="en-US"/>
          </a:p>
          <a:p>
            <a:r>
              <a:rPr lang="zh-CN" altLang="en-US">
                <a:solidFill>
                  <a:srgbClr val="C00000"/>
                </a:solidFill>
              </a:rPr>
              <a:t>支撑课程内容、培养</a:t>
            </a:r>
            <a:r>
              <a:rPr lang="en-US" altLang="zh-CN">
                <a:solidFill>
                  <a:srgbClr val="C00000"/>
                </a:solidFill>
              </a:rPr>
              <a:t>/</a:t>
            </a:r>
            <a:r>
              <a:rPr lang="zh-CN" altLang="en-US">
                <a:solidFill>
                  <a:srgbClr val="C00000"/>
                </a:solidFill>
              </a:rPr>
              <a:t>了解学生能力的案例</a:t>
            </a:r>
            <a:endParaRPr lang="zh-CN" altLang="en-US">
              <a:solidFill>
                <a:srgbClr val="C00000"/>
              </a:solidFill>
            </a:endParaRPr>
          </a:p>
          <a:p>
            <a:pPr lvl="1"/>
            <a:r>
              <a:rPr lang="zh-CN" altLang="en-US"/>
              <a:t>学习了符号表、存储分配后，布置作业，学生给出</a:t>
            </a:r>
            <a:r>
              <a:rPr lang="en-US" altLang="zh-CN"/>
              <a:t>C</a:t>
            </a:r>
            <a:r>
              <a:rPr lang="zh-CN" altLang="en-US"/>
              <a:t>语言、</a:t>
            </a:r>
            <a:r>
              <a:rPr lang="en-US" altLang="zh-CN"/>
              <a:t>Java</a:t>
            </a:r>
            <a:r>
              <a:rPr lang="zh-CN" altLang="en-US"/>
              <a:t>语言的符号表、存储分配的实现方式</a:t>
            </a:r>
            <a:endParaRPr lang="zh-CN" altLang="en-US"/>
          </a:p>
          <a:p>
            <a:pPr lvl="1"/>
            <a:r>
              <a:rPr lang="zh-CN" altLang="en-US"/>
              <a:t>老师需要提前准备：考虑学生报告后，如何进行提问、如何进行点评</a:t>
            </a:r>
            <a:endParaRPr lang="zh-CN" altLang="en-US"/>
          </a:p>
          <a:p>
            <a:pPr lvl="0"/>
            <a:r>
              <a:rPr lang="zh-CN" altLang="en-US" sz="3200"/>
              <a:t> </a:t>
            </a:r>
            <a:r>
              <a:rPr lang="zh-CN" altLang="en-US" sz="3200">
                <a:solidFill>
                  <a:srgbClr val="C00000"/>
                </a:solidFill>
              </a:rPr>
              <a:t>编译课程设计的案例</a:t>
            </a:r>
            <a:endParaRPr lang="zh-CN" altLang="en-US" sz="3200">
              <a:solidFill>
                <a:srgbClr val="C00000"/>
              </a:solidFill>
            </a:endParaRPr>
          </a:p>
          <a:p>
            <a:pPr lvl="1"/>
            <a:r>
              <a:rPr lang="zh-CN" altLang="en-US" sz="2800"/>
              <a:t> 学生阅读</a:t>
            </a:r>
            <a:r>
              <a:rPr lang="en-US" altLang="zh-CN" sz="2800"/>
              <a:t>Pasacal S</a:t>
            </a:r>
            <a:r>
              <a:rPr lang="zh-CN" altLang="en-US" sz="2800"/>
              <a:t>编译器源代码，写设计文档。</a:t>
            </a:r>
            <a:endParaRPr lang="zh-CN" altLang="en-US" sz="2800"/>
          </a:p>
          <a:p>
            <a:pPr lvl="1"/>
            <a:r>
              <a:rPr lang="zh-CN" altLang="en-US"/>
              <a:t>学生完成</a:t>
            </a:r>
            <a:r>
              <a:rPr lang="en-US" altLang="zh-CN"/>
              <a:t>C0</a:t>
            </a:r>
            <a:r>
              <a:rPr lang="zh-CN" altLang="en-US"/>
              <a:t>语言编译器（教师准备了</a:t>
            </a:r>
            <a:r>
              <a:rPr lang="en-US" altLang="zh-CN"/>
              <a:t>20+</a:t>
            </a:r>
            <a:r>
              <a:rPr lang="zh-CN" altLang="en-US"/>
              <a:t>个不同难易程度的</a:t>
            </a:r>
            <a:r>
              <a:rPr lang="en-US" altLang="zh-CN"/>
              <a:t>C0</a:t>
            </a:r>
            <a:r>
              <a:rPr lang="zh-CN" altLang="en-US"/>
              <a:t>语言，及其近百个测试程序，抽查面试问题。）</a:t>
            </a:r>
            <a:endParaRPr lang="zh-CN" altLang="en-US"/>
          </a:p>
          <a:p>
            <a:pPr lvl="1"/>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我承担的三门课程</a:t>
            </a:r>
            <a:endParaRPr lang="zh-CN" altLang="en-US"/>
          </a:p>
        </p:txBody>
      </p:sp>
      <p:sp>
        <p:nvSpPr>
          <p:cNvPr id="3" name="内容占位符 2"/>
          <p:cNvSpPr>
            <a:spLocks noGrp="1"/>
          </p:cNvSpPr>
          <p:nvPr>
            <p:ph idx="1"/>
          </p:nvPr>
        </p:nvSpPr>
        <p:spPr>
          <a:xfrm>
            <a:off x="674370" y="1696720"/>
            <a:ext cx="10515600" cy="4778375"/>
          </a:xfrm>
        </p:spPr>
        <p:txBody>
          <a:bodyPr/>
          <a:p>
            <a:r>
              <a:rPr lang="en-US" altLang="zh-CN"/>
              <a:t> </a:t>
            </a:r>
            <a:r>
              <a:rPr lang="zh-CN" altLang="en-US"/>
              <a:t>编译技术</a:t>
            </a:r>
            <a:endParaRPr lang="zh-CN" altLang="en-US"/>
          </a:p>
          <a:p>
            <a:r>
              <a:rPr lang="zh-CN" altLang="en-US">
                <a:solidFill>
                  <a:srgbClr val="C00000"/>
                </a:solidFill>
              </a:rPr>
              <a:t>软件体系结构</a:t>
            </a:r>
            <a:endParaRPr lang="zh-CN" altLang="en-US">
              <a:solidFill>
                <a:srgbClr val="C00000"/>
              </a:solidFill>
            </a:endParaRPr>
          </a:p>
          <a:p>
            <a:pPr lvl="1"/>
            <a:r>
              <a:rPr lang="zh-CN" altLang="en-US" sz="2800"/>
              <a:t>合适的案例分析：真实、难于适中、不需要太多背景真实（充分考虑学生已具备的背景知识）</a:t>
            </a:r>
            <a:endParaRPr lang="zh-CN" altLang="en-US"/>
          </a:p>
          <a:p>
            <a:r>
              <a:rPr lang="zh-CN" altLang="en-US">
                <a:solidFill>
                  <a:srgbClr val="C00000"/>
                </a:solidFill>
              </a:rPr>
              <a:t>经验软件工程（软件工程中的实证方法）</a:t>
            </a:r>
            <a:endParaRPr lang="zh-CN" altLang="en-US"/>
          </a:p>
          <a:p>
            <a:pPr lvl="1"/>
            <a:r>
              <a:rPr lang="zh-CN" altLang="en-US"/>
              <a:t>没有案例几乎没法讲的一门课</a:t>
            </a:r>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小结</a:t>
            </a:r>
            <a:endParaRPr lang="zh-CN" altLang="en-US"/>
          </a:p>
        </p:txBody>
      </p:sp>
      <p:sp>
        <p:nvSpPr>
          <p:cNvPr id="3" name="内容占位符 2"/>
          <p:cNvSpPr>
            <a:spLocks noGrp="1"/>
          </p:cNvSpPr>
          <p:nvPr>
            <p:ph idx="1"/>
          </p:nvPr>
        </p:nvSpPr>
        <p:spPr/>
        <p:txBody>
          <a:bodyPr/>
          <a:p>
            <a:pPr>
              <a:lnSpc>
                <a:spcPct val="150000"/>
              </a:lnSpc>
            </a:pPr>
            <a:r>
              <a:rPr lang="en-US" altLang="zh-CN">
                <a:latin typeface="微软雅黑" panose="020B0503020204020204" pitchFamily="34" charset="-122"/>
                <a:ea typeface="微软雅黑" panose="020B0503020204020204" pitchFamily="34" charset="-122"/>
                <a:cs typeface="微软雅黑" panose="020B0503020204020204" pitchFamily="34" charset="-122"/>
              </a:rPr>
              <a:t> </a:t>
            </a:r>
            <a:r>
              <a:rPr lang="zh-CN" altLang="en-US">
                <a:latin typeface="微软雅黑" panose="020B0503020204020204" pitchFamily="34" charset="-122"/>
                <a:ea typeface="微软雅黑" panose="020B0503020204020204" pitchFamily="34" charset="-122"/>
                <a:cs typeface="微软雅黑" panose="020B0503020204020204" pitchFamily="34" charset="-122"/>
              </a:rPr>
              <a:t>软件工程教学案例</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5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类型、规模多种多样，根据教学目标确定</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5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案例的选择和设计：典型性、易理解性、有限目标</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5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案例的使用设计，非常重要。</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5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案例的易使用性、可操作性：对教师的要求。问题预设、如何点评等等。</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063552" y="1916832"/>
            <a:ext cx="9791899" cy="4429992"/>
          </a:xfrm>
        </p:spPr>
        <p:txBody>
          <a:bodyPr/>
          <a:lstStyle/>
          <a:p>
            <a:pPr>
              <a:buNone/>
            </a:pPr>
            <a:r>
              <a:rPr lang="zh-CN" altLang="en-US" sz="9600" dirty="0" smtClean="0">
                <a:solidFill>
                  <a:srgbClr val="FF0000"/>
                </a:solidFill>
              </a:rPr>
              <a:t>谢谢！</a:t>
            </a:r>
            <a:endParaRPr lang="zh-CN" altLang="en-US" sz="9600" dirty="0" smtClean="0">
              <a:solidFill>
                <a:srgbClr val="FF0000"/>
              </a:solidFill>
            </a:endParaRPr>
          </a:p>
          <a:p>
            <a:pPr>
              <a:buNone/>
            </a:pPr>
            <a:endParaRPr lang="zh-CN" altLang="en-US" sz="9600" dirty="0">
              <a:solidFill>
                <a:srgbClr val="FF00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1"/>
          <p:cNvSpPr>
            <a:spLocks noGrp="1" noChangeArrowheads="1"/>
          </p:cNvSpPr>
          <p:nvPr>
            <p:ph idx="4294967295"/>
          </p:nvPr>
        </p:nvSpPr>
        <p:spPr bwMode="auto">
          <a:xfrm>
            <a:off x="1703512" y="1268760"/>
            <a:ext cx="8712968" cy="5400600"/>
          </a:xfrm>
          <a:prstGeom prst="rect">
            <a:avLst/>
          </a:prstGeom>
          <a:noFill/>
        </p:spPr>
        <p:txBody>
          <a:bodyPr/>
          <a:lstStyle/>
          <a:p>
            <a:pPr marL="457200" lvl="1" indent="-457200">
              <a:lnSpc>
                <a:spcPct val="150000"/>
              </a:lnSpc>
              <a:buClr>
                <a:srgbClr val="002060"/>
              </a:buClr>
              <a:buSzPct val="100000"/>
              <a:buFont typeface="Wingdings" panose="05000000000000000000" pitchFamily="2" charset="2"/>
              <a:buChar char="u"/>
            </a:pPr>
            <a:r>
              <a:rPr lang="zh-CN" altLang="en-US" sz="3200" dirty="0">
                <a:solidFill>
                  <a:schemeClr val="tx1"/>
                </a:solidFill>
              </a:rPr>
              <a:t>工程教学专业认证</a:t>
            </a:r>
            <a:r>
              <a:rPr lang="zh-CN" altLang="en-US" sz="3200" dirty="0" smtClean="0">
                <a:solidFill>
                  <a:schemeClr val="tx1"/>
                </a:solidFill>
              </a:rPr>
              <a:t>：</a:t>
            </a:r>
            <a:r>
              <a:rPr lang="zh-CN" altLang="en-US" sz="3200" dirty="0"/>
              <a:t>目标导向的评价</a:t>
            </a:r>
            <a:endParaRPr lang="en-US" altLang="zh-CN" sz="3200" dirty="0">
              <a:solidFill>
                <a:schemeClr val="tx1"/>
              </a:solidFill>
            </a:endParaRPr>
          </a:p>
          <a:p>
            <a:pPr lvl="1">
              <a:lnSpc>
                <a:spcPct val="150000"/>
              </a:lnSpc>
              <a:buSzPct val="100000"/>
            </a:pPr>
            <a:r>
              <a:rPr lang="zh-CN" altLang="en-US" dirty="0" smtClean="0">
                <a:solidFill>
                  <a:srgbClr val="FF0000"/>
                </a:solidFill>
              </a:rPr>
              <a:t> 标准</a:t>
            </a:r>
            <a:r>
              <a:rPr lang="zh-CN" altLang="en-US" dirty="0">
                <a:solidFill>
                  <a:srgbClr val="FF0000"/>
                </a:solidFill>
              </a:rPr>
              <a:t>杆</a:t>
            </a:r>
            <a:r>
              <a:rPr lang="zh-CN" altLang="en-US" dirty="0">
                <a:solidFill>
                  <a:srgbClr val="FF0000"/>
                </a:solidFill>
                <a:sym typeface="+mn-ea"/>
              </a:rPr>
              <a:t> </a:t>
            </a:r>
            <a:r>
              <a:rPr lang="zh-CN" altLang="en-US" dirty="0">
                <a:solidFill>
                  <a:srgbClr val="FF0000"/>
                </a:solidFill>
              </a:rPr>
              <a:t> </a:t>
            </a:r>
            <a:r>
              <a:rPr lang="zh-CN" altLang="en-US" dirty="0">
                <a:solidFill>
                  <a:schemeClr val="tx1"/>
                </a:solidFill>
              </a:rPr>
              <a:t>的基础上</a:t>
            </a:r>
            <a:r>
              <a:rPr lang="zh-CN" altLang="en-US" dirty="0">
                <a:solidFill>
                  <a:srgbClr val="FF0000"/>
                </a:solidFill>
              </a:rPr>
              <a:t> 自立</a:t>
            </a:r>
            <a:r>
              <a:rPr lang="zh-CN" altLang="en-US" dirty="0" smtClean="0">
                <a:solidFill>
                  <a:srgbClr val="FF0000"/>
                </a:solidFill>
              </a:rPr>
              <a:t>标杆</a:t>
            </a:r>
            <a:endParaRPr lang="zh-CN" altLang="en-US" dirty="0" smtClean="0">
              <a:solidFill>
                <a:srgbClr val="FF0000"/>
              </a:solidFill>
            </a:endParaRPr>
          </a:p>
          <a:p>
            <a:pPr lvl="0">
              <a:lnSpc>
                <a:spcPct val="150000"/>
              </a:lnSpc>
              <a:buSzPct val="100000"/>
            </a:pPr>
            <a:r>
              <a:rPr lang="en-US" altLang="zh-CN" dirty="0">
                <a:solidFill>
                  <a:schemeClr val="tx1"/>
                </a:solidFill>
              </a:rPr>
              <a:t> </a:t>
            </a:r>
            <a:r>
              <a:rPr lang="zh-CN" altLang="en-US" dirty="0">
                <a:solidFill>
                  <a:schemeClr val="tx1"/>
                </a:solidFill>
              </a:rPr>
              <a:t>达成度的评价是针对</a:t>
            </a:r>
            <a:r>
              <a:rPr lang="zh-CN" altLang="en-US" dirty="0">
                <a:solidFill>
                  <a:schemeClr val="accent1">
                    <a:lumMod val="75000"/>
                  </a:schemeClr>
                </a:solidFill>
              </a:rPr>
              <a:t>本专业的毕业要求</a:t>
            </a:r>
            <a:endParaRPr lang="zh-CN" altLang="en-US" dirty="0">
              <a:solidFill>
                <a:schemeClr val="tx1"/>
              </a:solidFill>
            </a:endParaRPr>
          </a:p>
          <a:p>
            <a:pPr lvl="1">
              <a:lnSpc>
                <a:spcPct val="150000"/>
              </a:lnSpc>
              <a:buSzPct val="100000"/>
            </a:pPr>
            <a:r>
              <a:rPr lang="zh-CN" altLang="en-US" sz="2800" dirty="0">
                <a:solidFill>
                  <a:schemeClr val="tx1"/>
                </a:solidFill>
              </a:rPr>
              <a:t>不是针对标准的</a:t>
            </a:r>
            <a:r>
              <a:rPr lang="en-US" altLang="zh-CN" sz="2800" dirty="0">
                <a:solidFill>
                  <a:schemeClr val="tx1"/>
                </a:solidFill>
              </a:rPr>
              <a:t>12</a:t>
            </a:r>
            <a:r>
              <a:rPr lang="zh-CN" altLang="en-US" sz="2800" dirty="0">
                <a:solidFill>
                  <a:schemeClr val="tx1"/>
                </a:solidFill>
              </a:rPr>
              <a:t>条毕业要求</a:t>
            </a:r>
            <a:endParaRPr lang="zh-CN" altLang="en-US" sz="2800" dirty="0">
              <a:solidFill>
                <a:schemeClr val="tx1"/>
              </a:solidFill>
            </a:endParaRPr>
          </a:p>
          <a:p>
            <a:pPr lvl="1">
              <a:lnSpc>
                <a:spcPct val="150000"/>
              </a:lnSpc>
              <a:buSzPct val="100000"/>
            </a:pPr>
            <a:r>
              <a:rPr lang="zh-CN" altLang="en-US" sz="2800" dirty="0">
                <a:solidFill>
                  <a:schemeClr val="tx1"/>
                </a:solidFill>
              </a:rPr>
              <a:t>但是，专业的毕业要求</a:t>
            </a:r>
            <a:r>
              <a:rPr lang="zh-CN" altLang="en-US" sz="2800" dirty="0">
                <a:solidFill>
                  <a:srgbClr val="C00000"/>
                </a:solidFill>
              </a:rPr>
              <a:t>要覆盖</a:t>
            </a:r>
            <a:r>
              <a:rPr lang="zh-CN" altLang="en-US" dirty="0">
                <a:solidFill>
                  <a:srgbClr val="FF0000"/>
                </a:solidFill>
                <a:sym typeface="+mn-ea"/>
              </a:rPr>
              <a:t>（</a:t>
            </a:r>
            <a:r>
              <a:rPr lang="zh-CN" altLang="en-US" dirty="0" smtClean="0">
                <a:latin typeface="+mn-ea"/>
                <a:sym typeface="+mn-ea"/>
              </a:rPr>
              <a:t>通用标准</a:t>
            </a:r>
            <a:r>
              <a:rPr lang="en-US" altLang="zh-CN" dirty="0" smtClean="0">
                <a:latin typeface="+mn-ea"/>
                <a:sym typeface="+mn-ea"/>
              </a:rPr>
              <a:t>+</a:t>
            </a:r>
            <a:r>
              <a:rPr lang="zh-CN" altLang="en-US" dirty="0" smtClean="0">
                <a:latin typeface="+mn-ea"/>
                <a:sym typeface="+mn-ea"/>
              </a:rPr>
              <a:t>专业补充标准</a:t>
            </a:r>
            <a:r>
              <a:rPr lang="zh-CN" altLang="en-US" dirty="0">
                <a:solidFill>
                  <a:srgbClr val="FF0000"/>
                </a:solidFill>
                <a:sym typeface="+mn-ea"/>
              </a:rPr>
              <a:t>）</a:t>
            </a:r>
            <a:endParaRPr lang="en-US" altLang="zh-CN" dirty="0">
              <a:solidFill>
                <a:srgbClr val="FF0000"/>
              </a:solidFill>
            </a:endParaRPr>
          </a:p>
          <a:p>
            <a:pPr marL="457200" lvl="1" indent="0">
              <a:lnSpc>
                <a:spcPct val="150000"/>
              </a:lnSpc>
              <a:buSzPct val="100000"/>
              <a:buNone/>
            </a:pPr>
            <a:endParaRPr lang="zh-CN" altLang="en-US" dirty="0">
              <a:solidFill>
                <a:srgbClr val="FF0000"/>
              </a:solidFill>
            </a:endParaRPr>
          </a:p>
        </p:txBody>
      </p:sp>
      <p:sp>
        <p:nvSpPr>
          <p:cNvPr id="7171" name="标题 2"/>
          <p:cNvSpPr>
            <a:spLocks noGrp="1" noChangeArrowheads="1"/>
          </p:cNvSpPr>
          <p:nvPr>
            <p:ph type="title" idx="4294967295"/>
          </p:nvPr>
        </p:nvSpPr>
        <p:spPr>
          <a:xfrm>
            <a:off x="2927350" y="-25400"/>
            <a:ext cx="7740650" cy="1141413"/>
          </a:xfrm>
        </p:spPr>
        <p:txBody>
          <a:bodyPr/>
          <a:lstStyle/>
          <a:p>
            <a:r>
              <a:rPr lang="zh-CN" altLang="en-US" dirty="0"/>
              <a:t>目标导向的评价</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anose="02010609060101010101" pitchFamily="49" charset="-122"/>
                <a:ea typeface="黑体" panose="02010609060101010101" pitchFamily="49" charset="-122"/>
              </a:rPr>
              <a:t>教师需要更多的关注学生</a:t>
            </a:r>
            <a:endParaRPr lang="zh-CN" altLang="en-US" dirty="0" smtClean="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545546" y="1397665"/>
            <a:ext cx="11521017" cy="5078412"/>
          </a:xfrm>
        </p:spPr>
        <p:txBody>
          <a:bodyPr/>
          <a:lstStyle/>
          <a:p>
            <a:pPr>
              <a:lnSpc>
                <a:spcPct val="115000"/>
              </a:lnSpc>
              <a:spcAft>
                <a:spcPts val="0"/>
              </a:spcAft>
            </a:pPr>
            <a:r>
              <a:rPr lang="en-US" altLang="zh-CN" sz="2800" dirty="0" smtClean="0">
                <a:latin typeface="黑体" panose="02010609060101010101" pitchFamily="49" charset="-122"/>
                <a:ea typeface="黑体" panose="02010609060101010101" pitchFamily="49" charset="-122"/>
              </a:rPr>
              <a:t> </a:t>
            </a:r>
            <a:r>
              <a:rPr lang="zh-CN" altLang="en-US" sz="2800" dirty="0" smtClean="0">
                <a:latin typeface="黑体" panose="02010609060101010101" pitchFamily="49" charset="-122"/>
                <a:ea typeface="黑体" panose="02010609060101010101" pitchFamily="49" charset="-122"/>
              </a:rPr>
              <a:t>教师需要更多的关注学生</a:t>
            </a:r>
            <a:r>
              <a:rPr lang="zh-CN" altLang="en-US" sz="2800" dirty="0" smtClean="0">
                <a:solidFill>
                  <a:srgbClr val="C00000"/>
                </a:solidFill>
                <a:latin typeface="黑体" panose="02010609060101010101" pitchFamily="49" charset="-122"/>
                <a:ea typeface="黑体" panose="02010609060101010101" pitchFamily="49" charset="-122"/>
              </a:rPr>
              <a:t>学到了什么，学得怎么样</a:t>
            </a:r>
            <a:r>
              <a:rPr lang="zh-CN" altLang="en-US" sz="2800" dirty="0" smtClean="0">
                <a:latin typeface="黑体" panose="02010609060101010101" pitchFamily="49" charset="-122"/>
                <a:ea typeface="黑体" panose="02010609060101010101" pitchFamily="49" charset="-122"/>
              </a:rPr>
              <a:t>？不能说：我讲了，不知道学生为什么不知道。</a:t>
            </a:r>
            <a:endParaRPr lang="en-US" altLang="zh-CN" sz="2800" dirty="0" smtClean="0">
              <a:latin typeface="黑体" panose="02010609060101010101" pitchFamily="49" charset="-122"/>
              <a:ea typeface="黑体" panose="02010609060101010101" pitchFamily="49" charset="-122"/>
            </a:endParaRPr>
          </a:p>
          <a:p>
            <a:pPr>
              <a:lnSpc>
                <a:spcPct val="115000"/>
              </a:lnSpc>
              <a:spcAft>
                <a:spcPts val="0"/>
              </a:spcAft>
            </a:pPr>
            <a:r>
              <a:rPr lang="en-US" altLang="zh-CN" sz="2800" dirty="0">
                <a:latin typeface="黑体" panose="02010609060101010101" pitchFamily="49" charset="-122"/>
                <a:ea typeface="黑体" panose="02010609060101010101" pitchFamily="49" charset="-122"/>
              </a:rPr>
              <a:t> </a:t>
            </a:r>
            <a:r>
              <a:rPr lang="zh-CN" altLang="en-US" sz="2800" dirty="0" smtClean="0">
                <a:latin typeface="黑体" panose="02010609060101010101" pitchFamily="49" charset="-122"/>
                <a:ea typeface="黑体" panose="02010609060101010101" pitchFamily="49" charset="-122"/>
              </a:rPr>
              <a:t>根据学生的情况，调整教学方法</a:t>
            </a:r>
            <a:endParaRPr lang="en-US" altLang="zh-CN" sz="2800" dirty="0" smtClean="0">
              <a:latin typeface="黑体" panose="02010609060101010101" pitchFamily="49" charset="-122"/>
              <a:ea typeface="黑体" panose="02010609060101010101" pitchFamily="49" charset="-122"/>
            </a:endParaRPr>
          </a:p>
          <a:p>
            <a:pPr>
              <a:lnSpc>
                <a:spcPct val="115000"/>
              </a:lnSpc>
              <a:spcAft>
                <a:spcPts val="0"/>
              </a:spcAft>
            </a:pPr>
            <a:r>
              <a:rPr lang="zh-CN" altLang="en-US" sz="2800" dirty="0" smtClean="0">
                <a:latin typeface="黑体" panose="02010609060101010101" pitchFamily="49" charset="-122"/>
                <a:ea typeface="黑体" panose="02010609060101010101" pitchFamily="49" charset="-122"/>
              </a:rPr>
              <a:t> 目的：学生能够达到课程设定的目标。</a:t>
            </a:r>
            <a:endParaRPr lang="en-US" altLang="zh-CN" sz="2800" dirty="0" smtClean="0">
              <a:latin typeface="黑体" panose="02010609060101010101" pitchFamily="49" charset="-122"/>
              <a:ea typeface="黑体" panose="02010609060101010101" pitchFamily="49" charset="-122"/>
            </a:endParaRPr>
          </a:p>
          <a:p>
            <a:pPr>
              <a:lnSpc>
                <a:spcPct val="115000"/>
              </a:lnSpc>
              <a:spcAft>
                <a:spcPts val="0"/>
              </a:spcAft>
            </a:pPr>
            <a:r>
              <a:rPr lang="zh-CN" altLang="en-US" sz="2800" dirty="0" smtClean="0">
                <a:latin typeface="黑体" panose="02010609060101010101" pitchFamily="49" charset="-122"/>
                <a:ea typeface="黑体" panose="02010609060101010101" pitchFamily="49" charset="-122"/>
              </a:rPr>
              <a:t> 因此，教师需要回答：</a:t>
            </a:r>
            <a:endParaRPr lang="en-US" altLang="zh-CN" sz="2800" dirty="0" smtClean="0">
              <a:latin typeface="黑体" panose="02010609060101010101" pitchFamily="49" charset="-122"/>
              <a:ea typeface="黑体" panose="02010609060101010101" pitchFamily="49" charset="-122"/>
            </a:endParaRPr>
          </a:p>
          <a:p>
            <a:pPr lvl="1">
              <a:lnSpc>
                <a:spcPct val="115000"/>
              </a:lnSpc>
              <a:spcAft>
                <a:spcPts val="0"/>
              </a:spcAft>
            </a:pPr>
            <a:r>
              <a:rPr lang="zh-CN" altLang="en-US" sz="2400" dirty="0" smtClean="0">
                <a:latin typeface="黑体" panose="02010609060101010101" pitchFamily="49" charset="-122"/>
                <a:ea typeface="黑体" panose="02010609060101010101" pitchFamily="49" charset="-122"/>
              </a:rPr>
              <a:t>你认为你的学生学得怎么样？</a:t>
            </a:r>
            <a:endParaRPr lang="en-US" altLang="zh-CN" sz="2400" dirty="0" smtClean="0">
              <a:latin typeface="黑体" panose="02010609060101010101" pitchFamily="49" charset="-122"/>
              <a:ea typeface="黑体" panose="02010609060101010101" pitchFamily="49" charset="-122"/>
            </a:endParaRPr>
          </a:p>
          <a:p>
            <a:pPr lvl="1">
              <a:lnSpc>
                <a:spcPct val="115000"/>
              </a:lnSpc>
              <a:spcAft>
                <a:spcPts val="0"/>
              </a:spcAft>
            </a:pPr>
            <a:r>
              <a:rPr lang="zh-CN" altLang="en-US" sz="2400" dirty="0" smtClean="0">
                <a:latin typeface="黑体" panose="02010609060101010101" pitchFamily="49" charset="-122"/>
                <a:ea typeface="黑体" panose="02010609060101010101" pitchFamily="49" charset="-122"/>
              </a:rPr>
              <a:t>你怎么知道他们学得那么样？</a:t>
            </a:r>
            <a:endParaRPr lang="en-US" altLang="zh-CN" sz="2400" dirty="0" smtClean="0">
              <a:latin typeface="黑体" panose="02010609060101010101" pitchFamily="49" charset="-122"/>
              <a:ea typeface="黑体" panose="02010609060101010101" pitchFamily="49" charset="-122"/>
            </a:endParaRPr>
          </a:p>
          <a:p>
            <a:pPr lvl="1">
              <a:lnSpc>
                <a:spcPct val="115000"/>
              </a:lnSpc>
              <a:spcAft>
                <a:spcPts val="0"/>
              </a:spcAft>
            </a:pPr>
            <a:r>
              <a:rPr lang="zh-CN" altLang="en-US" sz="2400" dirty="0" smtClean="0">
                <a:latin typeface="黑体" panose="02010609060101010101" pitchFamily="49" charset="-122"/>
                <a:ea typeface="黑体" panose="02010609060101010101" pitchFamily="49" charset="-122"/>
              </a:rPr>
              <a:t>你采取了什么措施，保证学生能够达到课程的要求？</a:t>
            </a:r>
            <a:endParaRPr lang="zh-CN" altLang="en-US"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对教师，一种重要变化</a:t>
            </a:r>
            <a:endParaRPr lang="zh-CN" altLang="en-US"/>
          </a:p>
        </p:txBody>
      </p:sp>
      <p:sp>
        <p:nvSpPr>
          <p:cNvPr id="3" name="内容占位符 2"/>
          <p:cNvSpPr>
            <a:spLocks noGrp="1"/>
          </p:cNvSpPr>
          <p:nvPr>
            <p:ph idx="1"/>
          </p:nvPr>
        </p:nvSpPr>
        <p:spPr/>
        <p:txBody>
          <a:bodyPr/>
          <a:p>
            <a:r>
              <a:rPr lang="zh-CN" altLang="en-US" b="0">
                <a:latin typeface="微软雅黑" panose="020B0503020204020204" pitchFamily="34" charset="-122"/>
                <a:ea typeface="微软雅黑" panose="020B0503020204020204" pitchFamily="34" charset="-122"/>
                <a:cs typeface="微软雅黑" panose="020B0503020204020204" pitchFamily="34" charset="-122"/>
              </a:rPr>
              <a:t>从关注</a:t>
            </a:r>
            <a:r>
              <a:rPr lang="en-US" altLang="zh-CN" b="0">
                <a:latin typeface="微软雅黑" panose="020B0503020204020204" pitchFamily="34" charset="-122"/>
                <a:ea typeface="微软雅黑" panose="020B0503020204020204" pitchFamily="34" charset="-122"/>
                <a:cs typeface="微软雅黑" panose="020B0503020204020204" pitchFamily="34" charset="-122"/>
              </a:rPr>
              <a:t>“</a:t>
            </a:r>
            <a:r>
              <a:rPr lang="zh-CN" altLang="en-US" b="0">
                <a:latin typeface="微软雅黑" panose="020B0503020204020204" pitchFamily="34" charset="-122"/>
                <a:ea typeface="微软雅黑" panose="020B0503020204020204" pitchFamily="34" charset="-122"/>
                <a:cs typeface="微软雅黑" panose="020B0503020204020204" pitchFamily="34" charset="-122"/>
              </a:rPr>
              <a:t>怎么教</a:t>
            </a:r>
            <a:r>
              <a:rPr lang="en-US" altLang="zh-CN" b="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b="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b="0">
                <a:latin typeface="微软雅黑" panose="020B0503020204020204" pitchFamily="34" charset="-122"/>
                <a:ea typeface="微软雅黑" panose="020B0503020204020204" pitchFamily="34" charset="-122"/>
                <a:cs typeface="微软雅黑" panose="020B0503020204020204" pitchFamily="34" charset="-122"/>
              </a:rPr>
              <a:t>到</a:t>
            </a:r>
            <a:r>
              <a:rPr lang="zh-CN" altLang="en-US" b="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不仅关注</a:t>
            </a:r>
            <a:r>
              <a:rPr lang="en-US" altLang="zh-CN" b="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b="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怎么教</a:t>
            </a:r>
            <a:r>
              <a:rPr lang="en-US" altLang="zh-CN" b="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b="0">
                <a:latin typeface="微软雅黑" panose="020B0503020204020204" pitchFamily="34" charset="-122"/>
                <a:ea typeface="微软雅黑" panose="020B0503020204020204" pitchFamily="34" charset="-122"/>
                <a:cs typeface="微软雅黑" panose="020B0503020204020204" pitchFamily="34" charset="-122"/>
              </a:rPr>
              <a:t>，还要</a:t>
            </a:r>
            <a:r>
              <a:rPr lang="zh-CN" altLang="en-US" b="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知道</a:t>
            </a:r>
            <a:r>
              <a:rPr lang="en-US" altLang="zh-CN" b="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b="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学生学得如何</a:t>
            </a:r>
            <a:r>
              <a:rPr lang="en-US" altLang="zh-CN" b="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b="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b="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b="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如何知道？</a:t>
            </a:r>
            <a:endParaRPr lang="zh-CN" altLang="en-US" b="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b="0">
                <a:latin typeface="微软雅黑" panose="020B0503020204020204" pitchFamily="34" charset="-122"/>
                <a:ea typeface="微软雅黑" panose="020B0503020204020204" pitchFamily="34" charset="-122"/>
                <a:cs typeface="微软雅黑" panose="020B0503020204020204" pitchFamily="34" charset="-122"/>
              </a:rPr>
              <a:t>考试吗？知识好考，能力如何考？</a:t>
            </a:r>
            <a:endParaRPr lang="en-US" altLang="zh-CN" b="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a:xfrm>
            <a:off x="1303655" y="2358073"/>
            <a:ext cx="9144000" cy="2387600"/>
          </a:xfrm>
        </p:spPr>
        <p:txBody>
          <a:bodyPr>
            <a:normAutofit fontScale="90000"/>
          </a:bodyPr>
          <a:p>
            <a:r>
              <a:rPr lang="zh-CN" altLang="en-US" smtClean="0">
                <a:solidFill>
                  <a:srgbClr val="C00000"/>
                </a:solidFill>
                <a:latin typeface="黑体" panose="02010609060101010101" pitchFamily="49" charset="-122"/>
                <a:ea typeface="黑体" panose="02010609060101010101" pitchFamily="49" charset="-122"/>
                <a:sym typeface="+mn-ea"/>
              </a:rPr>
              <a:t>解读</a:t>
            </a:r>
            <a:br>
              <a:rPr lang="zh-CN" altLang="en-US" smtClean="0">
                <a:solidFill>
                  <a:srgbClr val="C00000"/>
                </a:solidFill>
                <a:latin typeface="黑体" panose="02010609060101010101" pitchFamily="49" charset="-122"/>
                <a:ea typeface="黑体" panose="02010609060101010101" pitchFamily="49" charset="-122"/>
                <a:sym typeface="+mn-ea"/>
              </a:rPr>
            </a:br>
            <a:r>
              <a:rPr lang="zh-CN" altLang="en-US" smtClean="0">
                <a:solidFill>
                  <a:srgbClr val="C00000"/>
                </a:solidFill>
                <a:latin typeface="黑体" panose="02010609060101010101" pitchFamily="49" charset="-122"/>
                <a:ea typeface="黑体" panose="02010609060101010101" pitchFamily="49" charset="-122"/>
                <a:sym typeface="+mn-ea"/>
              </a:rPr>
              <a:t>工程专业认证标准</a:t>
            </a:r>
            <a:br>
              <a:rPr lang="zh-CN" altLang="en-US" smtClean="0">
                <a:solidFill>
                  <a:srgbClr val="C00000"/>
                </a:solidFill>
                <a:latin typeface="黑体" panose="02010609060101010101" pitchFamily="49" charset="-122"/>
                <a:ea typeface="黑体" panose="02010609060101010101" pitchFamily="49" charset="-122"/>
                <a:sym typeface="+mn-ea"/>
              </a:rPr>
            </a:br>
            <a:r>
              <a:rPr lang="zh-CN" altLang="en-US" smtClean="0">
                <a:solidFill>
                  <a:schemeClr val="accent5">
                    <a:lumMod val="75000"/>
                  </a:schemeClr>
                </a:solidFill>
                <a:latin typeface="黑体" panose="02010609060101010101" pitchFamily="49" charset="-122"/>
                <a:ea typeface="黑体" panose="02010609060101010101" pitchFamily="49" charset="-122"/>
                <a:sym typeface="+mn-ea"/>
              </a:rPr>
              <a:t>对系统能力培养的要求</a:t>
            </a:r>
            <a:endParaRPr lang="zh-CN" altLang="en-US" smtClean="0">
              <a:solidFill>
                <a:schemeClr val="accent5">
                  <a:lumMod val="75000"/>
                </a:schemeClr>
              </a:solidFill>
              <a:latin typeface="黑体" panose="02010609060101010101" pitchFamily="49" charset="-122"/>
              <a:ea typeface="黑体" panose="02010609060101010101" pitchFamily="49" charset="-122"/>
              <a:sym typeface="+mn-ea"/>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8377</Words>
  <Application>WPS 演示</Application>
  <PresentationFormat>自定义</PresentationFormat>
  <Paragraphs>858</Paragraphs>
  <Slides>55</Slides>
  <Notes>14</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55</vt:i4>
      </vt:variant>
    </vt:vector>
  </HeadingPairs>
  <TitlesOfParts>
    <vt:vector size="75" baseType="lpstr">
      <vt:lpstr>Arial</vt:lpstr>
      <vt:lpstr>宋体</vt:lpstr>
      <vt:lpstr>Wingdings</vt:lpstr>
      <vt:lpstr>华文行楷</vt:lpstr>
      <vt:lpstr>Corbel</vt:lpstr>
      <vt:lpstr>微软雅黑</vt:lpstr>
      <vt:lpstr>华文新魏</vt:lpstr>
      <vt:lpstr>黑体</vt:lpstr>
      <vt:lpstr>Calibri</vt:lpstr>
      <vt:lpstr>Calibri Light</vt:lpstr>
      <vt:lpstr>Arial Unicode MS</vt:lpstr>
      <vt:lpstr>Times New Roman</vt:lpstr>
      <vt:lpstr>Times New Roman</vt:lpstr>
      <vt:lpstr>隶书</vt:lpstr>
      <vt:lpstr>华文楷体</vt:lpstr>
      <vt:lpstr>Lucida Sans Unicode</vt:lpstr>
      <vt:lpstr>Wingdings</vt:lpstr>
      <vt:lpstr>仿宋_GB2312</vt:lpstr>
      <vt:lpstr>仿宋</vt:lpstr>
      <vt:lpstr>Office 主题</vt:lpstr>
      <vt:lpstr>    </vt:lpstr>
      <vt:lpstr>PowerPoint 演示文稿</vt:lpstr>
      <vt:lpstr>工程教育认证的核心理念</vt:lpstr>
      <vt:lpstr>工程专业认证标准框架</vt:lpstr>
      <vt:lpstr>工程教育认证的核心理念</vt:lpstr>
      <vt:lpstr>目标导向的评价</vt:lpstr>
      <vt:lpstr>教师需要更多的关注学生</vt:lpstr>
      <vt:lpstr>对教师，一种重要变化</vt:lpstr>
      <vt:lpstr>解读 工程专业认证标准 对系统能力培养的要求</vt:lpstr>
      <vt:lpstr>理解培养方案与工程专业认证标准框架关系</vt:lpstr>
      <vt:lpstr>PowerPoint 演示文稿</vt:lpstr>
      <vt:lpstr>PowerPoint 演示文稿</vt:lpstr>
      <vt:lpstr>工程专业认证标准框架</vt:lpstr>
      <vt:lpstr>培养目标</vt:lpstr>
      <vt:lpstr>工程专业认证标准框架</vt:lpstr>
      <vt:lpstr>PowerPoint 演示文稿</vt:lpstr>
      <vt:lpstr>毕业要求</vt:lpstr>
      <vt:lpstr>PowerPoint 演示文稿</vt:lpstr>
      <vt:lpstr>PowerPoint 演示文稿</vt:lpstr>
      <vt:lpstr>Building a dog house: 工程问题？ </vt:lpstr>
      <vt:lpstr>Building  a house</vt:lpstr>
      <vt:lpstr>工程的含义</vt:lpstr>
      <vt:lpstr>工程的含义</vt:lpstr>
      <vt:lpstr>科学与工程</vt:lpstr>
      <vt:lpstr>工程和科学：能力培养</vt:lpstr>
      <vt:lpstr>软件工程的目标</vt:lpstr>
      <vt:lpstr>工程的特征</vt:lpstr>
      <vt:lpstr>工程的特征（续）</vt:lpstr>
      <vt:lpstr>PowerPoint 演示文稿</vt:lpstr>
      <vt:lpstr>PowerPoint 演示文稿</vt:lpstr>
      <vt:lpstr>工程专业认证标准框架</vt:lpstr>
      <vt:lpstr>PowerPoint 演示文稿</vt:lpstr>
      <vt:lpstr>培养方案、课程、学分的关系</vt:lpstr>
      <vt:lpstr>案例</vt:lpstr>
      <vt:lpstr>PowerPoint 演示文稿</vt:lpstr>
      <vt:lpstr>PowerPoint 演示文稿</vt:lpstr>
      <vt:lpstr>工程专业认证标准框架</vt:lpstr>
      <vt:lpstr>PowerPoint 演示文稿</vt:lpstr>
      <vt:lpstr>毕业要求达成情况评价</vt:lpstr>
      <vt:lpstr>PowerPoint 演示文稿</vt:lpstr>
      <vt:lpstr>一定要落实到课程大纲</vt:lpstr>
      <vt:lpstr>PowerPoint 演示文稿</vt:lpstr>
      <vt:lpstr>案例教学与教学案例</vt:lpstr>
      <vt:lpstr>中国专业学位教学案例中心</vt:lpstr>
      <vt:lpstr>PowerPoint 演示文稿</vt:lpstr>
      <vt:lpstr>案例与案例教学</vt:lpstr>
      <vt:lpstr>案例教学特点</vt:lpstr>
      <vt:lpstr>思考：软件工程专业教学案例的特点</vt:lpstr>
      <vt:lpstr>我承担的三门课程</vt:lpstr>
      <vt:lpstr>《编译技术》需要案例吗</vt:lpstr>
      <vt:lpstr>PowerPoint 演示文稿</vt:lpstr>
      <vt:lpstr>《编译技术》需要案例吗</vt:lpstr>
      <vt:lpstr>我承担的三门课程</vt:lpstr>
      <vt:lpstr>小结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软件工程实践教学 的思考和探索</dc:title>
  <dc:creator>zl</dc:creator>
  <cp:lastModifiedBy>lily7</cp:lastModifiedBy>
  <cp:revision>146</cp:revision>
  <dcterms:created xsi:type="dcterms:W3CDTF">2015-05-05T08:02:00Z</dcterms:created>
  <dcterms:modified xsi:type="dcterms:W3CDTF">2018-11-23T15:31:35Z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2052-10.1.0.7697</vt:lpwstr>
  </property>
  <property fmtid="{D5CDD505-2E9C-101B-9397-08002B2CF9AE}" pid="3" name="KSORubyTemplateID">
    <vt:lpwstr>21</vt:lpwstr>
  </property>
</Properties>
</file>