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7" r:id="rId4"/>
    <p:sldId id="309" r:id="rId5"/>
    <p:sldId id="277" r:id="rId6"/>
    <p:sldId id="316" r:id="rId7"/>
    <p:sldId id="318" r:id="rId8"/>
    <p:sldId id="320" r:id="rId9"/>
    <p:sldId id="321" r:id="rId10"/>
    <p:sldId id="322" r:id="rId11"/>
    <p:sldId id="329" r:id="rId12"/>
    <p:sldId id="334" r:id="rId13"/>
    <p:sldId id="325" r:id="rId14"/>
    <p:sldId id="326" r:id="rId15"/>
    <p:sldId id="335" r:id="rId16"/>
    <p:sldId id="337" r:id="rId17"/>
    <p:sldId id="303" r:id="rId18"/>
    <p:sldId id="314" r:id="rId19"/>
    <p:sldId id="345" r:id="rId20"/>
    <p:sldId id="344" r:id="rId21"/>
    <p:sldId id="338" r:id="rId22"/>
    <p:sldId id="312" r:id="rId23"/>
    <p:sldId id="343" r:id="rId24"/>
    <p:sldId id="346" r:id="rId25"/>
    <p:sldId id="3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639"/>
    <a:srgbClr val="FFFFFF"/>
    <a:srgbClr val="870078"/>
    <a:srgbClr val="6A005F"/>
    <a:srgbClr val="DB6B9E"/>
    <a:srgbClr val="BFBFBF"/>
    <a:srgbClr val="46B864"/>
    <a:srgbClr val="2894B6"/>
    <a:srgbClr val="1F738D"/>
    <a:srgbClr val="DA0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4" autoAdjust="0"/>
    <p:restoredTop sz="93091" autoAdjust="0"/>
  </p:normalViewPr>
  <p:slideViewPr>
    <p:cSldViewPr snapToGrid="0" showGuides="1">
      <p:cViewPr varScale="1">
        <p:scale>
          <a:sx n="104" d="100"/>
          <a:sy n="104" d="100"/>
        </p:scale>
        <p:origin x="948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905509AF-FFFE-40E2-ACCC-D94A42824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9924B17-223D-462C-A63A-C3C56A006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F2CCF11-9C79-4761-9F00-C8870F6164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17934F1-5308-4C99-BEF9-29253D9CE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62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6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3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0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6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2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3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15E784F-FEC6-4036-BB90-CF036E251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3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40"/>
            <a:ext cx="12192000" cy="51888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2695184"/>
            <a:ext cx="12192000" cy="97245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0019" y="2904412"/>
            <a:ext cx="944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基于限界上下文的微服务粒度界定研究</a:t>
            </a:r>
            <a:endParaRPr lang="zh-CN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3D75939-114B-4839-B0C9-2B8475E4B269}"/>
              </a:ext>
            </a:extLst>
          </p:cNvPr>
          <p:cNvGrpSpPr/>
          <p:nvPr/>
        </p:nvGrpSpPr>
        <p:grpSpPr>
          <a:xfrm>
            <a:off x="10910985" y="1963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486985" y="2931147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C3287B45-9204-424A-B402-05224D61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2305903"/>
            <a:ext cx="1754367" cy="21988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FE14DA4-D543-499F-BCE4-2C52AD92AA44}"/>
              </a:ext>
            </a:extLst>
          </p:cNvPr>
          <p:cNvSpPr txBox="1"/>
          <p:nvPr/>
        </p:nvSpPr>
        <p:spPr>
          <a:xfrm>
            <a:off x="1723869" y="4924209"/>
            <a:ext cx="9763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作者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zh-CN" sz="2000" dirty="0" smtClean="0">
                <a:latin typeface="+mn-ea"/>
              </a:rPr>
              <a:t>钟陈星</a:t>
            </a:r>
            <a:r>
              <a:rPr lang="en-US" altLang="zh-CN" sz="2000" baseline="30000" dirty="0" smtClean="0">
                <a:latin typeface="+mn-ea"/>
              </a:rPr>
              <a:t>1,2</a:t>
            </a:r>
            <a:endParaRPr lang="zh-CN" altLang="zh-CN" sz="2000" dirty="0">
              <a:latin typeface="+mn-ea"/>
            </a:endParaRPr>
          </a:p>
          <a:p>
            <a:pPr algn="ctr"/>
            <a:endParaRPr lang="en-US" altLang="zh-CN" sz="2000" dirty="0" smtClean="0">
              <a:latin typeface="+mn-ea"/>
            </a:endParaRPr>
          </a:p>
          <a:p>
            <a:pPr algn="ctr"/>
            <a:r>
              <a:rPr lang="en-US" altLang="zh-CN" sz="2000" baseline="30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zh-CN" sz="2000" dirty="0">
                <a:latin typeface="+mn-ea"/>
              </a:rPr>
              <a:t>南京大学 软件学院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zh-CN" sz="2000" dirty="0">
                <a:latin typeface="+mn-ea"/>
              </a:rPr>
              <a:t>江苏 南京</a:t>
            </a:r>
            <a:r>
              <a:rPr lang="en-US" altLang="zh-CN" sz="2000" dirty="0">
                <a:latin typeface="+mn-ea"/>
              </a:rPr>
              <a:t>  210023)</a:t>
            </a:r>
            <a:endParaRPr lang="zh-CN" altLang="zh-CN" sz="2000" dirty="0">
              <a:latin typeface="+mn-ea"/>
            </a:endParaRPr>
          </a:p>
          <a:p>
            <a:pPr algn="ctr"/>
            <a:r>
              <a:rPr lang="en-US" altLang="zh-CN" sz="2000" baseline="30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zh-CN" sz="2000" dirty="0">
                <a:latin typeface="+mn-ea"/>
              </a:rPr>
              <a:t>计算机软件新技术国家重点实验室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zh-CN" sz="2000" dirty="0">
                <a:latin typeface="+mn-ea"/>
              </a:rPr>
              <a:t>南京大学</a:t>
            </a:r>
            <a:r>
              <a:rPr lang="en-US" altLang="zh-CN" sz="2000" dirty="0">
                <a:latin typeface="+mn-ea"/>
              </a:rPr>
              <a:t>),</a:t>
            </a:r>
            <a:r>
              <a:rPr lang="zh-CN" altLang="zh-CN" sz="2000" dirty="0">
                <a:latin typeface="+mn-ea"/>
              </a:rPr>
              <a:t>江苏 南京</a:t>
            </a:r>
            <a:r>
              <a:rPr lang="en-US" altLang="zh-CN" sz="2000" dirty="0">
                <a:latin typeface="+mn-ea"/>
              </a:rPr>
              <a:t>  210023)</a:t>
            </a:r>
            <a:endParaRPr lang="zh-CN" altLang="zh-CN" sz="2000" dirty="0">
              <a:latin typeface="+mn-ea"/>
            </a:endParaRPr>
          </a:p>
          <a:p>
            <a:pPr algn="ctr"/>
            <a:r>
              <a:rPr lang="en-US" altLang="zh-CN" sz="2000" dirty="0" smtClean="0">
                <a:latin typeface="+mn-ea"/>
              </a:rPr>
              <a:t>2018.11.24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研究内容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评估指标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2DBA19F3-2732-418B-BEDD-036DD7119249}"/>
              </a:ext>
            </a:extLst>
          </p:cNvPr>
          <p:cNvGrpSpPr/>
          <p:nvPr/>
        </p:nvGrpSpPr>
        <p:grpSpPr>
          <a:xfrm>
            <a:off x="4693393" y="1551498"/>
            <a:ext cx="4476115" cy="587603"/>
            <a:chOff x="199393" y="1496253"/>
            <a:chExt cx="4476115" cy="587603"/>
          </a:xfrm>
        </p:grpSpPr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4BD1BB7D-9708-49D9-84E3-44AA44319B06}"/>
                </a:ext>
              </a:extLst>
            </p:cNvPr>
            <p:cNvSpPr/>
            <p:nvPr/>
          </p:nvSpPr>
          <p:spPr>
            <a:xfrm>
              <a:off x="199393" y="1496253"/>
              <a:ext cx="587603" cy="587603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31CF2B7B-0CE4-4493-BCB2-EE9BFB592A2E}"/>
                </a:ext>
              </a:extLst>
            </p:cNvPr>
            <p:cNvSpPr/>
            <p:nvPr/>
          </p:nvSpPr>
          <p:spPr>
            <a:xfrm>
              <a:off x="786996" y="1559221"/>
              <a:ext cx="3888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服务</a:t>
              </a:r>
              <a:r>
                <a:rPr lang="zh-CN" altLang="en-US" sz="2400" dirty="0" smtClean="0"/>
                <a:t>内聚性</a:t>
              </a:r>
              <a:endParaRPr lang="en-US" altLang="zh-CN" sz="2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446F677A-0B83-4F07-964F-02768884CC34}"/>
              </a:ext>
            </a:extLst>
          </p:cNvPr>
          <p:cNvGrpSpPr/>
          <p:nvPr/>
        </p:nvGrpSpPr>
        <p:grpSpPr>
          <a:xfrm>
            <a:off x="4693393" y="2714901"/>
            <a:ext cx="4476115" cy="587603"/>
            <a:chOff x="199393" y="1496253"/>
            <a:chExt cx="4476115" cy="587603"/>
          </a:xfrm>
        </p:grpSpPr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B70F4910-A511-4562-B58D-F92CCD8B4430}"/>
                </a:ext>
              </a:extLst>
            </p:cNvPr>
            <p:cNvSpPr/>
            <p:nvPr/>
          </p:nvSpPr>
          <p:spPr>
            <a:xfrm>
              <a:off x="199393" y="1496253"/>
              <a:ext cx="587603" cy="587603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F2645458-A666-46F3-A76B-D11CFE2CA94B}"/>
                </a:ext>
              </a:extLst>
            </p:cNvPr>
            <p:cNvSpPr/>
            <p:nvPr/>
          </p:nvSpPr>
          <p:spPr>
            <a:xfrm>
              <a:off x="786996" y="1559221"/>
              <a:ext cx="3888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服务耦合</a:t>
              </a:r>
              <a:r>
                <a:rPr lang="zh-CN" altLang="en-US" sz="2400" dirty="0" smtClean="0"/>
                <a:t>性</a:t>
              </a:r>
              <a:endParaRPr lang="en-US" altLang="zh-CN" sz="2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EC29C668-F11C-43E1-823F-6B50D71B63C0}"/>
              </a:ext>
            </a:extLst>
          </p:cNvPr>
          <p:cNvGrpSpPr/>
          <p:nvPr/>
        </p:nvGrpSpPr>
        <p:grpSpPr>
          <a:xfrm>
            <a:off x="4693393" y="3834524"/>
            <a:ext cx="4547235" cy="587603"/>
            <a:chOff x="199393" y="1496253"/>
            <a:chExt cx="4547235" cy="587603"/>
          </a:xfrm>
        </p:grpSpPr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697D2789-422F-40E1-B78C-38A858795FB9}"/>
                </a:ext>
              </a:extLst>
            </p:cNvPr>
            <p:cNvSpPr/>
            <p:nvPr/>
          </p:nvSpPr>
          <p:spPr>
            <a:xfrm>
              <a:off x="199393" y="1496253"/>
              <a:ext cx="587603" cy="587603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44BF5C7E-6A47-404D-8E66-C04ABF5F679D}"/>
                </a:ext>
              </a:extLst>
            </p:cNvPr>
            <p:cNvSpPr/>
            <p:nvPr/>
          </p:nvSpPr>
          <p:spPr>
            <a:xfrm>
              <a:off x="786996" y="1559221"/>
              <a:ext cx="3959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用例</a:t>
              </a:r>
              <a:r>
                <a:rPr lang="zh-CN" altLang="en-US" sz="2400" dirty="0" smtClean="0"/>
                <a:t>收敛性</a:t>
              </a:r>
              <a:endParaRPr lang="en-US" altLang="zh-CN" sz="24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C29C668-F11C-43E1-823F-6B50D71B63C0}"/>
              </a:ext>
            </a:extLst>
          </p:cNvPr>
          <p:cNvGrpSpPr/>
          <p:nvPr/>
        </p:nvGrpSpPr>
        <p:grpSpPr>
          <a:xfrm>
            <a:off x="4693393" y="5030417"/>
            <a:ext cx="4547235" cy="587603"/>
            <a:chOff x="199393" y="1496253"/>
            <a:chExt cx="4547235" cy="587603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697D2789-422F-40E1-B78C-38A858795FB9}"/>
                </a:ext>
              </a:extLst>
            </p:cNvPr>
            <p:cNvSpPr/>
            <p:nvPr/>
          </p:nvSpPr>
          <p:spPr>
            <a:xfrm>
              <a:off x="199393" y="1496253"/>
              <a:ext cx="587603" cy="587603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4BF5C7E-6A47-404D-8E66-C04ABF5F679D}"/>
                </a:ext>
              </a:extLst>
            </p:cNvPr>
            <p:cNvSpPr/>
            <p:nvPr/>
          </p:nvSpPr>
          <p:spPr>
            <a:xfrm>
              <a:off x="786996" y="1559221"/>
              <a:ext cx="3959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实体</a:t>
              </a:r>
              <a:r>
                <a:rPr lang="zh-CN" altLang="en-US" sz="2400" dirty="0" smtClean="0"/>
                <a:t>收敛性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0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评估指标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服务内聚性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407" y="1028700"/>
            <a:ext cx="6086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000" dirty="0">
                <a:latin typeface="+mn-ea"/>
              </a:rPr>
              <a:t>服务的内聚性越高，设计模型的可理解性越强</a:t>
            </a:r>
            <a:r>
              <a:rPr lang="x-none" altLang="zh-CN" sz="2000" dirty="0" smtClean="0">
                <a:latin typeface="+mn-ea"/>
              </a:rPr>
              <a:t>[4</a:t>
            </a:r>
            <a:r>
              <a:rPr lang="x-none" altLang="zh-CN" sz="2000" dirty="0">
                <a:latin typeface="+mn-ea"/>
              </a:rPr>
              <a:t>]。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1854" y="2685064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 smtClean="0">
                <a:latin typeface="+mn-ea"/>
              </a:rPr>
              <a:t>ER模型</a:t>
            </a:r>
            <a:endParaRPr lang="x-none" altLang="zh-CN" sz="1600" dirty="0">
              <a:latin typeface="+mn-ea"/>
            </a:endParaRP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1012469563"/>
              </p:ext>
            </p:extLst>
          </p:nvPr>
        </p:nvGraphicFramePr>
        <p:xfrm>
          <a:off x="7473467" y="2260471"/>
          <a:ext cx="3640015" cy="18288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28003"/>
                <a:gridCol w="728003"/>
                <a:gridCol w="728003"/>
                <a:gridCol w="728003"/>
                <a:gridCol w="728003"/>
              </a:tblGrid>
              <a:tr h="459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实体1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实体2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实体n</a:t>
                      </a:r>
                    </a:p>
                  </a:txBody>
                  <a:tcPr marL="121920" marR="121920" marT="60960" marB="60960"/>
                </a:tc>
              </a:tr>
              <a:tr h="315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实体1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>
                          <a:latin typeface="+mn-ea"/>
                          <a:ea typeface="+mn-ea"/>
                        </a:rPr>
                        <a:t>1100</a:t>
                      </a:r>
                    </a:p>
                  </a:txBody>
                  <a:tcPr marL="121920" marR="121920" marT="60960" marB="60960"/>
                </a:tc>
              </a:tr>
              <a:tr h="315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实体2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>
                          <a:latin typeface="+mn-ea"/>
                          <a:ea typeface="+mn-ea"/>
                        </a:rPr>
                        <a:t>230</a:t>
                      </a:r>
                    </a:p>
                  </a:txBody>
                  <a:tcPr marL="121920" marR="121920" marT="60960" marB="60960"/>
                </a:tc>
              </a:tr>
              <a:tr h="315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</a:tr>
              <a:tr h="315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实体n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</a:rPr>
                        <a:t>1100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>
                          <a:latin typeface="+mn-ea"/>
                          <a:ea typeface="+mn-ea"/>
                        </a:rPr>
                        <a:t>230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  <a:sym typeface="+mn-ea"/>
                        </a:rPr>
                        <a:t>......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sz="12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451252" y="1922811"/>
            <a:ext cx="167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b="1" dirty="0"/>
              <a:t>Distance Table：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35376" y="2235989"/>
            <a:ext cx="1179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000" dirty="0">
                <a:latin typeface="+mn-ea"/>
              </a:rPr>
              <a:t>不同</a:t>
            </a:r>
            <a:r>
              <a:rPr lang="x-none" altLang="zh-CN" sz="1000" b="1" dirty="0">
                <a:latin typeface="+mn-ea"/>
              </a:rPr>
              <a:t>关联关系</a:t>
            </a:r>
          </a:p>
          <a:p>
            <a:r>
              <a:rPr lang="x-none" altLang="zh-CN" sz="1000" dirty="0">
                <a:latin typeface="+mn-ea"/>
              </a:rPr>
              <a:t>对应</a:t>
            </a:r>
          </a:p>
          <a:p>
            <a:r>
              <a:rPr lang="x-none" altLang="zh-CN" sz="1000" dirty="0">
                <a:latin typeface="+mn-ea"/>
              </a:rPr>
              <a:t>不同</a:t>
            </a:r>
            <a:r>
              <a:rPr lang="x-none" altLang="zh-CN" sz="1000" b="1" dirty="0">
                <a:latin typeface="+mn-ea"/>
              </a:rPr>
              <a:t>优先级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61854" y="453078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 smtClean="0">
                <a:latin typeface="+mn-ea"/>
              </a:rPr>
              <a:t>实体间内聚性</a:t>
            </a:r>
            <a:endParaRPr lang="x-none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618899" y="453078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 smtClean="0">
                <a:latin typeface="+mn-ea"/>
              </a:rPr>
              <a:t>用例间内聚性</a:t>
            </a:r>
            <a:endParaRPr lang="x-none" altLang="zh-CN" sz="1600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75944" y="453078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b="1" dirty="0">
                <a:latin typeface="+mn-ea"/>
              </a:rPr>
              <a:t>服务内聚性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488438" y="6043996"/>
            <a:ext cx="937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100" dirty="0" smtClean="0"/>
              <a:t>[4] </a:t>
            </a:r>
            <a:r>
              <a:rPr lang="en-US" altLang="zh-CN" sz="1100" dirty="0"/>
              <a:t>A. </a:t>
            </a:r>
            <a:r>
              <a:rPr lang="en-US" altLang="zh-CN" sz="1100" dirty="0" err="1"/>
              <a:t>Erradi</a:t>
            </a:r>
            <a:r>
              <a:rPr lang="en-US" altLang="zh-CN" sz="1100" dirty="0"/>
              <a:t>, N. Kulkarni, P. </a:t>
            </a:r>
            <a:r>
              <a:rPr lang="en-US" altLang="zh-CN" sz="1100" dirty="0" err="1"/>
              <a:t>Maheshwari</a:t>
            </a:r>
            <a:r>
              <a:rPr lang="en-US" altLang="zh-CN" sz="1100" dirty="0"/>
              <a:t>. Service Design Process for Reusable Services: Financial Services Case Study. In: Springer, ICSOC. Berlin, 2007:606~617</a:t>
            </a:r>
            <a:r>
              <a:rPr lang="en-US" altLang="zh-CN" sz="1100" dirty="0" smtClean="0"/>
              <a:t>.</a:t>
            </a:r>
          </a:p>
          <a:p>
            <a:pPr algn="just"/>
            <a:r>
              <a:rPr lang="en-US" altLang="zh-CN" sz="1100" dirty="0" smtClean="0"/>
              <a:t>[5] Mohammad </a:t>
            </a:r>
            <a:r>
              <a:rPr lang="en-US" altLang="zh-CN" sz="1100" dirty="0" err="1"/>
              <a:t>Daghaghzadeh</a:t>
            </a:r>
            <a:r>
              <a:rPr lang="en-US" altLang="zh-CN" sz="1100" dirty="0"/>
              <a:t>, Ahmad </a:t>
            </a:r>
            <a:r>
              <a:rPr lang="en-US" altLang="zh-CN" sz="1100" dirty="0" err="1"/>
              <a:t>Baraani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Dastjerdi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Hossein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Daghaghzadeh</a:t>
            </a:r>
            <a:r>
              <a:rPr lang="en-US" altLang="zh-CN" sz="1100" dirty="0"/>
              <a:t>. A Metric for Measuring Degree of Service Cohesion in Service Oriented Designs. In: IJCSI. 2011</a:t>
            </a:r>
            <a:r>
              <a:rPr lang="en-US" altLang="zh-CN" sz="1100" dirty="0" smtClean="0"/>
              <a:t>.</a:t>
            </a:r>
            <a:endParaRPr lang="zh-CN" altLang="zh-CN" sz="1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" y="2333892"/>
            <a:ext cx="4349628" cy="2691482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6793961" y="4713818"/>
            <a:ext cx="702088" cy="3014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154263" y="4713818"/>
            <a:ext cx="702088" cy="3014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316317" y="2817982"/>
            <a:ext cx="702088" cy="3014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83" y="3870893"/>
            <a:ext cx="3115691" cy="10044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评估指标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– </a:t>
            </a:r>
            <a:r>
              <a:rPr lang="zh-CN" altLang="en-US" sz="2800" b="1" dirty="0" smtClean="0">
                <a:solidFill>
                  <a:srgbClr val="6A005F"/>
                </a:solidFill>
              </a:rPr>
              <a:t>服务耦合性</a:t>
            </a:r>
            <a:endParaRPr lang="zh-CN" altLang="en-US" sz="2800" b="1" dirty="0">
              <a:solidFill>
                <a:srgbClr val="6A005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6575" y="1274884"/>
            <a:ext cx="490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000" dirty="0">
                <a:latin typeface="+mn-ea"/>
              </a:rPr>
              <a:t>低耦合性能更快适应系统需求的变化</a:t>
            </a:r>
            <a:r>
              <a:rPr lang="x-none" altLang="zh-CN" sz="2000" dirty="0" smtClean="0">
                <a:latin typeface="+mn-ea"/>
              </a:rPr>
              <a:t>[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x-none" altLang="zh-CN" sz="2000" dirty="0" smtClean="0">
                <a:latin typeface="+mn-ea"/>
              </a:rPr>
              <a:t>]。</a:t>
            </a:r>
            <a:endParaRPr lang="x-none" altLang="zh-CN" sz="2000" dirty="0">
              <a:latin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160144" y="3370533"/>
            <a:ext cx="510540" cy="581660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52189" y="291482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用例频率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276121" y="4493862"/>
            <a:ext cx="1010920" cy="12700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280983" y="43398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消息复杂度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488438" y="6550438"/>
            <a:ext cx="9372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/>
              <a:t>[6] </a:t>
            </a:r>
            <a:r>
              <a:rPr lang="en-US" altLang="zh-CN" sz="1100" dirty="0"/>
              <a:t>S Newman. Building </a:t>
            </a:r>
            <a:r>
              <a:rPr lang="en-US" altLang="zh-CN" sz="1100" dirty="0" err="1"/>
              <a:t>microservices</a:t>
            </a:r>
            <a:r>
              <a:rPr lang="en-US" altLang="zh-CN" sz="1100" dirty="0"/>
              <a:t>: designing fine-grained systems. O'Reilly Media, 2015, 2nd Edition: 2~3,9,16,32,47</a:t>
            </a:r>
            <a:r>
              <a:rPr lang="en-US" altLang="zh-CN" sz="1100" dirty="0" smtClean="0"/>
              <a:t>.</a:t>
            </a:r>
            <a:endParaRPr lang="zh-CN" altLang="zh-CN" sz="1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5" y="2512406"/>
            <a:ext cx="2873496" cy="26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深度截图_选择区域_201805141757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56" y="3869665"/>
            <a:ext cx="2334823" cy="10044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评估指标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用例收敛性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695325" y="1283152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Wingdings" charset="2"/>
              <a:buChar char=""/>
            </a:pPr>
            <a:r>
              <a:rPr lang="x-none" altLang="zh-CN" sz="2000" dirty="0">
                <a:latin typeface="+mn-ea"/>
              </a:rPr>
              <a:t>服务对应的用例数越少，可复用性越高。</a:t>
            </a:r>
          </a:p>
          <a:p>
            <a:pPr marL="380990" indent="-380990">
              <a:buFont typeface="Wingdings" charset="2"/>
              <a:buChar char=""/>
            </a:pPr>
            <a:r>
              <a:rPr lang="x-none" altLang="zh-CN" sz="2000" dirty="0">
                <a:latin typeface="+mn-ea"/>
              </a:rPr>
              <a:t>用例跨越的服务越少，系统的延迟越低。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6322047" y="3510248"/>
            <a:ext cx="534247" cy="558800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419377" y="4303511"/>
            <a:ext cx="879687" cy="19473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5"/>
          <p:cNvSpPr txBox="1"/>
          <p:nvPr/>
        </p:nvSpPr>
        <p:spPr>
          <a:xfrm>
            <a:off x="4946412" y="284630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1600" dirty="0">
                <a:latin typeface="+mn-ea"/>
              </a:rPr>
              <a:t>服务k</a:t>
            </a:r>
          </a:p>
          <a:p>
            <a:r>
              <a:rPr lang="x-none" altLang="zh-CN" sz="1600" dirty="0">
                <a:latin typeface="+mn-ea"/>
              </a:rPr>
              <a:t>对应的用例数</a:t>
            </a:r>
          </a:p>
        </p:txBody>
      </p:sp>
      <p:sp>
        <p:nvSpPr>
          <p:cNvPr id="23" name="文本框 16"/>
          <p:cNvSpPr txBox="1"/>
          <p:nvPr/>
        </p:nvSpPr>
        <p:spPr>
          <a:xfrm>
            <a:off x="9398124" y="39987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1600" dirty="0">
                <a:latin typeface="+mn-ea"/>
              </a:rPr>
              <a:t>用例l</a:t>
            </a:r>
          </a:p>
          <a:p>
            <a:r>
              <a:rPr lang="x-none" altLang="zh-CN" sz="1600" dirty="0">
                <a:latin typeface="+mn-ea"/>
              </a:rPr>
              <a:t>跨越的服务数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7" y="2506836"/>
            <a:ext cx="2875552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30" y="3864952"/>
            <a:ext cx="2258341" cy="10056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评估指标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>
                <a:solidFill>
                  <a:srgbClr val="6A005F"/>
                </a:solidFill>
                <a:latin typeface="+mj-ea"/>
                <a:ea typeface="+mj-ea"/>
              </a:rPr>
              <a:t>实体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收敛性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695325" y="1279312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Wingdings" charset="2"/>
              <a:buChar char=""/>
            </a:pPr>
            <a:r>
              <a:rPr lang="x-none" altLang="zh-CN" sz="2000" dirty="0">
                <a:latin typeface="+mn-ea"/>
              </a:rPr>
              <a:t>服务包含的实体数越少，其数据库管理负载越低。</a:t>
            </a:r>
          </a:p>
          <a:p>
            <a:pPr marL="380990" indent="-380990">
              <a:buFont typeface="Wingdings" charset="2"/>
              <a:buChar char=""/>
            </a:pPr>
            <a:r>
              <a:rPr lang="x-none" altLang="zh-CN" sz="2000" dirty="0">
                <a:latin typeface="+mn-ea"/>
              </a:rPr>
              <a:t>实体跨越的服务越少，其数据一致性问题越简单。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364687" y="3492959"/>
            <a:ext cx="534247" cy="558800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393354" y="4230019"/>
            <a:ext cx="879687" cy="19473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6"/>
          <p:cNvSpPr txBox="1"/>
          <p:nvPr/>
        </p:nvSpPr>
        <p:spPr>
          <a:xfrm>
            <a:off x="9373990" y="37829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1600" dirty="0">
                <a:latin typeface="+mn-ea"/>
              </a:rPr>
              <a:t>实体l</a:t>
            </a:r>
          </a:p>
          <a:p>
            <a:r>
              <a:rPr lang="x-none" altLang="zh-CN" sz="1600" dirty="0">
                <a:latin typeface="+mn-ea"/>
              </a:rPr>
              <a:t>跨越的服务数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05166" y="289693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1600" dirty="0">
                <a:latin typeface="+mn-ea"/>
              </a:rPr>
              <a:t>服务</a:t>
            </a:r>
            <a:r>
              <a:rPr lang="x-none" altLang="zh-CN" sz="1600" dirty="0" smtClean="0">
                <a:latin typeface="+mn-ea"/>
              </a:rPr>
              <a:t>k</a:t>
            </a:r>
            <a:endParaRPr lang="en-US" altLang="zh-CN" sz="1600" dirty="0" smtClean="0">
              <a:latin typeface="+mn-ea"/>
            </a:endParaRPr>
          </a:p>
          <a:p>
            <a:r>
              <a:rPr lang="x-none" altLang="zh-CN" sz="1600" dirty="0" smtClean="0">
                <a:latin typeface="+mn-ea"/>
              </a:rPr>
              <a:t>对应的实体数</a:t>
            </a:r>
            <a:endParaRPr lang="x-none" altLang="zh-CN" sz="16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0" y="2510963"/>
            <a:ext cx="2875552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深度截图_选择区域_201805141804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66" y="1474525"/>
            <a:ext cx="3447332" cy="18139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指标</a:t>
            </a:r>
            <a:r>
              <a:rPr lang="zh-CN" altLang="en-US" sz="2800" b="1" dirty="0">
                <a:latin typeface="+mj-ea"/>
                <a:ea typeface="+mj-ea"/>
              </a:rPr>
              <a:t>合并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847407" y="2403687"/>
            <a:ext cx="690033" cy="0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37221" y="20075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归一化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594880" y="3962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指标优先级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892086" y="4842869"/>
            <a:ext cx="690033" cy="0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43383" y="39773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综合指标</a:t>
            </a:r>
          </a:p>
        </p:txBody>
      </p:sp>
      <p:pic>
        <p:nvPicPr>
          <p:cNvPr id="29" name="图片 28" descr="深度截图_选择区域_201805141805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880" y="4503858"/>
            <a:ext cx="2763478" cy="574711"/>
          </a:xfrm>
          <a:prstGeom prst="rect">
            <a:avLst/>
          </a:prstGeom>
        </p:spPr>
      </p:pic>
      <p:pic>
        <p:nvPicPr>
          <p:cNvPr id="30" name="图片 29" descr="深度截图_选择区域_201805141805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458" y="4456512"/>
            <a:ext cx="1376067" cy="834712"/>
          </a:xfrm>
          <a:prstGeom prst="rect">
            <a:avLst/>
          </a:prstGeom>
        </p:spPr>
      </p:pic>
      <p:pic>
        <p:nvPicPr>
          <p:cNvPr id="14" name="图片 13" descr="深度截图_选择区域_201805141804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4" y="1496732"/>
            <a:ext cx="3447332" cy="1813910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 flipV="1">
            <a:off x="2861016" y="1257300"/>
            <a:ext cx="2307" cy="217225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576124" y="1266087"/>
            <a:ext cx="2345" cy="239432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93390" y="1270188"/>
            <a:ext cx="2345" cy="239432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874995" y="1266087"/>
            <a:ext cx="2345" cy="239432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14614" y="1561016"/>
            <a:ext cx="737478" cy="1983638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7687406" y="1260230"/>
            <a:ext cx="2307" cy="217225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8402514" y="1245579"/>
            <a:ext cx="2307" cy="217225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9073654" y="1257303"/>
            <a:ext cx="2307" cy="217225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9709635" y="1260229"/>
            <a:ext cx="2307" cy="217225"/>
          </a:xfrm>
          <a:prstGeom prst="straightConnector1">
            <a:avLst/>
          </a:prstGeom>
          <a:ln>
            <a:solidFill>
              <a:srgbClr val="0196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9023" y="3075057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BAA90D3-C7B3-408D-AF80-291A63C0F9DD}"/>
              </a:ext>
            </a:extLst>
          </p:cNvPr>
          <p:cNvGrpSpPr/>
          <p:nvPr/>
        </p:nvGrpSpPr>
        <p:grpSpPr>
          <a:xfrm>
            <a:off x="4508602" y="1014724"/>
            <a:ext cx="3914117" cy="828000"/>
            <a:chOff x="4311289" y="1447290"/>
            <a:chExt cx="3914117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研究背景</a:t>
              </a:r>
              <a:endParaRPr lang="zh-CN" altLang="en-US" sz="2800" b="1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EB016630-D29C-4A40-A842-BD7346F3F116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CDCCCCB1-3D71-4A16-8787-EBB36375ABD6}"/>
              </a:ext>
            </a:extLst>
          </p:cNvPr>
          <p:cNvGrpSpPr/>
          <p:nvPr/>
        </p:nvGrpSpPr>
        <p:grpSpPr>
          <a:xfrm>
            <a:off x="5336602" y="2432993"/>
            <a:ext cx="3914117" cy="828000"/>
            <a:chOff x="4311289" y="1447290"/>
            <a:chExt cx="3914117" cy="828000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E6D018C-EC23-4762-81EB-FA9E8F8EA722}"/>
                </a:ext>
              </a:extLst>
            </p:cNvPr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研究</a:t>
              </a:r>
              <a:r>
                <a:rPr lang="zh-CN" altLang="en-US" sz="2800" b="1" dirty="0" smtClean="0"/>
                <a:t>内容</a:t>
              </a:r>
              <a:endParaRPr lang="zh-CN" altLang="en-US" sz="2800" b="1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1E316ACC-1159-432C-AB18-E04B3796EA88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81FEA0CD-F20C-416A-9683-7EAC0D2CC0AC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12DEC23A-D646-4FA4-8CDD-9535D14B9CFB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7A7E941-3220-4EA6-8811-E0B0DAC968DD}"/>
              </a:ext>
            </a:extLst>
          </p:cNvPr>
          <p:cNvGrpSpPr/>
          <p:nvPr/>
        </p:nvGrpSpPr>
        <p:grpSpPr>
          <a:xfrm>
            <a:off x="6164602" y="3851262"/>
            <a:ext cx="3914119" cy="828000"/>
            <a:chOff x="4311289" y="1447290"/>
            <a:chExt cx="3914119" cy="828000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6A4364A-0FAE-4531-B217-D99026782B44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870078"/>
                  </a:solidFill>
                </a:rPr>
                <a:t>模型验证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D0B53F59-3836-4A60-A62C-ED4687B8ACEC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DDE9444A-EE88-4A46-AC83-DABACE268BC1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E4F57618-7779-43D6-8B5F-3BDEB016B519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420DCA5-8E84-4AEC-827D-C9920D3C19DD}"/>
              </a:ext>
            </a:extLst>
          </p:cNvPr>
          <p:cNvGrpSpPr/>
          <p:nvPr/>
        </p:nvGrpSpPr>
        <p:grpSpPr>
          <a:xfrm>
            <a:off x="6992602" y="5269531"/>
            <a:ext cx="3914119" cy="828000"/>
            <a:chOff x="4311289" y="1447290"/>
            <a:chExt cx="3914119" cy="828000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1E080F9F-7C97-49B2-8B3A-94550C445F7A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总结与展望</a:t>
              </a:r>
              <a:endParaRPr lang="zh-CN" altLang="en-US" sz="2800" b="1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A0878A3A-9AA0-4D13-B3A5-7D75162B9C82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5FA5B25D-0669-4B7B-95E8-5C13F46A7745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801ED5AE-C827-46D2-B93D-938D6AA42B5C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0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2" y="1124453"/>
            <a:ext cx="5040351" cy="460909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A1D4D42-F005-42C6-B64D-0793CEB3975B}"/>
              </a:ext>
            </a:extLst>
          </p:cNvPr>
          <p:cNvSpPr txBox="1"/>
          <p:nvPr/>
        </p:nvSpPr>
        <p:spPr>
          <a:xfrm>
            <a:off x="695325" y="287665"/>
            <a:ext cx="743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模型验证 </a:t>
            </a:r>
            <a:r>
              <a:rPr lang="en-US" altLang="zh-CN" sz="2800" dirty="0" smtClean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latin typeface="+mj-ea"/>
                <a:ea typeface="+mj-ea"/>
              </a:rPr>
              <a:t>工具原型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130062" y="1593930"/>
            <a:ext cx="497891" cy="60997"/>
          </a:xfrm>
          <a:prstGeom prst="straightConnector1">
            <a:avLst/>
          </a:prstGeom>
          <a:ln w="19050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542943" y="1610611"/>
            <a:ext cx="999121" cy="27633"/>
          </a:xfrm>
          <a:prstGeom prst="straightConnector1">
            <a:avLst/>
          </a:prstGeom>
          <a:ln w="19050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42942" y="2445469"/>
            <a:ext cx="999121" cy="75497"/>
          </a:xfrm>
          <a:prstGeom prst="straightConnector1">
            <a:avLst/>
          </a:prstGeom>
          <a:ln w="19050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130062" y="3024554"/>
            <a:ext cx="1500305" cy="88298"/>
          </a:xfrm>
          <a:prstGeom prst="straightConnector1">
            <a:avLst/>
          </a:prstGeom>
          <a:ln w="19050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42942" y="3677018"/>
            <a:ext cx="1038735" cy="295430"/>
          </a:xfrm>
          <a:prstGeom prst="straightConnector1">
            <a:avLst/>
          </a:prstGeom>
          <a:ln w="19050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015951" y="4466356"/>
            <a:ext cx="711936" cy="44499"/>
          </a:xfrm>
          <a:prstGeom prst="straightConnector1">
            <a:avLst/>
          </a:prstGeom>
          <a:ln w="19050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03663" y="14026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实体关系图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51859" y="14413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用例图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812067" y="286195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候选微服务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017252" y="43358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评估历史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651859" y="23842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指标优先级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651859" y="38247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b="1" dirty="0">
                <a:latin typeface="+mn-ea"/>
              </a:rPr>
              <a:t>评估结果</a:t>
            </a:r>
          </a:p>
        </p:txBody>
      </p:sp>
    </p:spTree>
    <p:extLst>
      <p:ext uri="{BB962C8B-B14F-4D97-AF65-F5344CB8AC3E}">
        <p14:creationId xmlns:p14="http://schemas.microsoft.com/office/powerpoint/2010/main" val="42058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8540" y="1271405"/>
            <a:ext cx="7418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000" dirty="0">
                <a:latin typeface="+mn-ea"/>
              </a:rPr>
              <a:t>Cargo Tracking </a:t>
            </a:r>
            <a:r>
              <a:rPr lang="x-none" altLang="zh-CN" sz="2000" dirty="0" smtClean="0">
                <a:latin typeface="+mn-ea"/>
              </a:rPr>
              <a:t>System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CTS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x-none" altLang="zh-CN" sz="2000" dirty="0" smtClean="0">
                <a:latin typeface="+mn-ea"/>
              </a:rPr>
              <a:t>, </a:t>
            </a:r>
            <a:r>
              <a:rPr lang="x-none" altLang="zh-CN" sz="2000" dirty="0">
                <a:latin typeface="+mn-ea"/>
              </a:rPr>
              <a:t>领域驱动设计中的经典案例。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81074025"/>
              </p:ext>
            </p:extLst>
          </p:nvPr>
        </p:nvGraphicFramePr>
        <p:xfrm>
          <a:off x="2152243" y="2352432"/>
          <a:ext cx="7827025" cy="284499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502807"/>
                <a:gridCol w="4324218"/>
              </a:tblGrid>
              <a:tr h="328189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smtClean="0">
                          <a:latin typeface="+mn-ea"/>
                          <a:ea typeface="+mn-ea"/>
                        </a:rPr>
                        <a:t>CTS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应用的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个候选微服务</a:t>
                      </a:r>
                      <a:endParaRPr lang="x-none" sz="16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 sz="16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+mn-ea"/>
                          <a:ea typeface="+mn-ea"/>
                        </a:rPr>
                        <a:t>候选微服务设计</a:t>
                      </a:r>
                    </a:p>
                  </a:txBody>
                  <a:tcPr marL="121920" marR="12192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+mn-ea"/>
                          <a:ea typeface="+mn-ea"/>
                        </a:rPr>
                        <a:t>特征</a:t>
                      </a:r>
                    </a:p>
                  </a:txBody>
                  <a:tcPr marL="121920" marR="12192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SC0</a:t>
                      </a:r>
                    </a:p>
                  </a:txBody>
                  <a:tcPr marL="121920" marR="12192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 smtClean="0">
                          <a:latin typeface="+mn-ea"/>
                          <a:ea typeface="+mn-ea"/>
                        </a:rPr>
                        <a:t>每个服务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实现</a:t>
                      </a:r>
                      <a:r>
                        <a:rPr lang="x-none" sz="1400" dirty="0" smtClean="0">
                          <a:latin typeface="+mn-ea"/>
                          <a:ea typeface="+mn-ea"/>
                        </a:rPr>
                        <a:t>一个用例</a:t>
                      </a:r>
                      <a:endParaRPr lang="x-none" sz="14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50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SC1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只有一个服务</a:t>
                      </a:r>
                    </a:p>
                  </a:txBody>
                  <a:tcPr marL="121920" marR="121920" marT="60960" marB="60960"/>
                </a:tc>
              </a:tr>
              <a:tr h="5589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SC2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 smtClean="0">
                          <a:latin typeface="+mn-ea"/>
                          <a:ea typeface="+mn-ea"/>
                        </a:rPr>
                        <a:t>每个服务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实现</a:t>
                      </a:r>
                      <a:r>
                        <a:rPr lang="x-none" sz="1400" dirty="0" smtClean="0">
                          <a:latin typeface="+mn-ea"/>
                          <a:ea typeface="+mn-ea"/>
                        </a:rPr>
                        <a:t>的用例数尽可能少</a:t>
                      </a:r>
                      <a:r>
                        <a:rPr lang="x-none" sz="1400" dirty="0"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 algn="ctr">
                        <a:buNone/>
                      </a:pPr>
                      <a:r>
                        <a:rPr lang="x-none" sz="1400" dirty="0" smtClean="0">
                          <a:latin typeface="+mn-ea"/>
                          <a:ea typeface="+mn-ea"/>
                        </a:rPr>
                        <a:t>每个用例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涉及</a:t>
                      </a:r>
                      <a:r>
                        <a:rPr lang="x-none" sz="1400" dirty="0" smtClean="0">
                          <a:latin typeface="+mn-ea"/>
                          <a:ea typeface="+mn-ea"/>
                        </a:rPr>
                        <a:t>的服务数尽可能少</a:t>
                      </a:r>
                      <a:endParaRPr lang="x-none" sz="14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</a:tr>
              <a:tr h="4922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SC3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altLang="zh-CN" sz="1400" dirty="0" smtClean="0">
                          <a:latin typeface="+mn-ea"/>
                          <a:ea typeface="+mn-ea"/>
                        </a:rPr>
                        <a:t>每个服务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管理</a:t>
                      </a:r>
                      <a:r>
                        <a:rPr lang="x-none" altLang="zh-CN" sz="1400" dirty="0" smtClean="0"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实体</a:t>
                      </a:r>
                      <a:r>
                        <a:rPr lang="x-none" altLang="zh-CN" sz="1400" dirty="0" smtClean="0">
                          <a:latin typeface="+mn-ea"/>
                          <a:ea typeface="+mn-ea"/>
                        </a:rPr>
                        <a:t>数尽可能少；</a:t>
                      </a:r>
                    </a:p>
                    <a:p>
                      <a:pPr algn="ctr">
                        <a:buNone/>
                      </a:pPr>
                      <a:r>
                        <a:rPr lang="x-none" altLang="zh-CN" sz="1400" dirty="0" smtClean="0">
                          <a:latin typeface="+mn-ea"/>
                          <a:ea typeface="+mn-ea"/>
                        </a:rPr>
                        <a:t>每个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实体涉及</a:t>
                      </a:r>
                      <a:r>
                        <a:rPr lang="x-none" altLang="zh-CN" sz="1400" dirty="0" smtClean="0">
                          <a:latin typeface="+mn-ea"/>
                          <a:ea typeface="+mn-ea"/>
                        </a:rPr>
                        <a:t>的服务数尽可能少</a:t>
                      </a:r>
                    </a:p>
                  </a:txBody>
                  <a:tcPr marL="121920" marR="121920" marT="60960" marB="60960"/>
                </a:tc>
              </a:tr>
              <a:tr h="3150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SC4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400" dirty="0">
                          <a:latin typeface="+mn-ea"/>
                          <a:ea typeface="+mn-ea"/>
                        </a:rPr>
                        <a:t>领域驱动设计的经典划分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A1D4D42-F005-42C6-B64D-0793CEB3975B}"/>
              </a:ext>
            </a:extLst>
          </p:cNvPr>
          <p:cNvSpPr txBox="1"/>
          <p:nvPr/>
        </p:nvSpPr>
        <p:spPr>
          <a:xfrm>
            <a:off x="695325" y="287665"/>
            <a:ext cx="743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模型验证 </a:t>
            </a:r>
            <a:r>
              <a:rPr lang="en-US" altLang="zh-CN" sz="2800" dirty="0" smtClean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latin typeface="+mj-ea"/>
                <a:ea typeface="+mj-ea"/>
              </a:rPr>
              <a:t>案例研究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8540" y="1725349"/>
            <a:ext cx="484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领域实体：</a:t>
            </a:r>
            <a:r>
              <a:rPr lang="en-US" altLang="zh-CN" sz="1600" dirty="0"/>
              <a:t>Car, HE, Del, </a:t>
            </a:r>
            <a:r>
              <a:rPr lang="en-US" altLang="zh-CN" sz="1600" dirty="0" err="1"/>
              <a:t>Voy</a:t>
            </a:r>
            <a:r>
              <a:rPr lang="en-US" altLang="zh-CN" sz="1600" dirty="0"/>
              <a:t>, RS, </a:t>
            </a:r>
            <a:r>
              <a:rPr lang="en-US" altLang="zh-CN" sz="1600" dirty="0" err="1"/>
              <a:t>Loc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Iti</a:t>
            </a:r>
            <a:r>
              <a:rPr lang="en-US" altLang="zh-CN" sz="1600" dirty="0"/>
              <a:t>, CM, Leg </a:t>
            </a:r>
            <a:r>
              <a:rPr lang="zh-CN" altLang="en-US" sz="1600" dirty="0" smtClean="0"/>
              <a:t>*</a:t>
            </a:r>
            <a:endParaRPr lang="en-US" altLang="zh-CN" sz="1600" dirty="0" smtClean="0"/>
          </a:p>
          <a:p>
            <a:r>
              <a:rPr lang="zh-CN" altLang="en-US" sz="1600" dirty="0" smtClean="0"/>
              <a:t>业务用例：</a:t>
            </a:r>
            <a:r>
              <a:rPr lang="en-US" altLang="zh-CN" sz="1600" dirty="0"/>
              <a:t>VT, VC, BC, CCD, RC, CL, ACM, </a:t>
            </a:r>
            <a:r>
              <a:rPr lang="en-US" altLang="zh-CN" sz="1600" dirty="0" smtClean="0"/>
              <a:t>HC 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*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1488438" y="6216321"/>
            <a:ext cx="9372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dirty="0" smtClean="0"/>
              <a:t>* 代表 </a:t>
            </a:r>
            <a:r>
              <a:rPr lang="en-US" altLang="zh-CN" sz="1100" dirty="0" smtClean="0"/>
              <a:t>Cargo, </a:t>
            </a:r>
            <a:r>
              <a:rPr lang="en-US" altLang="zh-CN" sz="1100" dirty="0" err="1" smtClean="0"/>
              <a:t>HandlingEvent</a:t>
            </a:r>
            <a:r>
              <a:rPr lang="en-US" altLang="zh-CN" sz="1100" dirty="0" smtClean="0"/>
              <a:t>, Delivery, Voyage, </a:t>
            </a:r>
            <a:r>
              <a:rPr lang="en-US" altLang="zh-CN" sz="1100" dirty="0" err="1" smtClean="0"/>
              <a:t>RouteSpecification</a:t>
            </a:r>
            <a:r>
              <a:rPr lang="en-US" altLang="zh-CN" sz="1100" dirty="0" smtClean="0"/>
              <a:t>, Location, Itinerary, </a:t>
            </a:r>
            <a:r>
              <a:rPr lang="en-US" altLang="zh-CN" sz="1100" dirty="0" err="1" smtClean="0"/>
              <a:t>CarrierMovement</a:t>
            </a:r>
            <a:r>
              <a:rPr lang="en-US" altLang="zh-CN" sz="1100" dirty="0" smtClean="0"/>
              <a:t>, Leg;</a:t>
            </a:r>
          </a:p>
          <a:p>
            <a:pPr algn="just"/>
            <a:r>
              <a:rPr lang="en-US" altLang="zh-CN" sz="1100" dirty="0" smtClean="0"/>
              <a:t>** </a:t>
            </a:r>
            <a:r>
              <a:rPr lang="zh-CN" altLang="en-US" sz="1100" dirty="0" smtClean="0"/>
              <a:t>代表</a:t>
            </a:r>
            <a:r>
              <a:rPr lang="en-US" altLang="zh-CN" sz="1100" dirty="0" smtClean="0"/>
              <a:t>View Tracking, View Cargo, Book Cargo, Change Cargo Destination, Route Cargo, Create Location, Create Voyage, Add Carrier Movement, Handle Cargo Event.</a:t>
            </a:r>
          </a:p>
        </p:txBody>
      </p:sp>
    </p:spTree>
    <p:extLst>
      <p:ext uri="{BB962C8B-B14F-4D97-AF65-F5344CB8AC3E}">
        <p14:creationId xmlns:p14="http://schemas.microsoft.com/office/powerpoint/2010/main" val="18971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6" y="2465906"/>
            <a:ext cx="3629334" cy="188479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6092" y="3568962"/>
            <a:ext cx="595611" cy="425594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336454" y="3371427"/>
            <a:ext cx="527473" cy="6773"/>
          </a:xfrm>
          <a:prstGeom prst="straightConnector1">
            <a:avLst/>
          </a:prstGeom>
          <a:ln w="28575">
            <a:solidFill>
              <a:srgbClr val="019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57555" y="21273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>
                <a:latin typeface="+mn-ea"/>
              </a:rPr>
              <a:t>综合指标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4A1D4D42-F005-42C6-B64D-0793CEB3975B}"/>
              </a:ext>
            </a:extLst>
          </p:cNvPr>
          <p:cNvSpPr txBox="1"/>
          <p:nvPr/>
        </p:nvSpPr>
        <p:spPr>
          <a:xfrm>
            <a:off x="695325" y="287665"/>
            <a:ext cx="743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模型验证 </a:t>
            </a:r>
            <a:r>
              <a:rPr lang="en-US" altLang="zh-CN" sz="2800" dirty="0" smtClean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latin typeface="+mj-ea"/>
                <a:ea typeface="+mj-ea"/>
              </a:rPr>
              <a:t>案例研究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8368" y="3220916"/>
            <a:ext cx="595611" cy="425594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246546" y="2857498"/>
            <a:ext cx="595611" cy="425594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2490488" y="2514602"/>
            <a:ext cx="595611" cy="425594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7182707" y="2472429"/>
          <a:ext cx="74795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7232390" y="3933091"/>
            <a:ext cx="595611" cy="42559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3823" y="212735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600" dirty="0" smtClean="0">
                <a:latin typeface="+mn-ea"/>
              </a:rPr>
              <a:t>指标</a:t>
            </a:r>
            <a:r>
              <a:rPr lang="zh-CN" altLang="en-US" sz="1600" dirty="0" smtClean="0">
                <a:latin typeface="+mn-ea"/>
              </a:rPr>
              <a:t>计算结果</a:t>
            </a:r>
            <a:endParaRPr lang="x-none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8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9023" y="3075057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BAA90D3-C7B3-408D-AF80-291A63C0F9DD}"/>
              </a:ext>
            </a:extLst>
          </p:cNvPr>
          <p:cNvGrpSpPr/>
          <p:nvPr/>
        </p:nvGrpSpPr>
        <p:grpSpPr>
          <a:xfrm>
            <a:off x="4508602" y="1014724"/>
            <a:ext cx="3914117" cy="828000"/>
            <a:chOff x="4311289" y="1447290"/>
            <a:chExt cx="3914117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870078"/>
                  </a:solidFill>
                </a:rPr>
                <a:t>研究背景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EB016630-D29C-4A40-A842-BD7346F3F116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CDCCCCB1-3D71-4A16-8787-EBB36375ABD6}"/>
              </a:ext>
            </a:extLst>
          </p:cNvPr>
          <p:cNvGrpSpPr/>
          <p:nvPr/>
        </p:nvGrpSpPr>
        <p:grpSpPr>
          <a:xfrm>
            <a:off x="5336602" y="2432993"/>
            <a:ext cx="3914117" cy="828000"/>
            <a:chOff x="4311289" y="1447290"/>
            <a:chExt cx="3914117" cy="828000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E6D018C-EC23-4762-81EB-FA9E8F8EA722}"/>
                </a:ext>
              </a:extLst>
            </p:cNvPr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研究内容</a:t>
              </a:r>
              <a:endParaRPr lang="zh-CN" altLang="en-US" sz="2800" b="1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1E316ACC-1159-432C-AB18-E04B3796EA88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81FEA0CD-F20C-416A-9683-7EAC0D2CC0AC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12DEC23A-D646-4FA4-8CDD-9535D14B9CFB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7A7E941-3220-4EA6-8811-E0B0DAC968DD}"/>
              </a:ext>
            </a:extLst>
          </p:cNvPr>
          <p:cNvGrpSpPr/>
          <p:nvPr/>
        </p:nvGrpSpPr>
        <p:grpSpPr>
          <a:xfrm>
            <a:off x="6164602" y="3851262"/>
            <a:ext cx="3914119" cy="828000"/>
            <a:chOff x="4311289" y="1447290"/>
            <a:chExt cx="3914119" cy="828000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6A4364A-0FAE-4531-B217-D99026782B44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模型验证</a:t>
              </a:r>
              <a:endParaRPr lang="zh-CN" altLang="en-US" sz="2800" b="1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D0B53F59-3836-4A60-A62C-ED4687B8ACEC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DDE9444A-EE88-4A46-AC83-DABACE268BC1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E4F57618-7779-43D6-8B5F-3BDEB016B519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420DCA5-8E84-4AEC-827D-C9920D3C19DD}"/>
              </a:ext>
            </a:extLst>
          </p:cNvPr>
          <p:cNvGrpSpPr/>
          <p:nvPr/>
        </p:nvGrpSpPr>
        <p:grpSpPr>
          <a:xfrm>
            <a:off x="6992602" y="5269531"/>
            <a:ext cx="3914119" cy="828000"/>
            <a:chOff x="4311289" y="1447290"/>
            <a:chExt cx="3914119" cy="828000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1E080F9F-7C97-49B2-8B3A-94550C445F7A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总结与展望</a:t>
              </a:r>
              <a:endParaRPr lang="zh-CN" altLang="en-US" sz="2800" b="1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A0878A3A-9AA0-4D13-B3A5-7D75162B9C82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5FA5B25D-0669-4B7B-95E8-5C13F46A7745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801ED5AE-C827-46D2-B93D-938D6AA42B5C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4A1D4D42-F005-42C6-B64D-0793CEB3975B}"/>
              </a:ext>
            </a:extLst>
          </p:cNvPr>
          <p:cNvSpPr txBox="1"/>
          <p:nvPr/>
        </p:nvSpPr>
        <p:spPr>
          <a:xfrm>
            <a:off x="695325" y="287665"/>
            <a:ext cx="743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模型验证 </a:t>
            </a:r>
            <a:r>
              <a:rPr lang="en-US" altLang="zh-CN" sz="2800" dirty="0" smtClean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latin typeface="+mj-ea"/>
                <a:ea typeface="+mj-ea"/>
              </a:rPr>
              <a:t>与</a:t>
            </a:r>
            <a:r>
              <a:rPr lang="en-US" altLang="zh-CN" sz="2800" b="1" dirty="0" smtClean="0">
                <a:latin typeface="+mj-ea"/>
                <a:ea typeface="+mj-ea"/>
              </a:rPr>
              <a:t>Service Cutter</a:t>
            </a:r>
            <a:r>
              <a:rPr lang="zh-CN" altLang="en-US" sz="2800" b="1" dirty="0" smtClean="0">
                <a:latin typeface="+mj-ea"/>
                <a:ea typeface="+mj-ea"/>
              </a:rPr>
              <a:t>对比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12358"/>
              </p:ext>
            </p:extLst>
          </p:nvPr>
        </p:nvGraphicFramePr>
        <p:xfrm>
          <a:off x="2107807" y="1110005"/>
          <a:ext cx="7458225" cy="28034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1645"/>
                <a:gridCol w="1491645"/>
                <a:gridCol w="1491645"/>
                <a:gridCol w="1491645"/>
                <a:gridCol w="1491645"/>
              </a:tblGrid>
              <a:tr h="367200">
                <a:tc gridSpan="5">
                  <a:txBody>
                    <a:bodyPr/>
                    <a:lstStyle/>
                    <a:p>
                      <a:pPr indent="228600"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altLang="zh-CN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 Cutter</a:t>
                      </a:r>
                      <a:r>
                        <a:rPr lang="zh-CN" alt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altLang="zh-CN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的两种微服务划分方案及其评估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候选微服务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服务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用例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实体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altLang="en-US" sz="1600" b="1" kern="100" dirty="0" smtClean="0">
                          <a:effectLst/>
                          <a:latin typeface="+mn-ea"/>
                          <a:ea typeface="+mn-ea"/>
                        </a:rPr>
                        <a:t>评估结果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91">
                <a:tc rowSpan="4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CUT0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VC, BC,CCD,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RC, CV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RS, Car, Leg,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Iti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Voy</a:t>
                      </a:r>
                      <a:r>
                        <a:rPr lang="en-US" sz="1400" kern="100" dirty="0">
                          <a:effectLst/>
                        </a:rPr>
                        <a:t>, Del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坏</a:t>
                      </a:r>
                      <a:r>
                        <a:rPr lang="en-US" altLang="zh-CN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HCE, VT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HE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2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S02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CL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Loc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2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S03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ACM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CM, </a:t>
                      </a:r>
                      <a:r>
                        <a:rPr lang="en-US" sz="1400" kern="100" dirty="0" err="1">
                          <a:effectLst/>
                        </a:rPr>
                        <a:t>Loc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9791">
                <a:tc rowSpan="3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CUT1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S10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VC, BC, CCD,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RC,CV, ACM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RS,Car,Leg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Iti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Voy,CM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altLang="en-US" sz="1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“可接受”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S11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HCE, VT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HE, Del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2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S12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CL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Loc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indent="228600" algn="just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1118"/>
              </p:ext>
            </p:extLst>
          </p:nvPr>
        </p:nvGraphicFramePr>
        <p:xfrm>
          <a:off x="2145680" y="4197096"/>
          <a:ext cx="7535008" cy="16065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55138"/>
                <a:gridCol w="1255974"/>
                <a:gridCol w="1255974"/>
                <a:gridCol w="1255974"/>
                <a:gridCol w="1255974"/>
                <a:gridCol w="1255974"/>
              </a:tblGrid>
              <a:tr h="400620">
                <a:tc gridSpan="6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alt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本模型对</a:t>
                      </a:r>
                      <a:r>
                        <a:rPr lang="en-US" altLang="zh-CN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Service Cutter</a:t>
                      </a:r>
                      <a:r>
                        <a:rPr lang="zh-CN" alt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两种划分方案的评估结果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96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候选微服务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服务内聚性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服务耦合性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用例收敛性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实体收敛性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zh-CN" sz="1600" b="1" kern="100" dirty="0">
                          <a:effectLst/>
                        </a:rPr>
                        <a:t>综合评分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96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CUT0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0.706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1120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4.138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4.278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0.800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196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CUT1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>
                          <a:effectLst/>
                        </a:rPr>
                        <a:t>0.598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350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4.556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4.556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2669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0.787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6826494" y="2496312"/>
            <a:ext cx="378978" cy="265176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22"/>
          <p:cNvSpPr/>
          <p:nvPr/>
        </p:nvSpPr>
        <p:spPr>
          <a:xfrm>
            <a:off x="8796014" y="5038344"/>
            <a:ext cx="595611" cy="713231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638" y="2758440"/>
            <a:ext cx="378978" cy="265176"/>
          </a:xfrm>
          <a:prstGeom prst="rect">
            <a:avLst/>
          </a:prstGeom>
          <a:noFill/>
          <a:ln w="19050">
            <a:solidFill>
              <a:srgbClr val="01963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5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9023" y="3075057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BAA90D3-C7B3-408D-AF80-291A63C0F9DD}"/>
              </a:ext>
            </a:extLst>
          </p:cNvPr>
          <p:cNvGrpSpPr/>
          <p:nvPr/>
        </p:nvGrpSpPr>
        <p:grpSpPr>
          <a:xfrm>
            <a:off x="4508602" y="1014724"/>
            <a:ext cx="3914117" cy="828000"/>
            <a:chOff x="4311289" y="1447290"/>
            <a:chExt cx="3914117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研究背景</a:t>
              </a:r>
              <a:endParaRPr lang="zh-CN" altLang="en-US" sz="2800" b="1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EB016630-D29C-4A40-A842-BD7346F3F116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CDCCCCB1-3D71-4A16-8787-EBB36375ABD6}"/>
              </a:ext>
            </a:extLst>
          </p:cNvPr>
          <p:cNvGrpSpPr/>
          <p:nvPr/>
        </p:nvGrpSpPr>
        <p:grpSpPr>
          <a:xfrm>
            <a:off x="5336602" y="2432993"/>
            <a:ext cx="3914117" cy="828000"/>
            <a:chOff x="4311289" y="1447290"/>
            <a:chExt cx="3914117" cy="828000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E6D018C-EC23-4762-81EB-FA9E8F8EA722}"/>
                </a:ext>
              </a:extLst>
            </p:cNvPr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研究</a:t>
              </a:r>
              <a:r>
                <a:rPr lang="zh-CN" altLang="en-US" sz="2800" b="1" dirty="0" smtClean="0"/>
                <a:t>内容</a:t>
              </a:r>
              <a:endParaRPr lang="zh-CN" altLang="en-US" sz="2800" b="1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1E316ACC-1159-432C-AB18-E04B3796EA88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81FEA0CD-F20C-416A-9683-7EAC0D2CC0AC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12DEC23A-D646-4FA4-8CDD-9535D14B9CFB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7A7E941-3220-4EA6-8811-E0B0DAC968DD}"/>
              </a:ext>
            </a:extLst>
          </p:cNvPr>
          <p:cNvGrpSpPr/>
          <p:nvPr/>
        </p:nvGrpSpPr>
        <p:grpSpPr>
          <a:xfrm>
            <a:off x="6164602" y="3851262"/>
            <a:ext cx="3914119" cy="828000"/>
            <a:chOff x="4311289" y="1447290"/>
            <a:chExt cx="3914119" cy="828000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6A4364A-0FAE-4531-B217-D99026782B44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模型验证</a:t>
              </a:r>
              <a:endParaRPr lang="zh-CN" altLang="en-US" sz="2800" b="1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D0B53F59-3836-4A60-A62C-ED4687B8ACEC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DDE9444A-EE88-4A46-AC83-DABACE268BC1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E4F57618-7779-43D6-8B5F-3BDEB016B519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420DCA5-8E84-4AEC-827D-C9920D3C19DD}"/>
              </a:ext>
            </a:extLst>
          </p:cNvPr>
          <p:cNvGrpSpPr/>
          <p:nvPr/>
        </p:nvGrpSpPr>
        <p:grpSpPr>
          <a:xfrm>
            <a:off x="6992602" y="5269531"/>
            <a:ext cx="3914119" cy="828000"/>
            <a:chOff x="4311289" y="1447290"/>
            <a:chExt cx="3914119" cy="828000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1E080F9F-7C97-49B2-8B3A-94550C445F7A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870078"/>
                  </a:solidFill>
                </a:rPr>
                <a:t>总结与展望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A0878A3A-9AA0-4D13-B3A5-7D75162B9C82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5FA5B25D-0669-4B7B-95E8-5C13F46A7745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801ED5AE-C827-46D2-B93D-938D6AA42B5C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1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19667" y="1497249"/>
            <a:ext cx="726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x-none" altLang="zh-CN" sz="2000" b="1" dirty="0">
                <a:latin typeface="+mn-ea"/>
              </a:rPr>
              <a:t>总结</a:t>
            </a:r>
          </a:p>
          <a:p>
            <a:pPr marL="285750" indent="-285750">
              <a:buFont typeface="Wingdings" charset="2"/>
              <a:buChar char=""/>
            </a:pPr>
            <a:r>
              <a:rPr lang="zh-CN" altLang="en-US" sz="2000" dirty="0" smtClean="0">
                <a:latin typeface="+mn-ea"/>
              </a:rPr>
              <a:t>提出一种微服务划分粒度的评估模型</a:t>
            </a:r>
            <a:endParaRPr lang="x-none" altLang="zh-CN" sz="2000" dirty="0">
              <a:latin typeface="+mn-ea"/>
            </a:endParaRPr>
          </a:p>
          <a:p>
            <a:pPr marL="285750" indent="-285750">
              <a:buFont typeface="Wingdings" charset="2"/>
              <a:buChar char=""/>
            </a:pPr>
            <a:r>
              <a:rPr lang="zh-CN" altLang="en-US" sz="2000" dirty="0" smtClean="0">
                <a:latin typeface="+mn-ea"/>
              </a:rPr>
              <a:t>实现工具原型自动化地评估微服务划分</a:t>
            </a:r>
            <a:endParaRPr lang="x-none" altLang="zh-CN" sz="2000" dirty="0">
              <a:latin typeface="+mn-ea"/>
            </a:endParaRPr>
          </a:p>
          <a:p>
            <a:pPr marL="285750" indent="-285750">
              <a:buFont typeface="Wingdings" charset="2"/>
              <a:buChar char=""/>
            </a:pPr>
            <a:r>
              <a:rPr lang="zh-CN" altLang="en-US" sz="2000" dirty="0" smtClean="0">
                <a:latin typeface="+mn-ea"/>
              </a:rPr>
              <a:t>评估结果与架构师心理</a:t>
            </a:r>
            <a:r>
              <a:rPr lang="zh-CN" altLang="en-US" sz="2000" dirty="0" smtClean="0">
                <a:latin typeface="+mn-ea"/>
              </a:rPr>
              <a:t>预期的对比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x-none" altLang="zh-CN" sz="2000" dirty="0" smtClean="0">
                <a:latin typeface="+mn-ea"/>
              </a:rPr>
              <a:t>一定程度上证明了模型的有效性</a:t>
            </a:r>
            <a:endParaRPr lang="x-none" altLang="zh-CN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4428" y="3117769"/>
            <a:ext cx="72796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x-none" altLang="zh-CN" sz="2000" b="1" dirty="0">
                <a:latin typeface="+mn-ea"/>
              </a:rPr>
              <a:t>展望</a:t>
            </a:r>
          </a:p>
          <a:p>
            <a:pPr marL="285750" indent="-285750">
              <a:buFont typeface="Wingdings" charset="2"/>
              <a:buChar char=""/>
            </a:pPr>
            <a:r>
              <a:rPr lang="x-none" altLang="zh-CN" sz="2000" dirty="0" smtClean="0">
                <a:latin typeface="+mn-ea"/>
              </a:rPr>
              <a:t>进一步丰富</a:t>
            </a:r>
            <a:r>
              <a:rPr lang="zh-CN" altLang="en-US" sz="2000" dirty="0" smtClean="0">
                <a:latin typeface="+mn-ea"/>
              </a:rPr>
              <a:t>评估模型</a:t>
            </a:r>
            <a:endParaRPr lang="x-none" altLang="zh-CN" sz="2000" dirty="0">
              <a:latin typeface="+mn-ea"/>
            </a:endParaRPr>
          </a:p>
          <a:p>
            <a:pPr marL="285750" indent="-285750">
              <a:buFont typeface="Wingdings" charset="2"/>
              <a:buChar char=""/>
            </a:pPr>
            <a:r>
              <a:rPr lang="zh-CN" altLang="en-US" sz="2000" dirty="0" smtClean="0">
                <a:latin typeface="+mn-ea"/>
              </a:rPr>
              <a:t>优化各项指标的量化方式</a:t>
            </a:r>
            <a:endParaRPr lang="x-none" altLang="zh-CN" sz="2000" dirty="0">
              <a:latin typeface="+mn-ea"/>
            </a:endParaRPr>
          </a:p>
          <a:p>
            <a:pPr marL="285750" indent="-285750">
              <a:buFont typeface="Wingdings" charset="2"/>
              <a:buChar char=""/>
            </a:pPr>
            <a:r>
              <a:rPr lang="x-none" altLang="zh-CN" sz="2000" dirty="0" smtClean="0">
                <a:latin typeface="+mn-ea"/>
              </a:rPr>
              <a:t>将工具原型集成到微服务工具链</a:t>
            </a:r>
            <a:r>
              <a:rPr lang="zh-CN" altLang="en-US" sz="2000" dirty="0" smtClean="0">
                <a:latin typeface="+mn-ea"/>
              </a:rPr>
              <a:t>中</a:t>
            </a:r>
            <a:endParaRPr lang="x-none" altLang="zh-CN" sz="2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A1D4D42-F005-42C6-B64D-0793CEB3975B}"/>
              </a:ext>
            </a:extLst>
          </p:cNvPr>
          <p:cNvSpPr txBox="1"/>
          <p:nvPr/>
        </p:nvSpPr>
        <p:spPr>
          <a:xfrm>
            <a:off x="695325" y="287665"/>
            <a:ext cx="743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总结与展望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5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A1D4D42-F005-42C6-B64D-0793CEB3975B}"/>
              </a:ext>
            </a:extLst>
          </p:cNvPr>
          <p:cNvSpPr txBox="1"/>
          <p:nvPr/>
        </p:nvSpPr>
        <p:spPr>
          <a:xfrm>
            <a:off x="695325" y="287665"/>
            <a:ext cx="743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参考文献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208" y="1693334"/>
            <a:ext cx="10667153" cy="4131733"/>
          </a:xfrm>
          <a:prstGeom prst="rect">
            <a:avLst/>
          </a:prstGeom>
          <a:solidFill>
            <a:srgbClr val="6E0F6D"/>
          </a:solidFill>
          <a:ln>
            <a:solidFill>
              <a:srgbClr val="6E0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17127" y="1711114"/>
            <a:ext cx="10652760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667" b="1" dirty="0" smtClean="0">
                <a:solidFill>
                  <a:schemeClr val="bg1"/>
                </a:solidFill>
              </a:rPr>
              <a:t>主要参考文献</a:t>
            </a:r>
          </a:p>
          <a:p>
            <a:pPr marL="457189" indent="-457189">
              <a:buFont typeface="Wingdings" charset="2"/>
              <a:buChar char=""/>
            </a:pPr>
            <a:r>
              <a:rPr lang="x-none" altLang="zh-CN" sz="2667" dirty="0" smtClean="0">
                <a:solidFill>
                  <a:schemeClr val="bg1"/>
                </a:solidFill>
              </a:rPr>
              <a:t>S </a:t>
            </a:r>
            <a:r>
              <a:rPr lang="x-none" altLang="zh-CN" sz="2667" dirty="0">
                <a:solidFill>
                  <a:schemeClr val="bg1"/>
                </a:solidFill>
              </a:rPr>
              <a:t>Newman. Building microservices: designing fine-grained systems. O' Reilly Media, 2015, 2nd Edition: 2~3,9,16,32,47</a:t>
            </a:r>
          </a:p>
          <a:p>
            <a:pPr marL="457189" indent="-457189">
              <a:buFont typeface="Wingdings" charset="2"/>
              <a:buChar char=""/>
            </a:pPr>
            <a:r>
              <a:rPr lang="x-none" altLang="zh-CN" sz="2667" dirty="0">
                <a:solidFill>
                  <a:schemeClr val="bg1"/>
                </a:solidFill>
              </a:rPr>
              <a:t>Qian Ma, Nianjun Zhou, Yanfeng Zhu et al. Evaluating Service Identification with Design Metrics on Business Process Decomposition. In: IEEE, International Conference on Services Computing. USA, 2009:160~167</a:t>
            </a:r>
          </a:p>
          <a:p>
            <a:pPr marL="457189" indent="-457189">
              <a:buFont typeface="Wingdings" charset="2"/>
              <a:buChar char=""/>
            </a:pPr>
            <a:r>
              <a:rPr lang="x-none" altLang="zh-CN" sz="2667" dirty="0">
                <a:solidFill>
                  <a:schemeClr val="bg1"/>
                </a:solidFill>
              </a:rPr>
              <a:t>E. Evans. 领域驱动设计——软件核心复杂性应对之道. 清华大学出版社, 2003:30</a:t>
            </a:r>
          </a:p>
        </p:txBody>
      </p:sp>
    </p:spTree>
    <p:extLst>
      <p:ext uri="{BB962C8B-B14F-4D97-AF65-F5344CB8AC3E}">
        <p14:creationId xmlns:p14="http://schemas.microsoft.com/office/powerpoint/2010/main" val="1965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86455F14-B642-4768-A1B7-CE9041E40DE5}"/>
              </a:ext>
            </a:extLst>
          </p:cNvPr>
          <p:cNvSpPr txBox="1"/>
          <p:nvPr/>
        </p:nvSpPr>
        <p:spPr>
          <a:xfrm>
            <a:off x="0" y="306084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6A005F"/>
                </a:solidFill>
              </a:rPr>
              <a:t>Q</a:t>
            </a:r>
            <a:r>
              <a:rPr lang="zh-CN" altLang="en-US" sz="5400" b="1" dirty="0" smtClean="0">
                <a:solidFill>
                  <a:srgbClr val="6A005F"/>
                </a:solidFill>
              </a:rPr>
              <a:t> </a:t>
            </a:r>
            <a:r>
              <a:rPr lang="en-US" altLang="zh-CN" sz="5400" b="1" dirty="0" smtClean="0">
                <a:solidFill>
                  <a:srgbClr val="6A005F"/>
                </a:solidFill>
              </a:rPr>
              <a:t>&amp;</a:t>
            </a:r>
            <a:r>
              <a:rPr lang="zh-CN" altLang="en-US" sz="5400" b="1" dirty="0" smtClean="0">
                <a:solidFill>
                  <a:srgbClr val="6A005F"/>
                </a:solidFill>
              </a:rPr>
              <a:t> </a:t>
            </a:r>
            <a:r>
              <a:rPr lang="en-US" altLang="zh-CN" sz="5400" b="1" dirty="0" smtClean="0">
                <a:solidFill>
                  <a:srgbClr val="6A005F"/>
                </a:solidFill>
              </a:rPr>
              <a:t>A</a:t>
            </a:r>
            <a:endParaRPr lang="zh-CN" altLang="en-US" sz="3200" b="1" dirty="0">
              <a:solidFill>
                <a:srgbClr val="6A0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49281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6322073-047D-4594-82C5-9D54B141AD5F}"/>
              </a:ext>
            </a:extLst>
          </p:cNvPr>
          <p:cNvGrpSpPr/>
          <p:nvPr/>
        </p:nvGrpSpPr>
        <p:grpSpPr>
          <a:xfrm>
            <a:off x="0" y="603998"/>
            <a:ext cx="12192000" cy="1031844"/>
            <a:chOff x="0" y="2695184"/>
            <a:chExt cx="12192000" cy="1491343"/>
          </a:xfrm>
        </p:grpSpPr>
        <p:sp>
          <p:nvSpPr>
            <p:cNvPr id="8" name="矩形 7"/>
            <p:cNvSpPr/>
            <p:nvPr/>
          </p:nvSpPr>
          <p:spPr>
            <a:xfrm>
              <a:off x="0" y="3667640"/>
              <a:ext cx="12192000" cy="518887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695184"/>
              <a:ext cx="12192000" cy="972457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86019" y="707443"/>
            <a:ext cx="944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基于限界上下文的微服务粒度界定研究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C3287B45-9204-424A-B402-05224D61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9" y="394700"/>
            <a:ext cx="1188100" cy="1489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129F952-3E56-4257-9C51-1E7677A75A1B}"/>
              </a:ext>
            </a:extLst>
          </p:cNvPr>
          <p:cNvSpPr txBox="1"/>
          <p:nvPr/>
        </p:nvSpPr>
        <p:spPr>
          <a:xfrm>
            <a:off x="3837208" y="2767280"/>
            <a:ext cx="4517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A005F"/>
                </a:solidFill>
              </a:rPr>
              <a:t>THANKS</a:t>
            </a:r>
            <a:endParaRPr lang="zh-CN" altLang="en-US" sz="8000" b="1" dirty="0">
              <a:solidFill>
                <a:srgbClr val="6A005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91820A40-1483-40E8-8B2F-541EEAA60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48" y="6254002"/>
            <a:ext cx="1496060" cy="4757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320511D-2268-48C1-B9F4-241458B34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93" y="6213024"/>
            <a:ext cx="1876598" cy="5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42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研究背景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6A005F"/>
                </a:solidFill>
                <a:latin typeface="+mj-ea"/>
                <a:ea typeface="+mj-ea"/>
              </a:rPr>
              <a:t>微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服务的流行</a:t>
            </a:r>
            <a:endParaRPr lang="en-US" altLang="zh-CN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5097" y="29955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400" b="1" dirty="0">
                <a:latin typeface="+mn-ea"/>
              </a:rPr>
              <a:t>单体架构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56311" y="2995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400" b="1" dirty="0">
                <a:latin typeface="+mn-ea"/>
              </a:rPr>
              <a:t>微服务架构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2257865"/>
            <a:ext cx="2555630" cy="25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642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研究背景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微服务划分的挑战</a:t>
            </a:r>
            <a:endParaRPr lang="en-US" altLang="zh-CN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1" name="正五边形 20"/>
          <p:cNvSpPr/>
          <p:nvPr/>
        </p:nvSpPr>
        <p:spPr>
          <a:xfrm>
            <a:off x="3130063" y="3006970"/>
            <a:ext cx="1347974" cy="1292698"/>
          </a:xfrm>
          <a:prstGeom prst="pentagon">
            <a:avLst/>
          </a:prstGeom>
          <a:solidFill>
            <a:srgbClr val="5FBB82"/>
          </a:solidFill>
          <a:ln w="28575">
            <a:solidFill>
              <a:srgbClr val="01963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2000" b="1" dirty="0" smtClean="0">
                <a:solidFill>
                  <a:schemeClr val="bg1"/>
                </a:solidFill>
                <a:latin typeface="+mn-ea"/>
              </a:rPr>
              <a:t>考虑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x-none" altLang="zh-CN" sz="2000" b="1" dirty="0" smtClean="0">
                <a:solidFill>
                  <a:schemeClr val="bg1"/>
                </a:solidFill>
                <a:latin typeface="+mn-ea"/>
              </a:rPr>
              <a:t>因素</a:t>
            </a:r>
            <a:endParaRPr lang="x-none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4607926" y="33086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业务逻辑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3180621" y="2568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组织结构</a:t>
            </a:r>
          </a:p>
        </p:txBody>
      </p:sp>
      <p:sp>
        <p:nvSpPr>
          <p:cNvPr id="24" name="文本框 10"/>
          <p:cNvSpPr txBox="1"/>
          <p:nvPr/>
        </p:nvSpPr>
        <p:spPr>
          <a:xfrm>
            <a:off x="1839911" y="3291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可用资源</a:t>
            </a:r>
          </a:p>
        </p:txBody>
      </p:sp>
      <p:sp>
        <p:nvSpPr>
          <p:cNvPr id="25" name="文本框 11"/>
          <p:cNvSpPr txBox="1"/>
          <p:nvPr/>
        </p:nvSpPr>
        <p:spPr>
          <a:xfrm>
            <a:off x="2055092" y="44702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非功能性需求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4070494" y="438536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......</a:t>
            </a:r>
          </a:p>
        </p:txBody>
      </p:sp>
      <p:sp>
        <p:nvSpPr>
          <p:cNvPr id="28" name="文本框 14"/>
          <p:cNvSpPr txBox="1"/>
          <p:nvPr/>
        </p:nvSpPr>
        <p:spPr>
          <a:xfrm>
            <a:off x="8911991" y="3291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服务内聚</a:t>
            </a:r>
          </a:p>
        </p:txBody>
      </p:sp>
      <p:sp>
        <p:nvSpPr>
          <p:cNvPr id="29" name="文本框 15"/>
          <p:cNvSpPr txBox="1"/>
          <p:nvPr/>
        </p:nvSpPr>
        <p:spPr>
          <a:xfrm>
            <a:off x="7500210" y="2570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服务自治</a:t>
            </a:r>
          </a:p>
        </p:txBody>
      </p:sp>
      <p:sp>
        <p:nvSpPr>
          <p:cNvPr id="30" name="文本框 16"/>
          <p:cNvSpPr txBox="1"/>
          <p:nvPr/>
        </p:nvSpPr>
        <p:spPr>
          <a:xfrm>
            <a:off x="6451943" y="32912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“小”</a:t>
            </a:r>
          </a:p>
        </p:txBody>
      </p:sp>
      <p:sp>
        <p:nvSpPr>
          <p:cNvPr id="31" name="文本框 17"/>
          <p:cNvSpPr txBox="1"/>
          <p:nvPr/>
        </p:nvSpPr>
        <p:spPr>
          <a:xfrm>
            <a:off x="6612969" y="44702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部署更简单</a:t>
            </a:r>
          </a:p>
        </p:txBody>
      </p:sp>
      <p:sp>
        <p:nvSpPr>
          <p:cNvPr id="32" name="文本框 18"/>
          <p:cNvSpPr txBox="1"/>
          <p:nvPr/>
        </p:nvSpPr>
        <p:spPr>
          <a:xfrm>
            <a:off x="8497646" y="440112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>
                <a:latin typeface="+mn-ea"/>
              </a:rPr>
              <a:t>......</a:t>
            </a:r>
          </a:p>
        </p:txBody>
      </p:sp>
      <p:sp>
        <p:nvSpPr>
          <p:cNvPr id="33" name="文本框 19"/>
          <p:cNvSpPr txBox="1"/>
          <p:nvPr/>
        </p:nvSpPr>
        <p:spPr>
          <a:xfrm>
            <a:off x="662460" y="135351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b="1" dirty="0">
                <a:latin typeface="+mn-ea"/>
              </a:rPr>
              <a:t>项目设计的初级阶段：</a:t>
            </a:r>
          </a:p>
        </p:txBody>
      </p:sp>
      <p:sp>
        <p:nvSpPr>
          <p:cNvPr id="19" name="正五边形 18"/>
          <p:cNvSpPr/>
          <p:nvPr/>
        </p:nvSpPr>
        <p:spPr>
          <a:xfrm>
            <a:off x="7406050" y="3009902"/>
            <a:ext cx="1347974" cy="1292698"/>
          </a:xfrm>
          <a:prstGeom prst="pentagon">
            <a:avLst/>
          </a:prstGeom>
          <a:solidFill>
            <a:srgbClr val="5FBB82"/>
          </a:solidFill>
          <a:ln w="28575">
            <a:solidFill>
              <a:srgbClr val="01963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优化目标</a:t>
            </a:r>
            <a:endParaRPr lang="x-none" altLang="zh-CN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8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研究背景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研究现状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102186" y="4004001"/>
            <a:ext cx="700800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042833" y="3825354"/>
            <a:ext cx="0" cy="162560"/>
          </a:xfrm>
          <a:prstGeom prst="line">
            <a:avLst/>
          </a:prstGeom>
          <a:ln w="38100">
            <a:solidFill>
              <a:srgbClr val="019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51599" y="3816041"/>
            <a:ext cx="0" cy="162560"/>
          </a:xfrm>
          <a:prstGeom prst="line">
            <a:avLst/>
          </a:prstGeom>
          <a:ln w="38100">
            <a:solidFill>
              <a:srgbClr val="019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840046" y="3824508"/>
            <a:ext cx="0" cy="162560"/>
          </a:xfrm>
          <a:prstGeom prst="line">
            <a:avLst/>
          </a:prstGeom>
          <a:ln w="38100">
            <a:solidFill>
              <a:srgbClr val="019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3458633" y="3387628"/>
            <a:ext cx="567267" cy="599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5891106" y="3411334"/>
            <a:ext cx="567267" cy="599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8260926" y="3394401"/>
            <a:ext cx="567267" cy="599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13"/>
          <p:cNvSpPr txBox="1"/>
          <p:nvPr/>
        </p:nvSpPr>
        <p:spPr>
          <a:xfrm>
            <a:off x="3783754" y="4165714"/>
            <a:ext cx="1086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b="1" dirty="0"/>
              <a:t>2016</a:t>
            </a:r>
          </a:p>
        </p:txBody>
      </p:sp>
      <p:sp>
        <p:nvSpPr>
          <p:cNvPr id="58" name="文本框 14"/>
          <p:cNvSpPr txBox="1"/>
          <p:nvPr/>
        </p:nvSpPr>
        <p:spPr>
          <a:xfrm>
            <a:off x="6156960" y="4155554"/>
            <a:ext cx="1086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b="1" dirty="0"/>
              <a:t>2017</a:t>
            </a:r>
          </a:p>
        </p:txBody>
      </p:sp>
      <p:sp>
        <p:nvSpPr>
          <p:cNvPr id="59" name="文本框 15"/>
          <p:cNvSpPr txBox="1"/>
          <p:nvPr/>
        </p:nvSpPr>
        <p:spPr>
          <a:xfrm>
            <a:off x="8525087" y="4156401"/>
            <a:ext cx="1086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b="1" dirty="0"/>
              <a:t>2018</a:t>
            </a:r>
          </a:p>
        </p:txBody>
      </p:sp>
      <p:sp>
        <p:nvSpPr>
          <p:cNvPr id="60" name="文本框 16"/>
          <p:cNvSpPr txBox="1"/>
          <p:nvPr/>
        </p:nvSpPr>
        <p:spPr>
          <a:xfrm>
            <a:off x="2580639" y="228526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dirty="0" smtClean="0"/>
              <a:t>Gysel</a:t>
            </a:r>
            <a:r>
              <a:rPr lang="x-none" altLang="zh-CN" sz="2000" dirty="0" smtClean="0">
                <a:solidFill>
                  <a:srgbClr val="019639"/>
                </a:solidFill>
              </a:rPr>
              <a:t>[</a:t>
            </a:r>
            <a:r>
              <a:rPr lang="en-US" altLang="zh-CN" sz="2000" dirty="0" smtClean="0">
                <a:solidFill>
                  <a:srgbClr val="019639"/>
                </a:solidFill>
              </a:rPr>
              <a:t>1</a:t>
            </a:r>
            <a:r>
              <a:rPr lang="x-none" altLang="zh-CN" sz="2000" dirty="0" smtClean="0">
                <a:solidFill>
                  <a:srgbClr val="019639"/>
                </a:solidFill>
              </a:rPr>
              <a:t>]</a:t>
            </a:r>
            <a:endParaRPr lang="x-none" altLang="zh-CN" sz="2000" dirty="0">
              <a:solidFill>
                <a:srgbClr val="019639"/>
              </a:solidFill>
            </a:endParaRPr>
          </a:p>
        </p:txBody>
      </p:sp>
      <p:sp>
        <p:nvSpPr>
          <p:cNvPr id="61" name="文本框 17"/>
          <p:cNvSpPr txBox="1"/>
          <p:nvPr/>
        </p:nvSpPr>
        <p:spPr>
          <a:xfrm>
            <a:off x="4861560" y="2286115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dirty="0" smtClean="0"/>
              <a:t>Richardson</a:t>
            </a:r>
            <a:r>
              <a:rPr lang="x-none" altLang="zh-CN" sz="2000" dirty="0" smtClean="0">
                <a:solidFill>
                  <a:srgbClr val="019639"/>
                </a:solidFill>
              </a:rPr>
              <a:t>[</a:t>
            </a:r>
            <a:r>
              <a:rPr lang="en-US" altLang="zh-CN" sz="2000" dirty="0" smtClean="0">
                <a:solidFill>
                  <a:srgbClr val="019639"/>
                </a:solidFill>
              </a:rPr>
              <a:t>2</a:t>
            </a:r>
            <a:r>
              <a:rPr lang="x-none" altLang="zh-CN" sz="2000" dirty="0" smtClean="0">
                <a:solidFill>
                  <a:srgbClr val="019639"/>
                </a:solidFill>
              </a:rPr>
              <a:t>]</a:t>
            </a:r>
            <a:endParaRPr lang="x-none" altLang="zh-CN" sz="2000" dirty="0">
              <a:solidFill>
                <a:srgbClr val="019639"/>
              </a:solidFill>
            </a:endParaRPr>
          </a:p>
        </p:txBody>
      </p:sp>
      <p:sp>
        <p:nvSpPr>
          <p:cNvPr id="62" name="文本框 18"/>
          <p:cNvSpPr txBox="1"/>
          <p:nvPr/>
        </p:nvSpPr>
        <p:spPr>
          <a:xfrm>
            <a:off x="7804573" y="227172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2000" dirty="0" smtClean="0"/>
              <a:t>Rui</a:t>
            </a:r>
            <a:r>
              <a:rPr lang="x-none" altLang="zh-CN" sz="2000" dirty="0" smtClean="0">
                <a:solidFill>
                  <a:srgbClr val="019639"/>
                </a:solidFill>
              </a:rPr>
              <a:t>[</a:t>
            </a:r>
            <a:r>
              <a:rPr lang="en-US" altLang="zh-CN" sz="2000" dirty="0" smtClean="0">
                <a:solidFill>
                  <a:srgbClr val="019639"/>
                </a:solidFill>
              </a:rPr>
              <a:t>3</a:t>
            </a:r>
            <a:r>
              <a:rPr lang="x-none" altLang="zh-CN" sz="2000" dirty="0" smtClean="0">
                <a:solidFill>
                  <a:srgbClr val="019639"/>
                </a:solidFill>
              </a:rPr>
              <a:t>]</a:t>
            </a:r>
            <a:endParaRPr lang="x-none" altLang="zh-CN" sz="2000" dirty="0">
              <a:solidFill>
                <a:srgbClr val="019639"/>
              </a:solidFill>
            </a:endParaRPr>
          </a:p>
        </p:txBody>
      </p:sp>
      <p:sp>
        <p:nvSpPr>
          <p:cNvPr id="63" name="文本框 20"/>
          <p:cNvSpPr txBox="1"/>
          <p:nvPr/>
        </p:nvSpPr>
        <p:spPr>
          <a:xfrm>
            <a:off x="2603500" y="2645948"/>
            <a:ext cx="136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1" dirty="0">
                <a:latin typeface="+mn-ea"/>
              </a:rPr>
              <a:t>基于16种耦合度量</a:t>
            </a:r>
          </a:p>
        </p:txBody>
      </p:sp>
      <p:sp>
        <p:nvSpPr>
          <p:cNvPr id="64" name="文本框 21"/>
          <p:cNvSpPr txBox="1"/>
          <p:nvPr/>
        </p:nvSpPr>
        <p:spPr>
          <a:xfrm>
            <a:off x="4836160" y="2661188"/>
            <a:ext cx="198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1" dirty="0">
                <a:latin typeface="+mn-ea"/>
              </a:rPr>
              <a:t>指导微服务划分的4种策略</a:t>
            </a:r>
          </a:p>
        </p:txBody>
      </p:sp>
      <p:sp>
        <p:nvSpPr>
          <p:cNvPr id="65" name="文本框 22"/>
          <p:cNvSpPr txBox="1"/>
          <p:nvPr/>
        </p:nvSpPr>
        <p:spPr>
          <a:xfrm>
            <a:off x="7756314" y="2652722"/>
            <a:ext cx="118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1" dirty="0">
                <a:latin typeface="+mn-ea"/>
              </a:rPr>
              <a:t>数据流图</a:t>
            </a:r>
          </a:p>
          <a:p>
            <a:r>
              <a:rPr lang="x-none" altLang="zh-CN" b="1" dirty="0">
                <a:latin typeface="+mn-ea"/>
              </a:rPr>
              <a:t>驱动</a:t>
            </a:r>
          </a:p>
        </p:txBody>
      </p:sp>
      <p:sp>
        <p:nvSpPr>
          <p:cNvPr id="2" name="文本框 1"/>
          <p:cNvSpPr txBox="1"/>
          <p:nvPr/>
        </p:nvSpPr>
        <p:spPr>
          <a:xfrm flipH="1">
            <a:off x="1488438" y="6046351"/>
            <a:ext cx="937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100" dirty="0" smtClean="0"/>
              <a:t>[1] </a:t>
            </a:r>
            <a:r>
              <a:rPr lang="en-US" altLang="zh-CN" sz="1100" dirty="0" err="1" smtClean="0"/>
              <a:t>M.Gysel</a:t>
            </a:r>
            <a:r>
              <a:rPr lang="en-US" altLang="zh-CN" sz="1100" dirty="0"/>
              <a:t>, L. </a:t>
            </a:r>
            <a:r>
              <a:rPr lang="en-US" altLang="zh-CN" sz="1100" dirty="0" err="1"/>
              <a:t>KÖlbener</a:t>
            </a:r>
            <a:r>
              <a:rPr lang="en-US" altLang="zh-CN" sz="1100" dirty="0"/>
              <a:t> </a:t>
            </a:r>
            <a:r>
              <a:rPr lang="en-US" altLang="zh-CN" sz="1100" i="1" dirty="0"/>
              <a:t>et al</a:t>
            </a:r>
            <a:r>
              <a:rPr lang="en-US" altLang="zh-CN" sz="1100" dirty="0"/>
              <a:t>. Service Cutter: A systematic approach to service </a:t>
            </a:r>
            <a:r>
              <a:rPr lang="en-US" altLang="zh-CN" sz="1100" dirty="0" smtClean="0"/>
              <a:t>decomposition</a:t>
            </a:r>
            <a:r>
              <a:rPr lang="en-US" altLang="zh-CN" sz="1100" dirty="0"/>
              <a:t>. In: Springer, </a:t>
            </a:r>
            <a:r>
              <a:rPr lang="en-US" altLang="zh-CN" sz="1100" dirty="0" err="1"/>
              <a:t>Proc.ESOCC</a:t>
            </a:r>
            <a:r>
              <a:rPr lang="en-US" altLang="zh-CN" sz="1100" dirty="0"/>
              <a:t> 2016. Austria, 2016:185~200</a:t>
            </a:r>
            <a:r>
              <a:rPr lang="en-US" altLang="zh-CN" sz="1100" dirty="0" smtClean="0"/>
              <a:t>.</a:t>
            </a:r>
          </a:p>
          <a:p>
            <a:pPr lvl="0" algn="just"/>
            <a:r>
              <a:rPr lang="en-US" altLang="zh-CN" sz="1100" dirty="0" smtClean="0"/>
              <a:t>[2] </a:t>
            </a:r>
            <a:r>
              <a:rPr lang="en-US" altLang="zh-CN" sz="1100" dirty="0" err="1" smtClean="0"/>
              <a:t>C.Richardson</a:t>
            </a:r>
            <a:r>
              <a:rPr lang="en-US" altLang="zh-CN" sz="1100" dirty="0"/>
              <a:t>. Pattern: Micro service Architecture (22 June 2017). http://microservices.io/patterns/microservices.html</a:t>
            </a:r>
            <a:r>
              <a:rPr lang="en-US" altLang="zh-CN" sz="1100" dirty="0" smtClean="0"/>
              <a:t>.</a:t>
            </a:r>
          </a:p>
          <a:p>
            <a:pPr algn="just"/>
            <a:r>
              <a:rPr lang="en-US" altLang="zh-CN" sz="1100" dirty="0" smtClean="0"/>
              <a:t>[3] </a:t>
            </a:r>
            <a:r>
              <a:rPr lang="en-US" altLang="zh-CN" sz="1100" dirty="0" err="1" smtClean="0"/>
              <a:t>Rui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Chen, </a:t>
            </a:r>
            <a:r>
              <a:rPr lang="en-US" altLang="zh-CN" sz="1100" dirty="0" err="1"/>
              <a:t>Shanshan</a:t>
            </a:r>
            <a:r>
              <a:rPr lang="en-US" altLang="zh-CN" sz="1100" dirty="0"/>
              <a:t> Li, </a:t>
            </a:r>
            <a:r>
              <a:rPr lang="en-US" altLang="zh-CN" sz="1100" dirty="0" err="1"/>
              <a:t>Zheng</a:t>
            </a:r>
            <a:r>
              <a:rPr lang="en-US" altLang="zh-CN" sz="1100" dirty="0"/>
              <a:t> Li. From Monolith to </a:t>
            </a:r>
            <a:r>
              <a:rPr lang="en-US" altLang="zh-CN" sz="1100" dirty="0" err="1"/>
              <a:t>Microservices</a:t>
            </a:r>
            <a:r>
              <a:rPr lang="en-US" altLang="zh-CN" sz="1100" dirty="0"/>
              <a:t>: A Dataflow-Driven Approach. In: IEEE, Asia-Pacific Software Engineering Conference. China, 2018:466~475</a:t>
            </a:r>
            <a:r>
              <a:rPr lang="en-US" altLang="zh-CN" sz="1100" dirty="0" smtClean="0"/>
              <a:t>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研究背景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缺少评估标准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2746" y="302463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什么样的微服务粒度是合理的？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92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9023" y="3075057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BAA90D3-C7B3-408D-AF80-291A63C0F9DD}"/>
              </a:ext>
            </a:extLst>
          </p:cNvPr>
          <p:cNvGrpSpPr/>
          <p:nvPr/>
        </p:nvGrpSpPr>
        <p:grpSpPr>
          <a:xfrm>
            <a:off x="4508602" y="1014724"/>
            <a:ext cx="3914117" cy="828000"/>
            <a:chOff x="4311289" y="1447290"/>
            <a:chExt cx="3914117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研究背景</a:t>
              </a:r>
              <a:endParaRPr lang="zh-CN" altLang="en-US" sz="2800" b="1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EB016630-D29C-4A40-A842-BD7346F3F116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CDCCCCB1-3D71-4A16-8787-EBB36375ABD6}"/>
              </a:ext>
            </a:extLst>
          </p:cNvPr>
          <p:cNvGrpSpPr/>
          <p:nvPr/>
        </p:nvGrpSpPr>
        <p:grpSpPr>
          <a:xfrm>
            <a:off x="5336602" y="2432993"/>
            <a:ext cx="3914117" cy="828000"/>
            <a:chOff x="4311289" y="1447290"/>
            <a:chExt cx="3914117" cy="828000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E6D018C-EC23-4762-81EB-FA9E8F8EA722}"/>
                </a:ext>
              </a:extLst>
            </p:cNvPr>
            <p:cNvSpPr txBox="1"/>
            <p:nvPr/>
          </p:nvSpPr>
          <p:spPr>
            <a:xfrm>
              <a:off x="5274105" y="1599680"/>
              <a:ext cx="2951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870078"/>
                  </a:solidFill>
                </a:rPr>
                <a:t>研究</a:t>
              </a:r>
              <a:r>
                <a:rPr lang="zh-CN" altLang="en-US" sz="2800" b="1" dirty="0" smtClean="0">
                  <a:solidFill>
                    <a:srgbClr val="870078"/>
                  </a:solidFill>
                </a:rPr>
                <a:t>内容</a:t>
              </a:r>
              <a:endParaRPr lang="zh-CN" altLang="en-US" sz="2800" b="1" dirty="0">
                <a:solidFill>
                  <a:srgbClr val="870078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1E316ACC-1159-432C-AB18-E04B3796EA88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81FEA0CD-F20C-416A-9683-7EAC0D2CC0AC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02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12DEC23A-D646-4FA4-8CDD-9535D14B9CFB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7A7E941-3220-4EA6-8811-E0B0DAC968DD}"/>
              </a:ext>
            </a:extLst>
          </p:cNvPr>
          <p:cNvGrpSpPr/>
          <p:nvPr/>
        </p:nvGrpSpPr>
        <p:grpSpPr>
          <a:xfrm>
            <a:off x="6164602" y="3851262"/>
            <a:ext cx="3914119" cy="828000"/>
            <a:chOff x="4311289" y="1447290"/>
            <a:chExt cx="3914119" cy="828000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6A4364A-0FAE-4531-B217-D99026782B44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模型验证</a:t>
              </a:r>
              <a:endParaRPr lang="zh-CN" altLang="en-US" sz="2800" b="1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D0B53F59-3836-4A60-A62C-ED4687B8ACEC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DDE9444A-EE88-4A46-AC83-DABACE268BC1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03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E4F57618-7779-43D6-8B5F-3BDEB016B519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420DCA5-8E84-4AEC-827D-C9920D3C19DD}"/>
              </a:ext>
            </a:extLst>
          </p:cNvPr>
          <p:cNvGrpSpPr/>
          <p:nvPr/>
        </p:nvGrpSpPr>
        <p:grpSpPr>
          <a:xfrm>
            <a:off x="6992602" y="5269531"/>
            <a:ext cx="3914119" cy="828000"/>
            <a:chOff x="4311289" y="1447290"/>
            <a:chExt cx="3914119" cy="828000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1E080F9F-7C97-49B2-8B3A-94550C445F7A}"/>
                </a:ext>
              </a:extLst>
            </p:cNvPr>
            <p:cNvSpPr txBox="1"/>
            <p:nvPr/>
          </p:nvSpPr>
          <p:spPr>
            <a:xfrm>
              <a:off x="5274106" y="1599680"/>
              <a:ext cx="295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总结与展望</a:t>
              </a:r>
              <a:endParaRPr lang="zh-CN" altLang="en-US" sz="2800" b="1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A0878A3A-9AA0-4D13-B3A5-7D75162B9C82}"/>
                </a:ext>
              </a:extLst>
            </p:cNvPr>
            <p:cNvGrpSpPr/>
            <p:nvPr/>
          </p:nvGrpSpPr>
          <p:grpSpPr>
            <a:xfrm>
              <a:off x="4311289" y="1447290"/>
              <a:ext cx="828000" cy="828000"/>
              <a:chOff x="4311289" y="1447290"/>
              <a:chExt cx="828000" cy="82800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5FA5B25D-0669-4B7B-95E8-5C13F46A7745}"/>
                  </a:ext>
                </a:extLst>
              </p:cNvPr>
              <p:cNvSpPr txBox="1"/>
              <p:nvPr/>
            </p:nvSpPr>
            <p:spPr>
              <a:xfrm>
                <a:off x="4311289" y="1507347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+mn-ea"/>
                  </a:rPr>
                  <a:t>04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801ED5AE-C827-46D2-B93D-938D6AA42B5C}"/>
                  </a:ext>
                </a:extLst>
              </p:cNvPr>
              <p:cNvSpPr/>
              <p:nvPr/>
            </p:nvSpPr>
            <p:spPr>
              <a:xfrm>
                <a:off x="4311289" y="1447290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8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研究内容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– </a:t>
            </a:r>
            <a:r>
              <a:rPr lang="zh-CN" altLang="en-US" sz="2800" b="1" dirty="0" smtClean="0">
                <a:solidFill>
                  <a:srgbClr val="6A005F"/>
                </a:solidFill>
                <a:latin typeface="+mj-ea"/>
                <a:ea typeface="+mj-ea"/>
              </a:rPr>
              <a:t>服务模型</a:t>
            </a:r>
            <a:endParaRPr lang="zh-CN" altLang="en-US" sz="2800" b="1" dirty="0">
              <a:solidFill>
                <a:srgbClr val="6A005F"/>
              </a:solidFill>
              <a:latin typeface="+mj-ea"/>
              <a:ea typeface="+mj-ea"/>
            </a:endParaRPr>
          </a:p>
        </p:txBody>
      </p:sp>
      <p:sp>
        <p:nvSpPr>
          <p:cNvPr id="6" name="文本框 53"/>
          <p:cNvSpPr txBox="1"/>
          <p:nvPr/>
        </p:nvSpPr>
        <p:spPr>
          <a:xfrm>
            <a:off x="8271561" y="3273020"/>
            <a:ext cx="19800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defRPr sz="1400" b="0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zh-CN" altLang="en-US" sz="2000" b="1" dirty="0" smtClean="0">
                <a:latin typeface="+mn-ea"/>
                <a:ea typeface="+mn-ea"/>
              </a:rPr>
              <a:t>模型</a:t>
            </a:r>
            <a:r>
              <a:rPr lang="x-none" altLang="zh-CN" sz="2000" b="1" dirty="0" smtClean="0">
                <a:latin typeface="+mn-ea"/>
                <a:ea typeface="+mn-ea"/>
              </a:rPr>
              <a:t>表现形式</a:t>
            </a:r>
            <a:r>
              <a:rPr lang="x-none" altLang="zh-CN" sz="2000" b="1" dirty="0">
                <a:latin typeface="+mn-ea"/>
                <a:ea typeface="+mn-ea"/>
              </a:rPr>
              <a:t>：</a:t>
            </a:r>
          </a:p>
          <a:p>
            <a:pPr marL="285750" indent="-285750">
              <a:buFont typeface="Wingdings" charset="2"/>
              <a:buChar char=""/>
            </a:pPr>
            <a:r>
              <a:rPr lang="x-none" altLang="zh-CN" sz="1800" dirty="0">
                <a:latin typeface="+mn-ea"/>
                <a:ea typeface="+mn-ea"/>
              </a:rPr>
              <a:t>用例图</a:t>
            </a:r>
          </a:p>
          <a:p>
            <a:pPr marL="285750" indent="-285750">
              <a:buFont typeface="Wingdings" charset="2"/>
              <a:buChar char=""/>
            </a:pPr>
            <a:r>
              <a:rPr lang="x-none" altLang="zh-CN" sz="1800" dirty="0">
                <a:latin typeface="+mn-ea"/>
                <a:ea typeface="+mn-ea"/>
              </a:rPr>
              <a:t>实体关系图</a:t>
            </a:r>
          </a:p>
          <a:p>
            <a:pPr marL="285750" indent="-285750">
              <a:buFont typeface="Wingdings" charset="2"/>
              <a:buChar char=""/>
            </a:pPr>
            <a:r>
              <a:rPr lang="x-none" altLang="zh-CN" sz="1800" dirty="0">
                <a:latin typeface="+mn-ea"/>
                <a:ea typeface="+mn-ea"/>
              </a:rPr>
              <a:t>候选微服务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359739"/>
            <a:ext cx="6178062" cy="4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93FF1B7-1116-45A5-88B6-745E04B54938}"/>
              </a:ext>
            </a:extLst>
          </p:cNvPr>
          <p:cNvSpPr txBox="1"/>
          <p:nvPr/>
        </p:nvSpPr>
        <p:spPr>
          <a:xfrm>
            <a:off x="695325" y="287665"/>
            <a:ext cx="87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研究内容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– </a:t>
            </a:r>
            <a:r>
              <a:rPr lang="zh-CN" altLang="en-US" sz="2800" b="1" dirty="0" smtClean="0">
                <a:solidFill>
                  <a:srgbClr val="6A005F"/>
                </a:solidFill>
              </a:rPr>
              <a:t>评估过程</a:t>
            </a:r>
            <a:endParaRPr lang="zh-CN" altLang="en-US" sz="2800" b="1" dirty="0">
              <a:solidFill>
                <a:srgbClr val="6A005F"/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93" y="2557677"/>
            <a:ext cx="9249508" cy="18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4815</TotalTime>
  <Words>1287</Words>
  <Application>Microsoft Office PowerPoint</Application>
  <PresentationFormat>宽屏</PresentationFormat>
  <Paragraphs>324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Cathy</cp:lastModifiedBy>
  <cp:revision>554</cp:revision>
  <dcterms:created xsi:type="dcterms:W3CDTF">2015-10-24T01:57:14Z</dcterms:created>
  <dcterms:modified xsi:type="dcterms:W3CDTF">2018-11-24T02:30:57Z</dcterms:modified>
  <cp:category>第一PPT模板网-WWW.1PPT.COM</cp:category>
</cp:coreProperties>
</file>