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18"/>
  </p:notesMasterIdLst>
  <p:sldIdLst>
    <p:sldId id="256" r:id="rId2"/>
    <p:sldId id="257" r:id="rId3"/>
    <p:sldId id="259" r:id="rId4"/>
    <p:sldId id="260" r:id="rId5"/>
    <p:sldId id="261" r:id="rId6"/>
    <p:sldId id="262" r:id="rId7"/>
    <p:sldId id="263" r:id="rId8"/>
    <p:sldId id="265" r:id="rId9"/>
    <p:sldId id="264" r:id="rId10"/>
    <p:sldId id="266"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81618" autoAdjust="0"/>
  </p:normalViewPr>
  <p:slideViewPr>
    <p:cSldViewPr snapToGrid="0">
      <p:cViewPr varScale="1">
        <p:scale>
          <a:sx n="59" d="100"/>
          <a:sy n="59" d="100"/>
        </p:scale>
        <p:origin x="11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FrankHuang\Desktop\&#27605;&#35774;\My%20paper\paperlist%20-%20&#21103;&#264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2253878491110142E-2"/>
          <c:y val="5.5555555555555552E-2"/>
          <c:w val="0.9037073100701889"/>
          <c:h val="0.86130768650638845"/>
        </c:manualLayout>
      </c:layout>
      <c:barChart>
        <c:barDir val="col"/>
        <c:grouping val="clustered"/>
        <c:varyColors val="0"/>
        <c:ser>
          <c:idx val="0"/>
          <c:order val="0"/>
          <c:tx>
            <c:strRef>
              <c:f>tools!$A$2</c:f>
              <c:strCache>
                <c:ptCount val="1"/>
                <c:pt idx="0">
                  <c:v>Docker</c:v>
                </c:pt>
              </c:strCache>
            </c:strRef>
          </c:tx>
          <c:spPr>
            <a:solidFill>
              <a:schemeClr val="accent1">
                <a:shade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tools!$B$2</c:f>
              <c:numCache>
                <c:formatCode>0%</c:formatCode>
                <c:ptCount val="1"/>
                <c:pt idx="0">
                  <c:v>0.48</c:v>
                </c:pt>
              </c:numCache>
            </c:numRef>
          </c:val>
          <c:extLst>
            <c:ext xmlns:c16="http://schemas.microsoft.com/office/drawing/2014/chart" uri="{C3380CC4-5D6E-409C-BE32-E72D297353CC}">
              <c16:uniqueId val="{00000000-6452-478C-B4C3-502F03994615}"/>
            </c:ext>
          </c:extLst>
        </c:ser>
        <c:ser>
          <c:idx val="1"/>
          <c:order val="1"/>
          <c:tx>
            <c:strRef>
              <c:f>tools!$A$3</c:f>
              <c:strCache>
                <c:ptCount val="1"/>
                <c:pt idx="0">
                  <c:v>Chef</c:v>
                </c:pt>
              </c:strCache>
            </c:strRef>
          </c:tx>
          <c:spPr>
            <a:solidFill>
              <a:schemeClr val="accent1">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tools!$B$3</c:f>
              <c:numCache>
                <c:formatCode>0%</c:formatCode>
                <c:ptCount val="1"/>
                <c:pt idx="0">
                  <c:v>0.44</c:v>
                </c:pt>
              </c:numCache>
            </c:numRef>
          </c:val>
          <c:extLst>
            <c:ext xmlns:c16="http://schemas.microsoft.com/office/drawing/2014/chart" uri="{C3380CC4-5D6E-409C-BE32-E72D297353CC}">
              <c16:uniqueId val="{00000001-6452-478C-B4C3-502F03994615}"/>
            </c:ext>
          </c:extLst>
        </c:ser>
        <c:ser>
          <c:idx val="2"/>
          <c:order val="2"/>
          <c:tx>
            <c:strRef>
              <c:f>tools!$A$4</c:f>
              <c:strCache>
                <c:ptCount val="1"/>
                <c:pt idx="0">
                  <c:v>Jenkins</c:v>
                </c:pt>
              </c:strCache>
            </c:strRef>
          </c:tx>
          <c:spPr>
            <a:solidFill>
              <a:schemeClr val="accent1">
                <a:shade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tools!$B$4</c:f>
              <c:numCache>
                <c:formatCode>0%</c:formatCode>
                <c:ptCount val="1"/>
                <c:pt idx="0">
                  <c:v>0.36</c:v>
                </c:pt>
              </c:numCache>
            </c:numRef>
          </c:val>
          <c:extLst>
            <c:ext xmlns:c16="http://schemas.microsoft.com/office/drawing/2014/chart" uri="{C3380CC4-5D6E-409C-BE32-E72D297353CC}">
              <c16:uniqueId val="{00000002-6452-478C-B4C3-502F03994615}"/>
            </c:ext>
          </c:extLst>
        </c:ser>
        <c:ser>
          <c:idx val="3"/>
          <c:order val="3"/>
          <c:tx>
            <c:strRef>
              <c:f>tools!$A$5</c:f>
              <c:strCache>
                <c:ptCount val="1"/>
                <c:pt idx="0">
                  <c:v>Puppet</c:v>
                </c:pt>
              </c:strCache>
            </c:strRef>
          </c:tx>
          <c:spPr>
            <a:solidFill>
              <a:schemeClr val="accent1">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tools!$B$5</c:f>
              <c:numCache>
                <c:formatCode>0%</c:formatCode>
                <c:ptCount val="1"/>
                <c:pt idx="0">
                  <c:v>0.32</c:v>
                </c:pt>
              </c:numCache>
            </c:numRef>
          </c:val>
          <c:extLst>
            <c:ext xmlns:c16="http://schemas.microsoft.com/office/drawing/2014/chart" uri="{C3380CC4-5D6E-409C-BE32-E72D297353CC}">
              <c16:uniqueId val="{00000003-6452-478C-B4C3-502F03994615}"/>
            </c:ext>
          </c:extLst>
        </c:ser>
        <c:ser>
          <c:idx val="4"/>
          <c:order val="4"/>
          <c:tx>
            <c:strRef>
              <c:f>tools!$A$6</c:f>
              <c:strCache>
                <c:ptCount val="1"/>
                <c:pt idx="0">
                  <c:v>AWS</c:v>
                </c:pt>
              </c:strCache>
            </c:strRef>
          </c:tx>
          <c:spPr>
            <a:solidFill>
              <a:schemeClr val="accent1">
                <a:shade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tools!$B$6</c:f>
              <c:numCache>
                <c:formatCode>0%</c:formatCode>
                <c:ptCount val="1"/>
                <c:pt idx="0">
                  <c:v>0.28000000000000003</c:v>
                </c:pt>
              </c:numCache>
            </c:numRef>
          </c:val>
          <c:extLst>
            <c:ext xmlns:c16="http://schemas.microsoft.com/office/drawing/2014/chart" uri="{C3380CC4-5D6E-409C-BE32-E72D297353CC}">
              <c16:uniqueId val="{00000004-6452-478C-B4C3-502F03994615}"/>
            </c:ext>
          </c:extLst>
        </c:ser>
        <c:ser>
          <c:idx val="5"/>
          <c:order val="5"/>
          <c:tx>
            <c:strRef>
              <c:f>tools!$A$7</c:f>
              <c:strCache>
                <c:ptCount val="1"/>
                <c:pt idx="0">
                  <c:v>Ansible</c:v>
                </c:pt>
              </c:strCache>
            </c:strRef>
          </c:tx>
          <c:spPr>
            <a:solidFill>
              <a:schemeClr val="accent1">
                <a:shade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tools!$B$7</c:f>
              <c:numCache>
                <c:formatCode>0%</c:formatCode>
                <c:ptCount val="1"/>
                <c:pt idx="0">
                  <c:v>0.28000000000000003</c:v>
                </c:pt>
              </c:numCache>
            </c:numRef>
          </c:val>
          <c:extLst>
            <c:ext xmlns:c16="http://schemas.microsoft.com/office/drawing/2014/chart" uri="{C3380CC4-5D6E-409C-BE32-E72D297353CC}">
              <c16:uniqueId val="{00000005-6452-478C-B4C3-502F03994615}"/>
            </c:ext>
          </c:extLst>
        </c:ser>
        <c:ser>
          <c:idx val="6"/>
          <c:order val="6"/>
          <c:tx>
            <c:strRef>
              <c:f>tools!$A$8</c:f>
              <c:strCache>
                <c:ptCount val="1"/>
                <c:pt idx="0">
                  <c:v>Git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tools!$B$8</c:f>
              <c:numCache>
                <c:formatCode>0%</c:formatCode>
                <c:ptCount val="1"/>
                <c:pt idx="0">
                  <c:v>0.28000000000000003</c:v>
                </c:pt>
              </c:numCache>
            </c:numRef>
          </c:val>
          <c:extLst>
            <c:ext xmlns:c16="http://schemas.microsoft.com/office/drawing/2014/chart" uri="{C3380CC4-5D6E-409C-BE32-E72D297353CC}">
              <c16:uniqueId val="{00000006-6452-478C-B4C3-502F03994615}"/>
            </c:ext>
          </c:extLst>
        </c:ser>
        <c:dLbls>
          <c:dLblPos val="outEnd"/>
          <c:showLegendKey val="0"/>
          <c:showVal val="1"/>
          <c:showCatName val="0"/>
          <c:showSerName val="0"/>
          <c:showPercent val="0"/>
          <c:showBubbleSize val="0"/>
        </c:dLbls>
        <c:gapWidth val="219"/>
        <c:axId val="339066783"/>
        <c:axId val="339068031"/>
        <c:extLst>
          <c:ext xmlns:c15="http://schemas.microsoft.com/office/drawing/2012/chart" uri="{02D57815-91ED-43cb-92C2-25804820EDAC}">
            <c15:filteredBarSeries>
              <c15:ser>
                <c:idx val="7"/>
                <c:order val="7"/>
                <c:tx>
                  <c:strRef>
                    <c:extLst>
                      <c:ext uri="{02D57815-91ED-43cb-92C2-25804820EDAC}">
                        <c15:formulaRef>
                          <c15:sqref>tools!$A$9</c15:sqref>
                        </c15:formulaRef>
                      </c:ext>
                    </c:extLst>
                    <c:strCache>
                      <c:ptCount val="1"/>
                      <c:pt idx="0">
                        <c:v>GitHub</c:v>
                      </c:pt>
                    </c:strCache>
                  </c:strRef>
                </c:tx>
                <c:spPr>
                  <a:solidFill>
                    <a:schemeClr val="accent1">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tools!$B$9</c15:sqref>
                        </c15:formulaRef>
                      </c:ext>
                    </c:extLst>
                    <c:numCache>
                      <c:formatCode>0%</c:formatCode>
                      <c:ptCount val="1"/>
                      <c:pt idx="0">
                        <c:v>0.24</c:v>
                      </c:pt>
                    </c:numCache>
                  </c:numRef>
                </c:val>
                <c:extLst>
                  <c:ext xmlns:c16="http://schemas.microsoft.com/office/drawing/2014/chart" uri="{C3380CC4-5D6E-409C-BE32-E72D297353CC}">
                    <c16:uniqueId val="{00000007-6452-478C-B4C3-502F0399461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tools!$A$10</c15:sqref>
                        </c15:formulaRef>
                      </c:ext>
                    </c:extLst>
                    <c:strCache>
                      <c:ptCount val="1"/>
                      <c:pt idx="0">
                        <c:v>Juju</c:v>
                      </c:pt>
                    </c:strCache>
                  </c:strRef>
                </c:tx>
                <c:spPr>
                  <a:solidFill>
                    <a:schemeClr val="accent1">
                      <a:tint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tools!$B$10</c15:sqref>
                        </c15:formulaRef>
                      </c:ext>
                    </c:extLst>
                    <c:numCache>
                      <c:formatCode>0%</c:formatCode>
                      <c:ptCount val="1"/>
                      <c:pt idx="0">
                        <c:v>0.16</c:v>
                      </c:pt>
                    </c:numCache>
                  </c:numRef>
                </c:val>
                <c:extLst xmlns:c15="http://schemas.microsoft.com/office/drawing/2012/chart">
                  <c:ext xmlns:c16="http://schemas.microsoft.com/office/drawing/2014/chart" uri="{C3380CC4-5D6E-409C-BE32-E72D297353CC}">
                    <c16:uniqueId val="{00000008-6452-478C-B4C3-502F03994615}"/>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tools!$A$11</c15:sqref>
                        </c15:formulaRef>
                      </c:ext>
                    </c:extLst>
                    <c:strCache>
                      <c:ptCount val="1"/>
                      <c:pt idx="0">
                        <c:v>Vagrant</c:v>
                      </c:pt>
                    </c:strCache>
                  </c:strRef>
                </c:tx>
                <c:spPr>
                  <a:solidFill>
                    <a:schemeClr val="accent1">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tools!$B$11</c15:sqref>
                        </c15:formulaRef>
                      </c:ext>
                    </c:extLst>
                    <c:numCache>
                      <c:formatCode>0%</c:formatCode>
                      <c:ptCount val="1"/>
                      <c:pt idx="0">
                        <c:v>0.16</c:v>
                      </c:pt>
                    </c:numCache>
                  </c:numRef>
                </c:val>
                <c:extLst xmlns:c15="http://schemas.microsoft.com/office/drawing/2012/chart">
                  <c:ext xmlns:c16="http://schemas.microsoft.com/office/drawing/2014/chart" uri="{C3380CC4-5D6E-409C-BE32-E72D297353CC}">
                    <c16:uniqueId val="{00000009-6452-478C-B4C3-502F03994615}"/>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tools!$A$12</c15:sqref>
                        </c15:formulaRef>
                      </c:ext>
                    </c:extLst>
                    <c:strCache>
                      <c:ptCount val="1"/>
                      <c:pt idx="0">
                        <c:v>TOSCA</c:v>
                      </c:pt>
                    </c:strCache>
                  </c:strRef>
                </c:tx>
                <c:spPr>
                  <a:solidFill>
                    <a:schemeClr val="accent1">
                      <a:tint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tools!$B$12</c15:sqref>
                        </c15:formulaRef>
                      </c:ext>
                    </c:extLst>
                    <c:numCache>
                      <c:formatCode>0%</c:formatCode>
                      <c:ptCount val="1"/>
                      <c:pt idx="0">
                        <c:v>0.12</c:v>
                      </c:pt>
                    </c:numCache>
                  </c:numRef>
                </c:val>
                <c:extLst xmlns:c15="http://schemas.microsoft.com/office/drawing/2012/chart">
                  <c:ext xmlns:c16="http://schemas.microsoft.com/office/drawing/2014/chart" uri="{C3380CC4-5D6E-409C-BE32-E72D297353CC}">
                    <c16:uniqueId val="{0000000A-6452-478C-B4C3-502F0399461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tools!$A$13</c15:sqref>
                        </c15:formulaRef>
                      </c:ext>
                    </c:extLst>
                    <c:strCache>
                      <c:ptCount val="1"/>
                      <c:pt idx="0">
                        <c:v>Gitlab</c:v>
                      </c:pt>
                    </c:strCache>
                  </c:strRef>
                </c:tx>
                <c:spPr>
                  <a:solidFill>
                    <a:schemeClr val="accent1">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tools!$B$13</c15:sqref>
                        </c15:formulaRef>
                      </c:ext>
                    </c:extLst>
                    <c:numCache>
                      <c:formatCode>0%</c:formatCode>
                      <c:ptCount val="1"/>
                      <c:pt idx="0">
                        <c:v>0.12</c:v>
                      </c:pt>
                    </c:numCache>
                  </c:numRef>
                </c:val>
                <c:extLst xmlns:c15="http://schemas.microsoft.com/office/drawing/2012/chart">
                  <c:ext xmlns:c16="http://schemas.microsoft.com/office/drawing/2014/chart" uri="{C3380CC4-5D6E-409C-BE32-E72D297353CC}">
                    <c16:uniqueId val="{0000000B-6452-478C-B4C3-502F03994615}"/>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tools!$A$14</c15:sqref>
                        </c15:formulaRef>
                      </c:ext>
                    </c:extLst>
                    <c:strCache>
                      <c:ptCount val="1"/>
                      <c:pt idx="0">
                        <c:v>Maven</c:v>
                      </c:pt>
                    </c:strCache>
                  </c:strRef>
                </c:tx>
                <c:spPr>
                  <a:solidFill>
                    <a:schemeClr val="accent1">
                      <a:tint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tools!$B$14</c15:sqref>
                        </c15:formulaRef>
                      </c:ext>
                    </c:extLst>
                    <c:numCache>
                      <c:formatCode>0%</c:formatCode>
                      <c:ptCount val="1"/>
                      <c:pt idx="0">
                        <c:v>0.12</c:v>
                      </c:pt>
                    </c:numCache>
                  </c:numRef>
                </c:val>
                <c:extLst xmlns:c15="http://schemas.microsoft.com/office/drawing/2012/chart">
                  <c:ext xmlns:c16="http://schemas.microsoft.com/office/drawing/2014/chart" uri="{C3380CC4-5D6E-409C-BE32-E72D297353CC}">
                    <c16:uniqueId val="{0000000C-6452-478C-B4C3-502F03994615}"/>
                  </c:ext>
                </c:extLst>
              </c15:ser>
            </c15:filteredBarSeries>
          </c:ext>
        </c:extLst>
      </c:barChart>
      <c:catAx>
        <c:axId val="339066783"/>
        <c:scaling>
          <c:orientation val="minMax"/>
        </c:scaling>
        <c:delete val="1"/>
        <c:axPos val="b"/>
        <c:numFmt formatCode="General" sourceLinked="1"/>
        <c:majorTickMark val="none"/>
        <c:minorTickMark val="none"/>
        <c:tickLblPos val="nextTo"/>
        <c:crossAx val="339068031"/>
        <c:crosses val="autoZero"/>
        <c:auto val="1"/>
        <c:lblAlgn val="ctr"/>
        <c:lblOffset val="100"/>
        <c:noMultiLvlLbl val="0"/>
      </c:catAx>
      <c:valAx>
        <c:axId val="339068031"/>
        <c:scaling>
          <c:orientation val="minMax"/>
          <c:min val="0.1"/>
        </c:scaling>
        <c:delete val="1"/>
        <c:axPos val="l"/>
        <c:numFmt formatCode="0%" sourceLinked="1"/>
        <c:majorTickMark val="none"/>
        <c:minorTickMark val="none"/>
        <c:tickLblPos val="nextTo"/>
        <c:crossAx val="3390667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16.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05F23-CE29-45AC-BCA7-75FB24492585}" type="doc">
      <dgm:prSet loTypeId="urn:microsoft.com/office/officeart/2005/8/layout/pyramid1" loCatId="pyramid" qsTypeId="urn:microsoft.com/office/officeart/2005/8/quickstyle/simple1" qsCatId="simple" csTypeId="urn:microsoft.com/office/officeart/2005/8/colors/accent0_1" csCatId="mainScheme" phldr="1"/>
      <dgm:spPr/>
    </dgm:pt>
    <dgm:pt modelId="{7715E77D-CFB2-4C3A-BC28-7824C44418A4}">
      <dgm:prSet phldrT="[文本]" custT="1"/>
      <dgm:spPr/>
      <dgm:t>
        <a:bodyPr/>
        <a:lstStyle/>
        <a:p>
          <a:endParaRPr lang="en-US" altLang="zh-CN" sz="2400"/>
        </a:p>
        <a:p>
          <a:r>
            <a:rPr lang="zh-CN" altLang="en-US" sz="2400"/>
            <a:t>价值观</a:t>
          </a:r>
        </a:p>
      </dgm:t>
    </dgm:pt>
    <dgm:pt modelId="{192E4F0B-444B-416C-9F80-E45EA85CAB79}" type="parTrans" cxnId="{CBF535EB-58B5-4977-979F-5CB7108A6F0E}">
      <dgm:prSet/>
      <dgm:spPr/>
      <dgm:t>
        <a:bodyPr/>
        <a:lstStyle/>
        <a:p>
          <a:endParaRPr lang="zh-CN" altLang="en-US" sz="2000"/>
        </a:p>
      </dgm:t>
    </dgm:pt>
    <dgm:pt modelId="{A058DEAD-9D56-48F8-9499-F4EF5138145C}" type="sibTrans" cxnId="{CBF535EB-58B5-4977-979F-5CB7108A6F0E}">
      <dgm:prSet/>
      <dgm:spPr/>
      <dgm:t>
        <a:bodyPr/>
        <a:lstStyle/>
        <a:p>
          <a:endParaRPr lang="zh-CN" altLang="en-US" sz="2000"/>
        </a:p>
      </dgm:t>
    </dgm:pt>
    <dgm:pt modelId="{1885F8AC-57E2-4DBB-AFFE-6270F69CA2E8}">
      <dgm:prSet phldrT="[文本]" custT="1"/>
      <dgm:spPr/>
      <dgm:t>
        <a:bodyPr/>
        <a:lstStyle/>
        <a:p>
          <a:endParaRPr lang="en-US" altLang="zh-CN" sz="2400"/>
        </a:p>
        <a:p>
          <a:r>
            <a:rPr lang="zh-CN" altLang="en-US" sz="2400"/>
            <a:t>原则</a:t>
          </a:r>
        </a:p>
      </dgm:t>
    </dgm:pt>
    <dgm:pt modelId="{A03E3204-FCDB-4A51-8D1E-2A688AB5EDD9}" type="parTrans" cxnId="{58A37048-8C0C-4E34-B394-DED85450BB7C}">
      <dgm:prSet/>
      <dgm:spPr/>
      <dgm:t>
        <a:bodyPr/>
        <a:lstStyle/>
        <a:p>
          <a:endParaRPr lang="zh-CN" altLang="en-US" sz="2000"/>
        </a:p>
      </dgm:t>
    </dgm:pt>
    <dgm:pt modelId="{D0C96A73-FCD3-4242-8315-B59A58283765}" type="sibTrans" cxnId="{58A37048-8C0C-4E34-B394-DED85450BB7C}">
      <dgm:prSet/>
      <dgm:spPr/>
      <dgm:t>
        <a:bodyPr/>
        <a:lstStyle/>
        <a:p>
          <a:endParaRPr lang="zh-CN" altLang="en-US" sz="2000"/>
        </a:p>
      </dgm:t>
    </dgm:pt>
    <dgm:pt modelId="{70B4F251-B9A6-45D2-8802-8EE292976509}">
      <dgm:prSet phldrT="[文本]" custT="1"/>
      <dgm:spPr/>
      <dgm:t>
        <a:bodyPr/>
        <a:lstStyle/>
        <a:p>
          <a:endParaRPr lang="en-US" altLang="zh-CN" sz="2400" dirty="0"/>
        </a:p>
        <a:p>
          <a:r>
            <a:rPr lang="zh-CN" altLang="en-US" sz="2400" dirty="0"/>
            <a:t>方法</a:t>
          </a:r>
        </a:p>
      </dgm:t>
    </dgm:pt>
    <dgm:pt modelId="{75421201-CE82-45CC-8659-308BCA675F79}" type="parTrans" cxnId="{0E4C55FC-3517-4FE2-9E83-40237358F57A}">
      <dgm:prSet/>
      <dgm:spPr/>
      <dgm:t>
        <a:bodyPr/>
        <a:lstStyle/>
        <a:p>
          <a:endParaRPr lang="zh-CN" altLang="en-US" sz="2000"/>
        </a:p>
      </dgm:t>
    </dgm:pt>
    <dgm:pt modelId="{35216608-0F38-4023-A10F-35F873707941}" type="sibTrans" cxnId="{0E4C55FC-3517-4FE2-9E83-40237358F57A}">
      <dgm:prSet/>
      <dgm:spPr/>
      <dgm:t>
        <a:bodyPr/>
        <a:lstStyle/>
        <a:p>
          <a:endParaRPr lang="zh-CN" altLang="en-US" sz="2000"/>
        </a:p>
      </dgm:t>
    </dgm:pt>
    <dgm:pt modelId="{1AE4572E-F21B-4A9F-81B0-CE741B1C449F}">
      <dgm:prSet phldrT="[文本]" custT="1"/>
      <dgm:spPr/>
      <dgm:t>
        <a:bodyPr/>
        <a:lstStyle/>
        <a:p>
          <a:endParaRPr lang="en-US" altLang="zh-CN" sz="2400"/>
        </a:p>
        <a:p>
          <a:r>
            <a:rPr lang="zh-CN" altLang="en-US" sz="2400"/>
            <a:t>工具</a:t>
          </a:r>
        </a:p>
      </dgm:t>
    </dgm:pt>
    <dgm:pt modelId="{70CB1C81-E653-44F4-BE64-38300759D056}" type="parTrans" cxnId="{9744BBCD-69EF-4E85-B007-BBDEB34383E6}">
      <dgm:prSet/>
      <dgm:spPr/>
      <dgm:t>
        <a:bodyPr/>
        <a:lstStyle/>
        <a:p>
          <a:endParaRPr lang="zh-CN" altLang="en-US" sz="2000"/>
        </a:p>
      </dgm:t>
    </dgm:pt>
    <dgm:pt modelId="{1CE4CD57-C86C-4496-80B7-665DC7D6BD26}" type="sibTrans" cxnId="{9744BBCD-69EF-4E85-B007-BBDEB34383E6}">
      <dgm:prSet/>
      <dgm:spPr/>
      <dgm:t>
        <a:bodyPr/>
        <a:lstStyle/>
        <a:p>
          <a:endParaRPr lang="zh-CN" altLang="en-US" sz="2000"/>
        </a:p>
      </dgm:t>
    </dgm:pt>
    <dgm:pt modelId="{BE0184C0-6C0D-431F-A393-95BE6D2A7E94}">
      <dgm:prSet phldrT="[文本]" custT="1"/>
      <dgm:spPr/>
      <dgm:t>
        <a:bodyPr/>
        <a:lstStyle/>
        <a:p>
          <a:endParaRPr lang="en-US" altLang="zh-CN" sz="2400"/>
        </a:p>
        <a:p>
          <a:r>
            <a:rPr lang="zh-CN" altLang="en-US" sz="2400"/>
            <a:t>实践</a:t>
          </a:r>
        </a:p>
      </dgm:t>
    </dgm:pt>
    <dgm:pt modelId="{571AA34B-19EB-41B9-A3DA-6A1AFDB07010}" type="parTrans" cxnId="{05AB2B76-6CAB-48E0-AEE4-D5F109923F5A}">
      <dgm:prSet/>
      <dgm:spPr/>
      <dgm:t>
        <a:bodyPr/>
        <a:lstStyle/>
        <a:p>
          <a:endParaRPr lang="zh-CN" altLang="en-US" sz="2000"/>
        </a:p>
      </dgm:t>
    </dgm:pt>
    <dgm:pt modelId="{91296D21-C69B-40A6-8E6D-7A3FA0F39133}" type="sibTrans" cxnId="{05AB2B76-6CAB-48E0-AEE4-D5F109923F5A}">
      <dgm:prSet/>
      <dgm:spPr/>
      <dgm:t>
        <a:bodyPr/>
        <a:lstStyle/>
        <a:p>
          <a:endParaRPr lang="zh-CN" altLang="en-US" sz="2000"/>
        </a:p>
      </dgm:t>
    </dgm:pt>
    <dgm:pt modelId="{0E711D0F-6B63-4AB0-86C4-D49E7FF95E4E}" type="pres">
      <dgm:prSet presAssocID="{8D305F23-CE29-45AC-BCA7-75FB24492585}" presName="Name0" presStyleCnt="0">
        <dgm:presLayoutVars>
          <dgm:dir/>
          <dgm:animLvl val="lvl"/>
          <dgm:resizeHandles val="exact"/>
        </dgm:presLayoutVars>
      </dgm:prSet>
      <dgm:spPr/>
    </dgm:pt>
    <dgm:pt modelId="{7CDF8AB5-3C9C-4835-8530-0FDCE221FA4D}" type="pres">
      <dgm:prSet presAssocID="{7715E77D-CFB2-4C3A-BC28-7824C44418A4}" presName="Name8" presStyleCnt="0"/>
      <dgm:spPr/>
    </dgm:pt>
    <dgm:pt modelId="{76F7BE0F-5507-4A5D-A7DB-5A6F4854406D}" type="pres">
      <dgm:prSet presAssocID="{7715E77D-CFB2-4C3A-BC28-7824C44418A4}" presName="level" presStyleLbl="node1" presStyleIdx="0" presStyleCnt="5">
        <dgm:presLayoutVars>
          <dgm:chMax val="1"/>
          <dgm:bulletEnabled val="1"/>
        </dgm:presLayoutVars>
      </dgm:prSet>
      <dgm:spPr/>
      <dgm:t>
        <a:bodyPr/>
        <a:lstStyle/>
        <a:p>
          <a:endParaRPr lang="zh-CN" altLang="en-US"/>
        </a:p>
      </dgm:t>
    </dgm:pt>
    <dgm:pt modelId="{63BAEE5E-4FE1-41B2-8AEF-1771785E0D07}" type="pres">
      <dgm:prSet presAssocID="{7715E77D-CFB2-4C3A-BC28-7824C44418A4}" presName="levelTx" presStyleLbl="revTx" presStyleIdx="0" presStyleCnt="0">
        <dgm:presLayoutVars>
          <dgm:chMax val="1"/>
          <dgm:bulletEnabled val="1"/>
        </dgm:presLayoutVars>
      </dgm:prSet>
      <dgm:spPr/>
      <dgm:t>
        <a:bodyPr/>
        <a:lstStyle/>
        <a:p>
          <a:endParaRPr lang="zh-CN" altLang="en-US"/>
        </a:p>
      </dgm:t>
    </dgm:pt>
    <dgm:pt modelId="{E77D792B-2811-4573-942C-8428668A8364}" type="pres">
      <dgm:prSet presAssocID="{1885F8AC-57E2-4DBB-AFFE-6270F69CA2E8}" presName="Name8" presStyleCnt="0"/>
      <dgm:spPr/>
    </dgm:pt>
    <dgm:pt modelId="{D8FF3EB6-B505-4CE3-A2C3-79488AC62AD1}" type="pres">
      <dgm:prSet presAssocID="{1885F8AC-57E2-4DBB-AFFE-6270F69CA2E8}" presName="level" presStyleLbl="node1" presStyleIdx="1" presStyleCnt="5">
        <dgm:presLayoutVars>
          <dgm:chMax val="1"/>
          <dgm:bulletEnabled val="1"/>
        </dgm:presLayoutVars>
      </dgm:prSet>
      <dgm:spPr/>
      <dgm:t>
        <a:bodyPr/>
        <a:lstStyle/>
        <a:p>
          <a:endParaRPr lang="zh-CN" altLang="en-US"/>
        </a:p>
      </dgm:t>
    </dgm:pt>
    <dgm:pt modelId="{714795D1-1B91-4E6D-829F-3CA5DFC6CC06}" type="pres">
      <dgm:prSet presAssocID="{1885F8AC-57E2-4DBB-AFFE-6270F69CA2E8}" presName="levelTx" presStyleLbl="revTx" presStyleIdx="0" presStyleCnt="0">
        <dgm:presLayoutVars>
          <dgm:chMax val="1"/>
          <dgm:bulletEnabled val="1"/>
        </dgm:presLayoutVars>
      </dgm:prSet>
      <dgm:spPr/>
      <dgm:t>
        <a:bodyPr/>
        <a:lstStyle/>
        <a:p>
          <a:endParaRPr lang="zh-CN" altLang="en-US"/>
        </a:p>
      </dgm:t>
    </dgm:pt>
    <dgm:pt modelId="{33282226-B1EE-4F5D-9CB7-08E6F3DD76A8}" type="pres">
      <dgm:prSet presAssocID="{70B4F251-B9A6-45D2-8802-8EE292976509}" presName="Name8" presStyleCnt="0"/>
      <dgm:spPr/>
    </dgm:pt>
    <dgm:pt modelId="{A81849F9-F51B-4324-851B-B6DB91A76D3B}" type="pres">
      <dgm:prSet presAssocID="{70B4F251-B9A6-45D2-8802-8EE292976509}" presName="level" presStyleLbl="node1" presStyleIdx="2" presStyleCnt="5">
        <dgm:presLayoutVars>
          <dgm:chMax val="1"/>
          <dgm:bulletEnabled val="1"/>
        </dgm:presLayoutVars>
      </dgm:prSet>
      <dgm:spPr/>
      <dgm:t>
        <a:bodyPr/>
        <a:lstStyle/>
        <a:p>
          <a:endParaRPr lang="zh-CN" altLang="en-US"/>
        </a:p>
      </dgm:t>
    </dgm:pt>
    <dgm:pt modelId="{908A4938-36FD-46D4-AFC6-B3F361E32A66}" type="pres">
      <dgm:prSet presAssocID="{70B4F251-B9A6-45D2-8802-8EE292976509}" presName="levelTx" presStyleLbl="revTx" presStyleIdx="0" presStyleCnt="0">
        <dgm:presLayoutVars>
          <dgm:chMax val="1"/>
          <dgm:bulletEnabled val="1"/>
        </dgm:presLayoutVars>
      </dgm:prSet>
      <dgm:spPr/>
      <dgm:t>
        <a:bodyPr/>
        <a:lstStyle/>
        <a:p>
          <a:endParaRPr lang="zh-CN" altLang="en-US"/>
        </a:p>
      </dgm:t>
    </dgm:pt>
    <dgm:pt modelId="{22DB36D7-FE5B-4083-AB80-6A58302CD62A}" type="pres">
      <dgm:prSet presAssocID="{BE0184C0-6C0D-431F-A393-95BE6D2A7E94}" presName="Name8" presStyleCnt="0"/>
      <dgm:spPr/>
    </dgm:pt>
    <dgm:pt modelId="{2B3CB6C1-E5EF-4830-B7B1-79E4DBA101E6}" type="pres">
      <dgm:prSet presAssocID="{BE0184C0-6C0D-431F-A393-95BE6D2A7E94}" presName="level" presStyleLbl="node1" presStyleIdx="3" presStyleCnt="5">
        <dgm:presLayoutVars>
          <dgm:chMax val="1"/>
          <dgm:bulletEnabled val="1"/>
        </dgm:presLayoutVars>
      </dgm:prSet>
      <dgm:spPr/>
      <dgm:t>
        <a:bodyPr/>
        <a:lstStyle/>
        <a:p>
          <a:endParaRPr lang="zh-CN" altLang="en-US"/>
        </a:p>
      </dgm:t>
    </dgm:pt>
    <dgm:pt modelId="{F8693717-5DDB-436C-91F9-BC4FF1176B74}" type="pres">
      <dgm:prSet presAssocID="{BE0184C0-6C0D-431F-A393-95BE6D2A7E94}" presName="levelTx" presStyleLbl="revTx" presStyleIdx="0" presStyleCnt="0">
        <dgm:presLayoutVars>
          <dgm:chMax val="1"/>
          <dgm:bulletEnabled val="1"/>
        </dgm:presLayoutVars>
      </dgm:prSet>
      <dgm:spPr/>
      <dgm:t>
        <a:bodyPr/>
        <a:lstStyle/>
        <a:p>
          <a:endParaRPr lang="zh-CN" altLang="en-US"/>
        </a:p>
      </dgm:t>
    </dgm:pt>
    <dgm:pt modelId="{E8E1F669-DB71-4780-9963-DC31CD0A2834}" type="pres">
      <dgm:prSet presAssocID="{1AE4572E-F21B-4A9F-81B0-CE741B1C449F}" presName="Name8" presStyleCnt="0"/>
      <dgm:spPr/>
    </dgm:pt>
    <dgm:pt modelId="{8BFAF75B-65ED-4E04-BC6A-611A1AEED197}" type="pres">
      <dgm:prSet presAssocID="{1AE4572E-F21B-4A9F-81B0-CE741B1C449F}" presName="level" presStyleLbl="node1" presStyleIdx="4" presStyleCnt="5">
        <dgm:presLayoutVars>
          <dgm:chMax val="1"/>
          <dgm:bulletEnabled val="1"/>
        </dgm:presLayoutVars>
      </dgm:prSet>
      <dgm:spPr/>
      <dgm:t>
        <a:bodyPr/>
        <a:lstStyle/>
        <a:p>
          <a:endParaRPr lang="zh-CN" altLang="en-US"/>
        </a:p>
      </dgm:t>
    </dgm:pt>
    <dgm:pt modelId="{31F0107D-D7BF-4F7A-80CC-080AF898BFEA}" type="pres">
      <dgm:prSet presAssocID="{1AE4572E-F21B-4A9F-81B0-CE741B1C449F}" presName="levelTx" presStyleLbl="revTx" presStyleIdx="0" presStyleCnt="0">
        <dgm:presLayoutVars>
          <dgm:chMax val="1"/>
          <dgm:bulletEnabled val="1"/>
        </dgm:presLayoutVars>
      </dgm:prSet>
      <dgm:spPr/>
      <dgm:t>
        <a:bodyPr/>
        <a:lstStyle/>
        <a:p>
          <a:endParaRPr lang="zh-CN" altLang="en-US"/>
        </a:p>
      </dgm:t>
    </dgm:pt>
  </dgm:ptLst>
  <dgm:cxnLst>
    <dgm:cxn modelId="{CBF535EB-58B5-4977-979F-5CB7108A6F0E}" srcId="{8D305F23-CE29-45AC-BCA7-75FB24492585}" destId="{7715E77D-CFB2-4C3A-BC28-7824C44418A4}" srcOrd="0" destOrd="0" parTransId="{192E4F0B-444B-416C-9F80-E45EA85CAB79}" sibTransId="{A058DEAD-9D56-48F8-9499-F4EF5138145C}"/>
    <dgm:cxn modelId="{C52A19D7-FF97-402D-A044-14ECDE3E0103}" type="presOf" srcId="{1AE4572E-F21B-4A9F-81B0-CE741B1C449F}" destId="{31F0107D-D7BF-4F7A-80CC-080AF898BFEA}" srcOrd="1" destOrd="0" presId="urn:microsoft.com/office/officeart/2005/8/layout/pyramid1"/>
    <dgm:cxn modelId="{9619F3DB-04A2-46F4-A277-852C4A2B5AE7}" type="presOf" srcId="{1885F8AC-57E2-4DBB-AFFE-6270F69CA2E8}" destId="{714795D1-1B91-4E6D-829F-3CA5DFC6CC06}" srcOrd="1" destOrd="0" presId="urn:microsoft.com/office/officeart/2005/8/layout/pyramid1"/>
    <dgm:cxn modelId="{58A37048-8C0C-4E34-B394-DED85450BB7C}" srcId="{8D305F23-CE29-45AC-BCA7-75FB24492585}" destId="{1885F8AC-57E2-4DBB-AFFE-6270F69CA2E8}" srcOrd="1" destOrd="0" parTransId="{A03E3204-FCDB-4A51-8D1E-2A688AB5EDD9}" sibTransId="{D0C96A73-FCD3-4242-8315-B59A58283765}"/>
    <dgm:cxn modelId="{EA64CA27-8D52-46E4-B1D4-91E2E02B969B}" type="presOf" srcId="{1AE4572E-F21B-4A9F-81B0-CE741B1C449F}" destId="{8BFAF75B-65ED-4E04-BC6A-611A1AEED197}" srcOrd="0" destOrd="0" presId="urn:microsoft.com/office/officeart/2005/8/layout/pyramid1"/>
    <dgm:cxn modelId="{08718A74-2F23-4BD8-87CE-33BA748D3720}" type="presOf" srcId="{7715E77D-CFB2-4C3A-BC28-7824C44418A4}" destId="{76F7BE0F-5507-4A5D-A7DB-5A6F4854406D}" srcOrd="0" destOrd="0" presId="urn:microsoft.com/office/officeart/2005/8/layout/pyramid1"/>
    <dgm:cxn modelId="{3FECCAC0-7F52-4D81-B89B-63EA87D2739A}" type="presOf" srcId="{8D305F23-CE29-45AC-BCA7-75FB24492585}" destId="{0E711D0F-6B63-4AB0-86C4-D49E7FF95E4E}" srcOrd="0" destOrd="0" presId="urn:microsoft.com/office/officeart/2005/8/layout/pyramid1"/>
    <dgm:cxn modelId="{9744BBCD-69EF-4E85-B007-BBDEB34383E6}" srcId="{8D305F23-CE29-45AC-BCA7-75FB24492585}" destId="{1AE4572E-F21B-4A9F-81B0-CE741B1C449F}" srcOrd="4" destOrd="0" parTransId="{70CB1C81-E653-44F4-BE64-38300759D056}" sibTransId="{1CE4CD57-C86C-4496-80B7-665DC7D6BD26}"/>
    <dgm:cxn modelId="{0E4C55FC-3517-4FE2-9E83-40237358F57A}" srcId="{8D305F23-CE29-45AC-BCA7-75FB24492585}" destId="{70B4F251-B9A6-45D2-8802-8EE292976509}" srcOrd="2" destOrd="0" parTransId="{75421201-CE82-45CC-8659-308BCA675F79}" sibTransId="{35216608-0F38-4023-A10F-35F873707941}"/>
    <dgm:cxn modelId="{48A7876D-AD64-4493-ADEA-7CD2617892F8}" type="presOf" srcId="{70B4F251-B9A6-45D2-8802-8EE292976509}" destId="{A81849F9-F51B-4324-851B-B6DB91A76D3B}" srcOrd="0" destOrd="0" presId="urn:microsoft.com/office/officeart/2005/8/layout/pyramid1"/>
    <dgm:cxn modelId="{D7308C97-6A4E-4B49-AAA6-FB7573FF4736}" type="presOf" srcId="{7715E77D-CFB2-4C3A-BC28-7824C44418A4}" destId="{63BAEE5E-4FE1-41B2-8AEF-1771785E0D07}" srcOrd="1" destOrd="0" presId="urn:microsoft.com/office/officeart/2005/8/layout/pyramid1"/>
    <dgm:cxn modelId="{601155CB-900F-41C8-BC54-28D447B2509B}" type="presOf" srcId="{BE0184C0-6C0D-431F-A393-95BE6D2A7E94}" destId="{F8693717-5DDB-436C-91F9-BC4FF1176B74}" srcOrd="1" destOrd="0" presId="urn:microsoft.com/office/officeart/2005/8/layout/pyramid1"/>
    <dgm:cxn modelId="{D7C3C241-78F0-476B-9A5D-4EFA86CAA128}" type="presOf" srcId="{70B4F251-B9A6-45D2-8802-8EE292976509}" destId="{908A4938-36FD-46D4-AFC6-B3F361E32A66}" srcOrd="1" destOrd="0" presId="urn:microsoft.com/office/officeart/2005/8/layout/pyramid1"/>
    <dgm:cxn modelId="{36A20A05-78EE-470B-B0AC-D3D7A22C3DC2}" type="presOf" srcId="{BE0184C0-6C0D-431F-A393-95BE6D2A7E94}" destId="{2B3CB6C1-E5EF-4830-B7B1-79E4DBA101E6}" srcOrd="0" destOrd="0" presId="urn:microsoft.com/office/officeart/2005/8/layout/pyramid1"/>
    <dgm:cxn modelId="{05AB2B76-6CAB-48E0-AEE4-D5F109923F5A}" srcId="{8D305F23-CE29-45AC-BCA7-75FB24492585}" destId="{BE0184C0-6C0D-431F-A393-95BE6D2A7E94}" srcOrd="3" destOrd="0" parTransId="{571AA34B-19EB-41B9-A3DA-6A1AFDB07010}" sibTransId="{91296D21-C69B-40A6-8E6D-7A3FA0F39133}"/>
    <dgm:cxn modelId="{73B54497-6198-4E90-8DB7-3B44D9E2EF67}" type="presOf" srcId="{1885F8AC-57E2-4DBB-AFFE-6270F69CA2E8}" destId="{D8FF3EB6-B505-4CE3-A2C3-79488AC62AD1}" srcOrd="0" destOrd="0" presId="urn:microsoft.com/office/officeart/2005/8/layout/pyramid1"/>
    <dgm:cxn modelId="{954B113A-A75E-44D5-B2BE-067E0AE03737}" type="presParOf" srcId="{0E711D0F-6B63-4AB0-86C4-D49E7FF95E4E}" destId="{7CDF8AB5-3C9C-4835-8530-0FDCE221FA4D}" srcOrd="0" destOrd="0" presId="urn:microsoft.com/office/officeart/2005/8/layout/pyramid1"/>
    <dgm:cxn modelId="{43C08041-360F-4239-A482-D54200E6C840}" type="presParOf" srcId="{7CDF8AB5-3C9C-4835-8530-0FDCE221FA4D}" destId="{76F7BE0F-5507-4A5D-A7DB-5A6F4854406D}" srcOrd="0" destOrd="0" presId="urn:microsoft.com/office/officeart/2005/8/layout/pyramid1"/>
    <dgm:cxn modelId="{242B7B74-7C8E-49D9-8001-0E9999E16416}" type="presParOf" srcId="{7CDF8AB5-3C9C-4835-8530-0FDCE221FA4D}" destId="{63BAEE5E-4FE1-41B2-8AEF-1771785E0D07}" srcOrd="1" destOrd="0" presId="urn:microsoft.com/office/officeart/2005/8/layout/pyramid1"/>
    <dgm:cxn modelId="{644B5CCF-9AEF-4875-9B5E-A0C9C1575DA9}" type="presParOf" srcId="{0E711D0F-6B63-4AB0-86C4-D49E7FF95E4E}" destId="{E77D792B-2811-4573-942C-8428668A8364}" srcOrd="1" destOrd="0" presId="urn:microsoft.com/office/officeart/2005/8/layout/pyramid1"/>
    <dgm:cxn modelId="{E087F270-6E41-41A2-A5C4-A440E9F04608}" type="presParOf" srcId="{E77D792B-2811-4573-942C-8428668A8364}" destId="{D8FF3EB6-B505-4CE3-A2C3-79488AC62AD1}" srcOrd="0" destOrd="0" presId="urn:microsoft.com/office/officeart/2005/8/layout/pyramid1"/>
    <dgm:cxn modelId="{EFE17B31-4FFF-40B9-B0A4-CF7F5C6044BB}" type="presParOf" srcId="{E77D792B-2811-4573-942C-8428668A8364}" destId="{714795D1-1B91-4E6D-829F-3CA5DFC6CC06}" srcOrd="1" destOrd="0" presId="urn:microsoft.com/office/officeart/2005/8/layout/pyramid1"/>
    <dgm:cxn modelId="{6D9F4D32-5B9C-423E-819B-0FDEBB6EB21E}" type="presParOf" srcId="{0E711D0F-6B63-4AB0-86C4-D49E7FF95E4E}" destId="{33282226-B1EE-4F5D-9CB7-08E6F3DD76A8}" srcOrd="2" destOrd="0" presId="urn:microsoft.com/office/officeart/2005/8/layout/pyramid1"/>
    <dgm:cxn modelId="{28268511-92BE-4D37-B662-A80E8A36F85E}" type="presParOf" srcId="{33282226-B1EE-4F5D-9CB7-08E6F3DD76A8}" destId="{A81849F9-F51B-4324-851B-B6DB91A76D3B}" srcOrd="0" destOrd="0" presId="urn:microsoft.com/office/officeart/2005/8/layout/pyramid1"/>
    <dgm:cxn modelId="{EED8AB57-9701-4A88-BB28-BA9CC2AA0649}" type="presParOf" srcId="{33282226-B1EE-4F5D-9CB7-08E6F3DD76A8}" destId="{908A4938-36FD-46D4-AFC6-B3F361E32A66}" srcOrd="1" destOrd="0" presId="urn:microsoft.com/office/officeart/2005/8/layout/pyramid1"/>
    <dgm:cxn modelId="{822B86BB-6BB6-4702-B923-C90AB333CB07}" type="presParOf" srcId="{0E711D0F-6B63-4AB0-86C4-D49E7FF95E4E}" destId="{22DB36D7-FE5B-4083-AB80-6A58302CD62A}" srcOrd="3" destOrd="0" presId="urn:microsoft.com/office/officeart/2005/8/layout/pyramid1"/>
    <dgm:cxn modelId="{2EEA69F3-E075-4F32-AAAD-15ECBF8FCE73}" type="presParOf" srcId="{22DB36D7-FE5B-4083-AB80-6A58302CD62A}" destId="{2B3CB6C1-E5EF-4830-B7B1-79E4DBA101E6}" srcOrd="0" destOrd="0" presId="urn:microsoft.com/office/officeart/2005/8/layout/pyramid1"/>
    <dgm:cxn modelId="{42213EBB-51C1-4C09-A94A-C5AAC4B400B0}" type="presParOf" srcId="{22DB36D7-FE5B-4083-AB80-6A58302CD62A}" destId="{F8693717-5DDB-436C-91F9-BC4FF1176B74}" srcOrd="1" destOrd="0" presId="urn:microsoft.com/office/officeart/2005/8/layout/pyramid1"/>
    <dgm:cxn modelId="{EF0EF219-E52A-4CE9-9ADA-54F364EAECD2}" type="presParOf" srcId="{0E711D0F-6B63-4AB0-86C4-D49E7FF95E4E}" destId="{E8E1F669-DB71-4780-9963-DC31CD0A2834}" srcOrd="4" destOrd="0" presId="urn:microsoft.com/office/officeart/2005/8/layout/pyramid1"/>
    <dgm:cxn modelId="{B14FE26D-889E-4F30-BA30-C40EAE2E3A7E}" type="presParOf" srcId="{E8E1F669-DB71-4780-9963-DC31CD0A2834}" destId="{8BFAF75B-65ED-4E04-BC6A-611A1AEED197}" srcOrd="0" destOrd="0" presId="urn:microsoft.com/office/officeart/2005/8/layout/pyramid1"/>
    <dgm:cxn modelId="{07FB2F99-A4FA-443B-B88C-4316D8EAB4AD}" type="presParOf" srcId="{E8E1F669-DB71-4780-9963-DC31CD0A2834}" destId="{31F0107D-D7BF-4F7A-80CC-080AF898BFEA}"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C1E3A-BB93-44E5-BDD0-199CD1AFFDBB}" type="doc">
      <dgm:prSet loTypeId="urn:microsoft.com/office/officeart/2005/8/layout/radial2" loCatId="relationship" qsTypeId="urn:microsoft.com/office/officeart/2005/8/quickstyle/simple1" qsCatId="simple" csTypeId="urn:microsoft.com/office/officeart/2005/8/colors/colorful4" csCatId="colorful" phldr="1"/>
      <dgm:spPr/>
    </dgm:pt>
    <dgm:pt modelId="{BF607E5D-856E-4530-AB2A-313FC657C68E}">
      <dgm:prSet phldrT="[文本]" custT="1"/>
      <dgm:spPr>
        <a:xfrm>
          <a:off x="1542412" y="891"/>
          <a:ext cx="692144" cy="692144"/>
        </a:xfrm>
      </dgm:spPr>
      <dgm:t>
        <a:bodyPr/>
        <a:lstStyle/>
        <a:p>
          <a:r>
            <a:rPr lang="zh-CN" altLang="en-US" sz="2200" smtClean="0">
              <a:latin typeface="等线" panose="020F0502020204030204"/>
              <a:ea typeface="等线" panose="02010600030101010101" pitchFamily="2" charset="-122"/>
              <a:cs typeface="+mn-cs"/>
            </a:rPr>
            <a:t>文化</a:t>
          </a:r>
          <a:endParaRPr lang="zh-CN" altLang="en-US" sz="2200" dirty="0">
            <a:latin typeface="等线" panose="020F0502020204030204"/>
            <a:ea typeface="等线" panose="02010600030101010101" pitchFamily="2" charset="-122"/>
            <a:cs typeface="+mn-cs"/>
          </a:endParaRPr>
        </a:p>
      </dgm:t>
    </dgm:pt>
    <dgm:pt modelId="{CFC626CB-B266-4121-9B0F-ADB4B041DD7D}" type="parTrans" cxnId="{BF9C0A5B-AB2B-4BA8-93A3-81D31969B78C}">
      <dgm:prSet/>
      <dgm:spPr>
        <a:xfrm rot="19037757">
          <a:off x="1318909" y="678682"/>
          <a:ext cx="363437" cy="52470"/>
        </a:xfrm>
      </dgm:spPr>
      <dgm:t>
        <a:bodyPr/>
        <a:lstStyle/>
        <a:p>
          <a:endParaRPr lang="zh-CN" altLang="en-US"/>
        </a:p>
      </dgm:t>
    </dgm:pt>
    <dgm:pt modelId="{E0909A11-D2F5-4DAE-9D1F-F566F85A3236}" type="sibTrans" cxnId="{BF9C0A5B-AB2B-4BA8-93A3-81D31969B78C}">
      <dgm:prSet/>
      <dgm:spPr/>
      <dgm:t>
        <a:bodyPr/>
        <a:lstStyle/>
        <a:p>
          <a:endParaRPr lang="zh-CN" altLang="en-US"/>
        </a:p>
      </dgm:t>
    </dgm:pt>
    <dgm:pt modelId="{89338561-BE3C-49DA-8F32-246F6CCAC93D}">
      <dgm:prSet phldrT="[文本]" custT="1"/>
      <dgm:spPr>
        <a:xfrm>
          <a:off x="1771192" y="854712"/>
          <a:ext cx="692144" cy="692144"/>
        </a:xfrm>
      </dgm:spPr>
      <dgm:t>
        <a:bodyPr/>
        <a:lstStyle/>
        <a:p>
          <a:r>
            <a:rPr lang="zh-CN" altLang="en-US" sz="2200" smtClean="0">
              <a:latin typeface="等线" panose="020F0502020204030204"/>
              <a:ea typeface="等线" panose="02010600030101010101" pitchFamily="2" charset="-122"/>
              <a:cs typeface="+mn-cs"/>
            </a:rPr>
            <a:t>联系</a:t>
          </a:r>
          <a:endParaRPr lang="zh-CN" altLang="en-US" sz="2200" dirty="0">
            <a:latin typeface="等线" panose="020F0502020204030204"/>
            <a:ea typeface="等线" panose="02010600030101010101" pitchFamily="2" charset="-122"/>
            <a:cs typeface="+mn-cs"/>
          </a:endParaRPr>
        </a:p>
      </dgm:t>
    </dgm:pt>
    <dgm:pt modelId="{BE1E2A84-0883-4631-B12B-ED558C855F8C}" type="parTrans" cxnId="{07EFFB8F-7FDA-44AD-B3A6-DB8E580EB4E1}">
      <dgm:prSet/>
      <dgm:spPr>
        <a:xfrm>
          <a:off x="1367089" y="1174549"/>
          <a:ext cx="404103" cy="52470"/>
        </a:xfrm>
      </dgm:spPr>
      <dgm:t>
        <a:bodyPr/>
        <a:lstStyle/>
        <a:p>
          <a:endParaRPr lang="zh-CN" altLang="en-US"/>
        </a:p>
      </dgm:t>
    </dgm:pt>
    <dgm:pt modelId="{53C29002-194E-4DFE-86B7-B4EE24DBD705}" type="sibTrans" cxnId="{07EFFB8F-7FDA-44AD-B3A6-DB8E580EB4E1}">
      <dgm:prSet/>
      <dgm:spPr/>
      <dgm:t>
        <a:bodyPr/>
        <a:lstStyle/>
        <a:p>
          <a:endParaRPr lang="zh-CN" altLang="en-US"/>
        </a:p>
      </dgm:t>
    </dgm:pt>
    <dgm:pt modelId="{17C9CC5B-419B-4C0E-8012-B4C3C5AAF0B9}">
      <dgm:prSet phldrT="[文本]" custT="1"/>
      <dgm:spPr>
        <a:xfrm>
          <a:off x="1542412" y="1708533"/>
          <a:ext cx="692144" cy="692144"/>
        </a:xfrm>
      </dgm:spPr>
      <dgm:t>
        <a:bodyPr/>
        <a:lstStyle/>
        <a:p>
          <a:r>
            <a:rPr lang="zh-CN" altLang="en-US" sz="2200" smtClean="0">
              <a:latin typeface="等线" panose="020F0502020204030204"/>
              <a:ea typeface="等线" panose="02010600030101010101" pitchFamily="2" charset="-122"/>
              <a:cs typeface="+mn-cs"/>
            </a:rPr>
            <a:t>多样性</a:t>
          </a:r>
          <a:endParaRPr lang="zh-CN" altLang="en-US" sz="2200" dirty="0">
            <a:latin typeface="等线" panose="020F0502020204030204"/>
            <a:ea typeface="等线" panose="02010600030101010101" pitchFamily="2" charset="-122"/>
            <a:cs typeface="+mn-cs"/>
          </a:endParaRPr>
        </a:p>
      </dgm:t>
    </dgm:pt>
    <dgm:pt modelId="{DC543C55-AE24-4A1D-9DFB-09A69768D5CA}" type="parTrans" cxnId="{A306E881-1418-40D7-AE93-72DDF0392CE6}">
      <dgm:prSet/>
      <dgm:spPr>
        <a:xfrm rot="2562243">
          <a:off x="1318909" y="1670416"/>
          <a:ext cx="363437" cy="52470"/>
        </a:xfrm>
      </dgm:spPr>
      <dgm:t>
        <a:bodyPr/>
        <a:lstStyle/>
        <a:p>
          <a:endParaRPr lang="zh-CN" altLang="en-US"/>
        </a:p>
      </dgm:t>
    </dgm:pt>
    <dgm:pt modelId="{792F2964-180A-493E-AB1A-2E903B9CCBF0}" type="sibTrans" cxnId="{A306E881-1418-40D7-AE93-72DDF0392CE6}">
      <dgm:prSet/>
      <dgm:spPr/>
      <dgm:t>
        <a:bodyPr/>
        <a:lstStyle/>
        <a:p>
          <a:endParaRPr lang="zh-CN" altLang="en-US"/>
        </a:p>
      </dgm:t>
    </dgm:pt>
    <dgm:pt modelId="{ED7BEBC2-C72B-499B-9FF2-30542214250C}">
      <dgm:prSet phldrT="[文本]" custT="1"/>
      <dgm:spPr>
        <a:xfrm>
          <a:off x="1542412" y="891"/>
          <a:ext cx="692144" cy="692144"/>
        </a:xfrm>
      </dgm:spPr>
      <dgm:t>
        <a:bodyPr/>
        <a:lstStyle/>
        <a:p>
          <a:r>
            <a:rPr lang="zh-CN" altLang="en-US" sz="1800" dirty="0" smtClean="0">
              <a:latin typeface="等线" panose="020F0502020204030204"/>
              <a:ea typeface="等线" panose="02010600030101010101" pitchFamily="2" charset="-122"/>
              <a:cs typeface="+mn-cs"/>
            </a:rPr>
            <a:t>团队的自组织性</a:t>
          </a:r>
          <a:endParaRPr lang="zh-CN" altLang="en-US" sz="1800" dirty="0">
            <a:latin typeface="等线" panose="020F0502020204030204"/>
            <a:ea typeface="等线" panose="02010600030101010101" pitchFamily="2" charset="-122"/>
            <a:cs typeface="+mn-cs"/>
          </a:endParaRPr>
        </a:p>
      </dgm:t>
    </dgm:pt>
    <dgm:pt modelId="{9A44AC14-75EB-46AB-ABC6-5DF7420FCD14}" type="parTrans" cxnId="{2B32E09F-3FDB-4B8E-9CD2-5A86EF34C2D1}">
      <dgm:prSet/>
      <dgm:spPr/>
      <dgm:t>
        <a:bodyPr/>
        <a:lstStyle/>
        <a:p>
          <a:endParaRPr lang="zh-CN" altLang="en-US"/>
        </a:p>
      </dgm:t>
    </dgm:pt>
    <dgm:pt modelId="{775B9DA3-A3C8-4E8D-9528-097AAC6E8B14}" type="sibTrans" cxnId="{2B32E09F-3FDB-4B8E-9CD2-5A86EF34C2D1}">
      <dgm:prSet/>
      <dgm:spPr/>
      <dgm:t>
        <a:bodyPr/>
        <a:lstStyle/>
        <a:p>
          <a:endParaRPr lang="zh-CN" altLang="en-US"/>
        </a:p>
      </dgm:t>
    </dgm:pt>
    <dgm:pt modelId="{C6301EAE-9191-4885-8BDB-F93B7A022D5E}">
      <dgm:prSet phldrT="[文本]" custT="1"/>
      <dgm:spPr>
        <a:xfrm>
          <a:off x="1542412" y="891"/>
          <a:ext cx="692144" cy="692144"/>
        </a:xfrm>
      </dgm:spPr>
      <dgm:t>
        <a:bodyPr/>
        <a:lstStyle/>
        <a:p>
          <a:r>
            <a:rPr lang="zh-CN" altLang="en-US" sz="1800" smtClean="0">
              <a:latin typeface="等线" panose="020F0502020204030204"/>
              <a:ea typeface="等线" panose="02010600030101010101" pitchFamily="2" charset="-122"/>
              <a:cs typeface="+mn-cs"/>
            </a:rPr>
            <a:t>开发与运维团队之间的矛盾</a:t>
          </a:r>
          <a:endParaRPr lang="zh-CN" altLang="en-US" sz="1800" dirty="0">
            <a:latin typeface="等线" panose="020F0502020204030204"/>
            <a:ea typeface="等线" panose="02010600030101010101" pitchFamily="2" charset="-122"/>
            <a:cs typeface="+mn-cs"/>
          </a:endParaRPr>
        </a:p>
      </dgm:t>
    </dgm:pt>
    <dgm:pt modelId="{0D434A75-B680-48C3-8209-8CE57447442F}" type="parTrans" cxnId="{1EBB872F-6D6A-4E2F-80C3-ABEDA1B67A59}">
      <dgm:prSet/>
      <dgm:spPr/>
      <dgm:t>
        <a:bodyPr/>
        <a:lstStyle/>
        <a:p>
          <a:endParaRPr lang="zh-CN" altLang="en-US"/>
        </a:p>
      </dgm:t>
    </dgm:pt>
    <dgm:pt modelId="{2A9A030B-20BA-497C-95C7-C9E539935E65}" type="sibTrans" cxnId="{1EBB872F-6D6A-4E2F-80C3-ABEDA1B67A59}">
      <dgm:prSet/>
      <dgm:spPr/>
      <dgm:t>
        <a:bodyPr/>
        <a:lstStyle/>
        <a:p>
          <a:endParaRPr lang="zh-CN" altLang="en-US"/>
        </a:p>
      </dgm:t>
    </dgm:pt>
    <dgm:pt modelId="{C70CAE04-8B97-448B-97C7-EDB74C2B78B5}">
      <dgm:prSet phldrT="[文本]" custT="1"/>
      <dgm:spPr>
        <a:xfrm>
          <a:off x="1771192" y="854712"/>
          <a:ext cx="692144" cy="692144"/>
        </a:xfrm>
      </dgm:spPr>
      <dgm:t>
        <a:bodyPr/>
        <a:lstStyle/>
        <a:p>
          <a:r>
            <a:rPr lang="zh-CN" altLang="en-US" sz="1800" dirty="0" smtClean="0">
              <a:latin typeface="等线" panose="020F0502020204030204"/>
              <a:ea typeface="等线" panose="02010600030101010101" pitchFamily="2" charset="-122"/>
              <a:cs typeface="+mn-cs"/>
            </a:rPr>
            <a:t>开发工具与运维工具间的联系</a:t>
          </a:r>
          <a:endParaRPr lang="zh-CN" altLang="en-US" sz="1800" dirty="0">
            <a:latin typeface="等线" panose="020F0502020204030204"/>
            <a:ea typeface="等线" panose="02010600030101010101" pitchFamily="2" charset="-122"/>
            <a:cs typeface="+mn-cs"/>
          </a:endParaRPr>
        </a:p>
      </dgm:t>
    </dgm:pt>
    <dgm:pt modelId="{DA45D8B8-9F83-44B1-85C2-7C7EB02D02F4}" type="parTrans" cxnId="{6D3352F9-B6F0-4C2E-9A0D-88D7B46F817F}">
      <dgm:prSet/>
      <dgm:spPr/>
      <dgm:t>
        <a:bodyPr/>
        <a:lstStyle/>
        <a:p>
          <a:endParaRPr lang="zh-CN" altLang="en-US"/>
        </a:p>
      </dgm:t>
    </dgm:pt>
    <dgm:pt modelId="{1CEF6EBD-636F-4BBE-907C-595D972FAE38}" type="sibTrans" cxnId="{6D3352F9-B6F0-4C2E-9A0D-88D7B46F817F}">
      <dgm:prSet/>
      <dgm:spPr/>
      <dgm:t>
        <a:bodyPr/>
        <a:lstStyle/>
        <a:p>
          <a:endParaRPr lang="zh-CN" altLang="en-US"/>
        </a:p>
      </dgm:t>
    </dgm:pt>
    <dgm:pt modelId="{D010B184-8045-42BB-B673-8BA0679D3286}">
      <dgm:prSet phldrT="[文本]" custT="1"/>
      <dgm:spPr>
        <a:xfrm>
          <a:off x="1771192" y="854712"/>
          <a:ext cx="692144" cy="692144"/>
        </a:xfrm>
      </dgm:spPr>
      <dgm:t>
        <a:bodyPr/>
        <a:lstStyle/>
        <a:p>
          <a:r>
            <a:rPr lang="zh-CN" altLang="en-US" sz="1800" smtClean="0">
              <a:latin typeface="等线" panose="020F0502020204030204"/>
              <a:ea typeface="等线" panose="02010600030101010101" pitchFamily="2" charset="-122"/>
              <a:cs typeface="+mn-cs"/>
            </a:rPr>
            <a:t>传统工具与新工具之间的联系</a:t>
          </a:r>
          <a:endParaRPr lang="zh-CN" altLang="en-US" sz="1800" dirty="0">
            <a:latin typeface="等线" panose="020F0502020204030204"/>
            <a:ea typeface="等线" panose="02010600030101010101" pitchFamily="2" charset="-122"/>
            <a:cs typeface="+mn-cs"/>
          </a:endParaRPr>
        </a:p>
      </dgm:t>
    </dgm:pt>
    <dgm:pt modelId="{153B4FE1-F5EE-4FEF-B7AC-354BA343E601}" type="parTrans" cxnId="{4A4826C8-F1FC-4945-B953-91524FF6AAB9}">
      <dgm:prSet/>
      <dgm:spPr/>
      <dgm:t>
        <a:bodyPr/>
        <a:lstStyle/>
        <a:p>
          <a:endParaRPr lang="zh-CN" altLang="en-US"/>
        </a:p>
      </dgm:t>
    </dgm:pt>
    <dgm:pt modelId="{2CA1CE8A-61D4-4BCD-8740-02EA89727BBB}" type="sibTrans" cxnId="{4A4826C8-F1FC-4945-B953-91524FF6AAB9}">
      <dgm:prSet/>
      <dgm:spPr/>
      <dgm:t>
        <a:bodyPr/>
        <a:lstStyle/>
        <a:p>
          <a:endParaRPr lang="zh-CN" altLang="en-US"/>
        </a:p>
      </dgm:t>
    </dgm:pt>
    <dgm:pt modelId="{1C8C9440-C175-4D83-B2E2-B681C6C02EFA}">
      <dgm:prSet phldrT="[文本]" custT="1"/>
      <dgm:spPr>
        <a:xfrm>
          <a:off x="1542412" y="1708533"/>
          <a:ext cx="692144" cy="692144"/>
        </a:xfrm>
      </dgm:spPr>
      <dgm:t>
        <a:bodyPr/>
        <a:lstStyle/>
        <a:p>
          <a:r>
            <a:rPr lang="zh-CN" altLang="en-US" sz="1800" smtClean="0">
              <a:latin typeface="等线" panose="020F0502020204030204"/>
              <a:ea typeface="等线" panose="02010600030101010101" pitchFamily="2" charset="-122"/>
              <a:cs typeface="+mn-cs"/>
            </a:rPr>
            <a:t>数量众多带来的选择问题和理解问题</a:t>
          </a:r>
          <a:endParaRPr lang="zh-CN" altLang="en-US" sz="1800" dirty="0">
            <a:latin typeface="等线" panose="020F0502020204030204"/>
            <a:ea typeface="等线" panose="02010600030101010101" pitchFamily="2" charset="-122"/>
            <a:cs typeface="+mn-cs"/>
          </a:endParaRPr>
        </a:p>
      </dgm:t>
    </dgm:pt>
    <dgm:pt modelId="{8EB4A0AE-BC37-4314-8536-864209659FF7}" type="parTrans" cxnId="{D47BD53D-18B3-4C02-9E10-75771DCC8D2F}">
      <dgm:prSet/>
      <dgm:spPr/>
      <dgm:t>
        <a:bodyPr/>
        <a:lstStyle/>
        <a:p>
          <a:endParaRPr lang="zh-CN" altLang="en-US"/>
        </a:p>
      </dgm:t>
    </dgm:pt>
    <dgm:pt modelId="{7BA5D650-8D27-46B3-8E4C-9FBC577BCDB8}" type="sibTrans" cxnId="{D47BD53D-18B3-4C02-9E10-75771DCC8D2F}">
      <dgm:prSet/>
      <dgm:spPr/>
      <dgm:t>
        <a:bodyPr/>
        <a:lstStyle/>
        <a:p>
          <a:endParaRPr lang="zh-CN" altLang="en-US"/>
        </a:p>
      </dgm:t>
    </dgm:pt>
    <dgm:pt modelId="{3EE9660B-1926-4B01-9F90-EC1D73302CBC}">
      <dgm:prSet phldrT="[文本]" custT="1"/>
      <dgm:spPr>
        <a:xfrm>
          <a:off x="1542412" y="1708533"/>
          <a:ext cx="692144" cy="692144"/>
        </a:xfrm>
      </dgm:spPr>
      <dgm:t>
        <a:bodyPr/>
        <a:lstStyle/>
        <a:p>
          <a:r>
            <a:rPr lang="zh-CN" altLang="en-US" sz="1800" dirty="0" smtClean="0">
              <a:latin typeface="等线" panose="020F0502020204030204"/>
              <a:ea typeface="等线" panose="02010600030101010101" pitchFamily="2" charset="-122"/>
              <a:cs typeface="+mn-cs"/>
            </a:rPr>
            <a:t>插件带来的复杂性问题</a:t>
          </a:r>
          <a:endParaRPr lang="zh-CN" altLang="en-US" sz="1800" dirty="0">
            <a:latin typeface="等线" panose="020F0502020204030204"/>
            <a:ea typeface="等线" panose="02010600030101010101" pitchFamily="2" charset="-122"/>
            <a:cs typeface="+mn-cs"/>
          </a:endParaRPr>
        </a:p>
      </dgm:t>
    </dgm:pt>
    <dgm:pt modelId="{9ACB0CC8-D6EF-427B-9B23-58B777E90307}" type="parTrans" cxnId="{D26563A1-684B-4C8B-84A3-BAF94E6E464B}">
      <dgm:prSet/>
      <dgm:spPr/>
      <dgm:t>
        <a:bodyPr/>
        <a:lstStyle/>
        <a:p>
          <a:endParaRPr lang="zh-CN" altLang="en-US"/>
        </a:p>
      </dgm:t>
    </dgm:pt>
    <dgm:pt modelId="{5E11AF96-CD00-4BF0-AA82-00C48A048FFD}" type="sibTrans" cxnId="{D26563A1-684B-4C8B-84A3-BAF94E6E464B}">
      <dgm:prSet/>
      <dgm:spPr/>
      <dgm:t>
        <a:bodyPr/>
        <a:lstStyle/>
        <a:p>
          <a:endParaRPr lang="zh-CN" altLang="en-US"/>
        </a:p>
      </dgm:t>
    </dgm:pt>
    <dgm:pt modelId="{E09428A8-5D56-47B9-8463-620B72CD7669}" type="pres">
      <dgm:prSet presAssocID="{B6EC1E3A-BB93-44E5-BDD0-199CD1AFFDBB}" presName="composite" presStyleCnt="0">
        <dgm:presLayoutVars>
          <dgm:chMax val="5"/>
          <dgm:dir/>
          <dgm:animLvl val="ctr"/>
          <dgm:resizeHandles val="exact"/>
        </dgm:presLayoutVars>
      </dgm:prSet>
      <dgm:spPr/>
    </dgm:pt>
    <dgm:pt modelId="{92093E8B-E0EE-498A-A406-6E441D34B09F}" type="pres">
      <dgm:prSet presAssocID="{B6EC1E3A-BB93-44E5-BDD0-199CD1AFFDBB}" presName="cycle" presStyleCnt="0"/>
      <dgm:spPr/>
    </dgm:pt>
    <dgm:pt modelId="{A4C2D781-290D-4EEC-8A25-E111B604066A}" type="pres">
      <dgm:prSet presAssocID="{B6EC1E3A-BB93-44E5-BDD0-199CD1AFFDBB}" presName="centerShape" presStyleCnt="0"/>
      <dgm:spPr/>
    </dgm:pt>
    <dgm:pt modelId="{9E3D5AC5-4ABC-45AF-A743-0EC41A03B785}" type="pres">
      <dgm:prSet presAssocID="{B6EC1E3A-BB93-44E5-BDD0-199CD1AFFDBB}" presName="connSite" presStyleLbl="node1" presStyleIdx="0" presStyleCnt="4"/>
      <dgm:spPr/>
    </dgm:pt>
    <dgm:pt modelId="{C863083E-2C23-4B86-9BDA-9CF7635258D2}" type="pres">
      <dgm:prSet presAssocID="{B6EC1E3A-BB93-44E5-BDD0-199CD1AFFDBB}" presName="visible" presStyleLbl="node1" presStyleIdx="0" presStyleCnt="4" custLinFactNeighborX="-70913"/>
      <dgm:spPr>
        <a:xfrm>
          <a:off x="386551" y="623997"/>
          <a:ext cx="1153574" cy="11535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C821FE3-12DE-4BD9-B458-6287AD586C68}" type="pres">
      <dgm:prSet presAssocID="{CFC626CB-B266-4121-9B0F-ADB4B041DD7D}" presName="Name25" presStyleLbl="parChTrans1D1" presStyleIdx="0" presStyleCnt="3"/>
      <dgm:spPr>
        <a:custGeom>
          <a:avLst/>
          <a:gdLst/>
          <a:ahLst/>
          <a:cxnLst/>
          <a:rect l="0" t="0" r="0" b="0"/>
          <a:pathLst>
            <a:path>
              <a:moveTo>
                <a:pt x="0" y="26235"/>
              </a:moveTo>
              <a:lnTo>
                <a:pt x="363437" y="26235"/>
              </a:lnTo>
            </a:path>
          </a:pathLst>
        </a:custGeom>
      </dgm:spPr>
      <dgm:t>
        <a:bodyPr/>
        <a:lstStyle/>
        <a:p>
          <a:endParaRPr lang="zh-CN" altLang="en-US"/>
        </a:p>
      </dgm:t>
    </dgm:pt>
    <dgm:pt modelId="{62D814B3-4FFF-4E4D-A3B9-E9736296E19F}" type="pres">
      <dgm:prSet presAssocID="{BF607E5D-856E-4530-AB2A-313FC657C68E}" presName="node" presStyleCnt="0"/>
      <dgm:spPr/>
    </dgm:pt>
    <dgm:pt modelId="{5918F08B-FA17-47D0-A829-E4573946A49D}" type="pres">
      <dgm:prSet presAssocID="{BF607E5D-856E-4530-AB2A-313FC657C68E}" presName="parentNode" presStyleLbl="node1" presStyleIdx="1" presStyleCnt="4">
        <dgm:presLayoutVars>
          <dgm:chMax val="1"/>
          <dgm:bulletEnabled val="1"/>
        </dgm:presLayoutVars>
      </dgm:prSet>
      <dgm:spPr/>
      <dgm:t>
        <a:bodyPr/>
        <a:lstStyle/>
        <a:p>
          <a:endParaRPr lang="zh-CN" altLang="en-US"/>
        </a:p>
      </dgm:t>
    </dgm:pt>
    <dgm:pt modelId="{3E77221B-C619-4D2E-ADF0-1909F53E8F4B}" type="pres">
      <dgm:prSet presAssocID="{BF607E5D-856E-4530-AB2A-313FC657C68E}" presName="childNode" presStyleLbl="revTx" presStyleIdx="0" presStyleCnt="3">
        <dgm:presLayoutVars>
          <dgm:bulletEnabled val="1"/>
        </dgm:presLayoutVars>
      </dgm:prSet>
      <dgm:spPr/>
      <dgm:t>
        <a:bodyPr/>
        <a:lstStyle/>
        <a:p>
          <a:endParaRPr lang="zh-CN" altLang="en-US"/>
        </a:p>
      </dgm:t>
    </dgm:pt>
    <dgm:pt modelId="{F2F942B9-8645-4CAD-9F79-B5036EEE1FCE}" type="pres">
      <dgm:prSet presAssocID="{BE1E2A84-0883-4631-B12B-ED558C855F8C}" presName="Name25" presStyleLbl="parChTrans1D1" presStyleIdx="1" presStyleCnt="3"/>
      <dgm:spPr>
        <a:custGeom>
          <a:avLst/>
          <a:gdLst/>
          <a:ahLst/>
          <a:cxnLst/>
          <a:rect l="0" t="0" r="0" b="0"/>
          <a:pathLst>
            <a:path>
              <a:moveTo>
                <a:pt x="0" y="26235"/>
              </a:moveTo>
              <a:lnTo>
                <a:pt x="404103" y="26235"/>
              </a:lnTo>
            </a:path>
          </a:pathLst>
        </a:custGeom>
      </dgm:spPr>
      <dgm:t>
        <a:bodyPr/>
        <a:lstStyle/>
        <a:p>
          <a:endParaRPr lang="zh-CN" altLang="en-US"/>
        </a:p>
      </dgm:t>
    </dgm:pt>
    <dgm:pt modelId="{E7F5938B-7360-4A31-96F8-547B9E3E40C8}" type="pres">
      <dgm:prSet presAssocID="{89338561-BE3C-49DA-8F32-246F6CCAC93D}" presName="node" presStyleCnt="0"/>
      <dgm:spPr/>
    </dgm:pt>
    <dgm:pt modelId="{1AE87EDA-A3E2-4C37-851F-7E5B96312F88}" type="pres">
      <dgm:prSet presAssocID="{89338561-BE3C-49DA-8F32-246F6CCAC93D}" presName="parentNode" presStyleLbl="node1" presStyleIdx="2" presStyleCnt="4">
        <dgm:presLayoutVars>
          <dgm:chMax val="1"/>
          <dgm:bulletEnabled val="1"/>
        </dgm:presLayoutVars>
      </dgm:prSet>
      <dgm:spPr>
        <a:prstGeom prst="ellipse">
          <a:avLst/>
        </a:prstGeom>
      </dgm:spPr>
      <dgm:t>
        <a:bodyPr/>
        <a:lstStyle/>
        <a:p>
          <a:endParaRPr lang="zh-CN" altLang="en-US"/>
        </a:p>
      </dgm:t>
    </dgm:pt>
    <dgm:pt modelId="{12BF3977-9753-43EB-B6EC-9B87C60E9DE3}" type="pres">
      <dgm:prSet presAssocID="{89338561-BE3C-49DA-8F32-246F6CCAC93D}" presName="childNode" presStyleLbl="revTx" presStyleIdx="1" presStyleCnt="3">
        <dgm:presLayoutVars>
          <dgm:bulletEnabled val="1"/>
        </dgm:presLayoutVars>
      </dgm:prSet>
      <dgm:spPr/>
      <dgm:t>
        <a:bodyPr/>
        <a:lstStyle/>
        <a:p>
          <a:endParaRPr lang="zh-CN" altLang="en-US"/>
        </a:p>
      </dgm:t>
    </dgm:pt>
    <dgm:pt modelId="{AC380BA5-5AB0-4068-A7BE-10E7FCC4356D}" type="pres">
      <dgm:prSet presAssocID="{DC543C55-AE24-4A1D-9DFB-09A69768D5CA}" presName="Name25" presStyleLbl="parChTrans1D1" presStyleIdx="2" presStyleCnt="3"/>
      <dgm:spPr>
        <a:custGeom>
          <a:avLst/>
          <a:gdLst/>
          <a:ahLst/>
          <a:cxnLst/>
          <a:rect l="0" t="0" r="0" b="0"/>
          <a:pathLst>
            <a:path>
              <a:moveTo>
                <a:pt x="0" y="26235"/>
              </a:moveTo>
              <a:lnTo>
                <a:pt x="363437" y="26235"/>
              </a:lnTo>
            </a:path>
          </a:pathLst>
        </a:custGeom>
      </dgm:spPr>
      <dgm:t>
        <a:bodyPr/>
        <a:lstStyle/>
        <a:p>
          <a:endParaRPr lang="zh-CN" altLang="en-US"/>
        </a:p>
      </dgm:t>
    </dgm:pt>
    <dgm:pt modelId="{7F2B7979-1D7E-4E61-A6A7-BDD772CCA03D}" type="pres">
      <dgm:prSet presAssocID="{17C9CC5B-419B-4C0E-8012-B4C3C5AAF0B9}" presName="node" presStyleCnt="0"/>
      <dgm:spPr/>
    </dgm:pt>
    <dgm:pt modelId="{50FFD3E2-4BE0-41F0-992D-758BE0AA60F9}" type="pres">
      <dgm:prSet presAssocID="{17C9CC5B-419B-4C0E-8012-B4C3C5AAF0B9}" presName="parentNode" presStyleLbl="node1" presStyleIdx="3" presStyleCnt="4">
        <dgm:presLayoutVars>
          <dgm:chMax val="1"/>
          <dgm:bulletEnabled val="1"/>
        </dgm:presLayoutVars>
      </dgm:prSet>
      <dgm:spPr>
        <a:prstGeom prst="ellipse">
          <a:avLst/>
        </a:prstGeom>
      </dgm:spPr>
      <dgm:t>
        <a:bodyPr/>
        <a:lstStyle/>
        <a:p>
          <a:endParaRPr lang="zh-CN" altLang="en-US"/>
        </a:p>
      </dgm:t>
    </dgm:pt>
    <dgm:pt modelId="{4110C59D-54C1-4278-8EBB-8D24B9E6E233}" type="pres">
      <dgm:prSet presAssocID="{17C9CC5B-419B-4C0E-8012-B4C3C5AAF0B9}" presName="childNode" presStyleLbl="revTx" presStyleIdx="2" presStyleCnt="3">
        <dgm:presLayoutVars>
          <dgm:bulletEnabled val="1"/>
        </dgm:presLayoutVars>
      </dgm:prSet>
      <dgm:spPr/>
      <dgm:t>
        <a:bodyPr/>
        <a:lstStyle/>
        <a:p>
          <a:endParaRPr lang="zh-CN" altLang="en-US"/>
        </a:p>
      </dgm:t>
    </dgm:pt>
  </dgm:ptLst>
  <dgm:cxnLst>
    <dgm:cxn modelId="{8E4E5CEA-BDA0-492D-A475-D714D067249D}" type="presOf" srcId="{C6301EAE-9191-4885-8BDB-F93B7A022D5E}" destId="{3E77221B-C619-4D2E-ADF0-1909F53E8F4B}" srcOrd="0" destOrd="1" presId="urn:microsoft.com/office/officeart/2005/8/layout/radial2"/>
    <dgm:cxn modelId="{CFB29049-EA4C-46C8-AAB7-888EEC328349}" type="presOf" srcId="{BF607E5D-856E-4530-AB2A-313FC657C68E}" destId="{5918F08B-FA17-47D0-A829-E4573946A49D}" srcOrd="0" destOrd="0" presId="urn:microsoft.com/office/officeart/2005/8/layout/radial2"/>
    <dgm:cxn modelId="{4D7F51BB-2BA8-402D-8BC8-96326C5C0069}" type="presOf" srcId="{CFC626CB-B266-4121-9B0F-ADB4B041DD7D}" destId="{CC821FE3-12DE-4BD9-B458-6287AD586C68}" srcOrd="0" destOrd="0" presId="urn:microsoft.com/office/officeart/2005/8/layout/radial2"/>
    <dgm:cxn modelId="{D96CCF8E-2219-40F4-986E-6BD8E2F642B3}" type="presOf" srcId="{17C9CC5B-419B-4C0E-8012-B4C3C5AAF0B9}" destId="{50FFD3E2-4BE0-41F0-992D-758BE0AA60F9}" srcOrd="0" destOrd="0" presId="urn:microsoft.com/office/officeart/2005/8/layout/radial2"/>
    <dgm:cxn modelId="{A306E881-1418-40D7-AE93-72DDF0392CE6}" srcId="{B6EC1E3A-BB93-44E5-BDD0-199CD1AFFDBB}" destId="{17C9CC5B-419B-4C0E-8012-B4C3C5AAF0B9}" srcOrd="2" destOrd="0" parTransId="{DC543C55-AE24-4A1D-9DFB-09A69768D5CA}" sibTransId="{792F2964-180A-493E-AB1A-2E903B9CCBF0}"/>
    <dgm:cxn modelId="{6D3352F9-B6F0-4C2E-9A0D-88D7B46F817F}" srcId="{89338561-BE3C-49DA-8F32-246F6CCAC93D}" destId="{C70CAE04-8B97-448B-97C7-EDB74C2B78B5}" srcOrd="0" destOrd="0" parTransId="{DA45D8B8-9F83-44B1-85C2-7C7EB02D02F4}" sibTransId="{1CEF6EBD-636F-4BBE-907C-595D972FAE38}"/>
    <dgm:cxn modelId="{D26563A1-684B-4C8B-84A3-BAF94E6E464B}" srcId="{17C9CC5B-419B-4C0E-8012-B4C3C5AAF0B9}" destId="{3EE9660B-1926-4B01-9F90-EC1D73302CBC}" srcOrd="1" destOrd="0" parTransId="{9ACB0CC8-D6EF-427B-9B23-58B777E90307}" sibTransId="{5E11AF96-CD00-4BF0-AA82-00C48A048FFD}"/>
    <dgm:cxn modelId="{AD7E4405-5E16-4485-BE4D-128828332411}" type="presOf" srcId="{1C8C9440-C175-4D83-B2E2-B681C6C02EFA}" destId="{4110C59D-54C1-4278-8EBB-8D24B9E6E233}" srcOrd="0" destOrd="0" presId="urn:microsoft.com/office/officeart/2005/8/layout/radial2"/>
    <dgm:cxn modelId="{D47BD53D-18B3-4C02-9E10-75771DCC8D2F}" srcId="{17C9CC5B-419B-4C0E-8012-B4C3C5AAF0B9}" destId="{1C8C9440-C175-4D83-B2E2-B681C6C02EFA}" srcOrd="0" destOrd="0" parTransId="{8EB4A0AE-BC37-4314-8536-864209659FF7}" sibTransId="{7BA5D650-8D27-46B3-8E4C-9FBC577BCDB8}"/>
    <dgm:cxn modelId="{07EFFB8F-7FDA-44AD-B3A6-DB8E580EB4E1}" srcId="{B6EC1E3A-BB93-44E5-BDD0-199CD1AFFDBB}" destId="{89338561-BE3C-49DA-8F32-246F6CCAC93D}" srcOrd="1" destOrd="0" parTransId="{BE1E2A84-0883-4631-B12B-ED558C855F8C}" sibTransId="{53C29002-194E-4DFE-86B7-B4EE24DBD705}"/>
    <dgm:cxn modelId="{1EBB872F-6D6A-4E2F-80C3-ABEDA1B67A59}" srcId="{BF607E5D-856E-4530-AB2A-313FC657C68E}" destId="{C6301EAE-9191-4885-8BDB-F93B7A022D5E}" srcOrd="1" destOrd="0" parTransId="{0D434A75-B680-48C3-8209-8CE57447442F}" sibTransId="{2A9A030B-20BA-497C-95C7-C9E539935E65}"/>
    <dgm:cxn modelId="{BF9C0A5B-AB2B-4BA8-93A3-81D31969B78C}" srcId="{B6EC1E3A-BB93-44E5-BDD0-199CD1AFFDBB}" destId="{BF607E5D-856E-4530-AB2A-313FC657C68E}" srcOrd="0" destOrd="0" parTransId="{CFC626CB-B266-4121-9B0F-ADB4B041DD7D}" sibTransId="{E0909A11-D2F5-4DAE-9D1F-F566F85A3236}"/>
    <dgm:cxn modelId="{5F75BAB1-C1B9-467F-955B-63E03BA55860}" type="presOf" srcId="{DC543C55-AE24-4A1D-9DFB-09A69768D5CA}" destId="{AC380BA5-5AB0-4068-A7BE-10E7FCC4356D}" srcOrd="0" destOrd="0" presId="urn:microsoft.com/office/officeart/2005/8/layout/radial2"/>
    <dgm:cxn modelId="{0C236C4A-F916-44D3-8339-FB8FE2A7872C}" type="presOf" srcId="{3EE9660B-1926-4B01-9F90-EC1D73302CBC}" destId="{4110C59D-54C1-4278-8EBB-8D24B9E6E233}" srcOrd="0" destOrd="1" presId="urn:microsoft.com/office/officeart/2005/8/layout/radial2"/>
    <dgm:cxn modelId="{A9716087-F3E5-4EE1-AEF3-5A5B94EBCA22}" type="presOf" srcId="{89338561-BE3C-49DA-8F32-246F6CCAC93D}" destId="{1AE87EDA-A3E2-4C37-851F-7E5B96312F88}" srcOrd="0" destOrd="0" presId="urn:microsoft.com/office/officeart/2005/8/layout/radial2"/>
    <dgm:cxn modelId="{4A4826C8-F1FC-4945-B953-91524FF6AAB9}" srcId="{89338561-BE3C-49DA-8F32-246F6CCAC93D}" destId="{D010B184-8045-42BB-B673-8BA0679D3286}" srcOrd="1" destOrd="0" parTransId="{153B4FE1-F5EE-4FEF-B7AC-354BA343E601}" sibTransId="{2CA1CE8A-61D4-4BCD-8740-02EA89727BBB}"/>
    <dgm:cxn modelId="{7C677BDA-6BFA-47D2-BEDD-EAC269F2A614}" type="presOf" srcId="{BE1E2A84-0883-4631-B12B-ED558C855F8C}" destId="{F2F942B9-8645-4CAD-9F79-B5036EEE1FCE}" srcOrd="0" destOrd="0" presId="urn:microsoft.com/office/officeart/2005/8/layout/radial2"/>
    <dgm:cxn modelId="{0A7FA7CB-5DEA-4347-9895-8AD1068B9CAC}" type="presOf" srcId="{C70CAE04-8B97-448B-97C7-EDB74C2B78B5}" destId="{12BF3977-9753-43EB-B6EC-9B87C60E9DE3}" srcOrd="0" destOrd="0" presId="urn:microsoft.com/office/officeart/2005/8/layout/radial2"/>
    <dgm:cxn modelId="{0CC9278C-F884-46EF-B4B5-DD2D9A8BADF8}" type="presOf" srcId="{B6EC1E3A-BB93-44E5-BDD0-199CD1AFFDBB}" destId="{E09428A8-5D56-47B9-8463-620B72CD7669}" srcOrd="0" destOrd="0" presId="urn:microsoft.com/office/officeart/2005/8/layout/radial2"/>
    <dgm:cxn modelId="{21FE5567-75E1-4951-81D7-95B1B531BDCC}" type="presOf" srcId="{D010B184-8045-42BB-B673-8BA0679D3286}" destId="{12BF3977-9753-43EB-B6EC-9B87C60E9DE3}" srcOrd="0" destOrd="1" presId="urn:microsoft.com/office/officeart/2005/8/layout/radial2"/>
    <dgm:cxn modelId="{2B32E09F-3FDB-4B8E-9CD2-5A86EF34C2D1}" srcId="{BF607E5D-856E-4530-AB2A-313FC657C68E}" destId="{ED7BEBC2-C72B-499B-9FF2-30542214250C}" srcOrd="0" destOrd="0" parTransId="{9A44AC14-75EB-46AB-ABC6-5DF7420FCD14}" sibTransId="{775B9DA3-A3C8-4E8D-9528-097AAC6E8B14}"/>
    <dgm:cxn modelId="{204F7A8C-105E-4593-9466-BF8FD91E5671}" type="presOf" srcId="{ED7BEBC2-C72B-499B-9FF2-30542214250C}" destId="{3E77221B-C619-4D2E-ADF0-1909F53E8F4B}" srcOrd="0" destOrd="0" presId="urn:microsoft.com/office/officeart/2005/8/layout/radial2"/>
    <dgm:cxn modelId="{158E0DBD-635C-471B-82B8-6387B4A2C9EF}" type="presParOf" srcId="{E09428A8-5D56-47B9-8463-620B72CD7669}" destId="{92093E8B-E0EE-498A-A406-6E441D34B09F}" srcOrd="0" destOrd="0" presId="urn:microsoft.com/office/officeart/2005/8/layout/radial2"/>
    <dgm:cxn modelId="{AE8AEB72-174F-43B5-8F44-E0FD7A750583}" type="presParOf" srcId="{92093E8B-E0EE-498A-A406-6E441D34B09F}" destId="{A4C2D781-290D-4EEC-8A25-E111B604066A}" srcOrd="0" destOrd="0" presId="urn:microsoft.com/office/officeart/2005/8/layout/radial2"/>
    <dgm:cxn modelId="{3FC61231-8C84-4B8D-B32B-A7494AC25628}" type="presParOf" srcId="{A4C2D781-290D-4EEC-8A25-E111B604066A}" destId="{9E3D5AC5-4ABC-45AF-A743-0EC41A03B785}" srcOrd="0" destOrd="0" presId="urn:microsoft.com/office/officeart/2005/8/layout/radial2"/>
    <dgm:cxn modelId="{6526CA41-D7A9-47CF-A7C0-B13A64449E6C}" type="presParOf" srcId="{A4C2D781-290D-4EEC-8A25-E111B604066A}" destId="{C863083E-2C23-4B86-9BDA-9CF7635258D2}" srcOrd="1" destOrd="0" presId="urn:microsoft.com/office/officeart/2005/8/layout/radial2"/>
    <dgm:cxn modelId="{2B366885-215F-46A8-A4F9-1AE0C2A66ACD}" type="presParOf" srcId="{92093E8B-E0EE-498A-A406-6E441D34B09F}" destId="{CC821FE3-12DE-4BD9-B458-6287AD586C68}" srcOrd="1" destOrd="0" presId="urn:microsoft.com/office/officeart/2005/8/layout/radial2"/>
    <dgm:cxn modelId="{239FAA01-7126-49A8-B4A8-E7510B1A9A38}" type="presParOf" srcId="{92093E8B-E0EE-498A-A406-6E441D34B09F}" destId="{62D814B3-4FFF-4E4D-A3B9-E9736296E19F}" srcOrd="2" destOrd="0" presId="urn:microsoft.com/office/officeart/2005/8/layout/radial2"/>
    <dgm:cxn modelId="{4D0D0A2F-E919-4AA0-8703-F2119E79DC63}" type="presParOf" srcId="{62D814B3-4FFF-4E4D-A3B9-E9736296E19F}" destId="{5918F08B-FA17-47D0-A829-E4573946A49D}" srcOrd="0" destOrd="0" presId="urn:microsoft.com/office/officeart/2005/8/layout/radial2"/>
    <dgm:cxn modelId="{8DC72A8F-B549-42F7-ACAA-2AFBB1CA98F5}" type="presParOf" srcId="{62D814B3-4FFF-4E4D-A3B9-E9736296E19F}" destId="{3E77221B-C619-4D2E-ADF0-1909F53E8F4B}" srcOrd="1" destOrd="0" presId="urn:microsoft.com/office/officeart/2005/8/layout/radial2"/>
    <dgm:cxn modelId="{E60F9B2F-8E28-47B5-91C5-704E67D4BC24}" type="presParOf" srcId="{92093E8B-E0EE-498A-A406-6E441D34B09F}" destId="{F2F942B9-8645-4CAD-9F79-B5036EEE1FCE}" srcOrd="3" destOrd="0" presId="urn:microsoft.com/office/officeart/2005/8/layout/radial2"/>
    <dgm:cxn modelId="{1AB08354-44B6-4D6D-B29B-8A957BFF1DD4}" type="presParOf" srcId="{92093E8B-E0EE-498A-A406-6E441D34B09F}" destId="{E7F5938B-7360-4A31-96F8-547B9E3E40C8}" srcOrd="4" destOrd="0" presId="urn:microsoft.com/office/officeart/2005/8/layout/radial2"/>
    <dgm:cxn modelId="{2AC11D0F-4862-4D4C-BDB1-527007A4D429}" type="presParOf" srcId="{E7F5938B-7360-4A31-96F8-547B9E3E40C8}" destId="{1AE87EDA-A3E2-4C37-851F-7E5B96312F88}" srcOrd="0" destOrd="0" presId="urn:microsoft.com/office/officeart/2005/8/layout/radial2"/>
    <dgm:cxn modelId="{B7BC5A41-C12B-4D76-A183-3BE083381020}" type="presParOf" srcId="{E7F5938B-7360-4A31-96F8-547B9E3E40C8}" destId="{12BF3977-9753-43EB-B6EC-9B87C60E9DE3}" srcOrd="1" destOrd="0" presId="urn:microsoft.com/office/officeart/2005/8/layout/radial2"/>
    <dgm:cxn modelId="{13A83A56-F124-4325-A83F-DB04FE8B4AFD}" type="presParOf" srcId="{92093E8B-E0EE-498A-A406-6E441D34B09F}" destId="{AC380BA5-5AB0-4068-A7BE-10E7FCC4356D}" srcOrd="5" destOrd="0" presId="urn:microsoft.com/office/officeart/2005/8/layout/radial2"/>
    <dgm:cxn modelId="{25D142E1-4A09-4DBE-B9EA-90E5FC67D14A}" type="presParOf" srcId="{92093E8B-E0EE-498A-A406-6E441D34B09F}" destId="{7F2B7979-1D7E-4E61-A6A7-BDD772CCA03D}" srcOrd="6" destOrd="0" presId="urn:microsoft.com/office/officeart/2005/8/layout/radial2"/>
    <dgm:cxn modelId="{B2F91D50-675C-4C40-BDA2-2793A74DD1D2}" type="presParOf" srcId="{7F2B7979-1D7E-4E61-A6A7-BDD772CCA03D}" destId="{50FFD3E2-4BE0-41F0-992D-758BE0AA60F9}" srcOrd="0" destOrd="0" presId="urn:microsoft.com/office/officeart/2005/8/layout/radial2"/>
    <dgm:cxn modelId="{DD8E2BD6-E169-48CE-A782-31B171BC36FA}" type="presParOf" srcId="{7F2B7979-1D7E-4E61-A6A7-BDD772CCA03D}" destId="{4110C59D-54C1-4278-8EBB-8D24B9E6E233}"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7BE0F-5507-4A5D-A7DB-5A6F4854406D}">
      <dsp:nvSpPr>
        <dsp:cNvPr id="0" name=""/>
        <dsp:cNvSpPr/>
      </dsp:nvSpPr>
      <dsp:spPr>
        <a:xfrm>
          <a:off x="2978331" y="0"/>
          <a:ext cx="1489165" cy="832757"/>
        </a:xfrm>
        <a:prstGeom prst="trapezoid">
          <a:avLst>
            <a:gd name="adj" fmla="val 89412"/>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a:p>
        <a:p>
          <a:pPr lvl="0" algn="ctr" defTabSz="1066800">
            <a:lnSpc>
              <a:spcPct val="90000"/>
            </a:lnSpc>
            <a:spcBef>
              <a:spcPct val="0"/>
            </a:spcBef>
            <a:spcAft>
              <a:spcPct val="35000"/>
            </a:spcAft>
          </a:pPr>
          <a:r>
            <a:rPr lang="zh-CN" altLang="en-US" sz="2400" kern="1200"/>
            <a:t>价值观</a:t>
          </a:r>
        </a:p>
      </dsp:txBody>
      <dsp:txXfrm>
        <a:off x="2978331" y="0"/>
        <a:ext cx="1489165" cy="832757"/>
      </dsp:txXfrm>
    </dsp:sp>
    <dsp:sp modelId="{D8FF3EB6-B505-4CE3-A2C3-79488AC62AD1}">
      <dsp:nvSpPr>
        <dsp:cNvPr id="0" name=""/>
        <dsp:cNvSpPr/>
      </dsp:nvSpPr>
      <dsp:spPr>
        <a:xfrm>
          <a:off x="2233748" y="832757"/>
          <a:ext cx="2978331" cy="832757"/>
        </a:xfrm>
        <a:prstGeom prst="trapezoid">
          <a:avLst>
            <a:gd name="adj" fmla="val 89412"/>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a:p>
        <a:p>
          <a:pPr lvl="0" algn="ctr" defTabSz="1066800">
            <a:lnSpc>
              <a:spcPct val="90000"/>
            </a:lnSpc>
            <a:spcBef>
              <a:spcPct val="0"/>
            </a:spcBef>
            <a:spcAft>
              <a:spcPct val="35000"/>
            </a:spcAft>
          </a:pPr>
          <a:r>
            <a:rPr lang="zh-CN" altLang="en-US" sz="2400" kern="1200"/>
            <a:t>原则</a:t>
          </a:r>
        </a:p>
      </dsp:txBody>
      <dsp:txXfrm>
        <a:off x="2754956" y="832757"/>
        <a:ext cx="1935915" cy="832757"/>
      </dsp:txXfrm>
    </dsp:sp>
    <dsp:sp modelId="{A81849F9-F51B-4324-851B-B6DB91A76D3B}">
      <dsp:nvSpPr>
        <dsp:cNvPr id="0" name=""/>
        <dsp:cNvSpPr/>
      </dsp:nvSpPr>
      <dsp:spPr>
        <a:xfrm>
          <a:off x="1489165" y="1665514"/>
          <a:ext cx="4467496" cy="832757"/>
        </a:xfrm>
        <a:prstGeom prst="trapezoid">
          <a:avLst>
            <a:gd name="adj" fmla="val 89412"/>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dirty="0"/>
        </a:p>
        <a:p>
          <a:pPr lvl="0" algn="ctr" defTabSz="1066800">
            <a:lnSpc>
              <a:spcPct val="90000"/>
            </a:lnSpc>
            <a:spcBef>
              <a:spcPct val="0"/>
            </a:spcBef>
            <a:spcAft>
              <a:spcPct val="35000"/>
            </a:spcAft>
          </a:pPr>
          <a:r>
            <a:rPr lang="zh-CN" altLang="en-US" sz="2400" kern="1200" dirty="0"/>
            <a:t>方法</a:t>
          </a:r>
        </a:p>
      </dsp:txBody>
      <dsp:txXfrm>
        <a:off x="2270977" y="1665514"/>
        <a:ext cx="2903872" cy="832757"/>
      </dsp:txXfrm>
    </dsp:sp>
    <dsp:sp modelId="{2B3CB6C1-E5EF-4830-B7B1-79E4DBA101E6}">
      <dsp:nvSpPr>
        <dsp:cNvPr id="0" name=""/>
        <dsp:cNvSpPr/>
      </dsp:nvSpPr>
      <dsp:spPr>
        <a:xfrm>
          <a:off x="744582" y="2498270"/>
          <a:ext cx="5956662" cy="832757"/>
        </a:xfrm>
        <a:prstGeom prst="trapezoid">
          <a:avLst>
            <a:gd name="adj" fmla="val 89412"/>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a:p>
        <a:p>
          <a:pPr lvl="0" algn="ctr" defTabSz="1066800">
            <a:lnSpc>
              <a:spcPct val="90000"/>
            </a:lnSpc>
            <a:spcBef>
              <a:spcPct val="0"/>
            </a:spcBef>
            <a:spcAft>
              <a:spcPct val="35000"/>
            </a:spcAft>
          </a:pPr>
          <a:r>
            <a:rPr lang="zh-CN" altLang="en-US" sz="2400" kern="1200"/>
            <a:t>实践</a:t>
          </a:r>
        </a:p>
      </dsp:txBody>
      <dsp:txXfrm>
        <a:off x="1786998" y="2498270"/>
        <a:ext cx="3871830" cy="832757"/>
      </dsp:txXfrm>
    </dsp:sp>
    <dsp:sp modelId="{8BFAF75B-65ED-4E04-BC6A-611A1AEED197}">
      <dsp:nvSpPr>
        <dsp:cNvPr id="0" name=""/>
        <dsp:cNvSpPr/>
      </dsp:nvSpPr>
      <dsp:spPr>
        <a:xfrm>
          <a:off x="0" y="3331028"/>
          <a:ext cx="7445828" cy="832757"/>
        </a:xfrm>
        <a:prstGeom prst="trapezoid">
          <a:avLst>
            <a:gd name="adj" fmla="val 89412"/>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a:p>
        <a:p>
          <a:pPr lvl="0" algn="ctr" defTabSz="1066800">
            <a:lnSpc>
              <a:spcPct val="90000"/>
            </a:lnSpc>
            <a:spcBef>
              <a:spcPct val="0"/>
            </a:spcBef>
            <a:spcAft>
              <a:spcPct val="35000"/>
            </a:spcAft>
          </a:pPr>
          <a:r>
            <a:rPr lang="zh-CN" altLang="en-US" sz="2400" kern="1200"/>
            <a:t>工具</a:t>
          </a:r>
        </a:p>
      </dsp:txBody>
      <dsp:txXfrm>
        <a:off x="1303019" y="3331028"/>
        <a:ext cx="4839788" cy="832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80BA5-5AB0-4068-A7BE-10E7FCC4356D}">
      <dsp:nvSpPr>
        <dsp:cNvPr id="0" name=""/>
        <dsp:cNvSpPr/>
      </dsp:nvSpPr>
      <dsp:spPr>
        <a:xfrm rot="2562209">
          <a:off x="2184362" y="3408681"/>
          <a:ext cx="736995" cy="59765"/>
        </a:xfrm>
        <a:custGeom>
          <a:avLst/>
          <a:gdLst/>
          <a:ahLst/>
          <a:cxnLst/>
          <a:rect l="0" t="0" r="0" b="0"/>
          <a:pathLst>
            <a:path>
              <a:moveTo>
                <a:pt x="0" y="26235"/>
              </a:moveTo>
              <a:lnTo>
                <a:pt x="363437" y="262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942B9-8645-4CAD-9F79-B5036EEE1FCE}">
      <dsp:nvSpPr>
        <dsp:cNvPr id="0" name=""/>
        <dsp:cNvSpPr/>
      </dsp:nvSpPr>
      <dsp:spPr>
        <a:xfrm>
          <a:off x="2282061" y="2403281"/>
          <a:ext cx="819439" cy="59765"/>
        </a:xfrm>
        <a:custGeom>
          <a:avLst/>
          <a:gdLst/>
          <a:ahLst/>
          <a:cxnLst/>
          <a:rect l="0" t="0" r="0" b="0"/>
          <a:pathLst>
            <a:path>
              <a:moveTo>
                <a:pt x="0" y="26235"/>
              </a:moveTo>
              <a:lnTo>
                <a:pt x="404103" y="262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821FE3-12DE-4BD9-B458-6287AD586C68}">
      <dsp:nvSpPr>
        <dsp:cNvPr id="0" name=""/>
        <dsp:cNvSpPr/>
      </dsp:nvSpPr>
      <dsp:spPr>
        <a:xfrm rot="19037791">
          <a:off x="2184362" y="1397881"/>
          <a:ext cx="736995" cy="59765"/>
        </a:xfrm>
        <a:custGeom>
          <a:avLst/>
          <a:gdLst/>
          <a:ahLst/>
          <a:cxnLst/>
          <a:rect l="0" t="0" r="0" b="0"/>
          <a:pathLst>
            <a:path>
              <a:moveTo>
                <a:pt x="0" y="26235"/>
              </a:moveTo>
              <a:lnTo>
                <a:pt x="363437" y="262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63083E-2C23-4B86-9BDA-9CF7635258D2}">
      <dsp:nvSpPr>
        <dsp:cNvPr id="0" name=""/>
        <dsp:cNvSpPr/>
      </dsp:nvSpPr>
      <dsp:spPr>
        <a:xfrm>
          <a:off x="0" y="1263722"/>
          <a:ext cx="2338884" cy="23388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8F08B-FA17-47D0-A829-E4573946A49D}">
      <dsp:nvSpPr>
        <dsp:cNvPr id="0" name=""/>
        <dsp:cNvSpPr/>
      </dsp:nvSpPr>
      <dsp:spPr>
        <a:xfrm>
          <a:off x="2637629" y="309"/>
          <a:ext cx="1403330" cy="1403330"/>
        </a:xfrm>
        <a:prstGeom prst="ellips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smtClean="0">
              <a:latin typeface="等线" panose="020F0502020204030204"/>
              <a:ea typeface="等线" panose="02010600030101010101" pitchFamily="2" charset="-122"/>
              <a:cs typeface="+mn-cs"/>
            </a:rPr>
            <a:t>文化</a:t>
          </a:r>
          <a:endParaRPr lang="zh-CN" altLang="en-US" sz="2200" kern="1200" dirty="0">
            <a:latin typeface="等线" panose="020F0502020204030204"/>
            <a:ea typeface="等线" panose="02010600030101010101" pitchFamily="2" charset="-122"/>
            <a:cs typeface="+mn-cs"/>
          </a:endParaRPr>
        </a:p>
      </dsp:txBody>
      <dsp:txXfrm>
        <a:off x="2843142" y="205822"/>
        <a:ext cx="992304" cy="992304"/>
      </dsp:txXfrm>
    </dsp:sp>
    <dsp:sp modelId="{3E77221B-C619-4D2E-ADF0-1909F53E8F4B}">
      <dsp:nvSpPr>
        <dsp:cNvPr id="0" name=""/>
        <dsp:cNvSpPr/>
      </dsp:nvSpPr>
      <dsp:spPr>
        <a:xfrm>
          <a:off x="4181293" y="309"/>
          <a:ext cx="2104996" cy="140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等线" panose="020F0502020204030204"/>
              <a:ea typeface="等线" panose="02010600030101010101" pitchFamily="2" charset="-122"/>
              <a:cs typeface="+mn-cs"/>
            </a:rPr>
            <a:t>团队的自组织性</a:t>
          </a:r>
          <a:endParaRPr lang="zh-CN" altLang="en-US" sz="1800" kern="1200" dirty="0">
            <a:latin typeface="等线" panose="020F0502020204030204"/>
            <a:ea typeface="等线" panose="02010600030101010101" pitchFamily="2" charset="-122"/>
            <a:cs typeface="+mn-cs"/>
          </a:endParaRPr>
        </a:p>
        <a:p>
          <a:pPr marL="171450" lvl="1" indent="-171450" algn="l" defTabSz="800100">
            <a:lnSpc>
              <a:spcPct val="90000"/>
            </a:lnSpc>
            <a:spcBef>
              <a:spcPct val="0"/>
            </a:spcBef>
            <a:spcAft>
              <a:spcPct val="15000"/>
            </a:spcAft>
            <a:buChar char="••"/>
          </a:pPr>
          <a:r>
            <a:rPr lang="zh-CN" altLang="en-US" sz="1800" kern="1200" smtClean="0">
              <a:latin typeface="等线" panose="020F0502020204030204"/>
              <a:ea typeface="等线" panose="02010600030101010101" pitchFamily="2" charset="-122"/>
              <a:cs typeface="+mn-cs"/>
            </a:rPr>
            <a:t>开发与运维团队之间的矛盾</a:t>
          </a:r>
          <a:endParaRPr lang="zh-CN" altLang="en-US" sz="1800" kern="1200" dirty="0">
            <a:latin typeface="等线" panose="020F0502020204030204"/>
            <a:ea typeface="等线" panose="02010600030101010101" pitchFamily="2" charset="-122"/>
            <a:cs typeface="+mn-cs"/>
          </a:endParaRPr>
        </a:p>
      </dsp:txBody>
      <dsp:txXfrm>
        <a:off x="4181293" y="309"/>
        <a:ext cx="2104996" cy="1403330"/>
      </dsp:txXfrm>
    </dsp:sp>
    <dsp:sp modelId="{1AE87EDA-A3E2-4C37-851F-7E5B96312F88}">
      <dsp:nvSpPr>
        <dsp:cNvPr id="0" name=""/>
        <dsp:cNvSpPr/>
      </dsp:nvSpPr>
      <dsp:spPr>
        <a:xfrm>
          <a:off x="3101500" y="1731499"/>
          <a:ext cx="1403330" cy="1403330"/>
        </a:xfrm>
        <a:prstGeom prst="ellips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smtClean="0">
              <a:latin typeface="等线" panose="020F0502020204030204"/>
              <a:ea typeface="等线" panose="02010600030101010101" pitchFamily="2" charset="-122"/>
              <a:cs typeface="+mn-cs"/>
            </a:rPr>
            <a:t>联系</a:t>
          </a:r>
          <a:endParaRPr lang="zh-CN" altLang="en-US" sz="2200" kern="1200" dirty="0">
            <a:latin typeface="等线" panose="020F0502020204030204"/>
            <a:ea typeface="等线" panose="02010600030101010101" pitchFamily="2" charset="-122"/>
            <a:cs typeface="+mn-cs"/>
          </a:endParaRPr>
        </a:p>
      </dsp:txBody>
      <dsp:txXfrm>
        <a:off x="3307013" y="1937012"/>
        <a:ext cx="992304" cy="992304"/>
      </dsp:txXfrm>
    </dsp:sp>
    <dsp:sp modelId="{12BF3977-9753-43EB-B6EC-9B87C60E9DE3}">
      <dsp:nvSpPr>
        <dsp:cNvPr id="0" name=""/>
        <dsp:cNvSpPr/>
      </dsp:nvSpPr>
      <dsp:spPr>
        <a:xfrm>
          <a:off x="4645164" y="1731499"/>
          <a:ext cx="2104996" cy="140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等线" panose="020F0502020204030204"/>
              <a:ea typeface="等线" panose="02010600030101010101" pitchFamily="2" charset="-122"/>
              <a:cs typeface="+mn-cs"/>
            </a:rPr>
            <a:t>开发工具与运维工具间的联系</a:t>
          </a:r>
          <a:endParaRPr lang="zh-CN" altLang="en-US" sz="1800" kern="1200" dirty="0">
            <a:latin typeface="等线" panose="020F0502020204030204"/>
            <a:ea typeface="等线" panose="02010600030101010101" pitchFamily="2" charset="-122"/>
            <a:cs typeface="+mn-cs"/>
          </a:endParaRPr>
        </a:p>
        <a:p>
          <a:pPr marL="171450" lvl="1" indent="-171450" algn="l" defTabSz="800100">
            <a:lnSpc>
              <a:spcPct val="90000"/>
            </a:lnSpc>
            <a:spcBef>
              <a:spcPct val="0"/>
            </a:spcBef>
            <a:spcAft>
              <a:spcPct val="15000"/>
            </a:spcAft>
            <a:buChar char="••"/>
          </a:pPr>
          <a:r>
            <a:rPr lang="zh-CN" altLang="en-US" sz="1800" kern="1200" smtClean="0">
              <a:latin typeface="等线" panose="020F0502020204030204"/>
              <a:ea typeface="等线" panose="02010600030101010101" pitchFamily="2" charset="-122"/>
              <a:cs typeface="+mn-cs"/>
            </a:rPr>
            <a:t>传统工具与新工具之间的联系</a:t>
          </a:r>
          <a:endParaRPr lang="zh-CN" altLang="en-US" sz="1800" kern="1200" dirty="0">
            <a:latin typeface="等线" panose="020F0502020204030204"/>
            <a:ea typeface="等线" panose="02010600030101010101" pitchFamily="2" charset="-122"/>
            <a:cs typeface="+mn-cs"/>
          </a:endParaRPr>
        </a:p>
      </dsp:txBody>
      <dsp:txXfrm>
        <a:off x="4645164" y="1731499"/>
        <a:ext cx="2104996" cy="1403330"/>
      </dsp:txXfrm>
    </dsp:sp>
    <dsp:sp modelId="{50FFD3E2-4BE0-41F0-992D-758BE0AA60F9}">
      <dsp:nvSpPr>
        <dsp:cNvPr id="0" name=""/>
        <dsp:cNvSpPr/>
      </dsp:nvSpPr>
      <dsp:spPr>
        <a:xfrm>
          <a:off x="2637629" y="3462688"/>
          <a:ext cx="1403330" cy="1403330"/>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smtClean="0">
              <a:latin typeface="等线" panose="020F0502020204030204"/>
              <a:ea typeface="等线" panose="02010600030101010101" pitchFamily="2" charset="-122"/>
              <a:cs typeface="+mn-cs"/>
            </a:rPr>
            <a:t>多样性</a:t>
          </a:r>
          <a:endParaRPr lang="zh-CN" altLang="en-US" sz="2200" kern="1200" dirty="0">
            <a:latin typeface="等线" panose="020F0502020204030204"/>
            <a:ea typeface="等线" panose="02010600030101010101" pitchFamily="2" charset="-122"/>
            <a:cs typeface="+mn-cs"/>
          </a:endParaRPr>
        </a:p>
      </dsp:txBody>
      <dsp:txXfrm>
        <a:off x="2843142" y="3668201"/>
        <a:ext cx="992304" cy="992304"/>
      </dsp:txXfrm>
    </dsp:sp>
    <dsp:sp modelId="{4110C59D-54C1-4278-8EBB-8D24B9E6E233}">
      <dsp:nvSpPr>
        <dsp:cNvPr id="0" name=""/>
        <dsp:cNvSpPr/>
      </dsp:nvSpPr>
      <dsp:spPr>
        <a:xfrm>
          <a:off x="4181293" y="3462688"/>
          <a:ext cx="2104996" cy="140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smtClean="0">
              <a:latin typeface="等线" panose="020F0502020204030204"/>
              <a:ea typeface="等线" panose="02010600030101010101" pitchFamily="2" charset="-122"/>
              <a:cs typeface="+mn-cs"/>
            </a:rPr>
            <a:t>数量众多带来的选择问题和理解问题</a:t>
          </a:r>
          <a:endParaRPr lang="zh-CN" altLang="en-US" sz="1800" kern="1200" dirty="0">
            <a:latin typeface="等线" panose="020F0502020204030204"/>
            <a:ea typeface="等线" panose="02010600030101010101" pitchFamily="2" charset="-122"/>
            <a:cs typeface="+mn-cs"/>
          </a:endParaRPr>
        </a:p>
        <a:p>
          <a:pPr marL="171450" lvl="1" indent="-171450" algn="l" defTabSz="800100">
            <a:lnSpc>
              <a:spcPct val="90000"/>
            </a:lnSpc>
            <a:spcBef>
              <a:spcPct val="0"/>
            </a:spcBef>
            <a:spcAft>
              <a:spcPct val="15000"/>
            </a:spcAft>
            <a:buChar char="••"/>
          </a:pPr>
          <a:r>
            <a:rPr lang="zh-CN" altLang="en-US" sz="1800" kern="1200" dirty="0" smtClean="0">
              <a:latin typeface="等线" panose="020F0502020204030204"/>
              <a:ea typeface="等线" panose="02010600030101010101" pitchFamily="2" charset="-122"/>
              <a:cs typeface="+mn-cs"/>
            </a:rPr>
            <a:t>插件带来的复杂性问题</a:t>
          </a:r>
          <a:endParaRPr lang="zh-CN" altLang="en-US" sz="1800" kern="1200" dirty="0">
            <a:latin typeface="等线" panose="020F0502020204030204"/>
            <a:ea typeface="等线" panose="02010600030101010101" pitchFamily="2" charset="-122"/>
            <a:cs typeface="+mn-cs"/>
          </a:endParaRPr>
        </a:p>
      </dsp:txBody>
      <dsp:txXfrm>
        <a:off x="4181293" y="3462688"/>
        <a:ext cx="2104996" cy="140333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8DD9B-B882-4031-8324-04811A560C55}"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5A2A5-B1A4-4718-95EE-2004D56BD159}" type="slidenum">
              <a:rPr lang="zh-CN" altLang="en-US" smtClean="0"/>
              <a:t>‹#›</a:t>
            </a:fld>
            <a:endParaRPr lang="zh-CN" altLang="en-US"/>
          </a:p>
        </p:txBody>
      </p:sp>
    </p:spTree>
    <p:extLst>
      <p:ext uri="{BB962C8B-B14F-4D97-AF65-F5344CB8AC3E}">
        <p14:creationId xmlns:p14="http://schemas.microsoft.com/office/powerpoint/2010/main" val="95439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大家好，我是南京大学软件学院的研究生黄璜，今天我报告的题目是</a:t>
            </a:r>
            <a:r>
              <a:rPr lang="en-US" altLang="zh-CN" dirty="0" smtClean="0"/>
              <a:t>《</a:t>
            </a:r>
            <a:r>
              <a:rPr lang="zh-CN" altLang="en-US" dirty="0" smtClean="0"/>
              <a:t>自动化工具对中国</a:t>
            </a:r>
            <a:r>
              <a:rPr lang="en-US" altLang="zh-CN" dirty="0" smtClean="0"/>
              <a:t>DevOps</a:t>
            </a:r>
            <a:r>
              <a:rPr lang="zh-CN" altLang="en-US" dirty="0" smtClean="0"/>
              <a:t>实践的影响</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a:t>
            </a:fld>
            <a:endParaRPr lang="zh-CN" altLang="en-US"/>
          </a:p>
        </p:txBody>
      </p:sp>
    </p:spTree>
    <p:extLst>
      <p:ext uri="{BB962C8B-B14F-4D97-AF65-F5344CB8AC3E}">
        <p14:creationId xmlns:p14="http://schemas.microsoft.com/office/powerpoint/2010/main" val="115368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对于自动化工具在</a:t>
            </a:r>
            <a:r>
              <a:rPr lang="en-US" altLang="zh-CN" dirty="0" smtClean="0"/>
              <a:t>DevOps</a:t>
            </a:r>
            <a:r>
              <a:rPr lang="zh-CN" altLang="en-US" dirty="0" smtClean="0"/>
              <a:t>实践中存在的问题，根据对简书博客的分析，我们可以分为以多样性、联系、文化这三个不同维度的问题。</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10</a:t>
            </a:fld>
            <a:endParaRPr lang="zh-CN" altLang="en-US"/>
          </a:p>
        </p:txBody>
      </p:sp>
    </p:spTree>
    <p:extLst>
      <p:ext uri="{BB962C8B-B14F-4D97-AF65-F5344CB8AC3E}">
        <p14:creationId xmlns:p14="http://schemas.microsoft.com/office/powerpoint/2010/main" val="309213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专家</a:t>
            </a:r>
            <a:r>
              <a:rPr lang="en-US" altLang="zh-CN" dirty="0" smtClean="0"/>
              <a:t>E4</a:t>
            </a:r>
            <a:r>
              <a:rPr lang="zh-CN" altLang="en-US" dirty="0" smtClean="0"/>
              <a:t>在谈到具体的工具的时候语速加快而且迅速从具体工具谈到每个工具之间的联系再上升为文化，我们就可以认为专家</a:t>
            </a:r>
            <a:r>
              <a:rPr lang="en-US" altLang="zh-CN" dirty="0" smtClean="0"/>
              <a:t>E4</a:t>
            </a:r>
            <a:r>
              <a:rPr lang="zh-CN" altLang="en-US" dirty="0" smtClean="0"/>
              <a:t>对于</a:t>
            </a:r>
            <a:r>
              <a:rPr lang="en-US" altLang="zh-CN" dirty="0" smtClean="0"/>
              <a:t>DevOps</a:t>
            </a:r>
            <a:r>
              <a:rPr lang="zh-CN" altLang="en-US" dirty="0" smtClean="0"/>
              <a:t>自动化支持工具的第一层次问题的关注很少，甚至不关注，所以我们把他对多样性问题的关注程度标注为</a:t>
            </a:r>
            <a:r>
              <a:rPr lang="en-US" altLang="zh-CN" dirty="0" smtClean="0"/>
              <a:t>1</a:t>
            </a:r>
            <a:r>
              <a:rPr lang="zh-CN" altLang="en-US" dirty="0" smtClean="0"/>
              <a:t>；专家</a:t>
            </a:r>
            <a:r>
              <a:rPr lang="en-US" altLang="zh-CN" dirty="0" smtClean="0"/>
              <a:t>E1</a:t>
            </a:r>
            <a:r>
              <a:rPr lang="zh-CN" altLang="en-US" dirty="0" smtClean="0"/>
              <a:t>在谈论</a:t>
            </a:r>
            <a:r>
              <a:rPr lang="en-US" altLang="zh-CN" dirty="0" smtClean="0"/>
              <a:t>DevOps</a:t>
            </a:r>
            <a:r>
              <a:rPr lang="zh-CN" altLang="en-US" dirty="0" smtClean="0"/>
              <a:t>自动化支持工具的时候就专注于工具本身，语气平缓语速适中，并没有表现出对每一种类型的工具有强烈的兴趣，所以我们认为他对工具多样性的关注程度为</a:t>
            </a:r>
            <a:r>
              <a:rPr lang="en-US" altLang="zh-CN" dirty="0" smtClean="0"/>
              <a:t>3</a:t>
            </a:r>
            <a:r>
              <a:rPr lang="zh-CN" altLang="en-US" dirty="0" smtClean="0"/>
              <a:t>；而专家</a:t>
            </a:r>
            <a:r>
              <a:rPr lang="en-US" altLang="zh-CN" dirty="0" smtClean="0"/>
              <a:t>E6</a:t>
            </a:r>
            <a:r>
              <a:rPr lang="zh-CN" altLang="en-US" dirty="0" smtClean="0"/>
              <a:t>在访谈中大量地介绍他们公司所构建的工具“布加迪”，语气中充满自豪与自信，并且坚持</a:t>
            </a:r>
            <a:r>
              <a:rPr lang="zh-CN" altLang="en-US" sz="1200" b="0" i="0" u="none" strike="noStrike" kern="1200" baseline="0" dirty="0" smtClean="0">
                <a:solidFill>
                  <a:schemeClr val="tx1"/>
                </a:solidFill>
                <a:latin typeface="+mn-lt"/>
                <a:ea typeface="+mn-ea"/>
                <a:cs typeface="+mn-cs"/>
              </a:rPr>
              <a:t>未来会继续开发这一工具，</a:t>
            </a:r>
            <a:r>
              <a:rPr lang="zh-CN" altLang="zh-CN" sz="1200" kern="1200" dirty="0" smtClean="0">
                <a:solidFill>
                  <a:schemeClr val="tx1"/>
                </a:solidFill>
                <a:effectLst/>
                <a:latin typeface="+mn-lt"/>
                <a:ea typeface="+mn-ea"/>
                <a:cs typeface="+mn-cs"/>
              </a:rPr>
              <a:t>本文就认为他对于工具本身的关注是很多的也是很重视工具的</a:t>
            </a:r>
            <a:r>
              <a:rPr lang="zh-CN" altLang="en-US" sz="1200" kern="1200" dirty="0" smtClean="0">
                <a:solidFill>
                  <a:schemeClr val="tx1"/>
                </a:solidFill>
                <a:effectLst/>
                <a:latin typeface="+mn-lt"/>
                <a:ea typeface="+mn-ea"/>
                <a:cs typeface="+mn-cs"/>
              </a:rPr>
              <a:t>，所以我们认为他对工具的多样性的关注为</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11</a:t>
            </a:fld>
            <a:endParaRPr lang="zh-CN" altLang="en-US"/>
          </a:p>
        </p:txBody>
      </p:sp>
    </p:spTree>
    <p:extLst>
      <p:ext uri="{BB962C8B-B14F-4D97-AF65-F5344CB8AC3E}">
        <p14:creationId xmlns:p14="http://schemas.microsoft.com/office/powerpoint/2010/main" val="276094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12</a:t>
            </a:fld>
            <a:endParaRPr lang="zh-CN" altLang="en-US"/>
          </a:p>
        </p:txBody>
      </p:sp>
    </p:spTree>
    <p:extLst>
      <p:ext uri="{BB962C8B-B14F-4D97-AF65-F5344CB8AC3E}">
        <p14:creationId xmlns:p14="http://schemas.microsoft.com/office/powerpoint/2010/main" val="219417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我们根据专家的建议，</a:t>
            </a:r>
            <a:r>
              <a:rPr lang="zh-CN" altLang="en-US" sz="1200" b="0" i="0" u="none" strike="noStrike" kern="1200" baseline="0" dirty="0" smtClean="0">
                <a:solidFill>
                  <a:schemeClr val="tx1"/>
                </a:solidFill>
                <a:latin typeface="+mn-lt"/>
                <a:ea typeface="+mn-ea"/>
                <a:cs typeface="+mn-cs"/>
              </a:rPr>
              <a:t>对于软件组织引入</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，构建合适的工具链，给出了如图</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所示的自上而下的引入</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的范例。软件组织的高层受到</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顾问的影响，学习</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的理念从而转变自己的思想使之适应</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的价值观，然后从制度入手，把</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团队的权力与义务以制度化的形式确定下来，保证在后续的过程中每一个环节的责任能够找到承担的人或团队，</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顾问在制度的起草阶段起到一个建议人的作用。在确定了新的制度以后，软件组织高层应该对</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团队充分的信任，</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团队应该在</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顾问的指导下，由原来的</a:t>
            </a:r>
            <a:r>
              <a:rPr lang="en-US" altLang="zh-CN" sz="1200" b="0" i="0" u="none" strike="noStrike" kern="1200" baseline="0" dirty="0" smtClean="0">
                <a:solidFill>
                  <a:schemeClr val="tx1"/>
                </a:solidFill>
                <a:latin typeface="+mn-lt"/>
                <a:ea typeface="+mn-ea"/>
                <a:cs typeface="+mn-cs"/>
              </a:rPr>
              <a:t>Dev</a:t>
            </a:r>
            <a:r>
              <a:rPr lang="zh-CN" altLang="en-US" sz="1200" b="0" i="0" u="none" strike="noStrike" kern="1200" baseline="0" dirty="0" smtClean="0">
                <a:solidFill>
                  <a:schemeClr val="tx1"/>
                </a:solidFill>
                <a:latin typeface="+mn-lt"/>
                <a:ea typeface="+mn-ea"/>
                <a:cs typeface="+mn-cs"/>
              </a:rPr>
              <a:t>团队和</a:t>
            </a:r>
            <a:r>
              <a:rPr lang="en-US" altLang="zh-CN" sz="1200" b="0" i="0" u="none" strike="noStrike" kern="1200" baseline="0" dirty="0" smtClean="0">
                <a:solidFill>
                  <a:schemeClr val="tx1"/>
                </a:solidFill>
                <a:latin typeface="+mn-lt"/>
                <a:ea typeface="+mn-ea"/>
                <a:cs typeface="+mn-cs"/>
              </a:rPr>
              <a:t>Ops</a:t>
            </a:r>
            <a:r>
              <a:rPr lang="zh-CN" altLang="en-US" sz="1200" b="0" i="0" u="none" strike="noStrike" kern="1200" baseline="0" dirty="0" smtClean="0">
                <a:solidFill>
                  <a:schemeClr val="tx1"/>
                </a:solidFill>
                <a:latin typeface="+mn-lt"/>
                <a:ea typeface="+mn-ea"/>
                <a:cs typeface="+mn-cs"/>
              </a:rPr>
              <a:t>团队消除部门墙之后合并而成，消除部门墙需要有清晰的组织目标，由</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协调各个部门向着这个目标协同努力，与此同时改善工作的环境使每个部门能够更加认同组织。在形成新的</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团队之后，无论是</a:t>
            </a:r>
            <a:r>
              <a:rPr lang="en-US" altLang="zh-CN" sz="1200" b="0" i="0" u="none" strike="noStrike" kern="1200" baseline="0" dirty="0" smtClean="0">
                <a:solidFill>
                  <a:schemeClr val="tx1"/>
                </a:solidFill>
                <a:latin typeface="+mn-lt"/>
                <a:ea typeface="+mn-ea"/>
                <a:cs typeface="+mn-cs"/>
              </a:rPr>
              <a:t>Dev</a:t>
            </a:r>
            <a:r>
              <a:rPr lang="zh-CN" altLang="en-US" sz="1200" b="0" i="0" u="none" strike="noStrike" kern="1200" baseline="0" dirty="0" smtClean="0">
                <a:solidFill>
                  <a:schemeClr val="tx1"/>
                </a:solidFill>
                <a:latin typeface="+mn-lt"/>
                <a:ea typeface="+mn-ea"/>
                <a:cs typeface="+mn-cs"/>
              </a:rPr>
              <a:t>团队成员还是</a:t>
            </a:r>
            <a:r>
              <a:rPr lang="en-US" altLang="zh-CN" sz="1200" b="0" i="0" u="none" strike="noStrike" kern="1200" baseline="0" dirty="0" smtClean="0">
                <a:solidFill>
                  <a:schemeClr val="tx1"/>
                </a:solidFill>
                <a:latin typeface="+mn-lt"/>
                <a:ea typeface="+mn-ea"/>
                <a:cs typeface="+mn-cs"/>
              </a:rPr>
              <a:t>Ops</a:t>
            </a:r>
            <a:r>
              <a:rPr lang="zh-CN" altLang="en-US" sz="1200" b="0" i="0" u="none" strike="noStrike" kern="1200" baseline="0" dirty="0" smtClean="0">
                <a:solidFill>
                  <a:schemeClr val="tx1"/>
                </a:solidFill>
                <a:latin typeface="+mn-lt"/>
                <a:ea typeface="+mn-ea"/>
                <a:cs typeface="+mn-cs"/>
              </a:rPr>
              <a:t>团队成员在使用新的流水线和学习使用新的工具的时候都需要保持自信。而整个</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流水线由新合并而成的</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团队决定，原</a:t>
            </a:r>
            <a:r>
              <a:rPr lang="en-US" altLang="zh-CN" sz="1200" b="0" i="0" u="none" strike="noStrike" kern="1200" baseline="0" dirty="0" smtClean="0">
                <a:solidFill>
                  <a:schemeClr val="tx1"/>
                </a:solidFill>
                <a:latin typeface="+mn-lt"/>
                <a:ea typeface="+mn-ea"/>
                <a:cs typeface="+mn-cs"/>
              </a:rPr>
              <a:t>Dev</a:t>
            </a:r>
            <a:r>
              <a:rPr lang="zh-CN" altLang="en-US" sz="1200" b="0" i="0" u="none" strike="noStrike" kern="1200" baseline="0" dirty="0" smtClean="0">
                <a:solidFill>
                  <a:schemeClr val="tx1"/>
                </a:solidFill>
                <a:latin typeface="+mn-lt"/>
                <a:ea typeface="+mn-ea"/>
                <a:cs typeface="+mn-cs"/>
              </a:rPr>
              <a:t>团队和原</a:t>
            </a:r>
            <a:r>
              <a:rPr lang="en-US" altLang="zh-CN" sz="1200" b="0" i="0" u="none" strike="noStrike" kern="1200" baseline="0" dirty="0" smtClean="0">
                <a:solidFill>
                  <a:schemeClr val="tx1"/>
                </a:solidFill>
                <a:latin typeface="+mn-lt"/>
                <a:ea typeface="+mn-ea"/>
                <a:cs typeface="+mn-cs"/>
              </a:rPr>
              <a:t>Ops</a:t>
            </a:r>
            <a:r>
              <a:rPr lang="zh-CN" altLang="en-US" sz="1200" b="0" i="0" u="none" strike="noStrike" kern="1200" baseline="0" dirty="0" smtClean="0">
                <a:solidFill>
                  <a:schemeClr val="tx1"/>
                </a:solidFill>
                <a:latin typeface="+mn-lt"/>
                <a:ea typeface="+mn-ea"/>
                <a:cs typeface="+mn-cs"/>
              </a:rPr>
              <a:t>团队的成员都需要在这一过程中参与或者投票选出</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团队使用的工具，软件组织高层在整个流水线制定中和完成后起到一个监控的作用，使整个流水线符合软件组织的利益。在制定流水线的时候应该有先后顺序，最重要的三个部分是构建、发布和部署，</a:t>
            </a:r>
            <a:r>
              <a:rPr lang="en-US" altLang="zh-CN" sz="1200" b="0" i="0" u="none" strike="noStrike" kern="1200" baseline="0" dirty="0" smtClean="0">
                <a:solidFill>
                  <a:schemeClr val="tx1"/>
                </a:solidFill>
                <a:latin typeface="+mn-lt"/>
                <a:ea typeface="+mn-ea"/>
                <a:cs typeface="+mn-cs"/>
              </a:rPr>
              <a:t>DevOps</a:t>
            </a:r>
            <a:r>
              <a:rPr lang="zh-CN" altLang="en-US" sz="1200" b="0" i="0" u="none" strike="noStrike" kern="1200" baseline="0" dirty="0" smtClean="0">
                <a:solidFill>
                  <a:schemeClr val="tx1"/>
                </a:solidFill>
                <a:latin typeface="+mn-lt"/>
                <a:ea typeface="+mn-ea"/>
                <a:cs typeface="+mn-cs"/>
              </a:rPr>
              <a:t>团队应该从这三个环节入手，一步步完善整个流水线。</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13</a:t>
            </a:fld>
            <a:endParaRPr lang="zh-CN" altLang="en-US"/>
          </a:p>
        </p:txBody>
      </p:sp>
    </p:spTree>
    <p:extLst>
      <p:ext uri="{BB962C8B-B14F-4D97-AF65-F5344CB8AC3E}">
        <p14:creationId xmlns:p14="http://schemas.microsoft.com/office/powerpoint/2010/main" val="3823480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14</a:t>
            </a:fld>
            <a:endParaRPr lang="zh-CN" altLang="en-US"/>
          </a:p>
        </p:txBody>
      </p:sp>
    </p:spTree>
    <p:extLst>
      <p:ext uri="{BB962C8B-B14F-4D97-AF65-F5344CB8AC3E}">
        <p14:creationId xmlns:p14="http://schemas.microsoft.com/office/powerpoint/2010/main" val="70813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回访有助于我们去了解不同环境中范例的适用性，以此来进一步完善我们的范例。</a:t>
            </a:r>
            <a:endParaRPr lang="en-US" altLang="zh-CN" dirty="0" smtClean="0"/>
          </a:p>
          <a:p>
            <a:r>
              <a:rPr lang="zh-CN" altLang="en-US" dirty="0" smtClean="0"/>
              <a:t>观察与访谈的结合让我们能够对一些问题有了更为深入的了解。而这两种方法也是民族志方法中最为重要的两种方法，二者配合，就可以形成对一个</a:t>
            </a:r>
            <a:r>
              <a:rPr lang="en-US" altLang="zh-CN" dirty="0" smtClean="0"/>
              <a:t>DevOps </a:t>
            </a:r>
            <a:r>
              <a:rPr lang="zh-CN" altLang="en-US" dirty="0" smtClean="0"/>
              <a:t>实践的更为深入的理解。</a:t>
            </a:r>
            <a:endParaRPr lang="en-US" altLang="zh-CN" dirty="0" smtClean="0"/>
          </a:p>
          <a:p>
            <a:r>
              <a:rPr lang="zh-CN" altLang="en-US" dirty="0" smtClean="0"/>
              <a:t>不同文化环境下</a:t>
            </a:r>
            <a:r>
              <a:rPr lang="en-US" altLang="zh-CN" dirty="0" smtClean="0"/>
              <a:t>DevOps</a:t>
            </a:r>
            <a:r>
              <a:rPr lang="zh-CN" altLang="en-US" dirty="0" smtClean="0"/>
              <a:t>的发展方向可能是不同的，关注的自动化工具也可能是不同的，跨文化研究可以帮助我们发现不同文化间的区别，取长补短。</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15</a:t>
            </a:fld>
            <a:endParaRPr lang="zh-CN" altLang="en-US"/>
          </a:p>
        </p:txBody>
      </p:sp>
    </p:spTree>
    <p:extLst>
      <p:ext uri="{BB962C8B-B14F-4D97-AF65-F5344CB8AC3E}">
        <p14:creationId xmlns:p14="http://schemas.microsoft.com/office/powerpoint/2010/main" val="360073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今天我将从研究背景、研究方法、研究结果和总结展望这</a:t>
            </a:r>
            <a:r>
              <a:rPr lang="en-US" altLang="zh-CN" dirty="0" smtClean="0"/>
              <a:t>4</a:t>
            </a:r>
            <a:r>
              <a:rPr lang="zh-CN" altLang="en-US" dirty="0" smtClean="0"/>
              <a:t>个方面进行我的报告。</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2</a:t>
            </a:fld>
            <a:endParaRPr lang="zh-CN" altLang="en-US"/>
          </a:p>
        </p:txBody>
      </p:sp>
    </p:spTree>
    <p:extLst>
      <p:ext uri="{BB962C8B-B14F-4D97-AF65-F5344CB8AC3E}">
        <p14:creationId xmlns:p14="http://schemas.microsoft.com/office/powerpoint/2010/main" val="168084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a:t>
            </a:r>
            <a:r>
              <a:rPr lang="en-US" altLang="zh-CN" dirty="0" smtClean="0"/>
              <a:t>2009</a:t>
            </a:r>
            <a:r>
              <a:rPr lang="zh-CN" altLang="en-US" dirty="0" smtClean="0"/>
              <a:t>年</a:t>
            </a:r>
            <a:r>
              <a:rPr lang="en-US" altLang="zh-CN" sz="1200" kern="1200" dirty="0" smtClean="0">
                <a:solidFill>
                  <a:schemeClr val="tx1"/>
                </a:solidFill>
                <a:effectLst/>
                <a:latin typeface="+mn-lt"/>
                <a:ea typeface="+mn-ea"/>
                <a:cs typeface="+mn-cs"/>
              </a:rPr>
              <a:t>10+ Deploys Per Day</a:t>
            </a:r>
            <a:r>
              <a:rPr lang="zh-CN" altLang="en-US" sz="1200" kern="1200" dirty="0" smtClean="0">
                <a:solidFill>
                  <a:schemeClr val="tx1"/>
                </a:solidFill>
                <a:effectLst/>
                <a:latin typeface="+mn-lt"/>
                <a:ea typeface="+mn-ea"/>
                <a:cs typeface="+mn-cs"/>
              </a:rPr>
              <a:t>的演讲中提出</a:t>
            </a:r>
            <a:r>
              <a:rPr lang="en-US" altLang="zh-CN" sz="1200" kern="1200" dirty="0" smtClean="0">
                <a:solidFill>
                  <a:schemeClr val="tx1"/>
                </a:solidFill>
                <a:effectLst/>
                <a:latin typeface="+mn-lt"/>
                <a:ea typeface="+mn-ea"/>
                <a:cs typeface="+mn-cs"/>
              </a:rPr>
              <a:t>DevOps</a:t>
            </a:r>
            <a:r>
              <a:rPr lang="zh-CN" altLang="en-US" sz="1200" kern="1200" dirty="0" smtClean="0">
                <a:solidFill>
                  <a:schemeClr val="tx1"/>
                </a:solidFill>
                <a:effectLst/>
                <a:latin typeface="+mn-lt"/>
                <a:ea typeface="+mn-ea"/>
                <a:cs typeface="+mn-cs"/>
              </a:rPr>
              <a:t>的概念依赖，</a:t>
            </a:r>
            <a:r>
              <a:rPr lang="en-US" altLang="zh-CN" sz="1200" kern="1200" dirty="0" smtClean="0">
                <a:solidFill>
                  <a:schemeClr val="tx1"/>
                </a:solidFill>
                <a:effectLst/>
                <a:latin typeface="+mn-lt"/>
                <a:ea typeface="+mn-ea"/>
                <a:cs typeface="+mn-cs"/>
              </a:rPr>
              <a:t>DevOps</a:t>
            </a:r>
            <a:r>
              <a:rPr lang="zh-CN" altLang="en-US" sz="1200" kern="1200" dirty="0" smtClean="0">
                <a:solidFill>
                  <a:schemeClr val="tx1"/>
                </a:solidFill>
                <a:effectLst/>
                <a:latin typeface="+mn-lt"/>
                <a:ea typeface="+mn-ea"/>
                <a:cs typeface="+mn-cs"/>
              </a:rPr>
              <a:t>已经发展了近</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年，但是</a:t>
            </a:r>
            <a:r>
              <a:rPr lang="en-US" altLang="zh-CN" dirty="0" smtClean="0"/>
              <a:t>DevOps</a:t>
            </a:r>
            <a:r>
              <a:rPr lang="zh-CN" altLang="en-US" dirty="0" smtClean="0"/>
              <a:t>到底是什么，仍然没有一个清晰的概念，有些人认为</a:t>
            </a:r>
            <a:r>
              <a:rPr lang="en-US" altLang="zh-CN" dirty="0" smtClean="0"/>
              <a:t>DevOps</a:t>
            </a:r>
            <a:r>
              <a:rPr lang="zh-CN" altLang="en-US" dirty="0" smtClean="0"/>
              <a:t>就是开发与运维的协作，有些人认为</a:t>
            </a:r>
            <a:r>
              <a:rPr lang="en-US" altLang="zh-CN" dirty="0" smtClean="0"/>
              <a:t>DevOps</a:t>
            </a:r>
            <a:r>
              <a:rPr lang="zh-CN" altLang="en-US" dirty="0" smtClean="0"/>
              <a:t>就是看板方法在运维领域的运用，众多的想法构成了这样的一张</a:t>
            </a:r>
            <a:r>
              <a:rPr lang="en-US" altLang="zh-CN" dirty="0" smtClean="0"/>
              <a:t>DevOps</a:t>
            </a:r>
            <a:r>
              <a:rPr lang="zh-CN" altLang="en-US" dirty="0" smtClean="0"/>
              <a:t>盲人摸象图</a:t>
            </a:r>
            <a:r>
              <a:rPr lang="zh-CN" altLang="en-US" dirty="0" smtClean="0"/>
              <a:t>。</a:t>
            </a:r>
            <a:endParaRPr lang="en-US" altLang="zh-CN" dirty="0" smtClean="0"/>
          </a:p>
          <a:p>
            <a:r>
              <a:rPr lang="zh-CN" altLang="zh-CN" sz="1200" kern="1200" dirty="0" smtClean="0">
                <a:solidFill>
                  <a:schemeClr val="tx1"/>
                </a:solidFill>
                <a:effectLst/>
                <a:latin typeface="+mn-lt"/>
                <a:ea typeface="+mn-ea"/>
                <a:cs typeface="+mn-cs"/>
              </a:rPr>
              <a:t>以及以信任与尊重为核心的早期</a:t>
            </a:r>
            <a:r>
              <a:rPr lang="en-US" altLang="zh-CN" sz="1200" kern="1200" dirty="0" smtClean="0">
                <a:solidFill>
                  <a:schemeClr val="tx1"/>
                </a:solidFill>
                <a:effectLst/>
                <a:latin typeface="+mn-lt"/>
                <a:ea typeface="+mn-ea"/>
                <a:cs typeface="+mn-cs"/>
              </a:rPr>
              <a:t>DevOps</a:t>
            </a:r>
            <a:r>
              <a:rPr lang="zh-CN" altLang="zh-CN" sz="1200" kern="1200" dirty="0" smtClean="0">
                <a:solidFill>
                  <a:schemeClr val="tx1"/>
                </a:solidFill>
                <a:effectLst/>
                <a:latin typeface="+mn-lt"/>
                <a:ea typeface="+mn-ea"/>
                <a:cs typeface="+mn-cs"/>
              </a:rPr>
              <a:t>文化</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3</a:t>
            </a:fld>
            <a:endParaRPr lang="zh-CN" altLang="en-US"/>
          </a:p>
        </p:txBody>
      </p:sp>
    </p:spTree>
    <p:extLst>
      <p:ext uri="{BB962C8B-B14F-4D97-AF65-F5344CB8AC3E}">
        <p14:creationId xmlns:p14="http://schemas.microsoft.com/office/powerpoint/2010/main" val="381308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DevOps</a:t>
            </a:r>
            <a:r>
              <a:rPr lang="zh-CN" altLang="en-US" dirty="0" smtClean="0"/>
              <a:t>是对传统软件开发实践的一场变革，这其中自动化处于关键位置，而工具是实现自动化的基础。</a:t>
            </a:r>
            <a:r>
              <a:rPr lang="en-US" altLang="zh-CN" dirty="0" smtClean="0"/>
              <a:t>DevOps</a:t>
            </a:r>
            <a:r>
              <a:rPr lang="zh-CN" altLang="en-US" dirty="0" smtClean="0"/>
              <a:t>知识体系的</a:t>
            </a:r>
            <a:r>
              <a:rPr lang="en-US" altLang="zh-CN" dirty="0" smtClean="0"/>
              <a:t>5</a:t>
            </a:r>
            <a:r>
              <a:rPr lang="zh-CN" altLang="en-US" dirty="0" smtClean="0"/>
              <a:t>个层面中，工具处于最底层，是</a:t>
            </a:r>
            <a:r>
              <a:rPr lang="en-US" altLang="zh-CN" dirty="0" smtClean="0"/>
              <a:t>DevOps</a:t>
            </a:r>
            <a:r>
              <a:rPr lang="zh-CN" altLang="en-US" dirty="0" smtClean="0"/>
              <a:t>的基石。研究</a:t>
            </a:r>
            <a:r>
              <a:rPr lang="en-US" altLang="zh-CN" dirty="0" smtClean="0"/>
              <a:t>DevOps</a:t>
            </a:r>
            <a:r>
              <a:rPr lang="zh-CN" altLang="en-US" dirty="0" smtClean="0"/>
              <a:t>中的自动化工具，能够推动</a:t>
            </a:r>
            <a:r>
              <a:rPr lang="en-US" altLang="zh-CN" dirty="0" smtClean="0"/>
              <a:t>DevOps</a:t>
            </a:r>
            <a:r>
              <a:rPr lang="zh-CN" altLang="en-US" dirty="0" smtClean="0"/>
              <a:t>的发展，使之更加深入人心，让它的实践更进一步。</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4</a:t>
            </a:fld>
            <a:endParaRPr lang="zh-CN" altLang="en-US"/>
          </a:p>
        </p:txBody>
      </p:sp>
    </p:spTree>
    <p:extLst>
      <p:ext uri="{BB962C8B-B14F-4D97-AF65-F5344CB8AC3E}">
        <p14:creationId xmlns:p14="http://schemas.microsoft.com/office/powerpoint/2010/main" val="2796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近些年来，越来越多的中国企业也在进行</a:t>
            </a:r>
            <a:r>
              <a:rPr lang="en-US" altLang="zh-CN" dirty="0" smtClean="0"/>
              <a:t>DevOps</a:t>
            </a:r>
            <a:r>
              <a:rPr lang="zh-CN" altLang="en-US" dirty="0" smtClean="0"/>
              <a:t>转型，但是从南京大学发布的</a:t>
            </a:r>
            <a:r>
              <a:rPr lang="en-US" altLang="zh-CN" dirty="0" smtClean="0"/>
              <a:t>2018</a:t>
            </a:r>
            <a:r>
              <a:rPr lang="zh-CN" altLang="en-US" dirty="0" smtClean="0"/>
              <a:t>中国</a:t>
            </a:r>
            <a:r>
              <a:rPr lang="en-US" altLang="zh-CN" dirty="0" smtClean="0"/>
              <a:t>DevOps</a:t>
            </a:r>
            <a:r>
              <a:rPr lang="zh-CN" altLang="en-US" dirty="0" smtClean="0"/>
              <a:t>年度报告我们可以发现，国内的团队还达不到</a:t>
            </a:r>
            <a:r>
              <a:rPr lang="en-US" altLang="zh-CN" sz="1200" b="0" i="0" u="none" strike="noStrike" kern="1200" baseline="0" dirty="0" smtClean="0">
                <a:solidFill>
                  <a:schemeClr val="tx1"/>
                </a:solidFill>
                <a:latin typeface="+mn-lt"/>
                <a:ea typeface="+mn-ea"/>
                <a:cs typeface="+mn-cs"/>
              </a:rPr>
              <a:t>Puppet Labs</a:t>
            </a:r>
            <a:r>
              <a:rPr lang="zh-CN" altLang="en-US" sz="1200" b="0" i="0" u="none" strike="noStrike" kern="1200" baseline="0" dirty="0" smtClean="0">
                <a:solidFill>
                  <a:schemeClr val="tx1"/>
                </a:solidFill>
                <a:latin typeface="+mn-lt"/>
                <a:ea typeface="+mn-ea"/>
                <a:cs typeface="+mn-cs"/>
              </a:rPr>
              <a:t>所定义的高性能团队，并且这些准高性能团队更多的关注构建开发环境、实现自动化部署和监控软件系统的健康状况这些阶段的工具，对</a:t>
            </a:r>
            <a:r>
              <a:rPr lang="zh-CN" altLang="en-US" dirty="0" smtClean="0"/>
              <a:t>计划、持续集成和持续反馈等阶段的工具缺乏关注。</a:t>
            </a:r>
          </a:p>
          <a:p>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5</a:t>
            </a:fld>
            <a:endParaRPr lang="zh-CN" altLang="en-US"/>
          </a:p>
        </p:txBody>
      </p:sp>
    </p:spTree>
    <p:extLst>
      <p:ext uri="{BB962C8B-B14F-4D97-AF65-F5344CB8AC3E}">
        <p14:creationId xmlns:p14="http://schemas.microsoft.com/office/powerpoint/2010/main" val="34336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为了认识</a:t>
            </a:r>
            <a:r>
              <a:rPr lang="en-US" altLang="zh-CN" dirty="0" smtClean="0"/>
              <a:t>DevOps</a:t>
            </a:r>
            <a:r>
              <a:rPr lang="zh-CN" altLang="en-US" dirty="0" smtClean="0"/>
              <a:t>自动化支持工具的现状，理解现有自动化工具在中国环境中</a:t>
            </a:r>
            <a:r>
              <a:rPr lang="en-US" altLang="zh-CN" dirty="0" smtClean="0"/>
              <a:t>DevOps</a:t>
            </a:r>
            <a:r>
              <a:rPr lang="zh-CN" altLang="en-US" dirty="0" smtClean="0"/>
              <a:t>实践中的问题，能够更好地促进</a:t>
            </a:r>
            <a:r>
              <a:rPr lang="en-US" altLang="zh-CN" dirty="0" smtClean="0"/>
              <a:t>DevOps</a:t>
            </a:r>
            <a:r>
              <a:rPr lang="zh-CN" altLang="en-US" dirty="0" smtClean="0"/>
              <a:t>在中国的发展，我们提出</a:t>
            </a:r>
            <a:r>
              <a:rPr lang="en-US" altLang="zh-CN" dirty="0" smtClean="0"/>
              <a:t>3</a:t>
            </a:r>
            <a:r>
              <a:rPr lang="zh-CN" altLang="en-US" dirty="0" smtClean="0"/>
              <a:t>个研究问题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第一个问题旨在收集目前</a:t>
            </a:r>
            <a:r>
              <a:rPr lang="en-US" altLang="zh-CN" dirty="0" smtClean="0"/>
              <a:t>DevOps</a:t>
            </a:r>
            <a:r>
              <a:rPr lang="zh-CN" altLang="en-US" dirty="0" smtClean="0"/>
              <a:t>实践中的自动化工具形成一个工具集合，并为后续研究提供参考。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第二个问题旨在找出中国的</a:t>
            </a:r>
            <a:r>
              <a:rPr lang="en-US" altLang="zh-CN" dirty="0" smtClean="0"/>
              <a:t>DevOps</a:t>
            </a:r>
            <a:r>
              <a:rPr lang="zh-CN" altLang="en-US" dirty="0" smtClean="0"/>
              <a:t>实践中自动化工具存在的问题。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第三个问题该旨在给研究问题二中的问题提出解决方案。</a:t>
            </a:r>
          </a:p>
        </p:txBody>
      </p:sp>
      <p:sp>
        <p:nvSpPr>
          <p:cNvPr id="4" name="灯片编号占位符 3"/>
          <p:cNvSpPr>
            <a:spLocks noGrp="1"/>
          </p:cNvSpPr>
          <p:nvPr>
            <p:ph type="sldNum" sz="quarter" idx="10"/>
          </p:nvPr>
        </p:nvSpPr>
        <p:spPr/>
        <p:txBody>
          <a:bodyPr/>
          <a:lstStyle/>
          <a:p>
            <a:fld id="{5C15A2A5-B1A4-4718-95EE-2004D56BD159}" type="slidenum">
              <a:rPr lang="zh-CN" altLang="en-US" smtClean="0"/>
              <a:t>6</a:t>
            </a:fld>
            <a:endParaRPr lang="zh-CN" altLang="en-US"/>
          </a:p>
        </p:txBody>
      </p:sp>
    </p:spTree>
    <p:extLst>
      <p:ext uri="{BB962C8B-B14F-4D97-AF65-F5344CB8AC3E}">
        <p14:creationId xmlns:p14="http://schemas.microsoft.com/office/powerpoint/2010/main" val="216016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针对这</a:t>
            </a:r>
            <a:r>
              <a:rPr lang="en-US" altLang="zh-CN" dirty="0" smtClean="0"/>
              <a:t>3</a:t>
            </a:r>
            <a:r>
              <a:rPr lang="zh-CN" altLang="en-US" dirty="0" smtClean="0"/>
              <a:t>个研究问题，我们设计了一个混合的研究方法：</a:t>
            </a:r>
            <a:endParaRPr lang="en-US" altLang="zh-CN" dirty="0" smtClean="0"/>
          </a:p>
          <a:p>
            <a:r>
              <a:rPr lang="zh-CN" altLang="en-US" dirty="0" smtClean="0"/>
              <a:t>首先我们通过一个轻量级的系统化文献评价对目前学术界和工业界都认可的</a:t>
            </a:r>
            <a:r>
              <a:rPr lang="en-US" altLang="zh-CN" dirty="0" smtClean="0"/>
              <a:t>DevOps</a:t>
            </a:r>
            <a:r>
              <a:rPr lang="zh-CN" altLang="en-US" dirty="0" smtClean="0"/>
              <a:t>实践中的自动化工具进行集合；</a:t>
            </a:r>
            <a:endParaRPr lang="en-US" altLang="zh-CN" dirty="0" smtClean="0"/>
          </a:p>
          <a:p>
            <a:r>
              <a:rPr lang="zh-CN" altLang="en-US" dirty="0" smtClean="0"/>
              <a:t>然后通过灰色文献评价对上述工具集合进行问题的总结，形成多个自动化工具在</a:t>
            </a:r>
            <a:r>
              <a:rPr lang="en-US" altLang="zh-CN" dirty="0" smtClean="0"/>
              <a:t>DevOps</a:t>
            </a:r>
            <a:r>
              <a:rPr lang="zh-CN" altLang="en-US" dirty="0" smtClean="0"/>
              <a:t>实践中存在的问题；</a:t>
            </a:r>
            <a:endParaRPr lang="en-US" altLang="zh-CN" dirty="0" smtClean="0"/>
          </a:p>
          <a:p>
            <a:r>
              <a:rPr lang="zh-CN" altLang="en-US" dirty="0" smtClean="0"/>
              <a:t>最后针对这些问题，采取访谈的形式从企业人员、咨询师、研究者三个角度获取评价，从而得出对每个问题的建议。</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7</a:t>
            </a:fld>
            <a:endParaRPr lang="zh-CN" altLang="en-US"/>
          </a:p>
        </p:txBody>
      </p:sp>
    </p:spTree>
    <p:extLst>
      <p:ext uri="{BB962C8B-B14F-4D97-AF65-F5344CB8AC3E}">
        <p14:creationId xmlns:p14="http://schemas.microsoft.com/office/powerpoint/2010/main" val="276510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针对研究问题一，我们发现对</a:t>
            </a:r>
            <a:r>
              <a:rPr lang="en-US" altLang="zh-CN" dirty="0" smtClean="0"/>
              <a:t>DevOps</a:t>
            </a:r>
            <a:r>
              <a:rPr lang="zh-CN" altLang="en-US" dirty="0" smtClean="0"/>
              <a:t>自动化支持工具的研究整体上呈上升状态，在</a:t>
            </a:r>
            <a:r>
              <a:rPr lang="en-US" altLang="zh-CN" dirty="0" smtClean="0"/>
              <a:t>DevOps</a:t>
            </a:r>
            <a:r>
              <a:rPr lang="zh-CN" altLang="en-US" dirty="0" smtClean="0"/>
              <a:t>相关研究中占比稳定在</a:t>
            </a:r>
            <a:r>
              <a:rPr lang="en-US" altLang="zh-CN" dirty="0" smtClean="0"/>
              <a:t>35%~40%</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8</a:t>
            </a:fld>
            <a:endParaRPr lang="zh-CN" altLang="en-US"/>
          </a:p>
        </p:txBody>
      </p:sp>
    </p:spTree>
    <p:extLst>
      <p:ext uri="{BB962C8B-B14F-4D97-AF65-F5344CB8AC3E}">
        <p14:creationId xmlns:p14="http://schemas.microsoft.com/office/powerpoint/2010/main" val="64529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在这其中</a:t>
            </a:r>
            <a:r>
              <a:rPr lang="en-US" altLang="zh-CN" dirty="0" smtClean="0"/>
              <a:t>Docker</a:t>
            </a:r>
            <a:r>
              <a:rPr lang="zh-CN" altLang="en-US" dirty="0" smtClean="0"/>
              <a:t>，</a:t>
            </a:r>
            <a:r>
              <a:rPr lang="en-US" altLang="zh-CN" dirty="0" smtClean="0"/>
              <a:t>Chef</a:t>
            </a:r>
            <a:r>
              <a:rPr lang="zh-CN" altLang="en-US" dirty="0" smtClean="0"/>
              <a:t>，</a:t>
            </a:r>
            <a:r>
              <a:rPr lang="en-US" altLang="zh-CN" dirty="0" smtClean="0"/>
              <a:t>Jenkins</a:t>
            </a:r>
            <a:r>
              <a:rPr lang="zh-CN" altLang="en-US" dirty="0" smtClean="0"/>
              <a:t>等是在文献中提及频率较高的几个工具</a:t>
            </a:r>
            <a:endParaRPr lang="zh-CN" altLang="en-US" dirty="0"/>
          </a:p>
        </p:txBody>
      </p:sp>
      <p:sp>
        <p:nvSpPr>
          <p:cNvPr id="4" name="灯片编号占位符 3"/>
          <p:cNvSpPr>
            <a:spLocks noGrp="1"/>
          </p:cNvSpPr>
          <p:nvPr>
            <p:ph type="sldNum" sz="quarter" idx="10"/>
          </p:nvPr>
        </p:nvSpPr>
        <p:spPr/>
        <p:txBody>
          <a:bodyPr/>
          <a:lstStyle/>
          <a:p>
            <a:fld id="{5C15A2A5-B1A4-4718-95EE-2004D56BD159}" type="slidenum">
              <a:rPr lang="zh-CN" altLang="en-US" smtClean="0"/>
              <a:t>9</a:t>
            </a:fld>
            <a:endParaRPr lang="zh-CN" altLang="en-US"/>
          </a:p>
        </p:txBody>
      </p:sp>
    </p:spTree>
    <p:extLst>
      <p:ext uri="{BB962C8B-B14F-4D97-AF65-F5344CB8AC3E}">
        <p14:creationId xmlns:p14="http://schemas.microsoft.com/office/powerpoint/2010/main" val="411823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889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2189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811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grpSp>
        <p:nvGrpSpPr>
          <p:cNvPr id="6" name="组合 5"/>
          <p:cNvGrpSpPr/>
          <p:nvPr/>
        </p:nvGrpSpPr>
        <p:grpSpPr>
          <a:xfrm>
            <a:off x="0" y="2697654"/>
            <a:ext cx="12192000" cy="1462692"/>
            <a:chOff x="0" y="2878638"/>
            <a:chExt cx="9144000" cy="1034852"/>
          </a:xfrm>
        </p:grpSpPr>
        <p:sp>
          <p:nvSpPr>
            <p:cNvPr id="7" name="矩形 6"/>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9"/>
          <p:cNvGrpSpPr/>
          <p:nvPr/>
        </p:nvGrpSpPr>
        <p:grpSpPr>
          <a:xfrm>
            <a:off x="10936195" y="1892024"/>
            <a:ext cx="871416" cy="653562"/>
            <a:chOff x="10920675" y="2008140"/>
            <a:chExt cx="576000" cy="576000"/>
          </a:xfrm>
        </p:grpSpPr>
        <p:sp>
          <p:nvSpPr>
            <p:cNvPr id="11" name="矩形 10"/>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Freeform 5"/>
          <p:cNvSpPr>
            <a:spLocks noEditPoints="1"/>
          </p:cNvSpPr>
          <p:nvPr/>
        </p:nvSpPr>
        <p:spPr bwMode="auto">
          <a:xfrm>
            <a:off x="11026466" y="2954360"/>
            <a:ext cx="781145"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lstStyle/>
          <a:p>
            <a:endParaRPr lang="zh-CN" altLang="en-US" sz="1350"/>
          </a:p>
        </p:txBody>
      </p:sp>
      <p:sp>
        <p:nvSpPr>
          <p:cNvPr id="20" name="文本占位符 19"/>
          <p:cNvSpPr>
            <a:spLocks noGrp="1"/>
          </p:cNvSpPr>
          <p:nvPr>
            <p:ph type="body" sz="quarter" idx="10"/>
          </p:nvPr>
        </p:nvSpPr>
        <p:spPr>
          <a:xfrm>
            <a:off x="2587484" y="2695225"/>
            <a:ext cx="8438981" cy="1030876"/>
          </a:xfrm>
        </p:spPr>
        <p:txBody>
          <a:bodyPr anchor="ctr"/>
          <a:lstStyle>
            <a:lvl1pPr marL="0" indent="0" algn="ctr">
              <a:lnSpc>
                <a:spcPct val="100000"/>
              </a:lnSpc>
              <a:spcBef>
                <a:spcPts val="0"/>
              </a:spcBef>
              <a:buNone/>
              <a:defRPr b="1" i="0" baseline="0">
                <a:solidFill>
                  <a:schemeClr val="bg1"/>
                </a:solidFill>
              </a:defRPr>
            </a:lvl1pPr>
          </a:lstStyle>
          <a:p>
            <a:pPr lvl="0"/>
            <a:r>
              <a:rPr lang="zh-CN" altLang="en-US" smtClean="0"/>
              <a:t>编辑母版文本样式</a:t>
            </a:r>
          </a:p>
        </p:txBody>
      </p:sp>
      <p:sp>
        <p:nvSpPr>
          <p:cNvPr id="21" name="文本占位符 19"/>
          <p:cNvSpPr>
            <a:spLocks noGrp="1"/>
          </p:cNvSpPr>
          <p:nvPr>
            <p:ph type="body" sz="quarter" idx="11"/>
          </p:nvPr>
        </p:nvSpPr>
        <p:spPr>
          <a:xfrm>
            <a:off x="2587484" y="3738042"/>
            <a:ext cx="8438981" cy="422304"/>
          </a:xfrm>
        </p:spPr>
        <p:txBody>
          <a:bodyPr anchor="ctr">
            <a:normAutofit/>
          </a:bodyPr>
          <a:lstStyle>
            <a:lvl1pPr marL="0" indent="0" algn="ctr">
              <a:lnSpc>
                <a:spcPct val="100000"/>
              </a:lnSpc>
              <a:spcBef>
                <a:spcPts val="0"/>
              </a:spcBef>
              <a:buNone/>
              <a:defRPr sz="1800" baseline="0">
                <a:solidFill>
                  <a:schemeClr val="bg1"/>
                </a:solidFill>
              </a:defRPr>
            </a:lvl1pPr>
          </a:lstStyle>
          <a:p>
            <a:pPr lvl="0"/>
            <a:r>
              <a:rPr lang="zh-CN" altLang="en-US" smtClean="0"/>
              <a:t>编辑母版文本样式</a:t>
            </a:r>
          </a:p>
        </p:txBody>
      </p:sp>
      <p:sp>
        <p:nvSpPr>
          <p:cNvPr id="23" name="文本占位符 22"/>
          <p:cNvSpPr>
            <a:spLocks noGrp="1"/>
          </p:cNvSpPr>
          <p:nvPr>
            <p:ph type="body" sz="quarter" idx="12"/>
          </p:nvPr>
        </p:nvSpPr>
        <p:spPr>
          <a:xfrm>
            <a:off x="6658709" y="4846566"/>
            <a:ext cx="5148903" cy="914400"/>
          </a:xfrm>
        </p:spPr>
        <p:txBody>
          <a:bodyPr>
            <a:normAutofit/>
          </a:bodyPr>
          <a:lstStyle>
            <a:lvl1pPr marL="0" indent="0" algn="r">
              <a:lnSpc>
                <a:spcPct val="100000"/>
              </a:lnSpc>
              <a:spcBef>
                <a:spcPts val="0"/>
              </a:spcBef>
              <a:buNone/>
              <a:defRPr sz="1800"/>
            </a:lvl1pPr>
          </a:lstStyle>
          <a:p>
            <a:pPr lvl="0"/>
            <a:r>
              <a:rPr lang="zh-CN" altLang="en-US" smtClean="0"/>
              <a:t>编辑母版文本样式</a:t>
            </a:r>
          </a:p>
        </p:txBody>
      </p:sp>
      <p:pic>
        <p:nvPicPr>
          <p:cNvPr id="13" name="图片 12">
            <a:extLst>
              <a:ext uri="{FF2B5EF4-FFF2-40B4-BE49-F238E27FC236}">
                <a16:creationId xmlns:a16="http://schemas.microsoft.com/office/drawing/2014/main" id="{85A443C8-F527-4088-972A-1B628FCB1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388" y="2434992"/>
            <a:ext cx="1652321" cy="2070964"/>
          </a:xfrm>
          <a:prstGeom prst="rect">
            <a:avLst/>
          </a:prstGeom>
        </p:spPr>
      </p:pic>
    </p:spTree>
    <p:extLst>
      <p:ext uri="{BB962C8B-B14F-4D97-AF65-F5344CB8AC3E}">
        <p14:creationId xmlns:p14="http://schemas.microsoft.com/office/powerpoint/2010/main" val="3889304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9" name="矩形 8"/>
          <p:cNvSpPr/>
          <p:nvPr/>
        </p:nvSpPr>
        <p:spPr>
          <a:xfrm>
            <a:off x="11126957" y="6320412"/>
            <a:ext cx="739436"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65CE74E-AB26-4998-AD42-012C4C1AD076}" type="slidenum">
              <a:rPr lang="zh-CN" altLang="en-US" smtClean="0"/>
              <a:t>‹#›</a:t>
            </a:fld>
            <a:endParaRPr lang="zh-CN" altLang="en-US"/>
          </a:p>
        </p:txBody>
      </p:sp>
      <p:grpSp>
        <p:nvGrpSpPr>
          <p:cNvPr id="13" name="组合 12"/>
          <p:cNvGrpSpPr/>
          <p:nvPr/>
        </p:nvGrpSpPr>
        <p:grpSpPr>
          <a:xfrm>
            <a:off x="160768" y="120576"/>
            <a:ext cx="871416" cy="653562"/>
            <a:chOff x="10920675" y="2008140"/>
            <a:chExt cx="576000" cy="576000"/>
          </a:xfrm>
        </p:grpSpPr>
        <p:sp>
          <p:nvSpPr>
            <p:cNvPr id="14" name="矩形 13"/>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p:cNvSpPr>
            <a:spLocks noGrp="1"/>
          </p:cNvSpPr>
          <p:nvPr>
            <p:ph type="body" sz="quarter" idx="13"/>
          </p:nvPr>
        </p:nvSpPr>
        <p:spPr>
          <a:xfrm>
            <a:off x="1032184" y="328713"/>
            <a:ext cx="10834208" cy="523220"/>
          </a:xfrm>
        </p:spPr>
        <p:txBody>
          <a:bodyPr wrap="square" anchor="ctr" anchorCtr="0">
            <a:spAutoFit/>
          </a:bodyPr>
          <a:lstStyle>
            <a:lvl1pPr marL="0" indent="0">
              <a:lnSpc>
                <a:spcPct val="100000"/>
              </a:lnSpc>
              <a:spcBef>
                <a:spcPts val="0"/>
              </a:spcBef>
              <a:buNone/>
              <a:defRPr b="1" i="0" baseline="0"/>
            </a:lvl1pPr>
          </a:lstStyle>
          <a:p>
            <a:pPr lvl="0"/>
            <a:r>
              <a:rPr lang="zh-CN" altLang="en-US" smtClean="0"/>
              <a:t>编辑母版文本样式</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769" y="6406643"/>
            <a:ext cx="1530868" cy="365126"/>
          </a:xfrm>
          <a:prstGeom prst="rect">
            <a:avLst/>
          </a:prstGeom>
        </p:spPr>
      </p:pic>
    </p:spTree>
    <p:extLst>
      <p:ext uri="{BB962C8B-B14F-4D97-AF65-F5344CB8AC3E}">
        <p14:creationId xmlns:p14="http://schemas.microsoft.com/office/powerpoint/2010/main" val="113437464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致谢">
    <p:spTree>
      <p:nvGrpSpPr>
        <p:cNvPr id="1" name=""/>
        <p:cNvGrpSpPr/>
        <p:nvPr/>
      </p:nvGrpSpPr>
      <p:grpSpPr>
        <a:xfrm>
          <a:off x="0" y="0"/>
          <a:ext cx="0" cy="0"/>
          <a:chOff x="0" y="0"/>
          <a:chExt cx="0" cy="0"/>
        </a:xfrm>
      </p:grpSpPr>
      <p:grpSp>
        <p:nvGrpSpPr>
          <p:cNvPr id="6" name="组合 5"/>
          <p:cNvGrpSpPr/>
          <p:nvPr/>
        </p:nvGrpSpPr>
        <p:grpSpPr>
          <a:xfrm>
            <a:off x="0" y="851038"/>
            <a:ext cx="12192000" cy="875445"/>
            <a:chOff x="0" y="3019996"/>
            <a:chExt cx="9144000" cy="893494"/>
          </a:xfrm>
        </p:grpSpPr>
        <p:sp>
          <p:nvSpPr>
            <p:cNvPr id="7" name="矩形 6"/>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文本框 12"/>
          <p:cNvSpPr txBox="1"/>
          <p:nvPr/>
        </p:nvSpPr>
        <p:spPr>
          <a:xfrm>
            <a:off x="4550935" y="2828835"/>
            <a:ext cx="3324628" cy="1200329"/>
          </a:xfrm>
          <a:prstGeom prst="rect">
            <a:avLst/>
          </a:prstGeom>
          <a:noFill/>
        </p:spPr>
        <p:txBody>
          <a:bodyPr wrap="none" rtlCol="0" anchor="ctr" anchorCtr="1">
            <a:spAutoFit/>
          </a:bodyPr>
          <a:lstStyle/>
          <a:p>
            <a:r>
              <a:rPr lang="en-US" altLang="zh-CN" sz="7200" b="1" dirty="0">
                <a:solidFill>
                  <a:srgbClr val="6A005F"/>
                </a:solidFill>
              </a:rPr>
              <a:t>THANKS</a:t>
            </a:r>
            <a:endParaRPr lang="zh-CN" altLang="en-US" sz="7200" b="1" dirty="0">
              <a:solidFill>
                <a:srgbClr val="6A005F"/>
              </a:solidFill>
            </a:endParaRPr>
          </a:p>
        </p:txBody>
      </p:sp>
      <p:sp>
        <p:nvSpPr>
          <p:cNvPr id="17" name="文本占位符 16"/>
          <p:cNvSpPr>
            <a:spLocks noGrp="1"/>
          </p:cNvSpPr>
          <p:nvPr>
            <p:ph type="body" sz="quarter" idx="10"/>
          </p:nvPr>
        </p:nvSpPr>
        <p:spPr>
          <a:xfrm>
            <a:off x="1875440" y="851037"/>
            <a:ext cx="9844611" cy="576108"/>
          </a:xfrm>
        </p:spPr>
        <p:txBody>
          <a:bodyPr anchor="ctr">
            <a:normAutofit/>
          </a:bodyPr>
          <a:lstStyle>
            <a:lvl1pPr marL="0" indent="0" algn="ctr">
              <a:lnSpc>
                <a:spcPct val="100000"/>
              </a:lnSpc>
              <a:spcBef>
                <a:spcPts val="0"/>
              </a:spcBef>
              <a:buNone/>
              <a:defRPr sz="2000" b="1" i="0" baseline="0">
                <a:solidFill>
                  <a:schemeClr val="bg1"/>
                </a:solidFill>
              </a:defRPr>
            </a:lvl1pPr>
          </a:lstStyle>
          <a:p>
            <a:pPr lvl="0"/>
            <a:r>
              <a:rPr lang="zh-CN" altLang="en-US" smtClean="0"/>
              <a:t>编辑母版文本样式</a:t>
            </a:r>
          </a:p>
        </p:txBody>
      </p:sp>
      <p:sp>
        <p:nvSpPr>
          <p:cNvPr id="18" name="文本占位符 16"/>
          <p:cNvSpPr>
            <a:spLocks noGrp="1"/>
          </p:cNvSpPr>
          <p:nvPr>
            <p:ph type="body" sz="quarter" idx="11"/>
          </p:nvPr>
        </p:nvSpPr>
        <p:spPr>
          <a:xfrm>
            <a:off x="1875440" y="1427146"/>
            <a:ext cx="9844611" cy="299337"/>
          </a:xfrm>
        </p:spPr>
        <p:txBody>
          <a:bodyPr anchor="ctr">
            <a:noAutofit/>
          </a:bodyPr>
          <a:lstStyle>
            <a:lvl1pPr marL="0" indent="0" algn="ctr">
              <a:lnSpc>
                <a:spcPct val="100000"/>
              </a:lnSpc>
              <a:spcBef>
                <a:spcPts val="0"/>
              </a:spcBef>
              <a:buNone/>
              <a:defRPr sz="1600" b="0" i="0" baseline="0">
                <a:solidFill>
                  <a:schemeClr val="bg1"/>
                </a:solidFill>
              </a:defRPr>
            </a:lvl1pPr>
          </a:lstStyle>
          <a:p>
            <a:pPr lvl="0"/>
            <a:r>
              <a:rPr lang="zh-CN" altLang="en-US" smtClean="0"/>
              <a:t>编辑母版文本样式</a:t>
            </a:r>
          </a:p>
        </p:txBody>
      </p:sp>
      <p:sp>
        <p:nvSpPr>
          <p:cNvPr id="20" name="文本占位符 19"/>
          <p:cNvSpPr>
            <a:spLocks noGrp="1"/>
          </p:cNvSpPr>
          <p:nvPr>
            <p:ph type="body" sz="quarter" idx="12"/>
          </p:nvPr>
        </p:nvSpPr>
        <p:spPr>
          <a:xfrm>
            <a:off x="3373886" y="4589847"/>
            <a:ext cx="5444225" cy="1083341"/>
          </a:xfrm>
        </p:spPr>
        <p:txBody>
          <a:bodyPr>
            <a:normAutofit/>
          </a:bodyPr>
          <a:lstStyle>
            <a:lvl1pPr marL="0" indent="0">
              <a:lnSpc>
                <a:spcPct val="100000"/>
              </a:lnSpc>
              <a:spcBef>
                <a:spcPts val="0"/>
              </a:spcBef>
              <a:buNone/>
              <a:defRPr sz="1600">
                <a:solidFill>
                  <a:srgbClr val="6A005F"/>
                </a:solidFill>
              </a:defRPr>
            </a:lvl1pPr>
          </a:lstStyle>
          <a:p>
            <a:pPr lvl="0"/>
            <a:r>
              <a:rPr lang="zh-CN" altLang="en-US" smtClean="0"/>
              <a:t>编辑母版文本样式</a:t>
            </a:r>
          </a:p>
        </p:txBody>
      </p:sp>
      <p:pic>
        <p:nvPicPr>
          <p:cNvPr id="12" name="图片 11">
            <a:extLst>
              <a:ext uri="{FF2B5EF4-FFF2-40B4-BE49-F238E27FC236}">
                <a16:creationId xmlns:a16="http://schemas.microsoft.com/office/drawing/2014/main" id="{F2C39A4E-2AE5-4215-9787-3E3560A5A4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62" y="629101"/>
            <a:ext cx="1052618" cy="1319317"/>
          </a:xfrm>
          <a:prstGeom prst="rect">
            <a:avLst/>
          </a:prstGeom>
        </p:spPr>
      </p:pic>
      <p:pic>
        <p:nvPicPr>
          <p:cNvPr id="16" name="图片 15">
            <a:extLst>
              <a:ext uri="{FF2B5EF4-FFF2-40B4-BE49-F238E27FC236}">
                <a16:creationId xmlns:a16="http://schemas.microsoft.com/office/drawing/2014/main" id="{9FE62B7B-8046-4DBE-8F73-6760BC7F6F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4083" y="5993969"/>
            <a:ext cx="1508757" cy="479804"/>
          </a:xfrm>
          <a:prstGeom prst="rect">
            <a:avLst/>
          </a:prstGeom>
        </p:spPr>
      </p:pic>
      <p:pic>
        <p:nvPicPr>
          <p:cNvPr id="19" name="图片 18">
            <a:extLst>
              <a:ext uri="{FF2B5EF4-FFF2-40B4-BE49-F238E27FC236}">
                <a16:creationId xmlns:a16="http://schemas.microsoft.com/office/drawing/2014/main" id="{491CEC53-F896-4A31-9B66-9B1819A5B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745" y="5925902"/>
            <a:ext cx="2205693" cy="607365"/>
          </a:xfrm>
          <a:prstGeom prst="rect">
            <a:avLst/>
          </a:prstGeom>
        </p:spPr>
      </p:pic>
    </p:spTree>
    <p:extLst>
      <p:ext uri="{BB962C8B-B14F-4D97-AF65-F5344CB8AC3E}">
        <p14:creationId xmlns:p14="http://schemas.microsoft.com/office/powerpoint/2010/main" val="101975784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目录">
    <p:spTree>
      <p:nvGrpSpPr>
        <p:cNvPr id="1" name=""/>
        <p:cNvGrpSpPr/>
        <p:nvPr/>
      </p:nvGrpSpPr>
      <p:grpSpPr>
        <a:xfrm>
          <a:off x="0" y="0"/>
          <a:ext cx="0" cy="0"/>
          <a:chOff x="0" y="0"/>
          <a:chExt cx="0" cy="0"/>
        </a:xfrm>
      </p:grpSpPr>
      <p:sp>
        <p:nvSpPr>
          <p:cNvPr id="7" name="矩形 6"/>
          <p:cNvSpPr/>
          <p:nvPr/>
        </p:nvSpPr>
        <p:spPr>
          <a:xfrm>
            <a:off x="0"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0" y="3152001"/>
            <a:ext cx="3216275" cy="553998"/>
          </a:xfrm>
          <a:prstGeom prst="rect">
            <a:avLst/>
          </a:prstGeom>
          <a:noFill/>
        </p:spPr>
        <p:txBody>
          <a:bodyPr wrap="square" rtlCol="0">
            <a:spAutoFit/>
          </a:bodyPr>
          <a:lstStyle/>
          <a:p>
            <a:pPr algn="ctr"/>
            <a:r>
              <a:rPr lang="en-US" altLang="zh-CN" sz="3000" b="1" dirty="0">
                <a:solidFill>
                  <a:schemeClr val="bg1"/>
                </a:solidFill>
                <a:cs typeface="Times New Roman" panose="02020603050405020304" pitchFamily="18" charset="0"/>
              </a:rPr>
              <a:t>CONTENTS</a:t>
            </a:r>
            <a:endParaRPr lang="zh-C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90153236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7044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1241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9767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0541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6272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5307505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238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4841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610084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hart" Target="../charts/chart1.xml"/><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r>
              <a:rPr lang="zh-CN" altLang="en-US" sz="3600" dirty="0"/>
              <a:t>自动化工具对中国</a:t>
            </a:r>
            <a:r>
              <a:rPr lang="en-US" altLang="zh-CN" sz="3600" dirty="0"/>
              <a:t>DevOps</a:t>
            </a:r>
            <a:r>
              <a:rPr lang="zh-CN" altLang="en-US" sz="3600" dirty="0"/>
              <a:t>实践的影响</a:t>
            </a:r>
          </a:p>
        </p:txBody>
      </p:sp>
      <p:sp>
        <p:nvSpPr>
          <p:cNvPr id="5" name="文本占位符 4"/>
          <p:cNvSpPr>
            <a:spLocks noGrp="1"/>
          </p:cNvSpPr>
          <p:nvPr>
            <p:ph type="body" sz="quarter" idx="11"/>
          </p:nvPr>
        </p:nvSpPr>
        <p:spPr>
          <a:xfrm>
            <a:off x="2587483" y="3737707"/>
            <a:ext cx="8438981" cy="422304"/>
          </a:xfrm>
        </p:spPr>
        <p:txBody>
          <a:bodyPr>
            <a:noAutofit/>
          </a:bodyPr>
          <a:lstStyle/>
          <a:p>
            <a:r>
              <a:rPr lang="en-US" altLang="zh-CN" sz="2000" dirty="0"/>
              <a:t>The Practical Impacts of Automation Tools in Support of DevOps in China</a:t>
            </a:r>
            <a:endParaRPr lang="zh-CN" altLang="en-US" sz="2000" dirty="0"/>
          </a:p>
        </p:txBody>
      </p:sp>
      <p:sp>
        <p:nvSpPr>
          <p:cNvPr id="6" name="文本占位符 5"/>
          <p:cNvSpPr>
            <a:spLocks noGrp="1"/>
          </p:cNvSpPr>
          <p:nvPr>
            <p:ph type="body" sz="quarter" idx="12"/>
          </p:nvPr>
        </p:nvSpPr>
        <p:spPr>
          <a:xfrm>
            <a:off x="3910362" y="4585308"/>
            <a:ext cx="5793222" cy="1799163"/>
          </a:xfrm>
        </p:spPr>
        <p:txBody>
          <a:bodyPr>
            <a:noAutofit/>
          </a:bodyPr>
          <a:lstStyle/>
          <a:p>
            <a:pPr algn="ctr"/>
            <a:r>
              <a:rPr lang="zh-CN" altLang="en-US" sz="2400" dirty="0" smtClean="0"/>
              <a:t>黄  璜</a:t>
            </a:r>
            <a:endParaRPr lang="en-US" altLang="zh-CN" sz="2400" dirty="0" smtClean="0"/>
          </a:p>
          <a:p>
            <a:pPr algn="ctr"/>
            <a:r>
              <a:rPr lang="zh-CN" altLang="en-US" sz="2400" dirty="0" smtClean="0"/>
              <a:t>南京大学  软件学院</a:t>
            </a:r>
            <a:endParaRPr lang="en-US" altLang="zh-CN" sz="2400" dirty="0" smtClean="0"/>
          </a:p>
          <a:p>
            <a:pPr algn="ctr"/>
            <a:r>
              <a:rPr lang="en-US" altLang="zh-CN" sz="2400" dirty="0" smtClean="0"/>
              <a:t>2018.11.23</a:t>
            </a:r>
            <a:endParaRPr lang="zh-CN" altLang="en-US" sz="2400" dirty="0"/>
          </a:p>
        </p:txBody>
      </p:sp>
    </p:spTree>
    <p:extLst>
      <p:ext uri="{BB962C8B-B14F-4D97-AF65-F5344CB8AC3E}">
        <p14:creationId xmlns:p14="http://schemas.microsoft.com/office/powerpoint/2010/main" val="200873862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研究结果</a:t>
            </a:r>
            <a:r>
              <a:rPr lang="en-US" altLang="zh-CN" dirty="0" smtClean="0"/>
              <a:t>——</a:t>
            </a:r>
            <a:r>
              <a:rPr lang="zh-CN" altLang="en-US" dirty="0" smtClean="0"/>
              <a:t>三个维度的问题</a:t>
            </a:r>
            <a:endParaRPr lang="zh-CN" altLang="en-US" dirty="0"/>
          </a:p>
        </p:txBody>
      </p:sp>
      <p:graphicFrame>
        <p:nvGraphicFramePr>
          <p:cNvPr id="3" name="图示 2"/>
          <p:cNvGraphicFramePr/>
          <p:nvPr>
            <p:extLst>
              <p:ext uri="{D42A27DB-BD31-4B8C-83A1-F6EECF244321}">
                <p14:modId xmlns:p14="http://schemas.microsoft.com/office/powerpoint/2010/main" val="3397702662"/>
              </p:ext>
            </p:extLst>
          </p:nvPr>
        </p:nvGraphicFramePr>
        <p:xfrm>
          <a:off x="2258762" y="1234966"/>
          <a:ext cx="7044170" cy="4866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extLst>
      <p:ext uri="{BB962C8B-B14F-4D97-AF65-F5344CB8AC3E}">
        <p14:creationId xmlns:p14="http://schemas.microsoft.com/office/powerpoint/2010/main" val="256486394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graphicEl>
                                              <a:dgm id="{C863083E-2C23-4B86-9BDA-9CF7635258D2}"/>
                                            </p:graphicEl>
                                          </p:spTgt>
                                        </p:tgtEl>
                                        <p:attrNameLst>
                                          <p:attrName>style.visibility</p:attrName>
                                        </p:attrNameLst>
                                      </p:cBhvr>
                                      <p:to>
                                        <p:strVal val="visible"/>
                                      </p:to>
                                    </p:set>
                                    <p:animEffect transition="in" filter="circle(out)">
                                      <p:cBhvr>
                                        <p:cTn id="7" dur="750"/>
                                        <p:tgtEl>
                                          <p:spTgt spid="3">
                                            <p:graphicEl>
                                              <a:dgm id="{C863083E-2C23-4B86-9BDA-9CF7635258D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graphicEl>
                                              <a:dgm id="{CC821FE3-12DE-4BD9-B458-6287AD586C68}"/>
                                            </p:graphicEl>
                                          </p:spTgt>
                                        </p:tgtEl>
                                        <p:attrNameLst>
                                          <p:attrName>style.visibility</p:attrName>
                                        </p:attrNameLst>
                                      </p:cBhvr>
                                      <p:to>
                                        <p:strVal val="visible"/>
                                      </p:to>
                                    </p:set>
                                    <p:animEffect transition="in" filter="circle(out)">
                                      <p:cBhvr>
                                        <p:cTn id="12" dur="750"/>
                                        <p:tgtEl>
                                          <p:spTgt spid="3">
                                            <p:graphicEl>
                                              <a:dgm id="{CC821FE3-12DE-4BD9-B458-6287AD586C68}"/>
                                            </p:graphicEl>
                                          </p:spTgt>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3">
                                            <p:graphicEl>
                                              <a:dgm id="{5918F08B-FA17-47D0-A829-E4573946A49D}"/>
                                            </p:graphicEl>
                                          </p:spTgt>
                                        </p:tgtEl>
                                        <p:attrNameLst>
                                          <p:attrName>style.visibility</p:attrName>
                                        </p:attrNameLst>
                                      </p:cBhvr>
                                      <p:to>
                                        <p:strVal val="visible"/>
                                      </p:to>
                                    </p:set>
                                    <p:animEffect transition="in" filter="circle(out)">
                                      <p:cBhvr>
                                        <p:cTn id="15" dur="750"/>
                                        <p:tgtEl>
                                          <p:spTgt spid="3">
                                            <p:graphicEl>
                                              <a:dgm id="{5918F08B-FA17-47D0-A829-E4573946A4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32" fill="hold" grpId="0" nodeType="clickEffect">
                                  <p:stCondLst>
                                    <p:cond delay="0"/>
                                  </p:stCondLst>
                                  <p:childTnLst>
                                    <p:set>
                                      <p:cBhvr>
                                        <p:cTn id="19" dur="1" fill="hold">
                                          <p:stCondLst>
                                            <p:cond delay="0"/>
                                          </p:stCondLst>
                                        </p:cTn>
                                        <p:tgtEl>
                                          <p:spTgt spid="3">
                                            <p:graphicEl>
                                              <a:dgm id="{3E77221B-C619-4D2E-ADF0-1909F53E8F4B}"/>
                                            </p:graphicEl>
                                          </p:spTgt>
                                        </p:tgtEl>
                                        <p:attrNameLst>
                                          <p:attrName>style.visibility</p:attrName>
                                        </p:attrNameLst>
                                      </p:cBhvr>
                                      <p:to>
                                        <p:strVal val="visible"/>
                                      </p:to>
                                    </p:set>
                                    <p:animEffect transition="in" filter="circle(out)">
                                      <p:cBhvr>
                                        <p:cTn id="20" dur="750"/>
                                        <p:tgtEl>
                                          <p:spTgt spid="3">
                                            <p:graphicEl>
                                              <a:dgm id="{3E77221B-C619-4D2E-ADF0-1909F53E8F4B}"/>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3">
                                            <p:graphicEl>
                                              <a:dgm id="{F2F942B9-8645-4CAD-9F79-B5036EEE1FCE}"/>
                                            </p:graphicEl>
                                          </p:spTgt>
                                        </p:tgtEl>
                                        <p:attrNameLst>
                                          <p:attrName>style.visibility</p:attrName>
                                        </p:attrNameLst>
                                      </p:cBhvr>
                                      <p:to>
                                        <p:strVal val="visible"/>
                                      </p:to>
                                    </p:set>
                                    <p:animEffect transition="in" filter="circle(out)">
                                      <p:cBhvr>
                                        <p:cTn id="25" dur="750"/>
                                        <p:tgtEl>
                                          <p:spTgt spid="3">
                                            <p:graphicEl>
                                              <a:dgm id="{F2F942B9-8645-4CAD-9F79-B5036EEE1FCE}"/>
                                            </p:graphicEl>
                                          </p:spTgt>
                                        </p:tgtEl>
                                      </p:cBhvr>
                                    </p:animEffect>
                                  </p:childTnLst>
                                </p:cTn>
                              </p:par>
                              <p:par>
                                <p:cTn id="26" presetID="6" presetClass="entr" presetSubtype="32" fill="hold" grpId="0" nodeType="withEffect">
                                  <p:stCondLst>
                                    <p:cond delay="0"/>
                                  </p:stCondLst>
                                  <p:childTnLst>
                                    <p:set>
                                      <p:cBhvr>
                                        <p:cTn id="27" dur="1" fill="hold">
                                          <p:stCondLst>
                                            <p:cond delay="0"/>
                                          </p:stCondLst>
                                        </p:cTn>
                                        <p:tgtEl>
                                          <p:spTgt spid="3">
                                            <p:graphicEl>
                                              <a:dgm id="{1AE87EDA-A3E2-4C37-851F-7E5B96312F88}"/>
                                            </p:graphicEl>
                                          </p:spTgt>
                                        </p:tgtEl>
                                        <p:attrNameLst>
                                          <p:attrName>style.visibility</p:attrName>
                                        </p:attrNameLst>
                                      </p:cBhvr>
                                      <p:to>
                                        <p:strVal val="visible"/>
                                      </p:to>
                                    </p:set>
                                    <p:animEffect transition="in" filter="circle(out)">
                                      <p:cBhvr>
                                        <p:cTn id="28" dur="750"/>
                                        <p:tgtEl>
                                          <p:spTgt spid="3">
                                            <p:graphicEl>
                                              <a:dgm id="{1AE87EDA-A3E2-4C37-851F-7E5B96312F8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32" fill="hold" grpId="0" nodeType="clickEffect">
                                  <p:stCondLst>
                                    <p:cond delay="0"/>
                                  </p:stCondLst>
                                  <p:childTnLst>
                                    <p:set>
                                      <p:cBhvr>
                                        <p:cTn id="32" dur="1" fill="hold">
                                          <p:stCondLst>
                                            <p:cond delay="0"/>
                                          </p:stCondLst>
                                        </p:cTn>
                                        <p:tgtEl>
                                          <p:spTgt spid="3">
                                            <p:graphicEl>
                                              <a:dgm id="{12BF3977-9753-43EB-B6EC-9B87C60E9DE3}"/>
                                            </p:graphicEl>
                                          </p:spTgt>
                                        </p:tgtEl>
                                        <p:attrNameLst>
                                          <p:attrName>style.visibility</p:attrName>
                                        </p:attrNameLst>
                                      </p:cBhvr>
                                      <p:to>
                                        <p:strVal val="visible"/>
                                      </p:to>
                                    </p:set>
                                    <p:animEffect transition="in" filter="circle(out)">
                                      <p:cBhvr>
                                        <p:cTn id="33" dur="750"/>
                                        <p:tgtEl>
                                          <p:spTgt spid="3">
                                            <p:graphicEl>
                                              <a:dgm id="{12BF3977-9753-43EB-B6EC-9B87C60E9DE3}"/>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32" fill="hold" grpId="0" nodeType="clickEffect">
                                  <p:stCondLst>
                                    <p:cond delay="0"/>
                                  </p:stCondLst>
                                  <p:childTnLst>
                                    <p:set>
                                      <p:cBhvr>
                                        <p:cTn id="37" dur="1" fill="hold">
                                          <p:stCondLst>
                                            <p:cond delay="0"/>
                                          </p:stCondLst>
                                        </p:cTn>
                                        <p:tgtEl>
                                          <p:spTgt spid="3">
                                            <p:graphicEl>
                                              <a:dgm id="{AC380BA5-5AB0-4068-A7BE-10E7FCC4356D}"/>
                                            </p:graphicEl>
                                          </p:spTgt>
                                        </p:tgtEl>
                                        <p:attrNameLst>
                                          <p:attrName>style.visibility</p:attrName>
                                        </p:attrNameLst>
                                      </p:cBhvr>
                                      <p:to>
                                        <p:strVal val="visible"/>
                                      </p:to>
                                    </p:set>
                                    <p:animEffect transition="in" filter="circle(out)">
                                      <p:cBhvr>
                                        <p:cTn id="38" dur="750"/>
                                        <p:tgtEl>
                                          <p:spTgt spid="3">
                                            <p:graphicEl>
                                              <a:dgm id="{AC380BA5-5AB0-4068-A7BE-10E7FCC4356D}"/>
                                            </p:graphicEl>
                                          </p:spTgt>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3">
                                            <p:graphicEl>
                                              <a:dgm id="{50FFD3E2-4BE0-41F0-992D-758BE0AA60F9}"/>
                                            </p:graphicEl>
                                          </p:spTgt>
                                        </p:tgtEl>
                                        <p:attrNameLst>
                                          <p:attrName>style.visibility</p:attrName>
                                        </p:attrNameLst>
                                      </p:cBhvr>
                                      <p:to>
                                        <p:strVal val="visible"/>
                                      </p:to>
                                    </p:set>
                                    <p:animEffect transition="in" filter="circle(out)">
                                      <p:cBhvr>
                                        <p:cTn id="41" dur="750"/>
                                        <p:tgtEl>
                                          <p:spTgt spid="3">
                                            <p:graphicEl>
                                              <a:dgm id="{50FFD3E2-4BE0-41F0-992D-758BE0AA60F9}"/>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grpId="0" nodeType="clickEffect">
                                  <p:stCondLst>
                                    <p:cond delay="0"/>
                                  </p:stCondLst>
                                  <p:childTnLst>
                                    <p:set>
                                      <p:cBhvr>
                                        <p:cTn id="45" dur="1" fill="hold">
                                          <p:stCondLst>
                                            <p:cond delay="0"/>
                                          </p:stCondLst>
                                        </p:cTn>
                                        <p:tgtEl>
                                          <p:spTgt spid="3">
                                            <p:graphicEl>
                                              <a:dgm id="{4110C59D-54C1-4278-8EBB-8D24B9E6E233}"/>
                                            </p:graphicEl>
                                          </p:spTgt>
                                        </p:tgtEl>
                                        <p:attrNameLst>
                                          <p:attrName>style.visibility</p:attrName>
                                        </p:attrNameLst>
                                      </p:cBhvr>
                                      <p:to>
                                        <p:strVal val="visible"/>
                                      </p:to>
                                    </p:set>
                                    <p:animEffect transition="in" filter="circle(out)">
                                      <p:cBhvr>
                                        <p:cTn id="46" dur="750"/>
                                        <p:tgtEl>
                                          <p:spTgt spid="3">
                                            <p:graphicEl>
                                              <a:dgm id="{4110C59D-54C1-4278-8EBB-8D24B9E6E23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3" name="文本占位符 2"/>
          <p:cNvSpPr>
            <a:spLocks noGrp="1"/>
          </p:cNvSpPr>
          <p:nvPr>
            <p:ph type="body" sz="quarter" idx="13"/>
          </p:nvPr>
        </p:nvSpPr>
        <p:spPr/>
        <p:txBody>
          <a:bodyPr/>
          <a:lstStyle/>
          <a:p>
            <a:r>
              <a:rPr lang="zh-CN" altLang="en-US" dirty="0" smtClean="0"/>
              <a:t>研究结果</a:t>
            </a:r>
            <a:r>
              <a:rPr lang="en-US" altLang="zh-CN" dirty="0" smtClean="0"/>
              <a:t>——</a:t>
            </a:r>
            <a:r>
              <a:rPr lang="zh-CN" altLang="en-US" dirty="0" smtClean="0"/>
              <a:t>专家对三个维度问题的关注程度</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2199955"/>
              </p:ext>
            </p:extLst>
          </p:nvPr>
        </p:nvGraphicFramePr>
        <p:xfrm>
          <a:off x="1032184" y="1180347"/>
          <a:ext cx="10120230" cy="4893881"/>
        </p:xfrm>
        <a:graphic>
          <a:graphicData uri="http://schemas.openxmlformats.org/drawingml/2006/table">
            <a:tbl>
              <a:tblPr>
                <a:tableStyleId>{5202B0CA-FC54-4496-8BCA-5EF66A818D29}</a:tableStyleId>
              </a:tblPr>
              <a:tblGrid>
                <a:gridCol w="2024046">
                  <a:extLst>
                    <a:ext uri="{9D8B030D-6E8A-4147-A177-3AD203B41FA5}">
                      <a16:colId xmlns:a16="http://schemas.microsoft.com/office/drawing/2014/main" val="345524070"/>
                    </a:ext>
                  </a:extLst>
                </a:gridCol>
                <a:gridCol w="2024046">
                  <a:extLst>
                    <a:ext uri="{9D8B030D-6E8A-4147-A177-3AD203B41FA5}">
                      <a16:colId xmlns:a16="http://schemas.microsoft.com/office/drawing/2014/main" val="2388342660"/>
                    </a:ext>
                  </a:extLst>
                </a:gridCol>
                <a:gridCol w="2024046">
                  <a:extLst>
                    <a:ext uri="{9D8B030D-6E8A-4147-A177-3AD203B41FA5}">
                      <a16:colId xmlns:a16="http://schemas.microsoft.com/office/drawing/2014/main" val="1474306346"/>
                    </a:ext>
                  </a:extLst>
                </a:gridCol>
                <a:gridCol w="2024046">
                  <a:extLst>
                    <a:ext uri="{9D8B030D-6E8A-4147-A177-3AD203B41FA5}">
                      <a16:colId xmlns:a16="http://schemas.microsoft.com/office/drawing/2014/main" val="309076496"/>
                    </a:ext>
                  </a:extLst>
                </a:gridCol>
                <a:gridCol w="2024046">
                  <a:extLst>
                    <a:ext uri="{9D8B030D-6E8A-4147-A177-3AD203B41FA5}">
                      <a16:colId xmlns:a16="http://schemas.microsoft.com/office/drawing/2014/main" val="197585232"/>
                    </a:ext>
                  </a:extLst>
                </a:gridCol>
              </a:tblGrid>
              <a:tr h="424388">
                <a:tc gridSpan="5">
                  <a:txBody>
                    <a:bodyPr/>
                    <a:lstStyle/>
                    <a:p>
                      <a:pPr algn="l">
                        <a:spcAft>
                          <a:spcPts val="0"/>
                        </a:spcAft>
                      </a:pPr>
                      <a:r>
                        <a:rPr lang="en-US" altLang="zh-CN" sz="1800" kern="100" dirty="0" smtClean="0">
                          <a:effectLst/>
                          <a:latin typeface="+mn-ea"/>
                          <a:ea typeface="+mn-ea"/>
                        </a:rPr>
                        <a:t>1-5</a:t>
                      </a:r>
                      <a:r>
                        <a:rPr lang="zh-CN" altLang="en-US" sz="1800" kern="100" dirty="0" smtClean="0">
                          <a:effectLst/>
                          <a:latin typeface="+mn-ea"/>
                          <a:ea typeface="+mn-ea"/>
                        </a:rPr>
                        <a:t>表示关注程度的大小，</a:t>
                      </a:r>
                      <a:r>
                        <a:rPr lang="en-US" altLang="zh-CN" sz="1800" kern="100" dirty="0" smtClean="0">
                          <a:effectLst/>
                          <a:latin typeface="+mn-ea"/>
                          <a:ea typeface="+mn-ea"/>
                        </a:rPr>
                        <a:t>1</a:t>
                      </a:r>
                      <a:r>
                        <a:rPr lang="zh-CN" altLang="en-US" sz="1800" kern="100" dirty="0" smtClean="0">
                          <a:effectLst/>
                          <a:latin typeface="+mn-ea"/>
                          <a:ea typeface="+mn-ea"/>
                        </a:rPr>
                        <a:t>表示基本无关注，</a:t>
                      </a:r>
                      <a:r>
                        <a:rPr lang="en-US" altLang="zh-CN" sz="1800" kern="100" dirty="0" smtClean="0">
                          <a:effectLst/>
                          <a:latin typeface="+mn-ea"/>
                          <a:ea typeface="+mn-ea"/>
                        </a:rPr>
                        <a:t>3</a:t>
                      </a:r>
                      <a:r>
                        <a:rPr lang="zh-CN" altLang="en-US" sz="1800" kern="100" dirty="0" smtClean="0">
                          <a:effectLst/>
                          <a:latin typeface="+mn-ea"/>
                          <a:ea typeface="+mn-ea"/>
                        </a:rPr>
                        <a:t>表示关注适中，</a:t>
                      </a:r>
                      <a:r>
                        <a:rPr lang="en-US" altLang="zh-CN" sz="1800" kern="100" dirty="0" smtClean="0">
                          <a:effectLst/>
                          <a:latin typeface="+mn-ea"/>
                          <a:ea typeface="+mn-ea"/>
                        </a:rPr>
                        <a:t>5</a:t>
                      </a:r>
                      <a:r>
                        <a:rPr lang="zh-CN" altLang="en-US" sz="1800" kern="100" dirty="0" smtClean="0">
                          <a:effectLst/>
                          <a:latin typeface="+mn-ea"/>
                          <a:ea typeface="+mn-ea"/>
                        </a:rPr>
                        <a:t>表示极其关注</a:t>
                      </a:r>
                      <a:endParaRPr lang="zh-CN" sz="1800" kern="100" dirty="0">
                        <a:effectLst/>
                        <a:latin typeface="+mn-ea"/>
                        <a:ea typeface="+mn-ea"/>
                      </a:endParaRPr>
                    </a:p>
                  </a:txBody>
                  <a:tcPr marL="68580" marR="68580" marT="0" marB="0" anchor="ctr"/>
                </a:tc>
                <a:tc hMerge="1">
                  <a:txBody>
                    <a:bodyPr/>
                    <a:lstStyle/>
                    <a:p>
                      <a:pPr algn="ctr">
                        <a:spcAft>
                          <a:spcPts val="0"/>
                        </a:spcAft>
                      </a:pPr>
                      <a:endParaRPr lang="zh-CN" sz="1600" kern="100" dirty="0">
                        <a:effectLst/>
                        <a:latin typeface="+mn-ea"/>
                        <a:ea typeface="+mn-ea"/>
                      </a:endParaRPr>
                    </a:p>
                  </a:txBody>
                  <a:tcPr marL="68580" marR="68580" marT="0" marB="0" anchor="ctr"/>
                </a:tc>
                <a:tc hMerge="1">
                  <a:txBody>
                    <a:bodyPr/>
                    <a:lstStyle/>
                    <a:p>
                      <a:pPr algn="ctr">
                        <a:spcAft>
                          <a:spcPts val="0"/>
                        </a:spcAft>
                      </a:pPr>
                      <a:endParaRPr lang="zh-CN" sz="1600" kern="100" dirty="0">
                        <a:effectLst/>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03853749"/>
                  </a:ext>
                </a:extLst>
              </a:tr>
              <a:tr h="877936">
                <a:tc rowSpan="2">
                  <a:txBody>
                    <a:bodyPr/>
                    <a:lstStyle/>
                    <a:p>
                      <a:pPr algn="ctr">
                        <a:spcAft>
                          <a:spcPts val="0"/>
                        </a:spcAft>
                      </a:pPr>
                      <a:r>
                        <a:rPr lang="zh-CN" sz="2000" kern="100" dirty="0" smtClean="0">
                          <a:effectLst/>
                          <a:latin typeface="+mn-ea"/>
                          <a:ea typeface="+mn-ea"/>
                        </a:rPr>
                        <a:t>专家类型</a:t>
                      </a:r>
                      <a:endParaRPr lang="zh-CN" sz="2000" kern="100" dirty="0">
                        <a:effectLst/>
                        <a:latin typeface="+mn-ea"/>
                        <a:ea typeface="+mn-ea"/>
                      </a:endParaRPr>
                    </a:p>
                  </a:txBody>
                  <a:tcPr marL="68580" marR="68580" marT="0" marB="0" anchor="ctr"/>
                </a:tc>
                <a:tc rowSpan="2">
                  <a:txBody>
                    <a:bodyPr/>
                    <a:lstStyle/>
                    <a:p>
                      <a:pPr algn="ctr">
                        <a:spcAft>
                          <a:spcPts val="0"/>
                        </a:spcAft>
                      </a:pPr>
                      <a:r>
                        <a:rPr lang="zh-CN" sz="2000" kern="100" dirty="0" smtClean="0">
                          <a:effectLst/>
                          <a:latin typeface="+mn-ea"/>
                          <a:ea typeface="+mn-ea"/>
                        </a:rPr>
                        <a:t>专家编号</a:t>
                      </a:r>
                      <a:endParaRPr lang="zh-CN" sz="2000" kern="100" dirty="0">
                        <a:effectLst/>
                        <a:latin typeface="+mn-ea"/>
                        <a:ea typeface="+mn-ea"/>
                      </a:endParaRPr>
                    </a:p>
                  </a:txBody>
                  <a:tcPr marL="68580" marR="68580" marT="0" marB="0" anchor="ctr"/>
                </a:tc>
                <a:tc gridSpan="3">
                  <a:txBody>
                    <a:bodyPr/>
                    <a:lstStyle/>
                    <a:p>
                      <a:pPr algn="ctr">
                        <a:spcAft>
                          <a:spcPts val="0"/>
                        </a:spcAft>
                      </a:pPr>
                      <a:r>
                        <a:rPr lang="zh-CN" sz="2000" kern="100" dirty="0">
                          <a:effectLst/>
                          <a:latin typeface="+mn-ea"/>
                          <a:ea typeface="+mn-ea"/>
                        </a:rPr>
                        <a:t>对</a:t>
                      </a:r>
                      <a:r>
                        <a:rPr lang="en-US" sz="2000" kern="100" dirty="0">
                          <a:effectLst/>
                          <a:latin typeface="+mn-ea"/>
                          <a:ea typeface="+mn-ea"/>
                        </a:rPr>
                        <a:t>DevOps</a:t>
                      </a:r>
                      <a:r>
                        <a:rPr lang="zh-CN" sz="2000" kern="100" dirty="0">
                          <a:effectLst/>
                          <a:latin typeface="+mn-ea"/>
                          <a:ea typeface="+mn-ea"/>
                        </a:rPr>
                        <a:t>自动化支持</a:t>
                      </a:r>
                      <a:r>
                        <a:rPr lang="zh-CN" sz="2000" kern="100" dirty="0" smtClean="0">
                          <a:effectLst/>
                          <a:latin typeface="+mn-ea"/>
                          <a:ea typeface="+mn-ea"/>
                        </a:rPr>
                        <a:t>工具三</a:t>
                      </a:r>
                      <a:r>
                        <a:rPr lang="zh-CN" sz="2000" kern="100" dirty="0">
                          <a:effectLst/>
                          <a:latin typeface="+mn-ea"/>
                          <a:ea typeface="+mn-ea"/>
                        </a:rPr>
                        <a:t>个层次问题的关注程度</a:t>
                      </a: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99943048"/>
                  </a:ext>
                </a:extLst>
              </a:tr>
              <a:tr h="51878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2000" kern="100" dirty="0">
                          <a:effectLst/>
                          <a:latin typeface="+mn-ea"/>
                          <a:ea typeface="+mn-ea"/>
                        </a:rPr>
                        <a:t>多样性问题</a:t>
                      </a:r>
                    </a:p>
                  </a:txBody>
                  <a:tcPr marL="68580" marR="68580" marT="0" marB="0" anchor="ctr"/>
                </a:tc>
                <a:tc>
                  <a:txBody>
                    <a:bodyPr/>
                    <a:lstStyle/>
                    <a:p>
                      <a:pPr algn="ctr">
                        <a:spcAft>
                          <a:spcPts val="0"/>
                        </a:spcAft>
                      </a:pPr>
                      <a:r>
                        <a:rPr lang="zh-CN" sz="2000" kern="100" dirty="0">
                          <a:effectLst/>
                          <a:latin typeface="+mn-ea"/>
                          <a:ea typeface="+mn-ea"/>
                        </a:rPr>
                        <a:t>联系问题</a:t>
                      </a:r>
                    </a:p>
                  </a:txBody>
                  <a:tcPr marL="68580" marR="68580" marT="0" marB="0" anchor="ctr"/>
                </a:tc>
                <a:tc>
                  <a:txBody>
                    <a:bodyPr/>
                    <a:lstStyle/>
                    <a:p>
                      <a:pPr algn="ctr">
                        <a:spcAft>
                          <a:spcPts val="0"/>
                        </a:spcAft>
                      </a:pPr>
                      <a:r>
                        <a:rPr lang="zh-CN" sz="2000" kern="100" dirty="0">
                          <a:effectLst/>
                          <a:latin typeface="+mn-ea"/>
                          <a:ea typeface="+mn-ea"/>
                        </a:rPr>
                        <a:t>文化问题</a:t>
                      </a:r>
                    </a:p>
                  </a:txBody>
                  <a:tcPr marL="68580" marR="68580" marT="0" marB="0" anchor="ctr"/>
                </a:tc>
                <a:extLst>
                  <a:ext uri="{0D108BD9-81ED-4DB2-BD59-A6C34878D82A}">
                    <a16:rowId xmlns:a16="http://schemas.microsoft.com/office/drawing/2014/main" val="950681621"/>
                  </a:ext>
                </a:extLst>
              </a:tr>
              <a:tr h="438968">
                <a:tc rowSpan="2">
                  <a:txBody>
                    <a:bodyPr/>
                    <a:lstStyle/>
                    <a:p>
                      <a:pPr algn="ctr">
                        <a:spcAft>
                          <a:spcPts val="0"/>
                        </a:spcAft>
                      </a:pPr>
                      <a:r>
                        <a:rPr lang="en-US" sz="2000" kern="100" dirty="0">
                          <a:effectLst/>
                          <a:latin typeface="+mn-ea"/>
                          <a:ea typeface="+mn-ea"/>
                        </a:rPr>
                        <a:t>DevOps</a:t>
                      </a:r>
                      <a:r>
                        <a:rPr lang="zh-CN" sz="2000" kern="100" dirty="0">
                          <a:effectLst/>
                          <a:latin typeface="+mn-ea"/>
                          <a:ea typeface="+mn-ea"/>
                        </a:rPr>
                        <a:t>研究者</a:t>
                      </a:r>
                    </a:p>
                  </a:txBody>
                  <a:tcPr marL="68580" marR="68580" marT="0" marB="0" anchor="ctr"/>
                </a:tc>
                <a:tc>
                  <a:txBody>
                    <a:bodyPr/>
                    <a:lstStyle/>
                    <a:p>
                      <a:pPr algn="ctr">
                        <a:spcAft>
                          <a:spcPts val="0"/>
                        </a:spcAft>
                      </a:pPr>
                      <a:r>
                        <a:rPr lang="en-US" sz="2000" kern="100">
                          <a:effectLst/>
                          <a:latin typeface="+mn-ea"/>
                          <a:ea typeface="+mn-ea"/>
                        </a:rPr>
                        <a:t>E1</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3</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4</a:t>
                      </a:r>
                      <a:endParaRPr lang="zh-CN" sz="2000" kern="100" dirty="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579994791"/>
                  </a:ext>
                </a:extLst>
              </a:tr>
              <a:tr h="438968">
                <a:tc vMerge="1">
                  <a:txBody>
                    <a:bodyPr/>
                    <a:lstStyle/>
                    <a:p>
                      <a:endParaRPr lang="zh-CN" altLang="en-US"/>
                    </a:p>
                  </a:txBody>
                  <a:tcPr/>
                </a:tc>
                <a:tc>
                  <a:txBody>
                    <a:bodyPr/>
                    <a:lstStyle/>
                    <a:p>
                      <a:pPr algn="ctr">
                        <a:spcAft>
                          <a:spcPts val="0"/>
                        </a:spcAft>
                      </a:pPr>
                      <a:r>
                        <a:rPr lang="en-US" sz="2000" kern="100">
                          <a:effectLst/>
                          <a:latin typeface="+mn-ea"/>
                          <a:ea typeface="+mn-ea"/>
                        </a:rPr>
                        <a:t>E2</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3</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4</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199344323"/>
                  </a:ext>
                </a:extLst>
              </a:tr>
              <a:tr h="438968">
                <a:tc rowSpan="2">
                  <a:txBody>
                    <a:bodyPr/>
                    <a:lstStyle/>
                    <a:p>
                      <a:pPr algn="ctr">
                        <a:spcAft>
                          <a:spcPts val="0"/>
                        </a:spcAft>
                      </a:pPr>
                      <a:r>
                        <a:rPr lang="en-US" sz="2000" kern="100" dirty="0">
                          <a:effectLst/>
                          <a:latin typeface="+mn-ea"/>
                          <a:ea typeface="+mn-ea"/>
                        </a:rPr>
                        <a:t>DevOps</a:t>
                      </a:r>
                      <a:r>
                        <a:rPr lang="zh-CN" sz="2000" kern="100" dirty="0">
                          <a:effectLst/>
                          <a:latin typeface="+mn-ea"/>
                          <a:ea typeface="+mn-ea"/>
                        </a:rPr>
                        <a:t>咨询师</a:t>
                      </a:r>
                    </a:p>
                  </a:txBody>
                  <a:tcPr marL="68580" marR="68580" marT="0" marB="0" anchor="ctr"/>
                </a:tc>
                <a:tc>
                  <a:txBody>
                    <a:bodyPr/>
                    <a:lstStyle/>
                    <a:p>
                      <a:pPr algn="ctr">
                        <a:spcAft>
                          <a:spcPts val="0"/>
                        </a:spcAft>
                      </a:pPr>
                      <a:r>
                        <a:rPr lang="en-US" sz="2000" kern="100">
                          <a:effectLst/>
                          <a:latin typeface="+mn-ea"/>
                          <a:ea typeface="+mn-ea"/>
                        </a:rPr>
                        <a:t>E3</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2</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82973724"/>
                  </a:ext>
                </a:extLst>
              </a:tr>
              <a:tr h="438968">
                <a:tc vMerge="1">
                  <a:txBody>
                    <a:bodyPr/>
                    <a:lstStyle/>
                    <a:p>
                      <a:endParaRPr lang="zh-CN" altLang="en-US"/>
                    </a:p>
                  </a:txBody>
                  <a:tcPr/>
                </a:tc>
                <a:tc>
                  <a:txBody>
                    <a:bodyPr/>
                    <a:lstStyle/>
                    <a:p>
                      <a:pPr algn="ctr">
                        <a:spcAft>
                          <a:spcPts val="0"/>
                        </a:spcAft>
                      </a:pPr>
                      <a:r>
                        <a:rPr lang="en-US" sz="2000" kern="100">
                          <a:effectLst/>
                          <a:latin typeface="+mn-ea"/>
                          <a:ea typeface="+mn-ea"/>
                        </a:rPr>
                        <a:t>E4</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1</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3</a:t>
                      </a:r>
                      <a:endParaRPr lang="zh-CN" sz="2000" kern="100" dirty="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3721838407"/>
                  </a:ext>
                </a:extLst>
              </a:tr>
              <a:tr h="438968">
                <a:tc rowSpan="3">
                  <a:txBody>
                    <a:bodyPr/>
                    <a:lstStyle/>
                    <a:p>
                      <a:pPr algn="ctr">
                        <a:spcAft>
                          <a:spcPts val="0"/>
                        </a:spcAft>
                      </a:pPr>
                      <a:r>
                        <a:rPr lang="en-US" sz="2000" kern="100">
                          <a:effectLst/>
                          <a:latin typeface="+mn-ea"/>
                          <a:ea typeface="+mn-ea"/>
                        </a:rPr>
                        <a:t>DevOps</a:t>
                      </a:r>
                      <a:r>
                        <a:rPr lang="zh-CN" sz="2000" kern="100">
                          <a:effectLst/>
                          <a:latin typeface="+mn-ea"/>
                          <a:ea typeface="+mn-ea"/>
                        </a:rPr>
                        <a:t>企业从业人员</a:t>
                      </a:r>
                    </a:p>
                  </a:txBody>
                  <a:tcPr marL="68580" marR="68580" marT="0" marB="0" anchor="ctr"/>
                </a:tc>
                <a:tc>
                  <a:txBody>
                    <a:bodyPr/>
                    <a:lstStyle/>
                    <a:p>
                      <a:pPr algn="ctr">
                        <a:spcAft>
                          <a:spcPts val="0"/>
                        </a:spcAft>
                      </a:pPr>
                      <a:r>
                        <a:rPr lang="en-US" sz="2000" kern="100">
                          <a:effectLst/>
                          <a:latin typeface="+mn-ea"/>
                          <a:ea typeface="+mn-ea"/>
                        </a:rPr>
                        <a:t>E5</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3</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5</a:t>
                      </a:r>
                      <a:endParaRPr lang="zh-CN" sz="2000" kern="100" dirty="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4</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596495462"/>
                  </a:ext>
                </a:extLst>
              </a:tr>
              <a:tr h="438968">
                <a:tc vMerge="1">
                  <a:txBody>
                    <a:bodyPr/>
                    <a:lstStyle/>
                    <a:p>
                      <a:endParaRPr lang="zh-CN" altLang="en-US"/>
                    </a:p>
                  </a:txBody>
                  <a:tcPr/>
                </a:tc>
                <a:tc>
                  <a:txBody>
                    <a:bodyPr/>
                    <a:lstStyle/>
                    <a:p>
                      <a:pPr algn="ctr">
                        <a:spcAft>
                          <a:spcPts val="0"/>
                        </a:spcAft>
                      </a:pPr>
                      <a:r>
                        <a:rPr lang="en-US" sz="2000" kern="100">
                          <a:effectLst/>
                          <a:latin typeface="+mn-ea"/>
                          <a:ea typeface="+mn-ea"/>
                        </a:rPr>
                        <a:t>E6</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5</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3</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3</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2688197972"/>
                  </a:ext>
                </a:extLst>
              </a:tr>
              <a:tr h="438968">
                <a:tc vMerge="1">
                  <a:txBody>
                    <a:bodyPr/>
                    <a:lstStyle/>
                    <a:p>
                      <a:endParaRPr lang="zh-CN" altLang="en-US"/>
                    </a:p>
                  </a:txBody>
                  <a:tcPr/>
                </a:tc>
                <a:tc>
                  <a:txBody>
                    <a:bodyPr/>
                    <a:lstStyle/>
                    <a:p>
                      <a:pPr algn="ctr">
                        <a:spcAft>
                          <a:spcPts val="0"/>
                        </a:spcAft>
                      </a:pPr>
                      <a:r>
                        <a:rPr lang="en-US" sz="2000" kern="100">
                          <a:effectLst/>
                          <a:latin typeface="+mn-ea"/>
                          <a:ea typeface="+mn-ea"/>
                        </a:rPr>
                        <a:t>E7</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4</a:t>
                      </a:r>
                      <a:endParaRPr lang="zh-CN" sz="2000" kern="100">
                        <a:effectLst/>
                        <a:latin typeface="+mn-ea"/>
                        <a:ea typeface="+mn-ea"/>
                      </a:endParaRPr>
                    </a:p>
                  </a:txBody>
                  <a:tcPr marL="68580" marR="68580" marT="0" marB="0" anchor="ctr"/>
                </a:tc>
                <a:tc>
                  <a:txBody>
                    <a:bodyPr/>
                    <a:lstStyle/>
                    <a:p>
                      <a:pPr algn="ctr">
                        <a:spcAft>
                          <a:spcPts val="0"/>
                        </a:spcAft>
                      </a:pPr>
                      <a:r>
                        <a:rPr lang="en-US" sz="2000" kern="100">
                          <a:effectLst/>
                          <a:latin typeface="+mn-ea"/>
                          <a:ea typeface="+mn-ea"/>
                        </a:rPr>
                        <a:t>5</a:t>
                      </a:r>
                      <a:endParaRPr lang="zh-CN" sz="2000" kern="100">
                        <a:effectLst/>
                        <a:latin typeface="+mn-ea"/>
                        <a:ea typeface="+mn-ea"/>
                      </a:endParaRPr>
                    </a:p>
                  </a:txBody>
                  <a:tcPr marL="68580" marR="68580" marT="0" marB="0" anchor="ctr"/>
                </a:tc>
                <a:tc>
                  <a:txBody>
                    <a:bodyPr/>
                    <a:lstStyle/>
                    <a:p>
                      <a:pPr algn="ctr">
                        <a:spcAft>
                          <a:spcPts val="0"/>
                        </a:spcAft>
                      </a:pPr>
                      <a:r>
                        <a:rPr lang="en-US" sz="2000" kern="100" dirty="0">
                          <a:effectLst/>
                          <a:latin typeface="+mn-ea"/>
                          <a:ea typeface="+mn-ea"/>
                        </a:rPr>
                        <a:t>2</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2602929660"/>
                  </a:ext>
                </a:extLst>
              </a:tr>
            </a:tbl>
          </a:graphicData>
        </a:graphic>
      </p:graphicFrame>
    </p:spTree>
    <p:extLst>
      <p:ext uri="{BB962C8B-B14F-4D97-AF65-F5344CB8AC3E}">
        <p14:creationId xmlns:p14="http://schemas.microsoft.com/office/powerpoint/2010/main" val="192571308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研究结果</a:t>
            </a:r>
            <a:r>
              <a:rPr lang="en-US" altLang="zh-CN" dirty="0" smtClean="0"/>
              <a:t>——</a:t>
            </a:r>
            <a:r>
              <a:rPr lang="zh-CN" altLang="en-US" dirty="0" smtClean="0"/>
              <a:t>专家对三个维度问题的建议</a:t>
            </a:r>
            <a:endParaRPr lang="zh-CN" altLang="en-US" dirty="0"/>
          </a:p>
        </p:txBody>
      </p:sp>
      <p:sp>
        <p:nvSpPr>
          <p:cNvPr id="3" name="灯片编号占位符 2"/>
          <p:cNvSpPr>
            <a:spLocks noGrp="1"/>
          </p:cNvSpPr>
          <p:nvPr>
            <p:ph type="sldNum" sz="quarter" idx="12"/>
          </p:nvPr>
        </p:nvSpPr>
        <p:spPr/>
        <p:txBody>
          <a:bodyPr/>
          <a:lstStyle/>
          <a:p>
            <a:fld id="{565CE74E-AB26-4998-AD42-012C4C1AD076}" type="slidenum">
              <a:rPr lang="zh-CN" altLang="en-US" smtClean="0"/>
              <a:t>12</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08981449"/>
              </p:ext>
            </p:extLst>
          </p:nvPr>
        </p:nvGraphicFramePr>
        <p:xfrm>
          <a:off x="1032184" y="1374008"/>
          <a:ext cx="9769165" cy="4712848"/>
        </p:xfrm>
        <a:graphic>
          <a:graphicData uri="http://schemas.openxmlformats.org/drawingml/2006/table">
            <a:tbl>
              <a:tblPr>
                <a:tableStyleId>{5202B0CA-FC54-4496-8BCA-5EF66A818D29}</a:tableStyleId>
              </a:tblPr>
              <a:tblGrid>
                <a:gridCol w="2042274">
                  <a:extLst>
                    <a:ext uri="{9D8B030D-6E8A-4147-A177-3AD203B41FA5}">
                      <a16:colId xmlns:a16="http://schemas.microsoft.com/office/drawing/2014/main" val="4016169699"/>
                    </a:ext>
                  </a:extLst>
                </a:gridCol>
                <a:gridCol w="7726891">
                  <a:extLst>
                    <a:ext uri="{9D8B030D-6E8A-4147-A177-3AD203B41FA5}">
                      <a16:colId xmlns:a16="http://schemas.microsoft.com/office/drawing/2014/main" val="545225674"/>
                    </a:ext>
                  </a:extLst>
                </a:gridCol>
              </a:tblGrid>
              <a:tr h="564166">
                <a:tc>
                  <a:txBody>
                    <a:bodyPr/>
                    <a:lstStyle/>
                    <a:p>
                      <a:pPr algn="ctr"/>
                      <a:r>
                        <a:rPr lang="zh-CN" altLang="en-US" sz="2000" b="0" dirty="0" smtClean="0">
                          <a:latin typeface="+mn-ea"/>
                          <a:ea typeface="+mn-ea"/>
                        </a:rPr>
                        <a:t>专家编号</a:t>
                      </a:r>
                      <a:endParaRPr lang="zh-CN" altLang="en-US" sz="2000" b="0" dirty="0">
                        <a:latin typeface="+mn-ea"/>
                        <a:ea typeface="+mn-ea"/>
                      </a:endParaRPr>
                    </a:p>
                  </a:txBody>
                  <a:tcPr anchor="ctr"/>
                </a:tc>
                <a:tc>
                  <a:txBody>
                    <a:bodyPr/>
                    <a:lstStyle/>
                    <a:p>
                      <a:pPr algn="ctr"/>
                      <a:r>
                        <a:rPr lang="zh-CN" altLang="en-US" sz="2000" b="0" dirty="0" smtClean="0">
                          <a:latin typeface="+mn-ea"/>
                          <a:ea typeface="+mn-ea"/>
                        </a:rPr>
                        <a:t>对多样性问题的建议</a:t>
                      </a:r>
                      <a:endParaRPr lang="zh-CN" altLang="en-US" sz="2000" b="0" dirty="0">
                        <a:latin typeface="+mn-ea"/>
                        <a:ea typeface="+mn-ea"/>
                      </a:endParaRPr>
                    </a:p>
                  </a:txBody>
                  <a:tcPr anchor="ctr"/>
                </a:tc>
                <a:extLst>
                  <a:ext uri="{0D108BD9-81ED-4DB2-BD59-A6C34878D82A}">
                    <a16:rowId xmlns:a16="http://schemas.microsoft.com/office/drawing/2014/main" val="3895195823"/>
                  </a:ext>
                </a:extLst>
              </a:tr>
              <a:tr h="581950">
                <a:tc>
                  <a:txBody>
                    <a:bodyPr/>
                    <a:lstStyle/>
                    <a:p>
                      <a:pPr algn="ctr">
                        <a:spcAft>
                          <a:spcPts val="0"/>
                        </a:spcAft>
                      </a:pPr>
                      <a:r>
                        <a:rPr lang="en-US" sz="2000" b="0" kern="100" dirty="0">
                          <a:effectLst/>
                          <a:latin typeface="+mn-ea"/>
                          <a:ea typeface="+mn-ea"/>
                        </a:rPr>
                        <a:t>E1</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选择团队成员熟悉、习惯的工具，易于学习的工具，在这基础上使用开源的、使用程度比较高的工具</a:t>
                      </a:r>
                    </a:p>
                  </a:txBody>
                  <a:tcPr marL="68580" marR="68580" marT="0" marB="0" anchor="ctr"/>
                </a:tc>
                <a:extLst>
                  <a:ext uri="{0D108BD9-81ED-4DB2-BD59-A6C34878D82A}">
                    <a16:rowId xmlns:a16="http://schemas.microsoft.com/office/drawing/2014/main" val="1416275823"/>
                  </a:ext>
                </a:extLst>
              </a:tr>
              <a:tr h="581950">
                <a:tc>
                  <a:txBody>
                    <a:bodyPr/>
                    <a:lstStyle/>
                    <a:p>
                      <a:pPr algn="ctr">
                        <a:spcAft>
                          <a:spcPts val="0"/>
                        </a:spcAft>
                      </a:pPr>
                      <a:r>
                        <a:rPr lang="en-US" sz="2000" b="0" kern="100" dirty="0">
                          <a:effectLst/>
                          <a:latin typeface="+mn-ea"/>
                          <a:ea typeface="+mn-ea"/>
                        </a:rPr>
                        <a:t>E2</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选择大家都熟悉的工具，或者参考资料多的工具。 复杂性的问题需要对基础设施加大开发力度。</a:t>
                      </a:r>
                    </a:p>
                  </a:txBody>
                  <a:tcPr marL="68580" marR="68580" marT="0" marB="0" anchor="ctr"/>
                </a:tc>
                <a:extLst>
                  <a:ext uri="{0D108BD9-81ED-4DB2-BD59-A6C34878D82A}">
                    <a16:rowId xmlns:a16="http://schemas.microsoft.com/office/drawing/2014/main" val="1736210144"/>
                  </a:ext>
                </a:extLst>
              </a:tr>
              <a:tr h="581950">
                <a:tc>
                  <a:txBody>
                    <a:bodyPr/>
                    <a:lstStyle/>
                    <a:p>
                      <a:pPr algn="ctr">
                        <a:spcAft>
                          <a:spcPts val="0"/>
                        </a:spcAft>
                      </a:pPr>
                      <a:r>
                        <a:rPr lang="en-US" sz="2000" b="0" kern="100" dirty="0">
                          <a:effectLst/>
                          <a:latin typeface="+mn-ea"/>
                          <a:ea typeface="+mn-ea"/>
                        </a:rPr>
                        <a:t>E3</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根据项目选择工具，一般开源工具足够使用，可以自行开发一些插件。</a:t>
                      </a:r>
                    </a:p>
                  </a:txBody>
                  <a:tcPr marL="68580" marR="68580" marT="0" marB="0" anchor="ctr"/>
                </a:tc>
                <a:extLst>
                  <a:ext uri="{0D108BD9-81ED-4DB2-BD59-A6C34878D82A}">
                    <a16:rowId xmlns:a16="http://schemas.microsoft.com/office/drawing/2014/main" val="1492118535"/>
                  </a:ext>
                </a:extLst>
              </a:tr>
              <a:tr h="564166">
                <a:tc>
                  <a:txBody>
                    <a:bodyPr/>
                    <a:lstStyle/>
                    <a:p>
                      <a:pPr algn="ctr">
                        <a:spcAft>
                          <a:spcPts val="0"/>
                        </a:spcAft>
                      </a:pPr>
                      <a:r>
                        <a:rPr lang="en-US" sz="2000" b="0" kern="100">
                          <a:effectLst/>
                          <a:latin typeface="+mn-ea"/>
                          <a:ea typeface="+mn-ea"/>
                        </a:rPr>
                        <a:t>E4</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应该相信工程师是勤奋的聪明的，可以自己解决工具问题。</a:t>
                      </a:r>
                    </a:p>
                  </a:txBody>
                  <a:tcPr marL="68580" marR="68580" marT="0" marB="0" anchor="ctr"/>
                </a:tc>
                <a:extLst>
                  <a:ext uri="{0D108BD9-81ED-4DB2-BD59-A6C34878D82A}">
                    <a16:rowId xmlns:a16="http://schemas.microsoft.com/office/drawing/2014/main" val="778543853"/>
                  </a:ext>
                </a:extLst>
              </a:tr>
              <a:tr h="564166">
                <a:tc>
                  <a:txBody>
                    <a:bodyPr/>
                    <a:lstStyle/>
                    <a:p>
                      <a:pPr algn="ctr">
                        <a:spcAft>
                          <a:spcPts val="0"/>
                        </a:spcAft>
                      </a:pPr>
                      <a:r>
                        <a:rPr lang="en-US" sz="2000" b="0" kern="100">
                          <a:effectLst/>
                          <a:latin typeface="+mn-ea"/>
                          <a:ea typeface="+mn-ea"/>
                        </a:rPr>
                        <a:t>E5</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选择的工具满足公司需求即可。</a:t>
                      </a:r>
                    </a:p>
                  </a:txBody>
                  <a:tcPr marL="68580" marR="68580" marT="0" marB="0" anchor="ctr"/>
                </a:tc>
                <a:extLst>
                  <a:ext uri="{0D108BD9-81ED-4DB2-BD59-A6C34878D82A}">
                    <a16:rowId xmlns:a16="http://schemas.microsoft.com/office/drawing/2014/main" val="1558809624"/>
                  </a:ext>
                </a:extLst>
              </a:tr>
              <a:tr h="581950">
                <a:tc>
                  <a:txBody>
                    <a:bodyPr/>
                    <a:lstStyle/>
                    <a:p>
                      <a:pPr algn="ctr">
                        <a:spcAft>
                          <a:spcPts val="0"/>
                        </a:spcAft>
                      </a:pPr>
                      <a:r>
                        <a:rPr lang="en-US" sz="2000" b="0" kern="100">
                          <a:effectLst/>
                          <a:latin typeface="+mn-ea"/>
                          <a:ea typeface="+mn-ea"/>
                        </a:rPr>
                        <a:t>E6</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要选择合适公司组织结构的工具，一定程度上可以自己开发。</a:t>
                      </a:r>
                    </a:p>
                  </a:txBody>
                  <a:tcPr marL="68580" marR="68580" marT="0" marB="0" anchor="ctr"/>
                </a:tc>
                <a:extLst>
                  <a:ext uri="{0D108BD9-81ED-4DB2-BD59-A6C34878D82A}">
                    <a16:rowId xmlns:a16="http://schemas.microsoft.com/office/drawing/2014/main" val="2467199763"/>
                  </a:ext>
                </a:extLst>
              </a:tr>
              <a:tr h="581950">
                <a:tc>
                  <a:txBody>
                    <a:bodyPr/>
                    <a:lstStyle/>
                    <a:p>
                      <a:pPr algn="ctr">
                        <a:spcAft>
                          <a:spcPts val="0"/>
                        </a:spcAft>
                      </a:pPr>
                      <a:r>
                        <a:rPr lang="en-US" sz="2000" b="0" kern="100" dirty="0">
                          <a:effectLst/>
                          <a:latin typeface="+mn-ea"/>
                          <a:ea typeface="+mn-ea"/>
                        </a:rPr>
                        <a:t>E7</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稳定的，开箱即用的工具是更好的选择，在插件的选择上要保持谨慎，工具的选择要满足公司本身的流程。</a:t>
                      </a:r>
                    </a:p>
                  </a:txBody>
                  <a:tcPr marL="68580" marR="68580" marT="0" marB="0" anchor="ctr"/>
                </a:tc>
                <a:extLst>
                  <a:ext uri="{0D108BD9-81ED-4DB2-BD59-A6C34878D82A}">
                    <a16:rowId xmlns:a16="http://schemas.microsoft.com/office/drawing/2014/main" val="232303779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26598282"/>
              </p:ext>
            </p:extLst>
          </p:nvPr>
        </p:nvGraphicFramePr>
        <p:xfrm>
          <a:off x="1032184" y="1360670"/>
          <a:ext cx="9769165" cy="4739524"/>
        </p:xfrm>
        <a:graphic>
          <a:graphicData uri="http://schemas.openxmlformats.org/drawingml/2006/table">
            <a:tbl>
              <a:tblPr>
                <a:tableStyleId>{5202B0CA-FC54-4496-8BCA-5EF66A818D29}</a:tableStyleId>
              </a:tblPr>
              <a:tblGrid>
                <a:gridCol w="2042275">
                  <a:extLst>
                    <a:ext uri="{9D8B030D-6E8A-4147-A177-3AD203B41FA5}">
                      <a16:colId xmlns:a16="http://schemas.microsoft.com/office/drawing/2014/main" val="4016169699"/>
                    </a:ext>
                  </a:extLst>
                </a:gridCol>
                <a:gridCol w="7726890">
                  <a:extLst>
                    <a:ext uri="{9D8B030D-6E8A-4147-A177-3AD203B41FA5}">
                      <a16:colId xmlns:a16="http://schemas.microsoft.com/office/drawing/2014/main" val="545225674"/>
                    </a:ext>
                  </a:extLst>
                </a:gridCol>
              </a:tblGrid>
              <a:tr h="575281">
                <a:tc>
                  <a:txBody>
                    <a:bodyPr/>
                    <a:lstStyle/>
                    <a:p>
                      <a:pPr algn="ctr"/>
                      <a:r>
                        <a:rPr lang="zh-CN" altLang="en-US" sz="2000" b="0" dirty="0" smtClean="0">
                          <a:latin typeface="+mn-ea"/>
                          <a:ea typeface="+mn-ea"/>
                        </a:rPr>
                        <a:t>专家编号</a:t>
                      </a:r>
                      <a:endParaRPr lang="zh-CN" altLang="en-US" sz="2000" b="0" dirty="0">
                        <a:latin typeface="+mn-ea"/>
                        <a:ea typeface="+mn-ea"/>
                      </a:endParaRPr>
                    </a:p>
                  </a:txBody>
                  <a:tcPr anchor="ctr"/>
                </a:tc>
                <a:tc>
                  <a:txBody>
                    <a:bodyPr/>
                    <a:lstStyle/>
                    <a:p>
                      <a:pPr algn="ctr"/>
                      <a:r>
                        <a:rPr lang="zh-CN" altLang="en-US" sz="2000" b="0" dirty="0" smtClean="0">
                          <a:latin typeface="+mn-ea"/>
                          <a:ea typeface="+mn-ea"/>
                        </a:rPr>
                        <a:t>对联系问题的建议</a:t>
                      </a:r>
                      <a:endParaRPr lang="zh-CN" altLang="en-US" sz="2000" b="0" dirty="0">
                        <a:latin typeface="+mn-ea"/>
                        <a:ea typeface="+mn-ea"/>
                      </a:endParaRPr>
                    </a:p>
                  </a:txBody>
                  <a:tcPr anchor="ctr"/>
                </a:tc>
                <a:extLst>
                  <a:ext uri="{0D108BD9-81ED-4DB2-BD59-A6C34878D82A}">
                    <a16:rowId xmlns:a16="http://schemas.microsoft.com/office/drawing/2014/main" val="3895195823"/>
                  </a:ext>
                </a:extLst>
              </a:tr>
              <a:tr h="575281">
                <a:tc>
                  <a:txBody>
                    <a:bodyPr/>
                    <a:lstStyle/>
                    <a:p>
                      <a:pPr algn="ctr">
                        <a:spcAft>
                          <a:spcPts val="0"/>
                        </a:spcAft>
                      </a:pPr>
                      <a:r>
                        <a:rPr lang="en-US" sz="2000" b="0" kern="100" dirty="0">
                          <a:effectLst/>
                          <a:latin typeface="+mn-ea"/>
                          <a:ea typeface="+mn-ea"/>
                        </a:rPr>
                        <a:t>E1</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在引入新工具的时候注意与原有工具的匹配程度，早期需要更加关注。</a:t>
                      </a:r>
                    </a:p>
                  </a:txBody>
                  <a:tcPr marL="68580" marR="68580" marT="0" marB="0" anchor="ctr"/>
                </a:tc>
                <a:extLst>
                  <a:ext uri="{0D108BD9-81ED-4DB2-BD59-A6C34878D82A}">
                    <a16:rowId xmlns:a16="http://schemas.microsoft.com/office/drawing/2014/main" val="1416275823"/>
                  </a:ext>
                </a:extLst>
              </a:tr>
              <a:tr h="575281">
                <a:tc>
                  <a:txBody>
                    <a:bodyPr/>
                    <a:lstStyle/>
                    <a:p>
                      <a:pPr algn="ctr">
                        <a:spcAft>
                          <a:spcPts val="0"/>
                        </a:spcAft>
                      </a:pPr>
                      <a:r>
                        <a:rPr lang="en-US" sz="2000" b="0" kern="100">
                          <a:effectLst/>
                          <a:latin typeface="+mn-ea"/>
                          <a:ea typeface="+mn-ea"/>
                        </a:rPr>
                        <a:t>E2</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构建流水线，对旧的工具工具完全替换，开发基础设施。</a:t>
                      </a:r>
                    </a:p>
                  </a:txBody>
                  <a:tcPr marL="68580" marR="68580" marT="0" marB="0" anchor="ctr"/>
                </a:tc>
                <a:extLst>
                  <a:ext uri="{0D108BD9-81ED-4DB2-BD59-A6C34878D82A}">
                    <a16:rowId xmlns:a16="http://schemas.microsoft.com/office/drawing/2014/main" val="1736210144"/>
                  </a:ext>
                </a:extLst>
              </a:tr>
              <a:tr h="575281">
                <a:tc>
                  <a:txBody>
                    <a:bodyPr/>
                    <a:lstStyle/>
                    <a:p>
                      <a:pPr algn="ctr">
                        <a:spcAft>
                          <a:spcPts val="0"/>
                        </a:spcAft>
                      </a:pPr>
                      <a:r>
                        <a:rPr lang="en-US" sz="2000" b="0" kern="100">
                          <a:effectLst/>
                          <a:latin typeface="+mn-ea"/>
                          <a:ea typeface="+mn-ea"/>
                        </a:rPr>
                        <a:t>E3</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从工具平台入手，包括工具的工程实践；采用试点对工具链进行使用，试点成功则推广。</a:t>
                      </a:r>
                    </a:p>
                  </a:txBody>
                  <a:tcPr marL="68580" marR="68580" marT="0" marB="0" anchor="ctr"/>
                </a:tc>
                <a:extLst>
                  <a:ext uri="{0D108BD9-81ED-4DB2-BD59-A6C34878D82A}">
                    <a16:rowId xmlns:a16="http://schemas.microsoft.com/office/drawing/2014/main" val="1492118535"/>
                  </a:ext>
                </a:extLst>
              </a:tr>
              <a:tr h="575281">
                <a:tc>
                  <a:txBody>
                    <a:bodyPr/>
                    <a:lstStyle/>
                    <a:p>
                      <a:pPr algn="ctr">
                        <a:spcAft>
                          <a:spcPts val="0"/>
                        </a:spcAft>
                      </a:pPr>
                      <a:r>
                        <a:rPr lang="en-US" sz="2000" b="0" kern="100">
                          <a:effectLst/>
                          <a:latin typeface="+mn-ea"/>
                          <a:ea typeface="+mn-ea"/>
                        </a:rPr>
                        <a:t>E4</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提升技术能力是关键，传统工具与新应用的结合应该从持续集成开始，先规范化再自动化。</a:t>
                      </a:r>
                    </a:p>
                  </a:txBody>
                  <a:tcPr marL="68580" marR="68580" marT="0" marB="0" anchor="ctr"/>
                </a:tc>
                <a:extLst>
                  <a:ext uri="{0D108BD9-81ED-4DB2-BD59-A6C34878D82A}">
                    <a16:rowId xmlns:a16="http://schemas.microsoft.com/office/drawing/2014/main" val="778543853"/>
                  </a:ext>
                </a:extLst>
              </a:tr>
              <a:tr h="575281">
                <a:tc>
                  <a:txBody>
                    <a:bodyPr/>
                    <a:lstStyle/>
                    <a:p>
                      <a:pPr algn="ctr">
                        <a:spcAft>
                          <a:spcPts val="0"/>
                        </a:spcAft>
                      </a:pPr>
                      <a:r>
                        <a:rPr lang="en-US" sz="2000" b="0" kern="100">
                          <a:effectLst/>
                          <a:latin typeface="+mn-ea"/>
                          <a:ea typeface="+mn-ea"/>
                        </a:rPr>
                        <a:t>E5</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应该构建流水线，把各个阶段的工具串起来，使之成为一个自动化的流水线。</a:t>
                      </a:r>
                    </a:p>
                  </a:txBody>
                  <a:tcPr marL="68580" marR="68580" marT="0" marB="0" anchor="ctr"/>
                </a:tc>
                <a:extLst>
                  <a:ext uri="{0D108BD9-81ED-4DB2-BD59-A6C34878D82A}">
                    <a16:rowId xmlns:a16="http://schemas.microsoft.com/office/drawing/2014/main" val="1558809624"/>
                  </a:ext>
                </a:extLst>
              </a:tr>
              <a:tr h="575281">
                <a:tc>
                  <a:txBody>
                    <a:bodyPr/>
                    <a:lstStyle/>
                    <a:p>
                      <a:pPr algn="ctr">
                        <a:spcAft>
                          <a:spcPts val="0"/>
                        </a:spcAft>
                      </a:pPr>
                      <a:r>
                        <a:rPr lang="en-US" sz="2000" b="0" kern="100">
                          <a:effectLst/>
                          <a:latin typeface="+mn-ea"/>
                          <a:ea typeface="+mn-ea"/>
                        </a:rPr>
                        <a:t>E6</a:t>
                      </a:r>
                      <a:endParaRPr lang="zh-CN" sz="2000" b="0" kern="10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固定一种流程，对每个环节进行标准化。</a:t>
                      </a:r>
                    </a:p>
                  </a:txBody>
                  <a:tcPr marL="68580" marR="68580" marT="0" marB="0" anchor="ctr"/>
                </a:tc>
                <a:extLst>
                  <a:ext uri="{0D108BD9-81ED-4DB2-BD59-A6C34878D82A}">
                    <a16:rowId xmlns:a16="http://schemas.microsoft.com/office/drawing/2014/main" val="2467199763"/>
                  </a:ext>
                </a:extLst>
              </a:tr>
              <a:tr h="575281">
                <a:tc>
                  <a:txBody>
                    <a:bodyPr/>
                    <a:lstStyle/>
                    <a:p>
                      <a:pPr algn="ctr">
                        <a:spcAft>
                          <a:spcPts val="0"/>
                        </a:spcAft>
                      </a:pPr>
                      <a:r>
                        <a:rPr lang="en-US" sz="2000" b="0" kern="100" dirty="0">
                          <a:effectLst/>
                          <a:latin typeface="+mn-ea"/>
                          <a:ea typeface="+mn-ea"/>
                        </a:rPr>
                        <a:t>E7</a:t>
                      </a:r>
                      <a:endParaRPr lang="zh-CN" sz="2000" b="0" kern="100" dirty="0">
                        <a:effectLst/>
                        <a:latin typeface="+mn-ea"/>
                        <a:ea typeface="+mn-ea"/>
                      </a:endParaRPr>
                    </a:p>
                  </a:txBody>
                  <a:tcPr marL="68580" marR="68580" marT="0" marB="0" anchor="ctr"/>
                </a:tc>
                <a:tc>
                  <a:txBody>
                    <a:bodyPr/>
                    <a:lstStyle/>
                    <a:p>
                      <a:pPr algn="l">
                        <a:spcAft>
                          <a:spcPts val="0"/>
                        </a:spcAft>
                      </a:pPr>
                      <a:r>
                        <a:rPr lang="zh-CN" sz="2000" b="0" kern="100" dirty="0">
                          <a:effectLst/>
                          <a:latin typeface="+mn-ea"/>
                          <a:ea typeface="+mn-ea"/>
                        </a:rPr>
                        <a:t>要有一套标准化流程，在部署这一块要花更多的精力。</a:t>
                      </a:r>
                    </a:p>
                  </a:txBody>
                  <a:tcPr marL="68580" marR="68580" marT="0" marB="0" anchor="ctr"/>
                </a:tc>
                <a:extLst>
                  <a:ext uri="{0D108BD9-81ED-4DB2-BD59-A6C34878D82A}">
                    <a16:rowId xmlns:a16="http://schemas.microsoft.com/office/drawing/2014/main" val="232303779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194549781"/>
              </p:ext>
            </p:extLst>
          </p:nvPr>
        </p:nvGraphicFramePr>
        <p:xfrm>
          <a:off x="1032184" y="1343510"/>
          <a:ext cx="9769165" cy="4773843"/>
        </p:xfrm>
        <a:graphic>
          <a:graphicData uri="http://schemas.openxmlformats.org/drawingml/2006/table">
            <a:tbl>
              <a:tblPr>
                <a:tableStyleId>{5202B0CA-FC54-4496-8BCA-5EF66A818D29}</a:tableStyleId>
              </a:tblPr>
              <a:tblGrid>
                <a:gridCol w="2042275">
                  <a:extLst>
                    <a:ext uri="{9D8B030D-6E8A-4147-A177-3AD203B41FA5}">
                      <a16:colId xmlns:a16="http://schemas.microsoft.com/office/drawing/2014/main" val="4016169699"/>
                    </a:ext>
                  </a:extLst>
                </a:gridCol>
                <a:gridCol w="7726890">
                  <a:extLst>
                    <a:ext uri="{9D8B030D-6E8A-4147-A177-3AD203B41FA5}">
                      <a16:colId xmlns:a16="http://schemas.microsoft.com/office/drawing/2014/main" val="545225674"/>
                    </a:ext>
                  </a:extLst>
                </a:gridCol>
              </a:tblGrid>
              <a:tr h="575281">
                <a:tc>
                  <a:txBody>
                    <a:bodyPr/>
                    <a:lstStyle/>
                    <a:p>
                      <a:pPr algn="ctr"/>
                      <a:r>
                        <a:rPr lang="zh-CN" altLang="en-US" sz="2000" b="0" dirty="0" smtClean="0">
                          <a:latin typeface="+mn-ea"/>
                          <a:ea typeface="+mn-ea"/>
                        </a:rPr>
                        <a:t>专家编号</a:t>
                      </a:r>
                      <a:endParaRPr lang="zh-CN" altLang="en-US" sz="2000" b="0" dirty="0">
                        <a:latin typeface="+mn-ea"/>
                        <a:ea typeface="+mn-ea"/>
                      </a:endParaRPr>
                    </a:p>
                  </a:txBody>
                  <a:tcPr anchor="ctr"/>
                </a:tc>
                <a:tc>
                  <a:txBody>
                    <a:bodyPr/>
                    <a:lstStyle/>
                    <a:p>
                      <a:pPr marL="0" algn="ctr" defTabSz="914400" rtl="0" eaLnBrk="1" latinLnBrk="0" hangingPunct="1"/>
                      <a:r>
                        <a:rPr lang="zh-CN" altLang="en-US" sz="2000" b="0" kern="1200" dirty="0" smtClean="0">
                          <a:solidFill>
                            <a:schemeClr val="dk1"/>
                          </a:solidFill>
                          <a:latin typeface="+mn-ea"/>
                          <a:ea typeface="+mn-ea"/>
                          <a:cs typeface="+mn-cs"/>
                        </a:rPr>
                        <a:t>对文化问题的建议</a:t>
                      </a:r>
                      <a:endParaRPr lang="zh-CN" altLang="en-US" sz="2000" b="0" kern="1200" dirty="0">
                        <a:solidFill>
                          <a:schemeClr val="dk1"/>
                        </a:solidFill>
                        <a:latin typeface="+mn-ea"/>
                        <a:ea typeface="+mn-ea"/>
                        <a:cs typeface="+mn-cs"/>
                      </a:endParaRPr>
                    </a:p>
                  </a:txBody>
                  <a:tcPr anchor="ctr"/>
                </a:tc>
                <a:extLst>
                  <a:ext uri="{0D108BD9-81ED-4DB2-BD59-A6C34878D82A}">
                    <a16:rowId xmlns:a16="http://schemas.microsoft.com/office/drawing/2014/main" val="3895195823"/>
                  </a:ext>
                </a:extLst>
              </a:tr>
              <a:tr h="575281">
                <a:tc>
                  <a:txBody>
                    <a:bodyPr/>
                    <a:lstStyle/>
                    <a:p>
                      <a:pPr algn="ctr">
                        <a:spcAft>
                          <a:spcPts val="0"/>
                        </a:spcAft>
                      </a:pPr>
                      <a:r>
                        <a:rPr lang="en-US" sz="2000" b="0" kern="100" dirty="0">
                          <a:effectLst/>
                          <a:latin typeface="+mn-ea"/>
                          <a:ea typeface="+mn-ea"/>
                        </a:rPr>
                        <a:t>E1</a:t>
                      </a:r>
                      <a:endParaRPr lang="zh-CN" sz="2000" b="0" kern="100" dirty="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团队的自组织性的提升是非常重要的。让团队成员选择自己使用的工具和工具链。要结合公司的结构和需求合理的引入</a:t>
                      </a:r>
                      <a:r>
                        <a:rPr lang="en-US" sz="2000" b="0" kern="1200" dirty="0">
                          <a:solidFill>
                            <a:schemeClr val="dk1"/>
                          </a:solidFill>
                          <a:latin typeface="+mn-ea"/>
                          <a:ea typeface="+mn-ea"/>
                          <a:cs typeface="+mn-cs"/>
                        </a:rPr>
                        <a:t>DevOps</a:t>
                      </a:r>
                      <a:r>
                        <a:rPr lang="zh-CN" sz="2000" b="0" kern="1200" dirty="0">
                          <a:solidFill>
                            <a:schemeClr val="dk1"/>
                          </a:solidFill>
                          <a:latin typeface="+mn-ea"/>
                          <a:ea typeface="+mn-ea"/>
                          <a:cs typeface="+mn-cs"/>
                        </a:rPr>
                        <a:t>。</a:t>
                      </a:r>
                    </a:p>
                  </a:txBody>
                  <a:tcPr marL="68580" marR="68580" marT="0" marB="0" anchor="ctr"/>
                </a:tc>
                <a:extLst>
                  <a:ext uri="{0D108BD9-81ED-4DB2-BD59-A6C34878D82A}">
                    <a16:rowId xmlns:a16="http://schemas.microsoft.com/office/drawing/2014/main" val="1416275823"/>
                  </a:ext>
                </a:extLst>
              </a:tr>
              <a:tr h="575281">
                <a:tc>
                  <a:txBody>
                    <a:bodyPr/>
                    <a:lstStyle/>
                    <a:p>
                      <a:pPr algn="ctr">
                        <a:spcAft>
                          <a:spcPts val="0"/>
                        </a:spcAft>
                      </a:pPr>
                      <a:r>
                        <a:rPr lang="en-US" sz="2000" b="0" kern="100">
                          <a:effectLst/>
                          <a:latin typeface="+mn-ea"/>
                          <a:ea typeface="+mn-ea"/>
                        </a:rPr>
                        <a:t>E2</a:t>
                      </a:r>
                      <a:endParaRPr lang="zh-CN" sz="2000" b="0" kern="10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对制度进行变革，明确交付目标。要更加自信。</a:t>
                      </a:r>
                    </a:p>
                  </a:txBody>
                  <a:tcPr marL="68580" marR="68580" marT="0" marB="0" anchor="ctr"/>
                </a:tc>
                <a:extLst>
                  <a:ext uri="{0D108BD9-81ED-4DB2-BD59-A6C34878D82A}">
                    <a16:rowId xmlns:a16="http://schemas.microsoft.com/office/drawing/2014/main" val="1736210144"/>
                  </a:ext>
                </a:extLst>
              </a:tr>
              <a:tr h="575281">
                <a:tc>
                  <a:txBody>
                    <a:bodyPr/>
                    <a:lstStyle/>
                    <a:p>
                      <a:pPr algn="ctr">
                        <a:spcAft>
                          <a:spcPts val="0"/>
                        </a:spcAft>
                      </a:pPr>
                      <a:r>
                        <a:rPr lang="en-US" sz="2000" b="0" kern="100">
                          <a:effectLst/>
                          <a:latin typeface="+mn-ea"/>
                          <a:ea typeface="+mn-ea"/>
                        </a:rPr>
                        <a:t>E3</a:t>
                      </a:r>
                      <a:endParaRPr lang="zh-CN" sz="2000" b="0" kern="10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企业需要对企业文化包括组织结构、研发流程、考核等作出改变。打破部门墙、明确各个部门间的责任。</a:t>
                      </a:r>
                    </a:p>
                  </a:txBody>
                  <a:tcPr marL="68580" marR="68580" marT="0" marB="0" anchor="ctr"/>
                </a:tc>
                <a:extLst>
                  <a:ext uri="{0D108BD9-81ED-4DB2-BD59-A6C34878D82A}">
                    <a16:rowId xmlns:a16="http://schemas.microsoft.com/office/drawing/2014/main" val="1492118535"/>
                  </a:ext>
                </a:extLst>
              </a:tr>
              <a:tr h="575281">
                <a:tc>
                  <a:txBody>
                    <a:bodyPr/>
                    <a:lstStyle/>
                    <a:p>
                      <a:pPr algn="ctr">
                        <a:spcAft>
                          <a:spcPts val="0"/>
                        </a:spcAft>
                      </a:pPr>
                      <a:r>
                        <a:rPr lang="en-US" sz="2000" b="0" kern="100">
                          <a:effectLst/>
                          <a:latin typeface="+mn-ea"/>
                          <a:ea typeface="+mn-ea"/>
                        </a:rPr>
                        <a:t>E4</a:t>
                      </a:r>
                      <a:endParaRPr lang="zh-CN" sz="2000" b="0" kern="10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管理制度需要变革，需要对工程师充分信任，从高层开始对</a:t>
                      </a:r>
                      <a:r>
                        <a:rPr lang="en-US" sz="2000" b="0" kern="1200" dirty="0">
                          <a:solidFill>
                            <a:schemeClr val="dk1"/>
                          </a:solidFill>
                          <a:latin typeface="+mn-ea"/>
                          <a:ea typeface="+mn-ea"/>
                          <a:cs typeface="+mn-cs"/>
                        </a:rPr>
                        <a:t>DevOps</a:t>
                      </a:r>
                      <a:r>
                        <a:rPr lang="zh-CN" sz="2000" b="0" kern="1200" dirty="0">
                          <a:solidFill>
                            <a:schemeClr val="dk1"/>
                          </a:solidFill>
                          <a:latin typeface="+mn-ea"/>
                          <a:ea typeface="+mn-ea"/>
                          <a:cs typeface="+mn-cs"/>
                        </a:rPr>
                        <a:t>有充分的认识。</a:t>
                      </a:r>
                    </a:p>
                  </a:txBody>
                  <a:tcPr marL="68580" marR="68580" marT="0" marB="0" anchor="ctr"/>
                </a:tc>
                <a:extLst>
                  <a:ext uri="{0D108BD9-81ED-4DB2-BD59-A6C34878D82A}">
                    <a16:rowId xmlns:a16="http://schemas.microsoft.com/office/drawing/2014/main" val="778543853"/>
                  </a:ext>
                </a:extLst>
              </a:tr>
              <a:tr h="575281">
                <a:tc>
                  <a:txBody>
                    <a:bodyPr/>
                    <a:lstStyle/>
                    <a:p>
                      <a:pPr algn="ctr">
                        <a:spcAft>
                          <a:spcPts val="0"/>
                        </a:spcAft>
                      </a:pPr>
                      <a:r>
                        <a:rPr lang="en-US" sz="2000" b="0" kern="100">
                          <a:effectLst/>
                          <a:latin typeface="+mn-ea"/>
                          <a:ea typeface="+mn-ea"/>
                        </a:rPr>
                        <a:t>E5</a:t>
                      </a:r>
                      <a:endParaRPr lang="zh-CN" sz="2000" b="0" kern="10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组织架构和考核体系需要变革，开发和运维人员都要转变自己的思维。</a:t>
                      </a:r>
                    </a:p>
                  </a:txBody>
                  <a:tcPr marL="68580" marR="68580" marT="0" marB="0" anchor="ctr"/>
                </a:tc>
                <a:extLst>
                  <a:ext uri="{0D108BD9-81ED-4DB2-BD59-A6C34878D82A}">
                    <a16:rowId xmlns:a16="http://schemas.microsoft.com/office/drawing/2014/main" val="1558809624"/>
                  </a:ext>
                </a:extLst>
              </a:tr>
              <a:tr h="575281">
                <a:tc>
                  <a:txBody>
                    <a:bodyPr/>
                    <a:lstStyle/>
                    <a:p>
                      <a:pPr algn="ctr">
                        <a:spcAft>
                          <a:spcPts val="0"/>
                        </a:spcAft>
                      </a:pPr>
                      <a:r>
                        <a:rPr lang="en-US" sz="2000" b="0" kern="100">
                          <a:effectLst/>
                          <a:latin typeface="+mn-ea"/>
                          <a:ea typeface="+mn-ea"/>
                        </a:rPr>
                        <a:t>E6</a:t>
                      </a:r>
                      <a:endParaRPr lang="zh-CN" sz="2000" b="0" kern="10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组织结构要适应公司的发展，对于程序员要有更多的信心。</a:t>
                      </a:r>
                    </a:p>
                  </a:txBody>
                  <a:tcPr marL="68580" marR="68580" marT="0" marB="0" anchor="ctr"/>
                </a:tc>
                <a:extLst>
                  <a:ext uri="{0D108BD9-81ED-4DB2-BD59-A6C34878D82A}">
                    <a16:rowId xmlns:a16="http://schemas.microsoft.com/office/drawing/2014/main" val="2467199763"/>
                  </a:ext>
                </a:extLst>
              </a:tr>
              <a:tr h="575281">
                <a:tc>
                  <a:txBody>
                    <a:bodyPr/>
                    <a:lstStyle/>
                    <a:p>
                      <a:pPr algn="ctr">
                        <a:spcAft>
                          <a:spcPts val="0"/>
                        </a:spcAft>
                      </a:pPr>
                      <a:r>
                        <a:rPr lang="en-US" sz="2000" b="0" kern="100" dirty="0">
                          <a:effectLst/>
                          <a:latin typeface="+mn-ea"/>
                          <a:ea typeface="+mn-ea"/>
                        </a:rPr>
                        <a:t>E7</a:t>
                      </a:r>
                      <a:endParaRPr lang="zh-CN" sz="2000" b="0" kern="100" dirty="0">
                        <a:effectLst/>
                        <a:latin typeface="+mn-ea"/>
                        <a:ea typeface="+mn-ea"/>
                      </a:endParaRPr>
                    </a:p>
                  </a:txBody>
                  <a:tcPr marL="68580" marR="68580" marT="0" marB="0" anchor="ctr"/>
                </a:tc>
                <a:tc>
                  <a:txBody>
                    <a:bodyPr/>
                    <a:lstStyle/>
                    <a:p>
                      <a:pPr marL="0" algn="l" defTabSz="914400" rtl="0" eaLnBrk="1" latinLnBrk="0" hangingPunct="1">
                        <a:spcAft>
                          <a:spcPts val="0"/>
                        </a:spcAft>
                      </a:pPr>
                      <a:r>
                        <a:rPr lang="zh-CN" sz="2000" b="0" kern="1200" dirty="0">
                          <a:solidFill>
                            <a:schemeClr val="dk1"/>
                          </a:solidFill>
                          <a:latin typeface="+mn-ea"/>
                          <a:ea typeface="+mn-ea"/>
                          <a:cs typeface="+mn-cs"/>
                        </a:rPr>
                        <a:t>在赋予工程师更大的权限的同时，完善制度来保证工程师在合理的范围内发挥自己的才能。</a:t>
                      </a:r>
                    </a:p>
                  </a:txBody>
                  <a:tcPr marL="68580" marR="68580" marT="0" marB="0" anchor="ctr"/>
                </a:tc>
                <a:extLst>
                  <a:ext uri="{0D108BD9-81ED-4DB2-BD59-A6C34878D82A}">
                    <a16:rowId xmlns:a16="http://schemas.microsoft.com/office/drawing/2014/main" val="2323037791"/>
                  </a:ext>
                </a:extLst>
              </a:tr>
            </a:tbl>
          </a:graphicData>
        </a:graphic>
      </p:graphicFrame>
    </p:spTree>
    <p:extLst>
      <p:ext uri="{BB962C8B-B14F-4D97-AF65-F5344CB8AC3E}">
        <p14:creationId xmlns:p14="http://schemas.microsoft.com/office/powerpoint/2010/main" val="199561426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3" name="文本占位符 2"/>
          <p:cNvSpPr>
            <a:spLocks noGrp="1"/>
          </p:cNvSpPr>
          <p:nvPr>
            <p:ph type="body" sz="quarter" idx="13"/>
          </p:nvPr>
        </p:nvSpPr>
        <p:spPr/>
        <p:txBody>
          <a:bodyPr/>
          <a:lstStyle/>
          <a:p>
            <a:r>
              <a:rPr lang="zh-CN" altLang="en-US" dirty="0" smtClean="0"/>
              <a:t>研究结果</a:t>
            </a:r>
            <a:r>
              <a:rPr lang="en-US" altLang="zh-CN" dirty="0" smtClean="0"/>
              <a:t>——</a:t>
            </a:r>
            <a:r>
              <a:rPr lang="zh-CN" altLang="en-US" dirty="0"/>
              <a:t>软件组织</a:t>
            </a:r>
            <a:r>
              <a:rPr lang="en-US" altLang="zh-CN" dirty="0"/>
              <a:t>DevOps</a:t>
            </a:r>
            <a:r>
              <a:rPr lang="zh-CN" altLang="en-US" dirty="0"/>
              <a:t>转型范例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403" y="590323"/>
            <a:ext cx="9336946" cy="6221671"/>
          </a:xfrm>
          <a:prstGeom prst="rect">
            <a:avLst/>
          </a:prstGeom>
        </p:spPr>
      </p:pic>
    </p:spTree>
    <p:extLst>
      <p:ext uri="{BB962C8B-B14F-4D97-AF65-F5344CB8AC3E}">
        <p14:creationId xmlns:p14="http://schemas.microsoft.com/office/powerpoint/2010/main" val="199814228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14</a:t>
            </a:fld>
            <a:endParaRPr lang="zh-CN" altLang="en-US"/>
          </a:p>
        </p:txBody>
      </p:sp>
      <p:sp>
        <p:nvSpPr>
          <p:cNvPr id="3" name="文本占位符 2"/>
          <p:cNvSpPr>
            <a:spLocks noGrp="1"/>
          </p:cNvSpPr>
          <p:nvPr>
            <p:ph type="body" sz="quarter" idx="13"/>
          </p:nvPr>
        </p:nvSpPr>
        <p:spPr/>
        <p:txBody>
          <a:bodyPr/>
          <a:lstStyle/>
          <a:p>
            <a:r>
              <a:rPr lang="zh-CN" altLang="en-US" dirty="0" smtClean="0"/>
              <a:t>总结展望</a:t>
            </a:r>
            <a:r>
              <a:rPr lang="en-US" altLang="zh-CN" dirty="0" smtClean="0"/>
              <a:t>——</a:t>
            </a:r>
            <a:r>
              <a:rPr lang="zh-CN" altLang="en-US" dirty="0" smtClean="0"/>
              <a:t>论文的贡献</a:t>
            </a:r>
            <a:endParaRPr lang="zh-CN" altLang="en-US" dirty="0"/>
          </a:p>
        </p:txBody>
      </p:sp>
      <p:sp>
        <p:nvSpPr>
          <p:cNvPr id="4" name="文本框 3"/>
          <p:cNvSpPr txBox="1"/>
          <p:nvPr/>
        </p:nvSpPr>
        <p:spPr>
          <a:xfrm>
            <a:off x="1032184" y="1182465"/>
            <a:ext cx="10038587" cy="507831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t>首先，我们通过系统化文献评价获得了</a:t>
            </a:r>
            <a:r>
              <a:rPr lang="en-US" altLang="zh-CN" sz="2400" dirty="0"/>
              <a:t>DevOps</a:t>
            </a:r>
            <a:r>
              <a:rPr lang="zh-CN" altLang="en-US" sz="2400" dirty="0"/>
              <a:t>实践中常见的自动化工具集合</a:t>
            </a:r>
            <a:r>
              <a:rPr lang="zh-CN" altLang="en-US" sz="2400" dirty="0" smtClean="0"/>
              <a:t>。</a:t>
            </a:r>
            <a:endParaRPr lang="zh-CN" altLang="en-US" sz="2400" dirty="0"/>
          </a:p>
          <a:p>
            <a:pPr marL="342900" indent="-342900">
              <a:lnSpc>
                <a:spcPct val="150000"/>
              </a:lnSpc>
              <a:buFont typeface="Wingdings" panose="05000000000000000000" pitchFamily="2" charset="2"/>
              <a:buChar char="Ø"/>
            </a:pPr>
            <a:r>
              <a:rPr lang="zh-CN" altLang="en-US" sz="2400" dirty="0"/>
              <a:t>然后，我们通过中文博客总结出在实际的</a:t>
            </a:r>
            <a:r>
              <a:rPr lang="en-US" altLang="zh-CN" sz="2400" dirty="0"/>
              <a:t>DevOps</a:t>
            </a:r>
            <a:r>
              <a:rPr lang="zh-CN" altLang="en-US" sz="2400" dirty="0"/>
              <a:t>实践中这些自动化工具产生的问题</a:t>
            </a:r>
            <a:r>
              <a:rPr lang="zh-CN" altLang="en-US" sz="2400" dirty="0" smtClean="0"/>
              <a:t>。</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第三</a:t>
            </a:r>
            <a:r>
              <a:rPr lang="zh-CN" altLang="en-US" sz="2400" dirty="0"/>
              <a:t>，我们通过对</a:t>
            </a:r>
            <a:r>
              <a:rPr lang="en-US" altLang="zh-CN" sz="2400" dirty="0"/>
              <a:t>DevOps</a:t>
            </a:r>
            <a:r>
              <a:rPr lang="zh-CN" altLang="en-US" sz="2400" dirty="0"/>
              <a:t>实践中三个维度的专家进行半结构的访谈来获取他们对于三个方面问题的看法和建议，这些建议能够从不同的角度为软件组织的</a:t>
            </a:r>
            <a:r>
              <a:rPr lang="en-US" altLang="zh-CN" sz="2400" dirty="0"/>
              <a:t>DevOps</a:t>
            </a:r>
            <a:r>
              <a:rPr lang="zh-CN" altLang="en-US" sz="2400" dirty="0"/>
              <a:t>转型提供了帮助</a:t>
            </a:r>
            <a:r>
              <a:rPr lang="zh-CN" altLang="en-US" sz="2400" dirty="0" smtClean="0"/>
              <a:t>。</a:t>
            </a:r>
            <a:endParaRPr lang="zh-CN" altLang="en-US" sz="2400" dirty="0"/>
          </a:p>
          <a:p>
            <a:pPr marL="342900" indent="-342900">
              <a:lnSpc>
                <a:spcPct val="150000"/>
              </a:lnSpc>
              <a:buFont typeface="Wingdings" panose="05000000000000000000" pitchFamily="2" charset="2"/>
              <a:buChar char="Ø"/>
            </a:pPr>
            <a:r>
              <a:rPr lang="zh-CN" altLang="en-US" sz="2400" dirty="0"/>
              <a:t>最后，我们建立了一个企业</a:t>
            </a:r>
            <a:r>
              <a:rPr lang="en-US" altLang="zh-CN" sz="2400" dirty="0"/>
              <a:t>DevOps</a:t>
            </a:r>
            <a:r>
              <a:rPr lang="zh-CN" altLang="en-US" sz="2400" dirty="0"/>
              <a:t>转型范例，试图在专家建议的基础上，为软件组织提供更为明晰的转型方向。</a:t>
            </a:r>
          </a:p>
        </p:txBody>
      </p:sp>
    </p:spTree>
    <p:extLst>
      <p:ext uri="{BB962C8B-B14F-4D97-AF65-F5344CB8AC3E}">
        <p14:creationId xmlns:p14="http://schemas.microsoft.com/office/powerpoint/2010/main" val="259224743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3" name="文本占位符 2"/>
          <p:cNvSpPr>
            <a:spLocks noGrp="1"/>
          </p:cNvSpPr>
          <p:nvPr>
            <p:ph type="body" sz="quarter" idx="13"/>
          </p:nvPr>
        </p:nvSpPr>
        <p:spPr/>
        <p:txBody>
          <a:bodyPr/>
          <a:lstStyle/>
          <a:p>
            <a:r>
              <a:rPr lang="zh-CN" altLang="en-US" dirty="0" smtClean="0"/>
              <a:t>总结展望</a:t>
            </a:r>
            <a:r>
              <a:rPr lang="en-US" altLang="zh-CN" dirty="0" smtClean="0"/>
              <a:t>——</a:t>
            </a:r>
            <a:r>
              <a:rPr lang="zh-CN" altLang="en-US" dirty="0" smtClean="0"/>
              <a:t>未来工作</a:t>
            </a:r>
            <a:endParaRPr lang="zh-CN" altLang="en-US" dirty="0"/>
          </a:p>
        </p:txBody>
      </p:sp>
      <p:sp>
        <p:nvSpPr>
          <p:cNvPr id="4" name="文本框 3"/>
          <p:cNvSpPr txBox="1"/>
          <p:nvPr/>
        </p:nvSpPr>
        <p:spPr>
          <a:xfrm>
            <a:off x="1032184" y="1420585"/>
            <a:ext cx="9609363" cy="2910092"/>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zh-CN" altLang="en-US" sz="3200" dirty="0" smtClean="0"/>
              <a:t>对转型范例的回访；</a:t>
            </a:r>
            <a:endParaRPr lang="en-US" altLang="zh-CN" sz="3200" dirty="0" smtClean="0"/>
          </a:p>
          <a:p>
            <a:pPr marL="457200" indent="-457200">
              <a:lnSpc>
                <a:spcPct val="200000"/>
              </a:lnSpc>
              <a:buFont typeface="Wingdings" panose="05000000000000000000" pitchFamily="2" charset="2"/>
              <a:buChar char="Ø"/>
            </a:pPr>
            <a:r>
              <a:rPr lang="zh-CN" altLang="en-US" sz="3200" dirty="0" smtClean="0"/>
              <a:t>对典型</a:t>
            </a:r>
            <a:r>
              <a:rPr lang="en-US" altLang="zh-CN" sz="3200" dirty="0" smtClean="0"/>
              <a:t>DevOps</a:t>
            </a:r>
            <a:r>
              <a:rPr lang="zh-CN" altLang="en-US" sz="3200" dirty="0" smtClean="0"/>
              <a:t>实践的观察；</a:t>
            </a:r>
            <a:endParaRPr lang="en-US" altLang="zh-CN" sz="3200" dirty="0" smtClean="0"/>
          </a:p>
          <a:p>
            <a:pPr marL="457200" indent="-457200">
              <a:lnSpc>
                <a:spcPct val="200000"/>
              </a:lnSpc>
              <a:buFont typeface="Wingdings" panose="05000000000000000000" pitchFamily="2" charset="2"/>
              <a:buChar char="Ø"/>
            </a:pPr>
            <a:r>
              <a:rPr lang="zh-CN" altLang="en-US" sz="3200" dirty="0" smtClean="0"/>
              <a:t>跨文化研究。</a:t>
            </a:r>
            <a:endParaRPr lang="zh-CN" altLang="en-US" sz="3200" dirty="0"/>
          </a:p>
        </p:txBody>
      </p:sp>
    </p:spTree>
    <p:extLst>
      <p:ext uri="{BB962C8B-B14F-4D97-AF65-F5344CB8AC3E}">
        <p14:creationId xmlns:p14="http://schemas.microsoft.com/office/powerpoint/2010/main" val="73477720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自动化工具对中国</a:t>
            </a:r>
            <a:r>
              <a:rPr lang="en-US" altLang="zh-CN" dirty="0"/>
              <a:t>DevOps</a:t>
            </a:r>
            <a:r>
              <a:rPr lang="zh-CN" altLang="en-US" dirty="0"/>
              <a:t>实践的</a:t>
            </a:r>
            <a:r>
              <a:rPr lang="zh-CN" altLang="en-US" dirty="0" smtClean="0"/>
              <a:t>影响</a:t>
            </a:r>
            <a:endParaRPr lang="zh-CN" altLang="en-US" dirty="0"/>
          </a:p>
        </p:txBody>
      </p:sp>
      <p:sp>
        <p:nvSpPr>
          <p:cNvPr id="5" name="文本占位符 4"/>
          <p:cNvSpPr>
            <a:spLocks noGrp="1"/>
          </p:cNvSpPr>
          <p:nvPr>
            <p:ph type="body" sz="quarter" idx="11"/>
          </p:nvPr>
        </p:nvSpPr>
        <p:spPr/>
        <p:txBody>
          <a:bodyPr/>
          <a:lstStyle/>
          <a:p>
            <a:r>
              <a:rPr lang="en-US" altLang="zh-CN" dirty="0"/>
              <a:t>The Practical Impacts of Automation Tools in Support of DevOps in </a:t>
            </a:r>
            <a:r>
              <a:rPr lang="en-US" altLang="zh-CN" dirty="0" smtClean="0"/>
              <a:t>China</a:t>
            </a:r>
            <a:endParaRPr lang="zh-CN" altLang="en-US" dirty="0"/>
          </a:p>
        </p:txBody>
      </p:sp>
      <p:sp>
        <p:nvSpPr>
          <p:cNvPr id="6" name="文本占位符 5"/>
          <p:cNvSpPr>
            <a:spLocks noGrp="1"/>
          </p:cNvSpPr>
          <p:nvPr>
            <p:ph type="body" sz="quarter" idx="12"/>
          </p:nvPr>
        </p:nvSpPr>
        <p:spPr/>
        <p:txBody>
          <a:bodyPr/>
          <a:lstStyle/>
          <a:p>
            <a:endParaRPr lang="zh-CN" altLang="en-US"/>
          </a:p>
        </p:txBody>
      </p:sp>
      <p:sp>
        <p:nvSpPr>
          <p:cNvPr id="2" name="灯片编号占位符 1"/>
          <p:cNvSpPr>
            <a:spLocks noGrp="1"/>
          </p:cNvSpPr>
          <p:nvPr>
            <p:ph type="sldNum" sz="quarter" idx="4294967295"/>
          </p:nvPr>
        </p:nvSpPr>
        <p:spPr>
          <a:xfrm>
            <a:off x="10801350" y="6407150"/>
            <a:ext cx="1390650" cy="365125"/>
          </a:xfrm>
        </p:spPr>
        <p:txBody>
          <a:bodyPr/>
          <a:lstStyle/>
          <a:p>
            <a:fld id="{565CE74E-AB26-4998-AD42-012C4C1AD076}" type="slidenum">
              <a:rPr lang="zh-CN" altLang="en-US" smtClean="0"/>
              <a:t>16</a:t>
            </a:fld>
            <a:endParaRPr lang="zh-CN" altLang="en-US"/>
          </a:p>
        </p:txBody>
      </p:sp>
    </p:spTree>
    <p:extLst>
      <p:ext uri="{BB962C8B-B14F-4D97-AF65-F5344CB8AC3E}">
        <p14:creationId xmlns:p14="http://schemas.microsoft.com/office/powerpoint/2010/main" val="32823544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62103" y="1175658"/>
            <a:ext cx="7419703" cy="4524315"/>
          </a:xfrm>
          <a:prstGeom prst="rect">
            <a:avLst/>
          </a:prstGeom>
          <a:noFill/>
        </p:spPr>
        <p:txBody>
          <a:bodyPr wrap="square" rtlCol="0">
            <a:spAutoFit/>
          </a:bodyPr>
          <a:lstStyle/>
          <a:p>
            <a:pPr marL="571500" indent="-571500">
              <a:lnSpc>
                <a:spcPct val="200000"/>
              </a:lnSpc>
              <a:buFont typeface="Wingdings" panose="05000000000000000000" pitchFamily="2" charset="2"/>
              <a:buChar char="Ø"/>
            </a:pPr>
            <a:r>
              <a:rPr lang="zh-CN" altLang="en-US" sz="3600" b="1" dirty="0"/>
              <a:t>研究</a:t>
            </a:r>
            <a:r>
              <a:rPr lang="zh-CN" altLang="en-US" sz="3600" b="1" dirty="0" smtClean="0"/>
              <a:t>背景</a:t>
            </a:r>
            <a:endParaRPr lang="en-US" altLang="zh-CN" sz="3600" b="1" dirty="0" smtClean="0"/>
          </a:p>
          <a:p>
            <a:pPr marL="571500" indent="-571500">
              <a:lnSpc>
                <a:spcPct val="200000"/>
              </a:lnSpc>
              <a:buFont typeface="Wingdings" panose="05000000000000000000" pitchFamily="2" charset="2"/>
              <a:buChar char="Ø"/>
            </a:pPr>
            <a:r>
              <a:rPr lang="zh-CN" altLang="en-US" sz="3600" b="1" dirty="0" smtClean="0"/>
              <a:t>研究过程 </a:t>
            </a:r>
            <a:endParaRPr lang="en-US" altLang="zh-CN" sz="3600" b="1" dirty="0" smtClean="0"/>
          </a:p>
          <a:p>
            <a:pPr marL="571500" indent="-571500">
              <a:lnSpc>
                <a:spcPct val="200000"/>
              </a:lnSpc>
              <a:buFont typeface="Wingdings" panose="05000000000000000000" pitchFamily="2" charset="2"/>
              <a:buChar char="Ø"/>
            </a:pPr>
            <a:r>
              <a:rPr lang="zh-CN" altLang="en-US" sz="3600" b="1" dirty="0" smtClean="0"/>
              <a:t>研究结果</a:t>
            </a:r>
            <a:endParaRPr lang="en-US" altLang="zh-CN" sz="3600" b="1" dirty="0" smtClean="0"/>
          </a:p>
          <a:p>
            <a:pPr marL="571500" indent="-571500">
              <a:lnSpc>
                <a:spcPct val="200000"/>
              </a:lnSpc>
              <a:buFont typeface="Wingdings" panose="05000000000000000000" pitchFamily="2" charset="2"/>
              <a:buChar char="Ø"/>
            </a:pPr>
            <a:r>
              <a:rPr lang="zh-CN" altLang="en-US" sz="3600" b="1" dirty="0" smtClean="0"/>
              <a:t>总结展望</a:t>
            </a:r>
            <a:endParaRPr lang="zh-CN" altLang="en-US" sz="3600" b="1" dirty="0"/>
          </a:p>
        </p:txBody>
      </p:sp>
    </p:spTree>
    <p:extLst>
      <p:ext uri="{BB962C8B-B14F-4D97-AF65-F5344CB8AC3E}">
        <p14:creationId xmlns:p14="http://schemas.microsoft.com/office/powerpoint/2010/main" val="261698204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研究背景</a:t>
            </a:r>
            <a:r>
              <a:rPr lang="en-US" altLang="zh-CN" dirty="0" smtClean="0"/>
              <a:t>——DevOps</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989" y="956436"/>
            <a:ext cx="8792521" cy="5457427"/>
          </a:xfrm>
          <a:prstGeom prst="rect">
            <a:avLst/>
          </a:prstGeom>
        </p:spPr>
      </p:pic>
      <p:sp>
        <p:nvSpPr>
          <p:cNvPr id="5" name="灯片编号占位符 4"/>
          <p:cNvSpPr>
            <a:spLocks noGrp="1"/>
          </p:cNvSpPr>
          <p:nvPr>
            <p:ph type="sldNum" sz="quarter" idx="12"/>
          </p:nvPr>
        </p:nvSpPr>
        <p:spPr/>
        <p:txBody>
          <a:bodyPr/>
          <a:lstStyle/>
          <a:p>
            <a:fld id="{565CE74E-AB26-4998-AD42-012C4C1AD076}" type="slidenum">
              <a:rPr lang="zh-CN" altLang="en-US" smtClean="0"/>
              <a:t>3</a:t>
            </a:fld>
            <a:endParaRPr lang="zh-CN" altLang="en-US"/>
          </a:p>
        </p:txBody>
      </p:sp>
    </p:spTree>
    <p:extLst>
      <p:ext uri="{BB962C8B-B14F-4D97-AF65-F5344CB8AC3E}">
        <p14:creationId xmlns:p14="http://schemas.microsoft.com/office/powerpoint/2010/main" val="173263490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032184" y="328713"/>
            <a:ext cx="10834208" cy="523220"/>
          </a:xfrm>
        </p:spPr>
        <p:txBody>
          <a:bodyPr/>
          <a:lstStyle/>
          <a:p>
            <a:r>
              <a:rPr lang="zh-CN" altLang="en-US" dirty="0" smtClean="0"/>
              <a:t>研究背景</a:t>
            </a:r>
            <a:r>
              <a:rPr lang="en-US" altLang="zh-CN" dirty="0" smtClean="0"/>
              <a:t>——DevOps</a:t>
            </a:r>
            <a:r>
              <a:rPr lang="zh-CN" altLang="en-US" dirty="0" smtClean="0"/>
              <a:t>知识体系</a:t>
            </a:r>
            <a:endParaRPr lang="zh-CN" altLang="zh-CN" dirty="0"/>
          </a:p>
        </p:txBody>
      </p:sp>
      <p:graphicFrame>
        <p:nvGraphicFramePr>
          <p:cNvPr id="3" name="图示 2"/>
          <p:cNvGraphicFramePr/>
          <p:nvPr>
            <p:extLst>
              <p:ext uri="{D42A27DB-BD31-4B8C-83A1-F6EECF244321}">
                <p14:modId xmlns:p14="http://schemas.microsoft.com/office/powerpoint/2010/main" val="2107543372"/>
              </p:ext>
            </p:extLst>
          </p:nvPr>
        </p:nvGraphicFramePr>
        <p:xfrm>
          <a:off x="2498272" y="1322614"/>
          <a:ext cx="7445828" cy="4163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extLst>
      <p:ext uri="{BB962C8B-B14F-4D97-AF65-F5344CB8AC3E}">
        <p14:creationId xmlns:p14="http://schemas.microsoft.com/office/powerpoint/2010/main" val="222165347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graphicEl>
                                              <a:dgm id="{76F7BE0F-5507-4A5D-A7DB-5A6F4854406D}"/>
                                            </p:graphicEl>
                                          </p:spTgt>
                                        </p:tgtEl>
                                        <p:attrNameLst>
                                          <p:attrName>style.visibility</p:attrName>
                                        </p:attrNameLst>
                                      </p:cBhvr>
                                      <p:to>
                                        <p:strVal val="visible"/>
                                      </p:to>
                                    </p:set>
                                    <p:animEffect transition="in" filter="wipe(up)">
                                      <p:cBhvr>
                                        <p:cTn id="7" dur="500"/>
                                        <p:tgtEl>
                                          <p:spTgt spid="3">
                                            <p:graphicEl>
                                              <a:dgm id="{76F7BE0F-5507-4A5D-A7DB-5A6F4854406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graphicEl>
                                              <a:dgm id="{D8FF3EB6-B505-4CE3-A2C3-79488AC62AD1}"/>
                                            </p:graphicEl>
                                          </p:spTgt>
                                        </p:tgtEl>
                                        <p:attrNameLst>
                                          <p:attrName>style.visibility</p:attrName>
                                        </p:attrNameLst>
                                      </p:cBhvr>
                                      <p:to>
                                        <p:strVal val="visible"/>
                                      </p:to>
                                    </p:set>
                                    <p:animEffect transition="in" filter="wipe(up)">
                                      <p:cBhvr>
                                        <p:cTn id="12" dur="500"/>
                                        <p:tgtEl>
                                          <p:spTgt spid="3">
                                            <p:graphicEl>
                                              <a:dgm id="{D8FF3EB6-B505-4CE3-A2C3-79488AC62AD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graphicEl>
                                              <a:dgm id="{A81849F9-F51B-4324-851B-B6DB91A76D3B}"/>
                                            </p:graphicEl>
                                          </p:spTgt>
                                        </p:tgtEl>
                                        <p:attrNameLst>
                                          <p:attrName>style.visibility</p:attrName>
                                        </p:attrNameLst>
                                      </p:cBhvr>
                                      <p:to>
                                        <p:strVal val="visible"/>
                                      </p:to>
                                    </p:set>
                                    <p:animEffect transition="in" filter="wipe(up)">
                                      <p:cBhvr>
                                        <p:cTn id="17" dur="500"/>
                                        <p:tgtEl>
                                          <p:spTgt spid="3">
                                            <p:graphicEl>
                                              <a:dgm id="{A81849F9-F51B-4324-851B-B6DB91A76D3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graphicEl>
                                              <a:dgm id="{2B3CB6C1-E5EF-4830-B7B1-79E4DBA101E6}"/>
                                            </p:graphicEl>
                                          </p:spTgt>
                                        </p:tgtEl>
                                        <p:attrNameLst>
                                          <p:attrName>style.visibility</p:attrName>
                                        </p:attrNameLst>
                                      </p:cBhvr>
                                      <p:to>
                                        <p:strVal val="visible"/>
                                      </p:to>
                                    </p:set>
                                    <p:animEffect transition="in" filter="wipe(up)">
                                      <p:cBhvr>
                                        <p:cTn id="22" dur="500"/>
                                        <p:tgtEl>
                                          <p:spTgt spid="3">
                                            <p:graphicEl>
                                              <a:dgm id="{2B3CB6C1-E5EF-4830-B7B1-79E4DBA101E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graphicEl>
                                              <a:dgm id="{8BFAF75B-65ED-4E04-BC6A-611A1AEED197}"/>
                                            </p:graphicEl>
                                          </p:spTgt>
                                        </p:tgtEl>
                                        <p:attrNameLst>
                                          <p:attrName>style.visibility</p:attrName>
                                        </p:attrNameLst>
                                      </p:cBhvr>
                                      <p:to>
                                        <p:strVal val="visible"/>
                                      </p:to>
                                    </p:set>
                                    <p:animEffect transition="in" filter="wipe(up)">
                                      <p:cBhvr>
                                        <p:cTn id="27" dur="500"/>
                                        <p:tgtEl>
                                          <p:spTgt spid="3">
                                            <p:graphicEl>
                                              <a:dgm id="{8BFAF75B-65ED-4E04-BC6A-611A1AEED19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研究背景</a:t>
            </a:r>
            <a:r>
              <a:rPr lang="en-US" altLang="zh-CN" dirty="0" smtClean="0"/>
              <a:t>——DevOps</a:t>
            </a:r>
            <a:r>
              <a:rPr lang="zh-CN" altLang="zh-CN" dirty="0" smtClean="0"/>
              <a:t>在</a:t>
            </a:r>
            <a:r>
              <a:rPr lang="zh-CN" altLang="zh-CN" dirty="0"/>
              <a:t>中国的发展</a:t>
            </a:r>
            <a:endParaRPr lang="zh-CN" altLang="en-US" dirty="0"/>
          </a:p>
        </p:txBody>
      </p:sp>
      <p:sp>
        <p:nvSpPr>
          <p:cNvPr id="4" name="文本框 3"/>
          <p:cNvSpPr txBox="1"/>
          <p:nvPr/>
        </p:nvSpPr>
        <p:spPr>
          <a:xfrm>
            <a:off x="1032184" y="1649186"/>
            <a:ext cx="2596243" cy="646331"/>
          </a:xfrm>
          <a:prstGeom prst="rect">
            <a:avLst/>
          </a:prstGeom>
          <a:noFill/>
        </p:spPr>
        <p:txBody>
          <a:bodyPr wrap="square" rtlCol="0">
            <a:spAutoFit/>
          </a:bodyPr>
          <a:lstStyle/>
          <a:p>
            <a:r>
              <a:rPr lang="zh-CN" altLang="en-US" sz="3600" dirty="0" smtClean="0"/>
              <a:t>高性能团队</a:t>
            </a:r>
            <a:endParaRPr lang="zh-CN" altLang="en-US" sz="3600" dirty="0"/>
          </a:p>
        </p:txBody>
      </p:sp>
      <p:sp>
        <p:nvSpPr>
          <p:cNvPr id="5" name="文本框 4"/>
          <p:cNvSpPr txBox="1"/>
          <p:nvPr/>
        </p:nvSpPr>
        <p:spPr>
          <a:xfrm>
            <a:off x="7079198" y="1649186"/>
            <a:ext cx="3011859" cy="646331"/>
          </a:xfrm>
          <a:prstGeom prst="rect">
            <a:avLst/>
          </a:prstGeom>
          <a:noFill/>
        </p:spPr>
        <p:txBody>
          <a:bodyPr wrap="square" rtlCol="0">
            <a:spAutoFit/>
          </a:bodyPr>
          <a:lstStyle/>
          <a:p>
            <a:r>
              <a:rPr lang="zh-CN" altLang="en-US" sz="3600" dirty="0" smtClean="0"/>
              <a:t>准高性能团队</a:t>
            </a:r>
            <a:endParaRPr lang="zh-CN" altLang="en-US" sz="3600" dirty="0"/>
          </a:p>
        </p:txBody>
      </p:sp>
      <p:sp>
        <p:nvSpPr>
          <p:cNvPr id="7" name="右箭头 6"/>
          <p:cNvSpPr/>
          <p:nvPr/>
        </p:nvSpPr>
        <p:spPr>
          <a:xfrm>
            <a:off x="4431248" y="1738992"/>
            <a:ext cx="1845129" cy="466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32184" y="3182575"/>
            <a:ext cx="4621965" cy="138499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构建开发</a:t>
            </a:r>
            <a:r>
              <a:rPr lang="zh-CN" altLang="en-US" sz="2800" dirty="0" smtClean="0"/>
              <a:t>环境</a:t>
            </a:r>
            <a:endParaRPr lang="en-US" altLang="zh-CN" sz="2800" dirty="0" smtClean="0"/>
          </a:p>
          <a:p>
            <a:pPr marL="457200" indent="-457200">
              <a:buFont typeface="Wingdings" panose="05000000000000000000" pitchFamily="2" charset="2"/>
              <a:buChar char="Ø"/>
            </a:pPr>
            <a:r>
              <a:rPr lang="zh-CN" altLang="en-US" sz="2800" dirty="0" smtClean="0"/>
              <a:t>实现</a:t>
            </a:r>
            <a:r>
              <a:rPr lang="zh-CN" altLang="en-US" sz="2800" dirty="0"/>
              <a:t>自动化</a:t>
            </a:r>
            <a:r>
              <a:rPr lang="zh-CN" altLang="en-US" sz="2800" dirty="0" smtClean="0"/>
              <a:t>部署</a:t>
            </a:r>
            <a:endParaRPr lang="en-US" altLang="zh-CN" sz="2800" dirty="0" smtClean="0"/>
          </a:p>
          <a:p>
            <a:pPr marL="457200" indent="-457200">
              <a:buFont typeface="Wingdings" panose="05000000000000000000" pitchFamily="2" charset="2"/>
              <a:buChar char="Ø"/>
            </a:pPr>
            <a:r>
              <a:rPr lang="zh-CN" altLang="en-US" sz="2800" dirty="0" smtClean="0"/>
              <a:t>监控</a:t>
            </a:r>
            <a:r>
              <a:rPr lang="zh-CN" altLang="en-US" sz="2800" dirty="0"/>
              <a:t>软件系统的健康状况</a:t>
            </a:r>
            <a:endParaRPr lang="zh-CN" altLang="en-US" sz="4400" dirty="0"/>
          </a:p>
        </p:txBody>
      </p:sp>
      <p:sp>
        <p:nvSpPr>
          <p:cNvPr id="9" name="文本框 8"/>
          <p:cNvSpPr txBox="1"/>
          <p:nvPr/>
        </p:nvSpPr>
        <p:spPr>
          <a:xfrm>
            <a:off x="7079198" y="3182576"/>
            <a:ext cx="4212771" cy="138499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smtClean="0"/>
              <a:t>计划</a:t>
            </a:r>
            <a:endParaRPr lang="en-US" altLang="zh-CN" sz="2800" dirty="0" smtClean="0"/>
          </a:p>
          <a:p>
            <a:pPr marL="457200" indent="-457200">
              <a:buFont typeface="Wingdings" panose="05000000000000000000" pitchFamily="2" charset="2"/>
              <a:buChar char="Ø"/>
            </a:pPr>
            <a:r>
              <a:rPr lang="zh-CN" altLang="en-US" sz="2800" dirty="0" smtClean="0"/>
              <a:t>持续集成</a:t>
            </a:r>
            <a:endParaRPr lang="en-US" altLang="zh-CN" sz="2800" dirty="0" smtClean="0"/>
          </a:p>
          <a:p>
            <a:pPr marL="457200" indent="-457200">
              <a:buFont typeface="Wingdings" panose="05000000000000000000" pitchFamily="2" charset="2"/>
              <a:buChar char="Ø"/>
            </a:pPr>
            <a:r>
              <a:rPr lang="zh-CN" altLang="en-US" sz="2800" dirty="0" smtClean="0"/>
              <a:t>持续</a:t>
            </a:r>
            <a:r>
              <a:rPr lang="zh-CN" altLang="en-US" sz="2800" dirty="0"/>
              <a:t>反馈</a:t>
            </a:r>
          </a:p>
        </p:txBody>
      </p:sp>
      <p:sp>
        <p:nvSpPr>
          <p:cNvPr id="10" name="矩形 9"/>
          <p:cNvSpPr/>
          <p:nvPr/>
        </p:nvSpPr>
        <p:spPr>
          <a:xfrm rot="20371851">
            <a:off x="6294368" y="2720909"/>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缺少</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rot="20371851">
            <a:off x="405197" y="2631105"/>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关注</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灯片编号占位符 11"/>
          <p:cNvSpPr>
            <a:spLocks noGrp="1"/>
          </p:cNvSpPr>
          <p:nvPr>
            <p:ph type="sldNum" sz="quarter" idx="12"/>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250083081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left)">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wipe(left)">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wipe(left)">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wipe(left)">
                                      <p:cBhvr>
                                        <p:cTn id="45" dur="500"/>
                                        <p:tgtEl>
                                          <p:spTgt spid="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Effect transition="in" filter="wipe(left)">
                                      <p:cBhvr>
                                        <p:cTn id="50" dur="500"/>
                                        <p:tgtEl>
                                          <p:spTgt spid="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Effect transition="in" filter="wipe(left)">
                                      <p:cBhvr>
                                        <p:cTn id="5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build="p"/>
      <p:bldP spid="9" grpId="0" build="p"/>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研究过程</a:t>
            </a:r>
            <a:r>
              <a:rPr lang="en-US" altLang="zh-CN" dirty="0" smtClean="0"/>
              <a:t>——</a:t>
            </a:r>
            <a:r>
              <a:rPr lang="zh-CN" altLang="en-US" dirty="0" smtClean="0"/>
              <a:t>研究问题</a:t>
            </a:r>
            <a:endParaRPr lang="zh-CN" altLang="en-US" dirty="0"/>
          </a:p>
        </p:txBody>
      </p:sp>
      <p:sp>
        <p:nvSpPr>
          <p:cNvPr id="3" name="文本框 2"/>
          <p:cNvSpPr txBox="1"/>
          <p:nvPr/>
        </p:nvSpPr>
        <p:spPr>
          <a:xfrm>
            <a:off x="728845" y="1355271"/>
            <a:ext cx="11440886" cy="371031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3200" dirty="0"/>
              <a:t>研究问题一：目前</a:t>
            </a:r>
            <a:r>
              <a:rPr lang="en-US" altLang="zh-CN" sz="3200" dirty="0"/>
              <a:t>DevOps</a:t>
            </a:r>
            <a:r>
              <a:rPr lang="zh-CN" altLang="en-US" sz="3200" dirty="0"/>
              <a:t>实践中有哪些自动化工具？</a:t>
            </a:r>
          </a:p>
          <a:p>
            <a:pPr marL="457200" indent="-457200">
              <a:lnSpc>
                <a:spcPct val="150000"/>
              </a:lnSpc>
              <a:buFont typeface="Wingdings" panose="05000000000000000000" pitchFamily="2" charset="2"/>
              <a:buChar char="Ø"/>
            </a:pPr>
            <a:r>
              <a:rPr lang="zh-CN" altLang="en-US" sz="3200" dirty="0" smtClean="0"/>
              <a:t>研究</a:t>
            </a:r>
            <a:r>
              <a:rPr lang="zh-CN" altLang="en-US" sz="3200" dirty="0"/>
              <a:t>问题二：目前的自动化工具在中国的</a:t>
            </a:r>
            <a:r>
              <a:rPr lang="en-US" altLang="zh-CN" sz="3200" dirty="0"/>
              <a:t>DevOps</a:t>
            </a:r>
            <a:r>
              <a:rPr lang="zh-CN" altLang="en-US" sz="3200" dirty="0"/>
              <a:t>实践中存在哪些问题？</a:t>
            </a:r>
          </a:p>
          <a:p>
            <a:pPr marL="457200" indent="-457200">
              <a:lnSpc>
                <a:spcPct val="150000"/>
              </a:lnSpc>
              <a:buFont typeface="Wingdings" panose="05000000000000000000" pitchFamily="2" charset="2"/>
              <a:buChar char="Ø"/>
            </a:pPr>
            <a:r>
              <a:rPr lang="zh-CN" altLang="en-US" sz="3200" dirty="0" smtClean="0"/>
              <a:t>研究</a:t>
            </a:r>
            <a:r>
              <a:rPr lang="zh-CN" altLang="en-US" sz="3200" dirty="0"/>
              <a:t>问题三：自动化工具在中国的</a:t>
            </a:r>
            <a:r>
              <a:rPr lang="en-US" altLang="zh-CN" sz="3200" dirty="0"/>
              <a:t>DevOps</a:t>
            </a:r>
            <a:r>
              <a:rPr lang="zh-CN" altLang="en-US" sz="3200" dirty="0"/>
              <a:t>实践中存在的问题有哪些解决办法</a:t>
            </a:r>
            <a:r>
              <a:rPr lang="zh-CN" altLang="en-US" sz="3200" dirty="0" smtClean="0"/>
              <a:t>？</a:t>
            </a:r>
            <a:endParaRPr lang="zh-CN" altLang="en-US" sz="3200"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extLst>
      <p:ext uri="{BB962C8B-B14F-4D97-AF65-F5344CB8AC3E}">
        <p14:creationId xmlns:p14="http://schemas.microsoft.com/office/powerpoint/2010/main" val="157054596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研究过程</a:t>
            </a:r>
            <a:r>
              <a:rPr lang="en-US" altLang="zh-CN" dirty="0" smtClean="0"/>
              <a:t>——</a:t>
            </a:r>
            <a:r>
              <a:rPr lang="zh-CN" altLang="en-US" dirty="0" smtClean="0"/>
              <a:t>研究方法</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112" y="622635"/>
            <a:ext cx="9777673" cy="6072353"/>
          </a:xfrm>
          <a:prstGeom prst="rect">
            <a:avLst/>
          </a:prstGeom>
        </p:spPr>
      </p:pic>
      <p:grpSp>
        <p:nvGrpSpPr>
          <p:cNvPr id="10" name="组合 9"/>
          <p:cNvGrpSpPr/>
          <p:nvPr/>
        </p:nvGrpSpPr>
        <p:grpSpPr>
          <a:xfrm>
            <a:off x="757108" y="1395739"/>
            <a:ext cx="1185992" cy="523220"/>
            <a:chOff x="757108" y="1395739"/>
            <a:chExt cx="1185992" cy="523220"/>
          </a:xfrm>
        </p:grpSpPr>
        <p:sp>
          <p:nvSpPr>
            <p:cNvPr id="8" name="左箭头 7"/>
            <p:cNvSpPr/>
            <p:nvPr/>
          </p:nvSpPr>
          <p:spPr>
            <a:xfrm>
              <a:off x="1244112" y="1567542"/>
              <a:ext cx="698988" cy="179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7108" y="1395739"/>
              <a:ext cx="550151" cy="523220"/>
            </a:xfrm>
            <a:prstGeom prst="rect">
              <a:avLst/>
            </a:prstGeom>
            <a:noFill/>
          </p:spPr>
          <p:txBody>
            <a:bodyPr wrap="none" lIns="91440" tIns="45720" rIns="91440" bIns="45720">
              <a:spAutoFit/>
            </a:bodyPr>
            <a:lstStyle/>
            <a:p>
              <a:pPr algn="ctr"/>
              <a:r>
                <a:rPr lang="en-US" altLang="zh-CN" sz="2800" b="0" cap="none" spc="0" dirty="0" smtClean="0">
                  <a:ln w="0"/>
                  <a:solidFill>
                    <a:schemeClr val="tx1"/>
                  </a:solidFill>
                  <a:effectLst>
                    <a:outerShdw blurRad="38100" dist="19050" dir="2700000" algn="tl" rotWithShape="0">
                      <a:schemeClr val="dk1">
                        <a:alpha val="40000"/>
                      </a:schemeClr>
                    </a:outerShdw>
                  </a:effectLst>
                </a:rPr>
                <a:t>71</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grpSp>
      <p:grpSp>
        <p:nvGrpSpPr>
          <p:cNvPr id="11" name="组合 10"/>
          <p:cNvGrpSpPr/>
          <p:nvPr/>
        </p:nvGrpSpPr>
        <p:grpSpPr>
          <a:xfrm>
            <a:off x="757108" y="1866458"/>
            <a:ext cx="1185992" cy="523220"/>
            <a:chOff x="757108" y="1395739"/>
            <a:chExt cx="1185992" cy="523220"/>
          </a:xfrm>
        </p:grpSpPr>
        <p:sp>
          <p:nvSpPr>
            <p:cNvPr id="12" name="左箭头 11"/>
            <p:cNvSpPr/>
            <p:nvPr/>
          </p:nvSpPr>
          <p:spPr>
            <a:xfrm>
              <a:off x="1244112" y="1567542"/>
              <a:ext cx="698988" cy="179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7108" y="1395739"/>
              <a:ext cx="550151" cy="523220"/>
            </a:xfrm>
            <a:prstGeom prst="rect">
              <a:avLst/>
            </a:prstGeom>
            <a:noFill/>
          </p:spPr>
          <p:txBody>
            <a:bodyPr wrap="none" lIns="91440" tIns="45720" rIns="91440" bIns="45720">
              <a:spAutoFit/>
            </a:bodyPr>
            <a:lstStyle/>
            <a:p>
              <a:pPr algn="ctr"/>
              <a:r>
                <a:rPr lang="en-US" altLang="zh-CN" sz="2800" b="0" cap="none" spc="0" dirty="0" smtClean="0">
                  <a:ln w="0"/>
                  <a:solidFill>
                    <a:schemeClr val="tx1"/>
                  </a:solidFill>
                  <a:effectLst>
                    <a:outerShdw blurRad="38100" dist="19050" dir="2700000" algn="tl" rotWithShape="0">
                      <a:schemeClr val="dk1">
                        <a:alpha val="40000"/>
                      </a:schemeClr>
                    </a:outerShdw>
                  </a:effectLst>
                </a:rPr>
                <a:t>53</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grpSp>
      <p:grpSp>
        <p:nvGrpSpPr>
          <p:cNvPr id="14" name="组合 13"/>
          <p:cNvGrpSpPr/>
          <p:nvPr/>
        </p:nvGrpSpPr>
        <p:grpSpPr>
          <a:xfrm>
            <a:off x="757108" y="2301383"/>
            <a:ext cx="1185992" cy="523220"/>
            <a:chOff x="757108" y="1395739"/>
            <a:chExt cx="1185992" cy="523220"/>
          </a:xfrm>
        </p:grpSpPr>
        <p:sp>
          <p:nvSpPr>
            <p:cNvPr id="15" name="左箭头 14"/>
            <p:cNvSpPr/>
            <p:nvPr/>
          </p:nvSpPr>
          <p:spPr>
            <a:xfrm>
              <a:off x="1244112" y="1567542"/>
              <a:ext cx="698988" cy="179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57108" y="1395739"/>
              <a:ext cx="550151" cy="523220"/>
            </a:xfrm>
            <a:prstGeom prst="rect">
              <a:avLst/>
            </a:prstGeom>
            <a:noFill/>
          </p:spPr>
          <p:txBody>
            <a:bodyPr wrap="none" lIns="91440" tIns="45720" rIns="91440" bIns="45720">
              <a:spAutoFit/>
            </a:bodyPr>
            <a:lstStyle/>
            <a:p>
              <a:pPr algn="ctr"/>
              <a:r>
                <a:rPr lang="en-US" altLang="zh-CN" sz="2800" b="0" cap="none" spc="0" dirty="0" smtClean="0">
                  <a:ln w="0"/>
                  <a:solidFill>
                    <a:schemeClr val="tx1"/>
                  </a:solidFill>
                  <a:effectLst>
                    <a:outerShdw blurRad="38100" dist="19050" dir="2700000" algn="tl" rotWithShape="0">
                      <a:schemeClr val="dk1">
                        <a:alpha val="40000"/>
                      </a:schemeClr>
                    </a:outerShdw>
                  </a:effectLst>
                </a:rPr>
                <a:t>19</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组合 16"/>
          <p:cNvGrpSpPr/>
          <p:nvPr/>
        </p:nvGrpSpPr>
        <p:grpSpPr>
          <a:xfrm>
            <a:off x="757108" y="2783605"/>
            <a:ext cx="1185992" cy="523220"/>
            <a:chOff x="757108" y="1395739"/>
            <a:chExt cx="1185992" cy="523220"/>
          </a:xfrm>
        </p:grpSpPr>
        <p:sp>
          <p:nvSpPr>
            <p:cNvPr id="18" name="左箭头 17"/>
            <p:cNvSpPr/>
            <p:nvPr/>
          </p:nvSpPr>
          <p:spPr>
            <a:xfrm>
              <a:off x="1244112" y="1567542"/>
              <a:ext cx="698988" cy="179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57108" y="1395739"/>
              <a:ext cx="550151" cy="523220"/>
            </a:xfrm>
            <a:prstGeom prst="rect">
              <a:avLst/>
            </a:prstGeom>
            <a:noFill/>
          </p:spPr>
          <p:txBody>
            <a:bodyPr wrap="none" lIns="91440" tIns="45720" rIns="91440" bIns="45720">
              <a:spAutoFit/>
            </a:bodyPr>
            <a:lstStyle/>
            <a:p>
              <a:pPr algn="ctr"/>
              <a:r>
                <a:rPr lang="en-US" altLang="zh-CN" sz="2800" b="0" cap="none" spc="0" dirty="0" smtClean="0">
                  <a:ln w="0"/>
                  <a:solidFill>
                    <a:schemeClr val="tx1"/>
                  </a:solidFill>
                  <a:effectLst>
                    <a:outerShdw blurRad="38100" dist="19050" dir="2700000" algn="tl" rotWithShape="0">
                      <a:schemeClr val="dk1">
                        <a:alpha val="40000"/>
                      </a:schemeClr>
                    </a:outerShdw>
                  </a:effectLst>
                </a:rPr>
                <a:t>25</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grpSp>
      <p:sp>
        <p:nvSpPr>
          <p:cNvPr id="20" name="矩形 19"/>
          <p:cNvSpPr/>
          <p:nvPr/>
        </p:nvSpPr>
        <p:spPr>
          <a:xfrm rot="1869761">
            <a:off x="4396273" y="2432469"/>
            <a:ext cx="704039" cy="707886"/>
          </a:xfrm>
          <a:prstGeom prst="rect">
            <a:avLst/>
          </a:prstGeom>
          <a:noFill/>
        </p:spPr>
        <p:txBody>
          <a:bodyPr wrap="none" lIns="91440" tIns="45720" rIns="91440" bIns="45720">
            <a:spAutoFit/>
          </a:bodyPr>
          <a:lstStyle/>
          <a:p>
            <a:pPr algn="ctr"/>
            <a:r>
              <a:rPr lang="en-US" altLang="zh-CN" sz="4000" b="0" cap="none" spc="0" dirty="0" smtClean="0">
                <a:ln w="0"/>
                <a:solidFill>
                  <a:schemeClr val="tx1"/>
                </a:solidFill>
                <a:effectLst>
                  <a:outerShdw blurRad="38100" dist="19050" dir="2700000" algn="tl" rotWithShape="0">
                    <a:schemeClr val="dk1">
                      <a:alpha val="40000"/>
                    </a:schemeClr>
                  </a:outerShdw>
                </a:effectLst>
              </a:rPr>
              <a:t>50</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24" name="组合 23"/>
          <p:cNvGrpSpPr/>
          <p:nvPr/>
        </p:nvGrpSpPr>
        <p:grpSpPr>
          <a:xfrm>
            <a:off x="4588770" y="187359"/>
            <a:ext cx="5814688" cy="2375634"/>
            <a:chOff x="4588770" y="187359"/>
            <a:chExt cx="5814688" cy="2375634"/>
          </a:xfrm>
        </p:grpSpPr>
        <p:sp>
          <p:nvSpPr>
            <p:cNvPr id="21" name="矩形 20"/>
            <p:cNvSpPr/>
            <p:nvPr/>
          </p:nvSpPr>
          <p:spPr>
            <a:xfrm>
              <a:off x="4588770" y="187359"/>
              <a:ext cx="5814688" cy="1200329"/>
            </a:xfrm>
            <a:prstGeom prst="rect">
              <a:avLst/>
            </a:prstGeom>
            <a:noFill/>
          </p:spPr>
          <p:txBody>
            <a:bodyPr wrap="square" lIns="91440" tIns="45720" rIns="91440" bIns="45720">
              <a:spAutoFit/>
            </a:bodyPr>
            <a:lstStyle/>
            <a:p>
              <a:pPr algn="ctr"/>
              <a:r>
                <a:rPr lang="zh-CN" altLang="en-US" sz="3600" dirty="0">
                  <a:ln w="0"/>
                  <a:effectLst>
                    <a:outerShdw blurRad="38100" dist="19050" dir="2700000" algn="tl" rotWithShape="0">
                      <a:schemeClr val="dk1">
                        <a:alpha val="40000"/>
                      </a:schemeClr>
                    </a:outerShdw>
                  </a:effectLst>
                </a:rPr>
                <a:t>标题、摘要和关键字</a:t>
              </a:r>
              <a:r>
                <a:rPr lang="zh-CN" altLang="en-US" sz="3600" dirty="0" smtClean="0">
                  <a:ln w="0"/>
                  <a:effectLst>
                    <a:outerShdw blurRad="38100" dist="19050" dir="2700000" algn="tl" rotWithShape="0">
                      <a:schemeClr val="dk1">
                        <a:alpha val="40000"/>
                      </a:schemeClr>
                    </a:outerShdw>
                  </a:effectLst>
                </a:rPr>
                <a:t>中</a:t>
              </a:r>
              <a:endParaRPr lang="en-US" altLang="zh-CN" sz="3600" dirty="0" smtClean="0">
                <a:ln w="0"/>
                <a:effectLst>
                  <a:outerShdw blurRad="38100" dist="19050" dir="2700000" algn="tl" rotWithShape="0">
                    <a:schemeClr val="dk1">
                      <a:alpha val="40000"/>
                    </a:schemeClr>
                  </a:outerShdw>
                </a:effectLst>
              </a:endParaRPr>
            </a:p>
            <a:p>
              <a:pPr algn="ctr"/>
              <a:r>
                <a:rPr lang="zh-CN" altLang="en-US" sz="3600" dirty="0" smtClean="0">
                  <a:ln w="0"/>
                  <a:effectLst>
                    <a:outerShdw blurRad="38100" dist="19050" dir="2700000" algn="tl" rotWithShape="0">
                      <a:schemeClr val="dk1">
                        <a:alpha val="40000"/>
                      </a:schemeClr>
                    </a:outerShdw>
                  </a:effectLst>
                </a:rPr>
                <a:t>出现</a:t>
              </a:r>
              <a:r>
                <a:rPr lang="en-US" altLang="zh-CN" sz="3600" dirty="0">
                  <a:ln w="0"/>
                  <a:effectLst>
                    <a:outerShdw blurRad="38100" dist="19050" dir="2700000" algn="tl" rotWithShape="0">
                      <a:schemeClr val="dk1">
                        <a:alpha val="40000"/>
                      </a:schemeClr>
                    </a:outerShdw>
                  </a:effectLst>
                </a:rPr>
                <a:t>DevOps</a:t>
              </a:r>
              <a:r>
                <a:rPr lang="zh-CN" altLang="en-US" sz="3600" dirty="0">
                  <a:ln w="0"/>
                  <a:effectLst>
                    <a:outerShdw blurRad="38100" dist="19050" dir="2700000" algn="tl" rotWithShape="0">
                      <a:schemeClr val="dk1">
                        <a:alpha val="40000"/>
                      </a:schemeClr>
                    </a:outerShdw>
                  </a:effectLst>
                </a:rPr>
                <a:t>和</a:t>
              </a:r>
              <a:r>
                <a:rPr lang="en-US" altLang="zh-CN" sz="3600" dirty="0">
                  <a:ln w="0"/>
                  <a:effectLst>
                    <a:outerShdw blurRad="38100" dist="19050" dir="2700000" algn="tl" rotWithShape="0">
                      <a:schemeClr val="dk1">
                        <a:alpha val="40000"/>
                      </a:schemeClr>
                    </a:outerShdw>
                  </a:effectLst>
                </a:rPr>
                <a:t>Tool</a:t>
              </a:r>
              <a:r>
                <a:rPr lang="zh-CN" altLang="en-US" sz="3600" dirty="0">
                  <a:ln w="0"/>
                  <a:effectLst>
                    <a:outerShdw blurRad="38100" dist="19050" dir="2700000" algn="tl" rotWithShape="0">
                      <a:schemeClr val="dk1">
                        <a:alpha val="40000"/>
                      </a:schemeClr>
                    </a:outerShdw>
                  </a:effectLst>
                </a:rPr>
                <a:t>相关词汇</a:t>
              </a:r>
              <a:endParaRPr lang="zh-CN"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23" name="直角上箭头 22"/>
            <p:cNvSpPr/>
            <p:nvPr/>
          </p:nvSpPr>
          <p:spPr>
            <a:xfrm>
              <a:off x="4914900" y="1387688"/>
              <a:ext cx="832757" cy="11753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rot="1974461">
            <a:off x="7067165" y="2194499"/>
            <a:ext cx="122341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1942</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矩形 26"/>
          <p:cNvSpPr/>
          <p:nvPr/>
        </p:nvSpPr>
        <p:spPr>
          <a:xfrm rot="1869761">
            <a:off x="8729007" y="1462410"/>
            <a:ext cx="704039" cy="707886"/>
          </a:xfrm>
          <a:prstGeom prst="rect">
            <a:avLst/>
          </a:prstGeom>
          <a:noFill/>
        </p:spPr>
        <p:txBody>
          <a:bodyPr wrap="none" lIns="91440" tIns="45720" rIns="91440" bIns="45720">
            <a:spAutoFit/>
          </a:bodyPr>
          <a:lstStyle/>
          <a:p>
            <a:pPr algn="ctr"/>
            <a:r>
              <a:rPr lang="en-US" altLang="zh-CN" sz="4000" b="0" cap="none" spc="0" dirty="0" smtClean="0">
                <a:ln w="0"/>
                <a:solidFill>
                  <a:schemeClr val="tx1"/>
                </a:solidFill>
                <a:effectLst>
                  <a:outerShdw blurRad="38100" dist="19050" dir="2700000" algn="tl" rotWithShape="0">
                    <a:schemeClr val="dk1">
                      <a:alpha val="40000"/>
                    </a:schemeClr>
                  </a:outerShdw>
                </a:effectLst>
              </a:rPr>
              <a:t>50</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9" name="直角上箭头 28"/>
          <p:cNvSpPr/>
          <p:nvPr/>
        </p:nvSpPr>
        <p:spPr>
          <a:xfrm rot="16200000">
            <a:off x="2097836" y="4792460"/>
            <a:ext cx="784830" cy="7184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7637" y="3974445"/>
            <a:ext cx="2579914"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smtClean="0">
                <a:ln w="0"/>
                <a:effectLst>
                  <a:outerShdw blurRad="38100" dist="19050" dir="2700000" algn="tl" rotWithShape="0">
                    <a:schemeClr val="dk1">
                      <a:alpha val="40000"/>
                    </a:schemeClr>
                  </a:outerShdw>
                </a:effectLst>
              </a:rPr>
              <a:t>研究者</a:t>
            </a:r>
            <a:endParaRPr lang="en-US" altLang="zh-CN" sz="24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zh-CN" altLang="en-US" sz="2400" dirty="0" smtClean="0">
                <a:ln w="0"/>
                <a:effectLst>
                  <a:outerShdw blurRad="38100" dist="19050" dir="2700000" algn="tl" rotWithShape="0">
                    <a:schemeClr val="dk1">
                      <a:alpha val="40000"/>
                    </a:schemeClr>
                  </a:outerShdw>
                </a:effectLst>
              </a:rPr>
              <a:t>企业</a:t>
            </a:r>
            <a:r>
              <a:rPr lang="zh-CN" altLang="en-US" sz="2400" dirty="0">
                <a:ln w="0"/>
                <a:effectLst>
                  <a:outerShdw blurRad="38100" dist="19050" dir="2700000" algn="tl" rotWithShape="0">
                    <a:schemeClr val="dk1">
                      <a:alpha val="40000"/>
                    </a:schemeClr>
                  </a:outerShdw>
                </a:effectLst>
              </a:rPr>
              <a:t>从业人员</a:t>
            </a:r>
            <a:endParaRPr lang="en-US" altLang="zh-CN" sz="2400"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zh-CN" altLang="en-US" sz="2400" dirty="0" smtClean="0">
                <a:ln w="0"/>
                <a:effectLst>
                  <a:outerShdw blurRad="38100" dist="19050" dir="2700000" algn="tl" rotWithShape="0">
                    <a:schemeClr val="dk1">
                      <a:alpha val="40000"/>
                    </a:schemeClr>
                  </a:outerShdw>
                </a:effectLst>
              </a:rPr>
              <a:t>咨询</a:t>
            </a:r>
            <a:r>
              <a:rPr lang="zh-CN" altLang="en-US" sz="2400" dirty="0">
                <a:ln w="0"/>
                <a:effectLst>
                  <a:outerShdw blurRad="38100" dist="19050" dir="2700000" algn="tl" rotWithShape="0">
                    <a:schemeClr val="dk1">
                      <a:alpha val="40000"/>
                    </a:schemeClr>
                  </a:outerShdw>
                </a:effectLst>
              </a:rPr>
              <a:t>师</a:t>
            </a:r>
          </a:p>
        </p:txBody>
      </p:sp>
      <p:sp>
        <p:nvSpPr>
          <p:cNvPr id="32" name="灯片编号占位符 31"/>
          <p:cNvSpPr>
            <a:spLocks noGrp="1"/>
          </p:cNvSpPr>
          <p:nvPr>
            <p:ph type="sldNum" sz="quarter" idx="12"/>
          </p:nvPr>
        </p:nvSpPr>
        <p:spPr/>
        <p:txBody>
          <a:bodyPr/>
          <a:lstStyle/>
          <a:p>
            <a:fld id="{565CE74E-AB26-4998-AD42-012C4C1AD076}" type="slidenum">
              <a:rPr lang="zh-CN" altLang="en-US" smtClean="0"/>
              <a:t>7</a:t>
            </a:fld>
            <a:endParaRPr lang="zh-CN" altLang="en-US"/>
          </a:p>
        </p:txBody>
      </p:sp>
    </p:spTree>
    <p:extLst>
      <p:ext uri="{BB962C8B-B14F-4D97-AF65-F5344CB8AC3E}">
        <p14:creationId xmlns:p14="http://schemas.microsoft.com/office/powerpoint/2010/main" val="277935624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amond(in)">
                                      <p:cBhvr>
                                        <p:cTn id="37" dur="2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amond(in)">
                                      <p:cBhvr>
                                        <p:cTn id="47" dur="20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diamond(in)">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right)">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wipe(left)">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xEl>
                                              <p:pRg st="1" end="1"/>
                                            </p:txEl>
                                          </p:spTgt>
                                        </p:tgtEl>
                                        <p:attrNameLst>
                                          <p:attrName>style.visibility</p:attrName>
                                        </p:attrNameLst>
                                      </p:cBhvr>
                                      <p:to>
                                        <p:strVal val="visible"/>
                                      </p:to>
                                    </p:set>
                                    <p:animEffect transition="in" filter="wipe(left)">
                                      <p:cBhvr>
                                        <p:cTn id="67" dur="500"/>
                                        <p:tgtEl>
                                          <p:spTgt spid="3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0">
                                            <p:txEl>
                                              <p:pRg st="2" end="2"/>
                                            </p:txEl>
                                          </p:spTgt>
                                        </p:tgtEl>
                                        <p:attrNameLst>
                                          <p:attrName>style.visibility</p:attrName>
                                        </p:attrNameLst>
                                      </p:cBhvr>
                                      <p:to>
                                        <p:strVal val="visible"/>
                                      </p:to>
                                    </p:set>
                                    <p:animEffect transition="in" filter="wipe(left)">
                                      <p:cBhvr>
                                        <p:cTn id="7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7" grpId="0"/>
      <p:bldP spid="29" grpId="0" animBg="1"/>
      <p:bldP spid="3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研究结果</a:t>
            </a:r>
            <a:r>
              <a:rPr lang="en-US" altLang="zh-CN" dirty="0" smtClean="0"/>
              <a:t>——</a:t>
            </a:r>
            <a:r>
              <a:rPr lang="zh-CN" altLang="en-US" dirty="0" smtClean="0"/>
              <a:t>文献分布</a:t>
            </a:r>
            <a:endParaRPr lang="zh-CN" altLang="en-US" dirty="0"/>
          </a:p>
        </p:txBody>
      </p:sp>
      <p:pic>
        <p:nvPicPr>
          <p:cNvPr id="4" name="图片 3"/>
          <p:cNvPicPr>
            <a:picLocks noChangeAspect="1"/>
          </p:cNvPicPr>
          <p:nvPr/>
        </p:nvPicPr>
        <p:blipFill>
          <a:blip r:embed="rId3"/>
          <a:stretch>
            <a:fillRect/>
          </a:stretch>
        </p:blipFill>
        <p:spPr>
          <a:xfrm>
            <a:off x="466849" y="1080676"/>
            <a:ext cx="11399543" cy="4911910"/>
          </a:xfrm>
          <a:prstGeom prst="rect">
            <a:avLst/>
          </a:prstGeom>
        </p:spPr>
      </p:pic>
      <p:sp>
        <p:nvSpPr>
          <p:cNvPr id="5" name="灯片编号占位符 4"/>
          <p:cNvSpPr>
            <a:spLocks noGrp="1"/>
          </p:cNvSpPr>
          <p:nvPr>
            <p:ph type="sldNum" sz="quarter" idx="12"/>
          </p:nvPr>
        </p:nvSpPr>
        <p:spPr/>
        <p:txBody>
          <a:bodyPr/>
          <a:lstStyle/>
          <a:p>
            <a:fld id="{565CE74E-AB26-4998-AD42-012C4C1AD076}" type="slidenum">
              <a:rPr lang="zh-CN" altLang="en-US" smtClean="0"/>
              <a:t>8</a:t>
            </a:fld>
            <a:endParaRPr lang="zh-CN" altLang="en-US"/>
          </a:p>
        </p:txBody>
      </p:sp>
    </p:spTree>
    <p:extLst>
      <p:ext uri="{BB962C8B-B14F-4D97-AF65-F5344CB8AC3E}">
        <p14:creationId xmlns:p14="http://schemas.microsoft.com/office/powerpoint/2010/main" val="356733173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研究结果</a:t>
            </a:r>
            <a:r>
              <a:rPr lang="en-US" altLang="zh-CN" dirty="0"/>
              <a:t>——DevOps</a:t>
            </a:r>
            <a:r>
              <a:rPr lang="zh-CN" altLang="en-US" dirty="0"/>
              <a:t>自动化支持工具文献提及频率</a:t>
            </a:r>
          </a:p>
        </p:txBody>
      </p:sp>
      <p:graphicFrame>
        <p:nvGraphicFramePr>
          <p:cNvPr id="3" name="图表 2"/>
          <p:cNvGraphicFramePr>
            <a:graphicFrameLocks/>
          </p:cNvGraphicFramePr>
          <p:nvPr>
            <p:extLst>
              <p:ext uri="{D42A27DB-BD31-4B8C-83A1-F6EECF244321}">
                <p14:modId xmlns:p14="http://schemas.microsoft.com/office/powerpoint/2010/main" val="2018403699"/>
              </p:ext>
            </p:extLst>
          </p:nvPr>
        </p:nvGraphicFramePr>
        <p:xfrm>
          <a:off x="1420586" y="1142191"/>
          <a:ext cx="8606824" cy="459417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p:nvPr/>
        </p:nvGrpSpPr>
        <p:grpSpPr>
          <a:xfrm>
            <a:off x="2774614" y="5379395"/>
            <a:ext cx="5840335" cy="781935"/>
            <a:chOff x="1481301" y="5873294"/>
            <a:chExt cx="5840335" cy="781935"/>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1301" y="5936358"/>
              <a:ext cx="851995" cy="533349"/>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5184" y="5926921"/>
              <a:ext cx="536028" cy="527020"/>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6419" y="5873294"/>
              <a:ext cx="699194" cy="702690"/>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18736" y="5889674"/>
              <a:ext cx="1077567" cy="765555"/>
            </a:xfrm>
            <a:prstGeom prst="rect">
              <a:avLst/>
            </a:prstGeom>
          </p:spPr>
        </p:pic>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75033" y="5936358"/>
              <a:ext cx="911303" cy="501337"/>
            </a:xfrm>
            <a:prstGeom prst="rect">
              <a:avLst/>
            </a:prstGeom>
          </p:spPr>
        </p:pic>
        <p:pic>
          <p:nvPicPr>
            <p:cNvPr id="10" name="图片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6303" y="5936358"/>
              <a:ext cx="557976" cy="686310"/>
            </a:xfrm>
            <a:prstGeom prst="rect">
              <a:avLst/>
            </a:prstGeom>
          </p:spPr>
        </p:pic>
        <p:pic>
          <p:nvPicPr>
            <p:cNvPr id="11" name="图片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0006" y="5981637"/>
              <a:ext cx="581630" cy="581630"/>
            </a:xfrm>
            <a:prstGeom prst="rect">
              <a:avLst/>
            </a:prstGeom>
          </p:spPr>
        </p:pic>
      </p:grpSp>
      <p:sp>
        <p:nvSpPr>
          <p:cNvPr id="12" name="灯片编号占位符 11"/>
          <p:cNvSpPr>
            <a:spLocks noGrp="1"/>
          </p:cNvSpPr>
          <p:nvPr>
            <p:ph type="sldNum" sz="quarter" idx="12"/>
          </p:nvPr>
        </p:nvSpPr>
        <p:spPr/>
        <p:txBody>
          <a:bodyPr/>
          <a:lstStyle/>
          <a:p>
            <a:fld id="{565CE74E-AB26-4998-AD42-012C4C1AD076}" type="slidenum">
              <a:rPr lang="zh-CN" altLang="en-US" smtClean="0"/>
              <a:t>9</a:t>
            </a:fld>
            <a:endParaRPr lang="zh-CN" altLang="en-US"/>
          </a:p>
        </p:txBody>
      </p:sp>
    </p:spTree>
    <p:extLst>
      <p:ext uri="{BB962C8B-B14F-4D97-AF65-F5344CB8AC3E}">
        <p14:creationId xmlns:p14="http://schemas.microsoft.com/office/powerpoint/2010/main" val="384574863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12" dur="500"/>
                                        <p:tgtEl>
                                          <p:spTgt spid="3">
                                            <p:graphicEl>
                                              <a:chart seriesIdx="-3" categoryIdx="-3" bldStep="gridLegen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graphicEl>
                                              <a:chart seriesIdx="0" categoryIdx="0" bldStep="ptInSeries"/>
                                            </p:graphicEl>
                                          </p:spTgt>
                                        </p:tgtEl>
                                        <p:attrNameLst>
                                          <p:attrName>style.visibility</p:attrName>
                                        </p:attrNameLst>
                                      </p:cBhvr>
                                      <p:to>
                                        <p:strVal val="visible"/>
                                      </p:to>
                                    </p:set>
                                    <p:animEffect transition="in" filter="wipe(down)">
                                      <p:cBhvr>
                                        <p:cTn id="17" dur="500"/>
                                        <p:tgtEl>
                                          <p:spTgt spid="3">
                                            <p:graphicEl>
                                              <a:chart seriesIdx="0" categoryIdx="0" bldStep="ptIn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graphicEl>
                                              <a:chart seriesIdx="1" categoryIdx="0" bldStep="ptInSeries"/>
                                            </p:graphicEl>
                                          </p:spTgt>
                                        </p:tgtEl>
                                        <p:attrNameLst>
                                          <p:attrName>style.visibility</p:attrName>
                                        </p:attrNameLst>
                                      </p:cBhvr>
                                      <p:to>
                                        <p:strVal val="visible"/>
                                      </p:to>
                                    </p:set>
                                    <p:animEffect transition="in" filter="wipe(down)">
                                      <p:cBhvr>
                                        <p:cTn id="22" dur="500"/>
                                        <p:tgtEl>
                                          <p:spTgt spid="3">
                                            <p:graphicEl>
                                              <a:chart seriesIdx="1" categoryIdx="0" bldStep="ptIn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graphicEl>
                                              <a:chart seriesIdx="2" categoryIdx="0" bldStep="ptInSeries"/>
                                            </p:graphicEl>
                                          </p:spTgt>
                                        </p:tgtEl>
                                        <p:attrNameLst>
                                          <p:attrName>style.visibility</p:attrName>
                                        </p:attrNameLst>
                                      </p:cBhvr>
                                      <p:to>
                                        <p:strVal val="visible"/>
                                      </p:to>
                                    </p:set>
                                    <p:animEffect transition="in" filter="wipe(down)">
                                      <p:cBhvr>
                                        <p:cTn id="27" dur="500"/>
                                        <p:tgtEl>
                                          <p:spTgt spid="3">
                                            <p:graphicEl>
                                              <a:chart seriesIdx="2" categoryIdx="0" bldStep="ptIn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graphicEl>
                                              <a:chart seriesIdx="3" categoryIdx="0" bldStep="ptInSeries"/>
                                            </p:graphicEl>
                                          </p:spTgt>
                                        </p:tgtEl>
                                        <p:attrNameLst>
                                          <p:attrName>style.visibility</p:attrName>
                                        </p:attrNameLst>
                                      </p:cBhvr>
                                      <p:to>
                                        <p:strVal val="visible"/>
                                      </p:to>
                                    </p:set>
                                    <p:animEffect transition="in" filter="wipe(down)">
                                      <p:cBhvr>
                                        <p:cTn id="32" dur="500"/>
                                        <p:tgtEl>
                                          <p:spTgt spid="3">
                                            <p:graphicEl>
                                              <a:chart seriesIdx="3" categoryIdx="0" bldStep="ptIn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graphicEl>
                                              <a:chart seriesIdx="4" categoryIdx="0" bldStep="ptInSeries"/>
                                            </p:graphicEl>
                                          </p:spTgt>
                                        </p:tgtEl>
                                        <p:attrNameLst>
                                          <p:attrName>style.visibility</p:attrName>
                                        </p:attrNameLst>
                                      </p:cBhvr>
                                      <p:to>
                                        <p:strVal val="visible"/>
                                      </p:to>
                                    </p:set>
                                    <p:animEffect transition="in" filter="wipe(down)">
                                      <p:cBhvr>
                                        <p:cTn id="37" dur="500"/>
                                        <p:tgtEl>
                                          <p:spTgt spid="3">
                                            <p:graphicEl>
                                              <a:chart seriesIdx="4" categoryIdx="0" bldStep="ptIn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graphicEl>
                                              <a:chart seriesIdx="5" categoryIdx="0" bldStep="ptInSeries"/>
                                            </p:graphicEl>
                                          </p:spTgt>
                                        </p:tgtEl>
                                        <p:attrNameLst>
                                          <p:attrName>style.visibility</p:attrName>
                                        </p:attrNameLst>
                                      </p:cBhvr>
                                      <p:to>
                                        <p:strVal val="visible"/>
                                      </p:to>
                                    </p:set>
                                    <p:animEffect transition="in" filter="wipe(down)">
                                      <p:cBhvr>
                                        <p:cTn id="42" dur="500"/>
                                        <p:tgtEl>
                                          <p:spTgt spid="3">
                                            <p:graphicEl>
                                              <a:chart seriesIdx="5" categoryIdx="0" bldStep="ptIn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graphicEl>
                                              <a:chart seriesIdx="6" categoryIdx="0" bldStep="ptInSeries"/>
                                            </p:graphicEl>
                                          </p:spTgt>
                                        </p:tgtEl>
                                        <p:attrNameLst>
                                          <p:attrName>style.visibility</p:attrName>
                                        </p:attrNameLst>
                                      </p:cBhvr>
                                      <p:to>
                                        <p:strVal val="visible"/>
                                      </p:to>
                                    </p:set>
                                    <p:animEffect transition="in" filter="wipe(down)">
                                      <p:cBhvr>
                                        <p:cTn id="47" dur="500"/>
                                        <p:tgtEl>
                                          <p:spTgt spid="3">
                                            <p:graphicEl>
                                              <a:chart seriesIdx="6" categoryIdx="0" bldStep="ptIn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theme/theme1.xml><?xml version="1.0" encoding="utf-8"?>
<a:theme xmlns:a="http://schemas.openxmlformats.org/drawingml/2006/main" name="NJU">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JU" id="{0034C611-8D4E-4F46-8B1A-542E06E62ED0}" vid="{76352919-B378-4A6A-B972-F3F518755A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NJU</Template>
  <TotalTime>2047</TotalTime>
  <Words>2213</Words>
  <Application>Microsoft Office PowerPoint</Application>
  <PresentationFormat>宽屏</PresentationFormat>
  <Paragraphs>212</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Arial</vt:lpstr>
      <vt:lpstr>Calibri</vt:lpstr>
      <vt:lpstr>Calibri Light</vt:lpstr>
      <vt:lpstr>Times New Roman</vt:lpstr>
      <vt:lpstr>Wingdings</vt:lpstr>
      <vt:lpstr>NJU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黄璜</dc:creator>
  <cp:lastModifiedBy>黄 璜</cp:lastModifiedBy>
  <cp:revision>26</cp:revision>
  <dcterms:created xsi:type="dcterms:W3CDTF">2018-11-14T06:55:34Z</dcterms:created>
  <dcterms:modified xsi:type="dcterms:W3CDTF">2018-11-22T14:55:12Z</dcterms:modified>
</cp:coreProperties>
</file>