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notesSlides/notesSlide2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449" r:id="rId3"/>
    <p:sldId id="444" r:id="rId4"/>
    <p:sldId id="409" r:id="rId5"/>
    <p:sldId id="341" r:id="rId6"/>
    <p:sldId id="450" r:id="rId7"/>
    <p:sldId id="445" r:id="rId8"/>
    <p:sldId id="350" r:id="rId9"/>
    <p:sldId id="452" r:id="rId10"/>
    <p:sldId id="453" r:id="rId11"/>
    <p:sldId id="454" r:id="rId12"/>
    <p:sldId id="470" r:id="rId13"/>
    <p:sldId id="446" r:id="rId14"/>
    <p:sldId id="475" r:id="rId15"/>
    <p:sldId id="408" r:id="rId16"/>
    <p:sldId id="476" r:id="rId17"/>
    <p:sldId id="416" r:id="rId18"/>
    <p:sldId id="418" r:id="rId19"/>
    <p:sldId id="419" r:id="rId20"/>
    <p:sldId id="457" r:id="rId21"/>
    <p:sldId id="458" r:id="rId22"/>
    <p:sldId id="465" r:id="rId23"/>
    <p:sldId id="420" r:id="rId24"/>
    <p:sldId id="461" r:id="rId25"/>
    <p:sldId id="447" r:id="rId26"/>
    <p:sldId id="424" r:id="rId27"/>
    <p:sldId id="441" r:id="rId28"/>
    <p:sldId id="425" r:id="rId29"/>
    <p:sldId id="427" r:id="rId30"/>
    <p:sldId id="428" r:id="rId31"/>
    <p:sldId id="429" r:id="rId32"/>
    <p:sldId id="430" r:id="rId33"/>
    <p:sldId id="431" r:id="rId34"/>
    <p:sldId id="432" r:id="rId35"/>
    <p:sldId id="448" r:id="rId36"/>
    <p:sldId id="433" r:id="rId37"/>
    <p:sldId id="434" r:id="rId38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9900"/>
    <a:srgbClr val="866F9D"/>
    <a:srgbClr val="009241"/>
    <a:srgbClr val="FFFFCC"/>
    <a:srgbClr val="FFFF99"/>
    <a:srgbClr val="DBDEBC"/>
    <a:srgbClr val="0091FE"/>
    <a:srgbClr val="2453D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2746" autoAdjust="0"/>
  </p:normalViewPr>
  <p:slideViewPr>
    <p:cSldViewPr>
      <p:cViewPr varScale="1">
        <p:scale>
          <a:sx n="90" d="100"/>
          <a:sy n="90" d="100"/>
        </p:scale>
        <p:origin x="43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0" d="100"/>
          <a:sy n="80" d="100"/>
        </p:scale>
        <p:origin x="-2232" y="75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HDONE\&#33521;&#35821;&#35838;\&#30011;&#22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HDONE\&#33521;&#35821;&#35838;\&#30011;&#2227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HDONE\&#33521;&#35821;&#35838;\&#30011;&#2227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HDONE\&#33521;&#35821;&#35838;\&#30011;&#22270;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HDONE\&#33521;&#35821;&#35838;\&#30011;&#2227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D8C1-4CA3-9761-6EC5CBD8687A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D8C1-4CA3-9761-6EC5CBD8687A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1"/>
                <c:pt idx="0">
                  <c:v>Identifier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C1-4CA3-9761-6EC5CBD8687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2949079976597825E-2"/>
          <c:y val="5.0391226371672988E-2"/>
          <c:w val="0.94441883767734403"/>
          <c:h val="0.76586893784288523"/>
        </c:manualLayout>
      </c:layout>
      <c:pie3DChart>
        <c:varyColors val="1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488-4ABE-8D41-1E1F6923F73A}"/>
              </c:ext>
            </c:extLst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488-4ABE-8D41-1E1F6923F73A}"/>
              </c:ext>
            </c:extLst>
          </c:dPt>
          <c:dLbls>
            <c:delete val="1"/>
          </c:dLbls>
          <c:cat>
            <c:strRef>
              <c:f>Sheet1!$A$1:$B$1</c:f>
              <c:strCache>
                <c:ptCount val="2"/>
                <c:pt idx="0">
                  <c:v>Abbreviation in parameters</c:v>
                </c:pt>
                <c:pt idx="1">
                  <c:v>Total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7945</c:v>
                </c:pt>
                <c:pt idx="1">
                  <c:v>13680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88-4ABE-8D41-1E1F6923F73A}"/>
            </c:ext>
          </c:extLst>
        </c:ser>
        <c:dLbls>
          <c:showLegendKey val="0"/>
          <c:showVal val="1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Sheet1!$H$55</c:f>
              <c:strCache>
                <c:ptCount val="1"/>
                <c:pt idx="0">
                  <c:v>Linsen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Sheet1!$I$54:$J$54</c:f>
              <c:strCache>
                <c:ptCount val="2"/>
                <c:pt idx="0">
                  <c:v>Precision</c:v>
                </c:pt>
                <c:pt idx="1">
                  <c:v>Recall</c:v>
                </c:pt>
              </c:strCache>
            </c:strRef>
          </c:cat>
          <c:val>
            <c:numRef>
              <c:f>Sheet1!$I$55:$J$55</c:f>
              <c:numCache>
                <c:formatCode>0%</c:formatCode>
                <c:ptCount val="2"/>
                <c:pt idx="0">
                  <c:v>0.26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46-4BE4-8962-EF0BAF3EB106}"/>
            </c:ext>
          </c:extLst>
        </c:ser>
        <c:ser>
          <c:idx val="1"/>
          <c:order val="1"/>
          <c:tx>
            <c:strRef>
              <c:f>Sheet1!$H$56</c:f>
              <c:strCache>
                <c:ptCount val="1"/>
                <c:pt idx="0">
                  <c:v>The Proposed Approach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Sheet1!$I$54:$J$54</c:f>
              <c:strCache>
                <c:ptCount val="2"/>
                <c:pt idx="0">
                  <c:v>Precision</c:v>
                </c:pt>
                <c:pt idx="1">
                  <c:v>Recall</c:v>
                </c:pt>
              </c:strCache>
            </c:strRef>
          </c:cat>
          <c:val>
            <c:numRef>
              <c:f>Sheet1!$I$56:$J$56</c:f>
              <c:numCache>
                <c:formatCode>0%</c:formatCode>
                <c:ptCount val="2"/>
                <c:pt idx="0">
                  <c:v>0.95</c:v>
                </c:pt>
                <c:pt idx="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46-4BE4-8962-EF0BAF3EB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6821696"/>
        <c:axId val="766823992"/>
      </c:barChart>
      <c:catAx>
        <c:axId val="76682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6823992"/>
        <c:crosses val="autoZero"/>
        <c:auto val="1"/>
        <c:lblAlgn val="ctr"/>
        <c:lblOffset val="100"/>
        <c:noMultiLvlLbl val="0"/>
      </c:catAx>
      <c:valAx>
        <c:axId val="766823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6821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Sheet1!$F$77</c:f>
              <c:strCache>
                <c:ptCount val="1"/>
                <c:pt idx="0">
                  <c:v>precision of the proposed approach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666666666666701E-3"/>
                  <c:y val="-3.46534653465346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5E-4B8A-BEAF-3B71300D7E09}"/>
                </c:ext>
              </c:extLst>
            </c:dLbl>
            <c:dLbl>
              <c:idx val="1"/>
              <c:layout>
                <c:manualLayout>
                  <c:x val="8.3333333333333297E-3"/>
                  <c:y val="-3.71287128712870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5E-4B8A-BEAF-3B71300D7E09}"/>
                </c:ext>
              </c:extLst>
            </c:dLbl>
            <c:dLbl>
              <c:idx val="2"/>
              <c:layout>
                <c:manualLayout>
                  <c:x val="-1.2500000000000001E-2"/>
                  <c:y val="-2.28412541254125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95E-4B8A-BEAF-3B71300D7E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1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Sheet1!$G$76:$J$76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4+</c:v>
                </c:pt>
              </c:strCache>
            </c:strRef>
          </c:cat>
          <c:val>
            <c:numRef>
              <c:f>Sheet1!$G$77:$J$77</c:f>
              <c:numCache>
                <c:formatCode>0%</c:formatCode>
                <c:ptCount val="4"/>
                <c:pt idx="0">
                  <c:v>0.94</c:v>
                </c:pt>
                <c:pt idx="1">
                  <c:v>0.92</c:v>
                </c:pt>
                <c:pt idx="2">
                  <c:v>0.97</c:v>
                </c:pt>
                <c:pt idx="3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5E-4B8A-BEAF-3B71300D7E09}"/>
            </c:ext>
          </c:extLst>
        </c:ser>
        <c:ser>
          <c:idx val="1"/>
          <c:order val="1"/>
          <c:tx>
            <c:strRef>
              <c:f>Sheet1!$F$78</c:f>
              <c:strCache>
                <c:ptCount val="1"/>
                <c:pt idx="0">
                  <c:v>recall of the proposed approach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6666666666666701E-2"/>
                  <c:y val="-3.9603960396039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5E-4B8A-BEAF-3B71300D7E09}"/>
                </c:ext>
              </c:extLst>
            </c:dLbl>
            <c:dLbl>
              <c:idx val="2"/>
              <c:layout>
                <c:manualLayout>
                  <c:x val="0"/>
                  <c:y val="-2.97029702970297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95E-4B8A-BEAF-3B71300D7E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1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Sheet1!$G$76:$J$76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4+</c:v>
                </c:pt>
              </c:strCache>
            </c:strRef>
          </c:cat>
          <c:val>
            <c:numRef>
              <c:f>Sheet1!$G$78:$J$78</c:f>
              <c:numCache>
                <c:formatCode>0%</c:formatCode>
                <c:ptCount val="4"/>
                <c:pt idx="0">
                  <c:v>0.82</c:v>
                </c:pt>
                <c:pt idx="1">
                  <c:v>0.6</c:v>
                </c:pt>
                <c:pt idx="2">
                  <c:v>0.59</c:v>
                </c:pt>
                <c:pt idx="3">
                  <c:v>0.49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95E-4B8A-BEAF-3B71300D7E09}"/>
            </c:ext>
          </c:extLst>
        </c:ser>
        <c:ser>
          <c:idx val="2"/>
          <c:order val="2"/>
          <c:tx>
            <c:strRef>
              <c:f>Sheet1!$F$79</c:f>
              <c:strCache>
                <c:ptCount val="1"/>
                <c:pt idx="0">
                  <c:v>precision/recall of Linsen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1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Sheet1!$G$76:$J$76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4+</c:v>
                </c:pt>
              </c:strCache>
            </c:strRef>
          </c:cat>
          <c:val>
            <c:numRef>
              <c:f>Sheet1!$G$79:$J$79</c:f>
              <c:numCache>
                <c:formatCode>0%</c:formatCode>
                <c:ptCount val="4"/>
                <c:pt idx="0">
                  <c:v>0.08</c:v>
                </c:pt>
                <c:pt idx="1">
                  <c:v>0.17</c:v>
                </c:pt>
                <c:pt idx="2">
                  <c:v>0.43</c:v>
                </c:pt>
                <c:pt idx="3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95E-4B8A-BEAF-3B71300D7E0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55309053"/>
        <c:axId val="801218632"/>
      </c:lineChart>
      <c:catAx>
        <c:axId val="25530905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 i="0" baseline="0">
                    <a:solidFill>
                      <a:schemeClr val="tx1"/>
                    </a:solidFill>
                  </a:rPr>
                  <a:t>The Length of Abbreviations</a:t>
                </a:r>
                <a:endParaRPr lang="zh-CN" altLang="en-US" sz="1800" b="1" i="0" baseline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1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1218632"/>
        <c:crosses val="autoZero"/>
        <c:auto val="1"/>
        <c:lblAlgn val="ctr"/>
        <c:lblOffset val="100"/>
        <c:noMultiLvlLbl val="0"/>
      </c:catAx>
      <c:valAx>
        <c:axId val="8012186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1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530905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Sheet1!$F$89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1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Sheet1!$G$88:$J$88</c:f>
              <c:strCache>
                <c:ptCount val="4"/>
                <c:pt idx="0">
                  <c:v>default</c:v>
                </c:pt>
                <c:pt idx="1">
                  <c:v>withoutH1</c:v>
                </c:pt>
                <c:pt idx="2">
                  <c:v>withoutH2</c:v>
                </c:pt>
                <c:pt idx="3">
                  <c:v>withoutH3</c:v>
                </c:pt>
              </c:strCache>
            </c:strRef>
          </c:cat>
          <c:val>
            <c:numRef>
              <c:f>Sheet1!$G$89:$J$89</c:f>
              <c:numCache>
                <c:formatCode>0%</c:formatCode>
                <c:ptCount val="4"/>
                <c:pt idx="0">
                  <c:v>0.95</c:v>
                </c:pt>
                <c:pt idx="1">
                  <c:v>0.93</c:v>
                </c:pt>
                <c:pt idx="2">
                  <c:v>0.95</c:v>
                </c:pt>
                <c:pt idx="3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04-4BDA-A5C9-A7168BA66693}"/>
            </c:ext>
          </c:extLst>
        </c:ser>
        <c:ser>
          <c:idx val="1"/>
          <c:order val="1"/>
          <c:tx>
            <c:strRef>
              <c:f>Sheet1!$F$90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C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1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Sheet1!$G$88:$J$88</c:f>
              <c:strCache>
                <c:ptCount val="4"/>
                <c:pt idx="0">
                  <c:v>default</c:v>
                </c:pt>
                <c:pt idx="1">
                  <c:v>withoutH1</c:v>
                </c:pt>
                <c:pt idx="2">
                  <c:v>withoutH2</c:v>
                </c:pt>
                <c:pt idx="3">
                  <c:v>withoutH3</c:v>
                </c:pt>
              </c:strCache>
            </c:strRef>
          </c:cat>
          <c:val>
            <c:numRef>
              <c:f>Sheet1!$G$90:$J$90</c:f>
              <c:numCache>
                <c:formatCode>0%</c:formatCode>
                <c:ptCount val="4"/>
                <c:pt idx="0">
                  <c:v>0.65</c:v>
                </c:pt>
                <c:pt idx="1">
                  <c:v>0.56000000000000005</c:v>
                </c:pt>
                <c:pt idx="2">
                  <c:v>0.56999999999999995</c:v>
                </c:pt>
                <c:pt idx="3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04-4BDA-A5C9-A7168BA6669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0177701"/>
        <c:axId val="840603891"/>
      </c:barChart>
      <c:catAx>
        <c:axId val="68017770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1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0603891"/>
        <c:crosses val="autoZero"/>
        <c:auto val="1"/>
        <c:lblAlgn val="ctr"/>
        <c:lblOffset val="100"/>
        <c:noMultiLvlLbl val="0"/>
      </c:catAx>
      <c:valAx>
        <c:axId val="84060389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1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0177701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25630450389123"/>
          <c:y val="0.14416405675961583"/>
          <c:w val="0.89162891471341299"/>
          <c:h val="0.75083333333333302"/>
        </c:manualLayout>
      </c:layout>
      <c:lineChart>
        <c:grouping val="standard"/>
        <c:varyColors val="0"/>
        <c:ser>
          <c:idx val="0"/>
          <c:order val="0"/>
          <c:tx>
            <c:strRef>
              <c:f>Sheet1!$F$103</c:f>
              <c:strCache>
                <c:ptCount val="1"/>
                <c:pt idx="0">
                  <c:v>Exectue Time(seconds)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5454008272601902E-2"/>
                  <c:y val="-0.10069444444444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484-4EE4-8D7A-B775D3887C6F}"/>
                </c:ext>
              </c:extLst>
            </c:dLbl>
            <c:dLbl>
              <c:idx val="1"/>
              <c:layout>
                <c:manualLayout>
                  <c:x val="-2.9545006893834901E-2"/>
                  <c:y val="-0.1111111111111109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484-4EE4-8D7A-B775D3887C6F}"/>
                </c:ext>
              </c:extLst>
            </c:dLbl>
            <c:dLbl>
              <c:idx val="2"/>
              <c:layout>
                <c:manualLayout>
                  <c:x val="-2.8067756549143199E-2"/>
                  <c:y val="-9.3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484-4EE4-8D7A-B775D3887C6F}"/>
                </c:ext>
              </c:extLst>
            </c:dLbl>
            <c:dLbl>
              <c:idx val="3"/>
              <c:layout>
                <c:manualLayout>
                  <c:x val="-5.1703762064211199E-2"/>
                  <c:y val="-7.6388888888888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484-4EE4-8D7A-B775D3887C6F}"/>
                </c:ext>
              </c:extLst>
            </c:dLbl>
            <c:dLbl>
              <c:idx val="4"/>
              <c:layout>
                <c:manualLayout>
                  <c:x val="-5.0226511719519397E-2"/>
                  <c:y val="-0.1076388888888890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484-4EE4-8D7A-B775D3887C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1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Sheet1!$G$101:$M$102</c:f>
              <c:strCache>
                <c:ptCount val="7"/>
                <c:pt idx="0">
                  <c:v>1,992</c:v>
                </c:pt>
                <c:pt idx="1">
                  <c:v>14,600</c:v>
                </c:pt>
                <c:pt idx="2">
                  <c:v>19,843</c:v>
                </c:pt>
                <c:pt idx="3">
                  <c:v>33,485</c:v>
                </c:pt>
                <c:pt idx="4">
                  <c:v>40,728</c:v>
                </c:pt>
                <c:pt idx="5">
                  <c:v>137,438</c:v>
                </c:pt>
                <c:pt idx="6">
                  <c:v>302,731</c:v>
                </c:pt>
              </c:strCache>
            </c:strRef>
          </c:cat>
          <c:val>
            <c:numRef>
              <c:f>Sheet1!$G$103:$M$103</c:f>
              <c:numCache>
                <c:formatCode>General</c:formatCode>
                <c:ptCount val="7"/>
                <c:pt idx="0">
                  <c:v>4.96</c:v>
                </c:pt>
                <c:pt idx="1">
                  <c:v>14.4</c:v>
                </c:pt>
                <c:pt idx="2">
                  <c:v>20.37</c:v>
                </c:pt>
                <c:pt idx="3">
                  <c:v>27.89</c:v>
                </c:pt>
                <c:pt idx="4">
                  <c:v>35.950000000000003</c:v>
                </c:pt>
                <c:pt idx="5">
                  <c:v>56.06</c:v>
                </c:pt>
                <c:pt idx="6">
                  <c:v>78.97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484-4EE4-8D7A-B775D3887C6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75410191"/>
        <c:axId val="543699553"/>
      </c:lineChart>
      <c:catAx>
        <c:axId val="675410191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1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3699553"/>
        <c:crosses val="autoZero"/>
        <c:auto val="1"/>
        <c:lblAlgn val="ctr"/>
        <c:lblOffset val="100"/>
        <c:noMultiLvlLbl val="0"/>
      </c:catAx>
      <c:valAx>
        <c:axId val="54369955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>
                    <a:solidFill>
                      <a:schemeClr val="tx1"/>
                    </a:solidFill>
                  </a:rPr>
                  <a:t>Exectue </a:t>
                </a:r>
                <a:r>
                  <a:rPr lang="en-US" altLang="zh-CN" sz="1600" b="1">
                    <a:solidFill>
                      <a:schemeClr val="tx1"/>
                    </a:solidFill>
                    <a:uFillTx/>
                  </a:rPr>
                  <a:t>Time </a:t>
                </a:r>
                <a:r>
                  <a:rPr lang="en-US" altLang="zh-CN" sz="1600" b="1">
                    <a:solidFill>
                      <a:schemeClr val="tx1"/>
                    </a:solidFill>
                  </a:rPr>
                  <a:t>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1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541019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0.58281</cdr:x>
      <cdr:y>0.38691</cdr:y>
    </cdr:from>
    <cdr:to>
      <cdr:x>0.64794</cdr:x>
      <cdr:y>0.6675</cdr:y>
    </cdr:to>
    <cdr:sp macro="" textlink="">
      <cdr:nvSpPr>
        <cdr:cNvPr id="2" name="文本框 3">
          <a:extLst xmlns:a="http://schemas.openxmlformats.org/drawingml/2006/main">
            <a:ext uri="{FF2B5EF4-FFF2-40B4-BE49-F238E27FC236}">
              <a16:creationId xmlns:a16="http://schemas.microsoft.com/office/drawing/2014/main" id="{B6F3ABAB-E9E6-453A-BDEF-B66C8C4294A2}"/>
            </a:ext>
          </a:extLst>
        </cdr:cNvPr>
        <cdr:cNvSpPr txBox="1"/>
      </cdr:nvSpPr>
      <cdr:spPr>
        <a:xfrm xmlns:a="http://schemas.openxmlformats.org/drawingml/2006/main" rot="10800000">
          <a:off x="4406497" y="1588735"/>
          <a:ext cx="492438" cy="115215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eaVert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000" b="1" dirty="0">
              <a:solidFill>
                <a:schemeClr val="bg1"/>
              </a:solidFill>
            </a:rPr>
            <a:t>precision</a:t>
          </a:r>
          <a:endParaRPr lang="zh-CN" altLang="en-US" sz="20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0.8051</cdr:x>
      <cdr:y>0.3837</cdr:y>
    </cdr:from>
    <cdr:to>
      <cdr:x>0.87023</cdr:x>
      <cdr:y>0.66429</cdr:y>
    </cdr:to>
    <cdr:sp macro="" textlink="">
      <cdr:nvSpPr>
        <cdr:cNvPr id="3" name="文本框 3">
          <a:extLst xmlns:a="http://schemas.openxmlformats.org/drawingml/2006/main">
            <a:ext uri="{FF2B5EF4-FFF2-40B4-BE49-F238E27FC236}">
              <a16:creationId xmlns:a16="http://schemas.microsoft.com/office/drawing/2014/main" id="{B6F3ABAB-E9E6-453A-BDEF-B66C8C4294A2}"/>
            </a:ext>
          </a:extLst>
        </cdr:cNvPr>
        <cdr:cNvSpPr txBox="1"/>
      </cdr:nvSpPr>
      <cdr:spPr>
        <a:xfrm xmlns:a="http://schemas.openxmlformats.org/drawingml/2006/main" rot="10800000">
          <a:off x="6087259" y="1575544"/>
          <a:ext cx="492438" cy="115215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eaVert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000" b="1" dirty="0">
              <a:solidFill>
                <a:schemeClr val="bg1"/>
              </a:solidFill>
            </a:rPr>
            <a:t>precision</a:t>
          </a:r>
          <a:endParaRPr lang="zh-CN" altLang="en-US" sz="2000" b="1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9ED42-46EB-46C2-9BD8-8A824382A074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52E69-F075-4D6C-BC3A-2D172D2C5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7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6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57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68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4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2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2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45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116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07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87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74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>
          <a:xfrm>
            <a:off x="0" y="3304817"/>
            <a:ext cx="1800700" cy="3401851"/>
          </a:xfrm>
          <a:prstGeom prst="rect">
            <a:avLst/>
          </a:prstGeom>
          <a:effectLst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9564" y="1104159"/>
            <a:ext cx="8370927" cy="1102519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 and Accurate Expansion of Abbreviations in Parameters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3049192"/>
            <a:ext cx="9012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941375" y="2694980"/>
            <a:ext cx="0" cy="325041"/>
          </a:xfrm>
          <a:prstGeom prst="line">
            <a:avLst/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55440" y="2803327"/>
            <a:ext cx="0" cy="216694"/>
          </a:xfrm>
          <a:prstGeom prst="line">
            <a:avLst/>
          </a:prstGeom>
          <a:ln w="41275">
            <a:solidFill>
              <a:srgbClr val="0092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821"/>
            <a:ext cx="1487488" cy="119210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08519" y="4799720"/>
            <a:ext cx="12347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姜艳杰</a:t>
            </a:r>
            <a:r>
              <a:rPr lang="zh-CN" altLang="en-US" sz="2400" b="1" dirty="0"/>
              <a:t>                           </a:t>
            </a:r>
          </a:p>
        </p:txBody>
      </p:sp>
      <p:pic>
        <p:nvPicPr>
          <p:cNvPr id="3" name="图片 2" descr="HUILIU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858770"/>
            <a:ext cx="1176979" cy="17059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635" y="2867660"/>
            <a:ext cx="1272054" cy="1697047"/>
          </a:xfrm>
          <a:prstGeom prst="rect">
            <a:avLst/>
          </a:prstGeom>
        </p:spPr>
      </p:pic>
      <p:pic>
        <p:nvPicPr>
          <p:cNvPr id="9" name="图片 8" descr="Lu Zha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2355" y="2822204"/>
            <a:ext cx="1368136" cy="175652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8904B6F-0548-456C-94A1-9E8885D9A6F1}"/>
              </a:ext>
            </a:extLst>
          </p:cNvPr>
          <p:cNvSpPr txBox="1"/>
          <p:nvPr/>
        </p:nvSpPr>
        <p:spPr>
          <a:xfrm>
            <a:off x="4659634" y="4799720"/>
            <a:ext cx="12347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刘辉                          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7CA138-501A-47F1-A896-95BC93B48F12}"/>
              </a:ext>
            </a:extLst>
          </p:cNvPr>
          <p:cNvSpPr txBox="1"/>
          <p:nvPr/>
        </p:nvSpPr>
        <p:spPr>
          <a:xfrm>
            <a:off x="7045175" y="4775554"/>
            <a:ext cx="12347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朱佳琪                          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AECB4A-FA4D-49BB-882D-5E1FE3FE8F32}"/>
              </a:ext>
            </a:extLst>
          </p:cNvPr>
          <p:cNvSpPr txBox="1"/>
          <p:nvPr/>
        </p:nvSpPr>
        <p:spPr>
          <a:xfrm>
            <a:off x="9526395" y="4748043"/>
            <a:ext cx="12347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张路                           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F7E583A-2B15-4D65-AC88-46ACCB7DED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982678" cy="9309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3F951CE-A097-427B-8A05-5B2AE3C961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07" y="2868778"/>
            <a:ext cx="1188281" cy="169592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79524" y="252095"/>
            <a:ext cx="3088284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Comments</a:t>
            </a:r>
            <a:endParaRPr lang="zh-CN" altLang="en-US" sz="32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F8A243-F038-4860-9CA2-DC96D4F32CFE}"/>
              </a:ext>
            </a:extLst>
          </p:cNvPr>
          <p:cNvSpPr txBox="1"/>
          <p:nvPr/>
        </p:nvSpPr>
        <p:spPr>
          <a:xfrm>
            <a:off x="8328248" y="276793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Rarely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write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comments                                 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31E4FC-3F7B-42F6-BEF9-7C0346BCE60F}"/>
              </a:ext>
            </a:extLst>
          </p:cNvPr>
          <p:cNvSpPr txBox="1"/>
          <p:nvPr/>
        </p:nvSpPr>
        <p:spPr>
          <a:xfrm>
            <a:off x="8400256" y="378903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Rarely can be found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F5D738-13A5-45B3-9E69-2F35A9F8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84" y="2276872"/>
            <a:ext cx="6412428" cy="2448272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7AA82907-4937-43B6-A095-98C5AFDDF242}"/>
              </a:ext>
            </a:extLst>
          </p:cNvPr>
          <p:cNvGrpSpPr/>
          <p:nvPr/>
        </p:nvGrpSpPr>
        <p:grpSpPr>
          <a:xfrm>
            <a:off x="7824192" y="2826940"/>
            <a:ext cx="406343" cy="402655"/>
            <a:chOff x="2357581" y="4410059"/>
            <a:chExt cx="801062" cy="949720"/>
          </a:xfrm>
        </p:grpSpPr>
        <p:sp>
          <p:nvSpPr>
            <p:cNvPr id="18" name="圆角矩形 35">
              <a:extLst>
                <a:ext uri="{FF2B5EF4-FFF2-40B4-BE49-F238E27FC236}">
                  <a16:creationId xmlns:a16="http://schemas.microsoft.com/office/drawing/2014/main" id="{8DC57964-DF54-4B72-A32C-810AF2EE7620}"/>
                </a:ext>
              </a:extLst>
            </p:cNvPr>
            <p:cNvSpPr/>
            <p:nvPr/>
          </p:nvSpPr>
          <p:spPr>
            <a:xfrm>
              <a:off x="2357581" y="4410059"/>
              <a:ext cx="801062" cy="949720"/>
            </a:xfrm>
            <a:prstGeom prst="roundRect">
              <a:avLst/>
            </a:prstGeom>
            <a:solidFill>
              <a:srgbClr val="735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549B5F2-7413-4242-AE04-1A4894530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5211" y="4681984"/>
              <a:ext cx="495463" cy="495463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DD4BD88-8377-464D-A99A-1829DB195B7B}"/>
              </a:ext>
            </a:extLst>
          </p:cNvPr>
          <p:cNvGrpSpPr/>
          <p:nvPr/>
        </p:nvGrpSpPr>
        <p:grpSpPr>
          <a:xfrm>
            <a:off x="7824192" y="3848048"/>
            <a:ext cx="406343" cy="402655"/>
            <a:chOff x="2357581" y="4410059"/>
            <a:chExt cx="801062" cy="949720"/>
          </a:xfrm>
        </p:grpSpPr>
        <p:sp>
          <p:nvSpPr>
            <p:cNvPr id="21" name="圆角矩形 35">
              <a:extLst>
                <a:ext uri="{FF2B5EF4-FFF2-40B4-BE49-F238E27FC236}">
                  <a16:creationId xmlns:a16="http://schemas.microsoft.com/office/drawing/2014/main" id="{E0EF27E4-6AB8-4F1D-A53D-01009BFA0796}"/>
                </a:ext>
              </a:extLst>
            </p:cNvPr>
            <p:cNvSpPr/>
            <p:nvPr/>
          </p:nvSpPr>
          <p:spPr>
            <a:xfrm>
              <a:off x="2357581" y="4410059"/>
              <a:ext cx="801062" cy="949720"/>
            </a:xfrm>
            <a:prstGeom prst="roundRect">
              <a:avLst/>
            </a:prstGeom>
            <a:solidFill>
              <a:srgbClr val="735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7709FD96-DCFD-4DCE-914C-D87608593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5211" y="4681984"/>
              <a:ext cx="495463" cy="495463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889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79524" y="252095"/>
            <a:ext cx="4005584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Based on Source Code</a:t>
            </a:r>
            <a:endParaRPr lang="zh-CN" altLang="en-US" sz="32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62A1478-6628-4B70-8300-77A7912CAD9E}"/>
              </a:ext>
            </a:extLst>
          </p:cNvPr>
          <p:cNvGrpSpPr/>
          <p:nvPr/>
        </p:nvGrpSpPr>
        <p:grpSpPr>
          <a:xfrm>
            <a:off x="1804490" y="2807749"/>
            <a:ext cx="8035926" cy="922339"/>
            <a:chOff x="730359" y="2905126"/>
            <a:chExt cx="10713984" cy="12288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80CCCE6-5E06-4049-BBAC-59499B43946E}"/>
                </a:ext>
              </a:extLst>
            </p:cNvPr>
            <p:cNvGrpSpPr/>
            <p:nvPr/>
          </p:nvGrpSpPr>
          <p:grpSpPr>
            <a:xfrm rot="-5400000">
              <a:off x="744575" y="2890910"/>
              <a:ext cx="1228800" cy="1257232"/>
              <a:chOff x="3692302" y="1933596"/>
              <a:chExt cx="1228800" cy="1257232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BC8FABD0-9E9F-4CB1-BD6A-1715C21DE92E}"/>
                  </a:ext>
                </a:extLst>
              </p:cNvPr>
              <p:cNvGrpSpPr/>
              <p:nvPr/>
            </p:nvGrpSpPr>
            <p:grpSpPr>
              <a:xfrm>
                <a:off x="3692302" y="1933596"/>
                <a:ext cx="1228800" cy="1257232"/>
                <a:chOff x="8011886" y="2061030"/>
                <a:chExt cx="1228800" cy="1257232"/>
              </a:xfrm>
            </p:grpSpPr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6D56B538-FBDD-41FB-AC16-8F436BB8E915}"/>
                    </a:ext>
                  </a:extLst>
                </p:cNvPr>
                <p:cNvSpPr/>
                <p:nvPr/>
              </p:nvSpPr>
              <p:spPr>
                <a:xfrm>
                  <a:off x="8011886" y="2061030"/>
                  <a:ext cx="1104015" cy="1102722"/>
                </a:xfrm>
                <a:prstGeom prst="ellipse">
                  <a:avLst/>
                </a:prstGeom>
                <a:solidFill>
                  <a:srgbClr val="3CBD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9D4F01F8-D77D-4630-BF5A-377CB2D472AB}"/>
                    </a:ext>
                  </a:extLst>
                </p:cNvPr>
                <p:cNvSpPr/>
                <p:nvPr/>
              </p:nvSpPr>
              <p:spPr>
                <a:xfrm>
                  <a:off x="8752126" y="2858969"/>
                  <a:ext cx="348971" cy="347114"/>
                </a:xfrm>
                <a:prstGeom prst="ellipse">
                  <a:avLst/>
                </a:prstGeom>
                <a:solidFill>
                  <a:srgbClr val="3CBDDC"/>
                </a:solidFill>
                <a:ln>
                  <a:noFill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FE08D6C5-1D9A-4164-961F-96C3845DD0DE}"/>
                    </a:ext>
                  </a:extLst>
                </p:cNvPr>
                <p:cNvSpPr/>
                <p:nvPr/>
              </p:nvSpPr>
              <p:spPr>
                <a:xfrm>
                  <a:off x="9082062" y="3159520"/>
                  <a:ext cx="158624" cy="158742"/>
                </a:xfrm>
                <a:prstGeom prst="ellipse">
                  <a:avLst/>
                </a:prstGeom>
                <a:solidFill>
                  <a:srgbClr val="3CBD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" name="文本框 27">
                <a:extLst>
                  <a:ext uri="{FF2B5EF4-FFF2-40B4-BE49-F238E27FC236}">
                    <a16:creationId xmlns:a16="http://schemas.microsoft.com/office/drawing/2014/main" id="{B1868741-AD9F-4231-A694-78C15EB48C0E}"/>
                  </a:ext>
                </a:extLst>
              </p:cNvPr>
              <p:cNvSpPr txBox="1"/>
              <p:nvPr/>
            </p:nvSpPr>
            <p:spPr>
              <a:xfrm rot="5400000">
                <a:off x="3652850" y="2296975"/>
                <a:ext cx="1083827" cy="4924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Abbr</a:t>
                </a:r>
                <a:endParaRPr lang="zh-CN" alt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A521F82-CBC0-4C1A-A6E4-587BDDF78E4C}"/>
                </a:ext>
              </a:extLst>
            </p:cNvPr>
            <p:cNvCxnSpPr/>
            <p:nvPr/>
          </p:nvCxnSpPr>
          <p:spPr>
            <a:xfrm>
              <a:off x="1828847" y="3630563"/>
              <a:ext cx="8375194" cy="0"/>
            </a:xfrm>
            <a:prstGeom prst="line">
              <a:avLst/>
            </a:prstGeom>
            <a:ln>
              <a:solidFill>
                <a:srgbClr val="247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菱形 13">
              <a:extLst>
                <a:ext uri="{FF2B5EF4-FFF2-40B4-BE49-F238E27FC236}">
                  <a16:creationId xmlns:a16="http://schemas.microsoft.com/office/drawing/2014/main" id="{87571DB6-58D2-4BC0-98B5-8EE712D76673}"/>
                </a:ext>
              </a:extLst>
            </p:cNvPr>
            <p:cNvSpPr/>
            <p:nvPr/>
          </p:nvSpPr>
          <p:spPr>
            <a:xfrm>
              <a:off x="2402434" y="3541734"/>
              <a:ext cx="177790" cy="177658"/>
            </a:xfrm>
            <a:prstGeom prst="diamond">
              <a:avLst/>
            </a:prstGeom>
            <a:solidFill>
              <a:srgbClr val="3CB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菱形 14">
              <a:extLst>
                <a:ext uri="{FF2B5EF4-FFF2-40B4-BE49-F238E27FC236}">
                  <a16:creationId xmlns:a16="http://schemas.microsoft.com/office/drawing/2014/main" id="{109B96D3-9E96-4348-B1FF-F3903D946D5E}"/>
                </a:ext>
              </a:extLst>
            </p:cNvPr>
            <p:cNvSpPr/>
            <p:nvPr/>
          </p:nvSpPr>
          <p:spPr>
            <a:xfrm>
              <a:off x="3039515" y="3541734"/>
              <a:ext cx="177790" cy="177658"/>
            </a:xfrm>
            <a:prstGeom prst="diamond">
              <a:avLst/>
            </a:prstGeom>
            <a:solidFill>
              <a:srgbClr val="3CB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菱形 15">
              <a:extLst>
                <a:ext uri="{FF2B5EF4-FFF2-40B4-BE49-F238E27FC236}">
                  <a16:creationId xmlns:a16="http://schemas.microsoft.com/office/drawing/2014/main" id="{F229FF7C-7AB7-4E9E-9E0A-4758CFBEFBED}"/>
                </a:ext>
              </a:extLst>
            </p:cNvPr>
            <p:cNvSpPr/>
            <p:nvPr/>
          </p:nvSpPr>
          <p:spPr>
            <a:xfrm>
              <a:off x="3676597" y="3541734"/>
              <a:ext cx="177790" cy="177658"/>
            </a:xfrm>
            <a:prstGeom prst="diamond">
              <a:avLst/>
            </a:prstGeom>
            <a:solidFill>
              <a:srgbClr val="3CB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菱形 16">
              <a:extLst>
                <a:ext uri="{FF2B5EF4-FFF2-40B4-BE49-F238E27FC236}">
                  <a16:creationId xmlns:a16="http://schemas.microsoft.com/office/drawing/2014/main" id="{ACCEE8BC-0B91-482C-97B2-2A1A7F84432E}"/>
                </a:ext>
              </a:extLst>
            </p:cNvPr>
            <p:cNvSpPr/>
            <p:nvPr/>
          </p:nvSpPr>
          <p:spPr>
            <a:xfrm>
              <a:off x="4313679" y="3541734"/>
              <a:ext cx="177790" cy="177658"/>
            </a:xfrm>
            <a:prstGeom prst="diamond">
              <a:avLst/>
            </a:prstGeom>
            <a:solidFill>
              <a:srgbClr val="3CB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菱形 17">
              <a:extLst>
                <a:ext uri="{FF2B5EF4-FFF2-40B4-BE49-F238E27FC236}">
                  <a16:creationId xmlns:a16="http://schemas.microsoft.com/office/drawing/2014/main" id="{376920B4-297A-4A5C-AC02-45B565A3D644}"/>
                </a:ext>
              </a:extLst>
            </p:cNvPr>
            <p:cNvSpPr/>
            <p:nvPr/>
          </p:nvSpPr>
          <p:spPr>
            <a:xfrm>
              <a:off x="4950761" y="3541734"/>
              <a:ext cx="177790" cy="177658"/>
            </a:xfrm>
            <a:prstGeom prst="diamond">
              <a:avLst/>
            </a:prstGeom>
            <a:solidFill>
              <a:srgbClr val="FED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菱形 18">
              <a:extLst>
                <a:ext uri="{FF2B5EF4-FFF2-40B4-BE49-F238E27FC236}">
                  <a16:creationId xmlns:a16="http://schemas.microsoft.com/office/drawing/2014/main" id="{9FB716FF-2182-4852-A5F9-B8AB0AF498A9}"/>
                </a:ext>
              </a:extLst>
            </p:cNvPr>
            <p:cNvSpPr/>
            <p:nvPr/>
          </p:nvSpPr>
          <p:spPr>
            <a:xfrm>
              <a:off x="5587843" y="3541734"/>
              <a:ext cx="175674" cy="177658"/>
            </a:xfrm>
            <a:prstGeom prst="diamond">
              <a:avLst/>
            </a:prstGeom>
            <a:solidFill>
              <a:srgbClr val="3CB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菱形 19">
              <a:extLst>
                <a:ext uri="{FF2B5EF4-FFF2-40B4-BE49-F238E27FC236}">
                  <a16:creationId xmlns:a16="http://schemas.microsoft.com/office/drawing/2014/main" id="{610E41F8-71B7-4003-B801-B2FEA7B17999}"/>
                </a:ext>
              </a:extLst>
            </p:cNvPr>
            <p:cNvSpPr/>
            <p:nvPr/>
          </p:nvSpPr>
          <p:spPr>
            <a:xfrm>
              <a:off x="7496972" y="3541734"/>
              <a:ext cx="177790" cy="177658"/>
            </a:xfrm>
            <a:prstGeom prst="diamond">
              <a:avLst/>
            </a:prstGeom>
            <a:solidFill>
              <a:srgbClr val="3CB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菱形 20">
              <a:extLst>
                <a:ext uri="{FF2B5EF4-FFF2-40B4-BE49-F238E27FC236}">
                  <a16:creationId xmlns:a16="http://schemas.microsoft.com/office/drawing/2014/main" id="{BB5B9633-F609-4ADE-A804-547F38E3A731}"/>
                </a:ext>
              </a:extLst>
            </p:cNvPr>
            <p:cNvSpPr/>
            <p:nvPr/>
          </p:nvSpPr>
          <p:spPr>
            <a:xfrm>
              <a:off x="8134055" y="3541734"/>
              <a:ext cx="177790" cy="177658"/>
            </a:xfrm>
            <a:prstGeom prst="diamond">
              <a:avLst/>
            </a:prstGeom>
            <a:solidFill>
              <a:srgbClr val="BDE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菱形 21">
              <a:extLst>
                <a:ext uri="{FF2B5EF4-FFF2-40B4-BE49-F238E27FC236}">
                  <a16:creationId xmlns:a16="http://schemas.microsoft.com/office/drawing/2014/main" id="{3281C556-86BB-4190-82BF-E933CCA66DA7}"/>
                </a:ext>
              </a:extLst>
            </p:cNvPr>
            <p:cNvSpPr/>
            <p:nvPr/>
          </p:nvSpPr>
          <p:spPr>
            <a:xfrm>
              <a:off x="6224925" y="3541734"/>
              <a:ext cx="175673" cy="177658"/>
            </a:xfrm>
            <a:prstGeom prst="diamond">
              <a:avLst/>
            </a:prstGeom>
            <a:solidFill>
              <a:srgbClr val="F08A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菱形 22">
              <a:extLst>
                <a:ext uri="{FF2B5EF4-FFF2-40B4-BE49-F238E27FC236}">
                  <a16:creationId xmlns:a16="http://schemas.microsoft.com/office/drawing/2014/main" id="{E8B6F419-8594-4B63-A697-83B45DCF2C62}"/>
                </a:ext>
              </a:extLst>
            </p:cNvPr>
            <p:cNvSpPr/>
            <p:nvPr/>
          </p:nvSpPr>
          <p:spPr>
            <a:xfrm>
              <a:off x="6862007" y="3541734"/>
              <a:ext cx="175674" cy="177658"/>
            </a:xfrm>
            <a:prstGeom prst="diamond">
              <a:avLst/>
            </a:prstGeom>
            <a:solidFill>
              <a:srgbClr val="3CB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菱形 23">
              <a:extLst>
                <a:ext uri="{FF2B5EF4-FFF2-40B4-BE49-F238E27FC236}">
                  <a16:creationId xmlns:a16="http://schemas.microsoft.com/office/drawing/2014/main" id="{DFD17BED-1DD9-4D51-A4D5-AB2B00C77C3C}"/>
                </a:ext>
              </a:extLst>
            </p:cNvPr>
            <p:cNvSpPr/>
            <p:nvPr/>
          </p:nvSpPr>
          <p:spPr>
            <a:xfrm>
              <a:off x="8771136" y="3541734"/>
              <a:ext cx="177790" cy="177658"/>
            </a:xfrm>
            <a:prstGeom prst="diamond">
              <a:avLst/>
            </a:prstGeom>
            <a:solidFill>
              <a:srgbClr val="3CB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A13A431D-AA5A-4F89-82AF-C8A6709291DE}"/>
                </a:ext>
              </a:extLst>
            </p:cNvPr>
            <p:cNvSpPr/>
            <p:nvPr/>
          </p:nvSpPr>
          <p:spPr>
            <a:xfrm>
              <a:off x="9408219" y="3541734"/>
              <a:ext cx="177790" cy="177658"/>
            </a:xfrm>
            <a:prstGeom prst="diamond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4EEB100-D2E9-43EA-AF97-BEA9866D943C}"/>
                </a:ext>
              </a:extLst>
            </p:cNvPr>
            <p:cNvGrpSpPr/>
            <p:nvPr/>
          </p:nvGrpSpPr>
          <p:grpSpPr>
            <a:xfrm rot="-5400000">
              <a:off x="10201328" y="2890911"/>
              <a:ext cx="1228799" cy="1257231"/>
              <a:chOff x="3692301" y="1934467"/>
              <a:chExt cx="1228799" cy="1257231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03FE0113-518E-4F74-9E91-491BA54514CC}"/>
                  </a:ext>
                </a:extLst>
              </p:cNvPr>
              <p:cNvGrpSpPr/>
              <p:nvPr/>
            </p:nvGrpSpPr>
            <p:grpSpPr>
              <a:xfrm>
                <a:off x="3692301" y="1934467"/>
                <a:ext cx="1228799" cy="1257231"/>
                <a:chOff x="8011885" y="2061901"/>
                <a:chExt cx="1228799" cy="1257231"/>
              </a:xfrm>
            </p:grpSpPr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ECADAF7A-60DC-4FCB-8558-03141D7A15B6}"/>
                    </a:ext>
                  </a:extLst>
                </p:cNvPr>
                <p:cNvSpPr/>
                <p:nvPr/>
              </p:nvSpPr>
              <p:spPr>
                <a:xfrm>
                  <a:off x="8011885" y="2061901"/>
                  <a:ext cx="1104015" cy="1102722"/>
                </a:xfrm>
                <a:prstGeom prst="ellipse">
                  <a:avLst/>
                </a:prstGeom>
                <a:solidFill>
                  <a:srgbClr val="F08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C2E1E54D-3F21-4243-88B7-AA4F40604B64}"/>
                    </a:ext>
                  </a:extLst>
                </p:cNvPr>
                <p:cNvSpPr/>
                <p:nvPr/>
              </p:nvSpPr>
              <p:spPr>
                <a:xfrm>
                  <a:off x="8752125" y="2859840"/>
                  <a:ext cx="348971" cy="347114"/>
                </a:xfrm>
                <a:prstGeom prst="ellipse">
                  <a:avLst/>
                </a:prstGeom>
                <a:solidFill>
                  <a:srgbClr val="F08A73"/>
                </a:solidFill>
                <a:ln>
                  <a:noFill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9F5AAE55-E28F-4E52-8508-B473A2B39850}"/>
                    </a:ext>
                  </a:extLst>
                </p:cNvPr>
                <p:cNvSpPr/>
                <p:nvPr/>
              </p:nvSpPr>
              <p:spPr>
                <a:xfrm>
                  <a:off x="9082060" y="3160390"/>
                  <a:ext cx="158624" cy="158742"/>
                </a:xfrm>
                <a:prstGeom prst="ellipse">
                  <a:avLst/>
                </a:prstGeom>
                <a:solidFill>
                  <a:srgbClr val="FDFD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" name="文本框 22">
                <a:extLst>
                  <a:ext uri="{FF2B5EF4-FFF2-40B4-BE49-F238E27FC236}">
                    <a16:creationId xmlns:a16="http://schemas.microsoft.com/office/drawing/2014/main" id="{5C8C9B98-C61E-4815-85AE-CC1C2F945D41}"/>
                  </a:ext>
                </a:extLst>
              </p:cNvPr>
              <p:cNvSpPr txBox="1"/>
              <p:nvPr/>
            </p:nvSpPr>
            <p:spPr>
              <a:xfrm rot="5400000">
                <a:off x="3667797" y="2358251"/>
                <a:ext cx="1083827" cy="4920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Expr</a:t>
                </a:r>
                <a:endParaRPr lang="zh-CN" alt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6110B3D-3C94-4578-939D-582C158C2D63}"/>
              </a:ext>
            </a:extLst>
          </p:cNvPr>
          <p:cNvGrpSpPr/>
          <p:nvPr/>
        </p:nvGrpSpPr>
        <p:grpSpPr>
          <a:xfrm>
            <a:off x="3340395" y="3418938"/>
            <a:ext cx="1529867" cy="1608137"/>
            <a:chOff x="1791765" y="3981922"/>
            <a:chExt cx="2038801" cy="2145071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CC3A3E3-1C57-444A-8F3E-C2EE943C9919}"/>
                </a:ext>
              </a:extLst>
            </p:cNvPr>
            <p:cNvSpPr/>
            <p:nvPr/>
          </p:nvSpPr>
          <p:spPr>
            <a:xfrm>
              <a:off x="1791765" y="4153442"/>
              <a:ext cx="1973862" cy="19735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BD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80616840-FA5A-471D-8B1A-BE8825E49675}"/>
                </a:ext>
              </a:extLst>
            </p:cNvPr>
            <p:cNvCxnSpPr/>
            <p:nvPr/>
          </p:nvCxnSpPr>
          <p:spPr>
            <a:xfrm>
              <a:off x="2797473" y="3981922"/>
              <a:ext cx="0" cy="184226"/>
            </a:xfrm>
            <a:prstGeom prst="line">
              <a:avLst/>
            </a:prstGeom>
            <a:ln w="28575">
              <a:solidFill>
                <a:srgbClr val="247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E762B82-200E-469D-938E-E47E17C2B1D1}"/>
                </a:ext>
              </a:extLst>
            </p:cNvPr>
            <p:cNvGrpSpPr/>
            <p:nvPr/>
          </p:nvGrpSpPr>
          <p:grpSpPr>
            <a:xfrm>
              <a:off x="2559876" y="4363311"/>
              <a:ext cx="420688" cy="346075"/>
              <a:chOff x="7153275" y="2511425"/>
              <a:chExt cx="420688" cy="346075"/>
            </a:xfrm>
            <a:solidFill>
              <a:srgbClr val="247BB5"/>
            </a:solidFill>
          </p:grpSpPr>
          <p:sp>
            <p:nvSpPr>
              <p:cNvPr id="43" name="Rectangle 165">
                <a:extLst>
                  <a:ext uri="{FF2B5EF4-FFF2-40B4-BE49-F238E27FC236}">
                    <a16:creationId xmlns:a16="http://schemas.microsoft.com/office/drawing/2014/main" id="{BD103C9A-3D03-4688-82FD-2BAD3DD16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2325" y="2701925"/>
                <a:ext cx="55563" cy="155575"/>
              </a:xfrm>
              <a:prstGeom prst="rect">
                <a:avLst/>
              </a:prstGeom>
              <a:grpFill/>
              <a:ln w="30163" cap="rnd">
                <a:solidFill>
                  <a:srgbClr val="FFFFFF"/>
                </a:solidFill>
                <a:prstDash val="solid"/>
                <a:round/>
              </a:ln>
            </p:spPr>
            <p:txBody>
              <a:bodyPr lIns="60222" tIns="30111" rIns="60222" bIns="3011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8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Rectangle 166">
                <a:extLst>
                  <a:ext uri="{FF2B5EF4-FFF2-40B4-BE49-F238E27FC236}">
                    <a16:creationId xmlns:a16="http://schemas.microsoft.com/office/drawing/2014/main" id="{00653381-1071-44BC-989A-01D65BC60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1863" y="2584450"/>
                <a:ext cx="55562" cy="273050"/>
              </a:xfrm>
              <a:prstGeom prst="rect">
                <a:avLst/>
              </a:prstGeom>
              <a:grpFill/>
              <a:ln w="30163" cap="rnd">
                <a:solidFill>
                  <a:srgbClr val="FFFFFF"/>
                </a:solidFill>
                <a:prstDash val="solid"/>
                <a:round/>
              </a:ln>
            </p:spPr>
            <p:txBody>
              <a:bodyPr lIns="60222" tIns="30111" rIns="60222" bIns="3011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8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Rectangle 167">
                <a:extLst>
                  <a:ext uri="{FF2B5EF4-FFF2-40B4-BE49-F238E27FC236}">
                    <a16:creationId xmlns:a16="http://schemas.microsoft.com/office/drawing/2014/main" id="{4CC7573C-FD75-40F6-8441-CB26041FC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1400" y="2638425"/>
                <a:ext cx="53975" cy="219075"/>
              </a:xfrm>
              <a:prstGeom prst="rect">
                <a:avLst/>
              </a:prstGeom>
              <a:grpFill/>
              <a:ln w="30163" cap="rnd">
                <a:solidFill>
                  <a:srgbClr val="FFFFFF"/>
                </a:solidFill>
                <a:prstDash val="solid"/>
                <a:round/>
              </a:ln>
            </p:spPr>
            <p:txBody>
              <a:bodyPr lIns="60222" tIns="30111" rIns="60222" bIns="3011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8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6" name="Rectangle 168">
                <a:extLst>
                  <a:ext uri="{FF2B5EF4-FFF2-40B4-BE49-F238E27FC236}">
                    <a16:creationId xmlns:a16="http://schemas.microsoft.com/office/drawing/2014/main" id="{4564F246-4574-40ED-868A-F0FC44C93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0938" y="2511425"/>
                <a:ext cx="53975" cy="346075"/>
              </a:xfrm>
              <a:prstGeom prst="rect">
                <a:avLst/>
              </a:prstGeom>
              <a:grpFill/>
              <a:ln w="30163" cap="rnd">
                <a:solidFill>
                  <a:srgbClr val="FFFFFF"/>
                </a:solidFill>
                <a:prstDash val="solid"/>
                <a:round/>
              </a:ln>
            </p:spPr>
            <p:txBody>
              <a:bodyPr lIns="60222" tIns="30111" rIns="60222" bIns="3011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8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7" name="Line 169">
                <a:extLst>
                  <a:ext uri="{FF2B5EF4-FFF2-40B4-BE49-F238E27FC236}">
                    <a16:creationId xmlns:a16="http://schemas.microsoft.com/office/drawing/2014/main" id="{89E0E9FB-7D2F-4FBE-B53C-A29FC6683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53275" y="2857500"/>
                <a:ext cx="420688" cy="0"/>
              </a:xfrm>
              <a:prstGeom prst="line">
                <a:avLst/>
              </a:prstGeom>
              <a:grpFill/>
              <a:ln w="30163" cap="rnd">
                <a:solidFill>
                  <a:srgbClr val="247BB5"/>
                </a:solidFill>
                <a:prstDash val="solid"/>
                <a:round/>
              </a:ln>
            </p:spPr>
            <p:txBody>
              <a:bodyPr lIns="60222" tIns="30111" rIns="60222" bIns="3011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8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EE2494C-4881-4E6A-88AD-558EC55DB1D7}"/>
                </a:ext>
              </a:extLst>
            </p:cNvPr>
            <p:cNvSpPr/>
            <p:nvPr/>
          </p:nvSpPr>
          <p:spPr>
            <a:xfrm>
              <a:off x="2003949" y="4872037"/>
              <a:ext cx="1826617" cy="8621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Enclosing Method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FFC3D9B-9328-4F4B-A4C6-CDA6E903BB25}"/>
              </a:ext>
            </a:extLst>
          </p:cNvPr>
          <p:cNvGrpSpPr/>
          <p:nvPr/>
        </p:nvGrpSpPr>
        <p:grpSpPr>
          <a:xfrm rot="10800000">
            <a:off x="5245593" y="1700808"/>
            <a:ext cx="1507371" cy="1640911"/>
            <a:chOff x="1775581" y="3981922"/>
            <a:chExt cx="2008823" cy="2186660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410F7B7C-5C48-4F73-A421-A1CE9BD3ACB4}"/>
                </a:ext>
              </a:extLst>
            </p:cNvPr>
            <p:cNvSpPr/>
            <p:nvPr/>
          </p:nvSpPr>
          <p:spPr>
            <a:xfrm>
              <a:off x="1810542" y="4194834"/>
              <a:ext cx="1973862" cy="19737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08A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AE13A61-6D05-426F-8250-3AC274D74133}"/>
                </a:ext>
              </a:extLst>
            </p:cNvPr>
            <p:cNvCxnSpPr/>
            <p:nvPr/>
          </p:nvCxnSpPr>
          <p:spPr>
            <a:xfrm>
              <a:off x="2797472" y="3981922"/>
              <a:ext cx="0" cy="184048"/>
            </a:xfrm>
            <a:prstGeom prst="line">
              <a:avLst/>
            </a:prstGeom>
            <a:ln w="28575">
              <a:solidFill>
                <a:srgbClr val="F08A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530C01B-19A4-4621-A323-C4F2BB048438}"/>
                </a:ext>
              </a:extLst>
            </p:cNvPr>
            <p:cNvSpPr/>
            <p:nvPr/>
          </p:nvSpPr>
          <p:spPr>
            <a:xfrm rot="10800000">
              <a:off x="1775581" y="4571535"/>
              <a:ext cx="1777219" cy="86129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Enclosing Class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84F9866-6264-486D-9FA2-1FDFF065F23A}"/>
              </a:ext>
            </a:extLst>
          </p:cNvPr>
          <p:cNvGrpSpPr/>
          <p:nvPr/>
        </p:nvGrpSpPr>
        <p:grpSpPr>
          <a:xfrm>
            <a:off x="6683670" y="3418938"/>
            <a:ext cx="1481138" cy="1631950"/>
            <a:chOff x="1809484" y="3981922"/>
            <a:chExt cx="1973862" cy="2176835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54BC7D3-B21C-42BF-AA46-894FA896E7DB}"/>
                </a:ext>
              </a:extLst>
            </p:cNvPr>
            <p:cNvSpPr/>
            <p:nvPr/>
          </p:nvSpPr>
          <p:spPr>
            <a:xfrm>
              <a:off x="1809484" y="4185206"/>
              <a:ext cx="1973862" cy="19735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72F84C67-43C7-4ABB-BBAA-C6D453052776}"/>
                </a:ext>
              </a:extLst>
            </p:cNvPr>
            <p:cNvCxnSpPr/>
            <p:nvPr/>
          </p:nvCxnSpPr>
          <p:spPr>
            <a:xfrm>
              <a:off x="2797473" y="3981922"/>
              <a:ext cx="0" cy="184227"/>
            </a:xfrm>
            <a:prstGeom prst="line">
              <a:avLst/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0F444EF-56A8-48A3-B9F5-EF8162F0C9E5}"/>
                </a:ext>
              </a:extLst>
            </p:cNvPr>
            <p:cNvSpPr/>
            <p:nvPr/>
          </p:nvSpPr>
          <p:spPr>
            <a:xfrm>
              <a:off x="2042202" y="4913932"/>
              <a:ext cx="1686139" cy="78002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Enclosing Project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A46B9CB-FC2A-4407-8D1D-F60EB5DF687A}"/>
              </a:ext>
            </a:extLst>
          </p:cNvPr>
          <p:cNvGrpSpPr/>
          <p:nvPr/>
        </p:nvGrpSpPr>
        <p:grpSpPr>
          <a:xfrm>
            <a:off x="5822452" y="1776501"/>
            <a:ext cx="311944" cy="310753"/>
            <a:chOff x="2873375" y="3552825"/>
            <a:chExt cx="415925" cy="414338"/>
          </a:xfrm>
          <a:solidFill>
            <a:srgbClr val="F08A73"/>
          </a:solidFill>
        </p:grpSpPr>
        <p:sp>
          <p:nvSpPr>
            <p:cNvPr id="81" name="Oval 60">
              <a:extLst>
                <a:ext uri="{FF2B5EF4-FFF2-40B4-BE49-F238E27FC236}">
                  <a16:creationId xmlns:a16="http://schemas.microsoft.com/office/drawing/2014/main" id="{A23F7D84-C0C3-4EC5-B3FE-B7BDAAD25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75" y="3552825"/>
              <a:ext cx="415925" cy="414338"/>
            </a:xfrm>
            <a:prstGeom prst="ellipse">
              <a:avLst/>
            </a:pr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" name="Oval 61">
              <a:extLst>
                <a:ext uri="{FF2B5EF4-FFF2-40B4-BE49-F238E27FC236}">
                  <a16:creationId xmlns:a16="http://schemas.microsoft.com/office/drawing/2014/main" id="{6F23B774-776F-45DC-879F-2CFBCAB18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3732213"/>
              <a:ext cx="53975" cy="53975"/>
            </a:xfrm>
            <a:prstGeom prst="ellipse">
              <a:avLst/>
            </a:pr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Oval 62">
              <a:extLst>
                <a:ext uri="{FF2B5EF4-FFF2-40B4-BE49-F238E27FC236}">
                  <a16:creationId xmlns:a16="http://schemas.microsoft.com/office/drawing/2014/main" id="{5EFAF537-07DF-45D3-9260-1F61D636D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375" y="3803650"/>
              <a:ext cx="36513" cy="36513"/>
            </a:xfrm>
            <a:prstGeom prst="ellipse">
              <a:avLst/>
            </a:pr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Line 63">
              <a:extLst>
                <a:ext uri="{FF2B5EF4-FFF2-40B4-BE49-F238E27FC236}">
                  <a16:creationId xmlns:a16="http://schemas.microsoft.com/office/drawing/2014/main" id="{321A5E59-A47A-40D5-B769-4944632CC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1975" y="3660775"/>
              <a:ext cx="77788" cy="79375"/>
            </a:xfrm>
            <a:prstGeom prst="line">
              <a:avLst/>
            </a:pr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5" name="Line 64">
              <a:extLst>
                <a:ext uri="{FF2B5EF4-FFF2-40B4-BE49-F238E27FC236}">
                  <a16:creationId xmlns:a16="http://schemas.microsoft.com/office/drawing/2014/main" id="{97E45CC0-F251-4601-94CA-8B2D69381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6888" y="3778250"/>
              <a:ext cx="26987" cy="25400"/>
            </a:xfrm>
            <a:prstGeom prst="line">
              <a:avLst/>
            </a:pr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Freeform 65">
              <a:extLst>
                <a:ext uri="{FF2B5EF4-FFF2-40B4-BE49-F238E27FC236}">
                  <a16:creationId xmlns:a16="http://schemas.microsoft.com/office/drawing/2014/main" id="{32117F0D-6B3B-4EC5-8E06-D735ECCD3B0C}"/>
                </a:ext>
              </a:extLst>
            </p:cNvPr>
            <p:cNvSpPr/>
            <p:nvPr/>
          </p:nvSpPr>
          <p:spPr bwMode="auto">
            <a:xfrm>
              <a:off x="3063875" y="3606800"/>
              <a:ext cx="34925" cy="17463"/>
            </a:xfrm>
            <a:custGeom>
              <a:avLst/>
              <a:gdLst>
                <a:gd name="T0" fmla="*/ 38 w 38"/>
                <a:gd name="T1" fmla="*/ 19 h 19"/>
                <a:gd name="T2" fmla="*/ 19 w 38"/>
                <a:gd name="T3" fmla="*/ 0 h 19"/>
                <a:gd name="T4" fmla="*/ 0 w 38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19">
                  <a:moveTo>
                    <a:pt x="38" y="19"/>
                  </a:moveTo>
                  <a:lnTo>
                    <a:pt x="19" y="0"/>
                  </a:lnTo>
                  <a:lnTo>
                    <a:pt x="0" y="19"/>
                  </a:lnTo>
                </a:path>
              </a:pathLst>
            </a:cu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Freeform 66">
              <a:extLst>
                <a:ext uri="{FF2B5EF4-FFF2-40B4-BE49-F238E27FC236}">
                  <a16:creationId xmlns:a16="http://schemas.microsoft.com/office/drawing/2014/main" id="{C811CA40-131C-4C0B-8402-77678221554E}"/>
                </a:ext>
              </a:extLst>
            </p:cNvPr>
            <p:cNvSpPr/>
            <p:nvPr/>
          </p:nvSpPr>
          <p:spPr bwMode="auto">
            <a:xfrm>
              <a:off x="3063875" y="3894138"/>
              <a:ext cx="34925" cy="19050"/>
            </a:xfrm>
            <a:custGeom>
              <a:avLst/>
              <a:gdLst>
                <a:gd name="T0" fmla="*/ 0 w 38"/>
                <a:gd name="T1" fmla="*/ 0 h 19"/>
                <a:gd name="T2" fmla="*/ 19 w 38"/>
                <a:gd name="T3" fmla="*/ 19 h 19"/>
                <a:gd name="T4" fmla="*/ 38 w 38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19">
                  <a:moveTo>
                    <a:pt x="0" y="0"/>
                  </a:moveTo>
                  <a:lnTo>
                    <a:pt x="19" y="19"/>
                  </a:lnTo>
                  <a:lnTo>
                    <a:pt x="38" y="0"/>
                  </a:lnTo>
                </a:path>
              </a:pathLst>
            </a:cu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Freeform 67">
              <a:extLst>
                <a:ext uri="{FF2B5EF4-FFF2-40B4-BE49-F238E27FC236}">
                  <a16:creationId xmlns:a16="http://schemas.microsoft.com/office/drawing/2014/main" id="{78E2DC19-8D36-4FFD-A920-393B8F2ED4EE}"/>
                </a:ext>
              </a:extLst>
            </p:cNvPr>
            <p:cNvSpPr/>
            <p:nvPr/>
          </p:nvSpPr>
          <p:spPr bwMode="auto">
            <a:xfrm>
              <a:off x="3216275" y="3741738"/>
              <a:ext cx="17463" cy="36512"/>
            </a:xfrm>
            <a:custGeom>
              <a:avLst/>
              <a:gdLst>
                <a:gd name="T0" fmla="*/ 0 w 19"/>
                <a:gd name="T1" fmla="*/ 38 h 38"/>
                <a:gd name="T2" fmla="*/ 19 w 19"/>
                <a:gd name="T3" fmla="*/ 19 h 38"/>
                <a:gd name="T4" fmla="*/ 0 w 19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8">
                  <a:moveTo>
                    <a:pt x="0" y="38"/>
                  </a:moveTo>
                  <a:lnTo>
                    <a:pt x="19" y="19"/>
                  </a:lnTo>
                  <a:lnTo>
                    <a:pt x="0" y="0"/>
                  </a:lnTo>
                </a:path>
              </a:pathLst>
            </a:cu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Freeform 68">
              <a:extLst>
                <a:ext uri="{FF2B5EF4-FFF2-40B4-BE49-F238E27FC236}">
                  <a16:creationId xmlns:a16="http://schemas.microsoft.com/office/drawing/2014/main" id="{D0E04B65-AF59-4696-BB88-95DE43ACC15D}"/>
                </a:ext>
              </a:extLst>
            </p:cNvPr>
            <p:cNvSpPr/>
            <p:nvPr/>
          </p:nvSpPr>
          <p:spPr bwMode="auto">
            <a:xfrm>
              <a:off x="2927350" y="3741738"/>
              <a:ext cx="19050" cy="36512"/>
            </a:xfrm>
            <a:custGeom>
              <a:avLst/>
              <a:gdLst>
                <a:gd name="T0" fmla="*/ 19 w 19"/>
                <a:gd name="T1" fmla="*/ 0 h 38"/>
                <a:gd name="T2" fmla="*/ 0 w 19"/>
                <a:gd name="T3" fmla="*/ 19 h 38"/>
                <a:gd name="T4" fmla="*/ 19 w 19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8">
                  <a:moveTo>
                    <a:pt x="19" y="0"/>
                  </a:moveTo>
                  <a:lnTo>
                    <a:pt x="0" y="19"/>
                  </a:lnTo>
                  <a:lnTo>
                    <a:pt x="19" y="38"/>
                  </a:lnTo>
                </a:path>
              </a:pathLst>
            </a:cu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05EFF10B-9FE7-48D4-B6CD-3A4914DD801C}"/>
              </a:ext>
            </a:extLst>
          </p:cNvPr>
          <p:cNvGrpSpPr/>
          <p:nvPr/>
        </p:nvGrpSpPr>
        <p:grpSpPr>
          <a:xfrm>
            <a:off x="7325716" y="3706280"/>
            <a:ext cx="232172" cy="314323"/>
            <a:chOff x="5059363" y="2474913"/>
            <a:chExt cx="309562" cy="419100"/>
          </a:xfrm>
          <a:solidFill>
            <a:srgbClr val="404040"/>
          </a:solidFill>
        </p:grpSpPr>
        <p:sp>
          <p:nvSpPr>
            <p:cNvPr id="91" name="Freeform 147">
              <a:extLst>
                <a:ext uri="{FF2B5EF4-FFF2-40B4-BE49-F238E27FC236}">
                  <a16:creationId xmlns:a16="http://schemas.microsoft.com/office/drawing/2014/main" id="{A10F87FD-C012-4C3D-9D82-BC1000BF8530}"/>
                </a:ext>
              </a:extLst>
            </p:cNvPr>
            <p:cNvSpPr/>
            <p:nvPr/>
          </p:nvSpPr>
          <p:spPr bwMode="auto">
            <a:xfrm>
              <a:off x="5078413" y="2838450"/>
              <a:ext cx="273050" cy="55563"/>
            </a:xfrm>
            <a:custGeom>
              <a:avLst/>
              <a:gdLst>
                <a:gd name="T0" fmla="*/ 0 w 284"/>
                <a:gd name="T1" fmla="*/ 0 h 57"/>
                <a:gd name="T2" fmla="*/ 0 w 284"/>
                <a:gd name="T3" fmla="*/ 57 h 57"/>
                <a:gd name="T4" fmla="*/ 284 w 284"/>
                <a:gd name="T5" fmla="*/ 57 h 57"/>
                <a:gd name="T6" fmla="*/ 284 w 284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57">
                  <a:moveTo>
                    <a:pt x="0" y="0"/>
                  </a:moveTo>
                  <a:lnTo>
                    <a:pt x="0" y="57"/>
                  </a:lnTo>
                  <a:lnTo>
                    <a:pt x="284" y="57"/>
                  </a:lnTo>
                  <a:lnTo>
                    <a:pt x="284" y="0"/>
                  </a:lnTo>
                </a:path>
              </a:pathLst>
            </a:cu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" name="Freeform 148">
              <a:extLst>
                <a:ext uri="{FF2B5EF4-FFF2-40B4-BE49-F238E27FC236}">
                  <a16:creationId xmlns:a16="http://schemas.microsoft.com/office/drawing/2014/main" id="{7CC2EB11-B61B-49F3-A7A4-62CC39C2205C}"/>
                </a:ext>
              </a:extLst>
            </p:cNvPr>
            <p:cNvSpPr/>
            <p:nvPr/>
          </p:nvSpPr>
          <p:spPr bwMode="auto">
            <a:xfrm>
              <a:off x="5168900" y="2511425"/>
              <a:ext cx="36513" cy="73025"/>
            </a:xfrm>
            <a:custGeom>
              <a:avLst/>
              <a:gdLst>
                <a:gd name="T0" fmla="*/ 16 w 16"/>
                <a:gd name="T1" fmla="*/ 0 h 32"/>
                <a:gd name="T2" fmla="*/ 0 w 16"/>
                <a:gd name="T3" fmla="*/ 20 h 32"/>
                <a:gd name="T4" fmla="*/ 4 w 16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2">
                  <a:moveTo>
                    <a:pt x="16" y="0"/>
                  </a:moveTo>
                  <a:cubicBezTo>
                    <a:pt x="7" y="2"/>
                    <a:pt x="0" y="10"/>
                    <a:pt x="0" y="20"/>
                  </a:cubicBezTo>
                  <a:cubicBezTo>
                    <a:pt x="0" y="24"/>
                    <a:pt x="2" y="28"/>
                    <a:pt x="4" y="32"/>
                  </a:cubicBezTo>
                </a:path>
              </a:pathLst>
            </a:cu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" name="Freeform 149">
              <a:extLst>
                <a:ext uri="{FF2B5EF4-FFF2-40B4-BE49-F238E27FC236}">
                  <a16:creationId xmlns:a16="http://schemas.microsoft.com/office/drawing/2014/main" id="{0918E0C8-7AFE-4D50-81D5-C70CCCC4852C}"/>
                </a:ext>
              </a:extLst>
            </p:cNvPr>
            <p:cNvSpPr/>
            <p:nvPr/>
          </p:nvSpPr>
          <p:spPr bwMode="auto">
            <a:xfrm>
              <a:off x="5059363" y="2474913"/>
              <a:ext cx="309562" cy="363537"/>
            </a:xfrm>
            <a:custGeom>
              <a:avLst/>
              <a:gdLst>
                <a:gd name="T0" fmla="*/ 136 w 136"/>
                <a:gd name="T1" fmla="*/ 160 h 160"/>
                <a:gd name="T2" fmla="*/ 0 w 136"/>
                <a:gd name="T3" fmla="*/ 160 h 160"/>
                <a:gd name="T4" fmla="*/ 0 w 136"/>
                <a:gd name="T5" fmla="*/ 148 h 160"/>
                <a:gd name="T6" fmla="*/ 8 w 136"/>
                <a:gd name="T7" fmla="*/ 140 h 160"/>
                <a:gd name="T8" fmla="*/ 56 w 136"/>
                <a:gd name="T9" fmla="*/ 108 h 160"/>
                <a:gd name="T10" fmla="*/ 56 w 136"/>
                <a:gd name="T11" fmla="*/ 84 h 160"/>
                <a:gd name="T12" fmla="*/ 45 w 136"/>
                <a:gd name="T13" fmla="*/ 63 h 160"/>
                <a:gd name="T14" fmla="*/ 32 w 136"/>
                <a:gd name="T15" fmla="*/ 36 h 160"/>
                <a:gd name="T16" fmla="*/ 68 w 136"/>
                <a:gd name="T17" fmla="*/ 0 h 160"/>
                <a:gd name="T18" fmla="*/ 104 w 136"/>
                <a:gd name="T19" fmla="*/ 36 h 160"/>
                <a:gd name="T20" fmla="*/ 91 w 136"/>
                <a:gd name="T21" fmla="*/ 63 h 160"/>
                <a:gd name="T22" fmla="*/ 80 w 136"/>
                <a:gd name="T23" fmla="*/ 83 h 160"/>
                <a:gd name="T24" fmla="*/ 80 w 136"/>
                <a:gd name="T25" fmla="*/ 108 h 160"/>
                <a:gd name="T26" fmla="*/ 128 w 136"/>
                <a:gd name="T27" fmla="*/ 140 h 160"/>
                <a:gd name="T28" fmla="*/ 136 w 136"/>
                <a:gd name="T29" fmla="*/ 148 h 160"/>
                <a:gd name="T30" fmla="*/ 136 w 136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160">
                  <a:moveTo>
                    <a:pt x="136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3"/>
                    <a:pt x="4" y="140"/>
                    <a:pt x="8" y="140"/>
                  </a:cubicBezTo>
                  <a:cubicBezTo>
                    <a:pt x="26" y="140"/>
                    <a:pt x="56" y="126"/>
                    <a:pt x="56" y="108"/>
                  </a:cubicBezTo>
                  <a:cubicBezTo>
                    <a:pt x="56" y="108"/>
                    <a:pt x="56" y="88"/>
                    <a:pt x="56" y="84"/>
                  </a:cubicBezTo>
                  <a:cubicBezTo>
                    <a:pt x="56" y="76"/>
                    <a:pt x="56" y="74"/>
                    <a:pt x="45" y="63"/>
                  </a:cubicBezTo>
                  <a:cubicBezTo>
                    <a:pt x="37" y="57"/>
                    <a:pt x="32" y="47"/>
                    <a:pt x="32" y="36"/>
                  </a:cubicBezTo>
                  <a:cubicBezTo>
                    <a:pt x="32" y="16"/>
                    <a:pt x="48" y="0"/>
                    <a:pt x="68" y="0"/>
                  </a:cubicBezTo>
                  <a:cubicBezTo>
                    <a:pt x="88" y="0"/>
                    <a:pt x="104" y="16"/>
                    <a:pt x="104" y="36"/>
                  </a:cubicBezTo>
                  <a:cubicBezTo>
                    <a:pt x="104" y="47"/>
                    <a:pt x="99" y="57"/>
                    <a:pt x="91" y="63"/>
                  </a:cubicBezTo>
                  <a:cubicBezTo>
                    <a:pt x="81" y="74"/>
                    <a:pt x="80" y="76"/>
                    <a:pt x="80" y="83"/>
                  </a:cubicBezTo>
                  <a:cubicBezTo>
                    <a:pt x="80" y="86"/>
                    <a:pt x="80" y="108"/>
                    <a:pt x="80" y="108"/>
                  </a:cubicBezTo>
                  <a:cubicBezTo>
                    <a:pt x="80" y="126"/>
                    <a:pt x="110" y="140"/>
                    <a:pt x="128" y="140"/>
                  </a:cubicBezTo>
                  <a:cubicBezTo>
                    <a:pt x="133" y="140"/>
                    <a:pt x="136" y="143"/>
                    <a:pt x="136" y="148"/>
                  </a:cubicBezTo>
                  <a:lnTo>
                    <a:pt x="136" y="160"/>
                  </a:lnTo>
                  <a:close/>
                </a:path>
              </a:pathLst>
            </a:cu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79524" y="252095"/>
            <a:ext cx="3736356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State-of-the-Art</a:t>
            </a:r>
            <a:endParaRPr lang="zh-CN" altLang="en-US" sz="32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1E6243-6778-4CE8-8BBF-9CB56CFBE276}"/>
              </a:ext>
            </a:extLst>
          </p:cNvPr>
          <p:cNvSpPr txBox="1"/>
          <p:nvPr/>
        </p:nvSpPr>
        <p:spPr>
          <a:xfrm>
            <a:off x="1703512" y="2312989"/>
            <a:ext cx="9976016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/>
              <a:t> </a:t>
            </a:r>
            <a:r>
              <a:rPr lang="en-US" altLang="zh-CN" sz="3200" b="1" dirty="0"/>
              <a:t>Rely heavily on dictionaries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/>
              <a:t> </a:t>
            </a:r>
            <a:r>
              <a:rPr lang="en-US" altLang="zh-CN" sz="3200" b="1" dirty="0"/>
              <a:t>Rarely exploit the specific context of identifiers</a:t>
            </a:r>
            <a:endParaRPr lang="zh-CN" altLang="en-US" sz="28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D6EFF9-F6CF-411F-92AD-EE1B5845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67" y="1350273"/>
            <a:ext cx="1008112" cy="1008609"/>
          </a:xfrm>
          <a:prstGeom prst="rect">
            <a:avLst/>
          </a:prstGeom>
        </p:spPr>
      </p:pic>
      <p:sp>
        <p:nvSpPr>
          <p:cNvPr id="11" name="Freeform 226">
            <a:extLst>
              <a:ext uri="{FF2B5EF4-FFF2-40B4-BE49-F238E27FC236}">
                <a16:creationId xmlns:a16="http://schemas.microsoft.com/office/drawing/2014/main" id="{A9322AF8-0D85-414F-9C55-36C8FF837B02}"/>
              </a:ext>
            </a:extLst>
          </p:cNvPr>
          <p:cNvSpPr>
            <a:spLocks noEditPoints="1"/>
          </p:cNvSpPr>
          <p:nvPr/>
        </p:nvSpPr>
        <p:spPr>
          <a:xfrm>
            <a:off x="1058067" y="1484784"/>
            <a:ext cx="442913" cy="5397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09" h="254">
                <a:moveTo>
                  <a:pt x="0" y="254"/>
                </a:moveTo>
                <a:lnTo>
                  <a:pt x="26" y="192"/>
                </a:lnTo>
                <a:lnTo>
                  <a:pt x="27" y="189"/>
                </a:lnTo>
                <a:lnTo>
                  <a:pt x="31" y="182"/>
                </a:lnTo>
                <a:lnTo>
                  <a:pt x="35" y="178"/>
                </a:lnTo>
                <a:lnTo>
                  <a:pt x="40" y="175"/>
                </a:lnTo>
                <a:lnTo>
                  <a:pt x="45" y="173"/>
                </a:lnTo>
                <a:lnTo>
                  <a:pt x="53" y="171"/>
                </a:lnTo>
                <a:lnTo>
                  <a:pt x="161" y="171"/>
                </a:lnTo>
                <a:lnTo>
                  <a:pt x="167" y="173"/>
                </a:lnTo>
                <a:lnTo>
                  <a:pt x="172" y="175"/>
                </a:lnTo>
                <a:lnTo>
                  <a:pt x="178" y="178"/>
                </a:lnTo>
                <a:lnTo>
                  <a:pt x="181" y="182"/>
                </a:lnTo>
                <a:lnTo>
                  <a:pt x="185" y="189"/>
                </a:lnTo>
                <a:lnTo>
                  <a:pt x="187" y="192"/>
                </a:lnTo>
                <a:lnTo>
                  <a:pt x="209" y="254"/>
                </a:lnTo>
                <a:lnTo>
                  <a:pt x="0" y="254"/>
                </a:lnTo>
                <a:close/>
                <a:moveTo>
                  <a:pt x="103" y="166"/>
                </a:moveTo>
                <a:lnTo>
                  <a:pt x="103" y="166"/>
                </a:lnTo>
                <a:lnTo>
                  <a:pt x="96" y="166"/>
                </a:lnTo>
                <a:lnTo>
                  <a:pt x="87" y="165"/>
                </a:lnTo>
                <a:lnTo>
                  <a:pt x="79" y="162"/>
                </a:lnTo>
                <a:lnTo>
                  <a:pt x="71" y="160"/>
                </a:lnTo>
                <a:lnTo>
                  <a:pt x="64" y="156"/>
                </a:lnTo>
                <a:lnTo>
                  <a:pt x="57" y="152"/>
                </a:lnTo>
                <a:lnTo>
                  <a:pt x="45" y="141"/>
                </a:lnTo>
                <a:lnTo>
                  <a:pt x="35" y="130"/>
                </a:lnTo>
                <a:lnTo>
                  <a:pt x="31" y="123"/>
                </a:lnTo>
                <a:lnTo>
                  <a:pt x="27" y="115"/>
                </a:lnTo>
                <a:lnTo>
                  <a:pt x="24" y="108"/>
                </a:lnTo>
                <a:lnTo>
                  <a:pt x="23" y="100"/>
                </a:lnTo>
                <a:lnTo>
                  <a:pt x="22" y="92"/>
                </a:lnTo>
                <a:lnTo>
                  <a:pt x="20" y="83"/>
                </a:lnTo>
                <a:lnTo>
                  <a:pt x="22" y="75"/>
                </a:lnTo>
                <a:lnTo>
                  <a:pt x="23" y="66"/>
                </a:lnTo>
                <a:lnTo>
                  <a:pt x="24" y="58"/>
                </a:lnTo>
                <a:lnTo>
                  <a:pt x="27" y="50"/>
                </a:lnTo>
                <a:lnTo>
                  <a:pt x="31" y="44"/>
                </a:lnTo>
                <a:lnTo>
                  <a:pt x="35" y="36"/>
                </a:lnTo>
                <a:lnTo>
                  <a:pt x="45" y="24"/>
                </a:lnTo>
                <a:lnTo>
                  <a:pt x="57" y="14"/>
                </a:lnTo>
                <a:lnTo>
                  <a:pt x="64" y="10"/>
                </a:lnTo>
                <a:lnTo>
                  <a:pt x="71" y="6"/>
                </a:lnTo>
                <a:lnTo>
                  <a:pt x="79" y="4"/>
                </a:lnTo>
                <a:lnTo>
                  <a:pt x="87" y="1"/>
                </a:lnTo>
                <a:lnTo>
                  <a:pt x="96" y="0"/>
                </a:lnTo>
                <a:lnTo>
                  <a:pt x="103" y="0"/>
                </a:lnTo>
                <a:lnTo>
                  <a:pt x="113" y="0"/>
                </a:lnTo>
                <a:lnTo>
                  <a:pt x="120" y="1"/>
                </a:lnTo>
                <a:lnTo>
                  <a:pt x="128" y="4"/>
                </a:lnTo>
                <a:lnTo>
                  <a:pt x="136" y="6"/>
                </a:lnTo>
                <a:lnTo>
                  <a:pt x="144" y="10"/>
                </a:lnTo>
                <a:lnTo>
                  <a:pt x="150" y="14"/>
                </a:lnTo>
                <a:lnTo>
                  <a:pt x="163" y="24"/>
                </a:lnTo>
                <a:lnTo>
                  <a:pt x="172" y="36"/>
                </a:lnTo>
                <a:lnTo>
                  <a:pt x="178" y="44"/>
                </a:lnTo>
                <a:lnTo>
                  <a:pt x="180" y="50"/>
                </a:lnTo>
                <a:lnTo>
                  <a:pt x="183" y="58"/>
                </a:lnTo>
                <a:lnTo>
                  <a:pt x="185" y="66"/>
                </a:lnTo>
                <a:lnTo>
                  <a:pt x="187" y="75"/>
                </a:lnTo>
                <a:lnTo>
                  <a:pt x="187" y="83"/>
                </a:lnTo>
                <a:lnTo>
                  <a:pt x="187" y="92"/>
                </a:lnTo>
                <a:lnTo>
                  <a:pt x="185" y="100"/>
                </a:lnTo>
                <a:lnTo>
                  <a:pt x="183" y="108"/>
                </a:lnTo>
                <a:lnTo>
                  <a:pt x="180" y="115"/>
                </a:lnTo>
                <a:lnTo>
                  <a:pt x="178" y="123"/>
                </a:lnTo>
                <a:lnTo>
                  <a:pt x="172" y="130"/>
                </a:lnTo>
                <a:lnTo>
                  <a:pt x="163" y="141"/>
                </a:lnTo>
                <a:lnTo>
                  <a:pt x="150" y="152"/>
                </a:lnTo>
                <a:lnTo>
                  <a:pt x="144" y="156"/>
                </a:lnTo>
                <a:lnTo>
                  <a:pt x="136" y="160"/>
                </a:lnTo>
                <a:lnTo>
                  <a:pt x="128" y="162"/>
                </a:lnTo>
                <a:lnTo>
                  <a:pt x="120" y="165"/>
                </a:lnTo>
                <a:lnTo>
                  <a:pt x="113" y="166"/>
                </a:lnTo>
                <a:lnTo>
                  <a:pt x="103" y="166"/>
                </a:lnTo>
                <a:close/>
                <a:moveTo>
                  <a:pt x="90" y="22"/>
                </a:moveTo>
                <a:lnTo>
                  <a:pt x="90" y="22"/>
                </a:lnTo>
                <a:lnTo>
                  <a:pt x="87" y="24"/>
                </a:lnTo>
                <a:lnTo>
                  <a:pt x="83" y="27"/>
                </a:lnTo>
                <a:lnTo>
                  <a:pt x="81" y="30"/>
                </a:lnTo>
                <a:lnTo>
                  <a:pt x="79" y="33"/>
                </a:lnTo>
                <a:lnTo>
                  <a:pt x="77" y="40"/>
                </a:lnTo>
                <a:lnTo>
                  <a:pt x="76" y="49"/>
                </a:lnTo>
                <a:lnTo>
                  <a:pt x="74" y="58"/>
                </a:lnTo>
                <a:lnTo>
                  <a:pt x="71" y="62"/>
                </a:lnTo>
                <a:lnTo>
                  <a:pt x="68" y="67"/>
                </a:lnTo>
                <a:lnTo>
                  <a:pt x="63" y="71"/>
                </a:lnTo>
                <a:lnTo>
                  <a:pt x="57" y="75"/>
                </a:lnTo>
                <a:lnTo>
                  <a:pt x="49" y="79"/>
                </a:lnTo>
                <a:lnTo>
                  <a:pt x="40" y="83"/>
                </a:lnTo>
                <a:lnTo>
                  <a:pt x="41" y="96"/>
                </a:lnTo>
                <a:lnTo>
                  <a:pt x="45" y="108"/>
                </a:lnTo>
                <a:lnTo>
                  <a:pt x="51" y="119"/>
                </a:lnTo>
                <a:lnTo>
                  <a:pt x="59" y="128"/>
                </a:lnTo>
                <a:lnTo>
                  <a:pt x="68" y="136"/>
                </a:lnTo>
                <a:lnTo>
                  <a:pt x="79" y="141"/>
                </a:lnTo>
                <a:lnTo>
                  <a:pt x="90" y="145"/>
                </a:lnTo>
                <a:lnTo>
                  <a:pt x="103" y="147"/>
                </a:lnTo>
                <a:lnTo>
                  <a:pt x="116" y="145"/>
                </a:lnTo>
                <a:lnTo>
                  <a:pt x="128" y="141"/>
                </a:lnTo>
                <a:lnTo>
                  <a:pt x="140" y="136"/>
                </a:lnTo>
                <a:lnTo>
                  <a:pt x="149" y="128"/>
                </a:lnTo>
                <a:lnTo>
                  <a:pt x="157" y="119"/>
                </a:lnTo>
                <a:lnTo>
                  <a:pt x="162" y="108"/>
                </a:lnTo>
                <a:lnTo>
                  <a:pt x="166" y="96"/>
                </a:lnTo>
                <a:lnTo>
                  <a:pt x="167" y="83"/>
                </a:lnTo>
                <a:lnTo>
                  <a:pt x="161" y="79"/>
                </a:lnTo>
                <a:lnTo>
                  <a:pt x="154" y="75"/>
                </a:lnTo>
                <a:lnTo>
                  <a:pt x="140" y="69"/>
                </a:lnTo>
                <a:lnTo>
                  <a:pt x="113" y="59"/>
                </a:lnTo>
                <a:lnTo>
                  <a:pt x="102" y="54"/>
                </a:lnTo>
                <a:lnTo>
                  <a:pt x="97" y="52"/>
                </a:lnTo>
                <a:lnTo>
                  <a:pt x="93" y="48"/>
                </a:lnTo>
                <a:lnTo>
                  <a:pt x="90" y="43"/>
                </a:lnTo>
                <a:lnTo>
                  <a:pt x="89" y="37"/>
                </a:lnTo>
                <a:lnTo>
                  <a:pt x="89" y="31"/>
                </a:lnTo>
                <a:lnTo>
                  <a:pt x="90" y="22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7D8E1DC-EC90-4940-B594-0A6FA246F00D}"/>
              </a:ext>
            </a:extLst>
          </p:cNvPr>
          <p:cNvSpPr txBox="1"/>
          <p:nvPr/>
        </p:nvSpPr>
        <p:spPr>
          <a:xfrm>
            <a:off x="3975104" y="2483452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4">
            <a:extLst>
              <a:ext uri="{FF2B5EF4-FFF2-40B4-BE49-F238E27FC236}">
                <a16:creationId xmlns:a16="http://schemas.microsoft.com/office/drawing/2014/main" id="{D62E47D1-3E55-48F7-B95F-B2481F3F96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1504" y="1556792"/>
            <a:ext cx="3155950" cy="2946400"/>
            <a:chOff x="0" y="0"/>
            <a:chExt cx="6822015" cy="6383223"/>
          </a:xfrm>
        </p:grpSpPr>
        <p:pic>
          <p:nvPicPr>
            <p:cNvPr id="22" name="图片 1">
              <a:extLst>
                <a:ext uri="{FF2B5EF4-FFF2-40B4-BE49-F238E27FC236}">
                  <a16:creationId xmlns:a16="http://schemas.microsoft.com/office/drawing/2014/main" id="{95785A84-8102-4C54-BE55-7F7EECE93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图片 3">
              <a:extLst>
                <a:ext uri="{FF2B5EF4-FFF2-40B4-BE49-F238E27FC236}">
                  <a16:creationId xmlns:a16="http://schemas.microsoft.com/office/drawing/2014/main" id="{57BB9EAF-EDFD-432D-A6C6-A88482042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文本框 2">
            <a:extLst>
              <a:ext uri="{FF2B5EF4-FFF2-40B4-BE49-F238E27FC236}">
                <a16:creationId xmlns:a16="http://schemas.microsoft.com/office/drawing/2014/main" id="{4CA458CF-0426-4174-8955-F8EBF1CB3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576" y="1790289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文本框 13">
            <a:extLst>
              <a:ext uri="{FF2B5EF4-FFF2-40B4-BE49-F238E27FC236}">
                <a16:creationId xmlns:a16="http://schemas.microsoft.com/office/drawing/2014/main" id="{B984A9DE-B882-43AF-9353-8ECD622F2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888" y="2708920"/>
            <a:ext cx="39040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Approach</a:t>
            </a:r>
            <a:endParaRPr lang="zh-CN" altLang="en-US" sz="48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90725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271464" y="260648"/>
            <a:ext cx="3409206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Inspiring</a:t>
            </a:r>
            <a:endParaRPr lang="zh-CN" altLang="en-US" sz="32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EA57213-8E5A-4CE7-BD2B-C7EBFDD3CA80}"/>
              </a:ext>
            </a:extLst>
          </p:cNvPr>
          <p:cNvSpPr/>
          <p:nvPr/>
        </p:nvSpPr>
        <p:spPr>
          <a:xfrm>
            <a:off x="839415" y="5040005"/>
            <a:ext cx="4032448" cy="86409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C291F-2D26-410E-9F74-5250C0D6737B}"/>
              </a:ext>
            </a:extLst>
          </p:cNvPr>
          <p:cNvSpPr/>
          <p:nvPr/>
        </p:nvSpPr>
        <p:spPr>
          <a:xfrm>
            <a:off x="934753" y="5072460"/>
            <a:ext cx="40774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dk1"/>
                </a:solidFill>
              </a:rPr>
              <a:t>getComputedStyle</a:t>
            </a:r>
            <a:r>
              <a:rPr lang="en-US" altLang="zh-CN" sz="2400" b="1" dirty="0">
                <a:solidFill>
                  <a:schemeClr val="dk1"/>
                </a:solidFill>
              </a:rPr>
              <a:t>(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e</a:t>
            </a:r>
            <a:r>
              <a:rPr lang="en-US" altLang="zh-CN" sz="2400" b="1" dirty="0">
                <a:solidFill>
                  <a:schemeClr val="dk1"/>
                </a:solidFill>
              </a:rPr>
              <a:t>, </a:t>
            </a:r>
          </a:p>
          <a:p>
            <a:r>
              <a:rPr lang="en-US" altLang="zh-CN" sz="2400" b="1" dirty="0">
                <a:solidFill>
                  <a:schemeClr val="dk1"/>
                </a:solidFill>
              </a:rPr>
              <a:t>int property)</a:t>
            </a:r>
            <a:endParaRPr lang="zh-CN" altLang="en-US" sz="24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CF9776D-5372-40B9-BF92-3BD4C1CF6763}"/>
              </a:ext>
            </a:extLst>
          </p:cNvPr>
          <p:cNvGrpSpPr/>
          <p:nvPr/>
        </p:nvGrpSpPr>
        <p:grpSpPr>
          <a:xfrm>
            <a:off x="705243" y="3130735"/>
            <a:ext cx="4300793" cy="864096"/>
            <a:chOff x="499063" y="3284985"/>
            <a:chExt cx="4300793" cy="864096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0D491618-76EB-4D6B-800C-53018BCFE91C}"/>
                </a:ext>
              </a:extLst>
            </p:cNvPr>
            <p:cNvSpPr/>
            <p:nvPr/>
          </p:nvSpPr>
          <p:spPr>
            <a:xfrm>
              <a:off x="499063" y="3284985"/>
              <a:ext cx="4300793" cy="864096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B167CFC-525C-44FA-BD14-057ECFD4A2E8}"/>
                </a:ext>
              </a:extLst>
            </p:cNvPr>
            <p:cNvSpPr/>
            <p:nvPr/>
          </p:nvSpPr>
          <p:spPr>
            <a:xfrm>
              <a:off x="499063" y="3478063"/>
              <a:ext cx="43007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dk1"/>
                  </a:solidFill>
                </a:rPr>
                <a:t>Location(</a:t>
              </a:r>
              <a:r>
                <a:rPr lang="en-US" altLang="zh-CN" sz="2400" b="1" dirty="0" err="1">
                  <a:solidFill>
                    <a:schemeClr val="dk1"/>
                  </a:solidFill>
                </a:rPr>
                <a:t>BridgeContext</a:t>
              </a:r>
              <a:r>
                <a:rPr lang="en-US" altLang="zh-CN" sz="2400" b="1" dirty="0">
                  <a:solidFill>
                    <a:schemeClr val="dk1"/>
                  </a:solidFill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context</a:t>
              </a:r>
              <a:r>
                <a:rPr lang="en-US" altLang="zh-CN" sz="2400" b="1" u="sng" dirty="0"/>
                <a:t>)</a:t>
              </a:r>
              <a:endParaRPr lang="zh-CN" altLang="en-US" sz="2400" b="1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FCE21DD-6F34-4B18-857E-1F00DA319F47}"/>
              </a:ext>
            </a:extLst>
          </p:cNvPr>
          <p:cNvGrpSpPr/>
          <p:nvPr/>
        </p:nvGrpSpPr>
        <p:grpSpPr>
          <a:xfrm>
            <a:off x="6367087" y="3234505"/>
            <a:ext cx="5369932" cy="864096"/>
            <a:chOff x="6345053" y="3055615"/>
            <a:chExt cx="5369932" cy="86409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86581F5-3263-4C4E-96D2-556532D3F5DE}"/>
                </a:ext>
              </a:extLst>
            </p:cNvPr>
            <p:cNvSpPr/>
            <p:nvPr/>
          </p:nvSpPr>
          <p:spPr>
            <a:xfrm>
              <a:off x="6345053" y="3055615"/>
              <a:ext cx="5328592" cy="864096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AEB00F4-1BAC-4AA5-AE4A-81376040A247}"/>
                </a:ext>
              </a:extLst>
            </p:cNvPr>
            <p:cNvSpPr/>
            <p:nvPr/>
          </p:nvSpPr>
          <p:spPr>
            <a:xfrm>
              <a:off x="6345053" y="3250110"/>
              <a:ext cx="53699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dk1"/>
                  </a:solidFill>
                </a:rPr>
                <a:t>location = new Location(</a:t>
              </a:r>
              <a:r>
                <a:rPr lang="en-US" altLang="zh-CN" sz="2800" b="1" dirty="0" err="1">
                  <a:solidFill>
                    <a:schemeClr val="dk1"/>
                  </a:solidFill>
                </a:rPr>
                <a:t>bridge</a:t>
              </a:r>
              <a:r>
                <a:rPr lang="en-US" altLang="zh-CN" sz="2800" b="1" dirty="0" err="1">
                  <a:solidFill>
                    <a:srgbClr val="FF0000"/>
                  </a:solidFill>
                </a:rPr>
                <a:t>Ctx</a:t>
              </a:r>
              <a:r>
                <a:rPr lang="en-US" altLang="zh-CN" sz="2800" b="1" dirty="0">
                  <a:solidFill>
                    <a:schemeClr val="dk1"/>
                  </a:solidFill>
                </a:rPr>
                <a:t>)</a:t>
              </a:r>
              <a:endParaRPr lang="zh-CN" altLang="en-US" sz="2800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F95F5EE-C89B-493F-80F4-3743BBBDC655}"/>
              </a:ext>
            </a:extLst>
          </p:cNvPr>
          <p:cNvGrpSpPr/>
          <p:nvPr/>
        </p:nvGrpSpPr>
        <p:grpSpPr>
          <a:xfrm>
            <a:off x="1869786" y="1762908"/>
            <a:ext cx="2212561" cy="864096"/>
            <a:chOff x="499063" y="3284985"/>
            <a:chExt cx="4300793" cy="864096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A15A657-FD9D-42CB-B0DB-E22621F12CD9}"/>
                </a:ext>
              </a:extLst>
            </p:cNvPr>
            <p:cNvSpPr/>
            <p:nvPr/>
          </p:nvSpPr>
          <p:spPr>
            <a:xfrm>
              <a:off x="499063" y="3284985"/>
              <a:ext cx="4300793" cy="864096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1BB03D-9805-4896-9395-0A8F20C35A94}"/>
                </a:ext>
              </a:extLst>
            </p:cNvPr>
            <p:cNvSpPr/>
            <p:nvPr/>
          </p:nvSpPr>
          <p:spPr>
            <a:xfrm>
              <a:off x="499063" y="3478063"/>
              <a:ext cx="42907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dk1"/>
                  </a:solidFill>
                </a:rPr>
                <a:t>Node item(int </a:t>
              </a:r>
              <a:r>
                <a:rPr lang="en-US" altLang="zh-CN" sz="2400" b="1" dirty="0" err="1">
                  <a:solidFill>
                    <a:srgbClr val="FF0000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dk1"/>
                  </a:solidFill>
                </a:rPr>
                <a:t>)</a:t>
              </a:r>
              <a:endParaRPr lang="zh-CN" altLang="en-US" sz="2400" b="1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CF9776D-5372-40B9-BF92-3BD4C1CF6763}"/>
              </a:ext>
            </a:extLst>
          </p:cNvPr>
          <p:cNvGrpSpPr/>
          <p:nvPr/>
        </p:nvGrpSpPr>
        <p:grpSpPr>
          <a:xfrm>
            <a:off x="6468703" y="1677310"/>
            <a:ext cx="4300793" cy="864096"/>
            <a:chOff x="499063" y="3284985"/>
            <a:chExt cx="4300793" cy="864096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0D491618-76EB-4D6B-800C-53018BCFE91C}"/>
                </a:ext>
              </a:extLst>
            </p:cNvPr>
            <p:cNvSpPr/>
            <p:nvPr/>
          </p:nvSpPr>
          <p:spPr>
            <a:xfrm>
              <a:off x="499063" y="3284985"/>
              <a:ext cx="4300793" cy="864096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B167CFC-525C-44FA-BD14-057ECFD4A2E8}"/>
                </a:ext>
              </a:extLst>
            </p:cNvPr>
            <p:cNvSpPr/>
            <p:nvPr/>
          </p:nvSpPr>
          <p:spPr>
            <a:xfrm>
              <a:off x="499063" y="3478063"/>
              <a:ext cx="42266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solidFill>
                    <a:schemeClr val="dk1"/>
                  </a:solidFill>
                </a:rPr>
                <a:t>Node obj = </a:t>
              </a:r>
              <a:r>
                <a:rPr lang="en-US" altLang="zh-CN" sz="2400" b="1" dirty="0" err="1">
                  <a:solidFill>
                    <a:schemeClr val="dk1"/>
                  </a:solidFill>
                </a:rPr>
                <a:t>nodelist.item</a:t>
              </a:r>
              <a:r>
                <a:rPr lang="en-US" altLang="zh-CN" sz="2400" b="1" dirty="0">
                  <a:solidFill>
                    <a:schemeClr val="dk1"/>
                  </a:solidFill>
                </a:rPr>
                <a:t>(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index</a:t>
              </a:r>
              <a:r>
                <a:rPr lang="en-US" altLang="zh-CN" sz="2400" b="1" dirty="0">
                  <a:solidFill>
                    <a:schemeClr val="dk1"/>
                  </a:solidFill>
                </a:rPr>
                <a:t>)</a:t>
              </a:r>
              <a:endParaRPr lang="zh-CN" altLang="en-US" sz="2400" b="1" dirty="0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2603F98-1CC9-4D04-B62A-48115A8D6257}"/>
              </a:ext>
            </a:extLst>
          </p:cNvPr>
          <p:cNvCxnSpPr>
            <a:cxnSpLocks/>
          </p:cNvCxnSpPr>
          <p:nvPr/>
        </p:nvCxnSpPr>
        <p:spPr>
          <a:xfrm flipV="1">
            <a:off x="4838782" y="2194956"/>
            <a:ext cx="1401234" cy="12533"/>
          </a:xfrm>
          <a:prstGeom prst="straightConnector1">
            <a:avLst/>
          </a:prstGeom>
          <a:ln w="539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F1DF0EF-1A33-452A-97B5-1B23022A4746}"/>
              </a:ext>
            </a:extLst>
          </p:cNvPr>
          <p:cNvCxnSpPr>
            <a:cxnSpLocks/>
          </p:cNvCxnSpPr>
          <p:nvPr/>
        </p:nvCxnSpPr>
        <p:spPr>
          <a:xfrm>
            <a:off x="5087888" y="3595172"/>
            <a:ext cx="1152128" cy="0"/>
          </a:xfrm>
          <a:prstGeom prst="straightConnector1">
            <a:avLst/>
          </a:prstGeom>
          <a:ln w="539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564CFC0-4DC2-4C70-BBCC-1101C7380A10}"/>
              </a:ext>
            </a:extLst>
          </p:cNvPr>
          <p:cNvSpPr/>
          <p:nvPr/>
        </p:nvSpPr>
        <p:spPr>
          <a:xfrm>
            <a:off x="551384" y="1331324"/>
            <a:ext cx="4608512" cy="5122012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5DB7D6-9EAC-4D51-BD5E-21BD5D37ABCC}"/>
              </a:ext>
            </a:extLst>
          </p:cNvPr>
          <p:cNvSpPr txBox="1"/>
          <p:nvPr/>
        </p:nvSpPr>
        <p:spPr>
          <a:xfrm>
            <a:off x="1127448" y="953899"/>
            <a:ext cx="416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</a:rPr>
              <a:t>Formal parameter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19697DD-E85B-42DD-A391-A026DB074657}"/>
              </a:ext>
            </a:extLst>
          </p:cNvPr>
          <p:cNvSpPr/>
          <p:nvPr/>
        </p:nvSpPr>
        <p:spPr>
          <a:xfrm>
            <a:off x="6121856" y="1298229"/>
            <a:ext cx="5819055" cy="3354908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1628F6C-7ED1-4A5C-81A8-30988AC8073D}"/>
              </a:ext>
            </a:extLst>
          </p:cNvPr>
          <p:cNvSpPr txBox="1"/>
          <p:nvPr/>
        </p:nvSpPr>
        <p:spPr>
          <a:xfrm>
            <a:off x="7392144" y="934440"/>
            <a:ext cx="354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</a:rPr>
              <a:t>Actual parameter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2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3" grpId="0" animBg="1"/>
      <p:bldP spid="8" grpId="0"/>
      <p:bldP spid="27" grpId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90650" y="252730"/>
            <a:ext cx="2080260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Inspiring</a:t>
            </a:r>
            <a:endParaRPr lang="zh-CN" altLang="en-US" sz="32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032E9F-4672-4196-9E07-60AC88176010}"/>
              </a:ext>
            </a:extLst>
          </p:cNvPr>
          <p:cNvGrpSpPr/>
          <p:nvPr/>
        </p:nvGrpSpPr>
        <p:grpSpPr>
          <a:xfrm>
            <a:off x="3903171" y="1988840"/>
            <a:ext cx="2840901" cy="2801826"/>
            <a:chOff x="4649717" y="2032989"/>
            <a:chExt cx="2840901" cy="2801826"/>
          </a:xfrm>
        </p:grpSpPr>
        <p:sp>
          <p:nvSpPr>
            <p:cNvPr id="224" name="Freeform 34">
              <a:extLst>
                <a:ext uri="{FF2B5EF4-FFF2-40B4-BE49-F238E27FC236}">
                  <a16:creationId xmlns:a16="http://schemas.microsoft.com/office/drawing/2014/main" id="{A70F3917-8B29-4C15-A0B5-FA856318A875}"/>
                </a:ext>
              </a:extLst>
            </p:cNvPr>
            <p:cNvSpPr/>
            <p:nvPr/>
          </p:nvSpPr>
          <p:spPr>
            <a:xfrm>
              <a:off x="5174456" y="2586831"/>
              <a:ext cx="363537" cy="320675"/>
            </a:xfrm>
            <a:custGeom>
              <a:avLst/>
              <a:gdLst/>
              <a:ahLst/>
              <a:cxnLst>
                <a:cxn ang="0">
                  <a:pos x="363537" y="128270"/>
                </a:cxn>
                <a:cxn ang="0">
                  <a:pos x="181769" y="0"/>
                </a:cxn>
                <a:cxn ang="0">
                  <a:pos x="0" y="128270"/>
                </a:cxn>
                <a:cxn ang="0">
                  <a:pos x="98903" y="243179"/>
                </a:cxn>
                <a:cxn ang="0">
                  <a:pos x="58807" y="320675"/>
                </a:cxn>
                <a:cxn ang="0">
                  <a:pos x="195134" y="256540"/>
                </a:cxn>
                <a:cxn ang="0">
                  <a:pos x="363537" y="128270"/>
                </a:cxn>
              </a:cxnLst>
              <a:rect l="0" t="0" r="0" b="0"/>
              <a:pathLst>
                <a:path w="136" h="120">
                  <a:moveTo>
                    <a:pt x="136" y="48"/>
                  </a:moveTo>
                  <a:cubicBezTo>
                    <a:pt x="136" y="22"/>
                    <a:pt x="106" y="0"/>
                    <a:pt x="68" y="0"/>
                  </a:cubicBezTo>
                  <a:cubicBezTo>
                    <a:pt x="31" y="0"/>
                    <a:pt x="0" y="22"/>
                    <a:pt x="0" y="48"/>
                  </a:cubicBezTo>
                  <a:cubicBezTo>
                    <a:pt x="0" y="67"/>
                    <a:pt x="15" y="83"/>
                    <a:pt x="37" y="91"/>
                  </a:cubicBezTo>
                  <a:cubicBezTo>
                    <a:pt x="38" y="96"/>
                    <a:pt x="37" y="106"/>
                    <a:pt x="22" y="120"/>
                  </a:cubicBezTo>
                  <a:cubicBezTo>
                    <a:pt x="22" y="120"/>
                    <a:pt x="54" y="111"/>
                    <a:pt x="73" y="96"/>
                  </a:cubicBezTo>
                  <a:cubicBezTo>
                    <a:pt x="108" y="94"/>
                    <a:pt x="136" y="73"/>
                    <a:pt x="136" y="48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" name="Freeform 64">
              <a:extLst>
                <a:ext uri="{FF2B5EF4-FFF2-40B4-BE49-F238E27FC236}">
                  <a16:creationId xmlns:a16="http://schemas.microsoft.com/office/drawing/2014/main" id="{42C0B957-74D5-4CE8-97AB-57208D11D0DF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20493" y="4006056"/>
              <a:ext cx="327025" cy="312738"/>
            </a:xfrm>
            <a:custGeom>
              <a:avLst/>
              <a:gdLst/>
              <a:ahLst/>
              <a:cxnLst>
                <a:cxn ang="0">
                  <a:pos x="307354" y="0"/>
                </a:cxn>
                <a:cxn ang="0">
                  <a:pos x="22130" y="0"/>
                </a:cxn>
                <a:cxn ang="0">
                  <a:pos x="0" y="22163"/>
                </a:cxn>
                <a:cxn ang="0">
                  <a:pos x="0" y="224088"/>
                </a:cxn>
                <a:cxn ang="0">
                  <a:pos x="22130" y="246250"/>
                </a:cxn>
                <a:cxn ang="0">
                  <a:pos x="130318" y="246250"/>
                </a:cxn>
                <a:cxn ang="0">
                  <a:pos x="98353" y="290575"/>
                </a:cxn>
                <a:cxn ang="0">
                  <a:pos x="98353" y="312738"/>
                </a:cxn>
                <a:cxn ang="0">
                  <a:pos x="130318" y="312738"/>
                </a:cxn>
                <a:cxn ang="0">
                  <a:pos x="196707" y="312738"/>
                </a:cxn>
                <a:cxn ang="0">
                  <a:pos x="231130" y="312738"/>
                </a:cxn>
                <a:cxn ang="0">
                  <a:pos x="231130" y="290575"/>
                </a:cxn>
                <a:cxn ang="0">
                  <a:pos x="196707" y="246250"/>
                </a:cxn>
                <a:cxn ang="0">
                  <a:pos x="307354" y="246250"/>
                </a:cxn>
                <a:cxn ang="0">
                  <a:pos x="327025" y="224088"/>
                </a:cxn>
                <a:cxn ang="0">
                  <a:pos x="327025" y="22163"/>
                </a:cxn>
                <a:cxn ang="0">
                  <a:pos x="307354" y="0"/>
                </a:cxn>
                <a:cxn ang="0">
                  <a:pos x="147530" y="219163"/>
                </a:cxn>
                <a:cxn ang="0">
                  <a:pos x="164742" y="201925"/>
                </a:cxn>
                <a:cxn ang="0">
                  <a:pos x="184413" y="219163"/>
                </a:cxn>
                <a:cxn ang="0">
                  <a:pos x="164742" y="238863"/>
                </a:cxn>
                <a:cxn ang="0">
                  <a:pos x="147530" y="219163"/>
                </a:cxn>
                <a:cxn ang="0">
                  <a:pos x="304895" y="194538"/>
                </a:cxn>
                <a:cxn ang="0">
                  <a:pos x="24588" y="194538"/>
                </a:cxn>
                <a:cxn ang="0">
                  <a:pos x="24588" y="24625"/>
                </a:cxn>
                <a:cxn ang="0">
                  <a:pos x="304895" y="24625"/>
                </a:cxn>
                <a:cxn ang="0">
                  <a:pos x="304895" y="194538"/>
                </a:cxn>
              </a:cxnLst>
              <a:rect l="0" t="0" r="0" b="0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" name="Freeform 110">
              <a:extLst>
                <a:ext uri="{FF2B5EF4-FFF2-40B4-BE49-F238E27FC236}">
                  <a16:creationId xmlns:a16="http://schemas.microsoft.com/office/drawing/2014/main" id="{9A2075AF-25D9-4E79-9E80-5ECB0FA91B81}"/>
                </a:ext>
              </a:extLst>
            </p:cNvPr>
            <p:cNvSpPr/>
            <p:nvPr/>
          </p:nvSpPr>
          <p:spPr>
            <a:xfrm>
              <a:off x="6873081" y="4088606"/>
              <a:ext cx="80962" cy="80963"/>
            </a:xfrm>
            <a:custGeom>
              <a:avLst/>
              <a:gdLst/>
              <a:ahLst/>
              <a:cxnLst>
                <a:cxn ang="0">
                  <a:pos x="0" y="77014"/>
                </a:cxn>
                <a:cxn ang="0">
                  <a:pos x="5924" y="80963"/>
                </a:cxn>
                <a:cxn ang="0">
                  <a:pos x="80962" y="5924"/>
                </a:cxn>
                <a:cxn ang="0">
                  <a:pos x="77013" y="0"/>
                </a:cxn>
                <a:cxn ang="0">
                  <a:pos x="0" y="77014"/>
                </a:cxn>
              </a:cxnLst>
              <a:rect l="0" t="0" r="0" b="0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7" name="Freeform 111">
              <a:extLst>
                <a:ext uri="{FF2B5EF4-FFF2-40B4-BE49-F238E27FC236}">
                  <a16:creationId xmlns:a16="http://schemas.microsoft.com/office/drawing/2014/main" id="{AFB19878-0AB7-4A55-BF44-805BF619FEB1}"/>
                </a:ext>
              </a:extLst>
            </p:cNvPr>
            <p:cNvSpPr/>
            <p:nvPr/>
          </p:nvSpPr>
          <p:spPr>
            <a:xfrm>
              <a:off x="6854031" y="4066381"/>
              <a:ext cx="88900" cy="92075"/>
            </a:xfrm>
            <a:custGeom>
              <a:avLst/>
              <a:gdLst/>
              <a:ahLst/>
              <a:cxnLst>
                <a:cxn ang="0">
                  <a:pos x="74757" y="0"/>
                </a:cxn>
                <a:cxn ang="0">
                  <a:pos x="0" y="78064"/>
                </a:cxn>
                <a:cxn ang="0">
                  <a:pos x="12123" y="92075"/>
                </a:cxn>
                <a:cxn ang="0">
                  <a:pos x="88900" y="16013"/>
                </a:cxn>
                <a:cxn ang="0">
                  <a:pos x="74757" y="0"/>
                </a:cxn>
              </a:cxnLst>
              <a:rect l="0" t="0" r="0" b="0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8" name="Freeform 112">
              <a:extLst>
                <a:ext uri="{FF2B5EF4-FFF2-40B4-BE49-F238E27FC236}">
                  <a16:creationId xmlns:a16="http://schemas.microsoft.com/office/drawing/2014/main" id="{66EB0576-4659-46FF-B6EF-135068CA58C7}"/>
                </a:ext>
              </a:extLst>
            </p:cNvPr>
            <p:cNvSpPr/>
            <p:nvPr/>
          </p:nvSpPr>
          <p:spPr>
            <a:xfrm>
              <a:off x="6838156" y="4053681"/>
              <a:ext cx="84137" cy="84138"/>
            </a:xfrm>
            <a:custGeom>
              <a:avLst/>
              <a:gdLst/>
              <a:ahLst/>
              <a:cxnLst>
                <a:cxn ang="0">
                  <a:pos x="0" y="76125"/>
                </a:cxn>
                <a:cxn ang="0">
                  <a:pos x="8013" y="84138"/>
                </a:cxn>
                <a:cxn ang="0">
                  <a:pos x="84137" y="8013"/>
                </a:cxn>
                <a:cxn ang="0">
                  <a:pos x="76124" y="0"/>
                </a:cxn>
                <a:cxn ang="0">
                  <a:pos x="0" y="76125"/>
                </a:cxn>
              </a:cxnLst>
              <a:rect l="0" t="0" r="0" b="0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9" name="Freeform 113">
              <a:extLst>
                <a:ext uri="{FF2B5EF4-FFF2-40B4-BE49-F238E27FC236}">
                  <a16:creationId xmlns:a16="http://schemas.microsoft.com/office/drawing/2014/main" id="{4B1C1E41-3A94-4808-B5AE-FCF25984DCA5}"/>
                </a:ext>
              </a:extLst>
            </p:cNvPr>
            <p:cNvSpPr/>
            <p:nvPr/>
          </p:nvSpPr>
          <p:spPr>
            <a:xfrm>
              <a:off x="6815931" y="4136231"/>
              <a:ext cx="57150" cy="55563"/>
            </a:xfrm>
            <a:custGeom>
              <a:avLst/>
              <a:gdLst/>
              <a:ahLst/>
              <a:cxnLst>
                <a:cxn ang="0">
                  <a:pos x="57150" y="39688"/>
                </a:cxn>
                <a:cxn ang="0">
                  <a:pos x="16329" y="0"/>
                </a:cxn>
                <a:cxn ang="0">
                  <a:pos x="0" y="39688"/>
                </a:cxn>
                <a:cxn ang="0">
                  <a:pos x="18370" y="55563"/>
                </a:cxn>
                <a:cxn ang="0">
                  <a:pos x="57150" y="39688"/>
                </a:cxn>
              </a:cxnLst>
              <a:rect l="0" t="0" r="0" b="0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0" name="Freeform 114">
              <a:extLst>
                <a:ext uri="{FF2B5EF4-FFF2-40B4-BE49-F238E27FC236}">
                  <a16:creationId xmlns:a16="http://schemas.microsoft.com/office/drawing/2014/main" id="{F140B86E-8017-4285-8870-D0599F7CD54E}"/>
                </a:ext>
              </a:extLst>
            </p:cNvPr>
            <p:cNvSpPr/>
            <p:nvPr/>
          </p:nvSpPr>
          <p:spPr>
            <a:xfrm>
              <a:off x="6801643" y="4182269"/>
              <a:ext cx="28575" cy="25400"/>
            </a:xfrm>
            <a:custGeom>
              <a:avLst/>
              <a:gdLst/>
              <a:ahLst/>
              <a:cxnLst>
                <a:cxn ang="0">
                  <a:pos x="0" y="25400"/>
                </a:cxn>
                <a:cxn ang="0">
                  <a:pos x="28575" y="11723"/>
                </a:cxn>
                <a:cxn ang="0">
                  <a:pos x="12246" y="0"/>
                </a:cxn>
                <a:cxn ang="0">
                  <a:pos x="0" y="25400"/>
                </a:cxn>
              </a:cxnLst>
              <a:rect l="0" t="0" r="0" b="0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1" name="Freeform 115">
              <a:extLst>
                <a:ext uri="{FF2B5EF4-FFF2-40B4-BE49-F238E27FC236}">
                  <a16:creationId xmlns:a16="http://schemas.microsoft.com/office/drawing/2014/main" id="{366EB7BE-6D78-43E1-95ED-678F9F4678C1}"/>
                </a:ext>
              </a:extLst>
            </p:cNvPr>
            <p:cNvSpPr/>
            <p:nvPr/>
          </p:nvSpPr>
          <p:spPr>
            <a:xfrm>
              <a:off x="6920706" y="4033044"/>
              <a:ext cx="55562" cy="57150"/>
            </a:xfrm>
            <a:custGeom>
              <a:avLst/>
              <a:gdLst/>
              <a:ahLst/>
              <a:cxnLst>
                <a:cxn ang="0">
                  <a:pos x="13891" y="0"/>
                </a:cxn>
                <a:cxn ang="0">
                  <a:pos x="0" y="16329"/>
                </a:cxn>
                <a:cxn ang="0">
                  <a:pos x="39687" y="57150"/>
                </a:cxn>
                <a:cxn ang="0">
                  <a:pos x="55562" y="40821"/>
                </a:cxn>
                <a:cxn ang="0">
                  <a:pos x="13891" y="0"/>
                </a:cxn>
              </a:cxnLst>
              <a:rect l="0" t="0" r="0" b="0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2" name="Freeform 116">
              <a:extLst>
                <a:ext uri="{FF2B5EF4-FFF2-40B4-BE49-F238E27FC236}">
                  <a16:creationId xmlns:a16="http://schemas.microsoft.com/office/drawing/2014/main" id="{0101B913-EDC6-4103-9C72-14C14A429ECD}"/>
                </a:ext>
              </a:extLst>
            </p:cNvPr>
            <p:cNvSpPr/>
            <p:nvPr/>
          </p:nvSpPr>
          <p:spPr>
            <a:xfrm>
              <a:off x="6663531" y="4006056"/>
              <a:ext cx="225425" cy="273050"/>
            </a:xfrm>
            <a:custGeom>
              <a:avLst/>
              <a:gdLst/>
              <a:ahLst/>
              <a:cxnLst>
                <a:cxn ang="0">
                  <a:pos x="209323" y="202780"/>
                </a:cxn>
                <a:cxn ang="0">
                  <a:pos x="167056" y="202780"/>
                </a:cxn>
                <a:cxn ang="0">
                  <a:pos x="167056" y="258996"/>
                </a:cxn>
                <a:cxn ang="0">
                  <a:pos x="14089" y="258996"/>
                </a:cxn>
                <a:cxn ang="0">
                  <a:pos x="14089" y="64247"/>
                </a:cxn>
                <a:cxn ang="0">
                  <a:pos x="209323" y="64247"/>
                </a:cxn>
                <a:cxn ang="0">
                  <a:pos x="209323" y="80309"/>
                </a:cxn>
                <a:cxn ang="0">
                  <a:pos x="225425" y="64247"/>
                </a:cxn>
                <a:cxn ang="0">
                  <a:pos x="225425" y="12046"/>
                </a:cxn>
                <a:cxn ang="0">
                  <a:pos x="195234" y="12046"/>
                </a:cxn>
                <a:cxn ang="0">
                  <a:pos x="195234" y="40154"/>
                </a:cxn>
                <a:cxn ang="0">
                  <a:pos x="191209" y="40154"/>
                </a:cxn>
                <a:cxn ang="0">
                  <a:pos x="191209" y="0"/>
                </a:cxn>
                <a:cxn ang="0">
                  <a:pos x="179132" y="0"/>
                </a:cxn>
                <a:cxn ang="0">
                  <a:pos x="179132" y="40154"/>
                </a:cxn>
                <a:cxn ang="0">
                  <a:pos x="175107" y="40154"/>
                </a:cxn>
                <a:cxn ang="0">
                  <a:pos x="175107" y="12046"/>
                </a:cxn>
                <a:cxn ang="0">
                  <a:pos x="159005" y="12046"/>
                </a:cxn>
                <a:cxn ang="0">
                  <a:pos x="159005" y="40154"/>
                </a:cxn>
                <a:cxn ang="0">
                  <a:pos x="152967" y="40154"/>
                </a:cxn>
                <a:cxn ang="0">
                  <a:pos x="152967" y="0"/>
                </a:cxn>
                <a:cxn ang="0">
                  <a:pos x="144916" y="0"/>
                </a:cxn>
                <a:cxn ang="0">
                  <a:pos x="144916" y="40154"/>
                </a:cxn>
                <a:cxn ang="0">
                  <a:pos x="136865" y="40154"/>
                </a:cxn>
                <a:cxn ang="0">
                  <a:pos x="136865" y="12046"/>
                </a:cxn>
                <a:cxn ang="0">
                  <a:pos x="120763" y="12046"/>
                </a:cxn>
                <a:cxn ang="0">
                  <a:pos x="120763" y="40154"/>
                </a:cxn>
                <a:cxn ang="0">
                  <a:pos x="114725" y="40154"/>
                </a:cxn>
                <a:cxn ang="0">
                  <a:pos x="114725" y="0"/>
                </a:cxn>
                <a:cxn ang="0">
                  <a:pos x="106674" y="0"/>
                </a:cxn>
                <a:cxn ang="0">
                  <a:pos x="106674" y="40154"/>
                </a:cxn>
                <a:cxn ang="0">
                  <a:pos x="102649" y="40154"/>
                </a:cxn>
                <a:cxn ang="0">
                  <a:pos x="102649" y="12046"/>
                </a:cxn>
                <a:cxn ang="0">
                  <a:pos x="86547" y="12046"/>
                </a:cxn>
                <a:cxn ang="0">
                  <a:pos x="86547" y="40154"/>
                </a:cxn>
                <a:cxn ang="0">
                  <a:pos x="80509" y="40154"/>
                </a:cxn>
                <a:cxn ang="0">
                  <a:pos x="80509" y="0"/>
                </a:cxn>
                <a:cxn ang="0">
                  <a:pos x="70445" y="0"/>
                </a:cxn>
                <a:cxn ang="0">
                  <a:pos x="70445" y="40154"/>
                </a:cxn>
                <a:cxn ang="0">
                  <a:pos x="64407" y="40154"/>
                </a:cxn>
                <a:cxn ang="0">
                  <a:pos x="64407" y="12046"/>
                </a:cxn>
                <a:cxn ang="0">
                  <a:pos x="50318" y="12046"/>
                </a:cxn>
                <a:cxn ang="0">
                  <a:pos x="50318" y="40154"/>
                </a:cxn>
                <a:cxn ang="0">
                  <a:pos x="46293" y="40154"/>
                </a:cxn>
                <a:cxn ang="0">
                  <a:pos x="46293" y="0"/>
                </a:cxn>
                <a:cxn ang="0">
                  <a:pos x="34216" y="0"/>
                </a:cxn>
                <a:cxn ang="0">
                  <a:pos x="34216" y="40154"/>
                </a:cxn>
                <a:cxn ang="0">
                  <a:pos x="30191" y="40154"/>
                </a:cxn>
                <a:cxn ang="0">
                  <a:pos x="30191" y="12046"/>
                </a:cxn>
                <a:cxn ang="0">
                  <a:pos x="0" y="12046"/>
                </a:cxn>
                <a:cxn ang="0">
                  <a:pos x="0" y="48185"/>
                </a:cxn>
                <a:cxn ang="0">
                  <a:pos x="0" y="56216"/>
                </a:cxn>
                <a:cxn ang="0">
                  <a:pos x="0" y="273050"/>
                </a:cxn>
                <a:cxn ang="0">
                  <a:pos x="179132" y="273050"/>
                </a:cxn>
                <a:cxn ang="0">
                  <a:pos x="225425" y="220849"/>
                </a:cxn>
                <a:cxn ang="0">
                  <a:pos x="225425" y="168649"/>
                </a:cxn>
                <a:cxn ang="0">
                  <a:pos x="209323" y="184710"/>
                </a:cxn>
                <a:cxn ang="0">
                  <a:pos x="209323" y="202780"/>
                </a:cxn>
              </a:cxnLst>
              <a:rect l="0" t="0" r="0" b="0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3" name="Rectangle 117">
              <a:extLst>
                <a:ext uri="{FF2B5EF4-FFF2-40B4-BE49-F238E27FC236}">
                  <a16:creationId xmlns:a16="http://schemas.microsoft.com/office/drawing/2014/main" id="{D562D287-8B51-48EC-8B7E-AA7A629910EA}"/>
                </a:ext>
              </a:extLst>
            </p:cNvPr>
            <p:cNvSpPr/>
            <p:nvPr/>
          </p:nvSpPr>
          <p:spPr>
            <a:xfrm>
              <a:off x="6703218" y="4098131"/>
              <a:ext cx="88900" cy="14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4" name="Rectangle 118">
              <a:extLst>
                <a:ext uri="{FF2B5EF4-FFF2-40B4-BE49-F238E27FC236}">
                  <a16:creationId xmlns:a16="http://schemas.microsoft.com/office/drawing/2014/main" id="{EA0D5FEB-D490-4B20-9C78-3E4E837E8FAB}"/>
                </a:ext>
              </a:extLst>
            </p:cNvPr>
            <p:cNvSpPr/>
            <p:nvPr/>
          </p:nvSpPr>
          <p:spPr>
            <a:xfrm>
              <a:off x="6703218" y="4129881"/>
              <a:ext cx="88900" cy="14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5" name="Rectangle 119">
              <a:extLst>
                <a:ext uri="{FF2B5EF4-FFF2-40B4-BE49-F238E27FC236}">
                  <a16:creationId xmlns:a16="http://schemas.microsoft.com/office/drawing/2014/main" id="{221A432B-51D3-4BDA-A99D-24F2A195D094}"/>
                </a:ext>
              </a:extLst>
            </p:cNvPr>
            <p:cNvSpPr/>
            <p:nvPr/>
          </p:nvSpPr>
          <p:spPr>
            <a:xfrm>
              <a:off x="6703218" y="4166394"/>
              <a:ext cx="88900" cy="111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6" name="Rectangle 120">
              <a:extLst>
                <a:ext uri="{FF2B5EF4-FFF2-40B4-BE49-F238E27FC236}">
                  <a16:creationId xmlns:a16="http://schemas.microsoft.com/office/drawing/2014/main" id="{1B77BF37-CA1F-4CC4-8D91-5A84E4CB96C0}"/>
                </a:ext>
              </a:extLst>
            </p:cNvPr>
            <p:cNvSpPr/>
            <p:nvPr/>
          </p:nvSpPr>
          <p:spPr>
            <a:xfrm>
              <a:off x="6703218" y="4199731"/>
              <a:ext cx="88900" cy="14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7" name="Freeform 126">
              <a:extLst>
                <a:ext uri="{FF2B5EF4-FFF2-40B4-BE49-F238E27FC236}">
                  <a16:creationId xmlns:a16="http://schemas.microsoft.com/office/drawing/2014/main" id="{E5852937-044D-4852-BF7C-A1208B9B19E2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6854031" y="2618581"/>
              <a:ext cx="163512" cy="265113"/>
            </a:xfrm>
            <a:custGeom>
              <a:avLst/>
              <a:gdLst/>
              <a:ahLst/>
              <a:cxnLst>
                <a:cxn ang="0">
                  <a:pos x="0" y="68287"/>
                </a:cxn>
                <a:cxn ang="0">
                  <a:pos x="0" y="265113"/>
                </a:cxn>
                <a:cxn ang="0">
                  <a:pos x="163512" y="198835"/>
                </a:cxn>
                <a:cxn ang="0">
                  <a:pos x="163512" y="0"/>
                </a:cxn>
                <a:cxn ang="0">
                  <a:pos x="0" y="68287"/>
                </a:cxn>
                <a:cxn ang="0">
                  <a:pos x="151548" y="20084"/>
                </a:cxn>
                <a:cxn ang="0">
                  <a:pos x="151548" y="188793"/>
                </a:cxn>
                <a:cxn ang="0">
                  <a:pos x="9970" y="132557"/>
                </a:cxn>
                <a:cxn ang="0">
                  <a:pos x="9970" y="76320"/>
                </a:cxn>
                <a:cxn ang="0">
                  <a:pos x="151548" y="20084"/>
                </a:cxn>
                <a:cxn ang="0">
                  <a:pos x="9970" y="140590"/>
                </a:cxn>
                <a:cxn ang="0">
                  <a:pos x="145566" y="192809"/>
                </a:cxn>
                <a:cxn ang="0">
                  <a:pos x="9970" y="249046"/>
                </a:cxn>
                <a:cxn ang="0">
                  <a:pos x="9970" y="140590"/>
                </a:cxn>
              </a:cxnLst>
              <a:rect l="0" t="0" r="0" b="0"/>
              <a:pathLst>
                <a:path w="82" h="132">
                  <a:moveTo>
                    <a:pt x="0" y="34"/>
                  </a:moveTo>
                  <a:lnTo>
                    <a:pt x="0" y="132"/>
                  </a:lnTo>
                  <a:lnTo>
                    <a:pt x="82" y="99"/>
                  </a:lnTo>
                  <a:lnTo>
                    <a:pt x="82" y="0"/>
                  </a:lnTo>
                  <a:lnTo>
                    <a:pt x="0" y="34"/>
                  </a:lnTo>
                  <a:close/>
                  <a:moveTo>
                    <a:pt x="76" y="10"/>
                  </a:moveTo>
                  <a:lnTo>
                    <a:pt x="76" y="94"/>
                  </a:lnTo>
                  <a:lnTo>
                    <a:pt x="5" y="66"/>
                  </a:lnTo>
                  <a:lnTo>
                    <a:pt x="5" y="38"/>
                  </a:lnTo>
                  <a:lnTo>
                    <a:pt x="76" y="10"/>
                  </a:lnTo>
                  <a:close/>
                  <a:moveTo>
                    <a:pt x="5" y="70"/>
                  </a:moveTo>
                  <a:lnTo>
                    <a:pt x="73" y="96"/>
                  </a:lnTo>
                  <a:lnTo>
                    <a:pt x="5" y="124"/>
                  </a:lnTo>
                  <a:lnTo>
                    <a:pt x="5" y="7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8" name="Freeform 127">
              <a:extLst>
                <a:ext uri="{FF2B5EF4-FFF2-40B4-BE49-F238E27FC236}">
                  <a16:creationId xmlns:a16="http://schemas.microsoft.com/office/drawing/2014/main" id="{98B25744-A6F9-4C59-B8CD-6A1F2C3EBE04}"/>
                </a:ext>
              </a:extLst>
            </p:cNvPr>
            <p:cNvSpPr/>
            <p:nvPr/>
          </p:nvSpPr>
          <p:spPr>
            <a:xfrm>
              <a:off x="6671468" y="2618581"/>
              <a:ext cx="161925" cy="265113"/>
            </a:xfrm>
            <a:custGeom>
              <a:avLst/>
              <a:gdLst/>
              <a:ahLst/>
              <a:cxnLst>
                <a:cxn ang="0">
                  <a:pos x="0" y="198835"/>
                </a:cxn>
                <a:cxn ang="0">
                  <a:pos x="161925" y="265113"/>
                </a:cxn>
                <a:cxn ang="0">
                  <a:pos x="161925" y="68287"/>
                </a:cxn>
                <a:cxn ang="0">
                  <a:pos x="0" y="0"/>
                </a:cxn>
                <a:cxn ang="0">
                  <a:pos x="0" y="198835"/>
                </a:cxn>
              </a:cxnLst>
              <a:rect l="0" t="0" r="0" b="0"/>
              <a:pathLst>
                <a:path w="81" h="132">
                  <a:moveTo>
                    <a:pt x="0" y="99"/>
                  </a:moveTo>
                  <a:lnTo>
                    <a:pt x="81" y="132"/>
                  </a:lnTo>
                  <a:lnTo>
                    <a:pt x="81" y="34"/>
                  </a:lnTo>
                  <a:lnTo>
                    <a:pt x="0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9" name="Freeform 128">
              <a:extLst>
                <a:ext uri="{FF2B5EF4-FFF2-40B4-BE49-F238E27FC236}">
                  <a16:creationId xmlns:a16="http://schemas.microsoft.com/office/drawing/2014/main" id="{08BCFAA0-CF5B-4BFB-989A-09C67FBFFE41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6680993" y="2539206"/>
              <a:ext cx="333375" cy="131763"/>
            </a:xfrm>
            <a:custGeom>
              <a:avLst/>
              <a:gdLst/>
              <a:ahLst/>
              <a:cxnLst>
                <a:cxn ang="0">
                  <a:pos x="164679" y="0"/>
                </a:cxn>
                <a:cxn ang="0">
                  <a:pos x="0" y="63885"/>
                </a:cxn>
                <a:cxn ang="0">
                  <a:pos x="160663" y="131763"/>
                </a:cxn>
                <a:cxn ang="0">
                  <a:pos x="333375" y="63885"/>
                </a:cxn>
                <a:cxn ang="0">
                  <a:pos x="164679" y="0"/>
                </a:cxn>
                <a:cxn ang="0">
                  <a:pos x="164679" y="11978"/>
                </a:cxn>
                <a:cxn ang="0">
                  <a:pos x="303251" y="63885"/>
                </a:cxn>
                <a:cxn ang="0">
                  <a:pos x="164679" y="117788"/>
                </a:cxn>
                <a:cxn ang="0">
                  <a:pos x="164679" y="11978"/>
                </a:cxn>
                <a:cxn ang="0">
                  <a:pos x="156646" y="13975"/>
                </a:cxn>
                <a:cxn ang="0">
                  <a:pos x="156646" y="117788"/>
                </a:cxn>
                <a:cxn ang="0">
                  <a:pos x="30124" y="63885"/>
                </a:cxn>
                <a:cxn ang="0">
                  <a:pos x="156646" y="13975"/>
                </a:cxn>
              </a:cxnLst>
              <a:rect l="0" t="0" r="0" b="0"/>
              <a:pathLst>
                <a:path w="166" h="66">
                  <a:moveTo>
                    <a:pt x="82" y="0"/>
                  </a:moveTo>
                  <a:lnTo>
                    <a:pt x="0" y="32"/>
                  </a:lnTo>
                  <a:lnTo>
                    <a:pt x="80" y="66"/>
                  </a:lnTo>
                  <a:lnTo>
                    <a:pt x="166" y="32"/>
                  </a:lnTo>
                  <a:lnTo>
                    <a:pt x="82" y="0"/>
                  </a:lnTo>
                  <a:close/>
                  <a:moveTo>
                    <a:pt x="82" y="6"/>
                  </a:moveTo>
                  <a:lnTo>
                    <a:pt x="151" y="32"/>
                  </a:lnTo>
                  <a:lnTo>
                    <a:pt x="82" y="59"/>
                  </a:lnTo>
                  <a:lnTo>
                    <a:pt x="82" y="6"/>
                  </a:lnTo>
                  <a:close/>
                  <a:moveTo>
                    <a:pt x="78" y="7"/>
                  </a:moveTo>
                  <a:lnTo>
                    <a:pt x="78" y="59"/>
                  </a:lnTo>
                  <a:lnTo>
                    <a:pt x="15" y="32"/>
                  </a:lnTo>
                  <a:lnTo>
                    <a:pt x="78" y="7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0" name="空心弧 3">
              <a:extLst>
                <a:ext uri="{FF2B5EF4-FFF2-40B4-BE49-F238E27FC236}">
                  <a16:creationId xmlns:a16="http://schemas.microsoft.com/office/drawing/2014/main" id="{7DC823D6-1A81-4DF1-AF50-00EEE6C8557B}"/>
                </a:ext>
              </a:extLst>
            </p:cNvPr>
            <p:cNvSpPr/>
            <p:nvPr/>
          </p:nvSpPr>
          <p:spPr>
            <a:xfrm rot="-4678923">
              <a:off x="4689939" y="2064627"/>
              <a:ext cx="2787650" cy="2752725"/>
            </a:xfrm>
            <a:custGeom>
              <a:avLst/>
              <a:gdLst/>
              <a:ahLst/>
              <a:cxnLst>
                <a:cxn ang="0">
                  <a:pos x="1101990" y="30507"/>
                </a:cxn>
                <a:cxn ang="0">
                  <a:pos x="2754655" y="1078660"/>
                </a:cxn>
                <a:cxn ang="0">
                  <a:pos x="2082798" y="1225639"/>
                </a:cxn>
                <a:cxn ang="0">
                  <a:pos x="1247724" y="702590"/>
                </a:cxn>
                <a:cxn ang="0">
                  <a:pos x="1101990" y="30507"/>
                </a:cxn>
              </a:cxnLst>
              <a:rect l="0" t="0" r="0" b="0"/>
              <a:pathLst>
                <a:path w="2788528" h="2753783">
                  <a:moveTo>
                    <a:pt x="1102337" y="30519"/>
                  </a:moveTo>
                  <a:cubicBezTo>
                    <a:pt x="1851532" y="-127902"/>
                    <a:pt x="2589801" y="340355"/>
                    <a:pt x="2755523" y="1079075"/>
                  </a:cubicBezTo>
                  <a:lnTo>
                    <a:pt x="2083454" y="1226110"/>
                  </a:lnTo>
                  <a:cubicBezTo>
                    <a:pt x="1998817" y="858048"/>
                    <a:pt x="1626466" y="624810"/>
                    <a:pt x="1248117" y="702860"/>
                  </a:cubicBezTo>
                  <a:lnTo>
                    <a:pt x="1102337" y="30519"/>
                  </a:lnTo>
                  <a:close/>
                </a:path>
              </a:pathLst>
            </a:custGeom>
            <a:solidFill>
              <a:srgbClr val="1E9C8C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1" name="空心弧 5">
              <a:extLst>
                <a:ext uri="{FF2B5EF4-FFF2-40B4-BE49-F238E27FC236}">
                  <a16:creationId xmlns:a16="http://schemas.microsoft.com/office/drawing/2014/main" id="{645785A4-9520-41A8-9439-21C6E0656C74}"/>
                </a:ext>
              </a:extLst>
            </p:cNvPr>
            <p:cNvSpPr/>
            <p:nvPr/>
          </p:nvSpPr>
          <p:spPr>
            <a:xfrm rot="851343">
              <a:off x="4649717" y="2051844"/>
              <a:ext cx="2787650" cy="2754312"/>
            </a:xfrm>
            <a:custGeom>
              <a:avLst/>
              <a:gdLst/>
              <a:ahLst/>
              <a:cxnLst>
                <a:cxn ang="0">
                  <a:pos x="1062536" y="39466"/>
                </a:cxn>
                <a:cxn ang="0">
                  <a:pos x="2117990" y="200461"/>
                </a:cxn>
                <a:cxn ang="0">
                  <a:pos x="2751950" y="1067462"/>
                </a:cxn>
                <a:cxn ang="0">
                  <a:pos x="2083866" y="1219806"/>
                </a:cxn>
                <a:cxn ang="0">
                  <a:pos x="1758697" y="784275"/>
                </a:cxn>
                <a:cxn ang="0">
                  <a:pos x="1227338" y="704907"/>
                </a:cxn>
                <a:cxn ang="0">
                  <a:pos x="1062536" y="39466"/>
                </a:cxn>
              </a:cxnLst>
              <a:rect l="0" t="0" r="0" b="0"/>
              <a:pathLst>
                <a:path w="2788529" h="2753782">
                  <a:moveTo>
                    <a:pt x="1062871" y="39458"/>
                  </a:moveTo>
                  <a:cubicBezTo>
                    <a:pt x="1422483" y="-47441"/>
                    <a:pt x="1802327" y="10470"/>
                    <a:pt x="2118658" y="200422"/>
                  </a:cubicBezTo>
                  <a:cubicBezTo>
                    <a:pt x="2439675" y="393188"/>
                    <a:pt x="2668330" y="705737"/>
                    <a:pt x="2752818" y="1067257"/>
                  </a:cubicBezTo>
                  <a:lnTo>
                    <a:pt x="2084523" y="1219571"/>
                  </a:lnTo>
                  <a:cubicBezTo>
                    <a:pt x="2040913" y="1037492"/>
                    <a:pt x="1923570" y="880402"/>
                    <a:pt x="1759252" y="784124"/>
                  </a:cubicBezTo>
                  <a:cubicBezTo>
                    <a:pt x="1599636" y="690602"/>
                    <a:pt x="1408708" y="662097"/>
                    <a:pt x="1227725" y="704771"/>
                  </a:cubicBezTo>
                  <a:lnTo>
                    <a:pt x="1062871" y="39458"/>
                  </a:lnTo>
                  <a:close/>
                </a:path>
              </a:pathLst>
            </a:custGeom>
            <a:solidFill>
              <a:srgbClr val="69C293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2" name="空心弧 4">
              <a:extLst>
                <a:ext uri="{FF2B5EF4-FFF2-40B4-BE49-F238E27FC236}">
                  <a16:creationId xmlns:a16="http://schemas.microsoft.com/office/drawing/2014/main" id="{7D4565FE-AB03-4181-948A-2B6F43BF8949}"/>
                </a:ext>
              </a:extLst>
            </p:cNvPr>
            <p:cNvSpPr/>
            <p:nvPr/>
          </p:nvSpPr>
          <p:spPr>
            <a:xfrm rot="10221374">
              <a:off x="4701381" y="2051050"/>
              <a:ext cx="2789237" cy="2755900"/>
            </a:xfrm>
            <a:custGeom>
              <a:avLst/>
              <a:gdLst/>
              <a:ahLst/>
              <a:cxnLst>
                <a:cxn ang="0">
                  <a:pos x="1634314" y="20505"/>
                </a:cxn>
                <a:cxn ang="0">
                  <a:pos x="2770679" y="1602003"/>
                </a:cxn>
                <a:cxn ang="0">
                  <a:pos x="2097345" y="1492369"/>
                </a:cxn>
                <a:cxn ang="0">
                  <a:pos x="1515616" y="692711"/>
                </a:cxn>
                <a:cxn ang="0">
                  <a:pos x="1634314" y="20505"/>
                </a:cxn>
              </a:cxnLst>
              <a:rect l="0" t="0" r="0" b="0"/>
              <a:pathLst>
                <a:path w="2789647" h="2754576">
                  <a:moveTo>
                    <a:pt x="1634554" y="20495"/>
                  </a:moveTo>
                  <a:cubicBezTo>
                    <a:pt x="2388389" y="150361"/>
                    <a:pt x="2895510" y="855687"/>
                    <a:pt x="2771086" y="1601233"/>
                  </a:cubicBezTo>
                  <a:lnTo>
                    <a:pt x="2097653" y="1491652"/>
                  </a:lnTo>
                  <a:cubicBezTo>
                    <a:pt x="2162163" y="1114477"/>
                    <a:pt x="1902179" y="757321"/>
                    <a:pt x="1515839" y="692378"/>
                  </a:cubicBezTo>
                  <a:lnTo>
                    <a:pt x="1634554" y="20495"/>
                  </a:lnTo>
                  <a:close/>
                </a:path>
              </a:pathLst>
            </a:custGeom>
            <a:solidFill>
              <a:srgbClr val="69C293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3" name="空心弧 6">
              <a:extLst>
                <a:ext uri="{FF2B5EF4-FFF2-40B4-BE49-F238E27FC236}">
                  <a16:creationId xmlns:a16="http://schemas.microsoft.com/office/drawing/2014/main" id="{3A2473B4-12B9-4EDD-A607-2A74E6AAD10A}"/>
                </a:ext>
              </a:extLst>
            </p:cNvPr>
            <p:cNvSpPr/>
            <p:nvPr/>
          </p:nvSpPr>
          <p:spPr>
            <a:xfrm rot="4607761">
              <a:off x="4680239" y="2050451"/>
              <a:ext cx="2787650" cy="2752725"/>
            </a:xfrm>
            <a:custGeom>
              <a:avLst/>
              <a:gdLst/>
              <a:ahLst/>
              <a:cxnLst>
                <a:cxn ang="0">
                  <a:pos x="1716943" y="37495"/>
                </a:cxn>
                <a:cxn ang="0">
                  <a:pos x="2751569" y="1687503"/>
                </a:cxn>
                <a:cxn ang="0">
                  <a:pos x="2078139" y="1533180"/>
                </a:cxn>
                <a:cxn ang="0">
                  <a:pos x="1554870" y="709057"/>
                </a:cxn>
                <a:cxn ang="0">
                  <a:pos x="1716943" y="37495"/>
                </a:cxn>
              </a:cxnLst>
              <a:rect l="0" t="0" r="0" b="0"/>
              <a:pathLst>
                <a:path w="2788528" h="2753783">
                  <a:moveTo>
                    <a:pt x="1717484" y="37509"/>
                  </a:moveTo>
                  <a:cubicBezTo>
                    <a:pt x="2463405" y="213057"/>
                    <a:pt x="2925780" y="950499"/>
                    <a:pt x="2752436" y="1688152"/>
                  </a:cubicBezTo>
                  <a:lnTo>
                    <a:pt x="2078794" y="1533769"/>
                  </a:lnTo>
                  <a:cubicBezTo>
                    <a:pt x="2167607" y="1165147"/>
                    <a:pt x="1933288" y="796080"/>
                    <a:pt x="1555360" y="709330"/>
                  </a:cubicBezTo>
                  <a:lnTo>
                    <a:pt x="1717484" y="37509"/>
                  </a:lnTo>
                  <a:close/>
                </a:path>
              </a:pathLst>
            </a:custGeom>
            <a:solidFill>
              <a:srgbClr val="1E9C8C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244" name="Freeform 34">
              <a:extLst>
                <a:ext uri="{FF2B5EF4-FFF2-40B4-BE49-F238E27FC236}">
                  <a16:creationId xmlns:a16="http://schemas.microsoft.com/office/drawing/2014/main" id="{70720635-7CD6-499E-B4EC-FE54253C3CAA}"/>
                </a:ext>
              </a:extLst>
            </p:cNvPr>
            <p:cNvSpPr/>
            <p:nvPr/>
          </p:nvSpPr>
          <p:spPr>
            <a:xfrm>
              <a:off x="4992687" y="2969149"/>
              <a:ext cx="363537" cy="320675"/>
            </a:xfrm>
            <a:custGeom>
              <a:avLst/>
              <a:gdLst/>
              <a:ahLst/>
              <a:cxnLst>
                <a:cxn ang="0">
                  <a:pos x="363537" y="128270"/>
                </a:cxn>
                <a:cxn ang="0">
                  <a:pos x="181769" y="0"/>
                </a:cxn>
                <a:cxn ang="0">
                  <a:pos x="0" y="128270"/>
                </a:cxn>
                <a:cxn ang="0">
                  <a:pos x="98903" y="243179"/>
                </a:cxn>
                <a:cxn ang="0">
                  <a:pos x="58807" y="320675"/>
                </a:cxn>
                <a:cxn ang="0">
                  <a:pos x="195134" y="256540"/>
                </a:cxn>
                <a:cxn ang="0">
                  <a:pos x="363537" y="128270"/>
                </a:cxn>
              </a:cxnLst>
              <a:rect l="0" t="0" r="0" b="0"/>
              <a:pathLst>
                <a:path w="136" h="120">
                  <a:moveTo>
                    <a:pt x="136" y="48"/>
                  </a:moveTo>
                  <a:cubicBezTo>
                    <a:pt x="136" y="22"/>
                    <a:pt x="106" y="0"/>
                    <a:pt x="68" y="0"/>
                  </a:cubicBezTo>
                  <a:cubicBezTo>
                    <a:pt x="31" y="0"/>
                    <a:pt x="0" y="22"/>
                    <a:pt x="0" y="48"/>
                  </a:cubicBezTo>
                  <a:cubicBezTo>
                    <a:pt x="0" y="67"/>
                    <a:pt x="15" y="83"/>
                    <a:pt x="37" y="91"/>
                  </a:cubicBezTo>
                  <a:cubicBezTo>
                    <a:pt x="38" y="96"/>
                    <a:pt x="37" y="106"/>
                    <a:pt x="22" y="120"/>
                  </a:cubicBezTo>
                  <a:cubicBezTo>
                    <a:pt x="22" y="120"/>
                    <a:pt x="54" y="111"/>
                    <a:pt x="73" y="96"/>
                  </a:cubicBezTo>
                  <a:cubicBezTo>
                    <a:pt x="108" y="94"/>
                    <a:pt x="136" y="73"/>
                    <a:pt x="136" y="48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245" name="Freeform 64">
              <a:extLst>
                <a:ext uri="{FF2B5EF4-FFF2-40B4-BE49-F238E27FC236}">
                  <a16:creationId xmlns:a16="http://schemas.microsoft.com/office/drawing/2014/main" id="{FCD41EE8-9275-4BD5-B2F1-36E5870772FD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422110" y="2374401"/>
              <a:ext cx="327025" cy="312738"/>
            </a:xfrm>
            <a:custGeom>
              <a:avLst/>
              <a:gdLst/>
              <a:ahLst/>
              <a:cxnLst>
                <a:cxn ang="0">
                  <a:pos x="307354" y="0"/>
                </a:cxn>
                <a:cxn ang="0">
                  <a:pos x="22130" y="0"/>
                </a:cxn>
                <a:cxn ang="0">
                  <a:pos x="0" y="22163"/>
                </a:cxn>
                <a:cxn ang="0">
                  <a:pos x="0" y="224088"/>
                </a:cxn>
                <a:cxn ang="0">
                  <a:pos x="22130" y="246250"/>
                </a:cxn>
                <a:cxn ang="0">
                  <a:pos x="130318" y="246250"/>
                </a:cxn>
                <a:cxn ang="0">
                  <a:pos x="98353" y="290575"/>
                </a:cxn>
                <a:cxn ang="0">
                  <a:pos x="98353" y="312738"/>
                </a:cxn>
                <a:cxn ang="0">
                  <a:pos x="130318" y="312738"/>
                </a:cxn>
                <a:cxn ang="0">
                  <a:pos x="196707" y="312738"/>
                </a:cxn>
                <a:cxn ang="0">
                  <a:pos x="231130" y="312738"/>
                </a:cxn>
                <a:cxn ang="0">
                  <a:pos x="231130" y="290575"/>
                </a:cxn>
                <a:cxn ang="0">
                  <a:pos x="196707" y="246250"/>
                </a:cxn>
                <a:cxn ang="0">
                  <a:pos x="307354" y="246250"/>
                </a:cxn>
                <a:cxn ang="0">
                  <a:pos x="327025" y="224088"/>
                </a:cxn>
                <a:cxn ang="0">
                  <a:pos x="327025" y="22163"/>
                </a:cxn>
                <a:cxn ang="0">
                  <a:pos x="307354" y="0"/>
                </a:cxn>
                <a:cxn ang="0">
                  <a:pos x="147530" y="219163"/>
                </a:cxn>
                <a:cxn ang="0">
                  <a:pos x="164742" y="201925"/>
                </a:cxn>
                <a:cxn ang="0">
                  <a:pos x="184413" y="219163"/>
                </a:cxn>
                <a:cxn ang="0">
                  <a:pos x="164742" y="238863"/>
                </a:cxn>
                <a:cxn ang="0">
                  <a:pos x="147530" y="219163"/>
                </a:cxn>
                <a:cxn ang="0">
                  <a:pos x="304895" y="194538"/>
                </a:cxn>
                <a:cxn ang="0">
                  <a:pos x="24588" y="194538"/>
                </a:cxn>
                <a:cxn ang="0">
                  <a:pos x="24588" y="24625"/>
                </a:cxn>
                <a:cxn ang="0">
                  <a:pos x="304895" y="24625"/>
                </a:cxn>
                <a:cxn ang="0">
                  <a:pos x="304895" y="194538"/>
                </a:cxn>
              </a:cxnLst>
              <a:rect l="0" t="0" r="0" b="0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0" name="Freeform 114">
              <a:extLst>
                <a:ext uri="{FF2B5EF4-FFF2-40B4-BE49-F238E27FC236}">
                  <a16:creationId xmlns:a16="http://schemas.microsoft.com/office/drawing/2014/main" id="{0CC18591-87EE-4AE8-852B-83F14A2EC28D}"/>
                </a:ext>
              </a:extLst>
            </p:cNvPr>
            <p:cNvSpPr/>
            <p:nvPr/>
          </p:nvSpPr>
          <p:spPr>
            <a:xfrm>
              <a:off x="6954043" y="4334669"/>
              <a:ext cx="28575" cy="25400"/>
            </a:xfrm>
            <a:custGeom>
              <a:avLst/>
              <a:gdLst/>
              <a:ahLst/>
              <a:cxnLst>
                <a:cxn ang="0">
                  <a:pos x="0" y="25400"/>
                </a:cxn>
                <a:cxn ang="0">
                  <a:pos x="28575" y="11723"/>
                </a:cxn>
                <a:cxn ang="0">
                  <a:pos x="12246" y="0"/>
                </a:cxn>
                <a:cxn ang="0">
                  <a:pos x="0" y="25400"/>
                </a:cxn>
              </a:cxnLst>
              <a:rect l="0" t="0" r="0" b="0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0" name="Freeform 94">
              <a:extLst>
                <a:ext uri="{FF2B5EF4-FFF2-40B4-BE49-F238E27FC236}">
                  <a16:creationId xmlns:a16="http://schemas.microsoft.com/office/drawing/2014/main" id="{B52FB5B1-4E42-4878-B2B4-92FE633762AD}"/>
                </a:ext>
              </a:extLst>
            </p:cNvPr>
            <p:cNvSpPr/>
            <p:nvPr/>
          </p:nvSpPr>
          <p:spPr>
            <a:xfrm>
              <a:off x="4992687" y="3647595"/>
              <a:ext cx="336550" cy="350838"/>
            </a:xfrm>
            <a:custGeom>
              <a:avLst/>
              <a:gdLst/>
              <a:ahLst/>
              <a:cxnLst>
                <a:cxn ang="0">
                  <a:pos x="308504" y="268610"/>
                </a:cxn>
                <a:cxn ang="0">
                  <a:pos x="336550" y="219274"/>
                </a:cxn>
                <a:cxn ang="0">
                  <a:pos x="308504" y="168110"/>
                </a:cxn>
                <a:cxn ang="0">
                  <a:pos x="308504" y="166283"/>
                </a:cxn>
                <a:cxn ang="0">
                  <a:pos x="308504" y="87710"/>
                </a:cxn>
                <a:cxn ang="0">
                  <a:pos x="308504" y="84055"/>
                </a:cxn>
                <a:cxn ang="0">
                  <a:pos x="168275" y="0"/>
                </a:cxn>
                <a:cxn ang="0">
                  <a:pos x="29799" y="84055"/>
                </a:cxn>
                <a:cxn ang="0">
                  <a:pos x="29799" y="84055"/>
                </a:cxn>
                <a:cxn ang="0">
                  <a:pos x="28046" y="85882"/>
                </a:cxn>
                <a:cxn ang="0">
                  <a:pos x="28046" y="87710"/>
                </a:cxn>
                <a:cxn ang="0">
                  <a:pos x="28046" y="87710"/>
                </a:cxn>
                <a:cxn ang="0">
                  <a:pos x="28046" y="166283"/>
                </a:cxn>
                <a:cxn ang="0">
                  <a:pos x="28046" y="168110"/>
                </a:cxn>
                <a:cxn ang="0">
                  <a:pos x="0" y="219274"/>
                </a:cxn>
                <a:cxn ang="0">
                  <a:pos x="56092" y="277747"/>
                </a:cxn>
                <a:cxn ang="0">
                  <a:pos x="57845" y="277747"/>
                </a:cxn>
                <a:cxn ang="0">
                  <a:pos x="77126" y="292365"/>
                </a:cxn>
                <a:cxn ang="0">
                  <a:pos x="98160" y="270438"/>
                </a:cxn>
                <a:cxn ang="0">
                  <a:pos x="98160" y="168110"/>
                </a:cxn>
                <a:cxn ang="0">
                  <a:pos x="77126" y="146183"/>
                </a:cxn>
                <a:cxn ang="0">
                  <a:pos x="57845" y="160801"/>
                </a:cxn>
                <a:cxn ang="0">
                  <a:pos x="56092" y="160801"/>
                </a:cxn>
                <a:cxn ang="0">
                  <a:pos x="42069" y="162628"/>
                </a:cxn>
                <a:cxn ang="0">
                  <a:pos x="42069" y="89537"/>
                </a:cxn>
                <a:cxn ang="0">
                  <a:pos x="80632" y="43855"/>
                </a:cxn>
                <a:cxn ang="0">
                  <a:pos x="91149" y="56646"/>
                </a:cxn>
                <a:cxn ang="0">
                  <a:pos x="99913" y="56646"/>
                </a:cxn>
                <a:cxn ang="0">
                  <a:pos x="168275" y="43855"/>
                </a:cxn>
                <a:cxn ang="0">
                  <a:pos x="236637" y="56646"/>
                </a:cxn>
                <a:cxn ang="0">
                  <a:pos x="240142" y="58473"/>
                </a:cxn>
                <a:cxn ang="0">
                  <a:pos x="245401" y="56646"/>
                </a:cxn>
                <a:cxn ang="0">
                  <a:pos x="257671" y="43855"/>
                </a:cxn>
                <a:cxn ang="0">
                  <a:pos x="294481" y="89537"/>
                </a:cxn>
                <a:cxn ang="0">
                  <a:pos x="294481" y="162628"/>
                </a:cxn>
                <a:cxn ang="0">
                  <a:pos x="280458" y="160801"/>
                </a:cxn>
                <a:cxn ang="0">
                  <a:pos x="278705" y="160801"/>
                </a:cxn>
                <a:cxn ang="0">
                  <a:pos x="259424" y="146183"/>
                </a:cxn>
                <a:cxn ang="0">
                  <a:pos x="238390" y="168110"/>
                </a:cxn>
                <a:cxn ang="0">
                  <a:pos x="238390" y="270438"/>
                </a:cxn>
                <a:cxn ang="0">
                  <a:pos x="259424" y="292365"/>
                </a:cxn>
                <a:cxn ang="0">
                  <a:pos x="278705" y="277747"/>
                </a:cxn>
                <a:cxn ang="0">
                  <a:pos x="280458" y="277747"/>
                </a:cxn>
                <a:cxn ang="0">
                  <a:pos x="296234" y="275919"/>
                </a:cxn>
                <a:cxn ang="0">
                  <a:pos x="306751" y="296020"/>
                </a:cxn>
                <a:cxn ang="0">
                  <a:pos x="250660" y="317947"/>
                </a:cxn>
                <a:cxn ang="0">
                  <a:pos x="247154" y="312465"/>
                </a:cxn>
                <a:cxn ang="0">
                  <a:pos x="231378" y="306983"/>
                </a:cxn>
                <a:cxn ang="0">
                  <a:pos x="203332" y="306983"/>
                </a:cxn>
                <a:cxn ang="0">
                  <a:pos x="182298" y="328911"/>
                </a:cxn>
                <a:cxn ang="0">
                  <a:pos x="203332" y="350838"/>
                </a:cxn>
                <a:cxn ang="0">
                  <a:pos x="231378" y="350838"/>
                </a:cxn>
                <a:cxn ang="0">
                  <a:pos x="252413" y="334392"/>
                </a:cxn>
                <a:cxn ang="0">
                  <a:pos x="319021" y="305156"/>
                </a:cxn>
                <a:cxn ang="0">
                  <a:pos x="322527" y="301501"/>
                </a:cxn>
                <a:cxn ang="0">
                  <a:pos x="322527" y="296020"/>
                </a:cxn>
                <a:cxn ang="0">
                  <a:pos x="308504" y="268610"/>
                </a:cxn>
              </a:cxnLst>
              <a:rect l="0" t="0" r="0" b="0"/>
              <a:pathLst>
                <a:path w="192" h="192">
                  <a:moveTo>
                    <a:pt x="176" y="147"/>
                  </a:moveTo>
                  <a:cubicBezTo>
                    <a:pt x="186" y="142"/>
                    <a:pt x="192" y="132"/>
                    <a:pt x="192" y="120"/>
                  </a:cubicBezTo>
                  <a:cubicBezTo>
                    <a:pt x="192" y="108"/>
                    <a:pt x="186" y="98"/>
                    <a:pt x="176" y="92"/>
                  </a:cubicBezTo>
                  <a:cubicBezTo>
                    <a:pt x="176" y="92"/>
                    <a:pt x="176" y="92"/>
                    <a:pt x="176" y="91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6" y="47"/>
                    <a:pt x="176" y="47"/>
                    <a:pt x="176" y="46"/>
                  </a:cubicBezTo>
                  <a:cubicBezTo>
                    <a:pt x="166" y="23"/>
                    <a:pt x="135" y="0"/>
                    <a:pt x="96" y="0"/>
                  </a:cubicBezTo>
                  <a:cubicBezTo>
                    <a:pt x="57" y="0"/>
                    <a:pt x="27" y="23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7"/>
                    <a:pt x="16" y="47"/>
                  </a:cubicBezTo>
                  <a:cubicBezTo>
                    <a:pt x="16" y="47"/>
                    <a:pt x="16" y="47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7" y="98"/>
                    <a:pt x="0" y="108"/>
                    <a:pt x="0" y="120"/>
                  </a:cubicBezTo>
                  <a:cubicBezTo>
                    <a:pt x="0" y="138"/>
                    <a:pt x="14" y="152"/>
                    <a:pt x="32" y="152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5" y="157"/>
                    <a:pt x="39" y="160"/>
                    <a:pt x="44" y="160"/>
                  </a:cubicBezTo>
                  <a:cubicBezTo>
                    <a:pt x="51" y="160"/>
                    <a:pt x="56" y="154"/>
                    <a:pt x="56" y="148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85"/>
                    <a:pt x="51" y="80"/>
                    <a:pt x="44" y="80"/>
                  </a:cubicBezTo>
                  <a:cubicBezTo>
                    <a:pt x="39" y="80"/>
                    <a:pt x="35" y="83"/>
                    <a:pt x="33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29" y="88"/>
                    <a:pt x="27" y="88"/>
                    <a:pt x="24" y="8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8" y="40"/>
                    <a:pt x="36" y="31"/>
                    <a:pt x="46" y="24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6" y="32"/>
                    <a:pt x="57" y="31"/>
                  </a:cubicBezTo>
                  <a:cubicBezTo>
                    <a:pt x="57" y="31"/>
                    <a:pt x="69" y="24"/>
                    <a:pt x="96" y="24"/>
                  </a:cubicBezTo>
                  <a:cubicBezTo>
                    <a:pt x="123" y="24"/>
                    <a:pt x="135" y="31"/>
                    <a:pt x="135" y="31"/>
                  </a:cubicBezTo>
                  <a:cubicBezTo>
                    <a:pt x="136" y="32"/>
                    <a:pt x="136" y="32"/>
                    <a:pt x="137" y="32"/>
                  </a:cubicBezTo>
                  <a:cubicBezTo>
                    <a:pt x="138" y="32"/>
                    <a:pt x="139" y="31"/>
                    <a:pt x="140" y="31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57" y="31"/>
                    <a:pt x="164" y="40"/>
                    <a:pt x="168" y="4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6" y="88"/>
                    <a:pt x="163" y="88"/>
                    <a:pt x="160" y="88"/>
                  </a:cubicBezTo>
                  <a:cubicBezTo>
                    <a:pt x="159" y="88"/>
                    <a:pt x="159" y="88"/>
                    <a:pt x="159" y="88"/>
                  </a:cubicBezTo>
                  <a:cubicBezTo>
                    <a:pt x="158" y="83"/>
                    <a:pt x="153" y="80"/>
                    <a:pt x="148" y="80"/>
                  </a:cubicBezTo>
                  <a:cubicBezTo>
                    <a:pt x="142" y="80"/>
                    <a:pt x="136" y="85"/>
                    <a:pt x="136" y="92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54"/>
                    <a:pt x="142" y="160"/>
                    <a:pt x="148" y="160"/>
                  </a:cubicBezTo>
                  <a:cubicBezTo>
                    <a:pt x="153" y="160"/>
                    <a:pt x="158" y="157"/>
                    <a:pt x="159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3" y="152"/>
                    <a:pt x="166" y="151"/>
                    <a:pt x="169" y="151"/>
                  </a:cubicBezTo>
                  <a:cubicBezTo>
                    <a:pt x="175" y="162"/>
                    <a:pt x="175" y="162"/>
                    <a:pt x="175" y="162"/>
                  </a:cubicBezTo>
                  <a:cubicBezTo>
                    <a:pt x="143" y="174"/>
                    <a:pt x="143" y="174"/>
                    <a:pt x="143" y="174"/>
                  </a:cubicBezTo>
                  <a:cubicBezTo>
                    <a:pt x="142" y="173"/>
                    <a:pt x="142" y="172"/>
                    <a:pt x="141" y="171"/>
                  </a:cubicBezTo>
                  <a:cubicBezTo>
                    <a:pt x="138" y="169"/>
                    <a:pt x="135" y="168"/>
                    <a:pt x="132" y="168"/>
                  </a:cubicBezTo>
                  <a:cubicBezTo>
                    <a:pt x="116" y="168"/>
                    <a:pt x="116" y="168"/>
                    <a:pt x="116" y="168"/>
                  </a:cubicBezTo>
                  <a:cubicBezTo>
                    <a:pt x="110" y="168"/>
                    <a:pt x="104" y="173"/>
                    <a:pt x="104" y="180"/>
                  </a:cubicBezTo>
                  <a:cubicBezTo>
                    <a:pt x="104" y="186"/>
                    <a:pt x="110" y="192"/>
                    <a:pt x="116" y="192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8" y="192"/>
                    <a:pt x="142" y="188"/>
                    <a:pt x="144" y="183"/>
                  </a:cubicBezTo>
                  <a:cubicBezTo>
                    <a:pt x="182" y="167"/>
                    <a:pt x="182" y="167"/>
                    <a:pt x="182" y="167"/>
                  </a:cubicBezTo>
                  <a:cubicBezTo>
                    <a:pt x="183" y="167"/>
                    <a:pt x="184" y="166"/>
                    <a:pt x="184" y="165"/>
                  </a:cubicBezTo>
                  <a:cubicBezTo>
                    <a:pt x="184" y="164"/>
                    <a:pt x="184" y="163"/>
                    <a:pt x="184" y="162"/>
                  </a:cubicBezTo>
                  <a:lnTo>
                    <a:pt x="176" y="147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261" name="组合 18">
              <a:extLst>
                <a:ext uri="{FF2B5EF4-FFF2-40B4-BE49-F238E27FC236}">
                  <a16:creationId xmlns:a16="http://schemas.microsoft.com/office/drawing/2014/main" id="{09230B86-7162-42C1-AA22-7E7C5E9F214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437187" y="4159057"/>
              <a:ext cx="334962" cy="3365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62" name="组合 14">
              <a:extLst>
                <a:ext uri="{FF2B5EF4-FFF2-40B4-BE49-F238E27FC236}">
                  <a16:creationId xmlns:a16="http://schemas.microsoft.com/office/drawing/2014/main" id="{32D3CF0B-FE29-4190-9783-DB6BF0F635C9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299195" y="2353763"/>
              <a:ext cx="341312" cy="3540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63" name="组合 10">
              <a:extLst>
                <a:ext uri="{FF2B5EF4-FFF2-40B4-BE49-F238E27FC236}">
                  <a16:creationId xmlns:a16="http://schemas.microsoft.com/office/drawing/2014/main" id="{4F5D6956-D6C2-4EAA-B4ED-A1F43F0C4E49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801643" y="2874488"/>
              <a:ext cx="311150" cy="3349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64" name="Group 34">
              <a:extLst>
                <a:ext uri="{FF2B5EF4-FFF2-40B4-BE49-F238E27FC236}">
                  <a16:creationId xmlns:a16="http://schemas.microsoft.com/office/drawing/2014/main" id="{B6C4B4FA-FB40-43DC-B315-6E3A073E78BA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801643" y="3586443"/>
              <a:ext cx="336550" cy="3656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65" name="Shape 2102@|5FFC:16777215|FBC:16777215|LFC:16777215|LBC:16777215">
              <a:extLst>
                <a:ext uri="{FF2B5EF4-FFF2-40B4-BE49-F238E27FC236}">
                  <a16:creationId xmlns:a16="http://schemas.microsoft.com/office/drawing/2014/main" id="{FF5F6990-0543-4352-9F11-2943825BCA4D}"/>
                </a:ext>
              </a:extLst>
            </p:cNvPr>
            <p:cNvSpPr/>
            <p:nvPr/>
          </p:nvSpPr>
          <p:spPr>
            <a:xfrm>
              <a:off x="6290236" y="4129087"/>
              <a:ext cx="539750" cy="431800"/>
            </a:xfrm>
            <a:custGeom>
              <a:avLst/>
              <a:gdLst/>
              <a:ahLst/>
              <a:cxnLst>
                <a:cxn ang="0">
                  <a:pos x="453365" y="215900"/>
                </a:cxn>
                <a:cxn ang="0">
                  <a:pos x="417532" y="248265"/>
                </a:cxn>
                <a:cxn ang="0">
                  <a:pos x="269875" y="367010"/>
                </a:cxn>
                <a:cxn ang="0">
                  <a:pos x="163024" y="322771"/>
                </a:cxn>
                <a:cxn ang="0">
                  <a:pos x="117221" y="322771"/>
                </a:cxn>
                <a:cxn ang="0">
                  <a:pos x="117221" y="368569"/>
                </a:cxn>
                <a:cxn ang="0">
                  <a:pos x="269875" y="431800"/>
                </a:cxn>
                <a:cxn ang="0">
                  <a:pos x="475855" y="280650"/>
                </a:cxn>
                <a:cxn ang="0">
                  <a:pos x="539750" y="280650"/>
                </a:cxn>
                <a:cxn ang="0">
                  <a:pos x="539750" y="215900"/>
                </a:cxn>
                <a:cxn ang="0">
                  <a:pos x="453365" y="215900"/>
                </a:cxn>
                <a:cxn ang="0">
                  <a:pos x="122218" y="183515"/>
                </a:cxn>
                <a:cxn ang="0">
                  <a:pos x="269875" y="64770"/>
                </a:cxn>
                <a:cxn ang="0">
                  <a:pos x="376726" y="109030"/>
                </a:cxn>
                <a:cxn ang="0">
                  <a:pos x="422529" y="109030"/>
                </a:cxn>
                <a:cxn ang="0">
                  <a:pos x="422529" y="63231"/>
                </a:cxn>
                <a:cxn ang="0">
                  <a:pos x="269875" y="0"/>
                </a:cxn>
                <a:cxn ang="0">
                  <a:pos x="63895" y="151130"/>
                </a:cxn>
                <a:cxn ang="0">
                  <a:pos x="0" y="151130"/>
                </a:cxn>
                <a:cxn ang="0">
                  <a:pos x="0" y="215900"/>
                </a:cxn>
                <a:cxn ang="0">
                  <a:pos x="86385" y="215900"/>
                </a:cxn>
                <a:cxn ang="0">
                  <a:pos x="122218" y="183515"/>
                </a:cxn>
                <a:cxn ang="0">
                  <a:pos x="183490" y="215900"/>
                </a:cxn>
                <a:cxn ang="0">
                  <a:pos x="269875" y="302260"/>
                </a:cxn>
                <a:cxn ang="0">
                  <a:pos x="356210" y="215900"/>
                </a:cxn>
                <a:cxn ang="0">
                  <a:pos x="269875" y="129540"/>
                </a:cxn>
                <a:cxn ang="0">
                  <a:pos x="183490" y="215900"/>
                </a:cxn>
              </a:cxnLst>
              <a:rect l="0" t="0" r="0" b="0"/>
              <a:pathLst>
                <a:path w="21600" h="2160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D8654916-2EA3-4790-9B25-276F4BCE090F}"/>
              </a:ext>
            </a:extLst>
          </p:cNvPr>
          <p:cNvSpPr/>
          <p:nvPr/>
        </p:nvSpPr>
        <p:spPr>
          <a:xfrm>
            <a:off x="5840028" y="3396119"/>
            <a:ext cx="792088" cy="576064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FDFCC9-750D-4A6A-843B-A2C7979C23E2}"/>
              </a:ext>
            </a:extLst>
          </p:cNvPr>
          <p:cNvCxnSpPr>
            <a:stCxn id="3" idx="6"/>
          </p:cNvCxnSpPr>
          <p:nvPr/>
        </p:nvCxnSpPr>
        <p:spPr>
          <a:xfrm flipV="1">
            <a:off x="6632116" y="3004645"/>
            <a:ext cx="1264084" cy="679506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50C0B01-215A-42CF-B71A-B08DC433A5CF}"/>
              </a:ext>
            </a:extLst>
          </p:cNvPr>
          <p:cNvSpPr txBox="1"/>
          <p:nvPr/>
        </p:nvSpPr>
        <p:spPr>
          <a:xfrm>
            <a:off x="7856180" y="2638753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parameter</a:t>
            </a:r>
            <a:endParaRPr lang="zh-CN" altLang="en-US" sz="3600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8F950F-8101-4014-B4EA-050EF97B8ED9}"/>
              </a:ext>
            </a:extLst>
          </p:cNvPr>
          <p:cNvCxnSpPr/>
          <p:nvPr/>
        </p:nvCxnSpPr>
        <p:spPr>
          <a:xfrm flipH="1" flipV="1">
            <a:off x="2999656" y="2330252"/>
            <a:ext cx="1152128" cy="372767"/>
          </a:xfrm>
          <a:prstGeom prst="straightConnector1">
            <a:avLst/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CCBD2638-2D33-40F8-83B9-DAD113AF3968}"/>
              </a:ext>
            </a:extLst>
          </p:cNvPr>
          <p:cNvSpPr txBox="1"/>
          <p:nvPr/>
        </p:nvSpPr>
        <p:spPr>
          <a:xfrm>
            <a:off x="1390650" y="1746981"/>
            <a:ext cx="284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Abbreviations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2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90650" y="252730"/>
            <a:ext cx="2080260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Inspiring</a:t>
            </a:r>
            <a:endParaRPr lang="zh-CN" altLang="en-US" sz="32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55520" y="2817998"/>
            <a:ext cx="243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Abbreviations in parameter names</a:t>
            </a:r>
          </a:p>
        </p:txBody>
      </p:sp>
      <p:sp>
        <p:nvSpPr>
          <p:cNvPr id="8" name="椭圆 7"/>
          <p:cNvSpPr/>
          <p:nvPr/>
        </p:nvSpPr>
        <p:spPr>
          <a:xfrm>
            <a:off x="1919536" y="2348880"/>
            <a:ext cx="2627897" cy="1904836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473193" y="2461896"/>
            <a:ext cx="1660525" cy="4610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344868" y="3863826"/>
            <a:ext cx="1642745" cy="534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058283" y="1756606"/>
            <a:ext cx="3168352" cy="1501601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976536" y="3733419"/>
            <a:ext cx="3418592" cy="1501601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312024" y="4066178"/>
            <a:ext cx="3348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Type of the enclosing parameter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33718" y="2091909"/>
            <a:ext cx="310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Corresponding formal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(or actual) parameter</a:t>
            </a:r>
          </a:p>
        </p:txBody>
      </p:sp>
    </p:spTree>
    <p:extLst>
      <p:ext uri="{BB962C8B-B14F-4D97-AF65-F5344CB8AC3E}">
        <p14:creationId xmlns:p14="http://schemas.microsoft.com/office/powerpoint/2010/main" val="22548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  <p:bldP spid="12" grpId="0" animBg="1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90650" y="252730"/>
            <a:ext cx="2080260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Approach</a:t>
            </a:r>
            <a:endParaRPr lang="en-US" sz="32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274425E-B902-4862-8E81-431EF6F076DA}"/>
              </a:ext>
            </a:extLst>
          </p:cNvPr>
          <p:cNvGrpSpPr/>
          <p:nvPr/>
        </p:nvGrpSpPr>
        <p:grpSpPr>
          <a:xfrm>
            <a:off x="1487488" y="1988840"/>
            <a:ext cx="1897610" cy="1224136"/>
            <a:chOff x="1199456" y="1988840"/>
            <a:chExt cx="1733444" cy="1008112"/>
          </a:xfrm>
        </p:grpSpPr>
        <p:sp>
          <p:nvSpPr>
            <p:cNvPr id="3" name="圆柱形 2">
              <a:extLst>
                <a:ext uri="{FF2B5EF4-FFF2-40B4-BE49-F238E27FC236}">
                  <a16:creationId xmlns:a16="http://schemas.microsoft.com/office/drawing/2014/main" id="{0C8B40D5-CFC9-45C3-9357-30CDB6A03A61}"/>
                </a:ext>
              </a:extLst>
            </p:cNvPr>
            <p:cNvSpPr/>
            <p:nvPr/>
          </p:nvSpPr>
          <p:spPr>
            <a:xfrm>
              <a:off x="1199456" y="1988840"/>
              <a:ext cx="1728192" cy="1008112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7FC5607-D25B-400F-A2F6-9419708D7999}"/>
                </a:ext>
              </a:extLst>
            </p:cNvPr>
            <p:cNvSpPr txBox="1"/>
            <p:nvPr/>
          </p:nvSpPr>
          <p:spPr>
            <a:xfrm>
              <a:off x="1276716" y="2355447"/>
              <a:ext cx="1656184" cy="38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Source Code</a:t>
              </a:r>
              <a:endParaRPr lang="zh-CN" altLang="en-US" sz="2400" b="1" dirty="0"/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47327F-4AF8-4D1C-B521-DDCEDB92A60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433419" y="3212976"/>
            <a:ext cx="350213" cy="114041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2A39DD3-85E6-475C-9841-416DD4AC1531}"/>
              </a:ext>
            </a:extLst>
          </p:cNvPr>
          <p:cNvSpPr/>
          <p:nvPr/>
        </p:nvSpPr>
        <p:spPr>
          <a:xfrm>
            <a:off x="2220116" y="4353390"/>
            <a:ext cx="1870551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851FA9-B1FE-4030-A961-936D9A49817C}"/>
              </a:ext>
            </a:extLst>
          </p:cNvPr>
          <p:cNvSpPr txBox="1"/>
          <p:nvPr/>
        </p:nvSpPr>
        <p:spPr>
          <a:xfrm>
            <a:off x="2367650" y="4445495"/>
            <a:ext cx="1769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    </a:t>
            </a:r>
            <a:r>
              <a:rPr lang="en-US" altLang="zh-CN" sz="2400" b="1" dirty="0"/>
              <a:t>Extract Parameters</a:t>
            </a:r>
            <a:endParaRPr lang="zh-CN" altLang="en-US" sz="2000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6941AA2-676B-41A1-B0BB-B5261272D7BF}"/>
              </a:ext>
            </a:extLst>
          </p:cNvPr>
          <p:cNvCxnSpPr>
            <a:cxnSpLocks/>
          </p:cNvCxnSpPr>
          <p:nvPr/>
        </p:nvCxnSpPr>
        <p:spPr>
          <a:xfrm flipV="1">
            <a:off x="3378125" y="3207207"/>
            <a:ext cx="970406" cy="114618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E47327F-4AF8-4D1C-B521-DDCEDB92A608}"/>
              </a:ext>
            </a:extLst>
          </p:cNvPr>
          <p:cNvCxnSpPr>
            <a:cxnSpLocks/>
          </p:cNvCxnSpPr>
          <p:nvPr/>
        </p:nvCxnSpPr>
        <p:spPr>
          <a:xfrm>
            <a:off x="4970344" y="3207207"/>
            <a:ext cx="477584" cy="114618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7B8CFA8-A3C3-4FBE-A2ED-5D7BB9240974}"/>
              </a:ext>
            </a:extLst>
          </p:cNvPr>
          <p:cNvGrpSpPr/>
          <p:nvPr/>
        </p:nvGrpSpPr>
        <p:grpSpPr>
          <a:xfrm>
            <a:off x="3746208" y="1988840"/>
            <a:ext cx="2038758" cy="1224180"/>
            <a:chOff x="1199456" y="1988840"/>
            <a:chExt cx="1739693" cy="1008112"/>
          </a:xfrm>
        </p:grpSpPr>
        <p:sp>
          <p:nvSpPr>
            <p:cNvPr id="16" name="圆柱形 15">
              <a:extLst>
                <a:ext uri="{FF2B5EF4-FFF2-40B4-BE49-F238E27FC236}">
                  <a16:creationId xmlns:a16="http://schemas.microsoft.com/office/drawing/2014/main" id="{128B59DF-D577-4818-83BB-C945BA91F279}"/>
                </a:ext>
              </a:extLst>
            </p:cNvPr>
            <p:cNvSpPr/>
            <p:nvPr/>
          </p:nvSpPr>
          <p:spPr>
            <a:xfrm>
              <a:off x="1199456" y="1988840"/>
              <a:ext cx="1728192" cy="1008112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285ED9C-C310-4228-BE97-05DC0415A4F5}"/>
                </a:ext>
              </a:extLst>
            </p:cNvPr>
            <p:cNvSpPr txBox="1"/>
            <p:nvPr/>
          </p:nvSpPr>
          <p:spPr>
            <a:xfrm>
              <a:off x="1282965" y="2242715"/>
              <a:ext cx="1656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Parameters &amp; Context</a:t>
              </a:r>
              <a:endParaRPr lang="zh-CN" altLang="en-US" sz="2400" b="1" dirty="0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CB20EF0-5738-4353-AF52-EBAD7645E498}"/>
              </a:ext>
            </a:extLst>
          </p:cNvPr>
          <p:cNvSpPr/>
          <p:nvPr/>
        </p:nvSpPr>
        <p:spPr>
          <a:xfrm>
            <a:off x="4800256" y="4349057"/>
            <a:ext cx="1862275" cy="1146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5EEAAC-D45E-4269-AF0F-ADCF7F9B46DE}"/>
              </a:ext>
            </a:extLst>
          </p:cNvPr>
          <p:cNvSpPr txBox="1"/>
          <p:nvPr/>
        </p:nvSpPr>
        <p:spPr>
          <a:xfrm>
            <a:off x="4818519" y="4520294"/>
            <a:ext cx="2082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 Extract Abbreviations</a:t>
            </a:r>
            <a:endParaRPr lang="zh-CN" altLang="en-US" sz="2400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29B6875-D914-4961-8E05-1034F824F373}"/>
              </a:ext>
            </a:extLst>
          </p:cNvPr>
          <p:cNvCxnSpPr>
            <a:cxnSpLocks/>
          </p:cNvCxnSpPr>
          <p:nvPr/>
        </p:nvCxnSpPr>
        <p:spPr>
          <a:xfrm flipV="1">
            <a:off x="5879976" y="3207318"/>
            <a:ext cx="782556" cy="11460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EBDB140-C901-41EE-86EE-F5945B8D3ED7}"/>
              </a:ext>
            </a:extLst>
          </p:cNvPr>
          <p:cNvGrpSpPr/>
          <p:nvPr/>
        </p:nvGrpSpPr>
        <p:grpSpPr>
          <a:xfrm>
            <a:off x="5953953" y="1988840"/>
            <a:ext cx="2205300" cy="1233925"/>
            <a:chOff x="1199456" y="1988840"/>
            <a:chExt cx="1739693" cy="1008112"/>
          </a:xfrm>
        </p:grpSpPr>
        <p:sp>
          <p:nvSpPr>
            <p:cNvPr id="22" name="圆柱形 21">
              <a:extLst>
                <a:ext uri="{FF2B5EF4-FFF2-40B4-BE49-F238E27FC236}">
                  <a16:creationId xmlns:a16="http://schemas.microsoft.com/office/drawing/2014/main" id="{B8FCA0EE-659C-4867-A7EA-164EAA1E683D}"/>
                </a:ext>
              </a:extLst>
            </p:cNvPr>
            <p:cNvSpPr/>
            <p:nvPr/>
          </p:nvSpPr>
          <p:spPr>
            <a:xfrm>
              <a:off x="1199456" y="1988840"/>
              <a:ext cx="1728192" cy="1008112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72A556B-D50A-4314-BB27-E1498A5FB332}"/>
                </a:ext>
              </a:extLst>
            </p:cNvPr>
            <p:cNvSpPr txBox="1"/>
            <p:nvPr/>
          </p:nvSpPr>
          <p:spPr>
            <a:xfrm>
              <a:off x="1282965" y="2242715"/>
              <a:ext cx="1656184" cy="678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Abbreviations &amp; Context</a:t>
              </a:r>
              <a:endParaRPr lang="zh-CN" altLang="en-US" sz="2400" b="1" dirty="0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BB0DE35-387B-4F59-B544-7FE8687CE599}"/>
              </a:ext>
            </a:extLst>
          </p:cNvPr>
          <p:cNvCxnSpPr>
            <a:cxnSpLocks/>
          </p:cNvCxnSpPr>
          <p:nvPr/>
        </p:nvCxnSpPr>
        <p:spPr>
          <a:xfrm>
            <a:off x="7153118" y="3219050"/>
            <a:ext cx="1026541" cy="113434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9E64C80-35AB-49FB-9499-5D438BBF34AF}"/>
              </a:ext>
            </a:extLst>
          </p:cNvPr>
          <p:cNvSpPr/>
          <p:nvPr/>
        </p:nvSpPr>
        <p:spPr>
          <a:xfrm>
            <a:off x="7693178" y="4343866"/>
            <a:ext cx="1931214" cy="1151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A5E5A9D-6142-418F-AF74-56CD41CA72BD}"/>
              </a:ext>
            </a:extLst>
          </p:cNvPr>
          <p:cNvSpPr txBox="1"/>
          <p:nvPr/>
        </p:nvSpPr>
        <p:spPr>
          <a:xfrm>
            <a:off x="7727982" y="4482999"/>
            <a:ext cx="2096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    </a:t>
            </a:r>
            <a:r>
              <a:rPr lang="en-US" altLang="zh-CN" sz="2400" b="1" dirty="0"/>
              <a:t>Expand Abbreviations</a:t>
            </a:r>
            <a:endParaRPr lang="zh-CN" altLang="en-US" sz="20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2B328BF-9E34-4C2F-AD4A-890BA4CA7C8E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8658785" y="3227846"/>
            <a:ext cx="677575" cy="11160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3758DEF-BE96-4276-9FB0-88DBE060E601}"/>
              </a:ext>
            </a:extLst>
          </p:cNvPr>
          <p:cNvGrpSpPr/>
          <p:nvPr/>
        </p:nvGrpSpPr>
        <p:grpSpPr>
          <a:xfrm>
            <a:off x="8521270" y="1993921"/>
            <a:ext cx="2190721" cy="1233925"/>
            <a:chOff x="1199456" y="1988840"/>
            <a:chExt cx="1739693" cy="1008112"/>
          </a:xfrm>
        </p:grpSpPr>
        <p:sp>
          <p:nvSpPr>
            <p:cNvPr id="29" name="圆柱形 28">
              <a:extLst>
                <a:ext uri="{FF2B5EF4-FFF2-40B4-BE49-F238E27FC236}">
                  <a16:creationId xmlns:a16="http://schemas.microsoft.com/office/drawing/2014/main" id="{C51FA43C-F816-4044-BEC6-380F1178B635}"/>
                </a:ext>
              </a:extLst>
            </p:cNvPr>
            <p:cNvSpPr/>
            <p:nvPr/>
          </p:nvSpPr>
          <p:spPr>
            <a:xfrm>
              <a:off x="1199456" y="1988840"/>
              <a:ext cx="1728192" cy="1008112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DB3ECEE-8880-4C42-A37E-BBC672A3B5FE}"/>
                </a:ext>
              </a:extLst>
            </p:cNvPr>
            <p:cNvSpPr txBox="1"/>
            <p:nvPr/>
          </p:nvSpPr>
          <p:spPr>
            <a:xfrm>
              <a:off x="1282965" y="2242715"/>
              <a:ext cx="1656184" cy="678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Abbreviations &amp; Full Terms</a:t>
              </a:r>
              <a:endParaRPr lang="zh-CN" altLang="en-US" sz="2400" b="1" dirty="0"/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5F51AFF-9F64-4A60-B832-149BA959B67D}"/>
              </a:ext>
            </a:extLst>
          </p:cNvPr>
          <p:cNvCxnSpPr>
            <a:cxnSpLocks/>
          </p:cNvCxnSpPr>
          <p:nvPr/>
        </p:nvCxnSpPr>
        <p:spPr>
          <a:xfrm>
            <a:off x="4090667" y="4893450"/>
            <a:ext cx="709590" cy="0"/>
          </a:xfrm>
          <a:prstGeom prst="straightConnector1">
            <a:avLst/>
          </a:prstGeom>
          <a:ln w="5397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16A8FF5-C7B1-4C43-92F8-88379873F576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653353" y="4919553"/>
            <a:ext cx="1039825" cy="8120"/>
          </a:xfrm>
          <a:prstGeom prst="straightConnector1">
            <a:avLst/>
          </a:prstGeom>
          <a:ln w="5397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8" grpId="0" animBg="1"/>
      <p:bldP spid="19" grpId="0"/>
      <p:bldP spid="25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90650" y="252730"/>
            <a:ext cx="7270115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Searching for expansion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124200" y="1556385"/>
            <a:ext cx="2961005" cy="792480"/>
            <a:chOff x="5485" y="2451"/>
            <a:chExt cx="4663" cy="1248"/>
          </a:xfrm>
        </p:grpSpPr>
        <p:sp>
          <p:nvSpPr>
            <p:cNvPr id="2" name="矩形 1"/>
            <p:cNvSpPr/>
            <p:nvPr/>
          </p:nvSpPr>
          <p:spPr>
            <a:xfrm>
              <a:off x="5485" y="2451"/>
              <a:ext cx="4662" cy="124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486" y="2586"/>
              <a:ext cx="4662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Searching for expansion in ParameterName</a:t>
              </a:r>
            </a:p>
          </p:txBody>
        </p:sp>
      </p:grpSp>
      <p:cxnSp>
        <p:nvCxnSpPr>
          <p:cNvPr id="6" name="直接箭头连接符 5"/>
          <p:cNvCxnSpPr/>
          <p:nvPr/>
        </p:nvCxnSpPr>
        <p:spPr>
          <a:xfrm flipV="1">
            <a:off x="6083935" y="3213100"/>
            <a:ext cx="181356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085205" y="1920240"/>
            <a:ext cx="1740535" cy="1148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6084570" y="3409950"/>
            <a:ext cx="1812925" cy="1214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297045" y="5012690"/>
            <a:ext cx="0" cy="6483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369435" y="2348865"/>
            <a:ext cx="1587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18890" y="2324735"/>
            <a:ext cx="6260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fail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24200" y="2804160"/>
            <a:ext cx="2961005" cy="792480"/>
            <a:chOff x="5485" y="2451"/>
            <a:chExt cx="4663" cy="1248"/>
          </a:xfrm>
        </p:grpSpPr>
        <p:sp>
          <p:nvSpPr>
            <p:cNvPr id="14" name="矩形 13"/>
            <p:cNvSpPr/>
            <p:nvPr/>
          </p:nvSpPr>
          <p:spPr>
            <a:xfrm>
              <a:off x="5485" y="2451"/>
              <a:ext cx="4662" cy="124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86" y="2586"/>
              <a:ext cx="4662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Searching for expansion in </a:t>
              </a:r>
              <a:r>
                <a:rPr lang="en-US" altLang="zh-CN" sz="2000" b="1" dirty="0" err="1"/>
                <a:t>ParameterType</a:t>
              </a:r>
              <a:endParaRPr lang="en-US" altLang="zh-CN" sz="2000" b="1" dirty="0"/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4369435" y="3573145"/>
            <a:ext cx="0" cy="619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749422" y="3635593"/>
            <a:ext cx="7649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fail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123565" y="4185285"/>
            <a:ext cx="2961005" cy="792480"/>
            <a:chOff x="5485" y="2451"/>
            <a:chExt cx="4663" cy="1248"/>
          </a:xfrm>
        </p:grpSpPr>
        <p:sp>
          <p:nvSpPr>
            <p:cNvPr id="19" name="矩形 18"/>
            <p:cNvSpPr/>
            <p:nvPr/>
          </p:nvSpPr>
          <p:spPr>
            <a:xfrm>
              <a:off x="5485" y="2451"/>
              <a:ext cx="4662" cy="124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486" y="2586"/>
              <a:ext cx="4662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Searching for expansion in Dictionary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747135" y="4940935"/>
            <a:ext cx="781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fail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58540" y="5680710"/>
            <a:ext cx="1476375" cy="579755"/>
            <a:chOff x="5485" y="2451"/>
            <a:chExt cx="4663" cy="1248"/>
          </a:xfrm>
        </p:grpSpPr>
        <p:sp>
          <p:nvSpPr>
            <p:cNvPr id="23" name="矩形 22"/>
            <p:cNvSpPr/>
            <p:nvPr/>
          </p:nvSpPr>
          <p:spPr>
            <a:xfrm>
              <a:off x="5485" y="2451"/>
              <a:ext cx="4662" cy="124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486" y="2586"/>
              <a:ext cx="4662" cy="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Terminate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010525" y="2962275"/>
            <a:ext cx="2102485" cy="561975"/>
            <a:chOff x="5485" y="2451"/>
            <a:chExt cx="4663" cy="1248"/>
          </a:xfrm>
        </p:grpSpPr>
        <p:sp>
          <p:nvSpPr>
            <p:cNvPr id="26" name="矩形 25"/>
            <p:cNvSpPr/>
            <p:nvPr/>
          </p:nvSpPr>
          <p:spPr>
            <a:xfrm>
              <a:off x="5485" y="2451"/>
              <a:ext cx="4662" cy="124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486" y="2586"/>
              <a:ext cx="4662" cy="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Return Expansion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 rot="19740000">
            <a:off x="6187440" y="3596640"/>
            <a:ext cx="1341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succeed</a:t>
            </a:r>
          </a:p>
        </p:txBody>
      </p:sp>
      <p:sp>
        <p:nvSpPr>
          <p:cNvPr id="29" name="文本框 28"/>
          <p:cNvSpPr txBox="1"/>
          <p:nvPr/>
        </p:nvSpPr>
        <p:spPr>
          <a:xfrm rot="1980000">
            <a:off x="6383655" y="2032000"/>
            <a:ext cx="1341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succeed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164784" y="2753527"/>
            <a:ext cx="1341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succeed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1" grpId="0"/>
      <p:bldP spid="28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90650" y="252730"/>
            <a:ext cx="2080260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Heuristics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0100" y="1570355"/>
            <a:ext cx="101923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The search is based on a sequence of heuristics in order.</a:t>
            </a:r>
          </a:p>
          <a:p>
            <a:endParaRPr lang="en-US" altLang="zh-CN" sz="2800" b="1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Acronym</a:t>
            </a:r>
            <a:endParaRPr lang="en-US" altLang="zh-CN" sz="2800" b="1" dirty="0"/>
          </a:p>
          <a:p>
            <a:pPr indent="0">
              <a:buFont typeface="Wingdings" panose="05000000000000000000" charset="0"/>
              <a:buNone/>
            </a:pPr>
            <a:endParaRPr lang="en-US" altLang="zh-CN" sz="2800" b="1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Prefix</a:t>
            </a:r>
            <a:endParaRPr lang="en-US" altLang="zh-CN" sz="2800" b="1" dirty="0"/>
          </a:p>
          <a:p>
            <a:pPr indent="0">
              <a:buFont typeface="Wingdings" panose="05000000000000000000" charset="0"/>
              <a:buNone/>
            </a:pPr>
            <a:endParaRPr lang="en-US" altLang="zh-CN" sz="2800" b="1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Dropped-Letters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7D8E1DC-EC90-4940-B594-0A6FA246F00D}"/>
              </a:ext>
            </a:extLst>
          </p:cNvPr>
          <p:cNvSpPr txBox="1"/>
          <p:nvPr/>
        </p:nvSpPr>
        <p:spPr>
          <a:xfrm>
            <a:off x="3159925" y="2483452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id="{2ACE541F-8796-4DFC-B253-9E9DDA719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956" y="2116994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7FF77B5-E86A-4317-803D-A58014FF90A3}"/>
              </a:ext>
            </a:extLst>
          </p:cNvPr>
          <p:cNvGrpSpPr/>
          <p:nvPr/>
        </p:nvGrpSpPr>
        <p:grpSpPr>
          <a:xfrm>
            <a:off x="6941368" y="1456914"/>
            <a:ext cx="725488" cy="666750"/>
            <a:chOff x="6997256" y="1456914"/>
            <a:chExt cx="725488" cy="666750"/>
          </a:xfrm>
        </p:grpSpPr>
        <p:pic>
          <p:nvPicPr>
            <p:cNvPr id="11" name="图片 19">
              <a:extLst>
                <a:ext uri="{FF2B5EF4-FFF2-40B4-BE49-F238E27FC236}">
                  <a16:creationId xmlns:a16="http://schemas.microsoft.com/office/drawing/2014/main" id="{1C612A7F-C655-43B1-9359-19DA002FA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2" t="9293" r="6709" b="5219"/>
            <a:stretch>
              <a:fillRect/>
            </a:stretch>
          </p:blipFill>
          <p:spPr bwMode="auto">
            <a:xfrm>
              <a:off x="6997256" y="1456914"/>
              <a:ext cx="725488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文本框 21">
              <a:extLst>
                <a:ext uri="{FF2B5EF4-FFF2-40B4-BE49-F238E27FC236}">
                  <a16:creationId xmlns:a16="http://schemas.microsoft.com/office/drawing/2014/main" id="{3545B3AA-906A-49AB-9885-97A5D716E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550" y="1513270"/>
              <a:ext cx="596900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4" name="文本框 20">
            <a:extLst>
              <a:ext uri="{FF2B5EF4-FFF2-40B4-BE49-F238E27FC236}">
                <a16:creationId xmlns:a16="http://schemas.microsoft.com/office/drawing/2014/main" id="{89BE7898-FA61-4FCC-B496-42054011A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8208" y="2494637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Related Work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CAB3560-72C5-4BB6-AD07-BFA0B54B7F67}"/>
              </a:ext>
            </a:extLst>
          </p:cNvPr>
          <p:cNvGrpSpPr/>
          <p:nvPr/>
        </p:nvGrpSpPr>
        <p:grpSpPr>
          <a:xfrm>
            <a:off x="6941368" y="2369861"/>
            <a:ext cx="725488" cy="666750"/>
            <a:chOff x="6997256" y="1456914"/>
            <a:chExt cx="725488" cy="666750"/>
          </a:xfrm>
        </p:grpSpPr>
        <p:pic>
          <p:nvPicPr>
            <p:cNvPr id="17" name="图片 19">
              <a:extLst>
                <a:ext uri="{FF2B5EF4-FFF2-40B4-BE49-F238E27FC236}">
                  <a16:creationId xmlns:a16="http://schemas.microsoft.com/office/drawing/2014/main" id="{0852FCC9-727B-4A5E-855D-163E2F5F3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2" t="9293" r="6709" b="5219"/>
            <a:stretch>
              <a:fillRect/>
            </a:stretch>
          </p:blipFill>
          <p:spPr bwMode="auto">
            <a:xfrm>
              <a:off x="6997256" y="1456914"/>
              <a:ext cx="725488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本框 21">
              <a:extLst>
                <a:ext uri="{FF2B5EF4-FFF2-40B4-BE49-F238E27FC236}">
                  <a16:creationId xmlns:a16="http://schemas.microsoft.com/office/drawing/2014/main" id="{53B25C08-5736-4A39-B4A6-5E1E1CA49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550" y="1513270"/>
              <a:ext cx="596900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FF77B5-E86A-4317-803D-A58014FF90A3}"/>
              </a:ext>
            </a:extLst>
          </p:cNvPr>
          <p:cNvGrpSpPr/>
          <p:nvPr/>
        </p:nvGrpSpPr>
        <p:grpSpPr>
          <a:xfrm>
            <a:off x="6962402" y="3289935"/>
            <a:ext cx="725488" cy="666750"/>
            <a:chOff x="6997256" y="1456914"/>
            <a:chExt cx="725488" cy="66675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C612A7F-C655-43B1-9359-19DA002FA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2" t="9293" r="6709" b="5219"/>
            <a:stretch>
              <a:fillRect/>
            </a:stretch>
          </p:blipFill>
          <p:spPr bwMode="auto">
            <a:xfrm>
              <a:off x="6997256" y="1456914"/>
              <a:ext cx="725488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本框 21">
              <a:extLst>
                <a:ext uri="{FF2B5EF4-FFF2-40B4-BE49-F238E27FC236}">
                  <a16:creationId xmlns:a16="http://schemas.microsoft.com/office/drawing/2014/main" id="{3545B3AA-906A-49AB-9885-97A5D716E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550" y="1513270"/>
              <a:ext cx="596900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7FF77B5-E86A-4317-803D-A58014FF90A3}"/>
              </a:ext>
            </a:extLst>
          </p:cNvPr>
          <p:cNvGrpSpPr/>
          <p:nvPr/>
        </p:nvGrpSpPr>
        <p:grpSpPr>
          <a:xfrm>
            <a:off x="7026696" y="5344730"/>
            <a:ext cx="725488" cy="666750"/>
            <a:chOff x="6997256" y="1456914"/>
            <a:chExt cx="725488" cy="66675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C612A7F-C655-43B1-9359-19DA002FA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2" t="9293" r="6709" b="5219"/>
            <a:stretch>
              <a:fillRect/>
            </a:stretch>
          </p:blipFill>
          <p:spPr bwMode="auto">
            <a:xfrm>
              <a:off x="6997256" y="1456914"/>
              <a:ext cx="725488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21">
              <a:extLst>
                <a:ext uri="{FF2B5EF4-FFF2-40B4-BE49-F238E27FC236}">
                  <a16:creationId xmlns:a16="http://schemas.microsoft.com/office/drawing/2014/main" id="{3545B3AA-906A-49AB-9885-97A5D716E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550" y="1513270"/>
              <a:ext cx="596900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5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1" name="文本框 20">
            <a:extLst>
              <a:ext uri="{FF2B5EF4-FFF2-40B4-BE49-F238E27FC236}">
                <a16:creationId xmlns:a16="http://schemas.microsoft.com/office/drawing/2014/main" id="{EEA3CC0A-3680-4784-B7C6-137F6C690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8208" y="1664942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Problem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文本框 20">
            <a:extLst>
              <a:ext uri="{FF2B5EF4-FFF2-40B4-BE49-F238E27FC236}">
                <a16:creationId xmlns:a16="http://schemas.microsoft.com/office/drawing/2014/main" id="{89BE7898-FA61-4FCC-B496-42054011A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651" y="3355922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Approach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文本框 20">
            <a:extLst>
              <a:ext uri="{FF2B5EF4-FFF2-40B4-BE49-F238E27FC236}">
                <a16:creationId xmlns:a16="http://schemas.microsoft.com/office/drawing/2014/main" id="{89BE7898-FA61-4FCC-B496-42054011A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344" y="4344431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Evaluation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FA2C1AD-287C-49ED-81D4-DEE151D352B8}"/>
              </a:ext>
            </a:extLst>
          </p:cNvPr>
          <p:cNvGrpSpPr/>
          <p:nvPr/>
        </p:nvGrpSpPr>
        <p:grpSpPr>
          <a:xfrm>
            <a:off x="6999307" y="4257113"/>
            <a:ext cx="725488" cy="666750"/>
            <a:chOff x="6997256" y="1456914"/>
            <a:chExt cx="725488" cy="66675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F37F3AB9-181D-4876-9E77-3EBB3D834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2" t="9293" r="6709" b="5219"/>
            <a:stretch>
              <a:fillRect/>
            </a:stretch>
          </p:blipFill>
          <p:spPr bwMode="auto">
            <a:xfrm>
              <a:off x="6997256" y="1456914"/>
              <a:ext cx="725488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21">
              <a:extLst>
                <a:ext uri="{FF2B5EF4-FFF2-40B4-BE49-F238E27FC236}">
                  <a16:creationId xmlns:a16="http://schemas.microsoft.com/office/drawing/2014/main" id="{7716A820-0C21-457F-BFB6-0B2A89347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550" y="1513270"/>
              <a:ext cx="596900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7" name="文本框 20">
            <a:extLst>
              <a:ext uri="{FF2B5EF4-FFF2-40B4-BE49-F238E27FC236}">
                <a16:creationId xmlns:a16="http://schemas.microsoft.com/office/drawing/2014/main" id="{C5109F17-FA87-4F09-AEA9-F74328BB0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224" y="5493459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Conclusion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流程图: 文档 2">
            <a:extLst>
              <a:ext uri="{FF2B5EF4-FFF2-40B4-BE49-F238E27FC236}">
                <a16:creationId xmlns:a16="http://schemas.microsoft.com/office/drawing/2014/main" id="{525E34FB-1057-4653-8434-C6DF5C04074E}"/>
              </a:ext>
            </a:extLst>
          </p:cNvPr>
          <p:cNvSpPr/>
          <p:nvPr/>
        </p:nvSpPr>
        <p:spPr>
          <a:xfrm>
            <a:off x="670337" y="1898677"/>
            <a:ext cx="1397037" cy="58477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F7E23E-B248-46E2-8430-DAD03614F5F6}"/>
              </a:ext>
            </a:extLst>
          </p:cNvPr>
          <p:cNvSpPr txBox="1"/>
          <p:nvPr/>
        </p:nvSpPr>
        <p:spPr>
          <a:xfrm>
            <a:off x="660731" y="19642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Abbreviation</a:t>
            </a:r>
            <a:endParaRPr lang="zh-CN" altLang="en-US" b="1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130D0C42-5719-42D9-BA8C-D1D51BE4B32B}"/>
              </a:ext>
            </a:extLst>
          </p:cNvPr>
          <p:cNvSpPr/>
          <p:nvPr/>
        </p:nvSpPr>
        <p:spPr>
          <a:xfrm>
            <a:off x="1320381" y="2483452"/>
            <a:ext cx="72008" cy="5847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5C914E-ABCE-4B9A-B2A6-8BE9E54CE995}"/>
              </a:ext>
            </a:extLst>
          </p:cNvPr>
          <p:cNvSpPr/>
          <p:nvPr/>
        </p:nvSpPr>
        <p:spPr>
          <a:xfrm>
            <a:off x="627215" y="3068960"/>
            <a:ext cx="14401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0FC4FE-5621-4769-A48D-FE7B9756DB2A}"/>
              </a:ext>
            </a:extLst>
          </p:cNvPr>
          <p:cNvSpPr txBox="1"/>
          <p:nvPr/>
        </p:nvSpPr>
        <p:spPr>
          <a:xfrm>
            <a:off x="778349" y="31462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Matching</a:t>
            </a:r>
            <a:endParaRPr lang="zh-CN" altLang="en-US" b="1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43F7DBCB-F6AC-450E-B175-02FB17595B48}"/>
              </a:ext>
            </a:extLst>
          </p:cNvPr>
          <p:cNvSpPr/>
          <p:nvPr/>
        </p:nvSpPr>
        <p:spPr>
          <a:xfrm>
            <a:off x="1296847" y="3664297"/>
            <a:ext cx="72008" cy="5847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文档 38">
            <a:extLst>
              <a:ext uri="{FF2B5EF4-FFF2-40B4-BE49-F238E27FC236}">
                <a16:creationId xmlns:a16="http://schemas.microsoft.com/office/drawing/2014/main" id="{816FC967-B177-4229-97B3-50443027D47A}"/>
              </a:ext>
            </a:extLst>
          </p:cNvPr>
          <p:cNvSpPr/>
          <p:nvPr/>
        </p:nvSpPr>
        <p:spPr>
          <a:xfrm>
            <a:off x="648776" y="4261004"/>
            <a:ext cx="1397037" cy="58477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4EC94BC-43A8-4616-A464-471AE57034A8}"/>
              </a:ext>
            </a:extLst>
          </p:cNvPr>
          <p:cNvSpPr txBox="1"/>
          <p:nvPr/>
        </p:nvSpPr>
        <p:spPr>
          <a:xfrm>
            <a:off x="778349" y="433276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Expansion</a:t>
            </a:r>
            <a:endParaRPr lang="zh-CN" altLang="en-US" b="1" dirty="0"/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61FB9E77-02C8-41A9-88AD-6815667F3BF7}"/>
              </a:ext>
            </a:extLst>
          </p:cNvPr>
          <p:cNvSpPr/>
          <p:nvPr/>
        </p:nvSpPr>
        <p:spPr>
          <a:xfrm>
            <a:off x="2112469" y="3346291"/>
            <a:ext cx="864096" cy="8270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文档 14">
            <a:extLst>
              <a:ext uri="{FF2B5EF4-FFF2-40B4-BE49-F238E27FC236}">
                <a16:creationId xmlns:a16="http://schemas.microsoft.com/office/drawing/2014/main" id="{BC3F0F13-20B3-4128-BF5E-70F70E2D4F01}"/>
              </a:ext>
            </a:extLst>
          </p:cNvPr>
          <p:cNvSpPr/>
          <p:nvPr/>
        </p:nvSpPr>
        <p:spPr>
          <a:xfrm>
            <a:off x="3021659" y="2116994"/>
            <a:ext cx="3002333" cy="3112206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164E9B-1ED4-43B7-B230-6767048BCA2A}"/>
              </a:ext>
            </a:extLst>
          </p:cNvPr>
          <p:cNvSpPr txBox="1"/>
          <p:nvPr/>
        </p:nvSpPr>
        <p:spPr>
          <a:xfrm>
            <a:off x="3152078" y="2163816"/>
            <a:ext cx="242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Prioritized dictionaries</a:t>
            </a:r>
            <a:endParaRPr lang="zh-CN" altLang="en-US" b="1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2FC755B-9A10-4310-84AA-D59351E0E0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993" y="2656399"/>
            <a:ext cx="287442" cy="23888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D6F0B1B-4E13-44F3-A11D-7D757B5ABC12}"/>
              </a:ext>
            </a:extLst>
          </p:cNvPr>
          <p:cNvSpPr txBox="1"/>
          <p:nvPr/>
        </p:nvSpPr>
        <p:spPr>
          <a:xfrm>
            <a:off x="3447435" y="2611324"/>
            <a:ext cx="222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Terms from source code</a:t>
            </a:r>
            <a:endParaRPr lang="zh-CN" altLang="en-US" sz="1600" b="1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558F0C28-25DE-4061-A606-49B4C7AD4E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09" y="3038041"/>
            <a:ext cx="287442" cy="23888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A5114AC-DA21-4A9B-8ABB-FE1A71B53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13" y="3466670"/>
            <a:ext cx="287442" cy="23888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5CBE4BE4-EDA1-411D-BEE8-F715B8B66F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81" y="3899150"/>
            <a:ext cx="287442" cy="23888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6A68A831-7A18-4E50-8613-EB4AB1F2EB14}"/>
              </a:ext>
            </a:extLst>
          </p:cNvPr>
          <p:cNvSpPr txBox="1"/>
          <p:nvPr/>
        </p:nvSpPr>
        <p:spPr>
          <a:xfrm>
            <a:off x="3447367" y="2994506"/>
            <a:ext cx="222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Terms from comments</a:t>
            </a:r>
            <a:endParaRPr lang="zh-CN" altLang="en-US" sz="1600" b="1" dirty="0"/>
          </a:p>
        </p:txBody>
      </p:sp>
      <p:sp>
        <p:nvSpPr>
          <p:cNvPr id="45" name="文本框 24">
            <a:extLst>
              <a:ext uri="{FF2B5EF4-FFF2-40B4-BE49-F238E27FC236}">
                <a16:creationId xmlns:a16="http://schemas.microsoft.com/office/drawing/2014/main" id="{8D6F0B1B-4E13-44F3-A11D-7D757B5ABC12}"/>
              </a:ext>
            </a:extLst>
          </p:cNvPr>
          <p:cNvSpPr txBox="1"/>
          <p:nvPr/>
        </p:nvSpPr>
        <p:spPr>
          <a:xfrm>
            <a:off x="3447366" y="3429000"/>
            <a:ext cx="222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Abbreviation dictionary</a:t>
            </a:r>
            <a:endParaRPr lang="zh-CN" altLang="en-US" sz="1600" b="1" dirty="0"/>
          </a:p>
        </p:txBody>
      </p:sp>
      <p:sp>
        <p:nvSpPr>
          <p:cNvPr id="46" name="文本框 24">
            <a:extLst>
              <a:ext uri="{FF2B5EF4-FFF2-40B4-BE49-F238E27FC236}">
                <a16:creationId xmlns:a16="http://schemas.microsoft.com/office/drawing/2014/main" id="{8D6F0B1B-4E13-44F3-A11D-7D757B5ABC12}"/>
              </a:ext>
            </a:extLst>
          </p:cNvPr>
          <p:cNvSpPr txBox="1"/>
          <p:nvPr/>
        </p:nvSpPr>
        <p:spPr>
          <a:xfrm>
            <a:off x="3408023" y="3863494"/>
            <a:ext cx="2477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Domain specific dictionary</a:t>
            </a:r>
            <a:endParaRPr lang="zh-CN" altLang="en-US" sz="1600" b="1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613CA0DD-CD25-43EE-8670-10B9D1DAC7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81" y="4335739"/>
            <a:ext cx="287442" cy="238880"/>
          </a:xfrm>
          <a:prstGeom prst="rect">
            <a:avLst/>
          </a:prstGeom>
        </p:spPr>
      </p:pic>
      <p:sp>
        <p:nvSpPr>
          <p:cNvPr id="48" name="文本框 24">
            <a:extLst>
              <a:ext uri="{FF2B5EF4-FFF2-40B4-BE49-F238E27FC236}">
                <a16:creationId xmlns:a16="http://schemas.microsoft.com/office/drawing/2014/main" id="{118950B5-7E81-4D69-ADB1-5D2EE1D7F23C}"/>
              </a:ext>
            </a:extLst>
          </p:cNvPr>
          <p:cNvSpPr txBox="1"/>
          <p:nvPr/>
        </p:nvSpPr>
        <p:spPr>
          <a:xfrm>
            <a:off x="3431248" y="4285902"/>
            <a:ext cx="2477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Generic English dictionary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7856853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90650" y="252730"/>
            <a:ext cx="2617118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H1:</a:t>
            </a:r>
            <a:r>
              <a:rPr lang="zh-CN" altLang="en-US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Acronym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8B82E42-660F-4E4D-922F-73B0955AE0F1}"/>
              </a:ext>
            </a:extLst>
          </p:cNvPr>
          <p:cNvGrpSpPr/>
          <p:nvPr/>
        </p:nvGrpSpPr>
        <p:grpSpPr>
          <a:xfrm>
            <a:off x="1235679" y="2369854"/>
            <a:ext cx="931631" cy="707886"/>
            <a:chOff x="1059239" y="3016860"/>
            <a:chExt cx="931631" cy="707886"/>
          </a:xfrm>
        </p:grpSpPr>
        <p:sp>
          <p:nvSpPr>
            <p:cNvPr id="21" name="TextBox 34">
              <a:extLst>
                <a:ext uri="{FF2B5EF4-FFF2-40B4-BE49-F238E27FC236}">
                  <a16:creationId xmlns:a16="http://schemas.microsoft.com/office/drawing/2014/main" id="{932DBA26-4A99-432E-BF72-BE3D2249CBD9}"/>
                </a:ext>
              </a:extLst>
            </p:cNvPr>
            <p:cNvSpPr txBox="1"/>
            <p:nvPr/>
          </p:nvSpPr>
          <p:spPr>
            <a:xfrm>
              <a:off x="1085904" y="3016860"/>
              <a:ext cx="849882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4000" b="1" dirty="0" err="1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tf</a:t>
              </a:r>
              <a:endParaRPr lang="en-US" altLang="zh-CN" sz="16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31" name="流程图: 可选过程 30">
              <a:extLst>
                <a:ext uri="{FF2B5EF4-FFF2-40B4-BE49-F238E27FC236}">
                  <a16:creationId xmlns:a16="http://schemas.microsoft.com/office/drawing/2014/main" id="{3EFFDBC0-42EE-415F-A7D9-C3B34D8B10B7}"/>
                </a:ext>
              </a:extLst>
            </p:cNvPr>
            <p:cNvSpPr/>
            <p:nvPr/>
          </p:nvSpPr>
          <p:spPr>
            <a:xfrm>
              <a:off x="1059239" y="3054847"/>
              <a:ext cx="931631" cy="530265"/>
            </a:xfrm>
            <a:prstGeom prst="flowChartAlternateProcess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83D028C-0DB5-4AA0-A0BE-CB13264EDE40}"/>
              </a:ext>
            </a:extLst>
          </p:cNvPr>
          <p:cNvGrpSpPr/>
          <p:nvPr/>
        </p:nvGrpSpPr>
        <p:grpSpPr>
          <a:xfrm>
            <a:off x="4151784" y="2274610"/>
            <a:ext cx="5832648" cy="1323439"/>
            <a:chOff x="6780076" y="1734324"/>
            <a:chExt cx="4752528" cy="1323439"/>
          </a:xfrm>
        </p:grpSpPr>
        <p:sp>
          <p:nvSpPr>
            <p:cNvPr id="28" name="TextBox 34">
              <a:extLst>
                <a:ext uri="{FF2B5EF4-FFF2-40B4-BE49-F238E27FC236}">
                  <a16:creationId xmlns:a16="http://schemas.microsoft.com/office/drawing/2014/main" id="{5B5FB4A7-C67E-4DA5-9096-1EDE4E374638}"/>
                </a:ext>
              </a:extLst>
            </p:cNvPr>
            <p:cNvSpPr txBox="1"/>
            <p:nvPr/>
          </p:nvSpPr>
          <p:spPr>
            <a:xfrm>
              <a:off x="6780076" y="1734324"/>
              <a:ext cx="4752528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40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TransformerFactory</a:t>
              </a:r>
              <a:endPara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33" name="流程图: 可选过程 32">
              <a:extLst>
                <a:ext uri="{FF2B5EF4-FFF2-40B4-BE49-F238E27FC236}">
                  <a16:creationId xmlns:a16="http://schemas.microsoft.com/office/drawing/2014/main" id="{821AEAF3-5DD4-482D-B2DA-D4A76AF9C1B8}"/>
                </a:ext>
              </a:extLst>
            </p:cNvPr>
            <p:cNvSpPr/>
            <p:nvPr/>
          </p:nvSpPr>
          <p:spPr>
            <a:xfrm>
              <a:off x="6960096" y="1832645"/>
              <a:ext cx="4392488" cy="609565"/>
            </a:xfrm>
            <a:prstGeom prst="flowChartAlternateProcess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7DB6DC2-B7EA-4D20-9C3D-719467024E3D}"/>
              </a:ext>
            </a:extLst>
          </p:cNvPr>
          <p:cNvCxnSpPr>
            <a:cxnSpLocks/>
          </p:cNvCxnSpPr>
          <p:nvPr/>
        </p:nvCxnSpPr>
        <p:spPr>
          <a:xfrm flipH="1">
            <a:off x="5450650" y="2995496"/>
            <a:ext cx="794399" cy="53600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57D4143-DDBB-41D5-8F64-10ECA9ABA9CF}"/>
              </a:ext>
            </a:extLst>
          </p:cNvPr>
          <p:cNvGrpSpPr/>
          <p:nvPr/>
        </p:nvGrpSpPr>
        <p:grpSpPr>
          <a:xfrm>
            <a:off x="2961285" y="3466695"/>
            <a:ext cx="4680520" cy="707886"/>
            <a:chOff x="6767345" y="1652265"/>
            <a:chExt cx="4078941" cy="707886"/>
          </a:xfrm>
        </p:grpSpPr>
        <p:sp>
          <p:nvSpPr>
            <p:cNvPr id="39" name="TextBox 34">
              <a:extLst>
                <a:ext uri="{FF2B5EF4-FFF2-40B4-BE49-F238E27FC236}">
                  <a16:creationId xmlns:a16="http://schemas.microsoft.com/office/drawing/2014/main" id="{10DC202B-904A-414B-9A03-40DA8ED701B6}"/>
                </a:ext>
              </a:extLst>
            </p:cNvPr>
            <p:cNvSpPr txBox="1"/>
            <p:nvPr/>
          </p:nvSpPr>
          <p:spPr>
            <a:xfrm>
              <a:off x="6767345" y="1652265"/>
              <a:ext cx="4078941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4000" b="1" dirty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t</a:t>
              </a:r>
              <a:r>
                <a:rPr lang="en-US" altLang="zh-CN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ransformer</a:t>
              </a:r>
              <a:endPara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40" name="流程图: 可选过程 39">
              <a:extLst>
                <a:ext uri="{FF2B5EF4-FFF2-40B4-BE49-F238E27FC236}">
                  <a16:creationId xmlns:a16="http://schemas.microsoft.com/office/drawing/2014/main" id="{76B504E6-44F9-4B0B-A5FA-21FB18951B54}"/>
                </a:ext>
              </a:extLst>
            </p:cNvPr>
            <p:cNvSpPr/>
            <p:nvPr/>
          </p:nvSpPr>
          <p:spPr>
            <a:xfrm>
              <a:off x="7402660" y="1746579"/>
              <a:ext cx="2808312" cy="609565"/>
            </a:xfrm>
            <a:prstGeom prst="flowChartAlternateProcess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0404EE0-5832-43DF-8218-6ED86ECA8F7F}"/>
              </a:ext>
            </a:extLst>
          </p:cNvPr>
          <p:cNvGrpSpPr/>
          <p:nvPr/>
        </p:nvGrpSpPr>
        <p:grpSpPr>
          <a:xfrm>
            <a:off x="6081608" y="3548508"/>
            <a:ext cx="4752528" cy="707886"/>
            <a:chOff x="8144457" y="752412"/>
            <a:chExt cx="4752528" cy="707886"/>
          </a:xfrm>
        </p:grpSpPr>
        <p:sp>
          <p:nvSpPr>
            <p:cNvPr id="42" name="TextBox 34">
              <a:extLst>
                <a:ext uri="{FF2B5EF4-FFF2-40B4-BE49-F238E27FC236}">
                  <a16:creationId xmlns:a16="http://schemas.microsoft.com/office/drawing/2014/main" id="{BAA57422-8AF4-46B6-911B-596C2FB1FEF5}"/>
                </a:ext>
              </a:extLst>
            </p:cNvPr>
            <p:cNvSpPr txBox="1"/>
            <p:nvPr/>
          </p:nvSpPr>
          <p:spPr>
            <a:xfrm>
              <a:off x="8144457" y="752412"/>
              <a:ext cx="475252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4000" b="1" dirty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f</a:t>
              </a:r>
              <a:r>
                <a:rPr lang="en-US" altLang="zh-CN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actory</a:t>
              </a:r>
              <a:endPara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43" name="流程图: 可选过程 42">
              <a:extLst>
                <a:ext uri="{FF2B5EF4-FFF2-40B4-BE49-F238E27FC236}">
                  <a16:creationId xmlns:a16="http://schemas.microsoft.com/office/drawing/2014/main" id="{B6298288-571C-4B02-9E0C-9B006C09D540}"/>
                </a:ext>
              </a:extLst>
            </p:cNvPr>
            <p:cNvSpPr/>
            <p:nvPr/>
          </p:nvSpPr>
          <p:spPr>
            <a:xfrm>
              <a:off x="9505990" y="774539"/>
              <a:ext cx="1977429" cy="609565"/>
            </a:xfrm>
            <a:prstGeom prst="flowChartAlternateProcess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FD3B479-8A46-4BF3-A391-7700CB483E1F}"/>
              </a:ext>
            </a:extLst>
          </p:cNvPr>
          <p:cNvCxnSpPr>
            <a:cxnSpLocks/>
          </p:cNvCxnSpPr>
          <p:nvPr/>
        </p:nvCxnSpPr>
        <p:spPr>
          <a:xfrm>
            <a:off x="7263862" y="2978988"/>
            <a:ext cx="1117256" cy="55652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2132342-8567-44E9-883A-ED67CA971B95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2167310" y="2672974"/>
            <a:ext cx="2205408" cy="4740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90650" y="252730"/>
            <a:ext cx="2905150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H2:Prefix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DA52B93-3DE7-4DDC-AF23-E2491C3232BF}"/>
              </a:ext>
            </a:extLst>
          </p:cNvPr>
          <p:cNvGrpSpPr/>
          <p:nvPr/>
        </p:nvGrpSpPr>
        <p:grpSpPr>
          <a:xfrm>
            <a:off x="2851925" y="2996952"/>
            <a:ext cx="1080120" cy="646331"/>
            <a:chOff x="1271464" y="1597734"/>
            <a:chExt cx="720080" cy="64633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0C83802-0687-4509-B645-01213A85B13F}"/>
                </a:ext>
              </a:extLst>
            </p:cNvPr>
            <p:cNvSpPr/>
            <p:nvPr/>
          </p:nvSpPr>
          <p:spPr>
            <a:xfrm>
              <a:off x="1271464" y="1628800"/>
              <a:ext cx="720080" cy="5842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1599D34-C01E-4B0C-9F18-39EC0FCC1FFA}"/>
                </a:ext>
              </a:extLst>
            </p:cNvPr>
            <p:cNvSpPr txBox="1"/>
            <p:nvPr/>
          </p:nvSpPr>
          <p:spPr>
            <a:xfrm>
              <a:off x="1418753" y="1597734"/>
              <a:ext cx="4255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ex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C57E69E-C0B5-4019-A9E4-A013DE4C4787}"/>
              </a:ext>
            </a:extLst>
          </p:cNvPr>
          <p:cNvSpPr/>
          <p:nvPr/>
        </p:nvSpPr>
        <p:spPr>
          <a:xfrm>
            <a:off x="5735959" y="3043112"/>
            <a:ext cx="2088232" cy="5842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B3F206-4BC2-4607-BDBE-63B73748D76C}"/>
              </a:ext>
            </a:extLst>
          </p:cNvPr>
          <p:cNvSpPr txBox="1"/>
          <p:nvPr/>
        </p:nvSpPr>
        <p:spPr>
          <a:xfrm rot="10800000" flipV="1">
            <a:off x="6240016" y="2980980"/>
            <a:ext cx="216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ception</a:t>
            </a:r>
            <a:endParaRPr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EF75A6E-67D9-4E09-88A4-978776479F4B}"/>
              </a:ext>
            </a:extLst>
          </p:cNvPr>
          <p:cNvCxnSpPr>
            <a:cxnSpLocks/>
          </p:cNvCxnSpPr>
          <p:nvPr/>
        </p:nvCxnSpPr>
        <p:spPr>
          <a:xfrm>
            <a:off x="3932044" y="3318457"/>
            <a:ext cx="1803915" cy="0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C1C7E07-1DA8-4B51-ADC6-1516AE5C68B4}"/>
              </a:ext>
            </a:extLst>
          </p:cNvPr>
          <p:cNvSpPr txBox="1"/>
          <p:nvPr/>
        </p:nvSpPr>
        <p:spPr>
          <a:xfrm rot="10800000" flipV="1">
            <a:off x="5807967" y="2980981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</a:t>
            </a:r>
            <a:endParaRPr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C18741-3AFA-40EC-96E2-ACFC1FBCF80B}"/>
              </a:ext>
            </a:extLst>
          </p:cNvPr>
          <p:cNvSpPr txBox="1"/>
          <p:nvPr/>
        </p:nvSpPr>
        <p:spPr>
          <a:xfrm rot="10800000" flipV="1">
            <a:off x="5807967" y="2965887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ex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8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8" grpId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90650" y="252730"/>
            <a:ext cx="4057278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H3:Dropped-Letters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DA52B93-3DE7-4DDC-AF23-E2491C3232BF}"/>
              </a:ext>
            </a:extLst>
          </p:cNvPr>
          <p:cNvGrpSpPr/>
          <p:nvPr/>
        </p:nvGrpSpPr>
        <p:grpSpPr>
          <a:xfrm>
            <a:off x="3719736" y="2566645"/>
            <a:ext cx="1080120" cy="646331"/>
            <a:chOff x="1271464" y="1597734"/>
            <a:chExt cx="720080" cy="64633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0C83802-0687-4509-B645-01213A85B13F}"/>
                </a:ext>
              </a:extLst>
            </p:cNvPr>
            <p:cNvSpPr/>
            <p:nvPr/>
          </p:nvSpPr>
          <p:spPr>
            <a:xfrm>
              <a:off x="1271464" y="1628800"/>
              <a:ext cx="720080" cy="5842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1599D34-C01E-4B0C-9F18-39EC0FCC1FFA}"/>
                </a:ext>
              </a:extLst>
            </p:cNvPr>
            <p:cNvSpPr txBox="1"/>
            <p:nvPr/>
          </p:nvSpPr>
          <p:spPr>
            <a:xfrm>
              <a:off x="1316197" y="1597734"/>
              <a:ext cx="528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err="1">
                  <a:solidFill>
                    <a:srgbClr val="FF0000"/>
                  </a:solidFill>
                </a:rPr>
                <a:t>ctx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C57E69E-C0B5-4019-A9E4-A013DE4C4787}"/>
              </a:ext>
            </a:extLst>
          </p:cNvPr>
          <p:cNvSpPr/>
          <p:nvPr/>
        </p:nvSpPr>
        <p:spPr>
          <a:xfrm>
            <a:off x="5591944" y="2594435"/>
            <a:ext cx="1865058" cy="5842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97993A9-3AA8-455F-ADEA-0E938BA94CB7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4799856" y="2886535"/>
            <a:ext cx="792088" cy="3276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  <a:alpha val="8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A36F562-6DF6-4ACE-98A1-8ECB43CA7013}"/>
              </a:ext>
            </a:extLst>
          </p:cNvPr>
          <p:cNvSpPr txBox="1"/>
          <p:nvPr/>
        </p:nvSpPr>
        <p:spPr>
          <a:xfrm>
            <a:off x="5632853" y="2569767"/>
            <a:ext cx="36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endParaRPr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1480AD4-7465-426D-BE32-C719DF47F746}"/>
              </a:ext>
            </a:extLst>
          </p:cNvPr>
          <p:cNvSpPr txBox="1"/>
          <p:nvPr/>
        </p:nvSpPr>
        <p:spPr>
          <a:xfrm>
            <a:off x="5884881" y="25633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</a:t>
            </a:r>
            <a:endParaRPr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9BEB207-4226-47FD-8AE0-18312728B2F6}"/>
              </a:ext>
            </a:extLst>
          </p:cNvPr>
          <p:cNvSpPr txBox="1"/>
          <p:nvPr/>
        </p:nvSpPr>
        <p:spPr>
          <a:xfrm>
            <a:off x="6401315" y="2577861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endParaRPr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C91444-DB76-41F6-8F37-3E4D124DF409}"/>
              </a:ext>
            </a:extLst>
          </p:cNvPr>
          <p:cNvSpPr txBox="1"/>
          <p:nvPr/>
        </p:nvSpPr>
        <p:spPr>
          <a:xfrm>
            <a:off x="6565532" y="2550345"/>
            <a:ext cx="63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endParaRPr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940D6A2-14E0-4358-81D9-57F65084DD14}"/>
              </a:ext>
            </a:extLst>
          </p:cNvPr>
          <p:cNvSpPr txBox="1"/>
          <p:nvPr/>
        </p:nvSpPr>
        <p:spPr>
          <a:xfrm>
            <a:off x="7024953" y="2552703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endParaRPr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96B429B-EDB7-45E5-9BDD-9CAF031DA090}"/>
              </a:ext>
            </a:extLst>
          </p:cNvPr>
          <p:cNvSpPr txBox="1"/>
          <p:nvPr/>
        </p:nvSpPr>
        <p:spPr>
          <a:xfrm>
            <a:off x="5632852" y="2556971"/>
            <a:ext cx="36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D1E562-6D41-4E14-BF91-62E94132E7C8}"/>
              </a:ext>
            </a:extLst>
          </p:cNvPr>
          <p:cNvSpPr txBox="1"/>
          <p:nvPr/>
        </p:nvSpPr>
        <p:spPr>
          <a:xfrm>
            <a:off x="6407462" y="2560661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t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3DE3AFF-0282-4F1E-BD88-E0003869780E}"/>
              </a:ext>
            </a:extLst>
          </p:cNvPr>
          <p:cNvSpPr txBox="1"/>
          <p:nvPr/>
        </p:nvSpPr>
        <p:spPr>
          <a:xfrm>
            <a:off x="6806474" y="2550344"/>
            <a:ext cx="31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50F83D2-292A-4A88-AFB0-1B8CF73128F1}"/>
              </a:ext>
            </a:extLst>
          </p:cNvPr>
          <p:cNvSpPr txBox="1"/>
          <p:nvPr/>
        </p:nvSpPr>
        <p:spPr>
          <a:xfrm>
            <a:off x="6819284" y="2545607"/>
            <a:ext cx="63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9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  <p:bldP spid="22" grpId="1"/>
      <p:bldP spid="24" grpId="0"/>
      <p:bldP spid="29" grpId="0"/>
      <p:bldP spid="29" grpId="1"/>
      <p:bldP spid="30" grpId="0"/>
      <p:bldP spid="31" grpId="0"/>
      <p:bldP spid="32" grpId="0"/>
      <p:bldP spid="33" grpId="0"/>
      <p:bldP spid="34" grpId="0"/>
      <p:bldP spid="34" grpId="1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43472" y="282735"/>
            <a:ext cx="8809806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altLang="zh-CN" sz="3200" b="1" dirty="0"/>
              <a:t>Resolution of Conflicting Expansions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6C1614-409D-4C67-AD40-E82F8174A7AE}"/>
              </a:ext>
            </a:extLst>
          </p:cNvPr>
          <p:cNvGrpSpPr/>
          <p:nvPr/>
        </p:nvGrpSpPr>
        <p:grpSpPr>
          <a:xfrm>
            <a:off x="623392" y="1700808"/>
            <a:ext cx="4752528" cy="1656184"/>
            <a:chOff x="623392" y="1700808"/>
            <a:chExt cx="4752528" cy="1656184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C6A73EC-CC76-4FD1-B9EB-09823C92B11F}"/>
                </a:ext>
              </a:extLst>
            </p:cNvPr>
            <p:cNvCxnSpPr>
              <a:cxnSpLocks/>
            </p:cNvCxnSpPr>
            <p:nvPr/>
          </p:nvCxnSpPr>
          <p:spPr>
            <a:xfrm>
              <a:off x="623392" y="1700808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D716585-97B1-446A-978B-84D29EC85F93}"/>
                </a:ext>
              </a:extLst>
            </p:cNvPr>
            <p:cNvCxnSpPr>
              <a:cxnSpLocks/>
            </p:cNvCxnSpPr>
            <p:nvPr/>
          </p:nvCxnSpPr>
          <p:spPr>
            <a:xfrm>
              <a:off x="635347" y="3356992"/>
              <a:ext cx="47405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DBF705CD-A5DC-4183-A6A4-0BA9854C27DB}"/>
              </a:ext>
            </a:extLst>
          </p:cNvPr>
          <p:cNvSpPr txBox="1"/>
          <p:nvPr/>
        </p:nvSpPr>
        <p:spPr>
          <a:xfrm>
            <a:off x="635347" y="1749852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void subscriber(Subscriber </a:t>
            </a:r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r>
              <a:rPr lang="en-US" altLang="zh-CN" sz="2400" b="1" dirty="0"/>
              <a:t>)</a:t>
            </a:r>
          </a:p>
          <a:p>
            <a:r>
              <a:rPr lang="en-US" altLang="zh-CN" sz="2400" b="1" dirty="0"/>
              <a:t>   {</a:t>
            </a:r>
          </a:p>
          <a:p>
            <a:r>
              <a:rPr lang="en-US" altLang="zh-CN" sz="2400" b="1" dirty="0"/>
              <a:t>      //…</a:t>
            </a:r>
          </a:p>
          <a:p>
            <a:r>
              <a:rPr lang="en-US" altLang="zh-CN" sz="2400" b="1" dirty="0"/>
              <a:t>   }</a:t>
            </a:r>
            <a:endParaRPr lang="zh-CN" altLang="en-US" sz="2400" b="1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3C47596-B4B4-419A-B638-1C0A9D7ED128}"/>
              </a:ext>
            </a:extLst>
          </p:cNvPr>
          <p:cNvGrpSpPr/>
          <p:nvPr/>
        </p:nvGrpSpPr>
        <p:grpSpPr>
          <a:xfrm>
            <a:off x="6816082" y="2276872"/>
            <a:ext cx="4608512" cy="2594973"/>
            <a:chOff x="6672064" y="1698123"/>
            <a:chExt cx="4608512" cy="2594973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821AE16-5FB7-41F6-89B4-C83862C95DE6}"/>
                </a:ext>
              </a:extLst>
            </p:cNvPr>
            <p:cNvCxnSpPr>
              <a:cxnSpLocks/>
            </p:cNvCxnSpPr>
            <p:nvPr/>
          </p:nvCxnSpPr>
          <p:spPr>
            <a:xfrm>
              <a:off x="6672064" y="1698123"/>
              <a:ext cx="4392488" cy="26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1E0D35C-69AC-47BB-A639-41A46BA5646A}"/>
                </a:ext>
              </a:extLst>
            </p:cNvPr>
            <p:cNvCxnSpPr>
              <a:cxnSpLocks/>
            </p:cNvCxnSpPr>
            <p:nvPr/>
          </p:nvCxnSpPr>
          <p:spPr>
            <a:xfrm>
              <a:off x="6732117" y="4293096"/>
              <a:ext cx="45484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558819F-3B67-4019-9EEA-4D3BBE635884}"/>
                </a:ext>
              </a:extLst>
            </p:cNvPr>
            <p:cNvSpPr txBox="1"/>
            <p:nvPr/>
          </p:nvSpPr>
          <p:spPr>
            <a:xfrm>
              <a:off x="6737776" y="1841448"/>
              <a:ext cx="439248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zh-CN" sz="2400" b="1" dirty="0" err="1"/>
                <a:t>m.subscriber</a:t>
              </a:r>
              <a:r>
                <a:rPr lang="en-US" altLang="zh-CN" sz="2400" b="1" dirty="0"/>
                <a:t>(</a:t>
              </a:r>
              <a:r>
                <a:rPr lang="en-US" altLang="zh-CN" sz="2400" b="1" dirty="0" err="1">
                  <a:solidFill>
                    <a:srgbClr val="FF0000"/>
                  </a:solidFill>
                </a:rPr>
                <a:t>string</a:t>
              </a:r>
              <a:r>
                <a:rPr lang="en-US" altLang="zh-CN" sz="2400" b="1" dirty="0" err="1"/>
                <a:t>Observer</a:t>
              </a:r>
              <a:r>
                <a:rPr lang="en-US" altLang="zh-CN" sz="2400" b="1" dirty="0"/>
                <a:t>);</a:t>
              </a:r>
            </a:p>
            <a:p>
              <a:pPr marL="342900" indent="-342900">
                <a:buAutoNum type="arabicPeriod"/>
              </a:pPr>
              <a:endParaRPr lang="en-US" altLang="zh-CN" sz="2400" b="1" dirty="0"/>
            </a:p>
            <a:p>
              <a:pPr marL="342900" indent="-342900">
                <a:buAutoNum type="arabicPeriod"/>
              </a:pPr>
              <a:r>
                <a:rPr lang="en-US" altLang="zh-CN" sz="2400" b="1" dirty="0" err="1"/>
                <a:t>Source.subscriber</a:t>
              </a:r>
              <a:r>
                <a:rPr lang="en-US" altLang="zh-CN" sz="2400" b="1" dirty="0"/>
                <a:t>(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subscriber</a:t>
              </a:r>
              <a:r>
                <a:rPr lang="en-US" altLang="zh-CN" sz="2400" b="1" dirty="0"/>
                <a:t>);</a:t>
              </a:r>
            </a:p>
            <a:p>
              <a:pPr marL="342900" indent="-342900">
                <a:buAutoNum type="arabicPeriod"/>
              </a:pPr>
              <a:endParaRPr lang="en-US" altLang="zh-CN" sz="2400" b="1" dirty="0"/>
            </a:p>
            <a:p>
              <a:pPr marL="342900" indent="-342900">
                <a:buAutoNum type="arabicPeriod"/>
              </a:pPr>
              <a:r>
                <a:rPr lang="en-US" altLang="zh-CN" sz="2400" b="1" dirty="0" err="1"/>
                <a:t>Single.toFlowable</a:t>
              </a:r>
              <a:r>
                <a:rPr lang="en-US" altLang="zh-CN" sz="2400" b="1" dirty="0"/>
                <a:t>().subscriber(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subscriber</a:t>
              </a:r>
              <a:r>
                <a:rPr lang="en-US" altLang="zh-CN" sz="2400" b="1" dirty="0"/>
                <a:t>);</a:t>
              </a:r>
              <a:endParaRPr lang="zh-CN" altLang="en-US" sz="2400" b="1" dirty="0"/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714311A-B9AE-4E4E-B853-E1E25FB183A3}"/>
              </a:ext>
            </a:extLst>
          </p:cNvPr>
          <p:cNvCxnSpPr>
            <a:cxnSpLocks/>
          </p:cNvCxnSpPr>
          <p:nvPr/>
        </p:nvCxnSpPr>
        <p:spPr>
          <a:xfrm>
            <a:off x="5087888" y="2060848"/>
            <a:ext cx="3924438" cy="576064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4204E9C-3CCF-4155-96B3-976C1D0D7C76}"/>
              </a:ext>
            </a:extLst>
          </p:cNvPr>
          <p:cNvCxnSpPr>
            <a:cxnSpLocks/>
          </p:cNvCxnSpPr>
          <p:nvPr/>
        </p:nvCxnSpPr>
        <p:spPr>
          <a:xfrm>
            <a:off x="5087888" y="2145895"/>
            <a:ext cx="4464496" cy="1173617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46489A6-B8D3-4BFE-B52F-B7CF3218CC5E}"/>
              </a:ext>
            </a:extLst>
          </p:cNvPr>
          <p:cNvCxnSpPr>
            <a:cxnSpLocks/>
          </p:cNvCxnSpPr>
          <p:nvPr/>
        </p:nvCxnSpPr>
        <p:spPr>
          <a:xfrm>
            <a:off x="4973582" y="2150157"/>
            <a:ext cx="2526574" cy="2219555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28F4043F-A84C-489F-A07F-849E82DF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1007575"/>
            <a:ext cx="1475967" cy="1173617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DE12308-9C5A-4F90-B707-B1FAF39834D6}"/>
              </a:ext>
            </a:extLst>
          </p:cNvPr>
          <p:cNvSpPr txBox="1"/>
          <p:nvPr/>
        </p:nvSpPr>
        <p:spPr>
          <a:xfrm>
            <a:off x="1775520" y="4725144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E679EBF-7015-4A35-BD6E-E9A902393AEF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07568" y="5079087"/>
            <a:ext cx="1224136" cy="0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AA6FF19-9EB7-452F-8927-6AEB93BA22B5}"/>
              </a:ext>
            </a:extLst>
          </p:cNvPr>
          <p:cNvSpPr txBox="1"/>
          <p:nvPr/>
        </p:nvSpPr>
        <p:spPr>
          <a:xfrm>
            <a:off x="3617459" y="4725144"/>
            <a:ext cx="232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subscriber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3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90650" y="252730"/>
            <a:ext cx="4273302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Recursive Expansion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6782F2A-B1D0-4C1D-B1D0-1CFFE6C2F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51795"/>
              </p:ext>
            </p:extLst>
          </p:nvPr>
        </p:nvGraphicFramePr>
        <p:xfrm>
          <a:off x="1271464" y="3068960"/>
          <a:ext cx="3720121" cy="98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882">
                  <a:extLst>
                    <a:ext uri="{9D8B030D-6E8A-4147-A177-3AD203B41FA5}">
                      <a16:colId xmlns:a16="http://schemas.microsoft.com/office/drawing/2014/main" val="4193605778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982191994"/>
                    </a:ext>
                  </a:extLst>
                </a:gridCol>
              </a:tblGrid>
              <a:tr h="47035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Abbreviation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Expansion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71865"/>
                  </a:ext>
                </a:extLst>
              </a:tr>
              <a:tr h="470352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      t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  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32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09D9D5F-F31A-4D59-A2AF-B0F99555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446442"/>
              </p:ext>
            </p:extLst>
          </p:nvPr>
        </p:nvGraphicFramePr>
        <p:xfrm>
          <a:off x="6168008" y="3057058"/>
          <a:ext cx="3816424" cy="978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141">
                  <a:extLst>
                    <a:ext uri="{9D8B030D-6E8A-4147-A177-3AD203B41FA5}">
                      <a16:colId xmlns:a16="http://schemas.microsoft.com/office/drawing/2014/main" val="4193605778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982191994"/>
                    </a:ext>
                  </a:extLst>
                </a:gridCol>
              </a:tblGrid>
              <a:tr h="460137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Abbreviation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Expansion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71865"/>
                  </a:ext>
                </a:extLst>
              </a:tr>
              <a:tr h="495695">
                <a:tc>
                  <a:txBody>
                    <a:bodyPr/>
                    <a:lstStyle/>
                    <a:p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temp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temporary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32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1174C66-7368-4EFC-A06E-C5CE9A997F40}"/>
              </a:ext>
            </a:extLst>
          </p:cNvPr>
          <p:cNvSpPr txBox="1"/>
          <p:nvPr/>
        </p:nvSpPr>
        <p:spPr>
          <a:xfrm>
            <a:off x="2999656" y="3490018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temporary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52B29B-F460-4470-99D5-D6044EA29034}"/>
              </a:ext>
            </a:extLst>
          </p:cNvPr>
          <p:cNvSpPr txBox="1"/>
          <p:nvPr/>
        </p:nvSpPr>
        <p:spPr>
          <a:xfrm>
            <a:off x="3215680" y="3512135"/>
            <a:ext cx="106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temp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618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7D8E1DC-EC90-4940-B594-0A6FA246F00D}"/>
              </a:ext>
            </a:extLst>
          </p:cNvPr>
          <p:cNvSpPr txBox="1"/>
          <p:nvPr/>
        </p:nvSpPr>
        <p:spPr>
          <a:xfrm>
            <a:off x="3975104" y="2483452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4">
            <a:extLst>
              <a:ext uri="{FF2B5EF4-FFF2-40B4-BE49-F238E27FC236}">
                <a16:creationId xmlns:a16="http://schemas.microsoft.com/office/drawing/2014/main" id="{D62E47D1-3E55-48F7-B95F-B2481F3F96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1504" y="1556792"/>
            <a:ext cx="3155950" cy="2946400"/>
            <a:chOff x="0" y="0"/>
            <a:chExt cx="6822015" cy="6383223"/>
          </a:xfrm>
        </p:grpSpPr>
        <p:pic>
          <p:nvPicPr>
            <p:cNvPr id="22" name="图片 1">
              <a:extLst>
                <a:ext uri="{FF2B5EF4-FFF2-40B4-BE49-F238E27FC236}">
                  <a16:creationId xmlns:a16="http://schemas.microsoft.com/office/drawing/2014/main" id="{95785A84-8102-4C54-BE55-7F7EECE93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图片 3">
              <a:extLst>
                <a:ext uri="{FF2B5EF4-FFF2-40B4-BE49-F238E27FC236}">
                  <a16:creationId xmlns:a16="http://schemas.microsoft.com/office/drawing/2014/main" id="{57BB9EAF-EDFD-432D-A6C6-A88482042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文本框 2">
            <a:extLst>
              <a:ext uri="{FF2B5EF4-FFF2-40B4-BE49-F238E27FC236}">
                <a16:creationId xmlns:a16="http://schemas.microsoft.com/office/drawing/2014/main" id="{4CA458CF-0426-4174-8955-F8EBF1CB3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576" y="1790289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文本框 13">
            <a:extLst>
              <a:ext uri="{FF2B5EF4-FFF2-40B4-BE49-F238E27FC236}">
                <a16:creationId xmlns:a16="http://schemas.microsoft.com/office/drawing/2014/main" id="{B984A9DE-B882-43AF-9353-8ECD622F2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888" y="2708920"/>
            <a:ext cx="39040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Evaluation</a:t>
            </a:r>
            <a:endParaRPr lang="zh-CN" altLang="en-US" sz="48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379357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90650" y="252730"/>
            <a:ext cx="5651500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Subject Project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641985" y="1752600"/>
          <a:ext cx="10908030" cy="414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3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Project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LOC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Domain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Application/</a:t>
                      </a:r>
                    </a:p>
                    <a:p>
                      <a:pPr>
                        <a:buNone/>
                      </a:pPr>
                      <a:r>
                        <a:rPr lang="en-US" altLang="zh-CN" sz="2400"/>
                        <a:t>Library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Number of Functions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Retrofit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21,557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1,012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CheckStyle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384,906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Source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17,123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PDFsam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33,485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2,107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Bootique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14,600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Virtual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DB-Manager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1,992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90650" y="252730"/>
            <a:ext cx="5651500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Subject Project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641985" y="1960245"/>
          <a:ext cx="10908030" cy="332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3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Project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LOC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Domain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Application/</a:t>
                      </a:r>
                    </a:p>
                    <a:p>
                      <a:pPr>
                        <a:buNone/>
                      </a:pPr>
                      <a:r>
                        <a:rPr lang="en-US" altLang="zh-CN" sz="2400"/>
                        <a:t>Library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Number of Functions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Batik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302,731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23,447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Maven</a:t>
                      </a:r>
                    </a:p>
                    <a:p>
                      <a:pPr>
                        <a:buNone/>
                      </a:pP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137,438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Software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8,906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FileBot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40,728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Multimedia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3,116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Protecle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19,843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/>
                        <a:t>3,074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90650" y="252730"/>
            <a:ext cx="2080260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Process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D74F1FC-316C-47A5-AC98-912A12E34D1A}"/>
              </a:ext>
            </a:extLst>
          </p:cNvPr>
          <p:cNvGrpSpPr/>
          <p:nvPr/>
        </p:nvGrpSpPr>
        <p:grpSpPr>
          <a:xfrm>
            <a:off x="6384032" y="3316967"/>
            <a:ext cx="3744416" cy="1119337"/>
            <a:chOff x="2999656" y="1484784"/>
            <a:chExt cx="3157057" cy="72008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01771F6-7EC0-4976-914F-857C15ABCC2D}"/>
                </a:ext>
              </a:extLst>
            </p:cNvPr>
            <p:cNvSpPr/>
            <p:nvPr/>
          </p:nvSpPr>
          <p:spPr>
            <a:xfrm>
              <a:off x="2999656" y="1484784"/>
              <a:ext cx="2880320" cy="72008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0D39385-FE07-4002-BA69-C3654FCB558C}"/>
                </a:ext>
              </a:extLst>
            </p:cNvPr>
            <p:cNvSpPr txBox="1"/>
            <p:nvPr/>
          </p:nvSpPr>
          <p:spPr>
            <a:xfrm>
              <a:off x="3060369" y="1583547"/>
              <a:ext cx="3096344" cy="522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Expansion by software developers</a:t>
              </a:r>
              <a:endParaRPr lang="zh-CN" altLang="en-US" sz="2400" b="1" dirty="0"/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D8A581E-BE0A-4DEC-B087-9F9DB1702B18}"/>
              </a:ext>
            </a:extLst>
          </p:cNvPr>
          <p:cNvCxnSpPr/>
          <p:nvPr/>
        </p:nvCxnSpPr>
        <p:spPr>
          <a:xfrm>
            <a:off x="5983801" y="2381671"/>
            <a:ext cx="1440160" cy="93610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6B21B11-D645-4BDB-8A1E-242E4C4C111D}"/>
              </a:ext>
            </a:extLst>
          </p:cNvPr>
          <p:cNvGrpSpPr/>
          <p:nvPr/>
        </p:nvGrpSpPr>
        <p:grpSpPr>
          <a:xfrm>
            <a:off x="4191985" y="1637184"/>
            <a:ext cx="3096344" cy="720080"/>
            <a:chOff x="2999656" y="1484784"/>
            <a:chExt cx="3096344" cy="72008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E75606F-2547-4845-8878-BCBEA2EADC6B}"/>
                </a:ext>
              </a:extLst>
            </p:cNvPr>
            <p:cNvSpPr/>
            <p:nvPr/>
          </p:nvSpPr>
          <p:spPr>
            <a:xfrm>
              <a:off x="2999656" y="1484784"/>
              <a:ext cx="2880320" cy="72008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D403EC2-7CE9-49D0-93BB-943E5AA668FB}"/>
                </a:ext>
              </a:extLst>
            </p:cNvPr>
            <p:cNvSpPr txBox="1"/>
            <p:nvPr/>
          </p:nvSpPr>
          <p:spPr>
            <a:xfrm>
              <a:off x="2999656" y="1613991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sample abbreviations </a:t>
              </a:r>
              <a:endParaRPr lang="zh-CN" altLang="en-US" sz="2400" b="1" dirty="0"/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15CD453-9117-4415-B0F2-927D82C1AAD3}"/>
              </a:ext>
            </a:extLst>
          </p:cNvPr>
          <p:cNvCxnSpPr>
            <a:cxnSpLocks/>
          </p:cNvCxnSpPr>
          <p:nvPr/>
        </p:nvCxnSpPr>
        <p:spPr>
          <a:xfrm flipH="1">
            <a:off x="3751553" y="2381671"/>
            <a:ext cx="1296144" cy="93610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653DE19-E3B5-475E-B193-64D1575B75A3}"/>
              </a:ext>
            </a:extLst>
          </p:cNvPr>
          <p:cNvGrpSpPr/>
          <p:nvPr/>
        </p:nvGrpSpPr>
        <p:grpSpPr>
          <a:xfrm>
            <a:off x="1735329" y="3317774"/>
            <a:ext cx="3416193" cy="1119337"/>
            <a:chOff x="2999656" y="1484783"/>
            <a:chExt cx="2880320" cy="111933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CD5DB7D-A714-43EE-8DA4-79682AF73E12}"/>
                </a:ext>
              </a:extLst>
            </p:cNvPr>
            <p:cNvSpPr/>
            <p:nvPr/>
          </p:nvSpPr>
          <p:spPr>
            <a:xfrm>
              <a:off x="2999656" y="1484783"/>
              <a:ext cx="2880320" cy="1119337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1B7575E-8AB6-44CE-B7B7-3DAEA34A77E7}"/>
                </a:ext>
              </a:extLst>
            </p:cNvPr>
            <p:cNvSpPr txBox="1"/>
            <p:nvPr/>
          </p:nvSpPr>
          <p:spPr>
            <a:xfrm>
              <a:off x="3198372" y="1638397"/>
              <a:ext cx="26816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Expansion by proposed approach</a:t>
              </a:r>
              <a:endParaRPr lang="zh-CN" altLang="en-US" sz="2400" b="1" dirty="0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B1C53E38-0CCE-43D8-A285-9E346E0D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488" y="3419082"/>
            <a:ext cx="976577" cy="997873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BBAB17A-02D8-4CB7-B0A3-06960A048A6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443426" y="4437111"/>
            <a:ext cx="2364542" cy="96051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047777-2926-478B-BF21-8B4934417048}"/>
              </a:ext>
            </a:extLst>
          </p:cNvPr>
          <p:cNvCxnSpPr>
            <a:cxnSpLocks/>
          </p:cNvCxnSpPr>
          <p:nvPr/>
        </p:nvCxnSpPr>
        <p:spPr>
          <a:xfrm flipH="1">
            <a:off x="5807968" y="4439960"/>
            <a:ext cx="2259297" cy="95766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3AD8678-0618-4F85-8B81-73E1296B5553}"/>
              </a:ext>
            </a:extLst>
          </p:cNvPr>
          <p:cNvGrpSpPr/>
          <p:nvPr/>
        </p:nvGrpSpPr>
        <p:grpSpPr>
          <a:xfrm>
            <a:off x="5037375" y="5430490"/>
            <a:ext cx="1600610" cy="720080"/>
            <a:chOff x="3548250" y="1476695"/>
            <a:chExt cx="1778456" cy="72008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3883708D-E526-4ED8-8476-C32F1068FEFC}"/>
                </a:ext>
              </a:extLst>
            </p:cNvPr>
            <p:cNvSpPr/>
            <p:nvPr/>
          </p:nvSpPr>
          <p:spPr>
            <a:xfrm>
              <a:off x="3548250" y="1476695"/>
              <a:ext cx="1712425" cy="72008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D1E7013-4DC3-482B-A971-345440A232BA}"/>
                </a:ext>
              </a:extLst>
            </p:cNvPr>
            <p:cNvSpPr txBox="1"/>
            <p:nvPr/>
          </p:nvSpPr>
          <p:spPr>
            <a:xfrm>
              <a:off x="3614282" y="1601846"/>
              <a:ext cx="1712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True/False</a:t>
              </a:r>
              <a:endParaRPr lang="zh-CN" alt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90650" y="252730"/>
            <a:ext cx="7729686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altLang="zh-CN" sz="3200" b="1" dirty="0"/>
              <a:t>RQ1:  Abbreviations in parameters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161558"/>
              </p:ext>
            </p:extLst>
          </p:nvPr>
        </p:nvGraphicFramePr>
        <p:xfrm>
          <a:off x="2495600" y="2204864"/>
          <a:ext cx="5026883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弧形 1">
            <a:extLst>
              <a:ext uri="{FF2B5EF4-FFF2-40B4-BE49-F238E27FC236}">
                <a16:creationId xmlns:a16="http://schemas.microsoft.com/office/drawing/2014/main" id="{F8CD3D1D-9E0B-4F01-9B71-ED51F543CCE3}"/>
              </a:ext>
            </a:extLst>
          </p:cNvPr>
          <p:cNvSpPr/>
          <p:nvPr/>
        </p:nvSpPr>
        <p:spPr>
          <a:xfrm rot="7009683">
            <a:off x="5966877" y="1588686"/>
            <a:ext cx="2088232" cy="1016248"/>
          </a:xfrm>
          <a:prstGeom prst="arc">
            <a:avLst/>
          </a:prstGeom>
          <a:ln w="190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570E92-198F-4A74-96BF-C53D586EAB15}"/>
              </a:ext>
            </a:extLst>
          </p:cNvPr>
          <p:cNvSpPr txBox="1"/>
          <p:nvPr/>
        </p:nvSpPr>
        <p:spPr>
          <a:xfrm>
            <a:off x="7104112" y="1835200"/>
            <a:ext cx="1381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36.74%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7D8E1DC-EC90-4940-B594-0A6FA246F00D}"/>
              </a:ext>
            </a:extLst>
          </p:cNvPr>
          <p:cNvSpPr txBox="1"/>
          <p:nvPr/>
        </p:nvSpPr>
        <p:spPr>
          <a:xfrm>
            <a:off x="3975104" y="2483452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4">
            <a:extLst>
              <a:ext uri="{FF2B5EF4-FFF2-40B4-BE49-F238E27FC236}">
                <a16:creationId xmlns:a16="http://schemas.microsoft.com/office/drawing/2014/main" id="{D62E47D1-3E55-48F7-B95F-B2481F3F96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1504" y="1556792"/>
            <a:ext cx="3155950" cy="2946400"/>
            <a:chOff x="0" y="0"/>
            <a:chExt cx="6822015" cy="6383223"/>
          </a:xfrm>
        </p:grpSpPr>
        <p:pic>
          <p:nvPicPr>
            <p:cNvPr id="22" name="图片 1">
              <a:extLst>
                <a:ext uri="{FF2B5EF4-FFF2-40B4-BE49-F238E27FC236}">
                  <a16:creationId xmlns:a16="http://schemas.microsoft.com/office/drawing/2014/main" id="{95785A84-8102-4C54-BE55-7F7EECE93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图片 3">
              <a:extLst>
                <a:ext uri="{FF2B5EF4-FFF2-40B4-BE49-F238E27FC236}">
                  <a16:creationId xmlns:a16="http://schemas.microsoft.com/office/drawing/2014/main" id="{57BB9EAF-EDFD-432D-A6C6-A88482042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文本框 2">
            <a:extLst>
              <a:ext uri="{FF2B5EF4-FFF2-40B4-BE49-F238E27FC236}">
                <a16:creationId xmlns:a16="http://schemas.microsoft.com/office/drawing/2014/main" id="{4CA458CF-0426-4174-8955-F8EBF1CB3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576" y="1790289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文本框 13">
            <a:extLst>
              <a:ext uri="{FF2B5EF4-FFF2-40B4-BE49-F238E27FC236}">
                <a16:creationId xmlns:a16="http://schemas.microsoft.com/office/drawing/2014/main" id="{B984A9DE-B882-43AF-9353-8ECD622F2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888" y="2708920"/>
            <a:ext cx="39040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Problem</a:t>
            </a:r>
            <a:endParaRPr lang="zh-CN" altLang="en-US" sz="48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90650" y="252730"/>
            <a:ext cx="6001494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/>
          <a:p>
            <a:r>
              <a:rPr lang="en-US" altLang="zh-CN" sz="3600" b="1" dirty="0"/>
              <a:t>RQ2: Where are the full terms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53EA01-B6F1-4B77-A0AE-570D775D8EC3}"/>
              </a:ext>
            </a:extLst>
          </p:cNvPr>
          <p:cNvSpPr txBox="1"/>
          <p:nvPr/>
        </p:nvSpPr>
        <p:spPr>
          <a:xfrm>
            <a:off x="1271464" y="2060848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0000"/>
                </a:solidFill>
              </a:rPr>
              <a:t>28% </a:t>
            </a:r>
            <a:r>
              <a:rPr lang="en-US" altLang="zh-CN" sz="3200" b="1" dirty="0"/>
              <a:t>from </a:t>
            </a:r>
            <a:r>
              <a:rPr lang="en-US" altLang="zh-CN" sz="3600" b="1" dirty="0"/>
              <a:t>parameter names  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7725C0-0D8E-4CC6-927E-D633766BE1BF}"/>
              </a:ext>
            </a:extLst>
          </p:cNvPr>
          <p:cNvSpPr txBox="1"/>
          <p:nvPr/>
        </p:nvSpPr>
        <p:spPr>
          <a:xfrm>
            <a:off x="1271464" y="34290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0000"/>
                </a:solidFill>
              </a:rPr>
              <a:t>37%</a:t>
            </a: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/>
              <a:t>from </a:t>
            </a:r>
            <a:r>
              <a:rPr lang="en-US" altLang="zh-CN" sz="3600" b="1" dirty="0"/>
              <a:t>parameter type       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90650" y="252730"/>
            <a:ext cx="2080260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altLang="zh-CN" sz="32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05D47B-72C9-4383-908C-72B0472F957E}"/>
              </a:ext>
            </a:extLst>
          </p:cNvPr>
          <p:cNvSpPr/>
          <p:nvPr/>
        </p:nvSpPr>
        <p:spPr>
          <a:xfrm>
            <a:off x="1271464" y="358297"/>
            <a:ext cx="661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RQ3: Compared against State-of-the-Art-Approach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398B4056-1261-4DE7-8132-E2AEEE5021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372141"/>
              </p:ext>
            </p:extLst>
          </p:nvPr>
        </p:nvGraphicFramePr>
        <p:xfrm>
          <a:off x="2135560" y="1844824"/>
          <a:ext cx="7600951" cy="302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弧形 9">
            <a:extLst>
              <a:ext uri="{FF2B5EF4-FFF2-40B4-BE49-F238E27FC236}">
                <a16:creationId xmlns:a16="http://schemas.microsoft.com/office/drawing/2014/main" id="{16300C1C-8C33-4635-9D27-E189D7C2C086}"/>
              </a:ext>
            </a:extLst>
          </p:cNvPr>
          <p:cNvSpPr/>
          <p:nvPr/>
        </p:nvSpPr>
        <p:spPr>
          <a:xfrm rot="5400000">
            <a:off x="1558538" y="857036"/>
            <a:ext cx="3638726" cy="1975575"/>
          </a:xfrm>
          <a:prstGeom prst="arc">
            <a:avLst>
              <a:gd name="adj1" fmla="val 16316364"/>
              <a:gd name="adj2" fmla="val 20749539"/>
            </a:avLst>
          </a:prstGeom>
          <a:noFill/>
          <a:ln w="88900">
            <a:solidFill>
              <a:schemeClr val="accent4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063362D2-B301-495F-9293-793F142F08B5}"/>
              </a:ext>
            </a:extLst>
          </p:cNvPr>
          <p:cNvSpPr/>
          <p:nvPr/>
        </p:nvSpPr>
        <p:spPr>
          <a:xfrm rot="5790553">
            <a:off x="5306148" y="1274136"/>
            <a:ext cx="2925789" cy="1975575"/>
          </a:xfrm>
          <a:prstGeom prst="arc">
            <a:avLst>
              <a:gd name="adj1" fmla="val 16200000"/>
              <a:gd name="adj2" fmla="val 20749539"/>
            </a:avLst>
          </a:prstGeom>
          <a:ln w="88900">
            <a:solidFill>
              <a:schemeClr val="accent4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D2805A-EC3C-4D96-A4B7-045A6A9673B8}"/>
              </a:ext>
            </a:extLst>
          </p:cNvPr>
          <p:cNvSpPr txBox="1"/>
          <p:nvPr/>
        </p:nvSpPr>
        <p:spPr>
          <a:xfrm rot="10800000">
            <a:off x="3807157" y="3664187"/>
            <a:ext cx="461665" cy="7806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/>
              <a:t>Linsen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DA5C0B-BCAD-4DBE-90D9-917BD7A93F26}"/>
              </a:ext>
            </a:extLst>
          </p:cNvPr>
          <p:cNvSpPr txBox="1"/>
          <p:nvPr/>
        </p:nvSpPr>
        <p:spPr>
          <a:xfrm rot="10800000">
            <a:off x="7185951" y="3664187"/>
            <a:ext cx="461665" cy="7806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/>
              <a:t>Linsen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6981C9-1A2B-4B45-B6D7-643E61247164}"/>
              </a:ext>
            </a:extLst>
          </p:cNvPr>
          <p:cNvSpPr txBox="1"/>
          <p:nvPr/>
        </p:nvSpPr>
        <p:spPr>
          <a:xfrm rot="10800000">
            <a:off x="4721796" y="3008519"/>
            <a:ext cx="553998" cy="7015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/>
              <a:t>Ours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E2948C-9126-4B4D-8762-80737639A443}"/>
              </a:ext>
            </a:extLst>
          </p:cNvPr>
          <p:cNvSpPr txBox="1"/>
          <p:nvPr/>
        </p:nvSpPr>
        <p:spPr>
          <a:xfrm rot="10800000">
            <a:off x="8129751" y="3284984"/>
            <a:ext cx="553998" cy="7015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/>
              <a:t>Ours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9456" y="354330"/>
            <a:ext cx="904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RQ4: Impact of Abbreviations' Length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802120"/>
              </p:ext>
            </p:extLst>
          </p:nvPr>
        </p:nvGraphicFramePr>
        <p:xfrm>
          <a:off x="934026" y="1700808"/>
          <a:ext cx="9305925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D2573A2-2726-4B42-8066-C21235A6EFA1}"/>
              </a:ext>
            </a:extLst>
          </p:cNvPr>
          <p:cNvCxnSpPr>
            <a:cxnSpLocks/>
          </p:cNvCxnSpPr>
          <p:nvPr/>
        </p:nvCxnSpPr>
        <p:spPr>
          <a:xfrm flipV="1">
            <a:off x="7608168" y="1513428"/>
            <a:ext cx="432048" cy="47541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E5E2B74-2BB3-4A6D-9D72-AF4B3B8822D0}"/>
              </a:ext>
            </a:extLst>
          </p:cNvPr>
          <p:cNvSpPr txBox="1"/>
          <p:nvPr/>
        </p:nvSpPr>
        <p:spPr>
          <a:xfrm>
            <a:off x="7968208" y="106493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C0000"/>
                </a:solidFill>
              </a:rPr>
              <a:t>precision (Ours)</a:t>
            </a:r>
            <a:endParaRPr lang="zh-CN" altLang="en-US" sz="2000" b="1" dirty="0">
              <a:solidFill>
                <a:srgbClr val="CC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31ED28D-4261-4FFD-882A-7BCC6436714E}"/>
              </a:ext>
            </a:extLst>
          </p:cNvPr>
          <p:cNvCxnSpPr>
            <a:cxnSpLocks/>
          </p:cNvCxnSpPr>
          <p:nvPr/>
        </p:nvCxnSpPr>
        <p:spPr>
          <a:xfrm flipH="1">
            <a:off x="3719736" y="2780928"/>
            <a:ext cx="144016" cy="360040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7982E50-4A31-4365-A0F2-C8DCE1108F44}"/>
              </a:ext>
            </a:extLst>
          </p:cNvPr>
          <p:cNvSpPr txBox="1"/>
          <p:nvPr/>
        </p:nvSpPr>
        <p:spPr>
          <a:xfrm>
            <a:off x="2639616" y="306896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recall (Ours)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22709C-B6B6-4F30-B156-3899C2D9769E}"/>
              </a:ext>
            </a:extLst>
          </p:cNvPr>
          <p:cNvCxnSpPr>
            <a:cxnSpLocks/>
          </p:cNvCxnSpPr>
          <p:nvPr/>
        </p:nvCxnSpPr>
        <p:spPr>
          <a:xfrm>
            <a:off x="5951984" y="3861048"/>
            <a:ext cx="720080" cy="36004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AAC2821-7758-4E94-B724-7F8F23A5EA1F}"/>
              </a:ext>
            </a:extLst>
          </p:cNvPr>
          <p:cNvSpPr txBox="1"/>
          <p:nvPr/>
        </p:nvSpPr>
        <p:spPr>
          <a:xfrm>
            <a:off x="6672064" y="414908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Precision/recall (Linsen)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1464" y="260648"/>
            <a:ext cx="7886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RQ5: Influence of the Heuristics</a:t>
            </a:r>
            <a:endParaRPr lang="en-US" altLang="zh-CN" sz="2800" b="1" dirty="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76040"/>
              </p:ext>
            </p:extLst>
          </p:nvPr>
        </p:nvGraphicFramePr>
        <p:xfrm>
          <a:off x="1881708" y="1556792"/>
          <a:ext cx="7560840" cy="4106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6F3ABAB-E9E6-453A-BDEF-B66C8C4294A2}"/>
              </a:ext>
            </a:extLst>
          </p:cNvPr>
          <p:cNvSpPr txBox="1"/>
          <p:nvPr/>
        </p:nvSpPr>
        <p:spPr>
          <a:xfrm rot="10800000">
            <a:off x="2933268" y="3132336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precision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26C533-6E87-47F1-92C1-34BEF8D09852}"/>
              </a:ext>
            </a:extLst>
          </p:cNvPr>
          <p:cNvSpPr txBox="1"/>
          <p:nvPr/>
        </p:nvSpPr>
        <p:spPr>
          <a:xfrm rot="10800000">
            <a:off x="4616262" y="3145552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precision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805BB-5998-47B8-B95D-C8DA97C0B7AE}"/>
              </a:ext>
            </a:extLst>
          </p:cNvPr>
          <p:cNvSpPr txBox="1"/>
          <p:nvPr/>
        </p:nvSpPr>
        <p:spPr>
          <a:xfrm rot="10800000">
            <a:off x="3412946" y="2575787"/>
            <a:ext cx="492443" cy="17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recall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FEE18D-6DB0-448D-B49D-BF128C8E988C}"/>
              </a:ext>
            </a:extLst>
          </p:cNvPr>
          <p:cNvSpPr txBox="1"/>
          <p:nvPr/>
        </p:nvSpPr>
        <p:spPr>
          <a:xfrm rot="10800000">
            <a:off x="5084890" y="2622896"/>
            <a:ext cx="492443" cy="17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recall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AF8805BB-5998-47B8-B95D-C8DA97C0B7AE}"/>
              </a:ext>
            </a:extLst>
          </p:cNvPr>
          <p:cNvSpPr txBox="1"/>
          <p:nvPr/>
        </p:nvSpPr>
        <p:spPr>
          <a:xfrm rot="10800000">
            <a:off x="6756833" y="2589029"/>
            <a:ext cx="492443" cy="17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</a:rPr>
              <a:t>recall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F8805BB-5998-47B8-B95D-C8DA97C0B7AE}"/>
              </a:ext>
            </a:extLst>
          </p:cNvPr>
          <p:cNvSpPr txBox="1"/>
          <p:nvPr/>
        </p:nvSpPr>
        <p:spPr>
          <a:xfrm rot="10800000">
            <a:off x="8428775" y="2564904"/>
            <a:ext cx="492443" cy="17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</a:rPr>
              <a:t>recall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1464" y="260648"/>
            <a:ext cx="9217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RQ6: Scalability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23807"/>
              </p:ext>
            </p:extLst>
          </p:nvPr>
        </p:nvGraphicFramePr>
        <p:xfrm>
          <a:off x="1250483" y="1412776"/>
          <a:ext cx="8740775" cy="3837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F388F5A-D004-4481-A42E-C0A173413C98}"/>
              </a:ext>
            </a:extLst>
          </p:cNvPr>
          <p:cNvSpPr txBox="1"/>
          <p:nvPr/>
        </p:nvSpPr>
        <p:spPr>
          <a:xfrm>
            <a:off x="4295800" y="5317177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Size of Projects(LOC)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7D8E1DC-EC90-4940-B594-0A6FA246F00D}"/>
              </a:ext>
            </a:extLst>
          </p:cNvPr>
          <p:cNvSpPr txBox="1"/>
          <p:nvPr/>
        </p:nvSpPr>
        <p:spPr>
          <a:xfrm>
            <a:off x="3975104" y="2483452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4">
            <a:extLst>
              <a:ext uri="{FF2B5EF4-FFF2-40B4-BE49-F238E27FC236}">
                <a16:creationId xmlns:a16="http://schemas.microsoft.com/office/drawing/2014/main" id="{D62E47D1-3E55-48F7-B95F-B2481F3F96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1504" y="1556792"/>
            <a:ext cx="3155950" cy="2946400"/>
            <a:chOff x="0" y="0"/>
            <a:chExt cx="6822015" cy="6383223"/>
          </a:xfrm>
        </p:grpSpPr>
        <p:pic>
          <p:nvPicPr>
            <p:cNvPr id="22" name="图片 1">
              <a:extLst>
                <a:ext uri="{FF2B5EF4-FFF2-40B4-BE49-F238E27FC236}">
                  <a16:creationId xmlns:a16="http://schemas.microsoft.com/office/drawing/2014/main" id="{95785A84-8102-4C54-BE55-7F7EECE93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图片 3">
              <a:extLst>
                <a:ext uri="{FF2B5EF4-FFF2-40B4-BE49-F238E27FC236}">
                  <a16:creationId xmlns:a16="http://schemas.microsoft.com/office/drawing/2014/main" id="{57BB9EAF-EDFD-432D-A6C6-A88482042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文本框 2">
            <a:extLst>
              <a:ext uri="{FF2B5EF4-FFF2-40B4-BE49-F238E27FC236}">
                <a16:creationId xmlns:a16="http://schemas.microsoft.com/office/drawing/2014/main" id="{4CA458CF-0426-4174-8955-F8EBF1CB3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600" y="1846480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文本框 13">
            <a:extLst>
              <a:ext uri="{FF2B5EF4-FFF2-40B4-BE49-F238E27FC236}">
                <a16:creationId xmlns:a16="http://schemas.microsoft.com/office/drawing/2014/main" id="{B984A9DE-B882-43AF-9353-8ECD622F2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888" y="2708920"/>
            <a:ext cx="39040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Conclusion</a:t>
            </a:r>
            <a:endParaRPr lang="zh-CN" altLang="en-US" sz="48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525645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90650" y="252730"/>
            <a:ext cx="2080260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6597" y="1412776"/>
            <a:ext cx="10758805" cy="214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b="1" dirty="0"/>
              <a:t>A significant percentage of abbreviation appear in parameter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name.</a:t>
            </a:r>
          </a:p>
          <a:p>
            <a:pPr>
              <a:lnSpc>
                <a:spcPct val="150000"/>
              </a:lnSpc>
            </a:pPr>
            <a:endParaRPr lang="en-US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304009-9182-4DEB-8049-1B05D42B5814}"/>
              </a:ext>
            </a:extLst>
          </p:cNvPr>
          <p:cNvSpPr txBox="1"/>
          <p:nvPr/>
        </p:nvSpPr>
        <p:spPr>
          <a:xfrm>
            <a:off x="716597" y="3284984"/>
            <a:ext cx="10758805" cy="205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b="1" dirty="0"/>
              <a:t>An accurate approach to expand abbreviations.</a:t>
            </a:r>
          </a:p>
          <a:p>
            <a:pPr>
              <a:lnSpc>
                <a:spcPct val="150000"/>
              </a:lnSpc>
            </a:pP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390650" y="252730"/>
            <a:ext cx="2080260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altLang="zh-CN" sz="32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0610" y="2259330"/>
            <a:ext cx="44538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/>
              <a:t>THANKS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186815" y="4993005"/>
            <a:ext cx="10022205" cy="190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6" b="97561" l="2032" r="89842">
                        <a14:foregroundMark x1="42438" y1="13008" x2="42438" y2="13008"/>
                        <a14:foregroundMark x1="65237" y1="13550" x2="66591" y2="17344"/>
                        <a14:foregroundMark x1="66817" y1="17344" x2="66817" y2="17344"/>
                        <a14:foregroundMark x1="24605" y1="23848" x2="24605" y2="23848"/>
                        <a14:foregroundMark x1="46501" y1="36856" x2="46501" y2="36856"/>
                        <a14:foregroundMark x1="52596" y1="33875" x2="52596" y2="33875"/>
                        <a14:foregroundMark x1="52596" y1="26829" x2="52596" y2="26829"/>
                        <a14:foregroundMark x1="43567" y1="33875" x2="43567" y2="33875"/>
                        <a14:foregroundMark x1="39278" y1="33875" x2="39278" y2="33875"/>
                        <a14:foregroundMark x1="53725" y1="13821" x2="53725" y2="13821"/>
                        <a14:foregroundMark x1="49436" y1="39295" x2="49436" y2="39295"/>
                        <a14:foregroundMark x1="48081" y1="42547" x2="48081" y2="42547"/>
                        <a14:foregroundMark x1="46501" y1="33333" x2="46501" y2="33333"/>
                        <a14:foregroundMark x1="47630" y1="28184" x2="47630" y2="28184"/>
                        <a14:foregroundMark x1="49436" y1="34959" x2="49436" y2="34959"/>
                        <a14:foregroundMark x1="55079" y1="24661" x2="55079" y2="24661"/>
                        <a14:foregroundMark x1="50564" y1="25203" x2="50564" y2="252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506" y="5413354"/>
            <a:ext cx="1338349" cy="10744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90627" y="5797223"/>
            <a:ext cx="578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BEIJING INSTITUTE OF TECHNOLOGY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71" y="5485104"/>
            <a:ext cx="982678" cy="93096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39952" y="5797223"/>
            <a:ext cx="346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PEKING UNIVERSITY</a:t>
            </a:r>
            <a:endParaRPr lang="zh-CN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343472" y="260648"/>
            <a:ext cx="2664296" cy="59406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198917" y="1844824"/>
            <a:ext cx="4824536" cy="381642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9241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Identifiers account for </a:t>
            </a:r>
            <a:r>
              <a:rPr lang="en-US" altLang="zh-CN" sz="36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70%</a:t>
            </a: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of source code in terms of characters.</a:t>
            </a:r>
          </a:p>
          <a:p>
            <a:pPr marL="0" indent="0">
              <a:buClr>
                <a:srgbClr val="009241"/>
              </a:buClr>
              <a:buNone/>
            </a:pPr>
            <a:endParaRPr lang="en-US" altLang="zh-CN" sz="3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009241"/>
              </a:buClr>
              <a:buNone/>
            </a:pPr>
            <a:endParaRPr lang="en-US" altLang="zh-CN" sz="3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080CE9C-EA75-4715-B978-0E13326D1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680108"/>
              </p:ext>
            </p:extLst>
          </p:nvPr>
        </p:nvGraphicFramePr>
        <p:xfrm>
          <a:off x="6888088" y="2276872"/>
          <a:ext cx="4320480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7BD69BE-824E-4E09-8331-E6447AD2458D}"/>
              </a:ext>
            </a:extLst>
          </p:cNvPr>
          <p:cNvCxnSpPr>
            <a:cxnSpLocks/>
          </p:cNvCxnSpPr>
          <p:nvPr/>
        </p:nvCxnSpPr>
        <p:spPr>
          <a:xfrm flipV="1">
            <a:off x="9840416" y="2038543"/>
            <a:ext cx="576064" cy="871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8957A39-CD56-4E5D-B9BA-5A4961D2D557}"/>
              </a:ext>
            </a:extLst>
          </p:cNvPr>
          <p:cNvSpPr txBox="1"/>
          <p:nvPr/>
        </p:nvSpPr>
        <p:spPr>
          <a:xfrm>
            <a:off x="10128448" y="139221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70%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343472" y="260648"/>
            <a:ext cx="1962218" cy="59406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037438" y="2153185"/>
            <a:ext cx="10117124" cy="75608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241"/>
              </a:buClr>
            </a:pP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Abbreviations are widely used in identifiers. </a:t>
            </a:r>
          </a:p>
          <a:p>
            <a:pPr>
              <a:buClr>
                <a:srgbClr val="009241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53E922-B021-4AED-9D6F-5FAB9872F3F4}"/>
              </a:ext>
            </a:extLst>
          </p:cNvPr>
          <p:cNvSpPr txBox="1"/>
          <p:nvPr/>
        </p:nvSpPr>
        <p:spPr>
          <a:xfrm rot="21283144">
            <a:off x="2264468" y="3136613"/>
            <a:ext cx="102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zh-CN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evt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1D5813-CDDF-4952-802F-13E25FE5F2A3}"/>
              </a:ext>
            </a:extLst>
          </p:cNvPr>
          <p:cNvSpPr txBox="1"/>
          <p:nvPr/>
        </p:nvSpPr>
        <p:spPr>
          <a:xfrm rot="21024916">
            <a:off x="3537332" y="4349677"/>
            <a:ext cx="215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accent6">
                    <a:lumMod val="75000"/>
                  </a:schemeClr>
                </a:solidFill>
              </a:rPr>
              <a:t>Bridge</a:t>
            </a:r>
            <a:r>
              <a:rPr lang="en-US" altLang="zh-CN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Ctx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97A748-2097-40EB-B6D5-5487FC768FE2}"/>
              </a:ext>
            </a:extLst>
          </p:cNvPr>
          <p:cNvSpPr txBox="1"/>
          <p:nvPr/>
        </p:nvSpPr>
        <p:spPr>
          <a:xfrm rot="21175944">
            <a:off x="6963765" y="3229928"/>
            <a:ext cx="2297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accent6">
                    <a:lumMod val="75000"/>
                  </a:schemeClr>
                </a:solidFill>
              </a:rPr>
              <a:t>Target</a:t>
            </a:r>
            <a:r>
              <a:rPr lang="en-US" altLang="zh-CN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15ED35-58EC-4338-AB92-CB434DFFE7D1}"/>
              </a:ext>
            </a:extLst>
          </p:cNvPr>
          <p:cNvSpPr txBox="1"/>
          <p:nvPr/>
        </p:nvSpPr>
        <p:spPr>
          <a:xfrm rot="1254537">
            <a:off x="4354488" y="3276924"/>
            <a:ext cx="102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et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D0341F-AA23-47D6-88F1-40B6FE649403}"/>
              </a:ext>
            </a:extLst>
          </p:cNvPr>
          <p:cNvSpPr txBox="1"/>
          <p:nvPr/>
        </p:nvSpPr>
        <p:spPr>
          <a:xfrm rot="160506">
            <a:off x="9133044" y="4044906"/>
            <a:ext cx="1720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en-US" altLang="zh-CN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Evt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7AB650-CB04-4FCA-996C-653FA3571BEB}"/>
              </a:ext>
            </a:extLst>
          </p:cNvPr>
          <p:cNvSpPr txBox="1"/>
          <p:nvPr/>
        </p:nvSpPr>
        <p:spPr>
          <a:xfrm rot="20943774">
            <a:off x="6646243" y="4349676"/>
            <a:ext cx="102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aci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343472" y="260648"/>
            <a:ext cx="1962218" cy="59406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5303912" y="1628800"/>
            <a:ext cx="6552728" cy="259228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241"/>
              </a:buClr>
            </a:pP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Program</a:t>
            </a:r>
            <a:r>
              <a:rPr lang="zh-CN" altLang="en-US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Comprehension</a:t>
            </a:r>
          </a:p>
          <a:p>
            <a:pPr>
              <a:buClr>
                <a:srgbClr val="009241"/>
              </a:buClr>
            </a:pP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Concept location</a:t>
            </a:r>
          </a:p>
          <a:p>
            <a:pPr>
              <a:buClr>
                <a:srgbClr val="009241"/>
              </a:buClr>
            </a:pP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Software Clustering</a:t>
            </a:r>
          </a:p>
          <a:p>
            <a:pPr>
              <a:buClr>
                <a:srgbClr val="009241"/>
              </a:buClr>
            </a:pP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IR-based software maintenance</a:t>
            </a:r>
          </a:p>
          <a:p>
            <a:pPr>
              <a:buClr>
                <a:srgbClr val="009241"/>
              </a:buClr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E434DB-A937-427C-8396-F2366AB93A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8"/>
          <a:stretch/>
        </p:blipFill>
        <p:spPr>
          <a:xfrm>
            <a:off x="684838" y="1628800"/>
            <a:ext cx="3801543" cy="23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7D8E1DC-EC90-4940-B594-0A6FA246F00D}"/>
              </a:ext>
            </a:extLst>
          </p:cNvPr>
          <p:cNvSpPr txBox="1"/>
          <p:nvPr/>
        </p:nvSpPr>
        <p:spPr>
          <a:xfrm>
            <a:off x="3975104" y="2483452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4">
            <a:extLst>
              <a:ext uri="{FF2B5EF4-FFF2-40B4-BE49-F238E27FC236}">
                <a16:creationId xmlns:a16="http://schemas.microsoft.com/office/drawing/2014/main" id="{D62E47D1-3E55-48F7-B95F-B2481F3F96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1109" y="1651217"/>
            <a:ext cx="3155950" cy="2946400"/>
            <a:chOff x="0" y="0"/>
            <a:chExt cx="6822015" cy="6383223"/>
          </a:xfrm>
        </p:grpSpPr>
        <p:pic>
          <p:nvPicPr>
            <p:cNvPr id="22" name="图片 1">
              <a:extLst>
                <a:ext uri="{FF2B5EF4-FFF2-40B4-BE49-F238E27FC236}">
                  <a16:creationId xmlns:a16="http://schemas.microsoft.com/office/drawing/2014/main" id="{95785A84-8102-4C54-BE55-7F7EECE93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图片 3">
              <a:extLst>
                <a:ext uri="{FF2B5EF4-FFF2-40B4-BE49-F238E27FC236}">
                  <a16:creationId xmlns:a16="http://schemas.microsoft.com/office/drawing/2014/main" id="{57BB9EAF-EDFD-432D-A6C6-A88482042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文本框 2">
            <a:extLst>
              <a:ext uri="{FF2B5EF4-FFF2-40B4-BE49-F238E27FC236}">
                <a16:creationId xmlns:a16="http://schemas.microsoft.com/office/drawing/2014/main" id="{4CA458CF-0426-4174-8955-F8EBF1CB3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222" y="1846480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文本框 13">
            <a:extLst>
              <a:ext uri="{FF2B5EF4-FFF2-40B4-BE49-F238E27FC236}">
                <a16:creationId xmlns:a16="http://schemas.microsoft.com/office/drawing/2014/main" id="{B984A9DE-B882-43AF-9353-8ECD622F2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888" y="2852936"/>
            <a:ext cx="46085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Related  Work</a:t>
            </a:r>
            <a:endParaRPr lang="zh-CN" altLang="en-US" sz="48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71521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79524" y="252095"/>
            <a:ext cx="5032500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Generic Dictionary</a:t>
            </a:r>
            <a:endParaRPr lang="zh-CN" altLang="en-US" sz="32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17135" y="2608675"/>
            <a:ext cx="95944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800" b="1" cap="none" spc="0" dirty="0">
                <a:solidFill>
                  <a:srgbClr val="FF0000"/>
                </a:solidFill>
                <a:effectLst/>
              </a:rPr>
              <a:t>str</a:t>
            </a:r>
            <a:endParaRPr lang="zh-CN" altLang="en-US" sz="4800" b="1" cap="none" spc="0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978770" y="2024897"/>
            <a:ext cx="464410" cy="746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7081957" y="2080338"/>
            <a:ext cx="438141" cy="646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6372021" y="2820319"/>
            <a:ext cx="866162" cy="150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  <a:endCxn id="9" idx="1"/>
          </p:cNvCxnSpPr>
          <p:nvPr/>
        </p:nvCxnSpPr>
        <p:spPr>
          <a:xfrm>
            <a:off x="8165102" y="3351338"/>
            <a:ext cx="825632" cy="362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/>
          </p:cNvCxnSpPr>
          <p:nvPr/>
        </p:nvCxnSpPr>
        <p:spPr>
          <a:xfrm flipH="1">
            <a:off x="6829147" y="3433828"/>
            <a:ext cx="606162" cy="589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</p:cNvCxnSpPr>
          <p:nvPr/>
        </p:nvCxnSpPr>
        <p:spPr>
          <a:xfrm>
            <a:off x="7774410" y="3460972"/>
            <a:ext cx="534121" cy="561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</p:cNvCxnSpPr>
          <p:nvPr/>
        </p:nvCxnSpPr>
        <p:spPr>
          <a:xfrm flipV="1">
            <a:off x="8145177" y="2824898"/>
            <a:ext cx="882327" cy="19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210975" y="1509705"/>
            <a:ext cx="1557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str</a:t>
            </a: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eam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94121" y="2407301"/>
            <a:ext cx="116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str</a:t>
            </a: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ing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16458" y="1580224"/>
            <a:ext cx="128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str</a:t>
            </a: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eet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990734" y="3421233"/>
            <a:ext cx="128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str</a:t>
            </a: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ict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066260" y="2460679"/>
            <a:ext cx="128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str</a:t>
            </a: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ip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784436" y="4007131"/>
            <a:ext cx="1695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str</a:t>
            </a: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anger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049152" y="4033472"/>
            <a:ext cx="1559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str</a:t>
            </a: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uggle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018411" y="3169265"/>
            <a:ext cx="734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...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41F6E19-2964-4CC1-8CD7-0C5E3DFB0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1" y="1690001"/>
            <a:ext cx="2808312" cy="3825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5" grpId="0"/>
      <p:bldP spid="7" grpId="0"/>
      <p:bldP spid="9" grpId="0"/>
      <p:bldP spid="10" grpId="0"/>
      <p:bldP spid="16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79524" y="252095"/>
            <a:ext cx="4312420" cy="584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Abbreviation Dictionary</a:t>
            </a:r>
            <a:endParaRPr lang="zh-CN" altLang="en-US" sz="32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C1CD9DB-B338-4765-A014-5058E39FD38C}"/>
              </a:ext>
            </a:extLst>
          </p:cNvPr>
          <p:cNvSpPr txBox="1"/>
          <p:nvPr/>
        </p:nvSpPr>
        <p:spPr>
          <a:xfrm>
            <a:off x="4367808" y="151916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Constructed </a:t>
            </a:r>
          </a:p>
          <a:p>
            <a:r>
              <a:rPr lang="en-US" altLang="zh-CN" b="1" dirty="0"/>
              <a:t>manually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1AEF956-2BD2-40EA-B3EF-A22BA7C887E3}"/>
              </a:ext>
            </a:extLst>
          </p:cNvPr>
          <p:cNvSpPr txBox="1"/>
          <p:nvPr/>
        </p:nvSpPr>
        <p:spPr>
          <a:xfrm>
            <a:off x="7608168" y="42930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Tedious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BB0815A-1217-4BE7-9FDD-51D58693A6F2}"/>
              </a:ext>
            </a:extLst>
          </p:cNvPr>
          <p:cNvSpPr txBox="1"/>
          <p:nvPr/>
        </p:nvSpPr>
        <p:spPr>
          <a:xfrm>
            <a:off x="7023494" y="27201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 Consuming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10FF8E1-46A5-43A6-8A78-C3B5E1FFDF17}"/>
              </a:ext>
            </a:extLst>
          </p:cNvPr>
          <p:cNvSpPr txBox="1"/>
          <p:nvPr/>
        </p:nvSpPr>
        <p:spPr>
          <a:xfrm>
            <a:off x="1801779" y="310583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 Small Part of Abbreviation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CD18A28-1AEF-4931-AB81-39A8BE8C5C7D}"/>
              </a:ext>
            </a:extLst>
          </p:cNvPr>
          <p:cNvSpPr txBox="1"/>
          <p:nvPr/>
        </p:nvSpPr>
        <p:spPr>
          <a:xfrm>
            <a:off x="4223792" y="4950011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Different Meaning</a:t>
            </a:r>
            <a:endParaRPr lang="zh-CN" altLang="en-US" b="1" dirty="0"/>
          </a:p>
        </p:txBody>
      </p:sp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92A8C6BF-418F-4349-A436-D4D7E5D08784}"/>
              </a:ext>
            </a:extLst>
          </p:cNvPr>
          <p:cNvSpPr/>
          <p:nvPr/>
        </p:nvSpPr>
        <p:spPr>
          <a:xfrm>
            <a:off x="3621469" y="1202400"/>
            <a:ext cx="2736304" cy="1305373"/>
          </a:xfrm>
          <a:prstGeom prst="irregularSeal1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爆炸形: 8 pt  16">
            <a:extLst>
              <a:ext uri="{FF2B5EF4-FFF2-40B4-BE49-F238E27FC236}">
                <a16:creationId xmlns:a16="http://schemas.microsoft.com/office/drawing/2014/main" id="{DB7CE6D6-5DCA-42BA-ABA7-AF26056DB717}"/>
              </a:ext>
            </a:extLst>
          </p:cNvPr>
          <p:cNvSpPr/>
          <p:nvPr/>
        </p:nvSpPr>
        <p:spPr>
          <a:xfrm>
            <a:off x="6555442" y="2285691"/>
            <a:ext cx="2736304" cy="1305373"/>
          </a:xfrm>
          <a:prstGeom prst="irregularSeal1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92A8C6BF-418F-4349-A436-D4D7E5D08784}"/>
              </a:ext>
            </a:extLst>
          </p:cNvPr>
          <p:cNvSpPr/>
          <p:nvPr/>
        </p:nvSpPr>
        <p:spPr>
          <a:xfrm>
            <a:off x="6749249" y="3825075"/>
            <a:ext cx="2736304" cy="1305373"/>
          </a:xfrm>
          <a:prstGeom prst="irregularSeal1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爆炸形: 8 pt  18">
            <a:extLst>
              <a:ext uri="{FF2B5EF4-FFF2-40B4-BE49-F238E27FC236}">
                <a16:creationId xmlns:a16="http://schemas.microsoft.com/office/drawing/2014/main" id="{92A8C6BF-418F-4349-A436-D4D7E5D08784}"/>
              </a:ext>
            </a:extLst>
          </p:cNvPr>
          <p:cNvSpPr/>
          <p:nvPr/>
        </p:nvSpPr>
        <p:spPr>
          <a:xfrm>
            <a:off x="3401648" y="4639800"/>
            <a:ext cx="2736304" cy="1305373"/>
          </a:xfrm>
          <a:prstGeom prst="irregularSeal1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爆炸形: 8 pt  19">
            <a:extLst>
              <a:ext uri="{FF2B5EF4-FFF2-40B4-BE49-F238E27FC236}">
                <a16:creationId xmlns:a16="http://schemas.microsoft.com/office/drawing/2014/main" id="{92A8C6BF-418F-4349-A436-D4D7E5D08784}"/>
              </a:ext>
            </a:extLst>
          </p:cNvPr>
          <p:cNvSpPr/>
          <p:nvPr/>
        </p:nvSpPr>
        <p:spPr>
          <a:xfrm>
            <a:off x="1225715" y="2808960"/>
            <a:ext cx="2736304" cy="1305373"/>
          </a:xfrm>
          <a:prstGeom prst="irregularSeal1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D0B93DA-0FB1-46CD-B25F-1531CFD5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482" y="2665320"/>
            <a:ext cx="1684908" cy="16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5" grpId="0"/>
      <p:bldP spid="38" grpId="0"/>
      <p:bldP spid="41" grpId="0"/>
      <p:bldP spid="7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618</Words>
  <Application>Microsoft Office PowerPoint</Application>
  <PresentationFormat>宽屏</PresentationFormat>
  <Paragraphs>315</Paragraphs>
  <Slides>37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Meiryo UI</vt:lpstr>
      <vt:lpstr>宋体</vt:lpstr>
      <vt:lpstr>微软雅黑</vt:lpstr>
      <vt:lpstr>Aharoni</vt:lpstr>
      <vt:lpstr>Arial</vt:lpstr>
      <vt:lpstr>Calibri</vt:lpstr>
      <vt:lpstr>Impact</vt:lpstr>
      <vt:lpstr>Times New Roman</vt:lpstr>
      <vt:lpstr>Wingdings</vt:lpstr>
      <vt:lpstr>Office 主题​​</vt:lpstr>
      <vt:lpstr>Automatic and Accurate Expansion of Abbreviations in Parameters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jiangyanjie</cp:lastModifiedBy>
  <cp:revision>3271</cp:revision>
  <cp:lastPrinted>2018-11-22T06:58:13Z</cp:lastPrinted>
  <dcterms:created xsi:type="dcterms:W3CDTF">2018-11-19T03:04:29Z</dcterms:created>
  <dcterms:modified xsi:type="dcterms:W3CDTF">2018-11-23T06:50:09Z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2052-10.1.0.7469</vt:lpwstr>
  </property>
</Properties>
</file>