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kset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diagrams/layout4.xml" ContentType="application/vnd.openxmlformats-officedocument.drawingml.diagramLayout+xml"/>
  <Override PartName="/ppt/diagrams/data4.xml" ContentType="application/vnd.openxmlformats-officedocument.drawingml.diagramData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diagrams/layout5.xml" ContentType="application/vnd.openxmlformats-officedocument.drawingml.diagramLayout+xml"/>
  <Override PartName="/ppt/diagrams/data5.xml" ContentType="application/vnd.openxmlformats-officedocument.drawingml.diagramData+xml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diagrams/quickStyle5.xml" ContentType="application/vnd.openxmlformats-officedocument.drawingml.diagramStyl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diagrams/layout6.xml" ContentType="application/vnd.openxmlformats-officedocument.drawingml.diagramLayout+xml"/>
  <Override PartName="/ppt/diagrams/data6.xml" ContentType="application/vnd.openxmlformats-officedocument.drawingml.diagramData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quickStyle6.xml" ContentType="application/vnd.openxmlformats-officedocument.drawingml.diagramStyl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diagrams/layout7.xml" ContentType="application/vnd.openxmlformats-officedocument.drawingml.diagramLayout+xml"/>
  <Override PartName="/ppt/diagrams/data7.xml" ContentType="application/vnd.openxmlformats-officedocument.drawingml.diagramData+xml"/>
  <Override PartName="/ppt/diagrams/drawing7.xml" ContentType="application/vnd.ms-office.drawingml.diagramDrawing+xml"/>
  <Override PartName="/ppt/diagrams/colors7.xml" ContentType="application/vnd.openxmlformats-officedocument.drawingml.diagramColors+xml"/>
  <Override PartName="/ppt/diagrams/quickStyle7.xml" ContentType="application/vnd.openxmlformats-officedocument.drawingml.diagramStyl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diagrams/layout8.xml" ContentType="application/vnd.openxmlformats-officedocument.drawingml.diagramLayout+xml"/>
  <Override PartName="/ppt/diagrams/data8.xml" ContentType="application/vnd.openxmlformats-officedocument.drawingml.diagramData+xml"/>
  <Override PartName="/ppt/diagrams/drawing8.xml" ContentType="application/vnd.ms-office.drawingml.diagramDrawing+xml"/>
  <Override PartName="/ppt/diagrams/colors8.xml" ContentType="application/vnd.openxmlformats-officedocument.drawingml.diagramColors+xml"/>
  <Override PartName="/ppt/diagrams/quickStyle8.xml" ContentType="application/vnd.openxmlformats-officedocument.drawingml.diagramStyl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diagrams/layout9.xml" ContentType="application/vnd.openxmlformats-officedocument.drawingml.diagramLayout+xml"/>
  <Override PartName="/ppt/diagrams/data9.xml" ContentType="application/vnd.openxmlformats-officedocument.drawingml.diagramData+xml"/>
  <Override PartName="/ppt/diagrams/drawing9.xml" ContentType="application/vnd.ms-office.drawingml.diagramDrawing+xml"/>
  <Override PartName="/ppt/diagrams/colors9.xml" ContentType="application/vnd.openxmlformats-officedocument.drawingml.diagramColors+xml"/>
  <Override PartName="/ppt/diagrams/quickStyle9.xml" ContentType="application/vnd.openxmlformats-officedocument.drawingml.diagramStyl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diagrams/layout10.xml" ContentType="application/vnd.openxmlformats-officedocument.drawingml.diagramLayout+xml"/>
  <Override PartName="/ppt/diagrams/data10.xml" ContentType="application/vnd.openxmlformats-officedocument.drawingml.diagramData+xml"/>
  <Override PartName="/ppt/diagrams/drawing10.xml" ContentType="application/vnd.ms-office.drawingml.diagramDrawing+xml"/>
  <Override PartName="/ppt/diagrams/colors10.xml" ContentType="application/vnd.openxmlformats-officedocument.drawingml.diagramColors+xml"/>
  <Override PartName="/ppt/diagrams/quickStyle10.xml" ContentType="application/vnd.openxmlformats-officedocument.drawingml.diagramStyl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diagrams/drawing1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diagrams/layout12.xml" ContentType="application/vnd.openxmlformats-officedocument.drawingml.diagramLayout+xml"/>
  <Override PartName="/ppt/diagrams/data12.xml" ContentType="application/vnd.openxmlformats-officedocument.drawingml.diagramData+xml"/>
  <Override PartName="/ppt/diagrams/drawing12.xml" ContentType="application/vnd.ms-office.drawingml.diagramDrawing+xml"/>
  <Override PartName="/ppt/diagrams/colors12.xml" ContentType="application/vnd.openxmlformats-officedocument.drawingml.diagramColors+xml"/>
  <Override PartName="/ppt/diagrams/quickStyle12.xml" ContentType="application/vnd.openxmlformats-officedocument.drawingml.diagramStyl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diagrams/layout13.xml" ContentType="application/vnd.openxmlformats-officedocument.drawingml.diagramLayout+xml"/>
  <Override PartName="/ppt/diagrams/data13.xml" ContentType="application/vnd.openxmlformats-officedocument.drawingml.diagramData+xml"/>
  <Override PartName="/ppt/diagrams/drawing13.xml" ContentType="application/vnd.ms-office.drawingml.diagramDrawing+xml"/>
  <Override PartName="/ppt/diagrams/colors13.xml" ContentType="application/vnd.openxmlformats-officedocument.drawingml.diagramColors+xml"/>
  <Override PartName="/ppt/diagrams/quickStyle13.xml" ContentType="application/vnd.openxmlformats-officedocument.drawingml.diagramStyle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diagrams/layout14.xml" ContentType="application/vnd.openxmlformats-officedocument.drawingml.diagramLayout+xml"/>
  <Override PartName="/ppt/diagrams/data14.xml" ContentType="application/vnd.openxmlformats-officedocument.drawingml.diagramData+xml"/>
  <Override PartName="/ppt/diagrams/drawing14.xml" ContentType="application/vnd.ms-office.drawingml.diagramDrawing+xml"/>
  <Override PartName="/ppt/diagrams/colors14.xml" ContentType="application/vnd.openxmlformats-officedocument.drawingml.diagramColors+xml"/>
  <Override PartName="/ppt/diagrams/quickStyle14.xml" ContentType="application/vnd.openxmlformats-officedocument.drawingml.diagramStyle+xml"/>
  <Override PartName="/ppt/tags/tag17.xml" ContentType="application/vnd.openxmlformats-officedocument.presentationml.tags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diagrams/layout15.xml" ContentType="application/vnd.openxmlformats-officedocument.drawingml.diagramLayout+xml"/>
  <Override PartName="/ppt/diagrams/data15.xml" ContentType="application/vnd.openxmlformats-officedocument.drawingml.diagramData+xml"/>
  <Override PartName="/ppt/diagrams/drawing15.xml" ContentType="application/vnd.ms-office.drawingml.diagramDrawing+xml"/>
  <Override PartName="/ppt/diagrams/colors15.xml" ContentType="application/vnd.openxmlformats-officedocument.drawingml.diagramColors+xml"/>
  <Override PartName="/ppt/diagrams/quickStyle15.xml" ContentType="application/vnd.openxmlformats-officedocument.drawingml.diagramStyle+xml"/>
  <Override PartName="/ppt/tags/tag18.xml" ContentType="application/vnd.openxmlformats-officedocument.presentationml.tags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diagrams/layout16.xml" ContentType="application/vnd.openxmlformats-officedocument.drawingml.diagramLayout+xml"/>
  <Override PartName="/ppt/diagrams/data16.xml" ContentType="application/vnd.openxmlformats-officedocument.drawingml.diagramData+xml"/>
  <Override PartName="/ppt/diagrams/drawing16.xml" ContentType="application/vnd.ms-office.drawingml.diagramDrawing+xml"/>
  <Override PartName="/ppt/diagrams/colors16.xml" ContentType="application/vnd.openxmlformats-officedocument.drawingml.diagramColors+xml"/>
  <Override PartName="/ppt/diagrams/quickStyle16.xml" ContentType="application/vnd.openxmlformats-officedocument.drawingml.diagramStyle+xml"/>
  <Override PartName="/ppt/tags/tag19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diagrams/layout17.xml" ContentType="application/vnd.openxmlformats-officedocument.drawingml.diagramLayout+xml"/>
  <Override PartName="/ppt/diagrams/data17.xml" ContentType="application/vnd.openxmlformats-officedocument.drawingml.diagramData+xml"/>
  <Override PartName="/ppt/diagrams/drawing17.xml" ContentType="application/vnd.ms-office.drawingml.diagramDrawing+xml"/>
  <Override PartName="/ppt/diagrams/colors17.xml" ContentType="application/vnd.openxmlformats-officedocument.drawingml.diagramColors+xml"/>
  <Override PartName="/ppt/diagrams/quickStyle17.xml" ContentType="application/vnd.openxmlformats-officedocument.drawingml.diagramStyl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diagrams/layout18.xml" ContentType="application/vnd.openxmlformats-officedocument.drawingml.diagramLayout+xml"/>
  <Override PartName="/ppt/diagrams/data18.xml" ContentType="application/vnd.openxmlformats-officedocument.drawingml.diagramData+xml"/>
  <Override PartName="/ppt/diagrams/drawing18.xml" ContentType="application/vnd.ms-office.drawingml.diagramDrawing+xml"/>
  <Override PartName="/ppt/diagrams/colors18.xml" ContentType="application/vnd.openxmlformats-officedocument.drawingml.diagramColors+xml"/>
  <Override PartName="/ppt/diagrams/quickStyle18.xml" ContentType="application/vnd.openxmlformats-officedocument.drawingml.diagramStyl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diagrams/layout19.xml" ContentType="application/vnd.openxmlformats-officedocument.drawingml.diagramLayout+xml"/>
  <Override PartName="/ppt/diagrams/data19.xml" ContentType="application/vnd.openxmlformats-officedocument.drawingml.diagramData+xml"/>
  <Override PartName="/ppt/diagrams/drawing19.xml" ContentType="application/vnd.ms-office.drawingml.diagramDrawing+xml"/>
  <Override PartName="/ppt/diagrams/colors19.xml" ContentType="application/vnd.openxmlformats-officedocument.drawingml.diagramColors+xml"/>
  <Override PartName="/ppt/diagrams/quickStyle19.xml" ContentType="application/vnd.openxmlformats-officedocument.drawingml.diagramStyle+xml"/>
  <Override PartName="/ppt/tags/tag20.xml" ContentType="application/vnd.openxmlformats-officedocument.presentationml.tags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diagrams/layout20.xml" ContentType="application/vnd.openxmlformats-officedocument.drawingml.diagramLayout+xml"/>
  <Override PartName="/ppt/diagrams/data20.xml" ContentType="application/vnd.openxmlformats-officedocument.drawingml.diagramData+xml"/>
  <Override PartName="/ppt/diagrams/drawing20.xml" ContentType="application/vnd.ms-office.drawingml.diagramDrawing+xml"/>
  <Override PartName="/ppt/diagrams/colors20.xml" ContentType="application/vnd.openxmlformats-officedocument.drawingml.diagramColors+xml"/>
  <Override PartName="/ppt/diagrams/quickStyle20.xml" ContentType="application/vnd.openxmlformats-officedocument.drawingml.diagramStyle+xml"/>
  <Override PartName="/ppt/tags/tag21.xml" ContentType="application/vnd.openxmlformats-officedocument.presentationml.tags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diagrams/layout21.xml" ContentType="application/vnd.openxmlformats-officedocument.drawingml.diagramLayout+xml"/>
  <Override PartName="/ppt/diagrams/data21.xml" ContentType="application/vnd.openxmlformats-officedocument.drawingml.diagramData+xml"/>
  <Override PartName="/ppt/diagrams/drawing21.xml" ContentType="application/vnd.ms-office.drawingml.diagramDrawing+xml"/>
  <Override PartName="/ppt/diagrams/colors21.xml" ContentType="application/vnd.openxmlformats-officedocument.drawingml.diagramColors+xml"/>
  <Override PartName="/ppt/diagrams/quickStyle21.xml" ContentType="application/vnd.openxmlformats-officedocument.drawingml.diagramStyl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diagrams/layout22.xml" ContentType="application/vnd.openxmlformats-officedocument.drawingml.diagramLayout+xml"/>
  <Override PartName="/ppt/diagrams/data22.xml" ContentType="application/vnd.openxmlformats-officedocument.drawingml.diagramData+xml"/>
  <Override PartName="/ppt/diagrams/drawing22.xml" ContentType="application/vnd.ms-office.drawingml.diagramDrawing+xml"/>
  <Override PartName="/ppt/diagrams/colors22.xml" ContentType="application/vnd.openxmlformats-officedocument.drawingml.diagramColors+xml"/>
  <Override PartName="/ppt/diagrams/quickStyle22.xml" ContentType="application/vnd.openxmlformats-officedocument.drawingml.diagramStyle+xml"/>
  <Override PartName="/ppt/tags/tag22.xml" ContentType="application/vnd.openxmlformats-officedocument.presentationml.tags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diagrams/layout23.xml" ContentType="application/vnd.openxmlformats-officedocument.drawingml.diagramLayout+xml"/>
  <Override PartName="/ppt/diagrams/data23.xml" ContentType="application/vnd.openxmlformats-officedocument.drawingml.diagramData+xml"/>
  <Override PartName="/ppt/diagrams/drawing23.xml" ContentType="application/vnd.ms-office.drawingml.diagramDrawing+xml"/>
  <Override PartName="/ppt/diagrams/colors23.xml" ContentType="application/vnd.openxmlformats-officedocument.drawingml.diagramColors+xml"/>
  <Override PartName="/ppt/diagrams/quickStyle23.xml" ContentType="application/vnd.openxmlformats-officedocument.drawingml.diagramStyle+xml"/>
  <Override PartName="/ppt/tags/tag23.xml" ContentType="application/vnd.openxmlformats-officedocument.presentationml.tags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diagrams/layout24.xml" ContentType="application/vnd.openxmlformats-officedocument.drawingml.diagramLayout+xml"/>
  <Override PartName="/ppt/diagrams/data24.xml" ContentType="application/vnd.openxmlformats-officedocument.drawingml.diagramData+xml"/>
  <Override PartName="/ppt/diagrams/drawing24.xml" ContentType="application/vnd.ms-office.drawingml.diagramDrawing+xml"/>
  <Override PartName="/ppt/diagrams/colors24.xml" ContentType="application/vnd.openxmlformats-officedocument.drawingml.diagramColors+xml"/>
  <Override PartName="/ppt/diagrams/quickStyle24.xml" ContentType="application/vnd.openxmlformats-officedocument.drawingml.diagramStyle+xml"/>
  <Override PartName="/ppt/tags/tag24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diagrams/layout25.xml" ContentType="application/vnd.openxmlformats-officedocument.drawingml.diagramLayout+xml"/>
  <Override PartName="/ppt/diagrams/data25.xml" ContentType="application/vnd.openxmlformats-officedocument.drawingml.diagramData+xml"/>
  <Override PartName="/ppt/diagrams/drawing25.xml" ContentType="application/vnd.ms-office.drawingml.diagramDrawing+xml"/>
  <Override PartName="/ppt/diagrams/colors25.xml" ContentType="application/vnd.openxmlformats-officedocument.drawingml.diagramColors+xml"/>
  <Override PartName="/ppt/diagrams/quickStyle25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layout26.xml" ContentType="application/vnd.openxmlformats-officedocument.drawingml.diagramLayout+xml"/>
  <Override PartName="/ppt/diagrams/data26.xml" ContentType="application/vnd.openxmlformats-officedocument.drawingml.diagramData+xml"/>
  <Override PartName="/ppt/diagrams/drawing26.xml" ContentType="application/vnd.ms-office.drawingml.diagramDrawing+xml"/>
  <Override PartName="/ppt/diagrams/colors26.xml" ContentType="application/vnd.openxmlformats-officedocument.drawingml.diagramColors+xml"/>
  <Override PartName="/ppt/diagrams/quickStyle26.xml" ContentType="application/vnd.openxmlformats-officedocument.drawingml.diagramStyle+xml"/>
  <Override PartName="/ppt/tags/tag25.xml" ContentType="application/vnd.openxmlformats-officedocument.presentationml.tags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layout27.xml" ContentType="application/vnd.openxmlformats-officedocument.drawingml.diagramLayout+xml"/>
  <Override PartName="/ppt/diagrams/data27.xml" ContentType="application/vnd.openxmlformats-officedocument.drawingml.diagramData+xml"/>
  <Override PartName="/ppt/diagrams/drawing27.xml" ContentType="application/vnd.ms-office.drawingml.diagramDrawing+xml"/>
  <Override PartName="/ppt/diagrams/colors27.xml" ContentType="application/vnd.openxmlformats-officedocument.drawingml.diagramColors+xml"/>
  <Override PartName="/ppt/diagrams/quickStyle27.xml" ContentType="application/vnd.openxmlformats-officedocument.drawingml.diagramStyle+xml"/>
  <Override PartName="/ppt/notesSlides/notesSlide41.xml" ContentType="application/vnd.openxmlformats-officedocument.presentationml.notesSlide+xml"/>
  <Override PartName="/ppt/slides/slide42.xml" ContentType="application/vnd.openxmlformats-officedocument.presentationml.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layout28.xml" ContentType="application/vnd.openxmlformats-officedocument.drawingml.diagramLayout+xml"/>
  <Override PartName="/ppt/diagrams/data28.xml" ContentType="application/vnd.openxmlformats-officedocument.drawingml.diagramData+xml"/>
  <Override PartName="/ppt/diagrams/drawing28.xml" ContentType="application/vnd.ms-office.drawingml.diagramDrawing+xml"/>
  <Override PartName="/ppt/diagrams/colors28.xml" ContentType="application/vnd.openxmlformats-officedocument.drawingml.diagramColors+xml"/>
  <Override PartName="/ppt/diagrams/quickStyle28.xml" ContentType="application/vnd.openxmlformats-officedocument.drawingml.diagramStyle+xml"/>
  <Override PartName="/ppt/tags/tag26.xml" ContentType="application/vnd.openxmlformats-officedocument.presentationml.tags+xml"/>
  <Override PartName="/ppt/notesSlides/notesSlide42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4.xml" ContentType="application/vnd.openxmlformats-officedocument.presentationml.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27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7.xml" ContentType="application/vnd.openxmlformats-officedocument.presentationml.slide+xml"/>
  <Override PartName="/ppt/tags/tag28.xml" ContentType="application/vnd.openxmlformats-officedocument.presentationml.tags+xml"/>
  <Override PartName="/ppt/notesSlides/notesSlide47.xml" ContentType="application/vnd.openxmlformats-officedocument.presentationml.notesSlide+xml"/>
  <Override PartName="/ppt/slides/slide48.xml" ContentType="application/vnd.openxmlformats-officedocument.presentationml.slide+xml"/>
  <Override PartName="/ppt/tags/tag29.xml" ContentType="application/vnd.openxmlformats-officedocument.presentationml.tags+xml"/>
  <Override PartName="/ppt/notesSlides/notesSlide48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50.xml" ContentType="application/vnd.openxmlformats-officedocument.presentationml.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0.xml" ContentType="application/vnd.openxmlformats-officedocument.presentationml.tags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tags/tag31.xml" ContentType="application/vnd.openxmlformats-officedocument.presentationml.tags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5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1" r:id="rId1"/>
  </p:sldMasterIdLst>
  <p:notesMasterIdLst>
    <p:notesMasterId r:id="rId2"/>
  </p:notesMasterIdLst>
  <p:sldIdLst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432" r:id="rId54"/>
    <p:sldId id="433" r:id="rId5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CC6600"/>
    <a:srgbClr val="D5F4FF"/>
    <a:srgbClr val="B7ECFF"/>
    <a:srgbClr val="85DFFF"/>
    <a:srgbClr val="E5F4D4"/>
    <a:srgbClr val="FFF5D5"/>
    <a:srgbClr val="FFE7E7"/>
    <a:srgbClr val="FFD8BD"/>
    <a:srgbClr val="DFC9EF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555" autoAdjust="0"/>
    <p:restoredTop sz="81358" autoAdjust="0"/>
  </p:normalViewPr>
  <p:slideViewPr>
    <p:cSldViewPr snapToGrid="0">
      <p:cViewPr varScale="1">
        <p:scale>
          <a:sx n="55" d="100"/>
          <a:sy n="55" d="100"/>
        </p:scale>
        <p:origin x="1112" y="3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tableStyles" Target="tableStyle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research\crash\slides\failure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2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3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4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5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6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7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Machine failures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Sheet1!$B$2:$B$30</c:f>
              <c:numCache>
                <c:formatCode>General</c:formatCode>
                <c:ptCount val="29"/>
                <c:pt idx="0">
                  <c:v>289.0</c:v>
                </c:pt>
                <c:pt idx="1">
                  <c:v>368.0</c:v>
                </c:pt>
                <c:pt idx="2">
                  <c:v>334.0</c:v>
                </c:pt>
                <c:pt idx="3">
                  <c:v>274.0</c:v>
                </c:pt>
                <c:pt idx="4">
                  <c:v>274.0</c:v>
                </c:pt>
                <c:pt idx="5">
                  <c:v>211.0</c:v>
                </c:pt>
                <c:pt idx="6">
                  <c:v>180.0</c:v>
                </c:pt>
                <c:pt idx="7">
                  <c:v>256.0</c:v>
                </c:pt>
                <c:pt idx="8">
                  <c:v>286.0</c:v>
                </c:pt>
                <c:pt idx="9">
                  <c:v>321.0</c:v>
                </c:pt>
                <c:pt idx="10">
                  <c:v>277.0</c:v>
                </c:pt>
                <c:pt idx="11">
                  <c:v>311.0</c:v>
                </c:pt>
                <c:pt idx="12">
                  <c:v>220.0</c:v>
                </c:pt>
                <c:pt idx="13">
                  <c:v>219.0</c:v>
                </c:pt>
                <c:pt idx="14">
                  <c:v>241.0</c:v>
                </c:pt>
                <c:pt idx="15">
                  <c:v>232.0</c:v>
                </c:pt>
                <c:pt idx="16">
                  <c:v>502.0</c:v>
                </c:pt>
                <c:pt idx="17">
                  <c:v>290.0</c:v>
                </c:pt>
                <c:pt idx="18">
                  <c:v>529.0</c:v>
                </c:pt>
                <c:pt idx="19">
                  <c:v>338.0</c:v>
                </c:pt>
                <c:pt idx="20">
                  <c:v>329.0</c:v>
                </c:pt>
                <c:pt idx="21">
                  <c:v>203.0</c:v>
                </c:pt>
                <c:pt idx="22">
                  <c:v>326.0</c:v>
                </c:pt>
                <c:pt idx="23">
                  <c:v>324.0</c:v>
                </c:pt>
                <c:pt idx="24">
                  <c:v>396.0</c:v>
                </c:pt>
                <c:pt idx="25">
                  <c:v>631.0</c:v>
                </c:pt>
                <c:pt idx="26">
                  <c:v>320.0</c:v>
                </c:pt>
                <c:pt idx="27">
                  <c:v>206.0</c:v>
                </c:pt>
                <c:pt idx="28">
                  <c:v>267.0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rgbClr val="FF0000"/>
              </a:solidFill>
              <a:round/>
            </a:ln>
            <a:effectLst/>
          </c:spPr>
        </c:dropLines>
        <c:marker val="1"/>
        <c:smooth val="0"/>
        <c:axId val="411854527"/>
        <c:axId val="41213511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Sheet1!$A$2:$A$30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1.0</c:v>
                      </c:pt>
                      <c:pt idx="1">
                        <c:v>2.0</c:v>
                      </c:pt>
                      <c:pt idx="2">
                        <c:v>3.0</c:v>
                      </c:pt>
                      <c:pt idx="3">
                        <c:v>4.0</c:v>
                      </c:pt>
                      <c:pt idx="4">
                        <c:v>5.0</c:v>
                      </c:pt>
                      <c:pt idx="5">
                        <c:v>6.0</c:v>
                      </c:pt>
                      <c:pt idx="6">
                        <c:v>7.0</c:v>
                      </c:pt>
                      <c:pt idx="7">
                        <c:v>8.0</c:v>
                      </c:pt>
                      <c:pt idx="8">
                        <c:v>9.0</c:v>
                      </c:pt>
                      <c:pt idx="9">
                        <c:v>10.0</c:v>
                      </c:pt>
                      <c:pt idx="10">
                        <c:v>11.0</c:v>
                      </c:pt>
                      <c:pt idx="11">
                        <c:v>12.0</c:v>
                      </c:pt>
                      <c:pt idx="12">
                        <c:v>13.0</c:v>
                      </c:pt>
                      <c:pt idx="13">
                        <c:v>14.0</c:v>
                      </c:pt>
                      <c:pt idx="14">
                        <c:v>15.0</c:v>
                      </c:pt>
                      <c:pt idx="15">
                        <c:v>16.0</c:v>
                      </c:pt>
                      <c:pt idx="16">
                        <c:v>17.0</c:v>
                      </c:pt>
                      <c:pt idx="17">
                        <c:v>18.0</c:v>
                      </c:pt>
                      <c:pt idx="18">
                        <c:v>19.0</c:v>
                      </c:pt>
                      <c:pt idx="19">
                        <c:v>20.0</c:v>
                      </c:pt>
                      <c:pt idx="20">
                        <c:v>21.0</c:v>
                      </c:pt>
                      <c:pt idx="21">
                        <c:v>22.0</c:v>
                      </c:pt>
                      <c:pt idx="22">
                        <c:v>23.0</c:v>
                      </c:pt>
                      <c:pt idx="23">
                        <c:v>24.0</c:v>
                      </c:pt>
                      <c:pt idx="24">
                        <c:v>25.0</c:v>
                      </c:pt>
                      <c:pt idx="25">
                        <c:v>26.0</c:v>
                      </c:pt>
                      <c:pt idx="26">
                        <c:v>27.0</c:v>
                      </c:pt>
                      <c:pt idx="27">
                        <c:v>28.0</c:v>
                      </c:pt>
                      <c:pt idx="28">
                        <c:v>29.0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Machine updates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Sheet1!$C$2:$C$30</c15:sqref>
                        </c15:formulaRef>
                      </c:ext>
                    </c:extLst>
                    <c:numCache>
                      <c:formatCode>General</c:formatCode>
                      <c:ptCount val="29"/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Job failures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Sheet1!$D$2:$D$30</c15:sqref>
                        </c15:formulaRef>
                      </c:ext>
                    </c:extLst>
                    <c:numCache>
                      <c:formatCode>General</c:formatCode>
                      <c:ptCount val="29"/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4118545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2135119"/>
        <c:crosses val="autoZero"/>
        <c:auto val="1"/>
        <c:lblAlgn val="ctr"/>
        <c:lblOffset val="100"/>
        <c:noMultiLvlLbl val="0"/>
      </c:catAx>
      <c:valAx>
        <c:axId val="412135119"/>
        <c:scaling>
          <c:orientation val="minMax"/>
          <c:max val="1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1854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bugs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Concurrency </c:v>
                </c:pt>
                <c:pt idx="1">
                  <c:v>Incorrect state recovery</c:v>
                </c:pt>
                <c:pt idx="2">
                  <c:v>Incorrect state identification</c:v>
                </c:pt>
                <c:pt idx="3">
                  <c:v>Incorrect crash/reboot detection</c:v>
                </c:pt>
                <c:pt idx="4">
                  <c:v>Incorrect backup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22.0</c:v>
                </c:pt>
                <c:pt idx="1">
                  <c:v>29.0</c:v>
                </c:pt>
                <c:pt idx="2">
                  <c:v>17.0</c:v>
                </c:pt>
                <c:pt idx="3">
                  <c:v>18.0</c:v>
                </c:pt>
                <c:pt idx="4">
                  <c:v>17.0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247521200"/>
        <c:axId val="247520368"/>
      </c:barChart>
      <c:catAx>
        <c:axId val="247521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520368"/>
        <c:crosses val="autoZero"/>
        <c:auto val="1"/>
        <c:lblAlgn val="ctr"/>
        <c:lblOffset val="100"/>
        <c:noMultiLvlLbl val="0"/>
      </c:catAx>
      <c:valAx>
        <c:axId val="247520368"/>
        <c:scaling>
          <c:orientation val="minMax"/>
          <c:max val="30.0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52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210499657270417"/>
          <c:y val="0.9140254907924621"/>
          <c:w val="0.733320367236265"/>
          <c:h val="0.0744093097123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16293676843832"/>
          <c:y val="0.13513611804311368"/>
          <c:w val="0.47537269393590603"/>
          <c:h val="0.80118370686085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of bugs/total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016842783063042495"/>
                  <c:y val="-0.034209706346919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75666333625325"/>
                      <c:h val="0.0674940333680898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03561939322354505"/>
                  <c:y val="0.0059727322810036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2825841551124687"/>
                  <c:y val="0.0199290902282383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8053306690026004"/>
                      <c:h val="0.07326169933806284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34106249926028266"/>
                  <c:y val="-0.033137918121761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9502090459901249"/>
                  <c:y val="-0.0257337103675332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38100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&gt;4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14.0</c:v>
                </c:pt>
                <c:pt idx="1">
                  <c:v>35.0</c:v>
                </c:pt>
                <c:pt idx="2">
                  <c:v>39.0</c:v>
                </c:pt>
                <c:pt idx="3">
                  <c:v>12.0</c:v>
                </c:pt>
                <c:pt idx="4">
                  <c:v>3.0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16293676843832"/>
          <c:y val="0.13513611804311368"/>
          <c:w val="0.47537269393590603"/>
          <c:h val="0.80118370686085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of bugs/total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020648113732045094"/>
                  <c:y val="-0.039640198399319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55177294700537706"/>
                      <c:h val="0.0861959310470414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04238988549100826"/>
                  <c:y val="-0.02551163910219079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15215180213119562"/>
                  <c:y val="-0.0279237936748046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8053306690026004"/>
                      <c:h val="0.06294815186094017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005849722098499037"/>
                  <c:y val="-0.0360002181599202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9502090459901249"/>
                  <c:y val="-0.0257337103675332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38100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&gt;3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76.0</c:v>
                </c:pt>
                <c:pt idx="1">
                  <c:v>18.0</c:v>
                </c:pt>
                <c:pt idx="2">
                  <c:v>8.0</c:v>
                </c:pt>
                <c:pt idx="3">
                  <c:v>1.0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16293676843832"/>
          <c:y val="0.13513611804311368"/>
          <c:w val="0.47537269393590603"/>
          <c:h val="0.801183706860853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013988785061290403"/>
                  <c:y val="-0.0893360591041464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946929869703381"/>
                      <c:h val="0.07643342289929038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023363232145995255"/>
                  <c:y val="-0.002966657250196854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13312514878618191"/>
                  <c:y val="-0.0133890234620261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53274629366036406"/>
                      <c:h val="0.07028190282766264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32203584591527036"/>
                  <c:y val="-0.0256883095309377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37613026935299"/>
                      <c:h val="0.05989390985904388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0.009502090459901249"/>
                  <c:y val="-0.0257337103675332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38100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&gt;3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37.0</c:v>
                </c:pt>
                <c:pt idx="1">
                  <c:v>53.0</c:v>
                </c:pt>
                <c:pt idx="2">
                  <c:v>7.0</c:v>
                </c:pt>
                <c:pt idx="3">
                  <c:v>5.0</c:v>
                </c:pt>
                <c:pt idx="4">
                  <c:v>1.0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16293676843832"/>
          <c:y val="0.13513611804311368"/>
          <c:w val="0.47537269393590603"/>
          <c:h val="0.80118370686085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of bugs/total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06821474709457752"/>
                  <c:y val="-0.0431492083571475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818775621373793"/>
                      <c:h val="0.08537281243049097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047035385230552854"/>
                  <c:y val="0.0029928492793729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23117998060479883"/>
                  <c:y val="-0.02774753662334152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535577219972234"/>
                      <c:h val="0.07922129235886323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49327572602038676"/>
                  <c:y val="0.056255870559836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8941403450895583"/>
                  <c:y val="-0.0078549806603509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Cluster out of service</c:v>
                </c:pt>
                <c:pt idx="1">
                  <c:v>Unavailable nodes</c:v>
                </c:pt>
                <c:pt idx="2">
                  <c:v>Data related failures</c:v>
                </c:pt>
                <c:pt idx="3">
                  <c:v>Performance degradation</c:v>
                </c:pt>
                <c:pt idx="4">
                  <c:v>Operation failures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11.0</c:v>
                </c:pt>
                <c:pt idx="1">
                  <c:v>28.0</c:v>
                </c:pt>
                <c:pt idx="2">
                  <c:v>22.0</c:v>
                </c:pt>
                <c:pt idx="3">
                  <c:v>13.0</c:v>
                </c:pt>
                <c:pt idx="4">
                  <c:v>29.0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kumimoji="0" lang="en-US" altLang="zh-CN" sz="1862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Bugs that can cause fatal failures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Bugs that can cause fatal failures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CBS</c:v>
                </c:pt>
                <c:pt idx="1">
                  <c:v>TaxDC</c:v>
                </c:pt>
                <c:pt idx="2">
                  <c:v>CREB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0.18</c:v>
                </c:pt>
                <c:pt idx="1">
                  <c:v>0.17</c:v>
                </c:pt>
                <c:pt idx="2">
                  <c:v>0.38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644181920"/>
        <c:axId val="955548592"/>
      </c:barChart>
      <c:catAx>
        <c:axId val="64418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5548592"/>
        <c:crosses val="autoZero"/>
        <c:auto val="1"/>
        <c:lblAlgn val="ctr"/>
        <c:lblOffset val="100"/>
        <c:noMultiLvlLbl val="0"/>
      </c:catAx>
      <c:valAx>
        <c:axId val="95554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418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of bugs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16161391635133043"/>
                  <c:y val="-0.1075372000835527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6714074983934602"/>
                  <c:y val="0.0719528941577861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3515232247385716"/>
                  <c:y val="-0.0152084435078723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32890001738259"/>
                      <c:h val="0.1162870853026016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19032168894027612"/>
                  <c:y val="1.300634007053078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221147054834846"/>
                      <c:h val="0.13520264248487898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2857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Complete fixes</c:v>
                </c:pt>
                <c:pt idx="1">
                  <c:v>Omit cases</c:v>
                </c:pt>
                <c:pt idx="2">
                  <c:v>Introduce new bugs</c:v>
                </c:pt>
                <c:pt idx="3">
                  <c:v>Reduce probability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dir="t" rig="threeP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dir="t" rig="threeP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dir="t" rig="threeP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dir="t" rig="threeP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dir="t" rig="threeP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3"/>
      <dgm:spPr/>
    </dgm:pt>
    <dgm:pt modelId="{5B66D88F-6C29-4A24-A84E-E33FBAB6C7F8}" type="pres">
      <dgm:prSet presAssocID="{38A1E8C5-0A90-49D7-B4DD-D63C7F487D74}" presName="childText" presStyleLbl="bgAcc1" presStyleIdx="0" presStyleCnt="3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3"/>
      <dgm:spPr/>
    </dgm:pt>
    <dgm:pt modelId="{7A530961-1523-4A36-A24B-F5CE060B3CE1}" type="pres">
      <dgm:prSet presAssocID="{3885AEA6-F005-4414-AA8A-B1F55207B089}" presName="childText" presStyleLbl="bgAcc1" presStyleIdx="1" presStyleCnt="3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3"/>
      <dgm:spPr/>
    </dgm:pt>
    <dgm:pt modelId="{1025AA6C-9319-45EE-822E-812D439BDA55}" type="pres">
      <dgm:prSet presAssocID="{BC74C1B8-7EF4-434D-A76B-6C4B69C8B496}" presName="childText" presStyleLbl="bgAcc1" presStyleIdx="2" presStyleCnt="3" custScaleX="98126" custScaleY="42500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3"/>
      <dgm:spPr/>
    </dgm:pt>
    <dgm:pt modelId="{5B66D88F-6C29-4A24-A84E-E33FBAB6C7F8}" type="pres">
      <dgm:prSet presAssocID="{38A1E8C5-0A90-49D7-B4DD-D63C7F487D74}" presName="childText" presStyleLbl="bgAcc1" presStyleIdx="0" presStyleCnt="3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3"/>
      <dgm:spPr/>
    </dgm:pt>
    <dgm:pt modelId="{7A530961-1523-4A36-A24B-F5CE060B3CE1}" type="pres">
      <dgm:prSet presAssocID="{3885AEA6-F005-4414-AA8A-B1F55207B089}" presName="childText" presStyleLbl="bgAcc1" presStyleIdx="1" presStyleCnt="3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3"/>
      <dgm:spPr/>
    </dgm:pt>
    <dgm:pt modelId="{1025AA6C-9319-45EE-822E-812D439BDA55}" type="pres">
      <dgm:prSet presAssocID="{BC74C1B8-7EF4-434D-A76B-6C4B69C8B496}" presName="childText" presStyleLbl="bgAcc1" presStyleIdx="2" presStyleCnt="3" custScaleX="98126" custScaleY="42500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3"/>
      <dgm:spPr/>
    </dgm:pt>
    <dgm:pt modelId="{5B66D88F-6C29-4A24-A84E-E33FBAB6C7F8}" type="pres">
      <dgm:prSet presAssocID="{38A1E8C5-0A90-49D7-B4DD-D63C7F487D74}" presName="childText" presStyleLbl="bgAcc1" presStyleIdx="0" presStyleCnt="3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3"/>
      <dgm:spPr/>
    </dgm:pt>
    <dgm:pt modelId="{7A530961-1523-4A36-A24B-F5CE060B3CE1}" type="pres">
      <dgm:prSet presAssocID="{3885AEA6-F005-4414-AA8A-B1F55207B089}" presName="childText" presStyleLbl="bgAcc1" presStyleIdx="1" presStyleCnt="3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3"/>
      <dgm:spPr/>
    </dgm:pt>
    <dgm:pt modelId="{1025AA6C-9319-45EE-822E-812D439BDA55}" type="pres">
      <dgm:prSet presAssocID="{BC74C1B8-7EF4-434D-A76B-6C4B69C8B496}" presName="childText" presStyleLbl="bgAcc1" presStyleIdx="2" presStyleCnt="3" custScaleX="98126" custScaleY="42500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3"/>
      <dgm:spPr/>
    </dgm:pt>
    <dgm:pt modelId="{5B66D88F-6C29-4A24-A84E-E33FBAB6C7F8}" type="pres">
      <dgm:prSet presAssocID="{38A1E8C5-0A90-49D7-B4DD-D63C7F487D74}" presName="childText" presStyleLbl="bgAcc1" presStyleIdx="0" presStyleCnt="3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3"/>
      <dgm:spPr/>
    </dgm:pt>
    <dgm:pt modelId="{7A530961-1523-4A36-A24B-F5CE060B3CE1}" type="pres">
      <dgm:prSet presAssocID="{3885AEA6-F005-4414-AA8A-B1F55207B089}" presName="childText" presStyleLbl="bgAcc1" presStyleIdx="1" presStyleCnt="3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3"/>
      <dgm:spPr/>
    </dgm:pt>
    <dgm:pt modelId="{1025AA6C-9319-45EE-822E-812D439BDA55}" type="pres">
      <dgm:prSet presAssocID="{BC74C1B8-7EF4-434D-A76B-6C4B69C8B496}" presName="childText" presStyleLbl="bgAcc1" presStyleIdx="2" presStyleCnt="3" custScaleX="98126" custScaleY="42500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B5D399B8-C1A6-4BB7-8721-0C6065BCB5C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20721CE2-6811-4778-BE28-0A333609D9EC}" type="par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97D685F9-6A43-44EE-9D20-01CD2BAD4161}" type="sib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9218" custScaleY="51493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4"/>
      <dgm:spPr/>
    </dgm:pt>
    <dgm:pt modelId="{5B66D88F-6C29-4A24-A84E-E33FBAB6C7F8}" type="pres">
      <dgm:prSet presAssocID="{38A1E8C5-0A90-49D7-B4DD-D63C7F487D74}" presName="childText" presStyleLbl="bgAcc1" presStyleIdx="0" presStyleCnt="4" custScaleX="102617" custScaleY="44386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4"/>
      <dgm:spPr/>
    </dgm:pt>
    <dgm:pt modelId="{7A530961-1523-4A36-A24B-F5CE060B3CE1}" type="pres">
      <dgm:prSet presAssocID="{3885AEA6-F005-4414-AA8A-B1F55207B089}" presName="childText" presStyleLbl="bgAcc1" presStyleIdx="1" presStyleCnt="4" custScaleX="102617" custScaleY="44386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4"/>
      <dgm:spPr/>
    </dgm:pt>
    <dgm:pt modelId="{1025AA6C-9319-45EE-822E-812D439BDA55}" type="pres">
      <dgm:prSet presAssocID="{BC74C1B8-7EF4-434D-A76B-6C4B69C8B496}" presName="childText" presStyleLbl="bgAcc1" presStyleIdx="2" presStyleCnt="4" custScaleX="102617" custScaleY="44386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  <dgm:pt modelId="{C34AFD89-E226-4A77-8239-EFDADA7A6564}" type="pres">
      <dgm:prSet presAssocID="{20721CE2-6811-4778-BE28-0A333609D9EC}" presName="Name13" presStyleLbl="parChTrans1D2" presStyleIdx="3" presStyleCnt="4"/>
      <dgm:spPr/>
    </dgm:pt>
    <dgm:pt modelId="{DD5189FD-3012-4A24-ADAA-0751243280EC}" type="pres">
      <dgm:prSet presAssocID="{B5D399B8-C1A6-4BB7-8721-0C6065BCB5C6}" presName="childText" presStyleLbl="bgAcc1" presStyleIdx="3" presStyleCnt="4" custScaleX="102617" custScaleY="44386" custLinFactNeighborX="-1102" custLinFactNeighborY="-63202">
        <dgm:presLayoutVars>
          <dgm:bulletEnabled val="1"/>
        </dgm:presLayoutVars>
      </dgm:prSet>
      <dgm:spPr>
        <a:xfrm>
          <a:off x="527728" y="4280166"/>
          <a:ext cx="2260811" cy="611996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01F80E76-E83D-4889-988F-419F647A594C}" srcId="{ECF82A5B-0AD2-4653-89D4-6B51592E99CC}" destId="{B5D399B8-C1A6-4BB7-8721-0C6065BCB5C6}" srcOrd="3" destOrd="0" parTransId="{20721CE2-6811-4778-BE28-0A333609D9EC}" sibTransId="{97D685F9-6A43-44EE-9D20-01CD2BAD4161}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CDB0987A-12A8-4A18-BB5B-00AA2F4EDDCE}" type="presOf" srcId="{B5D399B8-C1A6-4BB7-8721-0C6065BCB5C6}" destId="{DD5189FD-3012-4A24-ADAA-0751243280EC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FEBC4DF3-9FB3-42C1-880A-0C78BEF53886}" type="presOf" srcId="{20721CE2-6811-4778-BE28-0A333609D9EC}" destId="{C34AFD89-E226-4A77-8239-EFDADA7A6564}" srcOrd="0" destOrd="0" presId="urn:microsoft.com/office/officeart/2005/8/layout/hierarchy3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  <dgm:cxn modelId="{40707A0C-C712-4F9F-8E1D-C657233CE4A1}" type="presParOf" srcId="{075A98AE-52F2-4508-A9D7-2ABA41744D6F}" destId="{C34AFD89-E226-4A77-8239-EFDADA7A6564}" srcOrd="6" destOrd="0" presId="urn:microsoft.com/office/officeart/2005/8/layout/hierarchy3"/>
    <dgm:cxn modelId="{39CEE644-E5F7-4A5F-A6D0-E26E33BD0E8A}" type="presParOf" srcId="{075A98AE-52F2-4508-A9D7-2ABA41744D6F}" destId="{DD5189FD-3012-4A24-ADAA-0751243280E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B5D399B8-C1A6-4BB7-8721-0C6065BCB5C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20721CE2-6811-4778-BE28-0A333609D9EC}" type="par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97D685F9-6A43-44EE-9D20-01CD2BAD4161}" type="sib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9218" custScaleY="51493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4"/>
      <dgm:spPr/>
    </dgm:pt>
    <dgm:pt modelId="{5B66D88F-6C29-4A24-A84E-E33FBAB6C7F8}" type="pres">
      <dgm:prSet presAssocID="{38A1E8C5-0A90-49D7-B4DD-D63C7F487D74}" presName="childText" presStyleLbl="bgAcc1" presStyleIdx="0" presStyleCnt="4" custScaleX="102617" custScaleY="44386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4"/>
      <dgm:spPr/>
    </dgm:pt>
    <dgm:pt modelId="{7A530961-1523-4A36-A24B-F5CE060B3CE1}" type="pres">
      <dgm:prSet presAssocID="{3885AEA6-F005-4414-AA8A-B1F55207B089}" presName="childText" presStyleLbl="bgAcc1" presStyleIdx="1" presStyleCnt="4" custScaleX="102617" custScaleY="44386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4"/>
      <dgm:spPr/>
    </dgm:pt>
    <dgm:pt modelId="{1025AA6C-9319-45EE-822E-812D439BDA55}" type="pres">
      <dgm:prSet presAssocID="{BC74C1B8-7EF4-434D-A76B-6C4B69C8B496}" presName="childText" presStyleLbl="bgAcc1" presStyleIdx="2" presStyleCnt="4" custScaleX="102617" custScaleY="44386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  <dgm:pt modelId="{C34AFD89-E226-4A77-8239-EFDADA7A6564}" type="pres">
      <dgm:prSet presAssocID="{20721CE2-6811-4778-BE28-0A333609D9EC}" presName="Name13" presStyleLbl="parChTrans1D2" presStyleIdx="3" presStyleCnt="4"/>
      <dgm:spPr/>
    </dgm:pt>
    <dgm:pt modelId="{DD5189FD-3012-4A24-ADAA-0751243280EC}" type="pres">
      <dgm:prSet presAssocID="{B5D399B8-C1A6-4BB7-8721-0C6065BCB5C6}" presName="childText" presStyleLbl="bgAcc1" presStyleIdx="3" presStyleCnt="4" custScaleX="102617" custScaleY="44386" custLinFactNeighborX="-1102" custLinFactNeighborY="-63202">
        <dgm:presLayoutVars>
          <dgm:bulletEnabled val="1"/>
        </dgm:presLayoutVars>
      </dgm:prSet>
      <dgm:spPr>
        <a:xfrm>
          <a:off x="527728" y="4280166"/>
          <a:ext cx="2260811" cy="611996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01F80E76-E83D-4889-988F-419F647A594C}" srcId="{ECF82A5B-0AD2-4653-89D4-6B51592E99CC}" destId="{B5D399B8-C1A6-4BB7-8721-0C6065BCB5C6}" srcOrd="3" destOrd="0" parTransId="{20721CE2-6811-4778-BE28-0A333609D9EC}" sibTransId="{97D685F9-6A43-44EE-9D20-01CD2BAD4161}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CDB0987A-12A8-4A18-BB5B-00AA2F4EDDCE}" type="presOf" srcId="{B5D399B8-C1A6-4BB7-8721-0C6065BCB5C6}" destId="{DD5189FD-3012-4A24-ADAA-0751243280EC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FEBC4DF3-9FB3-42C1-880A-0C78BEF53886}" type="presOf" srcId="{20721CE2-6811-4778-BE28-0A333609D9EC}" destId="{C34AFD89-E226-4A77-8239-EFDADA7A6564}" srcOrd="0" destOrd="0" presId="urn:microsoft.com/office/officeart/2005/8/layout/hierarchy3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  <dgm:cxn modelId="{40707A0C-C712-4F9F-8E1D-C657233CE4A1}" type="presParOf" srcId="{075A98AE-52F2-4508-A9D7-2ABA41744D6F}" destId="{C34AFD89-E226-4A77-8239-EFDADA7A6564}" srcOrd="6" destOrd="0" presId="urn:microsoft.com/office/officeart/2005/8/layout/hierarchy3"/>
    <dgm:cxn modelId="{39CEE644-E5F7-4A5F-A6D0-E26E33BD0E8A}" type="presParOf" srcId="{075A98AE-52F2-4508-A9D7-2ABA41744D6F}" destId="{DD5189FD-3012-4A24-ADAA-0751243280E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B5D399B8-C1A6-4BB7-8721-0C6065BCB5C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20721CE2-6811-4778-BE28-0A333609D9EC}" type="par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97D685F9-6A43-44EE-9D20-01CD2BAD4161}" type="sib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9218" custScaleY="51493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4"/>
      <dgm:spPr/>
    </dgm:pt>
    <dgm:pt modelId="{5B66D88F-6C29-4A24-A84E-E33FBAB6C7F8}" type="pres">
      <dgm:prSet presAssocID="{38A1E8C5-0A90-49D7-B4DD-D63C7F487D74}" presName="childText" presStyleLbl="bgAcc1" presStyleIdx="0" presStyleCnt="4" custScaleX="102617" custScaleY="44386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4"/>
      <dgm:spPr/>
    </dgm:pt>
    <dgm:pt modelId="{7A530961-1523-4A36-A24B-F5CE060B3CE1}" type="pres">
      <dgm:prSet presAssocID="{3885AEA6-F005-4414-AA8A-B1F55207B089}" presName="childText" presStyleLbl="bgAcc1" presStyleIdx="1" presStyleCnt="4" custScaleX="102617" custScaleY="44386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4"/>
      <dgm:spPr/>
    </dgm:pt>
    <dgm:pt modelId="{1025AA6C-9319-45EE-822E-812D439BDA55}" type="pres">
      <dgm:prSet presAssocID="{BC74C1B8-7EF4-434D-A76B-6C4B69C8B496}" presName="childText" presStyleLbl="bgAcc1" presStyleIdx="2" presStyleCnt="4" custScaleX="102617" custScaleY="44386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  <dgm:pt modelId="{C34AFD89-E226-4A77-8239-EFDADA7A6564}" type="pres">
      <dgm:prSet presAssocID="{20721CE2-6811-4778-BE28-0A333609D9EC}" presName="Name13" presStyleLbl="parChTrans1D2" presStyleIdx="3" presStyleCnt="4"/>
      <dgm:spPr/>
    </dgm:pt>
    <dgm:pt modelId="{DD5189FD-3012-4A24-ADAA-0751243280EC}" type="pres">
      <dgm:prSet presAssocID="{B5D399B8-C1A6-4BB7-8721-0C6065BCB5C6}" presName="childText" presStyleLbl="bgAcc1" presStyleIdx="3" presStyleCnt="4" custScaleX="102617" custScaleY="44386" custLinFactNeighborX="-1102" custLinFactNeighborY="-63202">
        <dgm:presLayoutVars>
          <dgm:bulletEnabled val="1"/>
        </dgm:presLayoutVars>
      </dgm:prSet>
      <dgm:spPr>
        <a:xfrm>
          <a:off x="527728" y="4280166"/>
          <a:ext cx="2260811" cy="611996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01F80E76-E83D-4889-988F-419F647A594C}" srcId="{ECF82A5B-0AD2-4653-89D4-6B51592E99CC}" destId="{B5D399B8-C1A6-4BB7-8721-0C6065BCB5C6}" srcOrd="3" destOrd="0" parTransId="{20721CE2-6811-4778-BE28-0A333609D9EC}" sibTransId="{97D685F9-6A43-44EE-9D20-01CD2BAD4161}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CDB0987A-12A8-4A18-BB5B-00AA2F4EDDCE}" type="presOf" srcId="{B5D399B8-C1A6-4BB7-8721-0C6065BCB5C6}" destId="{DD5189FD-3012-4A24-ADAA-0751243280EC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FEBC4DF3-9FB3-42C1-880A-0C78BEF53886}" type="presOf" srcId="{20721CE2-6811-4778-BE28-0A333609D9EC}" destId="{C34AFD89-E226-4A77-8239-EFDADA7A6564}" srcOrd="0" destOrd="0" presId="urn:microsoft.com/office/officeart/2005/8/layout/hierarchy3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  <dgm:cxn modelId="{40707A0C-C712-4F9F-8E1D-C657233CE4A1}" type="presParOf" srcId="{075A98AE-52F2-4508-A9D7-2ABA41744D6F}" destId="{C34AFD89-E226-4A77-8239-EFDADA7A6564}" srcOrd="6" destOrd="0" presId="urn:microsoft.com/office/officeart/2005/8/layout/hierarchy3"/>
    <dgm:cxn modelId="{39CEE644-E5F7-4A5F-A6D0-E26E33BD0E8A}" type="presParOf" srcId="{075A98AE-52F2-4508-A9D7-2ABA41744D6F}" destId="{DD5189FD-3012-4A24-ADAA-0751243280E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B5D399B8-C1A6-4BB7-8721-0C6065BCB5C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20721CE2-6811-4778-BE28-0A333609D9EC}" type="par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97D685F9-6A43-44EE-9D20-01CD2BAD4161}" type="sib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9218" custScaleY="51493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4"/>
      <dgm:spPr/>
    </dgm:pt>
    <dgm:pt modelId="{5B66D88F-6C29-4A24-A84E-E33FBAB6C7F8}" type="pres">
      <dgm:prSet presAssocID="{38A1E8C5-0A90-49D7-B4DD-D63C7F487D74}" presName="childText" presStyleLbl="bgAcc1" presStyleIdx="0" presStyleCnt="4" custScaleX="102617" custScaleY="44386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4"/>
      <dgm:spPr/>
    </dgm:pt>
    <dgm:pt modelId="{7A530961-1523-4A36-A24B-F5CE060B3CE1}" type="pres">
      <dgm:prSet presAssocID="{3885AEA6-F005-4414-AA8A-B1F55207B089}" presName="childText" presStyleLbl="bgAcc1" presStyleIdx="1" presStyleCnt="4" custScaleX="102617" custScaleY="44386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4"/>
      <dgm:spPr/>
    </dgm:pt>
    <dgm:pt modelId="{1025AA6C-9319-45EE-822E-812D439BDA55}" type="pres">
      <dgm:prSet presAssocID="{BC74C1B8-7EF4-434D-A76B-6C4B69C8B496}" presName="childText" presStyleLbl="bgAcc1" presStyleIdx="2" presStyleCnt="4" custScaleX="102617" custScaleY="44386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  <dgm:pt modelId="{C34AFD89-E226-4A77-8239-EFDADA7A6564}" type="pres">
      <dgm:prSet presAssocID="{20721CE2-6811-4778-BE28-0A333609D9EC}" presName="Name13" presStyleLbl="parChTrans1D2" presStyleIdx="3" presStyleCnt="4"/>
      <dgm:spPr/>
    </dgm:pt>
    <dgm:pt modelId="{DD5189FD-3012-4A24-ADAA-0751243280EC}" type="pres">
      <dgm:prSet presAssocID="{B5D399B8-C1A6-4BB7-8721-0C6065BCB5C6}" presName="childText" presStyleLbl="bgAcc1" presStyleIdx="3" presStyleCnt="4" custScaleX="102617" custScaleY="44386" custLinFactNeighborX="-1102" custLinFactNeighborY="-63202">
        <dgm:presLayoutVars>
          <dgm:bulletEnabled val="1"/>
        </dgm:presLayoutVars>
      </dgm:prSet>
      <dgm:spPr>
        <a:xfrm>
          <a:off x="527728" y="4280166"/>
          <a:ext cx="2260811" cy="611996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01F80E76-E83D-4889-988F-419F647A594C}" srcId="{ECF82A5B-0AD2-4653-89D4-6B51592E99CC}" destId="{B5D399B8-C1A6-4BB7-8721-0C6065BCB5C6}" srcOrd="3" destOrd="0" parTransId="{20721CE2-6811-4778-BE28-0A333609D9EC}" sibTransId="{97D685F9-6A43-44EE-9D20-01CD2BAD4161}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CDB0987A-12A8-4A18-BB5B-00AA2F4EDDCE}" type="presOf" srcId="{B5D399B8-C1A6-4BB7-8721-0C6065BCB5C6}" destId="{DD5189FD-3012-4A24-ADAA-0751243280EC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FEBC4DF3-9FB3-42C1-880A-0C78BEF53886}" type="presOf" srcId="{20721CE2-6811-4778-BE28-0A333609D9EC}" destId="{C34AFD89-E226-4A77-8239-EFDADA7A6564}" srcOrd="0" destOrd="0" presId="urn:microsoft.com/office/officeart/2005/8/layout/hierarchy3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  <dgm:cxn modelId="{40707A0C-C712-4F9F-8E1D-C657233CE4A1}" type="presParOf" srcId="{075A98AE-52F2-4508-A9D7-2ABA41744D6F}" destId="{C34AFD89-E226-4A77-8239-EFDADA7A6564}" srcOrd="6" destOrd="0" presId="urn:microsoft.com/office/officeart/2005/8/layout/hierarchy3"/>
    <dgm:cxn modelId="{39CEE644-E5F7-4A5F-A6D0-E26E33BD0E8A}" type="presParOf" srcId="{075A98AE-52F2-4508-A9D7-2ABA41744D6F}" destId="{DD5189FD-3012-4A24-ADAA-0751243280E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Triggering condition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# of nodes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4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Triggering condition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# of nodes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# of crashes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4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Triggering condition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# of nodes</a:t>
          </a:r>
          <a:endParaRPr lang="zh-CN" altLang="en-US" sz="1800" b="1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# of crashes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# of reboots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3"/>
      <dgm:spPr/>
    </dgm:pt>
    <dgm:pt modelId="{5B66D88F-6C29-4A24-A84E-E33FBAB6C7F8}" type="pres">
      <dgm:prSet presAssocID="{38A1E8C5-0A90-49D7-B4DD-D63C7F487D74}" presName="childText" presStyleLbl="bgAcc1" presStyleIdx="0" presStyleCnt="3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3"/>
      <dgm:spPr/>
    </dgm:pt>
    <dgm:pt modelId="{7A530961-1523-4A36-A24B-F5CE060B3CE1}" type="pres">
      <dgm:prSet presAssocID="{3885AEA6-F005-4414-AA8A-B1F55207B089}" presName="childText" presStyleLbl="bgAcc1" presStyleIdx="1" presStyleCnt="3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3"/>
      <dgm:spPr/>
    </dgm:pt>
    <dgm:pt modelId="{1025AA6C-9319-45EE-822E-812D439BDA55}" type="pres">
      <dgm:prSet presAssocID="{BC74C1B8-7EF4-434D-A76B-6C4B69C8B496}" presName="childText" presStyleLbl="bgAcc1" presStyleIdx="2" presStyleCnt="3" custScaleX="98126" custScaleY="42500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32690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53504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4332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3006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4799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4332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51804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526392" y="1769729"/>
        <a:ext cx="2224961" cy="576146"/>
      </dsp:txXfrm>
    </dsp:sp>
    <dsp:sp modelId="{E1A9E86E-BE31-4673-BA74-168725731F71}">
      <dsp:nvSpPr>
        <dsp:cNvPr id="0" name=""/>
        <dsp:cNvSpPr/>
      </dsp:nvSpPr>
      <dsp:spPr>
        <a:xfrm>
          <a:off x="309586" y="843327"/>
          <a:ext cx="201621" cy="194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775"/>
              </a:lnTo>
              <a:lnTo>
                <a:pt x="201621" y="194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511208" y="248310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9133" y="2501029"/>
        <a:ext cx="2224961" cy="5761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32690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53504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4332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3006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4799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4332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51804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526392" y="1769729"/>
        <a:ext cx="2224961" cy="576146"/>
      </dsp:txXfrm>
    </dsp:sp>
    <dsp:sp modelId="{E1A9E86E-BE31-4673-BA74-168725731F71}">
      <dsp:nvSpPr>
        <dsp:cNvPr id="0" name=""/>
        <dsp:cNvSpPr/>
      </dsp:nvSpPr>
      <dsp:spPr>
        <a:xfrm>
          <a:off x="309586" y="843327"/>
          <a:ext cx="201621" cy="194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775"/>
              </a:lnTo>
              <a:lnTo>
                <a:pt x="201621" y="194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511208" y="248310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9133" y="2501029"/>
        <a:ext cx="2224961" cy="57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32690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53504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4332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3006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4799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4332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51804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526392" y="1769729"/>
        <a:ext cx="2224961" cy="576146"/>
      </dsp:txXfrm>
    </dsp:sp>
    <dsp:sp modelId="{E1A9E86E-BE31-4673-BA74-168725731F71}">
      <dsp:nvSpPr>
        <dsp:cNvPr id="0" name=""/>
        <dsp:cNvSpPr/>
      </dsp:nvSpPr>
      <dsp:spPr>
        <a:xfrm>
          <a:off x="309586" y="843327"/>
          <a:ext cx="201621" cy="194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775"/>
              </a:lnTo>
              <a:lnTo>
                <a:pt x="201621" y="194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511208" y="248310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9133" y="2501029"/>
        <a:ext cx="2224961" cy="57614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32690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53504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4332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3006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4799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4332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51804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526392" y="1769729"/>
        <a:ext cx="2224961" cy="576146"/>
      </dsp:txXfrm>
    </dsp:sp>
    <dsp:sp modelId="{E1A9E86E-BE31-4673-BA74-168725731F71}">
      <dsp:nvSpPr>
        <dsp:cNvPr id="0" name=""/>
        <dsp:cNvSpPr/>
      </dsp:nvSpPr>
      <dsp:spPr>
        <a:xfrm>
          <a:off x="309586" y="843327"/>
          <a:ext cx="201621" cy="194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775"/>
              </a:lnTo>
              <a:lnTo>
                <a:pt x="201621" y="194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511208" y="248310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9133" y="2501029"/>
        <a:ext cx="2224961" cy="57614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262880" y="473"/>
          <a:ext cx="2181601" cy="7090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83647" y="21240"/>
        <a:ext cx="2140067" cy="667504"/>
      </dsp:txXfrm>
    </dsp:sp>
    <dsp:sp modelId="{D27AD58F-B157-4129-93CE-D20501F67860}">
      <dsp:nvSpPr>
        <dsp:cNvPr id="0" name=""/>
        <dsp:cNvSpPr/>
      </dsp:nvSpPr>
      <dsp:spPr>
        <a:xfrm>
          <a:off x="481040" y="709512"/>
          <a:ext cx="218160" cy="48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153"/>
              </a:lnTo>
              <a:lnTo>
                <a:pt x="218160" y="4841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699201" y="888076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17102" y="905977"/>
        <a:ext cx="2224991" cy="575375"/>
      </dsp:txXfrm>
    </dsp:sp>
    <dsp:sp modelId="{69C88A7B-89B2-48B0-A8F1-46875AEA377A}">
      <dsp:nvSpPr>
        <dsp:cNvPr id="0" name=""/>
        <dsp:cNvSpPr/>
      </dsp:nvSpPr>
      <dsp:spPr>
        <a:xfrm>
          <a:off x="481040" y="709512"/>
          <a:ext cx="199741" cy="120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69"/>
              </a:lnTo>
              <a:lnTo>
                <a:pt x="199741" y="1200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680782" y="1604192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698683" y="1622093"/>
        <a:ext cx="2224991" cy="575375"/>
      </dsp:txXfrm>
    </dsp:sp>
    <dsp:sp modelId="{E1A9E86E-BE31-4673-BA74-168725731F71}">
      <dsp:nvSpPr>
        <dsp:cNvPr id="0" name=""/>
        <dsp:cNvSpPr/>
      </dsp:nvSpPr>
      <dsp:spPr>
        <a:xfrm>
          <a:off x="481040" y="709512"/>
          <a:ext cx="202363" cy="192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528"/>
              </a:lnTo>
              <a:lnTo>
                <a:pt x="202363" y="192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683404" y="2329451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701305" y="2347352"/>
        <a:ext cx="2224991" cy="575375"/>
      </dsp:txXfrm>
    </dsp:sp>
    <dsp:sp modelId="{C34AFD89-E226-4A77-8239-EFDADA7A6564}">
      <dsp:nvSpPr>
        <dsp:cNvPr id="0" name=""/>
        <dsp:cNvSpPr/>
      </dsp:nvSpPr>
      <dsp:spPr>
        <a:xfrm>
          <a:off x="481040" y="709512"/>
          <a:ext cx="193881" cy="2645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5816"/>
              </a:lnTo>
              <a:lnTo>
                <a:pt x="193881" y="26458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189FD-3012-4A24-ADAA-0751243280EC}">
      <dsp:nvSpPr>
        <dsp:cNvPr id="0" name=""/>
        <dsp:cNvSpPr/>
      </dsp:nvSpPr>
      <dsp:spPr>
        <a:xfrm>
          <a:off x="674922" y="3049739"/>
          <a:ext cx="2260793" cy="61117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692823" y="3067640"/>
        <a:ext cx="2224991" cy="57537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262880" y="473"/>
          <a:ext cx="2181601" cy="7090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83647" y="21240"/>
        <a:ext cx="2140067" cy="667504"/>
      </dsp:txXfrm>
    </dsp:sp>
    <dsp:sp modelId="{D27AD58F-B157-4129-93CE-D20501F67860}">
      <dsp:nvSpPr>
        <dsp:cNvPr id="0" name=""/>
        <dsp:cNvSpPr/>
      </dsp:nvSpPr>
      <dsp:spPr>
        <a:xfrm>
          <a:off x="481040" y="709512"/>
          <a:ext cx="218160" cy="48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153"/>
              </a:lnTo>
              <a:lnTo>
                <a:pt x="218160" y="4841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699201" y="888076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17102" y="905977"/>
        <a:ext cx="2224991" cy="575375"/>
      </dsp:txXfrm>
    </dsp:sp>
    <dsp:sp modelId="{69C88A7B-89B2-48B0-A8F1-46875AEA377A}">
      <dsp:nvSpPr>
        <dsp:cNvPr id="0" name=""/>
        <dsp:cNvSpPr/>
      </dsp:nvSpPr>
      <dsp:spPr>
        <a:xfrm>
          <a:off x="481040" y="709512"/>
          <a:ext cx="199741" cy="120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69"/>
              </a:lnTo>
              <a:lnTo>
                <a:pt x="199741" y="1200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680782" y="1604192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698683" y="1622093"/>
        <a:ext cx="2224991" cy="575375"/>
      </dsp:txXfrm>
    </dsp:sp>
    <dsp:sp modelId="{E1A9E86E-BE31-4673-BA74-168725731F71}">
      <dsp:nvSpPr>
        <dsp:cNvPr id="0" name=""/>
        <dsp:cNvSpPr/>
      </dsp:nvSpPr>
      <dsp:spPr>
        <a:xfrm>
          <a:off x="481040" y="709512"/>
          <a:ext cx="202363" cy="192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528"/>
              </a:lnTo>
              <a:lnTo>
                <a:pt x="202363" y="192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683404" y="2329451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701305" y="2347352"/>
        <a:ext cx="2224991" cy="575375"/>
      </dsp:txXfrm>
    </dsp:sp>
    <dsp:sp modelId="{C34AFD89-E226-4A77-8239-EFDADA7A6564}">
      <dsp:nvSpPr>
        <dsp:cNvPr id="0" name=""/>
        <dsp:cNvSpPr/>
      </dsp:nvSpPr>
      <dsp:spPr>
        <a:xfrm>
          <a:off x="481040" y="709512"/>
          <a:ext cx="193881" cy="2645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5816"/>
              </a:lnTo>
              <a:lnTo>
                <a:pt x="193881" y="26458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189FD-3012-4A24-ADAA-0751243280EC}">
      <dsp:nvSpPr>
        <dsp:cNvPr id="0" name=""/>
        <dsp:cNvSpPr/>
      </dsp:nvSpPr>
      <dsp:spPr>
        <a:xfrm>
          <a:off x="674922" y="3049739"/>
          <a:ext cx="2260793" cy="61117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692823" y="3067640"/>
        <a:ext cx="2224991" cy="57537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262880" y="473"/>
          <a:ext cx="2181601" cy="7090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83647" y="21240"/>
        <a:ext cx="2140067" cy="667504"/>
      </dsp:txXfrm>
    </dsp:sp>
    <dsp:sp modelId="{D27AD58F-B157-4129-93CE-D20501F67860}">
      <dsp:nvSpPr>
        <dsp:cNvPr id="0" name=""/>
        <dsp:cNvSpPr/>
      </dsp:nvSpPr>
      <dsp:spPr>
        <a:xfrm>
          <a:off x="481040" y="709512"/>
          <a:ext cx="218160" cy="48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153"/>
              </a:lnTo>
              <a:lnTo>
                <a:pt x="218160" y="4841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699201" y="888076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17102" y="905977"/>
        <a:ext cx="2224991" cy="575375"/>
      </dsp:txXfrm>
    </dsp:sp>
    <dsp:sp modelId="{69C88A7B-89B2-48B0-A8F1-46875AEA377A}">
      <dsp:nvSpPr>
        <dsp:cNvPr id="0" name=""/>
        <dsp:cNvSpPr/>
      </dsp:nvSpPr>
      <dsp:spPr>
        <a:xfrm>
          <a:off x="481040" y="709512"/>
          <a:ext cx="199741" cy="120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69"/>
              </a:lnTo>
              <a:lnTo>
                <a:pt x="199741" y="1200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680782" y="1604192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698683" y="1622093"/>
        <a:ext cx="2224991" cy="575375"/>
      </dsp:txXfrm>
    </dsp:sp>
    <dsp:sp modelId="{E1A9E86E-BE31-4673-BA74-168725731F71}">
      <dsp:nvSpPr>
        <dsp:cNvPr id="0" name=""/>
        <dsp:cNvSpPr/>
      </dsp:nvSpPr>
      <dsp:spPr>
        <a:xfrm>
          <a:off x="481040" y="709512"/>
          <a:ext cx="202363" cy="192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528"/>
              </a:lnTo>
              <a:lnTo>
                <a:pt x="202363" y="192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683404" y="2329451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701305" y="2347352"/>
        <a:ext cx="2224991" cy="575375"/>
      </dsp:txXfrm>
    </dsp:sp>
    <dsp:sp modelId="{C34AFD89-E226-4A77-8239-EFDADA7A6564}">
      <dsp:nvSpPr>
        <dsp:cNvPr id="0" name=""/>
        <dsp:cNvSpPr/>
      </dsp:nvSpPr>
      <dsp:spPr>
        <a:xfrm>
          <a:off x="481040" y="709512"/>
          <a:ext cx="193881" cy="2645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5816"/>
              </a:lnTo>
              <a:lnTo>
                <a:pt x="193881" y="26458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189FD-3012-4A24-ADAA-0751243280EC}">
      <dsp:nvSpPr>
        <dsp:cNvPr id="0" name=""/>
        <dsp:cNvSpPr/>
      </dsp:nvSpPr>
      <dsp:spPr>
        <a:xfrm>
          <a:off x="674922" y="3049739"/>
          <a:ext cx="2260793" cy="61117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692823" y="3067640"/>
        <a:ext cx="2224991" cy="57537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262880" y="473"/>
          <a:ext cx="2181601" cy="7090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83647" y="21240"/>
        <a:ext cx="2140067" cy="667504"/>
      </dsp:txXfrm>
    </dsp:sp>
    <dsp:sp modelId="{D27AD58F-B157-4129-93CE-D20501F67860}">
      <dsp:nvSpPr>
        <dsp:cNvPr id="0" name=""/>
        <dsp:cNvSpPr/>
      </dsp:nvSpPr>
      <dsp:spPr>
        <a:xfrm>
          <a:off x="481040" y="709512"/>
          <a:ext cx="218160" cy="48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153"/>
              </a:lnTo>
              <a:lnTo>
                <a:pt x="218160" y="4841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699201" y="888076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17102" y="905977"/>
        <a:ext cx="2224991" cy="575375"/>
      </dsp:txXfrm>
    </dsp:sp>
    <dsp:sp modelId="{69C88A7B-89B2-48B0-A8F1-46875AEA377A}">
      <dsp:nvSpPr>
        <dsp:cNvPr id="0" name=""/>
        <dsp:cNvSpPr/>
      </dsp:nvSpPr>
      <dsp:spPr>
        <a:xfrm>
          <a:off x="481040" y="709512"/>
          <a:ext cx="199741" cy="120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69"/>
              </a:lnTo>
              <a:lnTo>
                <a:pt x="199741" y="1200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680782" y="1604192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698683" y="1622093"/>
        <a:ext cx="2224991" cy="575375"/>
      </dsp:txXfrm>
    </dsp:sp>
    <dsp:sp modelId="{E1A9E86E-BE31-4673-BA74-168725731F71}">
      <dsp:nvSpPr>
        <dsp:cNvPr id="0" name=""/>
        <dsp:cNvSpPr/>
      </dsp:nvSpPr>
      <dsp:spPr>
        <a:xfrm>
          <a:off x="481040" y="709512"/>
          <a:ext cx="202363" cy="192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528"/>
              </a:lnTo>
              <a:lnTo>
                <a:pt x="202363" y="192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683404" y="2329451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701305" y="2347352"/>
        <a:ext cx="2224991" cy="575375"/>
      </dsp:txXfrm>
    </dsp:sp>
    <dsp:sp modelId="{C34AFD89-E226-4A77-8239-EFDADA7A6564}">
      <dsp:nvSpPr>
        <dsp:cNvPr id="0" name=""/>
        <dsp:cNvSpPr/>
      </dsp:nvSpPr>
      <dsp:spPr>
        <a:xfrm>
          <a:off x="481040" y="709512"/>
          <a:ext cx="193881" cy="2645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5816"/>
              </a:lnTo>
              <a:lnTo>
                <a:pt x="193881" y="26458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189FD-3012-4A24-ADAA-0751243280EC}">
      <dsp:nvSpPr>
        <dsp:cNvPr id="0" name=""/>
        <dsp:cNvSpPr/>
      </dsp:nvSpPr>
      <dsp:spPr>
        <a:xfrm>
          <a:off x="674922" y="3049739"/>
          <a:ext cx="2260793" cy="61117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692823" y="3067640"/>
        <a:ext cx="2224991" cy="57537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Triggering condition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# of nodes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Triggering condition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# of nodes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# of crashes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32690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Triggering condition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53504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4332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3006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# of nodes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4799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4332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51804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# of crashes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526392" y="1769729"/>
        <a:ext cx="2224961" cy="576146"/>
      </dsp:txXfrm>
    </dsp:sp>
    <dsp:sp modelId="{E1A9E86E-BE31-4673-BA74-168725731F71}">
      <dsp:nvSpPr>
        <dsp:cNvPr id="0" name=""/>
        <dsp:cNvSpPr/>
      </dsp:nvSpPr>
      <dsp:spPr>
        <a:xfrm>
          <a:off x="309586" y="843327"/>
          <a:ext cx="201621" cy="194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775"/>
              </a:lnTo>
              <a:lnTo>
                <a:pt x="201621" y="194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511208" y="248310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# of reboots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9133" y="2501029"/>
        <a:ext cx="2224961" cy="576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33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AA6E3EB-0D65-435C-9087-97BA37BFBC23}" type="datetimeFigureOut">
              <a:rPr altLang="en-US" lang="zh-CN" smtClean="0"/>
              <a:t>2018/11/22</a:t>
            </a:fld>
            <a:endParaRPr altLang="en-US" lang="zh-CN"/>
          </a:p>
        </p:txBody>
      </p:sp>
      <p:sp>
        <p:nvSpPr>
          <p:cNvPr id="1049338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933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34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34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328C15C7-6650-47BF-ACB5-45A5D0E931A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3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3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3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3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3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3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3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_rels/notesSlide3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</file>

<file path=ppt/notesSlides/_rels/notesSlide3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0.xml.rels><?xml version="1.0" encoding="UTF-8" standalone="yes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</file>

<file path=ppt/notesSlides/_rels/notesSlide4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</file>

<file path=ppt/notesSlides/_rels/notesSlide4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</file>

<file path=ppt/notesSlides/_rels/notesSlide4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</file>

<file path=ppt/notesSlides/_rels/notesSlide4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</file>

<file path=ppt/notesSlides/_rels/notesSlide45.xml.rels><?xml version="1.0" encoding="UTF-8" standalone="yes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</file>

<file path=ppt/notesSlides/_rels/notesSlide46.xml.rels><?xml version="1.0" encoding="UTF-8" standalone="yes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/Relationships>
</file>

<file path=ppt/notesSlides/_rels/notesSlide47.xml.rels><?xml version="1.0" encoding="UTF-8" standalone="yes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/Relationships>
</file>

<file path=ppt/notesSlides/_rels/notesSlide48.xml.rels><?xml version="1.0" encoding="UTF-8" standalone="yes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</Relationships>
</file>

<file path=ppt/notesSlides/_rels/notesSlide49.xml.rels><?xml version="1.0" encoding="UTF-8" standalone="yes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0.xml.rels><?xml version="1.0" encoding="UTF-8" standalone="yes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</file>

<file path=ppt/notesSlides/_rels/notesSlide5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</file>

<file path=ppt/notesSlides/_rels/notesSlide5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/Relationships>
</file>

<file path=ppt/notesSlides/_rels/notesSlide5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dirty="0" lang="en-US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71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10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1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11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12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73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13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dirty="0" lang="en-US"/>
          </a:p>
        </p:txBody>
      </p:sp>
      <p:sp>
        <p:nvSpPr>
          <p:cNvPr id="104874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14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5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75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15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77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16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9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dirty="0" lang="en-US"/>
          </a:p>
        </p:txBody>
      </p:sp>
      <p:sp>
        <p:nvSpPr>
          <p:cNvPr id="104879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17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0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80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18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1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dirty="0" lang="en-US"/>
          </a:p>
        </p:txBody>
      </p:sp>
      <p:sp>
        <p:nvSpPr>
          <p:cNvPr id="104881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19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sz="1200" kern="1200" lang="en-US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59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3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83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20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84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21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6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86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22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88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23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9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89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24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dirty="0" lang="en-US"/>
          </a:p>
        </p:txBody>
      </p:sp>
      <p:sp>
        <p:nvSpPr>
          <p:cNvPr id="104890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25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2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dirty="0" lang="en-US">
              <a:solidFill>
                <a:srgbClr val="C00000"/>
              </a:solidFill>
            </a:endParaRPr>
          </a:p>
        </p:txBody>
      </p:sp>
      <p:sp>
        <p:nvSpPr>
          <p:cNvPr id="104892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26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94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27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96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28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8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98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29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baseline="0" b="0" dirty="0" sz="1200" i="0" kern="1200" lang="en-US" strike="noStrike" u="none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30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99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31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90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32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90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33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="0" dirty="0" lang="zh-CN"/>
          </a:p>
        </p:txBody>
      </p:sp>
      <p:sp>
        <p:nvSpPr>
          <p:cNvPr id="10490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34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4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904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35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6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dirty="0" lang="en-US"/>
          </a:p>
        </p:txBody>
      </p:sp>
      <p:sp>
        <p:nvSpPr>
          <p:cNvPr id="104906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36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8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908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37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="0" dirty="0" lang="zh-CN"/>
          </a:p>
        </p:txBody>
      </p:sp>
      <p:sp>
        <p:nvSpPr>
          <p:cNvPr id="104909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38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9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dirty="0" lang="zh-CN"/>
          </a:p>
        </p:txBody>
      </p:sp>
      <p:sp>
        <p:nvSpPr>
          <p:cNvPr id="104909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39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61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dirty="0" lang="en-US"/>
          </a:p>
        </p:txBody>
      </p:sp>
      <p:sp>
        <p:nvSpPr>
          <p:cNvPr id="104910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40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dirty="0" lang="zh-CN"/>
          </a:p>
        </p:txBody>
      </p:sp>
      <p:sp>
        <p:nvSpPr>
          <p:cNvPr id="104910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41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1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dirty="0" sz="1200" lang="en-US"/>
          </a:p>
        </p:txBody>
      </p:sp>
      <p:sp>
        <p:nvSpPr>
          <p:cNvPr id="104911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42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dirty="0" lang="zh-CN"/>
          </a:p>
        </p:txBody>
      </p:sp>
      <p:sp>
        <p:nvSpPr>
          <p:cNvPr id="104911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43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2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4572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dirty="0" sz="1200" kern="1200" lang="en-US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912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44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3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dirty="0" lang="zh-CN"/>
          </a:p>
        </p:txBody>
      </p:sp>
      <p:sp>
        <p:nvSpPr>
          <p:cNvPr id="104913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45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4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914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46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sz="1200" lang="en-US"/>
          </a:p>
        </p:txBody>
      </p:sp>
      <p:sp>
        <p:nvSpPr>
          <p:cNvPr id="104915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47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7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917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48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0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20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49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sz="1200" kern="1200" lang="en-US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0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920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50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1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921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51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2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sz="1200" kern="1200" lang="en-US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922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52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92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53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5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/>
          </a:p>
        </p:txBody>
      </p:sp>
      <p:sp>
        <p:nvSpPr>
          <p:cNvPr id="104867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dirty="0" sz="1200" kern="1200" lang="en-US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7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sz="1200" kern="1200" lang="en-US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7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28C15C7-6650-47BF-ACB5-45A5D0E931A2}" type="slidenum">
              <a:rPr altLang="en-US" lang="zh-CN" smtClean="0"/>
              <a:t>9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4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2960016"/>
          </a:xfrm>
          <a:prstGeom prst="rect"/>
        </p:spPr>
      </p:pic>
      <p:sp>
        <p:nvSpPr>
          <p:cNvPr id="104857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52" y="4571999"/>
            <a:ext cx="10826496" cy="543675"/>
          </a:xfrm>
          <a:noFill/>
          <a:ln w="9525" algn="ctr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l" eaLnBrk="1" fontAlgn="base" hangingPunct="1" indent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None/>
              <a:defRPr baseline="0" b="1" sz="2933" i="1" lang="en-US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algn="ctr" indent="0" marL="609585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121917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828754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2438339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3047924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3657509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4267093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4876678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 err="1"/>
              <a:t>Clicdk</a:t>
            </a:r>
            <a:r>
              <a:rPr dirty="0" lang="en-US"/>
              <a:t> to edit Master subtitle style</a:t>
            </a:r>
          </a:p>
        </p:txBody>
      </p:sp>
      <p:sp>
        <p:nvSpPr>
          <p:cNvPr id="1048579" name="矩形 5"/>
          <p:cNvSpPr/>
          <p:nvPr userDrawn="1"/>
        </p:nvSpPr>
        <p:spPr bwMode="gray">
          <a:xfrm>
            <a:off x="0" y="2856320"/>
            <a:ext cx="12192000" cy="103696"/>
          </a:xfrm>
          <a:prstGeom prst="rect"/>
          <a:solidFill>
            <a:schemeClr val="accent1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Collage">
    <p:spTree>
      <p:nvGrpSpPr>
        <p:cNvPr id="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7" name="Rectangle 1"/>
          <p:cNvSpPr/>
          <p:nvPr/>
        </p:nvSpPr>
        <p:spPr bwMode="gray">
          <a:xfrm>
            <a:off x="1" y="1"/>
            <a:ext cx="12192001" cy="3013495"/>
          </a:xfrm>
          <a:prstGeom prst="rect"/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b="1" dirty="0" sz="2400" lang="en-US">
              <a:solidFill>
                <a:schemeClr val="bg1"/>
              </a:solidFill>
            </a:endParaRPr>
          </a:p>
        </p:txBody>
      </p:sp>
      <p:sp>
        <p:nvSpPr>
          <p:cNvPr id="104931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531813"/>
            <a:ext cx="1982748" cy="2074863"/>
          </a:xfrm>
        </p:spPr>
        <p:txBody>
          <a:bodyPr>
            <a:noAutofit/>
          </a:bodyPr>
          <a:p>
            <a:r>
              <a:rPr altLang="en-US" lang="zh-CN"/>
              <a:t>单击图标添加图片</a:t>
            </a:r>
            <a:endParaRPr lang="en-US"/>
          </a:p>
        </p:txBody>
      </p:sp>
      <p:sp>
        <p:nvSpPr>
          <p:cNvPr id="1049319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40255" y="531813"/>
            <a:ext cx="3703313" cy="2074863"/>
          </a:xfrm>
        </p:spPr>
        <p:txBody>
          <a:bodyPr>
            <a:noAutofit/>
          </a:bodyPr>
          <a:p>
            <a:r>
              <a:rPr altLang="en-US" lang="zh-CN"/>
              <a:t>单击图标添加图片</a:t>
            </a:r>
            <a:endParaRPr lang="en-US"/>
          </a:p>
        </p:txBody>
      </p:sp>
      <p:sp>
        <p:nvSpPr>
          <p:cNvPr id="1049320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0595" y="531813"/>
            <a:ext cx="3561404" cy="2074863"/>
          </a:xfrm>
        </p:spPr>
        <p:txBody>
          <a:bodyPr>
            <a:noAutofit/>
          </a:bodyPr>
          <a:p>
            <a:r>
              <a:rPr altLang="en-US" lang="zh-CN"/>
              <a:t>单击图标添加图片</a:t>
            </a:r>
            <a:endParaRPr lang="en-US"/>
          </a:p>
        </p:txBody>
      </p:sp>
      <p:sp>
        <p:nvSpPr>
          <p:cNvPr id="104932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801075" y="531813"/>
            <a:ext cx="2772015" cy="2074863"/>
          </a:xfrm>
        </p:spPr>
        <p:txBody>
          <a:bodyPr>
            <a:noAutofit/>
          </a:bodyPr>
          <a:p>
            <a:r>
              <a:rPr altLang="en-US" lang="zh-CN"/>
              <a:t>单击图标添加图片</a:t>
            </a:r>
            <a:endParaRPr lang="en-US"/>
          </a:p>
        </p:txBody>
      </p:sp>
      <p:sp>
        <p:nvSpPr>
          <p:cNvPr id="104932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113080" y="2660017"/>
            <a:ext cx="4482353" cy="2074863"/>
          </a:xfrm>
        </p:spPr>
        <p:txBody>
          <a:bodyPr>
            <a:noAutofit/>
          </a:bodyPr>
          <a:p>
            <a:r>
              <a:rPr altLang="en-US" lang="zh-CN"/>
              <a:t>单击图标添加图片</a:t>
            </a:r>
            <a:endParaRPr lang="en-US"/>
          </a:p>
        </p:txBody>
      </p:sp>
      <p:sp>
        <p:nvSpPr>
          <p:cNvPr id="104932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321004" y="2660017"/>
            <a:ext cx="2734568" cy="2074863"/>
          </a:xfrm>
        </p:spPr>
        <p:txBody>
          <a:bodyPr>
            <a:noAutofit/>
          </a:bodyPr>
          <a:p>
            <a:r>
              <a:rPr altLang="en-US" lang="zh-CN"/>
              <a:t>单击图标添加图片</a:t>
            </a:r>
            <a:endParaRPr lang="en-US"/>
          </a:p>
        </p:txBody>
      </p:sp>
      <p:sp>
        <p:nvSpPr>
          <p:cNvPr id="104932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" y="2660017"/>
            <a:ext cx="2263497" cy="2074863"/>
          </a:xfrm>
        </p:spPr>
        <p:txBody>
          <a:bodyPr>
            <a:noAutofit/>
          </a:bodyPr>
          <a:p>
            <a:r>
              <a:rPr altLang="en-US" lang="zh-CN"/>
              <a:t>单击图标添加图片</a:t>
            </a:r>
            <a:endParaRPr lang="en-US"/>
          </a:p>
        </p:txBody>
      </p:sp>
      <p:sp>
        <p:nvSpPr>
          <p:cNvPr id="104932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652938" y="2660017"/>
            <a:ext cx="2539063" cy="2074863"/>
          </a:xfrm>
        </p:spPr>
        <p:txBody>
          <a:bodyPr>
            <a:noAutofit/>
          </a:bodyPr>
          <a:p>
            <a:r>
              <a:rPr altLang="en-US" lang="zh-CN"/>
              <a:t>单击图标添加图片</a:t>
            </a:r>
            <a:endParaRPr lang="en-US"/>
          </a:p>
        </p:txBody>
      </p:sp>
      <p:sp>
        <p:nvSpPr>
          <p:cNvPr id="1049326" name="Title 18"/>
          <p:cNvSpPr>
            <a:spLocks noGrp="1"/>
          </p:cNvSpPr>
          <p:nvPr>
            <p:ph type="title"/>
          </p:nvPr>
        </p:nvSpPr>
        <p:spPr>
          <a:xfrm>
            <a:off x="414529" y="5606699"/>
            <a:ext cx="11338560" cy="896112"/>
          </a:xfrm>
        </p:spPr>
        <p:txBody>
          <a:bodyPr bIns="0" lIns="0" rIns="0" tIns="0"/>
          <a:lstStyle>
            <a:lvl1pPr algn="l">
              <a:lnSpc>
                <a:spcPct val="100000"/>
              </a:lnSpc>
              <a:defRPr b="0" dirty="0" sz="7200" i="1" kern="1200" lang="en-US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327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414529" y="4764524"/>
            <a:ext cx="11338560" cy="738664"/>
          </a:xfrm>
        </p:spPr>
        <p:txBody>
          <a:bodyPr anchor="b" bIns="0" lIns="0" rIns="0" tIns="0"/>
          <a:lstStyle>
            <a:lvl1pPr indent="0" marL="0">
              <a:lnSpc>
                <a:spcPct val="100000"/>
              </a:lnSpc>
              <a:spcBef>
                <a:spcPts val="0"/>
              </a:spcBef>
              <a:buFontTx/>
              <a:buNone/>
              <a:defRPr b="0" dirty="0" sz="4800" i="1" kern="1200" lang="en-US">
                <a:solidFill>
                  <a:srgbClr val="2DBCB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altLang="en-US" lang="zh-CN"/>
              <a:t>单击此处编辑母版副标题样式</a:t>
            </a:r>
            <a:endParaRPr dirty="0"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Header Title Slide">
    <p:spTree>
      <p:nvGrpSpPr>
        <p:cNvPr id="2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2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4255" y="3063525"/>
            <a:ext cx="6231108" cy="1252728"/>
          </a:xfrm>
        </p:spPr>
        <p:txBody>
          <a:bodyPr anchor="b" bIns="0" lIns="0" rIns="0" tIns="0" wrap="square"/>
          <a:lstStyle>
            <a:lvl1pPr algn="l">
              <a:lnSpc>
                <a:spcPts val="6400"/>
              </a:lnSpc>
              <a:spcBef>
                <a:spcPts val="0"/>
              </a:spcBef>
              <a:defRPr b="0" dirty="0" sz="8000" i="1" kern="1200" lang="en-US">
                <a:solidFill>
                  <a:schemeClr val="accent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313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4256" y="4461447"/>
            <a:ext cx="6231107" cy="1213794"/>
          </a:xfrm>
        </p:spPr>
        <p:txBody>
          <a:bodyPr bIns="0" lIns="0" rIns="0" tIns="0"/>
          <a:lstStyle>
            <a:lvl1pPr indent="0" marL="0">
              <a:lnSpc>
                <a:spcPts val="4667"/>
              </a:lnSpc>
              <a:spcBef>
                <a:spcPts val="0"/>
              </a:spcBef>
              <a:buFontTx/>
              <a:buNone/>
              <a:defRPr b="1" dirty="0" sz="4800" i="1" kern="1200" lang="en-US">
                <a:solidFill>
                  <a:schemeClr val="accent6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altLang="en-US" lang="zh-CN"/>
              <a:t>单击此处编辑母版副标题样式</a:t>
            </a:r>
            <a:endParaRPr dirty="0" lang="en-US"/>
          </a:p>
        </p:txBody>
      </p:sp>
      <p:cxnSp>
        <p:nvCxnSpPr>
          <p:cNvPr id="3145954" name="Straight Connector 12"/>
          <p:cNvCxnSpPr>
            <a:cxnSpLocks/>
          </p:cNvCxnSpPr>
          <p:nvPr/>
        </p:nvCxnSpPr>
        <p:spPr bwMode="auto">
          <a:xfrm>
            <a:off x="1" y="4337268"/>
            <a:ext cx="6556076" cy="0"/>
          </a:xfrm>
          <a:prstGeom prst="line"/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2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2" name="Rectangle 1"/>
          <p:cNvSpPr/>
          <p:nvPr/>
        </p:nvSpPr>
        <p:spPr bwMode="gray">
          <a:xfrm>
            <a:off x="0" y="0"/>
            <a:ext cx="12192000" cy="3485072"/>
          </a:xfrm>
          <a:prstGeom prst="rect"/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b="1" dirty="0" sz="240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2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矩形 1"/>
          <p:cNvSpPr/>
          <p:nvPr userDrawn="1"/>
        </p:nvSpPr>
        <p:spPr bwMode="gray">
          <a:xfrm>
            <a:off x="367645" y="1969325"/>
            <a:ext cx="490194" cy="707887"/>
          </a:xfrm>
          <a:prstGeom prst="rect"/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720" name="箭头: V 形 2"/>
          <p:cNvSpPr/>
          <p:nvPr userDrawn="1"/>
        </p:nvSpPr>
        <p:spPr bwMode="gray">
          <a:xfrm>
            <a:off x="857839" y="1969325"/>
            <a:ext cx="216817" cy="707887"/>
          </a:xfrm>
          <a:prstGeom prst="chevron"/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721" name="箭头: V 形 3"/>
          <p:cNvSpPr/>
          <p:nvPr userDrawn="1"/>
        </p:nvSpPr>
        <p:spPr bwMode="gray">
          <a:xfrm>
            <a:off x="1003953" y="1969324"/>
            <a:ext cx="216817" cy="707887"/>
          </a:xfrm>
          <a:prstGeom prst="chevron"/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722" name="文本框 5"/>
          <p:cNvSpPr txBox="1"/>
          <p:nvPr userDrawn="1"/>
        </p:nvSpPr>
        <p:spPr>
          <a:xfrm>
            <a:off x="1348033" y="1969325"/>
            <a:ext cx="10476322" cy="707886"/>
          </a:xfrm>
          <a:prstGeom prst="rect"/>
          <a:solidFill>
            <a:schemeClr val="bg1">
              <a:lumMod val="95000"/>
            </a:schemeClr>
          </a:solidFill>
        </p:spPr>
        <p:txBody>
          <a:bodyPr rtlCol="0" wrap="square">
            <a:spAutoFit/>
          </a:bodyPr>
          <a:p>
            <a:endParaRPr altLang="en-US" b="1" dirty="0" sz="4000" 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5397" y="1379799"/>
            <a:ext cx="10341205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dirty="0" lang="en-US"/>
              <a:t>Click </a:t>
            </a:r>
            <a:r>
              <a:rPr dirty="0" lang="en-US" err="1"/>
              <a:t>tro</a:t>
            </a:r>
            <a:r>
              <a:rPr dirty="0" lang="en-US"/>
              <a:t>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pic>
        <p:nvPicPr>
          <p:cNvPr id="2097157" name="图片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160724"/>
            <a:ext cx="11677650" cy="219075"/>
          </a:xfrm>
          <a:prstGeom prst="rect"/>
        </p:spPr>
      </p:pic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l" eaLnBrk="1" fontAlgn="base" hangingPunct="1" rtl="0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b="1" sz="4267" lang="en-US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dirty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682752" y="1889760"/>
            <a:ext cx="10826496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indent="0" marL="0">
              <a:buFontTx/>
              <a:buNone/>
              <a:defRPr b="1" sz="3733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</a:lvl2pPr>
            <a:lvl3pPr>
              <a:buFontTx/>
              <a:buNone/>
            </a:lvl3pPr>
            <a:lvl4pPr>
              <a:buFontTx/>
              <a:buNone/>
            </a:lvl4pPr>
            <a:lvl5pPr>
              <a:buFontTx/>
              <a:buNone/>
            </a:lvl5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l" eaLnBrk="1" fontAlgn="base" hangingPunct="1" rtl="0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b="1" sz="4267" lang="en-US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dirty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9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l" eaLnBrk="1" fontAlgn="base" hangingPunct="1" rtl="0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b="1" sz="4267" lang="en-US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310" name="Content Placeholder 2"/>
          <p:cNvSpPr>
            <a:spLocks noGrp="1"/>
          </p:cNvSpPr>
          <p:nvPr>
            <p:ph sz="half" idx="1"/>
          </p:nvPr>
        </p:nvSpPr>
        <p:spPr>
          <a:xfrm>
            <a:off x="682752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931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ubtitle and Content">
    <p:spTree>
      <p:nvGrpSpPr>
        <p:cNvPr id="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8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l" eaLnBrk="1" fontAlgn="base" hangingPunct="1" rtl="0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b="1" sz="4267" lang="en-US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329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9330" name="Content Placeholder 3"/>
          <p:cNvSpPr>
            <a:spLocks noGrp="1"/>
          </p:cNvSpPr>
          <p:nvPr>
            <p:ph sz="half" idx="2"/>
          </p:nvPr>
        </p:nvSpPr>
        <p:spPr>
          <a:xfrm>
            <a:off x="6190488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933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5315712" cy="492443"/>
          </a:xfrm>
        </p:spPr>
        <p:txBody>
          <a:bodyPr>
            <a:noAutofit/>
          </a:bodyPr>
          <a:lstStyle>
            <a:lvl1pPr indent="0" marL="0">
              <a:buFontTx/>
              <a:buNone/>
              <a:defRPr b="1" sz="3733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</a:lvl2pPr>
            <a:lvl3pPr>
              <a:buFontTx/>
              <a:buNone/>
            </a:lvl3pPr>
            <a:lvl4pPr>
              <a:buFontTx/>
              <a:buNone/>
            </a:lvl4pPr>
            <a:lvl5pPr>
              <a:buFontTx/>
              <a:buNone/>
            </a:lvl5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933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0488" y="1280161"/>
            <a:ext cx="5315712" cy="492443"/>
          </a:xfrm>
        </p:spPr>
        <p:txBody>
          <a:bodyPr>
            <a:noAutofit/>
          </a:bodyPr>
          <a:lstStyle>
            <a:lvl1pPr indent="0" marL="0">
              <a:buFontTx/>
              <a:buNone/>
              <a:defRPr b="1" sz="3733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</a:lvl2pPr>
            <a:lvl3pPr>
              <a:buFontTx/>
              <a:buNone/>
            </a:lvl3pPr>
            <a:lvl4pPr>
              <a:buFontTx/>
              <a:buNone/>
            </a:lvl4pPr>
            <a:lvl5pPr>
              <a:buFontTx/>
              <a:buNone/>
            </a:lvl5pPr>
          </a:lstStyle>
          <a:p>
            <a:pPr lvl="0"/>
            <a:r>
              <a:rPr altLang="en-US" lang="zh-CN"/>
              <a:t>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2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33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altLang="en-US" lang="zh-CN"/>
              <a:t>单击图标添加表格</a:t>
            </a:r>
            <a:endParaRPr dirty="0" lang="en-US"/>
          </a:p>
        </p:txBody>
      </p:sp>
      <p:sp>
        <p:nvSpPr>
          <p:cNvPr id="104933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indent="0" marL="0">
              <a:buFontTx/>
              <a:buNone/>
              <a:defRPr b="1" sz="3733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</a:lvl2pPr>
            <a:lvl3pPr>
              <a:buFontTx/>
              <a:buNone/>
            </a:lvl3pPr>
            <a:lvl4pPr>
              <a:buFontTx/>
              <a:buNone/>
            </a:lvl4pPr>
            <a:lvl5pPr>
              <a:buFontTx/>
              <a:buNone/>
            </a:lvl5pPr>
          </a:lstStyle>
          <a:p>
            <a:pPr lvl="0"/>
            <a:r>
              <a:rPr altLang="en-US" lang="zh-CN"/>
              <a:t>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315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altLang="en-US" lang="zh-CN"/>
              <a:t>单击图标添加图表</a:t>
            </a:r>
            <a:endParaRPr dirty="0" lang="en-US"/>
          </a:p>
        </p:txBody>
      </p:sp>
      <p:sp>
        <p:nvSpPr>
          <p:cNvPr id="10493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indent="0" marL="0">
              <a:buFontTx/>
              <a:buNone/>
              <a:defRPr b="1" sz="3733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</a:lvl2pPr>
            <a:lvl3pPr>
              <a:buFontTx/>
              <a:buNone/>
            </a:lvl3pPr>
            <a:lvl4pPr>
              <a:buFontTx/>
              <a:buNone/>
            </a:lvl4pPr>
            <a:lvl5pPr>
              <a:buFontTx/>
              <a:buNone/>
            </a:lvl5pPr>
          </a:lstStyle>
          <a:p>
            <a:pPr lvl="0"/>
            <a:r>
              <a:rPr altLang="en-US" lang="zh-CN"/>
              <a:t>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1821" y="329938"/>
            <a:ext cx="10826496" cy="917030"/>
          </a:xfrm>
          <a:prstGeom prst="rect"/>
          <a:noFill/>
          <a:ln w="9525" algn="ctr">
            <a:noFill/>
            <a:miter lim="800000"/>
            <a:headEnd/>
            <a:tailEnd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p>
            <a:pPr algn="l" eaLnBrk="1" fontAlgn="base" hangingPunct="1"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1821" y="1467593"/>
            <a:ext cx="10826496" cy="2585323"/>
          </a:xfrm>
          <a:prstGeom prst="rect"/>
          <a:noFill/>
          <a:ln w="9525" algn="ctr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spAutoFit/>
          </a:bodyPr>
          <a:p>
            <a:pPr lvl="0"/>
            <a:r>
              <a:rPr altLang="en-US" dirty="0" lang="zh-CN"/>
              <a:t>编辑母版文本样式</a:t>
            </a:r>
          </a:p>
          <a:p>
            <a:pPr lvl="1"/>
            <a:r>
              <a:rPr altLang="en-US" dirty="0" lang="zh-CN"/>
              <a:t>第二级</a:t>
            </a:r>
          </a:p>
          <a:p>
            <a:pPr lvl="2"/>
            <a:r>
              <a:rPr altLang="en-US" dirty="0" lang="zh-CN"/>
              <a:t>第三级</a:t>
            </a:r>
          </a:p>
          <a:p>
            <a:pPr lvl="3"/>
            <a:r>
              <a:rPr altLang="en-US" dirty="0" lang="zh-CN"/>
              <a:t>第四级</a:t>
            </a:r>
          </a:p>
          <a:p>
            <a:pPr lvl="4"/>
            <a:r>
              <a:rPr altLang="en-US" dirty="0" lang="zh-CN"/>
              <a:t>第五级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/>
  </p:transition>
  <p:txStyles>
    <p:titleStyle>
      <a:lvl1pPr algn="ctr" defTabSz="1219170" eaLnBrk="1" hangingPunct="1" latinLnBrk="0" rtl="0">
        <a:lnSpc>
          <a:spcPts val="4667"/>
        </a:lnSpc>
        <a:spcBef>
          <a:spcPct val="0"/>
        </a:spcBef>
        <a:buNone/>
        <a:defRPr b="1" sz="4267" kern="1200" lang="en-US" smtClean="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algn="l" defTabSz="1219170" eaLnBrk="1" fontAlgn="base" hangingPunct="1" indent="-365751" latinLnBrk="0" marL="365751" rtl="0">
        <a:lnSpc>
          <a:spcPct val="100000"/>
        </a:lnSpc>
        <a:spcBef>
          <a:spcPts val="1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b="1" sz="3200" kern="1200" lang="en-US" smtClean="0">
          <a:solidFill>
            <a:schemeClr val="tx1"/>
          </a:solidFill>
          <a:latin typeface="+mn-lt"/>
          <a:ea typeface="+mn-ea"/>
          <a:cs typeface="+mn-cs"/>
        </a:defRPr>
      </a:lvl1pPr>
      <a:lvl2pPr algn="l" defTabSz="1219170" eaLnBrk="1" fontAlgn="base" hangingPunct="1" indent="-365751" latinLnBrk="0" marL="731502" rtl="0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p"/>
        <a:defRPr b="1" sz="2933" kern="1200" lang="en-US" smtClean="0">
          <a:solidFill>
            <a:schemeClr val="tx1"/>
          </a:solidFill>
          <a:latin typeface="+mn-lt"/>
          <a:ea typeface="+mn-ea"/>
          <a:cs typeface="+mn-cs"/>
        </a:defRPr>
      </a:lvl2pPr>
      <a:lvl3pPr algn="l" defTabSz="1219170" eaLnBrk="1" fontAlgn="base" hangingPunct="1" indent="-365751" latinLnBrk="0" marL="1097253" rtl="0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b="1" sz="2667" kern="1200" lang="en-US" smtClean="0">
          <a:solidFill>
            <a:schemeClr val="tx1"/>
          </a:solidFill>
          <a:latin typeface="+mn-lt"/>
          <a:ea typeface="+mn-ea"/>
          <a:cs typeface="+mn-cs"/>
        </a:defRPr>
      </a:lvl3pPr>
      <a:lvl4pPr algn="l" defTabSz="1219170" eaLnBrk="1" fontAlgn="base" hangingPunct="1" indent="-365751" latinLnBrk="0" marL="1463003" rtl="0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b="1" sz="2400" kern="1200" lang="en-US" smtClean="0">
          <a:solidFill>
            <a:schemeClr val="tx1"/>
          </a:solidFill>
          <a:latin typeface="+mn-lt"/>
          <a:ea typeface="+mn-ea"/>
          <a:cs typeface="+mn-cs"/>
        </a:defRPr>
      </a:lvl4pPr>
      <a:lvl5pPr algn="l" defTabSz="1219170" eaLnBrk="1" fontAlgn="base" hangingPunct="1" indent="-365751" latinLnBrk="0" marL="1828754" rtl="0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b="1" dirty="0" sz="2133" kern="1200" lang="en-US" smtClean="0">
          <a:solidFill>
            <a:schemeClr val="tx1"/>
          </a:solidFill>
          <a:latin typeface="+mn-lt"/>
          <a:ea typeface="+mn-ea"/>
          <a:cs typeface="+mn-cs"/>
        </a:defRPr>
      </a:lvl5pPr>
      <a:lvl6pPr algn="l" defTabSz="1219170" eaLnBrk="1" hangingPunct="1" indent="-304792" latinLnBrk="0" marL="3352716" rtl="0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219170" eaLnBrk="1" hangingPunct="1" indent="-304792" latinLnBrk="0" marL="3962301" rtl="0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219170" eaLnBrk="1" hangingPunct="1" indent="-304792" latinLnBrk="0" marL="4571886" rtl="0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219170" eaLnBrk="1" hangingPunct="1" indent="-304792" latinLnBrk="0" marL="5181470" rtl="0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1219170" eaLnBrk="1" hangingPunct="1" latinLnBrk="0" marL="0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219170" eaLnBrk="1" hangingPunct="1" latinLnBrk="0" marL="609585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219170" eaLnBrk="1" hangingPunct="1" latinLnBrk="0" marL="1219170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219170" eaLnBrk="1" hangingPunct="1" latinLnBrk="0" marL="1828754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219170" eaLnBrk="1" hangingPunct="1" latinLnBrk="0" marL="2438339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219170" eaLnBrk="1" hangingPunct="1" latinLnBrk="0" marL="3047924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219170" eaLnBrk="1" hangingPunct="1" latinLnBrk="0" marL="3657509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219170" eaLnBrk="1" hangingPunct="1" latinLnBrk="0" marL="4267093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219170" eaLnBrk="1" hangingPunct="1" latinLnBrk="0" marL="4876678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tags" Target="../tags/tag5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tags" Target="../tags/tag6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tags" Target="../tags/tag7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3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6" Type="http://schemas.openxmlformats.org/officeDocument/2006/relationships/tags" Target="../tags/tag8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3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6" Type="http://schemas.openxmlformats.org/officeDocument/2006/relationships/image" Target="../media/image40.png"/><Relationship Id="rId7" Type="http://schemas.openxmlformats.org/officeDocument/2006/relationships/image" Target="../media/image31.png"/><Relationship Id="rId8" Type="http://schemas.openxmlformats.org/officeDocument/2006/relationships/tags" Target="../tags/tag9.xml"/><Relationship Id="rId9" Type="http://schemas.openxmlformats.org/officeDocument/2006/relationships/slideLayout" Target="../slideLayouts/slideLayout4.xml"/><Relationship Id="rId10" Type="http://schemas.openxmlformats.org/officeDocument/2006/relationships/notesSlide" Target="../notesSlides/notesSlide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3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0.png"/><Relationship Id="rId10" Type="http://schemas.openxmlformats.org/officeDocument/2006/relationships/tags" Target="../tags/tag10.xml"/><Relationship Id="rId11" Type="http://schemas.openxmlformats.org/officeDocument/2006/relationships/slideLayout" Target="../slideLayouts/slideLayout4.xml"/><Relationship Id="rId12" Type="http://schemas.openxmlformats.org/officeDocument/2006/relationships/notesSlide" Target="../notesSlides/notesSlide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3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6" Type="http://schemas.openxmlformats.org/officeDocument/2006/relationships/tags" Target="../tags/tag11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emf"/><Relationship Id="rId12" Type="http://schemas.openxmlformats.org/officeDocument/2006/relationships/image" Target="../media/image18.png"/><Relationship Id="rId13" Type="http://schemas.openxmlformats.org/officeDocument/2006/relationships/image" Target="../media/image19.jpeg"/><Relationship Id="rId14" Type="http://schemas.openxmlformats.org/officeDocument/2006/relationships/image" Target="../media/image20.jpeg"/><Relationship Id="rId15" Type="http://schemas.openxmlformats.org/officeDocument/2006/relationships/image" Target="../media/image21.emf"/><Relationship Id="rId16" Type="http://schemas.openxmlformats.org/officeDocument/2006/relationships/image" Target="../media/image22.jpe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jpeg"/><Relationship Id="rId20" Type="http://schemas.openxmlformats.org/officeDocument/2006/relationships/slideLayout" Target="../slideLayouts/slideLayout4.xml"/><Relationship Id="rId21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3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6" Type="http://schemas.openxmlformats.org/officeDocument/2006/relationships/tags" Target="../tags/tag12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20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3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6" Type="http://schemas.openxmlformats.org/officeDocument/2006/relationships/image" Target="../media/image49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2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3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6" Type="http://schemas.openxmlformats.org/officeDocument/2006/relationships/image" Target="../media/image49.png"/><Relationship Id="rId7" Type="http://schemas.openxmlformats.org/officeDocument/2006/relationships/image" Target="../media/image31.png"/><Relationship Id="rId8" Type="http://schemas.openxmlformats.org/officeDocument/2006/relationships/image" Target="../media/image40.png"/><Relationship Id="rId9" Type="http://schemas.openxmlformats.org/officeDocument/2006/relationships/tags" Target="../tags/tag13.xml"/><Relationship Id="rId10" Type="http://schemas.openxmlformats.org/officeDocument/2006/relationships/slideLayout" Target="../slideLayouts/slideLayout4.xml"/><Relationship Id="rId11" Type="http://schemas.openxmlformats.org/officeDocument/2006/relationships/notesSlide" Target="../notesSlides/notesSlide2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3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6" Type="http://schemas.openxmlformats.org/officeDocument/2006/relationships/image" Target="../media/image47.png"/><Relationship Id="rId7" Type="http://schemas.openxmlformats.org/officeDocument/2006/relationships/image" Target="../media/image40.png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2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3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6" Type="http://schemas.openxmlformats.org/officeDocument/2006/relationships/tags" Target="../tags/tag14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2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3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6" Type="http://schemas.openxmlformats.org/officeDocument/2006/relationships/tags" Target="../tags/tag15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2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3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6" Type="http://schemas.openxmlformats.org/officeDocument/2006/relationships/image" Target="../media/image50.png"/><Relationship Id="rId7" Type="http://schemas.openxmlformats.org/officeDocument/2006/relationships/tags" Target="../tags/tag16.xml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26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3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6" Type="http://schemas.openxmlformats.org/officeDocument/2006/relationships/image" Target="../media/image49.png"/><Relationship Id="rId7" Type="http://schemas.openxmlformats.org/officeDocument/2006/relationships/image" Target="../media/image51.png"/><Relationship Id="rId8" Type="http://schemas.openxmlformats.org/officeDocument/2006/relationships/image" Target="../media/image40.png"/><Relationship Id="rId9" Type="http://schemas.openxmlformats.org/officeDocument/2006/relationships/image" Target="../media/image50.png"/><Relationship Id="rId10" Type="http://schemas.openxmlformats.org/officeDocument/2006/relationships/tags" Target="../tags/tag17.xml"/><Relationship Id="rId11" Type="http://schemas.openxmlformats.org/officeDocument/2006/relationships/slideLayout" Target="../slideLayouts/slideLayout4.xml"/><Relationship Id="rId12" Type="http://schemas.openxmlformats.org/officeDocument/2006/relationships/notesSlide" Target="../notesSlides/notesSlide2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3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6" Type="http://schemas.openxmlformats.org/officeDocument/2006/relationships/image" Target="../media/image31.png"/><Relationship Id="rId7" Type="http://schemas.openxmlformats.org/officeDocument/2006/relationships/tags" Target="../tags/tag18.xml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28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3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6" Type="http://schemas.openxmlformats.org/officeDocument/2006/relationships/image" Target="../media/image31.png"/><Relationship Id="rId7" Type="http://schemas.openxmlformats.org/officeDocument/2006/relationships/image" Target="../media/image51.png"/><Relationship Id="rId8" Type="http://schemas.openxmlformats.org/officeDocument/2006/relationships/image" Target="../media/image40.png"/><Relationship Id="rId9" Type="http://schemas.openxmlformats.org/officeDocument/2006/relationships/tags" Target="../tags/tag19.xml"/><Relationship Id="rId10" Type="http://schemas.openxmlformats.org/officeDocument/2006/relationships/slideLayout" Target="../slideLayouts/slideLayout4.xml"/><Relationship Id="rId11" Type="http://schemas.openxmlformats.org/officeDocument/2006/relationships/notesSlide" Target="../notesSlides/notesSlide2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tags" Target="../tags/tag1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3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3" Type="http://schemas.microsoft.com/office/2007/relationships/diagramDrawing" Target="../diagrams/drawing17.xml"/><Relationship Id="rId4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0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3" Type="http://schemas.microsoft.com/office/2007/relationships/diagramDrawing" Target="../diagrams/drawing18.xml"/><Relationship Id="rId4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1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3" Type="http://schemas.microsoft.com/office/2007/relationships/diagramDrawing" Target="../diagrams/drawing19.xml"/><Relationship Id="rId4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6" Type="http://schemas.openxmlformats.org/officeDocument/2006/relationships/image" Target="../media/image31.png"/><Relationship Id="rId7" Type="http://schemas.openxmlformats.org/officeDocument/2006/relationships/tags" Target="../tags/tag20.xml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3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3" Type="http://schemas.microsoft.com/office/2007/relationships/diagramDrawing" Target="../diagrams/drawing20.xml"/><Relationship Id="rId4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6" Type="http://schemas.openxmlformats.org/officeDocument/2006/relationships/image" Target="../media/image31.png"/><Relationship Id="rId7" Type="http://schemas.openxmlformats.org/officeDocument/2006/relationships/image" Target="../media/image40.png"/><Relationship Id="rId8" Type="http://schemas.openxmlformats.org/officeDocument/2006/relationships/tags" Target="../tags/tag21.xml"/><Relationship Id="rId9" Type="http://schemas.openxmlformats.org/officeDocument/2006/relationships/slideLayout" Target="../slideLayouts/slideLayout4.xml"/><Relationship Id="rId10" Type="http://schemas.openxmlformats.org/officeDocument/2006/relationships/notesSlide" Target="../notesSlides/notesSlide33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3" Type="http://schemas.microsoft.com/office/2007/relationships/diagramDrawing" Target="../diagrams/drawing21.xml"/><Relationship Id="rId4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4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3" Type="http://schemas.microsoft.com/office/2007/relationships/diagramDrawing" Target="../diagrams/drawing22.xml"/><Relationship Id="rId4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6" Type="http://schemas.openxmlformats.org/officeDocument/2006/relationships/tags" Target="../tags/tag22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35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3" Type="http://schemas.microsoft.com/office/2007/relationships/diagramDrawing" Target="../diagrams/drawing23.xml"/><Relationship Id="rId4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6" Type="http://schemas.openxmlformats.org/officeDocument/2006/relationships/tags" Target="../tags/tag23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36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3" Type="http://schemas.microsoft.com/office/2007/relationships/diagramDrawing" Target="../diagrams/drawing24.xml"/><Relationship Id="rId4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6" Type="http://schemas.openxmlformats.org/officeDocument/2006/relationships/image" Target="../media/image49.png"/><Relationship Id="rId7" Type="http://schemas.openxmlformats.org/officeDocument/2006/relationships/image" Target="../media/image40.png"/><Relationship Id="rId8" Type="http://schemas.openxmlformats.org/officeDocument/2006/relationships/tags" Target="../tags/tag24.xml"/><Relationship Id="rId9" Type="http://schemas.openxmlformats.org/officeDocument/2006/relationships/slideLayout" Target="../slideLayouts/slideLayout4.xml"/><Relationship Id="rId10" Type="http://schemas.openxmlformats.org/officeDocument/2006/relationships/notesSlide" Target="../notesSlides/notesSlide37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3" Type="http://schemas.microsoft.com/office/2007/relationships/diagramDrawing" Target="../diagrams/drawing25.xml"/><Relationship Id="rId4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8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diagramLayout" Target="../diagrams/layout26.xml"/><Relationship Id="rId3" Type="http://schemas.openxmlformats.org/officeDocument/2006/relationships/diagramData" Target="../diagrams/data26.xml"/><Relationship Id="rId4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6" Type="http://schemas.openxmlformats.org/officeDocument/2006/relationships/diagramQuickStyle" Target="../diagrams/quickStyle26.xml"/><Relationship Id="rId7" Type="http://schemas.openxmlformats.org/officeDocument/2006/relationships/tags" Target="../tags/tag25.xml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40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diagramLayout" Target="../diagrams/layout27.xml"/><Relationship Id="rId3" Type="http://schemas.openxmlformats.org/officeDocument/2006/relationships/diagramData" Target="../diagrams/data27.xml"/><Relationship Id="rId4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6" Type="http://schemas.openxmlformats.org/officeDocument/2006/relationships/diagramQuickStyle" Target="../diagrams/quickStyle27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41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diagramLayout" Target="../diagrams/layout28.xml"/><Relationship Id="rId3" Type="http://schemas.openxmlformats.org/officeDocument/2006/relationships/diagramData" Target="../diagrams/data28.xml"/><Relationship Id="rId4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6" Type="http://schemas.openxmlformats.org/officeDocument/2006/relationships/diagramQuickStyle" Target="../diagrams/quickStyle28.xml"/><Relationship Id="rId7" Type="http://schemas.openxmlformats.org/officeDocument/2006/relationships/tags" Target="../tags/tag26.xml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4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chart" Target="../charts/chart7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44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slideLayout" Target="../slideLayouts/slideLayout4.xml"/><Relationship Id="rId10" Type="http://schemas.openxmlformats.org/officeDocument/2006/relationships/notesSlide" Target="../notesSlides/notesSlide46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tags" Target="../tags/tag28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31.png"/><Relationship Id="rId3" Type="http://schemas.openxmlformats.org/officeDocument/2006/relationships/image" Target="../media/image40.png"/><Relationship Id="rId4" Type="http://schemas.openxmlformats.org/officeDocument/2006/relationships/image" Target="../media/image61.png"/><Relationship Id="rId5" Type="http://schemas.openxmlformats.org/officeDocument/2006/relationships/image" Target="../media/image47.png"/><Relationship Id="rId6" Type="http://schemas.openxmlformats.org/officeDocument/2006/relationships/tags" Target="../tags/tag29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48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31.png"/><Relationship Id="rId3" Type="http://schemas.openxmlformats.org/officeDocument/2006/relationships/image" Target="../media/image40.png"/><Relationship Id="rId4" Type="http://schemas.openxmlformats.org/officeDocument/2006/relationships/image" Target="../media/image61.png"/><Relationship Id="rId5" Type="http://schemas.openxmlformats.org/officeDocument/2006/relationships/image" Target="../media/image53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4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tags" Target="../tags/tag30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slideLayout" Target="../slideLayouts/slideLayout4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slideLayout" Target="../slideLayouts/slideLayout4.xml"/><Relationship Id="rId11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tags" Target="../tags/tag3.xml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副标题 1"/>
          <p:cNvSpPr>
            <a:spLocks noGrp="1"/>
          </p:cNvSpPr>
          <p:nvPr>
            <p:ph type="subTitle" idx="1"/>
          </p:nvPr>
        </p:nvSpPr>
        <p:spPr>
          <a:xfrm>
            <a:off x="1680256" y="3110231"/>
            <a:ext cx="8831487" cy="2123440"/>
          </a:xfrm>
        </p:spPr>
        <p:txBody>
          <a:bodyPr/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altLang="zh-CN" dirty="0" sz="2800" i="0" lang="en-US" u="sng">
                <a:solidFill>
                  <a:srgbClr val="C00000"/>
                </a:solidFill>
              </a:rPr>
              <a:t>Yu Gao</a:t>
            </a:r>
            <a:r>
              <a:rPr altLang="zh-CN" b="0" dirty="0" sz="2800" i="0" lang="en-US">
                <a:solidFill>
                  <a:schemeClr val="tx1"/>
                </a:solidFill>
              </a:rPr>
              <a:t>, </a:t>
            </a:r>
            <a:r>
              <a:rPr altLang="zh-CN" b="0" dirty="0" sz="2800" i="0" lang="en-US" err="1">
                <a:solidFill>
                  <a:schemeClr val="tx1"/>
                </a:solidFill>
              </a:rPr>
              <a:t>Wensheng</a:t>
            </a:r>
            <a:r>
              <a:rPr altLang="zh-CN" b="0" dirty="0" sz="2800" i="0" lang="en-US">
                <a:solidFill>
                  <a:schemeClr val="tx1"/>
                </a:solidFill>
              </a:rPr>
              <a:t> Dou, Feng Qin, </a:t>
            </a:r>
            <a:r>
              <a:rPr altLang="zh-CN" b="0" dirty="0" sz="2800" i="0" lang="en-US" err="1">
                <a:solidFill>
                  <a:schemeClr val="tx1"/>
                </a:solidFill>
              </a:rPr>
              <a:t>Chushu</a:t>
            </a:r>
            <a:r>
              <a:rPr altLang="zh-CN" b="0" dirty="0" sz="2800" i="0" lang="en-US">
                <a:solidFill>
                  <a:schemeClr val="tx1"/>
                </a:solidFill>
              </a:rPr>
              <a:t> Gao, Dong Wang, Jun Wei, </a:t>
            </a:r>
            <a:r>
              <a:rPr altLang="zh-CN" b="0" dirty="0" sz="2800" i="0" lang="en-US" err="1">
                <a:solidFill>
                  <a:schemeClr val="tx1"/>
                </a:solidFill>
              </a:rPr>
              <a:t>Ruirui</a:t>
            </a:r>
            <a:r>
              <a:rPr altLang="zh-CN" b="0" dirty="0" sz="2800" i="0" lang="en-US">
                <a:solidFill>
                  <a:schemeClr val="tx1"/>
                </a:solidFill>
              </a:rPr>
              <a:t> Huang, Li Zhou, Yongming Wu</a:t>
            </a: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altLang="zh-CN" b="0" dirty="0" sz="2800" i="0" lang="en-US">
              <a:solidFill>
                <a:schemeClr val="tx1"/>
              </a:solidFill>
            </a:endParaRPr>
          </a:p>
          <a:p>
            <a:endParaRPr altLang="en-US" dirty="0" sz="2800" i="0" lang="zh-CN">
              <a:solidFill>
                <a:schemeClr val="tx1"/>
              </a:solidFill>
            </a:endParaRPr>
          </a:p>
        </p:txBody>
      </p:sp>
      <p:sp>
        <p:nvSpPr>
          <p:cNvPr id="1048581" name="标题 1"/>
          <p:cNvSpPr txBox="1"/>
          <p:nvPr/>
        </p:nvSpPr>
        <p:spPr>
          <a:xfrm>
            <a:off x="970597" y="1159817"/>
            <a:ext cx="10250806" cy="1885528"/>
          </a:xfrm>
          <a:prstGeom prst="rect"/>
        </p:spPr>
        <p:txBody>
          <a:bodyPr>
            <a:noAutofit/>
          </a:bodyPr>
          <a:lstStyle>
            <a:lvl1pPr algn="ctr" defTabSz="1219170" eaLnBrk="1" hangingPunct="1" latinLnBrk="0" rtl="0">
              <a:lnSpc>
                <a:spcPts val="4667"/>
              </a:lnSpc>
              <a:spcBef>
                <a:spcPct val="0"/>
              </a:spcBef>
              <a:buNone/>
              <a:defRPr b="1" sz="4267" kern="1200" lang="en-US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altLang="zh-CN" dirty="0" sz="4800" lang="en-US">
                <a:solidFill>
                  <a:schemeClr val="bg1"/>
                </a:solidFill>
              </a:rPr>
              <a:t>An Empirical Study on Crash Recovery Bugs in Large-Scale Distributed Systems</a:t>
            </a:r>
            <a:endParaRPr altLang="zh-CN" dirty="0" sz="4800"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554535" y="4330904"/>
            <a:ext cx="1477778" cy="1436400"/>
          </a:xfrm>
          <a:prstGeom prst="rect"/>
        </p:spPr>
      </p:pic>
      <p:pic>
        <p:nvPicPr>
          <p:cNvPr id="2097154" name="图片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91600" y="4538284"/>
            <a:ext cx="2856679" cy="1020243"/>
          </a:xfrm>
          <a:prstGeom prst="rect"/>
        </p:spPr>
      </p:pic>
      <p:sp>
        <p:nvSpPr>
          <p:cNvPr id="1048582" name="文本框 14"/>
          <p:cNvSpPr txBox="1"/>
          <p:nvPr/>
        </p:nvSpPr>
        <p:spPr>
          <a:xfrm>
            <a:off x="827123" y="5888490"/>
            <a:ext cx="2786205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1400" lang="en-US"/>
              <a:t>Institute of Software, </a:t>
            </a:r>
          </a:p>
          <a:p>
            <a:pPr algn="ctr"/>
            <a:r>
              <a:rPr altLang="zh-CN" b="1" dirty="0" sz="1400" lang="en-US"/>
              <a:t>Chinese Academy of Sciences</a:t>
            </a:r>
            <a:endParaRPr altLang="en-US" b="1" dirty="0" sz="1400" lang="zh-CN"/>
          </a:p>
        </p:txBody>
      </p:sp>
      <p:pic>
        <p:nvPicPr>
          <p:cNvPr id="2097155" name="图片 1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232929" y="4329508"/>
            <a:ext cx="1448606" cy="1437796"/>
          </a:xfrm>
          <a:prstGeom prst="rect"/>
        </p:spPr>
      </p:pic>
      <p:sp>
        <p:nvSpPr>
          <p:cNvPr id="1048583" name="文本框 19"/>
          <p:cNvSpPr txBox="1"/>
          <p:nvPr/>
        </p:nvSpPr>
        <p:spPr>
          <a:xfrm>
            <a:off x="3564129" y="5888490"/>
            <a:ext cx="2786205" cy="52322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ctr">
              <a:defRPr b="1" sz="1400"/>
            </a:lvl1pPr>
          </a:lstStyle>
          <a:p>
            <a:r>
              <a:rPr altLang="zh-CN" dirty="0" lang="en-US"/>
              <a:t>University of Chinese Academy of Sciences</a:t>
            </a:r>
            <a:endParaRPr altLang="en-US" dirty="0" lang="zh-CN"/>
          </a:p>
        </p:txBody>
      </p:sp>
      <p:sp>
        <p:nvSpPr>
          <p:cNvPr id="1048584" name="矩形 20"/>
          <p:cNvSpPr/>
          <p:nvPr/>
        </p:nvSpPr>
        <p:spPr>
          <a:xfrm>
            <a:off x="6162045" y="5888490"/>
            <a:ext cx="2361544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1400" lang="en-US"/>
              <a:t>The Ohio State University</a:t>
            </a:r>
            <a:endParaRPr altLang="en-US" b="1" dirty="0" sz="1400" lang="zh-CN"/>
          </a:p>
        </p:txBody>
      </p:sp>
      <p:sp>
        <p:nvSpPr>
          <p:cNvPr id="1048585" name="矩形 21"/>
          <p:cNvSpPr/>
          <p:nvPr/>
        </p:nvSpPr>
        <p:spPr>
          <a:xfrm>
            <a:off x="8881893" y="5888489"/>
            <a:ext cx="2361544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1400" lang="en-US"/>
              <a:t>Alibaba Group</a:t>
            </a:r>
            <a:endParaRPr altLang="en-US" b="1" dirty="0" sz="1400" lang="zh-CN"/>
          </a:p>
        </p:txBody>
      </p:sp>
      <p:pic>
        <p:nvPicPr>
          <p:cNvPr id="2097156" name="图片 2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589760" y="4197708"/>
            <a:ext cx="2891391" cy="1682880"/>
          </a:xfrm>
          <a:prstGeom prst="rect"/>
        </p:spPr>
      </p:pic>
    </p:spTree>
  </p:cSld>
  <p:clrMapOvr>
    <a:masterClrMapping/>
  </p:clrMapOvr>
  <p:transition advTm="17332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内容占位符 1"/>
          <p:cNvSpPr>
            <a:spLocks noGrp="1"/>
          </p:cNvSpPr>
          <p:nvPr>
            <p:ph idx="1"/>
          </p:nvPr>
        </p:nvSpPr>
        <p:spPr>
          <a:xfrm>
            <a:off x="925397" y="1324290"/>
            <a:ext cx="10341205" cy="5831841"/>
          </a:xfrm>
        </p:spPr>
        <p:txBody>
          <a:bodyPr/>
          <a:p>
            <a:r>
              <a:rPr altLang="zh-CN" dirty="0" sz="2400" lang="en-US">
                <a:solidFill>
                  <a:srgbClr val="FF0000"/>
                </a:solidFill>
              </a:rPr>
              <a:t>103</a:t>
            </a:r>
            <a:r>
              <a:rPr altLang="zh-CN" dirty="0" sz="2400" lang="en-US"/>
              <a:t> CR bugs</a:t>
            </a:r>
          </a:p>
          <a:p>
            <a:r>
              <a:rPr altLang="zh-CN" dirty="0" sz="2400" lang="en-US">
                <a:solidFill>
                  <a:srgbClr val="FF0000"/>
                </a:solidFill>
              </a:rPr>
              <a:t>4</a:t>
            </a:r>
            <a:r>
              <a:rPr altLang="zh-CN" dirty="0" sz="2400" lang="en-US"/>
              <a:t> varied distributed systems</a:t>
            </a:r>
          </a:p>
          <a:p>
            <a:endParaRPr altLang="zh-CN" dirty="0" sz="2400" lang="en-US"/>
          </a:p>
          <a:p>
            <a:endParaRPr altLang="zh-CN" dirty="0" sz="2400" lang="en-US"/>
          </a:p>
          <a:p>
            <a:endParaRPr altLang="zh-CN" dirty="0" sz="2400" lang="en-US"/>
          </a:p>
          <a:p>
            <a:pPr indent="0" marL="0">
              <a:buNone/>
            </a:pPr>
            <a:endParaRPr altLang="zh-CN" dirty="0" sz="2400" lang="en-US"/>
          </a:p>
          <a:p>
            <a:r>
              <a:rPr altLang="zh-CN" dirty="0" sz="2400" lang="en-US"/>
              <a:t>Bugs reported during </a:t>
            </a:r>
            <a:r>
              <a:rPr altLang="zh-CN" dirty="0" sz="2400" lang="en-US">
                <a:solidFill>
                  <a:srgbClr val="FF0000"/>
                </a:solidFill>
              </a:rPr>
              <a:t>2011-2014</a:t>
            </a:r>
          </a:p>
          <a:p>
            <a:r>
              <a:rPr altLang="zh-CN" dirty="0" sz="2400" lang="en-US"/>
              <a:t>We carefully study each bug </a:t>
            </a:r>
          </a:p>
          <a:p>
            <a:pPr lvl="1"/>
            <a:r>
              <a:rPr altLang="zh-CN" b="0" dirty="0" sz="2400" lang="en-US"/>
              <a:t>Inspect comments, patches and source code</a:t>
            </a:r>
          </a:p>
          <a:p>
            <a:pPr lvl="1"/>
            <a:r>
              <a:rPr altLang="zh-CN" b="0" dirty="0" sz="2400" lang="en-US"/>
              <a:t>Write down all steps to reproduce</a:t>
            </a:r>
          </a:p>
          <a:p>
            <a:endParaRPr altLang="en-US" dirty="0" sz="2400" lang="zh-CN"/>
          </a:p>
        </p:txBody>
      </p:sp>
      <p:graphicFrame>
        <p:nvGraphicFramePr>
          <p:cNvPr id="4194305" name="表格 21"/>
          <p:cNvGraphicFramePr>
            <a:graphicFrameLocks noGrp="1"/>
          </p:cNvGraphicFramePr>
          <p:nvPr/>
        </p:nvGraphicFramePr>
        <p:xfrm>
          <a:off x="1077152" y="2567109"/>
          <a:ext cx="10037696" cy="192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424"/>
                <a:gridCol w="2782040"/>
                <a:gridCol w="2236808"/>
                <a:gridCol w="2509424"/>
              </a:tblGrid>
              <a:tr h="370840">
                <a:tc>
                  <a:txBody>
                    <a:bodyPr/>
                    <a:p>
                      <a:pPr algn="ctr"/>
                      <a:endParaRPr altLang="zh-CN" dirty="0" sz="1800" lang="en-US"/>
                    </a:p>
                    <a:p>
                      <a:pPr algn="ctr"/>
                      <a:endParaRPr altLang="zh-CN" dirty="0" sz="1800" lang="en-US"/>
                    </a:p>
                    <a:p>
                      <a:pPr algn="ctr"/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altLang="zh-CN" dirty="0" sz="1800" lang="en-US"/>
                        <a:t>Coordination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dirty="0" sz="1800" lang="en-US"/>
                        <a:t>Computing framework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dirty="0" sz="1800" lang="en-US"/>
                        <a:t>Storage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dirty="0" sz="1800" lang="en-US"/>
                        <a:t>Storage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altLang="zh-CN" dirty="0" sz="1800" lang="en-US"/>
                        <a:t>Master/slave based on leader election 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dirty="0" sz="1800" lang="en-US"/>
                        <a:t>Master/slave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dirty="0" sz="1800" lang="en-US"/>
                        <a:t>Master/slave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altLang="zh-CN" dirty="0" sz="1800" lang="en-US"/>
                        <a:t>Peer-to-peer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8710" name="标题 2"/>
          <p:cNvSpPr>
            <a:spLocks noGrp="1"/>
          </p:cNvSpPr>
          <p:nvPr>
            <p:ph type="title"/>
          </p:nvPr>
        </p:nvSpPr>
        <p:spPr>
          <a:xfrm>
            <a:off x="748739" y="311085"/>
            <a:ext cx="11051833" cy="849639"/>
          </a:xfrm>
        </p:spPr>
        <p:txBody>
          <a:bodyPr/>
          <a:p>
            <a:r>
              <a:rPr altLang="zh-CN" dirty="0" lang="en-US" err="1"/>
              <a:t>CREB</a:t>
            </a:r>
            <a:r>
              <a:rPr altLang="zh-CN" dirty="0" lang="en-US"/>
              <a:t>: study on </a:t>
            </a:r>
            <a:r>
              <a:rPr altLang="zh-CN" dirty="0" lang="en-US" u="sng"/>
              <a:t>C</a:t>
            </a:r>
            <a:r>
              <a:rPr altLang="zh-CN" dirty="0" lang="en-US"/>
              <a:t>rash </a:t>
            </a:r>
            <a:r>
              <a:rPr altLang="zh-CN" dirty="0" lang="en-US" err="1" u="sng"/>
              <a:t>RE</a:t>
            </a:r>
            <a:r>
              <a:rPr altLang="zh-CN" dirty="0" lang="en-US" err="1"/>
              <a:t>covery</a:t>
            </a:r>
            <a:r>
              <a:rPr altLang="zh-CN" dirty="0" lang="en-US"/>
              <a:t> </a:t>
            </a:r>
            <a:r>
              <a:rPr altLang="zh-CN" dirty="0" lang="en-US" u="sng"/>
              <a:t>B</a:t>
            </a:r>
            <a:r>
              <a:rPr altLang="zh-CN" dirty="0" lang="en-US"/>
              <a:t>ugs</a:t>
            </a:r>
            <a:endParaRPr altLang="en-US" dirty="0" lang="zh-CN"/>
          </a:p>
        </p:txBody>
      </p:sp>
      <p:pic>
        <p:nvPicPr>
          <p:cNvPr id="2097220" name="Picture 6" descr="Integrations-ApacheZookeeper-340x216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53" t="16103" r="2318" b="16027"/>
          <a:stretch>
            <a:fillRect/>
          </a:stretch>
        </p:blipFill>
        <p:spPr>
          <a:xfrm>
            <a:off x="1458152" y="2627657"/>
            <a:ext cx="1697364" cy="797853"/>
          </a:xfrm>
          <a:prstGeom prst="rect"/>
        </p:spPr>
      </p:pic>
      <p:pic>
        <p:nvPicPr>
          <p:cNvPr id="2097221" name="Picture 7" descr="2000px-Cassandra_logo.svg.pn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254190" y="2600467"/>
            <a:ext cx="1271040" cy="852232"/>
          </a:xfrm>
          <a:prstGeom prst="rect"/>
        </p:spPr>
      </p:pic>
      <p:pic>
        <p:nvPicPr>
          <p:cNvPr id="2097222" name="Picture 9" descr="apache-hbase-image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t="26314" b="28617"/>
          <a:stretch>
            <a:fillRect/>
          </a:stretch>
        </p:blipFill>
        <p:spPr>
          <a:xfrm>
            <a:off x="6438244" y="2678116"/>
            <a:ext cx="2059595" cy="696934"/>
          </a:xfrm>
          <a:prstGeom prst="rect"/>
        </p:spPr>
      </p:pic>
      <p:pic>
        <p:nvPicPr>
          <p:cNvPr id="2097223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3915320" y="2750868"/>
            <a:ext cx="2059595" cy="652350"/>
          </a:xfrm>
          <a:prstGeom prst="rect"/>
        </p:spPr>
      </p:pic>
    </p:spTree>
  </p:cSld>
  <p:clrMapOvr>
    <a:masterClrMapping/>
  </p:clrMapOvr>
  <p:transition advTm="27103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内容占位符 1"/>
          <p:cNvSpPr>
            <a:spLocks noGrp="1"/>
          </p:cNvSpPr>
          <p:nvPr>
            <p:ph idx="1"/>
          </p:nvPr>
        </p:nvSpPr>
        <p:spPr>
          <a:xfrm>
            <a:off x="925397" y="1379799"/>
            <a:ext cx="10341205" cy="5082540"/>
          </a:xfrm>
          <a:noFill/>
          <a:ln w="9525" algn="ctr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spAutoFit/>
          </a:bodyPr>
          <a:p>
            <a:r>
              <a:rPr altLang="zh-CN" dirty="0" sz="2800" lang="en-US"/>
              <a:t>RQ1: Root cause</a:t>
            </a:r>
          </a:p>
          <a:p>
            <a:pPr lvl="1"/>
            <a:r>
              <a:rPr altLang="zh-CN" b="0" dirty="0" sz="2800" lang="en-US"/>
              <a:t>What are the root causes for CR bugs?</a:t>
            </a:r>
          </a:p>
          <a:p>
            <a:r>
              <a:rPr altLang="zh-CN" dirty="0" sz="2800" lang="en-US"/>
              <a:t>RQ2: Triggering condition</a:t>
            </a:r>
          </a:p>
          <a:p>
            <a:pPr lvl="1"/>
            <a:r>
              <a:rPr altLang="zh-CN" b="0" dirty="0" sz="2800" lang="en-US"/>
              <a:t>How is a CR bug triggered? </a:t>
            </a:r>
          </a:p>
          <a:p>
            <a:r>
              <a:rPr altLang="zh-CN" dirty="0" sz="2800" lang="en-US"/>
              <a:t>RQ3: Bug impact</a:t>
            </a:r>
          </a:p>
          <a:p>
            <a:pPr lvl="1"/>
            <a:r>
              <a:rPr altLang="zh-CN" b="0" dirty="0" sz="2800" lang="en-US"/>
              <a:t>What impacts do CR bugs have?</a:t>
            </a:r>
          </a:p>
          <a:p>
            <a:r>
              <a:rPr altLang="zh-CN" dirty="0" sz="2800" lang="en-US"/>
              <a:t>RQ4: Fixing</a:t>
            </a:r>
          </a:p>
          <a:p>
            <a:pPr lvl="1"/>
            <a:r>
              <a:rPr altLang="zh-CN" b="0" dirty="0" sz="2800" lang="en-US"/>
              <a:t>How do developers fix CR bugs?</a:t>
            </a:r>
            <a:endParaRPr altLang="en-US" b="0" dirty="0" sz="2800" lang="zh-CN"/>
          </a:p>
          <a:p>
            <a:endParaRPr altLang="en-US" dirty="0" sz="2800" lang="zh-CN"/>
          </a:p>
        </p:txBody>
      </p:sp>
      <p:sp>
        <p:nvSpPr>
          <p:cNvPr id="1048715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Research questions</a:t>
            </a:r>
            <a:endParaRPr altLang="en-US" dirty="0" lang="zh-CN"/>
          </a:p>
        </p:txBody>
      </p:sp>
      <p:pic>
        <p:nvPicPr>
          <p:cNvPr id="2097224" name="图片 24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25932" y="4385957"/>
            <a:ext cx="2480311" cy="2472044"/>
          </a:xfrm>
          <a:prstGeom prst="rect"/>
        </p:spPr>
      </p:pic>
    </p:spTree>
  </p:cSld>
  <p:clrMapOvr>
    <a:masterClrMapping/>
  </p:clrMapOvr>
  <p:transition advTm="17701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矩形 3"/>
          <p:cNvSpPr/>
          <p:nvPr/>
        </p:nvSpPr>
        <p:spPr>
          <a:xfrm>
            <a:off x="1499309" y="2088634"/>
            <a:ext cx="2786380" cy="510540"/>
          </a:xfrm>
          <a:prstGeom prst="rect"/>
        </p:spPr>
        <p:txBody>
          <a:bodyPr wrap="none">
            <a:spAutoFit/>
          </a:bodyPr>
          <a:p>
            <a:r>
              <a:rPr altLang="zh-CN" b="1" dirty="0" sz="2800" lang="en-US"/>
              <a:t>RQ1: Root cause</a:t>
            </a:r>
          </a:p>
        </p:txBody>
      </p:sp>
    </p:spTree>
  </p:cSld>
  <p:clrMapOvr>
    <a:masterClrMapping/>
  </p:clrMapOvr>
  <p:transition advTm="703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06" name="图表 3"/>
          <p:cNvGraphicFramePr>
            <a:graphicFrameLocks/>
          </p:cNvGraphicFramePr>
          <p:nvPr/>
        </p:nvGraphicFramePr>
        <p:xfrm>
          <a:off x="1796687" y="1491059"/>
          <a:ext cx="8175085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28" name="圆角矩形 23"/>
          <p:cNvSpPr/>
          <p:nvPr/>
        </p:nvSpPr>
        <p:spPr bwMode="gray">
          <a:xfrm>
            <a:off x="1796686" y="1605281"/>
            <a:ext cx="3699339" cy="3528392"/>
          </a:xfrm>
          <a:prstGeom prst="roundRect"/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 wrap="none"/>
          <a:p>
            <a:pPr algn="ctr"/>
            <a:endParaRPr altLang="en-US" sz="2400" lang="zh-CN">
              <a:solidFill>
                <a:schemeClr val="bg1"/>
              </a:solidFill>
              <a:effectLst>
                <a:outerShdw algn="tl" blurRad="38100" dir="2700000" dist="38100">
                  <a:srgbClr val="000000"/>
                </a:outerShdw>
              </a:effectLst>
              <a:ea typeface="微软雅黑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advTm="17935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07" name="图示 15"/>
          <p:cNvGraphicFramePr>
            <a:graphicFrameLocks/>
          </p:cNvGraphicFramePr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50" name="Elbow Connector 38"/>
          <p:cNvCxnSpPr>
            <a:cxnSpLocks/>
          </p:cNvCxnSpPr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33" name="矩形 20"/>
          <p:cNvSpPr/>
          <p:nvPr/>
        </p:nvSpPr>
        <p:spPr>
          <a:xfrm>
            <a:off x="1699977" y="3021003"/>
            <a:ext cx="1262380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No backup</a:t>
            </a:r>
            <a:endParaRPr altLang="en-US" dirty="0" lang="zh-CN">
              <a:solidFill>
                <a:srgbClr val="C00000"/>
              </a:solidFill>
            </a:endParaRPr>
          </a:p>
        </p:txBody>
      </p:sp>
      <p:cxnSp>
        <p:nvCxnSpPr>
          <p:cNvPr id="3145751" name="直接连接符 34"/>
          <p:cNvCxnSpPr>
            <a:cxnSpLocks/>
          </p:cNvCxnSpPr>
          <p:nvPr/>
        </p:nvCxnSpPr>
        <p:spPr>
          <a:xfrm>
            <a:off x="7060024" y="1463601"/>
            <a:ext cx="0" cy="4392422"/>
          </a:xfrm>
          <a:prstGeom prst="line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52" name="直接连接符 46"/>
          <p:cNvCxnSpPr>
            <a:cxnSpLocks/>
          </p:cNvCxnSpPr>
          <p:nvPr/>
        </p:nvCxnSpPr>
        <p:spPr>
          <a:xfrm>
            <a:off x="8757548" y="1452449"/>
            <a:ext cx="0" cy="4403574"/>
          </a:xfrm>
          <a:prstGeom prst="line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34" name="文本框 47"/>
          <p:cNvSpPr txBox="1"/>
          <p:nvPr/>
        </p:nvSpPr>
        <p:spPr>
          <a:xfrm>
            <a:off x="6469009" y="1100337"/>
            <a:ext cx="1182030" cy="338554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rtlCol="0" wrap="square">
            <a:spAutoFit/>
          </a:bodyPr>
          <a:p>
            <a:pPr algn="ctr"/>
            <a:r>
              <a:rPr altLang="zh-CN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Observer</a:t>
            </a:r>
            <a:endParaRPr altLang="en-US" dirty="0" sz="1600" i="1" lang="zh-CN">
              <a:cs typeface="Linux Libertine" panose="02000503000000000000" pitchFamily="2" charset="0"/>
            </a:endParaRPr>
          </a:p>
        </p:txBody>
      </p:sp>
      <p:sp>
        <p:nvSpPr>
          <p:cNvPr id="1048735" name="文本框 48"/>
          <p:cNvSpPr txBox="1"/>
          <p:nvPr/>
        </p:nvSpPr>
        <p:spPr>
          <a:xfrm>
            <a:off x="8166536" y="1086308"/>
            <a:ext cx="1179596" cy="338554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rtlCol="0" wrap="square">
            <a:spAutoFit/>
          </a:bodyPr>
          <a:p>
            <a:pPr algn="ctr"/>
            <a:r>
              <a:rPr altLang="zh-CN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Leader </a:t>
            </a:r>
            <a:endParaRPr altLang="en-US" dirty="0" sz="1600" i="1" lang="zh-CN">
              <a:cs typeface="Linux Libertine" panose="02000503000000000000" pitchFamily="2" charset="0"/>
            </a:endParaRPr>
          </a:p>
        </p:txBody>
      </p:sp>
      <p:sp>
        <p:nvSpPr>
          <p:cNvPr id="1048736" name="文本框 49"/>
          <p:cNvSpPr txBox="1"/>
          <p:nvPr/>
        </p:nvSpPr>
        <p:spPr>
          <a:xfrm>
            <a:off x="4570771" y="2649354"/>
            <a:ext cx="956260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lang="en-US">
                <a:solidFill>
                  <a:srgbClr val="0070C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Startup</a:t>
            </a:r>
            <a:endParaRPr altLang="en-US" b="1" dirty="0" sz="1600" lang="zh-CN">
              <a:solidFill>
                <a:srgbClr val="0070C0"/>
              </a:solidFill>
              <a:cs typeface="Linux Libertine" panose="02000503000000000000" pitchFamily="2" charset="0"/>
            </a:endParaRPr>
          </a:p>
        </p:txBody>
      </p:sp>
      <p:sp>
        <p:nvSpPr>
          <p:cNvPr id="1048737" name="矩形 50"/>
          <p:cNvSpPr/>
          <p:nvPr/>
        </p:nvSpPr>
        <p:spPr bwMode="gray">
          <a:xfrm>
            <a:off x="4477519" y="1424862"/>
            <a:ext cx="3034759" cy="1572270"/>
          </a:xfrm>
          <a:prstGeom prst="rect"/>
          <a:ln w="19050">
            <a:solidFill>
              <a:srgbClr val="0070C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738" name="矩形 11"/>
          <p:cNvSpPr/>
          <p:nvPr/>
        </p:nvSpPr>
        <p:spPr>
          <a:xfrm>
            <a:off x="9346132" y="6317097"/>
            <a:ext cx="2187662" cy="624839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Ex:ZOOKEEPER-1552</a:t>
            </a:r>
            <a:endParaRPr altLang="en-US" dirty="0" lang="zh-CN">
              <a:latin typeface="Gill Sans"/>
            </a:endParaRPr>
          </a:p>
        </p:txBody>
      </p:sp>
    </p:spTree>
    <p:custDataLst>
      <p:tags r:id="rId6"/>
    </p:custDataLst>
  </p:cSld>
  <p:clrMapOvr>
    <a:masterClrMapping/>
  </p:clrMapOvr>
  <p:transition advTm="14111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3" grpId="0"/>
      <p:bldP spid="1048734" grpId="0" animBg="1"/>
      <p:bldP spid="1048735" grpId="0" animBg="1"/>
      <p:bldP spid="1048736" grpId="0"/>
      <p:bldP spid="1048737" grpId="0" animBg="1"/>
      <p:bldP spid="10487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08" name="图示 15"/>
          <p:cNvGraphicFramePr>
            <a:graphicFrameLocks/>
          </p:cNvGraphicFramePr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53" name="Elbow Connector 38"/>
          <p:cNvCxnSpPr>
            <a:cxnSpLocks/>
          </p:cNvCxnSpPr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43" name="矩形 20"/>
          <p:cNvSpPr/>
          <p:nvPr/>
        </p:nvSpPr>
        <p:spPr>
          <a:xfrm>
            <a:off x="1699977" y="3021003"/>
            <a:ext cx="1262380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No backup</a:t>
            </a:r>
            <a:endParaRPr altLang="en-US" dirty="0" lang="zh-CN">
              <a:solidFill>
                <a:srgbClr val="C00000"/>
              </a:solidFill>
            </a:endParaRPr>
          </a:p>
        </p:txBody>
      </p:sp>
      <p:cxnSp>
        <p:nvCxnSpPr>
          <p:cNvPr id="3145754" name="直接连接符 21"/>
          <p:cNvCxnSpPr>
            <a:cxnSpLocks/>
          </p:cNvCxnSpPr>
          <p:nvPr/>
        </p:nvCxnSpPr>
        <p:spPr>
          <a:xfrm>
            <a:off x="7060024" y="1463601"/>
            <a:ext cx="0" cy="4392422"/>
          </a:xfrm>
          <a:prstGeom prst="line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55" name="直接连接符 22"/>
          <p:cNvCxnSpPr>
            <a:cxnSpLocks/>
          </p:cNvCxnSpPr>
          <p:nvPr/>
        </p:nvCxnSpPr>
        <p:spPr>
          <a:xfrm>
            <a:off x="8757548" y="1452449"/>
            <a:ext cx="0" cy="4403574"/>
          </a:xfrm>
          <a:prstGeom prst="line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56" name="直接箭头连接符 25"/>
          <p:cNvCxnSpPr>
            <a:cxnSpLocks/>
          </p:cNvCxnSpPr>
          <p:nvPr/>
        </p:nvCxnSpPr>
        <p:spPr>
          <a:xfrm flipH="1">
            <a:off x="7059919" y="1764502"/>
            <a:ext cx="1644738" cy="139090"/>
          </a:xfrm>
          <a:prstGeom prst="straightConnector1"/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744" name="文本框 27"/>
          <p:cNvSpPr txBox="1"/>
          <p:nvPr/>
        </p:nvSpPr>
        <p:spPr>
          <a:xfrm>
            <a:off x="8829225" y="1426390"/>
            <a:ext cx="2417046" cy="58477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“Snapshot of current</a:t>
            </a:r>
          </a:p>
          <a:p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 in-memory data”</a:t>
            </a:r>
            <a:endParaRPr altLang="en-US" b="1" dirty="0" sz="1600" i="1" lang="zh-CN">
              <a:cs typeface="Linux Libertine" panose="02000503000000000000" pitchFamily="2" charset="0"/>
            </a:endParaRPr>
          </a:p>
        </p:txBody>
      </p:sp>
      <p:sp>
        <p:nvSpPr>
          <p:cNvPr id="1048745" name="文本框 38"/>
          <p:cNvSpPr txBox="1"/>
          <p:nvPr/>
        </p:nvSpPr>
        <p:spPr>
          <a:xfrm>
            <a:off x="4570771" y="2649354"/>
            <a:ext cx="956260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lang="en-US">
                <a:solidFill>
                  <a:srgbClr val="0070C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Startup</a:t>
            </a:r>
            <a:endParaRPr altLang="en-US" b="1" dirty="0" sz="1600" lang="zh-CN">
              <a:solidFill>
                <a:srgbClr val="0070C0"/>
              </a:solidFill>
              <a:cs typeface="Linux Libertine" panose="02000503000000000000" pitchFamily="2" charset="0"/>
            </a:endParaRPr>
          </a:p>
        </p:txBody>
      </p:sp>
      <p:sp>
        <p:nvSpPr>
          <p:cNvPr id="1048746" name="流程图: 磁盘 41"/>
          <p:cNvSpPr/>
          <p:nvPr/>
        </p:nvSpPr>
        <p:spPr>
          <a:xfrm>
            <a:off x="5751293" y="1769702"/>
            <a:ext cx="1201918" cy="369333"/>
          </a:xfrm>
          <a:prstGeom prst="flowChartMagneticDisk"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Snapshot</a:t>
            </a:r>
            <a:endParaRPr altLang="en-US" dirty="0" sz="1600" lang="zh-CN"/>
          </a:p>
        </p:txBody>
      </p:sp>
      <p:sp>
        <p:nvSpPr>
          <p:cNvPr id="1048747" name="矩形 53"/>
          <p:cNvSpPr/>
          <p:nvPr/>
        </p:nvSpPr>
        <p:spPr>
          <a:xfrm>
            <a:off x="9346132" y="6317097"/>
            <a:ext cx="2187662" cy="624839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Ex:ZOOKEEPER-1552</a:t>
            </a:r>
            <a:endParaRPr altLang="en-US" dirty="0" lang="zh-CN">
              <a:latin typeface="Gill Sans"/>
            </a:endParaRPr>
          </a:p>
        </p:txBody>
      </p:sp>
      <p:sp>
        <p:nvSpPr>
          <p:cNvPr id="1048748" name="矩形 8"/>
          <p:cNvSpPr/>
          <p:nvPr/>
        </p:nvSpPr>
        <p:spPr bwMode="gray">
          <a:xfrm>
            <a:off x="4477519" y="1424862"/>
            <a:ext cx="3034759" cy="1572270"/>
          </a:xfrm>
          <a:prstGeom prst="rect"/>
          <a:ln w="19050">
            <a:solidFill>
              <a:srgbClr val="0070C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749" name="文本框 56"/>
          <p:cNvSpPr txBox="1"/>
          <p:nvPr/>
        </p:nvSpPr>
        <p:spPr>
          <a:xfrm>
            <a:off x="6469009" y="1100337"/>
            <a:ext cx="1182030" cy="338554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rtlCol="0" wrap="square">
            <a:spAutoFit/>
          </a:bodyPr>
          <a:p>
            <a:pPr algn="ctr"/>
            <a:r>
              <a:rPr altLang="zh-CN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Observer</a:t>
            </a:r>
            <a:endParaRPr altLang="en-US" dirty="0" sz="1600" i="1" lang="zh-CN">
              <a:cs typeface="Linux Libertine" panose="02000503000000000000" pitchFamily="2" charset="0"/>
            </a:endParaRPr>
          </a:p>
        </p:txBody>
      </p:sp>
      <p:sp>
        <p:nvSpPr>
          <p:cNvPr id="1048750" name="文本框 57"/>
          <p:cNvSpPr txBox="1"/>
          <p:nvPr/>
        </p:nvSpPr>
        <p:spPr>
          <a:xfrm>
            <a:off x="8166536" y="1086308"/>
            <a:ext cx="1179596" cy="338554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rtlCol="0" wrap="square">
            <a:spAutoFit/>
          </a:bodyPr>
          <a:p>
            <a:pPr algn="ctr"/>
            <a:r>
              <a:rPr altLang="zh-CN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Leader </a:t>
            </a:r>
            <a:endParaRPr altLang="en-US" dirty="0" sz="1600" i="1" lang="zh-CN">
              <a:cs typeface="Linux Libertine" panose="02000503000000000000" pitchFamily="2" charset="0"/>
            </a:endParaRPr>
          </a:p>
        </p:txBody>
      </p:sp>
      <p:sp>
        <p:nvSpPr>
          <p:cNvPr id="1048751" name="文本框 58"/>
          <p:cNvSpPr txBox="1"/>
          <p:nvPr/>
        </p:nvSpPr>
        <p:spPr>
          <a:xfrm>
            <a:off x="5098041" y="2119817"/>
            <a:ext cx="1855169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pPr algn="r"/>
            <a:r>
              <a:rPr altLang="zh-CN" b="1" dirty="0" sz="1600" lang="en-US">
                <a:ea typeface="Linux Libertine" panose="02000503000000000000" pitchFamily="2" charset="0"/>
                <a:cs typeface="Linux Libertine" panose="02000503000000000000" pitchFamily="2" charset="0"/>
              </a:rPr>
              <a:t>Take snapshot</a:t>
            </a:r>
            <a:endParaRPr altLang="en-US" b="1" dirty="0" sz="1600" lang="zh-CN">
              <a:cs typeface="Linux Libertine" panose="02000503000000000000" pitchFamily="2" charset="0"/>
            </a:endParaRPr>
          </a:p>
        </p:txBody>
      </p:sp>
      <p:sp>
        <p:nvSpPr>
          <p:cNvPr id="1048752" name="流程图: 磁盘 60"/>
          <p:cNvSpPr/>
          <p:nvPr/>
        </p:nvSpPr>
        <p:spPr>
          <a:xfrm>
            <a:off x="5751293" y="2494767"/>
            <a:ext cx="1201918" cy="369333"/>
          </a:xfrm>
          <a:prstGeom prst="flowChartMagneticDisk"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>
                <a:solidFill>
                  <a:srgbClr val="00B05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Snapshot</a:t>
            </a:r>
            <a:endParaRPr altLang="en-US" dirty="0" sz="1600" lang="zh-CN">
              <a:solidFill>
                <a:srgbClr val="00B050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 advTm="8734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1" grpId="0"/>
      <p:bldP spid="10487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09" name="图示 15"/>
          <p:cNvGraphicFramePr>
            <a:graphicFrameLocks/>
          </p:cNvGraphicFramePr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57" name="Elbow Connector 38"/>
          <p:cNvCxnSpPr>
            <a:cxnSpLocks/>
          </p:cNvCxnSpPr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57" name="矩形 20"/>
          <p:cNvSpPr/>
          <p:nvPr/>
        </p:nvSpPr>
        <p:spPr>
          <a:xfrm>
            <a:off x="1699977" y="3021003"/>
            <a:ext cx="1262380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No backup</a:t>
            </a:r>
            <a:endParaRPr altLang="en-US" dirty="0" lang="zh-CN">
              <a:solidFill>
                <a:srgbClr val="C00000"/>
              </a:solidFill>
            </a:endParaRPr>
          </a:p>
        </p:txBody>
      </p:sp>
      <p:cxnSp>
        <p:nvCxnSpPr>
          <p:cNvPr id="3145758" name="直接连接符 21"/>
          <p:cNvCxnSpPr>
            <a:cxnSpLocks/>
          </p:cNvCxnSpPr>
          <p:nvPr/>
        </p:nvCxnSpPr>
        <p:spPr>
          <a:xfrm>
            <a:off x="7060024" y="1463601"/>
            <a:ext cx="0" cy="4392422"/>
          </a:xfrm>
          <a:prstGeom prst="line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59" name="直接连接符 22"/>
          <p:cNvCxnSpPr>
            <a:cxnSpLocks/>
          </p:cNvCxnSpPr>
          <p:nvPr/>
        </p:nvCxnSpPr>
        <p:spPr>
          <a:xfrm>
            <a:off x="8757548" y="1452449"/>
            <a:ext cx="0" cy="4403574"/>
          </a:xfrm>
          <a:prstGeom prst="line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60" name="直接箭头连接符 25"/>
          <p:cNvCxnSpPr>
            <a:cxnSpLocks/>
          </p:cNvCxnSpPr>
          <p:nvPr/>
        </p:nvCxnSpPr>
        <p:spPr>
          <a:xfrm flipH="1">
            <a:off x="7059919" y="1764502"/>
            <a:ext cx="1644738" cy="139090"/>
          </a:xfrm>
          <a:prstGeom prst="straightConnector1"/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758" name="文本框 27"/>
          <p:cNvSpPr txBox="1"/>
          <p:nvPr/>
        </p:nvSpPr>
        <p:spPr>
          <a:xfrm>
            <a:off x="8829225" y="1426390"/>
            <a:ext cx="2417046" cy="58477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“Snapshot of current</a:t>
            </a:r>
          </a:p>
          <a:p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 in-memory data”</a:t>
            </a:r>
            <a:endParaRPr altLang="en-US" b="1" dirty="0" sz="1600" i="1" lang="zh-CN">
              <a:cs typeface="Linux Libertine" panose="02000503000000000000" pitchFamily="2" charset="0"/>
            </a:endParaRPr>
          </a:p>
        </p:txBody>
      </p:sp>
      <p:sp>
        <p:nvSpPr>
          <p:cNvPr id="1048759" name="文本框 29"/>
          <p:cNvSpPr txBox="1"/>
          <p:nvPr/>
        </p:nvSpPr>
        <p:spPr>
          <a:xfrm>
            <a:off x="5098041" y="2119817"/>
            <a:ext cx="1855169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pPr algn="r"/>
            <a:r>
              <a:rPr altLang="zh-CN" b="1" dirty="0" sz="1600" lang="en-US">
                <a:ea typeface="Linux Libertine" panose="02000503000000000000" pitchFamily="2" charset="0"/>
                <a:cs typeface="Linux Libertine" panose="02000503000000000000" pitchFamily="2" charset="0"/>
              </a:rPr>
              <a:t>Take snapshot</a:t>
            </a:r>
            <a:endParaRPr altLang="en-US" b="1" dirty="0" sz="1600" lang="zh-CN">
              <a:cs typeface="Linux Libertine" panose="02000503000000000000" pitchFamily="2" charset="0"/>
            </a:endParaRPr>
          </a:p>
        </p:txBody>
      </p:sp>
      <p:sp>
        <p:nvSpPr>
          <p:cNvPr id="1048760" name="文本框 39"/>
          <p:cNvSpPr txBox="1"/>
          <p:nvPr/>
        </p:nvSpPr>
        <p:spPr>
          <a:xfrm>
            <a:off x="4564583" y="3033156"/>
            <a:ext cx="1133385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lang="en-US">
                <a:solidFill>
                  <a:srgbClr val="0070C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Serving</a:t>
            </a:r>
            <a:endParaRPr altLang="en-US" b="1" dirty="0" sz="1600" lang="zh-CN">
              <a:solidFill>
                <a:srgbClr val="0070C0"/>
              </a:solidFill>
              <a:cs typeface="Linux Libertine" panose="02000503000000000000" pitchFamily="2" charset="0"/>
            </a:endParaRPr>
          </a:p>
        </p:txBody>
      </p:sp>
      <p:sp>
        <p:nvSpPr>
          <p:cNvPr id="1048761" name="流程图: 磁盘 40"/>
          <p:cNvSpPr/>
          <p:nvPr/>
        </p:nvSpPr>
        <p:spPr>
          <a:xfrm>
            <a:off x="5751293" y="2494767"/>
            <a:ext cx="1201918" cy="369333"/>
          </a:xfrm>
          <a:prstGeom prst="flowChartMagneticDisk"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>
                <a:solidFill>
                  <a:srgbClr val="00B05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Snapshot</a:t>
            </a:r>
            <a:endParaRPr altLang="en-US" dirty="0" sz="1600" lang="zh-CN">
              <a:solidFill>
                <a:srgbClr val="00B050"/>
              </a:solidFill>
            </a:endParaRPr>
          </a:p>
        </p:txBody>
      </p:sp>
      <p:sp>
        <p:nvSpPr>
          <p:cNvPr id="1048762" name="流程图: 磁盘 41"/>
          <p:cNvSpPr/>
          <p:nvPr/>
        </p:nvSpPr>
        <p:spPr>
          <a:xfrm>
            <a:off x="5751293" y="1769702"/>
            <a:ext cx="1201918" cy="369333"/>
          </a:xfrm>
          <a:prstGeom prst="flowChartMagneticDisk"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Snapshot</a:t>
            </a:r>
            <a:endParaRPr altLang="en-US" dirty="0" sz="1600" lang="zh-CN"/>
          </a:p>
        </p:txBody>
      </p:sp>
      <p:sp>
        <p:nvSpPr>
          <p:cNvPr id="1048763" name="矩形 53"/>
          <p:cNvSpPr/>
          <p:nvPr/>
        </p:nvSpPr>
        <p:spPr>
          <a:xfrm>
            <a:off x="9346132" y="6317097"/>
            <a:ext cx="2187662" cy="624839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Ex:ZOOKEEPER-1552</a:t>
            </a:r>
            <a:endParaRPr altLang="en-US" dirty="0" lang="zh-CN">
              <a:latin typeface="Gill Sans"/>
            </a:endParaRPr>
          </a:p>
        </p:txBody>
      </p:sp>
      <p:sp>
        <p:nvSpPr>
          <p:cNvPr id="1048764" name="矩形 52"/>
          <p:cNvSpPr/>
          <p:nvPr/>
        </p:nvSpPr>
        <p:spPr bwMode="gray">
          <a:xfrm>
            <a:off x="4477518" y="3055083"/>
            <a:ext cx="3034759" cy="1476483"/>
          </a:xfrm>
          <a:prstGeom prst="rect"/>
          <a:ln w="19050">
            <a:solidFill>
              <a:srgbClr val="0070C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765" name="文本框 30"/>
          <p:cNvSpPr txBox="1"/>
          <p:nvPr/>
        </p:nvSpPr>
        <p:spPr>
          <a:xfrm>
            <a:off x="6469009" y="1100337"/>
            <a:ext cx="1182030" cy="338554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rtlCol="0" wrap="square">
            <a:spAutoFit/>
          </a:bodyPr>
          <a:p>
            <a:pPr algn="ctr"/>
            <a:r>
              <a:rPr altLang="zh-CN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Observer</a:t>
            </a:r>
            <a:endParaRPr altLang="en-US" dirty="0" sz="1600" i="1" lang="zh-CN">
              <a:cs typeface="Linux Libertine" panose="02000503000000000000" pitchFamily="2" charset="0"/>
            </a:endParaRPr>
          </a:p>
        </p:txBody>
      </p:sp>
      <p:sp>
        <p:nvSpPr>
          <p:cNvPr id="1048766" name="文本框 31"/>
          <p:cNvSpPr txBox="1"/>
          <p:nvPr/>
        </p:nvSpPr>
        <p:spPr>
          <a:xfrm>
            <a:off x="8166536" y="1086308"/>
            <a:ext cx="1179596" cy="338554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rtlCol="0" wrap="square">
            <a:spAutoFit/>
          </a:bodyPr>
          <a:p>
            <a:pPr algn="ctr"/>
            <a:r>
              <a:rPr altLang="zh-CN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Leader </a:t>
            </a:r>
            <a:endParaRPr altLang="en-US" dirty="0" sz="1600" i="1" lang="zh-CN">
              <a:cs typeface="Linux Libertine" panose="02000503000000000000" pitchFamily="2" charset="0"/>
            </a:endParaRPr>
          </a:p>
        </p:txBody>
      </p:sp>
      <p:cxnSp>
        <p:nvCxnSpPr>
          <p:cNvPr id="3145761" name="直接箭头连接符 32"/>
          <p:cNvCxnSpPr>
            <a:cxnSpLocks/>
          </p:cNvCxnSpPr>
          <p:nvPr/>
        </p:nvCxnSpPr>
        <p:spPr>
          <a:xfrm flipH="1">
            <a:off x="7073152" y="3230765"/>
            <a:ext cx="1649871" cy="150597"/>
          </a:xfrm>
          <a:prstGeom prst="straightConnector1"/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767" name="文本框 33"/>
          <p:cNvSpPr txBox="1"/>
          <p:nvPr/>
        </p:nvSpPr>
        <p:spPr>
          <a:xfrm>
            <a:off x="8819104" y="2997929"/>
            <a:ext cx="2148818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“Commit </a:t>
            </a:r>
            <a:r>
              <a:rPr altLang="zh-CN" b="1" dirty="0" sz="1600" i="1" lang="en-US" err="1">
                <a:ea typeface="Linux Libertine" panose="02000503000000000000" pitchFamily="2" charset="0"/>
                <a:cs typeface="Linux Libertine" panose="02000503000000000000" pitchFamily="2" charset="0"/>
              </a:rPr>
              <a:t>TXN_i</a:t>
            </a:r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”</a:t>
            </a:r>
            <a:endParaRPr altLang="en-US" b="1" dirty="0" sz="1600" i="1" lang="zh-CN">
              <a:cs typeface="Linux Libertine" panose="02000503000000000000" pitchFamily="2" charset="0"/>
            </a:endParaRPr>
          </a:p>
        </p:txBody>
      </p:sp>
      <p:sp>
        <p:nvSpPr>
          <p:cNvPr id="1048768" name="流程图: 磁盘 34"/>
          <p:cNvSpPr/>
          <p:nvPr/>
        </p:nvSpPr>
        <p:spPr>
          <a:xfrm>
            <a:off x="5746916" y="3299935"/>
            <a:ext cx="1201918" cy="369333"/>
          </a:xfrm>
          <a:prstGeom prst="flowChartMagneticDisk"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 err="1">
                <a:solidFill>
                  <a:srgbClr val="FF000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TXN_i</a:t>
            </a:r>
            <a:endParaRPr altLang="en-US" dirty="0" sz="1600" lang="zh-CN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 advTm="9965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7" grpId="0"/>
      <p:bldP spid="10487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10" name="图示 15"/>
          <p:cNvGraphicFramePr>
            <a:graphicFrameLocks/>
          </p:cNvGraphicFramePr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62" name="Elbow Connector 38"/>
          <p:cNvCxnSpPr>
            <a:cxnSpLocks/>
          </p:cNvCxnSpPr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73" name="矩形 20"/>
          <p:cNvSpPr/>
          <p:nvPr/>
        </p:nvSpPr>
        <p:spPr>
          <a:xfrm>
            <a:off x="1699977" y="3021003"/>
            <a:ext cx="1262380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No backup</a:t>
            </a:r>
            <a:endParaRPr altLang="en-US" dirty="0" lang="zh-CN">
              <a:solidFill>
                <a:srgbClr val="C00000"/>
              </a:solidFill>
            </a:endParaRPr>
          </a:p>
        </p:txBody>
      </p:sp>
      <p:cxnSp>
        <p:nvCxnSpPr>
          <p:cNvPr id="3145763" name="直接连接符 21"/>
          <p:cNvCxnSpPr>
            <a:cxnSpLocks/>
          </p:cNvCxnSpPr>
          <p:nvPr/>
        </p:nvCxnSpPr>
        <p:spPr>
          <a:xfrm>
            <a:off x="7060024" y="1463601"/>
            <a:ext cx="0" cy="4392422"/>
          </a:xfrm>
          <a:prstGeom prst="line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64" name="直接连接符 22"/>
          <p:cNvCxnSpPr>
            <a:cxnSpLocks/>
          </p:cNvCxnSpPr>
          <p:nvPr/>
        </p:nvCxnSpPr>
        <p:spPr>
          <a:xfrm>
            <a:off x="8757548" y="1452449"/>
            <a:ext cx="0" cy="4403574"/>
          </a:xfrm>
          <a:prstGeom prst="line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65" name="直接箭头连接符 25"/>
          <p:cNvCxnSpPr>
            <a:cxnSpLocks/>
          </p:cNvCxnSpPr>
          <p:nvPr/>
        </p:nvCxnSpPr>
        <p:spPr>
          <a:xfrm flipH="1">
            <a:off x="7059919" y="1764502"/>
            <a:ext cx="1644738" cy="139090"/>
          </a:xfrm>
          <a:prstGeom prst="straightConnector1"/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5766" name="直接箭头连接符 26"/>
          <p:cNvCxnSpPr>
            <a:cxnSpLocks/>
          </p:cNvCxnSpPr>
          <p:nvPr/>
        </p:nvCxnSpPr>
        <p:spPr>
          <a:xfrm flipH="1">
            <a:off x="7073152" y="3230765"/>
            <a:ext cx="1649871" cy="150597"/>
          </a:xfrm>
          <a:prstGeom prst="straightConnector1"/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774" name="文本框 27"/>
          <p:cNvSpPr txBox="1"/>
          <p:nvPr/>
        </p:nvSpPr>
        <p:spPr>
          <a:xfrm>
            <a:off x="8829225" y="1426390"/>
            <a:ext cx="2417046" cy="58477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“Snapshot of current</a:t>
            </a:r>
          </a:p>
          <a:p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 in-memory data”</a:t>
            </a:r>
            <a:endParaRPr altLang="en-US" b="1" dirty="0" sz="1600" i="1" lang="zh-CN">
              <a:cs typeface="Linux Libertine" panose="02000503000000000000" pitchFamily="2" charset="0"/>
            </a:endParaRPr>
          </a:p>
        </p:txBody>
      </p:sp>
      <p:sp>
        <p:nvSpPr>
          <p:cNvPr id="1048775" name="文本框 28"/>
          <p:cNvSpPr txBox="1"/>
          <p:nvPr/>
        </p:nvSpPr>
        <p:spPr>
          <a:xfrm>
            <a:off x="8819104" y="2997929"/>
            <a:ext cx="2148818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“Commit </a:t>
            </a:r>
            <a:r>
              <a:rPr altLang="zh-CN" b="1" dirty="0" sz="1600" i="1" lang="en-US" err="1">
                <a:ea typeface="Linux Libertine" panose="02000503000000000000" pitchFamily="2" charset="0"/>
                <a:cs typeface="Linux Libertine" panose="02000503000000000000" pitchFamily="2" charset="0"/>
              </a:rPr>
              <a:t>TXN_i</a:t>
            </a:r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”</a:t>
            </a:r>
            <a:endParaRPr altLang="en-US" b="1" dirty="0" sz="1600" i="1" lang="zh-CN">
              <a:cs typeface="Linux Libertine" panose="02000503000000000000" pitchFamily="2" charset="0"/>
            </a:endParaRPr>
          </a:p>
        </p:txBody>
      </p:sp>
      <p:sp>
        <p:nvSpPr>
          <p:cNvPr id="1048776" name="文本框 29"/>
          <p:cNvSpPr txBox="1"/>
          <p:nvPr/>
        </p:nvSpPr>
        <p:spPr>
          <a:xfrm>
            <a:off x="5098041" y="2119817"/>
            <a:ext cx="1855169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pPr algn="r"/>
            <a:r>
              <a:rPr altLang="zh-CN" b="1" dirty="0" sz="1600" lang="en-US">
                <a:ea typeface="Linux Libertine" panose="02000503000000000000" pitchFamily="2" charset="0"/>
                <a:cs typeface="Linux Libertine" panose="02000503000000000000" pitchFamily="2" charset="0"/>
              </a:rPr>
              <a:t>Take snapshot</a:t>
            </a:r>
            <a:endParaRPr altLang="en-US" b="1" dirty="0" sz="1600" lang="zh-CN">
              <a:cs typeface="Linux Libertine" panose="02000503000000000000" pitchFamily="2" charset="0"/>
            </a:endParaRPr>
          </a:p>
        </p:txBody>
      </p:sp>
      <p:sp>
        <p:nvSpPr>
          <p:cNvPr id="1048777" name="文本框 30"/>
          <p:cNvSpPr txBox="1"/>
          <p:nvPr/>
        </p:nvSpPr>
        <p:spPr>
          <a:xfrm>
            <a:off x="7732447" y="3326900"/>
            <a:ext cx="260061" cy="723275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ts val="1000"/>
              </a:lnSpc>
            </a:pPr>
            <a:r>
              <a:rPr altLang="zh-CN" b="1" dirty="0" sz="1600" lang="en-US"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altLang="zh-CN" b="1" dirty="0" sz="1600" lang="en-US"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altLang="zh-CN" b="1" dirty="0" sz="1600" lang="en-US"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endParaRPr altLang="en-US" b="1" dirty="0" sz="1600" lang="zh-CN">
              <a:cs typeface="Linux Libertine" panose="02000503000000000000" pitchFamily="2" charset="0"/>
            </a:endParaRPr>
          </a:p>
        </p:txBody>
      </p:sp>
      <p:cxnSp>
        <p:nvCxnSpPr>
          <p:cNvPr id="3145767" name="直接箭头连接符 35"/>
          <p:cNvCxnSpPr>
            <a:cxnSpLocks/>
          </p:cNvCxnSpPr>
          <p:nvPr/>
        </p:nvCxnSpPr>
        <p:spPr>
          <a:xfrm flipH="1">
            <a:off x="7081884" y="3729492"/>
            <a:ext cx="1612652" cy="136936"/>
          </a:xfrm>
          <a:prstGeom prst="straightConnector1"/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778" name="文本框 36"/>
          <p:cNvSpPr txBox="1"/>
          <p:nvPr/>
        </p:nvSpPr>
        <p:spPr>
          <a:xfrm>
            <a:off x="8810390" y="3497095"/>
            <a:ext cx="2148817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“Commit </a:t>
            </a:r>
            <a:r>
              <a:rPr altLang="zh-CN" b="1" dirty="0" sz="1600" i="1" lang="en-US" err="1">
                <a:ea typeface="Linux Libertine" panose="02000503000000000000" pitchFamily="2" charset="0"/>
                <a:cs typeface="Linux Libertine" panose="02000503000000000000" pitchFamily="2" charset="0"/>
              </a:rPr>
              <a:t>TXN_n</a:t>
            </a:r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”</a:t>
            </a:r>
            <a:endParaRPr altLang="en-US" b="1" dirty="0" sz="1600" i="1" lang="zh-CN">
              <a:cs typeface="Linux Libertine" panose="02000503000000000000" pitchFamily="2" charset="0"/>
            </a:endParaRPr>
          </a:p>
        </p:txBody>
      </p:sp>
      <p:sp>
        <p:nvSpPr>
          <p:cNvPr id="1048779" name="文本框 39"/>
          <p:cNvSpPr txBox="1"/>
          <p:nvPr/>
        </p:nvSpPr>
        <p:spPr>
          <a:xfrm>
            <a:off x="4564583" y="3033156"/>
            <a:ext cx="1133385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lang="en-US">
                <a:solidFill>
                  <a:srgbClr val="0070C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Serving</a:t>
            </a:r>
            <a:endParaRPr altLang="en-US" b="1" dirty="0" sz="1600" lang="zh-CN">
              <a:solidFill>
                <a:srgbClr val="0070C0"/>
              </a:solidFill>
              <a:cs typeface="Linux Libertine" panose="02000503000000000000" pitchFamily="2" charset="0"/>
            </a:endParaRPr>
          </a:p>
        </p:txBody>
      </p:sp>
      <p:sp>
        <p:nvSpPr>
          <p:cNvPr id="1048780" name="流程图: 磁盘 40"/>
          <p:cNvSpPr/>
          <p:nvPr/>
        </p:nvSpPr>
        <p:spPr>
          <a:xfrm>
            <a:off x="5751293" y="2494767"/>
            <a:ext cx="1201918" cy="369333"/>
          </a:xfrm>
          <a:prstGeom prst="flowChartMagneticDisk"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>
                <a:solidFill>
                  <a:srgbClr val="00B05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Snapshot</a:t>
            </a:r>
            <a:endParaRPr altLang="en-US" dirty="0" sz="1600" lang="zh-CN">
              <a:solidFill>
                <a:srgbClr val="00B050"/>
              </a:solidFill>
            </a:endParaRPr>
          </a:p>
        </p:txBody>
      </p:sp>
      <p:sp>
        <p:nvSpPr>
          <p:cNvPr id="1048781" name="流程图: 磁盘 41"/>
          <p:cNvSpPr/>
          <p:nvPr/>
        </p:nvSpPr>
        <p:spPr>
          <a:xfrm>
            <a:off x="5751293" y="1769702"/>
            <a:ext cx="1201918" cy="369333"/>
          </a:xfrm>
          <a:prstGeom prst="flowChartMagneticDisk"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Snapshot</a:t>
            </a:r>
            <a:endParaRPr altLang="en-US" dirty="0" sz="1600" lang="zh-CN"/>
          </a:p>
        </p:txBody>
      </p:sp>
      <p:sp>
        <p:nvSpPr>
          <p:cNvPr id="1048782" name="流程图: 磁盘 42"/>
          <p:cNvSpPr/>
          <p:nvPr/>
        </p:nvSpPr>
        <p:spPr>
          <a:xfrm>
            <a:off x="5746916" y="3299935"/>
            <a:ext cx="1201918" cy="369333"/>
          </a:xfrm>
          <a:prstGeom prst="flowChartMagneticDisk"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 err="1">
                <a:solidFill>
                  <a:srgbClr val="FF000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TXN_i</a:t>
            </a:r>
            <a:endParaRPr altLang="en-US" dirty="0" sz="1600" lang="zh-CN">
              <a:solidFill>
                <a:srgbClr val="FF0000"/>
              </a:solidFill>
            </a:endParaRPr>
          </a:p>
        </p:txBody>
      </p:sp>
      <p:sp>
        <p:nvSpPr>
          <p:cNvPr id="1048783" name="流程图: 磁盘 43"/>
          <p:cNvSpPr/>
          <p:nvPr/>
        </p:nvSpPr>
        <p:spPr>
          <a:xfrm>
            <a:off x="5741172" y="3720396"/>
            <a:ext cx="1201918" cy="369333"/>
          </a:xfrm>
          <a:prstGeom prst="flowChartMagneticDisk"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 err="1">
                <a:solidFill>
                  <a:srgbClr val="FF000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TXN_n</a:t>
            </a:r>
            <a:endParaRPr altLang="en-US" dirty="0" sz="1600" lang="zh-CN">
              <a:solidFill>
                <a:srgbClr val="FF0000"/>
              </a:solidFill>
            </a:endParaRPr>
          </a:p>
        </p:txBody>
      </p:sp>
      <p:sp>
        <p:nvSpPr>
          <p:cNvPr id="1048784" name="矩形 53"/>
          <p:cNvSpPr/>
          <p:nvPr/>
        </p:nvSpPr>
        <p:spPr>
          <a:xfrm>
            <a:off x="9346132" y="6317097"/>
            <a:ext cx="2187662" cy="624839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Ex:ZOOKEEPER-1552</a:t>
            </a:r>
            <a:endParaRPr altLang="en-US" dirty="0" lang="zh-CN">
              <a:latin typeface="Gill Sans"/>
            </a:endParaRPr>
          </a:p>
        </p:txBody>
      </p:sp>
      <p:sp>
        <p:nvSpPr>
          <p:cNvPr id="1048785" name="矩形 52"/>
          <p:cNvSpPr/>
          <p:nvPr/>
        </p:nvSpPr>
        <p:spPr bwMode="gray">
          <a:xfrm>
            <a:off x="4477518" y="3055083"/>
            <a:ext cx="3034759" cy="1476483"/>
          </a:xfrm>
          <a:prstGeom prst="rect"/>
          <a:ln w="19050">
            <a:solidFill>
              <a:srgbClr val="0070C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786" name="文本框 56"/>
          <p:cNvSpPr txBox="1"/>
          <p:nvPr/>
        </p:nvSpPr>
        <p:spPr>
          <a:xfrm>
            <a:off x="6469009" y="1100337"/>
            <a:ext cx="1182030" cy="338554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rtlCol="0" wrap="square">
            <a:spAutoFit/>
          </a:bodyPr>
          <a:p>
            <a:pPr algn="ctr"/>
            <a:r>
              <a:rPr altLang="zh-CN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Observer</a:t>
            </a:r>
            <a:endParaRPr altLang="en-US" dirty="0" sz="1600" i="1" lang="zh-CN">
              <a:cs typeface="Linux Libertine" panose="02000503000000000000" pitchFamily="2" charset="0"/>
            </a:endParaRPr>
          </a:p>
        </p:txBody>
      </p:sp>
      <p:sp>
        <p:nvSpPr>
          <p:cNvPr id="1048787" name="文本框 57"/>
          <p:cNvSpPr txBox="1"/>
          <p:nvPr/>
        </p:nvSpPr>
        <p:spPr>
          <a:xfrm>
            <a:off x="8166536" y="1086308"/>
            <a:ext cx="1179596" cy="338554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rtlCol="0" wrap="square">
            <a:spAutoFit/>
          </a:bodyPr>
          <a:p>
            <a:pPr algn="ctr"/>
            <a:r>
              <a:rPr altLang="zh-CN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Leader </a:t>
            </a:r>
            <a:endParaRPr altLang="en-US" dirty="0" sz="1600" i="1" lang="zh-CN">
              <a:cs typeface="Linux Libertine" panose="02000503000000000000" pitchFamily="2" charset="0"/>
            </a:endParaRPr>
          </a:p>
        </p:txBody>
      </p:sp>
      <p:sp>
        <p:nvSpPr>
          <p:cNvPr id="1048788" name="文本框 58"/>
          <p:cNvSpPr txBox="1"/>
          <p:nvPr/>
        </p:nvSpPr>
        <p:spPr>
          <a:xfrm>
            <a:off x="4477519" y="4179077"/>
            <a:ext cx="2529664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pPr algn="r"/>
            <a:r>
              <a:rPr altLang="zh-CN" b="1" dirty="0" sz="1600" lang="en-US">
                <a:solidFill>
                  <a:srgbClr val="FF000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Huge in-memory data!</a:t>
            </a:r>
            <a:endParaRPr altLang="en-US" b="1" dirty="0" sz="1600" lang="zh-CN">
              <a:solidFill>
                <a:srgbClr val="FF0000"/>
              </a:solidFill>
              <a:cs typeface="Linux Libertine" panose="02000503000000000000" pitchFamily="2" charset="0"/>
            </a:endParaRPr>
          </a:p>
        </p:txBody>
      </p:sp>
      <p:cxnSp>
        <p:nvCxnSpPr>
          <p:cNvPr id="3145768" name="直接连接符 32"/>
          <p:cNvCxnSpPr>
            <a:cxnSpLocks/>
          </p:cNvCxnSpPr>
          <p:nvPr/>
        </p:nvCxnSpPr>
        <p:spPr>
          <a:xfrm>
            <a:off x="7059919" y="4725139"/>
            <a:ext cx="0" cy="478900"/>
          </a:xfrm>
          <a:prstGeom prst="line"/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89" name="文本框 37"/>
          <p:cNvSpPr txBox="1"/>
          <p:nvPr/>
        </p:nvSpPr>
        <p:spPr>
          <a:xfrm>
            <a:off x="8810390" y="5063869"/>
            <a:ext cx="2425762" cy="58477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“Snapshot of current</a:t>
            </a:r>
          </a:p>
          <a:p>
            <a:r>
              <a:rPr altLang="zh-CN" b="1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 in-memory data”</a:t>
            </a:r>
            <a:endParaRPr altLang="en-US" b="1" dirty="0" sz="1600" i="1" lang="zh-CN">
              <a:cs typeface="Linux Libertine" panose="02000503000000000000" pitchFamily="2" charset="0"/>
            </a:endParaRPr>
          </a:p>
        </p:txBody>
      </p:sp>
      <p:cxnSp>
        <p:nvCxnSpPr>
          <p:cNvPr id="3145769" name="直接箭头连接符 38"/>
          <p:cNvCxnSpPr>
            <a:cxnSpLocks/>
          </p:cNvCxnSpPr>
          <p:nvPr/>
        </p:nvCxnSpPr>
        <p:spPr>
          <a:xfrm flipH="1">
            <a:off x="7081884" y="5393701"/>
            <a:ext cx="1665543" cy="175702"/>
          </a:xfrm>
          <a:prstGeom prst="straightConnector1"/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790" name="矩形: 圆角 44"/>
          <p:cNvSpPr/>
          <p:nvPr/>
        </p:nvSpPr>
        <p:spPr bwMode="gray">
          <a:xfrm>
            <a:off x="4534219" y="5244612"/>
            <a:ext cx="2239397" cy="682704"/>
          </a:xfrm>
          <a:prstGeom prst="roundRect"/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lang="en-US">
                <a:solidFill>
                  <a:schemeClr val="bg1"/>
                </a:solidFill>
              </a:rPr>
              <a:t>Take a long time for recovery!</a:t>
            </a:r>
            <a:endParaRPr altLang="en-US" b="1" dirty="0" lang="zh-CN">
              <a:solidFill>
                <a:schemeClr val="bg1"/>
              </a:solidFill>
            </a:endParaRPr>
          </a:p>
        </p:txBody>
      </p:sp>
      <p:pic>
        <p:nvPicPr>
          <p:cNvPr id="2097225" name="图片 45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6796946" y="5574082"/>
            <a:ext cx="500422" cy="559478"/>
          </a:xfrm>
          <a:prstGeom prst="rect"/>
        </p:spPr>
      </p:pic>
      <p:pic>
        <p:nvPicPr>
          <p:cNvPr id="2097226" name="Shape 56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7">
            <a:alphaModFix/>
          </a:blip>
          <a:srcRect/>
          <a:stretch>
            <a:fillRect/>
          </a:stretch>
        </p:blipFill>
        <p:spPr>
          <a:xfrm>
            <a:off x="6771512" y="5019229"/>
            <a:ext cx="492700" cy="492700"/>
          </a:xfrm>
          <a:prstGeom prst="rect"/>
          <a:noFill/>
          <a:ln>
            <a:noFill/>
          </a:ln>
        </p:spPr>
      </p:pic>
      <p:sp>
        <p:nvSpPr>
          <p:cNvPr id="1048791" name="闪电形 31"/>
          <p:cNvSpPr/>
          <p:nvPr/>
        </p:nvSpPr>
        <p:spPr>
          <a:xfrm>
            <a:off x="6750226" y="4536245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  <p:custDataLst>
      <p:tags r:id="rId8"/>
    </p:custDataLst>
  </p:cSld>
  <p:clrMapOvr>
    <a:masterClrMapping/>
  </p:clrMapOvr>
  <p:transition advTm="18422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9" grpId="0"/>
      <p:bldP spid="1048790" grpId="0" animBg="1"/>
      <p:bldP spid="10487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7" name="图片 21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8805986">
            <a:off x="6852195" y="3252904"/>
            <a:ext cx="1686988" cy="918786"/>
          </a:xfrm>
          <a:prstGeom prst="rect"/>
        </p:spPr>
      </p:pic>
      <p:sp>
        <p:nvSpPr>
          <p:cNvPr id="1048795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11" name="图示 15"/>
          <p:cNvGraphicFramePr>
            <a:graphicFrameLocks/>
          </p:cNvGraphicFramePr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70" name="Elbow Connector 38"/>
          <p:cNvCxnSpPr>
            <a:cxnSpLocks/>
          </p:cNvCxnSpPr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96" name="矩形 20"/>
          <p:cNvSpPr/>
          <p:nvPr/>
        </p:nvSpPr>
        <p:spPr>
          <a:xfrm>
            <a:off x="1699977" y="3021003"/>
            <a:ext cx="1262380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No backup</a:t>
            </a:r>
            <a:endParaRPr altLang="en-US" dirty="0" lang="zh-CN">
              <a:solidFill>
                <a:srgbClr val="C00000"/>
              </a:solidFill>
            </a:endParaRPr>
          </a:p>
        </p:txBody>
      </p:sp>
      <p:sp>
        <p:nvSpPr>
          <p:cNvPr id="1048797" name="矩形: 圆角 46"/>
          <p:cNvSpPr/>
          <p:nvPr/>
        </p:nvSpPr>
        <p:spPr>
          <a:xfrm>
            <a:off x="7254973" y="3429000"/>
            <a:ext cx="871851" cy="369333"/>
          </a:xfrm>
          <a:prstGeom prst="roundRect"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00" lIns="91425" rIns="91425" rtlCol="0" spcFirstLastPara="1" tIns="45700" wrap="square">
            <a:noAutofit/>
          </a:bodyPr>
          <a:p>
            <a:pPr algn="ctr"/>
            <a:r>
              <a:rPr altLang="zh-CN" b="1" dirty="0" sz="1600" lang="en-US">
                <a:solidFill>
                  <a:srgbClr val="FF0000"/>
                </a:solidFill>
                <a:ea typeface="Arial"/>
                <a:cs typeface="Arial"/>
                <a:sym typeface="Arial"/>
              </a:rPr>
              <a:t>Data</a:t>
            </a:r>
            <a:endParaRPr altLang="en-US" b="1" dirty="0" sz="1600" lang="zh-CN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8798" name="流程图: 磁盘 47"/>
          <p:cNvSpPr/>
          <p:nvPr/>
        </p:nvSpPr>
        <p:spPr>
          <a:xfrm>
            <a:off x="5358834" y="3709477"/>
            <a:ext cx="1201918" cy="369333"/>
          </a:xfrm>
          <a:prstGeom prst="flowChartMagneticDisk"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Backup</a:t>
            </a:r>
            <a:endParaRPr altLang="en-US" b="1" dirty="0" sz="1600"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45771" name="直接箭头连接符 49"/>
          <p:cNvCxnSpPr>
            <a:cxnSpLocks/>
            <a:stCxn id="1048797" idx="1"/>
            <a:endCxn id="1048798" idx="4"/>
          </p:cNvCxnSpPr>
          <p:nvPr/>
        </p:nvCxnSpPr>
        <p:spPr>
          <a:xfrm flipH="1">
            <a:off x="6560752" y="3613667"/>
            <a:ext cx="694221" cy="280477"/>
          </a:xfrm>
          <a:prstGeom prst="straightConnector1"/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97228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6738382" y="3589664"/>
            <a:ext cx="346572" cy="346571"/>
          </a:xfrm>
          <a:prstGeom prst="rect"/>
        </p:spPr>
      </p:pic>
      <p:cxnSp>
        <p:nvCxnSpPr>
          <p:cNvPr id="3145772" name="直接连接符 12"/>
          <p:cNvCxnSpPr>
            <a:cxnSpLocks/>
          </p:cNvCxnSpPr>
          <p:nvPr/>
        </p:nvCxnSpPr>
        <p:spPr>
          <a:xfrm>
            <a:off x="8136984" y="1840742"/>
            <a:ext cx="0" cy="1070629"/>
          </a:xfrm>
          <a:prstGeom prst="line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99" name="文本框 13"/>
          <p:cNvSpPr txBox="1"/>
          <p:nvPr/>
        </p:nvSpPr>
        <p:spPr>
          <a:xfrm>
            <a:off x="7535809" y="1502188"/>
            <a:ext cx="1182030" cy="338554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rtlCol="0" wrap="square">
            <a:spAutoFit/>
          </a:bodyPr>
          <a:p>
            <a:pPr algn="ctr"/>
            <a:r>
              <a:rPr altLang="zh-CN" dirty="0" sz="1600" i="1" lang="en-US"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  <a:endParaRPr altLang="en-US" dirty="0" sz="1600" i="1" lang="zh-CN">
              <a:cs typeface="Linux Libertine" panose="02000503000000000000" pitchFamily="2" charset="0"/>
            </a:endParaRPr>
          </a:p>
        </p:txBody>
      </p:sp>
      <p:pic>
        <p:nvPicPr>
          <p:cNvPr id="2097229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 rot="5400000">
            <a:off x="7742723" y="3249862"/>
            <a:ext cx="1686988" cy="918786"/>
          </a:xfrm>
          <a:prstGeom prst="rect"/>
        </p:spPr>
      </p:pic>
      <p:sp>
        <p:nvSpPr>
          <p:cNvPr id="1048800" name="流程图: 磁盘 32"/>
          <p:cNvSpPr/>
          <p:nvPr/>
        </p:nvSpPr>
        <p:spPr>
          <a:xfrm>
            <a:off x="10136598" y="3899417"/>
            <a:ext cx="1201918" cy="369333"/>
          </a:xfrm>
          <a:prstGeom prst="flowChartMagneticDisk"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altLang="en-US" dirty="0" sz="1600" lang="zh-CN"/>
          </a:p>
        </p:txBody>
      </p:sp>
      <p:cxnSp>
        <p:nvCxnSpPr>
          <p:cNvPr id="3145773" name="直接箭头连接符 33"/>
          <p:cNvCxnSpPr>
            <a:cxnSpLocks/>
            <a:stCxn id="1048801" idx="3"/>
            <a:endCxn id="1048800" idx="2"/>
          </p:cNvCxnSpPr>
          <p:nvPr/>
        </p:nvCxnSpPr>
        <p:spPr>
          <a:xfrm>
            <a:off x="9116793" y="3601351"/>
            <a:ext cx="1019805" cy="482733"/>
          </a:xfrm>
          <a:prstGeom prst="straightConnector1"/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2097230" name="图片 34"/>
          <p:cNvPicPr>
            <a:picLocks noChangeAspect="1"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>
            <a:off x="9310037" y="3520370"/>
            <a:ext cx="433947" cy="485158"/>
          </a:xfrm>
          <a:prstGeom prst="rect"/>
        </p:spPr>
      </p:pic>
      <p:sp>
        <p:nvSpPr>
          <p:cNvPr id="1048801" name="矩形: 圆角 35"/>
          <p:cNvSpPr/>
          <p:nvPr/>
        </p:nvSpPr>
        <p:spPr>
          <a:xfrm>
            <a:off x="8244942" y="3416684"/>
            <a:ext cx="871851" cy="369333"/>
          </a:xfrm>
          <a:prstGeom prst="roundRect"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00" lIns="91425" rIns="91425" rtlCol="0" spcFirstLastPara="1" tIns="45700" wrap="square">
            <a:noAutofit/>
          </a:bodyPr>
          <a:p>
            <a:pPr algn="ctr"/>
            <a:r>
              <a:rPr altLang="zh-CN" b="1" dirty="0" sz="1600" lang="en-US">
                <a:solidFill>
                  <a:srgbClr val="FF0000"/>
                </a:solidFill>
                <a:cs typeface="Arial"/>
                <a:sym typeface="Arial"/>
              </a:rPr>
              <a:t>Data</a:t>
            </a:r>
            <a:endParaRPr altLang="en-US" b="1" dirty="0" sz="1600" lang="zh-CN">
              <a:solidFill>
                <a:srgbClr val="FF0000"/>
              </a:solidFill>
              <a:cs typeface="Arial"/>
              <a:sym typeface="Arial"/>
            </a:endParaRPr>
          </a:p>
        </p:txBody>
      </p:sp>
      <p:sp>
        <p:nvSpPr>
          <p:cNvPr id="1048802" name="矩形 36"/>
          <p:cNvSpPr/>
          <p:nvPr/>
        </p:nvSpPr>
        <p:spPr>
          <a:xfrm>
            <a:off x="748740" y="4636789"/>
            <a:ext cx="9675420" cy="1158240"/>
          </a:xfrm>
          <a:prstGeom prst="rect"/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rtlCol="0" wrap="square">
            <a:spAutoFit/>
          </a:bodyPr>
          <a:p>
            <a:pPr algn="just"/>
            <a:r>
              <a:rPr altLang="zh-CN" dirty="0" sz="2400" i="1" lang="en-US"/>
              <a:t>Implication: 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altLang="zh-CN" dirty="0" sz="2400" lang="en-US"/>
              <a:t>Important data should be backed up in all cases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altLang="zh-CN" dirty="0" sz="2400" lang="en-US">
                <a:solidFill>
                  <a:srgbClr val="FF0000"/>
                </a:solidFill>
              </a:rPr>
              <a:t>Inconsistency</a:t>
            </a:r>
            <a:r>
              <a:rPr altLang="zh-CN" dirty="0" sz="2400" lang="en-US"/>
              <a:t> about whether data are backed up indicates CR bugs</a:t>
            </a:r>
          </a:p>
        </p:txBody>
      </p:sp>
    </p:spTree>
    <p:custDataLst>
      <p:tags r:id="rId10"/>
    </p:custDataLst>
  </p:cSld>
  <p:clrMapOvr>
    <a:masterClrMapping/>
  </p:clrMapOvr>
  <p:transition advTm="25135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7" grpId="0" animBg="1"/>
      <p:bldP spid="1048798" grpId="0" animBg="1"/>
      <p:bldP spid="1048800" grpId="0" animBg="1"/>
      <p:bldP spid="1048801" grpId="0" animBg="1"/>
      <p:bldP spid="10488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12" name="图示 15"/>
          <p:cNvGraphicFramePr>
            <a:graphicFrameLocks/>
          </p:cNvGraphicFramePr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74" name="Elbow Connector 38"/>
          <p:cNvCxnSpPr>
            <a:cxnSpLocks/>
          </p:cNvCxnSpPr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07" name="矩形 20"/>
          <p:cNvSpPr/>
          <p:nvPr/>
        </p:nvSpPr>
        <p:spPr>
          <a:xfrm>
            <a:off x="1701883" y="3021003"/>
            <a:ext cx="1262380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/>
              <a:t>No backup</a:t>
            </a:r>
            <a:endParaRPr altLang="en-US" dirty="0" lang="zh-CN"/>
          </a:p>
        </p:txBody>
      </p:sp>
      <p:sp>
        <p:nvSpPr>
          <p:cNvPr id="1048808" name="矩形 52"/>
          <p:cNvSpPr/>
          <p:nvPr/>
        </p:nvSpPr>
        <p:spPr>
          <a:xfrm>
            <a:off x="1699977" y="3311987"/>
            <a:ext cx="3294381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Incorrect backup management</a:t>
            </a:r>
            <a:endParaRPr altLang="en-US" dirty="0" lang="zh-CN">
              <a:solidFill>
                <a:srgbClr val="C00000"/>
              </a:solidFill>
            </a:endParaRPr>
          </a:p>
        </p:txBody>
      </p:sp>
      <p:cxnSp>
        <p:nvCxnSpPr>
          <p:cNvPr id="3145775" name="Elbow Connector 38"/>
          <p:cNvCxnSpPr>
            <a:cxnSpLocks/>
          </p:cNvCxnSpPr>
          <p:nvPr/>
        </p:nvCxnSpPr>
        <p:spPr>
          <a:xfrm rot="16200000" flipH="1">
            <a:off x="1459340" y="325933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76" name="Elbow Connector 38"/>
          <p:cNvCxnSpPr>
            <a:cxnSpLocks/>
          </p:cNvCxnSpPr>
          <p:nvPr/>
        </p:nvCxnSpPr>
        <p:spPr>
          <a:xfrm rot="16200000" flipH="1">
            <a:off x="1823199" y="376374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09" name="矩形 60"/>
          <p:cNvSpPr/>
          <p:nvPr/>
        </p:nvSpPr>
        <p:spPr>
          <a:xfrm>
            <a:off x="2063836" y="3819718"/>
            <a:ext cx="3294380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>
                <a:solidFill>
                  <a:srgbClr val="C00000"/>
                </a:solidFill>
              </a:rPr>
              <a:t>Premature removal of backups</a:t>
            </a:r>
            <a:endParaRPr altLang="en-US" dirty="0" lang="zh-CN">
              <a:solidFill>
                <a:srgbClr val="C00000"/>
              </a:solidFill>
            </a:endParaRPr>
          </a:p>
        </p:txBody>
      </p:sp>
      <p:sp>
        <p:nvSpPr>
          <p:cNvPr id="1048810" name="矩形 9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MAPREDUCE-5476</a:t>
            </a:r>
            <a:endParaRPr altLang="en-US" dirty="0" lang="zh-CN">
              <a:latin typeface="Gill Sans"/>
            </a:endParaRPr>
          </a:p>
        </p:txBody>
      </p:sp>
      <p:sp>
        <p:nvSpPr>
          <p:cNvPr id="1048811" name="Shape 556"/>
          <p:cNvSpPr txBox="1"/>
          <p:nvPr/>
        </p:nvSpPr>
        <p:spPr>
          <a:xfrm>
            <a:off x="9142523" y="1266892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AM1</a:t>
            </a:r>
            <a:endParaRPr b="0" dirty="0" i="1">
              <a:sym typeface="Arial"/>
            </a:endParaRPr>
          </a:p>
        </p:txBody>
      </p:sp>
      <p:cxnSp>
        <p:nvCxnSpPr>
          <p:cNvPr id="3145777" name="Shape 557"/>
          <p:cNvCxnSpPr>
            <a:cxnSpLocks/>
          </p:cNvCxnSpPr>
          <p:nvPr/>
        </p:nvCxnSpPr>
        <p:spPr>
          <a:xfrm>
            <a:off x="9457085" y="1708640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12" name="Shape 556"/>
          <p:cNvSpPr txBox="1"/>
          <p:nvPr/>
        </p:nvSpPr>
        <p:spPr>
          <a:xfrm>
            <a:off x="9457085" y="1891788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 job X successfully</a:t>
            </a:r>
            <a:endParaRPr b="1" dirty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13" name="Shape 556"/>
          <p:cNvSpPr txBox="1"/>
          <p:nvPr/>
        </p:nvSpPr>
        <p:spPr>
          <a:xfrm>
            <a:off x="8244299" y="1266602"/>
            <a:ext cx="629123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78" name="Shape 557"/>
          <p:cNvCxnSpPr>
            <a:cxnSpLocks/>
          </p:cNvCxnSpPr>
          <p:nvPr/>
        </p:nvCxnSpPr>
        <p:spPr>
          <a:xfrm>
            <a:off x="8558862" y="1708640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14" name="矩形 16"/>
          <p:cNvSpPr/>
          <p:nvPr/>
        </p:nvSpPr>
        <p:spPr>
          <a:xfrm>
            <a:off x="8089289" y="5360275"/>
            <a:ext cx="2519826" cy="461665"/>
          </a:xfrm>
          <a:prstGeom prst="rect"/>
        </p:spPr>
        <p:txBody>
          <a:bodyPr wrap="square">
            <a:spAutoFit/>
          </a:bodyPr>
          <a:p>
            <a:r>
              <a:rPr altLang="zh-CN" dirty="0" sz="1200" i="1" lang="en-US">
                <a:latin typeface="+mn-ea"/>
              </a:rPr>
              <a:t>RM: </a:t>
            </a:r>
            <a:r>
              <a:rPr altLang="zh-CN" dirty="0" sz="1200" i="1" lang="en-US" err="1">
                <a:latin typeface="+mn-ea"/>
              </a:rPr>
              <a:t>ResourceManager</a:t>
            </a:r>
            <a:endParaRPr altLang="zh-CN" dirty="0" sz="1200" i="1" lang="en-US">
              <a:latin typeface="+mn-ea"/>
            </a:endParaRPr>
          </a:p>
          <a:p>
            <a:r>
              <a:rPr altLang="zh-CN" dirty="0" sz="1200" i="1" lang="en-US">
                <a:latin typeface="+mn-ea"/>
              </a:rPr>
              <a:t>AM: </a:t>
            </a:r>
            <a:r>
              <a:rPr altLang="zh-CN" dirty="0" sz="1200" i="1" lang="en-US" err="1">
                <a:latin typeface="+mn-ea"/>
              </a:rPr>
              <a:t>ApplicationMaster</a:t>
            </a:r>
            <a:endParaRPr altLang="en-US" dirty="0" sz="1200" i="1" lang="zh-CN">
              <a:latin typeface="+mn-ea"/>
            </a:endParaRPr>
          </a:p>
        </p:txBody>
      </p:sp>
    </p:spTree>
    <p:custDataLst>
      <p:tags r:id="rId6"/>
    </p:custDataLst>
  </p:cSld>
  <p:clrMapOvr>
    <a:masterClrMapping/>
  </p:clrMapOvr>
  <p:transition advTm="22806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9" grpId="0"/>
      <p:bldP spid="1048810" grpId="0"/>
      <p:bldP spid="1048811" grpId="0" animBg="1"/>
      <p:bldP spid="1048812" grpId="0"/>
      <p:bldP spid="1048813" grpId="0" animBg="1"/>
      <p:bldP spid="10488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Large-scale distributed systems</a:t>
            </a:r>
            <a:endParaRPr altLang="en-US" dirty="0" lang="zh-CN"/>
          </a:p>
        </p:txBody>
      </p:sp>
      <p:pic>
        <p:nvPicPr>
          <p:cNvPr id="2097158" name="Picture 2" descr="“hadoop”的图片搜索结果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600719" y="2985317"/>
            <a:ext cx="1389341" cy="674089"/>
          </a:xfrm>
          <a:prstGeom prst="rect"/>
          <a:noFill/>
        </p:spPr>
      </p:pic>
      <p:pic>
        <p:nvPicPr>
          <p:cNvPr id="2097159" name="Picture 4" descr="“hbase”的图片搜索结果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3883896" y="4928664"/>
            <a:ext cx="2212104" cy="564792"/>
          </a:xfrm>
          <a:prstGeom prst="rect"/>
          <a:noFill/>
        </p:spPr>
      </p:pic>
      <p:pic>
        <p:nvPicPr>
          <p:cNvPr id="2097160" name="Picture 6" descr="“apache  zookeeper”的图片搜索结果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6854730" y="3731887"/>
            <a:ext cx="2301323" cy="767107"/>
          </a:xfrm>
          <a:prstGeom prst="rect"/>
          <a:noFill/>
        </p:spPr>
      </p:pic>
      <p:pic>
        <p:nvPicPr>
          <p:cNvPr id="2097161" name="Picture 10" descr="“Cassandra”的图片搜索结果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 cstate="print"/>
          <a:srcRect/>
          <a:stretch>
            <a:fillRect/>
          </a:stretch>
        </p:blipFill>
        <p:spPr bwMode="auto">
          <a:xfrm>
            <a:off x="3141363" y="4098963"/>
            <a:ext cx="1103491" cy="739301"/>
          </a:xfrm>
          <a:prstGeom prst="rect"/>
          <a:noFill/>
        </p:spPr>
      </p:pic>
      <p:pic>
        <p:nvPicPr>
          <p:cNvPr id="2097162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4916719" y="3867288"/>
            <a:ext cx="1085460" cy="916414"/>
          </a:xfrm>
          <a:prstGeom prst="rect"/>
        </p:spPr>
      </p:pic>
      <p:pic>
        <p:nvPicPr>
          <p:cNvPr id="2097163" name="Picture 2" descr="Image result for microsoft azur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6" cstate="print"/>
          <a:srcRect/>
          <a:stretch>
            <a:fillRect/>
          </a:stretch>
        </p:blipFill>
        <p:spPr bwMode="auto">
          <a:xfrm>
            <a:off x="6523184" y="4740515"/>
            <a:ext cx="1693962" cy="941090"/>
          </a:xfrm>
          <a:prstGeom prst="rect"/>
          <a:noFill/>
        </p:spPr>
      </p:pic>
      <p:pic>
        <p:nvPicPr>
          <p:cNvPr id="2097164" name="Picture 4" descr="Image result for spark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7" cstate="print"/>
          <a:srcRect/>
          <a:stretch>
            <a:fillRect/>
          </a:stretch>
        </p:blipFill>
        <p:spPr bwMode="auto">
          <a:xfrm>
            <a:off x="4070841" y="2927948"/>
            <a:ext cx="1149773" cy="892308"/>
          </a:xfrm>
          <a:prstGeom prst="rect"/>
          <a:noFill/>
        </p:spPr>
      </p:pic>
      <p:pic>
        <p:nvPicPr>
          <p:cNvPr id="2097165" name="Picture 6" descr="Image result for ali cloud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8" cstate="print"/>
          <a:srcRect/>
          <a:stretch>
            <a:fillRect/>
          </a:stretch>
        </p:blipFill>
        <p:spPr bwMode="auto">
          <a:xfrm>
            <a:off x="4916719" y="2277765"/>
            <a:ext cx="2533245" cy="434082"/>
          </a:xfrm>
          <a:prstGeom prst="rect"/>
          <a:noFill/>
        </p:spPr>
      </p:pic>
      <p:pic>
        <p:nvPicPr>
          <p:cNvPr id="2097166" name="图片 11"/>
          <p:cNvPicPr>
            <a:picLocks noChangeAspect="1"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>
            <a:off x="7370165" y="2900221"/>
            <a:ext cx="1036642" cy="621985"/>
          </a:xfrm>
          <a:prstGeom prst="rect"/>
        </p:spPr>
      </p:pic>
      <p:pic>
        <p:nvPicPr>
          <p:cNvPr id="2097167" name="图片 12"/>
          <p:cNvPicPr>
            <a:picLocks noChangeAspect="1"/>
          </p:cNvPicPr>
          <p:nvPr/>
        </p:nvPicPr>
        <p:blipFill>
          <a:blip xmlns:r="http://schemas.openxmlformats.org/officeDocument/2006/relationships" r:embed="rId10"/>
          <a:stretch>
            <a:fillRect/>
          </a:stretch>
        </p:blipFill>
        <p:spPr>
          <a:xfrm>
            <a:off x="2586765" y="1684086"/>
            <a:ext cx="7018470" cy="4272340"/>
          </a:xfrm>
          <a:prstGeom prst="rect"/>
        </p:spPr>
      </p:pic>
      <p:pic>
        <p:nvPicPr>
          <p:cNvPr id="2097168" name="图片 13"/>
          <p:cNvPicPr>
            <a:picLocks noChangeAspect="1"/>
          </p:cNvPicPr>
          <p:nvPr/>
        </p:nvPicPr>
        <p:blipFill>
          <a:blip xmlns:r="http://schemas.openxmlformats.org/officeDocument/2006/relationships" r:embed="rId11"/>
          <a:stretch>
            <a:fillRect/>
          </a:stretch>
        </p:blipFill>
        <p:spPr>
          <a:xfrm>
            <a:off x="1597895" y="2698063"/>
            <a:ext cx="1824019" cy="628841"/>
          </a:xfrm>
          <a:prstGeom prst="rect"/>
        </p:spPr>
      </p:pic>
      <p:pic>
        <p:nvPicPr>
          <p:cNvPr id="2097169" name="Picture 4" descr="“github”的图片搜索结果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2" cstate="print"/>
          <a:srcRect/>
          <a:stretch>
            <a:fillRect/>
          </a:stretch>
        </p:blipFill>
        <p:spPr bwMode="auto">
          <a:xfrm>
            <a:off x="656921" y="4498994"/>
            <a:ext cx="1891444" cy="628840"/>
          </a:xfrm>
          <a:prstGeom prst="rect"/>
          <a:noFill/>
        </p:spPr>
      </p:pic>
      <p:pic>
        <p:nvPicPr>
          <p:cNvPr id="2097170" name="Picture 6" descr="“微博”的图片搜索结果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3" cstate="print"/>
          <a:srcRect/>
          <a:stretch>
            <a:fillRect/>
          </a:stretch>
        </p:blipFill>
        <p:spPr bwMode="auto">
          <a:xfrm>
            <a:off x="1934594" y="5896296"/>
            <a:ext cx="1949302" cy="836428"/>
          </a:xfrm>
          <a:prstGeom prst="rect"/>
          <a:noFill/>
        </p:spPr>
      </p:pic>
      <p:pic>
        <p:nvPicPr>
          <p:cNvPr id="2097171" name="Picture 10" descr="“淘宝”的图片搜索结果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4" cstate="print"/>
          <a:srcRect/>
          <a:stretch>
            <a:fillRect/>
          </a:stretch>
        </p:blipFill>
        <p:spPr bwMode="auto">
          <a:xfrm>
            <a:off x="5411732" y="6032069"/>
            <a:ext cx="1543217" cy="812869"/>
          </a:xfrm>
          <a:prstGeom prst="rect"/>
          <a:noFill/>
        </p:spPr>
      </p:pic>
      <p:pic>
        <p:nvPicPr>
          <p:cNvPr id="2097172" name="图片 18"/>
          <p:cNvPicPr>
            <a:picLocks noChangeAspect="1"/>
          </p:cNvPicPr>
          <p:nvPr/>
        </p:nvPicPr>
        <p:blipFill>
          <a:blip xmlns:r="http://schemas.openxmlformats.org/officeDocument/2006/relationships" r:embed="rId15"/>
          <a:stretch>
            <a:fillRect/>
          </a:stretch>
        </p:blipFill>
        <p:spPr>
          <a:xfrm>
            <a:off x="8761963" y="5636851"/>
            <a:ext cx="788180" cy="784112"/>
          </a:xfrm>
          <a:prstGeom prst="rect"/>
        </p:spPr>
      </p:pic>
      <p:pic>
        <p:nvPicPr>
          <p:cNvPr id="2097173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6"/>
          <a:stretch>
            <a:fillRect/>
          </a:stretch>
        </p:blipFill>
        <p:spPr>
          <a:xfrm>
            <a:off x="8079806" y="1431946"/>
            <a:ext cx="1062860" cy="1062860"/>
          </a:xfrm>
          <a:prstGeom prst="rect"/>
        </p:spPr>
      </p:pic>
      <p:pic>
        <p:nvPicPr>
          <p:cNvPr id="2097174" name="图片 21" descr="1000px-Yahoo!_logo.svg.png"/>
          <p:cNvPicPr>
            <a:picLocks noChangeAspect="1"/>
          </p:cNvPicPr>
          <p:nvPr/>
        </p:nvPicPr>
        <p:blipFill>
          <a:blip xmlns:r="http://schemas.openxmlformats.org/officeDocument/2006/relationships" r:embed="rId17" cstate="print"/>
          <a:stretch>
            <a:fillRect/>
          </a:stretch>
        </p:blipFill>
        <p:spPr>
          <a:xfrm>
            <a:off x="9298436" y="2952426"/>
            <a:ext cx="1526807" cy="355746"/>
          </a:xfrm>
          <a:prstGeom prst="rect"/>
        </p:spPr>
      </p:pic>
      <p:pic>
        <p:nvPicPr>
          <p:cNvPr id="2097175" name="图片 22" descr="d8GZgpn4FhJ0LhSTxNxmfw-netflix-logo-small.png"/>
          <p:cNvPicPr>
            <a:picLocks noChangeAspect="1"/>
          </p:cNvPicPr>
          <p:nvPr/>
        </p:nvPicPr>
        <p:blipFill>
          <a:blip xmlns:r="http://schemas.openxmlformats.org/officeDocument/2006/relationships" r:embed="rId18" cstate="print"/>
          <a:stretch>
            <a:fillRect/>
          </a:stretch>
        </p:blipFill>
        <p:spPr>
          <a:xfrm>
            <a:off x="9886817" y="4394907"/>
            <a:ext cx="1655607" cy="443702"/>
          </a:xfrm>
          <a:prstGeom prst="rect"/>
        </p:spPr>
      </p:pic>
      <p:pic>
        <p:nvPicPr>
          <p:cNvPr id="2097176" name="Picture 2" descr="“amazon”的图片搜索结果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12506" y="1525973"/>
            <a:ext cx="1698999" cy="622376"/>
          </a:xfrm>
          <a:prstGeom prst="rect"/>
          <a:noFill/>
        </p:spPr>
      </p:pic>
    </p:spTree>
  </p:cSld>
  <p:clrMapOvr>
    <a:masterClrMapping/>
  </p:clrMapOvr>
  <p:transition advTm="13263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13" name="图示 15"/>
          <p:cNvGraphicFramePr>
            <a:graphicFrameLocks/>
          </p:cNvGraphicFramePr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79" name="Elbow Connector 38"/>
          <p:cNvCxnSpPr>
            <a:cxnSpLocks/>
          </p:cNvCxnSpPr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19" name="矩形 20"/>
          <p:cNvSpPr/>
          <p:nvPr/>
        </p:nvSpPr>
        <p:spPr>
          <a:xfrm>
            <a:off x="1701883" y="3021003"/>
            <a:ext cx="1262380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/>
              <a:t>No backup</a:t>
            </a:r>
            <a:endParaRPr altLang="en-US" dirty="0" lang="zh-CN"/>
          </a:p>
        </p:txBody>
      </p:sp>
      <p:sp>
        <p:nvSpPr>
          <p:cNvPr id="1048820" name="矩形 52"/>
          <p:cNvSpPr/>
          <p:nvPr/>
        </p:nvSpPr>
        <p:spPr>
          <a:xfrm>
            <a:off x="1699977" y="3311987"/>
            <a:ext cx="3294381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Incorrect backup management</a:t>
            </a:r>
            <a:endParaRPr altLang="en-US" dirty="0" lang="zh-CN">
              <a:solidFill>
                <a:srgbClr val="C00000"/>
              </a:solidFill>
            </a:endParaRPr>
          </a:p>
        </p:txBody>
      </p:sp>
      <p:cxnSp>
        <p:nvCxnSpPr>
          <p:cNvPr id="3145780" name="Elbow Connector 38"/>
          <p:cNvCxnSpPr>
            <a:cxnSpLocks/>
          </p:cNvCxnSpPr>
          <p:nvPr/>
        </p:nvCxnSpPr>
        <p:spPr>
          <a:xfrm rot="16200000" flipH="1">
            <a:off x="1459340" y="325933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81" name="Elbow Connector 38"/>
          <p:cNvCxnSpPr>
            <a:cxnSpLocks/>
          </p:cNvCxnSpPr>
          <p:nvPr/>
        </p:nvCxnSpPr>
        <p:spPr>
          <a:xfrm rot="16200000" flipH="1">
            <a:off x="1823199" y="376374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21" name="矩形 60"/>
          <p:cNvSpPr/>
          <p:nvPr/>
        </p:nvSpPr>
        <p:spPr>
          <a:xfrm>
            <a:off x="2063836" y="3819718"/>
            <a:ext cx="3294380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>
                <a:solidFill>
                  <a:srgbClr val="C00000"/>
                </a:solidFill>
              </a:rPr>
              <a:t>Premature removal of backups</a:t>
            </a:r>
            <a:endParaRPr altLang="en-US" dirty="0" lang="zh-CN">
              <a:solidFill>
                <a:srgbClr val="C00000"/>
              </a:solidFill>
            </a:endParaRPr>
          </a:p>
        </p:txBody>
      </p:sp>
      <p:cxnSp>
        <p:nvCxnSpPr>
          <p:cNvPr id="3145782" name="Shape 557"/>
          <p:cNvCxnSpPr>
            <a:cxnSpLocks/>
          </p:cNvCxnSpPr>
          <p:nvPr/>
        </p:nvCxnSpPr>
        <p:spPr>
          <a:xfrm>
            <a:off x="9457085" y="1708640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22" name="Shape 556"/>
          <p:cNvSpPr txBox="1"/>
          <p:nvPr/>
        </p:nvSpPr>
        <p:spPr>
          <a:xfrm>
            <a:off x="9457085" y="1891788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 job X successfully</a:t>
            </a:r>
            <a:endParaRPr b="1" dirty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3" name="Shape 557"/>
          <p:cNvCxnSpPr>
            <a:cxnSpLocks/>
          </p:cNvCxnSpPr>
          <p:nvPr/>
        </p:nvCxnSpPr>
        <p:spPr>
          <a:xfrm>
            <a:off x="8558862" y="1708640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23" name="Shape 556"/>
          <p:cNvSpPr txBox="1"/>
          <p:nvPr/>
        </p:nvSpPr>
        <p:spPr>
          <a:xfrm>
            <a:off x="9457084" y="2221219"/>
            <a:ext cx="2519826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staging directory</a:t>
            </a:r>
            <a:endParaRPr b="1" dirty="0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24" name="Shape 556"/>
          <p:cNvSpPr txBox="1"/>
          <p:nvPr/>
        </p:nvSpPr>
        <p:spPr>
          <a:xfrm>
            <a:off x="9142523" y="1266892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AM1</a:t>
            </a:r>
            <a:endParaRPr b="0" dirty="0" i="1">
              <a:sym typeface="Arial"/>
            </a:endParaRPr>
          </a:p>
        </p:txBody>
      </p:sp>
      <p:sp>
        <p:nvSpPr>
          <p:cNvPr id="1048825" name="Shape 556"/>
          <p:cNvSpPr txBox="1"/>
          <p:nvPr/>
        </p:nvSpPr>
        <p:spPr>
          <a:xfrm>
            <a:off x="8244299" y="1266602"/>
            <a:ext cx="629123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26" name="Shape 556"/>
          <p:cNvSpPr txBox="1"/>
          <p:nvPr/>
        </p:nvSpPr>
        <p:spPr>
          <a:xfrm>
            <a:off x="9434363" y="2572997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“Unregister to RM”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4" name="直接箭头连接符 40"/>
          <p:cNvCxnSpPr>
            <a:cxnSpLocks/>
          </p:cNvCxnSpPr>
          <p:nvPr/>
        </p:nvCxnSpPr>
        <p:spPr>
          <a:xfrm flipH="1">
            <a:off x="8558860" y="2831420"/>
            <a:ext cx="898225" cy="14021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827" name="矩形 42"/>
          <p:cNvSpPr/>
          <p:nvPr/>
        </p:nvSpPr>
        <p:spPr>
          <a:xfrm>
            <a:off x="8089289" y="5360275"/>
            <a:ext cx="2519826" cy="461665"/>
          </a:xfrm>
          <a:prstGeom prst="rect"/>
        </p:spPr>
        <p:txBody>
          <a:bodyPr wrap="square">
            <a:spAutoFit/>
          </a:bodyPr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RM: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ResourceManager</a:t>
            </a:r>
            <a:endParaRPr altLang="zh-CN" dirty="0" sz="1200" i="1" lang="en-US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altLang="en-US" dirty="0" sz="1200" i="1" lang="zh-CN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48828" name="矩形 21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MAPREDUCE-5476</a:t>
            </a:r>
            <a:endParaRPr altLang="en-US" dirty="0" lang="zh-CN">
              <a:latin typeface="Gill Sans"/>
            </a:endParaRPr>
          </a:p>
        </p:txBody>
      </p:sp>
    </p:spTree>
    <p:custDataLst>
      <p:tags r:id="rId6"/>
    </p:custDataLst>
  </p:cSld>
  <p:clrMapOvr>
    <a:masterClrMapping/>
  </p:clrMapOvr>
  <p:transition advTm="9686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14" name="图示 15"/>
          <p:cNvGraphicFramePr>
            <a:graphicFrameLocks/>
          </p:cNvGraphicFramePr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85" name="Elbow Connector 38"/>
          <p:cNvCxnSpPr>
            <a:cxnSpLocks/>
          </p:cNvCxnSpPr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33" name="矩形 20"/>
          <p:cNvSpPr/>
          <p:nvPr/>
        </p:nvSpPr>
        <p:spPr>
          <a:xfrm>
            <a:off x="1701883" y="3021003"/>
            <a:ext cx="1262380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/>
              <a:t>No backup</a:t>
            </a:r>
            <a:endParaRPr altLang="en-US" dirty="0" lang="zh-CN"/>
          </a:p>
        </p:txBody>
      </p:sp>
      <p:sp>
        <p:nvSpPr>
          <p:cNvPr id="1048834" name="矩形 52"/>
          <p:cNvSpPr/>
          <p:nvPr/>
        </p:nvSpPr>
        <p:spPr>
          <a:xfrm>
            <a:off x="1699977" y="3311987"/>
            <a:ext cx="3294381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Incorrect backup management</a:t>
            </a:r>
            <a:endParaRPr altLang="en-US" dirty="0" lang="zh-CN">
              <a:solidFill>
                <a:srgbClr val="C00000"/>
              </a:solidFill>
            </a:endParaRPr>
          </a:p>
        </p:txBody>
      </p:sp>
      <p:cxnSp>
        <p:nvCxnSpPr>
          <p:cNvPr id="3145786" name="Elbow Connector 38"/>
          <p:cNvCxnSpPr>
            <a:cxnSpLocks/>
          </p:cNvCxnSpPr>
          <p:nvPr/>
        </p:nvCxnSpPr>
        <p:spPr>
          <a:xfrm rot="16200000" flipH="1">
            <a:off x="1459340" y="325933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87" name="Elbow Connector 38"/>
          <p:cNvCxnSpPr>
            <a:cxnSpLocks/>
          </p:cNvCxnSpPr>
          <p:nvPr/>
        </p:nvCxnSpPr>
        <p:spPr>
          <a:xfrm rot="16200000" flipH="1">
            <a:off x="1823199" y="376374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35" name="矩形 60"/>
          <p:cNvSpPr/>
          <p:nvPr/>
        </p:nvSpPr>
        <p:spPr>
          <a:xfrm>
            <a:off x="2063836" y="3819718"/>
            <a:ext cx="3294380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>
                <a:solidFill>
                  <a:srgbClr val="C00000"/>
                </a:solidFill>
              </a:rPr>
              <a:t>Premature removal of backups</a:t>
            </a:r>
            <a:endParaRPr altLang="en-US" dirty="0" lang="zh-CN">
              <a:solidFill>
                <a:srgbClr val="C00000"/>
              </a:solidFill>
            </a:endParaRPr>
          </a:p>
        </p:txBody>
      </p:sp>
      <p:cxnSp>
        <p:nvCxnSpPr>
          <p:cNvPr id="3145788" name="Shape 557"/>
          <p:cNvCxnSpPr>
            <a:cxnSpLocks/>
          </p:cNvCxnSpPr>
          <p:nvPr/>
        </p:nvCxnSpPr>
        <p:spPr>
          <a:xfrm>
            <a:off x="9457085" y="1708640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36" name="Shape 556"/>
          <p:cNvSpPr txBox="1"/>
          <p:nvPr/>
        </p:nvSpPr>
        <p:spPr>
          <a:xfrm>
            <a:off x="9457085" y="1891788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 job X successfully</a:t>
            </a:r>
            <a:endParaRPr b="1" dirty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9" name="Shape 557"/>
          <p:cNvCxnSpPr>
            <a:cxnSpLocks/>
          </p:cNvCxnSpPr>
          <p:nvPr/>
        </p:nvCxnSpPr>
        <p:spPr>
          <a:xfrm>
            <a:off x="8558862" y="1708640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37" name="Shape 556"/>
          <p:cNvSpPr txBox="1"/>
          <p:nvPr/>
        </p:nvSpPr>
        <p:spPr>
          <a:xfrm>
            <a:off x="9457084" y="2221219"/>
            <a:ext cx="2519826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staging directory</a:t>
            </a:r>
            <a:endParaRPr b="1" dirty="0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8" name="Shape 556"/>
          <p:cNvSpPr txBox="1"/>
          <p:nvPr/>
        </p:nvSpPr>
        <p:spPr>
          <a:xfrm>
            <a:off x="9434363" y="2572997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“Unregister to RM”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90" name="直接箭头连接符 17"/>
          <p:cNvCxnSpPr>
            <a:cxnSpLocks/>
          </p:cNvCxnSpPr>
          <p:nvPr/>
        </p:nvCxnSpPr>
        <p:spPr>
          <a:xfrm flipH="1">
            <a:off x="8558860" y="2831420"/>
            <a:ext cx="898225" cy="140214"/>
          </a:xfrm>
          <a:prstGeom prst="straightConnector1"/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839" name="闪电形 18"/>
          <p:cNvSpPr/>
          <p:nvPr/>
        </p:nvSpPr>
        <p:spPr>
          <a:xfrm>
            <a:off x="8296723" y="2555164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3145791" name="直接连接符 21"/>
          <p:cNvCxnSpPr>
            <a:cxnSpLocks/>
          </p:cNvCxnSpPr>
          <p:nvPr/>
        </p:nvCxnSpPr>
        <p:spPr>
          <a:xfrm>
            <a:off x="8558860" y="2801291"/>
            <a:ext cx="0" cy="2184595"/>
          </a:xfrm>
          <a:prstGeom prst="line"/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40" name="Shape 556"/>
          <p:cNvSpPr txBox="1"/>
          <p:nvPr/>
        </p:nvSpPr>
        <p:spPr>
          <a:xfrm>
            <a:off x="9142523" y="1266892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AM1</a:t>
            </a:r>
            <a:endParaRPr b="0" dirty="0" i="1">
              <a:sym typeface="Arial"/>
            </a:endParaRPr>
          </a:p>
        </p:txBody>
      </p:sp>
      <p:sp>
        <p:nvSpPr>
          <p:cNvPr id="1048841" name="Shape 556"/>
          <p:cNvSpPr txBox="1"/>
          <p:nvPr/>
        </p:nvSpPr>
        <p:spPr>
          <a:xfrm>
            <a:off x="8244299" y="1266602"/>
            <a:ext cx="629123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92" name="连接符: 曲线 24"/>
          <p:cNvCxnSpPr>
            <a:cxnSpLocks/>
            <a:endCxn id="2097231" idx="0"/>
          </p:cNvCxnSpPr>
          <p:nvPr/>
        </p:nvCxnSpPr>
        <p:spPr>
          <a:xfrm>
            <a:off x="9457439" y="2835691"/>
            <a:ext cx="464135" cy="243583"/>
          </a:xfrm>
          <a:prstGeom prst="curvedConnector2"/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231" name="图片 25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9719042" y="3079274"/>
            <a:ext cx="405064" cy="405064"/>
          </a:xfrm>
          <a:prstGeom prst="rect"/>
        </p:spPr>
      </p:pic>
      <p:cxnSp>
        <p:nvCxnSpPr>
          <p:cNvPr id="3145793" name="连接符: 曲线 26"/>
          <p:cNvCxnSpPr>
            <a:cxnSpLocks/>
            <a:stCxn id="2097231" idx="2"/>
          </p:cNvCxnSpPr>
          <p:nvPr/>
        </p:nvCxnSpPr>
        <p:spPr>
          <a:xfrm rot="5400000">
            <a:off x="9602200" y="3361944"/>
            <a:ext cx="196981" cy="441768"/>
          </a:xfrm>
          <a:prstGeom prst="curvedConnector2"/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94" name="直接连接符 29"/>
          <p:cNvCxnSpPr>
            <a:cxnSpLocks/>
          </p:cNvCxnSpPr>
          <p:nvPr/>
        </p:nvCxnSpPr>
        <p:spPr>
          <a:xfrm>
            <a:off x="9457084" y="2849254"/>
            <a:ext cx="0" cy="832065"/>
          </a:xfrm>
          <a:prstGeom prst="line"/>
          <a:noFill/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42" name="Shape 556"/>
          <p:cNvSpPr txBox="1"/>
          <p:nvPr/>
        </p:nvSpPr>
        <p:spPr>
          <a:xfrm>
            <a:off x="9457085" y="3698369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itself</a:t>
            </a:r>
            <a:endParaRPr b="1" dirty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43" name="矩形 32"/>
          <p:cNvSpPr/>
          <p:nvPr/>
        </p:nvSpPr>
        <p:spPr>
          <a:xfrm>
            <a:off x="8089289" y="5360275"/>
            <a:ext cx="2519826" cy="461665"/>
          </a:xfrm>
          <a:prstGeom prst="rect"/>
        </p:spPr>
        <p:txBody>
          <a:bodyPr wrap="square">
            <a:spAutoFit/>
          </a:bodyPr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RM: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ResourceManager</a:t>
            </a:r>
            <a:endParaRPr altLang="zh-CN" dirty="0" sz="1200" i="1" lang="en-US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altLang="en-US" dirty="0" sz="1200" i="1" lang="zh-CN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48844" name="矩形 27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MAPREDUCE-5476</a:t>
            </a:r>
            <a:endParaRPr altLang="en-US" dirty="0" lang="zh-CN">
              <a:latin typeface="Gill Sans"/>
            </a:endParaRPr>
          </a:p>
        </p:txBody>
      </p:sp>
    </p:spTree>
  </p:cSld>
  <p:clrMapOvr>
    <a:masterClrMapping/>
  </p:clrMapOvr>
  <p:transition advTm="5837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15" name="图示 15"/>
          <p:cNvGraphicFramePr>
            <a:graphicFrameLocks/>
          </p:cNvGraphicFramePr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95" name="Elbow Connector 38"/>
          <p:cNvCxnSpPr>
            <a:cxnSpLocks/>
          </p:cNvCxnSpPr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49" name="矩形 20"/>
          <p:cNvSpPr/>
          <p:nvPr/>
        </p:nvSpPr>
        <p:spPr>
          <a:xfrm>
            <a:off x="1701883" y="3021003"/>
            <a:ext cx="1262380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/>
              <a:t>No backup</a:t>
            </a:r>
            <a:endParaRPr altLang="en-US" dirty="0" lang="zh-CN"/>
          </a:p>
        </p:txBody>
      </p:sp>
      <p:sp>
        <p:nvSpPr>
          <p:cNvPr id="1048850" name="矩形 52"/>
          <p:cNvSpPr/>
          <p:nvPr/>
        </p:nvSpPr>
        <p:spPr>
          <a:xfrm>
            <a:off x="1699977" y="3311987"/>
            <a:ext cx="3294381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Incorrect backup management</a:t>
            </a:r>
            <a:endParaRPr altLang="en-US" dirty="0" lang="zh-CN">
              <a:solidFill>
                <a:srgbClr val="C00000"/>
              </a:solidFill>
            </a:endParaRPr>
          </a:p>
        </p:txBody>
      </p:sp>
      <p:cxnSp>
        <p:nvCxnSpPr>
          <p:cNvPr id="3145796" name="Elbow Connector 38"/>
          <p:cNvCxnSpPr>
            <a:cxnSpLocks/>
          </p:cNvCxnSpPr>
          <p:nvPr/>
        </p:nvCxnSpPr>
        <p:spPr>
          <a:xfrm rot="16200000" flipH="1">
            <a:off x="1459340" y="325933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97" name="Elbow Connector 38"/>
          <p:cNvCxnSpPr>
            <a:cxnSpLocks/>
          </p:cNvCxnSpPr>
          <p:nvPr/>
        </p:nvCxnSpPr>
        <p:spPr>
          <a:xfrm rot="16200000" flipH="1">
            <a:off x="1823199" y="376374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51" name="矩形 60"/>
          <p:cNvSpPr/>
          <p:nvPr/>
        </p:nvSpPr>
        <p:spPr>
          <a:xfrm>
            <a:off x="2063836" y="3819718"/>
            <a:ext cx="3294380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>
                <a:solidFill>
                  <a:srgbClr val="C00000"/>
                </a:solidFill>
              </a:rPr>
              <a:t>Premature removal of backups</a:t>
            </a:r>
            <a:endParaRPr altLang="en-US" dirty="0" lang="zh-CN">
              <a:solidFill>
                <a:srgbClr val="C00000"/>
              </a:solidFill>
            </a:endParaRPr>
          </a:p>
        </p:txBody>
      </p:sp>
      <p:cxnSp>
        <p:nvCxnSpPr>
          <p:cNvPr id="3145798" name="Shape 557"/>
          <p:cNvCxnSpPr>
            <a:cxnSpLocks/>
          </p:cNvCxnSpPr>
          <p:nvPr/>
        </p:nvCxnSpPr>
        <p:spPr>
          <a:xfrm>
            <a:off x="9457085" y="1708640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52" name="Shape 556"/>
          <p:cNvSpPr txBox="1"/>
          <p:nvPr/>
        </p:nvSpPr>
        <p:spPr>
          <a:xfrm>
            <a:off x="9457085" y="1891788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 job X successfully</a:t>
            </a:r>
            <a:endParaRPr b="1" dirty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99" name="Shape 557"/>
          <p:cNvCxnSpPr>
            <a:cxnSpLocks/>
          </p:cNvCxnSpPr>
          <p:nvPr/>
        </p:nvCxnSpPr>
        <p:spPr>
          <a:xfrm>
            <a:off x="8558862" y="1708640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53" name="Shape 556"/>
          <p:cNvSpPr txBox="1"/>
          <p:nvPr/>
        </p:nvSpPr>
        <p:spPr>
          <a:xfrm>
            <a:off x="9457083" y="2221219"/>
            <a:ext cx="3334892" cy="39617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staging directory</a:t>
            </a:r>
            <a:endParaRPr b="1" dirty="0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54" name="Shape 556"/>
          <p:cNvSpPr txBox="1"/>
          <p:nvPr/>
        </p:nvSpPr>
        <p:spPr>
          <a:xfrm>
            <a:off x="9434363" y="2572997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“Unregister to RM”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00" name="直接箭头连接符 17"/>
          <p:cNvCxnSpPr>
            <a:cxnSpLocks/>
          </p:cNvCxnSpPr>
          <p:nvPr/>
        </p:nvCxnSpPr>
        <p:spPr>
          <a:xfrm flipH="1">
            <a:off x="8558860" y="2831420"/>
            <a:ext cx="898225" cy="140214"/>
          </a:xfrm>
          <a:prstGeom prst="straightConnector1"/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855" name="闪电形 18"/>
          <p:cNvSpPr/>
          <p:nvPr/>
        </p:nvSpPr>
        <p:spPr>
          <a:xfrm>
            <a:off x="8296723" y="2555164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3145801" name="直接连接符 21"/>
          <p:cNvCxnSpPr>
            <a:cxnSpLocks/>
          </p:cNvCxnSpPr>
          <p:nvPr/>
        </p:nvCxnSpPr>
        <p:spPr>
          <a:xfrm>
            <a:off x="8558860" y="2801291"/>
            <a:ext cx="0" cy="1266411"/>
          </a:xfrm>
          <a:prstGeom prst="line"/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02" name="连接符: 曲线 22"/>
          <p:cNvCxnSpPr>
            <a:cxnSpLocks/>
            <a:endCxn id="2097232" idx="0"/>
          </p:cNvCxnSpPr>
          <p:nvPr/>
        </p:nvCxnSpPr>
        <p:spPr>
          <a:xfrm>
            <a:off x="9457439" y="2835691"/>
            <a:ext cx="464135" cy="243583"/>
          </a:xfrm>
          <a:prstGeom prst="curvedConnector2"/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232" name="图片 23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9719042" y="3079274"/>
            <a:ext cx="405064" cy="405064"/>
          </a:xfrm>
          <a:prstGeom prst="rect"/>
        </p:spPr>
      </p:pic>
      <p:cxnSp>
        <p:nvCxnSpPr>
          <p:cNvPr id="3145803" name="连接符: 曲线 24"/>
          <p:cNvCxnSpPr>
            <a:cxnSpLocks/>
            <a:stCxn id="2097232" idx="2"/>
          </p:cNvCxnSpPr>
          <p:nvPr/>
        </p:nvCxnSpPr>
        <p:spPr>
          <a:xfrm rot="5400000">
            <a:off x="9602200" y="3361944"/>
            <a:ext cx="196981" cy="441768"/>
          </a:xfrm>
          <a:prstGeom prst="curvedConnector2"/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04" name="直接连接符 30"/>
          <p:cNvCxnSpPr>
            <a:cxnSpLocks/>
          </p:cNvCxnSpPr>
          <p:nvPr/>
        </p:nvCxnSpPr>
        <p:spPr>
          <a:xfrm>
            <a:off x="9457084" y="2849254"/>
            <a:ext cx="0" cy="832065"/>
          </a:xfrm>
          <a:prstGeom prst="line"/>
          <a:noFill/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56" name="Shape 556"/>
          <p:cNvSpPr txBox="1"/>
          <p:nvPr/>
        </p:nvSpPr>
        <p:spPr>
          <a:xfrm>
            <a:off x="9457085" y="3698369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itself</a:t>
            </a:r>
            <a:endParaRPr b="1" dirty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33" name="Shape 56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7">
            <a:alphaModFix/>
          </a:blip>
          <a:srcRect/>
          <a:stretch>
            <a:fillRect/>
          </a:stretch>
        </p:blipFill>
        <p:spPr>
          <a:xfrm>
            <a:off x="8268923" y="3706068"/>
            <a:ext cx="492700" cy="492700"/>
          </a:xfrm>
          <a:prstGeom prst="rect"/>
          <a:noFill/>
          <a:ln>
            <a:noFill/>
          </a:ln>
        </p:spPr>
      </p:pic>
      <p:sp>
        <p:nvSpPr>
          <p:cNvPr id="1048857" name="Shape 556"/>
          <p:cNvSpPr txBox="1"/>
          <p:nvPr/>
        </p:nvSpPr>
        <p:spPr>
          <a:xfrm>
            <a:off x="9142523" y="1266892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AM1</a:t>
            </a:r>
            <a:endParaRPr b="0" dirty="0" i="1">
              <a:sym typeface="Arial"/>
            </a:endParaRPr>
          </a:p>
        </p:txBody>
      </p:sp>
      <p:sp>
        <p:nvSpPr>
          <p:cNvPr id="1048858" name="Shape 556"/>
          <p:cNvSpPr txBox="1"/>
          <p:nvPr/>
        </p:nvSpPr>
        <p:spPr>
          <a:xfrm>
            <a:off x="8244299" y="1266602"/>
            <a:ext cx="629123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05" name="Shape 557"/>
          <p:cNvCxnSpPr>
            <a:cxnSpLocks/>
          </p:cNvCxnSpPr>
          <p:nvPr/>
        </p:nvCxnSpPr>
        <p:spPr>
          <a:xfrm>
            <a:off x="7669860" y="4392186"/>
            <a:ext cx="0" cy="686918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06" name="直接箭头连接符 33"/>
          <p:cNvCxnSpPr>
            <a:cxnSpLocks/>
          </p:cNvCxnSpPr>
          <p:nvPr/>
        </p:nvCxnSpPr>
        <p:spPr>
          <a:xfrm flipH="1">
            <a:off x="7669860" y="4251972"/>
            <a:ext cx="898225" cy="14021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859" name="Shape 556"/>
          <p:cNvSpPr txBox="1"/>
          <p:nvPr/>
        </p:nvSpPr>
        <p:spPr>
          <a:xfrm>
            <a:off x="7318681" y="4005958"/>
            <a:ext cx="730694" cy="304260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0" sz="1600" i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dirty="0" lang="en-US">
                <a:sym typeface="Arial"/>
              </a:rPr>
              <a:t>AM2</a:t>
            </a:r>
            <a:endParaRPr dirty="0">
              <a:sym typeface="Arial"/>
            </a:endParaRPr>
          </a:p>
        </p:txBody>
      </p:sp>
      <p:sp>
        <p:nvSpPr>
          <p:cNvPr id="1048860" name="Shape 556"/>
          <p:cNvSpPr txBox="1"/>
          <p:nvPr/>
        </p:nvSpPr>
        <p:spPr>
          <a:xfrm>
            <a:off x="4977866" y="4366312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b="1" dirty="0" sz="16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recover job X</a:t>
            </a:r>
            <a:endParaRPr b="1" dirty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61" name="矩形: 圆角 37"/>
          <p:cNvSpPr/>
          <p:nvPr/>
        </p:nvSpPr>
        <p:spPr bwMode="gray">
          <a:xfrm>
            <a:off x="4732267" y="4735645"/>
            <a:ext cx="2586414" cy="981925"/>
          </a:xfrm>
          <a:prstGeom prst="roundRect"/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lang="en-US">
                <a:solidFill>
                  <a:schemeClr val="bg1"/>
                </a:solidFill>
              </a:rPr>
              <a:t>Fail the job since staging </a:t>
            </a:r>
            <a:r>
              <a:rPr altLang="zh-CN" b="1" dirty="0" lang="en-US" err="1">
                <a:solidFill>
                  <a:schemeClr val="bg1"/>
                </a:solidFill>
              </a:rPr>
              <a:t>dir</a:t>
            </a:r>
            <a:r>
              <a:rPr altLang="zh-CN" b="1" dirty="0" lang="en-US">
                <a:solidFill>
                  <a:schemeClr val="bg1"/>
                </a:solidFill>
              </a:rPr>
              <a:t> has been already cleaned!</a:t>
            </a:r>
            <a:endParaRPr altLang="en-US" b="1" dirty="0" lang="zh-CN">
              <a:solidFill>
                <a:schemeClr val="bg1"/>
              </a:solidFill>
            </a:endParaRPr>
          </a:p>
        </p:txBody>
      </p:sp>
      <p:pic>
        <p:nvPicPr>
          <p:cNvPr id="2097234" name="图片 38"/>
          <p:cNvPicPr>
            <a:picLocks noChangeAspect="1"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>
            <a:off x="7415038" y="4735645"/>
            <a:ext cx="500422" cy="559478"/>
          </a:xfrm>
          <a:prstGeom prst="rect"/>
        </p:spPr>
      </p:pic>
      <p:sp>
        <p:nvSpPr>
          <p:cNvPr id="1048862" name="矩形 40"/>
          <p:cNvSpPr/>
          <p:nvPr/>
        </p:nvSpPr>
        <p:spPr>
          <a:xfrm>
            <a:off x="8089289" y="5360275"/>
            <a:ext cx="2519826" cy="461665"/>
          </a:xfrm>
          <a:prstGeom prst="rect"/>
        </p:spPr>
        <p:txBody>
          <a:bodyPr wrap="square">
            <a:spAutoFit/>
          </a:bodyPr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RM: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ResourceManager</a:t>
            </a:r>
            <a:endParaRPr altLang="zh-CN" dirty="0" sz="1200" i="1" lang="en-US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altLang="en-US" dirty="0" sz="1200" i="1" lang="zh-CN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48863" name="矩形 39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MAPREDUCE-5476</a:t>
            </a:r>
            <a:endParaRPr altLang="en-US" dirty="0" lang="zh-CN">
              <a:latin typeface="Gill Sans"/>
            </a:endParaRPr>
          </a:p>
        </p:txBody>
      </p:sp>
    </p:spTree>
    <p:custDataLst>
      <p:tags r:id="rId9"/>
    </p:custDataLst>
  </p:cSld>
  <p:clrMapOvr>
    <a:masterClrMapping/>
  </p:clrMapOvr>
  <p:transition advTm="20332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9" grpId="0" animBg="1"/>
      <p:bldP spid="1048860" grpId="0"/>
      <p:bldP spid="10488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箭头: 下 79"/>
          <p:cNvSpPr/>
          <p:nvPr/>
        </p:nvSpPr>
        <p:spPr bwMode="gray">
          <a:xfrm>
            <a:off x="10035184" y="1337913"/>
            <a:ext cx="239776" cy="3619552"/>
          </a:xfrm>
          <a:prstGeom prst="downArrow"/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868" name="箭头: 下 4"/>
          <p:cNvSpPr/>
          <p:nvPr/>
        </p:nvSpPr>
        <p:spPr bwMode="gray">
          <a:xfrm>
            <a:off x="7110950" y="1337913"/>
            <a:ext cx="239776" cy="3619552"/>
          </a:xfrm>
          <a:prstGeom prst="downArrow"/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869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16" name="图示 15"/>
          <p:cNvGraphicFramePr>
            <a:graphicFrameLocks/>
          </p:cNvGraphicFramePr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807" name="Elbow Connector 38"/>
          <p:cNvCxnSpPr>
            <a:cxnSpLocks/>
          </p:cNvCxnSpPr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70" name="矩形 20"/>
          <p:cNvSpPr/>
          <p:nvPr/>
        </p:nvSpPr>
        <p:spPr>
          <a:xfrm>
            <a:off x="1701883" y="3021003"/>
            <a:ext cx="1262380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/>
              <a:t>No backup</a:t>
            </a:r>
            <a:endParaRPr altLang="en-US" dirty="0" lang="zh-CN"/>
          </a:p>
        </p:txBody>
      </p:sp>
      <p:sp>
        <p:nvSpPr>
          <p:cNvPr id="1048871" name="矩形 52"/>
          <p:cNvSpPr/>
          <p:nvPr/>
        </p:nvSpPr>
        <p:spPr>
          <a:xfrm>
            <a:off x="1699977" y="3311987"/>
            <a:ext cx="3294381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Incorrect backup management</a:t>
            </a:r>
            <a:endParaRPr altLang="en-US" dirty="0" lang="zh-CN">
              <a:solidFill>
                <a:srgbClr val="C00000"/>
              </a:solidFill>
            </a:endParaRPr>
          </a:p>
        </p:txBody>
      </p:sp>
      <p:cxnSp>
        <p:nvCxnSpPr>
          <p:cNvPr id="3145808" name="Elbow Connector 38"/>
          <p:cNvCxnSpPr>
            <a:cxnSpLocks/>
          </p:cNvCxnSpPr>
          <p:nvPr/>
        </p:nvCxnSpPr>
        <p:spPr>
          <a:xfrm rot="16200000" flipH="1">
            <a:off x="1459340" y="325933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09" name="Elbow Connector 38"/>
          <p:cNvCxnSpPr>
            <a:cxnSpLocks/>
          </p:cNvCxnSpPr>
          <p:nvPr/>
        </p:nvCxnSpPr>
        <p:spPr>
          <a:xfrm rot="16200000" flipH="1">
            <a:off x="1823199" y="376374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72" name="矩形 60"/>
          <p:cNvSpPr/>
          <p:nvPr/>
        </p:nvSpPr>
        <p:spPr>
          <a:xfrm>
            <a:off x="2063836" y="3819718"/>
            <a:ext cx="3294380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>
                <a:solidFill>
                  <a:srgbClr val="C00000"/>
                </a:solidFill>
              </a:rPr>
              <a:t>Premature removal of backups</a:t>
            </a:r>
            <a:endParaRPr altLang="en-US" dirty="0" lang="zh-CN">
              <a:solidFill>
                <a:srgbClr val="C00000"/>
              </a:solidFill>
            </a:endParaRPr>
          </a:p>
        </p:txBody>
      </p:sp>
      <p:pic>
        <p:nvPicPr>
          <p:cNvPr id="2097235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7470203" y="4651790"/>
            <a:ext cx="482056" cy="482055"/>
          </a:xfrm>
          <a:prstGeom prst="rect"/>
        </p:spPr>
      </p:pic>
      <p:pic>
        <p:nvPicPr>
          <p:cNvPr id="2097236" name="图片 51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10506848" y="4492502"/>
            <a:ext cx="573646" cy="641343"/>
          </a:xfrm>
          <a:prstGeom prst="rect"/>
        </p:spPr>
      </p:pic>
      <p:sp>
        <p:nvSpPr>
          <p:cNvPr id="1048873" name="Shape 556"/>
          <p:cNvSpPr txBox="1"/>
          <p:nvPr/>
        </p:nvSpPr>
        <p:spPr>
          <a:xfrm>
            <a:off x="7304184" y="1082602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backups</a:t>
            </a:r>
            <a:endParaRPr b="1" dirty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74" name="流程图: 磁盘 63"/>
          <p:cNvSpPr/>
          <p:nvPr/>
        </p:nvSpPr>
        <p:spPr>
          <a:xfrm>
            <a:off x="7192625" y="1444909"/>
            <a:ext cx="1201918" cy="369333"/>
          </a:xfrm>
          <a:prstGeom prst="flowChartMagneticDisk"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Backups</a:t>
            </a:r>
            <a:endParaRPr altLang="en-US" dirty="0" sz="1600" lang="zh-CN">
              <a:solidFill>
                <a:schemeClr val="tx1"/>
              </a:solidFill>
            </a:endParaRPr>
          </a:p>
        </p:txBody>
      </p:sp>
      <p:sp>
        <p:nvSpPr>
          <p:cNvPr id="1048875" name="Shape 556"/>
          <p:cNvSpPr txBox="1"/>
          <p:nvPr/>
        </p:nvSpPr>
        <p:spPr>
          <a:xfrm>
            <a:off x="7350726" y="3810986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Clean backups</a:t>
            </a:r>
            <a:endParaRPr b="1" dirty="0" sz="16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76" name="流程图: 磁盘 67"/>
          <p:cNvSpPr/>
          <p:nvPr/>
        </p:nvSpPr>
        <p:spPr>
          <a:xfrm>
            <a:off x="7193254" y="4123169"/>
            <a:ext cx="1201918" cy="369333"/>
          </a:xfrm>
          <a:prstGeom prst="flowChartMagneticDisk"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>
                <a:solidFill>
                  <a:schemeClr val="bg1">
                    <a:lumMod val="85000"/>
                  </a:schemeClr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Backups</a:t>
            </a:r>
            <a:endParaRPr altLang="en-US" dirty="0" sz="1600" lang="zh-C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8877" name="Shape 556"/>
          <p:cNvSpPr txBox="1"/>
          <p:nvPr/>
        </p:nvSpPr>
        <p:spPr>
          <a:xfrm>
            <a:off x="10220121" y="1082602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backups</a:t>
            </a:r>
            <a:endParaRPr b="1" dirty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78" name="流程图: 磁盘 82"/>
          <p:cNvSpPr/>
          <p:nvPr/>
        </p:nvSpPr>
        <p:spPr>
          <a:xfrm>
            <a:off x="10114432" y="1444909"/>
            <a:ext cx="1201918" cy="369333"/>
          </a:xfrm>
          <a:prstGeom prst="flowChartMagneticDisk"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Backups</a:t>
            </a:r>
            <a:endParaRPr altLang="en-US" dirty="0" sz="1600" lang="zh-CN">
              <a:solidFill>
                <a:schemeClr val="tx1"/>
              </a:solidFill>
            </a:endParaRPr>
          </a:p>
        </p:txBody>
      </p:sp>
      <p:sp>
        <p:nvSpPr>
          <p:cNvPr id="1048879" name="Shape 556"/>
          <p:cNvSpPr txBox="1"/>
          <p:nvPr/>
        </p:nvSpPr>
        <p:spPr>
          <a:xfrm>
            <a:off x="10301401" y="3059096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Clean backups</a:t>
            </a:r>
            <a:endParaRPr b="1" dirty="0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80" name="流程图: 磁盘 85"/>
          <p:cNvSpPr/>
          <p:nvPr/>
        </p:nvSpPr>
        <p:spPr>
          <a:xfrm>
            <a:off x="10113449" y="3371279"/>
            <a:ext cx="1201918" cy="369333"/>
          </a:xfrm>
          <a:prstGeom prst="flowChartMagneticDisk"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600" lang="en-US">
                <a:solidFill>
                  <a:schemeClr val="bg1">
                    <a:lumMod val="85000"/>
                  </a:schemeClr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Backups</a:t>
            </a:r>
            <a:endParaRPr altLang="en-US" dirty="0" sz="1600" lang="zh-C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8881" name="左大括号 86"/>
          <p:cNvSpPr/>
          <p:nvPr/>
        </p:nvSpPr>
        <p:spPr>
          <a:xfrm>
            <a:off x="6815190" y="1786929"/>
            <a:ext cx="346572" cy="2032789"/>
          </a:xfrm>
          <a:prstGeom prst="leftBrace"/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>
              <a:solidFill>
                <a:srgbClr val="0070C0"/>
              </a:solidFill>
            </a:endParaRPr>
          </a:p>
        </p:txBody>
      </p:sp>
      <p:sp>
        <p:nvSpPr>
          <p:cNvPr id="1048882" name="左大括号 89"/>
          <p:cNvSpPr/>
          <p:nvPr/>
        </p:nvSpPr>
        <p:spPr>
          <a:xfrm>
            <a:off x="9751692" y="1786929"/>
            <a:ext cx="346572" cy="2032789"/>
          </a:xfrm>
          <a:prstGeom prst="leftBrace"/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zh-CN">
              <a:solidFill>
                <a:srgbClr val="0070C0"/>
              </a:solidFill>
            </a:endParaRPr>
          </a:p>
        </p:txBody>
      </p:sp>
      <p:sp>
        <p:nvSpPr>
          <p:cNvPr id="1048883" name="Shape 556"/>
          <p:cNvSpPr txBox="1"/>
          <p:nvPr/>
        </p:nvSpPr>
        <p:spPr>
          <a:xfrm>
            <a:off x="5247556" y="2614292"/>
            <a:ext cx="1617396" cy="53362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b="1" dirty="0" sz="16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altLang="zh-CN" b="1" dirty="0" sz="16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eriod of use</a:t>
            </a:r>
            <a:endParaRPr b="1" dirty="0" sz="1600" lang="en-US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84" name="Shape 556"/>
          <p:cNvSpPr txBox="1"/>
          <p:nvPr/>
        </p:nvSpPr>
        <p:spPr>
          <a:xfrm>
            <a:off x="8195901" y="2615195"/>
            <a:ext cx="1571734" cy="29707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altLang="zh-CN"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Period of use</a:t>
            </a:r>
          </a:p>
          <a:p>
            <a:pPr algn="ctr"/>
            <a:endParaRPr b="1" dirty="0" sz="1600" lang="en-US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Tm="16952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17" name="图示 15"/>
          <p:cNvGraphicFramePr>
            <a:graphicFrameLocks/>
          </p:cNvGraphicFramePr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810" name="Elbow Connector 38"/>
          <p:cNvCxnSpPr>
            <a:cxnSpLocks/>
          </p:cNvCxnSpPr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89" name="矩形 20"/>
          <p:cNvSpPr/>
          <p:nvPr/>
        </p:nvSpPr>
        <p:spPr>
          <a:xfrm>
            <a:off x="1701883" y="3021003"/>
            <a:ext cx="1262380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/>
              <a:t>No backup</a:t>
            </a:r>
            <a:endParaRPr altLang="en-US" dirty="0" lang="zh-CN"/>
          </a:p>
        </p:txBody>
      </p:sp>
      <p:sp>
        <p:nvSpPr>
          <p:cNvPr id="1048890" name="矩形 52"/>
          <p:cNvSpPr/>
          <p:nvPr/>
        </p:nvSpPr>
        <p:spPr>
          <a:xfrm>
            <a:off x="1699977" y="3311987"/>
            <a:ext cx="3294381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Incorrect backup management</a:t>
            </a:r>
            <a:endParaRPr altLang="en-US" dirty="0" lang="zh-CN">
              <a:solidFill>
                <a:srgbClr val="C00000"/>
              </a:solidFill>
            </a:endParaRPr>
          </a:p>
        </p:txBody>
      </p:sp>
      <p:cxnSp>
        <p:nvCxnSpPr>
          <p:cNvPr id="3145811" name="Elbow Connector 38"/>
          <p:cNvCxnSpPr>
            <a:cxnSpLocks/>
          </p:cNvCxnSpPr>
          <p:nvPr/>
        </p:nvCxnSpPr>
        <p:spPr>
          <a:xfrm rot="16200000" flipH="1">
            <a:off x="1459340" y="325933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12" name="Elbow Connector 38"/>
          <p:cNvCxnSpPr>
            <a:cxnSpLocks/>
          </p:cNvCxnSpPr>
          <p:nvPr/>
        </p:nvCxnSpPr>
        <p:spPr>
          <a:xfrm rot="16200000" flipH="1">
            <a:off x="1823199" y="376374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91" name="矩形 60"/>
          <p:cNvSpPr/>
          <p:nvPr/>
        </p:nvSpPr>
        <p:spPr>
          <a:xfrm>
            <a:off x="2063836" y="3819718"/>
            <a:ext cx="3294380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/>
              <a:t>Premature removal of backups</a:t>
            </a:r>
            <a:endParaRPr altLang="en-US" dirty="0" lang="zh-CN"/>
          </a:p>
        </p:txBody>
      </p:sp>
      <p:sp>
        <p:nvSpPr>
          <p:cNvPr id="1048892" name="矩形 37"/>
          <p:cNvSpPr/>
          <p:nvPr/>
        </p:nvSpPr>
        <p:spPr>
          <a:xfrm>
            <a:off x="2063836" y="4114016"/>
            <a:ext cx="2748280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>
                <a:solidFill>
                  <a:srgbClr val="FF0000"/>
                </a:solidFill>
              </a:rPr>
              <a:t>Incorrect backup updates</a:t>
            </a:r>
          </a:p>
        </p:txBody>
      </p:sp>
      <p:cxnSp>
        <p:nvCxnSpPr>
          <p:cNvPr id="3145813" name="Elbow Connector 38"/>
          <p:cNvCxnSpPr>
            <a:cxnSpLocks/>
          </p:cNvCxnSpPr>
          <p:nvPr/>
        </p:nvCxnSpPr>
        <p:spPr>
          <a:xfrm rot="16200000" flipH="1">
            <a:off x="1823199" y="4058046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93" name="矩形 1"/>
          <p:cNvSpPr/>
          <p:nvPr/>
        </p:nvSpPr>
        <p:spPr>
          <a:xfrm>
            <a:off x="2451353" y="4864799"/>
            <a:ext cx="3700781" cy="332741"/>
          </a:xfrm>
          <a:prstGeom prst="rect"/>
        </p:spPr>
        <p:txBody>
          <a:bodyPr wrap="none">
            <a:spAutoFit/>
          </a:bodyPr>
          <a:p>
            <a:r>
              <a:rPr altLang="zh-CN" dirty="0" sz="1600" lang="en-US"/>
              <a:t>Update logic is incorrectly implemented</a:t>
            </a:r>
            <a:endParaRPr altLang="en-US" dirty="0" sz="1600" lang="zh-CN"/>
          </a:p>
        </p:txBody>
      </p:sp>
      <p:sp>
        <p:nvSpPr>
          <p:cNvPr id="1048894" name="矩形 39"/>
          <p:cNvSpPr/>
          <p:nvPr/>
        </p:nvSpPr>
        <p:spPr>
          <a:xfrm>
            <a:off x="2451352" y="4555461"/>
            <a:ext cx="4005580" cy="332741"/>
          </a:xfrm>
          <a:prstGeom prst="rect"/>
        </p:spPr>
        <p:txBody>
          <a:bodyPr wrap="none">
            <a:spAutoFit/>
          </a:bodyPr>
          <a:p>
            <a:r>
              <a:rPr altLang="zh-CN" dirty="0" sz="1600" lang="en-US"/>
              <a:t>Backups are not updated in an atomic way</a:t>
            </a:r>
            <a:endParaRPr altLang="en-US" dirty="0" sz="1600" lang="zh-CN"/>
          </a:p>
        </p:txBody>
      </p:sp>
      <p:cxnSp>
        <p:nvCxnSpPr>
          <p:cNvPr id="3145814" name="Elbow Connector 38"/>
          <p:cNvCxnSpPr>
            <a:cxnSpLocks/>
          </p:cNvCxnSpPr>
          <p:nvPr/>
        </p:nvCxnSpPr>
        <p:spPr>
          <a:xfrm rot="16200000" flipH="1">
            <a:off x="2210716" y="4499490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15" name="Elbow Connector 38"/>
          <p:cNvCxnSpPr>
            <a:cxnSpLocks/>
          </p:cNvCxnSpPr>
          <p:nvPr/>
        </p:nvCxnSpPr>
        <p:spPr>
          <a:xfrm rot="16200000" flipH="1">
            <a:off x="2210717" y="4808828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95" name="矩形 34"/>
          <p:cNvSpPr/>
          <p:nvPr/>
        </p:nvSpPr>
        <p:spPr>
          <a:xfrm>
            <a:off x="1513000" y="3955296"/>
            <a:ext cx="7274865" cy="1158241"/>
          </a:xfrm>
          <a:prstGeom prst="rect"/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rtlCol="0" wrap="square">
            <a:spAutoFit/>
          </a:bodyPr>
          <a:p>
            <a:pPr algn="just"/>
            <a:r>
              <a:rPr altLang="zh-CN" dirty="0" sz="2400" i="1" lang="en-US"/>
              <a:t>Implication: 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altLang="zh-CN" dirty="0" sz="2400" lang="en-US"/>
              <a:t>Backups should be managed properly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altLang="zh-CN" dirty="0" sz="2400" lang="en-US">
                <a:solidFill>
                  <a:srgbClr val="FF0000"/>
                </a:solidFill>
              </a:rPr>
              <a:t>Incorrect backup lifecycle </a:t>
            </a:r>
            <a:r>
              <a:rPr altLang="zh-CN" dirty="0" sz="2400" lang="en-US"/>
              <a:t>indicates CR bugs</a:t>
            </a:r>
          </a:p>
        </p:txBody>
      </p:sp>
    </p:spTree>
    <p:custDataLst>
      <p:tags r:id="rId6"/>
    </p:custDataLst>
  </p:cSld>
  <p:clrMapOvr>
    <a:masterClrMapping/>
  </p:clrMapOvr>
  <p:transition advTm="16918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dur="100" fill="hold" id="22"/>
                                        <p:tgtEl>
                                          <p:spTgt spid="1048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0" grpId="0"/>
      <p:bldP spid="1048891" grpId="0"/>
      <p:bldP spid="1048892" grpId="0"/>
      <p:bldP spid="1048893" grpId="0"/>
      <p:bldP spid="1048894" grpId="0"/>
      <p:bldP spid="10488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8" name="图示 15"/>
          <p:cNvGraphicFramePr>
            <a:graphicFrameLocks/>
          </p:cNvGraphicFramePr>
          <p:nvPr/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899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sp>
        <p:nvSpPr>
          <p:cNvPr id="1048900" name="矩形 6"/>
          <p:cNvSpPr/>
          <p:nvPr/>
        </p:nvSpPr>
        <p:spPr>
          <a:xfrm>
            <a:off x="1698076" y="3700129"/>
            <a:ext cx="2087881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No crash detection</a:t>
            </a:r>
          </a:p>
        </p:txBody>
      </p:sp>
      <p:cxnSp>
        <p:nvCxnSpPr>
          <p:cNvPr id="3145816" name="Elbow Connector 38"/>
          <p:cNvCxnSpPr>
            <a:cxnSpLocks/>
          </p:cNvCxnSpPr>
          <p:nvPr/>
        </p:nvCxnSpPr>
        <p:spPr>
          <a:xfrm rot="16200000" flipH="1">
            <a:off x="1457439" y="3644159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17" name="Elbow Connector 38"/>
          <p:cNvCxnSpPr>
            <a:cxnSpLocks/>
          </p:cNvCxnSpPr>
          <p:nvPr/>
        </p:nvCxnSpPr>
        <p:spPr>
          <a:xfrm rot="16200000" flipH="1">
            <a:off x="1836580" y="412312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01" name="矩形 9"/>
          <p:cNvSpPr/>
          <p:nvPr/>
        </p:nvSpPr>
        <p:spPr>
          <a:xfrm>
            <a:off x="2077217" y="4179092"/>
            <a:ext cx="3053080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/>
              <a:t>Do not perceive a dead node</a:t>
            </a:r>
          </a:p>
        </p:txBody>
      </p:sp>
      <p:cxnSp>
        <p:nvCxnSpPr>
          <p:cNvPr id="3145818" name="Elbow Connector 38"/>
          <p:cNvCxnSpPr>
            <a:cxnSpLocks/>
          </p:cNvCxnSpPr>
          <p:nvPr/>
        </p:nvCxnSpPr>
        <p:spPr>
          <a:xfrm rot="16200000" flipH="1">
            <a:off x="1836580" y="441858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02" name="矩形 11"/>
          <p:cNvSpPr/>
          <p:nvPr/>
        </p:nvSpPr>
        <p:spPr>
          <a:xfrm>
            <a:off x="2077216" y="4474556"/>
            <a:ext cx="3211135" cy="369332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/>
              <a:t>Unaware crash within timeout</a:t>
            </a:r>
          </a:p>
        </p:txBody>
      </p:sp>
      <p:cxnSp>
        <p:nvCxnSpPr>
          <p:cNvPr id="3145819" name="Elbow Connector 38"/>
          <p:cNvCxnSpPr>
            <a:cxnSpLocks/>
          </p:cNvCxnSpPr>
          <p:nvPr/>
        </p:nvCxnSpPr>
        <p:spPr>
          <a:xfrm rot="16200000" flipH="1">
            <a:off x="1836579" y="47282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03" name="矩形 13"/>
          <p:cNvSpPr/>
          <p:nvPr/>
        </p:nvSpPr>
        <p:spPr>
          <a:xfrm>
            <a:off x="2077215" y="4788633"/>
            <a:ext cx="3522981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/>
              <a:t>No crash recovery can be applied</a:t>
            </a:r>
          </a:p>
        </p:txBody>
      </p:sp>
    </p:spTree>
    <p:custDataLst>
      <p:tags r:id="rId6"/>
    </p:custDataLst>
  </p:cSld>
  <p:clrMapOvr>
    <a:masterClrMapping/>
  </p:clrMapOvr>
  <p:transition advTm="14835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0" grpId="0"/>
      <p:bldP spid="1048901" grpId="0"/>
      <p:bldP spid="1048902" grpId="0"/>
      <p:bldP spid="10489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7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cxnSp>
        <p:nvCxnSpPr>
          <p:cNvPr id="3145820" name="Elbow Connector 38"/>
          <p:cNvCxnSpPr>
            <a:cxnSpLocks/>
          </p:cNvCxnSpPr>
          <p:nvPr/>
        </p:nvCxnSpPr>
        <p:spPr>
          <a:xfrm rot="16200000" flipH="1">
            <a:off x="1836580" y="412312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08" name="矩形 21"/>
          <p:cNvSpPr/>
          <p:nvPr/>
        </p:nvSpPr>
        <p:spPr>
          <a:xfrm>
            <a:off x="2077217" y="4179092"/>
            <a:ext cx="3053080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>
                <a:solidFill>
                  <a:srgbClr val="C00000"/>
                </a:solidFill>
              </a:rPr>
              <a:t>Do not perceive a dead node</a:t>
            </a:r>
          </a:p>
        </p:txBody>
      </p:sp>
      <p:cxnSp>
        <p:nvCxnSpPr>
          <p:cNvPr id="3145821" name="Elbow Connector 38"/>
          <p:cNvCxnSpPr>
            <a:cxnSpLocks/>
          </p:cNvCxnSpPr>
          <p:nvPr/>
        </p:nvCxnSpPr>
        <p:spPr>
          <a:xfrm rot="16200000" flipH="1">
            <a:off x="1836580" y="441858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09" name="矩形 23"/>
          <p:cNvSpPr/>
          <p:nvPr/>
        </p:nvSpPr>
        <p:spPr>
          <a:xfrm>
            <a:off x="2077216" y="4474556"/>
            <a:ext cx="3211135" cy="369332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/>
              <a:t>Unaware crash within timeout</a:t>
            </a:r>
          </a:p>
        </p:txBody>
      </p:sp>
      <p:cxnSp>
        <p:nvCxnSpPr>
          <p:cNvPr id="3145822" name="Elbow Connector 38"/>
          <p:cNvCxnSpPr>
            <a:cxnSpLocks/>
          </p:cNvCxnSpPr>
          <p:nvPr/>
        </p:nvCxnSpPr>
        <p:spPr>
          <a:xfrm rot="16200000" flipH="1">
            <a:off x="1836579" y="47282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10" name="矩形 25"/>
          <p:cNvSpPr/>
          <p:nvPr/>
        </p:nvSpPr>
        <p:spPr>
          <a:xfrm>
            <a:off x="2077215" y="4788633"/>
            <a:ext cx="3522981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/>
              <a:t>No crash recovery can be applied</a:t>
            </a:r>
          </a:p>
        </p:txBody>
      </p:sp>
      <p:graphicFrame>
        <p:nvGraphicFramePr>
          <p:cNvPr id="4194319" name="图示 26"/>
          <p:cNvGraphicFramePr>
            <a:graphicFrameLocks/>
          </p:cNvGraphicFramePr>
          <p:nvPr/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11" name="矩形 27"/>
          <p:cNvSpPr/>
          <p:nvPr/>
        </p:nvSpPr>
        <p:spPr>
          <a:xfrm>
            <a:off x="1698076" y="3700129"/>
            <a:ext cx="2087881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No crash detection</a:t>
            </a:r>
          </a:p>
        </p:txBody>
      </p:sp>
      <p:cxnSp>
        <p:nvCxnSpPr>
          <p:cNvPr id="3145823" name="Elbow Connector 38"/>
          <p:cNvCxnSpPr>
            <a:cxnSpLocks/>
          </p:cNvCxnSpPr>
          <p:nvPr/>
        </p:nvCxnSpPr>
        <p:spPr>
          <a:xfrm rot="16200000" flipH="1">
            <a:off x="1457439" y="3644159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12" name="矩形 12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MAPREDUCE-3228</a:t>
            </a:r>
            <a:endParaRPr altLang="en-US" dirty="0" lang="zh-CN">
              <a:latin typeface="Gill Sans"/>
            </a:endParaRPr>
          </a:p>
        </p:txBody>
      </p:sp>
      <p:cxnSp>
        <p:nvCxnSpPr>
          <p:cNvPr id="3145824" name="Shape 557"/>
          <p:cNvCxnSpPr>
            <a:cxnSpLocks/>
          </p:cNvCxnSpPr>
          <p:nvPr/>
        </p:nvCxnSpPr>
        <p:spPr>
          <a:xfrm>
            <a:off x="9514837" y="1920395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25" name="Shape 557"/>
          <p:cNvCxnSpPr>
            <a:cxnSpLocks/>
          </p:cNvCxnSpPr>
          <p:nvPr/>
        </p:nvCxnSpPr>
        <p:spPr>
          <a:xfrm>
            <a:off x="8360516" y="1926668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913" name="Shape 556"/>
          <p:cNvSpPr txBox="1"/>
          <p:nvPr/>
        </p:nvSpPr>
        <p:spPr>
          <a:xfrm>
            <a:off x="9200275" y="1478647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RM</a:t>
            </a:r>
            <a:endParaRPr b="0" dirty="0" i="1">
              <a:sym typeface="Arial"/>
            </a:endParaRPr>
          </a:p>
        </p:txBody>
      </p:sp>
      <p:sp>
        <p:nvSpPr>
          <p:cNvPr id="1048914" name="Shape 556"/>
          <p:cNvSpPr txBox="1"/>
          <p:nvPr/>
        </p:nvSpPr>
        <p:spPr>
          <a:xfrm>
            <a:off x="8045953" y="1484630"/>
            <a:ext cx="629123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26" name="Shape 557"/>
          <p:cNvCxnSpPr>
            <a:cxnSpLocks/>
          </p:cNvCxnSpPr>
          <p:nvPr/>
        </p:nvCxnSpPr>
        <p:spPr>
          <a:xfrm>
            <a:off x="10413062" y="1920395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915" name="Shape 556"/>
          <p:cNvSpPr txBox="1"/>
          <p:nvPr/>
        </p:nvSpPr>
        <p:spPr>
          <a:xfrm>
            <a:off x="10098500" y="1478647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TA</a:t>
            </a:r>
            <a:endParaRPr b="0" dirty="0" i="1">
              <a:sym typeface="Arial"/>
            </a:endParaRPr>
          </a:p>
        </p:txBody>
      </p:sp>
      <p:sp>
        <p:nvSpPr>
          <p:cNvPr id="1048916" name="矩形 48"/>
          <p:cNvSpPr/>
          <p:nvPr/>
        </p:nvSpPr>
        <p:spPr>
          <a:xfrm>
            <a:off x="9100929" y="1364844"/>
            <a:ext cx="1729532" cy="358140"/>
          </a:xfrm>
          <a:prstGeom prst="rect"/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3145827" name="直接箭头连接符 36"/>
          <p:cNvCxnSpPr>
            <a:cxnSpLocks/>
          </p:cNvCxnSpPr>
          <p:nvPr/>
        </p:nvCxnSpPr>
        <p:spPr>
          <a:xfrm>
            <a:off x="8366932" y="2502789"/>
            <a:ext cx="2078719" cy="164588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917" name="Shape 556"/>
          <p:cNvSpPr txBox="1"/>
          <p:nvPr/>
        </p:nvSpPr>
        <p:spPr>
          <a:xfrm>
            <a:off x="5683047" y="2239669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“heartbeat”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18" name="矩形 38"/>
          <p:cNvSpPr/>
          <p:nvPr/>
        </p:nvSpPr>
        <p:spPr>
          <a:xfrm>
            <a:off x="8675076" y="5549202"/>
            <a:ext cx="2519826" cy="646331"/>
          </a:xfrm>
          <a:prstGeom prst="rect"/>
        </p:spPr>
        <p:txBody>
          <a:bodyPr wrap="square">
            <a:spAutoFit/>
          </a:bodyPr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RM: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ResourceManager</a:t>
            </a:r>
            <a:endParaRPr altLang="zh-CN" dirty="0" sz="1200" i="1" lang="en-US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altLang="zh-CN" dirty="0" sz="1200" i="1" lang="en-US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TA: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TaskAttempt</a:t>
            </a:r>
            <a:endParaRPr altLang="en-US" dirty="0" sz="1200" i="1" lang="zh-CN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97237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60684" y="4192422"/>
            <a:ext cx="1156953" cy="1156953"/>
          </a:xfrm>
          <a:prstGeom prst="rect"/>
        </p:spPr>
      </p:pic>
    </p:spTree>
    <p:custDataLst>
      <p:tags r:id="rId7"/>
    </p:custDataLst>
  </p:cSld>
  <p:clrMapOvr>
    <a:masterClrMapping/>
  </p:clrMapOvr>
  <p:transition advTm="13124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cxnSp>
        <p:nvCxnSpPr>
          <p:cNvPr id="3145828" name="Elbow Connector 38"/>
          <p:cNvCxnSpPr>
            <a:cxnSpLocks/>
          </p:cNvCxnSpPr>
          <p:nvPr/>
        </p:nvCxnSpPr>
        <p:spPr>
          <a:xfrm rot="16200000" flipH="1">
            <a:off x="1836580" y="412312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23" name="矩形 21"/>
          <p:cNvSpPr/>
          <p:nvPr/>
        </p:nvSpPr>
        <p:spPr>
          <a:xfrm>
            <a:off x="2077217" y="4179092"/>
            <a:ext cx="3053080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>
                <a:solidFill>
                  <a:srgbClr val="C00000"/>
                </a:solidFill>
              </a:rPr>
              <a:t>Do not perceive a dead node</a:t>
            </a:r>
          </a:p>
        </p:txBody>
      </p:sp>
      <p:cxnSp>
        <p:nvCxnSpPr>
          <p:cNvPr id="3145829" name="Elbow Connector 38"/>
          <p:cNvCxnSpPr>
            <a:cxnSpLocks/>
          </p:cNvCxnSpPr>
          <p:nvPr/>
        </p:nvCxnSpPr>
        <p:spPr>
          <a:xfrm rot="16200000" flipH="1">
            <a:off x="1836580" y="441858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24" name="矩形 23"/>
          <p:cNvSpPr/>
          <p:nvPr/>
        </p:nvSpPr>
        <p:spPr>
          <a:xfrm>
            <a:off x="2077216" y="4474556"/>
            <a:ext cx="3211135" cy="369332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/>
              <a:t>Unaware crash within timeout</a:t>
            </a:r>
          </a:p>
        </p:txBody>
      </p:sp>
      <p:cxnSp>
        <p:nvCxnSpPr>
          <p:cNvPr id="3145830" name="Elbow Connector 38"/>
          <p:cNvCxnSpPr>
            <a:cxnSpLocks/>
          </p:cNvCxnSpPr>
          <p:nvPr/>
        </p:nvCxnSpPr>
        <p:spPr>
          <a:xfrm rot="16200000" flipH="1">
            <a:off x="1836579" y="47282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25" name="矩形 25"/>
          <p:cNvSpPr/>
          <p:nvPr/>
        </p:nvSpPr>
        <p:spPr>
          <a:xfrm>
            <a:off x="2077215" y="4788633"/>
            <a:ext cx="3522981" cy="358140"/>
          </a:xfrm>
          <a:prstGeom prst="rect"/>
        </p:spPr>
        <p:txBody>
          <a:bodyPr wrap="none">
            <a:spAutoFit/>
          </a:bodyPr>
          <a:p>
            <a:pPr lvl="0"/>
            <a:r>
              <a:rPr altLang="zh-CN" dirty="0" lang="en-US"/>
              <a:t>No crash recovery can be applied</a:t>
            </a:r>
          </a:p>
        </p:txBody>
      </p:sp>
      <p:graphicFrame>
        <p:nvGraphicFramePr>
          <p:cNvPr id="4194320" name="图示 26"/>
          <p:cNvGraphicFramePr>
            <a:graphicFrameLocks/>
          </p:cNvGraphicFramePr>
          <p:nvPr/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26" name="矩形 27"/>
          <p:cNvSpPr/>
          <p:nvPr/>
        </p:nvSpPr>
        <p:spPr>
          <a:xfrm>
            <a:off x="1698076" y="3700129"/>
            <a:ext cx="2087881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>
                <a:solidFill>
                  <a:srgbClr val="C00000"/>
                </a:solidFill>
              </a:rPr>
              <a:t>No crash detection</a:t>
            </a:r>
          </a:p>
        </p:txBody>
      </p:sp>
      <p:cxnSp>
        <p:nvCxnSpPr>
          <p:cNvPr id="3145831" name="Elbow Connector 38"/>
          <p:cNvCxnSpPr>
            <a:cxnSpLocks/>
          </p:cNvCxnSpPr>
          <p:nvPr/>
        </p:nvCxnSpPr>
        <p:spPr>
          <a:xfrm rot="16200000" flipH="1">
            <a:off x="1457439" y="3644159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27" name="矩形 12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MAPREDUCE-3228</a:t>
            </a:r>
            <a:endParaRPr altLang="en-US" dirty="0" lang="zh-CN">
              <a:latin typeface="Gill Sans"/>
            </a:endParaRPr>
          </a:p>
        </p:txBody>
      </p:sp>
      <p:cxnSp>
        <p:nvCxnSpPr>
          <p:cNvPr id="3145832" name="Shape 557"/>
          <p:cNvCxnSpPr>
            <a:cxnSpLocks/>
          </p:cNvCxnSpPr>
          <p:nvPr/>
        </p:nvCxnSpPr>
        <p:spPr>
          <a:xfrm>
            <a:off x="9514837" y="1920395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33" name="Shape 557"/>
          <p:cNvCxnSpPr>
            <a:cxnSpLocks/>
          </p:cNvCxnSpPr>
          <p:nvPr/>
        </p:nvCxnSpPr>
        <p:spPr>
          <a:xfrm>
            <a:off x="8360516" y="1926668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928" name="Shape 556"/>
          <p:cNvSpPr txBox="1"/>
          <p:nvPr/>
        </p:nvSpPr>
        <p:spPr>
          <a:xfrm>
            <a:off x="9200275" y="1478647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RM</a:t>
            </a:r>
            <a:endParaRPr b="0" dirty="0" i="1">
              <a:sym typeface="Arial"/>
            </a:endParaRPr>
          </a:p>
        </p:txBody>
      </p:sp>
      <p:sp>
        <p:nvSpPr>
          <p:cNvPr id="1048929" name="Shape 556"/>
          <p:cNvSpPr txBox="1"/>
          <p:nvPr/>
        </p:nvSpPr>
        <p:spPr>
          <a:xfrm>
            <a:off x="8045953" y="1484630"/>
            <a:ext cx="629123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34" name="Shape 557"/>
          <p:cNvCxnSpPr>
            <a:cxnSpLocks/>
          </p:cNvCxnSpPr>
          <p:nvPr/>
        </p:nvCxnSpPr>
        <p:spPr>
          <a:xfrm>
            <a:off x="10413062" y="1920395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930" name="Shape 556"/>
          <p:cNvSpPr txBox="1"/>
          <p:nvPr/>
        </p:nvSpPr>
        <p:spPr>
          <a:xfrm>
            <a:off x="10098500" y="1478647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TA</a:t>
            </a:r>
            <a:endParaRPr b="0" dirty="0" i="1">
              <a:sym typeface="Arial"/>
            </a:endParaRPr>
          </a:p>
        </p:txBody>
      </p:sp>
      <p:sp>
        <p:nvSpPr>
          <p:cNvPr id="1048931" name="矩形 48"/>
          <p:cNvSpPr/>
          <p:nvPr/>
        </p:nvSpPr>
        <p:spPr>
          <a:xfrm>
            <a:off x="9100929" y="1364844"/>
            <a:ext cx="1729532" cy="358140"/>
          </a:xfrm>
          <a:prstGeom prst="rect"/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3145835" name="直接箭头连接符 20"/>
          <p:cNvCxnSpPr>
            <a:cxnSpLocks/>
          </p:cNvCxnSpPr>
          <p:nvPr/>
        </p:nvCxnSpPr>
        <p:spPr>
          <a:xfrm>
            <a:off x="8366932" y="2502789"/>
            <a:ext cx="2078719" cy="164588"/>
          </a:xfrm>
          <a:prstGeom prst="straightConnector1"/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932" name="Shape 556"/>
          <p:cNvSpPr txBox="1"/>
          <p:nvPr/>
        </p:nvSpPr>
        <p:spPr>
          <a:xfrm>
            <a:off x="5683047" y="2239669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“heartbeat”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33" name="闪电形 31"/>
          <p:cNvSpPr/>
          <p:nvPr/>
        </p:nvSpPr>
        <p:spPr>
          <a:xfrm>
            <a:off x="9257228" y="2228633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1048934" name="闪电形 32"/>
          <p:cNvSpPr/>
          <p:nvPr/>
        </p:nvSpPr>
        <p:spPr>
          <a:xfrm>
            <a:off x="10105184" y="2230106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3145836" name="直接连接符 33"/>
          <p:cNvCxnSpPr>
            <a:cxnSpLocks/>
          </p:cNvCxnSpPr>
          <p:nvPr/>
        </p:nvCxnSpPr>
        <p:spPr>
          <a:xfrm>
            <a:off x="9514837" y="2433718"/>
            <a:ext cx="0" cy="2763923"/>
          </a:xfrm>
          <a:prstGeom prst="line"/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37" name="直接连接符 34"/>
          <p:cNvCxnSpPr>
            <a:cxnSpLocks/>
          </p:cNvCxnSpPr>
          <p:nvPr/>
        </p:nvCxnSpPr>
        <p:spPr>
          <a:xfrm>
            <a:off x="10413062" y="2502789"/>
            <a:ext cx="0" cy="2694852"/>
          </a:xfrm>
          <a:prstGeom prst="line"/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935" name="Shape 556"/>
          <p:cNvSpPr txBox="1"/>
          <p:nvPr/>
        </p:nvSpPr>
        <p:spPr>
          <a:xfrm>
            <a:off x="5683047" y="2239669"/>
            <a:ext cx="2669273" cy="369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“heartbeat”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38" name="连接符: 曲线 36"/>
          <p:cNvCxnSpPr>
            <a:cxnSpLocks/>
            <a:endCxn id="2097238" idx="0"/>
          </p:cNvCxnSpPr>
          <p:nvPr/>
        </p:nvCxnSpPr>
        <p:spPr>
          <a:xfrm rot="10800000" flipV="1">
            <a:off x="7843421" y="2502789"/>
            <a:ext cx="557022" cy="320252"/>
          </a:xfrm>
          <a:prstGeom prst="curvedConnector2"/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238" name="图片 37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7640889" y="2823041"/>
            <a:ext cx="405064" cy="405064"/>
          </a:xfrm>
          <a:prstGeom prst="rect"/>
        </p:spPr>
      </p:pic>
      <p:cxnSp>
        <p:nvCxnSpPr>
          <p:cNvPr id="3145839" name="连接符: 曲线 38"/>
          <p:cNvCxnSpPr>
            <a:cxnSpLocks/>
            <a:stCxn id="2097238" idx="2"/>
          </p:cNvCxnSpPr>
          <p:nvPr/>
        </p:nvCxnSpPr>
        <p:spPr>
          <a:xfrm rot="16200000" flipH="1">
            <a:off x="7974597" y="3096929"/>
            <a:ext cx="248329" cy="510680"/>
          </a:xfrm>
          <a:prstGeom prst="curvedConnector2"/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936" name="矩形 39"/>
          <p:cNvSpPr/>
          <p:nvPr/>
        </p:nvSpPr>
        <p:spPr>
          <a:xfrm>
            <a:off x="5611819" y="3530988"/>
            <a:ext cx="2728631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  <a:sym typeface="Arial"/>
              </a:rPr>
              <a:t>“Stop the task container!”</a:t>
            </a:r>
          </a:p>
        </p:txBody>
      </p:sp>
      <p:cxnSp>
        <p:nvCxnSpPr>
          <p:cNvPr id="3145840" name="直接箭头连接符 40"/>
          <p:cNvCxnSpPr>
            <a:cxnSpLocks/>
          </p:cNvCxnSpPr>
          <p:nvPr/>
        </p:nvCxnSpPr>
        <p:spPr>
          <a:xfrm>
            <a:off x="8366931" y="3675766"/>
            <a:ext cx="1145573" cy="9070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5841" name="直接连接符 41"/>
          <p:cNvCxnSpPr>
            <a:cxnSpLocks/>
          </p:cNvCxnSpPr>
          <p:nvPr/>
        </p:nvCxnSpPr>
        <p:spPr>
          <a:xfrm>
            <a:off x="8360516" y="2522723"/>
            <a:ext cx="0" cy="953711"/>
          </a:xfrm>
          <a:prstGeom prst="line"/>
          <a:noFill/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42" name="直接连接符 42"/>
          <p:cNvCxnSpPr>
            <a:cxnSpLocks/>
          </p:cNvCxnSpPr>
          <p:nvPr/>
        </p:nvCxnSpPr>
        <p:spPr>
          <a:xfrm>
            <a:off x="8360516" y="3943363"/>
            <a:ext cx="0" cy="1254278"/>
          </a:xfrm>
          <a:prstGeom prst="line"/>
          <a:noFill/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39" name="图片 43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8105614" y="3866090"/>
            <a:ext cx="459221" cy="406739"/>
          </a:xfrm>
          <a:prstGeom prst="rect"/>
        </p:spPr>
      </p:pic>
      <p:sp>
        <p:nvSpPr>
          <p:cNvPr id="1048937" name="矩形: 圆角 50"/>
          <p:cNvSpPr/>
          <p:nvPr/>
        </p:nvSpPr>
        <p:spPr bwMode="gray">
          <a:xfrm>
            <a:off x="7078210" y="4001476"/>
            <a:ext cx="891457" cy="559478"/>
          </a:xfrm>
          <a:prstGeom prst="roundRect"/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lang="en-US">
                <a:solidFill>
                  <a:schemeClr val="bg1"/>
                </a:solidFill>
              </a:rPr>
              <a:t>Hang!</a:t>
            </a:r>
            <a:endParaRPr altLang="en-US" b="1" dirty="0" lang="zh-CN">
              <a:solidFill>
                <a:schemeClr val="bg1"/>
              </a:solidFill>
            </a:endParaRPr>
          </a:p>
        </p:txBody>
      </p:sp>
      <p:pic>
        <p:nvPicPr>
          <p:cNvPr id="2097240" name="图片 51"/>
          <p:cNvPicPr>
            <a:picLocks noChangeAspect="1"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>
            <a:off x="8096447" y="4318453"/>
            <a:ext cx="500422" cy="559478"/>
          </a:xfrm>
          <a:prstGeom prst="rect"/>
        </p:spPr>
      </p:pic>
      <p:sp>
        <p:nvSpPr>
          <p:cNvPr id="1048938" name="矩形 52"/>
          <p:cNvSpPr/>
          <p:nvPr/>
        </p:nvSpPr>
        <p:spPr>
          <a:xfrm>
            <a:off x="8675076" y="5549202"/>
            <a:ext cx="2519826" cy="646331"/>
          </a:xfrm>
          <a:prstGeom prst="rect"/>
        </p:spPr>
        <p:txBody>
          <a:bodyPr wrap="square">
            <a:spAutoFit/>
          </a:bodyPr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RM: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ResourceManager</a:t>
            </a:r>
            <a:endParaRPr altLang="zh-CN" dirty="0" sz="1200" i="1" lang="en-US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altLang="zh-CN" dirty="0" sz="1200" i="1" lang="en-US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TA: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TaskAttempt</a:t>
            </a:r>
            <a:endParaRPr altLang="en-US" dirty="0" sz="1200" i="1" lang="zh-CN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97241" name="图片 53"/>
          <p:cNvPicPr>
            <a:picLocks noChangeAspect="1"/>
          </p:cNvPicPr>
          <p:nvPr/>
        </p:nvPicPr>
        <p:blipFill>
          <a:blip xmlns:r="http://schemas.openxmlformats.org/officeDocument/2006/relationships"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60684" y="4192422"/>
            <a:ext cx="1156953" cy="1156953"/>
          </a:xfrm>
          <a:prstGeom prst="rect"/>
        </p:spPr>
      </p:pic>
      <p:sp>
        <p:nvSpPr>
          <p:cNvPr id="1048939" name="闪电形 49"/>
          <p:cNvSpPr/>
          <p:nvPr/>
        </p:nvSpPr>
        <p:spPr>
          <a:xfrm>
            <a:off x="10777199" y="4952022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  <p:custDataLst>
      <p:tags r:id="rId10"/>
    </p:custDataLst>
  </p:cSld>
  <p:clrMapOvr>
    <a:masterClrMapping/>
  </p:clrMapOvr>
  <p:transition advTm="25364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35" grpId="0"/>
      <p:bldP spid="1048936" grpId="0"/>
      <p:bldP spid="10489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21" name="图示 26"/>
          <p:cNvGraphicFramePr>
            <a:graphicFrameLocks/>
          </p:cNvGraphicFramePr>
          <p:nvPr/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44" name="矩形 27"/>
          <p:cNvSpPr/>
          <p:nvPr/>
        </p:nvSpPr>
        <p:spPr>
          <a:xfrm>
            <a:off x="1698076" y="3700129"/>
            <a:ext cx="2087881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/>
              <a:t>No crash detection</a:t>
            </a:r>
          </a:p>
        </p:txBody>
      </p:sp>
      <p:cxnSp>
        <p:nvCxnSpPr>
          <p:cNvPr id="3145843" name="Elbow Connector 38"/>
          <p:cNvCxnSpPr>
            <a:cxnSpLocks/>
          </p:cNvCxnSpPr>
          <p:nvPr/>
        </p:nvCxnSpPr>
        <p:spPr>
          <a:xfrm rot="16200000" flipH="1">
            <a:off x="1457439" y="3644159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45" name="矩形 50"/>
          <p:cNvSpPr/>
          <p:nvPr/>
        </p:nvSpPr>
        <p:spPr>
          <a:xfrm>
            <a:off x="1698076" y="3992700"/>
            <a:ext cx="3557384" cy="369332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Untimely crash / reboot detection</a:t>
            </a:r>
          </a:p>
        </p:txBody>
      </p:sp>
      <p:cxnSp>
        <p:nvCxnSpPr>
          <p:cNvPr id="3145844" name="Elbow Connector 38"/>
          <p:cNvCxnSpPr>
            <a:cxnSpLocks/>
          </p:cNvCxnSpPr>
          <p:nvPr/>
        </p:nvCxnSpPr>
        <p:spPr>
          <a:xfrm rot="16200000" flipH="1">
            <a:off x="1457439" y="3936730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46" name="矩形 25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HBASE-5918</a:t>
            </a:r>
          </a:p>
        </p:txBody>
      </p:sp>
      <p:cxnSp>
        <p:nvCxnSpPr>
          <p:cNvPr id="3145845" name="Shape 557"/>
          <p:cNvCxnSpPr>
            <a:cxnSpLocks/>
          </p:cNvCxnSpPr>
          <p:nvPr/>
        </p:nvCxnSpPr>
        <p:spPr>
          <a:xfrm>
            <a:off x="8482021" y="1771628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947" name="Shape 556"/>
          <p:cNvSpPr txBox="1"/>
          <p:nvPr/>
        </p:nvSpPr>
        <p:spPr>
          <a:xfrm>
            <a:off x="8167459" y="1329880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HM</a:t>
            </a:r>
            <a:endParaRPr b="0" dirty="0" i="1">
              <a:sym typeface="Arial"/>
            </a:endParaRPr>
          </a:p>
        </p:txBody>
      </p:sp>
      <p:cxnSp>
        <p:nvCxnSpPr>
          <p:cNvPr id="3145846" name="Shape 557"/>
          <p:cNvCxnSpPr>
            <a:cxnSpLocks/>
          </p:cNvCxnSpPr>
          <p:nvPr/>
        </p:nvCxnSpPr>
        <p:spPr>
          <a:xfrm>
            <a:off x="9380246" y="1771628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948" name="Shape 556"/>
          <p:cNvSpPr txBox="1"/>
          <p:nvPr/>
        </p:nvSpPr>
        <p:spPr>
          <a:xfrm>
            <a:off x="9065684" y="1329880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RS1</a:t>
            </a:r>
            <a:endParaRPr b="0" dirty="0" i="1">
              <a:sym typeface="Arial"/>
            </a:endParaRPr>
          </a:p>
        </p:txBody>
      </p:sp>
      <p:sp>
        <p:nvSpPr>
          <p:cNvPr id="1048949" name="Shape 556"/>
          <p:cNvSpPr txBox="1"/>
          <p:nvPr/>
        </p:nvSpPr>
        <p:spPr>
          <a:xfrm>
            <a:off x="6773782" y="2693483"/>
            <a:ext cx="1681189" cy="36476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“Assign ROOT”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47" name="直接箭头连接符 13"/>
          <p:cNvCxnSpPr>
            <a:cxnSpLocks/>
          </p:cNvCxnSpPr>
          <p:nvPr/>
        </p:nvCxnSpPr>
        <p:spPr>
          <a:xfrm>
            <a:off x="8492897" y="2878138"/>
            <a:ext cx="887349" cy="10018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950" name="矩形 18"/>
          <p:cNvSpPr/>
          <p:nvPr/>
        </p:nvSpPr>
        <p:spPr>
          <a:xfrm>
            <a:off x="1708951" y="4286995"/>
            <a:ext cx="3522981" cy="3581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No crash recovery can be applied</a:t>
            </a:r>
          </a:p>
        </p:txBody>
      </p:sp>
      <p:cxnSp>
        <p:nvCxnSpPr>
          <p:cNvPr id="3145848" name="Elbow Connector 38"/>
          <p:cNvCxnSpPr>
            <a:cxnSpLocks/>
          </p:cNvCxnSpPr>
          <p:nvPr/>
        </p:nvCxnSpPr>
        <p:spPr>
          <a:xfrm rot="16200000" flipH="1">
            <a:off x="1468314" y="423102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49" name="Shape 557"/>
          <p:cNvCxnSpPr>
            <a:cxnSpLocks/>
          </p:cNvCxnSpPr>
          <p:nvPr/>
        </p:nvCxnSpPr>
        <p:spPr>
          <a:xfrm>
            <a:off x="10278471" y="1771628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951" name="Shape 556"/>
          <p:cNvSpPr txBox="1"/>
          <p:nvPr/>
        </p:nvSpPr>
        <p:spPr>
          <a:xfrm>
            <a:off x="9963909" y="1329880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RS2</a:t>
            </a:r>
            <a:endParaRPr b="0" dirty="0" i="1">
              <a:sym typeface="Arial"/>
            </a:endParaRPr>
          </a:p>
        </p:txBody>
      </p:sp>
      <p:pic>
        <p:nvPicPr>
          <p:cNvPr id="2097242" name="Shape 56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6">
            <a:alphaModFix/>
          </a:blip>
          <a:srcRect/>
          <a:stretch>
            <a:fillRect/>
          </a:stretch>
        </p:blipFill>
        <p:spPr>
          <a:xfrm>
            <a:off x="8208620" y="1776044"/>
            <a:ext cx="492700" cy="492700"/>
          </a:xfrm>
          <a:prstGeom prst="rect"/>
          <a:noFill/>
          <a:ln>
            <a:noFill/>
          </a:ln>
        </p:spPr>
      </p:pic>
      <p:cxnSp>
        <p:nvCxnSpPr>
          <p:cNvPr id="3145850" name="直接箭头连接符 23"/>
          <p:cNvCxnSpPr>
            <a:cxnSpLocks/>
          </p:cNvCxnSpPr>
          <p:nvPr/>
        </p:nvCxnSpPr>
        <p:spPr>
          <a:xfrm flipH="1">
            <a:off x="8509072" y="3195560"/>
            <a:ext cx="860299" cy="91366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952" name="Shape 556"/>
          <p:cNvSpPr txBox="1"/>
          <p:nvPr/>
        </p:nvSpPr>
        <p:spPr>
          <a:xfrm>
            <a:off x="9332371" y="3000144"/>
            <a:ext cx="860291" cy="3908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altLang="zh-CN" b="1" dirty="0" sz="1600" i="1"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</a:t>
            </a:r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53" name="Shape 556"/>
          <p:cNvSpPr txBox="1"/>
          <p:nvPr/>
        </p:nvSpPr>
        <p:spPr>
          <a:xfrm>
            <a:off x="6773781" y="3507597"/>
            <a:ext cx="1681189" cy="36476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“Assign META”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51" name="直接箭头连接符 35"/>
          <p:cNvCxnSpPr>
            <a:cxnSpLocks/>
          </p:cNvCxnSpPr>
          <p:nvPr/>
        </p:nvCxnSpPr>
        <p:spPr>
          <a:xfrm>
            <a:off x="8501518" y="3682314"/>
            <a:ext cx="1776953" cy="22373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5852" name="直接箭头连接符 36"/>
          <p:cNvCxnSpPr>
            <a:cxnSpLocks/>
          </p:cNvCxnSpPr>
          <p:nvPr/>
        </p:nvCxnSpPr>
        <p:spPr>
          <a:xfrm flipH="1">
            <a:off x="9389994" y="4087338"/>
            <a:ext cx="877602" cy="77772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954" name="Shape 556"/>
          <p:cNvSpPr txBox="1"/>
          <p:nvPr/>
        </p:nvSpPr>
        <p:spPr>
          <a:xfrm>
            <a:off x="10254533" y="3910604"/>
            <a:ext cx="1668758" cy="3908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“Access ROOT”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55" name="矩形 6"/>
          <p:cNvSpPr/>
          <p:nvPr/>
        </p:nvSpPr>
        <p:spPr>
          <a:xfrm>
            <a:off x="5686063" y="2269863"/>
            <a:ext cx="2519680" cy="332741"/>
          </a:xfrm>
          <a:prstGeom prst="rect"/>
        </p:spPr>
        <p:txBody>
          <a:bodyPr wrap="none">
            <a:spAutoFit/>
          </a:bodyPr>
          <a:p>
            <a:pPr algn="r"/>
            <a:r>
              <a:rPr altLang="zh-CN" b="1" dirty="0" sz="1600" lang="en-US">
                <a:solidFill>
                  <a:srgbClr val="FF0000"/>
                </a:solidFill>
                <a:latin typeface="+mn-ea"/>
                <a:cs typeface="Arial"/>
              </a:rPr>
              <a:t>Crash recovery</a:t>
            </a:r>
            <a:r>
              <a:rPr altLang="en-US" b="1" dirty="0" sz="1600" lang="zh-CN">
                <a:solidFill>
                  <a:srgbClr val="FF0000"/>
                </a:solidFill>
                <a:latin typeface="+mn-ea"/>
                <a:cs typeface="Arial"/>
              </a:rPr>
              <a:t> </a:t>
            </a:r>
            <a:r>
              <a:rPr altLang="zh-CN" b="1" dirty="0" sz="1600" lang="en-US">
                <a:solidFill>
                  <a:srgbClr val="FF0000"/>
                </a:solidFill>
                <a:latin typeface="+mn-ea"/>
                <a:cs typeface="Arial"/>
              </a:rPr>
              <a:t>is disabled</a:t>
            </a:r>
            <a:endParaRPr altLang="en-US" b="1" dirty="0" sz="1600" lang="zh-CN">
              <a:solidFill>
                <a:srgbClr val="FF0000"/>
              </a:solidFill>
              <a:latin typeface="+mn-ea"/>
              <a:cs typeface="Arial"/>
            </a:endParaRPr>
          </a:p>
        </p:txBody>
      </p:sp>
      <p:cxnSp>
        <p:nvCxnSpPr>
          <p:cNvPr id="3145853" name="直接箭头连接符 40"/>
          <p:cNvCxnSpPr>
            <a:cxnSpLocks/>
          </p:cNvCxnSpPr>
          <p:nvPr/>
        </p:nvCxnSpPr>
        <p:spPr>
          <a:xfrm>
            <a:off x="9407173" y="4286266"/>
            <a:ext cx="882174" cy="55578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956" name="Shape 556"/>
          <p:cNvSpPr txBox="1"/>
          <p:nvPr/>
        </p:nvSpPr>
        <p:spPr>
          <a:xfrm>
            <a:off x="10278254" y="4326674"/>
            <a:ext cx="860291" cy="3908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altLang="zh-CN" b="1" dirty="0" sz="1600" i="1"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</a:t>
            </a:r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54" name="直接箭头连接符 42"/>
          <p:cNvCxnSpPr>
            <a:cxnSpLocks/>
          </p:cNvCxnSpPr>
          <p:nvPr/>
        </p:nvCxnSpPr>
        <p:spPr>
          <a:xfrm flipH="1">
            <a:off x="8482021" y="4486196"/>
            <a:ext cx="1768264" cy="190902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957" name="矩形 45"/>
          <p:cNvSpPr/>
          <p:nvPr/>
        </p:nvSpPr>
        <p:spPr>
          <a:xfrm>
            <a:off x="8380185" y="5511268"/>
            <a:ext cx="3332433" cy="461665"/>
          </a:xfrm>
          <a:prstGeom prst="rect"/>
        </p:spPr>
        <p:txBody>
          <a:bodyPr wrap="square">
            <a:spAutoFit/>
          </a:bodyPr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HM: HBase Master</a:t>
            </a:r>
          </a:p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RS: Region Server</a:t>
            </a:r>
          </a:p>
        </p:txBody>
      </p:sp>
    </p:spTree>
    <p:custDataLst>
      <p:tags r:id="rId7"/>
    </p:custDataLst>
  </p:cSld>
  <p:clrMapOvr>
    <a:masterClrMapping/>
  </p:clrMapOvr>
  <p:transition advTm="39606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dur="100" fill="hold" id="6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6" grpId="0"/>
      <p:bldP spid="1048947" grpId="0" animBg="1"/>
      <p:bldP spid="1048948" grpId="0" animBg="1"/>
      <p:bldP spid="1048949" grpId="0"/>
      <p:bldP spid="1048950" grpId="0"/>
      <p:bldP spid="1048951" grpId="0" animBg="1"/>
      <p:bldP spid="1048952" grpId="0"/>
      <p:bldP spid="1048953" grpId="0"/>
      <p:bldP spid="1048954" grpId="0"/>
      <p:bldP spid="1048955" grpId="0"/>
      <p:bldP spid="1048956" grpId="0"/>
      <p:bldP spid="10489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22" name="图示 26"/>
          <p:cNvGraphicFramePr>
            <a:graphicFrameLocks/>
          </p:cNvGraphicFramePr>
          <p:nvPr/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62" name="矩形 27"/>
          <p:cNvSpPr/>
          <p:nvPr/>
        </p:nvSpPr>
        <p:spPr>
          <a:xfrm>
            <a:off x="1698076" y="3700129"/>
            <a:ext cx="2087881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/>
              <a:t>No crash detection</a:t>
            </a:r>
          </a:p>
        </p:txBody>
      </p:sp>
      <p:cxnSp>
        <p:nvCxnSpPr>
          <p:cNvPr id="3145855" name="Elbow Connector 38"/>
          <p:cNvCxnSpPr>
            <a:cxnSpLocks/>
          </p:cNvCxnSpPr>
          <p:nvPr/>
        </p:nvCxnSpPr>
        <p:spPr>
          <a:xfrm rot="16200000" flipH="1">
            <a:off x="1457439" y="3644159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63" name="矩形 50"/>
          <p:cNvSpPr/>
          <p:nvPr/>
        </p:nvSpPr>
        <p:spPr>
          <a:xfrm>
            <a:off x="1698076" y="3992700"/>
            <a:ext cx="3557384" cy="369332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Untimely crash / reboot detection</a:t>
            </a:r>
          </a:p>
        </p:txBody>
      </p:sp>
      <p:cxnSp>
        <p:nvCxnSpPr>
          <p:cNvPr id="3145856" name="Elbow Connector 38"/>
          <p:cNvCxnSpPr>
            <a:cxnSpLocks/>
          </p:cNvCxnSpPr>
          <p:nvPr/>
        </p:nvCxnSpPr>
        <p:spPr>
          <a:xfrm rot="16200000" flipH="1">
            <a:off x="1457439" y="3936730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64" name="矩形 25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HBASE-5918</a:t>
            </a:r>
          </a:p>
        </p:txBody>
      </p:sp>
      <p:cxnSp>
        <p:nvCxnSpPr>
          <p:cNvPr id="3145857" name="Shape 557"/>
          <p:cNvCxnSpPr>
            <a:cxnSpLocks/>
          </p:cNvCxnSpPr>
          <p:nvPr/>
        </p:nvCxnSpPr>
        <p:spPr>
          <a:xfrm>
            <a:off x="8482021" y="1771628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965" name="Shape 556"/>
          <p:cNvSpPr txBox="1"/>
          <p:nvPr/>
        </p:nvSpPr>
        <p:spPr>
          <a:xfrm>
            <a:off x="8167459" y="1329880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HM</a:t>
            </a:r>
            <a:endParaRPr b="0" dirty="0" i="1">
              <a:sym typeface="Arial"/>
            </a:endParaRPr>
          </a:p>
        </p:txBody>
      </p:sp>
      <p:cxnSp>
        <p:nvCxnSpPr>
          <p:cNvPr id="3145858" name="Shape 557"/>
          <p:cNvCxnSpPr>
            <a:cxnSpLocks/>
          </p:cNvCxnSpPr>
          <p:nvPr/>
        </p:nvCxnSpPr>
        <p:spPr>
          <a:xfrm>
            <a:off x="9380246" y="1771628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966" name="Shape 556"/>
          <p:cNvSpPr txBox="1"/>
          <p:nvPr/>
        </p:nvSpPr>
        <p:spPr>
          <a:xfrm>
            <a:off x="9065684" y="1329880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RS1</a:t>
            </a:r>
            <a:endParaRPr b="0" dirty="0" i="1">
              <a:sym typeface="Arial"/>
            </a:endParaRPr>
          </a:p>
        </p:txBody>
      </p:sp>
      <p:sp>
        <p:nvSpPr>
          <p:cNvPr id="1048967" name="Shape 556"/>
          <p:cNvSpPr txBox="1"/>
          <p:nvPr/>
        </p:nvSpPr>
        <p:spPr>
          <a:xfrm>
            <a:off x="6773782" y="2693483"/>
            <a:ext cx="1681189" cy="36476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“Assign ROOT”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59" name="直接箭头连接符 13"/>
          <p:cNvCxnSpPr>
            <a:cxnSpLocks/>
          </p:cNvCxnSpPr>
          <p:nvPr/>
        </p:nvCxnSpPr>
        <p:spPr>
          <a:xfrm>
            <a:off x="8492897" y="2878138"/>
            <a:ext cx="887349" cy="10018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968" name="矩形 18"/>
          <p:cNvSpPr/>
          <p:nvPr/>
        </p:nvSpPr>
        <p:spPr>
          <a:xfrm>
            <a:off x="1708951" y="4286995"/>
            <a:ext cx="3522981" cy="3581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>
                <a:solidFill>
                  <a:srgbClr val="FF0000"/>
                </a:solidFill>
              </a:rPr>
              <a:t>No crash recovery can be applied</a:t>
            </a:r>
          </a:p>
        </p:txBody>
      </p:sp>
      <p:cxnSp>
        <p:nvCxnSpPr>
          <p:cNvPr id="3145860" name="Elbow Connector 38"/>
          <p:cNvCxnSpPr>
            <a:cxnSpLocks/>
          </p:cNvCxnSpPr>
          <p:nvPr/>
        </p:nvCxnSpPr>
        <p:spPr>
          <a:xfrm rot="16200000" flipH="1">
            <a:off x="1468314" y="423102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61" name="Shape 557"/>
          <p:cNvCxnSpPr>
            <a:cxnSpLocks/>
          </p:cNvCxnSpPr>
          <p:nvPr/>
        </p:nvCxnSpPr>
        <p:spPr>
          <a:xfrm>
            <a:off x="10278471" y="1771628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969" name="Shape 556"/>
          <p:cNvSpPr txBox="1"/>
          <p:nvPr/>
        </p:nvSpPr>
        <p:spPr>
          <a:xfrm>
            <a:off x="9963909" y="1329880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RS2</a:t>
            </a:r>
            <a:endParaRPr b="0" dirty="0" i="1">
              <a:sym typeface="Arial"/>
            </a:endParaRPr>
          </a:p>
        </p:txBody>
      </p:sp>
      <p:pic>
        <p:nvPicPr>
          <p:cNvPr id="2097243" name="Shape 56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6">
            <a:alphaModFix/>
          </a:blip>
          <a:srcRect/>
          <a:stretch>
            <a:fillRect/>
          </a:stretch>
        </p:blipFill>
        <p:spPr>
          <a:xfrm>
            <a:off x="8208620" y="1776044"/>
            <a:ext cx="492700" cy="492700"/>
          </a:xfrm>
          <a:prstGeom prst="rect"/>
          <a:noFill/>
          <a:ln>
            <a:noFill/>
          </a:ln>
        </p:spPr>
      </p:pic>
      <p:cxnSp>
        <p:nvCxnSpPr>
          <p:cNvPr id="3145862" name="直接箭头连接符 23"/>
          <p:cNvCxnSpPr>
            <a:cxnSpLocks/>
          </p:cNvCxnSpPr>
          <p:nvPr/>
        </p:nvCxnSpPr>
        <p:spPr>
          <a:xfrm flipH="1">
            <a:off x="8509072" y="3195560"/>
            <a:ext cx="860299" cy="91366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970" name="Shape 556"/>
          <p:cNvSpPr txBox="1"/>
          <p:nvPr/>
        </p:nvSpPr>
        <p:spPr>
          <a:xfrm>
            <a:off x="9332371" y="3000144"/>
            <a:ext cx="860291" cy="3908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altLang="zh-CN" b="1" dirty="0" sz="1600" i="1"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</a:t>
            </a:r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71" name="Shape 556"/>
          <p:cNvSpPr txBox="1"/>
          <p:nvPr/>
        </p:nvSpPr>
        <p:spPr>
          <a:xfrm>
            <a:off x="6773781" y="3507597"/>
            <a:ext cx="1681189" cy="36476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“Assign META”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63" name="直接箭头连接符 36"/>
          <p:cNvCxnSpPr>
            <a:cxnSpLocks/>
          </p:cNvCxnSpPr>
          <p:nvPr/>
        </p:nvCxnSpPr>
        <p:spPr>
          <a:xfrm flipH="1">
            <a:off x="9389994" y="4087338"/>
            <a:ext cx="877602" cy="77772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972" name="Shape 556"/>
          <p:cNvSpPr txBox="1"/>
          <p:nvPr/>
        </p:nvSpPr>
        <p:spPr>
          <a:xfrm>
            <a:off x="10254533" y="3910604"/>
            <a:ext cx="1668758" cy="3908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altLang="zh-CN" b="1" dirty="0" sz="1600" i="1" lang="en-US">
                <a:latin typeface="Arial"/>
                <a:ea typeface="Arial"/>
                <a:cs typeface="Arial"/>
                <a:sym typeface="Arial"/>
              </a:rPr>
              <a:t>“Access ROOT”</a:t>
            </a:r>
            <a:endParaRPr b="1" dirty="0" sz="1600" i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64" name="直接箭头连接符 40"/>
          <p:cNvCxnSpPr>
            <a:cxnSpLocks/>
          </p:cNvCxnSpPr>
          <p:nvPr/>
        </p:nvCxnSpPr>
        <p:spPr>
          <a:xfrm>
            <a:off x="9407173" y="4286266"/>
            <a:ext cx="882174" cy="55578"/>
          </a:xfrm>
          <a:prstGeom prst="straightConnector1"/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973" name="Shape 556"/>
          <p:cNvSpPr txBox="1"/>
          <p:nvPr/>
        </p:nvSpPr>
        <p:spPr>
          <a:xfrm>
            <a:off x="10278254" y="4326674"/>
            <a:ext cx="860291" cy="3908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altLang="zh-CN" b="1" dirty="0" sz="1600" i="1" lang="en-US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altLang="zh-CN" b="1" dirty="0" sz="1600" i="1" lang="en-US" err="1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Succ</a:t>
            </a:r>
            <a:r>
              <a:rPr altLang="zh-CN" b="1" dirty="0" sz="1600" i="1" lang="en-US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dirty="0" sz="1600" i="1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65" name="直接箭头连接符 42"/>
          <p:cNvCxnSpPr>
            <a:cxnSpLocks/>
          </p:cNvCxnSpPr>
          <p:nvPr/>
        </p:nvCxnSpPr>
        <p:spPr>
          <a:xfrm flipH="1">
            <a:off x="8482021" y="4486196"/>
            <a:ext cx="1768264" cy="190902"/>
          </a:xfrm>
          <a:prstGeom prst="straightConnector1"/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974" name="矩形 45"/>
          <p:cNvSpPr/>
          <p:nvPr/>
        </p:nvSpPr>
        <p:spPr>
          <a:xfrm>
            <a:off x="8380185" y="5511268"/>
            <a:ext cx="3332433" cy="461665"/>
          </a:xfrm>
          <a:prstGeom prst="rect"/>
        </p:spPr>
        <p:txBody>
          <a:bodyPr wrap="square">
            <a:spAutoFit/>
          </a:bodyPr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HM: HBase Master</a:t>
            </a:r>
          </a:p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RS: Region Server</a:t>
            </a:r>
          </a:p>
        </p:txBody>
      </p:sp>
      <p:cxnSp>
        <p:nvCxnSpPr>
          <p:cNvPr id="3145866" name="直接连接符 39"/>
          <p:cNvCxnSpPr>
            <a:cxnSpLocks/>
          </p:cNvCxnSpPr>
          <p:nvPr/>
        </p:nvCxnSpPr>
        <p:spPr>
          <a:xfrm>
            <a:off x="9380246" y="3481878"/>
            <a:ext cx="0" cy="1566996"/>
          </a:xfrm>
          <a:prstGeom prst="line"/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975" name="闪电形 38"/>
          <p:cNvSpPr/>
          <p:nvPr/>
        </p:nvSpPr>
        <p:spPr>
          <a:xfrm>
            <a:off x="9118285" y="3283606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3145867" name="直接箭头连接符 35"/>
          <p:cNvCxnSpPr>
            <a:cxnSpLocks/>
          </p:cNvCxnSpPr>
          <p:nvPr/>
        </p:nvCxnSpPr>
        <p:spPr>
          <a:xfrm>
            <a:off x="8501518" y="3682314"/>
            <a:ext cx="1776953" cy="22373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976" name="对话气泡: 矩形 47"/>
          <p:cNvSpPr/>
          <p:nvPr/>
        </p:nvSpPr>
        <p:spPr bwMode="gray">
          <a:xfrm>
            <a:off x="6132751" y="2668839"/>
            <a:ext cx="2136394" cy="780225"/>
          </a:xfrm>
          <a:prstGeom prst="wedgeRectCallout">
            <a:avLst>
              <a:gd name="adj1" fmla="val 57312"/>
              <a:gd name="adj2" fmla="val 37862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just"/>
            <a:r>
              <a:rPr altLang="zh-CN" b="1" dirty="0" sz="1600" lang="en-US">
                <a:solidFill>
                  <a:schemeClr val="tx1"/>
                </a:solidFill>
              </a:rPr>
              <a:t>Detect </a:t>
            </a:r>
            <a:r>
              <a:rPr altLang="zh-CN" b="1" dirty="0" sz="1600" i="1" lang="en-US">
                <a:solidFill>
                  <a:schemeClr val="tx1"/>
                </a:solidFill>
              </a:rPr>
              <a:t>RS1</a:t>
            </a:r>
            <a:r>
              <a:rPr altLang="zh-CN" b="1" dirty="0" sz="1600" lang="en-US">
                <a:solidFill>
                  <a:schemeClr val="tx1"/>
                </a:solidFill>
              </a:rPr>
              <a:t>’s crash, but no recovery can be applied</a:t>
            </a:r>
          </a:p>
        </p:txBody>
      </p:sp>
      <p:cxnSp>
        <p:nvCxnSpPr>
          <p:cNvPr id="3145868" name="直接连接符 48"/>
          <p:cNvCxnSpPr>
            <a:cxnSpLocks/>
          </p:cNvCxnSpPr>
          <p:nvPr/>
        </p:nvCxnSpPr>
        <p:spPr>
          <a:xfrm>
            <a:off x="8482021" y="3787161"/>
            <a:ext cx="0" cy="1254278"/>
          </a:xfrm>
          <a:prstGeom prst="line"/>
          <a:noFill/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44" name="图片 49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8252051" y="3794181"/>
            <a:ext cx="459221" cy="406739"/>
          </a:xfrm>
          <a:prstGeom prst="rect"/>
        </p:spPr>
      </p:pic>
      <p:sp>
        <p:nvSpPr>
          <p:cNvPr id="1048977" name="矩形: 圆角 52"/>
          <p:cNvSpPr/>
          <p:nvPr/>
        </p:nvSpPr>
        <p:spPr bwMode="gray">
          <a:xfrm>
            <a:off x="7270598" y="3867771"/>
            <a:ext cx="891457" cy="559478"/>
          </a:xfrm>
          <a:prstGeom prst="roundRect"/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lang="en-US">
                <a:solidFill>
                  <a:schemeClr val="bg1"/>
                </a:solidFill>
              </a:rPr>
              <a:t>Hang!</a:t>
            </a:r>
            <a:endParaRPr altLang="en-US" b="1" dirty="0" lang="zh-CN">
              <a:solidFill>
                <a:schemeClr val="bg1"/>
              </a:solidFill>
            </a:endParaRPr>
          </a:p>
        </p:txBody>
      </p:sp>
      <p:pic>
        <p:nvPicPr>
          <p:cNvPr id="2097245" name="图片 53"/>
          <p:cNvPicPr>
            <a:picLocks noChangeAspect="1"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>
            <a:off x="8191463" y="4221695"/>
            <a:ext cx="500422" cy="559478"/>
          </a:xfrm>
          <a:prstGeom prst="rect"/>
        </p:spPr>
      </p:pic>
      <p:sp>
        <p:nvSpPr>
          <p:cNvPr id="1048978" name="矩形 43"/>
          <p:cNvSpPr/>
          <p:nvPr/>
        </p:nvSpPr>
        <p:spPr>
          <a:xfrm>
            <a:off x="5686063" y="2269863"/>
            <a:ext cx="2519680" cy="332741"/>
          </a:xfrm>
          <a:prstGeom prst="rect"/>
        </p:spPr>
        <p:txBody>
          <a:bodyPr wrap="none">
            <a:spAutoFit/>
          </a:bodyPr>
          <a:p>
            <a:pPr algn="r"/>
            <a:r>
              <a:rPr altLang="zh-CN" b="1" dirty="0" sz="1600" lang="en-US">
                <a:solidFill>
                  <a:srgbClr val="FF0000"/>
                </a:solidFill>
                <a:latin typeface="+mn-ea"/>
                <a:cs typeface="Arial"/>
              </a:rPr>
              <a:t>Crash recovery</a:t>
            </a:r>
            <a:r>
              <a:rPr altLang="en-US" b="1" dirty="0" sz="1600" lang="zh-CN">
                <a:solidFill>
                  <a:srgbClr val="FF0000"/>
                </a:solidFill>
                <a:latin typeface="+mn-ea"/>
                <a:cs typeface="Arial"/>
              </a:rPr>
              <a:t> </a:t>
            </a:r>
            <a:r>
              <a:rPr altLang="zh-CN" b="1" dirty="0" sz="1600" lang="en-US">
                <a:solidFill>
                  <a:srgbClr val="FF0000"/>
                </a:solidFill>
                <a:latin typeface="+mn-ea"/>
                <a:cs typeface="Arial"/>
              </a:rPr>
              <a:t>is disabled</a:t>
            </a:r>
            <a:endParaRPr altLang="en-US" b="1" dirty="0" sz="1600" lang="zh-CN">
              <a:solidFill>
                <a:srgbClr val="FF0000"/>
              </a:solidFill>
              <a:latin typeface="+mn-ea"/>
              <a:cs typeface="Arial"/>
            </a:endParaRPr>
          </a:p>
        </p:txBody>
      </p:sp>
    </p:spTree>
    <p:custDataLst>
      <p:tags r:id="rId9"/>
    </p:custDataLst>
  </p:cSld>
  <p:clrMapOvr>
    <a:masterClrMapping/>
  </p:clrMapOvr>
  <p:transition advTm="31701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6" grpId="0" animBg="1"/>
      <p:bldP spid="10489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Node crashes are inevitable!</a:t>
            </a:r>
            <a:endParaRPr altLang="en-US" dirty="0" lang="zh-CN"/>
          </a:p>
        </p:txBody>
      </p:sp>
      <p:pic>
        <p:nvPicPr>
          <p:cNvPr id="2097177" name="Picture 4" descr="“cloud”的图片搜索结果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569263" y="2573154"/>
            <a:ext cx="7053474" cy="3746366"/>
          </a:xfrm>
          <a:prstGeom prst="rect"/>
          <a:noFill/>
        </p:spPr>
      </p:pic>
      <p:pic>
        <p:nvPicPr>
          <p:cNvPr id="2097178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147510" y="3270674"/>
            <a:ext cx="524633" cy="643721"/>
          </a:xfrm>
          <a:prstGeom prst="rect"/>
        </p:spPr>
      </p:pic>
      <p:pic>
        <p:nvPicPr>
          <p:cNvPr id="2097179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893901" y="4968385"/>
            <a:ext cx="524633" cy="643721"/>
          </a:xfrm>
          <a:prstGeom prst="rect"/>
        </p:spPr>
      </p:pic>
      <p:pic>
        <p:nvPicPr>
          <p:cNvPr id="2097180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968613" y="3252355"/>
            <a:ext cx="524633" cy="643721"/>
          </a:xfrm>
          <a:prstGeom prst="rect"/>
        </p:spPr>
      </p:pic>
      <p:pic>
        <p:nvPicPr>
          <p:cNvPr id="2097181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986969" y="2996519"/>
            <a:ext cx="524633" cy="643721"/>
          </a:xfrm>
          <a:prstGeom prst="rect"/>
        </p:spPr>
      </p:pic>
      <p:pic>
        <p:nvPicPr>
          <p:cNvPr id="2097182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479968" y="4753201"/>
            <a:ext cx="524633" cy="643721"/>
          </a:xfrm>
          <a:prstGeom prst="rect"/>
        </p:spPr>
      </p:pic>
      <p:pic>
        <p:nvPicPr>
          <p:cNvPr id="2097183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979152" y="4229808"/>
            <a:ext cx="524633" cy="643721"/>
          </a:xfrm>
          <a:prstGeom prst="rect"/>
        </p:spPr>
      </p:pic>
      <p:pic>
        <p:nvPicPr>
          <p:cNvPr id="2097184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285020" y="4251070"/>
            <a:ext cx="524633" cy="643721"/>
          </a:xfrm>
          <a:prstGeom prst="rect"/>
        </p:spPr>
      </p:pic>
      <p:pic>
        <p:nvPicPr>
          <p:cNvPr id="2097185" name="图片 1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637863" y="3463389"/>
            <a:ext cx="524633" cy="643721"/>
          </a:xfrm>
          <a:prstGeom prst="rect"/>
        </p:spPr>
      </p:pic>
      <p:pic>
        <p:nvPicPr>
          <p:cNvPr id="2097186" name="图片 12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438881" y="4968386"/>
            <a:ext cx="524633" cy="643721"/>
          </a:xfrm>
          <a:prstGeom prst="rect"/>
        </p:spPr>
      </p:pic>
      <p:pic>
        <p:nvPicPr>
          <p:cNvPr id="2097187" name="图片 13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593487" y="4093125"/>
            <a:ext cx="524633" cy="643721"/>
          </a:xfrm>
          <a:prstGeom prst="rect"/>
        </p:spPr>
      </p:pic>
      <p:pic>
        <p:nvPicPr>
          <p:cNvPr id="2097188" name="图片 1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107661" y="5056169"/>
            <a:ext cx="524633" cy="643721"/>
          </a:xfrm>
          <a:prstGeom prst="rect"/>
        </p:spPr>
      </p:pic>
      <p:pic>
        <p:nvPicPr>
          <p:cNvPr id="2097189" name="图片 15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997670" y="5254740"/>
            <a:ext cx="524633" cy="643721"/>
          </a:xfrm>
          <a:prstGeom prst="rect"/>
        </p:spPr>
      </p:pic>
      <p:grpSp>
        <p:nvGrpSpPr>
          <p:cNvPr id="86" name="组合 16"/>
          <p:cNvGrpSpPr/>
          <p:nvPr/>
        </p:nvGrpSpPr>
        <p:grpSpPr>
          <a:xfrm>
            <a:off x="6074569" y="3088706"/>
            <a:ext cx="596866" cy="1608085"/>
            <a:chOff x="4602000" y="2996952"/>
            <a:chExt cx="596866" cy="1608085"/>
          </a:xfrm>
        </p:grpSpPr>
        <p:sp>
          <p:nvSpPr>
            <p:cNvPr id="1048596" name="闪电形 17"/>
            <p:cNvSpPr/>
            <p:nvPr/>
          </p:nvSpPr>
          <p:spPr>
            <a:xfrm>
              <a:off x="4602000" y="3513204"/>
              <a:ext cx="397187" cy="1091833"/>
            </a:xfrm>
            <a:prstGeom prst="lightningBolt"/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 bIns="45720" compatLnSpc="1" lIns="91440" numCol="1" rIns="91440" rtlCol="0" tIns="45720" vert="horz" wrap="square">
              <a:spAutoFit/>
            </a:bodyPr>
            <a:p>
              <a:pPr algn="l" defTabSz="914400" eaLnBrk="1" fontAlgn="base" hangingPunct="1" indent="-342900" latinLnBrk="0" marL="342900" marR="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p"/>
              </a:pPr>
              <a:endParaRPr altLang="en-US" baseline="0" b="1" cap="none" sz="1800" i="0" kumimoji="0" lang="zh-CN" normalizeH="0" strike="noStrike" u="none">
                <a:ln>
                  <a:noFill/>
                </a:ln>
                <a:solidFill>
                  <a:schemeClr val="accent2"/>
                </a:solidFill>
                <a:effectLst/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  <p:pic>
          <p:nvPicPr>
            <p:cNvPr id="2097190" name="Shape 107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/>
            <a:stretch>
              <a:fillRect/>
            </a:stretch>
          </p:blipFill>
          <p:spPr>
            <a:xfrm>
              <a:off x="4658866" y="2996952"/>
              <a:ext cx="540000" cy="540000"/>
            </a:xfrm>
            <a:prstGeom prst="rect"/>
            <a:noFill/>
            <a:ln>
              <a:noFill/>
            </a:ln>
          </p:spPr>
        </p:pic>
      </p:grpSp>
      <p:grpSp>
        <p:nvGrpSpPr>
          <p:cNvPr id="87" name="组合 19"/>
          <p:cNvGrpSpPr/>
          <p:nvPr/>
        </p:nvGrpSpPr>
        <p:grpSpPr>
          <a:xfrm>
            <a:off x="4403493" y="4086898"/>
            <a:ext cx="569865" cy="1617289"/>
            <a:chOff x="2734231" y="3969120"/>
            <a:chExt cx="569865" cy="1617289"/>
          </a:xfrm>
        </p:grpSpPr>
        <p:sp>
          <p:nvSpPr>
            <p:cNvPr id="1048597" name="闪电形 20"/>
            <p:cNvSpPr/>
            <p:nvPr/>
          </p:nvSpPr>
          <p:spPr>
            <a:xfrm>
              <a:off x="2734231" y="4494576"/>
              <a:ext cx="397187" cy="1091833"/>
            </a:xfrm>
            <a:prstGeom prst="lightningBolt"/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 bIns="45720" compatLnSpc="1" lIns="91440" numCol="1" rIns="91440" rtlCol="0" tIns="45720" vert="horz" wrap="square">
              <a:spAutoFit/>
            </a:bodyPr>
            <a:p>
              <a:pPr algn="l" defTabSz="914400" eaLnBrk="1" fontAlgn="base" hangingPunct="1" indent="-342900" latinLnBrk="0" marL="342900" marR="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p"/>
              </a:pPr>
              <a:endParaRPr altLang="en-US" baseline="0" b="1" cap="none" sz="1800" i="0" kumimoji="0" lang="zh-CN" normalizeH="0" strike="noStrike" u="none">
                <a:ln>
                  <a:noFill/>
                </a:ln>
                <a:solidFill>
                  <a:schemeClr val="accent2"/>
                </a:solidFill>
                <a:effectLst/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  <p:pic>
          <p:nvPicPr>
            <p:cNvPr id="2097191" name="Shape 11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4">
              <a:alphaModFix/>
            </a:blip>
            <a:srcRect/>
            <a:stretch>
              <a:fillRect/>
            </a:stretch>
          </p:blipFill>
          <p:spPr>
            <a:xfrm>
              <a:off x="2764096" y="3969120"/>
              <a:ext cx="540000" cy="540000"/>
            </a:xfrm>
            <a:prstGeom prst="rect"/>
            <a:noFill/>
            <a:ln>
              <a:noFill/>
            </a:ln>
          </p:spPr>
        </p:pic>
      </p:grpSp>
      <p:grpSp>
        <p:nvGrpSpPr>
          <p:cNvPr id="88" name="组合 22"/>
          <p:cNvGrpSpPr/>
          <p:nvPr/>
        </p:nvGrpSpPr>
        <p:grpSpPr>
          <a:xfrm>
            <a:off x="7121921" y="4803360"/>
            <a:ext cx="540000" cy="1655960"/>
            <a:chOff x="5796136" y="4762088"/>
            <a:chExt cx="540000" cy="1655960"/>
          </a:xfrm>
        </p:grpSpPr>
        <p:sp>
          <p:nvSpPr>
            <p:cNvPr id="1048598" name="闪电形 23"/>
            <p:cNvSpPr/>
            <p:nvPr/>
          </p:nvSpPr>
          <p:spPr>
            <a:xfrm>
              <a:off x="5877776" y="5326215"/>
              <a:ext cx="397187" cy="1091833"/>
            </a:xfrm>
            <a:prstGeom prst="lightningBolt"/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 bIns="45720" compatLnSpc="1" lIns="91440" numCol="1" rIns="91440" rtlCol="0" tIns="45720" vert="horz" wrap="square">
              <a:spAutoFit/>
            </a:bodyPr>
            <a:p>
              <a:pPr algn="l" defTabSz="914400" eaLnBrk="1" fontAlgn="base" hangingPunct="1" indent="-342900" latinLnBrk="0" marL="342900" marR="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p"/>
              </a:pPr>
              <a:endParaRPr altLang="en-US" baseline="0" b="1" cap="none" sz="1800" i="0" kumimoji="0" lang="zh-CN" normalizeH="0" strike="noStrike" u="none">
                <a:ln>
                  <a:noFill/>
                </a:ln>
                <a:solidFill>
                  <a:schemeClr val="accent2"/>
                </a:solidFill>
                <a:effectLst/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  <p:grpSp>
          <p:nvGrpSpPr>
            <p:cNvPr id="89" name="组合 24"/>
            <p:cNvGrpSpPr/>
            <p:nvPr/>
          </p:nvGrpSpPr>
          <p:grpSpPr>
            <a:xfrm>
              <a:off x="5796136" y="4762088"/>
              <a:ext cx="540000" cy="540000"/>
              <a:chOff x="7740352" y="4777013"/>
              <a:chExt cx="914400" cy="914400"/>
            </a:xfrm>
          </p:grpSpPr>
          <p:sp>
            <p:nvSpPr>
              <p:cNvPr id="1048599" name="椭圆 25"/>
              <p:cNvSpPr/>
              <p:nvPr/>
            </p:nvSpPr>
            <p:spPr>
              <a:xfrm>
                <a:off x="7740352" y="4777013"/>
                <a:ext cx="914400" cy="914400"/>
              </a:xfrm>
              <a:prstGeom prst="ellipse"/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 bIns="45720" compatLnSpc="1" lIns="91440" numCol="1" rIns="91440" rtlCol="0" tIns="45720" vert="horz" wrap="square">
                <a:spAutoFit/>
              </a:bodyPr>
              <a:p>
                <a:pPr algn="l" defTabSz="914400" eaLnBrk="1" fontAlgn="base" hangingPunct="1" indent="-342900" latinLnBrk="0" marL="342900" marR="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p"/>
                </a:pPr>
                <a:endParaRPr altLang="en-US" baseline="0" b="1" cap="none" sz="1800" i="0" kumimoji="0" lang="zh-CN" normalizeH="0" strike="noStrike" u="none">
                  <a:ln>
                    <a:noFill/>
                  </a:ln>
                  <a:solidFill>
                    <a:srgbClr val="C00000"/>
                  </a:solidFill>
                  <a:effectLst/>
                  <a:latin typeface="Verdana" panose="020B0604030504040204" pitchFamily="34" charset="0"/>
                  <a:ea typeface="楷体_GB2312" pitchFamily="49" charset="-122"/>
                </a:endParaRPr>
              </a:p>
            </p:txBody>
          </p:sp>
          <p:pic>
            <p:nvPicPr>
              <p:cNvPr id="2097192" name="图形 26" descr="虫子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5"/>
              <a:stretch>
                <a:fillRect/>
              </a:stretch>
            </p:blipFill>
            <p:spPr>
              <a:xfrm rot="19620893">
                <a:off x="7862631" y="4892534"/>
                <a:ext cx="683358" cy="683358"/>
              </a:xfrm>
              <a:prstGeom prst="rect"/>
            </p:spPr>
          </p:pic>
        </p:grpSp>
      </p:grpSp>
      <p:sp>
        <p:nvSpPr>
          <p:cNvPr id="1048600" name="圆角矩形标注 27"/>
          <p:cNvSpPr/>
          <p:nvPr/>
        </p:nvSpPr>
        <p:spPr bwMode="gray">
          <a:xfrm>
            <a:off x="6401435" y="2338269"/>
            <a:ext cx="2181908" cy="559832"/>
          </a:xfrm>
          <a:prstGeom prst="wedgeRoundRectCallout">
            <a:avLst>
              <a:gd name="adj1" fmla="val -40374"/>
              <a:gd name="adj2" fmla="val 10062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sz="2400" lang="en-US">
                <a:solidFill>
                  <a:srgbClr val="FF0000"/>
                </a:solidFill>
              </a:rPr>
              <a:t>Power failure</a:t>
            </a:r>
          </a:p>
        </p:txBody>
      </p:sp>
      <p:sp>
        <p:nvSpPr>
          <p:cNvPr id="1048601" name="圆角矩形标注 27"/>
          <p:cNvSpPr/>
          <p:nvPr/>
        </p:nvSpPr>
        <p:spPr bwMode="gray">
          <a:xfrm>
            <a:off x="1254841" y="4047467"/>
            <a:ext cx="2733109" cy="558217"/>
          </a:xfrm>
          <a:prstGeom prst="wedgeRoundRectCallout">
            <a:avLst>
              <a:gd name="adj1" fmla="val 64081"/>
              <a:gd name="adj2" fmla="val -1269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sz="2400" lang="en-US">
                <a:solidFill>
                  <a:srgbClr val="FF0000"/>
                </a:solidFill>
              </a:rPr>
              <a:t>Hardware failure</a:t>
            </a:r>
          </a:p>
        </p:txBody>
      </p:sp>
      <p:sp>
        <p:nvSpPr>
          <p:cNvPr id="1048602" name="圆角矩形标注 27"/>
          <p:cNvSpPr/>
          <p:nvPr/>
        </p:nvSpPr>
        <p:spPr bwMode="gray">
          <a:xfrm>
            <a:off x="7743172" y="5520000"/>
            <a:ext cx="2734973" cy="559832"/>
          </a:xfrm>
          <a:prstGeom prst="wedgeRoundRectCallout">
            <a:avLst>
              <a:gd name="adj1" fmla="val -51823"/>
              <a:gd name="adj2" fmla="val -9500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sz="2400" lang="en-US">
                <a:solidFill>
                  <a:srgbClr val="FF0000"/>
                </a:solidFill>
              </a:rPr>
              <a:t>Software failure</a:t>
            </a:r>
          </a:p>
        </p:txBody>
      </p:sp>
      <p:sp>
        <p:nvSpPr>
          <p:cNvPr id="1048603" name="文本占位符 2"/>
          <p:cNvSpPr txBox="1"/>
          <p:nvPr/>
        </p:nvSpPr>
        <p:spPr>
          <a:xfrm>
            <a:off x="748740" y="1166625"/>
            <a:ext cx="10826749" cy="492443"/>
          </a:xfrm>
          <a:prstGeom prst="rect"/>
          <a:noFill/>
          <a:ln w="9525" algn="ctr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lstStyle>
            <a:lvl1pPr defTabSz="1219170" fontAlgn="base" inden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b="1" sz="2400" lang="en-US">
                <a:solidFill>
                  <a:schemeClr val="accent1"/>
                </a:solidFill>
                <a:latin typeface="Calibri" pitchFamily="34" charset="0"/>
              </a:defRPr>
            </a:lvl1pPr>
            <a:lvl2pPr defTabSz="1219170" fontAlgn="base" indent="-365751" marL="731502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p"/>
              <a:defRPr b="1" sz="2933" lang="en-US"/>
            </a:lvl2pPr>
            <a:lvl3pPr defTabSz="1219170" fontAlgn="base" indent="-365751" marL="1097253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b="1" sz="2667" lang="en-US"/>
            </a:lvl3pPr>
            <a:lvl4pPr defTabSz="1219170" fontAlgn="base" indent="-365751" marL="1463003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b="1" sz="2400" lang="en-US"/>
            </a:lvl4pPr>
            <a:lvl5pPr defTabSz="1219170" fontAlgn="base" indent="-365751" marL="1828754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b="1" sz="2133" lang="en-US"/>
            </a:lvl5pPr>
            <a:lvl6pPr defTabSz="1219170" indent="-304792" marL="3352716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defTabSz="1219170" indent="-304792" marL="396230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defTabSz="1219170" indent="-304792" marL="4571886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defTabSz="1219170" indent="-304792" marL="5181470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altLang="zh-CN" dirty="0" lang="en-US">
                <a:solidFill>
                  <a:srgbClr val="FF0000"/>
                </a:solidFill>
              </a:rPr>
              <a:t>Large-scale distributed systems are commonly built on thousands of commodity machines (nodes)</a:t>
            </a:r>
          </a:p>
          <a:p>
            <a:endParaRPr altLang="en-US" dirty="0" lang="zh-CN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 advTm="16001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" fill="hold" id="7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" fill="hold" id="8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" id="9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"/>
                            </p:stCondLst>
                            <p:childTnLst>
                              <p:par>
                                <p:cTn fill="hold" grpId="0" id="11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" fill="hold" id="17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" fill="hold" id="18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" id="19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100"/>
                            </p:stCondLst>
                            <p:childTnLst>
                              <p:par>
                                <p:cTn fill="hold" grpId="0" id="21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" fill="hold" id="27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" fill="hold" id="28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" id="29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>
                            <p:stCondLst>
                              <p:cond delay="100"/>
                            </p:stCondLst>
                            <p:childTnLst>
                              <p:par>
                                <p:cTn fill="hold" grpId="0" id="31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0" grpId="0" animBg="1"/>
      <p:bldP spid="1048601" grpId="0" animBg="1"/>
      <p:bldP spid="104860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2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graphicFrame>
        <p:nvGraphicFramePr>
          <p:cNvPr id="4194323" name="图示 26"/>
          <p:cNvGraphicFramePr>
            <a:graphicFrameLocks/>
          </p:cNvGraphicFramePr>
          <p:nvPr/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83" name="矩形 27"/>
          <p:cNvSpPr/>
          <p:nvPr/>
        </p:nvSpPr>
        <p:spPr>
          <a:xfrm>
            <a:off x="1698076" y="3700129"/>
            <a:ext cx="2087881" cy="358141"/>
          </a:xfrm>
          <a:prstGeom prst="rect"/>
        </p:spPr>
        <p:txBody>
          <a:bodyPr wrap="none">
            <a:spAutoFit/>
          </a:bodyPr>
          <a:p>
            <a:pPr lvl="0"/>
            <a:r>
              <a:rPr altLang="zh-CN" b="1" dirty="0" lang="en-US"/>
              <a:t>No crash detection</a:t>
            </a:r>
          </a:p>
        </p:txBody>
      </p:sp>
      <p:cxnSp>
        <p:nvCxnSpPr>
          <p:cNvPr id="3145869" name="Elbow Connector 38"/>
          <p:cNvCxnSpPr>
            <a:cxnSpLocks/>
          </p:cNvCxnSpPr>
          <p:nvPr/>
        </p:nvCxnSpPr>
        <p:spPr>
          <a:xfrm rot="16200000" flipH="1">
            <a:off x="1457439" y="3644159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84" name="矩形 50"/>
          <p:cNvSpPr/>
          <p:nvPr/>
        </p:nvSpPr>
        <p:spPr>
          <a:xfrm>
            <a:off x="1698076" y="3992700"/>
            <a:ext cx="3557384" cy="369332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Untimely crash / reboot detection</a:t>
            </a:r>
          </a:p>
        </p:txBody>
      </p:sp>
      <p:cxnSp>
        <p:nvCxnSpPr>
          <p:cNvPr id="3145870" name="Elbow Connector 38"/>
          <p:cNvCxnSpPr>
            <a:cxnSpLocks/>
          </p:cNvCxnSpPr>
          <p:nvPr/>
        </p:nvCxnSpPr>
        <p:spPr>
          <a:xfrm rot="16200000" flipH="1">
            <a:off x="1457439" y="3936730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85" name="矩形 39"/>
          <p:cNvSpPr/>
          <p:nvPr/>
        </p:nvSpPr>
        <p:spPr>
          <a:xfrm>
            <a:off x="985408" y="4654603"/>
            <a:ext cx="8931478" cy="1158240"/>
          </a:xfrm>
          <a:prstGeom prst="rect"/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rtlCol="0" wrap="square">
            <a:spAutoFit/>
          </a:bodyPr>
          <a:p>
            <a:pPr algn="just"/>
            <a:r>
              <a:rPr altLang="zh-CN" dirty="0" sz="2400" i="1" lang="en-US"/>
              <a:t>Implication: 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altLang="zh-CN" dirty="0" sz="2400" lang="en-US"/>
              <a:t>Crashes and reboots can happen </a:t>
            </a:r>
            <a:r>
              <a:rPr altLang="zh-CN" dirty="0" sz="2400" lang="en-US">
                <a:solidFill>
                  <a:srgbClr val="FF0000"/>
                </a:solidFill>
              </a:rPr>
              <a:t>at any time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altLang="zh-CN" dirty="0" sz="2400" lang="en-US">
                <a:solidFill>
                  <a:srgbClr val="FF0000"/>
                </a:solidFill>
              </a:rPr>
              <a:t>Missing/untimely</a:t>
            </a:r>
            <a:r>
              <a:rPr altLang="zh-CN" dirty="0" sz="2400" lang="en-US"/>
              <a:t> crash/reboot detection indicates CR bugs</a:t>
            </a:r>
          </a:p>
        </p:txBody>
      </p:sp>
    </p:spTree>
  </p:cSld>
  <p:clrMapOvr>
    <a:masterClrMapping/>
  </p:clrMapOvr>
  <p:transition advTm="16531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图示 26"/>
          <p:cNvGraphicFramePr>
            <a:graphicFrameLocks/>
          </p:cNvGraphicFramePr>
          <p:nvPr/>
        </p:nvGraphicFramePr>
        <p:xfrm>
          <a:off x="748739" y="1235411"/>
          <a:ext cx="2879985" cy="3892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89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sp>
        <p:nvSpPr>
          <p:cNvPr id="1048990" name="矩形 1"/>
          <p:cNvSpPr/>
          <p:nvPr/>
        </p:nvSpPr>
        <p:spPr>
          <a:xfrm>
            <a:off x="1705734" y="4448475"/>
            <a:ext cx="3510280" cy="6248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Consider wrong states as correct </a:t>
            </a:r>
            <a:endParaRPr altLang="en-US" b="1" dirty="0" lang="zh-CN"/>
          </a:p>
          <a:p>
            <a:endParaRPr altLang="en-US" b="1" dirty="0" lang="zh-CN"/>
          </a:p>
        </p:txBody>
      </p:sp>
      <p:sp>
        <p:nvSpPr>
          <p:cNvPr id="1048991" name="矩形 3"/>
          <p:cNvSpPr/>
          <p:nvPr/>
        </p:nvSpPr>
        <p:spPr>
          <a:xfrm>
            <a:off x="1698077" y="4746964"/>
            <a:ext cx="2494280" cy="358141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Miss the correct states</a:t>
            </a:r>
            <a:endParaRPr altLang="en-US" b="1" dirty="0" lang="zh-CN"/>
          </a:p>
        </p:txBody>
      </p:sp>
      <p:sp>
        <p:nvSpPr>
          <p:cNvPr id="1048992" name="矩形 4"/>
          <p:cNvSpPr/>
          <p:nvPr/>
        </p:nvSpPr>
        <p:spPr>
          <a:xfrm>
            <a:off x="1705734" y="5037177"/>
            <a:ext cx="2811780" cy="3581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Incorrect data parser logic</a:t>
            </a:r>
            <a:endParaRPr altLang="en-US" b="1" dirty="0" lang="zh-CN"/>
          </a:p>
        </p:txBody>
      </p:sp>
      <p:cxnSp>
        <p:nvCxnSpPr>
          <p:cNvPr id="3145871" name="Elbow Connector 38"/>
          <p:cNvCxnSpPr>
            <a:cxnSpLocks/>
          </p:cNvCxnSpPr>
          <p:nvPr/>
        </p:nvCxnSpPr>
        <p:spPr>
          <a:xfrm rot="16200000" flipH="1">
            <a:off x="1457440" y="4392504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72" name="Elbow Connector 38"/>
          <p:cNvCxnSpPr>
            <a:cxnSpLocks/>
          </p:cNvCxnSpPr>
          <p:nvPr/>
        </p:nvCxnSpPr>
        <p:spPr>
          <a:xfrm rot="16200000" flipH="1">
            <a:off x="1457440" y="468680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73" name="Elbow Connector 38"/>
          <p:cNvCxnSpPr>
            <a:cxnSpLocks/>
          </p:cNvCxnSpPr>
          <p:nvPr/>
        </p:nvCxnSpPr>
        <p:spPr>
          <a:xfrm rot="16200000" flipH="1">
            <a:off x="1457440" y="4981206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6063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5" name="图示 26"/>
          <p:cNvGraphicFramePr>
            <a:graphicFrameLocks/>
          </p:cNvGraphicFramePr>
          <p:nvPr/>
        </p:nvGraphicFramePr>
        <p:xfrm>
          <a:off x="748739" y="1235411"/>
          <a:ext cx="2879985" cy="3892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96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sp>
        <p:nvSpPr>
          <p:cNvPr id="1048997" name="矩形 1"/>
          <p:cNvSpPr/>
          <p:nvPr/>
        </p:nvSpPr>
        <p:spPr>
          <a:xfrm>
            <a:off x="1705734" y="4448475"/>
            <a:ext cx="3510280" cy="6248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>
                <a:solidFill>
                  <a:srgbClr val="FF0000"/>
                </a:solidFill>
              </a:rPr>
              <a:t>Consider wrong states as correct </a:t>
            </a:r>
            <a:endParaRPr altLang="en-US" b="1" dirty="0" lang="zh-CN">
              <a:solidFill>
                <a:srgbClr val="FF0000"/>
              </a:solidFill>
            </a:endParaRPr>
          </a:p>
          <a:p>
            <a:endParaRPr altLang="en-US" b="1" dirty="0" lang="zh-CN"/>
          </a:p>
        </p:txBody>
      </p:sp>
      <p:sp>
        <p:nvSpPr>
          <p:cNvPr id="1048998" name="矩形 3"/>
          <p:cNvSpPr/>
          <p:nvPr/>
        </p:nvSpPr>
        <p:spPr>
          <a:xfrm>
            <a:off x="1698077" y="4746964"/>
            <a:ext cx="2494280" cy="358141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Miss the correct states</a:t>
            </a:r>
            <a:endParaRPr altLang="en-US" b="1" dirty="0" lang="zh-CN"/>
          </a:p>
        </p:txBody>
      </p:sp>
      <p:sp>
        <p:nvSpPr>
          <p:cNvPr id="1048999" name="矩形 4"/>
          <p:cNvSpPr/>
          <p:nvPr/>
        </p:nvSpPr>
        <p:spPr>
          <a:xfrm>
            <a:off x="1705734" y="5037177"/>
            <a:ext cx="2811780" cy="3581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Incorrect data parser logic</a:t>
            </a:r>
            <a:endParaRPr altLang="en-US" b="1" dirty="0" lang="zh-CN"/>
          </a:p>
        </p:txBody>
      </p:sp>
      <p:cxnSp>
        <p:nvCxnSpPr>
          <p:cNvPr id="3145874" name="Elbow Connector 38"/>
          <p:cNvCxnSpPr>
            <a:cxnSpLocks/>
          </p:cNvCxnSpPr>
          <p:nvPr/>
        </p:nvCxnSpPr>
        <p:spPr>
          <a:xfrm rot="16200000" flipH="1">
            <a:off x="1457440" y="4392504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75" name="Elbow Connector 38"/>
          <p:cNvCxnSpPr>
            <a:cxnSpLocks/>
          </p:cNvCxnSpPr>
          <p:nvPr/>
        </p:nvCxnSpPr>
        <p:spPr>
          <a:xfrm rot="16200000" flipH="1">
            <a:off x="1457440" y="468680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76" name="Elbow Connector 38"/>
          <p:cNvCxnSpPr>
            <a:cxnSpLocks/>
          </p:cNvCxnSpPr>
          <p:nvPr/>
        </p:nvCxnSpPr>
        <p:spPr>
          <a:xfrm rot="16200000" flipH="1">
            <a:off x="1457440" y="4981206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000" name="矩形 23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ZOOKEEPER-975</a:t>
            </a:r>
            <a:endParaRPr altLang="en-US" dirty="0" lang="zh-CN">
              <a:latin typeface="Gill Sans"/>
            </a:endParaRPr>
          </a:p>
        </p:txBody>
      </p:sp>
      <p:cxnSp>
        <p:nvCxnSpPr>
          <p:cNvPr id="3145877" name="Shape 557"/>
          <p:cNvCxnSpPr>
            <a:cxnSpLocks/>
          </p:cNvCxnSpPr>
          <p:nvPr/>
        </p:nvCxnSpPr>
        <p:spPr>
          <a:xfrm>
            <a:off x="9370710" y="1944597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01" name="Shape 556"/>
          <p:cNvSpPr txBox="1"/>
          <p:nvPr/>
        </p:nvSpPr>
        <p:spPr>
          <a:xfrm>
            <a:off x="9056148" y="1502849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N1</a:t>
            </a:r>
            <a:endParaRPr b="0" dirty="0" i="1">
              <a:sym typeface="Arial"/>
            </a:endParaRPr>
          </a:p>
        </p:txBody>
      </p:sp>
      <p:cxnSp>
        <p:nvCxnSpPr>
          <p:cNvPr id="3145878" name="Shape 557"/>
          <p:cNvCxnSpPr>
            <a:cxnSpLocks/>
          </p:cNvCxnSpPr>
          <p:nvPr/>
        </p:nvCxnSpPr>
        <p:spPr>
          <a:xfrm>
            <a:off x="10268935" y="1944597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02" name="Shape 556"/>
          <p:cNvSpPr txBox="1"/>
          <p:nvPr/>
        </p:nvSpPr>
        <p:spPr>
          <a:xfrm>
            <a:off x="9954373" y="1502849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N2</a:t>
            </a:r>
            <a:endParaRPr b="0" dirty="0" i="1">
              <a:sym typeface="Arial"/>
            </a:endParaRPr>
          </a:p>
        </p:txBody>
      </p:sp>
      <p:sp>
        <p:nvSpPr>
          <p:cNvPr id="1049003" name="Shape 556"/>
          <p:cNvSpPr txBox="1"/>
          <p:nvPr/>
        </p:nvSpPr>
        <p:spPr>
          <a:xfrm>
            <a:off x="7657658" y="2097840"/>
            <a:ext cx="1686002" cy="32350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“Vote for me?”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79" name="直接箭头连接符 36"/>
          <p:cNvCxnSpPr>
            <a:cxnSpLocks/>
          </p:cNvCxnSpPr>
          <p:nvPr/>
        </p:nvCxnSpPr>
        <p:spPr>
          <a:xfrm>
            <a:off x="9338223" y="2302876"/>
            <a:ext cx="930712" cy="118473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004" name="Shape 556"/>
          <p:cNvSpPr txBox="1"/>
          <p:nvPr/>
        </p:nvSpPr>
        <p:spPr>
          <a:xfrm>
            <a:off x="10301064" y="2598406"/>
            <a:ext cx="1142197" cy="28499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“Yes”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80" name="直接箭头连接符 38"/>
          <p:cNvCxnSpPr>
            <a:cxnSpLocks/>
          </p:cNvCxnSpPr>
          <p:nvPr/>
        </p:nvCxnSpPr>
        <p:spPr>
          <a:xfrm flipH="1">
            <a:off x="9954373" y="2777329"/>
            <a:ext cx="303688" cy="272839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5881" name="直接连接符 43"/>
          <p:cNvCxnSpPr>
            <a:cxnSpLocks/>
          </p:cNvCxnSpPr>
          <p:nvPr/>
        </p:nvCxnSpPr>
        <p:spPr>
          <a:xfrm>
            <a:off x="9370710" y="2663000"/>
            <a:ext cx="0" cy="440804"/>
          </a:xfrm>
          <a:prstGeom prst="line"/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46" name="Shape 56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6">
            <a:alphaModFix/>
          </a:blip>
          <a:srcRect/>
          <a:stretch>
            <a:fillRect/>
          </a:stretch>
        </p:blipFill>
        <p:spPr>
          <a:xfrm>
            <a:off x="9124360" y="2740904"/>
            <a:ext cx="492700" cy="492700"/>
          </a:xfrm>
          <a:prstGeom prst="rect"/>
          <a:noFill/>
          <a:ln>
            <a:noFill/>
          </a:ln>
        </p:spPr>
      </p:pic>
      <p:sp>
        <p:nvSpPr>
          <p:cNvPr id="1049005" name="闪电形 45"/>
          <p:cNvSpPr/>
          <p:nvPr/>
        </p:nvSpPr>
        <p:spPr>
          <a:xfrm>
            <a:off x="9113952" y="2518822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  <p:custDataLst>
      <p:tags r:id="rId7"/>
    </p:custDataLst>
  </p:cSld>
  <p:clrMapOvr>
    <a:masterClrMapping/>
  </p:clrMapOvr>
  <p:transition advTm="19476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03" grpId="0"/>
      <p:bldP spid="1049004" grpId="0"/>
      <p:bldP spid="10490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6" name="图示 26"/>
          <p:cNvGraphicFramePr>
            <a:graphicFrameLocks/>
          </p:cNvGraphicFramePr>
          <p:nvPr/>
        </p:nvGraphicFramePr>
        <p:xfrm>
          <a:off x="748739" y="1235411"/>
          <a:ext cx="2879985" cy="3892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09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sp>
        <p:nvSpPr>
          <p:cNvPr id="1049010" name="矩形 1"/>
          <p:cNvSpPr/>
          <p:nvPr/>
        </p:nvSpPr>
        <p:spPr>
          <a:xfrm>
            <a:off x="1705734" y="4448475"/>
            <a:ext cx="3510280" cy="6248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>
                <a:solidFill>
                  <a:srgbClr val="FF0000"/>
                </a:solidFill>
              </a:rPr>
              <a:t>Consider wrong states as correct </a:t>
            </a:r>
            <a:endParaRPr altLang="en-US" b="1" dirty="0" lang="zh-CN">
              <a:solidFill>
                <a:srgbClr val="FF0000"/>
              </a:solidFill>
            </a:endParaRPr>
          </a:p>
          <a:p>
            <a:endParaRPr altLang="en-US" b="1" dirty="0" lang="zh-CN"/>
          </a:p>
        </p:txBody>
      </p:sp>
      <p:sp>
        <p:nvSpPr>
          <p:cNvPr id="1049011" name="矩形 3"/>
          <p:cNvSpPr/>
          <p:nvPr/>
        </p:nvSpPr>
        <p:spPr>
          <a:xfrm>
            <a:off x="1698077" y="4746964"/>
            <a:ext cx="2494280" cy="358141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Miss the correct states</a:t>
            </a:r>
            <a:endParaRPr altLang="en-US" b="1" dirty="0" lang="zh-CN"/>
          </a:p>
        </p:txBody>
      </p:sp>
      <p:sp>
        <p:nvSpPr>
          <p:cNvPr id="1049012" name="矩形 4"/>
          <p:cNvSpPr/>
          <p:nvPr/>
        </p:nvSpPr>
        <p:spPr>
          <a:xfrm>
            <a:off x="1705734" y="5037177"/>
            <a:ext cx="2811780" cy="3581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Incorrect data parser logic</a:t>
            </a:r>
            <a:endParaRPr altLang="en-US" b="1" dirty="0" lang="zh-CN"/>
          </a:p>
        </p:txBody>
      </p:sp>
      <p:cxnSp>
        <p:nvCxnSpPr>
          <p:cNvPr id="3145882" name="Elbow Connector 38"/>
          <p:cNvCxnSpPr>
            <a:cxnSpLocks/>
          </p:cNvCxnSpPr>
          <p:nvPr/>
        </p:nvCxnSpPr>
        <p:spPr>
          <a:xfrm rot="16200000" flipH="1">
            <a:off x="1457440" y="4392504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83" name="Elbow Connector 38"/>
          <p:cNvCxnSpPr>
            <a:cxnSpLocks/>
          </p:cNvCxnSpPr>
          <p:nvPr/>
        </p:nvCxnSpPr>
        <p:spPr>
          <a:xfrm rot="16200000" flipH="1">
            <a:off x="1457440" y="468680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84" name="Elbow Connector 38"/>
          <p:cNvCxnSpPr>
            <a:cxnSpLocks/>
          </p:cNvCxnSpPr>
          <p:nvPr/>
        </p:nvCxnSpPr>
        <p:spPr>
          <a:xfrm rot="16200000" flipH="1">
            <a:off x="1457440" y="4981206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013" name="矩形 23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ZOOKEEPER-975</a:t>
            </a:r>
            <a:endParaRPr altLang="en-US" dirty="0" lang="zh-CN">
              <a:latin typeface="Gill Sans"/>
            </a:endParaRPr>
          </a:p>
        </p:txBody>
      </p:sp>
      <p:cxnSp>
        <p:nvCxnSpPr>
          <p:cNvPr id="3145885" name="Shape 557"/>
          <p:cNvCxnSpPr>
            <a:cxnSpLocks/>
          </p:cNvCxnSpPr>
          <p:nvPr/>
        </p:nvCxnSpPr>
        <p:spPr>
          <a:xfrm>
            <a:off x="9370710" y="1944597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14" name="Shape 556"/>
          <p:cNvSpPr txBox="1"/>
          <p:nvPr/>
        </p:nvSpPr>
        <p:spPr>
          <a:xfrm>
            <a:off x="9056148" y="1502849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N1</a:t>
            </a:r>
            <a:endParaRPr b="0" dirty="0" i="1">
              <a:sym typeface="Arial"/>
            </a:endParaRPr>
          </a:p>
        </p:txBody>
      </p:sp>
      <p:cxnSp>
        <p:nvCxnSpPr>
          <p:cNvPr id="3145886" name="Shape 557"/>
          <p:cNvCxnSpPr>
            <a:cxnSpLocks/>
          </p:cNvCxnSpPr>
          <p:nvPr/>
        </p:nvCxnSpPr>
        <p:spPr>
          <a:xfrm>
            <a:off x="10268935" y="1944597"/>
            <a:ext cx="0" cy="327724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15" name="Shape 556"/>
          <p:cNvSpPr txBox="1"/>
          <p:nvPr/>
        </p:nvSpPr>
        <p:spPr>
          <a:xfrm>
            <a:off x="9954373" y="1502849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N2</a:t>
            </a:r>
            <a:endParaRPr b="0" dirty="0" i="1">
              <a:sym typeface="Arial"/>
            </a:endParaRPr>
          </a:p>
        </p:txBody>
      </p:sp>
      <p:sp>
        <p:nvSpPr>
          <p:cNvPr id="1049016" name="Shape 556"/>
          <p:cNvSpPr txBox="1"/>
          <p:nvPr/>
        </p:nvSpPr>
        <p:spPr>
          <a:xfrm>
            <a:off x="7657658" y="2097840"/>
            <a:ext cx="1686002" cy="32350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“Vote for me?”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87" name="直接箭头连接符 15"/>
          <p:cNvCxnSpPr>
            <a:cxnSpLocks/>
          </p:cNvCxnSpPr>
          <p:nvPr/>
        </p:nvCxnSpPr>
        <p:spPr>
          <a:xfrm>
            <a:off x="9338223" y="2302876"/>
            <a:ext cx="930712" cy="118473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017" name="Shape 556"/>
          <p:cNvSpPr txBox="1"/>
          <p:nvPr/>
        </p:nvSpPr>
        <p:spPr>
          <a:xfrm>
            <a:off x="10301064" y="2598406"/>
            <a:ext cx="1142197" cy="28499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altLang="zh-CN" b="1"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“Yes”</a:t>
            </a:r>
            <a:endParaRPr b="1"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88" name="直接连接符 20"/>
          <p:cNvCxnSpPr>
            <a:cxnSpLocks/>
          </p:cNvCxnSpPr>
          <p:nvPr/>
        </p:nvCxnSpPr>
        <p:spPr>
          <a:xfrm>
            <a:off x="9370710" y="2663000"/>
            <a:ext cx="0" cy="440804"/>
          </a:xfrm>
          <a:prstGeom prst="line"/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47" name="Shape 56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6">
            <a:alphaModFix/>
          </a:blip>
          <a:srcRect/>
          <a:stretch>
            <a:fillRect/>
          </a:stretch>
        </p:blipFill>
        <p:spPr>
          <a:xfrm>
            <a:off x="9124360" y="2740904"/>
            <a:ext cx="492700" cy="492700"/>
          </a:xfrm>
          <a:prstGeom prst="rect"/>
          <a:noFill/>
          <a:ln>
            <a:noFill/>
          </a:ln>
        </p:spPr>
      </p:pic>
      <p:sp>
        <p:nvSpPr>
          <p:cNvPr id="1049018" name="闪电形 18"/>
          <p:cNvSpPr/>
          <p:nvPr/>
        </p:nvSpPr>
        <p:spPr>
          <a:xfrm>
            <a:off x="9113952" y="2518822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3145889" name="直接箭头连接符 22"/>
          <p:cNvCxnSpPr>
            <a:cxnSpLocks/>
          </p:cNvCxnSpPr>
          <p:nvPr/>
        </p:nvCxnSpPr>
        <p:spPr>
          <a:xfrm flipH="1">
            <a:off x="9397761" y="2777329"/>
            <a:ext cx="860300" cy="772909"/>
          </a:xfrm>
          <a:prstGeom prst="straightConnector1"/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019" name="Shape 556"/>
          <p:cNvSpPr txBox="1"/>
          <p:nvPr/>
        </p:nvSpPr>
        <p:spPr>
          <a:xfrm>
            <a:off x="6853290" y="3528889"/>
            <a:ext cx="2519826" cy="32350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 the stale message</a:t>
            </a:r>
            <a:endParaRPr b="1" dirty="0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0" name="Shape 556"/>
          <p:cNvSpPr txBox="1"/>
          <p:nvPr/>
        </p:nvSpPr>
        <p:spPr>
          <a:xfrm>
            <a:off x="7056078" y="3885102"/>
            <a:ext cx="2319444" cy="32350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 in LEADING state</a:t>
            </a:r>
            <a:endParaRPr b="1" dirty="0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1" name="矩形: 圆角 31"/>
          <p:cNvSpPr/>
          <p:nvPr/>
        </p:nvSpPr>
        <p:spPr bwMode="gray">
          <a:xfrm>
            <a:off x="6336409" y="4403069"/>
            <a:ext cx="2696674" cy="713227"/>
          </a:xfrm>
          <a:prstGeom prst="roundRect"/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lang="en-US">
                <a:solidFill>
                  <a:schemeClr val="bg1"/>
                </a:solidFill>
              </a:rPr>
              <a:t>Performance degradation!</a:t>
            </a:r>
            <a:endParaRPr altLang="en-US" b="1" dirty="0" lang="zh-CN">
              <a:solidFill>
                <a:schemeClr val="bg1"/>
              </a:solidFill>
            </a:endParaRPr>
          </a:p>
        </p:txBody>
      </p:sp>
      <p:pic>
        <p:nvPicPr>
          <p:cNvPr id="2097248" name="图片 32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9116638" y="4358386"/>
            <a:ext cx="500422" cy="559478"/>
          </a:xfrm>
          <a:prstGeom prst="rect"/>
        </p:spPr>
      </p:pic>
    </p:spTree>
    <p:custDataLst>
      <p:tags r:id="rId8"/>
    </p:custDataLst>
  </p:cSld>
  <p:clrMapOvr>
    <a:masterClrMapping/>
  </p:clrMapOvr>
  <p:transition advTm="18335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20" grpId="0"/>
      <p:bldP spid="10490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7" name="图示 26"/>
          <p:cNvGraphicFramePr>
            <a:graphicFrameLocks/>
          </p:cNvGraphicFramePr>
          <p:nvPr/>
        </p:nvGraphicFramePr>
        <p:xfrm>
          <a:off x="748739" y="1235411"/>
          <a:ext cx="2879985" cy="3892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25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sp>
        <p:nvSpPr>
          <p:cNvPr id="1049026" name="矩形 1"/>
          <p:cNvSpPr/>
          <p:nvPr/>
        </p:nvSpPr>
        <p:spPr>
          <a:xfrm>
            <a:off x="1705734" y="4448475"/>
            <a:ext cx="3510280" cy="6248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Consider wrong states as correct </a:t>
            </a:r>
            <a:endParaRPr altLang="en-US" b="1" dirty="0" lang="zh-CN"/>
          </a:p>
          <a:p>
            <a:endParaRPr altLang="en-US" b="1" dirty="0" lang="zh-CN"/>
          </a:p>
        </p:txBody>
      </p:sp>
      <p:sp>
        <p:nvSpPr>
          <p:cNvPr id="1049027" name="矩形 3"/>
          <p:cNvSpPr/>
          <p:nvPr/>
        </p:nvSpPr>
        <p:spPr>
          <a:xfrm>
            <a:off x="1698077" y="4746964"/>
            <a:ext cx="2494280" cy="358141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Miss the correct states</a:t>
            </a:r>
            <a:endParaRPr altLang="en-US" b="1" dirty="0" lang="zh-CN"/>
          </a:p>
        </p:txBody>
      </p:sp>
      <p:sp>
        <p:nvSpPr>
          <p:cNvPr id="1049028" name="矩形 4"/>
          <p:cNvSpPr/>
          <p:nvPr/>
        </p:nvSpPr>
        <p:spPr>
          <a:xfrm>
            <a:off x="1705734" y="5037177"/>
            <a:ext cx="2811780" cy="3581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Incorrect data parser logic</a:t>
            </a:r>
            <a:endParaRPr altLang="en-US" b="1" dirty="0" lang="zh-CN"/>
          </a:p>
        </p:txBody>
      </p:sp>
      <p:cxnSp>
        <p:nvCxnSpPr>
          <p:cNvPr id="3145890" name="Elbow Connector 38"/>
          <p:cNvCxnSpPr>
            <a:cxnSpLocks/>
          </p:cNvCxnSpPr>
          <p:nvPr/>
        </p:nvCxnSpPr>
        <p:spPr>
          <a:xfrm rot="16200000" flipH="1">
            <a:off x="1457440" y="4392504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91" name="Elbow Connector 38"/>
          <p:cNvCxnSpPr>
            <a:cxnSpLocks/>
          </p:cNvCxnSpPr>
          <p:nvPr/>
        </p:nvCxnSpPr>
        <p:spPr>
          <a:xfrm rot="16200000" flipH="1">
            <a:off x="1457440" y="468680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92" name="Elbow Connector 38"/>
          <p:cNvCxnSpPr>
            <a:cxnSpLocks/>
          </p:cNvCxnSpPr>
          <p:nvPr/>
        </p:nvCxnSpPr>
        <p:spPr>
          <a:xfrm rot="16200000" flipH="1">
            <a:off x="1457440" y="4981206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029" name="矩形 33"/>
          <p:cNvSpPr/>
          <p:nvPr/>
        </p:nvSpPr>
        <p:spPr>
          <a:xfrm>
            <a:off x="4025225" y="2429156"/>
            <a:ext cx="7284459" cy="1158240"/>
          </a:xfrm>
          <a:prstGeom prst="rect"/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rtlCol="0" wrap="square">
            <a:spAutoFit/>
          </a:bodyPr>
          <a:p>
            <a:pPr algn="just"/>
            <a:r>
              <a:rPr altLang="zh-CN" dirty="0" sz="2400" i="1" lang="en-US"/>
              <a:t>Implication: 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altLang="zh-CN" dirty="0" sz="2400" lang="en-US">
                <a:solidFill>
                  <a:srgbClr val="FF0000"/>
                </a:solidFill>
              </a:rPr>
              <a:t>Inconsistencies</a:t>
            </a:r>
            <a:r>
              <a:rPr altLang="zh-CN" dirty="0" sz="2400" lang="en-US"/>
              <a:t> between states before crash and identified states after crash may indicate CR bugs</a:t>
            </a:r>
          </a:p>
        </p:txBody>
      </p:sp>
    </p:spTree>
  </p:cSld>
  <p:clrMapOvr>
    <a:masterClrMapping/>
  </p:clrMapOvr>
  <p:transition advTm="9513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8" name="图示 26"/>
          <p:cNvGraphicFramePr>
            <a:graphicFrameLocks/>
          </p:cNvGraphicFramePr>
          <p:nvPr/>
        </p:nvGraphicFramePr>
        <p:xfrm>
          <a:off x="577293" y="1381328"/>
          <a:ext cx="3222875" cy="453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3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sp>
        <p:nvSpPr>
          <p:cNvPr id="1049034" name="矩形 5"/>
          <p:cNvSpPr/>
          <p:nvPr/>
        </p:nvSpPr>
        <p:spPr>
          <a:xfrm>
            <a:off x="1686652" y="5149726"/>
            <a:ext cx="3192781" cy="3581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Incorrect handling of leftovers</a:t>
            </a:r>
            <a:endParaRPr altLang="en-US" b="1" dirty="0" lang="zh-CN"/>
          </a:p>
        </p:txBody>
      </p:sp>
      <p:cxnSp>
        <p:nvCxnSpPr>
          <p:cNvPr id="3145893" name="Elbow Connector 38"/>
          <p:cNvCxnSpPr>
            <a:cxnSpLocks/>
          </p:cNvCxnSpPr>
          <p:nvPr/>
        </p:nvCxnSpPr>
        <p:spPr>
          <a:xfrm rot="16200000" flipH="1">
            <a:off x="1411380" y="50937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94" name="Elbow Connector 38"/>
          <p:cNvCxnSpPr>
            <a:cxnSpLocks/>
          </p:cNvCxnSpPr>
          <p:nvPr/>
        </p:nvCxnSpPr>
        <p:spPr>
          <a:xfrm rot="16200000" flipH="1">
            <a:off x="1817782" y="5540543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035" name="矩形 6"/>
          <p:cNvSpPr/>
          <p:nvPr/>
        </p:nvSpPr>
        <p:spPr>
          <a:xfrm>
            <a:off x="2058548" y="5596514"/>
            <a:ext cx="2608406" cy="369332"/>
          </a:xfrm>
          <a:prstGeom prst="rect"/>
        </p:spPr>
        <p:txBody>
          <a:bodyPr wrap="none">
            <a:spAutoFit/>
          </a:bodyPr>
          <a:p>
            <a:r>
              <a:rPr altLang="zh-CN" dirty="0" lang="en-US"/>
              <a:t>No handling of leftovers</a:t>
            </a:r>
            <a:endParaRPr altLang="en-US" dirty="0" lang="zh-CN"/>
          </a:p>
        </p:txBody>
      </p:sp>
      <p:sp>
        <p:nvSpPr>
          <p:cNvPr id="1049036" name="矩形 7"/>
          <p:cNvSpPr/>
          <p:nvPr/>
        </p:nvSpPr>
        <p:spPr>
          <a:xfrm>
            <a:off x="1781056" y="5912986"/>
            <a:ext cx="3345181" cy="358140"/>
          </a:xfrm>
          <a:prstGeom prst="rect"/>
        </p:spPr>
        <p:txBody>
          <a:bodyPr wrap="none">
            <a:spAutoFit/>
          </a:bodyPr>
          <a:p>
            <a:r>
              <a:rPr altLang="zh-CN" dirty="0" lang="en-US"/>
              <a:t> Untimely handling of leftovers </a:t>
            </a:r>
            <a:endParaRPr altLang="en-US" dirty="0" lang="zh-CN"/>
          </a:p>
        </p:txBody>
      </p:sp>
      <p:cxnSp>
        <p:nvCxnSpPr>
          <p:cNvPr id="3145895" name="Elbow Connector 38"/>
          <p:cNvCxnSpPr>
            <a:cxnSpLocks/>
          </p:cNvCxnSpPr>
          <p:nvPr/>
        </p:nvCxnSpPr>
        <p:spPr>
          <a:xfrm rot="16200000" flipH="1">
            <a:off x="1817783" y="585822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896" name="Shape 557"/>
          <p:cNvCxnSpPr>
            <a:cxnSpLocks/>
          </p:cNvCxnSpPr>
          <p:nvPr/>
        </p:nvCxnSpPr>
        <p:spPr>
          <a:xfrm>
            <a:off x="8659927" y="2253217"/>
            <a:ext cx="0" cy="2113304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97" name="Shape 557"/>
          <p:cNvCxnSpPr>
            <a:cxnSpLocks/>
          </p:cNvCxnSpPr>
          <p:nvPr/>
        </p:nvCxnSpPr>
        <p:spPr>
          <a:xfrm>
            <a:off x="7505606" y="2259490"/>
            <a:ext cx="0" cy="1415656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37" name="Shape 556"/>
          <p:cNvSpPr txBox="1"/>
          <p:nvPr/>
        </p:nvSpPr>
        <p:spPr>
          <a:xfrm>
            <a:off x="8345365" y="1811469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N2</a:t>
            </a:r>
            <a:endParaRPr b="0" dirty="0" i="1">
              <a:sym typeface="Arial"/>
            </a:endParaRPr>
          </a:p>
        </p:txBody>
      </p:sp>
      <p:sp>
        <p:nvSpPr>
          <p:cNvPr id="1049038" name="Shape 556"/>
          <p:cNvSpPr txBox="1"/>
          <p:nvPr/>
        </p:nvSpPr>
        <p:spPr>
          <a:xfrm>
            <a:off x="7191043" y="1817452"/>
            <a:ext cx="629123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98" name="直接箭头连接符 14"/>
          <p:cNvCxnSpPr>
            <a:cxnSpLocks/>
          </p:cNvCxnSpPr>
          <p:nvPr/>
        </p:nvCxnSpPr>
        <p:spPr>
          <a:xfrm>
            <a:off x="7523836" y="2466236"/>
            <a:ext cx="1145573" cy="9070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039" name="流程图: 磁盘 1"/>
          <p:cNvSpPr/>
          <p:nvPr/>
        </p:nvSpPr>
        <p:spPr bwMode="gray">
          <a:xfrm>
            <a:off x="8607328" y="2942692"/>
            <a:ext cx="629111" cy="380703"/>
          </a:xfrm>
          <a:prstGeom prst="flowChartMagneticDisk"/>
          <a:ln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 wrap="none"/>
          <a:p>
            <a:pPr algn="ctr"/>
            <a:r>
              <a:rPr altLang="zh-CN" b="1" dirty="0" lang="en-US">
                <a:solidFill>
                  <a:schemeClr val="tx1"/>
                </a:solidFill>
              </a:rPr>
              <a:t>v</a:t>
            </a:r>
            <a:endParaRPr altLang="en-US" b="1" dirty="0" lang="zh-CN">
              <a:solidFill>
                <a:schemeClr val="tx1"/>
              </a:solidFill>
            </a:endParaRPr>
          </a:p>
        </p:txBody>
      </p:sp>
      <p:sp>
        <p:nvSpPr>
          <p:cNvPr id="1049040" name="矩形 17"/>
          <p:cNvSpPr/>
          <p:nvPr/>
        </p:nvSpPr>
        <p:spPr>
          <a:xfrm>
            <a:off x="5599629" y="2276190"/>
            <a:ext cx="1878267" cy="3693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“Message”</a:t>
            </a:r>
            <a:endParaRPr altLang="en-US" b="1" dirty="0" sz="1600" i="1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049041" name="矩形 18"/>
          <p:cNvSpPr/>
          <p:nvPr/>
        </p:nvSpPr>
        <p:spPr>
          <a:xfrm>
            <a:off x="8687638" y="2547672"/>
            <a:ext cx="2523398" cy="27931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altLang="zh-CN" b="1" dirty="0" sz="1600" lang="en-US">
                <a:solidFill>
                  <a:schemeClr val="dk1"/>
                </a:solidFill>
                <a:latin typeface="Arial"/>
                <a:cs typeface="Arial"/>
              </a:rPr>
              <a:t>Modify in-memory state</a:t>
            </a:r>
            <a:endParaRPr altLang="en-US" b="1" dirty="0" sz="1600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049042" name="对话气泡: 矩形 21"/>
          <p:cNvSpPr/>
          <p:nvPr/>
        </p:nvSpPr>
        <p:spPr bwMode="gray">
          <a:xfrm>
            <a:off x="9540001" y="3083682"/>
            <a:ext cx="1665058" cy="424803"/>
          </a:xfrm>
          <a:prstGeom prst="wedgeRectCallout">
            <a:avLst>
              <a:gd name="adj1" fmla="val -59844"/>
              <a:gd name="adj2" fmla="val -26006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sz="1600" lang="en-US">
                <a:solidFill>
                  <a:srgbClr val="FF0000"/>
                </a:solidFill>
              </a:rPr>
              <a:t>Leftover of </a:t>
            </a:r>
            <a:r>
              <a:rPr altLang="zh-CN" b="1" dirty="0" sz="1600" i="1" lang="en-US">
                <a:solidFill>
                  <a:srgbClr val="FF0000"/>
                </a:solidFill>
              </a:rPr>
              <a:t>N1</a:t>
            </a:r>
            <a:r>
              <a:rPr altLang="zh-CN" b="1" dirty="0" sz="1600" lang="en-US">
                <a:solidFill>
                  <a:srgbClr val="FF0000"/>
                </a:solidFill>
              </a:rPr>
              <a:t>!</a:t>
            </a:r>
            <a:endParaRPr altLang="zh-CN" b="1" dirty="0" sz="1600" lang="en-US">
              <a:solidFill>
                <a:schemeClr val="tx1"/>
              </a:solidFill>
            </a:endParaRPr>
          </a:p>
        </p:txBody>
      </p:sp>
      <p:cxnSp>
        <p:nvCxnSpPr>
          <p:cNvPr id="3145899" name="直接连接符 22"/>
          <p:cNvCxnSpPr>
            <a:cxnSpLocks/>
          </p:cNvCxnSpPr>
          <p:nvPr/>
        </p:nvCxnSpPr>
        <p:spPr>
          <a:xfrm flipH="1">
            <a:off x="7504329" y="2945203"/>
            <a:ext cx="1" cy="732454"/>
          </a:xfrm>
          <a:prstGeom prst="line"/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43" name="闪电形 16"/>
          <p:cNvSpPr/>
          <p:nvPr/>
        </p:nvSpPr>
        <p:spPr>
          <a:xfrm>
            <a:off x="7243643" y="2769959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  <p:custDataLst>
      <p:tags r:id="rId6"/>
    </p:custDataLst>
  </p:cSld>
  <p:clrMapOvr>
    <a:masterClrMapping/>
  </p:clrMapOvr>
  <p:transition advTm="34519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37" grpId="0" animBg="1"/>
      <p:bldP spid="1049038" grpId="0" animBg="1"/>
      <p:bldP spid="1049039" grpId="0" animBg="1"/>
      <p:bldP spid="1049040" grpId="0"/>
      <p:bldP spid="1049041" grpId="0"/>
      <p:bldP spid="1049042" grpId="0" animBg="1"/>
      <p:bldP spid="10490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9" name="图示 26"/>
          <p:cNvGraphicFramePr>
            <a:graphicFrameLocks/>
          </p:cNvGraphicFramePr>
          <p:nvPr/>
        </p:nvGraphicFramePr>
        <p:xfrm>
          <a:off x="577293" y="1381328"/>
          <a:ext cx="3222875" cy="453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47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sp>
        <p:nvSpPr>
          <p:cNvPr id="1049048" name="矩形 5"/>
          <p:cNvSpPr/>
          <p:nvPr/>
        </p:nvSpPr>
        <p:spPr>
          <a:xfrm>
            <a:off x="1686652" y="5149726"/>
            <a:ext cx="3192781" cy="3581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Incorrect handling of leftovers</a:t>
            </a:r>
            <a:endParaRPr altLang="en-US" b="1" dirty="0" lang="zh-CN"/>
          </a:p>
        </p:txBody>
      </p:sp>
      <p:cxnSp>
        <p:nvCxnSpPr>
          <p:cNvPr id="3145900" name="Elbow Connector 38"/>
          <p:cNvCxnSpPr>
            <a:cxnSpLocks/>
          </p:cNvCxnSpPr>
          <p:nvPr/>
        </p:nvCxnSpPr>
        <p:spPr>
          <a:xfrm rot="16200000" flipH="1">
            <a:off x="1411380" y="50937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901" name="Elbow Connector 38"/>
          <p:cNvCxnSpPr>
            <a:cxnSpLocks/>
          </p:cNvCxnSpPr>
          <p:nvPr/>
        </p:nvCxnSpPr>
        <p:spPr>
          <a:xfrm rot="16200000" flipH="1">
            <a:off x="1817782" y="5540543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049" name="矩形 6"/>
          <p:cNvSpPr/>
          <p:nvPr/>
        </p:nvSpPr>
        <p:spPr>
          <a:xfrm>
            <a:off x="2058548" y="5596514"/>
            <a:ext cx="2608406" cy="369332"/>
          </a:xfrm>
          <a:prstGeom prst="rect"/>
        </p:spPr>
        <p:txBody>
          <a:bodyPr wrap="none">
            <a:spAutoFit/>
          </a:bodyPr>
          <a:p>
            <a:r>
              <a:rPr altLang="zh-CN" dirty="0" lang="en-US">
                <a:solidFill>
                  <a:srgbClr val="C00000"/>
                </a:solidFill>
              </a:rPr>
              <a:t>No handling of leftovers</a:t>
            </a:r>
            <a:endParaRPr altLang="en-US" dirty="0" lang="zh-CN">
              <a:solidFill>
                <a:srgbClr val="C00000"/>
              </a:solidFill>
            </a:endParaRPr>
          </a:p>
        </p:txBody>
      </p:sp>
      <p:sp>
        <p:nvSpPr>
          <p:cNvPr id="1049050" name="矩形 7"/>
          <p:cNvSpPr/>
          <p:nvPr/>
        </p:nvSpPr>
        <p:spPr>
          <a:xfrm>
            <a:off x="1781056" y="5912986"/>
            <a:ext cx="3345181" cy="358140"/>
          </a:xfrm>
          <a:prstGeom prst="rect"/>
        </p:spPr>
        <p:txBody>
          <a:bodyPr wrap="none">
            <a:spAutoFit/>
          </a:bodyPr>
          <a:p>
            <a:r>
              <a:rPr altLang="zh-CN" dirty="0" lang="en-US"/>
              <a:t> Untimely handling of leftovers </a:t>
            </a:r>
            <a:endParaRPr altLang="en-US" dirty="0" lang="zh-CN"/>
          </a:p>
        </p:txBody>
      </p:sp>
      <p:cxnSp>
        <p:nvCxnSpPr>
          <p:cNvPr id="3145902" name="Elbow Connector 38"/>
          <p:cNvCxnSpPr>
            <a:cxnSpLocks/>
          </p:cNvCxnSpPr>
          <p:nvPr/>
        </p:nvCxnSpPr>
        <p:spPr>
          <a:xfrm rot="16200000" flipH="1">
            <a:off x="1817783" y="585822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903" name="Shape 557"/>
          <p:cNvCxnSpPr>
            <a:cxnSpLocks/>
          </p:cNvCxnSpPr>
          <p:nvPr/>
        </p:nvCxnSpPr>
        <p:spPr>
          <a:xfrm>
            <a:off x="8429603" y="1823076"/>
            <a:ext cx="0" cy="3860785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04" name="Shape 557"/>
          <p:cNvCxnSpPr>
            <a:cxnSpLocks/>
          </p:cNvCxnSpPr>
          <p:nvPr/>
        </p:nvCxnSpPr>
        <p:spPr>
          <a:xfrm>
            <a:off x="7275282" y="1829349"/>
            <a:ext cx="0" cy="2926522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51" name="Shape 556"/>
          <p:cNvSpPr txBox="1"/>
          <p:nvPr/>
        </p:nvSpPr>
        <p:spPr>
          <a:xfrm>
            <a:off x="8115041" y="1381328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AM</a:t>
            </a:r>
            <a:endParaRPr b="0" dirty="0" i="1">
              <a:sym typeface="Arial"/>
            </a:endParaRPr>
          </a:p>
        </p:txBody>
      </p:sp>
      <p:sp>
        <p:nvSpPr>
          <p:cNvPr id="1049052" name="Shape 556"/>
          <p:cNvSpPr txBox="1"/>
          <p:nvPr/>
        </p:nvSpPr>
        <p:spPr>
          <a:xfrm>
            <a:off x="6960719" y="1387311"/>
            <a:ext cx="629123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TA1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3" name="矩形 78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MAPREDUCE-3858</a:t>
            </a:r>
            <a:endParaRPr altLang="en-US" dirty="0" lang="zh-CN">
              <a:latin typeface="Gill Sans"/>
            </a:endParaRPr>
          </a:p>
        </p:txBody>
      </p:sp>
      <p:cxnSp>
        <p:nvCxnSpPr>
          <p:cNvPr id="3145905" name="直接箭头连接符 39"/>
          <p:cNvCxnSpPr>
            <a:cxnSpLocks/>
          </p:cNvCxnSpPr>
          <p:nvPr/>
        </p:nvCxnSpPr>
        <p:spPr>
          <a:xfrm>
            <a:off x="7293512" y="2036095"/>
            <a:ext cx="1145573" cy="9070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054" name="矩形 40"/>
          <p:cNvSpPr/>
          <p:nvPr/>
        </p:nvSpPr>
        <p:spPr>
          <a:xfrm>
            <a:off x="5309346" y="1823822"/>
            <a:ext cx="1878267" cy="3693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“</a:t>
            </a:r>
            <a:r>
              <a:rPr altLang="en-US" b="1" dirty="0" sz="1600" i="1" lang="zh-CN">
                <a:solidFill>
                  <a:schemeClr val="dk1"/>
                </a:solidFill>
                <a:latin typeface="Arial"/>
                <a:cs typeface="Arial"/>
              </a:rPr>
              <a:t>CommitPending</a:t>
            </a:r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”</a:t>
            </a:r>
            <a:endParaRPr altLang="en-US" b="1" dirty="0" sz="1600" i="1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049055" name="矩形 41"/>
          <p:cNvSpPr/>
          <p:nvPr/>
        </p:nvSpPr>
        <p:spPr>
          <a:xfrm>
            <a:off x="8517273" y="1870580"/>
            <a:ext cx="3195345" cy="780710"/>
          </a:xfrm>
          <a:prstGeom prst="rect"/>
          <a:noFill/>
          <a:ln w="28575">
            <a:solidFill>
              <a:srgbClr val="0070C0"/>
            </a:solidFill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altLang="zh-CN" b="1" dirty="0" sz="1600" lang="en-US">
                <a:cs typeface="Arial"/>
              </a:rPr>
              <a:t>if(</a:t>
            </a:r>
            <a:r>
              <a:rPr altLang="zh-CN" b="1" dirty="0" sz="1600" lang="en-US" err="1">
                <a:cs typeface="Arial"/>
              </a:rPr>
              <a:t>commitAttempt</a:t>
            </a:r>
            <a:r>
              <a:rPr altLang="zh-CN" b="1" dirty="0" sz="1600" lang="en-US">
                <a:cs typeface="Arial"/>
              </a:rPr>
              <a:t> == null){</a:t>
            </a:r>
          </a:p>
          <a:p>
            <a:r>
              <a:rPr altLang="zh-CN" b="1" dirty="0" sz="1600" lang="en-US">
                <a:cs typeface="Arial"/>
              </a:rPr>
              <a:t>    </a:t>
            </a:r>
            <a:r>
              <a:rPr altLang="zh-CN" b="1" dirty="0" sz="1600" lang="en-US" err="1">
                <a:cs typeface="Arial"/>
              </a:rPr>
              <a:t>commitAttempt</a:t>
            </a:r>
            <a:r>
              <a:rPr altLang="zh-CN" b="1" dirty="0" sz="1600" lang="en-US">
                <a:cs typeface="Arial"/>
              </a:rPr>
              <a:t> = </a:t>
            </a:r>
            <a:r>
              <a:rPr altLang="en-US" b="1" dirty="0" sz="1600" lang="zh-CN">
                <a:cs typeface="Arial"/>
              </a:rPr>
              <a:t>attemptID</a:t>
            </a:r>
            <a:r>
              <a:rPr altLang="zh-CN" b="1" dirty="0" sz="1600" lang="en-US">
                <a:cs typeface="Arial"/>
              </a:rPr>
              <a:t>;</a:t>
            </a:r>
          </a:p>
          <a:p>
            <a:r>
              <a:rPr altLang="zh-CN" b="1" dirty="0" sz="1600" lang="en-US">
                <a:cs typeface="Arial"/>
              </a:rPr>
              <a:t>} else { … }</a:t>
            </a:r>
            <a:endParaRPr altLang="en-US" b="1" dirty="0" sz="1600" lang="zh-CN">
              <a:cs typeface="Arial"/>
            </a:endParaRPr>
          </a:p>
        </p:txBody>
      </p:sp>
      <p:sp>
        <p:nvSpPr>
          <p:cNvPr id="1049056" name="矩形 42"/>
          <p:cNvSpPr/>
          <p:nvPr/>
        </p:nvSpPr>
        <p:spPr>
          <a:xfrm>
            <a:off x="5311351" y="2503908"/>
            <a:ext cx="1878267" cy="3693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“</a:t>
            </a:r>
            <a:r>
              <a:rPr altLang="zh-CN" b="1" dirty="0" sz="1600" i="1" lang="en-US" err="1">
                <a:solidFill>
                  <a:schemeClr val="dk1"/>
                </a:solidFill>
                <a:latin typeface="Arial"/>
                <a:cs typeface="Arial"/>
              </a:rPr>
              <a:t>startCommit</a:t>
            </a:r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”</a:t>
            </a:r>
            <a:endParaRPr altLang="en-US" b="1" dirty="0" sz="1600" i="1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3145906" name="直接箭头连接符 43"/>
          <p:cNvCxnSpPr>
            <a:cxnSpLocks/>
          </p:cNvCxnSpPr>
          <p:nvPr/>
        </p:nvCxnSpPr>
        <p:spPr>
          <a:xfrm>
            <a:off x="7293512" y="2723871"/>
            <a:ext cx="1145573" cy="9070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057" name="矩形 45"/>
          <p:cNvSpPr/>
          <p:nvPr/>
        </p:nvSpPr>
        <p:spPr>
          <a:xfrm>
            <a:off x="5309346" y="3273231"/>
            <a:ext cx="1878267" cy="3693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“</a:t>
            </a:r>
            <a:r>
              <a:rPr altLang="zh-CN" b="1" dirty="0" sz="1600" i="1" lang="en-US" err="1">
                <a:solidFill>
                  <a:schemeClr val="dk1"/>
                </a:solidFill>
                <a:latin typeface="Arial"/>
                <a:cs typeface="Arial"/>
              </a:rPr>
              <a:t>doneCommit</a:t>
            </a:r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”</a:t>
            </a:r>
            <a:endParaRPr altLang="en-US" b="1" dirty="0" sz="1600" i="1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3145907" name="直接箭头连接符 46"/>
          <p:cNvCxnSpPr>
            <a:cxnSpLocks/>
          </p:cNvCxnSpPr>
          <p:nvPr/>
        </p:nvCxnSpPr>
        <p:spPr>
          <a:xfrm>
            <a:off x="7273277" y="3457897"/>
            <a:ext cx="1145573" cy="9070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058" name="矩形 47"/>
          <p:cNvSpPr/>
          <p:nvPr/>
        </p:nvSpPr>
        <p:spPr>
          <a:xfrm>
            <a:off x="6985448" y="6050100"/>
            <a:ext cx="2519826" cy="461665"/>
          </a:xfrm>
          <a:prstGeom prst="rect"/>
        </p:spPr>
        <p:txBody>
          <a:bodyPr wrap="square">
            <a:spAutoFit/>
          </a:bodyPr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altLang="zh-CN" dirty="0" sz="1200" i="1" lang="en-US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TA: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TaskAttempt</a:t>
            </a:r>
            <a:endParaRPr altLang="en-US" dirty="0" sz="1200" i="1" lang="zh-CN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custDataLst>
      <p:tags r:id="rId6"/>
    </p:custDataLst>
  </p:cSld>
  <p:clrMapOvr>
    <a:masterClrMapping/>
  </p:clrMapOvr>
  <p:transition advTm="19604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54" grpId="0"/>
      <p:bldP spid="1049055" grpId="0" animBg="1"/>
      <p:bldP spid="1049056" grpId="0"/>
      <p:bldP spid="10490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0" name="图示 26"/>
          <p:cNvGraphicFramePr>
            <a:graphicFrameLocks/>
          </p:cNvGraphicFramePr>
          <p:nvPr/>
        </p:nvGraphicFramePr>
        <p:xfrm>
          <a:off x="577293" y="1381328"/>
          <a:ext cx="3222875" cy="453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62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sp>
        <p:nvSpPr>
          <p:cNvPr id="1049063" name="矩形 5"/>
          <p:cNvSpPr/>
          <p:nvPr/>
        </p:nvSpPr>
        <p:spPr>
          <a:xfrm>
            <a:off x="1686652" y="5149726"/>
            <a:ext cx="3192781" cy="3581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Incorrect handling of leftovers</a:t>
            </a:r>
            <a:endParaRPr altLang="en-US" b="1" dirty="0" lang="zh-CN"/>
          </a:p>
        </p:txBody>
      </p:sp>
      <p:cxnSp>
        <p:nvCxnSpPr>
          <p:cNvPr id="3145908" name="Elbow Connector 38"/>
          <p:cNvCxnSpPr>
            <a:cxnSpLocks/>
          </p:cNvCxnSpPr>
          <p:nvPr/>
        </p:nvCxnSpPr>
        <p:spPr>
          <a:xfrm rot="16200000" flipH="1">
            <a:off x="1411380" y="50937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909" name="Elbow Connector 38"/>
          <p:cNvCxnSpPr>
            <a:cxnSpLocks/>
          </p:cNvCxnSpPr>
          <p:nvPr/>
        </p:nvCxnSpPr>
        <p:spPr>
          <a:xfrm rot="16200000" flipH="1">
            <a:off x="1817782" y="5540543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064" name="矩形 6"/>
          <p:cNvSpPr/>
          <p:nvPr/>
        </p:nvSpPr>
        <p:spPr>
          <a:xfrm>
            <a:off x="2058548" y="5596514"/>
            <a:ext cx="2608406" cy="369332"/>
          </a:xfrm>
          <a:prstGeom prst="rect"/>
        </p:spPr>
        <p:txBody>
          <a:bodyPr wrap="none">
            <a:spAutoFit/>
          </a:bodyPr>
          <a:p>
            <a:r>
              <a:rPr altLang="zh-CN" dirty="0" lang="en-US">
                <a:solidFill>
                  <a:srgbClr val="C00000"/>
                </a:solidFill>
              </a:rPr>
              <a:t>No handling of leftovers</a:t>
            </a:r>
            <a:endParaRPr altLang="en-US" dirty="0" lang="zh-CN">
              <a:solidFill>
                <a:srgbClr val="C00000"/>
              </a:solidFill>
            </a:endParaRPr>
          </a:p>
        </p:txBody>
      </p:sp>
      <p:sp>
        <p:nvSpPr>
          <p:cNvPr id="1049065" name="矩形 7"/>
          <p:cNvSpPr/>
          <p:nvPr/>
        </p:nvSpPr>
        <p:spPr>
          <a:xfrm>
            <a:off x="1781056" y="5912986"/>
            <a:ext cx="3345181" cy="358140"/>
          </a:xfrm>
          <a:prstGeom prst="rect"/>
        </p:spPr>
        <p:txBody>
          <a:bodyPr wrap="none">
            <a:spAutoFit/>
          </a:bodyPr>
          <a:p>
            <a:r>
              <a:rPr altLang="zh-CN" dirty="0" lang="en-US"/>
              <a:t> Untimely handling of leftovers </a:t>
            </a:r>
            <a:endParaRPr altLang="en-US" dirty="0" lang="zh-CN"/>
          </a:p>
        </p:txBody>
      </p:sp>
      <p:cxnSp>
        <p:nvCxnSpPr>
          <p:cNvPr id="3145910" name="Elbow Connector 38"/>
          <p:cNvCxnSpPr>
            <a:cxnSpLocks/>
          </p:cNvCxnSpPr>
          <p:nvPr/>
        </p:nvCxnSpPr>
        <p:spPr>
          <a:xfrm rot="16200000" flipH="1">
            <a:off x="1817783" y="585822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911" name="Shape 557"/>
          <p:cNvCxnSpPr>
            <a:cxnSpLocks/>
          </p:cNvCxnSpPr>
          <p:nvPr/>
        </p:nvCxnSpPr>
        <p:spPr>
          <a:xfrm>
            <a:off x="8429603" y="1823076"/>
            <a:ext cx="0" cy="3860785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12" name="Shape 557"/>
          <p:cNvCxnSpPr>
            <a:cxnSpLocks/>
          </p:cNvCxnSpPr>
          <p:nvPr/>
        </p:nvCxnSpPr>
        <p:spPr>
          <a:xfrm>
            <a:off x="7275282" y="1829349"/>
            <a:ext cx="0" cy="2926522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66" name="Shape 556"/>
          <p:cNvSpPr txBox="1"/>
          <p:nvPr/>
        </p:nvSpPr>
        <p:spPr>
          <a:xfrm>
            <a:off x="8115041" y="1381328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AM</a:t>
            </a:r>
            <a:endParaRPr b="0" dirty="0" i="1">
              <a:sym typeface="Arial"/>
            </a:endParaRPr>
          </a:p>
        </p:txBody>
      </p:sp>
      <p:sp>
        <p:nvSpPr>
          <p:cNvPr id="1049067" name="Shape 556"/>
          <p:cNvSpPr txBox="1"/>
          <p:nvPr/>
        </p:nvSpPr>
        <p:spPr>
          <a:xfrm>
            <a:off x="6960719" y="1387311"/>
            <a:ext cx="629123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dirty="0" sz="1600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TA1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68" name="矩形 78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MAPREDUCE-3858</a:t>
            </a:r>
            <a:endParaRPr altLang="en-US" dirty="0" lang="zh-CN">
              <a:latin typeface="Gill Sans"/>
            </a:endParaRPr>
          </a:p>
        </p:txBody>
      </p:sp>
      <p:cxnSp>
        <p:nvCxnSpPr>
          <p:cNvPr id="3145913" name="直接箭头连接符 16"/>
          <p:cNvCxnSpPr>
            <a:cxnSpLocks/>
          </p:cNvCxnSpPr>
          <p:nvPr/>
        </p:nvCxnSpPr>
        <p:spPr>
          <a:xfrm>
            <a:off x="7293512" y="2036095"/>
            <a:ext cx="1145573" cy="9070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069" name="矩形 17"/>
          <p:cNvSpPr/>
          <p:nvPr/>
        </p:nvSpPr>
        <p:spPr>
          <a:xfrm>
            <a:off x="5309346" y="1823822"/>
            <a:ext cx="1878267" cy="3693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“</a:t>
            </a:r>
            <a:r>
              <a:rPr altLang="en-US" b="1" dirty="0" sz="1600" i="1" lang="zh-CN">
                <a:solidFill>
                  <a:schemeClr val="dk1"/>
                </a:solidFill>
                <a:latin typeface="Arial"/>
                <a:cs typeface="Arial"/>
              </a:rPr>
              <a:t>CommitPending</a:t>
            </a:r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”</a:t>
            </a:r>
            <a:endParaRPr altLang="en-US" b="1" dirty="0" sz="1600" i="1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049070" name="矩形 18"/>
          <p:cNvSpPr/>
          <p:nvPr/>
        </p:nvSpPr>
        <p:spPr>
          <a:xfrm>
            <a:off x="8517273" y="1870580"/>
            <a:ext cx="3195345" cy="780710"/>
          </a:xfrm>
          <a:prstGeom prst="rect"/>
          <a:noFill/>
          <a:ln w="28575">
            <a:solidFill>
              <a:srgbClr val="0070C0"/>
            </a:solidFill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altLang="zh-CN" b="1" dirty="0" sz="1600" lang="en-US">
                <a:cs typeface="Arial"/>
              </a:rPr>
              <a:t>If(</a:t>
            </a:r>
            <a:r>
              <a:rPr altLang="zh-CN" b="1" dirty="0" sz="1600" lang="en-US" err="1">
                <a:cs typeface="Arial"/>
              </a:rPr>
              <a:t>commitAttempt</a:t>
            </a:r>
            <a:r>
              <a:rPr altLang="zh-CN" b="1" dirty="0" sz="1600" lang="en-US">
                <a:cs typeface="Arial"/>
              </a:rPr>
              <a:t> == null){</a:t>
            </a:r>
          </a:p>
          <a:p>
            <a:r>
              <a:rPr altLang="zh-CN" b="1" dirty="0" sz="1600" lang="en-US">
                <a:cs typeface="Arial"/>
              </a:rPr>
              <a:t>    </a:t>
            </a:r>
            <a:r>
              <a:rPr altLang="zh-CN" b="1" dirty="0" sz="1600" lang="en-US" err="1">
                <a:cs typeface="Arial"/>
              </a:rPr>
              <a:t>commitAttempt</a:t>
            </a:r>
            <a:r>
              <a:rPr altLang="zh-CN" b="1" dirty="0" sz="1600" lang="en-US">
                <a:cs typeface="Arial"/>
              </a:rPr>
              <a:t> = </a:t>
            </a:r>
            <a:r>
              <a:rPr altLang="en-US" b="1" dirty="0" sz="1600" lang="zh-CN">
                <a:cs typeface="Arial"/>
              </a:rPr>
              <a:t>attemptID</a:t>
            </a:r>
            <a:r>
              <a:rPr altLang="zh-CN" b="1" dirty="0" sz="1600" lang="en-US">
                <a:cs typeface="Arial"/>
              </a:rPr>
              <a:t>;</a:t>
            </a:r>
          </a:p>
          <a:p>
            <a:r>
              <a:rPr altLang="zh-CN" b="1" dirty="0" sz="1600" lang="en-US">
                <a:cs typeface="Arial"/>
              </a:rPr>
              <a:t>} else { … }</a:t>
            </a:r>
            <a:endParaRPr altLang="en-US" b="1" dirty="0" sz="1600" lang="zh-CN">
              <a:cs typeface="Arial"/>
            </a:endParaRPr>
          </a:p>
        </p:txBody>
      </p:sp>
      <p:sp>
        <p:nvSpPr>
          <p:cNvPr id="1049071" name="矩形 19"/>
          <p:cNvSpPr/>
          <p:nvPr/>
        </p:nvSpPr>
        <p:spPr>
          <a:xfrm>
            <a:off x="5311351" y="2503908"/>
            <a:ext cx="1878267" cy="3693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“</a:t>
            </a:r>
            <a:r>
              <a:rPr altLang="zh-CN" b="1" dirty="0" sz="1600" i="1" lang="en-US" err="1">
                <a:solidFill>
                  <a:schemeClr val="dk1"/>
                </a:solidFill>
                <a:latin typeface="Arial"/>
                <a:cs typeface="Arial"/>
              </a:rPr>
              <a:t>startCommit</a:t>
            </a:r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”</a:t>
            </a:r>
            <a:endParaRPr altLang="en-US" b="1" dirty="0" sz="1600" i="1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3145914" name="直接箭头连接符 20"/>
          <p:cNvCxnSpPr>
            <a:cxnSpLocks/>
          </p:cNvCxnSpPr>
          <p:nvPr/>
        </p:nvCxnSpPr>
        <p:spPr>
          <a:xfrm>
            <a:off x="7293512" y="2723871"/>
            <a:ext cx="1145573" cy="9070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072" name="矩形 21"/>
          <p:cNvSpPr/>
          <p:nvPr/>
        </p:nvSpPr>
        <p:spPr>
          <a:xfrm>
            <a:off x="5309346" y="3273231"/>
            <a:ext cx="1878267" cy="3693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“</a:t>
            </a:r>
            <a:r>
              <a:rPr altLang="zh-CN" b="1" dirty="0" sz="1600" i="1" lang="en-US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doneCommit</a:t>
            </a:r>
            <a:r>
              <a:rPr altLang="zh-CN" b="1" dirty="0" sz="1600" i="1" lang="en-US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”</a:t>
            </a:r>
            <a:endParaRPr altLang="en-US" b="1" dirty="0" sz="1600" i="1" lang="zh-CN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145915" name="直接箭头连接符 22"/>
          <p:cNvCxnSpPr>
            <a:cxnSpLocks/>
          </p:cNvCxnSpPr>
          <p:nvPr/>
        </p:nvCxnSpPr>
        <p:spPr>
          <a:xfrm>
            <a:off x="7273277" y="3457897"/>
            <a:ext cx="1145573" cy="90704"/>
          </a:xfrm>
          <a:prstGeom prst="straightConnector1"/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5916" name="直接连接符 24"/>
          <p:cNvCxnSpPr>
            <a:cxnSpLocks/>
          </p:cNvCxnSpPr>
          <p:nvPr/>
        </p:nvCxnSpPr>
        <p:spPr>
          <a:xfrm>
            <a:off x="7276943" y="3127760"/>
            <a:ext cx="0" cy="1628111"/>
          </a:xfrm>
          <a:prstGeom prst="line"/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73" name="闪电形 23"/>
          <p:cNvSpPr/>
          <p:nvPr/>
        </p:nvSpPr>
        <p:spPr>
          <a:xfrm>
            <a:off x="7011316" y="2950510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1049074" name="对话气泡: 矩形 28"/>
          <p:cNvSpPr/>
          <p:nvPr/>
        </p:nvSpPr>
        <p:spPr bwMode="gray">
          <a:xfrm>
            <a:off x="9399898" y="1448520"/>
            <a:ext cx="1665058" cy="424803"/>
          </a:xfrm>
          <a:prstGeom prst="wedgeRectCallout">
            <a:avLst>
              <a:gd name="adj1" fmla="val -31716"/>
              <a:gd name="adj2" fmla="val 97371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sz="1600" lang="en-US">
                <a:solidFill>
                  <a:srgbClr val="FF0000"/>
                </a:solidFill>
              </a:rPr>
              <a:t>Leftover of </a:t>
            </a:r>
            <a:r>
              <a:rPr altLang="zh-CN" b="1" dirty="0" sz="1600" i="1" lang="en-US">
                <a:solidFill>
                  <a:srgbClr val="FF0000"/>
                </a:solidFill>
              </a:rPr>
              <a:t>TA1</a:t>
            </a:r>
            <a:r>
              <a:rPr altLang="zh-CN" b="1" dirty="0" sz="1600" lang="en-US">
                <a:solidFill>
                  <a:srgbClr val="FF0000"/>
                </a:solidFill>
              </a:rPr>
              <a:t>!</a:t>
            </a:r>
            <a:endParaRPr altLang="zh-CN" b="1" dirty="0" sz="1600" lang="en-US">
              <a:solidFill>
                <a:schemeClr val="tx1"/>
              </a:solidFill>
            </a:endParaRPr>
          </a:p>
        </p:txBody>
      </p:sp>
      <p:cxnSp>
        <p:nvCxnSpPr>
          <p:cNvPr id="3145917" name="连接符: 曲线 29"/>
          <p:cNvCxnSpPr>
            <a:cxnSpLocks/>
            <a:endCxn id="2097249" idx="0"/>
          </p:cNvCxnSpPr>
          <p:nvPr/>
        </p:nvCxnSpPr>
        <p:spPr>
          <a:xfrm>
            <a:off x="8457314" y="3123125"/>
            <a:ext cx="428034" cy="218930"/>
          </a:xfrm>
          <a:prstGeom prst="curvedConnector2"/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249" name="图片 34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8682816" y="3342055"/>
            <a:ext cx="405064" cy="405064"/>
          </a:xfrm>
          <a:prstGeom prst="rect"/>
        </p:spPr>
      </p:pic>
      <p:cxnSp>
        <p:nvCxnSpPr>
          <p:cNvPr id="3145918" name="连接符: 曲线 38"/>
          <p:cNvCxnSpPr>
            <a:cxnSpLocks/>
            <a:stCxn id="2097249" idx="2"/>
          </p:cNvCxnSpPr>
          <p:nvPr/>
        </p:nvCxnSpPr>
        <p:spPr>
          <a:xfrm rot="5400000">
            <a:off x="8567870" y="3608855"/>
            <a:ext cx="179214" cy="455743"/>
          </a:xfrm>
          <a:prstGeom prst="curvedConnector2"/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919" name="直接连接符 39"/>
          <p:cNvCxnSpPr>
            <a:cxnSpLocks/>
          </p:cNvCxnSpPr>
          <p:nvPr/>
        </p:nvCxnSpPr>
        <p:spPr>
          <a:xfrm>
            <a:off x="8429603" y="3127760"/>
            <a:ext cx="0" cy="798574"/>
          </a:xfrm>
          <a:prstGeom prst="line"/>
          <a:noFill/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20" name="Shape 557"/>
          <p:cNvCxnSpPr>
            <a:cxnSpLocks/>
          </p:cNvCxnSpPr>
          <p:nvPr/>
        </p:nvCxnSpPr>
        <p:spPr>
          <a:xfrm>
            <a:off x="9638532" y="4564220"/>
            <a:ext cx="0" cy="1119641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75" name="Shape 556"/>
          <p:cNvSpPr txBox="1"/>
          <p:nvPr/>
        </p:nvSpPr>
        <p:spPr>
          <a:xfrm>
            <a:off x="9323970" y="4122472"/>
            <a:ext cx="629124" cy="36476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en-US"/>
            </a:defPPr>
            <a:lvl1pPr algn="ctr"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b="0" dirty="0" i="1" lang="en-US">
                <a:sym typeface="Arial"/>
              </a:rPr>
              <a:t>TA2</a:t>
            </a:r>
            <a:endParaRPr b="0" dirty="0" i="1">
              <a:sym typeface="Arial"/>
            </a:endParaRPr>
          </a:p>
        </p:txBody>
      </p:sp>
      <p:cxnSp>
        <p:nvCxnSpPr>
          <p:cNvPr id="3145921" name="直接箭头连接符 42"/>
          <p:cNvCxnSpPr>
            <a:cxnSpLocks/>
            <a:endCxn id="1049075" idx="0"/>
          </p:cNvCxnSpPr>
          <p:nvPr/>
        </p:nvCxnSpPr>
        <p:spPr>
          <a:xfrm>
            <a:off x="8429603" y="3972343"/>
            <a:ext cx="1208929" cy="150129"/>
          </a:xfrm>
          <a:prstGeom prst="straightConnector1"/>
          <a:noFill/>
          <a:ln w="28575" cap="flat" cmpd="sng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145922" name="直接箭头连接符 43"/>
          <p:cNvCxnSpPr>
            <a:cxnSpLocks/>
          </p:cNvCxnSpPr>
          <p:nvPr/>
        </p:nvCxnSpPr>
        <p:spPr>
          <a:xfrm flipH="1">
            <a:off x="8457314" y="4704869"/>
            <a:ext cx="1181218" cy="186904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076" name="矩形 44"/>
          <p:cNvSpPr/>
          <p:nvPr/>
        </p:nvSpPr>
        <p:spPr>
          <a:xfrm>
            <a:off x="9587728" y="4567443"/>
            <a:ext cx="2064943" cy="3768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“</a:t>
            </a:r>
            <a:r>
              <a:rPr altLang="en-US" b="1" dirty="0" sz="1600" i="1" lang="zh-CN">
                <a:solidFill>
                  <a:schemeClr val="dk1"/>
                </a:solidFill>
                <a:latin typeface="Arial"/>
                <a:cs typeface="Arial"/>
              </a:rPr>
              <a:t>CommitPending</a:t>
            </a:r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”</a:t>
            </a:r>
            <a:endParaRPr altLang="en-US" b="1" dirty="0" sz="1600" i="1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049077" name="矩形 45"/>
          <p:cNvSpPr/>
          <p:nvPr/>
        </p:nvSpPr>
        <p:spPr>
          <a:xfrm>
            <a:off x="7738816" y="4973671"/>
            <a:ext cx="735913" cy="3363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“Kill”</a:t>
            </a:r>
            <a:endParaRPr altLang="en-US" b="1" dirty="0" sz="1600" i="1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3145923" name="直接箭头连接符 46"/>
          <p:cNvCxnSpPr>
            <a:cxnSpLocks/>
          </p:cNvCxnSpPr>
          <p:nvPr/>
        </p:nvCxnSpPr>
        <p:spPr>
          <a:xfrm>
            <a:off x="8474730" y="5128365"/>
            <a:ext cx="1163802" cy="141659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078" name="矩形: 圆角 47"/>
          <p:cNvSpPr/>
          <p:nvPr/>
        </p:nvSpPr>
        <p:spPr bwMode="gray">
          <a:xfrm>
            <a:off x="6284811" y="5320029"/>
            <a:ext cx="1753346" cy="699721"/>
          </a:xfrm>
          <a:prstGeom prst="roundRect"/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lang="en-US">
                <a:solidFill>
                  <a:schemeClr val="bg1"/>
                </a:solidFill>
              </a:rPr>
              <a:t>Task remains unfinished!</a:t>
            </a:r>
            <a:endParaRPr altLang="en-US" b="1" dirty="0" lang="zh-CN">
              <a:solidFill>
                <a:schemeClr val="bg1"/>
              </a:solidFill>
            </a:endParaRPr>
          </a:p>
        </p:txBody>
      </p:sp>
      <p:pic>
        <p:nvPicPr>
          <p:cNvPr id="2097250" name="图片 48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8168639" y="5267496"/>
            <a:ext cx="500422" cy="559478"/>
          </a:xfrm>
          <a:prstGeom prst="rect"/>
        </p:spPr>
      </p:pic>
      <p:sp>
        <p:nvSpPr>
          <p:cNvPr id="1049079" name="矩形 49"/>
          <p:cNvSpPr/>
          <p:nvPr/>
        </p:nvSpPr>
        <p:spPr>
          <a:xfrm>
            <a:off x="6985448" y="6050100"/>
            <a:ext cx="2519826" cy="461665"/>
          </a:xfrm>
          <a:prstGeom prst="rect"/>
        </p:spPr>
        <p:txBody>
          <a:bodyPr wrap="square">
            <a:spAutoFit/>
          </a:bodyPr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altLang="zh-CN" dirty="0" sz="1200" i="1" lang="en-US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altLang="zh-CN" dirty="0" sz="1200" i="1" lang="en-US">
                <a:solidFill>
                  <a:schemeClr val="bg1">
                    <a:lumMod val="50000"/>
                  </a:schemeClr>
                </a:solidFill>
                <a:latin typeface="+mn-ea"/>
              </a:rPr>
              <a:t>TA: </a:t>
            </a:r>
            <a:r>
              <a:rPr altLang="zh-CN" dirty="0" sz="1200" i="1" lang="en-US" err="1">
                <a:solidFill>
                  <a:schemeClr val="bg1">
                    <a:lumMod val="50000"/>
                  </a:schemeClr>
                </a:solidFill>
                <a:latin typeface="+mn-ea"/>
              </a:rPr>
              <a:t>TaskAttempt</a:t>
            </a:r>
            <a:endParaRPr altLang="en-US" dirty="0" sz="1200" i="1" lang="zh-CN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custDataLst>
      <p:tags r:id="rId8"/>
    </p:custDataLst>
  </p:cSld>
  <p:clrMapOvr>
    <a:masterClrMapping/>
  </p:clrMapOvr>
  <p:transition advTm="32640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74" grpId="0" animBg="1"/>
      <p:bldP spid="1049075" grpId="0" animBg="1"/>
      <p:bldP spid="1049076" grpId="0"/>
      <p:bldP spid="1049077" grpId="0"/>
      <p:bldP spid="104907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1" name="图示 26"/>
          <p:cNvGraphicFramePr>
            <a:graphicFrameLocks/>
          </p:cNvGraphicFramePr>
          <p:nvPr/>
        </p:nvGraphicFramePr>
        <p:xfrm>
          <a:off x="577293" y="1381328"/>
          <a:ext cx="3222875" cy="453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8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p>
            <a:r>
              <a:rPr altLang="zh-CN" dirty="0" lang="en-US"/>
              <a:t>RQ1: Root cause</a:t>
            </a:r>
            <a:endParaRPr altLang="en-US" dirty="0" lang="zh-CN"/>
          </a:p>
        </p:txBody>
      </p:sp>
      <p:sp>
        <p:nvSpPr>
          <p:cNvPr id="1049084" name="矩形 5"/>
          <p:cNvSpPr/>
          <p:nvPr/>
        </p:nvSpPr>
        <p:spPr>
          <a:xfrm>
            <a:off x="1686652" y="5149726"/>
            <a:ext cx="3192781" cy="358140"/>
          </a:xfrm>
          <a:prstGeom prst="rect"/>
        </p:spPr>
        <p:txBody>
          <a:bodyPr wrap="none">
            <a:spAutoFit/>
          </a:bodyPr>
          <a:p>
            <a:r>
              <a:rPr altLang="zh-CN" b="1" dirty="0" lang="en-US"/>
              <a:t>Incorrect handling of leftovers</a:t>
            </a:r>
            <a:endParaRPr altLang="en-US" b="1" dirty="0" lang="zh-CN"/>
          </a:p>
        </p:txBody>
      </p:sp>
      <p:cxnSp>
        <p:nvCxnSpPr>
          <p:cNvPr id="3145924" name="Elbow Connector 38"/>
          <p:cNvCxnSpPr>
            <a:cxnSpLocks/>
          </p:cNvCxnSpPr>
          <p:nvPr/>
        </p:nvCxnSpPr>
        <p:spPr>
          <a:xfrm rot="16200000" flipH="1">
            <a:off x="1411380" y="50937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925" name="Elbow Connector 38"/>
          <p:cNvCxnSpPr>
            <a:cxnSpLocks/>
          </p:cNvCxnSpPr>
          <p:nvPr/>
        </p:nvCxnSpPr>
        <p:spPr>
          <a:xfrm rot="16200000" flipH="1">
            <a:off x="1817782" y="5540543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085" name="矩形 6"/>
          <p:cNvSpPr/>
          <p:nvPr/>
        </p:nvSpPr>
        <p:spPr>
          <a:xfrm>
            <a:off x="2058548" y="5596514"/>
            <a:ext cx="2608406" cy="369332"/>
          </a:xfrm>
          <a:prstGeom prst="rect"/>
        </p:spPr>
        <p:txBody>
          <a:bodyPr wrap="none">
            <a:spAutoFit/>
          </a:bodyPr>
          <a:p>
            <a:r>
              <a:rPr altLang="zh-CN" dirty="0" lang="en-US"/>
              <a:t>No handling of leftovers</a:t>
            </a:r>
            <a:endParaRPr altLang="en-US" dirty="0" lang="zh-CN"/>
          </a:p>
        </p:txBody>
      </p:sp>
      <p:sp>
        <p:nvSpPr>
          <p:cNvPr id="1049086" name="矩形 7"/>
          <p:cNvSpPr/>
          <p:nvPr/>
        </p:nvSpPr>
        <p:spPr>
          <a:xfrm>
            <a:off x="1781056" y="5912986"/>
            <a:ext cx="3345181" cy="358140"/>
          </a:xfrm>
          <a:prstGeom prst="rect"/>
        </p:spPr>
        <p:txBody>
          <a:bodyPr wrap="none">
            <a:spAutoFit/>
          </a:bodyPr>
          <a:p>
            <a:r>
              <a:rPr altLang="zh-CN" dirty="0" lang="en-US"/>
              <a:t> Untimely handling of leftovers </a:t>
            </a:r>
            <a:endParaRPr altLang="en-US" dirty="0" lang="zh-CN"/>
          </a:p>
        </p:txBody>
      </p:sp>
      <p:cxnSp>
        <p:nvCxnSpPr>
          <p:cNvPr id="3145926" name="Elbow Connector 38"/>
          <p:cNvCxnSpPr>
            <a:cxnSpLocks/>
          </p:cNvCxnSpPr>
          <p:nvPr/>
        </p:nvCxnSpPr>
        <p:spPr>
          <a:xfrm rot="16200000" flipH="1">
            <a:off x="1817783" y="585822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087" name="矩形 1"/>
          <p:cNvSpPr/>
          <p:nvPr/>
        </p:nvSpPr>
        <p:spPr>
          <a:xfrm>
            <a:off x="3800168" y="3755862"/>
            <a:ext cx="8088323" cy="802640"/>
          </a:xfrm>
          <a:prstGeom prst="rect"/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rtlCol="0" wrap="square">
            <a:spAutoFit/>
          </a:bodyPr>
          <a:p>
            <a:pPr algn="just"/>
            <a:r>
              <a:rPr altLang="zh-CN" dirty="0" sz="2400" i="1" lang="en-US"/>
              <a:t>Implication: 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altLang="zh-CN" dirty="0" sz="2400" lang="en-US">
                <a:solidFill>
                  <a:srgbClr val="FF0000"/>
                </a:solidFill>
              </a:rPr>
              <a:t>Unhandled leftovers </a:t>
            </a:r>
            <a:r>
              <a:rPr altLang="zh-CN" dirty="0" sz="2400" lang="en-US"/>
              <a:t>of a crash node indicates CR bugs</a:t>
            </a:r>
          </a:p>
        </p:txBody>
      </p:sp>
    </p:spTree>
  </p:cSld>
  <p:clrMapOvr>
    <a:masterClrMapping/>
  </p:clrMapOvr>
  <p:transition advTm="7134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矩形 3"/>
          <p:cNvSpPr/>
          <p:nvPr/>
        </p:nvSpPr>
        <p:spPr>
          <a:xfrm>
            <a:off x="1499309" y="2088634"/>
            <a:ext cx="4183380" cy="510540"/>
          </a:xfrm>
          <a:prstGeom prst="rect"/>
        </p:spPr>
        <p:txBody>
          <a:bodyPr wrap="none">
            <a:spAutoFit/>
          </a:bodyPr>
          <a:p>
            <a:r>
              <a:rPr altLang="zh-CN" b="1" dirty="0" sz="2800" lang="en-US"/>
              <a:t>RQ2: Triggering condition</a:t>
            </a:r>
          </a:p>
        </p:txBody>
      </p:sp>
    </p:spTree>
  </p:cSld>
  <p:clrMapOvr>
    <a:masterClrMapping/>
  </p:clrMapOvr>
  <p:transition advTm="6158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Node crashes are common!</a:t>
            </a:r>
            <a:endParaRPr altLang="en-US" dirty="0" lang="zh-CN"/>
          </a:p>
        </p:txBody>
      </p:sp>
      <p:graphicFrame>
        <p:nvGraphicFramePr>
          <p:cNvPr id="4194304" name="图表 3"/>
          <p:cNvGraphicFramePr>
            <a:graphicFrameLocks/>
          </p:cNvGraphicFramePr>
          <p:nvPr/>
        </p:nvGraphicFramePr>
        <p:xfrm>
          <a:off x="2031249" y="2614119"/>
          <a:ext cx="8129502" cy="3422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08" name="文本框 4"/>
          <p:cNvSpPr txBox="1"/>
          <p:nvPr/>
        </p:nvSpPr>
        <p:spPr>
          <a:xfrm>
            <a:off x="1705485" y="1547772"/>
            <a:ext cx="8781030" cy="8026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2400" lang="en-US"/>
              <a:t>Machine failures in 29-day Google trace log [1]</a:t>
            </a:r>
          </a:p>
          <a:p>
            <a:pPr algn="ctr"/>
            <a:r>
              <a:rPr altLang="zh-CN" b="1" dirty="0" sz="2400" lang="en-US"/>
              <a:t>(12,583 distinct machines)</a:t>
            </a:r>
            <a:endParaRPr altLang="en-US" b="1" dirty="0" sz="2400" lang="zh-CN"/>
          </a:p>
        </p:txBody>
      </p:sp>
      <p:sp>
        <p:nvSpPr>
          <p:cNvPr id="1048609" name="Text Box 6"/>
          <p:cNvSpPr txBox="1">
            <a:spLocks noChangeArrowheads="1"/>
          </p:cNvSpPr>
          <p:nvPr/>
        </p:nvSpPr>
        <p:spPr bwMode="auto">
          <a:xfrm>
            <a:off x="0" y="6407261"/>
            <a:ext cx="10306450" cy="336439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 indent="-347663" marL="252000">
              <a:lnSpc>
                <a:spcPct val="125000"/>
              </a:lnSpc>
            </a:pPr>
            <a:r>
              <a:rPr altLang="zh-CN" b="0" dirty="0" sz="1400" lang="en-US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M. Mesbahi et al., Cloud Dependability Analysis: Characterizing Google Cluster Infrastructure Reliability, </a:t>
            </a:r>
            <a:r>
              <a:rPr altLang="zh-CN" b="0" dirty="0" sz="1400" lang="en-US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ICWR</a:t>
            </a:r>
            <a:r>
              <a:rPr altLang="zh-CN" b="0" dirty="0" sz="1400" lang="en-US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2017.</a:t>
            </a:r>
          </a:p>
        </p:txBody>
      </p:sp>
      <p:sp>
        <p:nvSpPr>
          <p:cNvPr id="1048610" name="标题 4"/>
          <p:cNvSpPr txBox="1"/>
          <p:nvPr/>
        </p:nvSpPr>
        <p:spPr bwMode="auto">
          <a:xfrm>
            <a:off x="7372572" y="2304227"/>
            <a:ext cx="3353310" cy="503559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/>
          <a:lstStyle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3600">
                <a:solidFill>
                  <a:srgbClr val="698ECF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2pPr>
            <a:lvl3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3pPr>
            <a:lvl4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4pPr>
            <a:lvl5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5pPr>
            <a:lvl6pPr algn="l" eaLnBrk="1" fontAlgn="base" hangingPunct="1" marL="4572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algn="l" eaLnBrk="1" fontAlgn="base" hangingPunct="1" marL="9144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algn="l" eaLnBrk="1" fontAlgn="base" hangingPunct="1" marL="13716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algn="l" eaLnBrk="1" fontAlgn="base" hangingPunct="1" marL="18288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altLang="zh-CN" dirty="0" sz="2400" i="1" kern="0" lang="en-US">
                <a:solidFill>
                  <a:srgbClr val="FF0000"/>
                </a:solidFill>
              </a:rPr>
              <a:t>2.4% machines per day!</a:t>
            </a:r>
          </a:p>
        </p:txBody>
      </p:sp>
      <p:sp>
        <p:nvSpPr>
          <p:cNvPr id="1048611" name="文本框 1"/>
          <p:cNvSpPr txBox="1"/>
          <p:nvPr/>
        </p:nvSpPr>
        <p:spPr>
          <a:xfrm>
            <a:off x="6096000" y="6008374"/>
            <a:ext cx="731520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1400" lang="en-US"/>
              <a:t>Day</a:t>
            </a:r>
            <a:endParaRPr altLang="en-US" b="1" dirty="0" sz="1400" lang="zh-CN"/>
          </a:p>
        </p:txBody>
      </p:sp>
      <p:sp>
        <p:nvSpPr>
          <p:cNvPr id="1048612" name="文本框 7"/>
          <p:cNvSpPr txBox="1"/>
          <p:nvPr/>
        </p:nvSpPr>
        <p:spPr>
          <a:xfrm rot="16200000">
            <a:off x="1374806" y="3969067"/>
            <a:ext cx="969135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1400" lang="en-US"/>
              <a:t># Events</a:t>
            </a:r>
            <a:endParaRPr altLang="en-US" b="1" dirty="0" sz="1400" lang="zh-CN"/>
          </a:p>
        </p:txBody>
      </p:sp>
    </p:spTree>
  </p:cSld>
  <p:clrMapOvr>
    <a:masterClrMapping/>
  </p:clrMapOvr>
  <p:transition advTm="9670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5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RQ2: Triggering condition</a:t>
            </a:r>
            <a:endParaRPr altLang="en-US" dirty="0" lang="zh-CN"/>
          </a:p>
        </p:txBody>
      </p:sp>
      <p:graphicFrame>
        <p:nvGraphicFramePr>
          <p:cNvPr id="4194332" name="图示 3"/>
          <p:cNvGraphicFramePr>
            <a:graphicFrameLocks/>
          </p:cNvGraphicFramePr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2" r:qs="rId6" r:cs="rId5"/>
          </a:graphicData>
        </a:graphic>
      </p:graphicFrame>
      <p:graphicFrame>
        <p:nvGraphicFramePr>
          <p:cNvPr id="4194333" name="内容占位符 6"/>
          <p:cNvGraphicFramePr>
            <a:graphicFrameLocks/>
          </p:cNvGraphicFramePr>
          <p:nvPr/>
        </p:nvGraphicFramePr>
        <p:xfrm>
          <a:off x="4768413" y="1160724"/>
          <a:ext cx="6674847" cy="426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9096" name="内容占位符 1"/>
          <p:cNvSpPr txBox="1"/>
          <p:nvPr/>
        </p:nvSpPr>
        <p:spPr>
          <a:xfrm>
            <a:off x="4034358" y="5422760"/>
            <a:ext cx="7949096" cy="461665"/>
          </a:xfrm>
          <a:prstGeom prst="rect"/>
          <a:noFill/>
          <a:ln w="9525" algn="ctr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spAutoFit/>
          </a:bodyPr>
          <a:lstStyle>
            <a:lvl1pPr algn="l" defTabSz="1219170" eaLnBrk="1" fontAlgn="base" hangingPunct="1" indent="-365751" latinLnBrk="0" marL="365751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b="1" sz="3200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219170" eaLnBrk="1" fontAlgn="base" hangingPunct="1" indent="-365751" latinLnBrk="0" marL="731502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p"/>
              <a:defRPr b="1" sz="2933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219170" eaLnBrk="1" fontAlgn="base" hangingPunct="1" indent="-365751" latinLnBrk="0" marL="1097253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b="1" sz="2667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219170" eaLnBrk="1" fontAlgn="base" hangingPunct="1" indent="-365751" latinLnBrk="0" marL="1463003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b="1" sz="2400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219170" eaLnBrk="1" fontAlgn="base" hangingPunct="1" indent="-365751" latinLnBrk="0" marL="1828754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b="1" sz="2133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1219170" eaLnBrk="1" hangingPunct="1" indent="-304792" latinLnBrk="0" marL="3352716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1219170" eaLnBrk="1" hangingPunct="1" indent="-304792" latinLnBrk="0" marL="3962301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1219170" eaLnBrk="1" hangingPunct="1" indent="-304792" latinLnBrk="0" marL="4571886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1219170" eaLnBrk="1" hangingPunct="1" indent="-304792" latinLnBrk="0" marL="5181470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sz="2400" lang="en-US"/>
              <a:t>Almost all (</a:t>
            </a:r>
            <a:r>
              <a:rPr altLang="zh-CN" dirty="0" sz="2400" lang="en-US">
                <a:solidFill>
                  <a:srgbClr val="FF0000"/>
                </a:solidFill>
              </a:rPr>
              <a:t>97%</a:t>
            </a:r>
            <a:r>
              <a:rPr altLang="zh-CN" dirty="0" sz="2400" lang="en-US"/>
              <a:t>) CR bugs involve </a:t>
            </a:r>
            <a:r>
              <a:rPr altLang="zh-CN" dirty="0" sz="2400" lang="en-US">
                <a:solidFill>
                  <a:srgbClr val="FF0000"/>
                </a:solidFill>
              </a:rPr>
              <a:t>4</a:t>
            </a:r>
            <a:r>
              <a:rPr altLang="zh-CN" dirty="0" sz="2400" lang="en-US"/>
              <a:t> nodes or fewer</a:t>
            </a:r>
          </a:p>
        </p:txBody>
      </p:sp>
      <p:sp>
        <p:nvSpPr>
          <p:cNvPr id="1049097" name="矩形 6"/>
          <p:cNvSpPr/>
          <p:nvPr/>
        </p:nvSpPr>
        <p:spPr>
          <a:xfrm>
            <a:off x="3942080" y="1174531"/>
            <a:ext cx="8088177" cy="358140"/>
          </a:xfrm>
          <a:prstGeom prst="rect"/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1049098" name="矩形 9"/>
          <p:cNvSpPr/>
          <p:nvPr/>
        </p:nvSpPr>
        <p:spPr>
          <a:xfrm>
            <a:off x="748740" y="3710086"/>
            <a:ext cx="9984030" cy="802640"/>
          </a:xfrm>
          <a:prstGeom prst="rect"/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rtlCol="0" wrap="square">
            <a:spAutoFit/>
          </a:bodyPr>
          <a:p>
            <a:pPr algn="just"/>
            <a:r>
              <a:rPr altLang="zh-CN" dirty="0" sz="2400" i="1" lang="en-US"/>
              <a:t>Implication: 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altLang="zh-CN" dirty="0" sz="2400" lang="en-US"/>
              <a:t>We can detect CR bugs in a </a:t>
            </a:r>
            <a:r>
              <a:rPr altLang="zh-CN" dirty="0" sz="2400" lang="en-US">
                <a:solidFill>
                  <a:srgbClr val="FF0000"/>
                </a:solidFill>
              </a:rPr>
              <a:t>small cluster</a:t>
            </a:r>
            <a:r>
              <a:rPr altLang="zh-CN" dirty="0" sz="2400" lang="en-US"/>
              <a:t>, rather than a large cluster</a:t>
            </a:r>
          </a:p>
        </p:txBody>
      </p:sp>
    </p:spTree>
    <p:custDataLst>
      <p:tags r:id="rId7"/>
    </p:custDataLst>
  </p:cSld>
  <p:clrMapOvr>
    <a:masterClrMapping/>
  </p:clrMapOvr>
  <p:transition advTm="12957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97" grpId="0" animBg="1"/>
      <p:bldP spid="104909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RQ2: Triggering condition</a:t>
            </a:r>
            <a:endParaRPr altLang="en-US" dirty="0" lang="zh-CN"/>
          </a:p>
        </p:txBody>
      </p:sp>
      <p:graphicFrame>
        <p:nvGraphicFramePr>
          <p:cNvPr id="4194334" name="图示 3"/>
          <p:cNvGraphicFramePr>
            <a:graphicFrameLocks/>
          </p:cNvGraphicFramePr>
          <p:nvPr/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2" r:qs="rId6" r:cs="rId5"/>
          </a:graphicData>
        </a:graphic>
      </p:graphicFrame>
      <p:graphicFrame>
        <p:nvGraphicFramePr>
          <p:cNvPr id="4194335" name="内容占位符 6"/>
          <p:cNvGraphicFramePr>
            <a:graphicFrameLocks/>
          </p:cNvGraphicFramePr>
          <p:nvPr/>
        </p:nvGraphicFramePr>
        <p:xfrm>
          <a:off x="4900389" y="1160724"/>
          <a:ext cx="6674847" cy="44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9103" name="内容占位符 1"/>
          <p:cNvSpPr txBox="1"/>
          <p:nvPr/>
        </p:nvSpPr>
        <p:spPr>
          <a:xfrm>
            <a:off x="4034358" y="5422760"/>
            <a:ext cx="7949096" cy="802640"/>
          </a:xfrm>
          <a:prstGeom prst="rect"/>
          <a:noFill/>
          <a:ln w="9525" algn="ctr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spAutoFit/>
          </a:bodyPr>
          <a:lstStyle>
            <a:lvl1pPr algn="l" defTabSz="1219170" eaLnBrk="1" fontAlgn="base" hangingPunct="1" indent="-365751" latinLnBrk="0" marL="365751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b="1" sz="3200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219170" eaLnBrk="1" fontAlgn="base" hangingPunct="1" indent="-365751" latinLnBrk="0" marL="731502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p"/>
              <a:defRPr b="1" sz="2933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219170" eaLnBrk="1" fontAlgn="base" hangingPunct="1" indent="-365751" latinLnBrk="0" marL="1097253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b="1" sz="2667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219170" eaLnBrk="1" fontAlgn="base" hangingPunct="1" indent="-365751" latinLnBrk="0" marL="1463003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b="1" sz="2400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219170" eaLnBrk="1" fontAlgn="base" hangingPunct="1" indent="-365751" latinLnBrk="0" marL="1828754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b="1" sz="2133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1219170" eaLnBrk="1" hangingPunct="1" indent="-304792" latinLnBrk="0" marL="3352716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1219170" eaLnBrk="1" hangingPunct="1" indent="-304792" latinLnBrk="0" marL="3962301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1219170" eaLnBrk="1" hangingPunct="1" indent="-304792" latinLnBrk="0" marL="4571886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1219170" eaLnBrk="1" hangingPunct="1" indent="-304792" latinLnBrk="0" marL="5181470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altLang="zh-CN" dirty="0" sz="2400" lang="en-US"/>
              <a:t>No more than </a:t>
            </a:r>
            <a:r>
              <a:rPr altLang="zh-CN" dirty="0" sz="2400" lang="en-US">
                <a:solidFill>
                  <a:srgbClr val="FF0000"/>
                </a:solidFill>
              </a:rPr>
              <a:t>three</a:t>
            </a:r>
            <a:r>
              <a:rPr altLang="zh-CN" dirty="0" sz="2400" lang="en-US"/>
              <a:t> crashes can trigger almost all (99%) CR bugs </a:t>
            </a:r>
          </a:p>
        </p:txBody>
      </p:sp>
    </p:spTree>
  </p:cSld>
  <p:clrMapOvr>
    <a:masterClrMapping/>
  </p:clrMapOvr>
  <p:transition advTm="6742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RQ2: Triggering condition</a:t>
            </a:r>
            <a:endParaRPr altLang="en-US" dirty="0" lang="zh-CN"/>
          </a:p>
        </p:txBody>
      </p:sp>
      <p:graphicFrame>
        <p:nvGraphicFramePr>
          <p:cNvPr id="4194336" name="图示 5"/>
          <p:cNvGraphicFramePr>
            <a:graphicFrameLocks/>
          </p:cNvGraphicFramePr>
          <p:nvPr/>
        </p:nvGraphicFramePr>
        <p:xfrm>
          <a:off x="748739" y="1235411"/>
          <a:ext cx="2879985" cy="3892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2" r:qs="rId6" r:cs="rId5"/>
          </a:graphicData>
        </a:graphic>
      </p:graphicFrame>
      <p:graphicFrame>
        <p:nvGraphicFramePr>
          <p:cNvPr id="4194337" name="内容占位符 6"/>
          <p:cNvGraphicFramePr>
            <a:graphicFrameLocks/>
          </p:cNvGraphicFramePr>
          <p:nvPr/>
        </p:nvGraphicFramePr>
        <p:xfrm>
          <a:off x="4768414" y="1235411"/>
          <a:ext cx="6674847" cy="426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9108" name="内容占位符 1"/>
          <p:cNvSpPr txBox="1"/>
          <p:nvPr/>
        </p:nvSpPr>
        <p:spPr>
          <a:xfrm>
            <a:off x="4034358" y="5422760"/>
            <a:ext cx="7949096" cy="853441"/>
          </a:xfrm>
          <a:prstGeom prst="rect"/>
          <a:noFill/>
          <a:ln w="9525" algn="ctr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spAutoFit/>
          </a:bodyPr>
          <a:lstStyle>
            <a:lvl1pPr algn="l" defTabSz="1219170" eaLnBrk="1" fontAlgn="base" hangingPunct="1" indent="-365751" latinLnBrk="0" marL="365751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b="1" sz="3200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219170" eaLnBrk="1" fontAlgn="base" hangingPunct="1" indent="-365751" latinLnBrk="0" marL="731502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p"/>
              <a:defRPr b="1" sz="2933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219170" eaLnBrk="1" fontAlgn="base" hangingPunct="1" indent="-365751" latinLnBrk="0" marL="1097253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b="1" sz="2667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219170" eaLnBrk="1" fontAlgn="base" hangingPunct="1" indent="-365751" latinLnBrk="0" marL="1463003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b="1" sz="2400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219170" eaLnBrk="1" fontAlgn="base" hangingPunct="1" indent="-365751" latinLnBrk="0" marL="1828754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b="1" sz="2133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1219170" eaLnBrk="1" hangingPunct="1" indent="-304792" latinLnBrk="0" marL="3352716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1219170" eaLnBrk="1" hangingPunct="1" indent="-304792" latinLnBrk="0" marL="3962301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1219170" eaLnBrk="1" hangingPunct="1" indent="-304792" latinLnBrk="0" marL="4571886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1219170" eaLnBrk="1" hangingPunct="1" indent="-304792" latinLnBrk="0" marL="5181470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altLang="zh-CN" dirty="0" sz="2400" lang="en-US"/>
              <a:t>No more than </a:t>
            </a:r>
            <a:r>
              <a:rPr altLang="zh-CN" dirty="0" sz="2400" lang="en-US">
                <a:solidFill>
                  <a:srgbClr val="FF0000"/>
                </a:solidFill>
              </a:rPr>
              <a:t>one</a:t>
            </a:r>
            <a:r>
              <a:rPr altLang="zh-CN" dirty="0" sz="2400" lang="en-US"/>
              <a:t> reboot can trigger 87% of CR bugs</a:t>
            </a:r>
          </a:p>
          <a:p>
            <a:pPr>
              <a:spcBef>
                <a:spcPts val="400"/>
              </a:spcBef>
            </a:pPr>
            <a:r>
              <a:rPr altLang="zh-CN" dirty="0" sz="2400" lang="en-US"/>
              <a:t>36% of bugs do not need to inject any reboot</a:t>
            </a:r>
          </a:p>
        </p:txBody>
      </p:sp>
      <p:sp>
        <p:nvSpPr>
          <p:cNvPr id="1049109" name="圆角矩形 23"/>
          <p:cNvSpPr/>
          <p:nvPr/>
        </p:nvSpPr>
        <p:spPr bwMode="gray">
          <a:xfrm>
            <a:off x="1114875" y="2862269"/>
            <a:ext cx="2513849" cy="1646232"/>
          </a:xfrm>
          <a:prstGeom prst="roundRect"/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 wrap="none"/>
          <a:p>
            <a:pPr algn="ctr"/>
            <a:endParaRPr altLang="en-US" sz="2400" lang="zh-CN">
              <a:solidFill>
                <a:schemeClr val="bg1"/>
              </a:solidFill>
              <a:effectLst>
                <a:outerShdw algn="tl" blurRad="38100" dir="2700000" dist="38100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049110" name="矩形 11"/>
          <p:cNvSpPr/>
          <p:nvPr/>
        </p:nvSpPr>
        <p:spPr>
          <a:xfrm>
            <a:off x="4034358" y="1160724"/>
            <a:ext cx="7535941" cy="358140"/>
          </a:xfrm>
          <a:prstGeom prst="rect"/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1049111" name="对话气泡: 矩形 3"/>
          <p:cNvSpPr/>
          <p:nvPr/>
        </p:nvSpPr>
        <p:spPr bwMode="gray">
          <a:xfrm>
            <a:off x="4034358" y="2814045"/>
            <a:ext cx="5334880" cy="1241216"/>
          </a:xfrm>
          <a:prstGeom prst="wedgeRectCallout">
            <a:avLst>
              <a:gd name="adj1" fmla="val -55905"/>
              <a:gd name="adj2" fmla="val 29034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just"/>
            <a:r>
              <a:rPr altLang="zh-CN" b="1" dirty="0" sz="2400" lang="en-US">
                <a:solidFill>
                  <a:schemeClr val="tx1"/>
                </a:solidFill>
                <a:latin typeface="+mn-ea"/>
              </a:rPr>
              <a:t>A combination of no more than </a:t>
            </a:r>
            <a:r>
              <a:rPr altLang="zh-CN" b="1" dirty="0" sz="2400" lang="en-US">
                <a:solidFill>
                  <a:srgbClr val="FF0000"/>
                </a:solidFill>
                <a:latin typeface="+mn-ea"/>
              </a:rPr>
              <a:t>3</a:t>
            </a:r>
            <a:r>
              <a:rPr altLang="zh-CN" b="1" dirty="0" sz="2400" lang="en-US">
                <a:solidFill>
                  <a:schemeClr val="tx1"/>
                </a:solidFill>
                <a:latin typeface="+mn-ea"/>
              </a:rPr>
              <a:t> crashes and no more than </a:t>
            </a:r>
            <a:r>
              <a:rPr altLang="zh-CN" b="1" dirty="0" sz="2400" lang="en-US">
                <a:solidFill>
                  <a:srgbClr val="FF0000"/>
                </a:solidFill>
                <a:latin typeface="+mn-ea"/>
              </a:rPr>
              <a:t>1</a:t>
            </a:r>
            <a:r>
              <a:rPr altLang="zh-CN" b="1" dirty="0" sz="2400" lang="en-US">
                <a:solidFill>
                  <a:schemeClr val="tx1"/>
                </a:solidFill>
                <a:latin typeface="+mn-ea"/>
              </a:rPr>
              <a:t> reboot can trigger 87% of the bugs.</a:t>
            </a:r>
            <a:endParaRPr altLang="en-US" b="1" dirty="0" sz="2400" lang="zh-CN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9112" name="矩形 10"/>
          <p:cNvSpPr/>
          <p:nvPr/>
        </p:nvSpPr>
        <p:spPr>
          <a:xfrm>
            <a:off x="936008" y="4893770"/>
            <a:ext cx="6674847" cy="1158240"/>
          </a:xfrm>
          <a:prstGeom prst="rect"/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rtlCol="0" wrap="square">
            <a:spAutoFit/>
          </a:bodyPr>
          <a:p>
            <a:pPr algn="just"/>
            <a:r>
              <a:rPr altLang="zh-CN" dirty="0" sz="2400" i="1" lang="en-US"/>
              <a:t>Implication: 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altLang="zh-CN" dirty="0" sz="2400" lang="en-US"/>
              <a:t>We can test distributed systems by injecting </a:t>
            </a:r>
            <a:r>
              <a:rPr altLang="zh-CN" b="1" dirty="0" sz="2400" lang="en-US">
                <a:solidFill>
                  <a:srgbClr val="FF0000"/>
                </a:solidFill>
              </a:rPr>
              <a:t>a small number </a:t>
            </a:r>
            <a:r>
              <a:rPr altLang="zh-CN" dirty="0" sz="2400" lang="en-US"/>
              <a:t>of crashes and reboots</a:t>
            </a:r>
          </a:p>
        </p:txBody>
      </p:sp>
    </p:spTree>
    <p:custDataLst>
      <p:tags r:id="rId7"/>
    </p:custDataLst>
  </p:cSld>
  <p:clrMapOvr>
    <a:masterClrMapping/>
  </p:clrMapOvr>
  <p:transition advTm="29527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09" grpId="0" animBg="1"/>
      <p:bldP spid="1049110" grpId="0" animBg="1"/>
      <p:bldP spid="1049111" grpId="0" animBg="1"/>
      <p:bldP spid="10491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矩形 2"/>
          <p:cNvSpPr/>
          <p:nvPr/>
        </p:nvSpPr>
        <p:spPr>
          <a:xfrm>
            <a:off x="1499309" y="2088634"/>
            <a:ext cx="2824480" cy="510540"/>
          </a:xfrm>
          <a:prstGeom prst="rect"/>
        </p:spPr>
        <p:txBody>
          <a:bodyPr wrap="none">
            <a:spAutoFit/>
          </a:bodyPr>
          <a:p>
            <a:r>
              <a:rPr altLang="zh-CN" b="1" dirty="0" sz="2800" lang="en-US"/>
              <a:t>RQ3: Bug impact</a:t>
            </a:r>
          </a:p>
        </p:txBody>
      </p:sp>
    </p:spTree>
  </p:cSld>
  <p:clrMapOvr>
    <a:masterClrMapping/>
  </p:clrMapOvr>
  <p:transition advTm="4236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0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RQ3: Bug impact</a:t>
            </a:r>
            <a:endParaRPr altLang="en-US" dirty="0" lang="zh-CN"/>
          </a:p>
        </p:txBody>
      </p:sp>
      <p:sp>
        <p:nvSpPr>
          <p:cNvPr id="1049121" name="Text Box 6"/>
          <p:cNvSpPr txBox="1">
            <a:spLocks noChangeArrowheads="1"/>
          </p:cNvSpPr>
          <p:nvPr/>
        </p:nvSpPr>
        <p:spPr bwMode="auto">
          <a:xfrm>
            <a:off x="0" y="6253539"/>
            <a:ext cx="12019280" cy="604461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 indent="-347663" marL="252000">
              <a:lnSpc>
                <a:spcPct val="125000"/>
              </a:lnSpc>
            </a:pP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</a:t>
            </a:r>
            <a:r>
              <a:rPr altLang="zh-CN" b="0" dirty="0" sz="1400" lang="en-US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H. </a:t>
            </a:r>
            <a:r>
              <a:rPr altLang="zh-CN" b="0" dirty="0" sz="1400" lang="en-US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Gunawi</a:t>
            </a:r>
            <a:r>
              <a:rPr altLang="zh-CN" b="0" dirty="0" sz="1400" lang="en-US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et al., What Bugs Live in the Cloud? A Study of 3000+ Issues in Cloud Systems, </a:t>
            </a:r>
            <a:r>
              <a:rPr altLang="zh-CN" b="0" dirty="0" sz="1400" lang="en-US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SoCC</a:t>
            </a:r>
            <a:r>
              <a:rPr altLang="zh-CN" b="0" dirty="0" sz="1400" lang="en-US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2014.</a:t>
            </a: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</a:t>
            </a:r>
          </a:p>
          <a:p>
            <a:pPr eaLnBrk="1" hangingPunct="1" indent="-347663" marL="252000">
              <a:lnSpc>
                <a:spcPct val="125000"/>
              </a:lnSpc>
            </a:pP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[2] T. Leesatapornwongsa et al., TaxDC: A Taxonomy of Non-Deterministic Concurrency Bugs in Datacenter Distributed Systems, ASPLOS 2016.</a:t>
            </a:r>
          </a:p>
        </p:txBody>
      </p:sp>
      <p:sp>
        <p:nvSpPr>
          <p:cNvPr id="1049122" name="内容占位符 1"/>
          <p:cNvSpPr txBox="1"/>
          <p:nvPr/>
        </p:nvSpPr>
        <p:spPr>
          <a:xfrm>
            <a:off x="925397" y="1242684"/>
            <a:ext cx="5648123" cy="1717041"/>
          </a:xfrm>
          <a:prstGeom prst="rect"/>
          <a:noFill/>
          <a:ln w="9525" algn="ctr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spAutoFit/>
          </a:bodyPr>
          <a:lstStyle>
            <a:lvl1pPr algn="l" defTabSz="1219170" eaLnBrk="1" fontAlgn="base" hangingPunct="1" indent="-365751" latinLnBrk="0" marL="365751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b="1" sz="3200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219170" eaLnBrk="1" fontAlgn="base" hangingPunct="1" indent="-365751" latinLnBrk="0" marL="731502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p"/>
              <a:defRPr b="1" sz="2933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219170" eaLnBrk="1" fontAlgn="base" hangingPunct="1" indent="-365751" latinLnBrk="0" marL="1097253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b="1" sz="2667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219170" eaLnBrk="1" fontAlgn="base" hangingPunct="1" indent="-365751" latinLnBrk="0" marL="1463003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b="1" sz="2400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219170" eaLnBrk="1" fontAlgn="base" hangingPunct="1" indent="-365751" latinLnBrk="0" marL="1828754" rtl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b="1" sz="2133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1219170" eaLnBrk="1" hangingPunct="1" indent="-304792" latinLnBrk="0" marL="3352716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1219170" eaLnBrk="1" hangingPunct="1" indent="-304792" latinLnBrk="0" marL="3962301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1219170" eaLnBrk="1" hangingPunct="1" indent="-304792" latinLnBrk="0" marL="4571886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1219170" eaLnBrk="1" hangingPunct="1" indent="-304792" latinLnBrk="0" marL="5181470" rtl="0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sz="2400" lang="en-US">
                <a:solidFill>
                  <a:srgbClr val="FF0000"/>
                </a:solidFill>
              </a:rPr>
              <a:t>38%</a:t>
            </a:r>
            <a:r>
              <a:rPr altLang="zh-CN" dirty="0" sz="2400" lang="en-US"/>
              <a:t> of CR bugs cause downtimes of the cluster or nodes</a:t>
            </a:r>
          </a:p>
          <a:p>
            <a:pPr lvl="1"/>
            <a:r>
              <a:rPr altLang="zh-CN" b="0" dirty="0" sz="2400" lang="en-US"/>
              <a:t>18% in CBS [1] </a:t>
            </a:r>
          </a:p>
          <a:p>
            <a:pPr lvl="1"/>
            <a:r>
              <a:rPr altLang="zh-CN" b="0" dirty="0" sz="2400" lang="en-US"/>
              <a:t>17% in </a:t>
            </a:r>
            <a:r>
              <a:rPr altLang="zh-CN" b="0" dirty="0" sz="2400" lang="en-US" err="1"/>
              <a:t>TaxDC</a:t>
            </a:r>
            <a:r>
              <a:rPr altLang="zh-CN" b="0" dirty="0" sz="2400" lang="en-US"/>
              <a:t> [2]</a:t>
            </a:r>
          </a:p>
        </p:txBody>
      </p:sp>
      <p:graphicFrame>
        <p:nvGraphicFramePr>
          <p:cNvPr id="4194338" name="内容占位符 6"/>
          <p:cNvGraphicFramePr>
            <a:graphicFrameLocks/>
          </p:cNvGraphicFramePr>
          <p:nvPr/>
        </p:nvGraphicFramePr>
        <p:xfrm>
          <a:off x="4900389" y="1709454"/>
          <a:ext cx="6674847" cy="426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9123" name="对话气泡: 矩形 12"/>
          <p:cNvSpPr/>
          <p:nvPr/>
        </p:nvSpPr>
        <p:spPr bwMode="gray">
          <a:xfrm>
            <a:off x="9601339" y="2428155"/>
            <a:ext cx="2175338" cy="582411"/>
          </a:xfrm>
          <a:prstGeom prst="wedgeRectCallout">
            <a:avLst>
              <a:gd name="adj1" fmla="val -60919"/>
              <a:gd name="adj2" fmla="val 41181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sz="2400" lang="en-US">
                <a:solidFill>
                  <a:srgbClr val="FF0000"/>
                </a:solidFill>
              </a:rPr>
              <a:t>Fatal failures</a:t>
            </a:r>
            <a:endParaRPr altLang="en-US" b="1" dirty="0" sz="2400" lang="zh-CN">
              <a:solidFill>
                <a:srgbClr val="FF0000"/>
              </a:solidFill>
            </a:endParaRPr>
          </a:p>
        </p:txBody>
      </p:sp>
      <p:sp>
        <p:nvSpPr>
          <p:cNvPr id="1049124" name="不完整圆 13"/>
          <p:cNvSpPr/>
          <p:nvPr/>
        </p:nvSpPr>
        <p:spPr>
          <a:xfrm rot="16200000">
            <a:off x="6357302" y="2406839"/>
            <a:ext cx="3338196" cy="3149878"/>
          </a:xfrm>
          <a:prstGeom prst="pie">
            <a:avLst>
              <a:gd name="adj1" fmla="val 13665"/>
              <a:gd name="adj2" fmla="val 8165814"/>
            </a:avLst>
          </a:prstGeom>
          <a:solidFill>
            <a:srgbClr val="FF0000"/>
          </a:solidFill>
          <a:ln>
            <a:headEnd type="none" w="sm" len="sm"/>
            <a:tailEnd type="none" w="sm" len="sm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 anchorCtr="0" bIns="45700" lIns="91425" rIns="91425" rtlCol="0" spcFirstLastPara="1" tIns="45700" wrap="square">
            <a:noAutofit/>
          </a:bodyPr>
          <a:p>
            <a:pPr algn="ctr"/>
            <a:endParaRPr altLang="en-US" lang="zh-CN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graphicFrame>
        <p:nvGraphicFramePr>
          <p:cNvPr id="4194339" name="图表 19"/>
          <p:cNvGraphicFramePr>
            <a:graphicFrameLocks/>
          </p:cNvGraphicFramePr>
          <p:nvPr/>
        </p:nvGraphicFramePr>
        <p:xfrm>
          <a:off x="748739" y="3223178"/>
          <a:ext cx="4151649" cy="288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3"/>
    </p:custDataLst>
  </p:cSld>
  <p:clrMapOvr>
    <a:masterClrMapping/>
  </p:clrMapOvr>
  <p:transition advTm="35059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23" grpId="0" animBg="1"/>
      <p:bldP spid="1049124" grpId="0" animBg="1"/>
      <p:bldGraphic spid="4194339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8" name="矩形 2"/>
          <p:cNvSpPr/>
          <p:nvPr/>
        </p:nvSpPr>
        <p:spPr>
          <a:xfrm>
            <a:off x="1499309" y="2088634"/>
            <a:ext cx="1960880" cy="510540"/>
          </a:xfrm>
          <a:prstGeom prst="rect"/>
        </p:spPr>
        <p:txBody>
          <a:bodyPr wrap="none">
            <a:spAutoFit/>
          </a:bodyPr>
          <a:p>
            <a:r>
              <a:rPr altLang="zh-CN" b="1" dirty="0" sz="2800" lang="en-US"/>
              <a:t>RQ4: Fixing</a:t>
            </a:r>
            <a:endParaRPr altLang="en-US" b="1" dirty="0" sz="2800" lang="zh-CN"/>
          </a:p>
        </p:txBody>
      </p:sp>
    </p:spTree>
  </p:cSld>
  <p:clrMapOvr>
    <a:masterClrMapping/>
  </p:clrMapOvr>
  <p:transition advTm="4566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图片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463986" y="862494"/>
            <a:ext cx="3250231" cy="2781844"/>
          </a:xfrm>
          <a:prstGeom prst="rect"/>
          <a:ln>
            <a:solidFill>
              <a:schemeClr val="tx1"/>
            </a:solidFill>
          </a:ln>
        </p:spPr>
      </p:pic>
      <p:sp>
        <p:nvSpPr>
          <p:cNvPr id="1049132" name="内容占位符 1"/>
          <p:cNvSpPr>
            <a:spLocks noGrp="1"/>
          </p:cNvSpPr>
          <p:nvPr>
            <p:ph idx="1"/>
          </p:nvPr>
        </p:nvSpPr>
        <p:spPr>
          <a:xfrm>
            <a:off x="925397" y="1379799"/>
            <a:ext cx="10341205" cy="1361440"/>
          </a:xfrm>
        </p:spPr>
        <p:txBody>
          <a:bodyPr/>
          <a:p>
            <a:r>
              <a:rPr altLang="zh-CN" dirty="0" sz="2400" lang="en-US"/>
              <a:t>No clear fix patterns</a:t>
            </a:r>
          </a:p>
          <a:p>
            <a:pPr lvl="1"/>
            <a:r>
              <a:rPr altLang="zh-CN" b="0" dirty="0" sz="2400" lang="en-US"/>
              <a:t>Root cause oriented</a:t>
            </a:r>
          </a:p>
          <a:p>
            <a:pPr lvl="1"/>
            <a:r>
              <a:rPr altLang="zh-CN" b="0" dirty="0" sz="2400" lang="en-US"/>
              <a:t>System-specific</a:t>
            </a:r>
          </a:p>
        </p:txBody>
      </p:sp>
      <p:sp>
        <p:nvSpPr>
          <p:cNvPr id="104913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RQ4: Bug fix patterns</a:t>
            </a:r>
            <a:endParaRPr altLang="en-US" dirty="0" lang="zh-CN"/>
          </a:p>
        </p:txBody>
      </p:sp>
      <p:pic>
        <p:nvPicPr>
          <p:cNvPr id="2097252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84330" y="1379799"/>
            <a:ext cx="1386165" cy="1308156"/>
          </a:xfrm>
          <a:prstGeom prst="rect"/>
        </p:spPr>
      </p:pic>
      <p:pic>
        <p:nvPicPr>
          <p:cNvPr id="2097253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357583" y="1932995"/>
            <a:ext cx="3250231" cy="3036771"/>
          </a:xfrm>
          <a:prstGeom prst="rect"/>
          <a:ln>
            <a:solidFill>
              <a:schemeClr val="tx1"/>
            </a:solidFill>
          </a:ln>
        </p:spPr>
      </p:pic>
      <p:pic>
        <p:nvPicPr>
          <p:cNvPr id="2097254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95945" y="2785312"/>
            <a:ext cx="2923805" cy="2774922"/>
          </a:xfrm>
          <a:prstGeom prst="rect"/>
          <a:ln>
            <a:solidFill>
              <a:schemeClr val="tx1"/>
            </a:solidFill>
          </a:ln>
        </p:spPr>
      </p:pic>
      <p:pic>
        <p:nvPicPr>
          <p:cNvPr id="2097255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3849202" y="2818123"/>
            <a:ext cx="3194656" cy="2870896"/>
          </a:xfrm>
          <a:prstGeom prst="rect"/>
          <a:ln>
            <a:solidFill>
              <a:schemeClr val="tx1"/>
            </a:solidFill>
          </a:ln>
        </p:spPr>
      </p:pic>
      <p:pic>
        <p:nvPicPr>
          <p:cNvPr id="2097256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8506621" y="3574326"/>
            <a:ext cx="2788208" cy="3022333"/>
          </a:xfrm>
          <a:prstGeom prst="rect"/>
          <a:ln>
            <a:solidFill>
              <a:schemeClr val="tx1"/>
            </a:solidFill>
          </a:ln>
        </p:spPr>
      </p:pic>
      <p:sp>
        <p:nvSpPr>
          <p:cNvPr id="1049134" name="文本框 13"/>
          <p:cNvSpPr txBox="1"/>
          <p:nvPr/>
        </p:nvSpPr>
        <p:spPr>
          <a:xfrm>
            <a:off x="1044091" y="3202786"/>
            <a:ext cx="2147399" cy="400110"/>
          </a:xfrm>
          <a:prstGeom prst="rect"/>
          <a:solidFill>
            <a:schemeClr val="bg1"/>
          </a:solidFill>
          <a:ln w="28575">
            <a:solidFill>
              <a:srgbClr val="00B05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algn="ctr"/>
            <a:r>
              <a:rPr altLang="zh-CN" b="1" dirty="0" sz="2000" lang="en-US">
                <a:solidFill>
                  <a:srgbClr val="00B050"/>
                </a:solidFill>
              </a:rPr>
              <a:t>Add timeout</a:t>
            </a:r>
            <a:endParaRPr altLang="en-US" b="1" dirty="0" sz="2000" lang="zh-CN">
              <a:solidFill>
                <a:srgbClr val="00B050"/>
              </a:solidFill>
            </a:endParaRPr>
          </a:p>
        </p:txBody>
      </p:sp>
      <p:sp>
        <p:nvSpPr>
          <p:cNvPr id="1049135" name="文本框 14"/>
          <p:cNvSpPr txBox="1"/>
          <p:nvPr/>
        </p:nvSpPr>
        <p:spPr>
          <a:xfrm>
            <a:off x="4296817" y="3064714"/>
            <a:ext cx="2264740" cy="707886"/>
          </a:xfrm>
          <a:prstGeom prst="rect"/>
          <a:solidFill>
            <a:schemeClr val="bg1"/>
          </a:solidFill>
          <a:ln w="28575">
            <a:solidFill>
              <a:srgbClr val="00B05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algn="ctr"/>
            <a:r>
              <a:rPr altLang="zh-CN" b="1" dirty="0" sz="2000" lang="en-US">
                <a:solidFill>
                  <a:srgbClr val="00B050"/>
                </a:solidFill>
              </a:rPr>
              <a:t>Fix dynamic timeout strategy</a:t>
            </a:r>
            <a:endParaRPr altLang="en-US" b="1" dirty="0" sz="2000" lang="zh-CN">
              <a:solidFill>
                <a:srgbClr val="00B050"/>
              </a:solidFill>
            </a:endParaRPr>
          </a:p>
        </p:txBody>
      </p:sp>
      <p:sp>
        <p:nvSpPr>
          <p:cNvPr id="1049136" name="文本框 16"/>
          <p:cNvSpPr txBox="1"/>
          <p:nvPr/>
        </p:nvSpPr>
        <p:spPr>
          <a:xfrm>
            <a:off x="8863393" y="4673337"/>
            <a:ext cx="2147399" cy="707886"/>
          </a:xfrm>
          <a:prstGeom prst="rect"/>
          <a:solidFill>
            <a:schemeClr val="bg1"/>
          </a:solidFill>
          <a:ln w="28575">
            <a:solidFill>
              <a:srgbClr val="00B05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algn="ctr"/>
            <a:r>
              <a:rPr altLang="zh-CN" b="1" dirty="0" sz="2000" lang="en-US">
                <a:solidFill>
                  <a:srgbClr val="00B050"/>
                </a:solidFill>
              </a:rPr>
              <a:t>Ignore stale message</a:t>
            </a:r>
            <a:endParaRPr altLang="en-US" b="1" dirty="0" sz="2000" lang="zh-CN">
              <a:solidFill>
                <a:srgbClr val="00B050"/>
              </a:solidFill>
            </a:endParaRPr>
          </a:p>
        </p:txBody>
      </p:sp>
      <p:sp>
        <p:nvSpPr>
          <p:cNvPr id="1049137" name="文本框 17"/>
          <p:cNvSpPr txBox="1"/>
          <p:nvPr/>
        </p:nvSpPr>
        <p:spPr>
          <a:xfrm>
            <a:off x="6821702" y="2371106"/>
            <a:ext cx="2389337" cy="707886"/>
          </a:xfrm>
          <a:prstGeom prst="rect"/>
          <a:solidFill>
            <a:schemeClr val="bg1"/>
          </a:solidFill>
          <a:ln w="28575">
            <a:solidFill>
              <a:srgbClr val="00B05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algn="ctr"/>
            <a:r>
              <a:rPr altLang="zh-CN" b="1" dirty="0" sz="2000" lang="en-US">
                <a:solidFill>
                  <a:srgbClr val="00B050"/>
                </a:solidFill>
              </a:rPr>
              <a:t>Detect unexpected crash</a:t>
            </a:r>
            <a:endParaRPr altLang="en-US" b="1" dirty="0" sz="2000" lang="zh-CN">
              <a:solidFill>
                <a:srgbClr val="00B050"/>
              </a:solidFill>
            </a:endParaRPr>
          </a:p>
        </p:txBody>
      </p:sp>
      <p:sp>
        <p:nvSpPr>
          <p:cNvPr id="1049138" name="文本框 18"/>
          <p:cNvSpPr txBox="1"/>
          <p:nvPr/>
        </p:nvSpPr>
        <p:spPr>
          <a:xfrm>
            <a:off x="8863393" y="1417158"/>
            <a:ext cx="2389337" cy="400110"/>
          </a:xfrm>
          <a:prstGeom prst="rect"/>
          <a:solidFill>
            <a:schemeClr val="bg1"/>
          </a:solidFill>
          <a:ln w="28575">
            <a:solidFill>
              <a:srgbClr val="00B05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algn="ctr"/>
            <a:r>
              <a:rPr altLang="zh-CN" b="1" dirty="0" sz="2000" lang="en-US">
                <a:solidFill>
                  <a:srgbClr val="00B050"/>
                </a:solidFill>
              </a:rPr>
              <a:t>Clean leftover</a:t>
            </a:r>
            <a:endParaRPr altLang="en-US" b="1" dirty="0" sz="2000" lang="zh-CN">
              <a:solidFill>
                <a:srgbClr val="00B050"/>
              </a:solidFill>
            </a:endParaRPr>
          </a:p>
        </p:txBody>
      </p:sp>
      <p:pic>
        <p:nvPicPr>
          <p:cNvPr id="2097257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1329877" y="4142948"/>
            <a:ext cx="3232260" cy="2560321"/>
          </a:xfrm>
          <a:prstGeom prst="rect"/>
          <a:ln>
            <a:solidFill>
              <a:schemeClr val="tx1"/>
            </a:solidFill>
          </a:ln>
        </p:spPr>
      </p:pic>
      <p:sp>
        <p:nvSpPr>
          <p:cNvPr id="1049139" name="文本框 12"/>
          <p:cNvSpPr txBox="1"/>
          <p:nvPr/>
        </p:nvSpPr>
        <p:spPr>
          <a:xfrm>
            <a:off x="1932170" y="4829826"/>
            <a:ext cx="2147399" cy="400110"/>
          </a:xfrm>
          <a:prstGeom prst="rect"/>
          <a:solidFill>
            <a:schemeClr val="bg1"/>
          </a:solidFill>
          <a:ln w="28575">
            <a:solidFill>
              <a:srgbClr val="00B05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algn="ctr"/>
            <a:r>
              <a:rPr altLang="zh-CN" b="1" dirty="0" sz="2000" lang="en-US">
                <a:solidFill>
                  <a:srgbClr val="00B050"/>
                </a:solidFill>
              </a:rPr>
              <a:t>Add backing up</a:t>
            </a:r>
            <a:endParaRPr altLang="en-US" b="1" dirty="0" sz="2000" lang="zh-CN">
              <a:solidFill>
                <a:srgbClr val="00B050"/>
              </a:solidFill>
            </a:endParaRPr>
          </a:p>
        </p:txBody>
      </p:sp>
      <p:pic>
        <p:nvPicPr>
          <p:cNvPr id="2097258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>
            <a:off x="4791589" y="4021010"/>
            <a:ext cx="3383113" cy="2525905"/>
          </a:xfrm>
          <a:prstGeom prst="rect"/>
          <a:ln>
            <a:solidFill>
              <a:schemeClr val="tx1"/>
            </a:solidFill>
          </a:ln>
        </p:spPr>
      </p:pic>
      <p:sp>
        <p:nvSpPr>
          <p:cNvPr id="1049140" name="文本框 15"/>
          <p:cNvSpPr txBox="1"/>
          <p:nvPr/>
        </p:nvSpPr>
        <p:spPr>
          <a:xfrm>
            <a:off x="5514250" y="4780212"/>
            <a:ext cx="2147399" cy="707886"/>
          </a:xfrm>
          <a:prstGeom prst="rect"/>
          <a:solidFill>
            <a:schemeClr val="bg1"/>
          </a:solidFill>
          <a:ln w="28575">
            <a:solidFill>
              <a:srgbClr val="00B05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algn="ctr"/>
            <a:r>
              <a:rPr altLang="zh-CN" b="1" dirty="0" sz="2000" lang="en-US">
                <a:solidFill>
                  <a:srgbClr val="00B050"/>
                </a:solidFill>
              </a:rPr>
              <a:t>Delay backup removal</a:t>
            </a:r>
            <a:endParaRPr altLang="en-US" b="1" dirty="0" sz="2000" lang="zh-CN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advTm="33159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内容占位符 1"/>
          <p:cNvSpPr>
            <a:spLocks noGrp="1"/>
          </p:cNvSpPr>
          <p:nvPr>
            <p:ph idx="1"/>
          </p:nvPr>
        </p:nvSpPr>
        <p:spPr>
          <a:xfrm>
            <a:off x="925397" y="1237373"/>
            <a:ext cx="10341205" cy="461665"/>
          </a:xfrm>
        </p:spPr>
        <p:txBody>
          <a:bodyPr/>
          <a:p>
            <a:r>
              <a:rPr altLang="zh-CN" dirty="0" sz="2400" lang="en-US"/>
              <a:t>Reduce the possibility of bug occurrence</a:t>
            </a:r>
            <a:endParaRPr altLang="en-US" dirty="0" sz="2400" lang="zh-CN"/>
          </a:p>
        </p:txBody>
      </p:sp>
      <p:sp>
        <p:nvSpPr>
          <p:cNvPr id="1049145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RQ4: Incomplete fixes</a:t>
            </a:r>
            <a:endParaRPr altLang="en-US" dirty="0" lang="zh-CN"/>
          </a:p>
        </p:txBody>
      </p:sp>
      <p:sp>
        <p:nvSpPr>
          <p:cNvPr id="1049146" name="矩形 40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MAPREDUCE-5169</a:t>
            </a:r>
            <a:endParaRPr altLang="en-US" dirty="0" lang="zh-CN">
              <a:latin typeface="Gill Sans"/>
            </a:endParaRPr>
          </a:p>
        </p:txBody>
      </p:sp>
      <p:sp>
        <p:nvSpPr>
          <p:cNvPr id="1049147" name="Shape 556"/>
          <p:cNvSpPr txBox="1"/>
          <p:nvPr/>
        </p:nvSpPr>
        <p:spPr>
          <a:xfrm>
            <a:off x="1738127" y="1909429"/>
            <a:ext cx="1290837" cy="41433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altLang="zh-CN" dirty="0" sz="1600" i="1" lang="en-US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JobTracker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27" name="直接箭头连接符 43"/>
          <p:cNvCxnSpPr>
            <a:cxnSpLocks/>
          </p:cNvCxnSpPr>
          <p:nvPr/>
        </p:nvCxnSpPr>
        <p:spPr>
          <a:xfrm flipH="1">
            <a:off x="2383545" y="2648863"/>
            <a:ext cx="1223188" cy="184666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148" name="矩形 44"/>
          <p:cNvSpPr/>
          <p:nvPr/>
        </p:nvSpPr>
        <p:spPr>
          <a:xfrm>
            <a:off x="3167988" y="2464197"/>
            <a:ext cx="1878267" cy="3693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“Submit job”</a:t>
            </a:r>
            <a:endParaRPr altLang="en-US" b="1" dirty="0" sz="1600" i="1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2097259" name="Shape 55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 flipH="1">
            <a:off x="3437281" y="1984868"/>
            <a:ext cx="338899" cy="338899"/>
          </a:xfrm>
          <a:prstGeom prst="rect"/>
          <a:noFill/>
          <a:ln>
            <a:noFill/>
          </a:ln>
        </p:spPr>
      </p:pic>
      <p:cxnSp>
        <p:nvCxnSpPr>
          <p:cNvPr id="3145928" name="Shape 557"/>
          <p:cNvCxnSpPr>
            <a:cxnSpLocks/>
          </p:cNvCxnSpPr>
          <p:nvPr/>
        </p:nvCxnSpPr>
        <p:spPr>
          <a:xfrm>
            <a:off x="3606730" y="2354201"/>
            <a:ext cx="0" cy="771980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29" name="Shape 557"/>
          <p:cNvCxnSpPr>
            <a:cxnSpLocks/>
          </p:cNvCxnSpPr>
          <p:nvPr/>
        </p:nvCxnSpPr>
        <p:spPr>
          <a:xfrm>
            <a:off x="2383545" y="2354201"/>
            <a:ext cx="0" cy="4008048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149" name="Shape 553"/>
          <p:cNvSpPr/>
          <p:nvPr/>
        </p:nvSpPr>
        <p:spPr>
          <a:xfrm>
            <a:off x="1298615" y="3150161"/>
            <a:ext cx="1223188" cy="461551"/>
          </a:xfrm>
          <a:prstGeom prst="flowChartMagneticDisk"/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/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Job info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50" name="Shape 561"/>
          <p:cNvSpPr/>
          <p:nvPr/>
        </p:nvSpPr>
        <p:spPr>
          <a:xfrm>
            <a:off x="930079" y="2833529"/>
            <a:ext cx="1453463" cy="333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submitJob</a:t>
            </a:r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51" name="Shape 554"/>
          <p:cNvSpPr/>
          <p:nvPr/>
        </p:nvSpPr>
        <p:spPr>
          <a:xfrm>
            <a:off x="1298615" y="4692101"/>
            <a:ext cx="1223187" cy="461551"/>
          </a:xfrm>
          <a:prstGeom prst="flowChartMagneticDisk"/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/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Job token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52" name="Shape 562"/>
          <p:cNvSpPr/>
          <p:nvPr/>
        </p:nvSpPr>
        <p:spPr>
          <a:xfrm>
            <a:off x="925397" y="4399602"/>
            <a:ext cx="1103395" cy="3270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initJob</a:t>
            </a:r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53" name="Shape 580"/>
          <p:cNvSpPr txBox="1"/>
          <p:nvPr/>
        </p:nvSpPr>
        <p:spPr>
          <a:xfrm>
            <a:off x="1966713" y="3781876"/>
            <a:ext cx="386115" cy="72641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>
              <a:lnSpc>
                <a:spcPct val="41666"/>
              </a:lnSpc>
            </a:pPr>
            <a:r>
              <a:rPr dirty="0" sz="32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dirty="0" sz="3200"/>
          </a:p>
          <a:p>
            <a:pPr>
              <a:lnSpc>
                <a:spcPct val="41666"/>
              </a:lnSpc>
            </a:pPr>
            <a:r>
              <a:rPr dirty="0" sz="32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dirty="0" sz="3200"/>
          </a:p>
          <a:p>
            <a:pPr>
              <a:lnSpc>
                <a:spcPct val="41666"/>
              </a:lnSpc>
            </a:pPr>
            <a:r>
              <a:rPr dirty="0" sz="32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dirty="0" sz="32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custDataLst>
      <p:tags r:id="rId2"/>
    </p:custDataLst>
  </p:cSld>
  <p:clrMapOvr>
    <a:masterClrMapping/>
  </p:clrMapOvr>
  <p:transition advTm="46642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49" grpId="0" animBg="1"/>
      <p:bldP spid="1049150" grpId="0"/>
      <p:bldP spid="1049151" grpId="0" animBg="1"/>
      <p:bldP spid="1049152" grpId="0"/>
      <p:bldP spid="104915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7" name="内容占位符 1"/>
          <p:cNvSpPr>
            <a:spLocks noGrp="1"/>
          </p:cNvSpPr>
          <p:nvPr>
            <p:ph idx="1"/>
          </p:nvPr>
        </p:nvSpPr>
        <p:spPr>
          <a:xfrm>
            <a:off x="925397" y="1237373"/>
            <a:ext cx="10341205" cy="461665"/>
          </a:xfrm>
        </p:spPr>
        <p:txBody>
          <a:bodyPr/>
          <a:p>
            <a:r>
              <a:rPr altLang="zh-CN" dirty="0" sz="2400" lang="en-US"/>
              <a:t>Reduce the possibility of bug occurrence</a:t>
            </a:r>
            <a:endParaRPr altLang="en-US" dirty="0" sz="2400" lang="zh-CN"/>
          </a:p>
        </p:txBody>
      </p:sp>
      <p:sp>
        <p:nvSpPr>
          <p:cNvPr id="1049158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RQ4: Incomplete fixes</a:t>
            </a:r>
            <a:endParaRPr altLang="en-US" dirty="0" lang="zh-CN"/>
          </a:p>
        </p:txBody>
      </p:sp>
      <p:sp>
        <p:nvSpPr>
          <p:cNvPr id="1049159" name="矩形 40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MAPREDUCE-5169</a:t>
            </a:r>
            <a:endParaRPr altLang="en-US" dirty="0" lang="zh-CN">
              <a:latin typeface="Gill Sans"/>
            </a:endParaRPr>
          </a:p>
        </p:txBody>
      </p:sp>
      <p:sp>
        <p:nvSpPr>
          <p:cNvPr id="1049160" name="Shape 556"/>
          <p:cNvSpPr txBox="1"/>
          <p:nvPr/>
        </p:nvSpPr>
        <p:spPr>
          <a:xfrm>
            <a:off x="1738127" y="1909429"/>
            <a:ext cx="1290837" cy="41433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altLang="zh-CN" dirty="0" sz="1600" i="1" lang="en-US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JobTracker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30" name="直接箭头连接符 43"/>
          <p:cNvCxnSpPr>
            <a:cxnSpLocks/>
          </p:cNvCxnSpPr>
          <p:nvPr/>
        </p:nvCxnSpPr>
        <p:spPr>
          <a:xfrm flipH="1">
            <a:off x="2383545" y="2648863"/>
            <a:ext cx="1223188" cy="184666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161" name="矩形 44"/>
          <p:cNvSpPr/>
          <p:nvPr/>
        </p:nvSpPr>
        <p:spPr>
          <a:xfrm>
            <a:off x="3167988" y="2464197"/>
            <a:ext cx="1878267" cy="3693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“Submit job”</a:t>
            </a:r>
            <a:endParaRPr altLang="en-US" b="1" dirty="0" sz="1600" i="1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2097260" name="Shape 55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 flipH="1">
            <a:off x="3437281" y="1984868"/>
            <a:ext cx="338899" cy="338899"/>
          </a:xfrm>
          <a:prstGeom prst="rect"/>
          <a:noFill/>
          <a:ln>
            <a:noFill/>
          </a:ln>
        </p:spPr>
      </p:pic>
      <p:cxnSp>
        <p:nvCxnSpPr>
          <p:cNvPr id="3145931" name="Shape 557"/>
          <p:cNvCxnSpPr>
            <a:cxnSpLocks/>
          </p:cNvCxnSpPr>
          <p:nvPr/>
        </p:nvCxnSpPr>
        <p:spPr>
          <a:xfrm>
            <a:off x="3606730" y="2354201"/>
            <a:ext cx="0" cy="771980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32" name="Shape 557"/>
          <p:cNvCxnSpPr>
            <a:cxnSpLocks/>
          </p:cNvCxnSpPr>
          <p:nvPr/>
        </p:nvCxnSpPr>
        <p:spPr>
          <a:xfrm>
            <a:off x="2383545" y="2354201"/>
            <a:ext cx="0" cy="4008048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162" name="Shape 553"/>
          <p:cNvSpPr/>
          <p:nvPr/>
        </p:nvSpPr>
        <p:spPr>
          <a:xfrm>
            <a:off x="1298615" y="3150161"/>
            <a:ext cx="1223188" cy="461551"/>
          </a:xfrm>
          <a:prstGeom prst="flowChartMagneticDisk"/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/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Job info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63" name="Shape 561"/>
          <p:cNvSpPr/>
          <p:nvPr/>
        </p:nvSpPr>
        <p:spPr>
          <a:xfrm>
            <a:off x="930079" y="2833529"/>
            <a:ext cx="1453463" cy="333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submitJob</a:t>
            </a:r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64" name="Shape 562"/>
          <p:cNvSpPr/>
          <p:nvPr/>
        </p:nvSpPr>
        <p:spPr>
          <a:xfrm>
            <a:off x="925397" y="4399602"/>
            <a:ext cx="1103395" cy="3270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 err="1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initJob</a:t>
            </a:r>
            <a:r>
              <a:rPr b="1" dirty="0" sz="1600" lang="en-US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()</a:t>
            </a:r>
            <a:endParaRPr b="1" dirty="0" sz="1600">
              <a:solidFill>
                <a:schemeClr val="bg1">
                  <a:lumMod val="85000"/>
                </a:schemeClr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3145933" name="直接连接符 16"/>
          <p:cNvCxnSpPr>
            <a:cxnSpLocks/>
          </p:cNvCxnSpPr>
          <p:nvPr/>
        </p:nvCxnSpPr>
        <p:spPr>
          <a:xfrm>
            <a:off x="2383542" y="4400292"/>
            <a:ext cx="0" cy="1961957"/>
          </a:xfrm>
          <a:prstGeom prst="line"/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165" name="Shape 580"/>
          <p:cNvSpPr txBox="1"/>
          <p:nvPr/>
        </p:nvSpPr>
        <p:spPr>
          <a:xfrm>
            <a:off x="1966713" y="3781876"/>
            <a:ext cx="386115" cy="72641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>
              <a:lnSpc>
                <a:spcPct val="41666"/>
              </a:lnSpc>
            </a:pPr>
            <a:r>
              <a:rPr dirty="0" sz="32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dirty="0" sz="3200"/>
          </a:p>
          <a:p>
            <a:pPr>
              <a:lnSpc>
                <a:spcPct val="41666"/>
              </a:lnSpc>
            </a:pPr>
            <a:r>
              <a:rPr dirty="0" sz="32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dirty="0" sz="3200"/>
          </a:p>
          <a:p>
            <a:pPr>
              <a:lnSpc>
                <a:spcPct val="41666"/>
              </a:lnSpc>
            </a:pPr>
            <a:r>
              <a:rPr dirty="0" sz="32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dirty="0" sz="32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66" name="闪电形 15"/>
          <p:cNvSpPr/>
          <p:nvPr/>
        </p:nvSpPr>
        <p:spPr>
          <a:xfrm>
            <a:off x="2121581" y="4214203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1049167" name="Shape 554"/>
          <p:cNvSpPr/>
          <p:nvPr/>
        </p:nvSpPr>
        <p:spPr>
          <a:xfrm>
            <a:off x="1298615" y="4692101"/>
            <a:ext cx="1223187" cy="461551"/>
          </a:xfrm>
          <a:prstGeom prst="flowChartMagneticDisk"/>
          <a:solidFill>
            <a:schemeClr val="lt1"/>
          </a:solidFill>
          <a:ln w="25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/>
            <a:r>
              <a:rPr b="1" dirty="0" sz="1600" lang="en-US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Job token</a:t>
            </a:r>
            <a:endParaRPr b="1" dirty="0" sz="1600">
              <a:solidFill>
                <a:schemeClr val="bg1">
                  <a:lumMod val="85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68" name="左大括号 18"/>
          <p:cNvSpPr/>
          <p:nvPr/>
        </p:nvSpPr>
        <p:spPr bwMode="auto">
          <a:xfrm flipH="1">
            <a:off x="2552516" y="3362774"/>
            <a:ext cx="257436" cy="553048"/>
          </a:xfrm>
          <a:prstGeom prst="leftBrace">
            <a:avLst>
              <a:gd name="adj1" fmla="val 53536"/>
              <a:gd name="adj2" fmla="val 5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pic>
        <p:nvPicPr>
          <p:cNvPr id="2097261" name="Shape 56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069931" y="5127927"/>
            <a:ext cx="492700" cy="492700"/>
          </a:xfrm>
          <a:prstGeom prst="rect"/>
          <a:noFill/>
          <a:ln>
            <a:noFill/>
          </a:ln>
        </p:spPr>
      </p:pic>
      <p:sp>
        <p:nvSpPr>
          <p:cNvPr id="1049169" name="矩形: 圆角 20"/>
          <p:cNvSpPr/>
          <p:nvPr/>
        </p:nvSpPr>
        <p:spPr bwMode="gray">
          <a:xfrm>
            <a:off x="2738299" y="5740011"/>
            <a:ext cx="2146920" cy="695760"/>
          </a:xfrm>
          <a:prstGeom prst="roundRect"/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lang="en-US">
                <a:solidFill>
                  <a:schemeClr val="bg1"/>
                </a:solidFill>
              </a:rPr>
              <a:t>Fail to recover without </a:t>
            </a:r>
            <a:r>
              <a:rPr altLang="zh-CN" b="1" dirty="0" lang="en-US" err="1">
                <a:solidFill>
                  <a:schemeClr val="bg1"/>
                </a:solidFill>
              </a:rPr>
              <a:t>jobToken</a:t>
            </a:r>
            <a:r>
              <a:rPr altLang="zh-CN" b="1" dirty="0" lang="en-US">
                <a:solidFill>
                  <a:schemeClr val="bg1"/>
                </a:solidFill>
              </a:rPr>
              <a:t>!</a:t>
            </a:r>
            <a:endParaRPr altLang="en-US" b="1" dirty="0" lang="zh-CN">
              <a:solidFill>
                <a:schemeClr val="bg1"/>
              </a:solidFill>
            </a:endParaRPr>
          </a:p>
        </p:txBody>
      </p:sp>
      <p:pic>
        <p:nvPicPr>
          <p:cNvPr id="2097262" name="图片 2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162081" y="5756520"/>
            <a:ext cx="500422" cy="559478"/>
          </a:xfrm>
          <a:prstGeom prst="rect"/>
        </p:spPr>
      </p:pic>
      <p:sp>
        <p:nvSpPr>
          <p:cNvPr id="1049170" name="Shape 567"/>
          <p:cNvSpPr/>
          <p:nvPr/>
        </p:nvSpPr>
        <p:spPr>
          <a:xfrm>
            <a:off x="4885219" y="3633757"/>
            <a:ext cx="1549823" cy="7244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5D80A"/>
          </a:solidFill>
          <a:ln w="9525" cap="flat" cmpd="sng">
            <a:solidFill>
              <a:srgbClr val="95D80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/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63" name="Shape 56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/>
          <a:stretch>
            <a:fillRect/>
          </a:stretch>
        </p:blipFill>
        <p:spPr>
          <a:xfrm>
            <a:off x="4887164" y="3598688"/>
            <a:ext cx="1330203" cy="702386"/>
          </a:xfrm>
          <a:prstGeom prst="rect"/>
          <a:noFill/>
          <a:ln>
            <a:noFill/>
          </a:ln>
        </p:spPr>
      </p:pic>
      <p:sp>
        <p:nvSpPr>
          <p:cNvPr id="1049171" name="Shape 556"/>
          <p:cNvSpPr txBox="1"/>
          <p:nvPr/>
        </p:nvSpPr>
        <p:spPr>
          <a:xfrm>
            <a:off x="7582556" y="1909429"/>
            <a:ext cx="1290837" cy="41433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altLang="zh-CN" dirty="0" sz="1600" i="1" lang="en-US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JobTracker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34" name="直接箭头连接符 25"/>
          <p:cNvCxnSpPr>
            <a:cxnSpLocks/>
          </p:cNvCxnSpPr>
          <p:nvPr/>
        </p:nvCxnSpPr>
        <p:spPr>
          <a:xfrm flipH="1">
            <a:off x="8227974" y="2648863"/>
            <a:ext cx="1223188" cy="184666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172" name="矩形 26"/>
          <p:cNvSpPr/>
          <p:nvPr/>
        </p:nvSpPr>
        <p:spPr>
          <a:xfrm>
            <a:off x="9012417" y="2464197"/>
            <a:ext cx="1878267" cy="3693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“Submit job”</a:t>
            </a:r>
            <a:endParaRPr altLang="en-US" b="1" dirty="0" sz="1600" i="1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2097264" name="Shape 55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 flipH="1">
            <a:off x="9281710" y="1984868"/>
            <a:ext cx="338899" cy="338899"/>
          </a:xfrm>
          <a:prstGeom prst="rect"/>
          <a:noFill/>
          <a:ln>
            <a:noFill/>
          </a:ln>
        </p:spPr>
      </p:pic>
      <p:cxnSp>
        <p:nvCxnSpPr>
          <p:cNvPr id="3145935" name="Shape 557"/>
          <p:cNvCxnSpPr>
            <a:cxnSpLocks/>
          </p:cNvCxnSpPr>
          <p:nvPr/>
        </p:nvCxnSpPr>
        <p:spPr>
          <a:xfrm>
            <a:off x="9451159" y="2354201"/>
            <a:ext cx="0" cy="771980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36" name="Shape 557"/>
          <p:cNvCxnSpPr>
            <a:cxnSpLocks/>
          </p:cNvCxnSpPr>
          <p:nvPr/>
        </p:nvCxnSpPr>
        <p:spPr>
          <a:xfrm>
            <a:off x="8227974" y="2354201"/>
            <a:ext cx="0" cy="4008048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173" name="Shape 553"/>
          <p:cNvSpPr/>
          <p:nvPr/>
        </p:nvSpPr>
        <p:spPr>
          <a:xfrm>
            <a:off x="7143044" y="3150161"/>
            <a:ext cx="1223188" cy="461551"/>
          </a:xfrm>
          <a:prstGeom prst="flowChartMagneticDisk"/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/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Job info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74" name="Shape 561"/>
          <p:cNvSpPr/>
          <p:nvPr/>
        </p:nvSpPr>
        <p:spPr>
          <a:xfrm>
            <a:off x="6774508" y="2833529"/>
            <a:ext cx="1453463" cy="333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submitJob</a:t>
            </a:r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75" name="Shape 554"/>
          <p:cNvSpPr/>
          <p:nvPr/>
        </p:nvSpPr>
        <p:spPr>
          <a:xfrm>
            <a:off x="7143044" y="3643312"/>
            <a:ext cx="1223187" cy="461551"/>
          </a:xfrm>
          <a:prstGeom prst="flowChartMagneticDisk"/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/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Job token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3145937" name="直接连接符 33"/>
          <p:cNvCxnSpPr>
            <a:cxnSpLocks/>
          </p:cNvCxnSpPr>
          <p:nvPr/>
        </p:nvCxnSpPr>
        <p:spPr>
          <a:xfrm>
            <a:off x="8229483" y="4312708"/>
            <a:ext cx="0" cy="1220335"/>
          </a:xfrm>
          <a:prstGeom prst="line"/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65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7958161" y="5842981"/>
            <a:ext cx="592792" cy="592790"/>
          </a:xfrm>
          <a:prstGeom prst="rect"/>
        </p:spPr>
      </p:pic>
      <p:sp>
        <p:nvSpPr>
          <p:cNvPr id="1049176" name="闪电形 35"/>
          <p:cNvSpPr/>
          <p:nvPr/>
        </p:nvSpPr>
        <p:spPr>
          <a:xfrm>
            <a:off x="7966010" y="4252557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pic>
        <p:nvPicPr>
          <p:cNvPr id="2097266" name="Shape 56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7958161" y="5127927"/>
            <a:ext cx="492700" cy="492700"/>
          </a:xfrm>
          <a:prstGeom prst="rect"/>
          <a:noFill/>
          <a:ln>
            <a:noFill/>
          </a:ln>
        </p:spPr>
      </p:pic>
    </p:spTree>
    <p:custDataLst>
      <p:tags r:id="rId6"/>
    </p:custDataLst>
  </p:cSld>
  <p:clrMapOvr>
    <a:masterClrMapping/>
  </p:clrMapOvr>
  <p:transition advTm="28941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69" grpId="0" animBg="1"/>
      <p:bldP spid="1049170" grpId="0" animBg="1"/>
      <p:bldP spid="1049171" grpId="0" animBg="1"/>
      <p:bldP spid="1049172" grpId="0"/>
      <p:bldP spid="1049173" grpId="0" animBg="1"/>
      <p:bldP spid="1049174" grpId="0"/>
      <p:bldP spid="1049175" grpId="0" animBg="1"/>
      <p:bldP spid="104917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0" name="内容占位符 1"/>
          <p:cNvSpPr>
            <a:spLocks noGrp="1"/>
          </p:cNvSpPr>
          <p:nvPr>
            <p:ph idx="1"/>
          </p:nvPr>
        </p:nvSpPr>
        <p:spPr>
          <a:xfrm>
            <a:off x="925397" y="1237373"/>
            <a:ext cx="10341205" cy="461665"/>
          </a:xfrm>
        </p:spPr>
        <p:txBody>
          <a:bodyPr/>
          <a:p>
            <a:r>
              <a:rPr altLang="zh-CN" dirty="0" sz="2400" lang="en-US"/>
              <a:t>Reduce the possibility of bug occurrence</a:t>
            </a:r>
            <a:endParaRPr altLang="en-US" dirty="0" sz="2400" lang="zh-CN"/>
          </a:p>
        </p:txBody>
      </p:sp>
      <p:sp>
        <p:nvSpPr>
          <p:cNvPr id="1049181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RQ4: Incomplete fixes</a:t>
            </a:r>
            <a:endParaRPr altLang="en-US" dirty="0" lang="zh-CN"/>
          </a:p>
        </p:txBody>
      </p:sp>
      <p:sp>
        <p:nvSpPr>
          <p:cNvPr id="1049182" name="矩形 40"/>
          <p:cNvSpPr/>
          <p:nvPr/>
        </p:nvSpPr>
        <p:spPr>
          <a:xfrm>
            <a:off x="9192792" y="6362249"/>
            <a:ext cx="2519826" cy="369332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Gill Sans"/>
              </a:rPr>
              <a:t>Ex: MAPREDUCE-5169</a:t>
            </a:r>
            <a:endParaRPr altLang="en-US" dirty="0" lang="zh-CN">
              <a:latin typeface="Gill Sans"/>
            </a:endParaRPr>
          </a:p>
        </p:txBody>
      </p:sp>
      <p:sp>
        <p:nvSpPr>
          <p:cNvPr id="1049183" name="Shape 556"/>
          <p:cNvSpPr txBox="1"/>
          <p:nvPr/>
        </p:nvSpPr>
        <p:spPr>
          <a:xfrm>
            <a:off x="1738127" y="1909429"/>
            <a:ext cx="1290837" cy="41433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altLang="zh-CN" dirty="0" sz="1600" i="1" lang="en-US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JobTracker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38" name="直接箭头连接符 43"/>
          <p:cNvCxnSpPr>
            <a:cxnSpLocks/>
          </p:cNvCxnSpPr>
          <p:nvPr/>
        </p:nvCxnSpPr>
        <p:spPr>
          <a:xfrm flipH="1">
            <a:off x="2383545" y="2648863"/>
            <a:ext cx="1223188" cy="184666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184" name="矩形 44"/>
          <p:cNvSpPr/>
          <p:nvPr/>
        </p:nvSpPr>
        <p:spPr>
          <a:xfrm>
            <a:off x="3167988" y="2464197"/>
            <a:ext cx="1878267" cy="3693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“Submit job”</a:t>
            </a:r>
            <a:endParaRPr altLang="en-US" b="1" dirty="0" sz="1600" i="1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2097267" name="Shape 55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 flipH="1">
            <a:off x="3437281" y="1984868"/>
            <a:ext cx="338899" cy="338899"/>
          </a:xfrm>
          <a:prstGeom prst="rect"/>
          <a:noFill/>
          <a:ln>
            <a:noFill/>
          </a:ln>
        </p:spPr>
      </p:pic>
      <p:cxnSp>
        <p:nvCxnSpPr>
          <p:cNvPr id="3145939" name="Shape 557"/>
          <p:cNvCxnSpPr>
            <a:cxnSpLocks/>
          </p:cNvCxnSpPr>
          <p:nvPr/>
        </p:nvCxnSpPr>
        <p:spPr>
          <a:xfrm>
            <a:off x="3606730" y="2354201"/>
            <a:ext cx="0" cy="771980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40" name="Shape 557"/>
          <p:cNvCxnSpPr>
            <a:cxnSpLocks/>
          </p:cNvCxnSpPr>
          <p:nvPr/>
        </p:nvCxnSpPr>
        <p:spPr>
          <a:xfrm>
            <a:off x="2383545" y="2354201"/>
            <a:ext cx="0" cy="4008048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185" name="Shape 553"/>
          <p:cNvSpPr/>
          <p:nvPr/>
        </p:nvSpPr>
        <p:spPr>
          <a:xfrm>
            <a:off x="1298615" y="3150161"/>
            <a:ext cx="1223188" cy="461551"/>
          </a:xfrm>
          <a:prstGeom prst="flowChartMagneticDisk"/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/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Job info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86" name="Shape 561"/>
          <p:cNvSpPr/>
          <p:nvPr/>
        </p:nvSpPr>
        <p:spPr>
          <a:xfrm>
            <a:off x="930079" y="2833529"/>
            <a:ext cx="1453463" cy="333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submitJob</a:t>
            </a:r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87" name="Shape 562"/>
          <p:cNvSpPr/>
          <p:nvPr/>
        </p:nvSpPr>
        <p:spPr>
          <a:xfrm>
            <a:off x="925397" y="4399602"/>
            <a:ext cx="1103395" cy="3270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altLang="zh-CN" b="1" dirty="0" sz="1600" lang="en-US" err="1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i</a:t>
            </a:r>
            <a:r>
              <a:rPr b="1" dirty="0" sz="1600" lang="en-US" err="1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nitJob</a:t>
            </a:r>
            <a:r>
              <a:rPr b="1" dirty="0" sz="1600" lang="en-US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()</a:t>
            </a:r>
            <a:endParaRPr b="1" dirty="0" sz="1600">
              <a:solidFill>
                <a:schemeClr val="bg1">
                  <a:lumMod val="85000"/>
                </a:schemeClr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3145941" name="直接连接符 16"/>
          <p:cNvCxnSpPr>
            <a:cxnSpLocks/>
          </p:cNvCxnSpPr>
          <p:nvPr/>
        </p:nvCxnSpPr>
        <p:spPr>
          <a:xfrm>
            <a:off x="2383542" y="4400292"/>
            <a:ext cx="0" cy="1220335"/>
          </a:xfrm>
          <a:prstGeom prst="line"/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188" name="Shape 580"/>
          <p:cNvSpPr txBox="1"/>
          <p:nvPr/>
        </p:nvSpPr>
        <p:spPr>
          <a:xfrm>
            <a:off x="1966713" y="3781876"/>
            <a:ext cx="386115" cy="72641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>
              <a:lnSpc>
                <a:spcPct val="41666"/>
              </a:lnSpc>
            </a:pPr>
            <a:r>
              <a:rPr dirty="0" sz="32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dirty="0" sz="3200"/>
          </a:p>
          <a:p>
            <a:pPr>
              <a:lnSpc>
                <a:spcPct val="41666"/>
              </a:lnSpc>
            </a:pPr>
            <a:r>
              <a:rPr dirty="0" sz="32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dirty="0" sz="3200"/>
          </a:p>
          <a:p>
            <a:pPr>
              <a:lnSpc>
                <a:spcPct val="41666"/>
              </a:lnSpc>
            </a:pPr>
            <a:r>
              <a:rPr dirty="0" sz="32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dirty="0" sz="32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89" name="闪电形 15"/>
          <p:cNvSpPr/>
          <p:nvPr/>
        </p:nvSpPr>
        <p:spPr>
          <a:xfrm>
            <a:off x="2121581" y="4214203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1049190" name="Shape 554"/>
          <p:cNvSpPr/>
          <p:nvPr/>
        </p:nvSpPr>
        <p:spPr>
          <a:xfrm>
            <a:off x="1298615" y="4692101"/>
            <a:ext cx="1223187" cy="461551"/>
          </a:xfrm>
          <a:prstGeom prst="flowChartMagneticDisk"/>
          <a:solidFill>
            <a:schemeClr val="lt1"/>
          </a:solidFill>
          <a:ln w="25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/>
            <a:r>
              <a:rPr b="1" dirty="0" sz="1600" lang="en-US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Job token</a:t>
            </a:r>
            <a:endParaRPr b="1" dirty="0" sz="1600">
              <a:solidFill>
                <a:schemeClr val="bg1">
                  <a:lumMod val="85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097268" name="Shape 56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069931" y="5127927"/>
            <a:ext cx="492700" cy="492700"/>
          </a:xfrm>
          <a:prstGeom prst="rect"/>
          <a:noFill/>
          <a:ln>
            <a:noFill/>
          </a:ln>
        </p:spPr>
      </p:pic>
      <p:sp>
        <p:nvSpPr>
          <p:cNvPr id="1049191" name="矩形: 圆角 18"/>
          <p:cNvSpPr/>
          <p:nvPr/>
        </p:nvSpPr>
        <p:spPr bwMode="gray">
          <a:xfrm>
            <a:off x="2738299" y="5740011"/>
            <a:ext cx="2146920" cy="695760"/>
          </a:xfrm>
          <a:prstGeom prst="roundRect"/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lang="en-US">
                <a:solidFill>
                  <a:schemeClr val="bg1"/>
                </a:solidFill>
              </a:rPr>
              <a:t>Fail to recover without </a:t>
            </a:r>
            <a:r>
              <a:rPr altLang="zh-CN" b="1" dirty="0" lang="en-US" err="1">
                <a:solidFill>
                  <a:schemeClr val="bg1"/>
                </a:solidFill>
              </a:rPr>
              <a:t>jobToken</a:t>
            </a:r>
            <a:r>
              <a:rPr altLang="zh-CN" b="1" dirty="0" lang="en-US">
                <a:solidFill>
                  <a:schemeClr val="bg1"/>
                </a:solidFill>
              </a:rPr>
              <a:t>!</a:t>
            </a:r>
            <a:endParaRPr altLang="en-US" b="1" dirty="0" lang="zh-CN">
              <a:solidFill>
                <a:schemeClr val="bg1"/>
              </a:solidFill>
            </a:endParaRPr>
          </a:p>
        </p:txBody>
      </p:sp>
      <p:pic>
        <p:nvPicPr>
          <p:cNvPr id="2097269" name="图片 19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162081" y="5756520"/>
            <a:ext cx="500422" cy="559478"/>
          </a:xfrm>
          <a:prstGeom prst="rect"/>
        </p:spPr>
      </p:pic>
      <p:sp>
        <p:nvSpPr>
          <p:cNvPr id="1049192" name="Shape 567"/>
          <p:cNvSpPr/>
          <p:nvPr/>
        </p:nvSpPr>
        <p:spPr>
          <a:xfrm>
            <a:off x="4885219" y="3633757"/>
            <a:ext cx="1549823" cy="7244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5D80A"/>
          </a:solidFill>
          <a:ln w="9525" cap="flat" cmpd="sng">
            <a:solidFill>
              <a:srgbClr val="95D80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/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70" name="Shape 56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/>
          <a:stretch>
            <a:fillRect/>
          </a:stretch>
        </p:blipFill>
        <p:spPr>
          <a:xfrm>
            <a:off x="4887164" y="3598688"/>
            <a:ext cx="1330203" cy="702386"/>
          </a:xfrm>
          <a:prstGeom prst="rect"/>
          <a:noFill/>
          <a:ln>
            <a:noFill/>
          </a:ln>
        </p:spPr>
      </p:pic>
      <p:sp>
        <p:nvSpPr>
          <p:cNvPr id="1049193" name="Shape 556"/>
          <p:cNvSpPr txBox="1"/>
          <p:nvPr/>
        </p:nvSpPr>
        <p:spPr>
          <a:xfrm>
            <a:off x="7582556" y="1909429"/>
            <a:ext cx="1290837" cy="414338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/>
            <a:r>
              <a:rPr altLang="zh-CN" dirty="0" sz="1600" i="1" lang="en-US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JobTracker</a:t>
            </a:r>
            <a:endParaRPr dirty="0"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42" name="直接箭头连接符 23"/>
          <p:cNvCxnSpPr>
            <a:cxnSpLocks/>
          </p:cNvCxnSpPr>
          <p:nvPr/>
        </p:nvCxnSpPr>
        <p:spPr>
          <a:xfrm flipH="1">
            <a:off x="8227974" y="2648863"/>
            <a:ext cx="1223188" cy="184666"/>
          </a:xfrm>
          <a:prstGeom prst="straightConnector1"/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194" name="矩形 24"/>
          <p:cNvSpPr/>
          <p:nvPr/>
        </p:nvSpPr>
        <p:spPr>
          <a:xfrm>
            <a:off x="9012417" y="2464197"/>
            <a:ext cx="1878267" cy="36933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/>
            <a:r>
              <a:rPr altLang="zh-CN" b="1" dirty="0" sz="1600" i="1" lang="en-US">
                <a:solidFill>
                  <a:schemeClr val="dk1"/>
                </a:solidFill>
                <a:latin typeface="Arial"/>
                <a:cs typeface="Arial"/>
              </a:rPr>
              <a:t>“Submit job”</a:t>
            </a:r>
            <a:endParaRPr altLang="en-US" b="1" dirty="0" sz="1600" i="1" lang="zh-CN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2097271" name="Shape 55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 flipH="1">
            <a:off x="9281710" y="1984868"/>
            <a:ext cx="338899" cy="338899"/>
          </a:xfrm>
          <a:prstGeom prst="rect"/>
          <a:noFill/>
          <a:ln>
            <a:noFill/>
          </a:ln>
        </p:spPr>
      </p:pic>
      <p:cxnSp>
        <p:nvCxnSpPr>
          <p:cNvPr id="3145943" name="Shape 557"/>
          <p:cNvCxnSpPr>
            <a:cxnSpLocks/>
          </p:cNvCxnSpPr>
          <p:nvPr/>
        </p:nvCxnSpPr>
        <p:spPr>
          <a:xfrm>
            <a:off x="9451159" y="2354201"/>
            <a:ext cx="0" cy="771980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44" name="Shape 557"/>
          <p:cNvCxnSpPr>
            <a:cxnSpLocks/>
          </p:cNvCxnSpPr>
          <p:nvPr/>
        </p:nvCxnSpPr>
        <p:spPr>
          <a:xfrm>
            <a:off x="8227974" y="2354201"/>
            <a:ext cx="0" cy="4008048"/>
          </a:xfrm>
          <a:prstGeom prst="straightConnector1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195" name="Shape 553"/>
          <p:cNvSpPr/>
          <p:nvPr/>
        </p:nvSpPr>
        <p:spPr>
          <a:xfrm>
            <a:off x="7143044" y="3150161"/>
            <a:ext cx="1223188" cy="461551"/>
          </a:xfrm>
          <a:prstGeom prst="flowChartMagneticDisk"/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/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Job info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96" name="Shape 561"/>
          <p:cNvSpPr/>
          <p:nvPr/>
        </p:nvSpPr>
        <p:spPr>
          <a:xfrm>
            <a:off x="6774508" y="2833529"/>
            <a:ext cx="1453463" cy="333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r>
              <a:rPr b="1" dirty="0" sz="1600" lang="en-US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submitJob</a:t>
            </a:r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97" name="Shape 554"/>
          <p:cNvSpPr/>
          <p:nvPr/>
        </p:nvSpPr>
        <p:spPr>
          <a:xfrm>
            <a:off x="7143044" y="3643312"/>
            <a:ext cx="1223187" cy="461551"/>
          </a:xfrm>
          <a:prstGeom prst="flowChartMagneticDisk"/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/>
            <a:r>
              <a:rPr b="1" dirty="0" sz="1600" lang="en-US">
                <a:solidFill>
                  <a:schemeClr val="dk1"/>
                </a:solidFill>
                <a:ea typeface="Arial"/>
                <a:cs typeface="Arial"/>
                <a:sym typeface="Arial"/>
              </a:rPr>
              <a:t>Job token</a:t>
            </a:r>
            <a:endParaRPr b="1" dirty="0" sz="16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49198" name="闪电形 31"/>
          <p:cNvSpPr/>
          <p:nvPr/>
        </p:nvSpPr>
        <p:spPr>
          <a:xfrm>
            <a:off x="7958161" y="3512878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1049199" name="左大括号 34"/>
          <p:cNvSpPr/>
          <p:nvPr/>
        </p:nvSpPr>
        <p:spPr bwMode="auto">
          <a:xfrm flipH="1">
            <a:off x="8429831" y="3511609"/>
            <a:ext cx="282049" cy="554013"/>
          </a:xfrm>
          <a:prstGeom prst="leftBrace">
            <a:avLst>
              <a:gd name="adj1" fmla="val 53536"/>
              <a:gd name="adj2" fmla="val 5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1049200" name="左大括号 35"/>
          <p:cNvSpPr/>
          <p:nvPr/>
        </p:nvSpPr>
        <p:spPr bwMode="auto">
          <a:xfrm flipH="1">
            <a:off x="2552516" y="3362774"/>
            <a:ext cx="257436" cy="553048"/>
          </a:xfrm>
          <a:prstGeom prst="leftBrace">
            <a:avLst>
              <a:gd name="adj1" fmla="val 53536"/>
              <a:gd name="adj2" fmla="val 5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pic>
        <p:nvPicPr>
          <p:cNvPr id="2097272" name="图片 36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40436" y="3184814"/>
            <a:ext cx="904711" cy="853796"/>
          </a:xfrm>
          <a:prstGeom prst="rect"/>
        </p:spPr>
      </p:pic>
    </p:spTree>
  </p:cSld>
  <p:clrMapOvr>
    <a:masterClrMapping/>
  </p:clrMapOvr>
  <p:transition advTm="5561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48740" y="1157527"/>
            <a:ext cx="10826749" cy="492443"/>
          </a:xfrm>
        </p:spPr>
        <p:txBody>
          <a:bodyPr/>
          <a:p>
            <a:r>
              <a:rPr altLang="zh-CN" dirty="0" sz="2400" lang="en-US">
                <a:solidFill>
                  <a:srgbClr val="FF0000"/>
                </a:solidFill>
              </a:rPr>
              <a:t>Automated crash recovery must be a first-class operation of distributed systems [1]</a:t>
            </a:r>
            <a:endParaRPr altLang="en-US" dirty="0" sz="2400" lang="zh-CN">
              <a:solidFill>
                <a:srgbClr val="FF0000"/>
              </a:solidFill>
            </a:endParaRPr>
          </a:p>
          <a:p>
            <a:endParaRPr altLang="en-US" dirty="0" sz="2400" lang="zh-CN">
              <a:solidFill>
                <a:srgbClr val="FF0000"/>
              </a:solidFill>
            </a:endParaRPr>
          </a:p>
        </p:txBody>
      </p:sp>
      <p:sp>
        <p:nvSpPr>
          <p:cNvPr id="1048620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Basic crash recovery process</a:t>
            </a:r>
            <a:endParaRPr altLang="en-US" dirty="0" lang="zh-CN"/>
          </a:p>
        </p:txBody>
      </p:sp>
      <p:cxnSp>
        <p:nvCxnSpPr>
          <p:cNvPr id="3145728" name="直接连接符 4"/>
          <p:cNvCxnSpPr>
            <a:cxnSpLocks/>
          </p:cNvCxnSpPr>
          <p:nvPr/>
        </p:nvCxnSpPr>
        <p:spPr>
          <a:xfrm>
            <a:off x="5452142" y="2256050"/>
            <a:ext cx="0" cy="4144750"/>
          </a:xfrm>
          <a:prstGeom prst="line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21" name="文本框 5"/>
          <p:cNvSpPr txBox="1"/>
          <p:nvPr/>
        </p:nvSpPr>
        <p:spPr>
          <a:xfrm>
            <a:off x="5020301" y="1832031"/>
            <a:ext cx="863682" cy="350270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rtlCol="0" wrap="square">
            <a:spAutoFit/>
          </a:bodyPr>
          <a:lstStyle>
            <a:defPPr>
              <a:defRPr lang="en-US"/>
            </a:defPPr>
            <a:lvl1pPr algn="ctr">
              <a:defRPr sz="1600" i="1"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altLang="zh-CN" dirty="0" lang="en-US"/>
              <a:t>Node 1</a:t>
            </a:r>
            <a:endParaRPr altLang="en-US" dirty="0" lang="zh-CN"/>
          </a:p>
        </p:txBody>
      </p:sp>
      <p:pic>
        <p:nvPicPr>
          <p:cNvPr id="2097193" name="Shape 56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145993" y="4439029"/>
            <a:ext cx="492700" cy="492700"/>
          </a:xfrm>
          <a:prstGeom prst="rect"/>
          <a:noFill/>
          <a:ln>
            <a:noFill/>
          </a:ln>
        </p:spPr>
      </p:pic>
      <p:sp>
        <p:nvSpPr>
          <p:cNvPr id="1048622" name="闪电形 7"/>
          <p:cNvSpPr/>
          <p:nvPr/>
        </p:nvSpPr>
        <p:spPr>
          <a:xfrm>
            <a:off x="5145993" y="3324695"/>
            <a:ext cx="523921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3145729" name="直接连接符 8"/>
          <p:cNvCxnSpPr>
            <a:cxnSpLocks/>
          </p:cNvCxnSpPr>
          <p:nvPr/>
        </p:nvCxnSpPr>
        <p:spPr>
          <a:xfrm>
            <a:off x="8201744" y="2264153"/>
            <a:ext cx="0" cy="4136647"/>
          </a:xfrm>
          <a:prstGeom prst="line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23" name="流程图: 磁盘 10"/>
          <p:cNvSpPr/>
          <p:nvPr/>
        </p:nvSpPr>
        <p:spPr>
          <a:xfrm>
            <a:off x="2628024" y="2812973"/>
            <a:ext cx="1113146" cy="702380"/>
          </a:xfrm>
          <a:prstGeom prst="flowChartMagneticDisk"/>
          <a:solidFill>
            <a:srgbClr val="C4E59F"/>
          </a:solidFill>
          <a:ln>
            <a:solidFill>
              <a:schemeClr val="dk1">
                <a:alpha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400" lang="en-US">
                <a:solidFill>
                  <a:schemeClr val="dk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Persistent</a:t>
            </a:r>
          </a:p>
          <a:p>
            <a:pPr algn="ctr"/>
            <a:r>
              <a:rPr altLang="zh-CN" b="1" dirty="0" sz="1400" lang="en-US">
                <a:solidFill>
                  <a:schemeClr val="dk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state</a:t>
            </a:r>
            <a:endParaRPr altLang="en-US" b="1" dirty="0" sz="1400" lang="zh-CN">
              <a:solidFill>
                <a:schemeClr val="dk1"/>
              </a:solidFill>
              <a:cs typeface="Linux Libertine" panose="02000503000000000000" pitchFamily="2" charset="0"/>
            </a:endParaRPr>
          </a:p>
        </p:txBody>
      </p:sp>
      <p:sp>
        <p:nvSpPr>
          <p:cNvPr id="1048624" name="流程图: 磁盘 11"/>
          <p:cNvSpPr/>
          <p:nvPr/>
        </p:nvSpPr>
        <p:spPr>
          <a:xfrm>
            <a:off x="2627792" y="1945226"/>
            <a:ext cx="1113146" cy="702380"/>
          </a:xfrm>
          <a:prstGeom prst="flowChartMagneticDisk"/>
          <a:noFill/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b="1" dirty="0" sz="1400" lang="en-US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In-memory state</a:t>
            </a:r>
            <a:endParaRPr altLang="en-US" b="1" dirty="0" sz="1400" lang="zh-CN">
              <a:solidFill>
                <a:schemeClr val="tx1"/>
              </a:solidFill>
              <a:cs typeface="Linux Libertine" panose="02000503000000000000" pitchFamily="2" charset="0"/>
            </a:endParaRPr>
          </a:p>
        </p:txBody>
      </p:sp>
      <p:sp>
        <p:nvSpPr>
          <p:cNvPr id="1048625" name="矩形: 圆角 93"/>
          <p:cNvSpPr/>
          <p:nvPr/>
        </p:nvSpPr>
        <p:spPr>
          <a:xfrm>
            <a:off x="4411541" y="2508351"/>
            <a:ext cx="2302119" cy="338533"/>
          </a:xfrm>
          <a:prstGeom prst="roundRect"/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400" lang="en-US">
                <a:ea typeface="Linux Libertine" panose="02000503000000000000" pitchFamily="2" charset="0"/>
                <a:cs typeface="Linux Libertine" panose="02000503000000000000" pitchFamily="2" charset="0"/>
              </a:rPr>
              <a:t>Serving</a:t>
            </a:r>
            <a:endParaRPr altLang="en-US" dirty="0" sz="1400" lang="zh-CN">
              <a:cs typeface="Linux Libertine" panose="02000503000000000000" pitchFamily="2" charset="0"/>
            </a:endParaRPr>
          </a:p>
        </p:txBody>
      </p:sp>
      <p:sp>
        <p:nvSpPr>
          <p:cNvPr id="1048626" name="矩形: 圆角 93"/>
          <p:cNvSpPr/>
          <p:nvPr/>
        </p:nvSpPr>
        <p:spPr>
          <a:xfrm>
            <a:off x="7197551" y="3695503"/>
            <a:ext cx="2302120" cy="345502"/>
          </a:xfrm>
          <a:prstGeom prst="roundRect"/>
          <a:solidFill>
            <a:srgbClr val="C4E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400" lang="en-US">
                <a:ea typeface="Linux Libertine" panose="02000503000000000000" pitchFamily="2" charset="0"/>
                <a:cs typeface="Linux Libertine" panose="02000503000000000000" pitchFamily="2" charset="0"/>
              </a:rPr>
              <a:t>Crash detection</a:t>
            </a:r>
            <a:endParaRPr altLang="en-US" b="1" dirty="0" sz="1400" lang="zh-CN">
              <a:cs typeface="Linux Libertine" panose="02000503000000000000" pitchFamily="2" charset="0"/>
            </a:endParaRPr>
          </a:p>
        </p:txBody>
      </p:sp>
      <p:sp>
        <p:nvSpPr>
          <p:cNvPr id="1048627" name="矩形: 圆角 93"/>
          <p:cNvSpPr/>
          <p:nvPr/>
        </p:nvSpPr>
        <p:spPr>
          <a:xfrm>
            <a:off x="7202858" y="4128182"/>
            <a:ext cx="2296807" cy="345500"/>
          </a:xfrm>
          <a:prstGeom prst="roundRect"/>
          <a:solidFill>
            <a:srgbClr val="C4E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400" lang="en-US">
                <a:ea typeface="Linux Libertine" panose="02000503000000000000" pitchFamily="2" charset="0"/>
                <a:cs typeface="Linux Libertine" panose="02000503000000000000" pitchFamily="2" charset="0"/>
              </a:rPr>
              <a:t>Crash handling</a:t>
            </a:r>
            <a:endParaRPr altLang="en-US" b="1" dirty="0" sz="1400" lang="zh-CN">
              <a:cs typeface="Linux Libertine" panose="02000503000000000000" pitchFamily="2" charset="0"/>
            </a:endParaRPr>
          </a:p>
        </p:txBody>
      </p:sp>
      <p:sp>
        <p:nvSpPr>
          <p:cNvPr id="1048628" name="矩形: 圆角 93"/>
          <p:cNvSpPr/>
          <p:nvPr/>
        </p:nvSpPr>
        <p:spPr>
          <a:xfrm>
            <a:off x="4414190" y="5030663"/>
            <a:ext cx="2299479" cy="371657"/>
          </a:xfrm>
          <a:prstGeom prst="roundRect"/>
          <a:solidFill>
            <a:srgbClr val="C4E59F"/>
          </a:solidFill>
          <a:ln>
            <a:solidFill>
              <a:schemeClr val="dk1">
                <a:alpha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400" lang="en-US">
                <a:ea typeface="Linux Libertine" panose="02000503000000000000" pitchFamily="2" charset="0"/>
                <a:cs typeface="Linux Libertine" panose="02000503000000000000" pitchFamily="2" charset="0"/>
              </a:rPr>
              <a:t>Local recovery</a:t>
            </a:r>
            <a:endParaRPr altLang="en-US" dirty="0" sz="1400" lang="zh-CN">
              <a:cs typeface="Linux Libertine" panose="02000503000000000000" pitchFamily="2" charset="0"/>
            </a:endParaRPr>
          </a:p>
        </p:txBody>
      </p:sp>
      <p:cxnSp>
        <p:nvCxnSpPr>
          <p:cNvPr id="3145730" name="连接符: 曲线 16"/>
          <p:cNvCxnSpPr>
            <a:cxnSpLocks/>
            <a:stCxn id="1048623" idx="3"/>
            <a:endCxn id="1048628" idx="1"/>
          </p:cNvCxnSpPr>
          <p:nvPr/>
        </p:nvCxnSpPr>
        <p:spPr bwMode="auto">
          <a:xfrm rot="16200000" flipH="1">
            <a:off x="2948824" y="3751125"/>
            <a:ext cx="1701139" cy="1229593"/>
          </a:xfrm>
          <a:prstGeom prst="curvedConnector2"/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1" name="连接符: 曲线 17"/>
          <p:cNvCxnSpPr>
            <a:cxnSpLocks/>
            <a:stCxn id="1048632" idx="3"/>
            <a:endCxn id="1048630" idx="1"/>
          </p:cNvCxnSpPr>
          <p:nvPr/>
        </p:nvCxnSpPr>
        <p:spPr bwMode="auto">
          <a:xfrm>
            <a:off x="6735290" y="5934845"/>
            <a:ext cx="488818" cy="13772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29" name="矩形: 圆角 93"/>
          <p:cNvSpPr/>
          <p:nvPr/>
        </p:nvSpPr>
        <p:spPr>
          <a:xfrm>
            <a:off x="7206536" y="5442248"/>
            <a:ext cx="2293119" cy="362195"/>
          </a:xfrm>
          <a:prstGeom prst="roundRect"/>
          <a:solidFill>
            <a:srgbClr val="C4E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400" lang="en-US">
                <a:ea typeface="Linux Libertine" panose="02000503000000000000" pitchFamily="2" charset="0"/>
                <a:cs typeface="Linux Libertine" panose="02000503000000000000" pitchFamily="2" charset="0"/>
              </a:rPr>
              <a:t>Reboot detection</a:t>
            </a:r>
            <a:endParaRPr altLang="en-US" b="1" dirty="0" sz="1400" lang="zh-CN">
              <a:cs typeface="Linux Libertine" panose="02000503000000000000" pitchFamily="2" charset="0"/>
            </a:endParaRPr>
          </a:p>
        </p:txBody>
      </p:sp>
      <p:sp>
        <p:nvSpPr>
          <p:cNvPr id="1048630" name="矩形: 圆角 93"/>
          <p:cNvSpPr/>
          <p:nvPr/>
        </p:nvSpPr>
        <p:spPr>
          <a:xfrm>
            <a:off x="7224108" y="5891476"/>
            <a:ext cx="2251769" cy="362194"/>
          </a:xfrm>
          <a:prstGeom prst="roundRect"/>
          <a:solidFill>
            <a:srgbClr val="C4E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400" lang="en-US">
                <a:ea typeface="Linux Libertine" panose="02000503000000000000" pitchFamily="2" charset="0"/>
                <a:cs typeface="Linux Libertine" panose="02000503000000000000" pitchFamily="2" charset="0"/>
              </a:rPr>
              <a:t>Reboot handling</a:t>
            </a:r>
            <a:endParaRPr altLang="en-US" b="1" dirty="0" sz="1400" lang="zh-CN">
              <a:cs typeface="Linux Libertine" panose="02000503000000000000" pitchFamily="2" charset="0"/>
            </a:endParaRPr>
          </a:p>
        </p:txBody>
      </p:sp>
      <p:sp>
        <p:nvSpPr>
          <p:cNvPr id="1048631" name="流程图: 磁盘 20"/>
          <p:cNvSpPr/>
          <p:nvPr/>
        </p:nvSpPr>
        <p:spPr>
          <a:xfrm>
            <a:off x="2627795" y="5266907"/>
            <a:ext cx="1113143" cy="749041"/>
          </a:xfrm>
          <a:prstGeom prst="flowChartMagneticDisk"/>
          <a:noFill/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b="1" dirty="0" sz="1400" lang="en-US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In-memory state</a:t>
            </a:r>
            <a:endParaRPr altLang="en-US" b="1" dirty="0" sz="1400" lang="zh-CN">
              <a:solidFill>
                <a:schemeClr val="tx1"/>
              </a:solidFill>
              <a:cs typeface="Linux Libertine" panose="02000503000000000000" pitchFamily="2" charset="0"/>
            </a:endParaRPr>
          </a:p>
        </p:txBody>
      </p:sp>
      <p:cxnSp>
        <p:nvCxnSpPr>
          <p:cNvPr id="3145732" name="直接连接符 21"/>
          <p:cNvCxnSpPr>
            <a:cxnSpLocks/>
          </p:cNvCxnSpPr>
          <p:nvPr/>
        </p:nvCxnSpPr>
        <p:spPr bwMode="auto">
          <a:xfrm>
            <a:off x="1992872" y="3618785"/>
            <a:ext cx="8217928" cy="0"/>
          </a:xfrm>
          <a:prstGeom prst="line"/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3" name="直接连接符 22"/>
          <p:cNvCxnSpPr>
            <a:cxnSpLocks/>
          </p:cNvCxnSpPr>
          <p:nvPr/>
        </p:nvCxnSpPr>
        <p:spPr bwMode="auto">
          <a:xfrm>
            <a:off x="1992872" y="4949548"/>
            <a:ext cx="8217928" cy="0"/>
          </a:xfrm>
          <a:prstGeom prst="line"/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4" name="连接符: 曲线 23"/>
          <p:cNvCxnSpPr>
            <a:cxnSpLocks/>
            <a:stCxn id="1048624" idx="4"/>
            <a:endCxn id="1048625" idx="1"/>
          </p:cNvCxnSpPr>
          <p:nvPr/>
        </p:nvCxnSpPr>
        <p:spPr bwMode="auto">
          <a:xfrm>
            <a:off x="3740938" y="2296416"/>
            <a:ext cx="670603" cy="38120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5" name="连接符: 曲线 24"/>
          <p:cNvCxnSpPr>
            <a:cxnSpLocks/>
            <a:stCxn id="1048623" idx="4"/>
            <a:endCxn id="1048625" idx="1"/>
          </p:cNvCxnSpPr>
          <p:nvPr/>
        </p:nvCxnSpPr>
        <p:spPr bwMode="auto">
          <a:xfrm flipV="1">
            <a:off x="3741170" y="2677618"/>
            <a:ext cx="670371" cy="48654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6" name="连接符: 曲线 25"/>
          <p:cNvCxnSpPr>
            <a:cxnSpLocks/>
            <a:stCxn id="1048631" idx="4"/>
            <a:endCxn id="1048628" idx="1"/>
          </p:cNvCxnSpPr>
          <p:nvPr/>
        </p:nvCxnSpPr>
        <p:spPr bwMode="auto">
          <a:xfrm flipV="1">
            <a:off x="3740938" y="5216492"/>
            <a:ext cx="673252" cy="4249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32" name="矩形: 圆角 93"/>
          <p:cNvSpPr/>
          <p:nvPr/>
        </p:nvSpPr>
        <p:spPr>
          <a:xfrm>
            <a:off x="4433150" y="5746468"/>
            <a:ext cx="2302140" cy="376753"/>
          </a:xfrm>
          <a:prstGeom prst="roundRect"/>
          <a:solidFill>
            <a:srgbClr val="C4E59F"/>
          </a:solidFill>
          <a:ln>
            <a:solidFill>
              <a:schemeClr val="dk1">
                <a:alpha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b="1" dirty="0" sz="1400" lang="en-US">
                <a:ea typeface="Linux Libertine" panose="02000503000000000000" pitchFamily="2" charset="0"/>
                <a:cs typeface="Linux Libertine" panose="02000503000000000000" pitchFamily="2" charset="0"/>
              </a:rPr>
              <a:t>Remote synchronization</a:t>
            </a:r>
            <a:endParaRPr altLang="en-US" dirty="0" sz="1400" lang="zh-CN">
              <a:cs typeface="Linux Libertine" panose="02000503000000000000" pitchFamily="2" charset="0"/>
            </a:endParaRPr>
          </a:p>
        </p:txBody>
      </p:sp>
      <p:sp>
        <p:nvSpPr>
          <p:cNvPr id="1048633" name="Text Box 6"/>
          <p:cNvSpPr txBox="1">
            <a:spLocks noChangeArrowheads="1"/>
          </p:cNvSpPr>
          <p:nvPr/>
        </p:nvSpPr>
        <p:spPr bwMode="auto">
          <a:xfrm>
            <a:off x="11832" y="6525344"/>
            <a:ext cx="8129502" cy="336439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 indent="-347663" marL="252000">
              <a:lnSpc>
                <a:spcPct val="125000"/>
              </a:lnSpc>
            </a:pP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B. Cooper et al., Benchmarking Cloud Serving Systems with </a:t>
            </a:r>
            <a:r>
              <a:rPr altLang="zh-CN" b="0" dirty="0" sz="1400" lang="en-US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YCSB</a:t>
            </a: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, </a:t>
            </a:r>
            <a:r>
              <a:rPr altLang="zh-CN" b="0" dirty="0" sz="1400" lang="en-US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SoCC</a:t>
            </a: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2010.</a:t>
            </a:r>
          </a:p>
        </p:txBody>
      </p:sp>
      <p:sp>
        <p:nvSpPr>
          <p:cNvPr id="1048634" name="文本框 85"/>
          <p:cNvSpPr txBox="1"/>
          <p:nvPr/>
        </p:nvSpPr>
        <p:spPr>
          <a:xfrm>
            <a:off x="7769903" y="1832031"/>
            <a:ext cx="863682" cy="350270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rtlCol="0" wrap="square">
            <a:spAutoFit/>
          </a:bodyPr>
          <a:lstStyle>
            <a:defPPr>
              <a:defRPr lang="en-US"/>
            </a:defPPr>
            <a:lvl1pPr algn="ctr">
              <a:defRPr sz="1600" i="1"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altLang="zh-CN" dirty="0" lang="en-US"/>
              <a:t>Node 2</a:t>
            </a:r>
            <a:endParaRPr altLang="en-US" dirty="0" lang="zh-CN"/>
          </a:p>
        </p:txBody>
      </p:sp>
    </p:spTree>
    <p:custDataLst>
      <p:tags r:id="rId2"/>
    </p:custDataLst>
  </p:cSld>
  <p:clrMapOvr>
    <a:masterClrMapping/>
  </p:clrMapOvr>
  <p:transition advTm="50647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100" fill="hold" id="20"/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dur="100" fill="hold" id="21"/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2" nodeType="withEffect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dur="100" fill="hold" id="23"/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>
                      <p:stCondLst>
                        <p:cond delay="indefinite"/>
                      </p:stCondLst>
                      <p:childTnLst>
                        <p:par>
                          <p:cTn fill="hold" id="3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>
                      <p:stCondLst>
                        <p:cond delay="indefinite"/>
                      </p:stCondLst>
                      <p:childTnLst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id="3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>
                      <p:stCondLst>
                        <p:cond delay="indefinite"/>
                      </p:stCondLst>
                      <p:childTnLst>
                        <p:par>
                          <p:cTn fill="hold" id="5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4">
                      <p:stCondLst>
                        <p:cond delay="indefinite"/>
                      </p:stCondLst>
                      <p:childTnLst>
                        <p:par>
                          <p:cTn fill="hold" id="5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 animBg="1"/>
      <p:bldP spid="1048623" grpId="0" animBg="1"/>
      <p:bldP spid="1048624" grpId="0" animBg="1"/>
      <p:bldP spid="1048624" grpId="1" animBg="1"/>
      <p:bldP spid="1048625" grpId="0" animBg="1"/>
      <p:bldP spid="1048626" grpId="0" animBg="1"/>
      <p:bldP spid="1048627" grpId="0" animBg="1"/>
      <p:bldP spid="1048628" grpId="0" animBg="1"/>
      <p:bldP spid="1048629" grpId="0" animBg="1"/>
      <p:bldP spid="1048630" grpId="0" animBg="1"/>
      <p:bldP spid="1048631" grpId="0" animBg="1"/>
      <p:bldP spid="10486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4" name="内容占位符 1"/>
          <p:cNvSpPr>
            <a:spLocks noGrp="1"/>
          </p:cNvSpPr>
          <p:nvPr>
            <p:ph idx="1"/>
          </p:nvPr>
        </p:nvSpPr>
        <p:spPr>
          <a:xfrm>
            <a:off x="925397" y="1237373"/>
            <a:ext cx="10341205" cy="1818641"/>
          </a:xfrm>
        </p:spPr>
        <p:txBody>
          <a:bodyPr/>
          <a:p>
            <a:r>
              <a:rPr altLang="zh-CN" dirty="0" sz="2400" lang="en-US"/>
              <a:t>12% of CR bugs have incomplete fixes</a:t>
            </a:r>
          </a:p>
          <a:p>
            <a:pPr lvl="1"/>
            <a:r>
              <a:rPr altLang="zh-CN" dirty="0" sz="2400" lang="en-US"/>
              <a:t>Reduce bug occurrence probability</a:t>
            </a:r>
          </a:p>
          <a:p>
            <a:pPr lvl="1"/>
            <a:r>
              <a:rPr altLang="zh-CN" dirty="0" sz="2400" lang="en-US"/>
              <a:t>Introduce new bugs</a:t>
            </a:r>
          </a:p>
          <a:p>
            <a:pPr lvl="1"/>
            <a:r>
              <a:rPr altLang="zh-CN" dirty="0" sz="2400" lang="en-US"/>
              <a:t>Omit cases</a:t>
            </a:r>
          </a:p>
        </p:txBody>
      </p:sp>
      <p:sp>
        <p:nvSpPr>
          <p:cNvPr id="1049205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RQ4: Incomplete fixes</a:t>
            </a:r>
            <a:endParaRPr altLang="en-US" dirty="0" lang="zh-CN"/>
          </a:p>
        </p:txBody>
      </p:sp>
      <p:graphicFrame>
        <p:nvGraphicFramePr>
          <p:cNvPr id="4194340" name="内容占位符 6"/>
          <p:cNvGraphicFramePr>
            <a:graphicFrameLocks/>
          </p:cNvGraphicFramePr>
          <p:nvPr/>
        </p:nvGraphicFramePr>
        <p:xfrm>
          <a:off x="4804711" y="2537976"/>
          <a:ext cx="6851681" cy="3844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9206" name="矩形 5"/>
          <p:cNvSpPr/>
          <p:nvPr/>
        </p:nvSpPr>
        <p:spPr>
          <a:xfrm>
            <a:off x="925397" y="4420298"/>
            <a:ext cx="5739563" cy="1158240"/>
          </a:xfrm>
          <a:prstGeom prst="rect"/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rtlCol="0" wrap="square">
            <a:spAutoFit/>
          </a:bodyPr>
          <a:p>
            <a:pPr algn="just"/>
            <a:r>
              <a:rPr altLang="zh-CN" dirty="0" sz="2400" i="1" lang="en-US"/>
              <a:t>Implication</a:t>
            </a:r>
            <a:r>
              <a:rPr altLang="zh-CN" dirty="0" sz="2400" lang="en-US"/>
              <a:t>: 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altLang="zh-CN" dirty="0" sz="2400" lang="en-US"/>
              <a:t>CR bug </a:t>
            </a:r>
            <a:r>
              <a:rPr altLang="zh-CN" dirty="0" sz="2400" lang="en-US">
                <a:solidFill>
                  <a:srgbClr val="FF0000"/>
                </a:solidFill>
              </a:rPr>
              <a:t>verification</a:t>
            </a:r>
            <a:r>
              <a:rPr altLang="zh-CN" dirty="0" sz="2400" lang="en-US"/>
              <a:t> is necessary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altLang="zh-CN" dirty="0" sz="2400" lang="en-US"/>
              <a:t>We can detect new CR bugs in fixes</a:t>
            </a:r>
          </a:p>
        </p:txBody>
      </p:sp>
    </p:spTree>
    <p:custDataLst>
      <p:tags r:id="rId2"/>
    </p:custDataLst>
  </p:cSld>
  <p:clrMapOvr>
    <a:masterClrMapping/>
  </p:clrMapOvr>
  <p:transition advTm="25550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0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0" name="内容占位符 1"/>
          <p:cNvSpPr>
            <a:spLocks noGrp="1"/>
          </p:cNvSpPr>
          <p:nvPr>
            <p:ph idx="1"/>
          </p:nvPr>
        </p:nvSpPr>
        <p:spPr>
          <a:xfrm>
            <a:off x="925397" y="1379799"/>
            <a:ext cx="10341205" cy="3850641"/>
          </a:xfrm>
        </p:spPr>
        <p:txBody>
          <a:bodyPr/>
          <a:p>
            <a:r>
              <a:rPr altLang="zh-CN" dirty="0" sz="2400" lang="en-US"/>
              <a:t>Bug detection</a:t>
            </a:r>
            <a:endParaRPr altLang="zh-CN" b="0" dirty="0" sz="2400" lang="en-US"/>
          </a:p>
          <a:p>
            <a:pPr lvl="1"/>
            <a:r>
              <a:rPr altLang="zh-CN" b="0" dirty="0" sz="2400" lang="en-US"/>
              <a:t>Backup-guided bug detection</a:t>
            </a:r>
          </a:p>
          <a:p>
            <a:pPr lvl="1"/>
            <a:r>
              <a:rPr altLang="zh-CN" b="0" dirty="0" sz="2400" lang="en-US"/>
              <a:t>Crash/reboot detection analysis</a:t>
            </a:r>
          </a:p>
          <a:p>
            <a:pPr lvl="1"/>
            <a:r>
              <a:rPr altLang="zh-CN" b="0" dirty="0" sz="2400" lang="en-US"/>
              <a:t>State inconsistency guided detection</a:t>
            </a:r>
          </a:p>
          <a:p>
            <a:pPr lvl="1"/>
            <a:r>
              <a:rPr altLang="zh-CN" b="0" dirty="0" sz="2400" lang="en-US"/>
              <a:t>Concurrency analysis in crash recovery bugs</a:t>
            </a:r>
          </a:p>
          <a:p>
            <a:pPr lvl="1"/>
            <a:r>
              <a:rPr altLang="zh-CN" b="0" dirty="0" sz="2400" lang="en-US"/>
              <a:t>Bug fix oriented detection</a:t>
            </a:r>
          </a:p>
          <a:p>
            <a:r>
              <a:rPr altLang="zh-CN" dirty="0" sz="2400" lang="en-US"/>
              <a:t>Testing of distributed systems </a:t>
            </a:r>
          </a:p>
          <a:p>
            <a:r>
              <a:rPr altLang="zh-CN" dirty="0" sz="2400" lang="en-US"/>
              <a:t>Crash/reboot injection strategy</a:t>
            </a:r>
            <a:endParaRPr altLang="en-US" b="0" dirty="0" sz="2400" lang="zh-CN"/>
          </a:p>
        </p:txBody>
      </p:sp>
      <p:sp>
        <p:nvSpPr>
          <p:cNvPr id="1049211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More lessons</a:t>
            </a:r>
            <a:endParaRPr altLang="en-US" dirty="0" lang="zh-CN"/>
          </a:p>
        </p:txBody>
      </p:sp>
      <p:sp>
        <p:nvSpPr>
          <p:cNvPr id="1049212" name="矩形 3"/>
          <p:cNvSpPr/>
          <p:nvPr/>
        </p:nvSpPr>
        <p:spPr>
          <a:xfrm>
            <a:off x="3098801" y="5741025"/>
            <a:ext cx="8382000" cy="584775"/>
          </a:xfrm>
          <a:prstGeom prst="rect"/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rtlCol="0" wrap="square">
            <a:spAutoFit/>
          </a:bodyPr>
          <a:p>
            <a:pPr algn="ctr"/>
            <a:r>
              <a:rPr altLang="zh-CN" dirty="0" sz="3200" i="1" lang="en-US"/>
              <a:t>More discussions can be found in our paper!</a:t>
            </a:r>
            <a:endParaRPr altLang="zh-CN" dirty="0" sz="3200" lang="en-US"/>
          </a:p>
        </p:txBody>
      </p:sp>
    </p:spTree>
    <p:custDataLst>
      <p:tags r:id="rId1"/>
    </p:custDataLst>
  </p:cSld>
  <p:clrMapOvr>
    <a:masterClrMapping/>
  </p:clrMapOvr>
  <p:transition advTm="26515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6" name="内容占位符 1"/>
          <p:cNvSpPr>
            <a:spLocks noGrp="1"/>
          </p:cNvSpPr>
          <p:nvPr>
            <p:ph idx="1"/>
          </p:nvPr>
        </p:nvSpPr>
        <p:spPr>
          <a:xfrm>
            <a:off x="942045" y="1330102"/>
            <a:ext cx="10548548" cy="3418840"/>
          </a:xfrm>
        </p:spPr>
        <p:txBody>
          <a:bodyPr/>
          <a:p>
            <a:pPr algn="just"/>
            <a:r>
              <a:rPr altLang="zh-CN" dirty="0" sz="2800" lang="en-US">
                <a:solidFill>
                  <a:srgbClr val="FF0000"/>
                </a:solidFill>
              </a:rPr>
              <a:t>Inadequate</a:t>
            </a:r>
            <a:r>
              <a:rPr altLang="zh-CN" dirty="0" sz="2800" lang="en-US"/>
              <a:t> crash recovery mechanisms and their </a:t>
            </a:r>
            <a:r>
              <a:rPr altLang="zh-CN" dirty="0" sz="2800" lang="en-US">
                <a:solidFill>
                  <a:srgbClr val="FF0000"/>
                </a:solidFill>
              </a:rPr>
              <a:t>incorrect</a:t>
            </a:r>
            <a:r>
              <a:rPr altLang="zh-CN" dirty="0" sz="2800" lang="en-US"/>
              <a:t> implementations could introduce CR bugs</a:t>
            </a:r>
          </a:p>
          <a:p>
            <a:pPr algn="just"/>
            <a:r>
              <a:rPr altLang="zh-CN" dirty="0" sz="2800" lang="en-US"/>
              <a:t>We perform a comprehensive study on </a:t>
            </a:r>
            <a:r>
              <a:rPr altLang="zh-CN" dirty="0" sz="2800" lang="en-US">
                <a:solidFill>
                  <a:srgbClr val="FF0000"/>
                </a:solidFill>
              </a:rPr>
              <a:t>103</a:t>
            </a:r>
            <a:r>
              <a:rPr altLang="zh-CN" dirty="0" sz="2800" lang="en-US"/>
              <a:t> CR bugs in </a:t>
            </a:r>
            <a:r>
              <a:rPr altLang="zh-CN" dirty="0" sz="2800" lang="en-US">
                <a:solidFill>
                  <a:srgbClr val="FF0000"/>
                </a:solidFill>
              </a:rPr>
              <a:t>4</a:t>
            </a:r>
            <a:r>
              <a:rPr altLang="zh-CN" dirty="0" sz="2800" lang="en-US"/>
              <a:t> distributed systems, and obtain many interesting findings </a:t>
            </a:r>
          </a:p>
          <a:p>
            <a:pPr algn="just"/>
            <a:r>
              <a:rPr altLang="zh-CN" dirty="0" sz="2800" lang="en-US"/>
              <a:t>These findings found in our study can help open up new directions to combat crash recovery bugs</a:t>
            </a:r>
          </a:p>
          <a:p>
            <a:pPr algn="just" lvl="1">
              <a:buFont typeface="Wingdings" panose="05000000000000000000" pitchFamily="2" charset="2"/>
              <a:buChar char="ü"/>
            </a:pPr>
            <a:endParaRPr altLang="zh-CN" b="0" dirty="0" sz="2000" lang="en-US"/>
          </a:p>
        </p:txBody>
      </p:sp>
      <p:sp>
        <p:nvSpPr>
          <p:cNvPr id="1049217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Conclusion</a:t>
            </a:r>
            <a:endParaRPr altLang="en-US" dirty="0" lang="zh-CN"/>
          </a:p>
        </p:txBody>
      </p:sp>
      <p:sp>
        <p:nvSpPr>
          <p:cNvPr id="1049218" name="矩形 16"/>
          <p:cNvSpPr/>
          <p:nvPr/>
        </p:nvSpPr>
        <p:spPr>
          <a:xfrm>
            <a:off x="2112271" y="5024880"/>
            <a:ext cx="8107680" cy="574041"/>
          </a:xfrm>
          <a:prstGeom prst="rect"/>
        </p:spPr>
        <p:txBody>
          <a:bodyPr wrap="none">
            <a:spAutoFit/>
          </a:bodyPr>
          <a:p>
            <a:r>
              <a:rPr altLang="en-US" dirty="0" sz="3200" i="1" lang="zh-CN">
                <a:solidFill>
                  <a:srgbClr val="FF0000"/>
                </a:solidFill>
              </a:rPr>
              <a:t>http://www.tcse.cn/~wsdou/project/CREB/</a:t>
            </a:r>
          </a:p>
        </p:txBody>
      </p:sp>
    </p:spTree>
  </p:cSld>
  <p:clrMapOvr>
    <a:masterClrMapping/>
  </p:clrMapOvr>
  <p:transition advTm="33829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812863" y="1661160"/>
            <a:ext cx="2566274" cy="1488439"/>
          </a:xfrm>
          <a:prstGeom prst="rect"/>
        </p:spPr>
      </p:pic>
      <p:sp>
        <p:nvSpPr>
          <p:cNvPr id="1049223" name="标题 1"/>
          <p:cNvSpPr txBox="1"/>
          <p:nvPr/>
        </p:nvSpPr>
        <p:spPr>
          <a:xfrm>
            <a:off x="2209800" y="3500120"/>
            <a:ext cx="7772400" cy="1362075"/>
          </a:xfrm>
          <a:prstGeom prst="rect"/>
        </p:spPr>
        <p:txBody>
          <a:bodyPr/>
          <a:lstStyle>
            <a:lvl1pPr algn="ctr" defTabSz="1219170" eaLnBrk="1" hangingPunct="1" latinLnBrk="0" rtl="0">
              <a:lnSpc>
                <a:spcPts val="4667"/>
              </a:lnSpc>
              <a:spcBef>
                <a:spcPct val="0"/>
              </a:spcBef>
              <a:buNone/>
              <a:defRPr b="1" sz="4267" kern="1200" lang="en-US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altLang="zh-CN" dirty="0" sz="7200" lang="en-US">
                <a:solidFill>
                  <a:srgbClr val="C00000"/>
                </a:solidFill>
                <a:latin typeface="+mj-ea"/>
              </a:rPr>
              <a:t>THANK YOU!</a:t>
            </a:r>
          </a:p>
        </p:txBody>
      </p:sp>
    </p:spTree>
  </p:cSld>
  <p:clrMapOvr>
    <a:masterClrMapping/>
  </p:clrMapOvr>
  <p:transition advTm="9382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矩形 20"/>
          <p:cNvSpPr/>
          <p:nvPr/>
        </p:nvSpPr>
        <p:spPr bwMode="gray">
          <a:xfrm>
            <a:off x="3411655" y="4578267"/>
            <a:ext cx="1910080" cy="1229042"/>
          </a:xfrm>
          <a:prstGeom prst="rect"/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pic>
        <p:nvPicPr>
          <p:cNvPr id="2097194" name="图片 52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2083" y="5085018"/>
            <a:ext cx="821414" cy="794197"/>
          </a:xfrm>
          <a:prstGeom prst="rect"/>
        </p:spPr>
      </p:pic>
      <p:sp>
        <p:nvSpPr>
          <p:cNvPr id="1048639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Various crash recovery mechanisms</a:t>
            </a:r>
            <a:endParaRPr altLang="en-US" dirty="0" lang="zh-CN"/>
          </a:p>
        </p:txBody>
      </p:sp>
      <p:pic>
        <p:nvPicPr>
          <p:cNvPr id="2097195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57" t="-11894" r="257" b="11894"/>
          <a:stretch>
            <a:fillRect/>
          </a:stretch>
        </p:blipFill>
        <p:spPr>
          <a:xfrm>
            <a:off x="7990824" y="1667396"/>
            <a:ext cx="3181592" cy="1824112"/>
          </a:xfrm>
          <a:prstGeom prst="rect"/>
        </p:spPr>
      </p:pic>
      <p:sp>
        <p:nvSpPr>
          <p:cNvPr id="1048640" name="文本框 11"/>
          <p:cNvSpPr txBox="1"/>
          <p:nvPr/>
        </p:nvSpPr>
        <p:spPr>
          <a:xfrm>
            <a:off x="8803793" y="3669174"/>
            <a:ext cx="1125591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>
              <a:defRPr b="1" sz="1600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lang="en-US"/>
              <a:t>Failover</a:t>
            </a:r>
            <a:endParaRPr altLang="en-US" dirty="0" lang="zh-CN"/>
          </a:p>
        </p:txBody>
      </p:sp>
      <p:pic>
        <p:nvPicPr>
          <p:cNvPr id="2097196" name="内容占位符 12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867671" y="4113086"/>
            <a:ext cx="3872244" cy="2231496"/>
          </a:xfrm>
          <a:prstGeom prst="rect"/>
          <a:noFill/>
          <a:ln w="9525" algn="ctr">
            <a:noFill/>
            <a:miter lim="800000"/>
            <a:headEnd/>
            <a:tailEnd/>
          </a:ln>
        </p:spPr>
      </p:pic>
      <p:sp>
        <p:nvSpPr>
          <p:cNvPr id="1048641" name="文本框 13"/>
          <p:cNvSpPr txBox="1"/>
          <p:nvPr/>
        </p:nvSpPr>
        <p:spPr>
          <a:xfrm>
            <a:off x="7159300" y="6292530"/>
            <a:ext cx="3159508" cy="338554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lstStyle>
            <a:defPPr>
              <a:defRPr lang="en-US"/>
            </a:defPPr>
            <a:lvl1pPr>
              <a:defRPr b="1" sz="1600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lang="en-US"/>
              <a:t>Hinted handoffs in Cassandra</a:t>
            </a:r>
            <a:endParaRPr altLang="en-US" dirty="0" lang="zh-CN"/>
          </a:p>
        </p:txBody>
      </p:sp>
      <p:pic>
        <p:nvPicPr>
          <p:cNvPr id="2097197" name="图片 17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352071" y="5057802"/>
            <a:ext cx="968750" cy="968750"/>
          </a:xfrm>
          <a:prstGeom prst="rect"/>
        </p:spPr>
      </p:pic>
      <p:sp>
        <p:nvSpPr>
          <p:cNvPr id="1048642" name="矩形 21"/>
          <p:cNvSpPr/>
          <p:nvPr/>
        </p:nvSpPr>
        <p:spPr bwMode="gray">
          <a:xfrm>
            <a:off x="3923666" y="4904144"/>
            <a:ext cx="1125590" cy="801883"/>
          </a:xfrm>
          <a:prstGeom prst="rect"/>
          <a:solidFill>
            <a:srgbClr val="FFF5D5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643" name="矩形 22"/>
          <p:cNvSpPr/>
          <p:nvPr/>
        </p:nvSpPr>
        <p:spPr bwMode="gray">
          <a:xfrm>
            <a:off x="4005943" y="5254278"/>
            <a:ext cx="968021" cy="411295"/>
          </a:xfrm>
          <a:prstGeom prst="rect"/>
          <a:solidFill>
            <a:srgbClr val="FFC000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r>
              <a:rPr altLang="zh-CN" b="1" dirty="0" sz="1400" lang="en-US" err="1"/>
              <a:t>Memstore</a:t>
            </a:r>
            <a:endParaRPr altLang="en-US" b="1" dirty="0" sz="1400" lang="zh-CN"/>
          </a:p>
        </p:txBody>
      </p:sp>
      <p:sp>
        <p:nvSpPr>
          <p:cNvPr id="1048644" name="文本框 23"/>
          <p:cNvSpPr txBox="1"/>
          <p:nvPr/>
        </p:nvSpPr>
        <p:spPr>
          <a:xfrm>
            <a:off x="4120716" y="4946501"/>
            <a:ext cx="1125591" cy="3077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zh-CN"/>
            </a:defPPr>
            <a:lvl1pPr indent="0" lvl="0" marR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altLang="zh-CN" dirty="0" lang="en-US">
                <a:latin typeface="+mn-lt"/>
              </a:rPr>
              <a:t>Region</a:t>
            </a:r>
            <a:endParaRPr altLang="en-US" dirty="0" lang="zh-CN">
              <a:latin typeface="+mn-lt"/>
            </a:endParaRPr>
          </a:p>
        </p:txBody>
      </p:sp>
      <p:sp>
        <p:nvSpPr>
          <p:cNvPr id="1048645" name="文本框 24"/>
          <p:cNvSpPr txBox="1"/>
          <p:nvPr/>
        </p:nvSpPr>
        <p:spPr>
          <a:xfrm>
            <a:off x="3655894" y="4611558"/>
            <a:ext cx="1590413" cy="30326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zh-CN"/>
            </a:defPPr>
            <a:lvl1pPr indent="0" lvl="0" marR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altLang="zh-CN" dirty="0" lang="en-US">
                <a:latin typeface="+mn-lt"/>
              </a:rPr>
              <a:t>Region Server</a:t>
            </a:r>
            <a:endParaRPr altLang="en-US" dirty="0" lang="zh-CN">
              <a:latin typeface="+mn-lt"/>
            </a:endParaRPr>
          </a:p>
        </p:txBody>
      </p:sp>
      <p:sp>
        <p:nvSpPr>
          <p:cNvPr id="1048646" name="矩形: 剪去顶角 25"/>
          <p:cNvSpPr/>
          <p:nvPr/>
        </p:nvSpPr>
        <p:spPr bwMode="gray">
          <a:xfrm flipV="1">
            <a:off x="3411655" y="5791446"/>
            <a:ext cx="1910080" cy="323640"/>
          </a:xfrm>
          <a:prstGeom prst="snip2SameRect"/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647" name="文本框 26"/>
          <p:cNvSpPr txBox="1"/>
          <p:nvPr/>
        </p:nvSpPr>
        <p:spPr>
          <a:xfrm>
            <a:off x="3604540" y="5800557"/>
            <a:ext cx="1641767" cy="27135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zh-CN"/>
            </a:defPPr>
            <a:lvl1pPr indent="0" lvl="0" marR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altLang="zh-CN" dirty="0" lang="en-US" err="1">
                <a:solidFill>
                  <a:schemeClr val="bg1"/>
                </a:solidFill>
                <a:latin typeface="+mn-lt"/>
              </a:rPr>
              <a:t>HDFS</a:t>
            </a:r>
            <a:r>
              <a:rPr altLang="zh-CN" dirty="0" lang="en-US">
                <a:solidFill>
                  <a:schemeClr val="bg1"/>
                </a:solidFill>
                <a:latin typeface="+mn-lt"/>
              </a:rPr>
              <a:t> Data Node</a:t>
            </a:r>
            <a:endParaRPr altLang="en-US" dirty="0" lang="zh-CN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48648" name="文本框 27"/>
          <p:cNvSpPr txBox="1"/>
          <p:nvPr/>
        </p:nvSpPr>
        <p:spPr>
          <a:xfrm>
            <a:off x="2880882" y="5406254"/>
            <a:ext cx="722615" cy="27184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zh-CN"/>
            </a:defPPr>
            <a:lvl1pPr indent="0" lvl="0" marR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altLang="zh-CN" dirty="0" sz="1600" lang="en-US">
                <a:solidFill>
                  <a:schemeClr val="tx1"/>
                </a:solidFill>
                <a:latin typeface="+mn-lt"/>
              </a:rPr>
              <a:t>WAL</a:t>
            </a:r>
            <a:endParaRPr altLang="en-US" dirty="0" sz="1600" lang="zh-CN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145737" name="直接箭头连接符 31"/>
          <p:cNvCxnSpPr>
            <a:cxnSpLocks/>
          </p:cNvCxnSpPr>
          <p:nvPr/>
        </p:nvCxnSpPr>
        <p:spPr>
          <a:xfrm>
            <a:off x="2320821" y="5406254"/>
            <a:ext cx="464091" cy="0"/>
          </a:xfrm>
          <a:prstGeom prst="straightConnector1"/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直接箭头连接符 38"/>
          <p:cNvCxnSpPr>
            <a:cxnSpLocks/>
          </p:cNvCxnSpPr>
          <p:nvPr/>
        </p:nvCxnSpPr>
        <p:spPr>
          <a:xfrm>
            <a:off x="3541852" y="5406254"/>
            <a:ext cx="464091" cy="0"/>
          </a:xfrm>
          <a:prstGeom prst="straightConnector1"/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流程图: 磁盘 39"/>
          <p:cNvSpPr/>
          <p:nvPr/>
        </p:nvSpPr>
        <p:spPr bwMode="gray">
          <a:xfrm>
            <a:off x="2841096" y="5071017"/>
            <a:ext cx="700756" cy="801884"/>
          </a:xfrm>
          <a:prstGeom prst="flowChartMagneticDisk"/>
          <a:noFill/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cxnSp>
        <p:nvCxnSpPr>
          <p:cNvPr id="3145739" name="直接箭头连接符 40"/>
          <p:cNvCxnSpPr>
            <a:cxnSpLocks/>
          </p:cNvCxnSpPr>
          <p:nvPr/>
        </p:nvCxnSpPr>
        <p:spPr>
          <a:xfrm flipH="1">
            <a:off x="2303678" y="5558654"/>
            <a:ext cx="481234" cy="0"/>
          </a:xfrm>
          <a:prstGeom prst="straightConnector1"/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0" name="文本框 43"/>
          <p:cNvSpPr txBox="1"/>
          <p:nvPr/>
        </p:nvSpPr>
        <p:spPr>
          <a:xfrm>
            <a:off x="2320821" y="5132692"/>
            <a:ext cx="464091" cy="30777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zh-CN"/>
            </a:defPPr>
            <a:lvl1pPr indent="0" lvl="0" marR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altLang="zh-CN" dirty="0" sz="1200" lang="en-US">
                <a:latin typeface="+mn-lt"/>
              </a:rPr>
              <a:t>Put</a:t>
            </a:r>
            <a:endParaRPr altLang="en-US" dirty="0" sz="1200" lang="zh-CN">
              <a:latin typeface="+mn-lt"/>
            </a:endParaRPr>
          </a:p>
        </p:txBody>
      </p:sp>
      <p:sp>
        <p:nvSpPr>
          <p:cNvPr id="1048651" name="文本框 44"/>
          <p:cNvSpPr txBox="1"/>
          <p:nvPr/>
        </p:nvSpPr>
        <p:spPr>
          <a:xfrm>
            <a:off x="2320821" y="5562053"/>
            <a:ext cx="464091" cy="30777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zh-CN"/>
            </a:defPPr>
            <a:lvl1pPr indent="0" lvl="0" marR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altLang="zh-CN" dirty="0" sz="1200" lang="en-US">
                <a:latin typeface="+mn-lt"/>
              </a:rPr>
              <a:t>Ack</a:t>
            </a:r>
            <a:endParaRPr altLang="en-US" dirty="0" sz="1200" lang="zh-CN">
              <a:latin typeface="+mn-lt"/>
            </a:endParaRPr>
          </a:p>
        </p:txBody>
      </p:sp>
      <p:sp>
        <p:nvSpPr>
          <p:cNvPr id="1048652" name="矩形: 圆角 50"/>
          <p:cNvSpPr/>
          <p:nvPr/>
        </p:nvSpPr>
        <p:spPr bwMode="gray">
          <a:xfrm>
            <a:off x="1690131" y="6256513"/>
            <a:ext cx="3359125" cy="374571"/>
          </a:xfrm>
          <a:prstGeom prst="roundRect"/>
          <a:noFill/>
        </p:spPr>
        <p:txBody>
          <a:bodyPr rtlCol="0" wrap="square">
            <a:spAutoFit/>
          </a:bodyPr>
          <a:p>
            <a:r>
              <a:rPr altLang="zh-CN" b="1" dirty="0" sz="1600" lang="en-US"/>
              <a:t>Write-ahead logging in HBase</a:t>
            </a:r>
            <a:endParaRPr altLang="en-US" b="1" dirty="0" sz="1600" lang="zh-CN"/>
          </a:p>
        </p:txBody>
      </p:sp>
      <p:pic>
        <p:nvPicPr>
          <p:cNvPr id="2097198" name="图片 54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1530604" y="1883173"/>
            <a:ext cx="1647748" cy="1647748"/>
          </a:xfrm>
          <a:prstGeom prst="rect"/>
        </p:spPr>
      </p:pic>
      <p:sp>
        <p:nvSpPr>
          <p:cNvPr id="1048653" name="Shape 126"/>
          <p:cNvSpPr txBox="1"/>
          <p:nvPr/>
        </p:nvSpPr>
        <p:spPr>
          <a:xfrm>
            <a:off x="1571481" y="3669174"/>
            <a:ext cx="1318098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>
              <a:defRPr b="1"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dirty="0" sz="1600" lang="en-US">
                <a:sym typeface="Arial"/>
              </a:rPr>
              <a:t>Backing up</a:t>
            </a:r>
            <a:endParaRPr dirty="0" sz="1600">
              <a:sym typeface="Arial"/>
            </a:endParaRPr>
          </a:p>
        </p:txBody>
      </p:sp>
      <p:pic>
        <p:nvPicPr>
          <p:cNvPr id="2097199" name="图片 62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16200000">
            <a:off x="5027321" y="1329363"/>
            <a:ext cx="905852" cy="1120992"/>
          </a:xfrm>
          <a:prstGeom prst="rect"/>
        </p:spPr>
      </p:pic>
      <p:sp>
        <p:nvSpPr>
          <p:cNvPr id="1048654" name="Shape 126"/>
          <p:cNvSpPr txBox="1"/>
          <p:nvPr/>
        </p:nvSpPr>
        <p:spPr>
          <a:xfrm>
            <a:off x="4692570" y="3669546"/>
            <a:ext cx="2263805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>
              <a:defRPr b="1" sz="1600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dirty="0" lang="en-US">
                <a:sym typeface="Arial"/>
              </a:rPr>
              <a:t>Data synchronization</a:t>
            </a:r>
            <a:endParaRPr dirty="0">
              <a:sym typeface="Arial"/>
            </a:endParaRPr>
          </a:p>
        </p:txBody>
      </p:sp>
      <p:pic>
        <p:nvPicPr>
          <p:cNvPr id="2097200" name="图片 88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5400000">
            <a:off x="5843751" y="2551359"/>
            <a:ext cx="905852" cy="1120992"/>
          </a:xfrm>
          <a:prstGeom prst="rect"/>
        </p:spPr>
      </p:pic>
      <p:pic>
        <p:nvPicPr>
          <p:cNvPr id="2097201" name="图片 101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4683511" y="2411294"/>
            <a:ext cx="1120992" cy="1120992"/>
          </a:xfrm>
          <a:prstGeom prst="rect"/>
        </p:spPr>
      </p:pic>
      <p:pic>
        <p:nvPicPr>
          <p:cNvPr id="2097202" name="图片 102"/>
          <p:cNvPicPr>
            <a:picLocks noChangeAspect="1"/>
          </p:cNvPicPr>
          <p:nvPr/>
        </p:nvPicPr>
        <p:blipFill>
          <a:blip xmlns:r="http://schemas.openxmlformats.org/officeDocument/2006/relationships"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4362953" y="2824949"/>
            <a:ext cx="703170" cy="703170"/>
          </a:xfrm>
          <a:prstGeom prst="rect"/>
        </p:spPr>
      </p:pic>
      <p:pic>
        <p:nvPicPr>
          <p:cNvPr id="2097203" name="图片 103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6058768" y="1564296"/>
            <a:ext cx="1120992" cy="1120992"/>
          </a:xfrm>
          <a:prstGeom prst="rect"/>
        </p:spPr>
      </p:pic>
      <p:pic>
        <p:nvPicPr>
          <p:cNvPr id="2097204" name="图片 104"/>
          <p:cNvPicPr>
            <a:picLocks noChangeAspect="1"/>
          </p:cNvPicPr>
          <p:nvPr/>
        </p:nvPicPr>
        <p:blipFill>
          <a:blip xmlns:r="http://schemas.openxmlformats.org/officeDocument/2006/relationships"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5738210" y="1977951"/>
            <a:ext cx="703170" cy="703170"/>
          </a:xfrm>
          <a:prstGeom prst="rect"/>
        </p:spPr>
      </p:pic>
    </p:spTree>
  </p:cSld>
  <p:clrMapOvr>
    <a:masterClrMapping/>
  </p:clrMapOvr>
  <p:transition advTm="20334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矩形 20"/>
          <p:cNvSpPr/>
          <p:nvPr/>
        </p:nvSpPr>
        <p:spPr bwMode="gray">
          <a:xfrm>
            <a:off x="3411655" y="4578267"/>
            <a:ext cx="1910080" cy="1229042"/>
          </a:xfrm>
          <a:prstGeom prst="rect"/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pic>
        <p:nvPicPr>
          <p:cNvPr id="2097205" name="图片 52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2083" y="5085018"/>
            <a:ext cx="821414" cy="794197"/>
          </a:xfrm>
          <a:prstGeom prst="rect"/>
        </p:spPr>
      </p:pic>
      <p:sp>
        <p:nvSpPr>
          <p:cNvPr id="1048659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Crash recovery bugs (CR bugs)</a:t>
            </a:r>
            <a:endParaRPr altLang="en-US" dirty="0" lang="zh-CN"/>
          </a:p>
        </p:txBody>
      </p:sp>
      <p:pic>
        <p:nvPicPr>
          <p:cNvPr id="2097206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57" t="-11894" r="257" b="11894"/>
          <a:stretch>
            <a:fillRect/>
          </a:stretch>
        </p:blipFill>
        <p:spPr>
          <a:xfrm>
            <a:off x="7990824" y="1667396"/>
            <a:ext cx="3181592" cy="1824112"/>
          </a:xfrm>
          <a:prstGeom prst="rect"/>
        </p:spPr>
      </p:pic>
      <p:sp>
        <p:nvSpPr>
          <p:cNvPr id="1048660" name="文本框 11"/>
          <p:cNvSpPr txBox="1"/>
          <p:nvPr/>
        </p:nvSpPr>
        <p:spPr>
          <a:xfrm>
            <a:off x="8803793" y="3669174"/>
            <a:ext cx="1125591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>
              <a:defRPr b="1" sz="1600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lang="en-US"/>
              <a:t>Failover</a:t>
            </a:r>
            <a:endParaRPr altLang="en-US" dirty="0" lang="zh-CN"/>
          </a:p>
        </p:txBody>
      </p:sp>
      <p:pic>
        <p:nvPicPr>
          <p:cNvPr id="2097207" name="内容占位符 12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867671" y="4113086"/>
            <a:ext cx="3872244" cy="2231496"/>
          </a:xfrm>
          <a:prstGeom prst="rect"/>
          <a:noFill/>
          <a:ln w="9525" algn="ctr">
            <a:noFill/>
            <a:miter lim="800000"/>
            <a:headEnd/>
            <a:tailEnd/>
          </a:ln>
        </p:spPr>
      </p:pic>
      <p:sp>
        <p:nvSpPr>
          <p:cNvPr id="1048661" name="文本框 13"/>
          <p:cNvSpPr txBox="1"/>
          <p:nvPr/>
        </p:nvSpPr>
        <p:spPr>
          <a:xfrm>
            <a:off x="7159300" y="6292530"/>
            <a:ext cx="3159508" cy="338554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lstStyle>
            <a:defPPr>
              <a:defRPr lang="en-US"/>
            </a:defPPr>
            <a:lvl1pPr>
              <a:defRPr b="1" sz="1600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altLang="zh-CN" dirty="0" lang="en-US"/>
              <a:t>Hinted handoffs in Cassandra</a:t>
            </a:r>
            <a:endParaRPr altLang="en-US" dirty="0" lang="zh-CN"/>
          </a:p>
        </p:txBody>
      </p:sp>
      <p:pic>
        <p:nvPicPr>
          <p:cNvPr id="2097208" name="图片 17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352071" y="5057802"/>
            <a:ext cx="968750" cy="968750"/>
          </a:xfrm>
          <a:prstGeom prst="rect"/>
        </p:spPr>
      </p:pic>
      <p:sp>
        <p:nvSpPr>
          <p:cNvPr id="1048662" name="矩形 21"/>
          <p:cNvSpPr/>
          <p:nvPr/>
        </p:nvSpPr>
        <p:spPr bwMode="gray">
          <a:xfrm>
            <a:off x="3923666" y="4904144"/>
            <a:ext cx="1125590" cy="801883"/>
          </a:xfrm>
          <a:prstGeom prst="rect"/>
          <a:solidFill>
            <a:srgbClr val="FFF5D5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663" name="矩形 22"/>
          <p:cNvSpPr/>
          <p:nvPr/>
        </p:nvSpPr>
        <p:spPr bwMode="gray">
          <a:xfrm>
            <a:off x="4005943" y="5254278"/>
            <a:ext cx="968021" cy="411295"/>
          </a:xfrm>
          <a:prstGeom prst="rect"/>
          <a:solidFill>
            <a:srgbClr val="FFC000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r>
              <a:rPr altLang="zh-CN" b="1" dirty="0" sz="1400" lang="en-US" err="1"/>
              <a:t>Memstore</a:t>
            </a:r>
            <a:endParaRPr altLang="en-US" b="1" dirty="0" sz="1400" lang="zh-CN"/>
          </a:p>
        </p:txBody>
      </p:sp>
      <p:sp>
        <p:nvSpPr>
          <p:cNvPr id="1048664" name="文本框 23"/>
          <p:cNvSpPr txBox="1"/>
          <p:nvPr/>
        </p:nvSpPr>
        <p:spPr>
          <a:xfrm>
            <a:off x="4120716" y="4946501"/>
            <a:ext cx="1125591" cy="3077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zh-CN"/>
            </a:defPPr>
            <a:lvl1pPr indent="0" lvl="0" marR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altLang="zh-CN" dirty="0" lang="en-US">
                <a:latin typeface="+mn-lt"/>
              </a:rPr>
              <a:t>Region</a:t>
            </a:r>
            <a:endParaRPr altLang="en-US" dirty="0" lang="zh-CN">
              <a:latin typeface="+mn-lt"/>
            </a:endParaRPr>
          </a:p>
        </p:txBody>
      </p:sp>
      <p:sp>
        <p:nvSpPr>
          <p:cNvPr id="1048665" name="文本框 24"/>
          <p:cNvSpPr txBox="1"/>
          <p:nvPr/>
        </p:nvSpPr>
        <p:spPr>
          <a:xfrm>
            <a:off x="3655894" y="4611558"/>
            <a:ext cx="1590413" cy="30326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zh-CN"/>
            </a:defPPr>
            <a:lvl1pPr indent="0" lvl="0" marR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altLang="zh-CN" dirty="0" lang="en-US">
                <a:latin typeface="+mn-lt"/>
              </a:rPr>
              <a:t>Region Server</a:t>
            </a:r>
            <a:endParaRPr altLang="en-US" dirty="0" lang="zh-CN">
              <a:latin typeface="+mn-lt"/>
            </a:endParaRPr>
          </a:p>
        </p:txBody>
      </p:sp>
      <p:sp>
        <p:nvSpPr>
          <p:cNvPr id="1048666" name="矩形: 剪去顶角 25"/>
          <p:cNvSpPr/>
          <p:nvPr/>
        </p:nvSpPr>
        <p:spPr bwMode="gray">
          <a:xfrm flipV="1">
            <a:off x="3411655" y="5791446"/>
            <a:ext cx="1910080" cy="323640"/>
          </a:xfrm>
          <a:prstGeom prst="snip2SameRect"/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667" name="文本框 26"/>
          <p:cNvSpPr txBox="1"/>
          <p:nvPr/>
        </p:nvSpPr>
        <p:spPr>
          <a:xfrm>
            <a:off x="3604540" y="5800557"/>
            <a:ext cx="1641767" cy="27135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zh-CN"/>
            </a:defPPr>
            <a:lvl1pPr indent="0" lvl="0" marR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altLang="zh-CN" dirty="0" lang="en-US" err="1">
                <a:solidFill>
                  <a:schemeClr val="bg1"/>
                </a:solidFill>
                <a:latin typeface="+mn-lt"/>
              </a:rPr>
              <a:t>HDFS</a:t>
            </a:r>
            <a:r>
              <a:rPr altLang="zh-CN" dirty="0" lang="en-US">
                <a:solidFill>
                  <a:schemeClr val="bg1"/>
                </a:solidFill>
                <a:latin typeface="+mn-lt"/>
              </a:rPr>
              <a:t> Data Node</a:t>
            </a:r>
            <a:endParaRPr altLang="en-US" dirty="0" lang="zh-CN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48668" name="文本框 27"/>
          <p:cNvSpPr txBox="1"/>
          <p:nvPr/>
        </p:nvSpPr>
        <p:spPr>
          <a:xfrm>
            <a:off x="2880882" y="5406254"/>
            <a:ext cx="722615" cy="27184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zh-CN"/>
            </a:defPPr>
            <a:lvl1pPr indent="0" lvl="0" marR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altLang="zh-CN" dirty="0" sz="1600" lang="en-US">
                <a:solidFill>
                  <a:schemeClr val="tx1"/>
                </a:solidFill>
                <a:latin typeface="+mn-lt"/>
              </a:rPr>
              <a:t>WAL</a:t>
            </a:r>
            <a:endParaRPr altLang="en-US" dirty="0" sz="1600" lang="zh-CN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145740" name="直接箭头连接符 31"/>
          <p:cNvCxnSpPr>
            <a:cxnSpLocks/>
          </p:cNvCxnSpPr>
          <p:nvPr/>
        </p:nvCxnSpPr>
        <p:spPr>
          <a:xfrm>
            <a:off x="2320821" y="5406254"/>
            <a:ext cx="464091" cy="0"/>
          </a:xfrm>
          <a:prstGeom prst="straightConnector1"/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直接箭头连接符 38"/>
          <p:cNvCxnSpPr>
            <a:cxnSpLocks/>
          </p:cNvCxnSpPr>
          <p:nvPr/>
        </p:nvCxnSpPr>
        <p:spPr>
          <a:xfrm>
            <a:off x="3541852" y="5406254"/>
            <a:ext cx="464091" cy="0"/>
          </a:xfrm>
          <a:prstGeom prst="straightConnector1"/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9" name="流程图: 磁盘 39"/>
          <p:cNvSpPr/>
          <p:nvPr/>
        </p:nvSpPr>
        <p:spPr bwMode="gray">
          <a:xfrm>
            <a:off x="2841096" y="5071017"/>
            <a:ext cx="700756" cy="801884"/>
          </a:xfrm>
          <a:prstGeom prst="flowChartMagneticDisk"/>
          <a:noFill/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cxnSp>
        <p:nvCxnSpPr>
          <p:cNvPr id="3145742" name="直接箭头连接符 40"/>
          <p:cNvCxnSpPr>
            <a:cxnSpLocks/>
          </p:cNvCxnSpPr>
          <p:nvPr/>
        </p:nvCxnSpPr>
        <p:spPr>
          <a:xfrm flipH="1">
            <a:off x="2303678" y="5558654"/>
            <a:ext cx="481234" cy="0"/>
          </a:xfrm>
          <a:prstGeom prst="straightConnector1"/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0" name="文本框 43"/>
          <p:cNvSpPr txBox="1"/>
          <p:nvPr/>
        </p:nvSpPr>
        <p:spPr>
          <a:xfrm>
            <a:off x="2320821" y="5132692"/>
            <a:ext cx="464091" cy="30777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zh-CN"/>
            </a:defPPr>
            <a:lvl1pPr indent="0" lvl="0" marR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altLang="zh-CN" dirty="0" sz="1200" lang="en-US">
                <a:latin typeface="+mn-lt"/>
              </a:rPr>
              <a:t>Put</a:t>
            </a:r>
            <a:endParaRPr altLang="en-US" dirty="0" sz="1200" lang="zh-CN">
              <a:latin typeface="+mn-lt"/>
            </a:endParaRPr>
          </a:p>
        </p:txBody>
      </p:sp>
      <p:sp>
        <p:nvSpPr>
          <p:cNvPr id="1048671" name="文本框 44"/>
          <p:cNvSpPr txBox="1"/>
          <p:nvPr/>
        </p:nvSpPr>
        <p:spPr>
          <a:xfrm>
            <a:off x="2320821" y="5562053"/>
            <a:ext cx="464091" cy="30777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defPPr>
              <a:defRPr lang="zh-CN"/>
            </a:defPPr>
            <a:lvl1pPr indent="0" lvl="0" marR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altLang="zh-CN" dirty="0" sz="1200" lang="en-US">
                <a:latin typeface="+mn-lt"/>
              </a:rPr>
              <a:t>Ack</a:t>
            </a:r>
            <a:endParaRPr altLang="en-US" dirty="0" sz="1200" lang="zh-CN">
              <a:latin typeface="+mn-lt"/>
            </a:endParaRPr>
          </a:p>
        </p:txBody>
      </p:sp>
      <p:sp>
        <p:nvSpPr>
          <p:cNvPr id="1048672" name="矩形: 圆角 50"/>
          <p:cNvSpPr/>
          <p:nvPr/>
        </p:nvSpPr>
        <p:spPr bwMode="gray">
          <a:xfrm>
            <a:off x="1690131" y="6256513"/>
            <a:ext cx="3359125" cy="374571"/>
          </a:xfrm>
          <a:prstGeom prst="roundRect"/>
          <a:noFill/>
        </p:spPr>
        <p:txBody>
          <a:bodyPr rtlCol="0" wrap="square">
            <a:spAutoFit/>
          </a:bodyPr>
          <a:p>
            <a:r>
              <a:rPr altLang="zh-CN" b="1" dirty="0" sz="1600" lang="en-US"/>
              <a:t>Write-ahead logging in HBase</a:t>
            </a:r>
            <a:endParaRPr altLang="en-US" b="1" dirty="0" sz="1600" lang="zh-CN"/>
          </a:p>
        </p:txBody>
      </p:sp>
      <p:pic>
        <p:nvPicPr>
          <p:cNvPr id="2097209" name="图片 54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1530604" y="1883173"/>
            <a:ext cx="1647748" cy="1647748"/>
          </a:xfrm>
          <a:prstGeom prst="rect"/>
        </p:spPr>
      </p:pic>
      <p:sp>
        <p:nvSpPr>
          <p:cNvPr id="1048673" name="Shape 126"/>
          <p:cNvSpPr txBox="1"/>
          <p:nvPr/>
        </p:nvSpPr>
        <p:spPr>
          <a:xfrm>
            <a:off x="1571481" y="3669174"/>
            <a:ext cx="1318098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>
              <a:defRPr b="1"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dirty="0" sz="1600" lang="en-US">
                <a:sym typeface="Arial"/>
              </a:rPr>
              <a:t>Backing up</a:t>
            </a:r>
            <a:endParaRPr dirty="0" sz="1600">
              <a:sym typeface="Arial"/>
            </a:endParaRPr>
          </a:p>
        </p:txBody>
      </p:sp>
      <p:pic>
        <p:nvPicPr>
          <p:cNvPr id="2097210" name="图片 62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16200000">
            <a:off x="5027321" y="1329363"/>
            <a:ext cx="905852" cy="1120992"/>
          </a:xfrm>
          <a:prstGeom prst="rect"/>
        </p:spPr>
      </p:pic>
      <p:sp>
        <p:nvSpPr>
          <p:cNvPr id="1048674" name="Shape 126"/>
          <p:cNvSpPr txBox="1"/>
          <p:nvPr/>
        </p:nvSpPr>
        <p:spPr>
          <a:xfrm>
            <a:off x="4692570" y="3669546"/>
            <a:ext cx="2263805" cy="338554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>
              <a:defRPr b="1" sz="1600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dirty="0" lang="en-US">
                <a:sym typeface="Arial"/>
              </a:rPr>
              <a:t>Data synchronization</a:t>
            </a:r>
            <a:endParaRPr dirty="0">
              <a:sym typeface="Arial"/>
            </a:endParaRPr>
          </a:p>
        </p:txBody>
      </p:sp>
      <p:pic>
        <p:nvPicPr>
          <p:cNvPr id="2097211" name="图片 88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5400000">
            <a:off x="5843751" y="2551359"/>
            <a:ext cx="905852" cy="1120992"/>
          </a:xfrm>
          <a:prstGeom prst="rect"/>
        </p:spPr>
      </p:pic>
      <p:pic>
        <p:nvPicPr>
          <p:cNvPr id="2097212" name="图片 101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4683511" y="2411294"/>
            <a:ext cx="1120992" cy="1120992"/>
          </a:xfrm>
          <a:prstGeom prst="rect"/>
        </p:spPr>
      </p:pic>
      <p:pic>
        <p:nvPicPr>
          <p:cNvPr id="2097213" name="图片 102"/>
          <p:cNvPicPr>
            <a:picLocks noChangeAspect="1"/>
          </p:cNvPicPr>
          <p:nvPr/>
        </p:nvPicPr>
        <p:blipFill>
          <a:blip xmlns:r="http://schemas.openxmlformats.org/officeDocument/2006/relationships"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4362953" y="2824949"/>
            <a:ext cx="703170" cy="703170"/>
          </a:xfrm>
          <a:prstGeom prst="rect"/>
        </p:spPr>
      </p:pic>
      <p:pic>
        <p:nvPicPr>
          <p:cNvPr id="2097214" name="图片 103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6058768" y="1564296"/>
            <a:ext cx="1120992" cy="1120992"/>
          </a:xfrm>
          <a:prstGeom prst="rect"/>
        </p:spPr>
      </p:pic>
      <p:pic>
        <p:nvPicPr>
          <p:cNvPr id="2097215" name="图片 104"/>
          <p:cNvPicPr>
            <a:picLocks noChangeAspect="1"/>
          </p:cNvPicPr>
          <p:nvPr/>
        </p:nvPicPr>
        <p:blipFill>
          <a:blip xmlns:r="http://schemas.openxmlformats.org/officeDocument/2006/relationships"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5738210" y="1977951"/>
            <a:ext cx="703170" cy="703170"/>
          </a:xfrm>
          <a:prstGeom prst="rect"/>
        </p:spPr>
      </p:pic>
      <p:sp>
        <p:nvSpPr>
          <p:cNvPr id="1048675" name="矩形 33"/>
          <p:cNvSpPr/>
          <p:nvPr/>
        </p:nvSpPr>
        <p:spPr>
          <a:xfrm>
            <a:off x="857471" y="1417532"/>
            <a:ext cx="10329521" cy="358141"/>
          </a:xfrm>
          <a:prstGeom prst="rect"/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1048676" name="标题 4"/>
          <p:cNvSpPr txBox="1"/>
          <p:nvPr/>
        </p:nvSpPr>
        <p:spPr bwMode="auto">
          <a:xfrm>
            <a:off x="2408655" y="3211737"/>
            <a:ext cx="8252741" cy="686985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/>
          <a:lstStyle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3600">
                <a:solidFill>
                  <a:srgbClr val="698ECF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2pPr>
            <a:lvl3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3pPr>
            <a:lvl4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4pPr>
            <a:lvl5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5pPr>
            <a:lvl6pPr algn="l" eaLnBrk="1" fontAlgn="base" hangingPunct="1" marL="4572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algn="l" eaLnBrk="1" fontAlgn="base" hangingPunct="1" marL="9144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algn="l" eaLnBrk="1" fontAlgn="base" hangingPunct="1" marL="13716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algn="l" eaLnBrk="1" fontAlgn="base" hangingPunct="1" marL="18288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altLang="zh-CN" dirty="0" kern="0" lang="en-US">
                <a:solidFill>
                  <a:srgbClr val="FF0000"/>
                </a:solidFill>
              </a:rPr>
              <a:t>Crash recovery processes can have bugs!</a:t>
            </a:r>
          </a:p>
        </p:txBody>
      </p:sp>
      <p:pic>
        <p:nvPicPr>
          <p:cNvPr id="2097216" name="图片 35"/>
          <p:cNvPicPr>
            <a:picLocks noChangeAspect="1"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>
            <a:off x="1552754" y="3029754"/>
            <a:ext cx="794133" cy="887851"/>
          </a:xfrm>
          <a:prstGeom prst="rect"/>
        </p:spPr>
      </p:pic>
    </p:spTree>
  </p:cSld>
  <p:clrMapOvr>
    <a:masterClrMapping/>
  </p:clrMapOvr>
  <p:transition advTm="13334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内容占位符 1"/>
          <p:cNvSpPr>
            <a:spLocks noGrp="1"/>
          </p:cNvSpPr>
          <p:nvPr>
            <p:ph idx="1"/>
          </p:nvPr>
        </p:nvSpPr>
        <p:spPr>
          <a:xfrm>
            <a:off x="2658045" y="1226628"/>
            <a:ext cx="8603514" cy="846386"/>
          </a:xfrm>
        </p:spPr>
        <p:txBody>
          <a:bodyPr/>
          <a:p>
            <a:pPr indent="0" marL="0">
              <a:buNone/>
            </a:pPr>
            <a:r>
              <a:rPr altLang="zh-CN" dirty="0" sz="2400" lang="en-US"/>
              <a:t>zookeeper fails to start because of inconsistent epoch</a:t>
            </a:r>
          </a:p>
          <a:p>
            <a:pPr indent="0" marL="0">
              <a:spcBef>
                <a:spcPts val="600"/>
              </a:spcBef>
              <a:buNone/>
            </a:pPr>
            <a:r>
              <a:rPr altLang="zh-CN" b="0" dirty="0" sz="2000" lang="en-US"/>
              <a:t>https://issues.apache.org/jira/browse/ZOOKEEPER-1653</a:t>
            </a:r>
            <a:endParaRPr altLang="en-US" b="0" dirty="0" sz="2000" lang="zh-CN"/>
          </a:p>
        </p:txBody>
      </p:sp>
      <p:sp>
        <p:nvSpPr>
          <p:cNvPr id="1048681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sz="4400" lang="en-US"/>
              <a:t>A real-world crash recovery bug</a:t>
            </a:r>
            <a:endParaRPr altLang="en-US" dirty="0" lang="zh-CN"/>
          </a:p>
        </p:txBody>
      </p:sp>
      <p:cxnSp>
        <p:nvCxnSpPr>
          <p:cNvPr id="3145743" name="直接箭头连接符 8"/>
          <p:cNvCxnSpPr>
            <a:cxnSpLocks/>
          </p:cNvCxnSpPr>
          <p:nvPr/>
        </p:nvCxnSpPr>
        <p:spPr>
          <a:xfrm flipH="1">
            <a:off x="5752431" y="3317123"/>
            <a:ext cx="2689945" cy="227662"/>
          </a:xfrm>
          <a:prstGeom prst="straightConnector1"/>
          <a:ln w="57150" cap="rnd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2" name="文本框 9"/>
          <p:cNvSpPr txBox="1"/>
          <p:nvPr/>
        </p:nvSpPr>
        <p:spPr>
          <a:xfrm rot="21307886">
            <a:off x="6330546" y="3093140"/>
            <a:ext cx="1573199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lang="en-US" err="1">
                <a:solidFill>
                  <a:srgbClr val="0070C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NEWLEADER</a:t>
            </a:r>
            <a:endParaRPr altLang="en-US" b="1" dirty="0" sz="1600" lang="zh-CN">
              <a:solidFill>
                <a:srgbClr val="0070C0"/>
              </a:solidFill>
              <a:cs typeface="Linux Libertine" panose="02000503000000000000" pitchFamily="2" charset="0"/>
            </a:endParaRPr>
          </a:p>
        </p:txBody>
      </p:sp>
      <p:sp>
        <p:nvSpPr>
          <p:cNvPr id="1048683" name="流程图: 磁盘 11"/>
          <p:cNvSpPr/>
          <p:nvPr/>
        </p:nvSpPr>
        <p:spPr bwMode="gray">
          <a:xfrm>
            <a:off x="1766850" y="3746865"/>
            <a:ext cx="1608906" cy="468298"/>
          </a:xfrm>
          <a:prstGeom prst="flowChartMagneticDisk"/>
          <a:solidFill>
            <a:schemeClr val="bg1"/>
          </a:solidFill>
          <a:ln w="28575" algn="ctr">
            <a:solidFill>
              <a:srgbClr val="DFC9EF"/>
            </a:solidFill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r>
              <a:rPr altLang="zh-CN" b="1" dirty="0" lang="en-US">
                <a:solidFill>
                  <a:srgbClr val="DFC9EF"/>
                </a:solidFill>
              </a:rPr>
              <a:t>Snapshot</a:t>
            </a:r>
            <a:endParaRPr altLang="en-US" b="1" dirty="0" lang="zh-CN">
              <a:solidFill>
                <a:srgbClr val="DFC9EF"/>
              </a:solidFill>
            </a:endParaRPr>
          </a:p>
        </p:txBody>
      </p:sp>
      <p:sp>
        <p:nvSpPr>
          <p:cNvPr id="1048684" name="流程图: 磁盘 12"/>
          <p:cNvSpPr/>
          <p:nvPr/>
        </p:nvSpPr>
        <p:spPr bwMode="gray">
          <a:xfrm>
            <a:off x="1763493" y="4332834"/>
            <a:ext cx="1608907" cy="468298"/>
          </a:xfrm>
          <a:prstGeom prst="flowChartMagneticDisk"/>
          <a:solidFill>
            <a:schemeClr val="bg1"/>
          </a:solidFill>
          <a:ln w="2857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none">
            <a:prstTxWarp prst="textNoShape"/>
            <a:noAutofit/>
          </a:bodyPr>
          <a:p>
            <a:pPr algn="ctr"/>
            <a:r>
              <a:rPr altLang="zh-CN" b="1" dirty="0" lang="en-US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currentEpoch</a:t>
            </a:r>
            <a:endParaRPr altLang="en-US" b="1" dirty="0" lang="zh-C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145744" name="直接箭头连接符 13"/>
          <p:cNvCxnSpPr>
            <a:cxnSpLocks/>
            <a:endCxn id="1048683" idx="4"/>
          </p:cNvCxnSpPr>
          <p:nvPr/>
        </p:nvCxnSpPr>
        <p:spPr>
          <a:xfrm flipH="1">
            <a:off x="3375756" y="3712737"/>
            <a:ext cx="2269099" cy="268277"/>
          </a:xfrm>
          <a:prstGeom prst="straightConnector1"/>
          <a:ln w="57150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5" name="文本框 16"/>
          <p:cNvSpPr txBox="1"/>
          <p:nvPr/>
        </p:nvSpPr>
        <p:spPr>
          <a:xfrm rot="21260010">
            <a:off x="3773895" y="3467094"/>
            <a:ext cx="1887873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lang="en-US">
                <a:ea typeface="Linux Libertine" panose="02000503000000000000" pitchFamily="2" charset="0"/>
                <a:cs typeface="Linux Libertine" panose="02000503000000000000" pitchFamily="2" charset="0"/>
              </a:rPr>
              <a:t>Take snapshot</a:t>
            </a:r>
            <a:endParaRPr altLang="en-US" b="1" dirty="0" sz="1600" lang="zh-CN">
              <a:cs typeface="Linux Libertine" panose="02000503000000000000" pitchFamily="2" charset="0"/>
            </a:endParaRPr>
          </a:p>
        </p:txBody>
      </p:sp>
      <p:cxnSp>
        <p:nvCxnSpPr>
          <p:cNvPr id="3145745" name="直接箭头连接符 20"/>
          <p:cNvCxnSpPr>
            <a:cxnSpLocks/>
            <a:endCxn id="1048684" idx="4"/>
          </p:cNvCxnSpPr>
          <p:nvPr/>
        </p:nvCxnSpPr>
        <p:spPr>
          <a:xfrm flipH="1">
            <a:off x="3372400" y="4320890"/>
            <a:ext cx="2319188" cy="246093"/>
          </a:xfrm>
          <a:prstGeom prst="straightConnector1"/>
          <a:ln w="57150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6" name="文本框 21"/>
          <p:cNvSpPr txBox="1"/>
          <p:nvPr/>
        </p:nvSpPr>
        <p:spPr>
          <a:xfrm rot="21260010">
            <a:off x="3650522" y="4047263"/>
            <a:ext cx="2489602" cy="33855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dirty="0" sz="1600" lang="en-US">
                <a:ea typeface="Linux Libertine" panose="02000503000000000000" pitchFamily="2" charset="0"/>
                <a:cs typeface="Linux Libertine" panose="02000503000000000000" pitchFamily="2" charset="0"/>
              </a:rPr>
              <a:t>Write current epoch</a:t>
            </a:r>
            <a:endParaRPr altLang="en-US" b="1" dirty="0" sz="1600" lang="zh-CN">
              <a:cs typeface="Linux Libertine" panose="02000503000000000000" pitchFamily="2" charset="0"/>
            </a:endParaRPr>
          </a:p>
        </p:txBody>
      </p:sp>
      <p:sp>
        <p:nvSpPr>
          <p:cNvPr id="1048687" name="文本框 23"/>
          <p:cNvSpPr txBox="1"/>
          <p:nvPr/>
        </p:nvSpPr>
        <p:spPr>
          <a:xfrm>
            <a:off x="3347533" y="4163917"/>
            <a:ext cx="411481" cy="358141"/>
          </a:xfrm>
          <a:prstGeom prst="rect"/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Cambria Math" panose="02040503050406030204" pitchFamily="18" charset="0"/>
              </a:defRPr>
            </a:lvl1pPr>
          </a:lstStyle>
          <a:p>
            <a:r>
              <a:rPr altLang="zh-CN" dirty="0" lang="en-US"/>
              <a:t>③</a:t>
            </a:r>
            <a:endParaRPr altLang="en-US" dirty="0" lang="zh-CN"/>
          </a:p>
        </p:txBody>
      </p:sp>
      <p:sp>
        <p:nvSpPr>
          <p:cNvPr id="1048688" name="矩形 24"/>
          <p:cNvSpPr/>
          <p:nvPr/>
        </p:nvSpPr>
        <p:spPr>
          <a:xfrm>
            <a:off x="6014119" y="3125519"/>
            <a:ext cx="411481" cy="358140"/>
          </a:xfrm>
          <a:prstGeom prst="rect"/>
        </p:spPr>
        <p:txBody>
          <a:bodyPr wrap="none">
            <a:spAutoFit/>
          </a:bodyPr>
          <a:p>
            <a:r>
              <a:rPr altLang="en-US" b="1" dirty="0" lang="zh-CN">
                <a:solidFill>
                  <a:srgbClr val="C00000"/>
                </a:solidFill>
                <a:latin typeface="Cambria Math" panose="02040503050406030204" pitchFamily="18" charset="0"/>
              </a:rPr>
              <a:t>①</a:t>
            </a:r>
            <a:endParaRPr altLang="en-US" dirty="0" lang="zh-CN">
              <a:solidFill>
                <a:srgbClr val="C00000"/>
              </a:solidFill>
            </a:endParaRPr>
          </a:p>
        </p:txBody>
      </p:sp>
      <p:sp>
        <p:nvSpPr>
          <p:cNvPr id="1048689" name="矩形 25"/>
          <p:cNvSpPr/>
          <p:nvPr/>
        </p:nvSpPr>
        <p:spPr>
          <a:xfrm>
            <a:off x="3471212" y="3590341"/>
            <a:ext cx="411481" cy="358140"/>
          </a:xfrm>
          <a:prstGeom prst="rect"/>
        </p:spPr>
        <p:txBody>
          <a:bodyPr wrap="none">
            <a:spAutoFit/>
          </a:bodyPr>
          <a:p>
            <a:r>
              <a:rPr altLang="en-US" b="1" dirty="0" lang="zh-CN">
                <a:solidFill>
                  <a:srgbClr val="C00000"/>
                </a:solidFill>
                <a:latin typeface="Cambria Math" panose="02040503050406030204" pitchFamily="18" charset="0"/>
              </a:rPr>
              <a:t>②</a:t>
            </a:r>
          </a:p>
        </p:txBody>
      </p:sp>
      <p:cxnSp>
        <p:nvCxnSpPr>
          <p:cNvPr id="3145746" name="直接连接符 27"/>
          <p:cNvCxnSpPr>
            <a:cxnSpLocks/>
          </p:cNvCxnSpPr>
          <p:nvPr/>
        </p:nvCxnSpPr>
        <p:spPr>
          <a:xfrm>
            <a:off x="5692773" y="3018888"/>
            <a:ext cx="0" cy="2812835"/>
          </a:xfrm>
          <a:prstGeom prst="line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90" name="文本框 28"/>
          <p:cNvSpPr txBox="1"/>
          <p:nvPr/>
        </p:nvSpPr>
        <p:spPr>
          <a:xfrm>
            <a:off x="5203047" y="2630400"/>
            <a:ext cx="977081" cy="338554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rtlCol="0" wrap="square">
            <a:spAutoFit/>
          </a:bodyPr>
          <a:lstStyle>
            <a:defPPr>
              <a:defRPr lang="en-US"/>
            </a:defPPr>
            <a:lvl1pPr algn="ctr">
              <a:defRPr sz="1600" i="1"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altLang="zh-CN" dirty="0" lang="en-US"/>
              <a:t>Follower</a:t>
            </a:r>
            <a:endParaRPr altLang="en-US" dirty="0" lang="zh-CN"/>
          </a:p>
        </p:txBody>
      </p:sp>
      <p:cxnSp>
        <p:nvCxnSpPr>
          <p:cNvPr id="3145747" name="直接连接符 29"/>
          <p:cNvCxnSpPr>
            <a:cxnSpLocks/>
          </p:cNvCxnSpPr>
          <p:nvPr/>
        </p:nvCxnSpPr>
        <p:spPr>
          <a:xfrm>
            <a:off x="8442375" y="3026991"/>
            <a:ext cx="0" cy="2855532"/>
          </a:xfrm>
          <a:prstGeom prst="line"/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91" name="闪电形 26"/>
          <p:cNvSpPr/>
          <p:nvPr/>
        </p:nvSpPr>
        <p:spPr>
          <a:xfrm>
            <a:off x="5340692" y="3822861"/>
            <a:ext cx="645062" cy="1130966"/>
          </a:xfrm>
          <a:prstGeom prst="lightningBolt"/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rtlCol="0" tIns="45720" vert="horz" wrap="square">
            <a:spAutoFit/>
          </a:bodyPr>
          <a:p>
            <a:pPr algn="l" defTabSz="914400" eaLnBrk="1" fontAlgn="base" hangingPunct="1" indent="-342900" latinLnBrk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altLang="en-US" baseline="0" b="1" cap="none" sz="1800" i="0" kumimoji="0" lang="zh-CN" normalizeH="0" strike="noStrike" u="none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pic>
        <p:nvPicPr>
          <p:cNvPr id="2097217" name="Shape 56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390483" y="4764355"/>
            <a:ext cx="492700" cy="492700"/>
          </a:xfrm>
          <a:prstGeom prst="rect"/>
          <a:noFill/>
          <a:ln>
            <a:noFill/>
          </a:ln>
        </p:spPr>
      </p:pic>
      <p:sp>
        <p:nvSpPr>
          <p:cNvPr id="1048692" name="对话气泡: 矩形 38"/>
          <p:cNvSpPr/>
          <p:nvPr/>
        </p:nvSpPr>
        <p:spPr bwMode="gray">
          <a:xfrm>
            <a:off x="6095675" y="3631131"/>
            <a:ext cx="3872835" cy="1076408"/>
          </a:xfrm>
          <a:prstGeom prst="wedgeRectCallout">
            <a:avLst>
              <a:gd name="adj1" fmla="val -57047"/>
              <a:gd name="adj2" fmla="val -27051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r>
              <a:rPr altLang="zh-CN" b="1" dirty="0" sz="1600" lang="en-US">
                <a:solidFill>
                  <a:schemeClr val="tx1"/>
                </a:solidFill>
              </a:rPr>
              <a:t>case </a:t>
            </a:r>
            <a:r>
              <a:rPr altLang="zh-CN" b="1" dirty="0" sz="1600" lang="en-US" err="1">
                <a:solidFill>
                  <a:schemeClr val="tx1"/>
                </a:solidFill>
              </a:rPr>
              <a:t>Leader.NEWLEADER</a:t>
            </a:r>
            <a:r>
              <a:rPr altLang="zh-CN" b="1" dirty="0" sz="1600" lang="en-US">
                <a:solidFill>
                  <a:schemeClr val="tx1"/>
                </a:solidFill>
              </a:rPr>
              <a:t>:</a:t>
            </a:r>
          </a:p>
          <a:p>
            <a:r>
              <a:rPr altLang="zh-CN" b="1" dirty="0" sz="1600" lang="en-US">
                <a:solidFill>
                  <a:schemeClr val="tx1"/>
                </a:solidFill>
              </a:rPr>
              <a:t>       </a:t>
            </a:r>
            <a:r>
              <a:rPr altLang="zh-CN" b="1" dirty="0" sz="1600" lang="en-US" err="1">
                <a:solidFill>
                  <a:schemeClr val="tx1"/>
                </a:solidFill>
              </a:rPr>
              <a:t>zk.takeSnapshot</a:t>
            </a:r>
            <a:r>
              <a:rPr altLang="zh-CN" b="1" dirty="0" sz="1600" lang="en-US">
                <a:solidFill>
                  <a:schemeClr val="tx1"/>
                </a:solidFill>
              </a:rPr>
              <a:t>();</a:t>
            </a:r>
          </a:p>
          <a:p>
            <a:r>
              <a:rPr altLang="zh-CN" b="1" dirty="0" sz="1600" lang="en-US">
                <a:solidFill>
                  <a:schemeClr val="tx1"/>
                </a:solidFill>
              </a:rPr>
              <a:t>       </a:t>
            </a:r>
            <a:r>
              <a:rPr altLang="zh-CN" b="1" dirty="0" sz="1600" lang="en-US" err="1">
                <a:solidFill>
                  <a:schemeClr val="tx1"/>
                </a:solidFill>
              </a:rPr>
              <a:t>self.setCurrentEpoch</a:t>
            </a:r>
            <a:r>
              <a:rPr altLang="zh-CN" b="1" dirty="0" sz="1600" lang="en-US">
                <a:solidFill>
                  <a:schemeClr val="tx1"/>
                </a:solidFill>
              </a:rPr>
              <a:t>(</a:t>
            </a:r>
            <a:r>
              <a:rPr altLang="zh-CN" b="1" dirty="0" sz="1600" lang="en-US" err="1">
                <a:solidFill>
                  <a:schemeClr val="tx1"/>
                </a:solidFill>
              </a:rPr>
              <a:t>newEpoch</a:t>
            </a:r>
            <a:r>
              <a:rPr altLang="zh-CN" b="1" dirty="0" sz="1600" lang="en-US">
                <a:solidFill>
                  <a:schemeClr val="tx1"/>
                </a:solidFill>
              </a:rPr>
              <a:t>);</a:t>
            </a:r>
          </a:p>
          <a:p>
            <a:r>
              <a:rPr altLang="zh-CN" b="1" dirty="0" sz="1600" lang="en-US">
                <a:solidFill>
                  <a:schemeClr val="tx1"/>
                </a:solidFill>
              </a:rPr>
              <a:t>       …</a:t>
            </a:r>
            <a:endParaRPr altLang="en-US" b="1" dirty="0" sz="1600" lang="zh-CN">
              <a:solidFill>
                <a:schemeClr val="tx1"/>
              </a:solidFill>
            </a:endParaRPr>
          </a:p>
        </p:txBody>
      </p:sp>
      <p:sp>
        <p:nvSpPr>
          <p:cNvPr id="1048693" name="对话气泡: 矩形 39"/>
          <p:cNvSpPr/>
          <p:nvPr/>
        </p:nvSpPr>
        <p:spPr bwMode="gray">
          <a:xfrm>
            <a:off x="1932640" y="5175136"/>
            <a:ext cx="3414502" cy="949739"/>
          </a:xfrm>
          <a:prstGeom prst="wedgeRectCallout">
            <a:avLst>
              <a:gd name="adj1" fmla="val 56781"/>
              <a:gd name="adj2" fmla="val -23474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r>
              <a:rPr altLang="zh-CN" b="1" dirty="0" sz="1600" lang="en-US">
                <a:solidFill>
                  <a:schemeClr val="tx1"/>
                </a:solidFill>
              </a:rPr>
              <a:t>if (</a:t>
            </a:r>
            <a:r>
              <a:rPr altLang="zh-CN" b="1" dirty="0" sz="1600" lang="en-US" err="1">
                <a:solidFill>
                  <a:srgbClr val="7030A0"/>
                </a:solidFill>
              </a:rPr>
              <a:t>epochOfZxid</a:t>
            </a:r>
            <a:r>
              <a:rPr altLang="zh-CN" b="1" dirty="0" sz="1600" lang="en-US">
                <a:solidFill>
                  <a:schemeClr val="tx1"/>
                </a:solidFill>
              </a:rPr>
              <a:t> &gt; </a:t>
            </a:r>
            <a:r>
              <a:rPr altLang="zh-CN" b="1" dirty="0" sz="1600" lang="en-US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currentEpoch</a:t>
            </a:r>
            <a:r>
              <a:rPr altLang="zh-CN" b="1" dirty="0" sz="1600" lang="en-US">
                <a:solidFill>
                  <a:schemeClr val="tx1"/>
                </a:solidFill>
              </a:rPr>
              <a:t>){</a:t>
            </a:r>
          </a:p>
          <a:p>
            <a:r>
              <a:rPr altLang="zh-CN" b="1" dirty="0" sz="1600" lang="en-US">
                <a:solidFill>
                  <a:schemeClr val="tx1"/>
                </a:solidFill>
              </a:rPr>
              <a:t>    // </a:t>
            </a:r>
            <a:r>
              <a:rPr altLang="zh-CN" b="1" dirty="0" sz="1600" lang="en-US">
                <a:solidFill>
                  <a:srgbClr val="FF0000"/>
                </a:solidFill>
              </a:rPr>
              <a:t>Stop itself</a:t>
            </a:r>
          </a:p>
          <a:p>
            <a:r>
              <a:rPr altLang="zh-CN" b="1" dirty="0" sz="1600" lang="en-US">
                <a:solidFill>
                  <a:schemeClr val="tx1"/>
                </a:solidFill>
              </a:rPr>
              <a:t>}</a:t>
            </a:r>
            <a:endParaRPr altLang="en-US" b="1" dirty="0" sz="1600" lang="zh-CN">
              <a:solidFill>
                <a:schemeClr val="tx1"/>
              </a:solidFill>
            </a:endParaRPr>
          </a:p>
        </p:txBody>
      </p:sp>
      <p:sp>
        <p:nvSpPr>
          <p:cNvPr id="1048694" name="矩形: 圆角 40"/>
          <p:cNvSpPr/>
          <p:nvPr/>
        </p:nvSpPr>
        <p:spPr bwMode="gray">
          <a:xfrm>
            <a:off x="5960702" y="5529435"/>
            <a:ext cx="1610987" cy="455033"/>
          </a:xfrm>
          <a:prstGeom prst="roundRect"/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r>
              <a:rPr altLang="zh-CN" b="1" dirty="0" lang="en-US">
                <a:solidFill>
                  <a:schemeClr val="bg1"/>
                </a:solidFill>
              </a:rPr>
              <a:t>Fail to start!</a:t>
            </a:r>
          </a:p>
        </p:txBody>
      </p:sp>
      <p:pic>
        <p:nvPicPr>
          <p:cNvPr id="2097218" name="图片 4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441377" y="5440725"/>
            <a:ext cx="500422" cy="559478"/>
          </a:xfrm>
          <a:prstGeom prst="rect"/>
        </p:spPr>
      </p:pic>
      <p:pic>
        <p:nvPicPr>
          <p:cNvPr id="2097219" name="Picture 6" descr="Integrations-ApacheZookeeper-340x216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53" t="16103" r="2318" b="16027"/>
          <a:stretch>
            <a:fillRect/>
          </a:stretch>
        </p:blipFill>
        <p:spPr>
          <a:xfrm>
            <a:off x="748740" y="1211404"/>
            <a:ext cx="1815547" cy="853406"/>
          </a:xfrm>
          <a:prstGeom prst="rect"/>
        </p:spPr>
      </p:pic>
      <p:sp>
        <p:nvSpPr>
          <p:cNvPr id="1048695" name="文本框 47"/>
          <p:cNvSpPr txBox="1"/>
          <p:nvPr/>
        </p:nvSpPr>
        <p:spPr>
          <a:xfrm>
            <a:off x="7953834" y="2628727"/>
            <a:ext cx="977081" cy="338554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txBody>
          <a:bodyPr rtlCol="0" wrap="square">
            <a:spAutoFit/>
          </a:bodyPr>
          <a:lstStyle>
            <a:defPPr>
              <a:defRPr lang="en-US"/>
            </a:defPPr>
            <a:lvl1pPr algn="ctr">
              <a:defRPr sz="1600" i="1"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altLang="zh-CN" dirty="0" lang="en-US"/>
              <a:t>Leader</a:t>
            </a:r>
            <a:endParaRPr altLang="en-US" dirty="0" lang="zh-CN"/>
          </a:p>
        </p:txBody>
      </p:sp>
      <p:cxnSp>
        <p:nvCxnSpPr>
          <p:cNvPr id="3145748" name="连接符: 曲线 49"/>
          <p:cNvCxnSpPr>
            <a:cxnSpLocks/>
            <a:stCxn id="1048683" idx="2"/>
            <a:endCxn id="1048696" idx="1"/>
          </p:cNvCxnSpPr>
          <p:nvPr/>
        </p:nvCxnSpPr>
        <p:spPr>
          <a:xfrm rot="10800000" flipH="1" flipV="1">
            <a:off x="1766850" y="3981013"/>
            <a:ext cx="456000" cy="1428271"/>
          </a:xfrm>
          <a:prstGeom prst="curvedConnector3">
            <a:avLst>
              <a:gd name="adj1" fmla="val -50132"/>
            </a:avLst>
          </a:prstGeom>
          <a:ln w="28575" cap="rnd">
            <a:solidFill>
              <a:srgbClr val="7030A0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9" name="连接符: 曲线 50"/>
          <p:cNvCxnSpPr>
            <a:cxnSpLocks/>
            <a:stCxn id="1048684" idx="3"/>
            <a:endCxn id="1048697" idx="0"/>
          </p:cNvCxnSpPr>
          <p:nvPr/>
        </p:nvCxnSpPr>
        <p:spPr>
          <a:xfrm rot="16200000" flipH="1">
            <a:off x="3239050" y="4130029"/>
            <a:ext cx="482634" cy="1824840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accent6">
                <a:lumMod val="20000"/>
                <a:lumOff val="8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6" name="矩形 4"/>
          <p:cNvSpPr/>
          <p:nvPr/>
        </p:nvSpPr>
        <p:spPr bwMode="gray">
          <a:xfrm>
            <a:off x="2222850" y="5281531"/>
            <a:ext cx="1305784" cy="255508"/>
          </a:xfrm>
          <a:prstGeom prst="rect"/>
          <a:noFill/>
          <a:ln w="28575" algn="ctr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697" name="矩形 35"/>
          <p:cNvSpPr/>
          <p:nvPr/>
        </p:nvSpPr>
        <p:spPr bwMode="gray">
          <a:xfrm>
            <a:off x="3719043" y="5283766"/>
            <a:ext cx="1347487" cy="255508"/>
          </a:xfrm>
          <a:prstGeom prst="rect"/>
          <a:noFill/>
          <a:ln w="28575" algn="ctr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anchor="ctr" rtlCol="0" wrap="none"/>
          <a:p>
            <a:pPr algn="ctr"/>
            <a:endParaRPr altLang="en-US" b="1" dirty="0" lang="zh-CN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 advTm="37230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dur="100" fill="hold" id="18"/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fill="hold" id="19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100" fill="hold" id="20"/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dur="100" fill="hold" id="21"/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30" nodeType="clickEffect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dur="100" fill="hold" id="31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fill="hold" id="32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100" fill="hold" id="33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dur="100" fill="hold" id="34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5" nodeType="withEffect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dur="100" fill="hold" id="46"/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fill="hold" grpId="0" id="47" nodeType="withEffect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dur="100" fill="hold" id="48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CB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fill="hold" id="49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100" fill="hold" id="50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EBCBC"/>
                                      </p:to>
                                    </p:animClr>
                                    <p:set>
                                      <p:cBhvr>
                                        <p:cTn dur="100" fill="hold" id="51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2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100" fill="hold" id="53"/>
                                        <p:tgtEl>
                                          <p:spTgt spid="31457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dur="100" fill="hold" id="54"/>
                                        <p:tgtEl>
                                          <p:spTgt spid="31457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5" nodeType="withEffect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dur="100" fill="hold" id="56"/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fill="hold" id="57" nodeType="withEffect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dur="100" fill="hold" id="58"/>
                                        <p:tgtEl>
                                          <p:spTgt spid="104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fill="hold" id="59" nodeType="withEffect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dur="100" fill="hold" id="60"/>
                                        <p:tgtEl>
                                          <p:spTgt spid="1048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6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6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3" grpId="0" animBg="1"/>
      <p:bldP spid="1048684" grpId="0" animBg="1"/>
      <p:bldP spid="1048684" grpId="1" animBg="1"/>
      <p:bldP spid="1048685" grpId="0"/>
      <p:bldP spid="1048686" grpId="0"/>
      <p:bldP spid="1048686" grpId="1"/>
      <p:bldP spid="1048687" grpId="0"/>
      <p:bldP spid="1048687" grpId="1"/>
      <p:bldP spid="1048689" grpId="0"/>
      <p:bldP spid="1048691" grpId="0" animBg="1"/>
      <p:bldP spid="1048692" grpId="0" uiExpand="1" build="allAtOnce" animBg="1"/>
      <p:bldP spid="1048693" grpId="0" animBg="1"/>
      <p:bldP spid="1048694" grpId="0" animBg="1"/>
      <p:bldP spid="1048696" grpId="0" animBg="1"/>
      <p:bldP spid="10486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内容占位符 1"/>
          <p:cNvSpPr>
            <a:spLocks noGrp="1"/>
          </p:cNvSpPr>
          <p:nvPr>
            <p:ph idx="1"/>
          </p:nvPr>
        </p:nvSpPr>
        <p:spPr>
          <a:xfrm>
            <a:off x="925397" y="1379799"/>
            <a:ext cx="10341205" cy="3647441"/>
          </a:xfrm>
          <a:noFill/>
          <a:ln w="9525" algn="ctr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spAutoFit/>
          </a:bodyPr>
          <a:p>
            <a:r>
              <a:rPr altLang="zh-CN" dirty="0" sz="2400" lang="en-US"/>
              <a:t>Empirical bug studies in distributed systems</a:t>
            </a:r>
          </a:p>
          <a:p>
            <a:pPr lvl="1"/>
            <a:r>
              <a:rPr altLang="zh-CN" b="0" dirty="0" sz="2400" lang="en-US"/>
              <a:t>Cloud bug study [1] </a:t>
            </a:r>
          </a:p>
          <a:p>
            <a:pPr lvl="1"/>
            <a:r>
              <a:rPr altLang="zh-CN" b="0" dirty="0" sz="2400" lang="en-US"/>
              <a:t>Distributed concurrency bugs [2]</a:t>
            </a:r>
          </a:p>
          <a:p>
            <a:pPr lvl="1"/>
            <a:r>
              <a:rPr altLang="zh-CN" b="0" dirty="0" sz="2400" lang="en-US"/>
              <a:t>Timeout issues [3]</a:t>
            </a:r>
            <a:endParaRPr altLang="zh-CN" dirty="0" sz="2400" lang="en-US"/>
          </a:p>
          <a:p>
            <a:r>
              <a:rPr altLang="zh-CN" dirty="0" sz="2400" lang="en-US"/>
              <a:t>Existing CR bug detection – Treat a distributed system as a black/grey box</a:t>
            </a:r>
          </a:p>
          <a:p>
            <a:pPr lvl="1"/>
            <a:r>
              <a:rPr altLang="zh-CN" b="0" dirty="0" sz="2400" lang="en-US"/>
              <a:t>Model checking [4]</a:t>
            </a:r>
          </a:p>
          <a:p>
            <a:pPr lvl="1"/>
            <a:r>
              <a:rPr altLang="zh-CN" b="0" dirty="0" sz="2400" lang="en-US"/>
              <a:t>Crash injection [5]</a:t>
            </a:r>
          </a:p>
        </p:txBody>
      </p:sp>
      <p:sp>
        <p:nvSpPr>
          <p:cNvPr id="1048702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>
                <a:sym typeface="Calibri"/>
              </a:rPr>
              <a:t>Understanding CR bugs is important!</a:t>
            </a:r>
            <a:endParaRPr altLang="en-US" dirty="0" lang="zh-CN"/>
          </a:p>
        </p:txBody>
      </p:sp>
      <p:sp>
        <p:nvSpPr>
          <p:cNvPr id="1048703" name="Text Box 6"/>
          <p:cNvSpPr txBox="1">
            <a:spLocks noChangeArrowheads="1"/>
          </p:cNvSpPr>
          <p:nvPr/>
        </p:nvSpPr>
        <p:spPr bwMode="auto">
          <a:xfrm>
            <a:off x="-33457" y="5445626"/>
            <a:ext cx="12070080" cy="1361441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eaLnBrk="0" hangingPunct="0" indent="-285750" marL="74295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eaLnBrk="0" hangingPunct="0" indent="-228600" marL="114300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eaLnBrk="0" hangingPunct="0" indent="-228600" marL="160020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eaLnBrk="0" hangingPunct="0" indent="-228600" marL="2057400"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 indent="-347663" marL="252000">
              <a:lnSpc>
                <a:spcPct val="125000"/>
              </a:lnSpc>
            </a:pP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</a:t>
            </a:r>
            <a:r>
              <a:rPr altLang="zh-CN" b="0" dirty="0" sz="1400" lang="en-US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H. </a:t>
            </a:r>
            <a:r>
              <a:rPr altLang="zh-CN" b="0" dirty="0" sz="1400" lang="en-US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Gunawi</a:t>
            </a:r>
            <a:r>
              <a:rPr altLang="zh-CN" b="0" dirty="0" sz="1400" lang="en-US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et al., What Bugs Live in the Cloud? A Study of 3000+ Issues in Cloud Systems, </a:t>
            </a:r>
            <a:r>
              <a:rPr altLang="zh-CN" b="0" dirty="0" sz="1400" lang="en-US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SoCC</a:t>
            </a:r>
            <a:r>
              <a:rPr altLang="zh-CN" b="0" dirty="0" sz="1400" lang="en-US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2014.</a:t>
            </a: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</a:t>
            </a:r>
          </a:p>
          <a:p>
            <a:pPr eaLnBrk="1" hangingPunct="1" indent="-347663" marL="252000">
              <a:lnSpc>
                <a:spcPct val="125000"/>
              </a:lnSpc>
            </a:pP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[2] T. Leesatapornwongsa et al., TaxDC: A Taxonomy of Non-Deterministic Concurrency Bugs in Datacenter Distributed Systems, ASPLOS 2016.</a:t>
            </a:r>
          </a:p>
          <a:p>
            <a:pPr eaLnBrk="1" hangingPunct="1" indent="-347663" marL="252000">
              <a:lnSpc>
                <a:spcPct val="125000"/>
              </a:lnSpc>
            </a:pP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[3] T. Dai et al., Understanding Real-World Timeout Problems in Cloud Server Systems, IC2E 2018.</a:t>
            </a:r>
          </a:p>
          <a:p>
            <a:pPr eaLnBrk="1" hangingPunct="1" indent="-347663" marL="252000">
              <a:lnSpc>
                <a:spcPct val="125000"/>
              </a:lnSpc>
            </a:pP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[4] T. Leesatapornwongsa et al., 2014. </a:t>
            </a:r>
            <a:r>
              <a:rPr altLang="zh-CN" b="0" dirty="0" sz="1400" lang="en-US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SAMC</a:t>
            </a: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: Semantic-Aware Model Checking for Fast Discovery of Deep Bugs in Cloud Systems, </a:t>
            </a:r>
            <a:r>
              <a:rPr altLang="zh-CN" b="0" dirty="0" sz="1400" lang="en-US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OSDI</a:t>
            </a: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2014.</a:t>
            </a:r>
          </a:p>
          <a:p>
            <a:pPr eaLnBrk="1" hangingPunct="1" indent="-347663" marL="252000">
              <a:lnSpc>
                <a:spcPct val="125000"/>
              </a:lnSpc>
            </a:pP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[5] H. </a:t>
            </a:r>
            <a:r>
              <a:rPr altLang="zh-CN" b="0" dirty="0" sz="1400" lang="en-US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Gunawi</a:t>
            </a: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et al., FATE and DESTINI: A Framework for Cloud Recovery Testing, </a:t>
            </a:r>
            <a:r>
              <a:rPr altLang="zh-CN" b="0" dirty="0" sz="1400" lang="en-US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NSDI</a:t>
            </a:r>
            <a:r>
              <a:rPr altLang="zh-CN" b="0" dirty="0" sz="1400" lang="en-US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2011.</a:t>
            </a:r>
          </a:p>
        </p:txBody>
      </p:sp>
      <p:sp>
        <p:nvSpPr>
          <p:cNvPr id="1048704" name="标题 4"/>
          <p:cNvSpPr txBox="1"/>
          <p:nvPr/>
        </p:nvSpPr>
        <p:spPr bwMode="auto">
          <a:xfrm>
            <a:off x="6599025" y="3818641"/>
            <a:ext cx="4968552" cy="1152128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/>
          <a:lstStyle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3600">
                <a:solidFill>
                  <a:srgbClr val="698ECF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2pPr>
            <a:lvl3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3pPr>
            <a:lvl4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4pPr>
            <a:lvl5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5pPr>
            <a:lvl6pPr algn="l" eaLnBrk="1" fontAlgn="base" hangingPunct="1" marL="4572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algn="l" eaLnBrk="1" fontAlgn="base" hangingPunct="1" marL="9144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algn="l" eaLnBrk="1" fontAlgn="base" hangingPunct="1" marL="13716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algn="l" eaLnBrk="1" fontAlgn="base" hangingPunct="1" marL="18288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altLang="zh-CN" dirty="0" sz="3200" kern="0" lang="en-US">
                <a:solidFill>
                  <a:srgbClr val="FF0000"/>
                </a:solidFill>
              </a:rPr>
              <a:t>Lack of deep understanding of CR bugs!</a:t>
            </a:r>
          </a:p>
        </p:txBody>
      </p:sp>
      <p:sp>
        <p:nvSpPr>
          <p:cNvPr id="1048705" name="标题 4"/>
          <p:cNvSpPr txBox="1"/>
          <p:nvPr/>
        </p:nvSpPr>
        <p:spPr bwMode="auto">
          <a:xfrm>
            <a:off x="7463121" y="1965381"/>
            <a:ext cx="3240360" cy="663575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/>
          <a:lstStyle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3600">
                <a:solidFill>
                  <a:srgbClr val="698ECF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2pPr>
            <a:lvl3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3pPr>
            <a:lvl4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4pPr>
            <a:lvl5pPr algn="l" eaLnBrk="1" fontAlgn="base" hangingPunct="1" rtl="0">
              <a:spcBef>
                <a:spcPct val="0"/>
              </a:spcBef>
              <a:spcAft>
                <a:spcPct val="0"/>
              </a:spcAft>
              <a:defRPr b="1" sz="3800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5pPr>
            <a:lvl6pPr algn="l" eaLnBrk="1" fontAlgn="base" hangingPunct="1" marL="4572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algn="l" eaLnBrk="1" fontAlgn="base" hangingPunct="1" marL="9144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algn="l" eaLnBrk="1" fontAlgn="base" hangingPunct="1" marL="13716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algn="l" eaLnBrk="1" fontAlgn="base" hangingPunct="1" marL="1828800" rtl="0">
              <a:spcBef>
                <a:spcPct val="0"/>
              </a:spcBef>
              <a:spcAft>
                <a:spcPct val="0"/>
              </a:spcAft>
              <a:defRPr b="1" sz="3800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altLang="zh-CN" dirty="0" sz="3200" kern="0" lang="en-US">
                <a:solidFill>
                  <a:srgbClr val="FF0000"/>
                </a:solidFill>
              </a:rPr>
              <a:t>Not for CR bugs!</a:t>
            </a:r>
          </a:p>
        </p:txBody>
      </p:sp>
    </p:spTree>
    <p:custDataLst>
      <p:tags r:id="rId1"/>
    </p:custDataLst>
  </p:cSld>
  <p:clrMapOvr>
    <a:masterClrMapping/>
  </p:clrMapOvr>
  <p:transition advTm="26055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4" grpId="0"/>
      <p:bldP spid="1048705" grpId="0"/>
    </p:bldLst>
  </p:timing>
</p:sld>
</file>

<file path=ppt/tags/tag1.xml><?xml version="1.0" encoding="utf-8"?>
<p:tagLst xmlns:p="http://schemas.openxmlformats.org/presentationml/2006/main">
  <p:tag name="TIMING" val="|8.4|1.4|1.9"/>
</p:tagLst>
</file>

<file path=ppt/tags/tag10.xml><?xml version="1.0" encoding="utf-8"?>
<p:tagLst xmlns:p="http://schemas.openxmlformats.org/presentationml/2006/main">
  <p:tag name="TIMING" val="|2.2|9.4|2.7"/>
</p:tagLst>
</file>

<file path=ppt/tags/tag11.xml><?xml version="1.0" encoding="utf-8"?>
<p:tagLst xmlns:p="http://schemas.openxmlformats.org/presentationml/2006/main">
  <p:tag name="TIMING" val="|6.3|4.3"/>
</p:tagLst>
</file>

<file path=ppt/tags/tag12.xml><?xml version="1.0" encoding="utf-8"?>
<p:tagLst xmlns:p="http://schemas.openxmlformats.org/presentationml/2006/main">
  <p:tag name="TIMING" val="|4.5"/>
</p:tagLst>
</file>

<file path=ppt/tags/tag13.xml><?xml version="1.0" encoding="utf-8"?>
<p:tagLst xmlns:p="http://schemas.openxmlformats.org/presentationml/2006/main">
  <p:tag name="TIMING" val="|1.9|7|3.5"/>
</p:tagLst>
</file>

<file path=ppt/tags/tag14.xml><?xml version="1.0" encoding="utf-8"?>
<p:tagLst xmlns:p="http://schemas.openxmlformats.org/presentationml/2006/main">
  <p:tag name="TIMING" val="|7.5"/>
</p:tagLst>
</file>

<file path=ppt/tags/tag15.xml><?xml version="1.0" encoding="utf-8"?>
<p:tagLst xmlns:p="http://schemas.openxmlformats.org/presentationml/2006/main">
  <p:tag name="TIMING" val="|7.1|2.8"/>
</p:tagLst>
</file>

<file path=ppt/tags/tag16.xml><?xml version="1.0" encoding="utf-8"?>
<p:tagLst xmlns:p="http://schemas.openxmlformats.org/presentationml/2006/main">
  <p:tag name="TIMING" val="|6.2"/>
</p:tagLst>
</file>

<file path=ppt/tags/tag17.xml><?xml version="1.0" encoding="utf-8"?>
<p:tagLst xmlns:p="http://schemas.openxmlformats.org/presentationml/2006/main">
  <p:tag name="TIMING" val="|9.7|8.5"/>
</p:tagLst>
</file>

<file path=ppt/tags/tag18.xml><?xml version="1.0" encoding="utf-8"?>
<p:tagLst xmlns:p="http://schemas.openxmlformats.org/presentationml/2006/main">
  <p:tag name="TIMING" val="|11.1|9.6|6.1|7.9"/>
</p:tagLst>
</file>

<file path=ppt/tags/tag19.xml><?xml version="1.0" encoding="utf-8"?>
<p:tagLst xmlns:p="http://schemas.openxmlformats.org/presentationml/2006/main">
  <p:tag name="TIMING" val="|5.8|11.4|13.1"/>
</p:tagLst>
</file>

<file path=ppt/tags/tag2.xml><?xml version="1.0" encoding="utf-8"?>
<p:tagLst xmlns:p="http://schemas.openxmlformats.org/presentationml/2006/main">
  <p:tag name="TIMING" val="|16.2|4.1|5.7|1.6|1.8|2.2|4.5|5.9"/>
</p:tagLst>
</file>

<file path=ppt/tags/tag20.xml><?xml version="1.0" encoding="utf-8"?>
<p:tagLst xmlns:p="http://schemas.openxmlformats.org/presentationml/2006/main">
  <p:tag name="TIMING" val="|7|5.7|3.4"/>
</p:tagLst>
</file>

<file path=ppt/tags/tag21.xml><?xml version="1.0" encoding="utf-8"?>
<p:tagLst xmlns:p="http://schemas.openxmlformats.org/presentationml/2006/main">
  <p:tag name="TIMING" val="|9.2"/>
</p:tagLst>
</file>

<file path=ppt/tags/tag22.xml><?xml version="1.0" encoding="utf-8"?>
<p:tagLst xmlns:p="http://schemas.openxmlformats.org/presentationml/2006/main">
  <p:tag name="TIMING" val="|5.5|12.4"/>
</p:tagLst>
</file>

<file path=ppt/tags/tag23.xml><?xml version="1.0" encoding="utf-8"?>
<p:tagLst xmlns:p="http://schemas.openxmlformats.org/presentationml/2006/main">
  <p:tag name="TIMING" val="|4.5|11.3"/>
</p:tagLst>
</file>

<file path=ppt/tags/tag24.xml><?xml version="1.0" encoding="utf-8"?>
<p:tagLst xmlns:p="http://schemas.openxmlformats.org/presentationml/2006/main">
  <p:tag name="TIMING" val="|4.5|8.2|7.7|4.7|1.8"/>
</p:tagLst>
</file>

<file path=ppt/tags/tag25.xml><?xml version="1.0" encoding="utf-8"?>
<p:tagLst xmlns:p="http://schemas.openxmlformats.org/presentationml/2006/main">
  <p:tag name="TIMING" val="|6.6"/>
</p:tagLst>
</file>

<file path=ppt/tags/tag26.xml><?xml version="1.0" encoding="utf-8"?>
<p:tagLst xmlns:p="http://schemas.openxmlformats.org/presentationml/2006/main">
  <p:tag name="TIMING" val="|11.7|8.5"/>
</p:tagLst>
</file>

<file path=ppt/tags/tag27.xml><?xml version="1.0" encoding="utf-8"?>
<p:tagLst xmlns:p="http://schemas.openxmlformats.org/presentationml/2006/main">
  <p:tag name="TIMING" val="|23.2|1"/>
</p:tagLst>
</file>

<file path=ppt/tags/tag28.xml><?xml version="1.0" encoding="utf-8"?>
<p:tagLst xmlns:p="http://schemas.openxmlformats.org/presentationml/2006/main">
  <p:tag name="TIMING" val="|22.5|17.7"/>
</p:tagLst>
</file>

<file path=ppt/tags/tag29.xml><?xml version="1.0" encoding="utf-8"?>
<p:tagLst xmlns:p="http://schemas.openxmlformats.org/presentationml/2006/main">
  <p:tag name="TIMING" val="|3.9|11.6|1.8|10.2"/>
</p:tagLst>
</file>

<file path=ppt/tags/tag3.xml><?xml version="1.0" encoding="utf-8"?>
<p:tagLst xmlns:p="http://schemas.openxmlformats.org/presentationml/2006/main">
  <p:tag name="TIMING" val="|9.2|1|5.5|4.4|5.8|6"/>
</p:tagLst>
</file>

<file path=ppt/tags/tag30.xml><?xml version="1.0" encoding="utf-8"?>
<p:tagLst xmlns:p="http://schemas.openxmlformats.org/presentationml/2006/main">
  <p:tag name="TIMING" val="|16.9"/>
</p:tagLst>
</file>

<file path=ppt/tags/tag31.xml><?xml version="1.0" encoding="utf-8"?>
<p:tagLst xmlns:p="http://schemas.openxmlformats.org/presentationml/2006/main">
  <p:tag name="TIMING" val="|23.8"/>
</p:tagLst>
</file>

<file path=ppt/tags/tag4.xml><?xml version="1.0" encoding="utf-8"?>
<p:tagLst xmlns:p="http://schemas.openxmlformats.org/presentationml/2006/main">
  <p:tag name="TIMING" val="|4.6|9.4"/>
</p:tagLst>
</file>

<file path=ppt/tags/tag5.xml><?xml version="1.0" encoding="utf-8"?>
<p:tagLst xmlns:p="http://schemas.openxmlformats.org/presentationml/2006/main">
  <p:tag name="TIMING" val="|5.9"/>
</p:tagLst>
</file>

<file path=ppt/tags/tag6.xml><?xml version="1.0" encoding="utf-8"?>
<p:tagLst xmlns:p="http://schemas.openxmlformats.org/presentationml/2006/main">
  <p:tag name="TIMING" val="|5|3.8"/>
</p:tagLst>
</file>

<file path=ppt/tags/tag7.xml><?xml version="1.0" encoding="utf-8"?>
<p:tagLst xmlns:p="http://schemas.openxmlformats.org/presentationml/2006/main">
  <p:tag name="TIMING" val="|4.6"/>
</p:tagLst>
</file>

<file path=ppt/tags/tag8.xml><?xml version="1.0" encoding="utf-8"?>
<p:tagLst xmlns:p="http://schemas.openxmlformats.org/presentationml/2006/main">
  <p:tag name="TIMING" val="|3.1"/>
</p:tagLst>
</file>

<file path=ppt/tags/tag9.xml><?xml version="1.0" encoding="utf-8"?>
<p:tagLst xmlns:p="http://schemas.openxmlformats.org/presentationml/2006/main">
  <p:tag name="TIMING" val="|6.4|2.3|7.1"/>
</p:tagLst>
</file>

<file path=ppt/theme/theme1.xml><?xml version="1.0" encoding="utf-8"?>
<a:theme xmlns:a="http://schemas.openxmlformats.org/drawingml/2006/main" name="主题1">
  <a:themeElements>
    <a:clrScheme name="新闻纸">
      <a:dk1>
        <a:sysClr lastClr="000000" val="windowText"/>
      </a:dk1>
      <a:lt1>
        <a:sysClr lastClr="FFFFFF" val="window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  <a:effectLst/>
      </a:spPr>
      <a:bodyPr anchor="ctr" rtlCol="0" wrap="none"/>
      <a:lstStyle>
        <a:defPPr algn="ctr">
          <a:defRPr b="1" dirty="0" smtClean="0">
            <a:solidFill>
              <a:schemeClr val="bg1"/>
            </a:solidFill>
          </a:defRPr>
        </a:defPPr>
      </a:lstStyle>
    </a:spDef>
    <a:lnDef>
      <a:spPr>
        <a:ln w="28575" cap="rnd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rtlCol="0" wrap="none">
        <a:spAutoFit/>
      </a:bodyPr>
      <a:lstStyle>
        <a:defPPr>
          <a:defRPr b="1" dirty="0" sz="1400" smtClean="0"/>
        </a:defPPr>
      </a:lstStyle>
    </a:txDef>
  </a:objectDefaul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Gao Yu</dc:creator>
  <cp:lastModifiedBy>Gao Yu</cp:lastModifiedBy>
  <dcterms:created xsi:type="dcterms:W3CDTF">2018-10-09T10:25:20Z</dcterms:created>
  <dcterms:modified xsi:type="dcterms:W3CDTF">2018-11-24T06:56:48Z</dcterms:modified>
</cp:coreProperties>
</file>