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12" r:id="rId2"/>
    <p:sldId id="305" r:id="rId3"/>
    <p:sldId id="302" r:id="rId4"/>
    <p:sldId id="303" r:id="rId5"/>
    <p:sldId id="259" r:id="rId6"/>
    <p:sldId id="260" r:id="rId7"/>
    <p:sldId id="307" r:id="rId8"/>
    <p:sldId id="309" r:id="rId9"/>
    <p:sldId id="266" r:id="rId10"/>
    <p:sldId id="265" r:id="rId11"/>
    <p:sldId id="268" r:id="rId12"/>
    <p:sldId id="310" r:id="rId13"/>
    <p:sldId id="270" r:id="rId14"/>
    <p:sldId id="274" r:id="rId15"/>
    <p:sldId id="288" r:id="rId16"/>
    <p:sldId id="314" r:id="rId17"/>
    <p:sldId id="289" r:id="rId18"/>
    <p:sldId id="315" r:id="rId19"/>
    <p:sldId id="316" r:id="rId20"/>
    <p:sldId id="304" r:id="rId21"/>
    <p:sldId id="311" r:id="rId22"/>
    <p:sldId id="287" r:id="rId23"/>
    <p:sldId id="317" r:id="rId24"/>
    <p:sldId id="31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7"/>
    <p:restoredTop sz="83333"/>
  </p:normalViewPr>
  <p:slideViewPr>
    <p:cSldViewPr snapToGrid="0" snapToObjects="1">
      <p:cViewPr varScale="1">
        <p:scale>
          <a:sx n="54" d="100"/>
          <a:sy n="54" d="100"/>
        </p:scale>
        <p:origin x="119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FC2A2-35D5-CB44-981A-90AB009A2CE4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25A0D-AF1A-EF4A-8AEB-43CD1C9C7A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9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报告的题目是</a:t>
            </a:r>
            <a:r>
              <a:rPr lang="en-US" altLang="zh-CN" dirty="0"/>
              <a:t>towards Optimal </a:t>
            </a:r>
            <a:r>
              <a:rPr lang="en-US" altLang="zh-CN" dirty="0" err="1"/>
              <a:t>Conconlic</a:t>
            </a:r>
            <a:r>
              <a:rPr lang="en-US" altLang="zh-CN" dirty="0"/>
              <a:t> Testing</a:t>
            </a:r>
            <a:r>
              <a:rPr lang="zh-CN" altLang="en-US" dirty="0"/>
              <a:t>， 这项工作由浙江大学、新加坡</a:t>
            </a:r>
            <a:r>
              <a:rPr lang="en-US" altLang="zh-CN" dirty="0"/>
              <a:t>SUTD</a:t>
            </a:r>
            <a:r>
              <a:rPr lang="zh-CN" altLang="en-US" dirty="0"/>
              <a:t>大学，国防科技大学和</a:t>
            </a:r>
            <a:r>
              <a:rPr lang="en-US" altLang="zh-CN" dirty="0"/>
              <a:t>NUS</a:t>
            </a:r>
            <a:r>
              <a:rPr lang="zh-CN" altLang="en-US" dirty="0"/>
              <a:t>共同完成。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8571C-A0C1-4EB5-8191-1BB0B24FF1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1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25A0D-AF1A-EF4A-8AEB-43CD1C9C7AD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69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25A0D-AF1A-EF4A-8AEB-43CD1C9C7AD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156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b77cedbf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b77cedbf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13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kumimoji="1"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加例子</a:t>
                </a:r>
                <a:endParaRPr kumimoji="1"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25A0D-AF1A-EF4A-8AEB-43CD1C9C7AD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775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kumimoji="1"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加例子</a:t>
                </a:r>
                <a:endParaRPr kumimoji="1"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25A0D-AF1A-EF4A-8AEB-43CD1C9C7AD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11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25A0D-AF1A-EF4A-8AEB-43CD1C9C7AD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1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25A0D-AF1A-EF4A-8AEB-43CD1C9C7AD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714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25A0D-AF1A-EF4A-8AEB-43CD1C9C7AD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895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25A0D-AF1A-EF4A-8AEB-43CD1C9C7AD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087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25A0D-AF1A-EF4A-8AEB-43CD1C9C7AD1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8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25A0D-AF1A-EF4A-8AEB-43CD1C9C7AD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387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25A0D-AF1A-EF4A-8AEB-43CD1C9C7AD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217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25A0D-AF1A-EF4A-8AEB-43CD1C9C7AD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663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25A0D-AF1A-EF4A-8AEB-43CD1C9C7AD1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782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25A0D-AF1A-EF4A-8AEB-43CD1C9C7AD1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055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015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554816F-8E55-413F-B37B-6AFCAEF707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79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554816F-8E55-413F-B37B-6AFCAEF707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21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554816F-8E55-413F-B37B-6AFCAEF707E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628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25A0D-AF1A-EF4A-8AEB-43CD1C9C7AD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834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554816F-8E55-413F-B37B-6AFCAEF707E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554816F-8E55-413F-B37B-6AFCAEF707E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57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554816F-8E55-413F-B37B-6AFCAEF707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4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AFD6-59B4-1C42-9B71-CE287440DAD4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2C3-C09E-3C48-BA6B-376F8F568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AFD6-59B4-1C42-9B71-CE287440DAD4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2C3-C09E-3C48-BA6B-376F8F568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AFD6-59B4-1C42-9B71-CE287440DAD4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2C3-C09E-3C48-BA6B-376F8F568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AFD6-59B4-1C42-9B71-CE287440DAD4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2C3-C09E-3C48-BA6B-376F8F568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AFD6-59B4-1C42-9B71-CE287440DAD4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2C3-C09E-3C48-BA6B-376F8F568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AFD6-59B4-1C42-9B71-CE287440DAD4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2C3-C09E-3C48-BA6B-376F8F568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AFD6-59B4-1C42-9B71-CE287440DAD4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2C3-C09E-3C48-BA6B-376F8F568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AFD6-59B4-1C42-9B71-CE287440DAD4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2C3-C09E-3C48-BA6B-376F8F568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AFD6-59B4-1C42-9B71-CE287440DAD4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2C3-C09E-3C48-BA6B-376F8F568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AFD6-59B4-1C42-9B71-CE287440DAD4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2C3-C09E-3C48-BA6B-376F8F568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AFD6-59B4-1C42-9B71-CE287440DAD4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2C3-C09E-3C48-BA6B-376F8F568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AFD6-59B4-1C42-9B71-CE287440DAD4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A42C3-C09E-3C48-BA6B-376F8F5688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lingfengbao@zju.edu.c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6491" y="1263739"/>
            <a:ext cx="11718524" cy="1146952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Towards Optimal </a:t>
            </a:r>
            <a:r>
              <a:rPr lang="en-US" altLang="zh-CN" sz="4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Concolic</a:t>
            </a:r>
            <a:r>
              <a:rPr lang="en-US" altLang="zh-CN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Testing</a:t>
            </a:r>
            <a:endParaRPr lang="zh-CN" altLang="en-US" sz="4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8161" y="3698291"/>
            <a:ext cx="9714016" cy="197313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Xinyu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Wang</a:t>
            </a:r>
            <a:r>
              <a:rPr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, Jun Sun</a:t>
            </a:r>
            <a:r>
              <a:rPr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Zhenbang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Chen</a:t>
            </a:r>
            <a:r>
              <a:rPr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Peixin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Zhang</a:t>
            </a:r>
            <a:r>
              <a:rPr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Jingyi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Wang</a:t>
            </a:r>
            <a:r>
              <a:rPr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Yun Lin</a:t>
            </a:r>
            <a:r>
              <a:rPr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r>
              <a:rPr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Zhejiang University, China</a:t>
            </a:r>
          </a:p>
          <a:p>
            <a:r>
              <a:rPr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Singapore U. of Tech. and Design, Singapore</a:t>
            </a:r>
          </a:p>
          <a:p>
            <a:r>
              <a:rPr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National U. of Defense Technology, China</a:t>
            </a:r>
          </a:p>
          <a:p>
            <a:r>
              <a:rPr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National University of Singapore, Singapore</a:t>
            </a:r>
          </a:p>
          <a:p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051227" y="5767067"/>
            <a:ext cx="3573461" cy="954410"/>
            <a:chOff x="4092575" y="4820541"/>
            <a:chExt cx="5296555" cy="160558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575" y="4958049"/>
              <a:ext cx="1306184" cy="1385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659957" y="4820541"/>
              <a:ext cx="1886159" cy="1605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452924" y="4935829"/>
              <a:ext cx="936206" cy="1361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622" y="5901158"/>
            <a:ext cx="776975" cy="689651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latin typeface="Calibri" charset="0"/>
                <a:ea typeface="Calibri" charset="0"/>
                <a:cs typeface="Calibri" charset="0"/>
              </a:rPr>
              <a:t>Let’s Get Formal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: Solution</a:t>
            </a:r>
            <a:endParaRPr lang="zh-CN" altLang="en-US" b="1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023" y="4082175"/>
            <a:ext cx="3492500" cy="2171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368" y="3546201"/>
            <a:ext cx="1590764" cy="307445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530" y="3546202"/>
            <a:ext cx="2698322" cy="3101376"/>
          </a:xfrm>
          <a:prstGeom prst="rect">
            <a:avLst/>
          </a:prstGeom>
        </p:spPr>
      </p:pic>
      <p:sp>
        <p:nvSpPr>
          <p:cNvPr id="14" name="内容占位符 2"/>
          <p:cNvSpPr txBox="1"/>
          <p:nvPr/>
        </p:nvSpPr>
        <p:spPr>
          <a:xfrm>
            <a:off x="838200" y="1507163"/>
            <a:ext cx="10934700" cy="427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problem of finding an optimal strategy can be reduced to a model checking problem of Markov Decision Processes with Costs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altLang="zh-CN" dirty="0">
                <a:latin typeface="Calibri" charset="0"/>
                <a:ea typeface="Calibri" charset="0"/>
                <a:cs typeface="Calibri" charset="0"/>
              </a:rPr>
              <a:t>If we know the program probability and the cost of symbolic execution (of each program path),  the problem can be perfectly solved by model checking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latin typeface="Calibri" charset="0"/>
                <a:ea typeface="Calibri" charset="0"/>
                <a:cs typeface="Calibri" charset="0"/>
              </a:rPr>
              <a:t>How Good Are Existing Heuristics?</a:t>
            </a:r>
            <a:endParaRPr lang="zh-CN" altLang="en-US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29807"/>
              </p:ext>
            </p:extLst>
          </p:nvPr>
        </p:nvGraphicFramePr>
        <p:xfrm>
          <a:off x="6688182" y="1885343"/>
          <a:ext cx="4962585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690">
                <a:tc>
                  <a:txBody>
                    <a:bodyPr/>
                    <a:lstStyle/>
                    <a:p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 states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 states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 states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 states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Optimal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138.9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11.3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44.2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114.7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RCN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1.7</a:t>
                      </a:r>
                      <a:endParaRPr lang="zh-CN" altLang="en-US" sz="16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14.4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15.1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12.7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RSS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12.8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50.7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64.0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68.1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RPS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12.8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50.6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63.9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68.5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DFS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7.1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27.4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21.8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18.6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DART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1.8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12.8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GS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1.9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13.5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13.9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13.3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CGS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1.8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12.6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13.6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13.8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SGS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11.2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32.4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29.4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25.5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内容占位符 2">
            <a:extLst/>
          </p:cNvPr>
          <p:cNvSpPr>
            <a:spLocks noGrp="1"/>
          </p:cNvSpPr>
          <p:nvPr>
            <p:ph idx="1"/>
          </p:nvPr>
        </p:nvSpPr>
        <p:spPr>
          <a:xfrm>
            <a:off x="838200" y="1660524"/>
            <a:ext cx="5627914" cy="41325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Experiment Setting</a:t>
            </a: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Randomly generated DTMC models representing abstraction of programs </a:t>
            </a:r>
          </a:p>
          <a:p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Randomly generated costs representing the cost of symbolic execution for each branch </a:t>
            </a:r>
          </a:p>
          <a:p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Each condition has 50 models and each method runs 1000 times</a:t>
            </a:r>
            <a:endParaRPr lang="en-US" altLang="zh-CN" sz="2400" dirty="0">
              <a:latin typeface="SimSun" charset="-122"/>
              <a:ea typeface="SimSun" charset="-122"/>
              <a:cs typeface="SimSun" charset="-122"/>
            </a:endParaRPr>
          </a:p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485;p36"/>
          <p:cNvSpPr/>
          <p:nvPr/>
        </p:nvSpPr>
        <p:spPr>
          <a:xfrm>
            <a:off x="1689830" y="5762520"/>
            <a:ext cx="3692067" cy="593829"/>
          </a:xfrm>
          <a:prstGeom prst="wedgeRoundRectCallout">
            <a:avLst>
              <a:gd name="adj1" fmla="val -41995"/>
              <a:gd name="adj2" fmla="val 8797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zh-CN" dirty="0">
                <a:latin typeface="Arial" charset="0"/>
                <a:ea typeface="Arial" charset="0"/>
                <a:cs typeface="Arial" charset="0"/>
              </a:rPr>
              <a:t>Existing approaches have a lot of room to improve!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/>
          <p:nvPr/>
        </p:nvSpPr>
        <p:spPr>
          <a:xfrm>
            <a:off x="1776900" y="1965167"/>
            <a:ext cx="3856000" cy="751656"/>
          </a:xfrm>
          <a:prstGeom prst="wedgeRoundRectCallout">
            <a:avLst>
              <a:gd name="adj1" fmla="val -41995"/>
              <a:gd name="adj2" fmla="val 8797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" altLang="zh-CN" dirty="0">
                <a:latin typeface="Arial" charset="0"/>
                <a:ea typeface="Arial" charset="0"/>
                <a:cs typeface="Arial" charset="0"/>
              </a:rPr>
              <a:t>Problem 1: How do we know the program probability? </a:t>
            </a:r>
          </a:p>
        </p:txBody>
      </p:sp>
      <p:pic>
        <p:nvPicPr>
          <p:cNvPr id="492" name="Google Shape;4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" y="4952334"/>
            <a:ext cx="1626567" cy="1361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3994" y="4577034"/>
            <a:ext cx="888233" cy="2002233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7"/>
          <p:cNvSpPr/>
          <p:nvPr/>
        </p:nvSpPr>
        <p:spPr>
          <a:xfrm>
            <a:off x="1776900" y="3311566"/>
            <a:ext cx="3856000" cy="688933"/>
          </a:xfrm>
          <a:prstGeom prst="wedgeRoundRectCallout">
            <a:avLst>
              <a:gd name="adj1" fmla="val -41995"/>
              <a:gd name="adj2" fmla="val 8797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" altLang="zh-CN" dirty="0">
                <a:latin typeface="Arial" charset="0"/>
                <a:ea typeface="Arial" charset="0"/>
                <a:cs typeface="Arial" charset="0"/>
              </a:rPr>
              <a:t>Problem 2: How do we know the cost of symbolic execution?</a:t>
            </a:r>
          </a:p>
        </p:txBody>
      </p:sp>
      <p:sp>
        <p:nvSpPr>
          <p:cNvPr id="495" name="Google Shape;495;p37"/>
          <p:cNvSpPr/>
          <p:nvPr/>
        </p:nvSpPr>
        <p:spPr>
          <a:xfrm>
            <a:off x="6696611" y="2236600"/>
            <a:ext cx="4472130" cy="863200"/>
          </a:xfrm>
          <a:prstGeom prst="wedgeEllipseCallout">
            <a:avLst>
              <a:gd name="adj1" fmla="val 36469"/>
              <a:gd name="adj2" fmla="val 5223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" altLang="zh-CN" dirty="0">
                <a:latin typeface="Arial" charset="0"/>
                <a:ea typeface="Arial" charset="0"/>
                <a:cs typeface="Arial" charset="0"/>
              </a:rPr>
              <a:t>Through Laplace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E</a:t>
            </a:r>
            <a:r>
              <a:rPr lang="en" altLang="zh-CN" dirty="0" err="1">
                <a:latin typeface="Arial" charset="0"/>
                <a:ea typeface="Arial" charset="0"/>
                <a:cs typeface="Arial" charset="0"/>
              </a:rPr>
              <a:t>stimation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.</a:t>
            </a:r>
            <a:endParaRPr lang="en" altLang="zh-C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6" name="Google Shape;496;p37"/>
          <p:cNvSpPr/>
          <p:nvPr/>
        </p:nvSpPr>
        <p:spPr>
          <a:xfrm>
            <a:off x="6696610" y="3539533"/>
            <a:ext cx="4472131" cy="863200"/>
          </a:xfrm>
          <a:prstGeom prst="wedgeEllipseCallout">
            <a:avLst>
              <a:gd name="adj1" fmla="val 36469"/>
              <a:gd name="adj2" fmla="val 5223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Function fitting (e</a:t>
            </a:r>
            <a:r>
              <a:rPr lang="en" altLang="zh-CN" dirty="0" err="1">
                <a:latin typeface="Arial" charset="0"/>
                <a:ea typeface="Arial" charset="0"/>
                <a:cs typeface="Arial" charset="0"/>
              </a:rPr>
              <a:t>mpirically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" altLang="zh-CN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" altLang="zh-CN" sz="2400" dirty="0"/>
              <a:t> </a:t>
            </a:r>
          </a:p>
        </p:txBody>
      </p:sp>
      <p:sp>
        <p:nvSpPr>
          <p:cNvPr id="497" name="Google Shape;497;p37"/>
          <p:cNvSpPr/>
          <p:nvPr/>
        </p:nvSpPr>
        <p:spPr>
          <a:xfrm>
            <a:off x="1776900" y="4657967"/>
            <a:ext cx="3856000" cy="651200"/>
          </a:xfrm>
          <a:prstGeom prst="wedgeRoundRectCallout">
            <a:avLst>
              <a:gd name="adj1" fmla="val -41995"/>
              <a:gd name="adj2" fmla="val 8797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" altLang="zh-CN" dirty="0">
                <a:latin typeface="Arial" charset="0"/>
                <a:ea typeface="Arial" charset="0"/>
                <a:cs typeface="Arial" charset="0"/>
              </a:rPr>
              <a:t>Problem 3: Model checking is too expensive!</a:t>
            </a:r>
          </a:p>
        </p:txBody>
      </p:sp>
      <p:sp>
        <p:nvSpPr>
          <p:cNvPr id="498" name="Google Shape;498;p37"/>
          <p:cNvSpPr/>
          <p:nvPr/>
        </p:nvSpPr>
        <p:spPr>
          <a:xfrm>
            <a:off x="6696609" y="4857040"/>
            <a:ext cx="4472131" cy="863200"/>
          </a:xfrm>
          <a:prstGeom prst="wedgeEllipseCallout">
            <a:avLst>
              <a:gd name="adj1" fmla="val 36469"/>
              <a:gd name="adj2" fmla="val 5223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altLang="zh-CN" dirty="0">
                <a:latin typeface="Arial" charset="0"/>
                <a:ea typeface="Arial" charset="0"/>
                <a:cs typeface="Arial" charset="0"/>
              </a:rPr>
              <a:t>Be greedy. 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" altLang="zh-CN" dirty="0">
                <a:latin typeface="Calibri" charset="0"/>
                <a:ea typeface="Calibri" charset="0"/>
                <a:cs typeface="Calibri" charset="0"/>
              </a:rPr>
              <a:t>Let’s Get Practical</a:t>
            </a:r>
            <a:endParaRPr lang="zh-CN" altLang="en-US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2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Estimating Probability</a:t>
            </a:r>
            <a:endParaRPr lang="zh-CN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05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Use Laplace Estimation to estimating the probability of program</a:t>
                </a:r>
              </a:p>
              <a:p>
                <a:pPr lvl="1"/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If it is impossible for </a:t>
                </a:r>
                <a:r>
                  <a:rPr lang="en-US" altLang="zh-CN" i="1" dirty="0">
                    <a:latin typeface="Calibri" charset="0"/>
                    <a:ea typeface="Calibri" charset="0"/>
                    <a:cs typeface="Calibri" charset="0"/>
                  </a:rPr>
                  <a:t>s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 to reach </a:t>
                </a:r>
                <a:r>
                  <a:rPr lang="en-US" altLang="zh-CN" i="1" dirty="0">
                    <a:latin typeface="Calibri" charset="0"/>
                    <a:ea typeface="Calibri" charset="0"/>
                    <a:cs typeface="Calibri" charset="0"/>
                  </a:rPr>
                  <a:t>t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 in </a:t>
                </a:r>
                <a:r>
                  <a:rPr lang="en-US" altLang="zh-CN" i="1" dirty="0">
                    <a:latin typeface="Apple Chancery" charset="0"/>
                    <a:ea typeface="Apple Chancery" charset="0"/>
                    <a:cs typeface="Apple Chancery" charset="0"/>
                  </a:rPr>
                  <a:t>P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, set </a:t>
                </a:r>
                <a:r>
                  <a:rPr lang="en-US" altLang="zh-CN" i="1" dirty="0" err="1">
                    <a:latin typeface="Calibri" charset="0"/>
                    <a:ea typeface="Calibri" charset="0"/>
                    <a:cs typeface="Calibri" charset="0"/>
                  </a:rPr>
                  <a:t>Pr</a:t>
                </a:r>
                <a:r>
                  <a:rPr lang="en-US" altLang="zh-CN" i="1" dirty="0">
                    <a:latin typeface="Calibri" charset="0"/>
                    <a:ea typeface="Calibri" charset="0"/>
                    <a:cs typeface="Calibri" charset="0"/>
                  </a:rPr>
                  <a:t>(s,</a:t>
                </a:r>
                <a:r>
                  <a:rPr lang="zh-CN" altLang="en-US" i="1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i="1" dirty="0">
                    <a:latin typeface="Calibri" charset="0"/>
                    <a:ea typeface="Calibri" charset="0"/>
                    <a:cs typeface="Calibri" charset="0"/>
                  </a:rPr>
                  <a:t>t) 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=</a:t>
                </a:r>
                <a:r>
                  <a:rPr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0</a:t>
                </a:r>
              </a:p>
              <a:p>
                <a:pPr lvl="1"/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Otherwise, set </a:t>
                </a:r>
                <a:r>
                  <a:rPr lang="en-US" altLang="zh-CN" i="1" dirty="0" err="1">
                    <a:latin typeface="Calibri" charset="0"/>
                    <a:ea typeface="Calibri" charset="0"/>
                    <a:cs typeface="Calibri" charset="0"/>
                  </a:rPr>
                  <a:t>Pr</a:t>
                </a:r>
                <a:r>
                  <a:rPr lang="en-US" altLang="zh-CN" i="1" dirty="0">
                    <a:latin typeface="Calibri" charset="0"/>
                    <a:ea typeface="Calibri" charset="0"/>
                    <a:cs typeface="Calibri" charset="0"/>
                  </a:rPr>
                  <a:t>(</a:t>
                </a:r>
                <a:r>
                  <a:rPr lang="en-US" altLang="zh-CN" i="1" dirty="0" err="1">
                    <a:latin typeface="Calibri" charset="0"/>
                    <a:ea typeface="Calibri" charset="0"/>
                    <a:cs typeface="Calibri" charset="0"/>
                  </a:rPr>
                  <a:t>s,t</a:t>
                </a:r>
                <a:r>
                  <a:rPr lang="en-US" altLang="zh-CN" i="1" dirty="0">
                    <a:latin typeface="Calibri" charset="0"/>
                    <a:ea typeface="Calibri" charset="0"/>
                    <a:cs typeface="Calibri" charset="0"/>
                  </a:rPr>
                  <a:t>) 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=</a:t>
                </a:r>
                <a:r>
                  <a:rPr lang="zh-CN" altLang="en-US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#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,   </m:t>
                            </m:r>
                            <m:r>
                              <a:rPr lang="en-US" altLang="zh-CN" i="1">
                                <a:latin typeface="Cambria Math" charset="0"/>
                                <a:ea typeface="Calibri" charset="0"/>
                                <a:cs typeface="Calibri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 + 1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#</m:t>
                        </m:r>
                        <m:r>
                          <a:rPr lang="en-US" altLang="zh-CN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 + </m:t>
                        </m:r>
                        <m:r>
                          <a:rPr lang="en-US" altLang="zh-CN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zh-C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4:artisticCrisscrossEtching xmlns="" xmlns:a14="http://schemas.microsoft.com/office/drawing/2010/main" id="{8A497F9D-6595-4B96-8ECA-767821AE4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0525"/>
                <a:ext cx="10515600" cy="4351338"/>
              </a:xfrm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1" y="3467099"/>
            <a:ext cx="2185358" cy="2987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449" y="3467845"/>
            <a:ext cx="2114703" cy="2986180"/>
          </a:xfrm>
          <a:prstGeom prst="rect">
            <a:avLst/>
          </a:prstGeom>
        </p:spPr>
      </p:pic>
      <p:cxnSp>
        <p:nvCxnSpPr>
          <p:cNvPr id="9" name="直线箭头连接符 8"/>
          <p:cNvCxnSpPr>
            <a:stCxn id="5" idx="3"/>
            <a:endCxn id="6" idx="1"/>
          </p:cNvCxnSpPr>
          <p:nvPr/>
        </p:nvCxnSpPr>
        <p:spPr>
          <a:xfrm flipV="1">
            <a:off x="4064959" y="4960935"/>
            <a:ext cx="27104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95800" y="4445000"/>
            <a:ext cx="1892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 =</a:t>
            </a: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⟨1, 3, 5, 8⟩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Estimating Cost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内容占位符 2">
            <a:extLst/>
          </p:cNvPr>
          <p:cNvSpPr>
            <a:spLocks noGrp="1"/>
          </p:cNvSpPr>
          <p:nvPr>
            <p:ph idx="1"/>
          </p:nvPr>
        </p:nvSpPr>
        <p:spPr>
          <a:xfrm>
            <a:off x="838200" y="16605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Use Function Fitting to estimating </a:t>
            </a:r>
            <a:r>
              <a:rPr lang="en-US" altLang="zh-CN" i="1" dirty="0">
                <a:latin typeface="Calibri" charset="0"/>
                <a:ea typeface="Calibri" charset="0"/>
                <a:cs typeface="Calibri" charset="0"/>
              </a:rPr>
              <a:t>cost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Assuming the cost is the weighted sum of the primitive operations</a:t>
            </a:r>
          </a:p>
          <a:p>
            <a:pPr lvl="1"/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According collected cost to estimate the weight</a:t>
            </a:r>
          </a:p>
          <a:p>
            <a:pPr lvl="1"/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Given a constraint, its cost is estimated as the weighted sum of all primitive operations</a:t>
            </a:r>
          </a:p>
          <a:p>
            <a:pPr lvl="1"/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nb-NO" altLang="zh-CN" dirty="0">
                <a:latin typeface="Calibri" charset="0"/>
                <a:ea typeface="Calibri" charset="0"/>
                <a:cs typeface="Calibri" charset="0"/>
              </a:rPr>
              <a:t>e.g. </a:t>
            </a:r>
            <a:r>
              <a:rPr lang="nb-NO" altLang="zh-CN" dirty="0" err="1">
                <a:latin typeface="Calibri" charset="0"/>
                <a:ea typeface="Calibri" charset="0"/>
                <a:cs typeface="Calibri" charset="0"/>
              </a:rPr>
              <a:t>Constraint</a:t>
            </a:r>
            <a:r>
              <a:rPr lang="nb-NO" altLang="zh-CN" dirty="0">
                <a:latin typeface="Calibri" charset="0"/>
                <a:ea typeface="Calibri" charset="0"/>
                <a:cs typeface="Calibri" charset="0"/>
              </a:rPr>
              <a:t> c is a * b &gt; 0,  so SC(c) = WC(*) + WC(&gt;)</a:t>
            </a:r>
            <a:endParaRPr lang="en-US" altLang="zh-C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Empirical Cost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idx="1"/>
          </p:nvPr>
        </p:nvSpPr>
        <p:spPr>
          <a:xfrm>
            <a:off x="928386" y="1687513"/>
            <a:ext cx="677744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Solving a linear (in)equality or their conjunctions has time cost 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Solving a nonlinear (in)equality has cost of 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Solving a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combination of nonlinear (in)equalities has cost of 50</a:t>
            </a:r>
            <a:endParaRPr lang="en-US" altLang="zh-CN" sz="240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017" y="1690688"/>
            <a:ext cx="3557783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Greedy Algorithm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96303" cy="464048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Reward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number of uncovered states which is expected to be covered with the newly generated test case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mr-IN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charset="0"/>
                                <a:cs typeface="Calibri" panose="020F0502020204030204" pitchFamily="34" charset="0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i="1">
                                    <a:latin typeface="Cambria Math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charset="0"/>
                                        <a:cs typeface="Calibri" panose="020F0502020204030204" pitchFamily="34" charset="0"/>
                                      </a:rPr>
                                      <m:t>Pr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  <a:cs typeface="Calibri" panose="020F0502020204030204" pitchFamily="34" charset="0"/>
                                      </a:rPr>
                                      <m:t>⁡(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  <a:cs typeface="Calibri" panose="020F0502020204030204" pitchFamily="34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  <a:cs typeface="Calibri" panose="020F050202020403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  <a:cs typeface="Calibri" panose="020F0502020204030204" pitchFamily="34" charset="0"/>
                                      </a:rPr>
                                      <m:t>)×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i="1">
                                    <a:latin typeface="Cambria Math" charset="0"/>
                                    <a:cs typeface="Calibri" panose="020F0502020204030204" pitchFamily="34" charset="0"/>
                                  </a:rPr>
                                  <m:t> 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cs typeface="Calibri" panose="020F0502020204030204" pitchFamily="34" charset="0"/>
                                  </a:rPr>
                                  <m:t>𝑖𝑓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∉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𝑣𝑖𝑠𝑖𝑡𝑒𝑑</m:t>
                                </m:r>
                              </m:e>
                            </m:nary>
                          </m: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i="1">
                                    <a:latin typeface="Cambria Math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charset="0"/>
                                        <a:cs typeface="Calibri" panose="020F0502020204030204" pitchFamily="34" charset="0"/>
                                      </a:rPr>
                                      <m:t>Pr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  <a:cs typeface="Calibri" panose="020F0502020204030204" pitchFamily="34" charset="0"/>
                                      </a:rPr>
                                      <m:t>⁡(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  <a:cs typeface="Calibri" panose="020F0502020204030204" pitchFamily="34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  <a:cs typeface="Calibri" panose="020F050202020403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  <a:cs typeface="Calibri" panose="020F0502020204030204" pitchFamily="34" charset="0"/>
                                      </a:rPr>
                                      <m:t>)×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i="1">
                                    <a:latin typeface="Cambria Math" charset="0"/>
                                    <a:cs typeface="Calibri" panose="020F0502020204030204" pitchFamily="34" charset="0"/>
                                  </a:rPr>
                                  <m:t>        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cs typeface="Calibri" panose="020F0502020204030204" pitchFamily="34" charset="0"/>
                                  </a:rPr>
                                  <m:t>𝑖𝑓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𝑣𝑖𝑠𝑖𝑡𝑒𝑑</m:t>
                                </m:r>
                              </m:e>
                            </m:nary>
                          </m:e>
                        </m:eqArr>
                      </m:e>
                    </m:d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the local optimal strategy and path with the largest expected reward per unit of cost</a:t>
                </a:r>
                <a:endParaRPr lang="en-US" altLang="zh-CN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4:artisticCrisscrossEtching xmlns="" xmlns:a14="http://schemas.microsoft.com/office/drawing/2010/main" id="{8A497F9D-6595-4B96-8ECA-767821AE4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96303" cy="4640489"/>
              </a:xfrm>
              <a:blipFill rotWithShape="0">
                <a:blip r:embed="rId3"/>
                <a:stretch>
                  <a:fillRect l="-969" t="-2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49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Greedy Algorithm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idx="1"/>
          </p:nvPr>
        </p:nvSpPr>
        <p:spPr>
          <a:xfrm>
            <a:off x="838200" y="1743980"/>
            <a:ext cx="6320246" cy="237081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Apply Laplace estimation to get the initial DTMC on the right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Since no test cases have been executed, start with random testing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437" y="1690688"/>
            <a:ext cx="3415181" cy="46656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30" y="1690688"/>
            <a:ext cx="3304050" cy="46656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4249735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Assume the random test case covers 1, 3, 5 and 8 </a:t>
            </a:r>
          </a:p>
          <a:p>
            <a:endParaRPr lang="en-US" altLang="zh-CN" sz="28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2800" dirty="0">
                <a:latin typeface="Calibri" charset="0"/>
                <a:ea typeface="Calibri" charset="0"/>
                <a:cs typeface="Calibri" charset="0"/>
              </a:rPr>
              <a:t>Apply Laplace estimation to update the DTMC 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313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Greedy Algorithm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96303" cy="464048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the reward by solving the following equation system </a:t>
                </a:r>
                <a:endParaRPr lang="en-US" altLang="zh-CN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mr-IN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charset="0"/>
                        <a:cs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mr-IN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charset="0"/>
                        <a:cs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libri" panose="020F0502020204030204" pitchFamily="34" charset="0"/>
                      </a:rPr>
                      <m:t>=1+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mr-IN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charset="0"/>
                        <a:cs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mr-IN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charset="0"/>
                        <a:cs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altLang="zh-CN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mr-IN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charset="0"/>
                        <a:cs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mr-IN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charset="0"/>
                        <a:cs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8</m:t>
                        </m:r>
                      </m:sub>
                    </m:sSub>
                  </m:oMath>
                </a14:m>
                <a:endParaRPr lang="en-US" altLang="zh-CN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libri" panose="020F0502020204030204" pitchFamily="34" charset="0"/>
                      </a:rPr>
                      <m:t>=1+</m:t>
                    </m:r>
                    <m:f>
                      <m:fPr>
                        <m:ctrlPr>
                          <a:rPr lang="mr-IN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charset="0"/>
                        <a:cs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mr-IN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charset="0"/>
                        <a:cs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8</m:t>
                        </m:r>
                      </m:sub>
                    </m:sSub>
                  </m:oMath>
                </a14:m>
                <a:endParaRPr lang="en-US" altLang="zh-CN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libri" panose="020F0502020204030204" pitchFamily="34" charset="0"/>
                      </a:rPr>
                      <m:t>=1+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8</m:t>
                        </m:r>
                      </m:sub>
                    </m:sSub>
                  </m:oMath>
                </a14:m>
                <a:endParaRPr lang="en-US" altLang="zh-CN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8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endParaRPr lang="en-US" altLang="zh-CN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4:artisticCrisscrossEtching xmlns="" xmlns:a14="http://schemas.microsoft.com/office/drawing/2010/main" id="{8A497F9D-6595-4B96-8ECA-767821AE4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96303" cy="4640489"/>
              </a:xfrm>
              <a:blipFill rotWithShape="0">
                <a:blip r:embed="rId3"/>
                <a:stretch>
                  <a:fillRect l="-969" t="-2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301" y="2508395"/>
            <a:ext cx="2657202" cy="37522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BEC186-7DD7-4616-AAF2-1E574CE75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870" y="2704993"/>
            <a:ext cx="1830977" cy="259253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Greedy Algorithm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753" y="1708777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Expected reward of random testing: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)×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Random testing: cost 1, reward 1, </a:t>
                </a:r>
                <a:r>
                  <a:rPr lang="en-US" altLang="zh-CN" dirty="0">
                    <a:solidFill>
                      <a:srgbClr val="FF0000"/>
                    </a:solidFill>
                    <a:latin typeface="Calibri" charset="0"/>
                    <a:ea typeface="Calibri" charset="0"/>
                    <a:cs typeface="Calibri" charset="0"/>
                  </a:rPr>
                  <a:t>reward/cost 1</a:t>
                </a:r>
              </a:p>
              <a:p>
                <a:pPr lvl="1"/>
                <a:endParaRPr lang="en-US" altLang="zh-CN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Expected reward of </a:t>
                </a:r>
                <a:r>
                  <a:rPr lang="en-US" altLang="zh-C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SE(</a:t>
                </a:r>
                <a:r>
                  <a:rPr lang="en-US" altLang="zh-CN" i="1" dirty="0">
                    <a:latin typeface="Calibri" charset="0"/>
                    <a:ea typeface="Calibri" charset="0"/>
                    <a:cs typeface="Calibri" charset="0"/>
                  </a:rPr>
                  <a:t>π)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</a:t>
                </a:r>
                <a:r>
                  <a:rPr lang="en-US" altLang="zh-C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last(π)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en-US" altLang="zh-C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</a:p>
              <a:p>
                <a:pPr lvl="1"/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Solving path &lt;1, 2&gt;: cost 4, reward 5/3, </a:t>
                </a:r>
                <a:r>
                  <a:rPr lang="en-US" altLang="zh-CN" dirty="0">
                    <a:solidFill>
                      <a:srgbClr val="FF0000"/>
                    </a:solidFill>
                    <a:latin typeface="Calibri" charset="0"/>
                    <a:ea typeface="Calibri" charset="0"/>
                    <a:cs typeface="Calibri" charset="0"/>
                  </a:rPr>
                  <a:t>reward/cost 0.417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  <a:p>
                <a:pPr lvl="1"/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Solving path &lt;1, 3, 4&gt;: cost 50, reward 1, </a:t>
                </a:r>
                <a:r>
                  <a:rPr lang="en-US" altLang="zh-CN" dirty="0">
                    <a:solidFill>
                      <a:srgbClr val="FF0000"/>
                    </a:solidFill>
                    <a:latin typeface="Calibri" charset="0"/>
                    <a:ea typeface="Calibri" charset="0"/>
                    <a:cs typeface="Calibri" charset="0"/>
                  </a:rPr>
                  <a:t>reward/cost 0.02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  <a:p>
                <a:pPr lvl="1"/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Solving path &lt;1, 3, 5, 6&gt;: cost 50, reward 3/2, </a:t>
                </a:r>
                <a:r>
                  <a:rPr lang="en-US" altLang="zh-CN" dirty="0">
                    <a:solidFill>
                      <a:srgbClr val="FF0000"/>
                    </a:solidFill>
                    <a:latin typeface="Calibri" charset="0"/>
                    <a:ea typeface="Calibri" charset="0"/>
                    <a:cs typeface="Calibri" charset="0"/>
                  </a:rPr>
                  <a:t>reward/cost 0.03</a:t>
                </a:r>
              </a:p>
              <a:p>
                <a:pPr lvl="1"/>
                <a:endParaRPr lang="en-US" altLang="zh-CN" dirty="0">
                  <a:solidFill>
                    <a:srgbClr val="FF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the maximum </a:t>
                </a:r>
                <a:r>
                  <a:rPr lang="en-US" altLang="zh-C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reward/cost 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: Random Testing</a:t>
                </a:r>
              </a:p>
            </p:txBody>
          </p:sp>
        </mc:Choice>
        <mc:Fallback xmlns="">
          <p:sp>
            <p:nvSpPr>
              <p:cNvPr id="3" name="内容占位符 2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753" y="1708777"/>
                <a:ext cx="10515600" cy="4530725"/>
              </a:xfrm>
              <a:blipFill>
                <a:blip r:embed="rId3"/>
                <a:stretch>
                  <a:fillRect l="-1043" t="-2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CEB284-D224-4FE7-B69B-D3A9C8E99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032" y="1690688"/>
            <a:ext cx="2657202" cy="37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3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zh-CN" altLang="en-US" b="1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7025"/>
            <a:ext cx="4248955" cy="4351338"/>
          </a:xfrm>
        </p:spPr>
        <p:txBody>
          <a:bodyPr>
            <a:normAutofit fontScale="92500" lnSpcReduction="20000"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void </a:t>
            </a:r>
            <a:r>
              <a:rPr lang="en-US" altLang="zh-CN" sz="2600" dirty="0" err="1">
                <a:latin typeface="Calibri" charset="0"/>
                <a:ea typeface="Calibri" charset="0"/>
                <a:cs typeface="Calibri" charset="0"/>
              </a:rPr>
              <a:t>myfunc</a:t>
            </a: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altLang="zh-CN" sz="2600" dirty="0" err="1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 x, </a:t>
            </a:r>
            <a:r>
              <a:rPr lang="en-US" altLang="zh-CN" sz="2600" dirty="0" err="1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 y){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1.    if(x==y){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2.        x++;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   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3.    </a:t>
            </a:r>
            <a:r>
              <a:rPr lang="mr-IN" altLang="zh-CN" sz="2600" dirty="0" err="1">
                <a:latin typeface="Calibri" charset="0"/>
                <a:ea typeface="Calibri" charset="0"/>
                <a:cs typeface="Calibri" charset="0"/>
              </a:rPr>
              <a:t>if</a:t>
            </a:r>
            <a:r>
              <a:rPr lang="mr-IN" altLang="zh-CN" sz="2600" dirty="0">
                <a:latin typeface="Calibri" charset="0"/>
                <a:ea typeface="Calibri" charset="0"/>
                <a:cs typeface="Calibri" charset="0"/>
              </a:rPr>
              <a:t> ((</a:t>
            </a:r>
            <a:r>
              <a:rPr lang="mr-IN" altLang="zh-CN" sz="2600" dirty="0" err="1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mr-IN" altLang="zh-CN" sz="2600" dirty="0">
                <a:latin typeface="Calibri" charset="0"/>
                <a:ea typeface="Calibri" charset="0"/>
                <a:cs typeface="Calibri" charset="0"/>
              </a:rPr>
              <a:t>*</a:t>
            </a:r>
            <a:r>
              <a:rPr lang="mr-IN" altLang="zh-CN" sz="2600" dirty="0" err="1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mr-IN" altLang="zh-CN" sz="2600" dirty="0">
                <a:latin typeface="Calibri" charset="0"/>
                <a:ea typeface="Calibri" charset="0"/>
                <a:cs typeface="Calibri" charset="0"/>
              </a:rPr>
              <a:t>)%10==9)</a:t>
            </a: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4.        return;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   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5.    </a:t>
            </a:r>
            <a:r>
              <a:rPr lang="mr-IN" altLang="zh-CN" sz="2600" dirty="0" err="1">
                <a:latin typeface="Calibri" charset="0"/>
                <a:ea typeface="Calibri" charset="0"/>
                <a:cs typeface="Calibri" charset="0"/>
              </a:rPr>
              <a:t>if</a:t>
            </a:r>
            <a:r>
              <a:rPr lang="mr-IN" altLang="zh-CN" sz="2600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mr-IN" altLang="zh-CN" sz="2600" dirty="0" err="1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mr-IN" altLang="zh-CN" sz="2600" dirty="0">
                <a:latin typeface="Calibri" charset="0"/>
                <a:ea typeface="Calibri" charset="0"/>
                <a:cs typeface="Calibri" charset="0"/>
              </a:rPr>
              <a:t>*y+3*y-5*</a:t>
            </a:r>
            <a:r>
              <a:rPr lang="mr-IN" altLang="zh-CN" sz="2600" dirty="0" err="1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mr-IN" altLang="zh-CN" sz="2600" dirty="0">
                <a:latin typeface="Calibri" charset="0"/>
                <a:ea typeface="Calibri" charset="0"/>
                <a:cs typeface="Calibri" charset="0"/>
              </a:rPr>
              <a:t>==15)</a:t>
            </a: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{</a:t>
            </a:r>
            <a:r>
              <a:rPr lang="mr-IN" altLang="zh-CN" sz="26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6.        </a:t>
            </a:r>
            <a:r>
              <a:rPr lang="mr-IN" altLang="zh-CN" sz="2600" dirty="0" err="1">
                <a:latin typeface="Calibri" charset="0"/>
                <a:ea typeface="Calibri" charset="0"/>
                <a:cs typeface="Calibri" charset="0"/>
              </a:rPr>
              <a:t>if</a:t>
            </a:r>
            <a:r>
              <a:rPr lang="mr-IN" altLang="zh-CN" sz="2600" dirty="0">
                <a:latin typeface="Calibri" charset="0"/>
                <a:ea typeface="Calibri" charset="0"/>
                <a:cs typeface="Calibri" charset="0"/>
              </a:rPr>
              <a:t> (x%2==1 ||y%2==1)</a:t>
            </a: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7.</a:t>
            </a:r>
            <a:r>
              <a:rPr lang="mr-IN" altLang="zh-CN" sz="26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          </a:t>
            </a:r>
            <a:r>
              <a:rPr lang="mr-IN" altLang="zh-CN" sz="2600" dirty="0" err="1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mr-IN" altLang="zh-CN" sz="26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mr-IN" altLang="zh-CN" sz="2600" dirty="0" err="1">
                <a:latin typeface="Calibri" charset="0"/>
                <a:ea typeface="Calibri" charset="0"/>
                <a:cs typeface="Calibri" charset="0"/>
              </a:rPr>
              <a:t>x-y</a:t>
            </a:r>
            <a:r>
              <a:rPr lang="mr-IN" altLang="zh-CN" sz="2600" dirty="0">
                <a:latin typeface="Calibri" charset="0"/>
                <a:ea typeface="Calibri" charset="0"/>
                <a:cs typeface="Calibri" charset="0"/>
              </a:rPr>
              <a:t>;</a:t>
            </a:r>
            <a:endParaRPr lang="en-US" altLang="zh-CN" sz="2600" dirty="0">
              <a:latin typeface="Calibri" charset="0"/>
              <a:ea typeface="Calibri" charset="0"/>
              <a:cs typeface="Calibri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           }</a:t>
            </a:r>
            <a:r>
              <a:rPr lang="mr-IN" altLang="zh-CN" sz="2600" dirty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       }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8.    return;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}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CN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916" y="1576392"/>
            <a:ext cx="3557783" cy="4257675"/>
          </a:xfrm>
          <a:prstGeom prst="rect">
            <a:avLst/>
          </a:prstGeom>
        </p:spPr>
      </p:pic>
      <p:sp>
        <p:nvSpPr>
          <p:cNvPr id="6" name="Google Shape;165;p27"/>
          <p:cNvSpPr/>
          <p:nvPr/>
        </p:nvSpPr>
        <p:spPr>
          <a:xfrm>
            <a:off x="3178436" y="5267363"/>
            <a:ext cx="3180600" cy="681000"/>
          </a:xfrm>
          <a:prstGeom prst="wedgeRoundRectCallout">
            <a:avLst>
              <a:gd name="adj1" fmla="val -34214"/>
              <a:gd name="adj2" fmla="val 6208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zh-CN" dirty="0">
                <a:latin typeface="Arial" charset="0"/>
                <a:ea typeface="Arial" charset="0"/>
                <a:cs typeface="Arial" charset="0"/>
              </a:rPr>
              <a:t>How to generate test cases to cover all statements?</a:t>
            </a:r>
          </a:p>
        </p:txBody>
      </p:sp>
    </p:spTree>
    <p:extLst>
      <p:ext uri="{BB962C8B-B14F-4D97-AF65-F5344CB8AC3E}">
        <p14:creationId xmlns:p14="http://schemas.microsoft.com/office/powerpoint/2010/main" val="402720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Greedy Algorithm</a:t>
            </a:r>
            <a:endParaRPr lang="zh-CN" altLang="en-US" b="1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" name="内容占位符 2">
            <a:extLst/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Assuming the first 10 random testing all cover &lt;1,3,5,8&gt;</a:t>
            </a:r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According the given formula: 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RT: cost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1, reward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0.335, </a:t>
            </a:r>
            <a:r>
              <a:rPr lang="en-US" altLang="zh-CN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reward/cost 0.229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SE&lt;1,2&gt;: cost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4, reward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1.138, </a:t>
            </a:r>
            <a:r>
              <a:rPr lang="en-US" altLang="zh-CN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reward/cost 0.284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SE&lt;1,3,4&gt;: cost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50, reward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1 , </a:t>
            </a:r>
            <a:r>
              <a:rPr lang="en-US" altLang="zh-CN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reward/cost 0.02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SE&lt;1,3,5,6&gt;: cost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50, reward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1.5 , </a:t>
            </a:r>
            <a:r>
              <a:rPr lang="en-US" altLang="zh-CN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reward/cost 0.03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" altLang="zh-CN" dirty="0" err="1">
                <a:latin typeface="Calibri" charset="0"/>
                <a:ea typeface="Calibri" charset="0"/>
                <a:cs typeface="Calibri" charset="0"/>
              </a:rPr>
              <a:t>ymbolic</a:t>
            </a:r>
            <a:r>
              <a:rPr lang="en" altLang="zh-CN" dirty="0">
                <a:latin typeface="Calibri" charset="0"/>
                <a:ea typeface="Calibri" charset="0"/>
                <a:cs typeface="Calibri" charset="0"/>
              </a:rPr>
              <a:t> Execution on &lt;1,2&gt;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9" name="Google Shape;707;p41"/>
          <p:cNvSpPr/>
          <p:nvPr/>
        </p:nvSpPr>
        <p:spPr>
          <a:xfrm>
            <a:off x="6426926" y="5767755"/>
            <a:ext cx="3051182" cy="556308"/>
          </a:xfrm>
          <a:prstGeom prst="wedgeRoundRectCallout">
            <a:avLst>
              <a:gd name="adj1" fmla="val 38103"/>
              <a:gd name="adj2" fmla="val 7152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" altLang="zh-CN" dirty="0" err="1">
                <a:latin typeface="Arial" charset="0"/>
                <a:ea typeface="Arial" charset="0"/>
                <a:cs typeface="Arial" charset="0"/>
              </a:rPr>
              <a:t>epeat</a:t>
            </a:r>
            <a:r>
              <a:rPr lang="en" altLang="zh-CN" dirty="0">
                <a:latin typeface="Arial" charset="0"/>
                <a:ea typeface="Arial" charset="0"/>
                <a:cs typeface="Arial" charset="0"/>
              </a:rPr>
              <a:t> until we cover all reachable nodes or timeout.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729" y="1358537"/>
            <a:ext cx="2839773" cy="43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12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zh-CN" altLang="en-US" b="1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21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054411"/>
              </p:ext>
            </p:extLst>
          </p:nvPr>
        </p:nvGraphicFramePr>
        <p:xfrm>
          <a:off x="6688182" y="1885343"/>
          <a:ext cx="4962585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2690">
                <a:tc>
                  <a:txBody>
                    <a:bodyPr/>
                    <a:lstStyle/>
                    <a:p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 states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 states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 states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 states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Optimal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138.9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11.3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44.2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114.7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RCN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1.7</a:t>
                      </a:r>
                      <a:endParaRPr lang="zh-CN" altLang="en-US" sz="1600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14.4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15.1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12.7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RSS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12.8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50.7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64.0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68.1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RPS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12.8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50.6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63.9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68.5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DFS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7.1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27.4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21.8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18.6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DART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1.8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12.8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GS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1.9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13.5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13.9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13.3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CGS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1.8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12.6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13.6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13.8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SGS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11.2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32.4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29.4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25.5</a:t>
                      </a:r>
                      <a:endParaRPr lang="zh-CN" alt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69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zh-CN" alt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2.1</a:t>
                      </a:r>
                      <a:endParaRPr lang="zh-CN" alt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4.8</a:t>
                      </a:r>
                      <a:endParaRPr lang="zh-CN" alt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3.1</a:t>
                      </a:r>
                      <a:endParaRPr lang="zh-CN" alt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Calibri" charset="0"/>
                          <a:ea typeface="Calibri" charset="0"/>
                          <a:cs typeface="Calibri" charset="0"/>
                        </a:rPr>
                        <a:t>4.8</a:t>
                      </a:r>
                      <a:endParaRPr lang="zh-CN" alt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内容占位符 2">
            <a:extLst/>
          </p:cNvPr>
          <p:cNvSpPr>
            <a:spLocks noGrp="1"/>
          </p:cNvSpPr>
          <p:nvPr>
            <p:ph idx="1"/>
          </p:nvPr>
        </p:nvSpPr>
        <p:spPr>
          <a:xfrm>
            <a:off x="838200" y="1660524"/>
            <a:ext cx="5627914" cy="4132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  <a:p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Randomly generated DTMC models representing abstraction of programs </a:t>
            </a:r>
          </a:p>
          <a:p>
            <a:endParaRPr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Randomly generated costs representing the cost of symbolic execution for each branch </a:t>
            </a:r>
          </a:p>
          <a:p>
            <a:endParaRPr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Each condition has 50 models and each method runs 1000 times</a:t>
            </a:r>
          </a:p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906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zh-CN" altLang="en-US" b="1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0" name="内容占位符 2">
            <a:extLst/>
          </p:cNvPr>
          <p:cNvSpPr>
            <a:spLocks noGrp="1"/>
          </p:cNvSpPr>
          <p:nvPr>
            <p:ph idx="1"/>
          </p:nvPr>
        </p:nvSpPr>
        <p:spPr>
          <a:xfrm>
            <a:off x="838201" y="1660525"/>
            <a:ext cx="5601788" cy="4351338"/>
          </a:xfr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  <a:endParaRPr lang="en-US" altLang="zh-CN" sz="2800" b="1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Extend KLEE with greedy strategy </a:t>
            </a:r>
          </a:p>
          <a:p>
            <a:endParaRPr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Use a set of program in GNU Scientific Library as test subjects</a:t>
            </a:r>
          </a:p>
          <a:p>
            <a:endParaRPr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Measure the coverage achieved by different strategies over time</a:t>
            </a:r>
            <a:endParaRPr lang="en-US" altLang="zh-CN" b="1" dirty="0">
              <a:latin typeface="SimSun" charset="-122"/>
              <a:ea typeface="SimSun" charset="-122"/>
              <a:cs typeface="SimSun" charset="-122"/>
            </a:endParaRPr>
          </a:p>
        </p:txBody>
      </p:sp>
      <p:pic>
        <p:nvPicPr>
          <p:cNvPr id="6" name="Google Shape;7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777" y="2315758"/>
            <a:ext cx="4527599" cy="3040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3339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zh-CN" altLang="en-US" b="1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Firstly define and solve the problem of optimal concolic testing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Existing heuristics have much room to improve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We propose a greedy algorithm which approximates the optimal one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A86FF-AD50-439A-ADAD-6BEDBE2D3CBF}" type="slidenum">
              <a:rPr lang="en-US" altLang="zh-CN" smtClean="0"/>
              <a:t>24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09701" y="1824237"/>
            <a:ext cx="91439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002060"/>
                </a:solidFill>
              </a:rPr>
              <a:t>Thank you !</a:t>
            </a:r>
          </a:p>
          <a:p>
            <a:endParaRPr lang="en-US" altLang="zh-CN" sz="6600" dirty="0">
              <a:solidFill>
                <a:srgbClr val="002060"/>
              </a:solidFill>
            </a:endParaRPr>
          </a:p>
          <a:p>
            <a:pPr algn="ctr"/>
            <a:r>
              <a:rPr lang="en-US" altLang="zh-CN" sz="4400" dirty="0">
                <a:solidFill>
                  <a:srgbClr val="002060"/>
                </a:solidFill>
              </a:rPr>
              <a:t>Questions? Comments? Advice?</a:t>
            </a:r>
          </a:p>
          <a:p>
            <a:pPr algn="ctr"/>
            <a:endParaRPr lang="en-SG" altLang="zh-CN" sz="3600" dirty="0">
              <a:solidFill>
                <a:srgbClr val="002060"/>
              </a:solidFill>
              <a:hlinkClick r:id="rId3"/>
            </a:endParaRPr>
          </a:p>
          <a:p>
            <a:pPr algn="ctr"/>
            <a:endParaRPr lang="zh-CN" altLang="en-US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79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Testing Strategy</a:t>
            </a:r>
            <a:endParaRPr lang="zh-CN" altLang="en-US" b="1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1" y="1803400"/>
            <a:ext cx="6400799" cy="4407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Option 1: Random testing</a:t>
            </a:r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“Cheap” at covering high-probability paths</a:t>
            </a:r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“Expensive” at covering low-probability paths</a:t>
            </a:r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endParaRPr lang="en-US" altLang="zh-CN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内容占位符 2"/>
          <p:cNvSpPr txBox="1"/>
          <p:nvPr/>
        </p:nvSpPr>
        <p:spPr>
          <a:xfrm>
            <a:off x="7137400" y="1803400"/>
            <a:ext cx="4927600" cy="4407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Calibri" charset="0"/>
              <a:ea typeface="Calibri" charset="0"/>
              <a:cs typeface="Calibri" charset="0"/>
            </a:endParaRPr>
          </a:p>
          <a:p>
            <a:endParaRPr lang="en-US" altLang="zh-CN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916" y="1690688"/>
            <a:ext cx="3557783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6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Testing Strategy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1" y="1803400"/>
            <a:ext cx="6627614" cy="4407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Option 2: Symbolic Execution </a:t>
            </a: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The cost of symbolic execution is relatively expensive, especially for complicated paths</a:t>
            </a:r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Symbolic execution can ”make sure“ to get the given state</a:t>
            </a:r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endParaRPr lang="en-US" altLang="zh-CN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916" y="1690688"/>
            <a:ext cx="3557783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9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Concolic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Testing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935678"/>
            <a:ext cx="7478517" cy="427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Scheduling between random testing and symbolic execution</a:t>
            </a:r>
          </a:p>
          <a:p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Scheduling of paths for symbolic execution</a:t>
            </a:r>
          </a:p>
          <a:p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Example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：</a:t>
            </a:r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lang="en" altLang="zh-CN" dirty="0">
                <a:latin typeface="Calibri" charset="0"/>
                <a:ea typeface="Calibri" charset="0"/>
                <a:cs typeface="Calibri" charset="0"/>
              </a:rPr>
              <a:t>Solve path &lt;1, 2&gt; and path &lt;1,3,5,6&gt;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" altLang="zh-CN" dirty="0">
                <a:latin typeface="Calibri" charset="0"/>
                <a:ea typeface="Calibri" charset="0"/>
                <a:cs typeface="Calibri" charset="0"/>
              </a:rPr>
              <a:t>Apply random testing to cover the rest</a:t>
            </a:r>
            <a:endParaRPr lang="en-US" altLang="zh-CN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717" y="1558803"/>
            <a:ext cx="3557783" cy="4257675"/>
          </a:xfrm>
          <a:prstGeom prst="rect">
            <a:avLst/>
          </a:prstGeom>
        </p:spPr>
      </p:pic>
      <p:sp>
        <p:nvSpPr>
          <p:cNvPr id="6" name="Google Shape;300;p30"/>
          <p:cNvSpPr/>
          <p:nvPr/>
        </p:nvSpPr>
        <p:spPr>
          <a:xfrm>
            <a:off x="3993987" y="5774785"/>
            <a:ext cx="3817800" cy="681000"/>
          </a:xfrm>
          <a:prstGeom prst="wedgeRoundRectCallout">
            <a:avLst>
              <a:gd name="adj1" fmla="val -34214"/>
              <a:gd name="adj2" fmla="val 6208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zh-CN" dirty="0">
                <a:latin typeface="Arial" charset="0"/>
                <a:ea typeface="Arial" charset="0"/>
                <a:cs typeface="Arial" charset="0"/>
              </a:rPr>
              <a:t>How should we combine symbolic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execution</a:t>
            </a:r>
            <a:r>
              <a:rPr lang="en" altLang="zh-CN" dirty="0">
                <a:latin typeface="Arial" charset="0"/>
                <a:ea typeface="Arial" charset="0"/>
                <a:cs typeface="Arial" charset="0"/>
              </a:rPr>
              <a:t> and random testing?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Existing Heuristics</a:t>
            </a:r>
            <a:endParaRPr lang="zh-CN" altLang="en-US" b="1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97025"/>
            <a:ext cx="992358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" altLang="zh-CN" sz="2400" dirty="0">
                <a:latin typeface="Calibri" charset="0"/>
                <a:ea typeface="Calibri" charset="0"/>
                <a:cs typeface="Calibri" charset="0"/>
              </a:rPr>
              <a:t>Depth-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F</a:t>
            </a:r>
            <a:r>
              <a:rPr lang="en" altLang="zh-CN" sz="2400" dirty="0" err="1">
                <a:latin typeface="Calibri" charset="0"/>
                <a:ea typeface="Calibri" charset="0"/>
                <a:cs typeface="Calibri" charset="0"/>
              </a:rPr>
              <a:t>irst</a:t>
            </a:r>
            <a:r>
              <a:rPr lang="en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" altLang="zh-CN" sz="2400" dirty="0" err="1">
                <a:latin typeface="Calibri" charset="0"/>
                <a:ea typeface="Calibri" charset="0"/>
                <a:cs typeface="Calibri" charset="0"/>
              </a:rPr>
              <a:t>earch</a:t>
            </a:r>
            <a:r>
              <a:rPr lang="en" altLang="zh-CN" sz="2400" dirty="0">
                <a:latin typeface="Calibri" charset="0"/>
                <a:ea typeface="Calibri" charset="0"/>
                <a:cs typeface="Calibri" charset="0"/>
              </a:rPr>
              <a:t> (PLDI’05)</a:t>
            </a:r>
            <a:endParaRPr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Coverage-Optimized Search</a:t>
            </a:r>
            <a:r>
              <a:rPr lang="en" altLang="zh-CN" sz="2400" dirty="0">
                <a:latin typeface="Calibri" charset="0"/>
                <a:ea typeface="Calibri" charset="0"/>
                <a:cs typeface="Calibri" charset="0"/>
              </a:rPr>
              <a:t> (OSDI’0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8</a:t>
            </a:r>
            <a:r>
              <a:rPr lang="en" altLang="zh-CN" sz="2400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" altLang="zh-CN" sz="2400" dirty="0">
                <a:latin typeface="Calibri" charset="0"/>
                <a:ea typeface="Calibri" charset="0"/>
                <a:cs typeface="Calibri" charset="0"/>
              </a:rPr>
              <a:t>Generational 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" altLang="zh-CN" sz="2400" dirty="0" err="1">
                <a:latin typeface="Calibri" charset="0"/>
                <a:ea typeface="Calibri" charset="0"/>
                <a:cs typeface="Calibri" charset="0"/>
              </a:rPr>
              <a:t>earching</a:t>
            </a:r>
            <a:r>
              <a:rPr lang="en" altLang="zh-CN" sz="2400" dirty="0">
                <a:latin typeface="Calibri" charset="0"/>
                <a:ea typeface="Calibri" charset="0"/>
                <a:cs typeface="Calibri" charset="0"/>
              </a:rPr>
              <a:t> (CACM’12)</a:t>
            </a: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" altLang="zh-CN" sz="2400" dirty="0">
                <a:latin typeface="Calibri" charset="0"/>
                <a:ea typeface="Calibri" charset="0"/>
                <a:cs typeface="Calibri" charset="0"/>
              </a:rPr>
              <a:t>Steering Symbolic Execution to Less Traveled Paths (OOPSLA’13)</a:t>
            </a: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Context-Guided Search</a:t>
            </a:r>
            <a:r>
              <a:rPr lang="en" altLang="zh-CN" sz="2400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FSE</a:t>
            </a:r>
            <a:r>
              <a:rPr lang="en" altLang="zh-CN" sz="2400" dirty="0">
                <a:latin typeface="Calibri" charset="0"/>
                <a:ea typeface="Calibri" charset="0"/>
                <a:cs typeface="Calibri" charset="0"/>
              </a:rPr>
              <a:t>’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14</a:t>
            </a:r>
            <a:r>
              <a:rPr lang="en" altLang="zh-CN" sz="2400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0" lv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" altLang="zh-CN" sz="2400" dirty="0">
                <a:latin typeface="Calibri" charset="0"/>
                <a:ea typeface="Calibri" charset="0"/>
                <a:cs typeface="Calibri" charset="0"/>
              </a:rPr>
              <a:t>Automatically Generating Search Heuristics for </a:t>
            </a:r>
            <a:r>
              <a:rPr lang="en" altLang="zh-CN" sz="2400" dirty="0" err="1">
                <a:latin typeface="Calibri" charset="0"/>
                <a:ea typeface="Calibri" charset="0"/>
                <a:cs typeface="Calibri" charset="0"/>
              </a:rPr>
              <a:t>Concolic</a:t>
            </a:r>
            <a:r>
              <a:rPr lang="en" altLang="zh-CN" sz="2400" dirty="0">
                <a:latin typeface="Calibri" charset="0"/>
                <a:ea typeface="Calibri" charset="0"/>
                <a:cs typeface="Calibri" charset="0"/>
              </a:rPr>
              <a:t> Testing (ICSE’18)</a:t>
            </a:r>
            <a:endParaRPr lang="en" altLang="zh-CN" sz="2400" dirty="0">
              <a:solidFill>
                <a:srgbClr val="337AB7"/>
              </a:solidFill>
              <a:highlight>
                <a:srgbClr val="FFFFFF"/>
              </a:highlight>
              <a:latin typeface="Calibri" charset="0"/>
              <a:ea typeface="Calibri" charset="0"/>
              <a:cs typeface="Calibri" charset="0"/>
              <a:sym typeface="Arial"/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" altLang="zh-CN" sz="2400" b="1" dirty="0">
                <a:latin typeface="Calibri" charset="0"/>
                <a:ea typeface="Calibri" charset="0"/>
                <a:cs typeface="Calibri" charset="0"/>
              </a:rPr>
              <a:t>...</a:t>
            </a:r>
          </a:p>
          <a:p>
            <a:pPr lvl="1"/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Google Shape;307;p31"/>
          <p:cNvSpPr/>
          <p:nvPr/>
        </p:nvSpPr>
        <p:spPr>
          <a:xfrm>
            <a:off x="7027817" y="1324150"/>
            <a:ext cx="4398206" cy="914700"/>
          </a:xfrm>
          <a:prstGeom prst="wedgeRoundRectCallout">
            <a:avLst>
              <a:gd name="adj1" fmla="val 42744"/>
              <a:gd name="adj2" fmla="val 64537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zh-CN" dirty="0">
                <a:latin typeface="Arial" charset="0"/>
                <a:ea typeface="Arial" charset="0"/>
                <a:cs typeface="Arial" charset="0"/>
              </a:rPr>
              <a:t>These are all heuristics. Can we define what is the optimal strategy and propose better algorithms?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latin typeface="Calibri" charset="0"/>
                <a:ea typeface="Calibri" charset="0"/>
                <a:cs typeface="Calibri" charset="0"/>
              </a:rPr>
              <a:t>Understanding Random Testing</a:t>
            </a:r>
            <a:endParaRPr lang="zh-CN" altLang="en-US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935678"/>
            <a:ext cx="7479323" cy="427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dirty="0">
                <a:latin typeface="Calibri" charset="0"/>
                <a:ea typeface="Calibri" charset="0"/>
                <a:cs typeface="Calibri" charset="0"/>
              </a:rPr>
              <a:t>The effectiveness of random testing on covering a node depends on the probability of reaching the node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Example:</a:t>
            </a:r>
            <a:r>
              <a:rPr lang="en" altLang="zh-CN" dirty="0">
                <a:latin typeface="Calibri" charset="0"/>
                <a:ea typeface="Calibri" charset="0"/>
                <a:cs typeface="Calibri" charset="0"/>
              </a:rPr>
              <a:t> The probability of covering node 4 is 1/5 which means on average 5 random test cases are needed to cover it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005" y="1818274"/>
            <a:ext cx="2925173" cy="373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1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latin typeface="Calibri" charset="0"/>
                <a:ea typeface="Calibri" charset="0"/>
                <a:cs typeface="Calibri" charset="0"/>
              </a:rPr>
              <a:t>Cost of Symbolic Execution</a:t>
            </a:r>
            <a:endParaRPr lang="zh-CN" altLang="en-US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38200" y="1935678"/>
            <a:ext cx="7772399" cy="427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dirty="0">
                <a:latin typeface="Calibri" charset="0"/>
                <a:ea typeface="Calibri" charset="0"/>
                <a:cs typeface="Calibri" charset="0"/>
              </a:rPr>
              <a:t>To measure the effectiveness of symbolic execution, we need to know the relative cost of symbolic execution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Example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</a:rPr>
              <a:t>：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" altLang="zh-CN" dirty="0">
                <a:latin typeface="Calibri" charset="0"/>
                <a:ea typeface="Calibri" charset="0"/>
                <a:cs typeface="Calibri" charset="0"/>
              </a:rPr>
              <a:t>Generate a random test: cost 1 time unit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" altLang="zh-CN" dirty="0">
                <a:latin typeface="Calibri" charset="0"/>
                <a:ea typeface="Calibri" charset="0"/>
                <a:cs typeface="Calibri" charset="0"/>
              </a:rPr>
              <a:t>Symbolically execute path &lt;1,2&gt;:  cost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" altLang="zh-CN" dirty="0">
                <a:latin typeface="Calibri" charset="0"/>
                <a:ea typeface="Calibri" charset="0"/>
                <a:cs typeface="Calibri" charset="0"/>
              </a:rPr>
              <a:t> time units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" altLang="zh-CN" dirty="0">
                <a:latin typeface="Calibri" charset="0"/>
                <a:ea typeface="Calibri" charset="0"/>
                <a:cs typeface="Calibri" charset="0"/>
              </a:rPr>
              <a:t>Symbolically execute path &lt;1,3,5,6&gt;: cost 50 time units</a:t>
            </a:r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 </a:t>
            </a:r>
          </a:p>
          <a:p>
            <a:endParaRPr lang="en-US" altLang="zh-CN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536" y="1558803"/>
            <a:ext cx="3557783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7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latin typeface="Calibri" charset="0"/>
                <a:ea typeface="Calibri" charset="0"/>
                <a:cs typeface="Calibri" charset="0"/>
              </a:rPr>
              <a:t>Let’s Get Formal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: Problem</a:t>
            </a:r>
            <a:endParaRPr lang="zh-CN" altLang="en-US" b="1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 txBox="1"/>
              <p:nvPr/>
            </p:nvSpPr>
            <p:spPr>
              <a:xfrm>
                <a:off x="838200" y="1935678"/>
                <a:ext cx="9372599" cy="42751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A strategy is a sequence of test case generation method &lt;t</a:t>
                </a:r>
                <a:r>
                  <a:rPr lang="en-US" altLang="zh-CN" baseline="-25000" dirty="0">
                    <a:latin typeface="Calibri" charset="0"/>
                    <a:ea typeface="Calibri" charset="0"/>
                    <a:cs typeface="Calibri" charset="0"/>
                  </a:rPr>
                  <a:t>1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, t</a:t>
                </a:r>
                <a:r>
                  <a:rPr lang="en-US" altLang="zh-CN" baseline="-25000" dirty="0">
                    <a:latin typeface="Calibri" charset="0"/>
                    <a:ea typeface="Calibri" charset="0"/>
                    <a:cs typeface="Calibri" charset="0"/>
                  </a:rPr>
                  <a:t>2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, t</a:t>
                </a:r>
                <a:r>
                  <a:rPr lang="en-US" altLang="zh-CN" baseline="-25000" dirty="0">
                    <a:latin typeface="Calibri" charset="0"/>
                    <a:ea typeface="Calibri" charset="0"/>
                    <a:cs typeface="Calibri" charset="0"/>
                  </a:rPr>
                  <a:t>3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, ...&gt;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space for 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test case generation method </a:t>
                </a:r>
                <a:r>
                  <a:rPr lang="en-US" altLang="zh-CN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𝑅𝑇</m:t>
                        </m:r>
                      </m:e>
                    </m:d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𝑆𝐸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𝑝𝑎𝑡h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Let cost(t) be the cost of apply test case generation method t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Find a strategy which achieve highest coverage with minimum total cost</a:t>
                </a:r>
                <a:endParaRPr lang="en-US" altLang="zh-CN" dirty="0">
                  <a:latin typeface="SimSun" charset="-122"/>
                  <a:ea typeface="SimSun" charset="-122"/>
                  <a:cs typeface="SimSun" charset="-122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5678"/>
                <a:ext cx="9372599" cy="4275117"/>
              </a:xfrm>
              <a:prstGeom prst="rect">
                <a:avLst/>
              </a:prstGeom>
              <a:blipFill rotWithShape="0">
                <a:blip r:embed="rId3"/>
                <a:stretch>
                  <a:fillRect l="-1171" t="-2425" r="-3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0DFE-866F-41B4-A5E2-CC40685E245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1424</Words>
  <Application>Microsoft Office PowerPoint</Application>
  <PresentationFormat>Widescreen</PresentationFormat>
  <Paragraphs>332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Apple Chancery</vt:lpstr>
      <vt:lpstr>DengXian</vt:lpstr>
      <vt:lpstr>DengXian Light</vt:lpstr>
      <vt:lpstr>宋体</vt:lpstr>
      <vt:lpstr>宋体</vt:lpstr>
      <vt:lpstr>Arial</vt:lpstr>
      <vt:lpstr>Calibri</vt:lpstr>
      <vt:lpstr>Cambria Math</vt:lpstr>
      <vt:lpstr>Office 主题</vt:lpstr>
      <vt:lpstr>Towards Optimal Concolic Testing</vt:lpstr>
      <vt:lpstr>Example</vt:lpstr>
      <vt:lpstr>Testing Strategy</vt:lpstr>
      <vt:lpstr>Testing Strategy</vt:lpstr>
      <vt:lpstr>Concolic Testing</vt:lpstr>
      <vt:lpstr>Existing Heuristics</vt:lpstr>
      <vt:lpstr>Understanding Random Testing</vt:lpstr>
      <vt:lpstr>Cost of Symbolic Execution</vt:lpstr>
      <vt:lpstr>Let’s Get Formal: Problem</vt:lpstr>
      <vt:lpstr>Let’s Get Formal: Solution</vt:lpstr>
      <vt:lpstr>How Good Are Existing Heuristics?</vt:lpstr>
      <vt:lpstr>Let’s Get Practical</vt:lpstr>
      <vt:lpstr>Estimating Probability</vt:lpstr>
      <vt:lpstr>Estimating Cost</vt:lpstr>
      <vt:lpstr>Empirical Cost</vt:lpstr>
      <vt:lpstr>Greedy Algorithm</vt:lpstr>
      <vt:lpstr>Greedy Algorithm</vt:lpstr>
      <vt:lpstr>Greedy Algorithm</vt:lpstr>
      <vt:lpstr>Greedy Algorithm</vt:lpstr>
      <vt:lpstr>Greedy Algorithm</vt:lpstr>
      <vt:lpstr>Evaluation</vt:lpstr>
      <vt:lpstr>Evaluation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Optimal Concolic Testing</dc:title>
  <dc:creator>Microsoft Office 用户</dc:creator>
  <cp:lastModifiedBy>Xinyu Wang</cp:lastModifiedBy>
  <cp:revision>434</cp:revision>
  <dcterms:created xsi:type="dcterms:W3CDTF">2018-05-04T00:05:00Z</dcterms:created>
  <dcterms:modified xsi:type="dcterms:W3CDTF">2018-11-24T06:33:01Z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