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45" r:id="rId2"/>
  </p:sldMasterIdLst>
  <p:notesMasterIdLst>
    <p:notesMasterId r:id="rId33"/>
  </p:notesMasterIdLst>
  <p:sldIdLst>
    <p:sldId id="590" r:id="rId3"/>
    <p:sldId id="631" r:id="rId4"/>
    <p:sldId id="650" r:id="rId5"/>
    <p:sldId id="647" r:id="rId6"/>
    <p:sldId id="573" r:id="rId7"/>
    <p:sldId id="614" r:id="rId8"/>
    <p:sldId id="615" r:id="rId9"/>
    <p:sldId id="617" r:id="rId10"/>
    <p:sldId id="616" r:id="rId11"/>
    <p:sldId id="651" r:id="rId12"/>
    <p:sldId id="576" r:id="rId13"/>
    <p:sldId id="641" r:id="rId14"/>
    <p:sldId id="562" r:id="rId15"/>
    <p:sldId id="648" r:id="rId16"/>
    <p:sldId id="636" r:id="rId17"/>
    <p:sldId id="591" r:id="rId18"/>
    <p:sldId id="643" r:id="rId19"/>
    <p:sldId id="654" r:id="rId20"/>
    <p:sldId id="646" r:id="rId21"/>
    <p:sldId id="639" r:id="rId22"/>
    <p:sldId id="640" r:id="rId23"/>
    <p:sldId id="649" r:id="rId24"/>
    <p:sldId id="563" r:id="rId25"/>
    <p:sldId id="652" r:id="rId26"/>
    <p:sldId id="618" r:id="rId27"/>
    <p:sldId id="570" r:id="rId28"/>
    <p:sldId id="588" r:id="rId29"/>
    <p:sldId id="653" r:id="rId30"/>
    <p:sldId id="612" r:id="rId31"/>
    <p:sldId id="383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FED"/>
    <a:srgbClr val="0000D2"/>
    <a:srgbClr val="663300"/>
    <a:srgbClr val="CC9900"/>
    <a:srgbClr val="DBD600"/>
    <a:srgbClr val="FADBD6"/>
    <a:srgbClr val="FEF9F8"/>
    <a:srgbClr val="009E47"/>
    <a:srgbClr val="F0FAF5"/>
    <a:srgbClr val="FC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 autoAdjust="0"/>
    <p:restoredTop sz="85609" autoAdjust="0"/>
  </p:normalViewPr>
  <p:slideViewPr>
    <p:cSldViewPr>
      <p:cViewPr varScale="1">
        <p:scale>
          <a:sx n="62" d="100"/>
          <a:sy n="62" d="100"/>
        </p:scale>
        <p:origin x="7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FC008B-C1EE-4B88-9D2B-CAFBC3D868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3658F55-885E-4E4E-B382-3C8C96263C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48263569-4EB8-4FC1-B112-9D00E03AD077}" type="datetimeFigureOut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4FE997C-7D49-4DEA-A804-EC038FE618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9D46C15-9787-4F10-BD9C-0CB62DBE44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56541F9D-C6D2-4726-9C31-D4CF5CE591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2F61AE5-95A4-4774-B25F-CFE598224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4B9BD7-D604-4D21-ABF6-81E2BA469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6DF447-130D-4D42-AFDC-BDC9CE71E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A53C85-D871-4DF9-9645-E9B1FE689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CB349D44-C865-444C-AFF7-C0E9D7CAA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AB69D31-E672-46F3-ACD1-781C7D43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07129D0-3FA4-4B58-B304-4BAA79B57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EAE6E2-67F9-4B0D-BE59-96FAD45E670A}" type="slidenum">
              <a:rPr lang="zh-CN" altLang="en-US" sz="1200" smtClean="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1D1C5D1-9913-44A3-992F-EDAA92219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21F058FF-DB8D-4E31-991A-4CE5C712D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CA1F7AE-7F4E-4146-B091-B707251CE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08361B1-B9F0-4161-89B2-7AD572BF7356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5324F37-B28A-4ACD-9ACC-E778347C5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E730BD8-928E-43F9-BDCB-3C09752AC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E384F985-C960-4D3F-922F-B538B507E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183C6C-608B-4F7E-98C5-92AD76997EB8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5551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EBE1424-296D-424F-8DC8-3A6F5194B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2A9AC7F-5FF2-42D0-A106-A7EF6EAE8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FA3FC6A7-25F3-4BB9-BB00-9832D3A1E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876966-7F10-4EF5-94BB-9BB659A6FFA8}" type="slidenum">
              <a:rPr lang="zh-CN" altLang="en-US" sz="1200" smtClean="0"/>
              <a:pPr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5348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EBE1424-296D-424F-8DC8-3A6F5194B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2A9AC7F-5FF2-42D0-A106-A7EF6EAE8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FA3FC6A7-25F3-4BB9-BB00-9832D3A1E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876966-7F10-4EF5-94BB-9BB659A6FFA8}" type="slidenum">
              <a:rPr lang="zh-CN" altLang="en-US" sz="1200" smtClean="0"/>
              <a:pPr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7587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714D00C8-6C0A-4F07-AFFB-F41C26623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6A6DDFD2-29AF-4BE8-A3F5-EAF17B02E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B3121C33-CE79-4749-BEB1-9E55E1702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7131F4-0A8D-454B-BE33-86711AA64EE7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23963ED-7D40-46EC-9700-66231B6F9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37FF3AC-3C4E-4174-96F5-283E387FF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BA1688F-413B-4670-B2FE-2A338523C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308C1A-A669-4E5B-9D6E-5AE77430389C}" type="slidenum">
              <a:rPr lang="zh-CN" altLang="en-US" sz="1200" smtClean="0"/>
              <a:pPr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CB349D44-C865-444C-AFF7-C0E9D7CAA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AB69D31-E672-46F3-ACD1-781C7D43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07129D0-3FA4-4B58-B304-4BAA79B57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EAE6E2-67F9-4B0D-BE59-96FAD45E670A}" type="slidenum">
              <a:rPr lang="zh-CN" altLang="en-US" sz="1200" smtClean="0"/>
              <a:pPr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5454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CD005A34-0283-4F9A-B3A3-C7FB31A24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AD480EA5-1A6B-4FE4-90CC-897710338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789D5044-F4D9-4FC9-9AE6-6E67E4BB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1BB8BC-305C-4E97-BDBD-D40E2744ABE6}" type="slidenum">
              <a:rPr lang="zh-CN" altLang="en-US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7554D31F-1874-4909-81B0-03259CEF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52085AAE-7BEF-442C-82E6-FA82B6A55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99266C6-EF95-4BD2-9047-1091C7641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440B1B-891D-4E2D-AF54-F1E4F9652EBE}" type="slidenum">
              <a:rPr lang="zh-CN" altLang="en-US" sz="1200" smtClean="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BFC681-4A4F-4890-8783-6E2C7F94B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114816C-0FF7-435A-BDC7-E1E055094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A0F71F3-BDFE-479C-812B-A041CEC0D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D18AE4-9AC9-49D8-90C5-F327224D2E7F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59519895-90B7-4A34-BD3D-6AACF6F68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11DB3DA3-0884-4A3D-B621-4D5D5E9DE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9D25F0F6-F85A-464C-99E4-7627C4561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00ED9B-086C-4A30-9DBA-19E2743FD69F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880724D4-3390-46AD-BCEC-50F50D14E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3379754E-E079-4102-AC56-B2DE97662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Facilitated by the population of multi-core architectures, concurrent programs are ubiquitously</a:t>
            </a:r>
          </a:p>
          <a:p>
            <a:r>
              <a:rPr lang="en-US" altLang="zh-CN"/>
              <a:t>available to take full advantage of the available computing resources. However, due to</a:t>
            </a:r>
          </a:p>
          <a:p>
            <a:r>
              <a:rPr lang="en-US" altLang="zh-CN"/>
              <a:t>nondeterministic interleavings among threads, traditional approaches such as testing and</a:t>
            </a:r>
          </a:p>
          <a:p>
            <a:r>
              <a:rPr lang="en-US" altLang="zh-CN"/>
              <a:t>simulation are difficult to guarantee the correctness of such programs</a:t>
            </a: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A90BF08-C360-4773-9B3F-AD330F528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9E38CB-3425-441C-8C2C-8ECB82F419C2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9401BDE-353F-4EDA-B429-E03C97F59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FBE5A05-B6CC-4AAD-8D2B-5E586EF5B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4AA276D4-36DF-45A7-9FB5-59577EC84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EB2012-7E1C-4C3A-80C8-4E19447EC196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2D9E7937-9390-4C1A-BC14-B3C4ECD47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2F9C3CE-0053-4F59-ABEE-2AE6B1C79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D0A29DFB-1AE2-4D0A-992D-AF1D00AB3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A48F73-6B3C-4ACB-B0A2-D0F8BCF11BAE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74AED25-6AF8-427D-8CB1-6B2621EDA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CDDF731-6272-4361-943C-218B8D0EC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AD21617-DF5C-4F31-84A5-8AE419A93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30A2B5-4E0A-43A3-96AC-EAE1F41C2444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3244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AC6AF8F-F283-457C-A542-469F86E95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6A1CA4B-B07E-4D3A-9FA0-3C03A14D3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3D246C3-9CBB-45E7-923E-E7069AB9E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8B05BD-9A0F-4E94-AE7B-71D15982E6FA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F45739A-0364-4920-B7B2-3DD4B277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544014D5-D806-4167-9B0E-15F89B7C4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B289E104-6C9D-4480-9CC1-74D12B6C8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DDC14B-9354-4738-932D-135BF1B84757}" type="slidenum">
              <a:rPr lang="zh-CN" altLang="en-US" sz="1200" smtClean="0"/>
              <a:pPr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6339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F45739A-0364-4920-B7B2-3DD4B277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544014D5-D806-4167-9B0E-15F89B7C4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B289E104-6C9D-4480-9CC1-74D12B6C8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DDC14B-9354-4738-932D-135BF1B84757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2453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92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49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945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FABB1-9CD3-492A-8DCD-D2257F4C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21C39-49E8-43C3-A094-4B1B02F4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48005-FCB7-4587-A02D-7F7CD5B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4B246-4CDC-4D9E-8554-CD3566ECE4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400AE-5EDD-4DF2-B701-48929F77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D92D3-C09C-4898-9B1C-F9784A41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197BA-27B1-4B77-97B0-738F39E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E84D2-A201-4CD0-A437-C418295430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2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E366C-0E8A-4DCA-9236-21128C1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D6E5C-80CD-444A-85EE-5F258F9B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0ED8-6319-47BA-B81A-D9096FA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193C0-0B22-4E1A-B8EB-4ADA8842C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7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7D3CB7F-5701-467E-BDD7-79996F4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B9F465E-8A94-4C4B-BF95-D8ACF2F6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E77AD3-0092-4686-9CD5-CB7E773E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3B39-080F-4209-9C5E-9FFA83C8A1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1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B6D5605-7919-464E-A843-55769D9B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B2E102C-A066-496A-919F-CD700A17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5E8B8DE-983A-4ADA-B92B-A2741B3E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BF326-0383-4188-921B-181B3BC83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9E2D90A-24C4-49C1-8FAD-6383F35F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CAA7D7E-9E74-434B-93AE-36CD06A9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E84459A-698D-4CE0-B0F0-87D547E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C586-4856-492D-8CFB-7BCB3157D5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76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1CA97FC-79DF-4D12-BB82-79814FBC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6A17CA0-4D1D-4802-AF81-5A00056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B782F5B-80E1-4B08-9889-81B6B532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A743A-15B7-41A9-BF1D-2D8F7F0CA9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6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6D4C4E-B897-49BC-AC1F-BBF650AF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52F175-99EF-4F82-8803-427C0788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0DFE87-542C-4740-A369-437DFBD1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8499-FD56-4F70-BBFC-3B2EB3F49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7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2F9A33-6106-4D77-8779-C76DC36250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91513" y="6394450"/>
            <a:ext cx="790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2BDCDB0-854B-475A-AD18-8855B7E7945C}" type="slidenum">
              <a:rPr lang="zh-CN" altLang="en-US" sz="1600" smtClean="0"/>
              <a:pPr>
                <a:defRPr/>
              </a:pPr>
              <a:t>‹#›</a:t>
            </a:fld>
            <a:r>
              <a:rPr lang="en-US" altLang="zh-CN" sz="1600" dirty="0"/>
              <a:t>/30</a:t>
            </a:r>
          </a:p>
          <a:p>
            <a:pPr>
              <a:defRPr/>
            </a:pP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Font typeface="华文中宋" panose="02010600040101010101" pitchFamily="2" charset="-122"/>
              <a:buChar char="−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3605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C6F3943-9DA3-4B11-B423-C0405D85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8CCDF26-B444-4438-B22C-82C037C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34510A-6263-44C5-9EF1-68B18490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1A577-B67E-413A-960C-E08240B7E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71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3F1ED-593E-4034-836A-AC04D745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8B64-231C-4C2C-BB0C-413A8DB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46752-B682-4D16-ABF3-665A4939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337D-C336-4BEB-A6B9-CCBB7783A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6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B9096-6B72-4525-A26C-FD1F8673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95304-D4A7-411C-91A4-05BC8EBF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960B-B3FF-4E2B-86A6-990B1665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456AF-1915-433F-8308-721F3E9DF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23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28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17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50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377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74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1">
            <a:extLst>
              <a:ext uri="{FF2B5EF4-FFF2-40B4-BE49-F238E27FC236}">
                <a16:creationId xmlns:a16="http://schemas.microsoft.com/office/drawing/2014/main" id="{91B8EACE-A1C0-4855-A5D3-C7A5F1D2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669088"/>
            <a:ext cx="361951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8" descr="p1">
            <a:extLst>
              <a:ext uri="{FF2B5EF4-FFF2-40B4-BE49-F238E27FC236}">
                <a16:creationId xmlns:a16="http://schemas.microsoft.com/office/drawing/2014/main" id="{F5804DA5-13D8-41DC-ADE1-C57391D2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9" descr="p1">
            <a:extLst>
              <a:ext uri="{FF2B5EF4-FFF2-40B4-BE49-F238E27FC236}">
                <a16:creationId xmlns:a16="http://schemas.microsoft.com/office/drawing/2014/main" id="{7F385C0E-B775-4EF0-8971-EEE9D325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0" descr="p1">
            <a:extLst>
              <a:ext uri="{FF2B5EF4-FFF2-40B4-BE49-F238E27FC236}">
                <a16:creationId xmlns:a16="http://schemas.microsoft.com/office/drawing/2014/main" id="{720CD915-0F59-4255-9EB7-6F6DCFF0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1" descr="p1">
            <a:extLst>
              <a:ext uri="{FF2B5EF4-FFF2-40B4-BE49-F238E27FC236}">
                <a16:creationId xmlns:a16="http://schemas.microsoft.com/office/drawing/2014/main" id="{A82EDA74-EB61-4802-84F6-D7D370BB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2" descr="p1">
            <a:extLst>
              <a:ext uri="{FF2B5EF4-FFF2-40B4-BE49-F238E27FC236}">
                <a16:creationId xmlns:a16="http://schemas.microsoft.com/office/drawing/2014/main" id="{74CC954A-5534-4819-9ADE-4FD6E9B1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3" descr="p1">
            <a:extLst>
              <a:ext uri="{FF2B5EF4-FFF2-40B4-BE49-F238E27FC236}">
                <a16:creationId xmlns:a16="http://schemas.microsoft.com/office/drawing/2014/main" id="{331F47B6-BFD0-4EF3-9471-BD63B7B0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 descr="p1">
            <a:extLst>
              <a:ext uri="{FF2B5EF4-FFF2-40B4-BE49-F238E27FC236}">
                <a16:creationId xmlns:a16="http://schemas.microsoft.com/office/drawing/2014/main" id="{91CF6832-EDD2-48BF-B659-EBA7EE46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5" descr="p1">
            <a:extLst>
              <a:ext uri="{FF2B5EF4-FFF2-40B4-BE49-F238E27FC236}">
                <a16:creationId xmlns:a16="http://schemas.microsoft.com/office/drawing/2014/main" id="{C625F4B9-DF2C-455F-9C35-2866E59E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7" descr="p1">
            <a:extLst>
              <a:ext uri="{FF2B5EF4-FFF2-40B4-BE49-F238E27FC236}">
                <a16:creationId xmlns:a16="http://schemas.microsoft.com/office/drawing/2014/main" id="{4C11ABC8-357A-45A8-9AEA-7077EB70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8" descr="p1">
            <a:extLst>
              <a:ext uri="{FF2B5EF4-FFF2-40B4-BE49-F238E27FC236}">
                <a16:creationId xmlns:a16="http://schemas.microsoft.com/office/drawing/2014/main" id="{A51E69CC-1CA3-48A0-92D7-E2628957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9" descr="p1">
            <a:extLst>
              <a:ext uri="{FF2B5EF4-FFF2-40B4-BE49-F238E27FC236}">
                <a16:creationId xmlns:a16="http://schemas.microsoft.com/office/drawing/2014/main" id="{EF9F0641-76D4-4DA8-BAF6-162180769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0" descr="p1">
            <a:extLst>
              <a:ext uri="{FF2B5EF4-FFF2-40B4-BE49-F238E27FC236}">
                <a16:creationId xmlns:a16="http://schemas.microsoft.com/office/drawing/2014/main" id="{11776688-DAE5-45CD-B957-80CA4AF7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1" descr="p1">
            <a:extLst>
              <a:ext uri="{FF2B5EF4-FFF2-40B4-BE49-F238E27FC236}">
                <a16:creationId xmlns:a16="http://schemas.microsoft.com/office/drawing/2014/main" id="{46CA18E5-CE4D-4D4D-92AC-985802FBF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32" descr="p1">
            <a:extLst>
              <a:ext uri="{FF2B5EF4-FFF2-40B4-BE49-F238E27FC236}">
                <a16:creationId xmlns:a16="http://schemas.microsoft.com/office/drawing/2014/main" id="{ADD50FB0-FF05-4021-924D-9A1281B8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33" descr="p1">
            <a:extLst>
              <a:ext uri="{FF2B5EF4-FFF2-40B4-BE49-F238E27FC236}">
                <a16:creationId xmlns:a16="http://schemas.microsoft.com/office/drawing/2014/main" id="{19EF1F82-C71A-4160-9AEB-46F40AF6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34" descr="p1">
            <a:extLst>
              <a:ext uri="{FF2B5EF4-FFF2-40B4-BE49-F238E27FC236}">
                <a16:creationId xmlns:a16="http://schemas.microsoft.com/office/drawing/2014/main" id="{86D305D6-91C5-4C32-BC6A-973C2415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35" descr="p1">
            <a:extLst>
              <a:ext uri="{FF2B5EF4-FFF2-40B4-BE49-F238E27FC236}">
                <a16:creationId xmlns:a16="http://schemas.microsoft.com/office/drawing/2014/main" id="{AC213742-AB35-4D99-B7BA-DF57DCCC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36" descr="p1">
            <a:extLst>
              <a:ext uri="{FF2B5EF4-FFF2-40B4-BE49-F238E27FC236}">
                <a16:creationId xmlns:a16="http://schemas.microsoft.com/office/drawing/2014/main" id="{70E5D38D-D413-4C34-8BD8-2332D901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37" descr="p1">
            <a:extLst>
              <a:ext uri="{FF2B5EF4-FFF2-40B4-BE49-F238E27FC236}">
                <a16:creationId xmlns:a16="http://schemas.microsoft.com/office/drawing/2014/main" id="{450B0A72-160A-4FCB-B2A7-A96CEC8C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38" descr="p1">
            <a:extLst>
              <a:ext uri="{FF2B5EF4-FFF2-40B4-BE49-F238E27FC236}">
                <a16:creationId xmlns:a16="http://schemas.microsoft.com/office/drawing/2014/main" id="{8A34A968-FB74-4D3C-91BF-EABD3AC2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39" descr="p1">
            <a:extLst>
              <a:ext uri="{FF2B5EF4-FFF2-40B4-BE49-F238E27FC236}">
                <a16:creationId xmlns:a16="http://schemas.microsoft.com/office/drawing/2014/main" id="{D88D4CA5-CEED-45C1-8371-69BC227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667500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40" descr="p1">
            <a:extLst>
              <a:ext uri="{FF2B5EF4-FFF2-40B4-BE49-F238E27FC236}">
                <a16:creationId xmlns:a16="http://schemas.microsoft.com/office/drawing/2014/main" id="{D8840950-7246-45C6-8432-A5546A3E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51" descr="p1">
            <a:extLst>
              <a:ext uri="{FF2B5EF4-FFF2-40B4-BE49-F238E27FC236}">
                <a16:creationId xmlns:a16="http://schemas.microsoft.com/office/drawing/2014/main" id="{1763EE02-7D37-469F-84B1-F446BE0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667500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52" descr="p1">
            <a:extLst>
              <a:ext uri="{FF2B5EF4-FFF2-40B4-BE49-F238E27FC236}">
                <a16:creationId xmlns:a16="http://schemas.microsoft.com/office/drawing/2014/main" id="{A59C5D91-D6B2-41FA-AD22-BBC665AC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53" descr="p1">
            <a:extLst>
              <a:ext uri="{FF2B5EF4-FFF2-40B4-BE49-F238E27FC236}">
                <a16:creationId xmlns:a16="http://schemas.microsoft.com/office/drawing/2014/main" id="{070BCA29-F13B-41BA-A121-18666268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8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54" descr="p1">
            <a:extLst>
              <a:ext uri="{FF2B5EF4-FFF2-40B4-BE49-F238E27FC236}">
                <a16:creationId xmlns:a16="http://schemas.microsoft.com/office/drawing/2014/main" id="{CEE2C618-9FA9-4A20-B779-E1F6CDA4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3" name="矩形 1">
            <a:extLst>
              <a:ext uri="{FF2B5EF4-FFF2-40B4-BE49-F238E27FC236}">
                <a16:creationId xmlns:a16="http://schemas.microsoft.com/office/drawing/2014/main" id="{741E4B9B-45BD-4D81-8F6F-D3F360C5C0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288" y="188913"/>
            <a:ext cx="9158288" cy="792162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4679">
                <a:srgbClr val="C00000"/>
              </a:gs>
              <a:gs pos="42180">
                <a:srgbClr val="C00000"/>
              </a:gs>
              <a:gs pos="74001">
                <a:srgbClr val="990000"/>
              </a:gs>
              <a:gs pos="83000">
                <a:srgbClr val="C00000"/>
              </a:gs>
              <a:gs pos="100000">
                <a:srgbClr val="990000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889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87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3121D68-9B50-4D85-B3AA-4A9B99B5D5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E70611C-47FC-48AA-B166-900D86320E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F1294-F6FD-4182-9388-83FEDD00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05E1F-AEC1-47EF-AF4B-F7356C7C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E41F-973A-45EC-8C6A-5ADFF7B7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B33BC0-1DB2-4C2B-8E7F-222FFFB93C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88AA0544-4BAC-4FF5-BA4F-EDBD7B1F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1743075"/>
            <a:ext cx="9144000" cy="172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 Scheduling Constraint Abstraction for Multi-Threaded Program Verification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63E93F9-BBE7-444A-A903-841ED1299DAF}"/>
              </a:ext>
            </a:extLst>
          </p:cNvPr>
          <p:cNvSpPr txBox="1">
            <a:spLocks/>
          </p:cNvSpPr>
          <p:nvPr/>
        </p:nvSpPr>
        <p:spPr bwMode="auto">
          <a:xfrm>
            <a:off x="-3175" y="69850"/>
            <a:ext cx="9144000" cy="1522413"/>
          </a:xfrm>
          <a:prstGeom prst="rect">
            <a:avLst/>
          </a:prstGeom>
          <a:solidFill>
            <a:schemeClr val="bg1"/>
          </a:solidFill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6EEDEEDC-7909-400E-9F68-A055D1D3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91440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10">
            <a:extLst>
              <a:ext uri="{FF2B5EF4-FFF2-40B4-BE49-F238E27FC236}">
                <a16:creationId xmlns:a16="http://schemas.microsoft.com/office/drawing/2014/main" id="{E0AACF49-8C9F-499C-BFF5-3B1CA363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4149725"/>
            <a:ext cx="84963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kumimoji="0"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Liangze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Yin</a:t>
            </a:r>
          </a:p>
          <a:p>
            <a:pPr algn="ctr" eaLnBrk="1" hangingPunct="1">
              <a:spcBef>
                <a:spcPts val="600"/>
              </a:spcBef>
            </a:pP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National University of Defense </a:t>
            </a:r>
            <a:r>
              <a:rPr kumimoji="0"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Techlonogy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November 23, 2018</a:t>
            </a:r>
          </a:p>
          <a:p>
            <a:pPr algn="ctr" eaLnBrk="1" hangingPunct="1"/>
            <a:endParaRPr kumimoji="0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972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FAD9A0-CC75-4C62-BBE5-1FC71003E8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0EF13B-2B4C-43E0-87A1-B35343BAC9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8" y="1341438"/>
            <a:ext cx="764857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46165"/>
      </p:ext>
    </p:extLst>
  </p:cSld>
  <p:clrMapOvr>
    <a:masterClrMapping/>
  </p:clrMapOvr>
  <p:transition spd="slow" advTm="1095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>
            <a:extLst>
              <a:ext uri="{FF2B5EF4-FFF2-40B4-BE49-F238E27FC236}">
                <a16:creationId xmlns:a16="http://schemas.microsoft.com/office/drawing/2014/main" id="{212D46DB-C90A-4261-A3F7-DA7BD0C2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125538"/>
            <a:ext cx="8426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In BMC, the monolithic encoding of a concurrent program usually contains three parts</a:t>
            </a:r>
            <a:endParaRPr lang="zh-CN" altLang="en-US" sz="2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标题 3">
            <a:extLst>
              <a:ext uri="{FF2B5EF4-FFF2-40B4-BE49-F238E27FC236}">
                <a16:creationId xmlns:a16="http://schemas.microsoft.com/office/drawing/2014/main" id="{07AED6C6-17B5-4341-8D56-2914D564B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Idea of the SCAR Method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标注: 线形 5">
            <a:extLst>
              <a:ext uri="{FF2B5EF4-FFF2-40B4-BE49-F238E27FC236}">
                <a16:creationId xmlns:a16="http://schemas.microsoft.com/office/drawing/2014/main" id="{BD29C692-7733-4F52-881B-AF8D24759F42}"/>
              </a:ext>
            </a:extLst>
          </p:cNvPr>
          <p:cNvSpPr>
            <a:spLocks/>
          </p:cNvSpPr>
          <p:nvPr/>
        </p:nvSpPr>
        <p:spPr bwMode="auto">
          <a:xfrm>
            <a:off x="862013" y="3357563"/>
            <a:ext cx="2520950" cy="708025"/>
          </a:xfrm>
          <a:prstGeom prst="borderCallout1">
            <a:avLst>
              <a:gd name="adj1" fmla="val -80921"/>
              <a:gd name="adj2" fmla="val 125315"/>
              <a:gd name="adj3" fmla="val -2306"/>
              <a:gd name="adj4" fmla="val 6376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Encodes all threads individually</a:t>
            </a:r>
            <a:endParaRPr lang="zh-CN" altLang="en-US" sz="2000"/>
          </a:p>
        </p:txBody>
      </p:sp>
      <p:sp>
        <p:nvSpPr>
          <p:cNvPr id="16390" name="标注: 线形 9">
            <a:extLst>
              <a:ext uri="{FF2B5EF4-FFF2-40B4-BE49-F238E27FC236}">
                <a16:creationId xmlns:a16="http://schemas.microsoft.com/office/drawing/2014/main" id="{B515C655-D714-40FE-985B-43CF709D2BD4}"/>
              </a:ext>
            </a:extLst>
          </p:cNvPr>
          <p:cNvSpPr>
            <a:spLocks/>
          </p:cNvSpPr>
          <p:nvPr/>
        </p:nvSpPr>
        <p:spPr bwMode="auto">
          <a:xfrm>
            <a:off x="3527425" y="3357563"/>
            <a:ext cx="2519363" cy="708025"/>
          </a:xfrm>
          <a:prstGeom prst="borderCallout1">
            <a:avLst>
              <a:gd name="adj1" fmla="val -79412"/>
              <a:gd name="adj2" fmla="val 64759"/>
              <a:gd name="adj3" fmla="val -7028"/>
              <a:gd name="adj4" fmla="val 4144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Encodes behavior of each shared read</a:t>
            </a:r>
            <a:endParaRPr lang="zh-CN" altLang="en-US" sz="2000"/>
          </a:p>
        </p:txBody>
      </p:sp>
      <p:sp>
        <p:nvSpPr>
          <p:cNvPr id="16391" name="标注: 线形 10">
            <a:extLst>
              <a:ext uri="{FF2B5EF4-FFF2-40B4-BE49-F238E27FC236}">
                <a16:creationId xmlns:a16="http://schemas.microsoft.com/office/drawing/2014/main" id="{E5F4F45F-E5EA-40A6-B983-B00119A23DF6}"/>
              </a:ext>
            </a:extLst>
          </p:cNvPr>
          <p:cNvSpPr>
            <a:spLocks/>
          </p:cNvSpPr>
          <p:nvPr/>
        </p:nvSpPr>
        <p:spPr bwMode="auto">
          <a:xfrm>
            <a:off x="6191250" y="3357563"/>
            <a:ext cx="2628900" cy="708025"/>
          </a:xfrm>
          <a:prstGeom prst="borderCallout1">
            <a:avLst>
              <a:gd name="adj1" fmla="val -67787"/>
              <a:gd name="adj2" fmla="val -5194"/>
              <a:gd name="adj3" fmla="val -8917"/>
              <a:gd name="adj4" fmla="val 1265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Encodes the execution order requirements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6EBE24-4889-4598-8C86-CADBBCBE5BA1}"/>
                  </a:ext>
                </a:extLst>
              </p:cNvPr>
              <p:cNvSpPr txBox="1"/>
              <p:nvPr/>
            </p:nvSpPr>
            <p:spPr>
              <a:xfrm>
                <a:off x="1727684" y="2083495"/>
                <a:ext cx="55806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44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zh-CN" altLang="en-US" sz="4400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altLang="zh-CN" sz="44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4400" b="1" i="1" smtClean="0">
                          <a:latin typeface="Cambria Math" panose="02040503050406030204" pitchFamily="18" charset="0"/>
                        </a:rPr>
                        <m:t>𝝇</m:t>
                      </m:r>
                      <m:r>
                        <a:rPr lang="en-US" altLang="zh-CN" sz="44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4400" b="1" i="1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6EBE24-4889-4598-8C86-CADBBCBE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2083495"/>
                <a:ext cx="558062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BB26FE9E-66A2-4317-9048-691748965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094" y="4552672"/>
                <a:ext cx="802705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indent="0"/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Scheduling Constraint 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𝝃</m:t>
                    </m:r>
                  </m:oMath>
                </a14:m>
                <a:r>
                  <a:rPr lang="en-US" altLang="zh-CN" sz="2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usually dominates the monolithic encoding </a:t>
                </a:r>
                <a14:m>
                  <m:oMath xmlns:m="http://schemas.openxmlformats.org/officeDocument/2006/math">
                    <m:r>
                      <a:rPr lang="zh-CN" altLang="en-US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zh-CN" altLang="en-US" sz="2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BB26FE9E-66A2-4317-9048-69174896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094" y="4552672"/>
                <a:ext cx="8027056" cy="892552"/>
              </a:xfrm>
              <a:prstGeom prst="rect">
                <a:avLst/>
              </a:prstGeom>
              <a:blipFill>
                <a:blip r:embed="rId4"/>
                <a:stretch>
                  <a:fillRect l="-1367" t="-6164" r="-1215" b="-164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 animBg="1"/>
      <p:bldP spid="16390" grpId="0" animBg="1"/>
      <p:bldP spid="16391" grpId="0" animBg="1"/>
      <p:bldP spid="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3BA2114-42F4-41EA-B507-EA70E7480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Scheduling Constraint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C166A-FBD7-4A00-A6D7-36B9414FFEA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318356" y="1196752"/>
                <a:ext cx="8507288" cy="4929188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2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Scheduling Constraint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defines the 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execution order requirements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those memory operations of concurrent programs</a:t>
                </a:r>
              </a:p>
              <a:p>
                <a:pPr>
                  <a:spcBef>
                    <a:spcPts val="1800"/>
                  </a:spcBef>
                  <a:buFont typeface="Wingdings" panose="05000000000000000000" pitchFamily="2" charset="2"/>
                  <a:buChar char="p"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usually contains two parts:</a:t>
                </a: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Intra-thread order requirements: 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consistent with the program order</a:t>
                </a: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inter-thread order requirements: 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any pair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s.t.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reads the value of a variable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written by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should be no other write of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executing between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size of scheduling constraint is 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cubic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of shared variable accesses</a:t>
                </a:r>
              </a:p>
              <a:p>
                <a:endParaRPr lang="zh-CN" altLang="en-US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C166A-FBD7-4A00-A6D7-36B9414FF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18356" y="1196752"/>
                <a:ext cx="8507288" cy="4929188"/>
              </a:xfrm>
              <a:blipFill>
                <a:blip r:embed="rId2"/>
                <a:stretch>
                  <a:fillRect l="-1074" t="-1112" r="-573" b="-271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D93E26-A6F4-4A69-881E-E4829EE5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 Running Example (1)</a:t>
            </a:r>
            <a:endParaRPr lang="zh-CN" altLang="en-US" sz="3600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552350-CED1-4E61-8910-C07E23162264}"/>
              </a:ext>
            </a:extLst>
          </p:cNvPr>
          <p:cNvSpPr txBox="1"/>
          <p:nvPr/>
        </p:nvSpPr>
        <p:spPr>
          <a:xfrm>
            <a:off x="284163" y="1138238"/>
            <a:ext cx="4246562" cy="496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x = 1, y = 1, m = 0, n = 0;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void* thr1(void *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arg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) 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x = y + 1;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m = y;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x = 0;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void* thr2(void *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arg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) 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y = x + 1;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n = x;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y = 0;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void main() 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pthread_t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t1, t2;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pthread_create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(&amp;t1, 0, thr1, 0);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pthread_create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(&amp;t2, 0, thr2, 0);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pthread_join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(t1, 0);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pthread_join</a:t>
            </a: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(t2, 0);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 assert (!(m == 1 &amp;&amp; n == 1));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4821" name="文本框 4">
            <a:extLst>
              <a:ext uri="{FF2B5EF4-FFF2-40B4-BE49-F238E27FC236}">
                <a16:creationId xmlns:a16="http://schemas.microsoft.com/office/drawing/2014/main" id="{130AB13F-7BDA-4830-8F9C-A3899136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83300"/>
            <a:ext cx="3833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(a) The original program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2" name="文本框 5">
            <a:extLst>
              <a:ext uri="{FF2B5EF4-FFF2-40B4-BE49-F238E27FC236}">
                <a16:creationId xmlns:a16="http://schemas.microsoft.com/office/drawing/2014/main" id="{0FC8CCCF-B38C-475C-9F0A-8D411AB1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6103938"/>
            <a:ext cx="434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The SSA form of the program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7A0E42-CD9B-4135-A0CF-D90D0B42920D}"/>
                  </a:ext>
                </a:extLst>
              </p:cNvPr>
              <p:cNvSpPr txBox="1"/>
              <p:nvPr/>
            </p:nvSpPr>
            <p:spPr>
              <a:xfrm>
                <a:off x="4644008" y="1124744"/>
                <a:ext cx="4246562" cy="4965700"/>
              </a:xfrm>
              <a:prstGeom prst="rect">
                <a:avLst/>
              </a:prstGeom>
              <a:solidFill>
                <a:srgbClr val="FADBD6"/>
              </a:solidFill>
              <a:ln w="2857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int x</a:t>
                </a:r>
                <a14:m>
                  <m:oMath xmlns:m="http://schemas.openxmlformats.org/officeDocument/2006/math"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Arial Unicode MS" panose="020B0604020202020204" pitchFamily="34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1, y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1, m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0, n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1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0;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void* thr1(void *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arg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) {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x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y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+ 1;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m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y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x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0;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}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void* thr2(void *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arg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) {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y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4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x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4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+ 1;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n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x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5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y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5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 0;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}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void main() {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pthread_t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t1, t2;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pthread_create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(&amp;t1, 0, thr1, 0);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pthread_create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(&amp;t2, 0, thr2, 0);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pthread_join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(t1, 0);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err="1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pthread_join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(t2, 0);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 assert (!(m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== 1 &amp;&amp; n</a:t>
                </a:r>
                <a:r>
                  <a:rPr lang="en-US" altLang="zh-CN" sz="2000" baseline="-25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 == 1));</a:t>
                </a:r>
              </a:p>
              <a:p>
                <a:pPr>
                  <a:lnSpc>
                    <a:spcPts val="2000"/>
                  </a:lnSpc>
                  <a:defRPr/>
                </a:pPr>
                <a:r>
                  <a:rPr lang="en-US" altLang="zh-CN" sz="2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}</a:t>
                </a:r>
                <a:endParaRPr lang="zh-CN" altLang="en-US" sz="20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7A0E42-CD9B-4135-A0CF-D90D0B429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124744"/>
                <a:ext cx="4246562" cy="4965700"/>
              </a:xfrm>
              <a:prstGeom prst="rect">
                <a:avLst/>
              </a:prstGeom>
              <a:blipFill>
                <a:blip r:embed="rId3"/>
                <a:stretch>
                  <a:fillRect l="-1284" t="-1465" b="-9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0285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D93E26-A6F4-4A69-881E-E4829EE5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The Monolithic Encoding </a:t>
            </a:r>
            <a:endParaRPr lang="zh-CN" altLang="en-US" sz="3600" dirty="0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F0BB9-8F63-4B81-9B84-955865E3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652"/>
            <a:ext cx="5286375" cy="1638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FC31B1-9CD6-40C9-986B-FF8B986C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6687"/>
            <a:ext cx="3918959" cy="29245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3EE41-C18C-4BA0-A926-9D920BFA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50" y="3459435"/>
            <a:ext cx="5200650" cy="3209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407474-99E6-4960-A873-7EE92E2B8381}"/>
                  </a:ext>
                </a:extLst>
              </p:cNvPr>
              <p:cNvSpPr/>
              <p:nvPr/>
            </p:nvSpPr>
            <p:spPr>
              <a:xfrm>
                <a:off x="107504" y="896673"/>
                <a:ext cx="5421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407474-99E6-4960-A873-7EE92E2B8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96673"/>
                <a:ext cx="54213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3F6B2E-0605-4AA7-8116-D6B8EF8BADF9}"/>
                  </a:ext>
                </a:extLst>
              </p:cNvPr>
              <p:cNvSpPr/>
              <p:nvPr/>
            </p:nvSpPr>
            <p:spPr>
              <a:xfrm>
                <a:off x="-36512" y="2962438"/>
                <a:ext cx="3918959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𝝇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3F6B2E-0605-4AA7-8116-D6B8EF8B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962438"/>
                <a:ext cx="3918959" cy="629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F03C6F-9C9E-481D-A28F-B8E69D74C768}"/>
                  </a:ext>
                </a:extLst>
              </p:cNvPr>
              <p:cNvSpPr/>
              <p:nvPr/>
            </p:nvSpPr>
            <p:spPr>
              <a:xfrm>
                <a:off x="4133967" y="2756952"/>
                <a:ext cx="4974537" cy="74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𝒓𝒇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𝒓𝒇</m:t>
                          </m:r>
                        </m:sup>
                      </m:sSub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𝒓𝒇</m:t>
                          </m:r>
                        </m:sup>
                      </m:sSub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𝒓𝒇</m:t>
                          </m:r>
                        </m:sup>
                      </m:sSub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𝒓𝒇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F03C6F-9C9E-481D-A28F-B8E69D74C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67" y="2756952"/>
                <a:ext cx="4974537" cy="7483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5A8C66-7466-4F20-BA2D-D019267806C0}"/>
                  </a:ext>
                </a:extLst>
              </p:cNvPr>
              <p:cNvSpPr/>
              <p:nvPr/>
            </p:nvSpPr>
            <p:spPr bwMode="auto">
              <a:xfrm>
                <a:off x="4788024" y="1196752"/>
                <a:ext cx="4104456" cy="1433607"/>
              </a:xfrm>
              <a:prstGeom prst="rect">
                <a:avLst/>
              </a:prstGeom>
              <a:solidFill>
                <a:srgbClr val="FDEFED"/>
              </a:solidFill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</a:rPr>
                  <a:t>: 10214 CNF clauses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sz="2800" dirty="0">
                    <a:latin typeface="Comic Sans MS" panose="030F0702030302020204" pitchFamily="66" charset="0"/>
                  </a:rPr>
                  <a:t>:   9196 CNF clauses</a:t>
                </a:r>
                <a:endParaRPr kumimoji="1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5A8C66-7466-4F20-BA2D-D01926780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1196752"/>
                <a:ext cx="4104456" cy="1433607"/>
              </a:xfrm>
              <a:prstGeom prst="rect">
                <a:avLst/>
              </a:prstGeom>
              <a:blipFill>
                <a:blip r:embed="rId9"/>
                <a:stretch>
                  <a:fillRect r="-1912" b="-1245"/>
                </a:stretch>
              </a:blipFill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085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A5BA0C9-364A-4C3F-9CE9-2EA930986D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矩形 1">
            <a:extLst>
              <a:ext uri="{FF2B5EF4-FFF2-40B4-BE49-F238E27FC236}">
                <a16:creationId xmlns:a16="http://schemas.microsoft.com/office/drawing/2014/main" id="{7235EF66-8B2F-4836-AE50-C5059988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3843561"/>
            <a:ext cx="1152525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Abstraction Model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2" name="矩形 26">
            <a:extLst>
              <a:ext uri="{FF2B5EF4-FFF2-40B4-BE49-F238E27FC236}">
                <a16:creationId xmlns:a16="http://schemas.microsoft.com/office/drawing/2014/main" id="{DDD682B3-A88A-4300-AEDB-FA2CE1CE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811811"/>
            <a:ext cx="1439863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latin typeface="Arial Narrow" panose="020B0606020202030204" pitchFamily="34" charset="0"/>
              </a:rPr>
              <a:t>Graph-based EOG Validation</a:t>
            </a:r>
            <a:endParaRPr lang="zh-CN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2533" name="矩形 27">
            <a:extLst>
              <a:ext uri="{FF2B5EF4-FFF2-40B4-BE49-F238E27FC236}">
                <a16:creationId xmlns:a16="http://schemas.microsoft.com/office/drawing/2014/main" id="{01D81A53-7926-41F8-8CCD-53226B32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3822924"/>
            <a:ext cx="1584325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Constraint-based EOG Validation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4" name="矩形 28">
            <a:extLst>
              <a:ext uri="{FF2B5EF4-FFF2-40B4-BE49-F238E27FC236}">
                <a16:creationId xmlns:a16="http://schemas.microsoft.com/office/drawing/2014/main" id="{9B3AF4DB-B435-440A-987B-32DE27F7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597374"/>
            <a:ext cx="1439863" cy="70643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Graph-based Refinement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5" name="矩形 29">
            <a:extLst>
              <a:ext uri="{FF2B5EF4-FFF2-40B4-BE49-F238E27FC236}">
                <a16:creationId xmlns:a16="http://schemas.microsoft.com/office/drawing/2014/main" id="{4BA28859-58E1-4DAB-AF7D-BBCBBE3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618011"/>
            <a:ext cx="1584325" cy="70643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Constraint-based Refinement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6" name="矩形 30">
            <a:extLst>
              <a:ext uri="{FF2B5EF4-FFF2-40B4-BE49-F238E27FC236}">
                <a16:creationId xmlns:a16="http://schemas.microsoft.com/office/drawing/2014/main" id="{E4BB7DA7-52BE-4401-AEFE-B56B36E1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313336"/>
            <a:ext cx="1152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[Infeasible]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7" name="矩形 31">
            <a:extLst>
              <a:ext uri="{FF2B5EF4-FFF2-40B4-BE49-F238E27FC236}">
                <a16:creationId xmlns:a16="http://schemas.microsoft.com/office/drawing/2014/main" id="{ED5769BC-1532-4B74-BDFA-60EB1AD9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3354611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[Infeasible]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8" name="矩形 32">
            <a:extLst>
              <a:ext uri="{FF2B5EF4-FFF2-40B4-BE49-F238E27FC236}">
                <a16:creationId xmlns:a16="http://schemas.microsoft.com/office/drawing/2014/main" id="{FE247F83-D52A-4AF5-98BB-E39CE0EE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4380136"/>
            <a:ext cx="1150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9" name="矩形 33">
            <a:extLst>
              <a:ext uri="{FF2B5EF4-FFF2-40B4-BE49-F238E27FC236}">
                <a16:creationId xmlns:a16="http://schemas.microsoft.com/office/drawing/2014/main" id="{88E809A2-89EC-428B-99D0-3476915B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656236"/>
            <a:ext cx="1152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[Not Sure]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40" name="矩形 34">
            <a:extLst>
              <a:ext uri="{FF2B5EF4-FFF2-40B4-BE49-F238E27FC236}">
                <a16:creationId xmlns:a16="http://schemas.microsoft.com/office/drawing/2014/main" id="{72FA68B2-08AA-4D42-96D1-3EB198C5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3545111"/>
            <a:ext cx="14398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[Unsafe]/</a:t>
            </a:r>
          </a:p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Counterexample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41" name="矩形 35">
            <a:extLst>
              <a:ext uri="{FF2B5EF4-FFF2-40B4-BE49-F238E27FC236}">
                <a16:creationId xmlns:a16="http://schemas.microsoft.com/office/drawing/2014/main" id="{0B577442-C940-4820-A2CC-0B374492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450111"/>
            <a:ext cx="1152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Proof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542" name="矩形 37">
            <a:extLst>
              <a:ext uri="{FF2B5EF4-FFF2-40B4-BE49-F238E27FC236}">
                <a16:creationId xmlns:a16="http://schemas.microsoft.com/office/drawing/2014/main" id="{A7C7A0B2-C1A0-4C71-B153-1561A1FA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1860774"/>
            <a:ext cx="21478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Refinement Constraint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084AC1-1959-48DB-A601-8453FCABBDE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43514" y="3652467"/>
            <a:ext cx="1619812" cy="7073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22544" name="图片 3">
            <a:extLst>
              <a:ext uri="{FF2B5EF4-FFF2-40B4-BE49-F238E27FC236}">
                <a16:creationId xmlns:a16="http://schemas.microsoft.com/office/drawing/2014/main" id="{A2DBC55D-A5E9-4BDE-8F07-BB2D5BC4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5000849"/>
            <a:ext cx="647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图片 5">
            <a:extLst>
              <a:ext uri="{FF2B5EF4-FFF2-40B4-BE49-F238E27FC236}">
                <a16:creationId xmlns:a16="http://schemas.microsoft.com/office/drawing/2014/main" id="{7FBE7295-0410-4134-9764-6C8602B6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4980211"/>
            <a:ext cx="695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图片 6">
            <a:extLst>
              <a:ext uri="{FF2B5EF4-FFF2-40B4-BE49-F238E27FC236}">
                <a16:creationId xmlns:a16="http://schemas.microsoft.com/office/drawing/2014/main" id="{12633B5D-2B7E-4320-B06E-FF07A863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667349"/>
            <a:ext cx="7143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矩形 43">
            <a:extLst>
              <a:ext uri="{FF2B5EF4-FFF2-40B4-BE49-F238E27FC236}">
                <a16:creationId xmlns:a16="http://schemas.microsoft.com/office/drawing/2014/main" id="{3E1A67FB-5729-465C-A8B1-D1336829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4580161"/>
            <a:ext cx="15160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Multi-Threaded C Program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F3DEE8-A1C3-487B-ADC7-925F55AE936E}"/>
              </a:ext>
            </a:extLst>
          </p:cNvPr>
          <p:cNvSpPr/>
          <p:nvPr/>
        </p:nvSpPr>
        <p:spPr bwMode="auto">
          <a:xfrm>
            <a:off x="215900" y="2684686"/>
            <a:ext cx="2525713" cy="6143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1400" dirty="0">
                <a:latin typeface="Arial Narrow" panose="020B0606020202030204" pitchFamily="34" charset="0"/>
              </a:rPr>
              <a:t>Over-approximation: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1400" dirty="0">
                <a:latin typeface="Arial Narrow" panose="020B0606020202030204" pitchFamily="34" charset="0"/>
              </a:rPr>
              <a:t>Ignore the scheduling constraint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22549" name="直接连接符 8">
            <a:extLst>
              <a:ext uri="{FF2B5EF4-FFF2-40B4-BE49-F238E27FC236}">
                <a16:creationId xmlns:a16="http://schemas.microsoft.com/office/drawing/2014/main" id="{C84CE063-956A-4C87-A7ED-3BDC92165772}"/>
              </a:ext>
            </a:extLst>
          </p:cNvPr>
          <p:cNvCxnSpPr>
            <a:cxnSpLocks noChangeShapeType="1"/>
            <a:stCxn id="22546" idx="3"/>
          </p:cNvCxnSpPr>
          <p:nvPr/>
        </p:nvCxnSpPr>
        <p:spPr bwMode="auto">
          <a:xfrm>
            <a:off x="1062038" y="4172174"/>
            <a:ext cx="131762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0" name="直接连接符 47">
            <a:extLst>
              <a:ext uri="{FF2B5EF4-FFF2-40B4-BE49-F238E27FC236}">
                <a16:creationId xmlns:a16="http://schemas.microsoft.com/office/drawing/2014/main" id="{7919C553-0149-40F6-8920-617D48B46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9650" y="4173761"/>
            <a:ext cx="1317625" cy="6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直接连接符 48">
            <a:extLst>
              <a:ext uri="{FF2B5EF4-FFF2-40B4-BE49-F238E27FC236}">
                <a16:creationId xmlns:a16="http://schemas.microsoft.com/office/drawing/2014/main" id="{F9A4379E-9DF5-445C-8A62-B0CC1A8607D9}"/>
              </a:ext>
            </a:extLst>
          </p:cNvPr>
          <p:cNvCxnSpPr>
            <a:cxnSpLocks/>
            <a:endCxn id="22533" idx="1"/>
          </p:cNvCxnSpPr>
          <p:nvPr/>
        </p:nvCxnSpPr>
        <p:spPr bwMode="auto">
          <a:xfrm flipV="1">
            <a:off x="6307138" y="4176936"/>
            <a:ext cx="830262" cy="6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2" name="直接连接符 50">
            <a:extLst>
              <a:ext uri="{FF2B5EF4-FFF2-40B4-BE49-F238E27FC236}">
                <a16:creationId xmlns:a16="http://schemas.microsoft.com/office/drawing/2014/main" id="{689FD665-FC4D-480F-AA05-1A50DDB97586}"/>
              </a:ext>
            </a:extLst>
          </p:cNvPr>
          <p:cNvCxnSpPr>
            <a:cxnSpLocks/>
            <a:endCxn id="22534" idx="2"/>
          </p:cNvCxnSpPr>
          <p:nvPr/>
        </p:nvCxnSpPr>
        <p:spPr bwMode="auto">
          <a:xfrm flipV="1">
            <a:off x="5586413" y="3303811"/>
            <a:ext cx="0" cy="506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3" name="直接连接符 53">
            <a:extLst>
              <a:ext uri="{FF2B5EF4-FFF2-40B4-BE49-F238E27FC236}">
                <a16:creationId xmlns:a16="http://schemas.microsoft.com/office/drawing/2014/main" id="{6A0DC3D4-983E-437C-8227-868086D1B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438" y="3313336"/>
            <a:ext cx="0" cy="5048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4" name="直接连接符 54">
            <a:extLst>
              <a:ext uri="{FF2B5EF4-FFF2-40B4-BE49-F238E27FC236}">
                <a16:creationId xmlns:a16="http://schemas.microsoft.com/office/drawing/2014/main" id="{F769E2EF-91F6-493A-A250-B5B6C09AD177}"/>
              </a:ext>
            </a:extLst>
          </p:cNvPr>
          <p:cNvCxnSpPr>
            <a:cxnSpLocks/>
          </p:cNvCxnSpPr>
          <p:nvPr/>
        </p:nvCxnSpPr>
        <p:spPr bwMode="auto">
          <a:xfrm>
            <a:off x="2967038" y="4551586"/>
            <a:ext cx="0" cy="4667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5" name="矩形 56">
            <a:extLst>
              <a:ext uri="{FF2B5EF4-FFF2-40B4-BE49-F238E27FC236}">
                <a16:creationId xmlns:a16="http://schemas.microsoft.com/office/drawing/2014/main" id="{DA03EFD7-699A-45D7-9CEE-D9F5A6A0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4484911"/>
            <a:ext cx="6953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[Safe]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cxnSp>
        <p:nvCxnSpPr>
          <p:cNvPr id="22556" name="直接连接符 57">
            <a:extLst>
              <a:ext uri="{FF2B5EF4-FFF2-40B4-BE49-F238E27FC236}">
                <a16:creationId xmlns:a16="http://schemas.microsoft.com/office/drawing/2014/main" id="{CD91BAB0-4F86-4C61-BECE-ED00BC057F2F}"/>
              </a:ext>
            </a:extLst>
          </p:cNvPr>
          <p:cNvCxnSpPr>
            <a:cxnSpLocks/>
          </p:cNvCxnSpPr>
          <p:nvPr/>
        </p:nvCxnSpPr>
        <p:spPr bwMode="auto">
          <a:xfrm>
            <a:off x="7935913" y="4551586"/>
            <a:ext cx="0" cy="4667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直接连接符 58">
            <a:extLst>
              <a:ext uri="{FF2B5EF4-FFF2-40B4-BE49-F238E27FC236}">
                <a16:creationId xmlns:a16="http://schemas.microsoft.com/office/drawing/2014/main" id="{412536B2-F3C9-40BF-9370-6845E062CD6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7525" y="2364011"/>
            <a:ext cx="0" cy="223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直接连接符 59">
            <a:extLst>
              <a:ext uri="{FF2B5EF4-FFF2-40B4-BE49-F238E27FC236}">
                <a16:creationId xmlns:a16="http://schemas.microsoft.com/office/drawing/2014/main" id="{08ECFD40-7500-4D8C-9A53-B0E6BE7073D0}"/>
              </a:ext>
            </a:extLst>
          </p:cNvPr>
          <p:cNvCxnSpPr>
            <a:cxnSpLocks/>
          </p:cNvCxnSpPr>
          <p:nvPr/>
        </p:nvCxnSpPr>
        <p:spPr bwMode="auto">
          <a:xfrm flipV="1">
            <a:off x="7958138" y="2364011"/>
            <a:ext cx="0" cy="2333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直接连接符 66">
            <a:extLst>
              <a:ext uri="{FF2B5EF4-FFF2-40B4-BE49-F238E27FC236}">
                <a16:creationId xmlns:a16="http://schemas.microsoft.com/office/drawing/2014/main" id="{AE795A1E-437D-43F3-BA0B-26FE3A4EA0CE}"/>
              </a:ext>
            </a:extLst>
          </p:cNvPr>
          <p:cNvCxnSpPr>
            <a:cxnSpLocks/>
          </p:cNvCxnSpPr>
          <p:nvPr/>
        </p:nvCxnSpPr>
        <p:spPr bwMode="auto">
          <a:xfrm>
            <a:off x="2955925" y="2370361"/>
            <a:ext cx="50022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直接连接符 68">
            <a:extLst>
              <a:ext uri="{FF2B5EF4-FFF2-40B4-BE49-F238E27FC236}">
                <a16:creationId xmlns:a16="http://schemas.microsoft.com/office/drawing/2014/main" id="{353012D1-1718-487C-8511-1CE08352BAE8}"/>
              </a:ext>
            </a:extLst>
          </p:cNvPr>
          <p:cNvCxnSpPr>
            <a:cxnSpLocks/>
            <a:endCxn id="22531" idx="0"/>
          </p:cNvCxnSpPr>
          <p:nvPr/>
        </p:nvCxnSpPr>
        <p:spPr bwMode="auto">
          <a:xfrm flipH="1">
            <a:off x="2955925" y="2364011"/>
            <a:ext cx="11113" cy="1479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直接连接符 72">
            <a:extLst>
              <a:ext uri="{FF2B5EF4-FFF2-40B4-BE49-F238E27FC236}">
                <a16:creationId xmlns:a16="http://schemas.microsoft.com/office/drawing/2014/main" id="{73EDEED5-353A-469C-BF9C-87D3F25616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47863" y="3313336"/>
            <a:ext cx="158750" cy="3540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2" name="矩形 77">
            <a:extLst>
              <a:ext uri="{FF2B5EF4-FFF2-40B4-BE49-F238E27FC236}">
                <a16:creationId xmlns:a16="http://schemas.microsoft.com/office/drawing/2014/main" id="{11989131-9C48-4DE5-B527-E4A0B0BF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5673725"/>
            <a:ext cx="18875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algn="ctr" eaLnBrk="1" hangingPunct="1"/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Counterexample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箭头: 虚尾 78">
            <a:extLst>
              <a:ext uri="{FF2B5EF4-FFF2-40B4-BE49-F238E27FC236}">
                <a16:creationId xmlns:a16="http://schemas.microsoft.com/office/drawing/2014/main" id="{EF08E61F-9643-4CBC-AFA4-B51256E5101F}"/>
              </a:ext>
            </a:extLst>
          </p:cNvPr>
          <p:cNvSpPr/>
          <p:nvPr/>
        </p:nvSpPr>
        <p:spPr>
          <a:xfrm>
            <a:off x="495300" y="4491261"/>
            <a:ext cx="2697163" cy="979488"/>
          </a:xfrm>
          <a:prstGeom prst="stripedRightArrow">
            <a:avLst>
              <a:gd name="adj1" fmla="val 50000"/>
              <a:gd name="adj2" fmla="val 42681"/>
            </a:avLst>
          </a:prstGeom>
          <a:solidFill>
            <a:schemeClr val="bg1">
              <a:lumMod val="50000"/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0" name="箭头: 环形 79">
            <a:extLst>
              <a:ext uri="{FF2B5EF4-FFF2-40B4-BE49-F238E27FC236}">
                <a16:creationId xmlns:a16="http://schemas.microsoft.com/office/drawing/2014/main" id="{7379D072-B123-4548-9207-7B9089EB2388}"/>
              </a:ext>
            </a:extLst>
          </p:cNvPr>
          <p:cNvSpPr/>
          <p:nvPr/>
        </p:nvSpPr>
        <p:spPr>
          <a:xfrm flipH="1">
            <a:off x="3803650" y="1436911"/>
            <a:ext cx="3008313" cy="1793875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箭头: 环形 80">
            <a:extLst>
              <a:ext uri="{FF2B5EF4-FFF2-40B4-BE49-F238E27FC236}">
                <a16:creationId xmlns:a16="http://schemas.microsoft.com/office/drawing/2014/main" id="{D217A641-3260-457F-A4A7-0FCB67FEE937}"/>
              </a:ext>
            </a:extLst>
          </p:cNvPr>
          <p:cNvSpPr/>
          <p:nvPr/>
        </p:nvSpPr>
        <p:spPr>
          <a:xfrm rot="10800000" flipH="1">
            <a:off x="3933825" y="3302224"/>
            <a:ext cx="2878138" cy="1793875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B180DFD-C57E-45DE-B961-629A016A8E09}"/>
              </a:ext>
            </a:extLst>
          </p:cNvPr>
          <p:cNvSpPr txBox="1"/>
          <p:nvPr/>
        </p:nvSpPr>
        <p:spPr>
          <a:xfrm>
            <a:off x="4445000" y="4978624"/>
            <a:ext cx="1857375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validation</a:t>
            </a:r>
            <a:endParaRPr lang="zh-CN" altLang="en-US" sz="2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7676290-B676-467A-9BBF-AACC2242CD6B}"/>
              </a:ext>
            </a:extLst>
          </p:cNvPr>
          <p:cNvSpPr txBox="1"/>
          <p:nvPr/>
        </p:nvSpPr>
        <p:spPr>
          <a:xfrm>
            <a:off x="4378325" y="1052736"/>
            <a:ext cx="208438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refinement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B5AF322-7190-4D4B-B139-4AEDF8A7CFF3}"/>
              </a:ext>
            </a:extLst>
          </p:cNvPr>
          <p:cNvSpPr/>
          <p:nvPr/>
        </p:nvSpPr>
        <p:spPr>
          <a:xfrm>
            <a:off x="385763" y="5315174"/>
            <a:ext cx="1982787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altLang="zh-CN" sz="2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abstraction</a:t>
            </a:r>
            <a:endParaRPr lang="zh-CN" altLang="en-US" sz="2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217B9E9-F29E-4BA3-A27E-95A2B92671E7}"/>
              </a:ext>
            </a:extLst>
          </p:cNvPr>
          <p:cNvSpPr/>
          <p:nvPr/>
        </p:nvSpPr>
        <p:spPr bwMode="auto">
          <a:xfrm>
            <a:off x="1331913" y="1195611"/>
            <a:ext cx="1930400" cy="1277938"/>
          </a:xfrm>
          <a:prstGeom prst="ellipse">
            <a:avLst/>
          </a:prstGeom>
          <a:solidFill>
            <a:srgbClr val="FDEFED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文本框 3">
            <a:extLst>
              <a:ext uri="{FF2B5EF4-FFF2-40B4-BE49-F238E27FC236}">
                <a16:creationId xmlns:a16="http://schemas.microsoft.com/office/drawing/2014/main" id="{CF920EFE-AF3A-472B-9578-8F60FB033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527399"/>
            <a:ext cx="170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C00000"/>
                </a:solidFill>
              </a:rPr>
              <a:t>Efficiency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CC64F10-0D5D-43B0-B6C1-C88CF6947739}"/>
              </a:ext>
            </a:extLst>
          </p:cNvPr>
          <p:cNvSpPr/>
          <p:nvPr/>
        </p:nvSpPr>
        <p:spPr bwMode="auto">
          <a:xfrm>
            <a:off x="7011988" y="1143224"/>
            <a:ext cx="1930400" cy="1276350"/>
          </a:xfrm>
          <a:prstGeom prst="ellipse">
            <a:avLst/>
          </a:prstGeom>
          <a:solidFill>
            <a:srgbClr val="92D050">
              <a:alpha val="36000"/>
            </a:srgbClr>
          </a:solidFill>
          <a:ln w="28575">
            <a:solidFill>
              <a:srgbClr val="009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0000D2"/>
              </a:solidFill>
            </a:endParaRPr>
          </a:p>
        </p:txBody>
      </p:sp>
      <p:sp>
        <p:nvSpPr>
          <p:cNvPr id="88" name="文本框 21">
            <a:extLst>
              <a:ext uri="{FF2B5EF4-FFF2-40B4-BE49-F238E27FC236}">
                <a16:creationId xmlns:a16="http://schemas.microsoft.com/office/drawing/2014/main" id="{23891151-B293-418A-8F98-583E8BF9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1475011"/>
            <a:ext cx="193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Soundness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椭圆 5">
            <a:extLst>
              <a:ext uri="{FF2B5EF4-FFF2-40B4-BE49-F238E27FC236}">
                <a16:creationId xmlns:a16="http://schemas.microsoft.com/office/drawing/2014/main" id="{DAC11E71-E28D-4591-9AE7-EC6A1CEB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2548161"/>
            <a:ext cx="1203325" cy="1042988"/>
          </a:xfrm>
          <a:prstGeom prst="ellips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0" name="直接连接符 7">
            <a:extLst>
              <a:ext uri="{FF2B5EF4-FFF2-40B4-BE49-F238E27FC236}">
                <a16:creationId xmlns:a16="http://schemas.microsoft.com/office/drawing/2014/main" id="{F9B76B09-59D8-45D9-8DE0-398823FB9242}"/>
              </a:ext>
            </a:extLst>
          </p:cNvPr>
          <p:cNvCxnSpPr>
            <a:cxnSpLocks/>
            <a:stCxn id="89" idx="0"/>
          </p:cNvCxnSpPr>
          <p:nvPr/>
        </p:nvCxnSpPr>
        <p:spPr bwMode="auto">
          <a:xfrm>
            <a:off x="4049713" y="2548161"/>
            <a:ext cx="115887" cy="193675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">
            <a:extLst>
              <a:ext uri="{FF2B5EF4-FFF2-40B4-BE49-F238E27FC236}">
                <a16:creationId xmlns:a16="http://schemas.microsoft.com/office/drawing/2014/main" id="{85A6DF45-7E8B-4160-A63E-CD15D4C100DB}"/>
              </a:ext>
            </a:extLst>
          </p:cNvPr>
          <p:cNvCxnSpPr>
            <a:cxnSpLocks/>
            <a:stCxn id="89" idx="0"/>
          </p:cNvCxnSpPr>
          <p:nvPr/>
        </p:nvCxnSpPr>
        <p:spPr bwMode="auto">
          <a:xfrm flipV="1">
            <a:off x="4049713" y="2410049"/>
            <a:ext cx="201612" cy="138112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24">
            <a:extLst>
              <a:ext uri="{FF2B5EF4-FFF2-40B4-BE49-F238E27FC236}">
                <a16:creationId xmlns:a16="http://schemas.microsoft.com/office/drawing/2014/main" id="{C9251C18-1B73-4F57-BD14-C096AE97ADA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3600674"/>
            <a:ext cx="176213" cy="134937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25">
            <a:extLst>
              <a:ext uri="{FF2B5EF4-FFF2-40B4-BE49-F238E27FC236}">
                <a16:creationId xmlns:a16="http://schemas.microsoft.com/office/drawing/2014/main" id="{2E768005-C76D-49FA-A961-7CDA81EC946D}"/>
              </a:ext>
            </a:extLst>
          </p:cNvPr>
          <p:cNvCxnSpPr>
            <a:cxnSpLocks/>
          </p:cNvCxnSpPr>
          <p:nvPr/>
        </p:nvCxnSpPr>
        <p:spPr bwMode="auto">
          <a:xfrm>
            <a:off x="3957638" y="3426049"/>
            <a:ext cx="133350" cy="163512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26">
            <a:extLst>
              <a:ext uri="{FF2B5EF4-FFF2-40B4-BE49-F238E27FC236}">
                <a16:creationId xmlns:a16="http://schemas.microsoft.com/office/drawing/2014/main" id="{6F0B07CD-B3A6-44D7-888F-EA8180F2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49761"/>
            <a:ext cx="1203325" cy="1042988"/>
          </a:xfrm>
          <a:prstGeom prst="ellips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5" name="直接连接符 27">
            <a:extLst>
              <a:ext uri="{FF2B5EF4-FFF2-40B4-BE49-F238E27FC236}">
                <a16:creationId xmlns:a16="http://schemas.microsoft.com/office/drawing/2014/main" id="{6AACB19B-11A9-449A-8749-AB95BFE89657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>
            <a:off x="6621463" y="2649761"/>
            <a:ext cx="139700" cy="204788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28">
            <a:extLst>
              <a:ext uri="{FF2B5EF4-FFF2-40B4-BE49-F238E27FC236}">
                <a16:creationId xmlns:a16="http://schemas.microsoft.com/office/drawing/2014/main" id="{B0142FF3-9B75-4F37-8679-6D1142DDCC07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 flipV="1">
            <a:off x="6621463" y="2483074"/>
            <a:ext cx="196850" cy="166687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29">
            <a:extLst>
              <a:ext uri="{FF2B5EF4-FFF2-40B4-BE49-F238E27FC236}">
                <a16:creationId xmlns:a16="http://schemas.microsoft.com/office/drawing/2014/main" id="{E88FFFD3-AA12-44FD-A5C3-E545AD11B68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5888" y="3697511"/>
            <a:ext cx="215900" cy="180975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30">
            <a:extLst>
              <a:ext uri="{FF2B5EF4-FFF2-40B4-BE49-F238E27FC236}">
                <a16:creationId xmlns:a16="http://schemas.microsoft.com/office/drawing/2014/main" id="{DE7D5041-CBA0-4FD1-A246-30EBEE5E8101}"/>
              </a:ext>
            </a:extLst>
          </p:cNvPr>
          <p:cNvCxnSpPr>
            <a:cxnSpLocks/>
          </p:cNvCxnSpPr>
          <p:nvPr/>
        </p:nvCxnSpPr>
        <p:spPr bwMode="auto">
          <a:xfrm>
            <a:off x="6502400" y="3472086"/>
            <a:ext cx="165100" cy="212725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6DDFED1-159D-42F2-97ED-987E1D170670}"/>
              </a:ext>
            </a:extLst>
          </p:cNvPr>
          <p:cNvCxnSpPr>
            <a:endCxn id="89" idx="1"/>
          </p:cNvCxnSpPr>
          <p:nvPr/>
        </p:nvCxnSpPr>
        <p:spPr bwMode="auto">
          <a:xfrm>
            <a:off x="2855913" y="2338611"/>
            <a:ext cx="768350" cy="36195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15371">
            <a:extLst>
              <a:ext uri="{FF2B5EF4-FFF2-40B4-BE49-F238E27FC236}">
                <a16:creationId xmlns:a16="http://schemas.microsoft.com/office/drawing/2014/main" id="{637AE981-CE1C-49B3-8311-8AFE1D68FCB8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8313" y="2338611"/>
            <a:ext cx="757237" cy="361950"/>
          </a:xfrm>
          <a:prstGeom prst="line">
            <a:avLst/>
          </a:prstGeom>
          <a:noFill/>
          <a:ln w="5715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本框 2">
            <a:extLst>
              <a:ext uri="{FF2B5EF4-FFF2-40B4-BE49-F238E27FC236}">
                <a16:creationId xmlns:a16="http://schemas.microsoft.com/office/drawing/2014/main" id="{E477A94A-5DC1-437B-8BDB-2F76DF295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5897348"/>
            <a:ext cx="8461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To reduce the formula size, we perform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 refinement on the scheduling constraint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/>
      <p:bldP spid="89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">
            <a:extLst>
              <a:ext uri="{FF2B5EF4-FFF2-40B4-BE49-F238E27FC236}">
                <a16:creationId xmlns:a16="http://schemas.microsoft.com/office/drawing/2014/main" id="{6C42C245-0CF6-4CC9-9FD2-7A983598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125538"/>
            <a:ext cx="8426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sz="2600">
                <a:latin typeface="Arial" panose="020B0604020202020204" pitchFamily="34" charset="0"/>
                <a:cs typeface="Arial" panose="020B0604020202020204" pitchFamily="34" charset="0"/>
              </a:rPr>
              <a:t>EOG (Event Order Graph) based counterexample validation and refinement generation</a:t>
            </a:r>
            <a:endParaRPr lang="zh-CN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标题 3">
            <a:extLst>
              <a:ext uri="{FF2B5EF4-FFF2-40B4-BE49-F238E27FC236}">
                <a16:creationId xmlns:a16="http://schemas.microsoft.com/office/drawing/2014/main" id="{2DE99CFB-2B3C-4EDE-9A3D-1799EDEF1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Major Innovation of SCAR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文本框 11">
            <a:extLst>
              <a:ext uri="{FF2B5EF4-FFF2-40B4-BE49-F238E27FC236}">
                <a16:creationId xmlns:a16="http://schemas.microsoft.com/office/drawing/2014/main" id="{2BD310B0-52DC-4624-932F-7828DC3A5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2276475"/>
            <a:ext cx="4583113" cy="1200150"/>
          </a:xfrm>
          <a:prstGeom prst="rect">
            <a:avLst/>
          </a:prstGeom>
          <a:solidFill>
            <a:srgbClr val="F0FAF5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EOG: </a:t>
            </a:r>
            <a:r>
              <a:rPr lang="en-US" altLang="zh-CN"/>
              <a:t>A graph that captures the inter-thread and intra-thread  order requirements of a CE</a:t>
            </a:r>
            <a:endParaRPr lang="zh-CN" altLang="en-US"/>
          </a:p>
        </p:txBody>
      </p:sp>
      <p:sp>
        <p:nvSpPr>
          <p:cNvPr id="20486" name="文本框 14">
            <a:extLst>
              <a:ext uri="{FF2B5EF4-FFF2-40B4-BE49-F238E27FC236}">
                <a16:creationId xmlns:a16="http://schemas.microsoft.com/office/drawing/2014/main" id="{A817CCAD-C0BF-4559-AAA2-7808AC160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662363"/>
            <a:ext cx="4583113" cy="1200150"/>
          </a:xfrm>
          <a:prstGeom prst="rect">
            <a:avLst/>
          </a:prstGeom>
          <a:solidFill>
            <a:srgbClr val="EAEAFA"/>
          </a:solidFill>
          <a:ln w="9525">
            <a:solidFill>
              <a:srgbClr val="0000D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Validation: </a:t>
            </a:r>
            <a:r>
              <a:rPr lang="en-US" altLang="zh-CN"/>
              <a:t>Can usually hunt the infeasibility of a CE with rare exceptions</a:t>
            </a:r>
            <a:endParaRPr lang="zh-CN" altLang="en-US"/>
          </a:p>
        </p:txBody>
      </p:sp>
      <p:sp>
        <p:nvSpPr>
          <p:cNvPr id="20487" name="文本框 15">
            <a:extLst>
              <a:ext uri="{FF2B5EF4-FFF2-40B4-BE49-F238E27FC236}">
                <a16:creationId xmlns:a16="http://schemas.microsoft.com/office/drawing/2014/main" id="{AC4B3C2B-7773-46DF-BAF5-05600AA7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5037138"/>
            <a:ext cx="4583113" cy="1200150"/>
          </a:xfrm>
          <a:prstGeom prst="rect">
            <a:avLst/>
          </a:prstGeom>
          <a:solidFill>
            <a:srgbClr val="FDEFED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Refinement Generation: </a:t>
            </a:r>
            <a:r>
              <a:rPr lang="en-US" altLang="zh-CN"/>
              <a:t>Can obtain an effective refinement constraint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24ED0D-0620-4B2D-9102-349FFBD3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255838"/>
            <a:ext cx="40544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 animBg="1"/>
      <p:bldP spid="20486" grpId="0" animBg="1"/>
      <p:bldP spid="204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3">
            <a:extLst>
              <a:ext uri="{FF2B5EF4-FFF2-40B4-BE49-F238E27FC236}">
                <a16:creationId xmlns:a16="http://schemas.microsoft.com/office/drawing/2014/main" id="{A2F55561-361D-42BF-A8C1-1DF537F39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EOG Generation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F3EA8F-DEBB-4381-A50F-C81F8ED2D460}"/>
                  </a:ext>
                </a:extLst>
              </p:cNvPr>
              <p:cNvSpPr txBox="1"/>
              <p:nvPr/>
            </p:nvSpPr>
            <p:spPr>
              <a:xfrm>
                <a:off x="385192" y="1196752"/>
                <a:ext cx="8363272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counterexample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EOG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triple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𝝅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𝝅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⊿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where:</a:t>
                </a:r>
              </a:p>
              <a:p>
                <a:pPr marL="914400" lvl="1" indent="-4572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 of events (shared variable accesses)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occurring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intra-thread order requirements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among the events, i.e.,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program orders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inter-thread order requirements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i.e., the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read-from relationship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links each “read”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to a “write”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reads the value written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zh-CN" alt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F3EA8F-DEBB-4381-A50F-C81F8ED2D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" y="1196752"/>
                <a:ext cx="8363272" cy="4308872"/>
              </a:xfrm>
              <a:prstGeom prst="rect">
                <a:avLst/>
              </a:prstGeom>
              <a:blipFill>
                <a:blip r:embed="rId3"/>
                <a:stretch>
                  <a:fillRect l="-1093" t="-1273" r="-1895" b="-2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4">
                <a:extLst>
                  <a:ext uri="{FF2B5EF4-FFF2-40B4-BE49-F238E27FC236}">
                    <a16:creationId xmlns:a16="http://schemas.microsoft.com/office/drawing/2014/main" id="{0F124052-0C0B-44C5-9AEC-B2FB1A0C8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5505624"/>
                <a:ext cx="7996489" cy="936104"/>
              </a:xfrm>
              <a:prstGeom prst="rect">
                <a:avLst/>
              </a:prstGeom>
              <a:ln w="38100">
                <a:solidFill>
                  <a:srgbClr val="0000D2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800" dirty="0">
                    <a:solidFill>
                      <a:srgbClr val="0000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edge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0000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0000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indicates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0000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must execute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0000D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14">
                <a:extLst>
                  <a:ext uri="{FF2B5EF4-FFF2-40B4-BE49-F238E27FC236}">
                    <a16:creationId xmlns:a16="http://schemas.microsoft.com/office/drawing/2014/main" id="{0F124052-0C0B-44C5-9AEC-B2FB1A0C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505624"/>
                <a:ext cx="7996489" cy="936104"/>
              </a:xfrm>
              <a:prstGeom prst="rect">
                <a:avLst/>
              </a:prstGeom>
              <a:blipFill>
                <a:blip r:embed="rId4"/>
                <a:stretch>
                  <a:fillRect t="-5000" b="-15625"/>
                </a:stretch>
              </a:blipFill>
              <a:ln w="38100">
                <a:solidFill>
                  <a:srgbClr val="0000D2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85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>
            <a:extLst>
              <a:ext uri="{FF2B5EF4-FFF2-40B4-BE49-F238E27FC236}">
                <a16:creationId xmlns:a16="http://schemas.microsoft.com/office/drawing/2014/main" id="{158E8159-01C0-49F5-B86B-529792CF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Counterexample Validation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DCC8A6-D756-41C1-89F9-B313C5E2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290763"/>
            <a:ext cx="8332788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First deduce as many possible order requirements as possible. Rules for this include: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AA325F-2A5E-4370-8F12-8E0160BD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379079"/>
            <a:ext cx="125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 1.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309F3E-76AB-4876-A744-8F64E276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94" y="4307767"/>
            <a:ext cx="1255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 2.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7CF553-0423-4A84-8761-4EAF192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19" y="5266617"/>
            <a:ext cx="1254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 3.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FCB9412-90B6-4B3B-B2C4-7BCAA1F14761}"/>
                  </a:ext>
                </a:extLst>
              </p:cNvPr>
              <p:cNvSpPr/>
              <p:nvPr/>
            </p:nvSpPr>
            <p:spPr bwMode="auto">
              <a:xfrm>
                <a:off x="330200" y="1166631"/>
                <a:ext cx="8435280" cy="97546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Theorem 1: A counterexample </a:t>
                </a:r>
                <a14:m>
                  <m:oMath xmlns:m="http://schemas.openxmlformats.org/officeDocument/2006/math">
                    <m:r>
                      <a: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kumimoji="1" lang="zh-CN" altLang="en-US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must be infeasible if we can deduce</a:t>
                </a:r>
                <a:r>
                  <a:rPr kumimoji="1" lang="en-US" altLang="zh-CN" sz="2600" b="1" i="0" u="none" strike="noStrike" cap="none" normalizeH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some cycle </a:t>
                </a:r>
                <a14:m>
                  <m:oMath xmlns:m="http://schemas.openxmlformats.org/officeDocument/2006/math">
                    <m:r>
                      <a:rPr kumimoji="1" lang="en-US" altLang="zh-CN" sz="2600" b="1" i="1" u="none" strike="noStrike" cap="none" normalizeH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𝑪</m:t>
                    </m:r>
                    <m:r>
                      <a:rPr kumimoji="1" lang="en-US" altLang="zh-CN" sz="2600" b="1" i="1" u="none" strike="noStrike" cap="none" normalizeH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kumimoji="1" lang="zh-CN" altLang="en-US" sz="26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FCB9412-90B6-4B3B-B2C4-7BCAA1F14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1166631"/>
                <a:ext cx="8435280" cy="975469"/>
              </a:xfrm>
              <a:prstGeom prst="roundRect">
                <a:avLst/>
              </a:prstGeom>
              <a:blipFill>
                <a:blip r:embed="rId6"/>
                <a:stretch>
                  <a:fillRect l="-504" b="-9036"/>
                </a:stretch>
              </a:blipFill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1A80996-A14C-435B-9CCD-50AD9ED55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6008861"/>
                <a:ext cx="833278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check if there exists some cycle in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2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1A80996-A14C-435B-9CCD-50AD9ED55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008861"/>
                <a:ext cx="8332788" cy="492443"/>
              </a:xfrm>
              <a:prstGeom prst="rect">
                <a:avLst/>
              </a:prstGeom>
              <a:blipFill>
                <a:blip r:embed="rId7"/>
                <a:stretch>
                  <a:fillRect l="-1097" t="-12500" b="-3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75AC8-6677-4079-8A16-E5D636A1B7A5}"/>
                  </a:ext>
                </a:extLst>
              </p:cNvPr>
              <p:cNvSpPr txBox="1"/>
              <p:nvPr/>
            </p:nvSpPr>
            <p:spPr>
              <a:xfrm>
                <a:off x="1775644" y="3266439"/>
                <a:ext cx="2590517" cy="729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E75AC8-6677-4079-8A16-E5D636A1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44" y="3266439"/>
                <a:ext cx="2590517" cy="729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805964-A5B4-4DEF-964C-DA32537AA12B}"/>
                  </a:ext>
                </a:extLst>
              </p:cNvPr>
              <p:cNvSpPr txBox="1"/>
              <p:nvPr/>
            </p:nvSpPr>
            <p:spPr>
              <a:xfrm>
                <a:off x="1721669" y="4172205"/>
                <a:ext cx="729257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𝒕𝒚𝒑𝒆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805964-A5B4-4DEF-964C-DA32537AA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69" y="4172205"/>
                <a:ext cx="7292574" cy="778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62CB296-4C50-47BC-9E9B-E451B1DF1A94}"/>
                  </a:ext>
                </a:extLst>
              </p:cNvPr>
              <p:cNvSpPr txBox="1"/>
              <p:nvPr/>
            </p:nvSpPr>
            <p:spPr>
              <a:xfrm>
                <a:off x="1729607" y="5170284"/>
                <a:ext cx="729257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𝒕𝒚𝒑𝒆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62CB296-4C50-47BC-9E9B-E451B1DF1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7" y="5170284"/>
                <a:ext cx="7292574" cy="778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14">
            <a:extLst>
              <a:ext uri="{FF2B5EF4-FFF2-40B4-BE49-F238E27FC236}">
                <a16:creationId xmlns:a16="http://schemas.microsoft.com/office/drawing/2014/main" id="{2E31AA8E-D4D4-4503-985B-60A7C4CFC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3214420"/>
            <a:ext cx="3529013" cy="2174875"/>
          </a:xfrm>
          <a:prstGeom prst="rect">
            <a:avLst/>
          </a:prstGeom>
          <a:ln w="38100">
            <a:solidFill>
              <a:srgbClr val="0000D2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600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practice, this method can usually hunt the infeasibility of a counterexample with rare exceptions</a:t>
            </a:r>
            <a:endParaRPr lang="zh-CN" altLang="en-US" sz="2600" dirty="0">
              <a:solidFill>
                <a:srgbClr val="0000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4" grpId="0"/>
      <p:bldP spid="17" grpId="0" animBg="1"/>
      <p:bldP spid="18" grpId="0"/>
      <p:bldP spid="2" grpId="0"/>
      <p:bldP spid="19" grpId="0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>
            <a:extLst>
              <a:ext uri="{FF2B5EF4-FFF2-40B4-BE49-F238E27FC236}">
                <a16:creationId xmlns:a16="http://schemas.microsoft.com/office/drawing/2014/main" id="{158E8159-01C0-49F5-B86B-529792CF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Counterexample Validation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BA3A6-DEF4-4E68-AF31-E3DA9066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312"/>
            <a:ext cx="4405195" cy="4608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6E8808-A9B2-44FF-BE9E-BA3FAA1E4835}"/>
                  </a:ext>
                </a:extLst>
              </p:cNvPr>
              <p:cNvSpPr txBox="1"/>
              <p:nvPr/>
            </p:nvSpPr>
            <p:spPr>
              <a:xfrm>
                <a:off x="4642053" y="1419237"/>
                <a:ext cx="4174100" cy="1512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according to Rule 3, </a:t>
                </a:r>
              </a:p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6E8808-A9B2-44FF-BE9E-BA3FAA1E4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3" y="1419237"/>
                <a:ext cx="4174100" cy="1512168"/>
              </a:xfrm>
              <a:prstGeom prst="rect">
                <a:avLst/>
              </a:prstGeom>
              <a:blipFill>
                <a:blip r:embed="rId4"/>
                <a:stretch>
                  <a:fillRect l="-1887" r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642D0A-E086-45E9-8ABF-372612048CB0}"/>
              </a:ext>
            </a:extLst>
          </p:cNvPr>
          <p:cNvCxnSpPr/>
          <p:nvPr/>
        </p:nvCxnSpPr>
        <p:spPr bwMode="auto">
          <a:xfrm flipV="1">
            <a:off x="864095" y="3202530"/>
            <a:ext cx="2669671" cy="38306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5C402F-DF18-4CC9-9793-840524E02475}"/>
                  </a:ext>
                </a:extLst>
              </p:cNvPr>
              <p:cNvSpPr txBox="1"/>
              <p:nvPr/>
            </p:nvSpPr>
            <p:spPr>
              <a:xfrm>
                <a:off x="4642053" y="3585592"/>
                <a:ext cx="4174100" cy="1512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according to Rule 3, </a:t>
                </a:r>
              </a:p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5C402F-DF18-4CC9-9793-840524E02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3" y="3585592"/>
                <a:ext cx="4174100" cy="1512168"/>
              </a:xfrm>
              <a:prstGeom prst="rect">
                <a:avLst/>
              </a:prstGeom>
              <a:blipFill>
                <a:blip r:embed="rId5"/>
                <a:stretch>
                  <a:fillRect l="-1887" r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3566F0-FEFA-4EF7-9F78-5883F794F4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4095" y="3202530"/>
            <a:ext cx="2652772" cy="38306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5B7F331-7DD6-4D2D-B6F8-65353190E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12" y="5673824"/>
                <a:ext cx="846347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indent="0"/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hence, the counterexample is infeasible  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5B7F331-7DD6-4D2D-B6F8-65353190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12" y="5673824"/>
                <a:ext cx="8463476" cy="892552"/>
              </a:xfrm>
              <a:prstGeom prst="rect">
                <a:avLst/>
              </a:prstGeom>
              <a:blipFill>
                <a:blip r:embed="rId6"/>
                <a:stretch>
                  <a:fillRect l="-1296" t="-6849" r="-1296" b="-164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1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FAD9A0-CC75-4C62-BBE5-1FC71003E8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0EF13B-2B4C-43E0-87A1-B35343BAC9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8" y="1341438"/>
            <a:ext cx="764857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095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3">
            <a:extLst>
              <a:ext uri="{FF2B5EF4-FFF2-40B4-BE49-F238E27FC236}">
                <a16:creationId xmlns:a16="http://schemas.microsoft.com/office/drawing/2014/main" id="{542ECE60-2D1D-4260-8825-D57D719AF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Refinement Generation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F243AE-7A8C-4DF4-B206-EE41BDA9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3459163"/>
            <a:ext cx="88296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Advantages of our method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Can detect all kernel reasons, leading to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amount of search space pruned 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in each iteration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Maintains just the minimal subset of core kernel reasons, making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refinement small and manageable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1CA408F2-4A77-441B-902D-B95E1AF0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735638"/>
            <a:ext cx="8413750" cy="776287"/>
          </a:xfrm>
          <a:prstGeom prst="rect">
            <a:avLst/>
          </a:prstGeom>
          <a:ln w="38100">
            <a:solidFill>
              <a:srgbClr val="0000D2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can obtain effective yet small refinements</a:t>
            </a:r>
            <a:endParaRPr lang="zh-CN" altLang="en-US" dirty="0">
              <a:solidFill>
                <a:srgbClr val="0000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EFFB57-2941-4FB2-B5D4-79EFE9B1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62" y="1240057"/>
                <a:ext cx="8634288" cy="2077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idea: If some cycles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analyze </a:t>
                </a:r>
                <a:r>
                  <a:rPr lang="en-US" altLang="zh-CN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kernel reasons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lead to these cycles, and employ </a:t>
                </a:r>
                <a:r>
                  <a:rPr lang="en-US" altLang="zh-CN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negations of them </a:t>
                </a:r>
                <a:r>
                  <a:rPr lang="en-US" altLang="zh-CN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to refine the abstraction</a:t>
                </a:r>
              </a:p>
              <a:p>
                <a:pPr marL="800100" lvl="1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devised an efficient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reason analysis algorithm </a:t>
                </a:r>
                <a:r>
                  <a:rPr lang="en-US" altLang="zh-CN" sz="2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2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proved its correctness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EFFB57-2941-4FB2-B5D4-79EFE9B1A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62" y="1240057"/>
                <a:ext cx="8634288" cy="2077492"/>
              </a:xfrm>
              <a:prstGeom prst="rect">
                <a:avLst/>
              </a:prstGeom>
              <a:blipFill>
                <a:blip r:embed="rId3"/>
                <a:stretch>
                  <a:fillRect l="-989" t="-2053" r="-1624" b="-52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>
            <a:extLst>
              <a:ext uri="{FF2B5EF4-FFF2-40B4-BE49-F238E27FC236}">
                <a16:creationId xmlns:a16="http://schemas.microsoft.com/office/drawing/2014/main" id="{7EEBF5C7-6905-4338-AEA1-CDFEA05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Soundness and Completeness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54E39-B3CD-46BC-8B68-997A2D24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133600"/>
            <a:ext cx="84582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We employ a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solving method 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to further determine feasibility of the EOG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CE Validation: </a:t>
            </a: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exactly encode all order requirements into a constraint. The EOG is feasible </a:t>
            </a:r>
            <a:r>
              <a:rPr lang="en-US" altLang="zh-CN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 the constraint is SAT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Refinement Generation: </a:t>
            </a: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if the constraint is UNSAT, we employ the unsatisfiable core to generate the refinement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This method obtains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kernel reason </a:t>
            </a: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in each iteration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0" dirty="0">
                <a:latin typeface="Arial" panose="020B0604020202020204" pitchFamily="34" charset="0"/>
                <a:cs typeface="Arial" panose="020B0604020202020204" pitchFamily="34" charset="0"/>
              </a:rPr>
              <a:t>However, it is both sound and complete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FE041B-BE03-40A9-9F54-A1FFD895C709}"/>
              </a:ext>
            </a:extLst>
          </p:cNvPr>
          <p:cNvSpPr/>
          <p:nvPr/>
        </p:nvSpPr>
        <p:spPr>
          <a:xfrm>
            <a:off x="323850" y="5661025"/>
            <a:ext cx="8496300" cy="865188"/>
          </a:xfrm>
          <a:prstGeom prst="rect">
            <a:avLst/>
          </a:prstGeom>
          <a:ln w="28575">
            <a:solidFill>
              <a:srgbClr val="0000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600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obtain a both efficient and sound method by combining the graph- and constraint-based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C354F8A-05DA-40FD-8C9A-940ACD766C89}"/>
                  </a:ext>
                </a:extLst>
              </p:cNvPr>
              <p:cNvSpPr/>
              <p:nvPr/>
            </p:nvSpPr>
            <p:spPr bwMode="auto">
              <a:xfrm>
                <a:off x="318333" y="1157387"/>
                <a:ext cx="8435280" cy="97546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Theorem 1: A counterexample </a:t>
                </a:r>
                <a14:m>
                  <m:oMath xmlns:m="http://schemas.openxmlformats.org/officeDocument/2006/math">
                    <m:r>
                      <a: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kumimoji="1" lang="zh-CN" altLang="en-US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not necessary to be feasible if we can not deduce</a:t>
                </a:r>
                <a:r>
                  <a:rPr kumimoji="1" lang="en-US" altLang="zh-CN" sz="2600" b="1" i="0" u="none" strike="noStrike" cap="none" normalizeH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any cycle </a:t>
                </a:r>
                <a14:m>
                  <m:oMath xmlns:m="http://schemas.openxmlformats.org/officeDocument/2006/math">
                    <m:r>
                      <a:rPr kumimoji="1" lang="en-US" altLang="zh-CN" sz="2600" b="1" i="1" u="none" strike="noStrike" cap="none" normalizeH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𝑪</m:t>
                    </m:r>
                    <m:r>
                      <a:rPr kumimoji="1" lang="en-US" altLang="zh-CN" sz="2600" b="1" i="1" u="none" strike="noStrike" cap="none" normalizeH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6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zh-CN" sz="2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kumimoji="1" lang="zh-CN" altLang="en-US" sz="26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C354F8A-05DA-40FD-8C9A-940ACD766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33" y="1157387"/>
                <a:ext cx="8435280" cy="975469"/>
              </a:xfrm>
              <a:prstGeom prst="roundRect">
                <a:avLst/>
              </a:prstGeom>
              <a:blipFill>
                <a:blip r:embed="rId3"/>
                <a:stretch>
                  <a:fillRect l="-504" r="-1151" b="-9036"/>
                </a:stretch>
              </a:blipFill>
              <a:ln w="38100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A5BA0C9-364A-4C3F-9CE9-2EA930986D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矩形 1">
            <a:extLst>
              <a:ext uri="{FF2B5EF4-FFF2-40B4-BE49-F238E27FC236}">
                <a16:creationId xmlns:a16="http://schemas.microsoft.com/office/drawing/2014/main" id="{7235EF66-8B2F-4836-AE50-C5059988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3971925"/>
            <a:ext cx="1152525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Abstraction Model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2" name="矩形 26">
            <a:extLst>
              <a:ext uri="{FF2B5EF4-FFF2-40B4-BE49-F238E27FC236}">
                <a16:creationId xmlns:a16="http://schemas.microsoft.com/office/drawing/2014/main" id="{DDD682B3-A88A-4300-AEDB-FA2CE1CE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940175"/>
            <a:ext cx="1439863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latin typeface="Arial Narrow" panose="020B0606020202030204" pitchFamily="34" charset="0"/>
              </a:rPr>
              <a:t>Graph-based EOG Validation</a:t>
            </a:r>
            <a:endParaRPr lang="zh-CN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2533" name="矩形 27">
            <a:extLst>
              <a:ext uri="{FF2B5EF4-FFF2-40B4-BE49-F238E27FC236}">
                <a16:creationId xmlns:a16="http://schemas.microsoft.com/office/drawing/2014/main" id="{01D81A53-7926-41F8-8CCD-53226B32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3951288"/>
            <a:ext cx="1584325" cy="7080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Constraint-based EOG Validation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4" name="矩形 28">
            <a:extLst>
              <a:ext uri="{FF2B5EF4-FFF2-40B4-BE49-F238E27FC236}">
                <a16:creationId xmlns:a16="http://schemas.microsoft.com/office/drawing/2014/main" id="{9B3AF4DB-B435-440A-987B-32DE27F7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725738"/>
            <a:ext cx="1439863" cy="70643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Graph-based Refinement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5" name="矩形 29">
            <a:extLst>
              <a:ext uri="{FF2B5EF4-FFF2-40B4-BE49-F238E27FC236}">
                <a16:creationId xmlns:a16="http://schemas.microsoft.com/office/drawing/2014/main" id="{4BA28859-58E1-4DAB-AF7D-BBCBBE3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746375"/>
            <a:ext cx="1584325" cy="70643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</a:rPr>
              <a:t>Constraint-based Refinement</a:t>
            </a:r>
            <a:endParaRPr lang="zh-CN" altLang="en-US" sz="1600">
              <a:latin typeface="Arial Narrow" panose="020B0606020202030204" pitchFamily="34" charset="0"/>
            </a:endParaRPr>
          </a:p>
        </p:txBody>
      </p:sp>
      <p:sp>
        <p:nvSpPr>
          <p:cNvPr id="22536" name="矩形 30">
            <a:extLst>
              <a:ext uri="{FF2B5EF4-FFF2-40B4-BE49-F238E27FC236}">
                <a16:creationId xmlns:a16="http://schemas.microsoft.com/office/drawing/2014/main" id="{E4BB7DA7-52BE-4401-AEFE-B56B36E1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441700"/>
            <a:ext cx="1152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[Infeasible]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7" name="矩形 31">
            <a:extLst>
              <a:ext uri="{FF2B5EF4-FFF2-40B4-BE49-F238E27FC236}">
                <a16:creationId xmlns:a16="http://schemas.microsoft.com/office/drawing/2014/main" id="{ED5769BC-1532-4B74-BDFA-60EB1AD9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3482975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[Infeasible]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8" name="矩形 32">
            <a:extLst>
              <a:ext uri="{FF2B5EF4-FFF2-40B4-BE49-F238E27FC236}">
                <a16:creationId xmlns:a16="http://schemas.microsoft.com/office/drawing/2014/main" id="{FE247F83-D52A-4AF5-98BB-E39CE0EE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4508500"/>
            <a:ext cx="1150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[Feasible]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39" name="矩形 33">
            <a:extLst>
              <a:ext uri="{FF2B5EF4-FFF2-40B4-BE49-F238E27FC236}">
                <a16:creationId xmlns:a16="http://schemas.microsoft.com/office/drawing/2014/main" id="{88E809A2-89EC-428B-99D0-3476915B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784600"/>
            <a:ext cx="1152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>
                <a:latin typeface="Arial Narrow" panose="020B0606020202030204" pitchFamily="34" charset="0"/>
              </a:rPr>
              <a:t>[Not Sure]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40" name="矩形 34">
            <a:extLst>
              <a:ext uri="{FF2B5EF4-FFF2-40B4-BE49-F238E27FC236}">
                <a16:creationId xmlns:a16="http://schemas.microsoft.com/office/drawing/2014/main" id="{72FA68B2-08AA-4D42-96D1-3EB198C5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3673475"/>
            <a:ext cx="14398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[Unsafe]/</a:t>
            </a:r>
          </a:p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Counterexample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sp>
        <p:nvSpPr>
          <p:cNvPr id="22541" name="矩形 35">
            <a:extLst>
              <a:ext uri="{FF2B5EF4-FFF2-40B4-BE49-F238E27FC236}">
                <a16:creationId xmlns:a16="http://schemas.microsoft.com/office/drawing/2014/main" id="{0B577442-C940-4820-A2CC-0B374492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578475"/>
            <a:ext cx="11525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Proof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542" name="矩形 37">
            <a:extLst>
              <a:ext uri="{FF2B5EF4-FFF2-40B4-BE49-F238E27FC236}">
                <a16:creationId xmlns:a16="http://schemas.microsoft.com/office/drawing/2014/main" id="{A7C7A0B2-C1A0-4C71-B153-1561A1FA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1989138"/>
            <a:ext cx="21478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Refinement Constraint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084AC1-1959-48DB-A601-8453FCABBDE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43514" y="3652467"/>
            <a:ext cx="1619812" cy="7073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22544" name="图片 3">
            <a:extLst>
              <a:ext uri="{FF2B5EF4-FFF2-40B4-BE49-F238E27FC236}">
                <a16:creationId xmlns:a16="http://schemas.microsoft.com/office/drawing/2014/main" id="{A2DBC55D-A5E9-4BDE-8F07-BB2D5BC4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5129213"/>
            <a:ext cx="647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图片 5">
            <a:extLst>
              <a:ext uri="{FF2B5EF4-FFF2-40B4-BE49-F238E27FC236}">
                <a16:creationId xmlns:a16="http://schemas.microsoft.com/office/drawing/2014/main" id="{7FBE7295-0410-4134-9764-6C8602B6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5108575"/>
            <a:ext cx="695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图片 6">
            <a:extLst>
              <a:ext uri="{FF2B5EF4-FFF2-40B4-BE49-F238E27FC236}">
                <a16:creationId xmlns:a16="http://schemas.microsoft.com/office/drawing/2014/main" id="{12633B5D-2B7E-4320-B06E-FF07A863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795713"/>
            <a:ext cx="7143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矩形 43">
            <a:extLst>
              <a:ext uri="{FF2B5EF4-FFF2-40B4-BE49-F238E27FC236}">
                <a16:creationId xmlns:a16="http://schemas.microsoft.com/office/drawing/2014/main" id="{3E1A67FB-5729-465C-A8B1-D1336829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4708525"/>
            <a:ext cx="15160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Multi-Threaded C Program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F3DEE8-A1C3-487B-ADC7-925F55AE936E}"/>
              </a:ext>
            </a:extLst>
          </p:cNvPr>
          <p:cNvSpPr/>
          <p:nvPr/>
        </p:nvSpPr>
        <p:spPr bwMode="auto">
          <a:xfrm>
            <a:off x="215900" y="2813050"/>
            <a:ext cx="2525713" cy="6143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1400" dirty="0">
                <a:latin typeface="Arial Narrow" panose="020B0606020202030204" pitchFamily="34" charset="0"/>
              </a:rPr>
              <a:t>Over-approximation: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1400" dirty="0">
                <a:latin typeface="Arial Narrow" panose="020B0606020202030204" pitchFamily="34" charset="0"/>
              </a:rPr>
              <a:t>Ignore the scheduling constraint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22549" name="直接连接符 8">
            <a:extLst>
              <a:ext uri="{FF2B5EF4-FFF2-40B4-BE49-F238E27FC236}">
                <a16:creationId xmlns:a16="http://schemas.microsoft.com/office/drawing/2014/main" id="{C84CE063-956A-4C87-A7ED-3BDC92165772}"/>
              </a:ext>
            </a:extLst>
          </p:cNvPr>
          <p:cNvCxnSpPr>
            <a:cxnSpLocks noChangeShapeType="1"/>
            <a:stCxn id="22546" idx="3"/>
          </p:cNvCxnSpPr>
          <p:nvPr/>
        </p:nvCxnSpPr>
        <p:spPr bwMode="auto">
          <a:xfrm>
            <a:off x="1062038" y="4300538"/>
            <a:ext cx="131762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0" name="直接连接符 47">
            <a:extLst>
              <a:ext uri="{FF2B5EF4-FFF2-40B4-BE49-F238E27FC236}">
                <a16:creationId xmlns:a16="http://schemas.microsoft.com/office/drawing/2014/main" id="{7919C553-0149-40F6-8920-617D48B46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9650" y="4302125"/>
            <a:ext cx="1317625" cy="6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直接连接符 48">
            <a:extLst>
              <a:ext uri="{FF2B5EF4-FFF2-40B4-BE49-F238E27FC236}">
                <a16:creationId xmlns:a16="http://schemas.microsoft.com/office/drawing/2014/main" id="{F9A4379E-9DF5-445C-8A62-B0CC1A8607D9}"/>
              </a:ext>
            </a:extLst>
          </p:cNvPr>
          <p:cNvCxnSpPr>
            <a:cxnSpLocks/>
            <a:endCxn id="22533" idx="1"/>
          </p:cNvCxnSpPr>
          <p:nvPr/>
        </p:nvCxnSpPr>
        <p:spPr bwMode="auto">
          <a:xfrm flipV="1">
            <a:off x="6307138" y="4305300"/>
            <a:ext cx="830262" cy="6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2" name="直接连接符 50">
            <a:extLst>
              <a:ext uri="{FF2B5EF4-FFF2-40B4-BE49-F238E27FC236}">
                <a16:creationId xmlns:a16="http://schemas.microsoft.com/office/drawing/2014/main" id="{689FD665-FC4D-480F-AA05-1A50DDB97586}"/>
              </a:ext>
            </a:extLst>
          </p:cNvPr>
          <p:cNvCxnSpPr>
            <a:cxnSpLocks/>
            <a:endCxn id="22534" idx="2"/>
          </p:cNvCxnSpPr>
          <p:nvPr/>
        </p:nvCxnSpPr>
        <p:spPr bwMode="auto">
          <a:xfrm flipV="1">
            <a:off x="5586413" y="3432175"/>
            <a:ext cx="0" cy="506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3" name="直接连接符 53">
            <a:extLst>
              <a:ext uri="{FF2B5EF4-FFF2-40B4-BE49-F238E27FC236}">
                <a16:creationId xmlns:a16="http://schemas.microsoft.com/office/drawing/2014/main" id="{6A0DC3D4-983E-437C-8227-868086D1B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438" y="3441700"/>
            <a:ext cx="0" cy="5048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4" name="直接连接符 54">
            <a:extLst>
              <a:ext uri="{FF2B5EF4-FFF2-40B4-BE49-F238E27FC236}">
                <a16:creationId xmlns:a16="http://schemas.microsoft.com/office/drawing/2014/main" id="{F769E2EF-91F6-493A-A250-B5B6C09AD177}"/>
              </a:ext>
            </a:extLst>
          </p:cNvPr>
          <p:cNvCxnSpPr>
            <a:cxnSpLocks/>
          </p:cNvCxnSpPr>
          <p:nvPr/>
        </p:nvCxnSpPr>
        <p:spPr bwMode="auto">
          <a:xfrm>
            <a:off x="2967038" y="4679950"/>
            <a:ext cx="0" cy="4667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5" name="矩形 56">
            <a:extLst>
              <a:ext uri="{FF2B5EF4-FFF2-40B4-BE49-F238E27FC236}">
                <a16:creationId xmlns:a16="http://schemas.microsoft.com/office/drawing/2014/main" id="{DA03EFD7-699A-45D7-9CEE-D9F5A6A0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4613275"/>
            <a:ext cx="6953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0">
                <a:latin typeface="Arial Narrow" panose="020B0606020202030204" pitchFamily="34" charset="0"/>
              </a:rPr>
              <a:t>[Safe]</a:t>
            </a:r>
            <a:endParaRPr lang="zh-CN" altLang="en-US" sz="1600" b="0">
              <a:latin typeface="Arial Narrow" panose="020B0606020202030204" pitchFamily="34" charset="0"/>
            </a:endParaRPr>
          </a:p>
        </p:txBody>
      </p:sp>
      <p:cxnSp>
        <p:nvCxnSpPr>
          <p:cNvPr id="22556" name="直接连接符 57">
            <a:extLst>
              <a:ext uri="{FF2B5EF4-FFF2-40B4-BE49-F238E27FC236}">
                <a16:creationId xmlns:a16="http://schemas.microsoft.com/office/drawing/2014/main" id="{CD91BAB0-4F86-4C61-BECE-ED00BC057F2F}"/>
              </a:ext>
            </a:extLst>
          </p:cNvPr>
          <p:cNvCxnSpPr>
            <a:cxnSpLocks/>
          </p:cNvCxnSpPr>
          <p:nvPr/>
        </p:nvCxnSpPr>
        <p:spPr bwMode="auto">
          <a:xfrm>
            <a:off x="7935913" y="4679950"/>
            <a:ext cx="0" cy="4667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直接连接符 58">
            <a:extLst>
              <a:ext uri="{FF2B5EF4-FFF2-40B4-BE49-F238E27FC236}">
                <a16:creationId xmlns:a16="http://schemas.microsoft.com/office/drawing/2014/main" id="{412536B2-F3C9-40BF-9370-6845E062CD6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7525" y="2492375"/>
            <a:ext cx="0" cy="223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直接连接符 59">
            <a:extLst>
              <a:ext uri="{FF2B5EF4-FFF2-40B4-BE49-F238E27FC236}">
                <a16:creationId xmlns:a16="http://schemas.microsoft.com/office/drawing/2014/main" id="{08ECFD40-7500-4D8C-9A53-B0E6BE7073D0}"/>
              </a:ext>
            </a:extLst>
          </p:cNvPr>
          <p:cNvCxnSpPr>
            <a:cxnSpLocks/>
          </p:cNvCxnSpPr>
          <p:nvPr/>
        </p:nvCxnSpPr>
        <p:spPr bwMode="auto">
          <a:xfrm flipV="1">
            <a:off x="7958138" y="2492375"/>
            <a:ext cx="0" cy="2333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直接连接符 66">
            <a:extLst>
              <a:ext uri="{FF2B5EF4-FFF2-40B4-BE49-F238E27FC236}">
                <a16:creationId xmlns:a16="http://schemas.microsoft.com/office/drawing/2014/main" id="{AE795A1E-437D-43F3-BA0B-26FE3A4EA0CE}"/>
              </a:ext>
            </a:extLst>
          </p:cNvPr>
          <p:cNvCxnSpPr>
            <a:cxnSpLocks/>
          </p:cNvCxnSpPr>
          <p:nvPr/>
        </p:nvCxnSpPr>
        <p:spPr bwMode="auto">
          <a:xfrm>
            <a:off x="2955925" y="2498725"/>
            <a:ext cx="50022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直接连接符 68">
            <a:extLst>
              <a:ext uri="{FF2B5EF4-FFF2-40B4-BE49-F238E27FC236}">
                <a16:creationId xmlns:a16="http://schemas.microsoft.com/office/drawing/2014/main" id="{353012D1-1718-487C-8511-1CE08352BAE8}"/>
              </a:ext>
            </a:extLst>
          </p:cNvPr>
          <p:cNvCxnSpPr>
            <a:cxnSpLocks/>
            <a:endCxn id="22531" idx="0"/>
          </p:cNvCxnSpPr>
          <p:nvPr/>
        </p:nvCxnSpPr>
        <p:spPr bwMode="auto">
          <a:xfrm flipH="1">
            <a:off x="2955925" y="2492375"/>
            <a:ext cx="11113" cy="1479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直接连接符 72">
            <a:extLst>
              <a:ext uri="{FF2B5EF4-FFF2-40B4-BE49-F238E27FC236}">
                <a16:creationId xmlns:a16="http://schemas.microsoft.com/office/drawing/2014/main" id="{73EDEED5-353A-469C-BF9C-87D3F25616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47863" y="3441700"/>
            <a:ext cx="158750" cy="3540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2" name="矩形 77">
            <a:extLst>
              <a:ext uri="{FF2B5EF4-FFF2-40B4-BE49-F238E27FC236}">
                <a16:creationId xmlns:a16="http://schemas.microsoft.com/office/drawing/2014/main" id="{11989131-9C48-4DE5-B527-E4A0B0BF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5673725"/>
            <a:ext cx="18875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algn="ctr" eaLnBrk="1" hangingPunct="1"/>
            <a:r>
              <a:rPr lang="en-US" altLang="zh-CN" sz="1600">
                <a:latin typeface="Arial Narrow" panose="020B0606020202030204" pitchFamily="34" charset="0"/>
                <a:cs typeface="Arial" panose="020B0604020202020204" pitchFamily="34" charset="0"/>
              </a:rPr>
              <a:t>Counterexample</a:t>
            </a:r>
            <a:endParaRPr lang="zh-CN" altLang="en-US" sz="16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箭头: 虚尾 78">
            <a:extLst>
              <a:ext uri="{FF2B5EF4-FFF2-40B4-BE49-F238E27FC236}">
                <a16:creationId xmlns:a16="http://schemas.microsoft.com/office/drawing/2014/main" id="{EF08E61F-9643-4CBC-AFA4-B51256E5101F}"/>
              </a:ext>
            </a:extLst>
          </p:cNvPr>
          <p:cNvSpPr/>
          <p:nvPr/>
        </p:nvSpPr>
        <p:spPr>
          <a:xfrm>
            <a:off x="495300" y="4619625"/>
            <a:ext cx="2697163" cy="979488"/>
          </a:xfrm>
          <a:prstGeom prst="stripedRightArrow">
            <a:avLst>
              <a:gd name="adj1" fmla="val 50000"/>
              <a:gd name="adj2" fmla="val 42681"/>
            </a:avLst>
          </a:prstGeom>
          <a:solidFill>
            <a:schemeClr val="bg1">
              <a:lumMod val="50000"/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0" name="箭头: 环形 79">
            <a:extLst>
              <a:ext uri="{FF2B5EF4-FFF2-40B4-BE49-F238E27FC236}">
                <a16:creationId xmlns:a16="http://schemas.microsoft.com/office/drawing/2014/main" id="{7379D072-B123-4548-9207-7B9089EB2388}"/>
              </a:ext>
            </a:extLst>
          </p:cNvPr>
          <p:cNvSpPr/>
          <p:nvPr/>
        </p:nvSpPr>
        <p:spPr>
          <a:xfrm flipH="1">
            <a:off x="3803650" y="1565275"/>
            <a:ext cx="3008313" cy="1793875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箭头: 环形 80">
            <a:extLst>
              <a:ext uri="{FF2B5EF4-FFF2-40B4-BE49-F238E27FC236}">
                <a16:creationId xmlns:a16="http://schemas.microsoft.com/office/drawing/2014/main" id="{D217A641-3260-457F-A4A7-0FCB67FEE937}"/>
              </a:ext>
            </a:extLst>
          </p:cNvPr>
          <p:cNvSpPr/>
          <p:nvPr/>
        </p:nvSpPr>
        <p:spPr>
          <a:xfrm rot="10800000" flipH="1">
            <a:off x="3933825" y="3430588"/>
            <a:ext cx="2878138" cy="1793875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B180DFD-C57E-45DE-B961-629A016A8E09}"/>
              </a:ext>
            </a:extLst>
          </p:cNvPr>
          <p:cNvSpPr txBox="1"/>
          <p:nvPr/>
        </p:nvSpPr>
        <p:spPr>
          <a:xfrm>
            <a:off x="4445000" y="5106988"/>
            <a:ext cx="1857375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validation</a:t>
            </a:r>
            <a:endParaRPr lang="zh-CN" altLang="en-US" sz="2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7676290-B676-467A-9BBF-AACC2242CD6B}"/>
              </a:ext>
            </a:extLst>
          </p:cNvPr>
          <p:cNvSpPr txBox="1"/>
          <p:nvPr/>
        </p:nvSpPr>
        <p:spPr>
          <a:xfrm>
            <a:off x="4378325" y="1181100"/>
            <a:ext cx="208438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refinement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B5AF322-7190-4D4B-B139-4AEDF8A7CFF3}"/>
              </a:ext>
            </a:extLst>
          </p:cNvPr>
          <p:cNvSpPr/>
          <p:nvPr/>
        </p:nvSpPr>
        <p:spPr>
          <a:xfrm>
            <a:off x="385763" y="5443538"/>
            <a:ext cx="1982787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altLang="zh-CN" sz="2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abstraction</a:t>
            </a:r>
            <a:endParaRPr lang="zh-CN" altLang="en-US" sz="2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217B9E9-F29E-4BA3-A27E-95A2B92671E7}"/>
              </a:ext>
            </a:extLst>
          </p:cNvPr>
          <p:cNvSpPr/>
          <p:nvPr/>
        </p:nvSpPr>
        <p:spPr bwMode="auto">
          <a:xfrm>
            <a:off x="1331913" y="1323975"/>
            <a:ext cx="1930400" cy="1277938"/>
          </a:xfrm>
          <a:prstGeom prst="ellipse">
            <a:avLst/>
          </a:prstGeom>
          <a:solidFill>
            <a:srgbClr val="FDEFED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文本框 3">
            <a:extLst>
              <a:ext uri="{FF2B5EF4-FFF2-40B4-BE49-F238E27FC236}">
                <a16:creationId xmlns:a16="http://schemas.microsoft.com/office/drawing/2014/main" id="{CF920EFE-AF3A-472B-9578-8F60FB033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655763"/>
            <a:ext cx="170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C00000"/>
                </a:solidFill>
              </a:rPr>
              <a:t>Efficiency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CC64F10-0D5D-43B0-B6C1-C88CF6947739}"/>
              </a:ext>
            </a:extLst>
          </p:cNvPr>
          <p:cNvSpPr/>
          <p:nvPr/>
        </p:nvSpPr>
        <p:spPr bwMode="auto">
          <a:xfrm>
            <a:off x="7011988" y="1271588"/>
            <a:ext cx="1930400" cy="1276350"/>
          </a:xfrm>
          <a:prstGeom prst="ellipse">
            <a:avLst/>
          </a:prstGeom>
          <a:solidFill>
            <a:srgbClr val="92D050">
              <a:alpha val="36000"/>
            </a:srgbClr>
          </a:solidFill>
          <a:ln w="28575">
            <a:solidFill>
              <a:srgbClr val="009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0000D2"/>
              </a:solidFill>
            </a:endParaRPr>
          </a:p>
        </p:txBody>
      </p:sp>
      <p:sp>
        <p:nvSpPr>
          <p:cNvPr id="88" name="文本框 21">
            <a:extLst>
              <a:ext uri="{FF2B5EF4-FFF2-40B4-BE49-F238E27FC236}">
                <a16:creationId xmlns:a16="http://schemas.microsoft.com/office/drawing/2014/main" id="{23891151-B293-418A-8F98-583E8BF9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1603375"/>
            <a:ext cx="193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Soundness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椭圆 5">
            <a:extLst>
              <a:ext uri="{FF2B5EF4-FFF2-40B4-BE49-F238E27FC236}">
                <a16:creationId xmlns:a16="http://schemas.microsoft.com/office/drawing/2014/main" id="{DAC11E71-E28D-4591-9AE7-EC6A1CEB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2676525"/>
            <a:ext cx="1203325" cy="1042988"/>
          </a:xfrm>
          <a:prstGeom prst="ellips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0" name="直接连接符 7">
            <a:extLst>
              <a:ext uri="{FF2B5EF4-FFF2-40B4-BE49-F238E27FC236}">
                <a16:creationId xmlns:a16="http://schemas.microsoft.com/office/drawing/2014/main" id="{F9B76B09-59D8-45D9-8DE0-398823FB9242}"/>
              </a:ext>
            </a:extLst>
          </p:cNvPr>
          <p:cNvCxnSpPr>
            <a:cxnSpLocks/>
            <a:stCxn id="89" idx="0"/>
          </p:cNvCxnSpPr>
          <p:nvPr/>
        </p:nvCxnSpPr>
        <p:spPr bwMode="auto">
          <a:xfrm>
            <a:off x="4049713" y="2676525"/>
            <a:ext cx="115887" cy="193675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">
            <a:extLst>
              <a:ext uri="{FF2B5EF4-FFF2-40B4-BE49-F238E27FC236}">
                <a16:creationId xmlns:a16="http://schemas.microsoft.com/office/drawing/2014/main" id="{85A6DF45-7E8B-4160-A63E-CD15D4C100DB}"/>
              </a:ext>
            </a:extLst>
          </p:cNvPr>
          <p:cNvCxnSpPr>
            <a:cxnSpLocks/>
            <a:stCxn id="89" idx="0"/>
          </p:cNvCxnSpPr>
          <p:nvPr/>
        </p:nvCxnSpPr>
        <p:spPr bwMode="auto">
          <a:xfrm flipV="1">
            <a:off x="4049713" y="2538413"/>
            <a:ext cx="201612" cy="138112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24">
            <a:extLst>
              <a:ext uri="{FF2B5EF4-FFF2-40B4-BE49-F238E27FC236}">
                <a16:creationId xmlns:a16="http://schemas.microsoft.com/office/drawing/2014/main" id="{C9251C18-1B73-4F57-BD14-C096AE97ADA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3729038"/>
            <a:ext cx="176213" cy="134937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25">
            <a:extLst>
              <a:ext uri="{FF2B5EF4-FFF2-40B4-BE49-F238E27FC236}">
                <a16:creationId xmlns:a16="http://schemas.microsoft.com/office/drawing/2014/main" id="{2E768005-C76D-49FA-A961-7CDA81EC946D}"/>
              </a:ext>
            </a:extLst>
          </p:cNvPr>
          <p:cNvCxnSpPr>
            <a:cxnSpLocks/>
          </p:cNvCxnSpPr>
          <p:nvPr/>
        </p:nvCxnSpPr>
        <p:spPr bwMode="auto">
          <a:xfrm>
            <a:off x="3957638" y="3554413"/>
            <a:ext cx="133350" cy="163512"/>
          </a:xfrm>
          <a:prstGeom prst="line">
            <a:avLst/>
          </a:prstGeom>
          <a:noFill/>
          <a:ln w="762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26">
            <a:extLst>
              <a:ext uri="{FF2B5EF4-FFF2-40B4-BE49-F238E27FC236}">
                <a16:creationId xmlns:a16="http://schemas.microsoft.com/office/drawing/2014/main" id="{6F0B07CD-B3A6-44D7-888F-EA8180F2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78125"/>
            <a:ext cx="1203325" cy="1042988"/>
          </a:xfrm>
          <a:prstGeom prst="ellips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5" name="直接连接符 27">
            <a:extLst>
              <a:ext uri="{FF2B5EF4-FFF2-40B4-BE49-F238E27FC236}">
                <a16:creationId xmlns:a16="http://schemas.microsoft.com/office/drawing/2014/main" id="{6AACB19B-11A9-449A-8749-AB95BFE89657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>
            <a:off x="6621463" y="2778125"/>
            <a:ext cx="139700" cy="204788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28">
            <a:extLst>
              <a:ext uri="{FF2B5EF4-FFF2-40B4-BE49-F238E27FC236}">
                <a16:creationId xmlns:a16="http://schemas.microsoft.com/office/drawing/2014/main" id="{B0142FF3-9B75-4F37-8679-6D1142DDCC07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 flipV="1">
            <a:off x="6621463" y="2611438"/>
            <a:ext cx="196850" cy="166687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29">
            <a:extLst>
              <a:ext uri="{FF2B5EF4-FFF2-40B4-BE49-F238E27FC236}">
                <a16:creationId xmlns:a16="http://schemas.microsoft.com/office/drawing/2014/main" id="{E88FFFD3-AA12-44FD-A5C3-E545AD11B68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5888" y="3825875"/>
            <a:ext cx="215900" cy="180975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30">
            <a:extLst>
              <a:ext uri="{FF2B5EF4-FFF2-40B4-BE49-F238E27FC236}">
                <a16:creationId xmlns:a16="http://schemas.microsoft.com/office/drawing/2014/main" id="{DE7D5041-CBA0-4FD1-A246-30EBEE5E8101}"/>
              </a:ext>
            </a:extLst>
          </p:cNvPr>
          <p:cNvCxnSpPr>
            <a:cxnSpLocks/>
          </p:cNvCxnSpPr>
          <p:nvPr/>
        </p:nvCxnSpPr>
        <p:spPr bwMode="auto">
          <a:xfrm>
            <a:off x="6502400" y="3600450"/>
            <a:ext cx="165100" cy="212725"/>
          </a:xfrm>
          <a:prstGeom prst="line">
            <a:avLst/>
          </a:prstGeom>
          <a:noFill/>
          <a:ln w="7620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6DDFED1-159D-42F2-97ED-987E1D170670}"/>
              </a:ext>
            </a:extLst>
          </p:cNvPr>
          <p:cNvCxnSpPr>
            <a:endCxn id="89" idx="1"/>
          </p:cNvCxnSpPr>
          <p:nvPr/>
        </p:nvCxnSpPr>
        <p:spPr bwMode="auto">
          <a:xfrm>
            <a:off x="2855913" y="2466975"/>
            <a:ext cx="768350" cy="36195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15371">
            <a:extLst>
              <a:ext uri="{FF2B5EF4-FFF2-40B4-BE49-F238E27FC236}">
                <a16:creationId xmlns:a16="http://schemas.microsoft.com/office/drawing/2014/main" id="{637AE981-CE1C-49B3-8311-8AFE1D68FCB8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8313" y="2466975"/>
            <a:ext cx="757237" cy="361950"/>
          </a:xfrm>
          <a:prstGeom prst="line">
            <a:avLst/>
          </a:prstGeom>
          <a:noFill/>
          <a:ln w="57150" algn="ctr">
            <a:solidFill>
              <a:srgbClr val="009E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7284645"/>
      </p:ext>
    </p:extLst>
  </p:cSld>
  <p:clrMapOvr>
    <a:masterClrMapping/>
  </p:clrMapOvr>
  <p:transition spd="slow"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/>
      <p:bldP spid="89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">
            <a:extLst>
              <a:ext uri="{FF2B5EF4-FFF2-40B4-BE49-F238E27FC236}">
                <a16:creationId xmlns:a16="http://schemas.microsoft.com/office/drawing/2014/main" id="{F3BDC76A-D6E1-4E1E-B8D2-90BE54D4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42486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The monolithic encoding: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10214 CNF clauses</a:t>
            </a:r>
          </a:p>
          <a:p>
            <a:endParaRPr lang="en-US" altLang="zh-CN" dirty="0"/>
          </a:p>
          <a:p>
            <a:r>
              <a:rPr lang="en-US" altLang="zh-CN" dirty="0"/>
              <a:t>The initial abstraction: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1018 CNF clauses</a:t>
            </a:r>
          </a:p>
          <a:p>
            <a:endParaRPr lang="en-US" altLang="zh-CN" dirty="0"/>
          </a:p>
          <a:p>
            <a:r>
              <a:rPr lang="en-US" altLang="zh-CN" dirty="0"/>
              <a:t>Number of iterations required: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altLang="zh-CN" dirty="0"/>
          </a:p>
          <a:p>
            <a:r>
              <a:rPr lang="en-US" altLang="zh-CN" dirty="0"/>
              <a:t>Number of increased clauses during the refinement generation: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CNF clauses</a:t>
            </a:r>
            <a:r>
              <a:rPr lang="en-US" altLang="zh-CN" dirty="0"/>
              <a:t>, where each one has only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literals</a:t>
            </a:r>
          </a:p>
        </p:txBody>
      </p:sp>
      <p:sp>
        <p:nvSpPr>
          <p:cNvPr id="36867" name="圆角矩形 19">
            <a:extLst>
              <a:ext uri="{FF2B5EF4-FFF2-40B4-BE49-F238E27FC236}">
                <a16:creationId xmlns:a16="http://schemas.microsoft.com/office/drawing/2014/main" id="{847EBF14-951D-4F82-B5A4-AC91F58F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4829175"/>
            <a:ext cx="1582737" cy="1008063"/>
          </a:xfrm>
          <a:prstGeom prst="roundRect">
            <a:avLst>
              <a:gd name="adj" fmla="val 16667"/>
            </a:avLst>
          </a:prstGeom>
          <a:solidFill>
            <a:srgbClr val="F7C0B7"/>
          </a:solidFill>
          <a:ln w="38100" algn="ctr">
            <a:solidFill>
              <a:srgbClr val="99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10214 </a:t>
            </a:r>
          </a:p>
          <a:p>
            <a:pPr algn="ctr" eaLnBrk="1" hangingPunct="1"/>
            <a:r>
              <a:rPr lang="en-US" altLang="zh-CN"/>
              <a:t>clauses</a:t>
            </a:r>
            <a:endParaRPr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4C47337-E009-49D9-AE6D-AA3D4522C328}"/>
              </a:ext>
            </a:extLst>
          </p:cNvPr>
          <p:cNvSpPr/>
          <p:nvPr/>
        </p:nvSpPr>
        <p:spPr bwMode="auto">
          <a:xfrm>
            <a:off x="2411413" y="4829175"/>
            <a:ext cx="1290637" cy="1008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1018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clauses</a:t>
            </a:r>
            <a:endParaRPr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612DE89-D038-40FC-935C-FFF73B825495}"/>
              </a:ext>
            </a:extLst>
          </p:cNvPr>
          <p:cNvSpPr/>
          <p:nvPr/>
        </p:nvSpPr>
        <p:spPr bwMode="auto">
          <a:xfrm>
            <a:off x="4127500" y="4829175"/>
            <a:ext cx="1301750" cy="1008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1020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clauses</a:t>
            </a:r>
            <a:endParaRPr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4BCD67B0-0F0F-426B-8EB2-33FA30B21CCC}"/>
              </a:ext>
            </a:extLst>
          </p:cNvPr>
          <p:cNvSpPr/>
          <p:nvPr/>
        </p:nvSpPr>
        <p:spPr bwMode="auto">
          <a:xfrm>
            <a:off x="5822950" y="4829175"/>
            <a:ext cx="1301750" cy="1008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1022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clauses</a:t>
            </a:r>
            <a:endParaRPr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126FCC6-7B70-446F-9E46-163B6EBC59A1}"/>
              </a:ext>
            </a:extLst>
          </p:cNvPr>
          <p:cNvSpPr/>
          <p:nvPr/>
        </p:nvSpPr>
        <p:spPr bwMode="auto">
          <a:xfrm>
            <a:off x="7493000" y="4829175"/>
            <a:ext cx="1303338" cy="1008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1025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/>
              <a:t>clauses</a:t>
            </a:r>
            <a:endParaRPr lang="zh-CN" altLang="en-US" dirty="0"/>
          </a:p>
        </p:txBody>
      </p:sp>
      <p:sp>
        <p:nvSpPr>
          <p:cNvPr id="36872" name="右箭头 4">
            <a:extLst>
              <a:ext uri="{FF2B5EF4-FFF2-40B4-BE49-F238E27FC236}">
                <a16:creationId xmlns:a16="http://schemas.microsoft.com/office/drawing/2014/main" id="{9E880BAB-73A5-445C-809F-05227E7A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5045075"/>
            <a:ext cx="457200" cy="576263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6873" name="文本框 5">
            <a:extLst>
              <a:ext uri="{FF2B5EF4-FFF2-40B4-BE49-F238E27FC236}">
                <a16:creationId xmlns:a16="http://schemas.microsoft.com/office/drawing/2014/main" id="{A674902E-81CB-4936-BCC7-1845EE69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929188"/>
            <a:ext cx="5921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/>
              <a:t>+</a:t>
            </a:r>
            <a:endParaRPr lang="zh-CN" altLang="en-US" sz="4000"/>
          </a:p>
        </p:txBody>
      </p:sp>
      <p:sp>
        <p:nvSpPr>
          <p:cNvPr id="36874" name="文本框 25">
            <a:extLst>
              <a:ext uri="{FF2B5EF4-FFF2-40B4-BE49-F238E27FC236}">
                <a16:creationId xmlns:a16="http://schemas.microsoft.com/office/drawing/2014/main" id="{5CF38667-2E9A-4D19-B5C8-A885DC4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889500"/>
            <a:ext cx="592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/>
              <a:t>+</a:t>
            </a:r>
            <a:endParaRPr lang="zh-CN" altLang="en-US" sz="4000"/>
          </a:p>
        </p:txBody>
      </p:sp>
      <p:sp>
        <p:nvSpPr>
          <p:cNvPr id="36875" name="文本框 26">
            <a:extLst>
              <a:ext uri="{FF2B5EF4-FFF2-40B4-BE49-F238E27FC236}">
                <a16:creationId xmlns:a16="http://schemas.microsoft.com/office/drawing/2014/main" id="{A2C7FD47-3433-49FE-8055-61A6AB27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889500"/>
            <a:ext cx="592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/>
              <a:t>+</a:t>
            </a:r>
            <a:endParaRPr lang="zh-CN" altLang="en-US" sz="40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F48D5E-81BD-42A4-A076-ADF39B824D9E}"/>
              </a:ext>
            </a:extLst>
          </p:cNvPr>
          <p:cNvCxnSpPr/>
          <p:nvPr/>
        </p:nvCxnSpPr>
        <p:spPr bwMode="auto">
          <a:xfrm>
            <a:off x="2349500" y="5949950"/>
            <a:ext cx="6446838" cy="0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7" name="文本框 8">
            <a:extLst>
              <a:ext uri="{FF2B5EF4-FFF2-40B4-BE49-F238E27FC236}">
                <a16:creationId xmlns:a16="http://schemas.microsoft.com/office/drawing/2014/main" id="{DBECBC39-A5E5-4129-8109-1DCCCDD0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937250"/>
            <a:ext cx="4362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Incremental solving</a:t>
            </a:r>
            <a:endParaRPr lang="zh-CN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E7856EA4-FF7C-4784-B86D-6E3E62F3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91440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 Running Example (2)</a:t>
            </a:r>
            <a:endParaRPr lang="zh-CN" altLang="en-US" sz="3600" kern="0" dirty="0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FAD9A0-CC75-4C62-BBE5-1FC71003E8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0EF13B-2B4C-43E0-87A1-B35343BAC9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8" y="1341438"/>
            <a:ext cx="764857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25814"/>
      </p:ext>
    </p:extLst>
  </p:cSld>
  <p:clrMapOvr>
    <a:masterClrMapping/>
  </p:clrMapOvr>
  <p:transition spd="slow" advTm="10952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9ED6D1-A210-4C8E-80C7-287B072F5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Experimental Results</a:t>
            </a:r>
            <a:endParaRPr lang="zh-CN" altLang="en-US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A8D6CC69-5A11-4F3D-9363-DE7BE687E75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196975"/>
            <a:ext cx="8189913" cy="273685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tool is named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Yogar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-CBMC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won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gold medal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SV-COMP 2017, 2018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with the silver medal tool:                </a:t>
            </a:r>
          </a:p>
          <a:p>
            <a:pPr lvl="1"/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5.8x faster</a:t>
            </a:r>
            <a:endParaRPr lang="en-US" altLang="zh-C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consumes only </a:t>
            </a:r>
            <a:r>
              <a:rPr lang="en-US" altLang="zh-CN" sz="2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 of the memory</a:t>
            </a:r>
          </a:p>
          <a:p>
            <a:endParaRPr lang="zh-CN" altLang="en-US" sz="3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文本框 3">
            <a:extLst>
              <a:ext uri="{FF2B5EF4-FFF2-40B4-BE49-F238E27FC236}">
                <a16:creationId xmlns:a16="http://schemas.microsoft.com/office/drawing/2014/main" id="{195F498F-E7C9-4CCA-9333-181ADA31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0038"/>
            <a:ext cx="8189913" cy="2127250"/>
          </a:xfrm>
          <a:prstGeom prst="rect">
            <a:avLst/>
          </a:prstGeom>
          <a:solidFill>
            <a:srgbClr val="FADBD6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zh-CN" sz="2600" dirty="0"/>
              <a:t>The benchmark includes 1047 concurrent C programs based on </a:t>
            </a:r>
            <a:r>
              <a:rPr lang="en-US" altLang="zh-CN" sz="2600" dirty="0" err="1"/>
              <a:t>Pthread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The </a:t>
            </a:r>
            <a:r>
              <a:rPr lang="en-US" altLang="zh-CN" sz="2600" dirty="0" err="1"/>
              <a:t>participartors</a:t>
            </a:r>
            <a:r>
              <a:rPr lang="en-US" altLang="zh-CN" sz="2600" dirty="0"/>
              <a:t> cover 18 popular verifiers </a:t>
            </a:r>
            <a:r>
              <a:rPr lang="en-US" altLang="zh-CN" sz="2600" dirty="0" err="1"/>
              <a:t>suppor</a:t>
            </a:r>
            <a:r>
              <a:rPr lang="en-US" altLang="zh-CN" sz="2600" dirty="0"/>
              <a:t>-ting concurrent C programs</a:t>
            </a:r>
            <a:endParaRPr lang="zh-CN" altLang="en-US" sz="26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0EA0F8A-15D4-4016-BBEC-17DF6B5A9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Experimental Results</a:t>
            </a:r>
            <a:endParaRPr lang="zh-CN" altLang="en-US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9939" name="图片 7">
            <a:extLst>
              <a:ext uri="{FF2B5EF4-FFF2-40B4-BE49-F238E27FC236}">
                <a16:creationId xmlns:a16="http://schemas.microsoft.com/office/drawing/2014/main" id="{6C4BEB70-0CCC-48BA-B898-1C16CA83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06638"/>
            <a:ext cx="41767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8">
            <a:extLst>
              <a:ext uri="{FF2B5EF4-FFF2-40B4-BE49-F238E27FC236}">
                <a16:creationId xmlns:a16="http://schemas.microsoft.com/office/drawing/2014/main" id="{26B37370-2B4B-4A67-BBE3-3253F42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2306638"/>
            <a:ext cx="439578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文本框 9">
            <a:extLst>
              <a:ext uri="{FF2B5EF4-FFF2-40B4-BE49-F238E27FC236}">
                <a16:creationId xmlns:a16="http://schemas.microsoft.com/office/drawing/2014/main" id="{1FEA5A95-AB83-4C46-B2D8-F654D2440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329238"/>
            <a:ext cx="115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942" name="文本框 10">
            <a:extLst>
              <a:ext uri="{FF2B5EF4-FFF2-40B4-BE49-F238E27FC236}">
                <a16:creationId xmlns:a16="http://schemas.microsoft.com/office/drawing/2014/main" id="{82BF9087-18D2-4D48-AD1A-8D552B1F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5329238"/>
            <a:ext cx="115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Memory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943" name="矩形 11">
            <a:extLst>
              <a:ext uri="{FF2B5EF4-FFF2-40B4-BE49-F238E27FC236}">
                <a16:creationId xmlns:a16="http://schemas.microsoft.com/office/drawing/2014/main" id="{0516D615-1FE2-42F7-89F4-94643996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5829300"/>
            <a:ext cx="752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/>
              <a:t>https://sv-comp.sosy-lab.org/2017/results/results-verified/</a:t>
            </a:r>
          </a:p>
        </p:txBody>
      </p:sp>
      <p:pic>
        <p:nvPicPr>
          <p:cNvPr id="39944" name="图片 12">
            <a:extLst>
              <a:ext uri="{FF2B5EF4-FFF2-40B4-BE49-F238E27FC236}">
                <a16:creationId xmlns:a16="http://schemas.microsoft.com/office/drawing/2014/main" id="{FC7831B0-A44F-4CA3-B870-DD053E9E9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25538"/>
            <a:ext cx="37925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4">
            <a:extLst>
              <a:ext uri="{FF2B5EF4-FFF2-40B4-BE49-F238E27FC236}">
                <a16:creationId xmlns:a16="http://schemas.microsoft.com/office/drawing/2014/main" id="{9E010018-BE7C-44A0-952E-1BA27D7BE61E}"/>
              </a:ext>
            </a:extLst>
          </p:cNvPr>
          <p:cNvSpPr/>
          <p:nvPr/>
        </p:nvSpPr>
        <p:spPr>
          <a:xfrm>
            <a:off x="5041767" y="3088596"/>
            <a:ext cx="1872208" cy="577830"/>
          </a:xfrm>
          <a:prstGeom prst="roundRect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Yogar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-CBMC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AAB007-153F-4687-8FDB-7D4F897B36CA}"/>
              </a:ext>
            </a:extLst>
          </p:cNvPr>
          <p:cNvCxnSpPr/>
          <p:nvPr/>
        </p:nvCxnSpPr>
        <p:spPr>
          <a:xfrm flipH="1">
            <a:off x="4287838" y="3667125"/>
            <a:ext cx="1439862" cy="104616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052321-FCBD-43B8-987A-CA43968C8CCE}"/>
              </a:ext>
            </a:extLst>
          </p:cNvPr>
          <p:cNvCxnSpPr/>
          <p:nvPr/>
        </p:nvCxnSpPr>
        <p:spPr>
          <a:xfrm>
            <a:off x="6230938" y="3667125"/>
            <a:ext cx="1944687" cy="123031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文本框 1">
            <a:extLst>
              <a:ext uri="{FF2B5EF4-FFF2-40B4-BE49-F238E27FC236}">
                <a16:creationId xmlns:a16="http://schemas.microsoft.com/office/drawing/2014/main" id="{503E8504-E4BE-4910-8B73-3D7339DE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460500"/>
            <a:ext cx="302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C00000"/>
                </a:solidFill>
              </a:rPr>
              <a:t>SV-COMP 2017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854546-8C13-4C85-84E3-89A278CDA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Experimental Results</a:t>
            </a:r>
            <a:endParaRPr lang="zh-CN" altLang="en-US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0963" name="图片 11">
            <a:extLst>
              <a:ext uri="{FF2B5EF4-FFF2-40B4-BE49-F238E27FC236}">
                <a16:creationId xmlns:a16="http://schemas.microsoft.com/office/drawing/2014/main" id="{5FA7F722-1D8C-4CCA-A76B-832BC463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695450"/>
            <a:ext cx="49561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文本框 12">
            <a:extLst>
              <a:ext uri="{FF2B5EF4-FFF2-40B4-BE49-F238E27FC236}">
                <a16:creationId xmlns:a16="http://schemas.microsoft.com/office/drawing/2014/main" id="{DD2485B3-C5FD-481E-A784-7AF6E9E8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5087938"/>
            <a:ext cx="115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</a:p>
        </p:txBody>
      </p:sp>
      <p:sp>
        <p:nvSpPr>
          <p:cNvPr id="40965" name="矩形 16">
            <a:extLst>
              <a:ext uri="{FF2B5EF4-FFF2-40B4-BE49-F238E27FC236}">
                <a16:creationId xmlns:a16="http://schemas.microsoft.com/office/drawing/2014/main" id="{CD31F9B4-C13B-4976-A01A-25E75A7D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689600"/>
            <a:ext cx="8507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/>
              <a:t>https://sv-comp.sosy-lab.org/201</a:t>
            </a:r>
            <a:r>
              <a:rPr lang="en-US" altLang="zh-CN" sz="2200"/>
              <a:t>8</a:t>
            </a:r>
            <a:r>
              <a:rPr lang="zh-CN" altLang="en-US" sz="2200"/>
              <a:t>/results/results-verified/</a:t>
            </a:r>
          </a:p>
        </p:txBody>
      </p:sp>
      <p:sp>
        <p:nvSpPr>
          <p:cNvPr id="18" name="圆角矩形 14">
            <a:extLst>
              <a:ext uri="{FF2B5EF4-FFF2-40B4-BE49-F238E27FC236}">
                <a16:creationId xmlns:a16="http://schemas.microsoft.com/office/drawing/2014/main" id="{EFA7F106-4069-4BF7-8DA9-EFF0F8128735}"/>
              </a:ext>
            </a:extLst>
          </p:cNvPr>
          <p:cNvSpPr/>
          <p:nvPr/>
        </p:nvSpPr>
        <p:spPr>
          <a:xfrm>
            <a:off x="6903439" y="3283552"/>
            <a:ext cx="1872208" cy="942005"/>
          </a:xfrm>
          <a:prstGeom prst="roundRect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Yogar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-CBMC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35746AA-D7F2-484F-B51D-668721B37491}"/>
              </a:ext>
            </a:extLst>
          </p:cNvPr>
          <p:cNvCxnSpPr>
            <a:cxnSpLocks/>
          </p:cNvCxnSpPr>
          <p:nvPr/>
        </p:nvCxnSpPr>
        <p:spPr>
          <a:xfrm flipH="1">
            <a:off x="6173788" y="3713163"/>
            <a:ext cx="730250" cy="51276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文本框 19">
            <a:extLst>
              <a:ext uri="{FF2B5EF4-FFF2-40B4-BE49-F238E27FC236}">
                <a16:creationId xmlns:a16="http://schemas.microsoft.com/office/drawing/2014/main" id="{929E34CD-7B1E-4523-AE73-D9D91D3B2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481138"/>
            <a:ext cx="302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C00000"/>
                </a:solidFill>
              </a:rPr>
              <a:t>SV-COMP 2018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FAD9A0-CC75-4C62-BBE5-1FC71003E8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0EF13B-2B4C-43E0-87A1-B35343BAC9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8" y="1341438"/>
            <a:ext cx="764857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46372"/>
      </p:ext>
    </p:extLst>
  </p:cSld>
  <p:clrMapOvr>
    <a:masterClrMapping/>
  </p:clrMapOvr>
  <p:transition spd="slow" advTm="10952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5">
            <a:extLst>
              <a:ext uri="{FF2B5EF4-FFF2-40B4-BE49-F238E27FC236}">
                <a16:creationId xmlns:a16="http://schemas.microsoft.com/office/drawing/2014/main" id="{9DEE6CEA-4FEA-4483-A514-31CF99C3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6B2962-D44C-4A76-93DB-2707AF21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1484313"/>
            <a:ext cx="85598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/>
              <a:t>Parallelized SCAR by parallel refinement to further improve the verification performance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/>
              <a:t>Extend SCAR from Sequential Consistency to Weak Memory Models such as TSO and PSO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/>
              <a:t>Apply our method to other concurrent languages such as OpenMP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FAD9A0-CC75-4C62-BBE5-1FC71003E8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0EF13B-2B4C-43E0-87A1-B35343BAC9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2438" y="1341438"/>
            <a:ext cx="764857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SCAR Method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Works</a:t>
            </a:r>
          </a:p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7686"/>
      </p:ext>
    </p:extLst>
  </p:cSld>
  <p:clrMapOvr>
    <a:masterClrMapping/>
  </p:clrMapOvr>
  <p:transition spd="slow" advTm="1095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0F1212EC-124E-45F5-8E95-619AE7B716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59A25AAD-496E-41A8-A123-973A2D7E889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2349500"/>
            <a:ext cx="8229600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6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6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Q&amp;A</a:t>
            </a:r>
            <a:endParaRPr lang="zh-CN" altLang="en-US" sz="6600" b="1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3B8403D-B3E6-4913-8D16-E84C0247CE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4745886F-37ED-4CAD-9A3B-4460372AE3F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5599" y="1196107"/>
            <a:ext cx="7854951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programs have been widely used</a:t>
            </a:r>
          </a:p>
        </p:txBody>
      </p:sp>
      <p:pic>
        <p:nvPicPr>
          <p:cNvPr id="9220" name="图片 9">
            <a:extLst>
              <a:ext uri="{FF2B5EF4-FFF2-40B4-BE49-F238E27FC236}">
                <a16:creationId xmlns:a16="http://schemas.microsoft.com/office/drawing/2014/main" id="{9F4674C3-4D21-490A-8896-3AC7215D6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22834"/>
            <a:ext cx="259238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文本框 10">
            <a:extLst>
              <a:ext uri="{FF2B5EF4-FFF2-40B4-BE49-F238E27FC236}">
                <a16:creationId xmlns:a16="http://schemas.microsoft.com/office/drawing/2014/main" id="{42A3C96D-113E-4F38-BAD6-4075792A3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809"/>
            <a:ext cx="2557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CAE simulation</a:t>
            </a:r>
            <a:endParaRPr lang="zh-CN" altLang="en-US"/>
          </a:p>
        </p:txBody>
      </p:sp>
      <p:pic>
        <p:nvPicPr>
          <p:cNvPr id="9222" name="图片 13">
            <a:extLst>
              <a:ext uri="{FF2B5EF4-FFF2-40B4-BE49-F238E27FC236}">
                <a16:creationId xmlns:a16="http://schemas.microsoft.com/office/drawing/2014/main" id="{F522C2D1-D0AF-43B4-8F6F-03F7227D0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986334"/>
            <a:ext cx="223361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文本框 18">
            <a:extLst>
              <a:ext uri="{FF2B5EF4-FFF2-40B4-BE49-F238E27FC236}">
                <a16:creationId xmlns:a16="http://schemas.microsoft.com/office/drawing/2014/main" id="{86D31B99-1FD1-4119-9ACE-5FB59667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3556372"/>
            <a:ext cx="2160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biology</a:t>
            </a:r>
            <a:endParaRPr lang="zh-CN" altLang="en-US"/>
          </a:p>
        </p:txBody>
      </p:sp>
      <p:pic>
        <p:nvPicPr>
          <p:cNvPr id="9224" name="图片 15">
            <a:extLst>
              <a:ext uri="{FF2B5EF4-FFF2-40B4-BE49-F238E27FC236}">
                <a16:creationId xmlns:a16="http://schemas.microsoft.com/office/drawing/2014/main" id="{1365C595-D03C-4AD6-B7B4-2AC259D3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168130"/>
            <a:ext cx="2259012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21">
            <a:extLst>
              <a:ext uri="{FF2B5EF4-FFF2-40B4-BE49-F238E27FC236}">
                <a16:creationId xmlns:a16="http://schemas.microsoft.com/office/drawing/2014/main" id="{A2F7D77E-47F7-4861-9E21-7D864F79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5750868"/>
            <a:ext cx="215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Anime</a:t>
            </a:r>
            <a:endParaRPr lang="zh-CN" altLang="en-US"/>
          </a:p>
        </p:txBody>
      </p:sp>
      <p:pic>
        <p:nvPicPr>
          <p:cNvPr id="9226" name="图片 17">
            <a:extLst>
              <a:ext uri="{FF2B5EF4-FFF2-40B4-BE49-F238E27FC236}">
                <a16:creationId xmlns:a16="http://schemas.microsoft.com/office/drawing/2014/main" id="{8468B1B4-C841-4428-AAFC-C282A32E2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49080"/>
            <a:ext cx="2611438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文本框 24">
            <a:extLst>
              <a:ext uri="{FF2B5EF4-FFF2-40B4-BE49-F238E27FC236}">
                <a16:creationId xmlns:a16="http://schemas.microsoft.com/office/drawing/2014/main" id="{F726B82F-8705-4B8B-85EF-B27B0F5BE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647680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Oil exploration</a:t>
            </a:r>
            <a:endParaRPr lang="zh-CN" altLang="en-US"/>
          </a:p>
        </p:txBody>
      </p:sp>
      <p:pic>
        <p:nvPicPr>
          <p:cNvPr id="9228" name="图片 23">
            <a:extLst>
              <a:ext uri="{FF2B5EF4-FFF2-40B4-BE49-F238E27FC236}">
                <a16:creationId xmlns:a16="http://schemas.microsoft.com/office/drawing/2014/main" id="{741C0F0A-AB0C-417B-98F0-5D76AFAE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68130"/>
            <a:ext cx="2232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文本框 29">
            <a:extLst>
              <a:ext uri="{FF2B5EF4-FFF2-40B4-BE49-F238E27FC236}">
                <a16:creationId xmlns:a16="http://schemas.microsoft.com/office/drawing/2014/main" id="{41829E58-5D95-4B4D-8AAA-CA069836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5661968"/>
            <a:ext cx="21605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/>
              <a:t>Seismic data processing</a:t>
            </a:r>
            <a:endParaRPr lang="zh-CN" altLang="en-US"/>
          </a:p>
        </p:txBody>
      </p:sp>
      <p:pic>
        <p:nvPicPr>
          <p:cNvPr id="9230" name="图片 26">
            <a:extLst>
              <a:ext uri="{FF2B5EF4-FFF2-40B4-BE49-F238E27FC236}">
                <a16:creationId xmlns:a16="http://schemas.microsoft.com/office/drawing/2014/main" id="{8A981229-5B7E-445A-B8F1-02388D75F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1940297"/>
            <a:ext cx="2284413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文本框 32">
            <a:extLst>
              <a:ext uri="{FF2B5EF4-FFF2-40B4-BE49-F238E27FC236}">
                <a16:creationId xmlns:a16="http://schemas.microsoft.com/office/drawing/2014/main" id="{5D6E6956-7D98-4103-8AF7-91C786D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3472234"/>
            <a:ext cx="23209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/>
              <a:t>Nuclear blast simulation</a:t>
            </a:r>
            <a:endParaRPr lang="zh-CN" altLang="en-US"/>
          </a:p>
        </p:txBody>
      </p:sp>
    </p:spTree>
  </p:cSld>
  <p:clrMapOvr>
    <a:masterClrMapping/>
  </p:clrMapOvr>
  <p:transition spd="slow" advTm="1095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32CC029-9E98-4FDD-BC53-309F2FFD3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F152FEE8-C181-4433-91A0-7F5F92A0828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9388" y="1196975"/>
            <a:ext cx="8745537" cy="33121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programs are ubiquitously available to take full advantage of the computing resources</a:t>
            </a:r>
          </a:p>
          <a:p>
            <a:pPr>
              <a:spcBef>
                <a:spcPts val="18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approaches such as testing are difficult to guarantee the correctness of such programs</a:t>
            </a:r>
          </a:p>
          <a:p>
            <a:pPr>
              <a:spcBef>
                <a:spcPts val="18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verification is an important method to guarantee the correctness of programs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D3E7A86-3F3A-4318-AF98-E125B74B3E61}"/>
              </a:ext>
            </a:extLst>
          </p:cNvPr>
          <p:cNvSpPr txBox="1">
            <a:spLocks/>
          </p:cNvSpPr>
          <p:nvPr/>
        </p:nvSpPr>
        <p:spPr>
          <a:xfrm>
            <a:off x="773113" y="2816225"/>
            <a:ext cx="7597775" cy="949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华文中宋" panose="02010600040101010101" pitchFamily="2" charset="-122"/>
              <a:buChar char="−"/>
              <a:defRPr kumimoji="1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0" kern="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A4C18E-8ABC-49BD-B195-8DE004D30F2E}"/>
              </a:ext>
            </a:extLst>
          </p:cNvPr>
          <p:cNvSpPr/>
          <p:nvPr/>
        </p:nvSpPr>
        <p:spPr>
          <a:xfrm>
            <a:off x="395287" y="4725020"/>
            <a:ext cx="8529638" cy="105251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program verification is of great significance for concurrent program application</a:t>
            </a:r>
            <a:endParaRPr lang="zh-CN" altLang="en-US" sz="2800" dirty="0">
              <a:solidFill>
                <a:srgbClr val="0000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5FC181-A412-480A-B4C7-77E9D232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49225"/>
            <a:ext cx="9144000" cy="83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Existing Work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2F2939-DF69-467D-A02C-43241CF3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2701925" cy="10080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C00000"/>
                </a:solidFill>
              </a:rPr>
              <a:t>Non-Deterministic</a:t>
            </a:r>
          </a:p>
          <a:p>
            <a:pPr algn="ctr"/>
            <a:r>
              <a:rPr lang="en-US" altLang="zh-CN">
                <a:solidFill>
                  <a:srgbClr val="C00000"/>
                </a:solidFill>
              </a:rPr>
              <a:t>Interleavings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A9CCA567-8651-4E75-8132-9DE15076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997200"/>
            <a:ext cx="1008062" cy="7191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81DEE46-B196-47DE-A512-9899D955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33825"/>
            <a:ext cx="2736850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C00000"/>
                </a:solidFill>
              </a:rPr>
              <a:t>Path Explosion</a:t>
            </a:r>
          </a:p>
          <a:p>
            <a:pPr algn="ctr"/>
            <a:r>
              <a:rPr lang="en-US" altLang="zh-CN">
                <a:solidFill>
                  <a:srgbClr val="C00000"/>
                </a:solidFill>
              </a:rPr>
              <a:t>Problem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E23035A-1FFA-48E8-B6B7-3CA3BC97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700213"/>
            <a:ext cx="2700338" cy="733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Stateless Model Checking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A64F56C-2DBF-4F0C-A1B8-D97A418D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292600"/>
            <a:ext cx="2700338" cy="731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Compositional Verification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6EE405-B9C8-40A4-9822-4054C119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429000"/>
            <a:ext cx="2700337" cy="7334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algn="ctr">
            <a:solidFill>
              <a:srgbClr val="009E47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9E47"/>
                </a:solidFill>
              </a:rPr>
              <a:t>Abstraction Refinement</a:t>
            </a:r>
            <a:endParaRPr lang="zh-CN" altLang="en-US">
              <a:solidFill>
                <a:srgbClr val="009E47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170B569-0053-4EA9-8B5D-0353CDD8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565400"/>
            <a:ext cx="2700338" cy="7334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algn="ctr">
            <a:solidFill>
              <a:srgbClr val="009E47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9E47"/>
                </a:solidFill>
              </a:rPr>
              <a:t>Bounded Model Checking</a:t>
            </a:r>
            <a:endParaRPr lang="zh-CN" altLang="en-US" dirty="0">
              <a:solidFill>
                <a:srgbClr val="009E47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F6B65-1061-4557-A70D-0CADF23B8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16013"/>
            <a:ext cx="266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challenges</a:t>
            </a:r>
            <a:endParaRPr lang="zh-CN" altLang="en-US" sz="32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A141DE-5B45-4F7E-9AF0-0CD60C5B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116013"/>
            <a:ext cx="288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Consolas" panose="020B0609020204030204" pitchFamily="49" charset="0"/>
                <a:cs typeface="Consolas" panose="020B0609020204030204" pitchFamily="49" charset="0"/>
              </a:rPr>
              <a:t>Techniques</a:t>
            </a:r>
            <a:endParaRPr lang="zh-CN" alt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38CD07-50D2-437F-963D-6A7891B383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1295400"/>
            <a:ext cx="0" cy="37576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0F6E79-8B7C-4D1B-B47B-8E28AAE18A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0563" y="1295400"/>
            <a:ext cx="0" cy="37576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CC6BF5E-5BC4-46BA-9591-14C4EA1E3E6B}"/>
              </a:ext>
            </a:extLst>
          </p:cNvPr>
          <p:cNvSpPr/>
          <p:nvPr/>
        </p:nvSpPr>
        <p:spPr>
          <a:xfrm>
            <a:off x="236538" y="5268913"/>
            <a:ext cx="8528050" cy="105251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techniques are still far away from verifying real concurrent programs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7" grpId="0"/>
      <p:bldP spid="45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87BCE32-3106-458A-95B5-05CBD247D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3050"/>
            <a:ext cx="9144000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SV-COMP</a:t>
            </a:r>
            <a:r>
              <a:rPr lang="en-US" altLang="zh-CN" sz="30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 </a:t>
            </a:r>
            <a:endParaRPr lang="zh-CN" altLang="en-US" sz="3000" dirty="0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19E5E-036E-42B3-BDDC-C75A6E0E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92200"/>
            <a:ext cx="8893175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To drive the invention of new methods and tools,  a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Verification Competition (SV-COMP) 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is held each year since 2012.</a:t>
            </a: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It contains 7 categories: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ReachSafety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MemSafety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ConcurrencySafety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NoOverflows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Termination,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SoftwareSystems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FalsificationOverall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Participators: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30 popular program verifiers 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from dozens of 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contries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 including CBMC, CIVL, CPA, ESBMC, Lazy-</a:t>
            </a:r>
            <a:r>
              <a:rPr lang="en-US" altLang="zh-CN" sz="2600" b="0" dirty="0" err="1">
                <a:latin typeface="Arial" panose="020B0604020202020204" pitchFamily="34" charset="0"/>
                <a:cs typeface="Arial" panose="020B0604020202020204" pitchFamily="34" charset="0"/>
              </a:rPr>
              <a:t>Cseq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, SMACK, etc.</a:t>
            </a: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The competition is devised for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state-of-the-art techniques and tools</a:t>
            </a:r>
            <a:endParaRPr lang="zh-CN" altLang="en-US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>
            <a:extLst>
              <a:ext uri="{FF2B5EF4-FFF2-40B4-BE49-F238E27FC236}">
                <a16:creationId xmlns:a16="http://schemas.microsoft.com/office/drawing/2014/main" id="{C84E86C7-3609-4F83-8284-7A208A7B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96975"/>
            <a:ext cx="8759825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Traditional BMC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encodes the exact behavior 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of a concurrent program into a monolithic formula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The property is false </a:t>
            </a:r>
            <a:r>
              <a:rPr lang="en-US" altLang="zh-CN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formula is satisfiable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The satisfiability problem is solved by a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solver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In SV-COMP 2017, 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out of the 18 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concurrent program verifiers adopt BMC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600" dirty="0"/>
          </a:p>
        </p:txBody>
      </p:sp>
      <p:sp>
        <p:nvSpPr>
          <p:cNvPr id="17411" name="标题 3">
            <a:extLst>
              <a:ext uri="{FF2B5EF4-FFF2-40B4-BE49-F238E27FC236}">
                <a16:creationId xmlns:a16="http://schemas.microsoft.com/office/drawing/2014/main" id="{C7D8E69C-65D9-40C6-BEAE-1B1F1B131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BMC of Concurrent Programs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CD1BED-9127-497A-A590-F7E4AA0BB9A8}"/>
              </a:ext>
            </a:extLst>
          </p:cNvPr>
          <p:cNvSpPr/>
          <p:nvPr/>
        </p:nvSpPr>
        <p:spPr>
          <a:xfrm>
            <a:off x="395288" y="4868863"/>
            <a:ext cx="8229600" cy="1512887"/>
          </a:xfrm>
          <a:prstGeom prst="rect">
            <a:avLst/>
          </a:prstGeom>
          <a:ln w="28575">
            <a:solidFill>
              <a:srgbClr val="0000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600" dirty="0">
                <a:solidFill>
                  <a:srgbClr val="0000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due to the interleaving problem, the monolithic formula of the exact behavior is usually too large for modern constraint solvers </a:t>
            </a:r>
          </a:p>
        </p:txBody>
      </p:sp>
    </p:spTree>
    <p:extLst>
      <p:ext uri="{BB962C8B-B14F-4D97-AF65-F5344CB8AC3E}">
        <p14:creationId xmlns:p14="http://schemas.microsoft.com/office/powerpoint/2010/main" val="269536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>
            <a:extLst>
              <a:ext uri="{FF2B5EF4-FFF2-40B4-BE49-F238E27FC236}">
                <a16:creationId xmlns:a16="http://schemas.microsoft.com/office/drawing/2014/main" id="{3C2210B2-335F-4BFF-AD41-FBB23F0D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44951"/>
            <a:ext cx="8820471" cy="9361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focus on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 properties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multi-threaded programs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Pthreads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656CF189-ECDB-470D-87F7-3EB4E406A4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88913"/>
            <a:ext cx="91440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Work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矩形 4">
            <a:extLst>
              <a:ext uri="{FF2B5EF4-FFF2-40B4-BE49-F238E27FC236}">
                <a16:creationId xmlns:a16="http://schemas.microsoft.com/office/drawing/2014/main" id="{30EAA42A-D18C-4F85-9621-D229E2A0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4" y="1196752"/>
            <a:ext cx="8820471" cy="410445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altLang="zh-CN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novel SCAR method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 improve the performance of concurrent program verification</a:t>
            </a:r>
          </a:p>
          <a:p>
            <a:pPr marL="800100"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Efficiency: </a:t>
            </a:r>
            <a:r>
              <a:rPr lang="en-US" altLang="zh-CN" sz="2300" b="0" dirty="0">
                <a:latin typeface="Arial" panose="020B0604020202020204" pitchFamily="34" charset="0"/>
                <a:cs typeface="Arial" panose="020B0604020202020204" pitchFamily="34" charset="0"/>
              </a:rPr>
              <a:t>Proposed the notion of </a:t>
            </a:r>
            <a:r>
              <a:rPr lang="en-US" altLang="zh-CN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EOG</a:t>
            </a:r>
            <a:r>
              <a:rPr lang="en-US" altLang="zh-CN" sz="23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graph-based algorithms over EOG </a:t>
            </a:r>
            <a:r>
              <a:rPr lang="en-US" altLang="zh-CN" sz="2300" b="0" dirty="0">
                <a:latin typeface="Arial" panose="020B0604020202020204" pitchFamily="34" charset="0"/>
                <a:cs typeface="Arial" panose="020B0604020202020204" pitchFamily="34" charset="0"/>
              </a:rPr>
              <a:t>for CE validation and refinement generation</a:t>
            </a:r>
          </a:p>
          <a:p>
            <a:pPr marL="800100"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Soundness: </a:t>
            </a:r>
            <a:r>
              <a:rPr lang="en-US" altLang="zh-CN" sz="2300" b="0" dirty="0">
                <a:latin typeface="Arial" panose="020B0604020202020204" pitchFamily="34" charset="0"/>
                <a:cs typeface="Arial" panose="020B0604020202020204" pitchFamily="34" charset="0"/>
              </a:rPr>
              <a:t>Enhanced our method by </a:t>
            </a:r>
            <a:r>
              <a:rPr lang="en-US" altLang="zh-CN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constraint-based algorithms</a:t>
            </a:r>
            <a:r>
              <a:rPr lang="en-US" altLang="zh-CN" sz="2300" b="0" dirty="0">
                <a:latin typeface="Arial" panose="020B0604020202020204" pitchFamily="34" charset="0"/>
                <a:cs typeface="Arial" panose="020B0604020202020204" pitchFamily="34" charset="0"/>
              </a:rPr>
              <a:t> for CE validation and refinement generation</a:t>
            </a:r>
          </a:p>
          <a:p>
            <a:pPr eaLnBrk="1" hangingPunct="1">
              <a:spcBef>
                <a:spcPts val="120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altLang="zh-CN" sz="2500" dirty="0" err="1">
                <a:latin typeface="Arial" panose="020B0604020202020204" pitchFamily="34" charset="0"/>
                <a:cs typeface="Arial" panose="020B0604020202020204" pitchFamily="34" charset="0"/>
              </a:rPr>
              <a:t>Yogar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-CBMC, which won gold medals in Concurrency Track of both SV-COMP 2017 and 2018</a:t>
            </a:r>
          </a:p>
        </p:txBody>
      </p:sp>
    </p:spTree>
  </p:cSld>
  <p:clrMapOvr>
    <a:masterClrMapping/>
  </p:clrMapOvr>
  <p:transition spd="slow"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theme/theme1.xml><?xml version="1.0" encoding="utf-8"?>
<a:theme xmlns:a="http://schemas.openxmlformats.org/drawingml/2006/main" name="temp">
  <a:themeElements>
    <a:clrScheme name="temp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FF00FF"/>
      </a:folHlink>
    </a:clrScheme>
    <a:fontScheme name="te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99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22145</TotalTime>
  <Words>1767</Words>
  <Application>Microsoft Office PowerPoint</Application>
  <PresentationFormat>全屏显示(4:3)</PresentationFormat>
  <Paragraphs>313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 Unicode MS</vt:lpstr>
      <vt:lpstr>Microsoft YaHei UI</vt:lpstr>
      <vt:lpstr>黑体</vt:lpstr>
      <vt:lpstr>华文行楷</vt:lpstr>
      <vt:lpstr>华文中宋</vt:lpstr>
      <vt:lpstr>楷体</vt:lpstr>
      <vt:lpstr>宋体</vt:lpstr>
      <vt:lpstr>Arial</vt:lpstr>
      <vt:lpstr>Arial Narrow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Wingdings</vt:lpstr>
      <vt:lpstr>temp</vt:lpstr>
      <vt:lpstr>自定义设计方案</vt:lpstr>
      <vt:lpstr>PowerPoint 演示文稿</vt:lpstr>
      <vt:lpstr>Outline</vt:lpstr>
      <vt:lpstr>Outline</vt:lpstr>
      <vt:lpstr>Background</vt:lpstr>
      <vt:lpstr>Background</vt:lpstr>
      <vt:lpstr>Existing Work</vt:lpstr>
      <vt:lpstr>SV-COMP </vt:lpstr>
      <vt:lpstr>BMC of Concurrent Programs</vt:lpstr>
      <vt:lpstr>Our Work</vt:lpstr>
      <vt:lpstr>Outline</vt:lpstr>
      <vt:lpstr>Idea of the SCAR Method</vt:lpstr>
      <vt:lpstr>Scheduling Constraint</vt:lpstr>
      <vt:lpstr>A Running Example (1)</vt:lpstr>
      <vt:lpstr>The Monolithic Encoding </vt:lpstr>
      <vt:lpstr>The SCAR Method</vt:lpstr>
      <vt:lpstr>Major Innovation of SCAR</vt:lpstr>
      <vt:lpstr>EOG Generation</vt:lpstr>
      <vt:lpstr>Counterexample Validation</vt:lpstr>
      <vt:lpstr>Counterexample Validation</vt:lpstr>
      <vt:lpstr>Refinement Generation</vt:lpstr>
      <vt:lpstr>Soundness and Completeness</vt:lpstr>
      <vt:lpstr>The SCAR Method</vt:lpstr>
      <vt:lpstr>PowerPoint 演示文稿</vt:lpstr>
      <vt:lpstr>Outline</vt:lpstr>
      <vt:lpstr>Experimental Results</vt:lpstr>
      <vt:lpstr>Experimental Results</vt:lpstr>
      <vt:lpstr>Experimental Results</vt:lpstr>
      <vt:lpstr>Outline</vt:lpstr>
      <vt:lpstr>Other 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subject/>
  <dc:creator>ylz08</dc:creator>
  <cp:keywords/>
  <dc:description/>
  <cp:lastModifiedBy>Administrator</cp:lastModifiedBy>
  <cp:revision>2030</cp:revision>
  <dcterms:created xsi:type="dcterms:W3CDTF">2005-10-24T07:00:50Z</dcterms:created>
  <dcterms:modified xsi:type="dcterms:W3CDTF">2018-11-23T07:43:18Z</dcterms:modified>
  <cp:category/>
</cp:coreProperties>
</file>