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8" r:id="rId4"/>
    <p:sldId id="272" r:id="rId5"/>
    <p:sldId id="320" r:id="rId6"/>
    <p:sldId id="323" r:id="rId7"/>
    <p:sldId id="321" r:id="rId8"/>
    <p:sldId id="324" r:id="rId9"/>
    <p:sldId id="325" r:id="rId10"/>
    <p:sldId id="326" r:id="rId11"/>
    <p:sldId id="327" r:id="rId12"/>
    <p:sldId id="284" r:id="rId13"/>
    <p:sldId id="328" r:id="rId14"/>
    <p:sldId id="330" r:id="rId15"/>
    <p:sldId id="340" r:id="rId16"/>
    <p:sldId id="331" r:id="rId17"/>
    <p:sldId id="334" r:id="rId18"/>
    <p:sldId id="337" r:id="rId19"/>
    <p:sldId id="336" r:id="rId20"/>
    <p:sldId id="332" r:id="rId21"/>
    <p:sldId id="333" r:id="rId22"/>
    <p:sldId id="335" r:id="rId23"/>
    <p:sldId id="339" r:id="rId24"/>
    <p:sldId id="338" r:id="rId25"/>
    <p:sldId id="293" r:id="rId26"/>
    <p:sldId id="292" r:id="rId27"/>
    <p:sldId id="342" r:id="rId28"/>
    <p:sldId id="283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023E2B-E91A-804B-B008-10485141F8DA}">
          <p14:sldIdLst>
            <p14:sldId id="256"/>
          </p14:sldIdLst>
        </p14:section>
        <p14:section name="Motivation" id="{C27C9D96-FECC-4770-BB7A-B1FA02D201C5}">
          <p14:sldIdLst>
            <p14:sldId id="317"/>
            <p14:sldId id="318"/>
            <p14:sldId id="272"/>
            <p14:sldId id="320"/>
            <p14:sldId id="323"/>
            <p14:sldId id="321"/>
            <p14:sldId id="324"/>
            <p14:sldId id="325"/>
          </p14:sldIdLst>
        </p14:section>
        <p14:section name="Approach" id="{DAD3646C-FB41-1645-B12D-7DF9715F1ABD}">
          <p14:sldIdLst>
            <p14:sldId id="326"/>
            <p14:sldId id="327"/>
            <p14:sldId id="284"/>
            <p14:sldId id="328"/>
            <p14:sldId id="330"/>
            <p14:sldId id="340"/>
            <p14:sldId id="331"/>
            <p14:sldId id="334"/>
            <p14:sldId id="337"/>
            <p14:sldId id="336"/>
            <p14:sldId id="332"/>
            <p14:sldId id="333"/>
            <p14:sldId id="335"/>
            <p14:sldId id="339"/>
          </p14:sldIdLst>
        </p14:section>
        <p14:section name="Evaluation" id="{F7855917-BF36-9C47-ABE4-6AD99965B02C}">
          <p14:sldIdLst>
            <p14:sldId id="338"/>
            <p14:sldId id="293"/>
            <p14:sldId id="292"/>
            <p14:sldId id="342"/>
            <p14:sldId id="283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i He" initials="F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8"/>
    <p:restoredTop sz="90096" autoAdjust="0"/>
  </p:normalViewPr>
  <p:slideViewPr>
    <p:cSldViewPr snapToGrid="0" snapToObjects="1">
      <p:cViewPr>
        <p:scale>
          <a:sx n="75" d="100"/>
          <a:sy n="75" d="100"/>
        </p:scale>
        <p:origin x="-112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432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94BE3-CDE6-49FE-999A-F04E3C701AAE}" type="datetimeFigureOut">
              <a:rPr lang="zh-CN" altLang="en-US" smtClean="0"/>
              <a:t>2018-11-24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6B6CB-C519-46C2-813B-8E3B34186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43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460A2-6918-4344-AF8D-8978305CCAE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50F53-6530-DB47-8CD4-D3594BE6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50F53-6530-DB47-8CD4-D3594BE67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50F53-6530-DB47-8CD4-D3594BE67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Very roughly, an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smt</a:t>
            </a:r>
            <a:r>
              <a:rPr lang="en-US" altLang="zh-CN" baseline="0" dirty="0" smtClean="0"/>
              <a:t>-based analyzer can be considered as consisting of two parts: parser, and </a:t>
            </a:r>
            <a:r>
              <a:rPr lang="en-US" altLang="zh-CN" baseline="0" dirty="0" err="1" smtClean="0"/>
              <a:t>smt</a:t>
            </a:r>
            <a:r>
              <a:rPr lang="en-US" altLang="zh-CN" baseline="0" dirty="0" smtClean="0"/>
              <a:t> encoder. </a:t>
            </a:r>
          </a:p>
          <a:p>
            <a:r>
              <a:rPr lang="en-US" altLang="zh-CN" baseline="0" dirty="0" smtClean="0"/>
              <a:t>The program analysis problem is encoded as a (or a series of) SMT equations, and then solved by the off-the-shelf solvers.</a:t>
            </a:r>
          </a:p>
          <a:p>
            <a:r>
              <a:rPr lang="en-US" altLang="zh-CN" baseline="0" dirty="0" smtClean="0"/>
              <a:t>In this way, we avoid the low-level computation details when develop a program analyzer. And it greatly promote the rapid progress of program analysis in recent years. </a:t>
            </a:r>
          </a:p>
          <a:p>
            <a:r>
              <a:rPr lang="en-US" altLang="zh-CN" baseline="0" dirty="0" smtClean="0"/>
              <a:t>However, there approach has also a drawback! – that is, the </a:t>
            </a:r>
            <a:r>
              <a:rPr lang="en-US" altLang="zh-CN" baseline="0" dirty="0" err="1" smtClean="0"/>
              <a:t>smt</a:t>
            </a:r>
            <a:r>
              <a:rPr lang="en-US" altLang="zh-CN" baseline="0" dirty="0" smtClean="0"/>
              <a:t> solver is usually general-purpose ones, the domain-specific information of the problems will not be sufficiently utilized.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50F53-6530-DB47-8CD4-D3594BE67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50F53-6530-DB47-8CD4-D3594BE67E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50F53-6530-DB47-8CD4-D3594BE67E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D89-5369-A14F-9581-0FB5E3305CF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ECA9-5B62-CD48-A254-5A43A15A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6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00000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D89-5369-A14F-9581-0FB5E3305CF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ECA9-5B62-CD48-A254-5A43A15A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1pPr>
            <a:lvl2pPr marL="627063" indent="-269875">
              <a:buClr>
                <a:srgbClr val="C00000"/>
              </a:buClr>
              <a:buSzPct val="80000"/>
              <a:buFont typeface="Calibri" panose="020F0502020204030204" pitchFamily="34" charset="0"/>
              <a:buChar char="○"/>
              <a:defRPr/>
            </a:lvl2pPr>
            <a:lvl3pPr marL="898525" indent="-271463">
              <a:defRPr/>
            </a:lvl3pPr>
            <a:lvl4pPr marL="1162050" indent="-263525">
              <a:defRPr/>
            </a:lvl4pPr>
            <a:lvl5pPr marL="1433513" indent="-1778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D89-5369-A14F-9581-0FB5E3305CF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ECA9-5B62-CD48-A254-5A43A15A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90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>
                <a:solidFill>
                  <a:srgbClr val="C00000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800"/>
            <a:ext cx="3886200" cy="45481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en-US" dirty="0"/>
            </a:lvl5pPr>
          </a:lstStyle>
          <a:p>
            <a:pPr marL="449263" lvl="0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单击此处编辑母版文本样式</a:t>
            </a:r>
          </a:p>
          <a:p>
            <a:pPr marL="449263" lvl="1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第二级</a:t>
            </a:r>
          </a:p>
          <a:p>
            <a:pPr marL="449263" lvl="2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第三级</a:t>
            </a:r>
          </a:p>
          <a:p>
            <a:pPr marL="449263" lvl="3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第四级</a:t>
            </a:r>
          </a:p>
          <a:p>
            <a:pPr marL="449263" lvl="4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800"/>
            <a:ext cx="3886200" cy="45481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en-US" dirty="0"/>
            </a:lvl5pPr>
          </a:lstStyle>
          <a:p>
            <a:pPr marL="449263" lvl="0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单击此处编辑母版文本样式</a:t>
            </a:r>
          </a:p>
          <a:p>
            <a:pPr marL="449263" lvl="1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第二级</a:t>
            </a:r>
          </a:p>
          <a:p>
            <a:pPr marL="449263" lvl="2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第三级</a:t>
            </a:r>
          </a:p>
          <a:p>
            <a:pPr marL="449263" lvl="3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第四级</a:t>
            </a:r>
          </a:p>
          <a:p>
            <a:pPr marL="449263" lvl="4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D89-5369-A14F-9581-0FB5E3305CF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ECA9-5B62-CD48-A254-5A43A15A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6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11965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>
                <a:solidFill>
                  <a:srgbClr val="C00000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28801"/>
            <a:ext cx="3868340" cy="6480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6872"/>
            <a:ext cx="3868340" cy="391279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en-US" dirty="0"/>
            </a:lvl5pPr>
          </a:lstStyle>
          <a:p>
            <a:pPr marL="449263" lvl="0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单击此处编辑母版文本样式</a:t>
            </a:r>
          </a:p>
          <a:p>
            <a:pPr marL="449263" lvl="1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第二级</a:t>
            </a:r>
          </a:p>
          <a:p>
            <a:pPr marL="449263" lvl="2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第三级</a:t>
            </a:r>
          </a:p>
          <a:p>
            <a:pPr marL="449263" lvl="3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第四级</a:t>
            </a:r>
          </a:p>
          <a:p>
            <a:pPr marL="449263" lvl="4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28801"/>
            <a:ext cx="3887391" cy="6480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6872"/>
            <a:ext cx="3887391" cy="391279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en-US" dirty="0"/>
            </a:lvl5pPr>
          </a:lstStyle>
          <a:p>
            <a:pPr marL="449263" lvl="0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单击此处编辑母版文本样式</a:t>
            </a:r>
          </a:p>
          <a:p>
            <a:pPr marL="449263" lvl="1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第二级</a:t>
            </a:r>
          </a:p>
          <a:p>
            <a:pPr marL="449263" lvl="2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第三级</a:t>
            </a:r>
          </a:p>
          <a:p>
            <a:pPr marL="449263" lvl="3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第四级</a:t>
            </a:r>
          </a:p>
          <a:p>
            <a:pPr marL="449263" lvl="4" indent="-449263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D89-5369-A14F-9581-0FB5E3305CF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ECA9-5B62-CD48-A254-5A43A15A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>
                <a:solidFill>
                  <a:srgbClr val="C00000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D89-5369-A14F-9581-0FB5E3305CF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ECA9-5B62-CD48-A254-5A43A15A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4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3D89-5369-A14F-9581-0FB5E3305CF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ECA9-5B62-CD48-A254-5A43A15A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54983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8800"/>
            <a:ext cx="7886700" cy="45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Calibri" panose="020F0502020204030204" pitchFamily="34" charset="0"/>
              <a:buChar char="○"/>
            </a:pPr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3D89-5369-A14F-9581-0FB5E3305CF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ECA9-5B62-CD48-A254-5A43A15A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C00000"/>
          </a:solidFill>
          <a:latin typeface="+mj-lt"/>
          <a:ea typeface="+mj-ea"/>
          <a:cs typeface="Verdana" panose="020B0604030504040204" pitchFamily="34" charset="0"/>
        </a:defRPr>
      </a:lvl1pPr>
    </p:titleStyle>
    <p:bodyStyle>
      <a:lvl1pPr marL="534988" indent="-5349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1566D1-F74C-9A47-8FD6-73B09045E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 Flow-Guided SMT Solving for Program Verification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BDF7A0-5F29-E844-AD98-63D189885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Jianhui</a:t>
            </a:r>
            <a:r>
              <a:rPr lang="en-US" sz="2800" dirty="0" smtClean="0"/>
              <a:t> Chen, </a:t>
            </a:r>
            <a:r>
              <a:rPr lang="en-US" sz="2800" b="1" dirty="0" err="1" smtClean="0"/>
              <a:t>Fei</a:t>
            </a:r>
            <a:r>
              <a:rPr lang="en-US" sz="2800" b="1" dirty="0" smtClean="0"/>
              <a:t> He</a:t>
            </a:r>
          </a:p>
          <a:p>
            <a:pPr algn="ctr"/>
            <a:r>
              <a:rPr lang="en-US" dirty="0" smtClean="0"/>
              <a:t>School of Software, Tsinghua University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BBB4417-780E-1942-9637-5CAADA3AC8B7}"/>
              </a:ext>
            </a:extLst>
          </p:cNvPr>
          <p:cNvSpPr/>
          <p:nvPr/>
        </p:nvSpPr>
        <p:spPr>
          <a:xfrm>
            <a:off x="1981297" y="6370592"/>
            <a:ext cx="521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NASAC </a:t>
            </a:r>
            <a:r>
              <a:rPr lang="en-US" dirty="0" smtClean="0"/>
              <a:t>2018</a:t>
            </a:r>
            <a:r>
              <a:rPr lang="en-US" dirty="0"/>
              <a:t>,  </a:t>
            </a:r>
            <a:r>
              <a:rPr lang="en-US" dirty="0" smtClean="0"/>
              <a:t>November 23 - 25, Shenzhen University</a:t>
            </a:r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42DF0FA2-C57D-054A-B8C3-360104C9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545" y="5138769"/>
            <a:ext cx="2054395" cy="9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Why?</a:t>
            </a:r>
          </a:p>
          <a:p>
            <a:pPr lvl="1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Motivations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3200" dirty="0" smtClean="0"/>
              <a:t>How? </a:t>
            </a:r>
          </a:p>
          <a:p>
            <a:pPr lvl="1"/>
            <a:r>
              <a:rPr lang="en-US" altLang="zh-CN" sz="3200" dirty="0" smtClean="0"/>
              <a:t>Approach</a:t>
            </a:r>
            <a:endParaRPr lang="en-US" altLang="zh-CN" sz="3200" dirty="0"/>
          </a:p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What?</a:t>
            </a:r>
          </a:p>
          <a:p>
            <a:pPr lvl="1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D</a:t>
            </a:r>
            <a:r>
              <a:rPr lang="en-US" altLang="zh-CN" dirty="0" smtClean="0"/>
              <a:t>irect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28650" y="1628800"/>
                <a:ext cx="3859530" cy="45481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n"/>
                  <a:defRPr lang="zh-CN" altLang="en-US"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98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SzPct val="80000"/>
                  <a:buFont typeface="Calibri" panose="020F0502020204030204" pitchFamily="34" charset="0"/>
                  <a:buChar char="○"/>
                  <a:defRPr lang="zh-CN" altLang="en-US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2714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lvl3pPr>
                <a:lvl4pPr marL="1162050" indent="-2635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33513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To </a:t>
                </a:r>
                <a:r>
                  <a:rPr lang="en-US" altLang="zh-CN" dirty="0" smtClean="0"/>
                  <a:t>specify the </a:t>
                </a:r>
                <a:r>
                  <a:rPr lang="en-US" altLang="zh-CN" dirty="0"/>
                  <a:t>control-flow information </a:t>
                </a:r>
                <a:r>
                  <a:rPr lang="en-US" altLang="zh-CN" dirty="0" smtClean="0"/>
                  <a:t>as constraints</a:t>
                </a:r>
                <a:endParaRPr lang="zh-CN" altLang="en-US" dirty="0"/>
              </a:p>
              <a:p>
                <a:r>
                  <a:rPr lang="en-US" altLang="zh-CN" dirty="0" smtClean="0"/>
                  <a:t>A lot of constraints need be added</a:t>
                </a:r>
              </a:p>
              <a:p>
                <a:pPr lvl="1"/>
                <a:r>
                  <a:rPr lang="en-US" altLang="zh-CN" dirty="0" smtClean="0"/>
                  <a:t>E.g., x=1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en-US" altLang="zh-CN" dirty="0" smtClean="0"/>
                  <a:t> y=1, x=2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en-US" altLang="zh-CN" dirty="0" smtClean="0"/>
                  <a:t> y=2, x=3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en-US" altLang="zh-CN" dirty="0" smtClean="0"/>
                  <a:t> y=3.</a:t>
                </a:r>
              </a:p>
              <a:p>
                <a:pPr lvl="1"/>
                <a:r>
                  <a:rPr lang="en-US" altLang="zh-CN" dirty="0" smtClean="0"/>
                  <a:t>E.g., x=1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altLang="zh-CN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altLang="zh-CN" dirty="0" smtClean="0"/>
                  <a:t>2, … </a:t>
                </a:r>
              </a:p>
              <a:p>
                <a:r>
                  <a:rPr lang="en-US" altLang="zh-CN" dirty="0" smtClean="0"/>
                  <a:t>It may increase the problem complexity</a:t>
                </a: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28800"/>
                <a:ext cx="3859530" cy="4548163"/>
              </a:xfrm>
              <a:prstGeom prst="rect">
                <a:avLst/>
              </a:prstGeom>
              <a:blipFill rotWithShape="1">
                <a:blip r:embed="rId2"/>
                <a:stretch>
                  <a:fillRect l="-1738" t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396863" y="5705647"/>
            <a:ext cx="68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CFG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0778" y="1697380"/>
            <a:ext cx="4022168" cy="3864205"/>
            <a:chOff x="4420940" y="1318519"/>
            <a:chExt cx="4022168" cy="3864205"/>
          </a:xfrm>
        </p:grpSpPr>
        <p:sp>
          <p:nvSpPr>
            <p:cNvPr id="7" name="圆角矩形 6"/>
            <p:cNvSpPr/>
            <p:nvPr/>
          </p:nvSpPr>
          <p:spPr>
            <a:xfrm>
              <a:off x="4870940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x=1;</a:t>
              </a:r>
            </a:p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y=1;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870940" y="1853761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if(c0)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直接箭头连接符 8"/>
            <p:cNvCxnSpPr>
              <a:stCxn id="20" idx="4"/>
              <a:endCxn id="8" idx="0"/>
            </p:cNvCxnSpPr>
            <p:nvPr/>
          </p:nvCxnSpPr>
          <p:spPr>
            <a:xfrm>
              <a:off x="5410940" y="1498520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箭头连接符 9"/>
            <p:cNvCxnSpPr>
              <a:stCxn id="8" idx="2"/>
              <a:endCxn id="7" idx="0"/>
            </p:cNvCxnSpPr>
            <p:nvPr/>
          </p:nvCxnSpPr>
          <p:spPr>
            <a:xfrm>
              <a:off x="5410940" y="2213761"/>
              <a:ext cx="0" cy="107048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6117024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x=2;</a:t>
              </a:r>
            </a:p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y=2;</a:t>
              </a:r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17025" y="2569002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if(c1)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直接箭头连接符 12"/>
            <p:cNvCxnSpPr>
              <a:stCxn id="12" idx="2"/>
              <a:endCxn id="11" idx="0"/>
            </p:cNvCxnSpPr>
            <p:nvPr/>
          </p:nvCxnSpPr>
          <p:spPr>
            <a:xfrm flipH="1">
              <a:off x="6657024" y="2929002"/>
              <a:ext cx="1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7" idx="2"/>
              <a:endCxn id="25" idx="0"/>
            </p:cNvCxnSpPr>
            <p:nvPr/>
          </p:nvCxnSpPr>
          <p:spPr>
            <a:xfrm>
              <a:off x="5410940" y="3932243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箭头连接符 10"/>
            <p:cNvCxnSpPr>
              <a:stCxn id="8" idx="3"/>
              <a:endCxn id="12" idx="0"/>
            </p:cNvCxnSpPr>
            <p:nvPr/>
          </p:nvCxnSpPr>
          <p:spPr>
            <a:xfrm>
              <a:off x="5950940" y="2033761"/>
              <a:ext cx="706085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7363108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x=3;</a:t>
              </a:r>
            </a:p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y=3;</a:t>
              </a:r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直接箭头连接符 10"/>
            <p:cNvCxnSpPr>
              <a:stCxn id="12" idx="3"/>
              <a:endCxn id="16" idx="0"/>
            </p:cNvCxnSpPr>
            <p:nvPr/>
          </p:nvCxnSpPr>
          <p:spPr>
            <a:xfrm>
              <a:off x="7197025" y="2749002"/>
              <a:ext cx="706083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箭头连接符 10"/>
            <p:cNvCxnSpPr>
              <a:stCxn id="11" idx="2"/>
              <a:endCxn id="25" idx="3"/>
            </p:cNvCxnSpPr>
            <p:nvPr/>
          </p:nvCxnSpPr>
          <p:spPr>
            <a:xfrm rot="5400000">
              <a:off x="6261362" y="4071821"/>
              <a:ext cx="535241" cy="256084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箭头连接符 10"/>
            <p:cNvCxnSpPr>
              <a:stCxn id="16" idx="2"/>
              <a:endCxn id="25" idx="3"/>
            </p:cNvCxnSpPr>
            <p:nvPr/>
          </p:nvCxnSpPr>
          <p:spPr>
            <a:xfrm rot="5400000">
              <a:off x="6884404" y="3448779"/>
              <a:ext cx="535241" cy="1502168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5299897" y="1318519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18940" y="2252877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4115" y="1669095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9881" y="287742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0366" y="235901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20940" y="4287484"/>
              <a:ext cx="19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assert(x==y);</a:t>
              </a:r>
              <a:endParaRPr lang="zh-CN" altLang="en-US" b="1" baseline="-25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299897" y="5002723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直接箭头连接符 26"/>
            <p:cNvCxnSpPr>
              <a:stCxn id="25" idx="2"/>
              <a:endCxn id="26" idx="0"/>
            </p:cNvCxnSpPr>
            <p:nvPr/>
          </p:nvCxnSpPr>
          <p:spPr>
            <a:xfrm>
              <a:off x="5410940" y="4647484"/>
              <a:ext cx="0" cy="35523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8784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295496-4DE4-E941-A600-A90B9E80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 Solving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7"/>
              <p:cNvSpPr txBox="1"/>
              <p:nvPr/>
            </p:nvSpPr>
            <p:spPr>
              <a:xfrm>
                <a:off x="1140849" y="1570697"/>
                <a:ext cx="2101794" cy="461665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SMT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Φ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49" y="1570697"/>
                <a:ext cx="210179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348" t="-10667" b="-30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8"/>
          <p:cNvSpPr txBox="1"/>
          <p:nvPr/>
        </p:nvSpPr>
        <p:spPr>
          <a:xfrm>
            <a:off x="2615202" y="2757957"/>
            <a:ext cx="1800000" cy="648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2400" dirty="0" smtClean="0"/>
              <a:t>SAT Solver</a:t>
            </a:r>
            <a:endParaRPr lang="zh-CN" altLang="en-US" sz="2400" dirty="0"/>
          </a:p>
        </p:txBody>
      </p:sp>
      <p:sp>
        <p:nvSpPr>
          <p:cNvPr id="29" name="文本框 9"/>
          <p:cNvSpPr txBox="1"/>
          <p:nvPr/>
        </p:nvSpPr>
        <p:spPr>
          <a:xfrm>
            <a:off x="2723341" y="4462663"/>
            <a:ext cx="1023998" cy="461665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UNSAT</a:t>
            </a:r>
            <a:endParaRPr lang="zh-CN" altLang="en-US" sz="2400" dirty="0"/>
          </a:p>
        </p:txBody>
      </p:sp>
      <p:sp>
        <p:nvSpPr>
          <p:cNvPr id="32" name="文本框 10"/>
          <p:cNvSpPr txBox="1"/>
          <p:nvPr/>
        </p:nvSpPr>
        <p:spPr>
          <a:xfrm>
            <a:off x="6308919" y="4462663"/>
            <a:ext cx="628057" cy="461665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SAT</a:t>
            </a:r>
            <a:endParaRPr lang="zh-CN" altLang="en-US" sz="2400" dirty="0"/>
          </a:p>
        </p:txBody>
      </p:sp>
      <p:sp>
        <p:nvSpPr>
          <p:cNvPr id="36" name="文本框 13"/>
          <p:cNvSpPr txBox="1"/>
          <p:nvPr/>
        </p:nvSpPr>
        <p:spPr>
          <a:xfrm>
            <a:off x="5404445" y="2757957"/>
            <a:ext cx="1800000" cy="648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2400" dirty="0" smtClean="0"/>
              <a:t>Theory Solver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15"/>
              <p:cNvSpPr txBox="1"/>
              <p:nvPr/>
            </p:nvSpPr>
            <p:spPr>
              <a:xfrm>
                <a:off x="1590715" y="3468137"/>
                <a:ext cx="1635641" cy="400110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ℬ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</a:t>
                </a:r>
                <a:r>
                  <a:rPr lang="en-US" altLang="zh-CN" sz="2000" dirty="0" err="1" smtClean="0"/>
                  <a:t>unsat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15" y="3468137"/>
                <a:ext cx="1635641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2985" b="-2575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16"/>
              <p:cNvSpPr txBox="1"/>
              <p:nvPr/>
            </p:nvSpPr>
            <p:spPr>
              <a:xfrm>
                <a:off x="3703694" y="3998737"/>
                <a:ext cx="2424958" cy="707886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be a satisfying model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8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4" y="3998737"/>
                <a:ext cx="2424958" cy="707886"/>
              </a:xfrm>
              <a:prstGeom prst="rect">
                <a:avLst/>
              </a:prstGeom>
              <a:blipFill rotWithShape="1">
                <a:blip r:embed="rId5"/>
                <a:stretch>
                  <a:fillRect t="-4310" r="-1008" b="-1465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17"/>
              <p:cNvSpPr txBox="1"/>
              <p:nvPr/>
            </p:nvSpPr>
            <p:spPr>
              <a:xfrm>
                <a:off x="3703694" y="1532177"/>
                <a:ext cx="3036729" cy="400110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add a T-conflict clause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Φ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0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4" y="1532177"/>
                <a:ext cx="303672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807" t="-7576" b="-2575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endCxn id="29" idx="0"/>
          </p:cNvCxnSpPr>
          <p:nvPr/>
        </p:nvCxnSpPr>
        <p:spPr>
          <a:xfrm>
            <a:off x="3235340" y="3405957"/>
            <a:ext cx="0" cy="105670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直接箭头连接符 42"/>
          <p:cNvCxnSpPr>
            <a:endCxn id="32" idx="0"/>
          </p:cNvCxnSpPr>
          <p:nvPr/>
        </p:nvCxnSpPr>
        <p:spPr>
          <a:xfrm>
            <a:off x="6622948" y="3399606"/>
            <a:ext cx="0" cy="106305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247602" y="2042994"/>
            <a:ext cx="367600" cy="7230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曲线连接符 45"/>
          <p:cNvCxnSpPr>
            <a:stCxn id="28" idx="2"/>
            <a:endCxn id="36" idx="2"/>
          </p:cNvCxnSpPr>
          <p:nvPr/>
        </p:nvCxnSpPr>
        <p:spPr>
          <a:xfrm rot="16200000" flipH="1">
            <a:off x="4909823" y="2011335"/>
            <a:ext cx="12700" cy="2789243"/>
          </a:xfrm>
          <a:prstGeom prst="curvedConnector3">
            <a:avLst>
              <a:gd name="adj1" fmla="val 462062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曲线连接符 47"/>
          <p:cNvCxnSpPr>
            <a:stCxn id="36" idx="0"/>
            <a:endCxn id="28" idx="0"/>
          </p:cNvCxnSpPr>
          <p:nvPr/>
        </p:nvCxnSpPr>
        <p:spPr>
          <a:xfrm rot="16200000" flipV="1">
            <a:off x="4909824" y="1363335"/>
            <a:ext cx="12700" cy="2789243"/>
          </a:xfrm>
          <a:prstGeom prst="curvedConnector3">
            <a:avLst>
              <a:gd name="adj1" fmla="val 4917528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716317" y="3587631"/>
                <a:ext cx="1229760" cy="400110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CN" sz="2000" dirty="0" smtClean="0"/>
                  <a:t>-sat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17" y="3587631"/>
                <a:ext cx="122976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692" r="-4478" b="-2769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6128652" y="2042994"/>
                <a:ext cx="14990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CN" sz="2000" dirty="0"/>
                  <a:t>-</a:t>
                </a:r>
                <a:r>
                  <a:rPr lang="en-US" altLang="zh-CN" sz="2000" dirty="0" err="1"/>
                  <a:t>unsat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652" y="2042994"/>
                <a:ext cx="1499065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406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970465" y="3455885"/>
                <a:ext cx="13663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ℬ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is sat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65" y="3455885"/>
                <a:ext cx="1366336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401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0C2B7193-8BDF-DC42-BD4F-B39AA9690B1D}"/>
                  </a:ext>
                </a:extLst>
              </p:cNvPr>
              <p:cNvSpPr txBox="1"/>
              <p:nvPr/>
            </p:nvSpPr>
            <p:spPr>
              <a:xfrm>
                <a:off x="216939" y="5363499"/>
                <a:ext cx="167295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  <m:r>
                        <a:rPr lang="en-US" altLang="zh-CN" i="1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2</m:t>
                      </m:r>
                      <m:r>
                        <a:rPr lang="en-US" altLang="zh-CN" i="1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3    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B7193-8BDF-DC42-BD4F-B39AA969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9" y="5363499"/>
                <a:ext cx="1672957" cy="1107996"/>
              </a:xfrm>
              <a:prstGeom prst="rect">
                <a:avLst/>
              </a:prstGeom>
              <a:blipFill rotWithShape="1">
                <a:blip r:embed="rId10"/>
                <a:stretch>
                  <a:fillRect r="-4015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右箭头 52"/>
          <p:cNvSpPr/>
          <p:nvPr/>
        </p:nvSpPr>
        <p:spPr>
          <a:xfrm>
            <a:off x="2444735" y="6009830"/>
            <a:ext cx="557212" cy="24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104646" y="5363499"/>
            <a:ext cx="123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Boolean </a:t>
            </a:r>
          </a:p>
          <a:p>
            <a:pPr algn="ctr"/>
            <a:r>
              <a:rPr lang="en-US" altLang="zh-CN" dirty="0" smtClean="0"/>
              <a:t>abstraction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0C2B7193-8BDF-DC42-BD4F-B39AA9690B1D}"/>
                  </a:ext>
                </a:extLst>
              </p:cNvPr>
              <p:cNvSpPr txBox="1"/>
              <p:nvPr/>
            </p:nvSpPr>
            <p:spPr>
              <a:xfrm>
                <a:off x="3376622" y="5384338"/>
                <a:ext cx="1547796" cy="1207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=3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B7193-8BDF-DC42-BD4F-B39AA969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622" y="5384338"/>
                <a:ext cx="1547796" cy="1207382"/>
              </a:xfrm>
              <a:prstGeom prst="rect">
                <a:avLst/>
              </a:prstGeom>
              <a:blipFill rotWithShape="1">
                <a:blip r:embed="rId11"/>
                <a:stretch>
                  <a:fillRect r="-4331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121920" y="5067300"/>
            <a:ext cx="89687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箭头 55"/>
          <p:cNvSpPr/>
          <p:nvPr/>
        </p:nvSpPr>
        <p:spPr>
          <a:xfrm>
            <a:off x="5064879" y="6009830"/>
            <a:ext cx="557212" cy="24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0C2B7193-8BDF-DC42-BD4F-B39AA9690B1D}"/>
                  </a:ext>
                </a:extLst>
              </p:cNvPr>
              <p:cNvSpPr txBox="1"/>
              <p:nvPr/>
            </p:nvSpPr>
            <p:spPr>
              <a:xfrm>
                <a:off x="5789784" y="5264073"/>
                <a:ext cx="1342535" cy="148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dirty="0" smtClean="0"/>
                  <a:t>SAT, with</a:t>
                </a:r>
                <a:br>
                  <a:rPr lang="en-US" altLang="zh-CN" dirty="0" smtClean="0"/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=1</m:t>
                      </m:r>
                      <m:r>
                        <a:rPr lang="en-US" altLang="zh-CN" i="1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=1</m:t>
                      </m:r>
                      <m:r>
                        <a:rPr lang="en-US" altLang="zh-CN" i="1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=1</m:t>
                      </m:r>
                      <m:r>
                        <a:rPr lang="en-US" altLang="zh-CN" i="1"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=3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=1  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B7193-8BDF-DC42-BD4F-B39AA969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84" y="5264073"/>
                <a:ext cx="1342535" cy="1484381"/>
              </a:xfrm>
              <a:prstGeom prst="rect">
                <a:avLst/>
              </a:prstGeom>
              <a:blipFill rotWithShape="1">
                <a:blip r:embed="rId12"/>
                <a:stretch>
                  <a:fillRect t="-5350" r="-5000" b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右箭头 57"/>
          <p:cNvSpPr/>
          <p:nvPr/>
        </p:nvSpPr>
        <p:spPr>
          <a:xfrm>
            <a:off x="7400885" y="6006263"/>
            <a:ext cx="557212" cy="24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059378" y="5917497"/>
                <a:ext cx="916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unsat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378" y="5917497"/>
                <a:ext cx="916982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6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1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DPLL(T)</a:t>
            </a:r>
            <a:endParaRPr lang="zh-CN" altLang="en-US" dirty="0"/>
          </a:p>
        </p:txBody>
      </p:sp>
      <p:sp>
        <p:nvSpPr>
          <p:cNvPr id="4" name="Rectangle 38">
            <a:extLst>
              <a:ext uri="{FF2B5EF4-FFF2-40B4-BE49-F238E27FC236}">
                <a16:creationId xmlns="" xmlns:a16="http://schemas.microsoft.com/office/drawing/2014/main" id="{BBC03385-711A-C744-A064-25FEAA1DD887}"/>
              </a:ext>
            </a:extLst>
          </p:cNvPr>
          <p:cNvSpPr/>
          <p:nvPr/>
        </p:nvSpPr>
        <p:spPr>
          <a:xfrm>
            <a:off x="1641481" y="1758719"/>
            <a:ext cx="5727060" cy="304698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/>
              <a:t>Input</a:t>
            </a:r>
            <a:r>
              <a:rPr lang="en-US" altLang="zh-CN" sz="2400" dirty="0"/>
              <a:t>: An SMT formula </a:t>
            </a:r>
            <a:r>
              <a:rPr lang="el-GR" altLang="zh-CN" sz="2400" dirty="0"/>
              <a:t>Φ</a:t>
            </a:r>
          </a:p>
          <a:p>
            <a:r>
              <a:rPr lang="en-US" altLang="zh-CN" sz="2400" b="1" dirty="0"/>
              <a:t>Output</a:t>
            </a:r>
            <a:r>
              <a:rPr lang="en-US" altLang="zh-CN" sz="2400" dirty="0"/>
              <a:t>: SAT or </a:t>
            </a:r>
            <a:r>
              <a:rPr lang="en-US" altLang="zh-CN" sz="2400" dirty="0" smtClean="0"/>
              <a:t>UNSAT</a:t>
            </a:r>
            <a:endParaRPr lang="en-US" sz="2400" dirty="0" smtClean="0"/>
          </a:p>
          <a:p>
            <a:r>
              <a:rPr lang="en-US" sz="2400" dirty="0" smtClean="0">
                <a:latin typeface="Courier" pitchFamily="2" charset="0"/>
              </a:rPr>
              <a:t>1</a:t>
            </a:r>
            <a:r>
              <a:rPr lang="en-US" sz="2400" dirty="0">
                <a:latin typeface="Courier" pitchFamily="2" charset="0"/>
              </a:rPr>
              <a:t>: </a:t>
            </a:r>
            <a:r>
              <a:rPr lang="en-US" sz="2400" b="1" dirty="0">
                <a:latin typeface="Courier" pitchFamily="2" charset="0"/>
              </a:rPr>
              <a:t>while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Courier" pitchFamily="2" charset="0"/>
              </a:rPr>
              <a:t>true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2400" b="1" dirty="0">
                <a:latin typeface="Courier" pitchFamily="2" charset="0"/>
              </a:rPr>
              <a:t>do</a:t>
            </a:r>
            <a:r>
              <a:rPr lang="en-US" sz="2400" dirty="0">
                <a:latin typeface="Courier" pitchFamily="2" charset="0"/>
              </a:rPr>
              <a:t> </a:t>
            </a:r>
          </a:p>
          <a:p>
            <a:r>
              <a:rPr lang="en-US" sz="2400" dirty="0">
                <a:latin typeface="Courier" pitchFamily="2" charset="0"/>
              </a:rPr>
              <a:t>2:   </a:t>
            </a:r>
            <a:r>
              <a:rPr lang="en-US" sz="2400" b="1" dirty="0">
                <a:latin typeface="Courier" pitchFamily="2" charset="0"/>
              </a:rPr>
              <a:t>if</a:t>
            </a:r>
            <a:r>
              <a:rPr lang="en-US" sz="2400" dirty="0">
                <a:latin typeface="Courier" pitchFamily="2" charset="0"/>
              </a:rPr>
              <a:t> !</a:t>
            </a:r>
            <a:r>
              <a:rPr lang="en-US" sz="2400" i="1" dirty="0" err="1" smtClean="0">
                <a:latin typeface="Courier" pitchFamily="2" charset="0"/>
              </a:rPr>
              <a:t>propagate_and_check</a:t>
            </a:r>
            <a:r>
              <a:rPr lang="en-US" sz="2400" dirty="0">
                <a:latin typeface="Courier" pitchFamily="2" charset="0"/>
              </a:rPr>
              <a:t>() </a:t>
            </a:r>
            <a:r>
              <a:rPr lang="en-US" sz="2400" b="1" dirty="0">
                <a:latin typeface="Courier" pitchFamily="2" charset="0"/>
              </a:rPr>
              <a:t>then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3: 	  </a:t>
            </a:r>
            <a:r>
              <a:rPr lang="en-US" sz="2400" b="1" dirty="0">
                <a:latin typeface="Courier" pitchFamily="2" charset="0"/>
              </a:rPr>
              <a:t>if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i="1" dirty="0">
                <a:latin typeface="Courier" pitchFamily="2" charset="0"/>
              </a:rPr>
              <a:t>level</a:t>
            </a:r>
            <a:r>
              <a:rPr lang="en-US" sz="2400" dirty="0">
                <a:latin typeface="Courier" pitchFamily="2" charset="0"/>
              </a:rPr>
              <a:t> ==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0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dirty="0">
                <a:latin typeface="Courier" pitchFamily="2" charset="0"/>
              </a:rPr>
              <a:t>then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4:</a:t>
            </a:r>
            <a:r>
              <a:rPr lang="en-US" sz="2400" b="1" dirty="0">
                <a:latin typeface="Courier" pitchFamily="2" charset="0"/>
              </a:rPr>
              <a:t>         return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urier" pitchFamily="2" charset="0"/>
              </a:rPr>
              <a:t>UNSAT</a:t>
            </a:r>
            <a:r>
              <a:rPr lang="en-US" sz="2400" dirty="0">
                <a:latin typeface="Courier" pitchFamily="2" charset="0"/>
              </a:rPr>
              <a:t>; </a:t>
            </a:r>
          </a:p>
          <a:p>
            <a:r>
              <a:rPr lang="en-US" sz="2400" dirty="0">
                <a:latin typeface="Courier" pitchFamily="2" charset="0"/>
              </a:rPr>
              <a:t>5:       </a:t>
            </a:r>
            <a:r>
              <a:rPr lang="en-US" sz="2400" b="1" dirty="0">
                <a:latin typeface="Courier" pitchFamily="2" charset="0"/>
              </a:rPr>
              <a:t>else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i="1" dirty="0" err="1">
                <a:latin typeface="Courier" pitchFamily="2" charset="0"/>
              </a:rPr>
              <a:t>resolve_conflict</a:t>
            </a:r>
            <a:r>
              <a:rPr lang="en-US" sz="2400" dirty="0">
                <a:latin typeface="Courier" pitchFamily="2" charset="0"/>
              </a:rPr>
              <a:t>(); </a:t>
            </a:r>
          </a:p>
          <a:p>
            <a:r>
              <a:rPr lang="en-US" sz="2400" dirty="0">
                <a:latin typeface="Courier" pitchFamily="2" charset="0"/>
              </a:rPr>
              <a:t>6:   </a:t>
            </a:r>
            <a:r>
              <a:rPr lang="en-US" sz="2400" b="1" dirty="0">
                <a:latin typeface="Courier" pitchFamily="2" charset="0"/>
              </a:rPr>
              <a:t>if</a:t>
            </a:r>
            <a:r>
              <a:rPr lang="en-US" sz="2400" dirty="0">
                <a:latin typeface="Courier" pitchFamily="2" charset="0"/>
              </a:rPr>
              <a:t> !</a:t>
            </a:r>
            <a:r>
              <a:rPr lang="en-US" sz="2400" i="1" dirty="0">
                <a:latin typeface="Courier" pitchFamily="2" charset="0"/>
              </a:rPr>
              <a:t>decide</a:t>
            </a:r>
            <a:r>
              <a:rPr lang="en-US" sz="2400" dirty="0">
                <a:latin typeface="Courier" pitchFamily="2" charset="0"/>
              </a:rPr>
              <a:t>() </a:t>
            </a:r>
            <a:r>
              <a:rPr lang="en-US" sz="2400" b="1" dirty="0">
                <a:latin typeface="Courier" pitchFamily="2" charset="0"/>
              </a:rPr>
              <a:t>then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dirty="0">
                <a:latin typeface="Courier" pitchFamily="2" charset="0"/>
              </a:rPr>
              <a:t>return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urier" pitchFamily="2" charset="0"/>
              </a:rPr>
              <a:t>SAT</a:t>
            </a:r>
            <a:r>
              <a:rPr lang="en-US" sz="2400" dirty="0">
                <a:latin typeface="Courier" pitchFamily="2" charset="0"/>
              </a:rPr>
              <a:t>;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="" xmlns:a16="http://schemas.microsoft.com/office/drawing/2014/main" id="{A6818305-8330-FE4B-B0E6-8E424B4E0AB9}"/>
              </a:ext>
            </a:extLst>
          </p:cNvPr>
          <p:cNvSpPr/>
          <p:nvPr/>
        </p:nvSpPr>
        <p:spPr>
          <a:xfrm>
            <a:off x="4101270" y="5728157"/>
            <a:ext cx="4414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B0F0"/>
                </a:solidFill>
              </a:rPr>
              <a:t>branching</a:t>
            </a:r>
            <a:r>
              <a:rPr lang="zh-CN" altLang="en-US" sz="2000" dirty="0">
                <a:solidFill>
                  <a:srgbClr val="00B0F0"/>
                </a:solidFill>
              </a:rPr>
              <a:t> </a:t>
            </a:r>
            <a:r>
              <a:rPr lang="en-US" altLang="zh-CN" sz="2000" dirty="0">
                <a:solidFill>
                  <a:srgbClr val="00B0F0"/>
                </a:solidFill>
              </a:rPr>
              <a:t>heuristic </a:t>
            </a:r>
            <a:r>
              <a:rPr lang="en-US" sz="2000" dirty="0"/>
              <a:t>chooses a variable and assigns a</a:t>
            </a:r>
            <a:r>
              <a:rPr lang="zh-CN" altLang="en-US" sz="2000" dirty="0"/>
              <a:t> </a:t>
            </a:r>
            <a:r>
              <a:rPr lang="en-US" sz="2000" dirty="0"/>
              <a:t>truth value to it.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613470" y="4989192"/>
            <a:ext cx="487801" cy="8858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728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500" dirty="0" smtClean="0"/>
              <a:t>SMT solving is essentially a DFS</a:t>
            </a:r>
          </a:p>
        </p:txBody>
      </p:sp>
      <p:grpSp>
        <p:nvGrpSpPr>
          <p:cNvPr id="77" name="Group 4"/>
          <p:cNvGrpSpPr>
            <a:grpSpLocks/>
          </p:cNvGrpSpPr>
          <p:nvPr/>
        </p:nvGrpSpPr>
        <p:grpSpPr bwMode="auto">
          <a:xfrm>
            <a:off x="4572000" y="1600200"/>
            <a:ext cx="1295400" cy="838200"/>
            <a:chOff x="2976" y="1008"/>
            <a:chExt cx="816" cy="528"/>
          </a:xfrm>
        </p:grpSpPr>
        <p:sp>
          <p:nvSpPr>
            <p:cNvPr id="78" name="Oval 5"/>
            <p:cNvSpPr>
              <a:spLocks noChangeArrowheads="1"/>
            </p:cNvSpPr>
            <p:nvPr/>
          </p:nvSpPr>
          <p:spPr bwMode="auto">
            <a:xfrm>
              <a:off x="3264" y="1008"/>
              <a:ext cx="288" cy="288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x1</a:t>
              </a:r>
            </a:p>
          </p:txBody>
        </p:sp>
        <p:sp>
          <p:nvSpPr>
            <p:cNvPr id="79" name="Line 6"/>
            <p:cNvSpPr>
              <a:spLocks noChangeShapeType="1"/>
            </p:cNvSpPr>
            <p:nvPr/>
          </p:nvSpPr>
          <p:spPr bwMode="auto">
            <a:xfrm>
              <a:off x="3504" y="124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H="1">
              <a:off x="2976" y="1248"/>
              <a:ext cx="288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1" name="Group 8"/>
          <p:cNvGrpSpPr>
            <a:grpSpLocks/>
          </p:cNvGrpSpPr>
          <p:nvPr/>
        </p:nvGrpSpPr>
        <p:grpSpPr bwMode="auto">
          <a:xfrm>
            <a:off x="5257800" y="2438400"/>
            <a:ext cx="1219200" cy="838200"/>
            <a:chOff x="3408" y="1536"/>
            <a:chExt cx="768" cy="528"/>
          </a:xfrm>
        </p:grpSpPr>
        <p:sp>
          <p:nvSpPr>
            <p:cNvPr id="82" name="Line 9"/>
            <p:cNvSpPr>
              <a:spLocks noChangeShapeType="1"/>
            </p:cNvSpPr>
            <p:nvPr/>
          </p:nvSpPr>
          <p:spPr bwMode="auto">
            <a:xfrm flipH="1">
              <a:off x="3408" y="1776"/>
              <a:ext cx="288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3648" y="1536"/>
              <a:ext cx="288" cy="288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x3</a:t>
              </a:r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>
              <a:off x="3888" y="1776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5" name="Oval 12"/>
          <p:cNvSpPr>
            <a:spLocks noChangeArrowheads="1"/>
          </p:cNvSpPr>
          <p:nvPr/>
        </p:nvSpPr>
        <p:spPr bwMode="auto">
          <a:xfrm>
            <a:off x="5029200" y="3276600"/>
            <a:ext cx="457200" cy="457200"/>
          </a:xfrm>
          <a:prstGeom prst="ellipse">
            <a:avLst/>
          </a:prstGeom>
          <a:solidFill>
            <a:srgbClr val="CC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x2</a:t>
            </a:r>
          </a:p>
        </p:txBody>
      </p:sp>
      <p:sp>
        <p:nvSpPr>
          <p:cNvPr id="86" name="Line 13"/>
          <p:cNvSpPr>
            <a:spLocks noChangeShapeType="1"/>
          </p:cNvSpPr>
          <p:nvPr/>
        </p:nvSpPr>
        <p:spPr bwMode="auto">
          <a:xfrm>
            <a:off x="5410200" y="3657600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 flipH="1">
            <a:off x="4572000" y="3657600"/>
            <a:ext cx="457200" cy="45720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 flipH="1">
            <a:off x="5257800" y="4495800"/>
            <a:ext cx="457200" cy="457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Oval 16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ellipse">
            <a:avLst/>
          </a:prstGeom>
          <a:solidFill>
            <a:srgbClr val="CC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x7</a:t>
            </a:r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>
            <a:off x="6019800" y="4495800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Rectangle 18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791200" y="1600200"/>
            <a:ext cx="1668780" cy="381000"/>
          </a:xfrm>
          <a:prstGeom prst="rect">
            <a:avLst/>
          </a:prstGeom>
          <a:solidFill>
            <a:srgbClr val="C0C0E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</a:rPr>
              <a:t>p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ropagate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x4=1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6400799" y="2438400"/>
            <a:ext cx="2345109" cy="381000"/>
          </a:xfrm>
          <a:prstGeom prst="rect">
            <a:avLst/>
          </a:prstGeom>
          <a:solidFill>
            <a:srgbClr val="C0C0E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</a:rPr>
              <a:t>p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ropagate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x8=0</a:t>
            </a:r>
            <a:r>
              <a:rPr lang="en-US" altLang="zh-CN" b="1" kern="0" dirty="0" smtClean="0">
                <a:solidFill>
                  <a:sysClr val="windowText" lastClr="000000"/>
                </a:solidFill>
              </a:rPr>
              <a:t>,x12=1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AutoShape 21"/>
          <p:cNvSpPr>
            <a:spLocks noChangeArrowheads="1"/>
          </p:cNvSpPr>
          <p:nvPr/>
        </p:nvSpPr>
        <p:spPr bwMode="auto">
          <a:xfrm>
            <a:off x="5867400" y="2971800"/>
            <a:ext cx="152400" cy="990600"/>
          </a:xfrm>
          <a:prstGeom prst="upArrow">
            <a:avLst>
              <a:gd name="adj1" fmla="val 50000"/>
              <a:gd name="adj2" fmla="val 162500"/>
            </a:avLst>
          </a:prstGeom>
          <a:solidFill>
            <a:srgbClr val="7E9CE8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Rectangle 22"/>
          <p:cNvSpPr>
            <a:spLocks noChangeArrowheads="1"/>
          </p:cNvSpPr>
          <p:nvPr/>
        </p:nvSpPr>
        <p:spPr bwMode="auto">
          <a:xfrm>
            <a:off x="1333375" y="5966460"/>
            <a:ext cx="6530466" cy="655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0000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IDEA: Use control </a:t>
            </a:r>
            <a:r>
              <a:rPr lang="en-US" altLang="zh-CN" sz="2400" b="1" dirty="0">
                <a:solidFill>
                  <a:srgbClr val="FF0000"/>
                </a:solidFill>
              </a:rPr>
              <a:t>flow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to </a:t>
            </a:r>
            <a:r>
              <a:rPr lang="en-US" altLang="zh-CN" sz="2400" b="1" dirty="0">
                <a:solidFill>
                  <a:srgbClr val="FF0000"/>
                </a:solidFill>
              </a:rPr>
              <a:t>guide the search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process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32">
            <a:extLst>
              <a:ext uri="{FF2B5EF4-FFF2-40B4-BE49-F238E27FC236}">
                <a16:creationId xmlns="" xmlns:a16="http://schemas.microsoft.com/office/drawing/2014/main" id="{A6818305-8330-FE4B-B0E6-8E424B4E0AB9}"/>
              </a:ext>
            </a:extLst>
          </p:cNvPr>
          <p:cNvSpPr/>
          <p:nvPr/>
        </p:nvSpPr>
        <p:spPr>
          <a:xfrm>
            <a:off x="2613660" y="1376422"/>
            <a:ext cx="2278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choose </a:t>
            </a:r>
            <a:r>
              <a:rPr lang="en-US" sz="2000" dirty="0"/>
              <a:t>a variable and </a:t>
            </a:r>
            <a:r>
              <a:rPr lang="en-US" sz="2000" dirty="0" smtClean="0"/>
              <a:t>decide its value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459980" y="472440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DPLL(T)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7545" y="1547235"/>
                <a:ext cx="1851660" cy="142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defRPr/>
                </a:pPr>
                <a:r>
                  <a:rPr lang="en-US" altLang="zh-CN" b="1" kern="0" dirty="0" smtClean="0">
                    <a:latin typeface="Arial"/>
                  </a:rPr>
                  <a:t>x1 </a:t>
                </a:r>
                <a14:m>
                  <m:oMath xmlns:m="http://schemas.openxmlformats.org/officeDocument/2006/math">
                    <m:r>
                      <a:rPr lang="en-US" altLang="zh-CN" b="1" i="1" kern="0" dirty="0" smtClean="0">
                        <a:latin typeface="Cambria Math"/>
                      </a:rPr>
                      <m:t>∨</m:t>
                    </m:r>
                  </m:oMath>
                </a14:m>
                <a:r>
                  <a:rPr lang="en-US" altLang="zh-CN" b="1" kern="0" dirty="0" smtClean="0">
                    <a:latin typeface="Arial"/>
                  </a:rPr>
                  <a:t> x4</a:t>
                </a:r>
                <a:endParaRPr lang="en-US" altLang="zh-CN" b="1" kern="0" dirty="0">
                  <a:latin typeface="Arial"/>
                </a:endParaRPr>
              </a:p>
              <a:p>
                <a:pPr marL="342900" lvl="0" indent="-342900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defRPr/>
                </a:pPr>
                <a:r>
                  <a:rPr lang="en-US" altLang="zh-CN" b="1" kern="0" dirty="0" smtClean="0">
                    <a:latin typeface="Arial"/>
                  </a:rPr>
                  <a:t>x1 </a:t>
                </a:r>
                <a14:m>
                  <m:oMath xmlns:m="http://schemas.openxmlformats.org/officeDocument/2006/math">
                    <m:r>
                      <a:rPr lang="en-US" altLang="zh-CN" b="1" i="1" kern="0" dirty="0">
                        <a:latin typeface="Cambria Math"/>
                      </a:rPr>
                      <m:t>∨</m:t>
                    </m:r>
                  </m:oMath>
                </a14:m>
                <a:r>
                  <a:rPr lang="en-US" altLang="zh-CN" b="1" kern="0" dirty="0" smtClean="0">
                    <a:latin typeface="Arial"/>
                  </a:rPr>
                  <a:t> x3’ </a:t>
                </a:r>
                <a14:m>
                  <m:oMath xmlns:m="http://schemas.openxmlformats.org/officeDocument/2006/math">
                    <m:r>
                      <a:rPr lang="en-US" altLang="zh-CN" b="1" i="1" kern="0" dirty="0">
                        <a:latin typeface="Cambria Math"/>
                      </a:rPr>
                      <m:t>∨ </m:t>
                    </m:r>
                  </m:oMath>
                </a14:m>
                <a:r>
                  <a:rPr lang="en-US" altLang="zh-CN" b="1" kern="0" dirty="0" smtClean="0">
                    <a:latin typeface="Arial"/>
                  </a:rPr>
                  <a:t>x8’</a:t>
                </a:r>
              </a:p>
              <a:p>
                <a:pPr marL="342900" lvl="0" indent="-342900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defRPr/>
                </a:pPr>
                <a:r>
                  <a:rPr lang="en-US" altLang="zh-CN" b="1" kern="0" dirty="0" smtClean="0">
                    <a:latin typeface="Arial"/>
                  </a:rPr>
                  <a:t>x1 </a:t>
                </a:r>
                <a14:m>
                  <m:oMath xmlns:m="http://schemas.openxmlformats.org/officeDocument/2006/math">
                    <m:r>
                      <a:rPr lang="en-US" altLang="zh-CN" b="1" i="1" kern="0" dirty="0">
                        <a:latin typeface="Cambria Math"/>
                      </a:rPr>
                      <m:t>∨</m:t>
                    </m:r>
                  </m:oMath>
                </a14:m>
                <a:r>
                  <a:rPr lang="en-US" altLang="zh-CN" b="1" kern="0" dirty="0" smtClean="0">
                    <a:latin typeface="Arial"/>
                  </a:rPr>
                  <a:t> x8 </a:t>
                </a:r>
                <a14:m>
                  <m:oMath xmlns:m="http://schemas.openxmlformats.org/officeDocument/2006/math">
                    <m:r>
                      <a:rPr lang="en-US" altLang="zh-CN" b="1" i="1" kern="0" dirty="0">
                        <a:latin typeface="Cambria Math"/>
                      </a:rPr>
                      <m:t>∨</m:t>
                    </m:r>
                  </m:oMath>
                </a14:m>
                <a:r>
                  <a:rPr lang="en-US" altLang="zh-CN" b="1" kern="0" dirty="0" smtClean="0">
                    <a:latin typeface="Arial"/>
                  </a:rPr>
                  <a:t> x12</a:t>
                </a:r>
                <a:endParaRPr lang="en-US" altLang="zh-CN" b="1" kern="0" dirty="0">
                  <a:latin typeface="Arial"/>
                </a:endParaRPr>
              </a:p>
              <a:p>
                <a:pPr marL="342900" lvl="0" indent="-342900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defRPr/>
                </a:pPr>
                <a:r>
                  <a:rPr lang="en-US" altLang="zh-CN" b="1" kern="0" dirty="0" smtClean="0">
                    <a:latin typeface="Arial"/>
                  </a:rPr>
                  <a:t>… </a:t>
                </a:r>
                <a:endParaRPr lang="en-US" altLang="zh-CN" b="1" kern="0" dirty="0">
                  <a:latin typeface="Arial"/>
                </a:endParaRPr>
              </a:p>
              <a:p>
                <a:pPr marL="342900" lvl="0" indent="-342900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defRPr/>
                </a:pPr>
                <a:endParaRPr lang="en-US" altLang="zh-CN" b="1" kern="0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5" y="1547235"/>
                <a:ext cx="1851660" cy="1421928"/>
              </a:xfrm>
              <a:prstGeom prst="rect">
                <a:avLst/>
              </a:prstGeom>
              <a:blipFill rotWithShape="1">
                <a:blip r:embed="rId2"/>
                <a:stretch>
                  <a:fillRect l="-2961" t="-6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59974" y="206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00600" y="2072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299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Guided SMT Solving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1663" y="2066972"/>
            <a:ext cx="1770434" cy="154669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Verifier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52543" y="2066972"/>
            <a:ext cx="1770434" cy="154669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Solver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335371" y="2520930"/>
            <a:ext cx="270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335371" y="3159713"/>
            <a:ext cx="270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1412" y="2008770"/>
            <a:ext cx="253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Formula </a:t>
            </a:r>
            <a:r>
              <a:rPr lang="en-US" altLang="zh-CN" sz="2000" dirty="0" smtClean="0"/>
              <a:t>+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Dec. Order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3853" y="3280007"/>
            <a:ext cx="280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 satisfied model / </a:t>
            </a:r>
            <a:r>
              <a:rPr lang="en-US" altLang="zh-CN" sz="2000" dirty="0" err="1"/>
              <a:t>U</a:t>
            </a:r>
            <a:r>
              <a:rPr lang="en-US" altLang="zh-CN" sz="2000" dirty="0" err="1" smtClean="0"/>
              <a:t>nsat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9299DEED-0A93-704E-A2B8-DD60A811F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657750"/>
                <a:ext cx="7886700" cy="15334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/>
                  <a:t>be the </a:t>
                </a:r>
                <a:r>
                  <a:rPr lang="en-US" altLang="zh-CN" sz="2400" dirty="0"/>
                  <a:t>set of </a:t>
                </a:r>
                <a:r>
                  <a:rPr lang="en-US" altLang="zh-CN" sz="2400" dirty="0"/>
                  <a:t>variables </a:t>
                </a:r>
                <a:r>
                  <a:rPr lang="en-US" altLang="zh-CN" sz="2400" dirty="0"/>
                  <a:t>in </a:t>
                </a:r>
                <a:r>
                  <a:rPr lang="en-US" altLang="zh-CN" sz="2400" dirty="0" smtClean="0"/>
                  <a:t>the formula, t</a:t>
                </a:r>
                <a:r>
                  <a:rPr lang="en-US" sz="2400" dirty="0" smtClean="0"/>
                  <a:t>he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decision order</a:t>
                </a:r>
                <a:r>
                  <a:rPr lang="en-US" sz="2400" dirty="0"/>
                  <a:t> is a partial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i="1" dirty="0">
                    <a:solidFill>
                      <a:srgbClr val="00B0F0"/>
                    </a:solidFill>
                  </a:rPr>
                  <a:t>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be two variables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prior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≼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299DEED-0A93-704E-A2B8-DD60A811F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657750"/>
                <a:ext cx="7886700" cy="1533499"/>
              </a:xfrm>
              <a:blipFill rotWithShape="1">
                <a:blip r:embed="rId2"/>
                <a:stretch>
                  <a:fillRect l="-541" t="-7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9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3C289-7F17-004A-941B-93FA0FD8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Heuristic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009650" y="5260403"/>
                <a:ext cx="7200000" cy="1008000"/>
              </a:xfrm>
              <a:prstGeom prst="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altLang="zh-CN" sz="2400" dirty="0">
                    <a:solidFill>
                      <a:schemeClr val="dk1"/>
                    </a:solidFill>
                  </a:rPr>
                  <a:t>Heuristic 1. </a:t>
                </a:r>
                <a:r>
                  <a:rPr lang="en-US" altLang="zh-CN" sz="2400" i="1" dirty="0">
                    <a:solidFill>
                      <a:srgbClr val="00B0F0"/>
                    </a:solidFill>
                  </a:rPr>
                  <a:t>Branching variables </a:t>
                </a:r>
                <a:r>
                  <a:rPr lang="en-US" altLang="zh-CN" sz="2400" dirty="0">
                    <a:solidFill>
                      <a:schemeClr val="dk1"/>
                    </a:solidFill>
                  </a:rPr>
                  <a:t>are prior to all other variables in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dk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dk1"/>
                    </a:solidFill>
                  </a:rPr>
                  <a:t> , i.e.,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dk1"/>
                        </a:solidFill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dk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dk1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dk1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400" dirty="0">
                        <a:solidFill>
                          <a:schemeClr val="dk1"/>
                        </a:solidFill>
                        <a:latin typeface="Cambria Math"/>
                      </a:rPr>
                      <m:t>𝑉</m:t>
                    </m:r>
                    <m:r>
                      <a:rPr lang="en-US" altLang="zh-CN" sz="2400" dirty="0">
                        <a:solidFill>
                          <a:schemeClr val="dk1"/>
                        </a:solidFill>
                        <a:latin typeface="Cambria Math"/>
                      </a:rPr>
                      <m:t> \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dk1"/>
                        </a:solidFill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dk1"/>
                        </a:solidFill>
                        <a:latin typeface="Cambria Math"/>
                      </a:rPr>
                      <m:t>≼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dk1"/>
                    </a:solidFill>
                  </a:rPr>
                  <a:t> .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5260403"/>
                <a:ext cx="7200000" cy="1008000"/>
              </a:xfrm>
              <a:prstGeom prst="rect">
                <a:avLst/>
              </a:prstGeom>
              <a:blipFill rotWithShape="1">
                <a:blip r:embed="rId2"/>
                <a:stretch>
                  <a:fillRect l="-1267" t="-4167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5440017" y="1534522"/>
            <a:ext cx="3263031" cy="3207218"/>
            <a:chOff x="4420940" y="1318519"/>
            <a:chExt cx="4022168" cy="3864205"/>
          </a:xfrm>
        </p:grpSpPr>
        <p:sp>
          <p:nvSpPr>
            <p:cNvPr id="29" name="圆角矩形 28"/>
            <p:cNvSpPr/>
            <p:nvPr/>
          </p:nvSpPr>
          <p:spPr>
            <a:xfrm>
              <a:off x="4870940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x=1;</a:t>
              </a:r>
            </a:p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y=1;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870940" y="1853761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if(c0)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1" name="直接箭头连接符 30"/>
            <p:cNvCxnSpPr>
              <a:stCxn id="42" idx="4"/>
              <a:endCxn id="30" idx="0"/>
            </p:cNvCxnSpPr>
            <p:nvPr/>
          </p:nvCxnSpPr>
          <p:spPr>
            <a:xfrm>
              <a:off x="5410940" y="1498520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>
              <a:stCxn id="30" idx="2"/>
              <a:endCxn id="29" idx="0"/>
            </p:cNvCxnSpPr>
            <p:nvPr/>
          </p:nvCxnSpPr>
          <p:spPr>
            <a:xfrm>
              <a:off x="5410940" y="2213761"/>
              <a:ext cx="0" cy="107048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圆角矩形 32"/>
            <p:cNvSpPr/>
            <p:nvPr/>
          </p:nvSpPr>
          <p:spPr>
            <a:xfrm>
              <a:off x="6117024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x=2;</a:t>
              </a:r>
            </a:p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y=2;</a:t>
              </a:r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117025" y="2569002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if(c1)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5" name="直接箭头连接符 34"/>
            <p:cNvCxnSpPr>
              <a:stCxn id="34" idx="2"/>
              <a:endCxn id="33" idx="0"/>
            </p:cNvCxnSpPr>
            <p:nvPr/>
          </p:nvCxnSpPr>
          <p:spPr>
            <a:xfrm flipH="1">
              <a:off x="6657024" y="2929002"/>
              <a:ext cx="1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直接箭头连接符 35"/>
            <p:cNvCxnSpPr>
              <a:stCxn id="29" idx="2"/>
              <a:endCxn id="47" idx="0"/>
            </p:cNvCxnSpPr>
            <p:nvPr/>
          </p:nvCxnSpPr>
          <p:spPr>
            <a:xfrm>
              <a:off x="5410940" y="3932243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直接箭头连接符 10"/>
            <p:cNvCxnSpPr>
              <a:stCxn id="30" idx="3"/>
              <a:endCxn id="34" idx="0"/>
            </p:cNvCxnSpPr>
            <p:nvPr/>
          </p:nvCxnSpPr>
          <p:spPr>
            <a:xfrm>
              <a:off x="5950940" y="2033761"/>
              <a:ext cx="706085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圆角矩形 37"/>
            <p:cNvSpPr/>
            <p:nvPr/>
          </p:nvSpPr>
          <p:spPr>
            <a:xfrm>
              <a:off x="7363108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x=3;</a:t>
              </a:r>
            </a:p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y=3;</a:t>
              </a:r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9" name="直接箭头连接符 10"/>
            <p:cNvCxnSpPr>
              <a:stCxn id="34" idx="3"/>
              <a:endCxn id="38" idx="0"/>
            </p:cNvCxnSpPr>
            <p:nvPr/>
          </p:nvCxnSpPr>
          <p:spPr>
            <a:xfrm>
              <a:off x="7197025" y="2749002"/>
              <a:ext cx="706083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箭头连接符 10"/>
            <p:cNvCxnSpPr>
              <a:stCxn id="33" idx="2"/>
              <a:endCxn id="47" idx="3"/>
            </p:cNvCxnSpPr>
            <p:nvPr/>
          </p:nvCxnSpPr>
          <p:spPr>
            <a:xfrm rot="5400000">
              <a:off x="6261362" y="4071821"/>
              <a:ext cx="535241" cy="256084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直接箭头连接符 10"/>
            <p:cNvCxnSpPr>
              <a:stCxn id="38" idx="2"/>
              <a:endCxn id="47" idx="3"/>
            </p:cNvCxnSpPr>
            <p:nvPr/>
          </p:nvCxnSpPr>
          <p:spPr>
            <a:xfrm rot="5400000">
              <a:off x="6884404" y="3448779"/>
              <a:ext cx="535241" cy="1502168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5299897" y="1318519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18940" y="2252877"/>
              <a:ext cx="538487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true</a:t>
              </a:r>
              <a:endParaRPr lang="zh-CN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64115" y="1669095"/>
              <a:ext cx="573194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false</a:t>
              </a:r>
              <a:endParaRPr lang="zh-CN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49881" y="2877428"/>
              <a:ext cx="538487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true</a:t>
              </a:r>
              <a:endParaRPr lang="zh-CN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40366" y="2359010"/>
              <a:ext cx="573194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false</a:t>
              </a:r>
              <a:endParaRPr lang="zh-CN" altLang="en-US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420940" y="4287484"/>
              <a:ext cx="19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assert(x==y);</a:t>
              </a:r>
              <a:endParaRPr lang="zh-CN" altLang="en-US" sz="1400" b="1" baseline="-25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99897" y="5002723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9" name="直接箭头连接符 48"/>
            <p:cNvCxnSpPr>
              <a:stCxn id="47" idx="2"/>
              <a:endCxn id="48" idx="0"/>
            </p:cNvCxnSpPr>
            <p:nvPr/>
          </p:nvCxnSpPr>
          <p:spPr>
            <a:xfrm>
              <a:off x="5410940" y="4647484"/>
              <a:ext cx="0" cy="35523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="" xmlns:a16="http://schemas.microsoft.com/office/drawing/2014/main" id="{9299DEED-0A93-704E-A2B8-DD60A811F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28800"/>
                <a:ext cx="4390390" cy="3369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n"/>
                  <a:defRPr lang="zh-CN" altLang="en-US"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98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SzPct val="80000"/>
                  <a:buFont typeface="Calibri" panose="020F0502020204030204" pitchFamily="34" charset="0"/>
                  <a:buChar char="○"/>
                  <a:defRPr lang="zh-CN" altLang="en-US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2714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lvl3pPr>
                <a:lvl4pPr marL="1162050" indent="-2635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33513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the B</a:t>
                </a:r>
                <a:r>
                  <a:rPr lang="en-US" sz="2400" dirty="0" smtClean="0"/>
                  <a:t>oolean </a:t>
                </a:r>
                <a:r>
                  <a:rPr lang="en-US" sz="2400" dirty="0"/>
                  <a:t>variables for branching conditions, named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branching variable</a:t>
                </a:r>
                <a:r>
                  <a:rPr lang="en-US" sz="2400" i="1" dirty="0"/>
                  <a:t>s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altLang="zh-CN" sz="2400" dirty="0" smtClean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𝑉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,</m:t>
                                </m:r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299DEED-0A93-704E-A2B8-DD60A811F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28800"/>
                <a:ext cx="4390390" cy="3369920"/>
              </a:xfrm>
              <a:prstGeom prst="rect">
                <a:avLst/>
              </a:prstGeom>
              <a:blipFill rotWithShape="1">
                <a:blip r:embed="rId3"/>
                <a:stretch>
                  <a:fillRect l="-972" t="-2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3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477DF-B270-1E48-85F2-2A7BFDAC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0C2B7193-8BDF-DC42-BD4F-B39AA9690B1D}"/>
                  </a:ext>
                </a:extLst>
              </p:cNvPr>
              <p:cNvSpPr txBox="1"/>
              <p:nvPr/>
            </p:nvSpPr>
            <p:spPr>
              <a:xfrm>
                <a:off x="6248368" y="1546613"/>
                <a:ext cx="2125582" cy="3886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=3</m:t>
                          </m:r>
                        </m:sub>
                      </m:sSub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=3</m:t>
                          </m:r>
                        </m:sub>
                      </m:sSub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B7193-8BDF-DC42-BD4F-B39AA969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68" y="1546613"/>
                <a:ext cx="2125582" cy="38861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0C2B7193-8BDF-DC42-BD4F-B39AA9690B1D}"/>
              </a:ext>
            </a:extLst>
          </p:cNvPr>
          <p:cNvSpPr txBox="1"/>
          <p:nvPr/>
        </p:nvSpPr>
        <p:spPr>
          <a:xfrm>
            <a:off x="6404456" y="4687636"/>
            <a:ext cx="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sz="2400" i="1" dirty="0" smtClean="0">
              <a:latin typeface="Cambria Math" panose="02040503050406030204" pitchFamily="18" charset="0"/>
            </a:endParaRPr>
          </a:p>
          <a:p>
            <a:endParaRPr lang="en-US" altLang="zh-CN" sz="2400" b="0" i="1" dirty="0" smtClean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="" xmlns:a16="http://schemas.microsoft.com/office/drawing/2014/main" id="{AC8DAAB9-E0C7-F04D-93FC-987B3ED1D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7820"/>
                <a:ext cx="4994910" cy="49225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¬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→…</m:t>
                    </m:r>
                  </m:oMath>
                </a14:m>
                <a:r>
                  <a:rPr lang="en-US" sz="2400" dirty="0" smtClean="0"/>
                  <a:t> is trivially satisfied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→…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trivially </a:t>
                </a:r>
                <a:r>
                  <a:rPr lang="en-US" altLang="zh-CN" sz="2400" dirty="0" smtClean="0"/>
                  <a:t>satisfied</a:t>
                </a: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8DAAB9-E0C7-F04D-93FC-987B3ED1D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7820"/>
                <a:ext cx="4994910" cy="4922520"/>
              </a:xfrm>
              <a:blipFill rotWithShape="1">
                <a:blip r:embed="rId3"/>
                <a:stretch>
                  <a:fillRect l="-854" t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477DF-B270-1E48-85F2-2A7BFDAC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695564" y="2207236"/>
            <a:ext cx="3263031" cy="3207218"/>
            <a:chOff x="4420940" y="1318519"/>
            <a:chExt cx="4022168" cy="3864205"/>
          </a:xfrm>
        </p:grpSpPr>
        <p:sp>
          <p:nvSpPr>
            <p:cNvPr id="7" name="圆角矩形 6"/>
            <p:cNvSpPr/>
            <p:nvPr/>
          </p:nvSpPr>
          <p:spPr>
            <a:xfrm>
              <a:off x="4870940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x=1;</a:t>
              </a:r>
            </a:p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y=1;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870940" y="1853761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if(c0)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直接箭头连接符 8"/>
            <p:cNvCxnSpPr>
              <a:stCxn id="22" idx="4"/>
              <a:endCxn id="8" idx="0"/>
            </p:cNvCxnSpPr>
            <p:nvPr/>
          </p:nvCxnSpPr>
          <p:spPr>
            <a:xfrm>
              <a:off x="5410940" y="1498520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箭头连接符 9"/>
            <p:cNvCxnSpPr>
              <a:stCxn id="8" idx="2"/>
              <a:endCxn id="7" idx="0"/>
            </p:cNvCxnSpPr>
            <p:nvPr/>
          </p:nvCxnSpPr>
          <p:spPr>
            <a:xfrm>
              <a:off x="5410940" y="2213761"/>
              <a:ext cx="0" cy="107048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6117024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x=2;</a:t>
              </a:r>
            </a:p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y=2;</a:t>
              </a:r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17025" y="2569002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if(c1)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直接箭头连接符 14"/>
            <p:cNvCxnSpPr>
              <a:stCxn id="12" idx="2"/>
              <a:endCxn id="11" idx="0"/>
            </p:cNvCxnSpPr>
            <p:nvPr/>
          </p:nvCxnSpPr>
          <p:spPr>
            <a:xfrm flipH="1">
              <a:off x="6657024" y="2929002"/>
              <a:ext cx="1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7" idx="2"/>
              <a:endCxn id="27" idx="0"/>
            </p:cNvCxnSpPr>
            <p:nvPr/>
          </p:nvCxnSpPr>
          <p:spPr>
            <a:xfrm>
              <a:off x="5410940" y="3932243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箭头连接符 10"/>
            <p:cNvCxnSpPr>
              <a:stCxn id="8" idx="3"/>
              <a:endCxn id="12" idx="0"/>
            </p:cNvCxnSpPr>
            <p:nvPr/>
          </p:nvCxnSpPr>
          <p:spPr>
            <a:xfrm>
              <a:off x="5950940" y="2033761"/>
              <a:ext cx="706085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7363108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x=3;</a:t>
              </a:r>
            </a:p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y=3;</a:t>
              </a:r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直接箭头连接符 10"/>
            <p:cNvCxnSpPr>
              <a:stCxn id="12" idx="3"/>
              <a:endCxn id="18" idx="0"/>
            </p:cNvCxnSpPr>
            <p:nvPr/>
          </p:nvCxnSpPr>
          <p:spPr>
            <a:xfrm>
              <a:off x="7197025" y="2749002"/>
              <a:ext cx="706083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箭头连接符 10"/>
            <p:cNvCxnSpPr>
              <a:stCxn id="11" idx="2"/>
              <a:endCxn id="27" idx="3"/>
            </p:cNvCxnSpPr>
            <p:nvPr/>
          </p:nvCxnSpPr>
          <p:spPr>
            <a:xfrm rot="5400000">
              <a:off x="6261362" y="4071821"/>
              <a:ext cx="535241" cy="256084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直接箭头连接符 10"/>
            <p:cNvCxnSpPr>
              <a:stCxn id="18" idx="2"/>
              <a:endCxn id="27" idx="3"/>
            </p:cNvCxnSpPr>
            <p:nvPr/>
          </p:nvCxnSpPr>
          <p:spPr>
            <a:xfrm rot="5400000">
              <a:off x="6884404" y="3448779"/>
              <a:ext cx="535241" cy="1502168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299897" y="1318519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8940" y="2252877"/>
              <a:ext cx="538487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true</a:t>
              </a:r>
              <a:endParaRPr lang="zh-CN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64115" y="1669095"/>
              <a:ext cx="573194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false</a:t>
              </a:r>
              <a:endParaRPr lang="zh-CN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49881" y="2877428"/>
              <a:ext cx="538487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true</a:t>
              </a:r>
              <a:endParaRPr lang="zh-CN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366" y="2359010"/>
              <a:ext cx="573194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false</a:t>
              </a:r>
              <a:endParaRPr lang="zh-CN" altLang="en-US" sz="1400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420940" y="4287484"/>
              <a:ext cx="19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assert(x==y);</a:t>
              </a:r>
              <a:endParaRPr lang="zh-CN" altLang="en-US" sz="1400" b="1" baseline="-25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299897" y="5002723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9" name="直接箭头连接符 28"/>
            <p:cNvCxnSpPr>
              <a:stCxn id="27" idx="2"/>
              <a:endCxn id="28" idx="0"/>
            </p:cNvCxnSpPr>
            <p:nvPr/>
          </p:nvCxnSpPr>
          <p:spPr>
            <a:xfrm>
              <a:off x="5410940" y="4647484"/>
              <a:ext cx="0" cy="35523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="" xmlns:a16="http://schemas.microsoft.com/office/drawing/2014/main" id="{AC8DAAB9-E0C7-F04D-93FC-987B3ED1D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7820"/>
                <a:ext cx="4994910" cy="49225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¬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→…</m:t>
                    </m:r>
                  </m:oMath>
                </a14:m>
                <a:r>
                  <a:rPr lang="en-US" sz="2400" dirty="0" smtClean="0"/>
                  <a:t> is trivially satisfied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→…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trivially </a:t>
                </a:r>
                <a:r>
                  <a:rPr lang="en-US" altLang="zh-CN" sz="2400" dirty="0" smtClean="0"/>
                  <a:t>satisfied</a:t>
                </a:r>
              </a:p>
              <a:p>
                <a:r>
                  <a:rPr lang="en-US" altLang="zh-CN" sz="2400" dirty="0" smtClean="0"/>
                  <a:t>If a block is taken, </a:t>
                </a:r>
              </a:p>
              <a:p>
                <a:pPr lvl="1"/>
                <a:r>
                  <a:rPr lang="en-US" altLang="zh-CN" sz="2400" dirty="0" smtClean="0"/>
                  <a:t>all statements in this block are executed</a:t>
                </a:r>
              </a:p>
              <a:p>
                <a:pPr lvl="1"/>
                <a:r>
                  <a:rPr lang="en-US" altLang="zh-CN" sz="2400" dirty="0" smtClean="0"/>
                  <a:t>statements in mutually exclusive blocks are skipped.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8DAAB9-E0C7-F04D-93FC-987B3ED1D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7820"/>
                <a:ext cx="4994910" cy="4922520"/>
              </a:xfrm>
              <a:blipFill rotWithShape="1">
                <a:blip r:embed="rId2"/>
                <a:stretch>
                  <a:fillRect l="-854" t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0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3C289-7F17-004A-941B-93FA0FD8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09650" y="5200066"/>
                <a:ext cx="7200000" cy="1008000"/>
              </a:xfrm>
              <a:prstGeom prst="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altLang="zh-CN" sz="2400" dirty="0"/>
                  <a:t>Heuristic 2. Given two branching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i="1" dirty="0">
                    <a:solidFill>
                      <a:srgbClr val="00B0F0"/>
                    </a:solidFill>
                  </a:rPr>
                  <a:t>dominates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in the control-flow graph.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5200066"/>
                <a:ext cx="7200000" cy="1008000"/>
              </a:xfrm>
              <a:prstGeom prst="rect">
                <a:avLst/>
              </a:prstGeom>
              <a:blipFill rotWithShape="1">
                <a:blip r:embed="rId2"/>
                <a:stretch>
                  <a:fillRect l="-1267" t="-3571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3077568" y="1631278"/>
            <a:ext cx="3263031" cy="3207218"/>
            <a:chOff x="4420940" y="1318519"/>
            <a:chExt cx="4022168" cy="3864205"/>
          </a:xfrm>
        </p:grpSpPr>
        <p:sp>
          <p:nvSpPr>
            <p:cNvPr id="30" name="圆角矩形 29"/>
            <p:cNvSpPr/>
            <p:nvPr/>
          </p:nvSpPr>
          <p:spPr>
            <a:xfrm>
              <a:off x="4870940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x=1;</a:t>
              </a:r>
            </a:p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y=1;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870940" y="1853761"/>
              <a:ext cx="1080000" cy="3600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if(c0)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2" name="直接箭头连接符 31"/>
            <p:cNvCxnSpPr>
              <a:stCxn id="43" idx="4"/>
              <a:endCxn id="31" idx="0"/>
            </p:cNvCxnSpPr>
            <p:nvPr/>
          </p:nvCxnSpPr>
          <p:spPr>
            <a:xfrm>
              <a:off x="5410940" y="1498520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箭头连接符 32"/>
            <p:cNvCxnSpPr>
              <a:stCxn id="31" idx="2"/>
              <a:endCxn id="30" idx="0"/>
            </p:cNvCxnSpPr>
            <p:nvPr/>
          </p:nvCxnSpPr>
          <p:spPr>
            <a:xfrm>
              <a:off x="5410940" y="2213761"/>
              <a:ext cx="0" cy="107048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圆角矩形 33"/>
            <p:cNvSpPr/>
            <p:nvPr/>
          </p:nvSpPr>
          <p:spPr>
            <a:xfrm>
              <a:off x="6117024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x=2;</a:t>
              </a:r>
            </a:p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y=2;</a:t>
              </a:r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117025" y="2569002"/>
              <a:ext cx="1080000" cy="3600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ourier New" pitchFamily="49" charset="0"/>
                  <a:cs typeface="Courier New" pitchFamily="49" charset="0"/>
                </a:rPr>
                <a:t>if(c1</a:t>
              </a:r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6" name="直接箭头连接符 35"/>
            <p:cNvCxnSpPr>
              <a:stCxn id="35" idx="2"/>
              <a:endCxn id="34" idx="0"/>
            </p:cNvCxnSpPr>
            <p:nvPr/>
          </p:nvCxnSpPr>
          <p:spPr>
            <a:xfrm flipH="1">
              <a:off x="6657024" y="2929002"/>
              <a:ext cx="1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直接箭头连接符 36"/>
            <p:cNvCxnSpPr>
              <a:stCxn id="30" idx="2"/>
              <a:endCxn id="48" idx="0"/>
            </p:cNvCxnSpPr>
            <p:nvPr/>
          </p:nvCxnSpPr>
          <p:spPr>
            <a:xfrm>
              <a:off x="5410940" y="3932243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直接箭头连接符 10"/>
            <p:cNvCxnSpPr>
              <a:stCxn id="31" idx="3"/>
              <a:endCxn id="35" idx="0"/>
            </p:cNvCxnSpPr>
            <p:nvPr/>
          </p:nvCxnSpPr>
          <p:spPr>
            <a:xfrm>
              <a:off x="5950940" y="2033761"/>
              <a:ext cx="706085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7363108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x=3;</a:t>
              </a:r>
            </a:p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y=3;</a:t>
              </a:r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0" name="直接箭头连接符 10"/>
            <p:cNvCxnSpPr>
              <a:stCxn id="35" idx="3"/>
              <a:endCxn id="39" idx="0"/>
            </p:cNvCxnSpPr>
            <p:nvPr/>
          </p:nvCxnSpPr>
          <p:spPr>
            <a:xfrm>
              <a:off x="7197025" y="2749002"/>
              <a:ext cx="706083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直接箭头连接符 10"/>
            <p:cNvCxnSpPr>
              <a:stCxn id="34" idx="2"/>
              <a:endCxn id="48" idx="3"/>
            </p:cNvCxnSpPr>
            <p:nvPr/>
          </p:nvCxnSpPr>
          <p:spPr>
            <a:xfrm rot="5400000">
              <a:off x="6261362" y="4071821"/>
              <a:ext cx="535241" cy="256084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直接箭头连接符 10"/>
            <p:cNvCxnSpPr>
              <a:stCxn id="39" idx="2"/>
              <a:endCxn id="48" idx="3"/>
            </p:cNvCxnSpPr>
            <p:nvPr/>
          </p:nvCxnSpPr>
          <p:spPr>
            <a:xfrm rot="5400000">
              <a:off x="6884404" y="3448779"/>
              <a:ext cx="535241" cy="1502168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5299897" y="1318519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8940" y="2252877"/>
              <a:ext cx="538487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true</a:t>
              </a:r>
              <a:endParaRPr lang="zh-CN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64115" y="1669095"/>
              <a:ext cx="573194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false</a:t>
              </a:r>
              <a:endParaRPr lang="zh-CN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49881" y="2877428"/>
              <a:ext cx="538487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true</a:t>
              </a:r>
              <a:endParaRPr lang="zh-CN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40366" y="2359010"/>
              <a:ext cx="573194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false</a:t>
              </a:r>
              <a:endParaRPr lang="zh-CN" altLang="en-US" sz="14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420940" y="4287484"/>
              <a:ext cx="19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assert(x==y);</a:t>
              </a:r>
              <a:endParaRPr lang="zh-CN" altLang="en-US" sz="1400" b="1" baseline="-25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99897" y="5002723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0" name="直接箭头连接符 49"/>
            <p:cNvCxnSpPr>
              <a:stCxn id="48" idx="2"/>
              <a:endCxn id="49" idx="0"/>
            </p:cNvCxnSpPr>
            <p:nvPr/>
          </p:nvCxnSpPr>
          <p:spPr>
            <a:xfrm>
              <a:off x="5410940" y="4647484"/>
              <a:ext cx="0" cy="35523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249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Why?</a:t>
            </a:r>
          </a:p>
          <a:p>
            <a:pPr lvl="1"/>
            <a:r>
              <a:rPr lang="en-US" altLang="zh-CN" sz="3200" dirty="0" smtClean="0"/>
              <a:t>Motivations</a:t>
            </a:r>
            <a:endParaRPr lang="en-US" altLang="zh-CN" sz="3200" dirty="0"/>
          </a:p>
          <a:p>
            <a:r>
              <a:rPr lang="en-US" altLang="zh-CN" sz="3200" dirty="0" smtClean="0"/>
              <a:t>How? </a:t>
            </a:r>
          </a:p>
          <a:p>
            <a:pPr lvl="1"/>
            <a:r>
              <a:rPr lang="en-US" altLang="zh-CN" sz="3200" dirty="0" smtClean="0"/>
              <a:t>Approach</a:t>
            </a:r>
            <a:endParaRPr lang="en-US" altLang="zh-CN" sz="3200" dirty="0"/>
          </a:p>
          <a:p>
            <a:r>
              <a:rPr lang="en-US" altLang="zh-CN" sz="3200" dirty="0" smtClean="0"/>
              <a:t>What?</a:t>
            </a:r>
          </a:p>
          <a:p>
            <a:pPr lvl="1"/>
            <a:r>
              <a:rPr lang="en-US" altLang="zh-CN" sz="3200" dirty="0" smtClean="0"/>
              <a:t>Evaluation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7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Branching Graph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35087" y="5611805"/>
            <a:ext cx="599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CFG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051533" y="5050378"/>
            <a:ext cx="19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Branching Graph</a:t>
            </a:r>
            <a:endParaRPr lang="zh-CN" altLang="en-US" sz="20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39002" y="1712109"/>
            <a:ext cx="4022168" cy="3864205"/>
            <a:chOff x="1079001" y="1802824"/>
            <a:chExt cx="4022168" cy="3864205"/>
          </a:xfrm>
        </p:grpSpPr>
        <p:sp>
          <p:nvSpPr>
            <p:cNvPr id="4" name="圆角矩形 3"/>
            <p:cNvSpPr/>
            <p:nvPr/>
          </p:nvSpPr>
          <p:spPr>
            <a:xfrm>
              <a:off x="1529001" y="3768548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x=1;</a:t>
              </a:r>
            </a:p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y=1;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29001" y="2338066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if(c0)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" name="直接箭头连接符 5"/>
            <p:cNvCxnSpPr>
              <a:stCxn id="26" idx="4"/>
              <a:endCxn id="5" idx="0"/>
            </p:cNvCxnSpPr>
            <p:nvPr/>
          </p:nvCxnSpPr>
          <p:spPr>
            <a:xfrm>
              <a:off x="2069001" y="1982825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直接箭头连接符 6"/>
            <p:cNvCxnSpPr>
              <a:stCxn id="5" idx="2"/>
              <a:endCxn id="4" idx="0"/>
            </p:cNvCxnSpPr>
            <p:nvPr/>
          </p:nvCxnSpPr>
          <p:spPr>
            <a:xfrm>
              <a:off x="2069001" y="2698066"/>
              <a:ext cx="0" cy="107048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775085" y="3768548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x=2;</a:t>
              </a:r>
            </a:p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y=2;</a:t>
              </a:r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75086" y="3053307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if(c1)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直接箭头连接符 9"/>
            <p:cNvCxnSpPr>
              <a:stCxn id="9" idx="2"/>
              <a:endCxn id="8" idx="0"/>
            </p:cNvCxnSpPr>
            <p:nvPr/>
          </p:nvCxnSpPr>
          <p:spPr>
            <a:xfrm flipH="1">
              <a:off x="3315085" y="3413307"/>
              <a:ext cx="1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4" idx="2"/>
              <a:endCxn id="33" idx="0"/>
            </p:cNvCxnSpPr>
            <p:nvPr/>
          </p:nvCxnSpPr>
          <p:spPr>
            <a:xfrm>
              <a:off x="2069001" y="4416548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箭头连接符 10"/>
            <p:cNvCxnSpPr>
              <a:stCxn id="5" idx="3"/>
              <a:endCxn id="9" idx="0"/>
            </p:cNvCxnSpPr>
            <p:nvPr/>
          </p:nvCxnSpPr>
          <p:spPr>
            <a:xfrm>
              <a:off x="2609001" y="2518066"/>
              <a:ext cx="706085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4021169" y="3768548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x=3;</a:t>
              </a:r>
            </a:p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y=3;</a:t>
              </a:r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直接箭头连接符 10"/>
            <p:cNvCxnSpPr>
              <a:stCxn id="9" idx="3"/>
              <a:endCxn id="13" idx="0"/>
            </p:cNvCxnSpPr>
            <p:nvPr/>
          </p:nvCxnSpPr>
          <p:spPr>
            <a:xfrm>
              <a:off x="3855086" y="3233307"/>
              <a:ext cx="706083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箭头连接符 10"/>
            <p:cNvCxnSpPr>
              <a:stCxn id="8" idx="2"/>
              <a:endCxn id="33" idx="3"/>
            </p:cNvCxnSpPr>
            <p:nvPr/>
          </p:nvCxnSpPr>
          <p:spPr>
            <a:xfrm rot="5400000">
              <a:off x="2919423" y="4556126"/>
              <a:ext cx="535241" cy="256084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箭头连接符 10"/>
            <p:cNvCxnSpPr>
              <a:stCxn id="13" idx="2"/>
              <a:endCxn id="33" idx="3"/>
            </p:cNvCxnSpPr>
            <p:nvPr/>
          </p:nvCxnSpPr>
          <p:spPr>
            <a:xfrm rot="5400000">
              <a:off x="3542465" y="3933084"/>
              <a:ext cx="535241" cy="1502168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1957958" y="1802824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77001" y="2737182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22176" y="215340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7942" y="336173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98427" y="2843315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079001" y="4771789"/>
              <a:ext cx="19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assert(x==y);</a:t>
              </a:r>
              <a:endParaRPr lang="zh-CN" altLang="en-US" b="1" baseline="-25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957958" y="5487028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5" name="直接箭头连接符 34"/>
            <p:cNvCxnSpPr>
              <a:stCxn id="33" idx="2"/>
              <a:endCxn id="34" idx="0"/>
            </p:cNvCxnSpPr>
            <p:nvPr/>
          </p:nvCxnSpPr>
          <p:spPr>
            <a:xfrm>
              <a:off x="2069001" y="5131789"/>
              <a:ext cx="0" cy="35523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814990" y="2607351"/>
            <a:ext cx="2502791" cy="2110392"/>
            <a:chOff x="5766078" y="2138168"/>
            <a:chExt cx="2502791" cy="2110392"/>
          </a:xfrm>
        </p:grpSpPr>
        <p:sp>
          <p:nvSpPr>
            <p:cNvPr id="17" name="圆角矩形 16"/>
            <p:cNvSpPr/>
            <p:nvPr/>
          </p:nvSpPr>
          <p:spPr>
            <a:xfrm>
              <a:off x="5799169" y="2661632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c0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8" name="直接箭头连接符 17"/>
            <p:cNvCxnSpPr>
              <a:stCxn id="25" idx="4"/>
              <a:endCxn id="17" idx="0"/>
            </p:cNvCxnSpPr>
            <p:nvPr/>
          </p:nvCxnSpPr>
          <p:spPr>
            <a:xfrm>
              <a:off x="6339169" y="2318169"/>
              <a:ext cx="0" cy="34346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箭头连接符 45"/>
            <p:cNvCxnSpPr>
              <a:stCxn id="17" idx="2"/>
              <a:endCxn id="24" idx="0"/>
            </p:cNvCxnSpPr>
            <p:nvPr/>
          </p:nvCxnSpPr>
          <p:spPr>
            <a:xfrm rot="5400000">
              <a:off x="5815706" y="3545095"/>
              <a:ext cx="1046927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6879169" y="3365095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c1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1" name="直接箭头连接符 47"/>
            <p:cNvCxnSpPr>
              <a:stCxn id="20" idx="2"/>
              <a:endCxn id="24" idx="6"/>
            </p:cNvCxnSpPr>
            <p:nvPr/>
          </p:nvCxnSpPr>
          <p:spPr>
            <a:xfrm rot="5400000">
              <a:off x="6717959" y="3457349"/>
              <a:ext cx="433465" cy="968957"/>
            </a:xfrm>
            <a:prstGeom prst="curved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箭头连接符 10"/>
            <p:cNvCxnSpPr>
              <a:stCxn id="17" idx="3"/>
              <a:endCxn id="20" idx="0"/>
            </p:cNvCxnSpPr>
            <p:nvPr/>
          </p:nvCxnSpPr>
          <p:spPr>
            <a:xfrm>
              <a:off x="6879169" y="2841632"/>
              <a:ext cx="540000" cy="523463"/>
            </a:xfrm>
            <a:prstGeom prst="curved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箭头连接符 10"/>
            <p:cNvCxnSpPr/>
            <p:nvPr/>
          </p:nvCxnSpPr>
          <p:spPr>
            <a:xfrm flipH="1">
              <a:off x="6450213" y="3560307"/>
              <a:ext cx="1541481" cy="677104"/>
            </a:xfrm>
            <a:prstGeom prst="curvedConnector4">
              <a:avLst>
                <a:gd name="adj1" fmla="val -14830"/>
                <a:gd name="adj2" fmla="val 99673"/>
              </a:avLst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6228126" y="4068559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228126" y="2138168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66078" y="307424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11253" y="2490466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73831" y="3693182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49469" y="3718896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</p:grpSp>
      <p:sp>
        <p:nvSpPr>
          <p:cNvPr id="42" name="右箭头 41"/>
          <p:cNvSpPr/>
          <p:nvPr/>
        </p:nvSpPr>
        <p:spPr>
          <a:xfrm>
            <a:off x="4912479" y="3713120"/>
            <a:ext cx="557212" cy="24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539551" y="5802868"/>
                <a:ext cx="1030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≼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51" y="5802868"/>
                <a:ext cx="1030410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8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Enhanced decide()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1795" y="1996440"/>
                <a:ext cx="7833555" cy="34163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1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US" altLang="zh-CN" dirty="0" smtClean="0"/>
                  <a:t>Input</a:t>
                </a:r>
                <a:r>
                  <a:rPr lang="en-US" altLang="zh-CN" b="0" dirty="0"/>
                  <a:t>: The current node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𝑐𝑢𝑟</m:t>
                    </m:r>
                  </m:oMath>
                </a14:m>
                <a:r>
                  <a:rPr lang="en-US" altLang="zh-CN" b="0" dirty="0"/>
                  <a:t> in the branching graph</a:t>
                </a:r>
              </a:p>
              <a:p>
                <a:r>
                  <a:rPr lang="en-US" altLang="zh-CN" dirty="0"/>
                  <a:t>Output</a:t>
                </a:r>
                <a:r>
                  <a:rPr lang="en-US" altLang="zh-CN" b="0" dirty="0"/>
                  <a:t>: An unassigned variable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b="0" dirty="0"/>
                  <a:t> and a Boolean value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𝑣𝑎𝑙𝑢𝑒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b="0" dirty="0">
                    <a:latin typeface="Courier"/>
                    <a:cs typeface="Courier New" pitchFamily="49" charset="0"/>
                  </a:rPr>
                  <a:t>1: </a:t>
                </a:r>
                <a:r>
                  <a:rPr lang="en-US" altLang="zh-CN" dirty="0">
                    <a:latin typeface="Courier" pitchFamily="2" charset="0"/>
                  </a:rPr>
                  <a:t>if</a:t>
                </a:r>
                <a:r>
                  <a:rPr lang="en-US" altLang="zh-CN" b="0" dirty="0">
                    <a:latin typeface="Courier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𝑐𝑢𝑟</m:t>
                    </m:r>
                  </m:oMath>
                </a14:m>
                <a:r>
                  <a:rPr lang="en-US" altLang="zh-CN" b="0" dirty="0">
                    <a:latin typeface="Courier"/>
                    <a:cs typeface="Courier New" pitchFamily="49" charset="0"/>
                  </a:rPr>
                  <a:t> == Exit </a:t>
                </a:r>
                <a:r>
                  <a:rPr lang="en-US" altLang="zh-CN" dirty="0">
                    <a:latin typeface="Courier" pitchFamily="2" charset="0"/>
                  </a:rPr>
                  <a:t>then</a:t>
                </a:r>
              </a:p>
              <a:p>
                <a:r>
                  <a:rPr lang="en-US" altLang="zh-CN" b="0" dirty="0">
                    <a:latin typeface="Courier"/>
                    <a:cs typeface="Courier New" pitchFamily="49" charset="0"/>
                  </a:rPr>
                  <a:t>2: </a:t>
                </a:r>
                <a:r>
                  <a:rPr lang="en-US" altLang="zh-CN" b="0" dirty="0" smtClean="0">
                    <a:latin typeface="Courier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,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𝑣𝑎𝑙𝑢𝑒</m:t>
                    </m:r>
                    <m:r>
                      <a:rPr lang="en-US" altLang="zh-CN" b="0" i="1" dirty="0">
                        <a:latin typeface="Cambria Math"/>
                        <a:cs typeface="Courier New" pitchFamily="49" charset="0"/>
                      </a:rPr>
                      <m:t>) = 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𝑑𝑒𝑐𝑖𝑑𝑒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_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𝑛𝑜𝑛𝑏𝑟𝑎𝑛𝑐h𝑖𝑛𝑔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_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𝑣𝑎𝑟𝑖𝑎𝑏𝑙𝑒𝑠</m:t>
                    </m:r>
                    <m:r>
                      <a:rPr lang="en-US" altLang="zh-CN" b="0" i="1" dirty="0">
                        <a:latin typeface="Cambria Math"/>
                        <a:cs typeface="Courier New" pitchFamily="49" charset="0"/>
                      </a:rPr>
                      <m:t>()</m:t>
                    </m:r>
                  </m:oMath>
                </a14:m>
                <a:r>
                  <a:rPr lang="en-US" altLang="zh-CN" b="0" dirty="0">
                    <a:latin typeface="Courier"/>
                    <a:cs typeface="Courier New" pitchFamily="49" charset="0"/>
                  </a:rPr>
                  <a:t>;</a:t>
                </a:r>
              </a:p>
              <a:p>
                <a:r>
                  <a:rPr lang="en-US" altLang="zh-CN" b="0" dirty="0">
                    <a:latin typeface="Courier"/>
                    <a:cs typeface="Courier New" pitchFamily="49" charset="0"/>
                  </a:rPr>
                  <a:t>3: </a:t>
                </a:r>
                <a:r>
                  <a:rPr lang="en-US" altLang="zh-CN" dirty="0">
                    <a:latin typeface="Courier" pitchFamily="2" charset="0"/>
                  </a:rPr>
                  <a:t>while</a:t>
                </a:r>
                <a:r>
                  <a:rPr lang="en-US" altLang="zh-CN" b="0" dirty="0">
                    <a:latin typeface="Courier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𝑣𝑎𝑟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𝑐𝑢𝑟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altLang="zh-CN" b="0" dirty="0" smtClean="0">
                    <a:latin typeface="Courier"/>
                    <a:cs typeface="Courier New" pitchFamily="49" charset="0"/>
                  </a:rPr>
                  <a:t> </a:t>
                </a:r>
                <a:r>
                  <a:rPr lang="en-US" altLang="zh-CN" b="0" dirty="0">
                    <a:latin typeface="Courier"/>
                    <a:cs typeface="Courier New" pitchFamily="49" charset="0"/>
                  </a:rPr>
                  <a:t>is an assigned variable </a:t>
                </a:r>
                <a:r>
                  <a:rPr lang="en-US" altLang="zh-CN" dirty="0">
                    <a:latin typeface="Courier" pitchFamily="2" charset="0"/>
                  </a:rPr>
                  <a:t>do</a:t>
                </a:r>
              </a:p>
              <a:p>
                <a:r>
                  <a:rPr lang="en-US" altLang="zh-CN" b="0" dirty="0">
                    <a:latin typeface="Courier"/>
                    <a:cs typeface="Courier New" pitchFamily="49" charset="0"/>
                  </a:rPr>
                  <a:t>4: </a:t>
                </a:r>
                <a:r>
                  <a:rPr lang="en-US" altLang="zh-CN" b="0" dirty="0" smtClean="0">
                    <a:latin typeface="Courier"/>
                    <a:cs typeface="Courier New" pitchFamily="49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𝑡</m:t>
                    </m:r>
                  </m:oMath>
                </a14:m>
                <a:r>
                  <a:rPr lang="en-US" altLang="zh-CN" b="0" dirty="0">
                    <a:latin typeface="Courier"/>
                    <a:cs typeface="Courier New" pitchFamily="49" charset="0"/>
                  </a:rPr>
                  <a:t> be the assigned value to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𝑐𝑢𝑟</m:t>
                    </m:r>
                  </m:oMath>
                </a14:m>
                <a:r>
                  <a:rPr lang="en-US" altLang="zh-CN" b="0" dirty="0" smtClean="0">
                    <a:latin typeface="Courier"/>
                    <a:cs typeface="Courier New" pitchFamily="49" charset="0"/>
                  </a:rPr>
                  <a:t>;</a:t>
                </a:r>
                <a:endParaRPr lang="en-US" altLang="zh-CN" b="0" dirty="0">
                  <a:latin typeface="Courier"/>
                  <a:cs typeface="Courier New" pitchFamily="49" charset="0"/>
                </a:endParaRPr>
              </a:p>
              <a:p>
                <a:r>
                  <a:rPr lang="en-US" altLang="zh-CN" b="0" dirty="0">
                    <a:latin typeface="Courier"/>
                    <a:cs typeface="Courier New" pitchFamily="49" charset="0"/>
                  </a:rPr>
                  <a:t>5: </a:t>
                </a:r>
                <a:r>
                  <a:rPr lang="en-US" altLang="zh-CN" b="0" dirty="0" smtClean="0">
                    <a:latin typeface="Courier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𝑐𝑢𝑟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 = 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𝑛𝑒𝑥𝑡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altLang="zh-CN" b="0" i="1" dirty="0" err="1" smtClean="0">
                        <a:latin typeface="Cambria Math"/>
                        <a:cs typeface="Courier New" pitchFamily="49" charset="0"/>
                      </a:rPr>
                      <m:t>𝑐𝑢𝑟</m:t>
                    </m:r>
                    <m:r>
                      <a:rPr lang="en-US" altLang="zh-CN" b="0" i="1" dirty="0" err="1" smtClean="0">
                        <a:latin typeface="Cambria Math"/>
                        <a:cs typeface="Courier New" pitchFamily="49" charset="0"/>
                      </a:rPr>
                      <m:t>,</m:t>
                    </m:r>
                    <m:r>
                      <a:rPr lang="en-US" altLang="zh-CN" b="0" i="1" dirty="0" err="1" smtClean="0">
                        <a:latin typeface="Cambria Math"/>
                        <a:cs typeface="Courier New" pitchFamily="49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altLang="zh-CN" b="0" dirty="0" smtClean="0">
                    <a:latin typeface="Courier"/>
                    <a:cs typeface="Courier New" pitchFamily="49" charset="0"/>
                  </a:rPr>
                  <a:t>;</a:t>
                </a:r>
                <a:endParaRPr lang="en-US" altLang="zh-CN" b="0" dirty="0">
                  <a:latin typeface="Courier"/>
                  <a:cs typeface="Courier New" pitchFamily="49" charset="0"/>
                </a:endParaRPr>
              </a:p>
              <a:p>
                <a:r>
                  <a:rPr lang="en-US" altLang="zh-CN" b="0" dirty="0">
                    <a:latin typeface="Courier"/>
                    <a:cs typeface="Courier New" pitchFamily="49" charset="0"/>
                  </a:rPr>
                  <a:t>6: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,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𝑣𝑎𝑙𝑢𝑒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) = (</m:t>
                    </m:r>
                    <m:r>
                      <a:rPr lang="en-US" altLang="zh-CN" b="0" i="1" dirty="0" err="1" smtClean="0">
                        <a:latin typeface="Cambria Math"/>
                        <a:cs typeface="Courier New" pitchFamily="49" charset="0"/>
                      </a:rPr>
                      <m:t>𝑣𝑎𝑟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𝑐𝑢𝑟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), 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𝑟𝑎𝑛𝑑</m:t>
                    </m:r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(0,1))</m:t>
                    </m:r>
                  </m:oMath>
                </a14:m>
                <a:r>
                  <a:rPr lang="en-US" altLang="zh-CN" b="0" dirty="0">
                    <a:latin typeface="Courier"/>
                    <a:cs typeface="Courier New" pitchFamily="49" charset="0"/>
                  </a:rPr>
                  <a:t>;</a:t>
                </a:r>
              </a:p>
              <a:p>
                <a:r>
                  <a:rPr lang="en-US" altLang="zh-CN" b="0" dirty="0">
                    <a:latin typeface="Courier"/>
                    <a:cs typeface="Courier New" pitchFamily="49" charset="0"/>
                  </a:rPr>
                  <a:t>7: </a:t>
                </a:r>
                <a:r>
                  <a:rPr lang="en-US" altLang="zh-CN" dirty="0">
                    <a:latin typeface="Courier" pitchFamily="2" charset="0"/>
                  </a:rPr>
                  <a:t>return</a:t>
                </a:r>
                <a:r>
                  <a:rPr lang="en-US" altLang="zh-CN" b="0" dirty="0">
                    <a:latin typeface="Courier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,</m:t>
                    </m:r>
                    <m:r>
                      <a:rPr lang="en-US" altLang="zh-CN" b="0" i="1" dirty="0" err="1">
                        <a:latin typeface="Cambria Math"/>
                        <a:cs typeface="Courier New" pitchFamily="49" charset="0"/>
                      </a:rPr>
                      <m:t>𝑣𝑎𝑙𝑢𝑒</m:t>
                    </m:r>
                    <m:r>
                      <a:rPr lang="en-US" altLang="zh-CN" b="0" i="1" dirty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Courier"/>
                    <a:cs typeface="Courier New" pitchFamily="49" charset="0"/>
                  </a:rPr>
                  <a:t>;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5" y="1996440"/>
                <a:ext cx="7833555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245" t="-1429"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7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41FE7-5C9C-0048-AC0B-FFB50767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9D269B0-73E0-A444-A78D-66E86C8EE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825625"/>
                <a:ext cx="5384711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propagat</a:t>
                </a:r>
                <a:r>
                  <a:rPr lang="en-US" altLang="zh-CN" sz="2400" dirty="0" smtClean="0"/>
                  <a:t>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r>
                  <a:rPr lang="en-US" sz="2400" dirty="0" smtClean="0"/>
                  <a:t>then</a:t>
                </a:r>
                <a:r>
                  <a:rPr lang="en-US" sz="2400" dirty="0"/>
                  <a:t>, we </a:t>
                </a:r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and (randomly) decide its value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D269B0-73E0-A444-A78D-66E86C8EE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825625"/>
                <a:ext cx="5384711" cy="4351338"/>
              </a:xfrm>
              <a:blipFill rotWithShape="1">
                <a:blip r:embed="rId2"/>
                <a:stretch>
                  <a:fillRect l="-79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2216681" y="4280503"/>
            <a:ext cx="2502791" cy="2110392"/>
            <a:chOff x="5766078" y="2138168"/>
            <a:chExt cx="2502791" cy="2110392"/>
          </a:xfrm>
        </p:grpSpPr>
        <p:sp>
          <p:nvSpPr>
            <p:cNvPr id="43" name="圆角矩形 42"/>
            <p:cNvSpPr/>
            <p:nvPr/>
          </p:nvSpPr>
          <p:spPr>
            <a:xfrm>
              <a:off x="5799169" y="2661632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c0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4" name="直接箭头连接符 43"/>
            <p:cNvCxnSpPr>
              <a:stCxn id="51" idx="4"/>
              <a:endCxn id="43" idx="0"/>
            </p:cNvCxnSpPr>
            <p:nvPr/>
          </p:nvCxnSpPr>
          <p:spPr>
            <a:xfrm>
              <a:off x="6339169" y="2318169"/>
              <a:ext cx="0" cy="34346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直接箭头连接符 45"/>
            <p:cNvCxnSpPr>
              <a:stCxn id="43" idx="2"/>
              <a:endCxn id="50" idx="0"/>
            </p:cNvCxnSpPr>
            <p:nvPr/>
          </p:nvCxnSpPr>
          <p:spPr>
            <a:xfrm rot="5400000">
              <a:off x="5815706" y="3545095"/>
              <a:ext cx="1046927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圆角矩形 45"/>
            <p:cNvSpPr/>
            <p:nvPr/>
          </p:nvSpPr>
          <p:spPr>
            <a:xfrm>
              <a:off x="6879169" y="3365095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c1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直接箭头连接符 47"/>
            <p:cNvCxnSpPr>
              <a:stCxn id="46" idx="2"/>
              <a:endCxn id="50" idx="6"/>
            </p:cNvCxnSpPr>
            <p:nvPr/>
          </p:nvCxnSpPr>
          <p:spPr>
            <a:xfrm rot="5400000">
              <a:off x="6717959" y="3457349"/>
              <a:ext cx="433465" cy="968957"/>
            </a:xfrm>
            <a:prstGeom prst="curved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直接箭头连接符 10"/>
            <p:cNvCxnSpPr>
              <a:stCxn id="43" idx="3"/>
              <a:endCxn id="46" idx="0"/>
            </p:cNvCxnSpPr>
            <p:nvPr/>
          </p:nvCxnSpPr>
          <p:spPr>
            <a:xfrm>
              <a:off x="6879169" y="2841632"/>
              <a:ext cx="540000" cy="523463"/>
            </a:xfrm>
            <a:prstGeom prst="curved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接箭头连接符 10"/>
            <p:cNvCxnSpPr/>
            <p:nvPr/>
          </p:nvCxnSpPr>
          <p:spPr>
            <a:xfrm flipH="1">
              <a:off x="6450213" y="3560307"/>
              <a:ext cx="1541481" cy="677104"/>
            </a:xfrm>
            <a:prstGeom prst="curvedConnector4">
              <a:avLst>
                <a:gd name="adj1" fmla="val -14830"/>
                <a:gd name="adj2" fmla="val 99673"/>
              </a:avLst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6228126" y="4068559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228126" y="2138168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66078" y="307424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11253" y="2490466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73831" y="3693182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49469" y="3718896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0C2B7193-8BDF-DC42-BD4F-B39AA9690B1D}"/>
                  </a:ext>
                </a:extLst>
              </p:cNvPr>
              <p:cNvSpPr txBox="1"/>
              <p:nvPr/>
            </p:nvSpPr>
            <p:spPr>
              <a:xfrm>
                <a:off x="6248368" y="1546613"/>
                <a:ext cx="2125582" cy="3886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=3</m:t>
                          </m:r>
                        </m:sub>
                      </m:sSub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=3</m:t>
                          </m:r>
                        </m:sub>
                      </m:sSub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B7193-8BDF-DC42-BD4F-B39AA969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68" y="1546613"/>
                <a:ext cx="2125582" cy="38861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26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in the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Details of the algorithms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An </a:t>
            </a:r>
            <a:r>
              <a:rPr lang="en-US" altLang="zh-CN" dirty="0" smtClean="0"/>
              <a:t>enhanced CNF conversion algorithm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Please read our paper …</a:t>
            </a:r>
          </a:p>
        </p:txBody>
      </p:sp>
    </p:spTree>
    <p:extLst>
      <p:ext uri="{BB962C8B-B14F-4D97-AF65-F5344CB8AC3E}">
        <p14:creationId xmlns:p14="http://schemas.microsoft.com/office/powerpoint/2010/main" val="31029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Why?</a:t>
            </a:r>
          </a:p>
          <a:p>
            <a:pPr lvl="1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Motivations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How? </a:t>
            </a:r>
          </a:p>
          <a:p>
            <a:pPr lvl="1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Approach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3200" dirty="0" smtClean="0"/>
              <a:t>What?</a:t>
            </a:r>
          </a:p>
          <a:p>
            <a:pPr lvl="1"/>
            <a:r>
              <a:rPr lang="en-US" altLang="zh-CN" sz="3200" dirty="0" smtClean="0"/>
              <a:t>Evaluation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2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94ED7B-7E8E-B54A-A6F0-79AB6193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2" name="Rounded Rectangle 3">
            <a:extLst>
              <a:ext uri="{FF2B5EF4-FFF2-40B4-BE49-F238E27FC236}">
                <a16:creationId xmlns="" xmlns:a16="http://schemas.microsoft.com/office/drawing/2014/main" id="{3694DECC-E528-1543-89B9-E308E4E7559E}"/>
              </a:ext>
            </a:extLst>
          </p:cNvPr>
          <p:cNvSpPr/>
          <p:nvPr/>
        </p:nvSpPr>
        <p:spPr>
          <a:xfrm>
            <a:off x="5626642" y="2771462"/>
            <a:ext cx="3250051" cy="216392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 pitchFamily="18" charset="0"/>
            </a:endParaRPr>
          </a:p>
          <a:p>
            <a:pPr algn="ctr"/>
            <a:endParaRPr lang="en-US" dirty="0">
              <a:cs typeface="Times New Roman" panose="02020603050405020304" pitchFamily="18" charset="0"/>
            </a:endParaRPr>
          </a:p>
          <a:p>
            <a:pPr algn="ctr"/>
            <a:endParaRPr lang="en-US" dirty="0">
              <a:cs typeface="Times New Roman" panose="02020603050405020304" pitchFamily="18" charset="0"/>
            </a:endParaRPr>
          </a:p>
          <a:p>
            <a:pPr algn="ctr"/>
            <a:endParaRPr lang="en-US" dirty="0">
              <a:cs typeface="Times New Roman" panose="02020603050405020304" pitchFamily="18" charset="0"/>
            </a:endParaRPr>
          </a:p>
          <a:p>
            <a:pPr algn="ctr"/>
            <a:endParaRPr lang="en-US" dirty="0">
              <a:cs typeface="Times New Roman" panose="02020603050405020304" pitchFamily="18" charset="0"/>
            </a:endParaRPr>
          </a:p>
          <a:p>
            <a:pPr algn="ctr"/>
            <a:endParaRPr lang="en-US" dirty="0">
              <a:cs typeface="Times New Roman" panose="02020603050405020304" pitchFamily="18" charset="0"/>
            </a:endParaRPr>
          </a:p>
          <a:p>
            <a:pPr algn="ctr"/>
            <a:endParaRPr lang="en-US" dirty="0"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cs typeface="Times New Roman" panose="02020603050405020304" pitchFamily="18" charset="0"/>
              </a:rPr>
              <a:t>SMT Solver</a:t>
            </a:r>
          </a:p>
          <a:p>
            <a:pPr algn="ctr"/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3" name="Rounded Rectangle 4">
            <a:extLst>
              <a:ext uri="{FF2B5EF4-FFF2-40B4-BE49-F238E27FC236}">
                <a16:creationId xmlns="" xmlns:a16="http://schemas.microsoft.com/office/drawing/2014/main" id="{E7577CC9-39D2-9E4A-A002-E068D98FE3CB}"/>
              </a:ext>
            </a:extLst>
          </p:cNvPr>
          <p:cNvSpPr/>
          <p:nvPr/>
        </p:nvSpPr>
        <p:spPr>
          <a:xfrm>
            <a:off x="5885575" y="2895970"/>
            <a:ext cx="1109620" cy="6002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Order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Parser</a:t>
            </a:r>
          </a:p>
        </p:txBody>
      </p:sp>
      <p:sp>
        <p:nvSpPr>
          <p:cNvPr id="24" name="Rounded Rectangle 5">
            <a:extLst>
              <a:ext uri="{FF2B5EF4-FFF2-40B4-BE49-F238E27FC236}">
                <a16:creationId xmlns="" xmlns:a16="http://schemas.microsoft.com/office/drawing/2014/main" id="{4B7E570C-5809-CD48-AEAA-101F82B7530E}"/>
              </a:ext>
            </a:extLst>
          </p:cNvPr>
          <p:cNvSpPr/>
          <p:nvPr/>
        </p:nvSpPr>
        <p:spPr>
          <a:xfrm>
            <a:off x="5885576" y="3859952"/>
            <a:ext cx="2732184" cy="6576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Core Solver</a:t>
            </a:r>
          </a:p>
        </p:txBody>
      </p:sp>
      <p:cxnSp>
        <p:nvCxnSpPr>
          <p:cNvPr id="25" name="Straight Arrow Connector 6">
            <a:extLst>
              <a:ext uri="{FF2B5EF4-FFF2-40B4-BE49-F238E27FC236}">
                <a16:creationId xmlns="" xmlns:a16="http://schemas.microsoft.com/office/drawing/2014/main" id="{3459A222-D32D-9046-811A-C830FD149FEF}"/>
              </a:ext>
            </a:extLst>
          </p:cNvPr>
          <p:cNvCxnSpPr>
            <a:cxnSpLocks/>
          </p:cNvCxnSpPr>
          <p:nvPr/>
        </p:nvCxnSpPr>
        <p:spPr>
          <a:xfrm>
            <a:off x="6637134" y="3483649"/>
            <a:ext cx="0" cy="3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7">
            <a:extLst>
              <a:ext uri="{FF2B5EF4-FFF2-40B4-BE49-F238E27FC236}">
                <a16:creationId xmlns="" xmlns:a16="http://schemas.microsoft.com/office/drawing/2014/main" id="{03AD8D28-FBFC-AA4B-A5E8-A1C4F2F36816}"/>
              </a:ext>
            </a:extLst>
          </p:cNvPr>
          <p:cNvCxnSpPr>
            <a:cxnSpLocks/>
          </p:cNvCxnSpPr>
          <p:nvPr/>
        </p:nvCxnSpPr>
        <p:spPr>
          <a:xfrm flipV="1">
            <a:off x="6356864" y="3483652"/>
            <a:ext cx="0" cy="3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F14D14B-296F-8E49-9607-80F7ABC97246}"/>
              </a:ext>
            </a:extLst>
          </p:cNvPr>
          <p:cNvSpPr txBox="1"/>
          <p:nvPr/>
        </p:nvSpPr>
        <p:spPr>
          <a:xfrm>
            <a:off x="6647568" y="3484491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guide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="" xmlns:a16="http://schemas.microsoft.com/office/drawing/2014/main" id="{937523F0-F3CD-7B44-92C8-4E628B83E203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1237703" y="3548435"/>
            <a:ext cx="223" cy="3523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13">
            <a:extLst>
              <a:ext uri="{FF2B5EF4-FFF2-40B4-BE49-F238E27FC236}">
                <a16:creationId xmlns="" xmlns:a16="http://schemas.microsoft.com/office/drawing/2014/main" id="{BF8F3805-0DA4-EE4B-ABE7-27C718B04F24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2001347" y="3196072"/>
            <a:ext cx="1253882" cy="116192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14">
            <a:extLst>
              <a:ext uri="{FF2B5EF4-FFF2-40B4-BE49-F238E27FC236}">
                <a16:creationId xmlns="" xmlns:a16="http://schemas.microsoft.com/office/drawing/2014/main" id="{950D478B-356D-C44E-9035-A8FB7E0DC536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4895697" y="3196072"/>
            <a:ext cx="989878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15">
            <a:extLst>
              <a:ext uri="{FF2B5EF4-FFF2-40B4-BE49-F238E27FC236}">
                <a16:creationId xmlns="" xmlns:a16="http://schemas.microsoft.com/office/drawing/2014/main" id="{0BB6C6F4-632B-5C4D-89C6-EE3A178242B4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895697" y="3196072"/>
            <a:ext cx="989879" cy="9926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16">
            <a:extLst>
              <a:ext uri="{FF2B5EF4-FFF2-40B4-BE49-F238E27FC236}">
                <a16:creationId xmlns="" xmlns:a16="http://schemas.microsoft.com/office/drawing/2014/main" id="{31A86E40-CB2E-574B-A087-7B8BE58FFA84}"/>
              </a:ext>
            </a:extLst>
          </p:cNvPr>
          <p:cNvCxnSpPr>
            <a:cxnSpLocks/>
            <a:endCxn id="42" idx="3"/>
          </p:cNvCxnSpPr>
          <p:nvPr/>
        </p:nvCxnSpPr>
        <p:spPr>
          <a:xfrm rot="10800000">
            <a:off x="2001347" y="4357996"/>
            <a:ext cx="3884228" cy="1799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169925-1862-EA48-9E43-5BEAF856D2BF}"/>
              </a:ext>
            </a:extLst>
          </p:cNvPr>
          <p:cNvSpPr txBox="1"/>
          <p:nvPr/>
        </p:nvSpPr>
        <p:spPr>
          <a:xfrm>
            <a:off x="2974521" y="4357996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Satisfiability result</a:t>
            </a:r>
          </a:p>
        </p:txBody>
      </p:sp>
      <p:sp>
        <p:nvSpPr>
          <p:cNvPr id="36" name="Rounded Rectangle 28">
            <a:extLst>
              <a:ext uri="{FF2B5EF4-FFF2-40B4-BE49-F238E27FC236}">
                <a16:creationId xmlns="" xmlns:a16="http://schemas.microsoft.com/office/drawing/2014/main" id="{1C605867-D5C4-0B43-B6BE-05E08D2DE16F}"/>
              </a:ext>
            </a:extLst>
          </p:cNvPr>
          <p:cNvSpPr/>
          <p:nvPr/>
        </p:nvSpPr>
        <p:spPr>
          <a:xfrm>
            <a:off x="7106282" y="2900434"/>
            <a:ext cx="1511477" cy="6002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Enhanced CNF 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Conversion</a:t>
            </a:r>
          </a:p>
        </p:txBody>
      </p:sp>
      <p:cxnSp>
        <p:nvCxnSpPr>
          <p:cNvPr id="37" name="Straight Arrow Connector 31">
            <a:extLst>
              <a:ext uri="{FF2B5EF4-FFF2-40B4-BE49-F238E27FC236}">
                <a16:creationId xmlns="" xmlns:a16="http://schemas.microsoft.com/office/drawing/2014/main" id="{54591369-4B9C-E846-A8AE-2791D9B88F71}"/>
              </a:ext>
            </a:extLst>
          </p:cNvPr>
          <p:cNvCxnSpPr>
            <a:cxnSpLocks/>
          </p:cNvCxnSpPr>
          <p:nvPr/>
        </p:nvCxnSpPr>
        <p:spPr>
          <a:xfrm>
            <a:off x="7886814" y="3496173"/>
            <a:ext cx="0" cy="3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折角形 3">
            <a:extLst>
              <a:ext uri="{FF2B5EF4-FFF2-40B4-BE49-F238E27FC236}">
                <a16:creationId xmlns="" xmlns:a16="http://schemas.microsoft.com/office/drawing/2014/main" id="{E0D70D4F-79B8-5943-9A48-46DB0FBBCF8D}"/>
              </a:ext>
            </a:extLst>
          </p:cNvPr>
          <p:cNvSpPr/>
          <p:nvPr/>
        </p:nvSpPr>
        <p:spPr>
          <a:xfrm>
            <a:off x="693314" y="2500231"/>
            <a:ext cx="1089224" cy="1048204"/>
          </a:xfrm>
          <a:prstGeom prst="foldedCorner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Program</a:t>
            </a:r>
          </a:p>
          <a:p>
            <a:pPr algn="ctr"/>
            <a:r>
              <a:rPr lang="en-US" altLang="zh-CN" smtClean="0"/>
              <a:t>+ </a:t>
            </a:r>
            <a:endParaRPr lang="en-US" altLang="zh-CN" dirty="0"/>
          </a:p>
          <a:p>
            <a:pPr algn="ctr"/>
            <a:r>
              <a:rPr lang="en-US" altLang="zh-CN" dirty="0"/>
              <a:t>Property</a:t>
            </a:r>
          </a:p>
        </p:txBody>
      </p:sp>
      <p:sp>
        <p:nvSpPr>
          <p:cNvPr id="41" name="折角形 3">
            <a:extLst>
              <a:ext uri="{FF2B5EF4-FFF2-40B4-BE49-F238E27FC236}">
                <a16:creationId xmlns="" xmlns:a16="http://schemas.microsoft.com/office/drawing/2014/main" id="{35394B05-4E93-664C-B0BD-C94D7BD41B07}"/>
              </a:ext>
            </a:extLst>
          </p:cNvPr>
          <p:cNvSpPr/>
          <p:nvPr/>
        </p:nvSpPr>
        <p:spPr>
          <a:xfrm>
            <a:off x="3255229" y="2665909"/>
            <a:ext cx="1640468" cy="1060325"/>
          </a:xfrm>
          <a:prstGeom prst="foldedCorner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SMT formula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with</a:t>
            </a:r>
          </a:p>
          <a:p>
            <a:pPr algn="ctr"/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decision order</a:t>
            </a:r>
          </a:p>
        </p:txBody>
      </p:sp>
      <p:sp>
        <p:nvSpPr>
          <p:cNvPr id="42" name="Rounded Rectangle 57">
            <a:extLst>
              <a:ext uri="{FF2B5EF4-FFF2-40B4-BE49-F238E27FC236}">
                <a16:creationId xmlns="" xmlns:a16="http://schemas.microsoft.com/office/drawing/2014/main" id="{689E4328-0E32-B44C-ABD4-B915EBF7F417}"/>
              </a:ext>
            </a:extLst>
          </p:cNvPr>
          <p:cNvSpPr/>
          <p:nvPr/>
        </p:nvSpPr>
        <p:spPr>
          <a:xfrm>
            <a:off x="474058" y="3900796"/>
            <a:ext cx="1527289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b="1" dirty="0">
                <a:cs typeface="Times New Roman" panose="02020603050405020304" pitchFamily="18" charset="0"/>
              </a:rPr>
              <a:t>Frontend</a:t>
            </a:r>
          </a:p>
        </p:txBody>
      </p:sp>
      <p:cxnSp>
        <p:nvCxnSpPr>
          <p:cNvPr id="43" name="Straight Connector 66">
            <a:extLst>
              <a:ext uri="{FF2B5EF4-FFF2-40B4-BE49-F238E27FC236}">
                <a16:creationId xmlns="" xmlns:a16="http://schemas.microsoft.com/office/drawing/2014/main" id="{3095F973-99EB-ED4A-AF3E-921A57FF6CFA}"/>
              </a:ext>
            </a:extLst>
          </p:cNvPr>
          <p:cNvCxnSpPr>
            <a:cxnSpLocks/>
          </p:cNvCxnSpPr>
          <p:nvPr/>
        </p:nvCxnSpPr>
        <p:spPr>
          <a:xfrm>
            <a:off x="2632154" y="3777034"/>
            <a:ext cx="623075" cy="1604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8">
            <a:extLst>
              <a:ext uri="{FF2B5EF4-FFF2-40B4-BE49-F238E27FC236}">
                <a16:creationId xmlns="" xmlns:a16="http://schemas.microsoft.com/office/drawing/2014/main" id="{FADDE20A-4BA2-774D-88C6-E4369454A22F}"/>
              </a:ext>
            </a:extLst>
          </p:cNvPr>
          <p:cNvSpPr/>
          <p:nvPr/>
        </p:nvSpPr>
        <p:spPr>
          <a:xfrm>
            <a:off x="3223146" y="5372472"/>
            <a:ext cx="1634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Order inferring </a:t>
            </a:r>
          </a:p>
          <a:p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and encoding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CD6D0-3121-7242-84A1-D47E63F6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B81A5F-ED7D-7446-B90A-ADE31940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1411 SMT instances generated from SV-COMP’17 </a:t>
            </a:r>
            <a:r>
              <a:rPr lang="en-US" altLang="zh-CN" dirty="0" smtClean="0"/>
              <a:t>benchmarks. </a:t>
            </a:r>
            <a:endParaRPr lang="en-US" dirty="0" smtClean="0"/>
          </a:p>
          <a:p>
            <a:pPr lvl="1"/>
            <a:r>
              <a:rPr lang="en-US" dirty="0" smtClean="0"/>
              <a:t>948 SMT instances solved by DPLL(T) tactic.</a:t>
            </a:r>
          </a:p>
          <a:p>
            <a:pPr lvl="1"/>
            <a:r>
              <a:rPr lang="en-US" dirty="0" smtClean="0"/>
              <a:t>314 instances are satisfiable and 634 ones are </a:t>
            </a:r>
            <a:r>
              <a:rPr lang="en-US" dirty="0" err="1" smtClean="0"/>
              <a:t>unsatisfiable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largest SMT files occupy hundreds of MBs.</a:t>
            </a:r>
          </a:p>
          <a:p>
            <a:r>
              <a:rPr lang="en-US" dirty="0" smtClean="0"/>
              <a:t>The baseline is Z3 with the default activity-based branching heuristic.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785E9F-D5CB-5643-9455-1D0967BC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416475"/>
              </p:ext>
            </p:extLst>
          </p:nvPr>
        </p:nvGraphicFramePr>
        <p:xfrm>
          <a:off x="862560" y="1704975"/>
          <a:ext cx="7343777" cy="1981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49111"/>
                <a:gridCol w="1049111"/>
                <a:gridCol w="1049111"/>
                <a:gridCol w="1049111"/>
                <a:gridCol w="1049111"/>
                <a:gridCol w="1049111"/>
                <a:gridCol w="1049111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000" dirty="0" smtClean="0"/>
                        <a:t>Sub</a:t>
                      </a:r>
                      <a:endParaRPr lang="zh-CN" alt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 smtClean="0"/>
                        <a:t>CPU</a:t>
                      </a:r>
                      <a:r>
                        <a:rPr lang="en-US" altLang="zh-CN" sz="2000" baseline="0" dirty="0" smtClean="0"/>
                        <a:t> Time /s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 smtClean="0"/>
                        <a:t>Score Time /s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Z3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Z3+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Lift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Z3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Z3+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Lift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baseline="0" dirty="0" smtClean="0"/>
                        <a:t>34573</a:t>
                      </a:r>
                      <a:endParaRPr lang="zh-CN" alt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8135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4.25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16573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8.22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unsat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25994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19619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1.32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12794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9567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1.33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60568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27754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2.18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29368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8803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3.34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EA5C6D0C-C1B5-4941-BD8B-C207DE08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6" y="4072575"/>
            <a:ext cx="2486024" cy="239408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EDFD9A72-37BC-E34C-BE8E-D68A5BCF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6" y="4072574"/>
            <a:ext cx="2515046" cy="23969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870D39C-359D-5C49-A785-93576EE860B8}"/>
              </a:ext>
            </a:extLst>
          </p:cNvPr>
          <p:cNvSpPr/>
          <p:nvPr/>
        </p:nvSpPr>
        <p:spPr>
          <a:xfrm>
            <a:off x="1576673" y="6488668"/>
            <a:ext cx="15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benchmarks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4131601-A3B9-6D42-BB38-94DA68ED2874}"/>
              </a:ext>
            </a:extLst>
          </p:cNvPr>
          <p:cNvSpPr/>
          <p:nvPr/>
        </p:nvSpPr>
        <p:spPr>
          <a:xfrm>
            <a:off x="5883201" y="6488668"/>
            <a:ext cx="232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satisfiable benchmarks</a:t>
            </a:r>
          </a:p>
        </p:txBody>
      </p:sp>
    </p:spTree>
    <p:extLst>
      <p:ext uri="{BB962C8B-B14F-4D97-AF65-F5344CB8AC3E}">
        <p14:creationId xmlns:p14="http://schemas.microsoft.com/office/powerpoint/2010/main" val="19203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5D81F1-2226-C845-BB02-C5DE1B8C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03EE4F-DD32-5045-98E3-05D6495D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</a:t>
            </a:r>
            <a:r>
              <a:rPr lang="en-US" dirty="0" smtClean="0"/>
              <a:t> </a:t>
            </a:r>
            <a:r>
              <a:rPr lang="en-US" dirty="0"/>
              <a:t>novel approach for utilizing control-flow knowledge in SMT </a:t>
            </a:r>
            <a:r>
              <a:rPr lang="en-US" dirty="0" smtClean="0"/>
              <a:t>solving</a:t>
            </a:r>
          </a:p>
          <a:p>
            <a:pPr lvl="1"/>
            <a:r>
              <a:rPr lang="en-US" altLang="zh-CN" dirty="0" smtClean="0"/>
              <a:t>lightweight</a:t>
            </a:r>
            <a:r>
              <a:rPr lang="en-US" altLang="zh-CN" dirty="0"/>
              <a:t>, </a:t>
            </a:r>
            <a:r>
              <a:rPr lang="en-US" altLang="zh-CN" dirty="0" smtClean="0"/>
              <a:t>and</a:t>
            </a:r>
          </a:p>
          <a:p>
            <a:pPr lvl="1"/>
            <a:r>
              <a:rPr lang="en-US" altLang="zh-CN" dirty="0" smtClean="0"/>
              <a:t>take </a:t>
            </a:r>
            <a:r>
              <a:rPr lang="en-US" altLang="zh-CN" dirty="0"/>
              <a:t>full advantage of the built-in features of SMT </a:t>
            </a:r>
            <a:r>
              <a:rPr lang="en-US" altLang="zh-CN" dirty="0" smtClean="0"/>
              <a:t>solvers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enhanced CNF conversion </a:t>
            </a:r>
            <a:r>
              <a:rPr lang="en-US" dirty="0" smtClean="0"/>
              <a:t>procedure, with which</a:t>
            </a:r>
            <a:endParaRPr lang="en-US" altLang="zh-CN" dirty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control-flow information </a:t>
            </a:r>
            <a:r>
              <a:rPr lang="en-US" altLang="zh-CN" dirty="0" smtClean="0"/>
              <a:t>is </a:t>
            </a:r>
            <a:r>
              <a:rPr lang="en-US" altLang="zh-CN" dirty="0"/>
              <a:t>kept in the </a:t>
            </a:r>
            <a:r>
              <a:rPr lang="en-US" altLang="zh-CN" dirty="0" smtClean="0"/>
              <a:t>CNF formulas</a:t>
            </a:r>
            <a:endParaRPr lang="en-US" dirty="0"/>
          </a:p>
          <a:p>
            <a:r>
              <a:rPr lang="en-US" dirty="0" smtClean="0"/>
              <a:t>Experiments results show promising performance of our approach.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A7A8F8-F57B-F64B-8BF3-EEEB695C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6880"/>
            <a:ext cx="7886700" cy="4548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Thanks!</a:t>
            </a:r>
            <a:endParaRPr lang="en-US" sz="4800" dirty="0" smtClean="0"/>
          </a:p>
          <a:p>
            <a:pPr marL="0" indent="0" algn="ctr">
              <a:buNone/>
            </a:pPr>
            <a:endParaRPr lang="en-US" altLang="zh-CN" sz="4800" dirty="0" smtClean="0"/>
          </a:p>
          <a:p>
            <a:pPr marL="0" indent="0" algn="ctr">
              <a:buNone/>
            </a:pPr>
            <a:r>
              <a:rPr lang="en-US" altLang="zh-CN" sz="4800" dirty="0" smtClean="0"/>
              <a:t>Question?</a:t>
            </a:r>
            <a:endParaRPr lang="en-US" altLang="zh-CN" sz="4800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164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Satisfiability Modulo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Satisﬁability </a:t>
            </a:r>
            <a:r>
              <a:rPr lang="en-US" altLang="zh-CN" b="1" dirty="0"/>
              <a:t>Modulo Theories </a:t>
            </a:r>
            <a:r>
              <a:rPr lang="en-US" altLang="zh-CN" dirty="0"/>
              <a:t>(SMT) is a decision problem for </a:t>
            </a:r>
            <a:r>
              <a:rPr lang="en-US" altLang="zh-CN" dirty="0" smtClean="0"/>
              <a:t>formulas in </a:t>
            </a:r>
            <a:r>
              <a:rPr lang="en-US" altLang="zh-CN" dirty="0"/>
              <a:t>some combination of ﬁrst-order </a:t>
            </a:r>
            <a:r>
              <a:rPr lang="en-US" altLang="zh-CN" b="1" dirty="0"/>
              <a:t>background </a:t>
            </a:r>
            <a:r>
              <a:rPr lang="en-US" altLang="zh-CN" b="1" dirty="0" smtClean="0"/>
              <a:t>theories.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wide range of applications in </a:t>
            </a:r>
            <a:r>
              <a:rPr lang="en-US" altLang="zh-CN" dirty="0" smtClean="0"/>
              <a:t>verification</a:t>
            </a:r>
            <a:r>
              <a:rPr lang="en-US" altLang="zh-CN" dirty="0"/>
              <a:t>, </a:t>
            </a:r>
            <a:r>
              <a:rPr lang="en-US" altLang="zh-CN" dirty="0" smtClean="0"/>
              <a:t>static analysis, </a:t>
            </a:r>
            <a:r>
              <a:rPr lang="en-US" altLang="zh-CN" dirty="0"/>
              <a:t>constraint solving</a:t>
            </a:r>
            <a:r>
              <a:rPr lang="en-US" altLang="zh-CN" dirty="0" smtClean="0"/>
              <a:t>, </a:t>
            </a:r>
            <a:r>
              <a:rPr lang="en-US" altLang="zh-CN" dirty="0"/>
              <a:t>test case generation, </a:t>
            </a:r>
            <a:r>
              <a:rPr lang="en-US" altLang="zh-CN" dirty="0" smtClean="0"/>
              <a:t>and computer </a:t>
            </a:r>
            <a:r>
              <a:rPr lang="en-US" altLang="zh-CN" dirty="0"/>
              <a:t>security.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Many efficient SMT solvers, e.g., Z3, </a:t>
            </a:r>
            <a:r>
              <a:rPr lang="en-US" altLang="zh-CN" dirty="0" err="1" smtClean="0"/>
              <a:t>MathSAT</a:t>
            </a:r>
            <a:r>
              <a:rPr lang="en-US" altLang="zh-CN" dirty="0" smtClean="0"/>
              <a:t>, CVC4, </a:t>
            </a:r>
            <a:r>
              <a:rPr lang="en-US" altLang="zh-CN" dirty="0" err="1" smtClean="0"/>
              <a:t>Yices</a:t>
            </a:r>
            <a:r>
              <a:rPr lang="en-US" altLang="zh-CN" dirty="0" smtClean="0"/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40216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B55945-B09F-BC47-9151-64A62DF1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SMT-based Program Verifier</a:t>
            </a:r>
            <a:endParaRPr lang="en-US" dirty="0"/>
          </a:p>
        </p:txBody>
      </p:sp>
      <p:sp>
        <p:nvSpPr>
          <p:cNvPr id="12" name="线形标注 2 11"/>
          <p:cNvSpPr/>
          <p:nvPr/>
        </p:nvSpPr>
        <p:spPr>
          <a:xfrm>
            <a:off x="5379720" y="4914900"/>
            <a:ext cx="3390900" cy="1188720"/>
          </a:xfrm>
          <a:prstGeom prst="borderCallout2">
            <a:avLst>
              <a:gd name="adj1" fmla="val -11508"/>
              <a:gd name="adj2" fmla="val 97286"/>
              <a:gd name="adj3" fmla="val -10787"/>
              <a:gd name="adj4" fmla="val 86929"/>
              <a:gd name="adj5" fmla="val -79615"/>
              <a:gd name="adj6" fmla="val 68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General-purpose solver, unaware of </a:t>
            </a:r>
            <a:r>
              <a:rPr lang="en-US" altLang="zh-CN" sz="2000" dirty="0" smtClean="0"/>
              <a:t>application-specific information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166866" y="2295568"/>
            <a:ext cx="2412344" cy="154669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Verifier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6455356" y="2295568"/>
            <a:ext cx="1770434" cy="154669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Solver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666759" y="2749526"/>
            <a:ext cx="270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666759" y="3388309"/>
            <a:ext cx="270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38525" y="2237366"/>
            <a:ext cx="253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SMT Formula </a:t>
            </a:r>
            <a:endParaRPr lang="zh-CN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666759" y="3508603"/>
            <a:ext cx="280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 satisfied model / </a:t>
            </a:r>
            <a:r>
              <a:rPr lang="en-US" altLang="zh-CN" sz="2000" dirty="0" err="1"/>
              <a:t>U</a:t>
            </a:r>
            <a:r>
              <a:rPr lang="en-US" altLang="zh-CN" sz="2000" dirty="0" err="1" smtClean="0"/>
              <a:t>nsat</a:t>
            </a:r>
            <a:endParaRPr lang="zh-CN" altLang="en-US" sz="2000" dirty="0"/>
          </a:p>
        </p:txBody>
      </p:sp>
      <p:sp>
        <p:nvSpPr>
          <p:cNvPr id="30" name="Rounded Rectangle 9">
            <a:extLst>
              <a:ext uri="{FF2B5EF4-FFF2-40B4-BE49-F238E27FC236}">
                <a16:creationId xmlns="" xmlns:a16="http://schemas.microsoft.com/office/drawing/2014/main" id="{76A53C66-C771-5742-9306-18F2E421F38B}"/>
              </a:ext>
            </a:extLst>
          </p:cNvPr>
          <p:cNvSpPr/>
          <p:nvPr/>
        </p:nvSpPr>
        <p:spPr>
          <a:xfrm>
            <a:off x="1242060" y="2594203"/>
            <a:ext cx="982980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dirty="0" smtClean="0"/>
              <a:t>Parser</a:t>
            </a:r>
            <a:endParaRPr lang="en-US" sz="2000" dirty="0"/>
          </a:p>
        </p:txBody>
      </p:sp>
      <p:sp>
        <p:nvSpPr>
          <p:cNvPr id="33" name="Rounded Rectangle 9">
            <a:extLst>
              <a:ext uri="{FF2B5EF4-FFF2-40B4-BE49-F238E27FC236}">
                <a16:creationId xmlns="" xmlns:a16="http://schemas.microsoft.com/office/drawing/2014/main" id="{76A53C66-C771-5742-9306-18F2E421F38B}"/>
              </a:ext>
            </a:extLst>
          </p:cNvPr>
          <p:cNvSpPr/>
          <p:nvPr/>
        </p:nvSpPr>
        <p:spPr>
          <a:xfrm>
            <a:off x="2301240" y="2594203"/>
            <a:ext cx="1189899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SMT Encoder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78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5037" y="5026345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Program</a:t>
            </a:r>
            <a:endParaRPr lang="zh-CN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EA86CA5E-2B38-0F4D-8CCC-D33910165CDB}"/>
              </a:ext>
            </a:extLst>
          </p:cNvPr>
          <p:cNvSpPr txBox="1"/>
          <p:nvPr/>
        </p:nvSpPr>
        <p:spPr>
          <a:xfrm>
            <a:off x="1015357" y="2185138"/>
            <a:ext cx="218521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(c0)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x=1;y=1;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(c1)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x=2;y=2;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x=3;y=3;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assert(x==y);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6863" y="5705647"/>
            <a:ext cx="68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CFG</a:t>
            </a:r>
            <a:endParaRPr lang="zh-CN" altLang="en-US" sz="2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700778" y="1697380"/>
            <a:ext cx="4022168" cy="3864205"/>
            <a:chOff x="4420940" y="1318519"/>
            <a:chExt cx="4022168" cy="3864205"/>
          </a:xfrm>
        </p:grpSpPr>
        <p:sp>
          <p:nvSpPr>
            <p:cNvPr id="37" name="圆角矩形 36"/>
            <p:cNvSpPr/>
            <p:nvPr/>
          </p:nvSpPr>
          <p:spPr>
            <a:xfrm>
              <a:off x="4870940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x=1;</a:t>
              </a:r>
            </a:p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y=1;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870940" y="1853761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if(c0)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9" name="直接箭头连接符 38"/>
            <p:cNvCxnSpPr>
              <a:stCxn id="50" idx="4"/>
              <a:endCxn id="38" idx="0"/>
            </p:cNvCxnSpPr>
            <p:nvPr/>
          </p:nvCxnSpPr>
          <p:spPr>
            <a:xfrm>
              <a:off x="5410940" y="1498520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stCxn id="38" idx="2"/>
              <a:endCxn id="37" idx="0"/>
            </p:cNvCxnSpPr>
            <p:nvPr/>
          </p:nvCxnSpPr>
          <p:spPr>
            <a:xfrm>
              <a:off x="5410940" y="2213761"/>
              <a:ext cx="0" cy="107048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圆角矩形 40"/>
            <p:cNvSpPr/>
            <p:nvPr/>
          </p:nvSpPr>
          <p:spPr>
            <a:xfrm>
              <a:off x="6117024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x=2;</a:t>
              </a:r>
            </a:p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y=2;</a:t>
              </a:r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117025" y="2569002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if(c1)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3" name="直接箭头连接符 42"/>
            <p:cNvCxnSpPr>
              <a:stCxn id="42" idx="2"/>
              <a:endCxn id="41" idx="0"/>
            </p:cNvCxnSpPr>
            <p:nvPr/>
          </p:nvCxnSpPr>
          <p:spPr>
            <a:xfrm flipH="1">
              <a:off x="6657024" y="2929002"/>
              <a:ext cx="1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直接箭头连接符 43"/>
            <p:cNvCxnSpPr>
              <a:stCxn id="37" idx="2"/>
              <a:endCxn id="55" idx="0"/>
            </p:cNvCxnSpPr>
            <p:nvPr/>
          </p:nvCxnSpPr>
          <p:spPr>
            <a:xfrm>
              <a:off x="5410940" y="3932243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直接箭头连接符 10"/>
            <p:cNvCxnSpPr>
              <a:stCxn id="38" idx="3"/>
              <a:endCxn id="42" idx="0"/>
            </p:cNvCxnSpPr>
            <p:nvPr/>
          </p:nvCxnSpPr>
          <p:spPr>
            <a:xfrm>
              <a:off x="5950940" y="2033761"/>
              <a:ext cx="706085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圆角矩形 45"/>
            <p:cNvSpPr/>
            <p:nvPr/>
          </p:nvSpPr>
          <p:spPr>
            <a:xfrm>
              <a:off x="7363108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x=3;</a:t>
              </a:r>
            </a:p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y=3;</a:t>
              </a:r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直接箭头连接符 10"/>
            <p:cNvCxnSpPr>
              <a:stCxn id="42" idx="3"/>
              <a:endCxn id="46" idx="0"/>
            </p:cNvCxnSpPr>
            <p:nvPr/>
          </p:nvCxnSpPr>
          <p:spPr>
            <a:xfrm>
              <a:off x="7197025" y="2749002"/>
              <a:ext cx="706083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直接箭头连接符 10"/>
            <p:cNvCxnSpPr>
              <a:stCxn id="41" idx="2"/>
              <a:endCxn id="55" idx="3"/>
            </p:cNvCxnSpPr>
            <p:nvPr/>
          </p:nvCxnSpPr>
          <p:spPr>
            <a:xfrm rot="5400000">
              <a:off x="6261362" y="4071821"/>
              <a:ext cx="535241" cy="256084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接箭头连接符 10"/>
            <p:cNvCxnSpPr>
              <a:stCxn id="46" idx="2"/>
              <a:endCxn id="55" idx="3"/>
            </p:cNvCxnSpPr>
            <p:nvPr/>
          </p:nvCxnSpPr>
          <p:spPr>
            <a:xfrm rot="5400000">
              <a:off x="6884404" y="3448779"/>
              <a:ext cx="535241" cy="1502168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5299897" y="1318519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18940" y="2252877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64115" y="1669095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49881" y="287742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40366" y="235901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420940" y="4287484"/>
              <a:ext cx="19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assert(x==y);</a:t>
              </a:r>
              <a:endParaRPr lang="zh-CN" altLang="en-US" b="1" baseline="-25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299897" y="5002723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7" name="直接箭头连接符 56"/>
            <p:cNvCxnSpPr>
              <a:stCxn id="55" idx="2"/>
              <a:endCxn id="56" idx="0"/>
            </p:cNvCxnSpPr>
            <p:nvPr/>
          </p:nvCxnSpPr>
          <p:spPr>
            <a:xfrm>
              <a:off x="5410940" y="4647484"/>
              <a:ext cx="0" cy="35523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063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Control-Flow Information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8800"/>
                <a:ext cx="3859530" cy="45481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If a block is executed, all statements in this block are executed</a:t>
                </a:r>
              </a:p>
              <a:p>
                <a:pPr lvl="1"/>
                <a:r>
                  <a:rPr lang="en-US" altLang="zh-CN" dirty="0" smtClean="0"/>
                  <a:t>E.g., x=1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en-US" altLang="zh-CN" dirty="0" smtClean="0"/>
                  <a:t> y=1, x=2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en-US" altLang="zh-CN" dirty="0" smtClean="0"/>
                  <a:t> y=2, x=3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en-US" altLang="zh-CN" dirty="0" smtClean="0"/>
                  <a:t> y=3.</a:t>
                </a:r>
              </a:p>
              <a:p>
                <a:r>
                  <a:rPr lang="en-US" altLang="zh-CN" dirty="0" smtClean="0"/>
                  <a:t>Mutually exclusive blocks</a:t>
                </a:r>
              </a:p>
              <a:p>
                <a:pPr lvl="1"/>
                <a:r>
                  <a:rPr lang="en-US" altLang="zh-CN" dirty="0" smtClean="0"/>
                  <a:t>E.g., x=1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altLang="zh-CN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altLang="zh-CN" dirty="0" smtClean="0"/>
                  <a:t>2, …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8800"/>
                <a:ext cx="3859530" cy="4548163"/>
              </a:xfrm>
              <a:blipFill rotWithShape="1">
                <a:blip r:embed="rId2"/>
                <a:stretch>
                  <a:fillRect l="-1738" t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396863" y="5705647"/>
            <a:ext cx="68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CFG</a:t>
            </a:r>
            <a:endParaRPr lang="zh-CN" altLang="en-US" sz="24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700778" y="1697380"/>
            <a:ext cx="4022168" cy="3864205"/>
            <a:chOff x="4420940" y="1318519"/>
            <a:chExt cx="4022168" cy="3864205"/>
          </a:xfrm>
        </p:grpSpPr>
        <p:sp>
          <p:nvSpPr>
            <p:cNvPr id="12" name="圆角矩形 11"/>
            <p:cNvSpPr/>
            <p:nvPr/>
          </p:nvSpPr>
          <p:spPr>
            <a:xfrm>
              <a:off x="4870940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x=1;</a:t>
              </a:r>
            </a:p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y=1;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870940" y="1853761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if(c0)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直接箭头连接符 13"/>
            <p:cNvCxnSpPr>
              <a:stCxn id="25" idx="4"/>
              <a:endCxn id="13" idx="0"/>
            </p:cNvCxnSpPr>
            <p:nvPr/>
          </p:nvCxnSpPr>
          <p:spPr>
            <a:xfrm>
              <a:off x="5410940" y="1498520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13" idx="2"/>
              <a:endCxn id="12" idx="0"/>
            </p:cNvCxnSpPr>
            <p:nvPr/>
          </p:nvCxnSpPr>
          <p:spPr>
            <a:xfrm>
              <a:off x="5410940" y="2213761"/>
              <a:ext cx="0" cy="107048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6117024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x=2;</a:t>
              </a:r>
            </a:p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y=2;</a:t>
              </a:r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117025" y="2569002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if(c1)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7" idx="2"/>
              <a:endCxn id="16" idx="0"/>
            </p:cNvCxnSpPr>
            <p:nvPr/>
          </p:nvCxnSpPr>
          <p:spPr>
            <a:xfrm flipH="1">
              <a:off x="6657024" y="2929002"/>
              <a:ext cx="1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箭头连接符 18"/>
            <p:cNvCxnSpPr>
              <a:stCxn id="12" idx="2"/>
              <a:endCxn id="31" idx="0"/>
            </p:cNvCxnSpPr>
            <p:nvPr/>
          </p:nvCxnSpPr>
          <p:spPr>
            <a:xfrm>
              <a:off x="5410940" y="3932243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箭头连接符 10"/>
            <p:cNvCxnSpPr>
              <a:stCxn id="13" idx="3"/>
              <a:endCxn id="17" idx="0"/>
            </p:cNvCxnSpPr>
            <p:nvPr/>
          </p:nvCxnSpPr>
          <p:spPr>
            <a:xfrm>
              <a:off x="5950940" y="2033761"/>
              <a:ext cx="706085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7363108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x=3;</a:t>
              </a:r>
            </a:p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y=3;</a:t>
              </a:r>
              <a:r>
                <a:rPr lang="en-US" altLang="zh-CN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直接箭头连接符 10"/>
            <p:cNvCxnSpPr>
              <a:stCxn id="17" idx="3"/>
              <a:endCxn id="21" idx="0"/>
            </p:cNvCxnSpPr>
            <p:nvPr/>
          </p:nvCxnSpPr>
          <p:spPr>
            <a:xfrm>
              <a:off x="7197025" y="2749002"/>
              <a:ext cx="706083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箭头连接符 10"/>
            <p:cNvCxnSpPr>
              <a:stCxn id="16" idx="2"/>
              <a:endCxn id="31" idx="3"/>
            </p:cNvCxnSpPr>
            <p:nvPr/>
          </p:nvCxnSpPr>
          <p:spPr>
            <a:xfrm rot="5400000">
              <a:off x="6261362" y="4071821"/>
              <a:ext cx="535241" cy="256084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箭头连接符 10"/>
            <p:cNvCxnSpPr>
              <a:stCxn id="21" idx="2"/>
              <a:endCxn id="31" idx="3"/>
            </p:cNvCxnSpPr>
            <p:nvPr/>
          </p:nvCxnSpPr>
          <p:spPr>
            <a:xfrm rot="5400000">
              <a:off x="6884404" y="3448779"/>
              <a:ext cx="535241" cy="1502168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5299897" y="1318519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18940" y="2252877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64115" y="1669095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49881" y="287742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40366" y="235901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false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420940" y="4287484"/>
              <a:ext cx="19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assert(x==y);</a:t>
              </a:r>
              <a:endParaRPr lang="zh-CN" altLang="en-US" b="1" baseline="-25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299897" y="5002723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3" name="直接箭头连接符 32"/>
            <p:cNvCxnSpPr>
              <a:stCxn id="31" idx="2"/>
              <a:endCxn id="32" idx="0"/>
            </p:cNvCxnSpPr>
            <p:nvPr/>
          </p:nvCxnSpPr>
          <p:spPr>
            <a:xfrm>
              <a:off x="5410940" y="4647484"/>
              <a:ext cx="0" cy="35523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7077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 Encoding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5645" y="4651764"/>
            <a:ext cx="64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SSA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82150" y="4347106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Program</a:t>
            </a:r>
            <a:endParaRPr lang="zh-CN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EA86CA5E-2B38-0F4D-8CCC-D33910165CDB}"/>
              </a:ext>
            </a:extLst>
          </p:cNvPr>
          <p:cNvSpPr txBox="1"/>
          <p:nvPr/>
        </p:nvSpPr>
        <p:spPr>
          <a:xfrm>
            <a:off x="712470" y="1792561"/>
            <a:ext cx="218521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(c0)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x=1;y=1;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(c1)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x=2;y=2;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x=3;y=3;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assert(x==y);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EA86CA5E-2B38-0F4D-8CCC-D33910165CDB}"/>
              </a:ext>
            </a:extLst>
          </p:cNvPr>
          <p:cNvSpPr txBox="1"/>
          <p:nvPr/>
        </p:nvSpPr>
        <p:spPr>
          <a:xfrm>
            <a:off x="4030118" y="1485271"/>
            <a:ext cx="4493538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(c0)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x1=1;y1=1;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(c1)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x2=2;y2=2;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x3=3;y3=3;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x4=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(c0,x1,ite(c1,x2,x3));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y4=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(c0,y1,ite(c1,y2,y3));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assert(x4==y4);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30530" y="5304820"/>
                <a:ext cx="8480911" cy="10156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000" b="0" dirty="0" smtClean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Courier New" pitchFamily="49" charset="0"/>
                      </a:rPr>
                      <m:t>𝑉𝐶</m:t>
                    </m:r>
                    <m:r>
                      <a:rPr lang="en-US" altLang="zh-CN" sz="2000" b="0" i="1" smtClean="0">
                        <a:latin typeface="Cambria Math"/>
                        <a:cs typeface="Courier New" pitchFamily="49" charset="0"/>
                      </a:rPr>
                      <m:t>≜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=2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=2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=3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=3</m:t>
                        </m:r>
                      </m:e>
                    </m:d>
                  </m:oMath>
                </a14:m>
                <a:endParaRPr lang="en-US" altLang="zh-CN" sz="2000" i="1" dirty="0">
                  <a:latin typeface="Cambria Math"/>
                  <a:cs typeface="Courier New" pitchFamily="49" charset="0"/>
                </a:endParaRPr>
              </a:p>
              <a:p>
                <a:r>
                  <a:rPr lang="en-US" altLang="zh-CN" sz="2000" b="0" dirty="0" smtClean="0">
                    <a:cs typeface="Courier New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= </m:t>
                        </m:r>
                        <m:r>
                          <a:rPr lang="en-US" altLang="zh-CN" sz="2000" b="0" i="1" dirty="0" err="1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𝑖𝑡𝑒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,</m:t>
                            </m:r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𝑖𝑡𝑒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000" b="0" i="1" dirty="0">
                        <a:solidFill>
                          <a:schemeClr val="dk1"/>
                        </a:solidFill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= </m:t>
                        </m:r>
                        <m:r>
                          <a:rPr lang="en-US" altLang="zh-CN" sz="2000" b="0" i="1" dirty="0" err="1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𝑖𝑡𝑒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,</m:t>
                            </m:r>
                            <m:r>
                              <a:rPr lang="en-US" altLang="zh-CN" sz="2000" b="0" i="1" dirty="0" err="1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𝑖𝑡𝑒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2000" i="1" dirty="0" smtClean="0">
                  <a:solidFill>
                    <a:schemeClr val="dk1"/>
                  </a:solidFill>
                  <a:latin typeface="Cambria Math"/>
                  <a:cs typeface="Courier New" pitchFamily="49" charset="0"/>
                </a:endParaRPr>
              </a:p>
              <a:p>
                <a:r>
                  <a:rPr lang="en-US" altLang="zh-CN" sz="2000" b="0" dirty="0" smtClean="0">
                    <a:solidFill>
                      <a:schemeClr val="dk1"/>
                    </a:solidFill>
                    <a:cs typeface="Courier New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chemeClr val="dk1"/>
                        </a:solidFill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dk1"/>
                        </a:solidFill>
                        <a:latin typeface="Cambria Math"/>
                        <a:cs typeface="Courier New" pitchFamily="49" charset="0"/>
                      </a:rPr>
                      <m:t> </m:t>
                    </m:r>
                  </m:oMath>
                </a14:m>
                <a:endParaRPr lang="en-US" altLang="zh-CN" sz="2000" i="1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" y="5304820"/>
                <a:ext cx="8480911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94159" y="6309671"/>
            <a:ext cx="2895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Verification Condition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3170359" y="2948675"/>
            <a:ext cx="557212" cy="24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5400000">
            <a:off x="4929302" y="4858252"/>
            <a:ext cx="422222" cy="24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Checking VC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6709" y="2754026"/>
                <a:ext cx="5033011" cy="27557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𝑉𝐶</m:t>
                    </m:r>
                  </m:oMath>
                </a14:m>
                <a:r>
                  <a:rPr lang="en-US" altLang="zh-CN" sz="2400" dirty="0"/>
                  <a:t> satisfiable or not? 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All possible assignments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will be checked by the solver, including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=1∧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∧…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2</m:t>
                      </m:r>
                      <m:r>
                        <a:rPr lang="en-US" altLang="zh-CN" sz="2400" i="1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1∧…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709" y="2754026"/>
                <a:ext cx="5033011" cy="2755706"/>
              </a:xfrm>
              <a:blipFill rotWithShape="1">
                <a:blip r:embed="rId2"/>
                <a:stretch>
                  <a:fillRect l="-1937" t="-3097" r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6710" y="1571020"/>
                <a:ext cx="8480911" cy="10156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000" b="0" dirty="0" smtClean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Courier New" pitchFamily="49" charset="0"/>
                      </a:rPr>
                      <m:t>𝑉𝐶</m:t>
                    </m:r>
                    <m:r>
                      <a:rPr lang="en-US" altLang="zh-CN" sz="2000" b="0" i="1" smtClean="0">
                        <a:latin typeface="Cambria Math"/>
                        <a:cs typeface="Courier New" pitchFamily="49" charset="0"/>
                      </a:rPr>
                      <m:t>≜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=2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=2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=3</m:t>
                        </m:r>
                      </m:e>
                    </m:d>
                    <m:r>
                      <a:rPr lang="en-US" altLang="zh-CN" sz="2000" b="0" i="1" dirty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/>
                            <a:cs typeface="Courier New" pitchFamily="49" charset="0"/>
                          </a:rPr>
                          <m:t>=3</m:t>
                        </m:r>
                      </m:e>
                    </m:d>
                  </m:oMath>
                </a14:m>
                <a:endParaRPr lang="en-US" altLang="zh-CN" sz="2000" i="1" dirty="0">
                  <a:latin typeface="Cambria Math"/>
                  <a:cs typeface="Courier New" pitchFamily="49" charset="0"/>
                </a:endParaRPr>
              </a:p>
              <a:p>
                <a:r>
                  <a:rPr lang="en-US" altLang="zh-CN" sz="2000" b="0" dirty="0" smtClean="0">
                    <a:cs typeface="Courier New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= </m:t>
                        </m:r>
                        <m:r>
                          <a:rPr lang="en-US" altLang="zh-CN" sz="2000" b="0" i="1" dirty="0" err="1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𝑖𝑡𝑒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,</m:t>
                            </m:r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𝑖𝑡𝑒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000" b="0" i="1" dirty="0">
                        <a:solidFill>
                          <a:schemeClr val="dk1"/>
                        </a:solidFill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= </m:t>
                        </m:r>
                        <m:r>
                          <a:rPr lang="en-US" altLang="zh-CN" sz="2000" b="0" i="1" dirty="0" err="1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𝑖𝑡𝑒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,</m:t>
                            </m:r>
                            <m:r>
                              <a:rPr lang="en-US" altLang="zh-CN" sz="2000" b="0" i="1" dirty="0" err="1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𝑖𝑡𝑒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dirty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2000" i="1" dirty="0" smtClean="0">
                  <a:solidFill>
                    <a:schemeClr val="dk1"/>
                  </a:solidFill>
                  <a:latin typeface="Cambria Math"/>
                  <a:cs typeface="Courier New" pitchFamily="49" charset="0"/>
                </a:endParaRPr>
              </a:p>
              <a:p>
                <a:r>
                  <a:rPr lang="en-US" altLang="zh-CN" sz="2000" b="0" dirty="0" smtClean="0">
                    <a:solidFill>
                      <a:schemeClr val="dk1"/>
                    </a:solidFill>
                    <a:cs typeface="Courier New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chemeClr val="dk1"/>
                        </a:solidFill>
                        <a:latin typeface="Cambria Math"/>
                        <a:cs typeface="Courier New" pitchFamily="49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dirty="0">
                            <a:solidFill>
                              <a:schemeClr val="dk1"/>
                            </a:solidFill>
                            <a:latin typeface="Cambria Math"/>
                            <a:cs typeface="Courier New" pitchFamily="49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dk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dk1"/>
                        </a:solidFill>
                        <a:latin typeface="Cambria Math"/>
                        <a:cs typeface="Courier New" pitchFamily="49" charset="0"/>
                      </a:rPr>
                      <m:t> </m:t>
                    </m:r>
                  </m:oMath>
                </a14:m>
                <a:endParaRPr lang="en-US" altLang="zh-CN" sz="2000" i="1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" y="1571020"/>
                <a:ext cx="8480911" cy="1015663"/>
              </a:xfrm>
              <a:prstGeom prst="rect">
                <a:avLst/>
              </a:prstGeom>
              <a:blipFill rotWithShape="1">
                <a:blip r:embed="rId3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6710" y="5517005"/>
            <a:ext cx="4842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Control-Flow is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Neglected </a:t>
            </a: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by SMT solvers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635369" y="2754026"/>
            <a:ext cx="3263031" cy="3207218"/>
            <a:chOff x="4420940" y="1318519"/>
            <a:chExt cx="4022168" cy="3864205"/>
          </a:xfrm>
        </p:grpSpPr>
        <p:sp>
          <p:nvSpPr>
            <p:cNvPr id="32" name="圆角矩形 31"/>
            <p:cNvSpPr/>
            <p:nvPr/>
          </p:nvSpPr>
          <p:spPr>
            <a:xfrm>
              <a:off x="4870940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x=1;</a:t>
              </a:r>
            </a:p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y=1;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870940" y="1853761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if(c0)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4" name="直接箭头连接符 33"/>
            <p:cNvCxnSpPr>
              <a:stCxn id="45" idx="4"/>
              <a:endCxn id="33" idx="0"/>
            </p:cNvCxnSpPr>
            <p:nvPr/>
          </p:nvCxnSpPr>
          <p:spPr>
            <a:xfrm>
              <a:off x="5410940" y="1498520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接箭头连接符 34"/>
            <p:cNvCxnSpPr>
              <a:stCxn id="33" idx="2"/>
              <a:endCxn id="32" idx="0"/>
            </p:cNvCxnSpPr>
            <p:nvPr/>
          </p:nvCxnSpPr>
          <p:spPr>
            <a:xfrm>
              <a:off x="5410940" y="2213761"/>
              <a:ext cx="0" cy="107048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6117024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x=2;</a:t>
              </a:r>
            </a:p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y=2;</a:t>
              </a:r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117025" y="2569002"/>
              <a:ext cx="10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if(c1)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7" idx="2"/>
              <a:endCxn id="36" idx="0"/>
            </p:cNvCxnSpPr>
            <p:nvPr/>
          </p:nvCxnSpPr>
          <p:spPr>
            <a:xfrm flipH="1">
              <a:off x="6657024" y="2929002"/>
              <a:ext cx="1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直接箭头连接符 38"/>
            <p:cNvCxnSpPr>
              <a:stCxn id="32" idx="2"/>
              <a:endCxn id="50" idx="0"/>
            </p:cNvCxnSpPr>
            <p:nvPr/>
          </p:nvCxnSpPr>
          <p:spPr>
            <a:xfrm>
              <a:off x="5410940" y="3932243"/>
              <a:ext cx="0" cy="35524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箭头连接符 10"/>
            <p:cNvCxnSpPr>
              <a:stCxn id="33" idx="3"/>
              <a:endCxn id="37" idx="0"/>
            </p:cNvCxnSpPr>
            <p:nvPr/>
          </p:nvCxnSpPr>
          <p:spPr>
            <a:xfrm>
              <a:off x="5950940" y="2033761"/>
              <a:ext cx="706085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圆角矩形 40"/>
            <p:cNvSpPr/>
            <p:nvPr/>
          </p:nvSpPr>
          <p:spPr>
            <a:xfrm>
              <a:off x="7363108" y="3284243"/>
              <a:ext cx="1080000" cy="648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x=3;</a:t>
              </a:r>
            </a:p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y=3;</a:t>
              </a:r>
              <a:r>
                <a:rPr lang="en-US" altLang="zh-CN" sz="1400" b="1" dirty="0" smtClean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zh-CN" altLang="en-US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2" name="直接箭头连接符 10"/>
            <p:cNvCxnSpPr>
              <a:stCxn id="37" idx="3"/>
              <a:endCxn id="41" idx="0"/>
            </p:cNvCxnSpPr>
            <p:nvPr/>
          </p:nvCxnSpPr>
          <p:spPr>
            <a:xfrm>
              <a:off x="7197025" y="2749002"/>
              <a:ext cx="706083" cy="535241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直接箭头连接符 10"/>
            <p:cNvCxnSpPr>
              <a:stCxn id="36" idx="2"/>
              <a:endCxn id="50" idx="3"/>
            </p:cNvCxnSpPr>
            <p:nvPr/>
          </p:nvCxnSpPr>
          <p:spPr>
            <a:xfrm rot="5400000">
              <a:off x="6261362" y="4071821"/>
              <a:ext cx="535241" cy="256084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直接箭头连接符 10"/>
            <p:cNvCxnSpPr>
              <a:stCxn id="41" idx="2"/>
              <a:endCxn id="50" idx="3"/>
            </p:cNvCxnSpPr>
            <p:nvPr/>
          </p:nvCxnSpPr>
          <p:spPr>
            <a:xfrm rot="5400000">
              <a:off x="6884404" y="3448779"/>
              <a:ext cx="535241" cy="1502168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99897" y="1318519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8940" y="2252877"/>
              <a:ext cx="538487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true</a:t>
              </a:r>
              <a:endParaRPr lang="zh-CN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64115" y="1669095"/>
              <a:ext cx="573194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false</a:t>
              </a:r>
              <a:endParaRPr lang="zh-CN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49881" y="2877428"/>
              <a:ext cx="538487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true</a:t>
              </a:r>
              <a:endParaRPr lang="zh-CN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40366" y="2359010"/>
              <a:ext cx="573194" cy="32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false</a:t>
              </a:r>
              <a:endParaRPr lang="zh-CN" altLang="en-US" sz="1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420940" y="4287484"/>
              <a:ext cx="1980000" cy="360000"/>
            </a:xfrm>
            <a:prstGeom prst="round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latin typeface="Courier New" pitchFamily="49" charset="0"/>
                  <a:cs typeface="Courier New" pitchFamily="49" charset="0"/>
                </a:rPr>
                <a:t>assert(x==y);</a:t>
              </a:r>
              <a:endParaRPr lang="zh-CN" altLang="en-US" sz="1400" b="1" baseline="-25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299897" y="5002723"/>
              <a:ext cx="222086" cy="180001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2" name="直接箭头连接符 51"/>
            <p:cNvCxnSpPr>
              <a:stCxn id="50" idx="2"/>
              <a:endCxn id="51" idx="0"/>
            </p:cNvCxnSpPr>
            <p:nvPr/>
          </p:nvCxnSpPr>
          <p:spPr>
            <a:xfrm>
              <a:off x="5410940" y="4647484"/>
              <a:ext cx="0" cy="35523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395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Application-specific information is neglected by the SMT solvers</a:t>
            </a:r>
          </a:p>
          <a:p>
            <a:endParaRPr lang="en-US" altLang="zh-CN" dirty="0"/>
          </a:p>
          <a:p>
            <a:r>
              <a:rPr lang="en-US" altLang="zh-CN" dirty="0" smtClean="0"/>
              <a:t>Control-flow is very useful information</a:t>
            </a:r>
          </a:p>
          <a:p>
            <a:endParaRPr lang="en-US" altLang="zh-CN" dirty="0"/>
          </a:p>
          <a:p>
            <a:r>
              <a:rPr lang="en-US" altLang="zh-CN" dirty="0" smtClean="0"/>
              <a:t>Can we utilize the control-flow information in the SMT solving?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1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清华主题1</Template>
  <TotalTime>6582</TotalTime>
  <Words>2215</Words>
  <Application>Microsoft Office PowerPoint</Application>
  <PresentationFormat>全屏显示(4:3)</PresentationFormat>
  <Paragraphs>430</Paragraphs>
  <Slides>29</Slides>
  <Notes>5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清华主题1</vt:lpstr>
      <vt:lpstr>Control Flow-Guided SMT Solving for Program Verification</vt:lpstr>
      <vt:lpstr>Outline</vt:lpstr>
      <vt:lpstr>Satisfiability Modulo Theory</vt:lpstr>
      <vt:lpstr>SMT-based Program Verifier</vt:lpstr>
      <vt:lpstr>Example</vt:lpstr>
      <vt:lpstr>Control-Flow Information</vt:lpstr>
      <vt:lpstr>SMT Encoding</vt:lpstr>
      <vt:lpstr>Checking VC</vt:lpstr>
      <vt:lpstr>Motivations</vt:lpstr>
      <vt:lpstr>Outline</vt:lpstr>
      <vt:lpstr>A Direct Idea</vt:lpstr>
      <vt:lpstr>SMT Solving</vt:lpstr>
      <vt:lpstr>DPLL(T)</vt:lpstr>
      <vt:lpstr>SMT solving is essentially a DFS</vt:lpstr>
      <vt:lpstr>Guided SMT Solving</vt:lpstr>
      <vt:lpstr>Heuristic 1</vt:lpstr>
      <vt:lpstr>Example</vt:lpstr>
      <vt:lpstr>Example</vt:lpstr>
      <vt:lpstr>Heuristic 2</vt:lpstr>
      <vt:lpstr>Branching Graph</vt:lpstr>
      <vt:lpstr>Enhanced decide()</vt:lpstr>
      <vt:lpstr>Example</vt:lpstr>
      <vt:lpstr>More in the paper</vt:lpstr>
      <vt:lpstr>Outline</vt:lpstr>
      <vt:lpstr>Implementation</vt:lpstr>
      <vt:lpstr>Evaluation</vt:lpstr>
      <vt:lpstr>Experimental Results</vt:lpstr>
      <vt:lpstr>Conclusion &amp; Future work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Brandy .</dc:creator>
  <cp:lastModifiedBy>Fei He</cp:lastModifiedBy>
  <cp:revision>211</cp:revision>
  <dcterms:created xsi:type="dcterms:W3CDTF">2018-08-05T08:59:09Z</dcterms:created>
  <dcterms:modified xsi:type="dcterms:W3CDTF">2018-11-24T06:36:11Z</dcterms:modified>
</cp:coreProperties>
</file>