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8" r:id="rId4"/>
    <p:sldMasterId id="2147483740" r:id="rId5"/>
    <p:sldMasterId id="2147483754" r:id="rId6"/>
  </p:sldMasterIdLst>
  <p:notesMasterIdLst>
    <p:notesMasterId r:id="rId20"/>
  </p:notesMasterIdLst>
  <p:sldIdLst>
    <p:sldId id="257" r:id="rId7"/>
    <p:sldId id="288" r:id="rId8"/>
    <p:sldId id="292" r:id="rId9"/>
    <p:sldId id="294" r:id="rId10"/>
    <p:sldId id="289" r:id="rId11"/>
    <p:sldId id="266" r:id="rId12"/>
    <p:sldId id="261" r:id="rId13"/>
    <p:sldId id="295" r:id="rId14"/>
    <p:sldId id="269" r:id="rId15"/>
    <p:sldId id="262" r:id="rId16"/>
    <p:sldId id="280" r:id="rId17"/>
    <p:sldId id="274" r:id="rId18"/>
    <p:sldId id="28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46" autoAdjust="0"/>
  </p:normalViewPr>
  <p:slideViewPr>
    <p:cSldViewPr snapToGrid="0">
      <p:cViewPr varScale="1">
        <p:scale>
          <a:sx n="73" d="100"/>
          <a:sy n="73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36AAD-EC94-44BD-B74A-55594A3FE2C8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97D4D-138F-424F-8BB9-A7B87B552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7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62ACCC-3A85-4D03-9980-ACE595E1A2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 smtClean="0">
                <a:ea typeface="宋体" charset="0"/>
              </a:rPr>
              <a:t>各位老师好，我是南京大学的陈正钊。我今天报告的原型工具名为</a:t>
            </a:r>
            <a:r>
              <a:rPr kumimoji="0" lang="en-US" altLang="zh-CN" dirty="0" smtClean="0">
                <a:ea typeface="宋体" charset="0"/>
              </a:rPr>
              <a:t>Quebio</a:t>
            </a:r>
            <a:r>
              <a:rPr kumimoji="0" lang="zh-CN" altLang="en-US" dirty="0" smtClean="0">
                <a:ea typeface="宋体" charset="0"/>
              </a:rPr>
              <a:t>，是基于语义的</a:t>
            </a:r>
            <a:r>
              <a:rPr kumimoji="0" lang="en-US" altLang="zh-CN" dirty="0" smtClean="0">
                <a:ea typeface="宋体" charset="0"/>
              </a:rPr>
              <a:t>Java</a:t>
            </a:r>
            <a:r>
              <a:rPr kumimoji="0" lang="zh-CN" altLang="en-US" dirty="0" smtClean="0">
                <a:ea typeface="宋体" charset="0"/>
              </a:rPr>
              <a:t>代码查询工具。这个工作是由我、马泽坤和姜人和完成的，指导老师是潘敏学老师、张天老师和李宣东老师。</a:t>
            </a:r>
            <a:endParaRPr kumimoji="0" 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9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我们的实验评估在一个模拟了现实查询情况的环境中进行。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查询请求方面我们从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上按照不同的数据类型分别筛选了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个问题构建查询请求，然后在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上抓取了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方法，并成功编码了其中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1226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个作为代码来源构建代码库。其中包含了可能能解决问题的代码，并且也包含了更多的与问题无关的实现其他功能的代码，这个代码库可以看作为现实中代码查询环境的模拟。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AF856-4984-9E42-8474-CF6EED9565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622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这个表格展示的是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个问题的查询结果。第一列是编号，第二列是问题描述，第三列是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方法数，第四列是能够进行全部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实例转换的代码数，第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 of First Correct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，指的是人工检查后确定的查询请求所需代码的排名，排名越高说明查询结果越好。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对其中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个查询找到了有效的方法，其中很多查询有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个以上的有效方法。在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个查询中，正确的方法排在第一位。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我们的工具在实验评估中采用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线程，平均查询时间为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秒。通过实验结果可以看出，我们工具在实际应用场景中的查询效果还是不错的。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AF856-4984-9E42-8474-CF6EED9565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AF856-4984-9E42-8474-CF6EED9565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97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AF856-4984-9E42-8474-CF6EED9565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这是我今天报告的大纲。首先我将介绍我们的研究背景和动机。然后用一个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Motivating Example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从用户使用的角度介绍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的功能，并介绍我们工具的技术原理以及整个代码查询的流程。之后我将列出我们的实验对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查询效果的评估。最后是使用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进行代码查询的视频演示。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AF856-4984-9E42-8474-CF6EED9565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88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代码查询在代码的分析测试和复用等工作中都具有十分重要的地位。已有实证研究表明，开发人员每天进行代码查询的频率很高。在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这样一个程序问答社区中，已经有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百多万条提问，其中关于如何实现特定功能代码的提问也非常多。同时，在当前的</a:t>
            </a:r>
            <a:r>
              <a:rPr lang="zh-CN" altLang="en-US" dirty="0" smtClean="0"/>
              <a:t>在线代码托管网站（如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）上有着海量的开源项目，在这些项目中，有很多实现好了的特定功能的代码。不难想象，</a:t>
            </a:r>
            <a:r>
              <a:rPr lang="en-US" altLang="zh-CN" dirty="0" smtClean="0"/>
              <a:t>StackOverflow</a:t>
            </a:r>
            <a:r>
              <a:rPr lang="zh-CN" altLang="en-US" dirty="0" smtClean="0"/>
              <a:t>上的一些问题应该能够直接对应到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上的一些代码片段。（点击动画）那我们能否用代码查询技术找到这些代码片段？这就是我们的研究目标：利用已有的代码回答</a:t>
            </a:r>
            <a:r>
              <a:rPr lang="en-US" altLang="zh-CN" dirty="0" err="1" smtClean="0"/>
              <a:t>StackOverflow</a:t>
            </a:r>
            <a:r>
              <a:rPr lang="zh-CN" altLang="en-US" dirty="0" smtClean="0"/>
              <a:t>上的问题。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AF856-4984-9E42-8474-CF6EED9565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14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接下来我们用一个</a:t>
            </a:r>
            <a:r>
              <a:rPr lang="en-US" altLang="zh-CN" b="0" dirty="0" smtClean="0">
                <a:latin typeface="+mn-lt"/>
              </a:rPr>
              <a:t>Motivating Example</a:t>
            </a:r>
            <a:r>
              <a:rPr lang="zh-CN" altLang="en-US" b="0" dirty="0" smtClean="0">
                <a:latin typeface="+mn-lt"/>
              </a:rPr>
              <a:t>来对</a:t>
            </a:r>
            <a:r>
              <a:rPr lang="en-US" altLang="zh-CN" b="0" dirty="0" smtClean="0">
                <a:latin typeface="+mn-lt"/>
              </a:rPr>
              <a:t>Quebio</a:t>
            </a:r>
            <a:r>
              <a:rPr lang="zh-CN" altLang="en-US" b="0" dirty="0" smtClean="0">
                <a:latin typeface="+mn-lt"/>
              </a:rPr>
              <a:t>的使用和原理进行介绍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。这个例子也是一个在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上提问的真实例子，我们要</a:t>
            </a:r>
            <a:r>
              <a:rPr lang="zh-CN" altLang="en-US" sz="1200" dirty="0" smtClean="0"/>
              <a:t>找到整型数组中最大元素的下标值，使用</a:t>
            </a:r>
            <a:r>
              <a:rPr lang="en-US" altLang="zh-CN" sz="1200" dirty="0" smtClean="0"/>
              <a:t>Quebio</a:t>
            </a:r>
            <a:r>
              <a:rPr lang="zh-CN" altLang="en-US" sz="1200" dirty="0" smtClean="0"/>
              <a:t>进行代码查询的话，首先要用输入输出实例来对代码的功能进行描述如下（点击动画），如表格中有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组输入输出实例，它所描述的代码输入是一个数组，输出是一个整型数字。在第一个</a:t>
            </a:r>
            <a:r>
              <a:rPr lang="en-US" altLang="zh-CN" sz="1200" dirty="0" smtClean="0"/>
              <a:t>I/O</a:t>
            </a:r>
            <a:r>
              <a:rPr lang="zh-CN" altLang="en-US" sz="1200" dirty="0" smtClean="0"/>
              <a:t>实例中，输入数组为</a:t>
            </a:r>
            <a:r>
              <a:rPr lang="en-US" altLang="zh-CN" sz="1200" dirty="0" smtClean="0"/>
              <a:t>[1]</a:t>
            </a:r>
            <a:r>
              <a:rPr lang="zh-CN" altLang="en-US" sz="1200" dirty="0" smtClean="0"/>
              <a:t>，其最大元素为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，下标为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，故代码应输出为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；在第二个</a:t>
            </a:r>
            <a:r>
              <a:rPr lang="en-US" altLang="zh-CN" sz="1200" dirty="0" smtClean="0"/>
              <a:t>I/O</a:t>
            </a:r>
            <a:r>
              <a:rPr lang="zh-CN" altLang="en-US" sz="1200" dirty="0" smtClean="0"/>
              <a:t>实例中，输入是一个两元素数组</a:t>
            </a:r>
            <a:r>
              <a:rPr lang="en-US" altLang="zh-CN" sz="1200" dirty="0" smtClean="0"/>
              <a:t>[1,2]</a:t>
            </a:r>
            <a:r>
              <a:rPr lang="zh-CN" altLang="en-US" sz="1200" dirty="0" smtClean="0"/>
              <a:t>，最大元素为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，下标为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，因此代码应输出应该为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。下面的同理。点击查询按钮，（点击动画）即可得到检索结果。那我们的工具是如何完成这些功能的呢。下面</a:t>
            </a:r>
            <a:r>
              <a:rPr lang="en-US" altLang="zh-CN" sz="1200" dirty="0" smtClean="0"/>
              <a:t>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AF856-4984-9E42-8474-CF6EED9565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19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下面介绍我们工具的技术原理，我们的代码查询技术是沿着一个“提取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展示”的框架来实现，“提取”即将代码中能够被有效利用或者应用需要的部分筛选出来，“转换”即把代码变换成一种中间表示形式以便于进行查询，“展示”即对按照查询要求所查到的结果代码进行展示。我们的方法采用了约束这一中间表示形式来进行代码的编码，而在查询时采用了以 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实例描述代码功能的查询规约。我们的工具取名</a:t>
            </a:r>
            <a:r>
              <a:rPr lang="en-US" altLang="zh-CN" dirty="0" smtClean="0"/>
              <a:t>Quebio</a:t>
            </a:r>
            <a:r>
              <a:rPr lang="zh-CN" altLang="en-US" dirty="0" smtClean="0"/>
              <a:t>也是由这个查询规约而来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97D4D-138F-424F-8BB9-A7B87B5522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29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技术框架分为编码和查询两部分，我们先看编码的技术原理（点击动画）。对于代码中的每个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首先构建它的控制流图，从中提取一组路径，然后将每个路径转换为约束，并通过求解约束的方式来过滤不可达的路径。通过这种方式，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最终构建了一个约束形式表示的代码库。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AF856-4984-9E42-8474-CF6EED9565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99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我们用刚才的例子，来对代码的编码和查询流程进行一个简单介绍。这是我们刚才查到的、从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上抓取的一段求数组中最大元素下标的代码，及其控制流图。我们从这个图中提取程序执行路径，通过遍历这个有向图得到从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基本块到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基本块的遍历结果就是程序可能的执行路径。以其中一条路径为例，程序的执行流如这个表的流程所示，这是数组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只有两个元素且第一个元素为最大元素的程序执行路径，右边是这条路径对应的约束。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AF856-4984-9E42-8474-CF6EED9565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7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接下来介绍代码查询的技术原理。在接收到一个查询请求后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首先将与查询请求中输入输出类型相同的方法筛选出来，然后将查询请求中输入输出的值和约束的变量绑定，并交给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求解器求解，求解成功，说明代码能够成功进行输入输出转换，也就是能完成查询请求中的功能，说明这就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是用户所需的代码。最后，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对结果代码进行排序，并向用户返回结果列表。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AF856-4984-9E42-8474-CF6EED9565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536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接下来对查询的流程进行一个简单介绍。由于查询时所搜索到的代码有时候并不一定全是所需代码。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我们引入了“正确度”的概念来对查询结果进行度量，查询结果的正确度为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代码能够完成输入输出转换的实例在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组实例中的比例。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可以看到，在我们查到的查询结果中第二个就是正确的代码。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AF856-4984-9E42-8474-CF6EED9565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8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7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2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34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7FAF88-269A-4B5F-93D9-8739143CDACF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9011F9-0C18-482F-8FB1-5C8A163A1A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3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C2F1F-423C-4A90-B2F9-8F4B8B179670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F4500-7046-442B-A564-E58A7D0296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713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34C1E-FF65-4FB3-96BF-6DE8F5D8223F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300AD-308F-427F-8E75-499994986A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281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F1BCC-0167-4DB1-AAB2-87F8F3C17A6E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542B8-0418-4660-80BA-543B3FB82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24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C1965-C957-4CDB-9AEA-AA56D96B2A54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15C54-2E78-4FC1-9511-2C9B7E90B7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91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FE394-00C2-406E-9EA7-04A28DA1D900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854DA-3B83-4B11-A774-3A60028AC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460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807A-911D-4127-AD9C-72F4414DDC9F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30822-D6DB-4430-945B-5306ACB7A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055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89740-E917-4B4D-832F-FB3609C32C0E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6749-7DA4-4A04-8D0B-D0B1B3953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2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27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3A295-6C26-4F36-A4D6-BE81512B5D39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E07D5-2CB0-4583-9B8F-715C6C3262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635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2D916-F3D0-4C62-9552-24F4D7A5E4A3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08F5-293B-4429-BE79-8727F7760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414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03AB-198A-45CD-9EA6-4FBD869C043B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FB70B-91A4-4869-9617-C9F1D117ED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5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tow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49725"/>
            <a:ext cx="7405688" cy="748846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 b="0" i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2800" b="1" i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CA26568-F181-2541-AF81-42EEB0FD371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318244"/>
            <a:ext cx="9144000" cy="5397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1665621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49725"/>
            <a:ext cx="7405688" cy="748846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 b="0" i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2800" b="1" i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CA26568-F181-2541-AF81-42EEB0FD371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318244"/>
            <a:ext cx="9144000" cy="5397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9A77CB-67ED-B04B-9C22-B982F39B4D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8751" y="251880"/>
            <a:ext cx="3810000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223DCE-922C-B843-AB29-21C65017EF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247" y="251880"/>
            <a:ext cx="1727200" cy="738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D50708-5A43-3B4C-A7AC-48BC130046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0990" y="251880"/>
            <a:ext cx="586419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04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153625"/>
            <a:ext cx="7405688" cy="870727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1226161"/>
            <a:ext cx="7405688" cy="1600200"/>
          </a:xfrm>
        </p:spPr>
        <p:txBody>
          <a:bodyPr anchor="ctr"/>
          <a:lstStyle>
            <a:lvl1pPr>
              <a:defRPr sz="2800"/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20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09692" y="6224639"/>
            <a:ext cx="933450" cy="457200"/>
          </a:xfrm>
          <a:ln/>
        </p:spPr>
        <p:txBody>
          <a:bodyPr/>
          <a:lstStyle>
            <a:lvl1pPr>
              <a:defRPr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40962DD-1CA7-7141-B05A-9DEE4B2DD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02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962DD-1CA7-7141-B05A-9DEE4B2D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7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32114"/>
            <a:ext cx="3994150" cy="5007429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8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4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8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132114"/>
            <a:ext cx="3995737" cy="5007429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8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4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8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EB3ECAB-11D4-8743-A3D6-5605ED2ED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77150" y="6359519"/>
            <a:ext cx="933450" cy="457200"/>
          </a:xfrm>
          <a:ln/>
        </p:spPr>
        <p:txBody>
          <a:bodyPr/>
          <a:lstStyle>
            <a:lvl1pPr>
              <a:defRPr/>
            </a:lvl1pPr>
          </a:lstStyle>
          <a:p>
            <a:fld id="{240962DD-1CA7-7141-B05A-9DEE4B2D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6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0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6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0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6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53350" y="6379028"/>
            <a:ext cx="933450" cy="457200"/>
          </a:xfrm>
          <a:ln/>
        </p:spPr>
        <p:txBody>
          <a:bodyPr/>
          <a:lstStyle>
            <a:lvl1pPr>
              <a:defRPr/>
            </a:lvl1pPr>
          </a:lstStyle>
          <a:p>
            <a:fld id="{240962DD-1CA7-7141-B05A-9DEE4B2D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46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962DD-1CA7-7141-B05A-9DEE4B2D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08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962DD-1CA7-7141-B05A-9DEE4B2D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3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32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8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20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962DD-1CA7-7141-B05A-9DEE4B2D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9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962DD-1CA7-7141-B05A-9DEE4B2D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27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962DD-1CA7-7141-B05A-9DEE4B2D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3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962DD-1CA7-7141-B05A-9DEE4B2D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7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tow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49725"/>
            <a:ext cx="7405688" cy="748846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 b="0" i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2800" b="1" i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CA26568-F181-2541-AF81-42EEB0FD371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318244"/>
            <a:ext cx="9144000" cy="5397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285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49725"/>
            <a:ext cx="7405688" cy="748846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 b="0" i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2800" b="1" i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CA26568-F181-2541-AF81-42EEB0FD371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318244"/>
            <a:ext cx="9144000" cy="5397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9A77CB-67ED-B04B-9C22-B982F39B4D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8751" y="251880"/>
            <a:ext cx="3810000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223DCE-922C-B843-AB29-21C65017EF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247" y="251880"/>
            <a:ext cx="1727200" cy="738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D50708-5A43-3B4C-A7AC-48BC130046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0990" y="251880"/>
            <a:ext cx="586419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218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153625"/>
            <a:ext cx="7405688" cy="870727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1226161"/>
            <a:ext cx="7405688" cy="1600200"/>
          </a:xfrm>
        </p:spPr>
        <p:txBody>
          <a:bodyPr anchor="ctr"/>
          <a:lstStyle>
            <a:lvl1pPr>
              <a:defRPr sz="2800"/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28063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09692" y="6224639"/>
            <a:ext cx="933450" cy="457200"/>
          </a:xfrm>
          <a:ln/>
        </p:spPr>
        <p:txBody>
          <a:bodyPr/>
          <a:lstStyle>
            <a:lvl1pPr>
              <a:defRPr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4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318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92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32114"/>
            <a:ext cx="3994150" cy="5007429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8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4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8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132114"/>
            <a:ext cx="3995737" cy="5007429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8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4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8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EB3ECAB-11D4-8743-A3D6-5605ED2ED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77150" y="6359519"/>
            <a:ext cx="933450" cy="457200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296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0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6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0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6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53350" y="6379028"/>
            <a:ext cx="933450" cy="457200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488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89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702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32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8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20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62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128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684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869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tow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49725"/>
            <a:ext cx="7405688" cy="748846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 b="0" i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2800" b="1" i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CA26568-F181-2541-AF81-42EEB0FD371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318244"/>
            <a:ext cx="9144000" cy="5397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05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871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49725"/>
            <a:ext cx="7405688" cy="748846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 b="0" i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2800" b="1" i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CA26568-F181-2541-AF81-42EEB0FD371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318244"/>
            <a:ext cx="9144000" cy="5397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9A77CB-67ED-B04B-9C22-B982F39B4D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8751" y="251880"/>
            <a:ext cx="3810000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223DCE-922C-B843-AB29-21C65017EF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247" y="251880"/>
            <a:ext cx="1727200" cy="738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D50708-5A43-3B4C-A7AC-48BC130046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0990" y="251880"/>
            <a:ext cx="586419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038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153625"/>
            <a:ext cx="7405688" cy="870727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1226161"/>
            <a:ext cx="7405688" cy="1600200"/>
          </a:xfrm>
        </p:spPr>
        <p:txBody>
          <a:bodyPr anchor="ctr"/>
          <a:lstStyle>
            <a:lvl1pPr>
              <a:defRPr sz="2800"/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25964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09692" y="6224639"/>
            <a:ext cx="933450" cy="457200"/>
          </a:xfrm>
          <a:ln/>
        </p:spPr>
        <p:txBody>
          <a:bodyPr/>
          <a:lstStyle>
            <a:lvl1pPr>
              <a:defRPr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413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711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32114"/>
            <a:ext cx="3994150" cy="5007429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8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4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8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132114"/>
            <a:ext cx="3995737" cy="5007429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8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4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8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EB3ECAB-11D4-8743-A3D6-5605ED2ED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77150" y="6359519"/>
            <a:ext cx="933450" cy="457200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730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0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6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0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6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53350" y="6379028"/>
            <a:ext cx="933450" cy="457200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68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814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816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32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8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20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854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4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212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22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527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tow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49725"/>
            <a:ext cx="7405688" cy="748846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 b="0" i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2800" b="1" i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CA26568-F181-2541-AF81-42EEB0FD371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318244"/>
            <a:ext cx="9144000" cy="5397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9186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49725"/>
            <a:ext cx="7405688" cy="748846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 b="0" i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2800" b="1" i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CA26568-F181-2541-AF81-42EEB0FD371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318244"/>
            <a:ext cx="9144000" cy="5397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9A77CB-67ED-B04B-9C22-B982F39B4D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8751" y="251880"/>
            <a:ext cx="3810000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223DCE-922C-B843-AB29-21C65017EF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247" y="251880"/>
            <a:ext cx="1727200" cy="738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D50708-5A43-3B4C-A7AC-48BC130046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0990" y="251880"/>
            <a:ext cx="586419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196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153625"/>
            <a:ext cx="7405688" cy="870727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1226161"/>
            <a:ext cx="7405688" cy="1600200"/>
          </a:xfrm>
        </p:spPr>
        <p:txBody>
          <a:bodyPr anchor="ctr"/>
          <a:lstStyle>
            <a:lvl1pPr>
              <a:defRPr sz="2800"/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2033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09692" y="6224639"/>
            <a:ext cx="933450" cy="457200"/>
          </a:xfrm>
          <a:ln/>
        </p:spPr>
        <p:txBody>
          <a:bodyPr/>
          <a:lstStyle>
            <a:lvl1pPr>
              <a:defRPr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747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46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32114"/>
            <a:ext cx="3994150" cy="5007429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8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4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8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132114"/>
            <a:ext cx="3995737" cy="5007429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8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4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8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FEB3ECAB-11D4-8743-A3D6-5605ED2ED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77150" y="6359519"/>
            <a:ext cx="933450" cy="457200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588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0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6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0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8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16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53350" y="6379028"/>
            <a:ext cx="933450" cy="457200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939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53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415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47675" marR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3200"/>
            </a:lvl1pPr>
            <a:lvl2pPr marL="889000" marR="0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 sz="2800"/>
            </a:lvl2pPr>
            <a:lvl3pPr marL="1293813" marR="0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400"/>
            </a:lvl3pPr>
            <a:lvl4pPr marL="1681163" marR="0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 sz="2000"/>
            </a:lvl4pPr>
            <a:lvl5pPr marL="207010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889000" marR="0" lvl="1" indent="-4397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6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1293813" marR="0" lvl="2" indent="-4032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681163" marR="0" lvl="3" indent="-3857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33"/>
              </a:buClr>
              <a:buSzPct val="75000"/>
              <a:buFont typeface="Wingdings" panose="05000000000000000000" pitchFamily="2" charset="2"/>
              <a:buChar char="¡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2070100" marR="0" lvl="4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63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743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083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6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3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4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1.xml"/><Relationship Id="rId14" Type="http://schemas.openxmlformats.org/officeDocument/2006/relationships/theme" Target="../theme/theme5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4.xml"/><Relationship Id="rId14" Type="http://schemas.openxmlformats.org/officeDocument/2006/relationships/theme" Target="../theme/theme6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3E8D-5413-4165-836E-3E92F43AE43E}" type="datetimeFigureOut">
              <a:rPr lang="zh-CN" altLang="en-US" smtClean="0"/>
              <a:t>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30A8-D3BB-4D38-B508-C926D7CB1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5A59E8-45BC-4A10-A708-8D7A9BBA9277}" type="datetime1">
              <a:rPr lang="zh-CN" altLang="en-US"/>
              <a:pPr>
                <a:defRPr/>
              </a:pPr>
              <a:t>18/11/22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7C29E0-8B40-45BA-A346-42B7EC8A5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39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36127"/>
            <a:ext cx="8142286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856" y="1169282"/>
            <a:ext cx="8142286" cy="49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09692" y="6224639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40962DD-1CA7-7141-B05A-9DEE4B2DD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7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i="0">
          <a:solidFill>
            <a:schemeClr val="tx1"/>
          </a:solidFill>
          <a:latin typeface="Times New Roman" panose="02020603050405020304" pitchFamily="18" charset="0"/>
          <a:ea typeface="Microsoft YaHei" panose="020B0503020204020204" pitchFamily="34" charset="-122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6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36127"/>
            <a:ext cx="8142286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856" y="1169282"/>
            <a:ext cx="8142286" cy="49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09692" y="6224639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i="0">
          <a:solidFill>
            <a:schemeClr val="tx1"/>
          </a:solidFill>
          <a:latin typeface="Times New Roman" panose="02020603050405020304" pitchFamily="18" charset="0"/>
          <a:ea typeface="Microsoft YaHei" panose="020B0503020204020204" pitchFamily="34" charset="-122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6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36127"/>
            <a:ext cx="8142286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856" y="1169282"/>
            <a:ext cx="8142286" cy="49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09692" y="6224639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2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i="0">
          <a:solidFill>
            <a:schemeClr val="tx1"/>
          </a:solidFill>
          <a:latin typeface="Times New Roman" panose="02020603050405020304" pitchFamily="18" charset="0"/>
          <a:ea typeface="Microsoft YaHei" panose="020B0503020204020204" pitchFamily="34" charset="-122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6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36127"/>
            <a:ext cx="8142286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title style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856" y="1169282"/>
            <a:ext cx="8142286" cy="49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09692" y="6224639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i="0">
          <a:solidFill>
            <a:schemeClr val="tx1"/>
          </a:solidFill>
          <a:latin typeface="Times New Roman" panose="02020603050405020304" pitchFamily="18" charset="0"/>
          <a:ea typeface="Microsoft YaHei" panose="020B0503020204020204" pitchFamily="34" charset="-122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6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7D1E7C-C98C-45F9-AD0E-98F713E3F647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18/11/22</a:t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80F6A2-2B47-40F2-A8F0-6DFC35E78A4D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667" y="1989137"/>
            <a:ext cx="7864813" cy="1897062"/>
          </a:xfrm>
        </p:spPr>
        <p:txBody>
          <a:bodyPr/>
          <a:lstStyle/>
          <a:p>
            <a:pPr eaLnBrk="1" hangingPunct="1"/>
            <a:r>
              <a:rPr kumimoji="0" lang="en-US" altLang="zh-CN" b="1" dirty="0" smtClean="0"/>
              <a:t/>
            </a:r>
            <a:br>
              <a:rPr kumimoji="0" lang="en-US" altLang="zh-CN" b="1" dirty="0" smtClean="0"/>
            </a:br>
            <a:r>
              <a:rPr kumimoji="0" lang="en-US" altLang="zh-CN" b="1" dirty="0"/>
              <a:t>QUEBIO</a:t>
            </a:r>
            <a:r>
              <a:rPr kumimoji="0" lang="zh-CN" altLang="en-US" b="1" dirty="0"/>
              <a:t>：基于语义的 </a:t>
            </a:r>
            <a:r>
              <a:rPr kumimoji="0" lang="en-US" altLang="zh-CN" b="1" dirty="0"/>
              <a:t>Java </a:t>
            </a:r>
            <a:r>
              <a:rPr kumimoji="0" lang="zh-CN" altLang="en-US" b="1" dirty="0"/>
              <a:t>代码查询工具</a:t>
            </a:r>
            <a:r>
              <a:rPr kumimoji="0" lang="zh-CN" altLang="en-US" b="1" dirty="0" smtClean="0">
                <a:latin typeface="Cambria Math" panose="02040503050406030204" pitchFamily="18" charset="0"/>
              </a:rPr>
              <a:t/>
            </a:r>
            <a:br>
              <a:rPr kumimoji="0" lang="zh-CN" altLang="en-US" b="1" dirty="0" smtClean="0">
                <a:latin typeface="Cambria Math" panose="02040503050406030204" pitchFamily="18" charset="0"/>
              </a:rPr>
            </a:br>
            <a:endParaRPr kumimoji="0" lang="zh-CN" altLang="zh-CN" b="1" dirty="0" smtClean="0">
              <a:latin typeface="Cambria Math" panose="02040503050406030204" pitchFamily="18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4581525"/>
            <a:ext cx="4356100" cy="1195388"/>
          </a:xfrm>
        </p:spPr>
        <p:txBody>
          <a:bodyPr/>
          <a:lstStyle/>
          <a:p>
            <a:pPr eaLnBrk="1" hangingPunct="1"/>
            <a:endParaRPr kumimoji="0" lang="en-US" altLang="zh-CN" sz="2400" b="1" dirty="0" smtClean="0">
              <a:solidFill>
                <a:schemeClr val="tx2"/>
              </a:solidFill>
            </a:endParaRPr>
          </a:p>
          <a:p>
            <a:pPr eaLnBrk="1" hangingPunct="1"/>
            <a:endParaRPr kumimoji="0" lang="en-US" altLang="zh-CN" sz="3200" b="1" dirty="0" smtClean="0">
              <a:solidFill>
                <a:schemeClr val="tx2"/>
              </a:solidFill>
            </a:endParaRPr>
          </a:p>
          <a:p>
            <a:pPr eaLnBrk="1" hangingPunct="1"/>
            <a:endParaRPr kumimoji="0" lang="en-US" altLang="zh-CN" sz="3200" dirty="0" smtClean="0"/>
          </a:p>
        </p:txBody>
      </p:sp>
      <p:sp>
        <p:nvSpPr>
          <p:cNvPr id="4102" name="文本框 1"/>
          <p:cNvSpPr txBox="1">
            <a:spLocks noChangeArrowheads="1"/>
          </p:cNvSpPr>
          <p:nvPr/>
        </p:nvSpPr>
        <p:spPr bwMode="auto">
          <a:xfrm>
            <a:off x="2307251" y="4049196"/>
            <a:ext cx="4459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92929"/>
                </a:solidFill>
              </a:rPr>
              <a:t>陈正钊</a:t>
            </a:r>
            <a:r>
              <a:rPr lang="zh-CN" altLang="en-US" dirty="0">
                <a:solidFill>
                  <a:srgbClr val="292929"/>
                </a:solidFill>
              </a:rPr>
              <a:t> </a:t>
            </a:r>
            <a:r>
              <a:rPr lang="zh-CN" altLang="en-US" dirty="0" smtClean="0">
                <a:solidFill>
                  <a:srgbClr val="292929"/>
                </a:solidFill>
              </a:rPr>
              <a:t>马泽坤 姜</a:t>
            </a:r>
            <a:r>
              <a:rPr lang="zh-CN" altLang="en-US" dirty="0">
                <a:solidFill>
                  <a:srgbClr val="292929"/>
                </a:solidFill>
              </a:rPr>
              <a:t>人和 </a:t>
            </a:r>
            <a:r>
              <a:rPr lang="zh-CN" altLang="en-US" dirty="0" smtClean="0">
                <a:solidFill>
                  <a:srgbClr val="292929"/>
                </a:solidFill>
              </a:rPr>
              <a:t>潘敏学 </a:t>
            </a:r>
            <a:r>
              <a:rPr lang="zh-CN" altLang="en-US" dirty="0">
                <a:solidFill>
                  <a:srgbClr val="292929"/>
                </a:solidFill>
              </a:rPr>
              <a:t>张天 </a:t>
            </a:r>
            <a:r>
              <a:rPr lang="zh-CN" altLang="en-US" dirty="0" smtClean="0">
                <a:solidFill>
                  <a:srgbClr val="292929"/>
                </a:solidFill>
              </a:rPr>
              <a:t>李宣东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7882" y="4581525"/>
            <a:ext cx="6018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南京大学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计算机软件新技术国家重点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实验室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南京大学计算机科学与技术系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09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91A90-9F69-224B-B5DF-3CCF21E2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+mn-lt"/>
              </a:rPr>
              <a:t>实验评估</a:t>
            </a:r>
            <a:endParaRPr lang="en-US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207BEC-F4C6-404E-A682-DAAA1EC9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查询请求：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StackOverflow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35</a:t>
            </a:r>
            <a:r>
              <a:rPr lang="zh-CN" altLang="en-US" dirty="0" smtClean="0"/>
              <a:t>个问题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基本数据类型：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String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数组与容器类：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代码库：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</a:t>
            </a:r>
            <a:r>
              <a:rPr lang="zh-CN" altLang="en-US" dirty="0" smtClean="0"/>
              <a:t>个项目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1226/32261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方法成功编码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747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91A90-9F69-224B-B5DF-3CCF21E2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299" y="236127"/>
            <a:ext cx="3797299" cy="576262"/>
          </a:xfrm>
        </p:spPr>
        <p:txBody>
          <a:bodyPr/>
          <a:lstStyle/>
          <a:p>
            <a:r>
              <a:rPr lang="zh-CN" altLang="en-US" b="0" dirty="0" smtClean="0">
                <a:latin typeface="+mn-lt"/>
              </a:rPr>
              <a:t>实验评估</a:t>
            </a:r>
            <a:endParaRPr lang="en-US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207BEC-F4C6-404E-A682-DAAA1EC9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70834" y="938211"/>
            <a:ext cx="387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RFC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Rank of First Correct</a:t>
            </a:r>
            <a:endParaRPr lang="zh-CN" altLang="en-US" sz="2000" dirty="0"/>
          </a:p>
        </p:txBody>
      </p:sp>
      <p:sp>
        <p:nvSpPr>
          <p:cNvPr id="13" name="内容占位符 3"/>
          <p:cNvSpPr>
            <a:spLocks noGrp="1"/>
          </p:cNvSpPr>
          <p:nvPr>
            <p:ph idx="1"/>
          </p:nvPr>
        </p:nvSpPr>
        <p:spPr>
          <a:xfrm>
            <a:off x="4861339" y="4585272"/>
            <a:ext cx="4090597" cy="1154695"/>
          </a:xfrm>
        </p:spPr>
        <p:txBody>
          <a:bodyPr/>
          <a:lstStyle/>
          <a:p>
            <a:r>
              <a:rPr lang="zh-CN" altLang="en-US" dirty="0" smtClean="0"/>
              <a:t>平均查询时间</a:t>
            </a:r>
            <a:r>
              <a:rPr lang="en-US" altLang="zh-CN" dirty="0" smtClean="0"/>
              <a:t>48s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线程）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xmlns="" id="{0FEE6203-F369-2A47-A84C-2DB848CB1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55592"/>
              </p:ext>
            </p:extLst>
          </p:nvPr>
        </p:nvGraphicFramePr>
        <p:xfrm>
          <a:off x="1" y="0"/>
          <a:ext cx="4624944" cy="68514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6721">
                  <a:extLst>
                    <a:ext uri="{9D8B030D-6E8A-4147-A177-3AD203B41FA5}">
                      <a16:colId xmlns:a16="http://schemas.microsoft.com/office/drawing/2014/main" xmlns="" val="3552341784"/>
                    </a:ext>
                  </a:extLst>
                </a:gridCol>
                <a:gridCol w="3216266">
                  <a:extLst>
                    <a:ext uri="{9D8B030D-6E8A-4147-A177-3AD203B41FA5}">
                      <a16:colId xmlns:a16="http://schemas.microsoft.com/office/drawing/2014/main" xmlns="" val="1259619417"/>
                    </a:ext>
                  </a:extLst>
                </a:gridCol>
                <a:gridCol w="311656">
                  <a:extLst>
                    <a:ext uri="{9D8B030D-6E8A-4147-A177-3AD203B41FA5}">
                      <a16:colId xmlns:a16="http://schemas.microsoft.com/office/drawing/2014/main" xmlns="" val="3140880488"/>
                    </a:ext>
                  </a:extLst>
                </a:gridCol>
                <a:gridCol w="361519">
                  <a:extLst>
                    <a:ext uri="{9D8B030D-6E8A-4147-A177-3AD203B41FA5}">
                      <a16:colId xmlns:a16="http://schemas.microsoft.com/office/drawing/2014/main" xmlns="" val="4090299283"/>
                    </a:ext>
                  </a:extLst>
                </a:gridCol>
                <a:gridCol w="448782">
                  <a:extLst>
                    <a:ext uri="{9D8B030D-6E8A-4147-A177-3AD203B41FA5}">
                      <a16:colId xmlns:a16="http://schemas.microsoft.com/office/drawing/2014/main" xmlns="" val="3304389106"/>
                    </a:ext>
                  </a:extLst>
                </a:gridCol>
              </a:tblGrid>
              <a:tr h="17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" marR="6097" marT="6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Question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" marR="6097" marT="609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#L</a:t>
                      </a:r>
                    </a:p>
                  </a:txBody>
                  <a:tcPr marL="7200" marR="6097" marT="609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#V</a:t>
                      </a:r>
                    </a:p>
                  </a:txBody>
                  <a:tcPr marL="7200" marR="6097" marT="6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RFC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" marR="6097" marT="6097" marB="0" anchor="ctr"/>
                </a:tc>
                <a:extLst>
                  <a:ext uri="{0D108BD9-81ED-4DB2-BD59-A6C34878D82A}">
                    <a16:rowId xmlns:a16="http://schemas.microsoft.com/office/drawing/2014/main" xmlns="" val="4270005361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Q1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Get the separate digits of an int number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362760960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Q2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Reverse an int value without using array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677107963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Q3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Concatenate int values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1656037761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Q4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Sorting integers in order lowest to highest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1856213675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Q5</a:t>
                      </a: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 Convert letters in a string to a number </a:t>
                      </a: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/>
                        <a:t>13</a:t>
                      </a: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/>
                        <a:t>4</a:t>
                      </a: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/>
                        <a:t>1</a:t>
                      </a: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973023784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Rounding a double to turn it into an int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726649276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Dividing two integers to a double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94700963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Round a double to 2 decimal places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2006747872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Q9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Checking if an int is prime more efficiently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3839155826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Pad an integers with zeros on the left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962102031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Convert a String to an int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421785787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Check if a String is numeric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428634400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Q13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Count the number of a char in a String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4083462316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Reverse a string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3071865904"/>
                  </a:ext>
                </a:extLst>
              </a:tr>
              <a:tr h="19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Check whether a string is not null and not empty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2502522108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Check string for palindrome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3114755823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Concatenate two strings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702428245"/>
                  </a:ext>
                </a:extLst>
              </a:tr>
              <a:tr h="19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Evaluating a math expression given in string form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3125896075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Convert an ArrayList to a string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505779300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Q20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Remove the last character from a string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953756333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Test if an array contains a certain value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3429520686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Concatenate two arrays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1931217580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Reverse an int array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4001843323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Remove objects from an array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131559510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Add new elements to an array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91039466"/>
                  </a:ext>
                </a:extLst>
              </a:tr>
              <a:tr h="19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Finding the max value in an array of primitives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992107681"/>
                  </a:ext>
                </a:extLst>
              </a:tr>
              <a:tr h="19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Finding the min value in an array of primitives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80798756"/>
                  </a:ext>
                </a:extLst>
              </a:tr>
              <a:tr h="19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Q28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Finding index of maximum from slice of an array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2963219621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Sort an array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1365462199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Array Finding Duplicates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3489900291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Array Sort descending?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3727509593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Q32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Find the index of an element in an array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1362857804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Remove repeated elements from ArrayList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2129034277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Intersection of ArrayLists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2437749606"/>
                  </a:ext>
                </a:extLst>
              </a:tr>
              <a:tr h="17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Q35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Union of ArrayLists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97" marR="6097" marT="6097" marB="0" anchor="b"/>
                </a:tc>
                <a:extLst>
                  <a:ext uri="{0D108BD9-81ED-4DB2-BD59-A6C34878D82A}">
                    <a16:rowId xmlns:a16="http://schemas.microsoft.com/office/drawing/2014/main" xmlns="" val="3298591379"/>
                  </a:ext>
                </a:extLst>
              </a:tr>
            </a:tbl>
          </a:graphicData>
        </a:graphic>
      </p:graphicFrame>
      <p:pic>
        <p:nvPicPr>
          <p:cNvPr id="11" name="Picture 24">
            <a:extLst>
              <a:ext uri="{FF2B5EF4-FFF2-40B4-BE49-F238E27FC236}">
                <a16:creationId xmlns:a16="http://schemas.microsoft.com/office/drawing/2014/main" xmlns="" id="{DAEDB450-136E-D742-A56C-A031EBFE7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32253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5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91A90-9F69-224B-B5DF-3CCF21E2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+mn-lt"/>
              </a:rPr>
              <a:t>视频演示</a:t>
            </a:r>
            <a:endParaRPr lang="en-US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207BEC-F4C6-404E-A682-DAAA1EC9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0856" y="1169282"/>
            <a:ext cx="8142286" cy="4927064"/>
          </a:xfrm>
        </p:spPr>
        <p:txBody>
          <a:bodyPr/>
          <a:lstStyle/>
          <a:p>
            <a:r>
              <a:rPr lang="en-US" altLang="zh-CN" dirty="0"/>
              <a:t>http://srepo.nju.edu.cn/quebio/video.mp4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A13AB92C-F513-3A41-BB31-0103874E9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69"/>
          <a:stretch/>
        </p:blipFill>
        <p:spPr>
          <a:xfrm>
            <a:off x="226259" y="1907084"/>
            <a:ext cx="4315359" cy="3840307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CADEB50F-04C0-A042-B389-5F26489B2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35" y="1919840"/>
            <a:ext cx="4179869" cy="40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33088D5-99E6-B746-AEFD-DB95B355AC33}"/>
              </a:ext>
            </a:extLst>
          </p:cNvPr>
          <p:cNvSpPr/>
          <p:nvPr/>
        </p:nvSpPr>
        <p:spPr>
          <a:xfrm>
            <a:off x="1161237" y="360295"/>
            <a:ext cx="18004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3AB92C-F513-3A41-BB31-0103874E9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69"/>
          <a:stretch/>
        </p:blipFill>
        <p:spPr>
          <a:xfrm>
            <a:off x="167893" y="2656114"/>
            <a:ext cx="4315359" cy="3473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ADEB50F-04C0-A042-B389-5F26489B2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669" y="2668868"/>
            <a:ext cx="4179869" cy="3621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C9E498-4070-2043-8E29-AC7C585B9406}"/>
              </a:ext>
            </a:extLst>
          </p:cNvPr>
          <p:cNvSpPr txBox="1"/>
          <p:nvPr/>
        </p:nvSpPr>
        <p:spPr>
          <a:xfrm>
            <a:off x="1711762" y="5578122"/>
            <a:ext cx="371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Try</a:t>
            </a:r>
            <a:r>
              <a:rPr lang="en-US" sz="3200" i="1" dirty="0"/>
              <a:t> </a:t>
            </a:r>
            <a:r>
              <a:rPr lang="en-US" sz="3200" dirty="0"/>
              <a:t>Quebio</a:t>
            </a:r>
            <a:r>
              <a:rPr lang="en-US" sz="3200" i="1" dirty="0"/>
              <a:t> </a:t>
            </a:r>
            <a:r>
              <a:rPr lang="en-US" sz="3200" dirty="0"/>
              <a:t>yourself!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8317A08-27A6-A04F-918D-41857608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2DD-1CA7-7141-B05A-9DEE4B2DDAC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2" name="图片 36">
            <a:extLst>
              <a:ext uri="{FF2B5EF4-FFF2-40B4-BE49-F238E27FC236}">
                <a16:creationId xmlns:a16="http://schemas.microsoft.com/office/drawing/2014/main" xmlns="" id="{00B1369D-E142-D24A-9684-F908DFE5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41" y="423640"/>
            <a:ext cx="1778000" cy="1778000"/>
          </a:xfrm>
          <a:prstGeom prst="rect">
            <a:avLst/>
          </a:prstGeom>
        </p:spPr>
      </p:pic>
      <p:pic>
        <p:nvPicPr>
          <p:cNvPr id="23" name="图片 35">
            <a:extLst>
              <a:ext uri="{FF2B5EF4-FFF2-40B4-BE49-F238E27FC236}">
                <a16:creationId xmlns:a16="http://schemas.microsoft.com/office/drawing/2014/main" xmlns="" id="{EACEC2DE-2B60-724A-A670-D64AC6210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9783" y="423640"/>
            <a:ext cx="1778000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800E88-AB20-4242-94EB-3E04A73C6FAE}"/>
              </a:ext>
            </a:extLst>
          </p:cNvPr>
          <p:cNvSpPr txBox="1"/>
          <p:nvPr/>
        </p:nvSpPr>
        <p:spPr>
          <a:xfrm>
            <a:off x="5243526" y="2235199"/>
            <a:ext cx="103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Website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16D718D-99ED-9643-822A-4B512391F953}"/>
              </a:ext>
            </a:extLst>
          </p:cNvPr>
          <p:cNvSpPr txBox="1"/>
          <p:nvPr/>
        </p:nvSpPr>
        <p:spPr>
          <a:xfrm>
            <a:off x="7356755" y="2235199"/>
            <a:ext cx="79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10983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6D928-99E3-9045-A157-93706C47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+mn-lt"/>
              </a:rPr>
              <a:t>目录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A8958-6161-7342-8932-CB2AB136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06" y="829131"/>
            <a:ext cx="3332205" cy="3583554"/>
          </a:xfrm>
        </p:spPr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en-US" altLang="zh-CN" dirty="0"/>
              <a:t>Motivating Example</a:t>
            </a:r>
          </a:p>
          <a:p>
            <a:r>
              <a:rPr lang="zh-CN" altLang="en-US" dirty="0" smtClean="0"/>
              <a:t>技术</a:t>
            </a:r>
            <a:r>
              <a:rPr lang="zh-CN" altLang="en-US" dirty="0"/>
              <a:t>原理</a:t>
            </a:r>
            <a:endParaRPr lang="en-US" altLang="zh-CN" dirty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视频演示</a:t>
            </a:r>
            <a:endParaRPr lang="en-US" altLang="zh-CN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6C31E3-CE7D-E943-8ED1-444A5D2C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7A37E-EB9D-6A43-8E2F-17E911C9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+mn-lt"/>
              </a:rPr>
              <a:t>背景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C568E9-754D-D244-97A7-7808C88A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93" y="899140"/>
            <a:ext cx="8610126" cy="4674011"/>
          </a:xfrm>
        </p:spPr>
        <p:txBody>
          <a:bodyPr/>
          <a:lstStyle/>
          <a:p>
            <a:r>
              <a:rPr lang="zh-CN" altLang="en-US" dirty="0" smtClean="0"/>
              <a:t>编程人员频繁地进行代码查询</a:t>
            </a:r>
            <a:endParaRPr lang="en-US" altLang="zh-CN" dirty="0"/>
          </a:p>
          <a:p>
            <a:r>
              <a:rPr lang="en-US" dirty="0" err="1" smtClean="0"/>
              <a:t>S</a:t>
            </a:r>
            <a:r>
              <a:rPr lang="en-US" altLang="zh-CN" dirty="0" err="1" smtClean="0"/>
              <a:t>tackOverflow</a:t>
            </a:r>
            <a:r>
              <a:rPr lang="zh-CN" altLang="en-US" dirty="0" smtClean="0"/>
              <a:t>上有一千四百多万条提问，很多是提问如何实现特定功能的代码</a:t>
            </a:r>
            <a:endParaRPr lang="en-US" altLang="zh-CN" dirty="0" smtClean="0"/>
          </a:p>
          <a:p>
            <a:r>
              <a:rPr lang="zh-CN" altLang="en-US" dirty="0" smtClean="0"/>
              <a:t>当前的在线代码托管网站（如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）上有着海量的开源项目</a:t>
            </a:r>
            <a:endParaRPr lang="en-US" altLang="zh-CN" dirty="0" smtClean="0"/>
          </a:p>
          <a:p>
            <a:r>
              <a:rPr lang="en-US" dirty="0" smtClean="0"/>
              <a:t>StackOverflow</a:t>
            </a:r>
            <a:r>
              <a:rPr lang="zh-CN" altLang="en-US" dirty="0" smtClean="0"/>
              <a:t>上的一些问题能够直接对应到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上的一些代码片段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C99E18-B610-6B40-BB38-2FFCD530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xmlns="" id="{34982974-887E-BA48-A497-AD308271CCD8}"/>
              </a:ext>
            </a:extLst>
          </p:cNvPr>
          <p:cNvGrpSpPr/>
          <p:nvPr/>
        </p:nvGrpSpPr>
        <p:grpSpPr>
          <a:xfrm>
            <a:off x="1370539" y="3706144"/>
            <a:ext cx="6015347" cy="1685624"/>
            <a:chOff x="380530" y="3400999"/>
            <a:chExt cx="6015347" cy="1685624"/>
          </a:xfrm>
        </p:grpSpPr>
        <p:sp>
          <p:nvSpPr>
            <p:cNvPr id="12" name="Rectangle 151">
              <a:extLst>
                <a:ext uri="{FF2B5EF4-FFF2-40B4-BE49-F238E27FC236}">
                  <a16:creationId xmlns:a16="http://schemas.microsoft.com/office/drawing/2014/main" xmlns="" id="{63BE6AD0-2B5C-7943-B30E-C9E1F3FCD3FF}"/>
                </a:ext>
              </a:extLst>
            </p:cNvPr>
            <p:cNvSpPr/>
            <p:nvPr/>
          </p:nvSpPr>
          <p:spPr bwMode="auto">
            <a:xfrm>
              <a:off x="380530" y="3479969"/>
              <a:ext cx="1447347" cy="160665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Programming Questions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endParaRPr>
            </a:p>
          </p:txBody>
        </p:sp>
        <p:pic>
          <p:nvPicPr>
            <p:cNvPr id="13" name="Picture 9">
              <a:extLst>
                <a:ext uri="{FF2B5EF4-FFF2-40B4-BE49-F238E27FC236}">
                  <a16:creationId xmlns:a16="http://schemas.microsoft.com/office/drawing/2014/main" xmlns="" id="{ABC27CEF-A23C-2143-B8C9-A6E30082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6368" y="3400999"/>
              <a:ext cx="2529509" cy="632362"/>
            </a:xfrm>
            <a:prstGeom prst="rect">
              <a:avLst/>
            </a:prstGeom>
          </p:spPr>
        </p:pic>
        <p:cxnSp>
          <p:nvCxnSpPr>
            <p:cNvPr id="14" name="Straight Arrow Connector 70">
              <a:extLst>
                <a:ext uri="{FF2B5EF4-FFF2-40B4-BE49-F238E27FC236}">
                  <a16:creationId xmlns:a16="http://schemas.microsoft.com/office/drawing/2014/main" xmlns="" id="{5C99E391-4116-DE4B-B229-73BBEDD18B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4060" y="3753679"/>
              <a:ext cx="15477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13">
              <a:extLst>
                <a:ext uri="{FF2B5EF4-FFF2-40B4-BE49-F238E27FC236}">
                  <a16:creationId xmlns:a16="http://schemas.microsoft.com/office/drawing/2014/main" xmlns="" id="{7C0BF5FE-A643-1441-8C8E-63E9DE7C9279}"/>
                </a:ext>
              </a:extLst>
            </p:cNvPr>
            <p:cNvSpPr txBox="1"/>
            <p:nvPr/>
          </p:nvSpPr>
          <p:spPr>
            <a:xfrm>
              <a:off x="2592722" y="3775448"/>
              <a:ext cx="876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提问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6" name="Rectangle 152">
              <a:extLst>
                <a:ext uri="{FF2B5EF4-FFF2-40B4-BE49-F238E27FC236}">
                  <a16:creationId xmlns:a16="http://schemas.microsoft.com/office/drawing/2014/main" xmlns="" id="{F25E0C19-24C1-414B-BC87-91474D02651D}"/>
                </a:ext>
              </a:extLst>
            </p:cNvPr>
            <p:cNvSpPr/>
            <p:nvPr/>
          </p:nvSpPr>
          <p:spPr bwMode="auto">
            <a:xfrm>
              <a:off x="468313" y="4299661"/>
              <a:ext cx="1285546" cy="667686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How to ...?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70420" y="4058824"/>
            <a:ext cx="5244719" cy="2267046"/>
            <a:chOff x="2367037" y="4340927"/>
            <a:chExt cx="5244719" cy="2267046"/>
          </a:xfrm>
        </p:grpSpPr>
        <p:cxnSp>
          <p:nvCxnSpPr>
            <p:cNvPr id="18" name="Curved Connector 104">
              <a:extLst>
                <a:ext uri="{FF2B5EF4-FFF2-40B4-BE49-F238E27FC236}">
                  <a16:creationId xmlns:a16="http://schemas.microsoft.com/office/drawing/2014/main" xmlns="" id="{8A37F09B-61B8-6148-AE9C-60D46DD1D531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3246563" y="4547859"/>
              <a:ext cx="1548839" cy="1134976"/>
            </a:xfrm>
            <a:prstGeom prst="curvedConnector3">
              <a:avLst>
                <a:gd name="adj1" fmla="val 99333"/>
              </a:avLst>
            </a:prstGeom>
            <a:ln w="25400">
              <a:solidFill>
                <a:srgbClr val="C00000"/>
              </a:solidFill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114">
              <a:extLst>
                <a:ext uri="{FF2B5EF4-FFF2-40B4-BE49-F238E27FC236}">
                  <a16:creationId xmlns:a16="http://schemas.microsoft.com/office/drawing/2014/main" xmlns="" id="{1BACDD56-E88C-B044-A0CD-3C31A996C8A5}"/>
                </a:ext>
              </a:extLst>
            </p:cNvPr>
            <p:cNvSpPr/>
            <p:nvPr/>
          </p:nvSpPr>
          <p:spPr>
            <a:xfrm>
              <a:off x="2367037" y="5900087"/>
              <a:ext cx="262462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能否用代码查询技术找到这些代码片段？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931163" y="5133596"/>
              <a:ext cx="2680593" cy="1319643"/>
              <a:chOff x="4931163" y="5133596"/>
              <a:chExt cx="2680593" cy="1319643"/>
            </a:xfrm>
          </p:grpSpPr>
          <p:pic>
            <p:nvPicPr>
              <p:cNvPr id="27" name="Picture 14">
                <a:extLst>
                  <a:ext uri="{FF2B5EF4-FFF2-40B4-BE49-F238E27FC236}">
                    <a16:creationId xmlns:a16="http://schemas.microsoft.com/office/drawing/2014/main" xmlns="" id="{C3A0C0D2-A769-974D-9C81-7273BF8488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364" r="4683"/>
              <a:stretch/>
            </p:blipFill>
            <p:spPr>
              <a:xfrm>
                <a:off x="4931163" y="5555119"/>
                <a:ext cx="1179682" cy="531781"/>
              </a:xfrm>
              <a:prstGeom prst="rect">
                <a:avLst/>
              </a:prstGeom>
            </p:spPr>
          </p:pic>
          <p:pic>
            <p:nvPicPr>
              <p:cNvPr id="28" name="Picture 8">
                <a:extLst>
                  <a:ext uri="{FF2B5EF4-FFF2-40B4-BE49-F238E27FC236}">
                    <a16:creationId xmlns:a16="http://schemas.microsoft.com/office/drawing/2014/main" xmlns="" id="{B294412B-1BD9-9F49-83EC-BB464E628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1163" y="5133596"/>
                <a:ext cx="2619577" cy="430532"/>
              </a:xfrm>
              <a:prstGeom prst="rect">
                <a:avLst/>
              </a:prstGeom>
            </p:spPr>
          </p:pic>
          <p:pic>
            <p:nvPicPr>
              <p:cNvPr id="29" name="Picture 21">
                <a:extLst>
                  <a:ext uri="{FF2B5EF4-FFF2-40B4-BE49-F238E27FC236}">
                    <a16:creationId xmlns:a16="http://schemas.microsoft.com/office/drawing/2014/main" xmlns="" id="{A9F483DD-EB81-DC4D-B811-27A189A4F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7288" y="6146380"/>
                <a:ext cx="2128837" cy="306859"/>
              </a:xfrm>
              <a:prstGeom prst="rect">
                <a:avLst/>
              </a:prstGeom>
            </p:spPr>
          </p:pic>
          <p:pic>
            <p:nvPicPr>
              <p:cNvPr id="30" name="Picture 40">
                <a:extLst>
                  <a:ext uri="{FF2B5EF4-FFF2-40B4-BE49-F238E27FC236}">
                    <a16:creationId xmlns:a16="http://schemas.microsoft.com/office/drawing/2014/main" xmlns="" id="{84BE569B-82F9-6441-86A5-1C4616F65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0478" y="5587848"/>
                <a:ext cx="1321278" cy="499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963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7A37E-EB9D-6A43-8E2F-17E911C9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4" y="306476"/>
            <a:ext cx="3574814" cy="576262"/>
          </a:xfrm>
        </p:spPr>
        <p:txBody>
          <a:bodyPr/>
          <a:lstStyle/>
          <a:p>
            <a:r>
              <a:rPr lang="en-US" altLang="zh-CN" b="0" dirty="0" smtClean="0">
                <a:latin typeface="+mn-lt"/>
              </a:rPr>
              <a:t>Motivating Example</a:t>
            </a:r>
            <a:endParaRPr lang="en-US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C99E18-B610-6B40-BB38-2FFCD530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xmlns="" id="{32F9D428-2129-D149-8B91-BAA957DDC572}"/>
              </a:ext>
            </a:extLst>
          </p:cNvPr>
          <p:cNvGrpSpPr/>
          <p:nvPr/>
        </p:nvGrpSpPr>
        <p:grpSpPr>
          <a:xfrm>
            <a:off x="4130513" y="924127"/>
            <a:ext cx="4734688" cy="5800214"/>
            <a:chOff x="4208260" y="883393"/>
            <a:chExt cx="4608615" cy="5706988"/>
          </a:xfrm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xmlns="" id="{B96BDC98-9F13-C04B-88E6-4D4A7E66E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86"/>
            <a:stretch/>
          </p:blipFill>
          <p:spPr>
            <a:xfrm>
              <a:off x="4208260" y="883393"/>
              <a:ext cx="4608615" cy="5478388"/>
            </a:xfrm>
            <a:prstGeom prst="rect">
              <a:avLst/>
            </a:prstGeom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xmlns="" id="{16F93A24-C797-1A47-BC85-992D1C138027}"/>
                </a:ext>
              </a:extLst>
            </p:cNvPr>
            <p:cNvSpPr txBox="1"/>
            <p:nvPr/>
          </p:nvSpPr>
          <p:spPr>
            <a:xfrm>
              <a:off x="5583880" y="6067161"/>
              <a:ext cx="9286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……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98111" y="3999599"/>
          <a:ext cx="2352093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391">
                  <a:extLst>
                    <a:ext uri="{9D8B030D-6E8A-4147-A177-3AD203B41FA5}">
                      <a16:colId xmlns:a16="http://schemas.microsoft.com/office/drawing/2014/main" xmlns="" val="3130104328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xmlns="" val="30204054"/>
                    </a:ext>
                  </a:extLst>
                </a:gridCol>
                <a:gridCol w="719847">
                  <a:extLst>
                    <a:ext uri="{9D8B030D-6E8A-4147-A177-3AD203B41FA5}">
                      <a16:colId xmlns:a16="http://schemas.microsoft.com/office/drawing/2014/main" xmlns="" val="3774826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98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929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[1,2]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2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[2,1]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3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[1,3,2]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104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[2,3,1,4]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5393628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78524" y="1074670"/>
            <a:ext cx="3490844" cy="217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问题：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找到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整型数组中最大元素的下标值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https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://stackoverflow.com/questions/6605022/java-finding-index-of-maximum-from-slice-of-an-array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I/O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实例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130513" y="522799"/>
            <a:ext cx="2217907" cy="55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查询结果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66131" y="2607011"/>
            <a:ext cx="2333009" cy="914400"/>
            <a:chOff x="866131" y="2607011"/>
            <a:chExt cx="2333009" cy="914400"/>
          </a:xfrm>
        </p:grpSpPr>
        <p:sp>
          <p:nvSpPr>
            <p:cNvPr id="4" name="下箭头 3"/>
            <p:cNvSpPr/>
            <p:nvPr/>
          </p:nvSpPr>
          <p:spPr bwMode="auto">
            <a:xfrm>
              <a:off x="866131" y="2607011"/>
              <a:ext cx="331333" cy="914400"/>
            </a:xfrm>
            <a:prstGeom prst="downArrow">
              <a:avLst/>
            </a:prstGeom>
            <a:solidFill>
              <a:srgbClr val="0078A2"/>
            </a:solidFill>
            <a:ln w="9525" cap="flat" cmpd="sng" algn="ctr">
              <a:solidFill>
                <a:srgbClr val="0078A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8A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9588" y="2788861"/>
              <a:ext cx="217955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 w="0"/>
                  <a:solidFill>
                    <a:srgbClr val="0078A2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编写查询规约</a:t>
              </a:r>
              <a:endParaRPr kumimoji="0" lang="zh-CN" altLang="en-US" sz="2400" b="1" i="0" u="none" strike="noStrike" kern="1200" cap="none" spc="0" normalizeH="0" baseline="0" noProof="0" dirty="0">
                <a:ln w="0"/>
                <a:solidFill>
                  <a:srgbClr val="0078A2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35030" y="4365489"/>
            <a:ext cx="931373" cy="877720"/>
            <a:chOff x="3035030" y="4365489"/>
            <a:chExt cx="931373" cy="877720"/>
          </a:xfrm>
        </p:grpSpPr>
        <p:sp>
          <p:nvSpPr>
            <p:cNvPr id="7" name="右箭头 6"/>
            <p:cNvSpPr/>
            <p:nvPr/>
          </p:nvSpPr>
          <p:spPr bwMode="auto">
            <a:xfrm>
              <a:off x="3153760" y="4776281"/>
              <a:ext cx="812643" cy="466928"/>
            </a:xfrm>
            <a:prstGeom prst="rightArrow">
              <a:avLst/>
            </a:prstGeom>
            <a:solidFill>
              <a:srgbClr val="0078A2"/>
            </a:solidFill>
            <a:ln w="9525" cap="flat" cmpd="sng" algn="ctr">
              <a:solidFill>
                <a:srgbClr val="0078A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035030" y="4365489"/>
              <a:ext cx="84756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 w="0"/>
                  <a:solidFill>
                    <a:srgbClr val="0078A2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查询</a:t>
              </a:r>
              <a:endParaRPr kumimoji="0" lang="zh-CN" altLang="en-US" sz="2400" b="1" i="0" u="none" strike="noStrike" kern="1200" cap="none" spc="0" normalizeH="0" baseline="0" noProof="0" dirty="0">
                <a:ln w="0"/>
                <a:solidFill>
                  <a:srgbClr val="0078A2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194554" y="1064587"/>
            <a:ext cx="3574814" cy="145338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94554" y="3610446"/>
            <a:ext cx="2840476" cy="2790354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020789" y="522799"/>
            <a:ext cx="4977296" cy="6201542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31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技术原理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2DD-1CA7-7141-B05A-9DEE4B2DDA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3" y="1916868"/>
            <a:ext cx="81422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提取：将代码中能够被有效利用或者应用需要的部分筛选出来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转换：把代码变换成一种中间表示形式以便于进行查询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展示：对按照查询要求所查到的结果代码进行展示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6814" y="1103018"/>
            <a:ext cx="463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 </a:t>
            </a:r>
            <a:r>
              <a:rPr lang="en-US" altLang="zh-CN" sz="2800" dirty="0" smtClean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800" dirty="0" smtClean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 </a:t>
            </a:r>
            <a:r>
              <a:rPr lang="en-US" altLang="zh-CN" sz="2800" dirty="0" smtClean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800" dirty="0" smtClean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</a:t>
            </a:r>
            <a:endParaRPr lang="zh-CN" altLang="en-US" sz="2800" dirty="0">
              <a:solidFill>
                <a:srgbClr val="29292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00855" y="4232184"/>
            <a:ext cx="8142287" cy="183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i="1" kern="0" dirty="0">
                <a:solidFill>
                  <a:srgbClr val="292929"/>
                </a:solidFill>
                <a:latin typeface="Times New Roman"/>
              </a:rPr>
              <a:t>Quebio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宋体"/>
              </a:rPr>
              <a:t>Que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ry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宋体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y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nput/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宋体"/>
              </a:rPr>
              <a:t>o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utput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)</a:t>
            </a:r>
            <a:endParaRPr kumimoji="1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中间表示：约束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(SMT-LIB 2.0)</a:t>
            </a: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查询：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I/O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宋体"/>
              </a:rPr>
              <a:t>实例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519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7A37E-EB9D-6A43-8E2F-17E911C9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56" y="306476"/>
            <a:ext cx="8142286" cy="576262"/>
          </a:xfrm>
        </p:spPr>
        <p:txBody>
          <a:bodyPr/>
          <a:lstStyle/>
          <a:p>
            <a:r>
              <a:rPr lang="zh-CN" altLang="en-US" b="0" dirty="0" smtClean="0">
                <a:latin typeface="+mn-lt"/>
              </a:rPr>
              <a:t>技术框架</a:t>
            </a:r>
            <a:endParaRPr lang="en-US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C99E18-B610-6B40-BB38-2FFCD530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5" name="Rounded Rectangle 43">
            <a:extLst>
              <a:ext uri="{FF2B5EF4-FFF2-40B4-BE49-F238E27FC236}">
                <a16:creationId xmlns:a16="http://schemas.microsoft.com/office/drawing/2014/main" xmlns="" id="{1EAA5219-A755-1745-928A-E28FA4367BC2}"/>
              </a:ext>
            </a:extLst>
          </p:cNvPr>
          <p:cNvSpPr/>
          <p:nvPr/>
        </p:nvSpPr>
        <p:spPr bwMode="auto">
          <a:xfrm>
            <a:off x="4212055" y="1073869"/>
            <a:ext cx="4634279" cy="5127751"/>
          </a:xfrm>
          <a:prstGeom prst="roundRect">
            <a:avLst>
              <a:gd name="adj" fmla="val 498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normalizeH="0" baseline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宋体" pitchFamily="2" charset="-122"/>
              </a:rPr>
              <a:t>查询</a:t>
            </a:r>
            <a:endParaRPr kumimoji="0" lang="en-US" sz="2800" b="1" i="0" u="none" strike="noStrike" normalizeH="0" baseline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宋体" pitchFamily="2" charset="-122"/>
            </a:endParaRPr>
          </a:p>
        </p:txBody>
      </p:sp>
      <p:sp>
        <p:nvSpPr>
          <p:cNvPr id="17" name="Rounded Rectangle 48">
            <a:extLst>
              <a:ext uri="{FF2B5EF4-FFF2-40B4-BE49-F238E27FC236}">
                <a16:creationId xmlns:a16="http://schemas.microsoft.com/office/drawing/2014/main" xmlns="" id="{60C10A13-A53A-BB41-9957-DDCE36A5CD57}"/>
              </a:ext>
            </a:extLst>
          </p:cNvPr>
          <p:cNvSpPr/>
          <p:nvPr/>
        </p:nvSpPr>
        <p:spPr bwMode="auto">
          <a:xfrm>
            <a:off x="397621" y="1073869"/>
            <a:ext cx="3550717" cy="5127751"/>
          </a:xfrm>
          <a:prstGeom prst="roundRect">
            <a:avLst>
              <a:gd name="adj" fmla="val 645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normalizeH="0" baseline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宋体" pitchFamily="2" charset="-122"/>
              </a:rPr>
              <a:t>编码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6952" y="1207431"/>
            <a:ext cx="3124219" cy="4733837"/>
            <a:chOff x="5435730" y="986570"/>
            <a:chExt cx="3124219" cy="4733837"/>
          </a:xfrm>
        </p:grpSpPr>
        <p:sp>
          <p:nvSpPr>
            <p:cNvPr id="21" name="Rectangle 60">
              <a:extLst>
                <a:ext uri="{FF2B5EF4-FFF2-40B4-BE49-F238E27FC236}">
                  <a16:creationId xmlns:a16="http://schemas.microsoft.com/office/drawing/2014/main" xmlns="" id="{EB9ECC2D-FFA1-F34D-AB29-A753952E5C03}"/>
                </a:ext>
              </a:extLst>
            </p:cNvPr>
            <p:cNvSpPr/>
            <p:nvPr/>
          </p:nvSpPr>
          <p:spPr bwMode="auto">
            <a:xfrm>
              <a:off x="5435730" y="986570"/>
              <a:ext cx="1187246" cy="65616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rPr>
                <a:t>代码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</a:endParaRPr>
            </a:p>
          </p:txBody>
        </p:sp>
        <p:grpSp>
          <p:nvGrpSpPr>
            <p:cNvPr id="22" name="Group 61">
              <a:extLst>
                <a:ext uri="{FF2B5EF4-FFF2-40B4-BE49-F238E27FC236}">
                  <a16:creationId xmlns:a16="http://schemas.microsoft.com/office/drawing/2014/main" xmlns="" id="{B5B48CF5-39D5-0545-84E2-169E982857D7}"/>
                </a:ext>
              </a:extLst>
            </p:cNvPr>
            <p:cNvGrpSpPr/>
            <p:nvPr/>
          </p:nvGrpSpPr>
          <p:grpSpPr>
            <a:xfrm>
              <a:off x="5510391" y="1372620"/>
              <a:ext cx="2731803" cy="1629714"/>
              <a:chOff x="5322382" y="1561654"/>
              <a:chExt cx="2841104" cy="1715108"/>
            </a:xfrm>
          </p:grpSpPr>
          <p:grpSp>
            <p:nvGrpSpPr>
              <p:cNvPr id="38" name="Group 62">
                <a:extLst>
                  <a:ext uri="{FF2B5EF4-FFF2-40B4-BE49-F238E27FC236}">
                    <a16:creationId xmlns:a16="http://schemas.microsoft.com/office/drawing/2014/main" xmlns="" id="{6BC349EF-86B4-C545-A0E7-8774553342F3}"/>
                  </a:ext>
                </a:extLst>
              </p:cNvPr>
              <p:cNvGrpSpPr/>
              <p:nvPr/>
            </p:nvGrpSpPr>
            <p:grpSpPr>
              <a:xfrm>
                <a:off x="5322382" y="2428400"/>
                <a:ext cx="1290573" cy="848362"/>
                <a:chOff x="5054624" y="3024305"/>
                <a:chExt cx="1629177" cy="1060267"/>
              </a:xfrm>
            </p:grpSpPr>
            <p:sp>
              <p:nvSpPr>
                <p:cNvPr id="42" name="Rectangle 66">
                  <a:extLst>
                    <a:ext uri="{FF2B5EF4-FFF2-40B4-BE49-F238E27FC236}">
                      <a16:creationId xmlns:a16="http://schemas.microsoft.com/office/drawing/2014/main" xmlns="" id="{EF6114E7-C39E-C04F-B41F-F7E5AB0188F3}"/>
                    </a:ext>
                  </a:extLst>
                </p:cNvPr>
                <p:cNvSpPr/>
                <p:nvPr/>
              </p:nvSpPr>
              <p:spPr bwMode="auto">
                <a:xfrm>
                  <a:off x="5054624" y="3024305"/>
                  <a:ext cx="1476777" cy="90786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43" name="Rectangle 67">
                  <a:extLst>
                    <a:ext uri="{FF2B5EF4-FFF2-40B4-BE49-F238E27FC236}">
                      <a16:creationId xmlns:a16="http://schemas.microsoft.com/office/drawing/2014/main" xmlns="" id="{3722FCD7-305E-8045-8C5A-32ADF76EC61B}"/>
                    </a:ext>
                  </a:extLst>
                </p:cNvPr>
                <p:cNvSpPr/>
                <p:nvPr/>
              </p:nvSpPr>
              <p:spPr bwMode="auto">
                <a:xfrm>
                  <a:off x="5207024" y="3176705"/>
                  <a:ext cx="1476777" cy="90786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宋体" pitchFamily="2" charset="-122"/>
                    </a:rPr>
                    <a:t>路径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p:grpSp>
          <p:sp>
            <p:nvSpPr>
              <p:cNvPr id="39" name="Curved Down Arrow 63">
                <a:extLst>
                  <a:ext uri="{FF2B5EF4-FFF2-40B4-BE49-F238E27FC236}">
                    <a16:creationId xmlns:a16="http://schemas.microsoft.com/office/drawing/2014/main" xmlns="" id="{D39F5EDE-E447-4047-BFDA-DC28F8004DBB}"/>
                  </a:ext>
                </a:extLst>
              </p:cNvPr>
              <p:cNvSpPr/>
              <p:nvPr/>
            </p:nvSpPr>
            <p:spPr bwMode="auto">
              <a:xfrm rot="5400000">
                <a:off x="6358476" y="1872387"/>
                <a:ext cx="1132461" cy="510995"/>
              </a:xfrm>
              <a:prstGeom prst="curvedDownArrow">
                <a:avLst>
                  <a:gd name="adj1" fmla="val 14048"/>
                  <a:gd name="adj2" fmla="val 26210"/>
                  <a:gd name="adj3" fmla="val 22219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41" name="TextBox 65">
                <a:extLst>
                  <a:ext uri="{FF2B5EF4-FFF2-40B4-BE49-F238E27FC236}">
                    <a16:creationId xmlns:a16="http://schemas.microsoft.com/office/drawing/2014/main" xmlns="" id="{0DF674CD-F973-9548-8817-CEFCB9913076}"/>
                  </a:ext>
                </a:extLst>
              </p:cNvPr>
              <p:cNvSpPr txBox="1"/>
              <p:nvPr/>
            </p:nvSpPr>
            <p:spPr>
              <a:xfrm>
                <a:off x="5684311" y="1927166"/>
                <a:ext cx="2479175" cy="4210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000" dirty="0" smtClean="0"/>
                  <a:t>【1】CFG</a:t>
                </a:r>
                <a:r>
                  <a:rPr lang="zh-CN" altLang="en-US" sz="2000" dirty="0" smtClean="0"/>
                  <a:t>提取</a:t>
                </a:r>
                <a:r>
                  <a:rPr lang="zh-CN" altLang="en-US" sz="2000" dirty="0"/>
                  <a:t>路径</a:t>
                </a:r>
                <a:endParaRPr lang="en-US" sz="2000" dirty="0"/>
              </a:p>
            </p:txBody>
          </p:sp>
        </p:grpSp>
        <p:grpSp>
          <p:nvGrpSpPr>
            <p:cNvPr id="23" name="Group 68">
              <a:extLst>
                <a:ext uri="{FF2B5EF4-FFF2-40B4-BE49-F238E27FC236}">
                  <a16:creationId xmlns:a16="http://schemas.microsoft.com/office/drawing/2014/main" xmlns="" id="{C12DD761-6C40-FE43-AFFA-F33F8B527BA1}"/>
                </a:ext>
              </a:extLst>
            </p:cNvPr>
            <p:cNvGrpSpPr/>
            <p:nvPr/>
          </p:nvGrpSpPr>
          <p:grpSpPr>
            <a:xfrm>
              <a:off x="5517425" y="2814750"/>
              <a:ext cx="1998799" cy="1707983"/>
              <a:chOff x="5322382" y="2999682"/>
              <a:chExt cx="2078773" cy="1797479"/>
            </a:xfrm>
          </p:grpSpPr>
          <p:grpSp>
            <p:nvGrpSpPr>
              <p:cNvPr id="32" name="Group 69">
                <a:extLst>
                  <a:ext uri="{FF2B5EF4-FFF2-40B4-BE49-F238E27FC236}">
                    <a16:creationId xmlns:a16="http://schemas.microsoft.com/office/drawing/2014/main" xmlns="" id="{638D167F-4542-5045-B4F8-652BAED4B75B}"/>
                  </a:ext>
                </a:extLst>
              </p:cNvPr>
              <p:cNvGrpSpPr/>
              <p:nvPr/>
            </p:nvGrpSpPr>
            <p:grpSpPr>
              <a:xfrm>
                <a:off x="5322382" y="3758159"/>
                <a:ext cx="1290574" cy="1039002"/>
                <a:chOff x="5054624" y="3024305"/>
                <a:chExt cx="1629177" cy="1060267"/>
              </a:xfrm>
            </p:grpSpPr>
            <p:sp>
              <p:nvSpPr>
                <p:cNvPr id="36" name="Rectangle 73">
                  <a:extLst>
                    <a:ext uri="{FF2B5EF4-FFF2-40B4-BE49-F238E27FC236}">
                      <a16:creationId xmlns:a16="http://schemas.microsoft.com/office/drawing/2014/main" xmlns="" id="{5B5DDD94-2951-BA47-BFCC-5AC919D22B9A}"/>
                    </a:ext>
                  </a:extLst>
                </p:cNvPr>
                <p:cNvSpPr/>
                <p:nvPr/>
              </p:nvSpPr>
              <p:spPr bwMode="auto">
                <a:xfrm>
                  <a:off x="5054624" y="3024305"/>
                  <a:ext cx="1476777" cy="90786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37" name="Rectangle 74">
                  <a:extLst>
                    <a:ext uri="{FF2B5EF4-FFF2-40B4-BE49-F238E27FC236}">
                      <a16:creationId xmlns:a16="http://schemas.microsoft.com/office/drawing/2014/main" xmlns="" id="{370D7670-2F6C-A841-AA84-DDF4D84BA171}"/>
                    </a:ext>
                  </a:extLst>
                </p:cNvPr>
                <p:cNvSpPr/>
                <p:nvPr/>
              </p:nvSpPr>
              <p:spPr bwMode="auto">
                <a:xfrm>
                  <a:off x="5207024" y="3176705"/>
                  <a:ext cx="1476777" cy="90786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宋体" pitchFamily="2" charset="-122"/>
                    </a:rPr>
                    <a:t>路径约束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p:grpSp>
          <p:sp>
            <p:nvSpPr>
              <p:cNvPr id="33" name="Curved Down Arrow 70">
                <a:extLst>
                  <a:ext uri="{FF2B5EF4-FFF2-40B4-BE49-F238E27FC236}">
                    <a16:creationId xmlns:a16="http://schemas.microsoft.com/office/drawing/2014/main" xmlns="" id="{BAA3175C-5E7D-5745-9A11-3A3C8F175512}"/>
                  </a:ext>
                </a:extLst>
              </p:cNvPr>
              <p:cNvSpPr/>
              <p:nvPr/>
            </p:nvSpPr>
            <p:spPr bwMode="auto">
              <a:xfrm rot="5400000">
                <a:off x="6359140" y="3310415"/>
                <a:ext cx="1132461" cy="510995"/>
              </a:xfrm>
              <a:prstGeom prst="curvedDownArrow">
                <a:avLst>
                  <a:gd name="adj1" fmla="val 14048"/>
                  <a:gd name="adj2" fmla="val 26210"/>
                  <a:gd name="adj3" fmla="val 22219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35" name="TextBox 72">
                <a:extLst>
                  <a:ext uri="{FF2B5EF4-FFF2-40B4-BE49-F238E27FC236}">
                    <a16:creationId xmlns:a16="http://schemas.microsoft.com/office/drawing/2014/main" xmlns="" id="{F403CDD4-CD16-2C4D-837E-5944CB6D1725}"/>
                  </a:ext>
                </a:extLst>
              </p:cNvPr>
              <p:cNvSpPr txBox="1"/>
              <p:nvPr/>
            </p:nvSpPr>
            <p:spPr>
              <a:xfrm>
                <a:off x="5734709" y="3302812"/>
                <a:ext cx="1666446" cy="4210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000" dirty="0" smtClean="0"/>
                  <a:t>【2】</a:t>
                </a:r>
                <a:r>
                  <a:rPr lang="zh-CN" altLang="en-US" sz="2000" dirty="0" smtClean="0"/>
                  <a:t>编码</a:t>
                </a:r>
                <a:endParaRPr lang="en-US" sz="2000" dirty="0"/>
              </a:p>
            </p:txBody>
          </p:sp>
        </p:grpSp>
        <p:grpSp>
          <p:nvGrpSpPr>
            <p:cNvPr id="24" name="Group 75">
              <a:extLst>
                <a:ext uri="{FF2B5EF4-FFF2-40B4-BE49-F238E27FC236}">
                  <a16:creationId xmlns:a16="http://schemas.microsoft.com/office/drawing/2014/main" xmlns="" id="{F50A576B-3B68-414A-AE2C-DF6EB58154AB}"/>
                </a:ext>
              </a:extLst>
            </p:cNvPr>
            <p:cNvGrpSpPr/>
            <p:nvPr/>
          </p:nvGrpSpPr>
          <p:grpSpPr>
            <a:xfrm>
              <a:off x="5514463" y="4301140"/>
              <a:ext cx="3045486" cy="1419267"/>
              <a:chOff x="5322382" y="4491576"/>
              <a:chExt cx="3167339" cy="1493634"/>
            </a:xfrm>
          </p:grpSpPr>
          <p:sp>
            <p:nvSpPr>
              <p:cNvPr id="28" name="Can 76">
                <a:extLst>
                  <a:ext uri="{FF2B5EF4-FFF2-40B4-BE49-F238E27FC236}">
                    <a16:creationId xmlns:a16="http://schemas.microsoft.com/office/drawing/2014/main" xmlns="" id="{3F606697-7515-324A-B20C-F3B4F2C133FA}"/>
                  </a:ext>
                </a:extLst>
              </p:cNvPr>
              <p:cNvSpPr/>
              <p:nvPr/>
            </p:nvSpPr>
            <p:spPr bwMode="auto">
              <a:xfrm>
                <a:off x="5322382" y="5417533"/>
                <a:ext cx="1290574" cy="567677"/>
              </a:xfrm>
              <a:prstGeom prst="can">
                <a:avLst>
                  <a:gd name="adj" fmla="val 17383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约束库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29" name="Curved Down Arrow 77">
                <a:extLst>
                  <a:ext uri="{FF2B5EF4-FFF2-40B4-BE49-F238E27FC236}">
                    <a16:creationId xmlns:a16="http://schemas.microsoft.com/office/drawing/2014/main" xmlns="" id="{DD2122EA-D616-8A44-8047-7B9FE2B3349F}"/>
                  </a:ext>
                </a:extLst>
              </p:cNvPr>
              <p:cNvSpPr/>
              <p:nvPr/>
            </p:nvSpPr>
            <p:spPr bwMode="auto">
              <a:xfrm rot="5400000">
                <a:off x="6347645" y="4802309"/>
                <a:ext cx="1132461" cy="510995"/>
              </a:xfrm>
              <a:prstGeom prst="curvedDownArrow">
                <a:avLst>
                  <a:gd name="adj1" fmla="val 14048"/>
                  <a:gd name="adj2" fmla="val 26210"/>
                  <a:gd name="adj3" fmla="val 22219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30" name="Snip Single Corner Rectangle 78">
                <a:extLst>
                  <a:ext uri="{FF2B5EF4-FFF2-40B4-BE49-F238E27FC236}">
                    <a16:creationId xmlns:a16="http://schemas.microsoft.com/office/drawing/2014/main" xmlns="" id="{88A1A60E-25B0-BF46-914B-CF6629A82917}"/>
                  </a:ext>
                </a:extLst>
              </p:cNvPr>
              <p:cNvSpPr/>
              <p:nvPr/>
            </p:nvSpPr>
            <p:spPr bwMode="auto">
              <a:xfrm>
                <a:off x="7439397" y="4496316"/>
                <a:ext cx="1050324" cy="1023904"/>
              </a:xfrm>
              <a:prstGeom prst="snip1Rect">
                <a:avLst>
                  <a:gd name="adj" fmla="val 2752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SMT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求解器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31" name="TextBox 79">
                <a:extLst>
                  <a:ext uri="{FF2B5EF4-FFF2-40B4-BE49-F238E27FC236}">
                    <a16:creationId xmlns:a16="http://schemas.microsoft.com/office/drawing/2014/main" xmlns="" id="{A4E12618-145E-A343-9304-B195067403F5}"/>
                  </a:ext>
                </a:extLst>
              </p:cNvPr>
              <p:cNvSpPr txBox="1"/>
              <p:nvPr/>
            </p:nvSpPr>
            <p:spPr>
              <a:xfrm>
                <a:off x="6006523" y="4823243"/>
                <a:ext cx="1430938" cy="4210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000" dirty="0" smtClean="0"/>
                  <a:t>【3】</a:t>
                </a:r>
                <a:r>
                  <a:rPr lang="zh-CN" altLang="en-US" sz="2000" dirty="0" smtClean="0"/>
                  <a:t>筛选</a:t>
                </a:r>
                <a:endParaRPr lang="en-US" sz="2000" dirty="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294744" y="1484800"/>
            <a:ext cx="4491068" cy="3959544"/>
            <a:chOff x="4294744" y="1484800"/>
            <a:chExt cx="4491068" cy="3959544"/>
          </a:xfrm>
        </p:grpSpPr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xmlns="" id="{817ACFDD-C726-D040-83F4-9495F641BC40}"/>
                </a:ext>
              </a:extLst>
            </p:cNvPr>
            <p:cNvGrpSpPr/>
            <p:nvPr/>
          </p:nvGrpSpPr>
          <p:grpSpPr>
            <a:xfrm>
              <a:off x="4790777" y="1484800"/>
              <a:ext cx="3782324" cy="3680267"/>
              <a:chOff x="737330" y="1475719"/>
              <a:chExt cx="3933658" cy="3873107"/>
            </a:xfrm>
          </p:grpSpPr>
          <p:sp>
            <p:nvSpPr>
              <p:cNvPr id="52" name="Circular Arrow 45">
                <a:extLst>
                  <a:ext uri="{FF2B5EF4-FFF2-40B4-BE49-F238E27FC236}">
                    <a16:creationId xmlns:a16="http://schemas.microsoft.com/office/drawing/2014/main" xmlns="" id="{E74C01F4-9634-EE4D-8B65-3213A75333D9}"/>
                  </a:ext>
                </a:extLst>
              </p:cNvPr>
              <p:cNvSpPr/>
              <p:nvPr/>
            </p:nvSpPr>
            <p:spPr>
              <a:xfrm rot="17422988">
                <a:off x="767605" y="1445444"/>
                <a:ext cx="3873107" cy="3933658"/>
              </a:xfrm>
              <a:prstGeom prst="circularArrow">
                <a:avLst>
                  <a:gd name="adj1" fmla="val 5689"/>
                  <a:gd name="adj2" fmla="val 663377"/>
                  <a:gd name="adj3" fmla="val 12471172"/>
                  <a:gd name="adj4" fmla="val 18042282"/>
                  <a:gd name="adj5" fmla="val 5908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" name="Can 46">
                <a:extLst>
                  <a:ext uri="{FF2B5EF4-FFF2-40B4-BE49-F238E27FC236}">
                    <a16:creationId xmlns:a16="http://schemas.microsoft.com/office/drawing/2014/main" xmlns="" id="{64E358BC-487D-1945-8E92-D8AAA34F3A6C}"/>
                  </a:ext>
                </a:extLst>
              </p:cNvPr>
              <p:cNvSpPr/>
              <p:nvPr/>
            </p:nvSpPr>
            <p:spPr bwMode="auto">
              <a:xfrm>
                <a:off x="2873099" y="1573671"/>
                <a:ext cx="1290574" cy="567677"/>
              </a:xfrm>
              <a:prstGeom prst="can">
                <a:avLst>
                  <a:gd name="adj" fmla="val 17383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约束库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54" name="TextBox 47">
                <a:extLst>
                  <a:ext uri="{FF2B5EF4-FFF2-40B4-BE49-F238E27FC236}">
                    <a16:creationId xmlns:a16="http://schemas.microsoft.com/office/drawing/2014/main" xmlns="" id="{8ED51BA8-1F6A-F64E-9A77-9E78636EA40A}"/>
                  </a:ext>
                </a:extLst>
              </p:cNvPr>
              <p:cNvSpPr txBox="1"/>
              <p:nvPr/>
            </p:nvSpPr>
            <p:spPr>
              <a:xfrm>
                <a:off x="2108542" y="2156325"/>
                <a:ext cx="1915942" cy="42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【1】</a:t>
                </a:r>
                <a:r>
                  <a:rPr lang="zh-CN" altLang="en-US" sz="2000" dirty="0" smtClean="0"/>
                  <a:t>参数匹配</a:t>
                </a:r>
                <a:endParaRPr lang="en-US" sz="2000" dirty="0"/>
              </a:p>
            </p:txBody>
          </p:sp>
        </p:grp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xmlns="" id="{639A8501-0307-E64D-8246-36D081C49FCD}"/>
                </a:ext>
              </a:extLst>
            </p:cNvPr>
            <p:cNvGrpSpPr/>
            <p:nvPr/>
          </p:nvGrpSpPr>
          <p:grpSpPr>
            <a:xfrm>
              <a:off x="4294744" y="1577290"/>
              <a:ext cx="1734375" cy="1122612"/>
              <a:chOff x="2518328" y="2171226"/>
              <a:chExt cx="1629177" cy="1060268"/>
            </a:xfrm>
          </p:grpSpPr>
          <p:sp>
            <p:nvSpPr>
              <p:cNvPr id="50" name="Oval 50">
                <a:extLst>
                  <a:ext uri="{FF2B5EF4-FFF2-40B4-BE49-F238E27FC236}">
                    <a16:creationId xmlns:a16="http://schemas.microsoft.com/office/drawing/2014/main" xmlns="" id="{50E945EC-2944-174E-9856-609375F6E848}"/>
                  </a:ext>
                </a:extLst>
              </p:cNvPr>
              <p:cNvSpPr/>
              <p:nvPr/>
            </p:nvSpPr>
            <p:spPr bwMode="auto">
              <a:xfrm>
                <a:off x="2518328" y="2171226"/>
                <a:ext cx="1476777" cy="907868"/>
              </a:xfrm>
              <a:prstGeom prst="ellips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51" name="Oval 51">
                <a:extLst>
                  <a:ext uri="{FF2B5EF4-FFF2-40B4-BE49-F238E27FC236}">
                    <a16:creationId xmlns:a16="http://schemas.microsoft.com/office/drawing/2014/main" xmlns="" id="{9D88FF64-5096-8A4C-B9CE-A8E430DA5429}"/>
                  </a:ext>
                </a:extLst>
              </p:cNvPr>
              <p:cNvSpPr/>
              <p:nvPr/>
            </p:nvSpPr>
            <p:spPr bwMode="auto">
              <a:xfrm>
                <a:off x="2670728" y="2323626"/>
                <a:ext cx="1476777" cy="907868"/>
              </a:xfrm>
              <a:prstGeom prst="ellips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I/O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实例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</p:grpSp>
        <p:grpSp>
          <p:nvGrpSpPr>
            <p:cNvPr id="19" name="Group 52">
              <a:extLst>
                <a:ext uri="{FF2B5EF4-FFF2-40B4-BE49-F238E27FC236}">
                  <a16:creationId xmlns:a16="http://schemas.microsoft.com/office/drawing/2014/main" xmlns="" id="{1EA7E4F4-3E60-024C-A196-52618DD969F3}"/>
                </a:ext>
              </a:extLst>
            </p:cNvPr>
            <p:cNvGrpSpPr/>
            <p:nvPr/>
          </p:nvGrpSpPr>
          <p:grpSpPr>
            <a:xfrm>
              <a:off x="6174738" y="4437045"/>
              <a:ext cx="2529358" cy="1007299"/>
              <a:chOff x="2178299" y="4568022"/>
              <a:chExt cx="2630560" cy="1060080"/>
            </a:xfrm>
          </p:grpSpPr>
          <p:sp>
            <p:nvSpPr>
              <p:cNvPr id="48" name="Snip Single Corner Rectangle 53">
                <a:extLst>
                  <a:ext uri="{FF2B5EF4-FFF2-40B4-BE49-F238E27FC236}">
                    <a16:creationId xmlns:a16="http://schemas.microsoft.com/office/drawing/2014/main" xmlns="" id="{C4873569-9DB6-2B48-99FB-2328F566A5A7}"/>
                  </a:ext>
                </a:extLst>
              </p:cNvPr>
              <p:cNvSpPr/>
              <p:nvPr/>
            </p:nvSpPr>
            <p:spPr bwMode="auto">
              <a:xfrm>
                <a:off x="2178299" y="4604198"/>
                <a:ext cx="1050324" cy="1023904"/>
              </a:xfrm>
              <a:prstGeom prst="snip1Rect">
                <a:avLst>
                  <a:gd name="adj" fmla="val 2752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SMT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求解器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49" name="TextBox 54">
                <a:extLst>
                  <a:ext uri="{FF2B5EF4-FFF2-40B4-BE49-F238E27FC236}">
                    <a16:creationId xmlns:a16="http://schemas.microsoft.com/office/drawing/2014/main" xmlns="" id="{86D17CC6-6C87-F04C-A4C3-ED76115219A8}"/>
                  </a:ext>
                </a:extLst>
              </p:cNvPr>
              <p:cNvSpPr txBox="1"/>
              <p:nvPr/>
            </p:nvSpPr>
            <p:spPr>
              <a:xfrm>
                <a:off x="3274159" y="4568022"/>
                <a:ext cx="1534700" cy="42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【2】</a:t>
                </a:r>
                <a:r>
                  <a:rPr lang="zh-CN" altLang="en-US" sz="2000" dirty="0" smtClean="0"/>
                  <a:t>求解</a:t>
                </a:r>
                <a:endParaRPr lang="en-US" sz="2000" dirty="0"/>
              </a:p>
            </p:txBody>
          </p:sp>
        </p:grpSp>
        <p:grpSp>
          <p:nvGrpSpPr>
            <p:cNvPr id="20" name="Group 55">
              <a:extLst>
                <a:ext uri="{FF2B5EF4-FFF2-40B4-BE49-F238E27FC236}">
                  <a16:creationId xmlns:a16="http://schemas.microsoft.com/office/drawing/2014/main" xmlns="" id="{C7D83D2E-7EB2-794E-8068-879483E090F7}"/>
                </a:ext>
              </a:extLst>
            </p:cNvPr>
            <p:cNvGrpSpPr/>
            <p:nvPr/>
          </p:nvGrpSpPr>
          <p:grpSpPr>
            <a:xfrm>
              <a:off x="4407309" y="3323648"/>
              <a:ext cx="1621808" cy="1573281"/>
              <a:chOff x="447180" y="3426013"/>
              <a:chExt cx="1686699" cy="1655719"/>
            </a:xfrm>
          </p:grpSpPr>
          <p:sp>
            <p:nvSpPr>
              <p:cNvPr id="44" name="TextBox 56">
                <a:extLst>
                  <a:ext uri="{FF2B5EF4-FFF2-40B4-BE49-F238E27FC236}">
                    <a16:creationId xmlns:a16="http://schemas.microsoft.com/office/drawing/2014/main" xmlns="" id="{34813339-7BF5-BB4C-AD43-93B869ACB6B1}"/>
                  </a:ext>
                </a:extLst>
              </p:cNvPr>
              <p:cNvSpPr txBox="1"/>
              <p:nvPr/>
            </p:nvSpPr>
            <p:spPr>
              <a:xfrm>
                <a:off x="747149" y="4660657"/>
                <a:ext cx="1386730" cy="42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【3】</a:t>
                </a:r>
                <a:r>
                  <a:rPr lang="zh-CN" altLang="en-US" sz="2000" dirty="0" smtClean="0"/>
                  <a:t>排名</a:t>
                </a:r>
                <a:endParaRPr lang="en-US" sz="2000" dirty="0"/>
              </a:p>
            </p:txBody>
          </p:sp>
          <p:grpSp>
            <p:nvGrpSpPr>
              <p:cNvPr id="45" name="Group 57">
                <a:extLst>
                  <a:ext uri="{FF2B5EF4-FFF2-40B4-BE49-F238E27FC236}">
                    <a16:creationId xmlns:a16="http://schemas.microsoft.com/office/drawing/2014/main" xmlns="" id="{28BA0E3B-783A-6342-B0BC-D3F338A90DB4}"/>
                  </a:ext>
                </a:extLst>
              </p:cNvPr>
              <p:cNvGrpSpPr/>
              <p:nvPr/>
            </p:nvGrpSpPr>
            <p:grpSpPr>
              <a:xfrm>
                <a:off x="447180" y="3426013"/>
                <a:ext cx="1387149" cy="842947"/>
                <a:chOff x="468208" y="4411161"/>
                <a:chExt cx="1387149" cy="842947"/>
              </a:xfrm>
            </p:grpSpPr>
            <p:sp>
              <p:nvSpPr>
                <p:cNvPr id="46" name="Rectangle 58">
                  <a:extLst>
                    <a:ext uri="{FF2B5EF4-FFF2-40B4-BE49-F238E27FC236}">
                      <a16:creationId xmlns:a16="http://schemas.microsoft.com/office/drawing/2014/main" xmlns="" id="{2BBDD2ED-E388-FA43-AFE1-EFAB7F22C360}"/>
                    </a:ext>
                  </a:extLst>
                </p:cNvPr>
                <p:cNvSpPr/>
                <p:nvPr/>
              </p:nvSpPr>
              <p:spPr bwMode="auto">
                <a:xfrm>
                  <a:off x="468208" y="4411161"/>
                  <a:ext cx="1234749" cy="69054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47" name="Rectangle 59">
                  <a:extLst>
                    <a:ext uri="{FF2B5EF4-FFF2-40B4-BE49-F238E27FC236}">
                      <a16:creationId xmlns:a16="http://schemas.microsoft.com/office/drawing/2014/main" xmlns="" id="{BA8FEB47-09F6-7C4E-B4BE-7EAC46144B45}"/>
                    </a:ext>
                  </a:extLst>
                </p:cNvPr>
                <p:cNvSpPr/>
                <p:nvPr/>
              </p:nvSpPr>
              <p:spPr bwMode="auto">
                <a:xfrm>
                  <a:off x="620608" y="4563561"/>
                  <a:ext cx="1234749" cy="69054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宋体" pitchFamily="2" charset="-122"/>
                    </a:rPr>
                    <a:t>代码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5" name="Group 80">
              <a:extLst>
                <a:ext uri="{FF2B5EF4-FFF2-40B4-BE49-F238E27FC236}">
                  <a16:creationId xmlns:a16="http://schemas.microsoft.com/office/drawing/2014/main" xmlns="" id="{4E0553C7-CDE3-9941-A009-B66341323653}"/>
                </a:ext>
              </a:extLst>
            </p:cNvPr>
            <p:cNvGrpSpPr/>
            <p:nvPr/>
          </p:nvGrpSpPr>
          <p:grpSpPr>
            <a:xfrm>
              <a:off x="7544889" y="3009275"/>
              <a:ext cx="1240923" cy="987271"/>
              <a:chOff x="5054624" y="3024305"/>
              <a:chExt cx="1629177" cy="1060267"/>
            </a:xfrm>
          </p:grpSpPr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xmlns="" id="{E5F48B9C-3FA7-124F-B156-7D646918BC44}"/>
                  </a:ext>
                </a:extLst>
              </p:cNvPr>
              <p:cNvSpPr/>
              <p:nvPr/>
            </p:nvSpPr>
            <p:spPr bwMode="auto">
              <a:xfrm>
                <a:off x="5054624" y="3024305"/>
                <a:ext cx="1476777" cy="90786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xmlns="" id="{062810E6-1DC1-EE42-BD2C-68CF9714FDEB}"/>
                  </a:ext>
                </a:extLst>
              </p:cNvPr>
              <p:cNvSpPr/>
              <p:nvPr/>
            </p:nvSpPr>
            <p:spPr bwMode="auto">
              <a:xfrm>
                <a:off x="5207024" y="3176705"/>
                <a:ext cx="1476777" cy="90786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路径约束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</p:grpSp>
      </p:grpSp>
      <p:sp>
        <p:nvSpPr>
          <p:cNvPr id="4" name="圆角矩形 3"/>
          <p:cNvSpPr/>
          <p:nvPr/>
        </p:nvSpPr>
        <p:spPr bwMode="auto">
          <a:xfrm>
            <a:off x="4199363" y="941336"/>
            <a:ext cx="4730627" cy="5283303"/>
          </a:xfrm>
          <a:prstGeom prst="roundRect">
            <a:avLst>
              <a:gd name="adj" fmla="val 4526"/>
            </a:avLst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72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A8D036E-3F45-8F4A-A3FC-C8CFEEAC6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6" y="871721"/>
            <a:ext cx="5196370" cy="1673408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93244AA1-5E78-DA43-8167-C9F220F345E2}"/>
              </a:ext>
            </a:extLst>
          </p:cNvPr>
          <p:cNvGrpSpPr/>
          <p:nvPr/>
        </p:nvGrpSpPr>
        <p:grpSpPr>
          <a:xfrm>
            <a:off x="6561355" y="407596"/>
            <a:ext cx="1986441" cy="5817043"/>
            <a:chOff x="5992723" y="760876"/>
            <a:chExt cx="1986441" cy="581704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DD52EBB0-5D57-1547-A99F-AD49197EC6F4}"/>
                </a:ext>
              </a:extLst>
            </p:cNvPr>
            <p:cNvSpPr/>
            <p:nvPr/>
          </p:nvSpPr>
          <p:spPr bwMode="auto">
            <a:xfrm>
              <a:off x="6573098" y="760876"/>
              <a:ext cx="825692" cy="408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 pitchFamily="2" charset="-122"/>
                  <a:cs typeface="+mn-cs"/>
                </a:rPr>
                <a:t>Entry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3CF9746E-492C-954E-A219-7FCBD007FFAB}"/>
                </a:ext>
              </a:extLst>
            </p:cNvPr>
            <p:cNvSpPr/>
            <p:nvPr/>
          </p:nvSpPr>
          <p:spPr bwMode="auto">
            <a:xfrm>
              <a:off x="5992723" y="1415374"/>
              <a:ext cx="1986441" cy="64633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 pitchFamily="2" charset="-122"/>
                  <a:cs typeface="+mn-cs"/>
                </a:rPr>
                <a:t>int[] a; int i, max, j;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 pitchFamily="2" charset="-122"/>
                  <a:cs typeface="+mn-cs"/>
                </a:rPr>
                <a:t>max=i; j=0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227B280-AB55-C141-B513-E9168D33EC76}"/>
                </a:ext>
              </a:extLst>
            </p:cNvPr>
            <p:cNvSpPr/>
            <p:nvPr/>
          </p:nvSpPr>
          <p:spPr bwMode="auto">
            <a:xfrm>
              <a:off x="6541532" y="4257661"/>
              <a:ext cx="888816" cy="369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 pitchFamily="2" charset="-122"/>
                  <a:cs typeface="+mn-cs"/>
                </a:rPr>
                <a:t>max=j;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xmlns="" id="{B0BA4874-94AB-5145-9F33-1C33F5CCF764}"/>
                </a:ext>
              </a:extLst>
            </p:cNvPr>
            <p:cNvSpPr/>
            <p:nvPr/>
          </p:nvSpPr>
          <p:spPr bwMode="auto">
            <a:xfrm>
              <a:off x="6626832" y="6236725"/>
              <a:ext cx="709684" cy="34119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 pitchFamily="2" charset="-122"/>
                  <a:cs typeface="+mn-cs"/>
                </a:rPr>
                <a:t>Exit</a:t>
              </a:r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xmlns="" id="{D932982C-D2EE-B045-B02B-D8854425F2CD}"/>
                </a:ext>
              </a:extLst>
            </p:cNvPr>
            <p:cNvSpPr/>
            <p:nvPr/>
          </p:nvSpPr>
          <p:spPr bwMode="auto">
            <a:xfrm>
              <a:off x="6196928" y="2287145"/>
              <a:ext cx="1569492" cy="661350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 pitchFamily="2" charset="-122"/>
                  <a:cs typeface="+mn-cs"/>
                </a:rPr>
                <a:t>j&lt;i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6D676EC-9B3D-6842-9B7D-BD3D22A4F246}"/>
                </a:ext>
              </a:extLst>
            </p:cNvPr>
            <p:cNvSpPr/>
            <p:nvPr/>
          </p:nvSpPr>
          <p:spPr bwMode="auto">
            <a:xfrm>
              <a:off x="6277962" y="5567493"/>
              <a:ext cx="1407424" cy="369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 pitchFamily="2" charset="-122"/>
                  <a:cs typeface="+mn-cs"/>
                </a:rPr>
                <a:t>return max;</a:t>
              </a:r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xmlns="" id="{4787A685-66EF-C24A-862B-496ACF1D9F4C}"/>
                </a:ext>
              </a:extLst>
            </p:cNvPr>
            <p:cNvSpPr/>
            <p:nvPr/>
          </p:nvSpPr>
          <p:spPr bwMode="auto">
            <a:xfrm>
              <a:off x="6110564" y="3195356"/>
              <a:ext cx="1742220" cy="745472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 pitchFamily="2" charset="-122"/>
                  <a:cs typeface="+mn-cs"/>
                </a:rPr>
                <a:t>a[j] &gt; a[max]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4B9C6C2-66C8-5B45-8CA5-367C51213849}"/>
                </a:ext>
              </a:extLst>
            </p:cNvPr>
            <p:cNvSpPr/>
            <p:nvPr/>
          </p:nvSpPr>
          <p:spPr bwMode="auto">
            <a:xfrm>
              <a:off x="6622991" y="4970443"/>
              <a:ext cx="725899" cy="3693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Times New Roman"/>
                  <a:ea typeface="宋体" pitchFamily="2" charset="-122"/>
                  <a:cs typeface="+mn-cs"/>
                </a:rPr>
                <a:t>j++;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EE21A914-5B3A-4B42-BBF8-5924860472A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 bwMode="auto">
            <a:xfrm>
              <a:off x="6985944" y="1169499"/>
              <a:ext cx="0" cy="24587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2C6B2598-0F3B-4043-B638-ECAC24F22E4B}"/>
                </a:ext>
              </a:extLst>
            </p:cNvPr>
            <p:cNvCxnSpPr>
              <a:cxnSpLocks/>
              <a:stCxn id="7" idx="2"/>
              <a:endCxn id="29" idx="0"/>
            </p:cNvCxnSpPr>
            <p:nvPr/>
          </p:nvCxnSpPr>
          <p:spPr bwMode="auto">
            <a:xfrm flipH="1">
              <a:off x="6981674" y="2061705"/>
              <a:ext cx="4270" cy="22544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92DB2780-259B-D44C-A02D-13C5D471B33D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 bwMode="auto">
            <a:xfrm>
              <a:off x="6981674" y="2948495"/>
              <a:ext cx="0" cy="24686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190FCB94-1AAB-5342-9E51-95D432EF802E}"/>
                </a:ext>
              </a:extLst>
            </p:cNvPr>
            <p:cNvCxnSpPr>
              <a:cxnSpLocks/>
              <a:stCxn id="31" idx="2"/>
              <a:endCxn id="9" idx="0"/>
            </p:cNvCxnSpPr>
            <p:nvPr/>
          </p:nvCxnSpPr>
          <p:spPr bwMode="auto">
            <a:xfrm>
              <a:off x="6981674" y="3940828"/>
              <a:ext cx="4266" cy="31683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xmlns="" id="{9AD0DEC6-7335-A84E-B24D-490E0FD0EB65}"/>
                </a:ext>
              </a:extLst>
            </p:cNvPr>
            <p:cNvCxnSpPr>
              <a:cxnSpLocks/>
              <a:stCxn id="29" idx="3"/>
              <a:endCxn id="30" idx="3"/>
            </p:cNvCxnSpPr>
            <p:nvPr/>
          </p:nvCxnSpPr>
          <p:spPr bwMode="auto">
            <a:xfrm flipH="1">
              <a:off x="7685386" y="2617820"/>
              <a:ext cx="81034" cy="3134339"/>
            </a:xfrm>
            <a:prstGeom prst="bentConnector3">
              <a:avLst>
                <a:gd name="adj1" fmla="val -557939"/>
              </a:avLst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xmlns="" id="{150AF87E-4A98-3343-BFE9-5C0C96832D48}"/>
                </a:ext>
              </a:extLst>
            </p:cNvPr>
            <p:cNvCxnSpPr>
              <a:cxnSpLocks/>
              <a:stCxn id="31" idx="3"/>
              <a:endCxn id="32" idx="3"/>
            </p:cNvCxnSpPr>
            <p:nvPr/>
          </p:nvCxnSpPr>
          <p:spPr bwMode="auto">
            <a:xfrm flipH="1">
              <a:off x="7348890" y="3568092"/>
              <a:ext cx="503894" cy="1587017"/>
            </a:xfrm>
            <a:prstGeom prst="bentConnector3">
              <a:avLst>
                <a:gd name="adj1" fmla="val -28430"/>
              </a:avLst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23618DC3-A9FF-EE4C-9D93-F87688F9B11B}"/>
                </a:ext>
              </a:extLst>
            </p:cNvPr>
            <p:cNvCxnSpPr>
              <a:stCxn id="9" idx="2"/>
              <a:endCxn id="32" idx="0"/>
            </p:cNvCxnSpPr>
            <p:nvPr/>
          </p:nvCxnSpPr>
          <p:spPr bwMode="auto">
            <a:xfrm>
              <a:off x="6985940" y="4626993"/>
              <a:ext cx="1" cy="34345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xmlns="" id="{1C0EDE2F-28BF-5840-825A-7D3265B7DDA6}"/>
                </a:ext>
              </a:extLst>
            </p:cNvPr>
            <p:cNvCxnSpPr>
              <a:cxnSpLocks/>
              <a:stCxn id="32" idx="1"/>
              <a:endCxn id="29" idx="1"/>
            </p:cNvCxnSpPr>
            <p:nvPr/>
          </p:nvCxnSpPr>
          <p:spPr bwMode="auto">
            <a:xfrm rot="10800000">
              <a:off x="6196929" y="2617821"/>
              <a:ext cx="426063" cy="2537289"/>
            </a:xfrm>
            <a:prstGeom prst="bentConnector3">
              <a:avLst>
                <a:gd name="adj1" fmla="val 176546"/>
              </a:avLst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14771F3C-CA0A-1D4F-AE36-1A2E9BC83E0E}"/>
                </a:ext>
              </a:extLst>
            </p:cNvPr>
            <p:cNvCxnSpPr>
              <a:stCxn id="30" idx="2"/>
              <a:endCxn id="10" idx="0"/>
            </p:cNvCxnSpPr>
            <p:nvPr/>
          </p:nvCxnSpPr>
          <p:spPr bwMode="auto">
            <a:xfrm>
              <a:off x="6981674" y="5936825"/>
              <a:ext cx="0" cy="2999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F92F88-9613-C94A-BEE5-167407DC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pic>
        <p:nvPicPr>
          <p:cNvPr id="33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5" y="2721740"/>
            <a:ext cx="1804575" cy="3962400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8989"/>
              </p:ext>
            </p:extLst>
          </p:nvPr>
        </p:nvGraphicFramePr>
        <p:xfrm>
          <a:off x="2526314" y="2768600"/>
          <a:ext cx="2791279" cy="379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1279">
                  <a:extLst>
                    <a:ext uri="{9D8B030D-6E8A-4147-A177-3AD203B41FA5}">
                      <a16:colId xmlns:a16="http://schemas.microsoft.com/office/drawing/2014/main" xmlns="" val="3252986873"/>
                    </a:ext>
                  </a:extLst>
                </a:gridCol>
              </a:tblGrid>
              <a:tr h="3670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(=</a:t>
                      </a:r>
                      <a:r>
                        <a:rPr lang="en-US" altLang="zh-CN" baseline="0" dirty="0" smtClean="0"/>
                        <a:t> max#1 i#1)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9941071"/>
                  </a:ext>
                </a:extLst>
              </a:tr>
              <a:tr h="37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(= j#1 0)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2504863"/>
                  </a:ext>
                </a:extLst>
              </a:tr>
              <a:tr h="37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(&lt; j#1 i#1)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4620892"/>
                  </a:ext>
                </a:extLst>
              </a:tr>
              <a:tr h="37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(&gt; a[j#1] a[max#1])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0939173"/>
                  </a:ext>
                </a:extLst>
              </a:tr>
              <a:tr h="37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(=</a:t>
                      </a:r>
                      <a:r>
                        <a:rPr lang="en-US" altLang="zh-CN" baseline="0" dirty="0" smtClean="0"/>
                        <a:t> max#2 j#2)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5235194"/>
                  </a:ext>
                </a:extLst>
              </a:tr>
              <a:tr h="37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(=</a:t>
                      </a:r>
                      <a:r>
                        <a:rPr lang="en-US" altLang="zh-CN" baseline="0" dirty="0" smtClean="0"/>
                        <a:t> j#2 (+ j#1 1))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559226"/>
                  </a:ext>
                </a:extLst>
              </a:tr>
              <a:tr h="37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(&lt;</a:t>
                      </a:r>
                      <a:r>
                        <a:rPr lang="en-US" altLang="zh-CN" baseline="0" dirty="0" smtClean="0"/>
                        <a:t> j#2 i#2)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1205336"/>
                  </a:ext>
                </a:extLst>
              </a:tr>
              <a:tr h="37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(not (&gt;</a:t>
                      </a:r>
                      <a:r>
                        <a:rPr lang="en-US" altLang="zh-CN" baseline="0" dirty="0" smtClean="0"/>
                        <a:t> a[j#2] a[max#2]))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7465362"/>
                  </a:ext>
                </a:extLst>
              </a:tr>
              <a:tr h="4114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(= j#3 (+</a:t>
                      </a:r>
                      <a:r>
                        <a:rPr lang="en-US" altLang="zh-CN" baseline="0" dirty="0" smtClean="0"/>
                        <a:t> j#2 1))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7514910"/>
                  </a:ext>
                </a:extLst>
              </a:tr>
              <a:tr h="4049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(not (&lt;</a:t>
                      </a:r>
                      <a:r>
                        <a:rPr lang="en-US" altLang="zh-CN" baseline="0" dirty="0" smtClean="0"/>
                        <a:t> j#3 i#1))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8923375"/>
                  </a:ext>
                </a:extLst>
              </a:tr>
            </a:tbl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xmlns="" id="{7C55C8AF-A9DC-344A-8F6B-25DF23AEC56B}"/>
              </a:ext>
            </a:extLst>
          </p:cNvPr>
          <p:cNvSpPr txBox="1">
            <a:spLocks/>
          </p:cNvSpPr>
          <p:nvPr/>
        </p:nvSpPr>
        <p:spPr bwMode="auto">
          <a:xfrm>
            <a:off x="465214" y="125313"/>
            <a:ext cx="5458931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0" kern="0" smtClean="0">
                <a:latin typeface="+mn-lt"/>
              </a:rPr>
              <a:t>编码：基于符号分析的约束生成</a:t>
            </a:r>
            <a:endParaRPr lang="en-US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818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7A37E-EB9D-6A43-8E2F-17E911C9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56" y="306476"/>
            <a:ext cx="8142286" cy="576262"/>
          </a:xfrm>
        </p:spPr>
        <p:txBody>
          <a:bodyPr/>
          <a:lstStyle/>
          <a:p>
            <a:r>
              <a:rPr lang="zh-CN" altLang="en-US" b="0" dirty="0" smtClean="0">
                <a:latin typeface="+mn-lt"/>
              </a:rPr>
              <a:t>技术框架</a:t>
            </a:r>
            <a:endParaRPr lang="en-US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C99E18-B610-6B40-BB38-2FFCD530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5" name="Rounded Rectangle 43">
            <a:extLst>
              <a:ext uri="{FF2B5EF4-FFF2-40B4-BE49-F238E27FC236}">
                <a16:creationId xmlns:a16="http://schemas.microsoft.com/office/drawing/2014/main" xmlns="" id="{1EAA5219-A755-1745-928A-E28FA4367BC2}"/>
              </a:ext>
            </a:extLst>
          </p:cNvPr>
          <p:cNvSpPr/>
          <p:nvPr/>
        </p:nvSpPr>
        <p:spPr bwMode="auto">
          <a:xfrm>
            <a:off x="4212055" y="1073869"/>
            <a:ext cx="4634279" cy="5127751"/>
          </a:xfrm>
          <a:prstGeom prst="roundRect">
            <a:avLst>
              <a:gd name="adj" fmla="val 498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normalizeH="0" baseline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宋体" pitchFamily="2" charset="-122"/>
              </a:rPr>
              <a:t>查询</a:t>
            </a:r>
            <a:endParaRPr kumimoji="0" lang="en-US" sz="2800" b="1" i="0" u="none" strike="noStrike" normalizeH="0" baseline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宋体" pitchFamily="2" charset="-122"/>
            </a:endParaRPr>
          </a:p>
        </p:txBody>
      </p:sp>
      <p:sp>
        <p:nvSpPr>
          <p:cNvPr id="17" name="Rounded Rectangle 48">
            <a:extLst>
              <a:ext uri="{FF2B5EF4-FFF2-40B4-BE49-F238E27FC236}">
                <a16:creationId xmlns:a16="http://schemas.microsoft.com/office/drawing/2014/main" xmlns="" id="{60C10A13-A53A-BB41-9957-DDCE36A5CD57}"/>
              </a:ext>
            </a:extLst>
          </p:cNvPr>
          <p:cNvSpPr/>
          <p:nvPr/>
        </p:nvSpPr>
        <p:spPr bwMode="auto">
          <a:xfrm>
            <a:off x="397621" y="1073869"/>
            <a:ext cx="3550717" cy="5127751"/>
          </a:xfrm>
          <a:prstGeom prst="roundRect">
            <a:avLst>
              <a:gd name="adj" fmla="val 645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normalizeH="0" baseline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宋体" pitchFamily="2" charset="-122"/>
              </a:rPr>
              <a:t>编码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6952" y="1207431"/>
            <a:ext cx="3124219" cy="4733837"/>
            <a:chOff x="5435730" y="986570"/>
            <a:chExt cx="3124219" cy="4733837"/>
          </a:xfrm>
        </p:grpSpPr>
        <p:sp>
          <p:nvSpPr>
            <p:cNvPr id="21" name="Rectangle 60">
              <a:extLst>
                <a:ext uri="{FF2B5EF4-FFF2-40B4-BE49-F238E27FC236}">
                  <a16:creationId xmlns:a16="http://schemas.microsoft.com/office/drawing/2014/main" xmlns="" id="{EB9ECC2D-FFA1-F34D-AB29-A753952E5C03}"/>
                </a:ext>
              </a:extLst>
            </p:cNvPr>
            <p:cNvSpPr/>
            <p:nvPr/>
          </p:nvSpPr>
          <p:spPr bwMode="auto">
            <a:xfrm>
              <a:off x="5435730" y="986570"/>
              <a:ext cx="1187246" cy="65616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rPr>
                <a:t>代码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</a:endParaRPr>
            </a:p>
          </p:txBody>
        </p:sp>
        <p:grpSp>
          <p:nvGrpSpPr>
            <p:cNvPr id="22" name="Group 61">
              <a:extLst>
                <a:ext uri="{FF2B5EF4-FFF2-40B4-BE49-F238E27FC236}">
                  <a16:creationId xmlns:a16="http://schemas.microsoft.com/office/drawing/2014/main" xmlns="" id="{B5B48CF5-39D5-0545-84E2-169E982857D7}"/>
                </a:ext>
              </a:extLst>
            </p:cNvPr>
            <p:cNvGrpSpPr/>
            <p:nvPr/>
          </p:nvGrpSpPr>
          <p:grpSpPr>
            <a:xfrm>
              <a:off x="5510391" y="1372620"/>
              <a:ext cx="2731803" cy="1629714"/>
              <a:chOff x="5322382" y="1561654"/>
              <a:chExt cx="2841104" cy="1715108"/>
            </a:xfrm>
          </p:grpSpPr>
          <p:grpSp>
            <p:nvGrpSpPr>
              <p:cNvPr id="38" name="Group 62">
                <a:extLst>
                  <a:ext uri="{FF2B5EF4-FFF2-40B4-BE49-F238E27FC236}">
                    <a16:creationId xmlns:a16="http://schemas.microsoft.com/office/drawing/2014/main" xmlns="" id="{6BC349EF-86B4-C545-A0E7-8774553342F3}"/>
                  </a:ext>
                </a:extLst>
              </p:cNvPr>
              <p:cNvGrpSpPr/>
              <p:nvPr/>
            </p:nvGrpSpPr>
            <p:grpSpPr>
              <a:xfrm>
                <a:off x="5322382" y="2428400"/>
                <a:ext cx="1290573" cy="848362"/>
                <a:chOff x="5054624" y="3024305"/>
                <a:chExt cx="1629177" cy="1060267"/>
              </a:xfrm>
            </p:grpSpPr>
            <p:sp>
              <p:nvSpPr>
                <p:cNvPr id="42" name="Rectangle 66">
                  <a:extLst>
                    <a:ext uri="{FF2B5EF4-FFF2-40B4-BE49-F238E27FC236}">
                      <a16:creationId xmlns:a16="http://schemas.microsoft.com/office/drawing/2014/main" xmlns="" id="{EF6114E7-C39E-C04F-B41F-F7E5AB0188F3}"/>
                    </a:ext>
                  </a:extLst>
                </p:cNvPr>
                <p:cNvSpPr/>
                <p:nvPr/>
              </p:nvSpPr>
              <p:spPr bwMode="auto">
                <a:xfrm>
                  <a:off x="5054624" y="3024305"/>
                  <a:ext cx="1476777" cy="90786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43" name="Rectangle 67">
                  <a:extLst>
                    <a:ext uri="{FF2B5EF4-FFF2-40B4-BE49-F238E27FC236}">
                      <a16:creationId xmlns:a16="http://schemas.microsoft.com/office/drawing/2014/main" xmlns="" id="{3722FCD7-305E-8045-8C5A-32ADF76EC61B}"/>
                    </a:ext>
                  </a:extLst>
                </p:cNvPr>
                <p:cNvSpPr/>
                <p:nvPr/>
              </p:nvSpPr>
              <p:spPr bwMode="auto">
                <a:xfrm>
                  <a:off x="5207024" y="3176705"/>
                  <a:ext cx="1476777" cy="90786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宋体" pitchFamily="2" charset="-122"/>
                    </a:rPr>
                    <a:t>路径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p:grpSp>
          <p:sp>
            <p:nvSpPr>
              <p:cNvPr id="39" name="Curved Down Arrow 63">
                <a:extLst>
                  <a:ext uri="{FF2B5EF4-FFF2-40B4-BE49-F238E27FC236}">
                    <a16:creationId xmlns:a16="http://schemas.microsoft.com/office/drawing/2014/main" xmlns="" id="{D39F5EDE-E447-4047-BFDA-DC28F8004DBB}"/>
                  </a:ext>
                </a:extLst>
              </p:cNvPr>
              <p:cNvSpPr/>
              <p:nvPr/>
            </p:nvSpPr>
            <p:spPr bwMode="auto">
              <a:xfrm rot="5400000">
                <a:off x="6358476" y="1872387"/>
                <a:ext cx="1132461" cy="510995"/>
              </a:xfrm>
              <a:prstGeom prst="curvedDownArrow">
                <a:avLst>
                  <a:gd name="adj1" fmla="val 14048"/>
                  <a:gd name="adj2" fmla="val 26210"/>
                  <a:gd name="adj3" fmla="val 22219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41" name="TextBox 65">
                <a:extLst>
                  <a:ext uri="{FF2B5EF4-FFF2-40B4-BE49-F238E27FC236}">
                    <a16:creationId xmlns:a16="http://schemas.microsoft.com/office/drawing/2014/main" xmlns="" id="{0DF674CD-F973-9548-8817-CEFCB9913076}"/>
                  </a:ext>
                </a:extLst>
              </p:cNvPr>
              <p:cNvSpPr txBox="1"/>
              <p:nvPr/>
            </p:nvSpPr>
            <p:spPr>
              <a:xfrm>
                <a:off x="5684311" y="1927166"/>
                <a:ext cx="2479175" cy="4210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000" dirty="0" smtClean="0"/>
                  <a:t>【1】CFG</a:t>
                </a:r>
                <a:r>
                  <a:rPr lang="zh-CN" altLang="en-US" sz="2000" dirty="0" smtClean="0"/>
                  <a:t>提取</a:t>
                </a:r>
                <a:r>
                  <a:rPr lang="zh-CN" altLang="en-US" sz="2000" dirty="0"/>
                  <a:t>路径</a:t>
                </a:r>
                <a:endParaRPr lang="en-US" sz="2000" dirty="0"/>
              </a:p>
            </p:txBody>
          </p:sp>
        </p:grpSp>
        <p:grpSp>
          <p:nvGrpSpPr>
            <p:cNvPr id="23" name="Group 68">
              <a:extLst>
                <a:ext uri="{FF2B5EF4-FFF2-40B4-BE49-F238E27FC236}">
                  <a16:creationId xmlns:a16="http://schemas.microsoft.com/office/drawing/2014/main" xmlns="" id="{C12DD761-6C40-FE43-AFFA-F33F8B527BA1}"/>
                </a:ext>
              </a:extLst>
            </p:cNvPr>
            <p:cNvGrpSpPr/>
            <p:nvPr/>
          </p:nvGrpSpPr>
          <p:grpSpPr>
            <a:xfrm>
              <a:off x="5517425" y="2814750"/>
              <a:ext cx="1998799" cy="1707983"/>
              <a:chOff x="5322382" y="2999682"/>
              <a:chExt cx="2078773" cy="1797479"/>
            </a:xfrm>
          </p:grpSpPr>
          <p:grpSp>
            <p:nvGrpSpPr>
              <p:cNvPr id="32" name="Group 69">
                <a:extLst>
                  <a:ext uri="{FF2B5EF4-FFF2-40B4-BE49-F238E27FC236}">
                    <a16:creationId xmlns:a16="http://schemas.microsoft.com/office/drawing/2014/main" xmlns="" id="{638D167F-4542-5045-B4F8-652BAED4B75B}"/>
                  </a:ext>
                </a:extLst>
              </p:cNvPr>
              <p:cNvGrpSpPr/>
              <p:nvPr/>
            </p:nvGrpSpPr>
            <p:grpSpPr>
              <a:xfrm>
                <a:off x="5322382" y="3758159"/>
                <a:ext cx="1290574" cy="1039002"/>
                <a:chOff x="5054624" y="3024305"/>
                <a:chExt cx="1629177" cy="1060267"/>
              </a:xfrm>
            </p:grpSpPr>
            <p:sp>
              <p:nvSpPr>
                <p:cNvPr id="36" name="Rectangle 73">
                  <a:extLst>
                    <a:ext uri="{FF2B5EF4-FFF2-40B4-BE49-F238E27FC236}">
                      <a16:creationId xmlns:a16="http://schemas.microsoft.com/office/drawing/2014/main" xmlns="" id="{5B5DDD94-2951-BA47-BFCC-5AC919D22B9A}"/>
                    </a:ext>
                  </a:extLst>
                </p:cNvPr>
                <p:cNvSpPr/>
                <p:nvPr/>
              </p:nvSpPr>
              <p:spPr bwMode="auto">
                <a:xfrm>
                  <a:off x="5054624" y="3024305"/>
                  <a:ext cx="1476777" cy="90786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37" name="Rectangle 74">
                  <a:extLst>
                    <a:ext uri="{FF2B5EF4-FFF2-40B4-BE49-F238E27FC236}">
                      <a16:creationId xmlns:a16="http://schemas.microsoft.com/office/drawing/2014/main" xmlns="" id="{370D7670-2F6C-A841-AA84-DDF4D84BA171}"/>
                    </a:ext>
                  </a:extLst>
                </p:cNvPr>
                <p:cNvSpPr/>
                <p:nvPr/>
              </p:nvSpPr>
              <p:spPr bwMode="auto">
                <a:xfrm>
                  <a:off x="5207024" y="3176705"/>
                  <a:ext cx="1476777" cy="90786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宋体" pitchFamily="2" charset="-122"/>
                    </a:rPr>
                    <a:t>路径约束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p:grpSp>
          <p:sp>
            <p:nvSpPr>
              <p:cNvPr id="33" name="Curved Down Arrow 70">
                <a:extLst>
                  <a:ext uri="{FF2B5EF4-FFF2-40B4-BE49-F238E27FC236}">
                    <a16:creationId xmlns:a16="http://schemas.microsoft.com/office/drawing/2014/main" xmlns="" id="{BAA3175C-5E7D-5745-9A11-3A3C8F175512}"/>
                  </a:ext>
                </a:extLst>
              </p:cNvPr>
              <p:cNvSpPr/>
              <p:nvPr/>
            </p:nvSpPr>
            <p:spPr bwMode="auto">
              <a:xfrm rot="5400000">
                <a:off x="6359140" y="3310415"/>
                <a:ext cx="1132461" cy="510995"/>
              </a:xfrm>
              <a:prstGeom prst="curvedDownArrow">
                <a:avLst>
                  <a:gd name="adj1" fmla="val 14048"/>
                  <a:gd name="adj2" fmla="val 26210"/>
                  <a:gd name="adj3" fmla="val 22219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35" name="TextBox 72">
                <a:extLst>
                  <a:ext uri="{FF2B5EF4-FFF2-40B4-BE49-F238E27FC236}">
                    <a16:creationId xmlns:a16="http://schemas.microsoft.com/office/drawing/2014/main" xmlns="" id="{F403CDD4-CD16-2C4D-837E-5944CB6D1725}"/>
                  </a:ext>
                </a:extLst>
              </p:cNvPr>
              <p:cNvSpPr txBox="1"/>
              <p:nvPr/>
            </p:nvSpPr>
            <p:spPr>
              <a:xfrm>
                <a:off x="5734709" y="3302812"/>
                <a:ext cx="1666446" cy="4210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000" dirty="0" smtClean="0"/>
                  <a:t>【2】</a:t>
                </a:r>
                <a:r>
                  <a:rPr lang="zh-CN" altLang="en-US" sz="2000" dirty="0" smtClean="0"/>
                  <a:t>编码</a:t>
                </a:r>
                <a:endParaRPr lang="en-US" sz="2000" dirty="0"/>
              </a:p>
            </p:txBody>
          </p:sp>
        </p:grpSp>
        <p:grpSp>
          <p:nvGrpSpPr>
            <p:cNvPr id="24" name="Group 75">
              <a:extLst>
                <a:ext uri="{FF2B5EF4-FFF2-40B4-BE49-F238E27FC236}">
                  <a16:creationId xmlns:a16="http://schemas.microsoft.com/office/drawing/2014/main" xmlns="" id="{F50A576B-3B68-414A-AE2C-DF6EB58154AB}"/>
                </a:ext>
              </a:extLst>
            </p:cNvPr>
            <p:cNvGrpSpPr/>
            <p:nvPr/>
          </p:nvGrpSpPr>
          <p:grpSpPr>
            <a:xfrm>
              <a:off x="5514463" y="4301140"/>
              <a:ext cx="3045486" cy="1419267"/>
              <a:chOff x="5322382" y="4491576"/>
              <a:chExt cx="3167339" cy="1493634"/>
            </a:xfrm>
          </p:grpSpPr>
          <p:sp>
            <p:nvSpPr>
              <p:cNvPr id="28" name="Can 76">
                <a:extLst>
                  <a:ext uri="{FF2B5EF4-FFF2-40B4-BE49-F238E27FC236}">
                    <a16:creationId xmlns:a16="http://schemas.microsoft.com/office/drawing/2014/main" xmlns="" id="{3F606697-7515-324A-B20C-F3B4F2C133FA}"/>
                  </a:ext>
                </a:extLst>
              </p:cNvPr>
              <p:cNvSpPr/>
              <p:nvPr/>
            </p:nvSpPr>
            <p:spPr bwMode="auto">
              <a:xfrm>
                <a:off x="5322382" y="5417533"/>
                <a:ext cx="1290574" cy="567677"/>
              </a:xfrm>
              <a:prstGeom prst="can">
                <a:avLst>
                  <a:gd name="adj" fmla="val 17383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约束库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29" name="Curved Down Arrow 77">
                <a:extLst>
                  <a:ext uri="{FF2B5EF4-FFF2-40B4-BE49-F238E27FC236}">
                    <a16:creationId xmlns:a16="http://schemas.microsoft.com/office/drawing/2014/main" xmlns="" id="{DD2122EA-D616-8A44-8047-7B9FE2B3349F}"/>
                  </a:ext>
                </a:extLst>
              </p:cNvPr>
              <p:cNvSpPr/>
              <p:nvPr/>
            </p:nvSpPr>
            <p:spPr bwMode="auto">
              <a:xfrm rot="5400000">
                <a:off x="6347645" y="4802309"/>
                <a:ext cx="1132461" cy="510995"/>
              </a:xfrm>
              <a:prstGeom prst="curvedDownArrow">
                <a:avLst>
                  <a:gd name="adj1" fmla="val 14048"/>
                  <a:gd name="adj2" fmla="val 26210"/>
                  <a:gd name="adj3" fmla="val 22219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30" name="Snip Single Corner Rectangle 78">
                <a:extLst>
                  <a:ext uri="{FF2B5EF4-FFF2-40B4-BE49-F238E27FC236}">
                    <a16:creationId xmlns:a16="http://schemas.microsoft.com/office/drawing/2014/main" xmlns="" id="{88A1A60E-25B0-BF46-914B-CF6629A82917}"/>
                  </a:ext>
                </a:extLst>
              </p:cNvPr>
              <p:cNvSpPr/>
              <p:nvPr/>
            </p:nvSpPr>
            <p:spPr bwMode="auto">
              <a:xfrm>
                <a:off x="7439397" y="4496316"/>
                <a:ext cx="1050324" cy="1023904"/>
              </a:xfrm>
              <a:prstGeom prst="snip1Rect">
                <a:avLst>
                  <a:gd name="adj" fmla="val 2752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SMT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求解器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31" name="TextBox 79">
                <a:extLst>
                  <a:ext uri="{FF2B5EF4-FFF2-40B4-BE49-F238E27FC236}">
                    <a16:creationId xmlns:a16="http://schemas.microsoft.com/office/drawing/2014/main" xmlns="" id="{A4E12618-145E-A343-9304-B195067403F5}"/>
                  </a:ext>
                </a:extLst>
              </p:cNvPr>
              <p:cNvSpPr txBox="1"/>
              <p:nvPr/>
            </p:nvSpPr>
            <p:spPr>
              <a:xfrm>
                <a:off x="6006523" y="4823243"/>
                <a:ext cx="1430938" cy="4210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000" dirty="0" smtClean="0"/>
                  <a:t>【3】</a:t>
                </a:r>
                <a:r>
                  <a:rPr lang="zh-CN" altLang="en-US" sz="2000" dirty="0" smtClean="0"/>
                  <a:t>筛选</a:t>
                </a:r>
                <a:endParaRPr lang="en-US" sz="2000" dirty="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294744" y="1484800"/>
            <a:ext cx="4491068" cy="3959544"/>
            <a:chOff x="4294744" y="1484800"/>
            <a:chExt cx="4491068" cy="3959544"/>
          </a:xfrm>
        </p:grpSpPr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xmlns="" id="{817ACFDD-C726-D040-83F4-9495F641BC40}"/>
                </a:ext>
              </a:extLst>
            </p:cNvPr>
            <p:cNvGrpSpPr/>
            <p:nvPr/>
          </p:nvGrpSpPr>
          <p:grpSpPr>
            <a:xfrm>
              <a:off x="4790777" y="1484800"/>
              <a:ext cx="3782324" cy="3680267"/>
              <a:chOff x="737330" y="1475719"/>
              <a:chExt cx="3933658" cy="3873107"/>
            </a:xfrm>
          </p:grpSpPr>
          <p:sp>
            <p:nvSpPr>
              <p:cNvPr id="52" name="Circular Arrow 45">
                <a:extLst>
                  <a:ext uri="{FF2B5EF4-FFF2-40B4-BE49-F238E27FC236}">
                    <a16:creationId xmlns:a16="http://schemas.microsoft.com/office/drawing/2014/main" xmlns="" id="{E74C01F4-9634-EE4D-8B65-3213A75333D9}"/>
                  </a:ext>
                </a:extLst>
              </p:cNvPr>
              <p:cNvSpPr/>
              <p:nvPr/>
            </p:nvSpPr>
            <p:spPr>
              <a:xfrm rot="17422988">
                <a:off x="767605" y="1445444"/>
                <a:ext cx="3873107" cy="3933658"/>
              </a:xfrm>
              <a:prstGeom prst="circularArrow">
                <a:avLst>
                  <a:gd name="adj1" fmla="val 5689"/>
                  <a:gd name="adj2" fmla="val 663377"/>
                  <a:gd name="adj3" fmla="val 12471172"/>
                  <a:gd name="adj4" fmla="val 18042282"/>
                  <a:gd name="adj5" fmla="val 5908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" name="Can 46">
                <a:extLst>
                  <a:ext uri="{FF2B5EF4-FFF2-40B4-BE49-F238E27FC236}">
                    <a16:creationId xmlns:a16="http://schemas.microsoft.com/office/drawing/2014/main" xmlns="" id="{64E358BC-487D-1945-8E92-D8AAA34F3A6C}"/>
                  </a:ext>
                </a:extLst>
              </p:cNvPr>
              <p:cNvSpPr/>
              <p:nvPr/>
            </p:nvSpPr>
            <p:spPr bwMode="auto">
              <a:xfrm>
                <a:off x="2873099" y="1573671"/>
                <a:ext cx="1290574" cy="567677"/>
              </a:xfrm>
              <a:prstGeom prst="can">
                <a:avLst>
                  <a:gd name="adj" fmla="val 17383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约束库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54" name="TextBox 47">
                <a:extLst>
                  <a:ext uri="{FF2B5EF4-FFF2-40B4-BE49-F238E27FC236}">
                    <a16:creationId xmlns:a16="http://schemas.microsoft.com/office/drawing/2014/main" xmlns="" id="{8ED51BA8-1F6A-F64E-9A77-9E78636EA40A}"/>
                  </a:ext>
                </a:extLst>
              </p:cNvPr>
              <p:cNvSpPr txBox="1"/>
              <p:nvPr/>
            </p:nvSpPr>
            <p:spPr>
              <a:xfrm>
                <a:off x="2108542" y="2156325"/>
                <a:ext cx="1915942" cy="42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【1】</a:t>
                </a:r>
                <a:r>
                  <a:rPr lang="zh-CN" altLang="en-US" sz="2000" dirty="0" smtClean="0"/>
                  <a:t>参数匹配</a:t>
                </a:r>
                <a:endParaRPr lang="en-US" sz="2000" dirty="0"/>
              </a:p>
            </p:txBody>
          </p:sp>
        </p:grp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xmlns="" id="{639A8501-0307-E64D-8246-36D081C49FCD}"/>
                </a:ext>
              </a:extLst>
            </p:cNvPr>
            <p:cNvGrpSpPr/>
            <p:nvPr/>
          </p:nvGrpSpPr>
          <p:grpSpPr>
            <a:xfrm>
              <a:off x="4294744" y="1577290"/>
              <a:ext cx="1734375" cy="1122612"/>
              <a:chOff x="2518328" y="2171226"/>
              <a:chExt cx="1629177" cy="1060268"/>
            </a:xfrm>
          </p:grpSpPr>
          <p:sp>
            <p:nvSpPr>
              <p:cNvPr id="50" name="Oval 50">
                <a:extLst>
                  <a:ext uri="{FF2B5EF4-FFF2-40B4-BE49-F238E27FC236}">
                    <a16:creationId xmlns:a16="http://schemas.microsoft.com/office/drawing/2014/main" xmlns="" id="{50E945EC-2944-174E-9856-609375F6E848}"/>
                  </a:ext>
                </a:extLst>
              </p:cNvPr>
              <p:cNvSpPr/>
              <p:nvPr/>
            </p:nvSpPr>
            <p:spPr bwMode="auto">
              <a:xfrm>
                <a:off x="2518328" y="2171226"/>
                <a:ext cx="1476777" cy="907868"/>
              </a:xfrm>
              <a:prstGeom prst="ellips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51" name="Oval 51">
                <a:extLst>
                  <a:ext uri="{FF2B5EF4-FFF2-40B4-BE49-F238E27FC236}">
                    <a16:creationId xmlns:a16="http://schemas.microsoft.com/office/drawing/2014/main" xmlns="" id="{9D88FF64-5096-8A4C-B9CE-A8E430DA5429}"/>
                  </a:ext>
                </a:extLst>
              </p:cNvPr>
              <p:cNvSpPr/>
              <p:nvPr/>
            </p:nvSpPr>
            <p:spPr bwMode="auto">
              <a:xfrm>
                <a:off x="2670728" y="2323626"/>
                <a:ext cx="1476777" cy="907868"/>
              </a:xfrm>
              <a:prstGeom prst="ellips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I/O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实例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</p:grpSp>
        <p:grpSp>
          <p:nvGrpSpPr>
            <p:cNvPr id="19" name="Group 52">
              <a:extLst>
                <a:ext uri="{FF2B5EF4-FFF2-40B4-BE49-F238E27FC236}">
                  <a16:creationId xmlns:a16="http://schemas.microsoft.com/office/drawing/2014/main" xmlns="" id="{1EA7E4F4-3E60-024C-A196-52618DD969F3}"/>
                </a:ext>
              </a:extLst>
            </p:cNvPr>
            <p:cNvGrpSpPr/>
            <p:nvPr/>
          </p:nvGrpSpPr>
          <p:grpSpPr>
            <a:xfrm>
              <a:off x="6174738" y="4437045"/>
              <a:ext cx="2529358" cy="1007299"/>
              <a:chOff x="2178299" y="4568022"/>
              <a:chExt cx="2630560" cy="1060080"/>
            </a:xfrm>
          </p:grpSpPr>
          <p:sp>
            <p:nvSpPr>
              <p:cNvPr id="48" name="Snip Single Corner Rectangle 53">
                <a:extLst>
                  <a:ext uri="{FF2B5EF4-FFF2-40B4-BE49-F238E27FC236}">
                    <a16:creationId xmlns:a16="http://schemas.microsoft.com/office/drawing/2014/main" xmlns="" id="{C4873569-9DB6-2B48-99FB-2328F566A5A7}"/>
                  </a:ext>
                </a:extLst>
              </p:cNvPr>
              <p:cNvSpPr/>
              <p:nvPr/>
            </p:nvSpPr>
            <p:spPr bwMode="auto">
              <a:xfrm>
                <a:off x="2178299" y="4604198"/>
                <a:ext cx="1050324" cy="1023904"/>
              </a:xfrm>
              <a:prstGeom prst="snip1Rect">
                <a:avLst>
                  <a:gd name="adj" fmla="val 2752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SMT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求解器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49" name="TextBox 54">
                <a:extLst>
                  <a:ext uri="{FF2B5EF4-FFF2-40B4-BE49-F238E27FC236}">
                    <a16:creationId xmlns:a16="http://schemas.microsoft.com/office/drawing/2014/main" xmlns="" id="{86D17CC6-6C87-F04C-A4C3-ED76115219A8}"/>
                  </a:ext>
                </a:extLst>
              </p:cNvPr>
              <p:cNvSpPr txBox="1"/>
              <p:nvPr/>
            </p:nvSpPr>
            <p:spPr>
              <a:xfrm>
                <a:off x="3274159" y="4568022"/>
                <a:ext cx="1534700" cy="42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【2】</a:t>
                </a:r>
                <a:r>
                  <a:rPr lang="zh-CN" altLang="en-US" sz="2000" dirty="0" smtClean="0"/>
                  <a:t>求解</a:t>
                </a:r>
                <a:endParaRPr lang="en-US" sz="2000" dirty="0"/>
              </a:p>
            </p:txBody>
          </p:sp>
        </p:grpSp>
        <p:grpSp>
          <p:nvGrpSpPr>
            <p:cNvPr id="20" name="Group 55">
              <a:extLst>
                <a:ext uri="{FF2B5EF4-FFF2-40B4-BE49-F238E27FC236}">
                  <a16:creationId xmlns:a16="http://schemas.microsoft.com/office/drawing/2014/main" xmlns="" id="{C7D83D2E-7EB2-794E-8068-879483E090F7}"/>
                </a:ext>
              </a:extLst>
            </p:cNvPr>
            <p:cNvGrpSpPr/>
            <p:nvPr/>
          </p:nvGrpSpPr>
          <p:grpSpPr>
            <a:xfrm>
              <a:off x="4407309" y="3323648"/>
              <a:ext cx="1621808" cy="1573281"/>
              <a:chOff x="447180" y="3426013"/>
              <a:chExt cx="1686699" cy="1655719"/>
            </a:xfrm>
          </p:grpSpPr>
          <p:sp>
            <p:nvSpPr>
              <p:cNvPr id="44" name="TextBox 56">
                <a:extLst>
                  <a:ext uri="{FF2B5EF4-FFF2-40B4-BE49-F238E27FC236}">
                    <a16:creationId xmlns:a16="http://schemas.microsoft.com/office/drawing/2014/main" xmlns="" id="{34813339-7BF5-BB4C-AD43-93B869ACB6B1}"/>
                  </a:ext>
                </a:extLst>
              </p:cNvPr>
              <p:cNvSpPr txBox="1"/>
              <p:nvPr/>
            </p:nvSpPr>
            <p:spPr>
              <a:xfrm>
                <a:off x="747149" y="4660657"/>
                <a:ext cx="1386730" cy="42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 smtClean="0"/>
                  <a:t>【3】</a:t>
                </a:r>
                <a:r>
                  <a:rPr lang="zh-CN" altLang="en-US" sz="2000" dirty="0" smtClean="0"/>
                  <a:t>排名</a:t>
                </a:r>
                <a:endParaRPr lang="en-US" sz="2000" dirty="0"/>
              </a:p>
            </p:txBody>
          </p:sp>
          <p:grpSp>
            <p:nvGrpSpPr>
              <p:cNvPr id="45" name="Group 57">
                <a:extLst>
                  <a:ext uri="{FF2B5EF4-FFF2-40B4-BE49-F238E27FC236}">
                    <a16:creationId xmlns:a16="http://schemas.microsoft.com/office/drawing/2014/main" xmlns="" id="{28BA0E3B-783A-6342-B0BC-D3F338A90DB4}"/>
                  </a:ext>
                </a:extLst>
              </p:cNvPr>
              <p:cNvGrpSpPr/>
              <p:nvPr/>
            </p:nvGrpSpPr>
            <p:grpSpPr>
              <a:xfrm>
                <a:off x="447180" y="3426013"/>
                <a:ext cx="1387149" cy="842947"/>
                <a:chOff x="468208" y="4411161"/>
                <a:chExt cx="1387149" cy="842947"/>
              </a:xfrm>
            </p:grpSpPr>
            <p:sp>
              <p:nvSpPr>
                <p:cNvPr id="46" name="Rectangle 58">
                  <a:extLst>
                    <a:ext uri="{FF2B5EF4-FFF2-40B4-BE49-F238E27FC236}">
                      <a16:creationId xmlns:a16="http://schemas.microsoft.com/office/drawing/2014/main" xmlns="" id="{2BBDD2ED-E388-FA43-AFE1-EFAB7F22C360}"/>
                    </a:ext>
                  </a:extLst>
                </p:cNvPr>
                <p:cNvSpPr/>
                <p:nvPr/>
              </p:nvSpPr>
              <p:spPr bwMode="auto">
                <a:xfrm>
                  <a:off x="468208" y="4411161"/>
                  <a:ext cx="1234749" cy="69054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47" name="Rectangle 59">
                  <a:extLst>
                    <a:ext uri="{FF2B5EF4-FFF2-40B4-BE49-F238E27FC236}">
                      <a16:creationId xmlns:a16="http://schemas.microsoft.com/office/drawing/2014/main" xmlns="" id="{BA8FEB47-09F6-7C4E-B4BE-7EAC46144B45}"/>
                    </a:ext>
                  </a:extLst>
                </p:cNvPr>
                <p:cNvSpPr/>
                <p:nvPr/>
              </p:nvSpPr>
              <p:spPr bwMode="auto">
                <a:xfrm>
                  <a:off x="620608" y="4563561"/>
                  <a:ext cx="1234749" cy="69054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宋体" pitchFamily="2" charset="-122"/>
                    </a:rPr>
                    <a:t>代码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5" name="Group 80">
              <a:extLst>
                <a:ext uri="{FF2B5EF4-FFF2-40B4-BE49-F238E27FC236}">
                  <a16:creationId xmlns:a16="http://schemas.microsoft.com/office/drawing/2014/main" xmlns="" id="{4E0553C7-CDE3-9941-A009-B66341323653}"/>
                </a:ext>
              </a:extLst>
            </p:cNvPr>
            <p:cNvGrpSpPr/>
            <p:nvPr/>
          </p:nvGrpSpPr>
          <p:grpSpPr>
            <a:xfrm>
              <a:off x="7544889" y="3009275"/>
              <a:ext cx="1240923" cy="987271"/>
              <a:chOff x="5054624" y="3024305"/>
              <a:chExt cx="1629177" cy="1060267"/>
            </a:xfrm>
          </p:grpSpPr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xmlns="" id="{E5F48B9C-3FA7-124F-B156-7D646918BC44}"/>
                  </a:ext>
                </a:extLst>
              </p:cNvPr>
              <p:cNvSpPr/>
              <p:nvPr/>
            </p:nvSpPr>
            <p:spPr bwMode="auto">
              <a:xfrm>
                <a:off x="5054624" y="3024305"/>
                <a:ext cx="1476777" cy="90786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xmlns="" id="{062810E6-1DC1-EE42-BD2C-68CF9714FDEB}"/>
                  </a:ext>
                </a:extLst>
              </p:cNvPr>
              <p:cNvSpPr/>
              <p:nvPr/>
            </p:nvSpPr>
            <p:spPr bwMode="auto">
              <a:xfrm>
                <a:off x="5207024" y="3176705"/>
                <a:ext cx="1476777" cy="90786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rPr>
                  <a:t>路径约束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</a:endParaRPr>
              </a:p>
            </p:txBody>
          </p:sp>
        </p:grpSp>
      </p:grpSp>
      <p:sp>
        <p:nvSpPr>
          <p:cNvPr id="55" name="圆角矩形 54"/>
          <p:cNvSpPr/>
          <p:nvPr/>
        </p:nvSpPr>
        <p:spPr bwMode="auto">
          <a:xfrm>
            <a:off x="262647" y="941337"/>
            <a:ext cx="3712154" cy="5283304"/>
          </a:xfrm>
          <a:prstGeom prst="roundRect">
            <a:avLst>
              <a:gd name="adj" fmla="val 4526"/>
            </a:avLst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82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F92F88-9613-C94A-BEE5-167407DC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962DD-1CA7-7141-B05A-9DEE4B2DDAC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51C568E9-754D-D244-97A7-7808C88A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93" y="812388"/>
            <a:ext cx="4896407" cy="2932761"/>
          </a:xfrm>
        </p:spPr>
        <p:txBody>
          <a:bodyPr/>
          <a:lstStyle/>
          <a:p>
            <a:r>
              <a:rPr lang="zh-CN" altLang="en-US" dirty="0" smtClean="0"/>
              <a:t>优先级（“正确度”）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代码</a:t>
            </a:r>
            <a:r>
              <a:rPr lang="zh-CN" altLang="en-US" dirty="0"/>
              <a:t>能够完成输入输出转换的实例在</a:t>
            </a:r>
            <a:r>
              <a:rPr lang="en-US" altLang="zh-CN" dirty="0"/>
              <a:t>5</a:t>
            </a:r>
            <a:r>
              <a:rPr lang="zh-CN" altLang="en-US" dirty="0"/>
              <a:t>组实例中的比例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86846"/>
              </p:ext>
            </p:extLst>
          </p:nvPr>
        </p:nvGraphicFramePr>
        <p:xfrm>
          <a:off x="5337431" y="983981"/>
          <a:ext cx="296131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104">
                  <a:extLst>
                    <a:ext uri="{9D8B030D-6E8A-4147-A177-3AD203B41FA5}">
                      <a16:colId xmlns:a16="http://schemas.microsoft.com/office/drawing/2014/main" xmlns="" val="3130104328"/>
                    </a:ext>
                  </a:extLst>
                </a:gridCol>
                <a:gridCol w="987104">
                  <a:extLst>
                    <a:ext uri="{9D8B030D-6E8A-4147-A177-3AD203B41FA5}">
                      <a16:colId xmlns:a16="http://schemas.microsoft.com/office/drawing/2014/main" xmlns="" val="30204054"/>
                    </a:ext>
                  </a:extLst>
                </a:gridCol>
                <a:gridCol w="987104">
                  <a:extLst>
                    <a:ext uri="{9D8B030D-6E8A-4147-A177-3AD203B41FA5}">
                      <a16:colId xmlns:a16="http://schemas.microsoft.com/office/drawing/2014/main" xmlns="" val="3774826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98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929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[1,2]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2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[2,1]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3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[1,3,2]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104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[2,3,1,4]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5393628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72262" y="2154893"/>
            <a:ext cx="4106742" cy="4363064"/>
            <a:chOff x="572262" y="2154893"/>
            <a:chExt cx="4106742" cy="4363064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xmlns="" id="{B96BDC98-9F13-C04B-88E6-4D4A7E66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262" y="2154893"/>
              <a:ext cx="4106742" cy="436306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1391055" y="5428034"/>
              <a:ext cx="3163123" cy="79660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39" name="Picture 11">
            <a:extLst>
              <a:ext uri="{FF2B5EF4-FFF2-40B4-BE49-F238E27FC236}">
                <a16:creationId xmlns:a16="http://schemas.microsoft.com/office/drawing/2014/main" xmlns="" id="{2A8D036E-3F45-8F4A-A3FC-C8CFEEAC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658" y="4551526"/>
            <a:ext cx="5488429" cy="186872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C55C8AF-A9DC-344A-8F6B-25DF23AE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36127"/>
            <a:ext cx="6097857" cy="576262"/>
          </a:xfrm>
        </p:spPr>
        <p:txBody>
          <a:bodyPr/>
          <a:lstStyle/>
          <a:p>
            <a:r>
              <a:rPr lang="zh-CN" altLang="en-US" b="0" dirty="0" smtClean="0">
                <a:latin typeface="+mn-lt"/>
              </a:rPr>
              <a:t>查询：基于约束求解的</a:t>
            </a:r>
            <a:r>
              <a:rPr lang="en-US" altLang="zh-CN" b="0" dirty="0" smtClean="0">
                <a:latin typeface="+mn-lt"/>
              </a:rPr>
              <a:t>I/O</a:t>
            </a:r>
            <a:r>
              <a:rPr lang="zh-CN" altLang="en-US" b="0" dirty="0" smtClean="0">
                <a:latin typeface="+mn-lt"/>
              </a:rPr>
              <a:t>与路径匹配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48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j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论文字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/>
        </a:defPPr>
      </a:lstStyle>
    </a:tx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南大ppt" id="{27AA90DD-9406-441D-B997-E3536AC44F06}" vid="{72BAAFE6-E057-4F93-9BC2-D8D7EC72334A}"/>
    </a:ext>
  </a:extLst>
</a:theme>
</file>

<file path=ppt/theme/theme4.xml><?xml version="1.0" encoding="utf-8"?>
<a:theme xmlns:a="http://schemas.openxmlformats.org/drawingml/2006/main" name="1_nj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论文字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/>
        </a:defPPr>
      </a:lstStyle>
    </a:tx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南大ppt" id="{27AA90DD-9406-441D-B997-E3536AC44F06}" vid="{72BAAFE6-E057-4F93-9BC2-D8D7EC72334A}"/>
    </a:ext>
  </a:extLst>
</a:theme>
</file>

<file path=ppt/theme/theme5.xml><?xml version="1.0" encoding="utf-8"?>
<a:theme xmlns:a="http://schemas.openxmlformats.org/drawingml/2006/main" name="4_nj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论文字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/>
        </a:defPPr>
      </a:lstStyle>
    </a:tx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南大ppt" id="{27AA90DD-9406-441D-B997-E3536AC44F06}" vid="{72BAAFE6-E057-4F93-9BC2-D8D7EC72334A}"/>
    </a:ext>
  </a:extLst>
</a:theme>
</file>

<file path=ppt/theme/theme6.xml><?xml version="1.0" encoding="utf-8"?>
<a:theme xmlns:a="http://schemas.openxmlformats.org/drawingml/2006/main" name="2_nj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论文字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/>
        </a:defPPr>
      </a:lstStyle>
    </a:tx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南大ppt" id="{27AA90DD-9406-441D-B997-E3536AC44F06}" vid="{72BAAFE6-E057-4F93-9BC2-D8D7EC7233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1620</Words>
  <Application>Microsoft Macintosh PowerPoint</Application>
  <PresentationFormat>全屏显示(4:3)</PresentationFormat>
  <Paragraphs>391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Office 主题​​</vt:lpstr>
      <vt:lpstr>1_Axis</vt:lpstr>
      <vt:lpstr>nju</vt:lpstr>
      <vt:lpstr>1_nju</vt:lpstr>
      <vt:lpstr>4_nju</vt:lpstr>
      <vt:lpstr>2_nju</vt:lpstr>
      <vt:lpstr> QUEBIO：基于语义的 Java 代码查询工具 </vt:lpstr>
      <vt:lpstr>目录</vt:lpstr>
      <vt:lpstr>背景</vt:lpstr>
      <vt:lpstr>Motivating Example</vt:lpstr>
      <vt:lpstr>技术原理</vt:lpstr>
      <vt:lpstr>技术框架</vt:lpstr>
      <vt:lpstr>PowerPoint 演示文稿</vt:lpstr>
      <vt:lpstr>技术框架</vt:lpstr>
      <vt:lpstr>查询：基于约束求解的I/O与路径匹配</vt:lpstr>
      <vt:lpstr>实验评估</vt:lpstr>
      <vt:lpstr>实验评估</vt:lpstr>
      <vt:lpstr>视频演示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基于约束求解的代码查询技术在StackOverflow上的实证研究  </dc:title>
  <dc:creator>C Fox</dc:creator>
  <cp:lastModifiedBy>Fox Chen</cp:lastModifiedBy>
  <cp:revision>60</cp:revision>
  <dcterms:created xsi:type="dcterms:W3CDTF">2018-11-19T05:56:02Z</dcterms:created>
  <dcterms:modified xsi:type="dcterms:W3CDTF">2018-11-22T15:17:31Z</dcterms:modified>
</cp:coreProperties>
</file>