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tiff" ContentType="image/tiff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60" r:id="rId4"/>
    <p:sldId id="268" r:id="rId5"/>
    <p:sldId id="269" r:id="rId6"/>
    <p:sldId id="278" r:id="rId7"/>
    <p:sldId id="264" r:id="rId8"/>
    <p:sldId id="263" r:id="rId9"/>
    <p:sldId id="280" r:id="rId10"/>
    <p:sldId id="279" r:id="rId11"/>
    <p:sldId id="281" r:id="rId12"/>
    <p:sldId id="265" r:id="rId13"/>
    <p:sldId id="285" r:id="rId14"/>
    <p:sldId id="284" r:id="rId15"/>
    <p:sldId id="289" r:id="rId16"/>
    <p:sldId id="286" r:id="rId17"/>
    <p:sldId id="272" r:id="rId18"/>
    <p:sldId id="266" r:id="rId19"/>
    <p:sldId id="282" r:id="rId20"/>
    <p:sldId id="287" r:id="rId21"/>
    <p:sldId id="267" r:id="rId22"/>
    <p:sldId id="283" r:id="rId23"/>
    <p:sldId id="259" r:id="rId24"/>
    <p:sldId id="274" r:id="rId25"/>
    <p:sldId id="273" r:id="rId26"/>
    <p:sldId id="290" r:id="rId27"/>
    <p:sldId id="275" r:id="rId28"/>
    <p:sldId id="288" r:id="rId29"/>
    <p:sldId id="270" r:id="rId30"/>
    <p:sldId id="276" r:id="rId31"/>
    <p:sldId id="25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CC0000"/>
      </a:buClr>
      <a:buSzPct val="100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1pPr>
    <a:lvl2pPr marL="228600" algn="l" rtl="0" fontAlgn="base">
      <a:spcBef>
        <a:spcPct val="0"/>
      </a:spcBef>
      <a:spcAft>
        <a:spcPct val="0"/>
      </a:spcAft>
      <a:buClr>
        <a:srgbClr val="CC0000"/>
      </a:buClr>
      <a:buSzPct val="100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2pPr>
    <a:lvl3pPr marL="457200" algn="l" rtl="0" fontAlgn="base">
      <a:spcBef>
        <a:spcPct val="0"/>
      </a:spcBef>
      <a:spcAft>
        <a:spcPct val="0"/>
      </a:spcAft>
      <a:buClr>
        <a:srgbClr val="CC0000"/>
      </a:buClr>
      <a:buSzPct val="100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3pPr>
    <a:lvl4pPr marL="685800" algn="l" rtl="0" fontAlgn="base">
      <a:spcBef>
        <a:spcPct val="0"/>
      </a:spcBef>
      <a:spcAft>
        <a:spcPct val="0"/>
      </a:spcAft>
      <a:buClr>
        <a:srgbClr val="CC0000"/>
      </a:buClr>
      <a:buSzPct val="100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4pPr>
    <a:lvl5pPr marL="914400" algn="l" rtl="0" fontAlgn="base">
      <a:spcBef>
        <a:spcPct val="0"/>
      </a:spcBef>
      <a:spcAft>
        <a:spcPct val="0"/>
      </a:spcAft>
      <a:buClr>
        <a:srgbClr val="CC0000"/>
      </a:buClr>
      <a:buSzPct val="100000"/>
      <a:buFont typeface="Wingdings" pitchFamily="2" charset="2"/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永中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1" autoAdjust="0"/>
    <p:restoredTop sz="76990" autoAdjust="0"/>
  </p:normalViewPr>
  <p:slideViewPr>
    <p:cSldViewPr snapToGrid="0" snapToObjects="1">
      <p:cViewPr varScale="1">
        <p:scale>
          <a:sx n="75" d="100"/>
          <a:sy n="75" d="100"/>
        </p:scale>
        <p:origin x="18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-3168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9E53F-D847-4B6D-9DD1-C498343B48D0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8B58A-5072-4ECE-95BC-1CDB103532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18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CB757-6588-4A25-9727-70AE1CBE0DD4}" type="datetimeFigureOut">
              <a:rPr lang="zh-CN" altLang="en-US" smtClean="0"/>
              <a:t>2018/11/23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7DB35-0533-4534-AA9D-7D516560F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68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7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81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10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748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assume that the programmer writes correct code in most of the time and only makes mistakes occasionally.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85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666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Redis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78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99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0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066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453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1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6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26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5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0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7DB35-0533-4534-AA9D-7D516560FA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34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 baseline="0">
                <a:solidFill>
                  <a:srgbClr val="C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 baseline="0">
                <a:solidFill>
                  <a:srgbClr val="002060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C976F41-C4BD-48B3-8091-859510072E19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00F8623-6CDB-4C7F-B460-D55A99EFA7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3" y="50680"/>
            <a:ext cx="1620982" cy="52289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A6167-3BD6-43EF-BC9A-71A3C76EDE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55451-192E-4AA4-A109-3FABD7C480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09BD71-6D1A-4983-9962-463801F08EA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A355A-CB9F-43FE-B2CC-C0D7750D5BB7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0C90E-3A24-4DA5-A7E7-F850ACCE0A7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6C644-4881-46DA-872A-078187BFA89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23C1B-37A8-4581-98D6-99FF242F6D7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B8502-4982-490C-98F7-3FA09B81D24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C50BE-CB0C-4B57-BA08-864C6624D47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7EDBCD-728B-43DF-AD8E-1FA56DED079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3163 w 1000"/>
              <a:gd name="T13" fmla="*/ 3163 h 1000"/>
              <a:gd name="T14" fmla="*/ 18437 w 1000"/>
              <a:gd name="T15" fmla="*/ 18437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mpd="sng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>
              <a:ea typeface="宋体" pitchFamily="2" charset="-122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609600" y="6172200"/>
            <a:ext cx="7924800" cy="0"/>
          </a:xfrm>
          <a:prstGeom prst="line">
            <a:avLst/>
          </a:prstGeom>
          <a:noFill/>
          <a:ln w="3175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  <a:ea typeface="+mn-ea"/>
              </a:defRPr>
            </a:lvl1pPr>
          </a:lstStyle>
          <a:p>
            <a:fld id="{EEF57F75-1512-452F-AD6E-A7A317917A11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00F8623-6CDB-4C7F-B460-D55A99EFA78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3" y="50680"/>
            <a:ext cx="1620982" cy="5228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SzPct val="100000"/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o"/>
        <a:defRPr sz="3000">
          <a:solidFill>
            <a:srgbClr val="002060"/>
          </a:solidFill>
          <a:latin typeface="+mn-lt"/>
          <a:ea typeface="+mn-ea"/>
          <a:cs typeface="+mn-cs"/>
        </a:defRPr>
      </a:lvl1pPr>
      <a:lvl2pPr marL="906463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sz="2600">
          <a:solidFill>
            <a:srgbClr val="002060"/>
          </a:solidFill>
          <a:latin typeface="+mn-lt"/>
          <a:ea typeface="+mn-ea"/>
        </a:defRPr>
      </a:lvl2pPr>
      <a:lvl3pPr marL="1303338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o"/>
        <a:defRPr sz="2300">
          <a:solidFill>
            <a:srgbClr val="002060"/>
          </a:solidFill>
          <a:latin typeface="+mn-lt"/>
          <a:ea typeface="+mn-ea"/>
        </a:defRPr>
      </a:lvl3pPr>
      <a:lvl4pPr marL="1692275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n"/>
        <a:defRPr sz="2000">
          <a:solidFill>
            <a:srgbClr val="002060"/>
          </a:solidFill>
          <a:latin typeface="+mn-lt"/>
          <a:ea typeface="+mn-ea"/>
        </a:defRPr>
      </a:lvl4pPr>
      <a:lvl5pPr marL="20923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000">
          <a:solidFill>
            <a:srgbClr val="002060"/>
          </a:solidFill>
          <a:latin typeface="+mn-lt"/>
          <a:ea typeface="+mn-ea"/>
        </a:defRPr>
      </a:lvl5pPr>
      <a:lvl6pPr marL="25495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67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39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1125" indent="-396875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19.emf"/><Relationship Id="rId5" Type="http://schemas.openxmlformats.org/officeDocument/2006/relationships/image" Target="../media/image20.emf"/><Relationship Id="rId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6" Type="http://schemas.openxmlformats.org/officeDocument/2006/relationships/image" Target="../media/image33.emf"/><Relationship Id="rId7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jpeg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7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236" y="990600"/>
            <a:ext cx="8617528" cy="1371600"/>
          </a:xfrm>
        </p:spPr>
        <p:txBody>
          <a:bodyPr/>
          <a:lstStyle/>
          <a:p>
            <a:pPr algn="ctr"/>
            <a:r>
              <a:rPr lang="en-US" altLang="zh-CN" sz="2800" dirty="0"/>
              <a:t>Mining Function Call Sequence Patterns Across Different Versions of the Project for Defect Detection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236" y="3429000"/>
            <a:ext cx="8769928" cy="2438400"/>
          </a:xfrm>
        </p:spPr>
        <p:txBody>
          <a:bodyPr/>
          <a:lstStyle/>
          <a:p>
            <a:r>
              <a:rPr lang="en-US" altLang="zh-CN" sz="2200" b="1" dirty="0" err="1"/>
              <a:t>Zhanqi</a:t>
            </a:r>
            <a:r>
              <a:rPr lang="en-US" altLang="zh-CN" sz="2200" b="1" dirty="0"/>
              <a:t> Cui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Xiang Chen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Yongmin</a:t>
            </a:r>
            <a:r>
              <a:rPr lang="en-US" altLang="zh-CN" sz="2200" dirty="0"/>
              <a:t> Mu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Zhihua</a:t>
            </a:r>
            <a:r>
              <a:rPr lang="en-US" altLang="zh-CN" sz="2200" dirty="0"/>
              <a:t> Zhang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and Xu Ma</a:t>
            </a:r>
            <a:r>
              <a:rPr lang="en-US" altLang="zh-CN" sz="2200" baseline="30000" dirty="0"/>
              <a:t>1</a:t>
            </a:r>
          </a:p>
          <a:p>
            <a:endParaRPr lang="en-US" altLang="zh-CN" sz="2200" dirty="0"/>
          </a:p>
          <a:p>
            <a:pPr algn="ctr"/>
            <a:r>
              <a:rPr lang="en-US" altLang="zh-CN" sz="2000" baseline="30000" dirty="0"/>
              <a:t>1</a:t>
            </a:r>
            <a:r>
              <a:rPr lang="en-US" altLang="zh-CN" sz="2000" dirty="0"/>
              <a:t>Computer School, Beijing Information Science and Technology University, Beijing, China</a:t>
            </a:r>
          </a:p>
          <a:p>
            <a:pPr algn="ctr"/>
            <a:r>
              <a:rPr lang="en-US" altLang="zh-CN" sz="2000" baseline="30000" dirty="0"/>
              <a:t>2</a:t>
            </a:r>
            <a:r>
              <a:rPr lang="en-US" altLang="zh-CN" sz="2000" dirty="0"/>
              <a:t>School of Computer Science and Technology, Nantong University,</a:t>
            </a:r>
          </a:p>
          <a:p>
            <a:pPr algn="ctr"/>
            <a:r>
              <a:rPr lang="en-US" altLang="zh-CN" sz="2000" dirty="0"/>
              <a:t>Nantong, China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6-11-03 下午7.39.13.png">
            <a:extLst>
              <a:ext uri="{FF2B5EF4-FFF2-40B4-BE49-F238E27FC236}">
                <a16:creationId xmlns="" xmlns:a16="http://schemas.microsoft.com/office/drawing/2014/main" id="{5C5644C2-36B9-42B2-9FC9-ABB1B8FC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3" y="1019440"/>
            <a:ext cx="5249837" cy="59178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C2154A1-57C1-4FE5-B386-6223FB7B7A74}"/>
              </a:ext>
            </a:extLst>
          </p:cNvPr>
          <p:cNvSpPr/>
          <p:nvPr/>
        </p:nvSpPr>
        <p:spPr>
          <a:xfrm>
            <a:off x="5231904" y="2878458"/>
            <a:ext cx="37875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&lt;</a:t>
            </a:r>
            <a:r>
              <a:rPr lang="en-US" altLang="zh-CN" sz="1600" dirty="0" err="1"/>
              <a:t>dictGetIterator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dictNext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listRewind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listNext</a:t>
            </a:r>
            <a:r>
              <a:rPr lang="en-US" altLang="zh-CN" sz="1600" dirty="0"/>
              <a:t>(),</a:t>
            </a:r>
            <a:r>
              <a:rPr lang="en-US" altLang="zh-CN" sz="1600" dirty="0" err="1"/>
              <a:t>dictReleaseIterator</a:t>
            </a:r>
            <a:r>
              <a:rPr lang="en-US" altLang="zh-CN" sz="1600" dirty="0"/>
              <a:t>()&gt;</a:t>
            </a:r>
          </a:p>
        </p:txBody>
      </p:sp>
      <p:sp>
        <p:nvSpPr>
          <p:cNvPr id="6" name="右箭头 6">
            <a:extLst>
              <a:ext uri="{FF2B5EF4-FFF2-40B4-BE49-F238E27FC236}">
                <a16:creationId xmlns="" xmlns:a16="http://schemas.microsoft.com/office/drawing/2014/main" id="{440A1871-B0D0-4EA0-9492-EF699E10E73D}"/>
              </a:ext>
            </a:extLst>
          </p:cNvPr>
          <p:cNvSpPr/>
          <p:nvPr/>
        </p:nvSpPr>
        <p:spPr>
          <a:xfrm>
            <a:off x="4148842" y="3274214"/>
            <a:ext cx="100811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7">
            <a:extLst>
              <a:ext uri="{FF2B5EF4-FFF2-40B4-BE49-F238E27FC236}">
                <a16:creationId xmlns="" xmlns:a16="http://schemas.microsoft.com/office/drawing/2014/main" id="{4FA69892-752F-463B-AD83-7072841920BE}"/>
              </a:ext>
            </a:extLst>
          </p:cNvPr>
          <p:cNvSpPr/>
          <p:nvPr/>
        </p:nvSpPr>
        <p:spPr>
          <a:xfrm>
            <a:off x="1502478" y="3452652"/>
            <a:ext cx="1728192" cy="21602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8">
            <a:extLst>
              <a:ext uri="{FF2B5EF4-FFF2-40B4-BE49-F238E27FC236}">
                <a16:creationId xmlns="" xmlns:a16="http://schemas.microsoft.com/office/drawing/2014/main" id="{DB529D42-A7F9-469B-807E-03C1B354C651}"/>
              </a:ext>
            </a:extLst>
          </p:cNvPr>
          <p:cNvSpPr/>
          <p:nvPr/>
        </p:nvSpPr>
        <p:spPr>
          <a:xfrm>
            <a:off x="1055440" y="3852566"/>
            <a:ext cx="1008112" cy="21602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9">
            <a:extLst>
              <a:ext uri="{FF2B5EF4-FFF2-40B4-BE49-F238E27FC236}">
                <a16:creationId xmlns="" xmlns:a16="http://schemas.microsoft.com/office/drawing/2014/main" id="{C42F8655-C8C3-4BD1-8200-25DFA0FAA496}"/>
              </a:ext>
            </a:extLst>
          </p:cNvPr>
          <p:cNvSpPr/>
          <p:nvPr/>
        </p:nvSpPr>
        <p:spPr>
          <a:xfrm>
            <a:off x="263352" y="5599046"/>
            <a:ext cx="1728192" cy="21602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0">
            <a:extLst>
              <a:ext uri="{FF2B5EF4-FFF2-40B4-BE49-F238E27FC236}">
                <a16:creationId xmlns="" xmlns:a16="http://schemas.microsoft.com/office/drawing/2014/main" id="{F04F4E35-B27E-4DDC-9EB7-9CD04B790CF9}"/>
              </a:ext>
            </a:extLst>
          </p:cNvPr>
          <p:cNvSpPr/>
          <p:nvPr/>
        </p:nvSpPr>
        <p:spPr>
          <a:xfrm>
            <a:off x="551384" y="4537214"/>
            <a:ext cx="1728192" cy="21602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1">
            <a:extLst>
              <a:ext uri="{FF2B5EF4-FFF2-40B4-BE49-F238E27FC236}">
                <a16:creationId xmlns="" xmlns:a16="http://schemas.microsoft.com/office/drawing/2014/main" id="{46EDBFC0-FF1B-4BB9-A2B7-6C64B5508181}"/>
              </a:ext>
            </a:extLst>
          </p:cNvPr>
          <p:cNvSpPr/>
          <p:nvPr/>
        </p:nvSpPr>
        <p:spPr>
          <a:xfrm>
            <a:off x="1376394" y="4654548"/>
            <a:ext cx="1080120" cy="216024"/>
          </a:xfrm>
          <a:prstGeom prst="roundRect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67847BC-67B9-4966-82BD-0695FF51E34B}"/>
              </a:ext>
            </a:extLst>
          </p:cNvPr>
          <p:cNvSpPr/>
          <p:nvPr/>
        </p:nvSpPr>
        <p:spPr>
          <a:xfrm>
            <a:off x="5566613" y="3883377"/>
            <a:ext cx="33926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moduleTypeLookupModuleByID</a:t>
            </a:r>
            <a:endParaRPr lang="en-US" altLang="zh-CN" sz="1600" dirty="0"/>
          </a:p>
          <a:p>
            <a:r>
              <a:rPr lang="en-US" altLang="zh-CN" sz="1600" dirty="0"/>
              <a:t>@</a:t>
            </a:r>
            <a:r>
              <a:rPr lang="en-US" altLang="zh-CN" sz="1600" dirty="0" err="1"/>
              <a:t>module.c</a:t>
            </a:r>
            <a:endParaRPr lang="en-US" altLang="zh-CN" sz="1600" dirty="0"/>
          </a:p>
          <a:p>
            <a:r>
              <a:rPr lang="en-US" altLang="zh-CN" sz="1600" dirty="0"/>
              <a:t>@line: 2530</a:t>
            </a:r>
            <a:endParaRPr lang="zh-CN" altLang="en-US" sz="1600" dirty="0"/>
          </a:p>
        </p:txBody>
      </p:sp>
      <p:sp>
        <p:nvSpPr>
          <p:cNvPr id="14" name="内容占位符 2">
            <a:extLst>
              <a:ext uri="{FF2B5EF4-FFF2-40B4-BE49-F238E27FC236}">
                <a16:creationId xmlns="" xmlns:a16="http://schemas.microsoft.com/office/drawing/2014/main" id="{D130B890-779B-49D5-AF7C-6CF860BB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68454"/>
            <a:ext cx="8001000" cy="1037750"/>
          </a:xfrm>
        </p:spPr>
        <p:txBody>
          <a:bodyPr/>
          <a:lstStyle/>
          <a:p>
            <a:r>
              <a:rPr lang="en-US" altLang="zh-CN" sz="2800" dirty="0"/>
              <a:t>Items          Function call statements</a:t>
            </a:r>
          </a:p>
          <a:p>
            <a:r>
              <a:rPr lang="en-US" altLang="zh-CN" sz="2800" dirty="0" smtClean="0"/>
              <a:t>Sequence          </a:t>
            </a:r>
            <a:r>
              <a:rPr lang="en-US" altLang="zh-CN" sz="2800" dirty="0"/>
              <a:t>A sequence of items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8DC74F13-54A6-4101-89E0-30C1260C0021}"/>
              </a:ext>
            </a:extLst>
          </p:cNvPr>
          <p:cNvCxnSpPr/>
          <p:nvPr/>
        </p:nvCxnSpPr>
        <p:spPr bwMode="auto">
          <a:xfrm>
            <a:off x="1740626" y="287383"/>
            <a:ext cx="718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3011838E-7BD3-4B66-837F-99D5AA557C30}"/>
              </a:ext>
            </a:extLst>
          </p:cNvPr>
          <p:cNvCxnSpPr/>
          <p:nvPr/>
        </p:nvCxnSpPr>
        <p:spPr bwMode="auto">
          <a:xfrm>
            <a:off x="2317572" y="815337"/>
            <a:ext cx="718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473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711A395D-3AB7-4E8F-9B07-92925B32DD04}"/>
              </a:ext>
            </a:extLst>
          </p:cNvPr>
          <p:cNvSpPr/>
          <p:nvPr/>
        </p:nvSpPr>
        <p:spPr>
          <a:xfrm>
            <a:off x="201937" y="5779836"/>
            <a:ext cx="83665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Frequenet</a:t>
            </a:r>
            <a:r>
              <a:rPr lang="en-US" altLang="zh-CN" sz="2000" dirty="0"/>
              <a:t> Sequence Pattern</a:t>
            </a:r>
            <a:r>
              <a:rPr lang="zh-CN" altLang="en-US" sz="2000" dirty="0"/>
              <a:t>（</a:t>
            </a:r>
            <a:r>
              <a:rPr lang="en-US" altLang="zh-CN" sz="2000" i="1" dirty="0" err="1"/>
              <a:t>minSupCount</a:t>
            </a:r>
            <a:r>
              <a:rPr lang="zh-CN" altLang="en-US" sz="2000" dirty="0"/>
              <a:t>＝</a:t>
            </a:r>
            <a:r>
              <a:rPr lang="en-US" altLang="zh-CN" sz="2000" dirty="0"/>
              <a:t>15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i="1" dirty="0"/>
              <a:t>&lt;</a:t>
            </a:r>
            <a:r>
              <a:rPr lang="en-US" altLang="zh-CN" sz="20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2000" i="1" dirty="0"/>
              <a:t>(), </a:t>
            </a:r>
            <a:r>
              <a:rPr lang="en-US" altLang="zh-CN" sz="2000" dirty="0" err="1">
                <a:solidFill>
                  <a:srgbClr val="008000"/>
                </a:solidFill>
              </a:rPr>
              <a:t>dictNext</a:t>
            </a:r>
            <a:r>
              <a:rPr lang="en-US" altLang="zh-CN" sz="2000" i="1" dirty="0"/>
              <a:t>(), </a:t>
            </a:r>
            <a:r>
              <a:rPr lang="en-US" altLang="zh-CN" sz="2000" dirty="0" err="1">
                <a:solidFill>
                  <a:srgbClr val="4EA4DD"/>
                </a:solidFill>
              </a:rPr>
              <a:t>dictReleaseIterator</a:t>
            </a:r>
            <a:r>
              <a:rPr lang="en-US" altLang="zh-CN" sz="2000" i="1" dirty="0"/>
              <a:t>()&gt;     </a:t>
            </a:r>
            <a:r>
              <a:rPr lang="zh-CN" altLang="en-US" sz="2000" dirty="0"/>
              <a:t>（</a:t>
            </a:r>
            <a:r>
              <a:rPr lang="en-US" altLang="zh-CN" sz="2000" i="1" dirty="0" err="1"/>
              <a:t>supCount</a:t>
            </a:r>
            <a:r>
              <a:rPr lang="en-US" altLang="zh-CN" sz="2000" i="1" dirty="0"/>
              <a:t> = 36</a:t>
            </a:r>
            <a:r>
              <a:rPr lang="zh-CN" altLang="en-US" sz="2000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64E034C-FA78-47D9-B692-020797F9EFC3}"/>
              </a:ext>
            </a:extLst>
          </p:cNvPr>
          <p:cNvSpPr/>
          <p:nvPr/>
        </p:nvSpPr>
        <p:spPr>
          <a:xfrm>
            <a:off x="201937" y="211563"/>
            <a:ext cx="866988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Some function call sequences in Redis</a:t>
            </a:r>
            <a:r>
              <a:rPr lang="zh-CN" altLang="en-US" sz="2000" dirty="0"/>
              <a:t> </a:t>
            </a:r>
            <a:r>
              <a:rPr lang="en-US" altLang="zh-CN" sz="2000" dirty="0"/>
              <a:t>project</a:t>
            </a:r>
          </a:p>
          <a:p>
            <a:endParaRPr lang="en-US" altLang="zh-CN" sz="2000" dirty="0"/>
          </a:p>
          <a:p>
            <a:r>
              <a:rPr lang="en-US" altLang="zh-CN" sz="2000" dirty="0"/>
              <a:t>……</a:t>
            </a:r>
          </a:p>
          <a:p>
            <a:r>
              <a:rPr lang="en-US" altLang="zh-CN" sz="20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008000"/>
                </a:solidFill>
              </a:rPr>
              <a:t>dictNext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listRewind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listNext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memcmp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4EA4DD"/>
                </a:solidFill>
              </a:rPr>
              <a:t>dictReleaseIterator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dictReleaseIterator</a:t>
            </a:r>
            <a:r>
              <a:rPr lang="en-US" altLang="zh-CN" sz="2000" dirty="0"/>
              <a:t>()@</a:t>
            </a:r>
            <a:r>
              <a:rPr lang="en-US" altLang="zh-CN" sz="2000" dirty="0" err="1"/>
              <a:t>moduleTypeLookupModuleByName@module.c@line</a:t>
            </a:r>
            <a:r>
              <a:rPr lang="en-US" altLang="zh-CN" sz="2000" dirty="0"/>
              <a:t>: 2503</a:t>
            </a:r>
          </a:p>
          <a:p>
            <a:r>
              <a:rPr lang="en-US" altLang="zh-CN" sz="2000" dirty="0"/>
              <a:t>……</a:t>
            </a:r>
          </a:p>
          <a:p>
            <a:r>
              <a:rPr lang="en-US" altLang="zh-CN" sz="20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008000"/>
                </a:solidFill>
              </a:rPr>
              <a:t>dictNext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listRewind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listNext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4EA4DD"/>
                </a:solidFill>
              </a:rPr>
              <a:t>dictReleaseIterator</a:t>
            </a:r>
            <a:r>
              <a:rPr lang="en-US" altLang="zh-CN" sz="2000" dirty="0"/>
              <a:t>()@</a:t>
            </a:r>
            <a:r>
              <a:rPr lang="en-US" altLang="zh-CN" sz="2000" dirty="0" err="1"/>
              <a:t>moduleTypeLookupModuleByID@module.c@line</a:t>
            </a:r>
            <a:r>
              <a:rPr lang="en-US" altLang="zh-CN" sz="2000" dirty="0"/>
              <a:t>: 2530</a:t>
            </a:r>
          </a:p>
          <a:p>
            <a:r>
              <a:rPr lang="en-US" altLang="zh-CN" sz="2000" dirty="0"/>
              <a:t>……</a:t>
            </a:r>
          </a:p>
          <a:p>
            <a:r>
              <a:rPr lang="en-US" altLang="zh-CN" sz="20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008000"/>
                </a:solidFill>
              </a:rPr>
              <a:t>dictNext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ziplistIndex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ziplistNext</a:t>
            </a:r>
            <a:r>
              <a:rPr lang="en-US" altLang="zh-CN" sz="2000" dirty="0"/>
              <a:t>()@</a:t>
            </a:r>
            <a:r>
              <a:rPr lang="en-US" altLang="zh-CN" sz="2000" dirty="0" err="1"/>
              <a:t>zuiInitIterator@t_zset.c@line</a:t>
            </a:r>
            <a:r>
              <a:rPr lang="en-US" altLang="zh-CN" sz="2000" dirty="0"/>
              <a:t>: 1819</a:t>
            </a:r>
          </a:p>
          <a:p>
            <a:r>
              <a:rPr lang="en-US" altLang="zh-CN" sz="2000" dirty="0"/>
              <a:t>……</a:t>
            </a:r>
          </a:p>
          <a:p>
            <a:r>
              <a:rPr lang="en-US" altLang="zh-CN" sz="20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008000"/>
                </a:solidFill>
              </a:rPr>
              <a:t>dictNext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dictFind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serverLog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sdsfree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sdsempty</a:t>
            </a:r>
            <a:r>
              <a:rPr lang="en-US" altLang="zh-CN" sz="2000" dirty="0"/>
              <a:t>(),</a:t>
            </a:r>
            <a:r>
              <a:rPr lang="en-US" altLang="zh-CN" sz="2000" dirty="0" err="1"/>
              <a:t>listDelNode</a:t>
            </a:r>
            <a:r>
              <a:rPr lang="en-US" altLang="zh-CN" sz="2000" dirty="0"/>
              <a:t>(),</a:t>
            </a:r>
            <a:r>
              <a:rPr lang="en-US" altLang="zh-CN" sz="2000" dirty="0" err="1">
                <a:solidFill>
                  <a:srgbClr val="4EA4DD"/>
                </a:solidFill>
              </a:rPr>
              <a:t>dictReleaseIterator</a:t>
            </a:r>
            <a:r>
              <a:rPr lang="en-US" altLang="zh-CN" sz="2000" dirty="0"/>
              <a:t>()@</a:t>
            </a:r>
            <a:r>
              <a:rPr lang="en-US" altLang="zh-CN" sz="2000" dirty="0" err="1"/>
              <a:t>rewriteConfigRemoveOrphaned</a:t>
            </a:r>
            <a:r>
              <a:rPr lang="en-US" altLang="zh-CN" sz="2000" dirty="0"/>
              <a:t>-@</a:t>
            </a:r>
            <a:r>
              <a:rPr lang="en-US" altLang="zh-CN" sz="2000" dirty="0" err="1"/>
              <a:t>config.c@line</a:t>
            </a:r>
            <a:r>
              <a:rPr lang="en-US" altLang="zh-CN" sz="2000" dirty="0"/>
              <a:t>: 1771</a:t>
            </a:r>
          </a:p>
          <a:p>
            <a:r>
              <a:rPr lang="en-US" altLang="zh-CN" sz="2000" dirty="0"/>
              <a:t>……</a:t>
            </a:r>
          </a:p>
        </p:txBody>
      </p:sp>
      <p:sp>
        <p:nvSpPr>
          <p:cNvPr id="6" name="下箭头 8">
            <a:extLst>
              <a:ext uri="{FF2B5EF4-FFF2-40B4-BE49-F238E27FC236}">
                <a16:creationId xmlns="" xmlns:a16="http://schemas.microsoft.com/office/drawing/2014/main" id="{A6DC6008-9BC0-4294-838B-89B274427D27}"/>
              </a:ext>
            </a:extLst>
          </p:cNvPr>
          <p:cNvSpPr/>
          <p:nvPr/>
        </p:nvSpPr>
        <p:spPr>
          <a:xfrm>
            <a:off x="6911411" y="5112449"/>
            <a:ext cx="283868" cy="5998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5874B00E-67A1-4935-81E7-73AA8586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973" y="4921992"/>
            <a:ext cx="3792990" cy="79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3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2.2 Filtering Sequence Patterns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52A13B-0EEF-49FA-BABF-E059EEE4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910840"/>
          </a:xfrm>
        </p:spPr>
        <p:txBody>
          <a:bodyPr/>
          <a:lstStyle/>
          <a:p>
            <a:r>
              <a:rPr lang="en-US" altLang="zh-CN" dirty="0"/>
              <a:t>After mining sequence patterns from  a stable version      and a new version     </a:t>
            </a:r>
            <a:r>
              <a:rPr lang="zh-CN" altLang="en-US" dirty="0"/>
              <a:t>，</a:t>
            </a:r>
            <a:r>
              <a:rPr lang="en-US" altLang="zh-CN" dirty="0"/>
              <a:t>filter candidate patterns  by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confidence</a:t>
            </a:r>
            <a:r>
              <a:rPr lang="en-US" altLang="zh-CN" dirty="0"/>
              <a:t> of a candidate pattern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confidence change </a:t>
            </a:r>
            <a:r>
              <a:rPr lang="en-US" altLang="zh-CN" dirty="0"/>
              <a:t>of a candidate pattern in the two versions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16BAA17-C25A-4EFB-9150-E9EB0C1E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28" y="2310038"/>
            <a:ext cx="478248" cy="396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3E85D40-639C-4492-95C2-F1336083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924" y="2310038"/>
            <a:ext cx="465323" cy="432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6011D008-868F-424F-972E-5BC9E90141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76" y="4407062"/>
            <a:ext cx="4603577" cy="1627632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A6DF44F6-CC6C-479F-9FB8-8017C11E36A2}"/>
              </a:ext>
            </a:extLst>
          </p:cNvPr>
          <p:cNvSpPr/>
          <p:nvPr/>
        </p:nvSpPr>
        <p:spPr bwMode="auto">
          <a:xfrm>
            <a:off x="5910736" y="4248093"/>
            <a:ext cx="1176245" cy="16276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031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8F91BF5-8187-4ADE-AC44-E0EB00E8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Confidence of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DDFAC5E-D08B-46C7-BF3F-CD79A74E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The proportion of function call sequences which contain the pattern out of the sum of function call sequences either contain or violate the pattern in the program.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set                 as a threshold value for confidence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1D0E67B-98FF-4156-9B36-2DA7541DD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240" t="12797" r="72825" b="17784"/>
          <a:stretch/>
        </p:blipFill>
        <p:spPr>
          <a:xfrm>
            <a:off x="-684498" y="3712996"/>
            <a:ext cx="3487659" cy="628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1EABFFEC-99E4-4F7A-A3A7-2A9E00AE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12" y="4625517"/>
            <a:ext cx="1512457" cy="3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11D0E67B-98FF-4156-9B36-2DA7541DD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67" t="10984" b="40926"/>
          <a:stretch/>
        </p:blipFill>
        <p:spPr>
          <a:xfrm>
            <a:off x="2801253" y="3847840"/>
            <a:ext cx="6087917" cy="4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84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D7E06B4-3B23-42E3-B13D-00DAFE40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4" y="304800"/>
            <a:ext cx="8833756" cy="1216025"/>
          </a:xfrm>
        </p:spPr>
        <p:txBody>
          <a:bodyPr/>
          <a:lstStyle/>
          <a:p>
            <a:r>
              <a:rPr lang="en-US" altLang="zh-CN" dirty="0"/>
              <a:t>6 cases of patterns between two 2 versions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C7CF4FE-CDC0-46BA-8075-9AB9EAA2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1676400"/>
          </a:xfrm>
        </p:spPr>
        <p:txBody>
          <a:bodyPr/>
          <a:lstStyle/>
          <a:p>
            <a:r>
              <a:rPr lang="en-US" altLang="zh-CN" sz="2800" dirty="0"/>
              <a:t>Many implied programming rules can be found as frequent patterns in both version      and</a:t>
            </a:r>
          </a:p>
          <a:p>
            <a:r>
              <a:rPr lang="en-US" altLang="zh-CN" sz="2800" dirty="0"/>
              <a:t>While other patterns are only frequent or even only exist in one version.</a:t>
            </a:r>
          </a:p>
          <a:p>
            <a:endParaRPr lang="zh-CN" altLang="en-US" sz="2800" dirty="0"/>
          </a:p>
        </p:txBody>
      </p:sp>
      <p:pic>
        <p:nvPicPr>
          <p:cNvPr id="4" name="内容占位符 7">
            <a:extLst>
              <a:ext uri="{FF2B5EF4-FFF2-40B4-BE49-F238E27FC236}">
                <a16:creationId xmlns="" xmlns:a16="http://schemas.microsoft.com/office/drawing/2014/main" id="{990C5A9B-7153-4A1C-AEBD-3EBD45ECA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198" y="3570270"/>
            <a:ext cx="6902522" cy="322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694930D-ECE5-493C-B29D-33AAC3D44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52" y="2267952"/>
            <a:ext cx="478248" cy="3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84850673-FB7D-46EC-BABF-D4FC8472D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5141" y="2231952"/>
            <a:ext cx="465323" cy="432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="" xmlns:a16="http://schemas.microsoft.com/office/drawing/2014/main" id="{A6DF44F6-CC6C-479F-9FB8-8017C11E36A2}"/>
              </a:ext>
            </a:extLst>
          </p:cNvPr>
          <p:cNvSpPr/>
          <p:nvPr/>
        </p:nvSpPr>
        <p:spPr bwMode="auto">
          <a:xfrm>
            <a:off x="4862032" y="5177481"/>
            <a:ext cx="879199" cy="162763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759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F115101-220C-442F-A9D8-FD4F9967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Patterns in 3.2.12 and 4.0.10 of Redis</a:t>
            </a:r>
            <a:endParaRPr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="" xmlns:a16="http://schemas.microsoft.com/office/drawing/2014/main" id="{10254BDE-B5C6-48B6-9FA7-097E15AA44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089348"/>
              </p:ext>
            </p:extLst>
          </p:nvPr>
        </p:nvGraphicFramePr>
        <p:xfrm>
          <a:off x="0" y="2424727"/>
          <a:ext cx="5894615" cy="25043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94615">
                  <a:extLst>
                    <a:ext uri="{9D8B030D-6E8A-4147-A177-3AD203B41FA5}">
                      <a16:colId xmlns="" xmlns:a16="http://schemas.microsoft.com/office/drawing/2014/main" val="118853732"/>
                    </a:ext>
                  </a:extLst>
                </a:gridCol>
              </a:tblGrid>
              <a:tr h="2550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694874"/>
                  </a:ext>
                </a:extLst>
              </a:tr>
              <a:tr h="2138613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getDecodedObject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decrRefCount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getLongFromObjectOrReply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addReply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lookupKeyReadOrReply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checkType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168709"/>
                  </a:ext>
                </a:extLst>
              </a:tr>
            </a:tbl>
          </a:graphicData>
        </a:graphic>
      </p:graphicFrame>
      <p:pic>
        <p:nvPicPr>
          <p:cNvPr id="4" name="内容占位符 7">
            <a:extLst>
              <a:ext uri="{FF2B5EF4-FFF2-40B4-BE49-F238E27FC236}">
                <a16:creationId xmlns="" xmlns:a16="http://schemas.microsoft.com/office/drawing/2014/main" id="{5DB0D633-2A4A-44A2-A861-F88FD4EAA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9384" y="2087604"/>
            <a:ext cx="4064616" cy="18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内容占位符 4">
            <a:extLst>
              <a:ext uri="{FF2B5EF4-FFF2-40B4-BE49-F238E27FC236}">
                <a16:creationId xmlns="" xmlns:a16="http://schemas.microsoft.com/office/drawing/2014/main" id="{EEF399F4-F5F7-4D04-BDDB-3EE9071C0D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623755"/>
              </p:ext>
            </p:extLst>
          </p:nvPr>
        </p:nvGraphicFramePr>
        <p:xfrm>
          <a:off x="4093709" y="5249664"/>
          <a:ext cx="4315505" cy="11314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15505">
                  <a:extLst>
                    <a:ext uri="{9D8B030D-6E8A-4147-A177-3AD203B41FA5}">
                      <a16:colId xmlns="" xmlns:a16="http://schemas.microsoft.com/office/drawing/2014/main" val="118853732"/>
                    </a:ext>
                  </a:extLst>
                </a:gridCol>
              </a:tblGrid>
              <a:tr h="310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19694874"/>
                  </a:ext>
                </a:extLst>
              </a:tr>
              <a:tr h="765665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dbAdd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signalModifiedKey</a:t>
                      </a:r>
                      <a:r>
                        <a:rPr lang="en-US" altLang="zh-CN" dirty="0"/>
                        <a:t>()’&gt;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dbDelete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notifyKeyspaceEvent</a:t>
                      </a:r>
                      <a:r>
                        <a:rPr lang="en-US" altLang="zh-CN" dirty="0" smtClean="0"/>
                        <a:t>()’&gt;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16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11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5ABD5D7-EE40-4D35-89D5-D422E47FA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8359415" cy="1216025"/>
          </a:xfrm>
        </p:spPr>
        <p:txBody>
          <a:bodyPr/>
          <a:lstStyle/>
          <a:p>
            <a:r>
              <a:rPr lang="en-US" altLang="zh-CN" dirty="0"/>
              <a:t>Heuristics to Filter Candidate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4E66147-CA2D-4320-8D1C-2E05FED4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i="1" dirty="0"/>
              <a:t>     </a:t>
            </a:r>
            <a:r>
              <a:rPr lang="en-US" altLang="zh-CN" sz="2800" dirty="0"/>
              <a:t>has been thoroughly tested and used by users for a period of time, we gain more confidence on </a:t>
            </a:r>
            <a:r>
              <a:rPr lang="en-US" altLang="zh-CN" sz="2800" i="1" dirty="0"/>
              <a:t>      </a:t>
            </a:r>
            <a:r>
              <a:rPr lang="en-US" altLang="zh-CN" sz="2800" dirty="0"/>
              <a:t>than </a:t>
            </a:r>
            <a:r>
              <a:rPr lang="en-US" altLang="zh-CN" sz="2800" i="1" dirty="0"/>
              <a:t>    </a:t>
            </a:r>
            <a:r>
              <a:rPr lang="el-GR" altLang="zh-CN" sz="2800" dirty="0"/>
              <a:t>.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confidence decreases</a:t>
            </a:r>
            <a:r>
              <a:rPr lang="en-US" altLang="zh-CN" sz="2400" dirty="0"/>
              <a:t>, new places violating the rule are found in </a:t>
            </a:r>
            <a:r>
              <a:rPr lang="en-US" altLang="zh-CN" sz="2400" i="1" dirty="0"/>
              <a:t>     </a:t>
            </a:r>
            <a:r>
              <a:rPr lang="en-US" altLang="zh-CN" sz="2400" dirty="0"/>
              <a:t>,  new defects probably introduced. 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confidence remains the same or increase</a:t>
            </a:r>
            <a:r>
              <a:rPr lang="en-US" altLang="zh-CN" sz="2400" dirty="0"/>
              <a:t>, no new defects related to this rule are introduced. 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</a:rPr>
              <a:t>confidence increases or decreases too much</a:t>
            </a:r>
            <a:r>
              <a:rPr lang="en-US" altLang="zh-CN" sz="2400" dirty="0"/>
              <a:t>, it may be a false pattern. Patterns with </a:t>
            </a:r>
            <a:r>
              <a:rPr lang="en-US" altLang="zh-CN" sz="2400" i="1" dirty="0"/>
              <a:t>               </a:t>
            </a:r>
            <a:r>
              <a:rPr lang="en-US" altLang="zh-CN" sz="2400" dirty="0"/>
              <a:t>greater than              are considered to be false positives.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2F566A3-4B76-47AB-A967-2A2AE43D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29" y="1844040"/>
            <a:ext cx="434771" cy="3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0909532-046A-42B1-8F23-E8C49A5DD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48" y="2671180"/>
            <a:ext cx="426546" cy="396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BF5A5BF-258E-4BC8-A0D2-66D08F8AD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19" y="2274868"/>
            <a:ext cx="434771" cy="3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6FFCB80-CFF9-4238-A76B-6B86705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69" y="3539860"/>
            <a:ext cx="387769" cy="3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0B91D0F-610E-4387-8BF1-11968E9B6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589" y="5057844"/>
            <a:ext cx="1072694" cy="473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ABBE2A6-D8E5-49C3-82B0-EC913DD832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960" y="5468031"/>
            <a:ext cx="812647" cy="4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3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A60D0C-8A72-4497-A9A5-FBADE882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2.2 Filtering Sequence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551773-1535-4C5F-88D2-59182387C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stable version     and a new version      , the </a:t>
            </a:r>
            <a:r>
              <a:rPr lang="en-US" altLang="zh-CN" dirty="0">
                <a:solidFill>
                  <a:srgbClr val="C00000"/>
                </a:solidFill>
              </a:rPr>
              <a:t>confidence change </a:t>
            </a:r>
            <a:r>
              <a:rPr lang="en-US" altLang="zh-CN" dirty="0"/>
              <a:t>of a sequence pattern </a:t>
            </a:r>
            <a:r>
              <a:rPr lang="en-US" altLang="zh-CN" dirty="0" smtClean="0">
                <a:solidFill>
                  <a:schemeClr val="bg1"/>
                </a:solidFill>
              </a:rPr>
              <a:t>s </a:t>
            </a:r>
            <a:r>
              <a:rPr lang="en-US" altLang="zh-CN" dirty="0" smtClean="0"/>
              <a:t>is </a:t>
            </a:r>
            <a:r>
              <a:rPr lang="en-US" altLang="zh-CN" dirty="0"/>
              <a:t>defined as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7D7969E-C09C-4B41-B915-42C6EF23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25" y="3282170"/>
            <a:ext cx="8140315" cy="457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DD5786E-A923-4304-84D7-EF3AEDD2F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339" y="1835391"/>
            <a:ext cx="478248" cy="39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B24028-2DDD-4357-A688-1EE7B1EAD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036" y="1832809"/>
            <a:ext cx="465323" cy="432000"/>
          </a:xfrm>
          <a:prstGeom prst="rect">
            <a:avLst/>
          </a:prstGeom>
        </p:spPr>
      </p:pic>
      <p:graphicFrame>
        <p:nvGraphicFramePr>
          <p:cNvPr id="9" name="内容占位符 4">
            <a:extLst>
              <a:ext uri="{FF2B5EF4-FFF2-40B4-BE49-F238E27FC236}">
                <a16:creationId xmlns="" xmlns:a16="http://schemas.microsoft.com/office/drawing/2014/main" id="{EFD408F1-4C32-4F61-A6D0-C526787CD5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186708"/>
              </p:ext>
            </p:extLst>
          </p:nvPr>
        </p:nvGraphicFramePr>
        <p:xfrm>
          <a:off x="247266" y="3846642"/>
          <a:ext cx="8655818" cy="277869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35980">
                  <a:extLst>
                    <a:ext uri="{9D8B030D-6E8A-4147-A177-3AD203B41FA5}">
                      <a16:colId xmlns="" xmlns:a16="http://schemas.microsoft.com/office/drawing/2014/main" val="118853732"/>
                    </a:ext>
                  </a:extLst>
                </a:gridCol>
                <a:gridCol w="1036317">
                  <a:extLst>
                    <a:ext uri="{9D8B030D-6E8A-4147-A177-3AD203B41FA5}">
                      <a16:colId xmlns="" xmlns:a16="http://schemas.microsoft.com/office/drawing/2014/main" val="3258393272"/>
                    </a:ext>
                  </a:extLst>
                </a:gridCol>
                <a:gridCol w="930729">
                  <a:extLst>
                    <a:ext uri="{9D8B030D-6E8A-4147-A177-3AD203B41FA5}">
                      <a16:colId xmlns="" xmlns:a16="http://schemas.microsoft.com/office/drawing/2014/main" val="4166790472"/>
                    </a:ext>
                  </a:extLst>
                </a:gridCol>
                <a:gridCol w="752792">
                  <a:extLst>
                    <a:ext uri="{9D8B030D-6E8A-4147-A177-3AD203B41FA5}">
                      <a16:colId xmlns="" xmlns:a16="http://schemas.microsoft.com/office/drawing/2014/main" val="3199606073"/>
                    </a:ext>
                  </a:extLst>
                </a:gridCol>
              </a:tblGrid>
              <a:tr h="2387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Conf in 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 in 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9694874"/>
                  </a:ext>
                </a:extLst>
              </a:tr>
              <a:tr h="2138613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getDecodedObject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decrRefCount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getLongFromObjectOrReply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addReply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lookupKeyReadOrReply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checkType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dictGetIterator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dictNext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dictReleaseIterator</a:t>
                      </a:r>
                      <a:r>
                        <a:rPr lang="en-US" altLang="zh-CN" dirty="0"/>
                        <a:t>()’&gt;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91.89%</a:t>
                      </a:r>
                    </a:p>
                    <a:p>
                      <a:pPr algn="ctr"/>
                      <a:r>
                        <a:rPr lang="en-US" altLang="zh-CN" dirty="0"/>
                        <a:t>89.19%</a:t>
                      </a:r>
                    </a:p>
                    <a:p>
                      <a:pPr algn="ctr"/>
                      <a:r>
                        <a:rPr lang="en-US" altLang="zh-CN" dirty="0"/>
                        <a:t>91.11%</a:t>
                      </a:r>
                    </a:p>
                    <a:p>
                      <a:pPr algn="ctr"/>
                      <a:r>
                        <a:rPr lang="en-US" altLang="zh-CN" dirty="0"/>
                        <a:t>95.45%</a:t>
                      </a:r>
                    </a:p>
                    <a:p>
                      <a:pPr algn="ctr"/>
                      <a:r>
                        <a:rPr lang="en-US" altLang="zh-CN" dirty="0"/>
                        <a:t>88.00%</a:t>
                      </a:r>
                    </a:p>
                    <a:p>
                      <a:pPr algn="ctr"/>
                      <a:r>
                        <a:rPr lang="en-US" altLang="zh-CN" dirty="0"/>
                        <a:t>96.97%</a:t>
                      </a:r>
                    </a:p>
                    <a:p>
                      <a:pPr algn="ctr"/>
                      <a:r>
                        <a:rPr lang="en-US" altLang="zh-CN" dirty="0"/>
                        <a:t>97.06%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92.86%</a:t>
                      </a:r>
                    </a:p>
                    <a:p>
                      <a:pPr algn="ctr"/>
                      <a:r>
                        <a:rPr lang="en-US" altLang="zh-CN" dirty="0"/>
                        <a:t>90.48%</a:t>
                      </a:r>
                    </a:p>
                    <a:p>
                      <a:pPr algn="ctr"/>
                      <a:r>
                        <a:rPr lang="en-US" altLang="zh-CN" dirty="0"/>
                        <a:t>92.45%</a:t>
                      </a:r>
                    </a:p>
                    <a:p>
                      <a:pPr algn="ctr"/>
                      <a:r>
                        <a:rPr lang="en-US" altLang="zh-CN" dirty="0"/>
                        <a:t>94.44%</a:t>
                      </a:r>
                    </a:p>
                    <a:p>
                      <a:pPr algn="ctr"/>
                      <a:r>
                        <a:rPr lang="en-US" altLang="zh-CN" dirty="0"/>
                        <a:t>88.46%</a:t>
                      </a:r>
                    </a:p>
                    <a:p>
                      <a:pPr algn="ctr"/>
                      <a:r>
                        <a:rPr lang="en-US" altLang="zh-CN" dirty="0"/>
                        <a:t>96.77%</a:t>
                      </a:r>
                    </a:p>
                    <a:p>
                      <a:pPr algn="ctr"/>
                      <a:r>
                        <a:rPr lang="en-US" altLang="zh-CN" dirty="0"/>
                        <a:t>97.44%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=0</a:t>
                      </a:r>
                    </a:p>
                    <a:p>
                      <a:pPr algn="ctr"/>
                      <a:r>
                        <a:rPr lang="en-US" altLang="zh-CN" dirty="0"/>
                        <a:t>=0</a:t>
                      </a:r>
                    </a:p>
                    <a:p>
                      <a:pPr algn="ctr"/>
                      <a:r>
                        <a:rPr lang="en-US" altLang="zh-CN" dirty="0"/>
                        <a:t>=0</a:t>
                      </a:r>
                    </a:p>
                    <a:p>
                      <a:pPr algn="ctr"/>
                      <a:r>
                        <a:rPr lang="en-US" altLang="zh-CN" dirty="0"/>
                        <a:t>&lt;0</a:t>
                      </a:r>
                    </a:p>
                    <a:p>
                      <a:pPr algn="ctr"/>
                      <a:r>
                        <a:rPr lang="en-US" altLang="zh-CN" dirty="0"/>
                        <a:t>=0</a:t>
                      </a:r>
                    </a:p>
                    <a:p>
                      <a:pPr algn="ctr"/>
                      <a:r>
                        <a:rPr lang="en-US" altLang="zh-CN" dirty="0"/>
                        <a:t>&lt;0</a:t>
                      </a:r>
                    </a:p>
                    <a:p>
                      <a:pPr algn="ctr"/>
                      <a:r>
                        <a:rPr lang="en-US" altLang="zh-CN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168709"/>
                  </a:ext>
                </a:extLst>
              </a:tr>
            </a:tbl>
          </a:graphicData>
        </a:graphic>
      </p:graphicFrame>
      <p:sp>
        <p:nvSpPr>
          <p:cNvPr id="11" name="矩形: 圆角 10">
            <a:extLst>
              <a:ext uri="{FF2B5EF4-FFF2-40B4-BE49-F238E27FC236}">
                <a16:creationId xmlns="" xmlns:a16="http://schemas.microsoft.com/office/drawing/2014/main" id="{4612A4CF-E358-4CEF-879A-648D467208DE}"/>
              </a:ext>
            </a:extLst>
          </p:cNvPr>
          <p:cNvSpPr/>
          <p:nvPr/>
        </p:nvSpPr>
        <p:spPr bwMode="auto">
          <a:xfrm>
            <a:off x="109533" y="5337009"/>
            <a:ext cx="8952819" cy="25730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781C35CA-523B-4AA3-AB0E-AB5DA3B95DDF}"/>
              </a:ext>
            </a:extLst>
          </p:cNvPr>
          <p:cNvSpPr/>
          <p:nvPr/>
        </p:nvSpPr>
        <p:spPr bwMode="auto">
          <a:xfrm>
            <a:off x="109534" y="5908022"/>
            <a:ext cx="8952819" cy="257303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B660AD6-ECBC-42A1-9153-7BDFC42CB5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22" y="2794783"/>
            <a:ext cx="30205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9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4" y="304800"/>
            <a:ext cx="7993063" cy="1216025"/>
          </a:xfrm>
        </p:spPr>
        <p:txBody>
          <a:bodyPr/>
          <a:lstStyle/>
          <a:p>
            <a:r>
              <a:rPr lang="en-US" altLang="zh-CN" sz="3600" dirty="0"/>
              <a:t>2.3 Checking for Defects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r>
              <a:rPr lang="en-US" altLang="zh-CN" dirty="0"/>
              <a:t>The function call sequence  </a:t>
            </a:r>
            <a:r>
              <a:rPr lang="en-US" altLang="zh-CN" i="1" dirty="0"/>
              <a:t>     </a:t>
            </a:r>
            <a:r>
              <a:rPr lang="en-US" altLang="zh-CN" dirty="0"/>
              <a:t>of a function definition </a:t>
            </a:r>
            <a:r>
              <a:rPr lang="en-US" altLang="zh-CN" dirty="0" smtClean="0">
                <a:solidFill>
                  <a:srgbClr val="C00000"/>
                </a:solidFill>
              </a:rPr>
              <a:t>violates</a:t>
            </a:r>
            <a:r>
              <a:rPr lang="en-US" altLang="zh-CN" dirty="0" smtClean="0"/>
              <a:t> </a:t>
            </a:r>
            <a:r>
              <a:rPr lang="en-US" altLang="zh-CN" dirty="0"/>
              <a:t>a function call sequence pattern </a:t>
            </a:r>
            <a:endParaRPr lang="en-US" altLang="zh-CN" i="1" dirty="0"/>
          </a:p>
          <a:p>
            <a:r>
              <a:rPr lang="en-US" altLang="zh-CN" i="1" dirty="0"/>
              <a:t>      </a:t>
            </a:r>
            <a:r>
              <a:rPr lang="en-US" altLang="zh-CN" dirty="0"/>
              <a:t>includes a subsequence    of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but a function call statement </a:t>
            </a:r>
            <a:r>
              <a:rPr lang="en-US" altLang="zh-CN" i="1" dirty="0"/>
              <a:t>                        </a:t>
            </a:r>
            <a:r>
              <a:rPr lang="en-US" altLang="zh-CN" dirty="0"/>
              <a:t>is not included in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E20E9660-570C-47A6-B5F9-A5933837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495" y="1837944"/>
            <a:ext cx="563649" cy="36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781C56D2-78C6-4332-A528-D0361CF87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453" y="2796332"/>
            <a:ext cx="255065" cy="28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337BB8E-65A4-47F7-BC90-1615EAACC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71" y="3283145"/>
            <a:ext cx="563649" cy="3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22D5105-E852-422A-9E06-851C6622C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279" y="3397073"/>
            <a:ext cx="255065" cy="28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8F0E6BA8-A7AC-4890-A7C1-3E216FF59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495" y="3311856"/>
            <a:ext cx="298902" cy="36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67B65B71-2683-4D30-BFD3-47D23BA75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262" y="4913875"/>
            <a:ext cx="2191246" cy="4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952171D-27F1-4F02-ABF0-BE9B0E57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20" y="5381262"/>
            <a:ext cx="563649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7FCF7C3-2B21-4EEE-8CF2-7E1BED7275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9862" y="3757310"/>
            <a:ext cx="4371482" cy="46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4367D1D4-AB1D-47FF-9B1F-7EEF3B532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862" y="4326785"/>
            <a:ext cx="6198082" cy="5040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="" xmlns:a16="http://schemas.microsoft.com/office/drawing/2014/main" id="{26F434B7-9D57-44BB-9541-F864038F4CEF}"/>
              </a:ext>
            </a:extLst>
          </p:cNvPr>
          <p:cNvSpPr/>
          <p:nvPr/>
        </p:nvSpPr>
        <p:spPr bwMode="auto">
          <a:xfrm>
            <a:off x="4534580" y="4359442"/>
            <a:ext cx="2196004" cy="50757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50728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5916DFE6-A299-4E8A-959F-5AB4022AABE1}"/>
              </a:ext>
            </a:extLst>
          </p:cNvPr>
          <p:cNvSpPr/>
          <p:nvPr/>
        </p:nvSpPr>
        <p:spPr>
          <a:xfrm>
            <a:off x="902581" y="996300"/>
            <a:ext cx="5394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/>
              <a:t>s=</a:t>
            </a:r>
            <a:r>
              <a:rPr lang="en-US" altLang="zh-CN" sz="1800" i="1" dirty="0"/>
              <a:t>&lt;</a:t>
            </a:r>
            <a:r>
              <a:rPr lang="en-US" altLang="zh-CN" sz="18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1800" i="1" dirty="0"/>
              <a:t>(), </a:t>
            </a:r>
            <a:r>
              <a:rPr lang="en-US" altLang="zh-CN" sz="1800" dirty="0" err="1">
                <a:solidFill>
                  <a:srgbClr val="008000"/>
                </a:solidFill>
              </a:rPr>
              <a:t>dictNext</a:t>
            </a:r>
            <a:r>
              <a:rPr lang="en-US" altLang="zh-CN" sz="1800" i="1" dirty="0"/>
              <a:t>(), </a:t>
            </a:r>
            <a:r>
              <a:rPr lang="en-US" altLang="zh-CN" sz="1800" dirty="0" err="1">
                <a:solidFill>
                  <a:srgbClr val="4EA4DD"/>
                </a:solidFill>
              </a:rPr>
              <a:t>dictReleaseIterator</a:t>
            </a:r>
            <a:r>
              <a:rPr lang="en-US" altLang="zh-CN" sz="1800" i="1" dirty="0"/>
              <a:t>()&gt;</a:t>
            </a:r>
            <a:r>
              <a:rPr lang="zh-CN" altLang="zh-CN" sz="1800" dirty="0"/>
              <a:t> </a:t>
            </a:r>
            <a:endParaRPr lang="en-US" altLang="zh-CN" sz="1800" dirty="0"/>
          </a:p>
          <a:p>
            <a:r>
              <a:rPr lang="en-US" altLang="zh-CN" sz="1800" dirty="0"/>
              <a:t>s'=</a:t>
            </a:r>
            <a:r>
              <a:rPr lang="en-US" altLang="zh-CN" sz="1800" i="1" dirty="0"/>
              <a:t>&lt;</a:t>
            </a:r>
            <a:r>
              <a:rPr lang="en-US" altLang="zh-CN" sz="18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1800" i="1" dirty="0"/>
              <a:t>(), </a:t>
            </a:r>
            <a:r>
              <a:rPr lang="en-US" altLang="zh-CN" sz="1800" dirty="0" err="1">
                <a:solidFill>
                  <a:srgbClr val="008000"/>
                </a:solidFill>
              </a:rPr>
              <a:t>dictNext</a:t>
            </a:r>
            <a:r>
              <a:rPr lang="en-US" altLang="zh-CN" sz="1800" i="1" dirty="0"/>
              <a:t>() &gt;</a:t>
            </a:r>
            <a:endParaRPr lang="zh-CN" altLang="en-US" sz="1800" dirty="0"/>
          </a:p>
        </p:txBody>
      </p:sp>
      <p:pic>
        <p:nvPicPr>
          <p:cNvPr id="6" name="图片 5" descr="屏幕快照 2016-11-03 下午8.08.37.png">
            <a:extLst>
              <a:ext uri="{FF2B5EF4-FFF2-40B4-BE49-F238E27FC236}">
                <a16:creationId xmlns="" xmlns:a16="http://schemas.microsoft.com/office/drawing/2014/main" id="{48B89151-8089-4C4B-A320-490B6DDF79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83" y="2077476"/>
            <a:ext cx="3988014" cy="40227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0074C9B7-1CCE-40B7-9465-8809747C6968}"/>
              </a:ext>
            </a:extLst>
          </p:cNvPr>
          <p:cNvSpPr/>
          <p:nvPr/>
        </p:nvSpPr>
        <p:spPr>
          <a:xfrm>
            <a:off x="5817630" y="2147744"/>
            <a:ext cx="32701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800000"/>
                </a:solidFill>
              </a:rPr>
              <a:t>dictGetIterator</a:t>
            </a:r>
            <a:r>
              <a:rPr lang="en-US" altLang="zh-CN" sz="1800" dirty="0"/>
              <a:t>(), </a:t>
            </a:r>
            <a:r>
              <a:rPr lang="en-US" altLang="zh-CN" sz="1800" dirty="0" err="1">
                <a:solidFill>
                  <a:srgbClr val="008000"/>
                </a:solidFill>
              </a:rPr>
              <a:t>dictNext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ziplistIndex</a:t>
            </a:r>
            <a:r>
              <a:rPr lang="en-US" altLang="zh-CN" sz="1800" dirty="0"/>
              <a:t>(), </a:t>
            </a:r>
            <a:r>
              <a:rPr lang="en-US" altLang="zh-CN" sz="1800" dirty="0" err="1"/>
              <a:t>ziplistNext</a:t>
            </a:r>
            <a:r>
              <a:rPr lang="en-US" altLang="zh-CN" sz="1800" dirty="0"/>
              <a:t>()</a:t>
            </a:r>
          </a:p>
          <a:p>
            <a:r>
              <a:rPr lang="en-US" altLang="zh-CN" sz="1800" dirty="0"/>
              <a:t>@</a:t>
            </a:r>
            <a:r>
              <a:rPr lang="en-US" altLang="zh-CN" sz="1800" dirty="0" err="1"/>
              <a:t>zuiInitIterator</a:t>
            </a:r>
            <a:endParaRPr lang="en-US" altLang="zh-CN" sz="1800" dirty="0"/>
          </a:p>
          <a:p>
            <a:r>
              <a:rPr lang="en-US" altLang="zh-CN" sz="1800" dirty="0"/>
              <a:t>@</a:t>
            </a:r>
            <a:r>
              <a:rPr lang="en-US" altLang="zh-CN" sz="1800" dirty="0" err="1"/>
              <a:t>t_zset.c</a:t>
            </a:r>
            <a:endParaRPr lang="en-US" altLang="zh-CN" sz="1800" dirty="0"/>
          </a:p>
          <a:p>
            <a:r>
              <a:rPr lang="en-US" altLang="zh-CN" sz="1800" dirty="0"/>
              <a:t>@line: 1819</a:t>
            </a:r>
            <a:endParaRPr lang="zh-CN" altLang="en-US" sz="1800" dirty="0"/>
          </a:p>
        </p:txBody>
      </p:sp>
      <p:sp>
        <p:nvSpPr>
          <p:cNvPr id="8" name="右箭头 7">
            <a:extLst>
              <a:ext uri="{FF2B5EF4-FFF2-40B4-BE49-F238E27FC236}">
                <a16:creationId xmlns="" xmlns:a16="http://schemas.microsoft.com/office/drawing/2014/main" id="{55DC6E07-BA8C-4231-B895-651D840B0126}"/>
              </a:ext>
            </a:extLst>
          </p:cNvPr>
          <p:cNvSpPr/>
          <p:nvPr/>
        </p:nvSpPr>
        <p:spPr>
          <a:xfrm>
            <a:off x="4540806" y="3454164"/>
            <a:ext cx="1008112" cy="4320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3B9F05C0-BDE9-4229-A939-DA75BE5BD809}"/>
              </a:ext>
            </a:extLst>
          </p:cNvPr>
          <p:cNvSpPr/>
          <p:nvPr/>
        </p:nvSpPr>
        <p:spPr>
          <a:xfrm>
            <a:off x="6017317" y="4240496"/>
            <a:ext cx="2012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/>
              <a:t>Include s’, but not s</a:t>
            </a:r>
          </a:p>
          <a:p>
            <a:pPr algn="ctr"/>
            <a:r>
              <a:rPr lang="en-US" altLang="zh-CN" sz="1800" dirty="0"/>
              <a:t>Violate found</a:t>
            </a:r>
            <a:endParaRPr lang="zh-CN" altLang="en-US" sz="1800" dirty="0"/>
          </a:p>
        </p:txBody>
      </p:sp>
      <p:sp>
        <p:nvSpPr>
          <p:cNvPr id="10" name="下箭头 9">
            <a:extLst>
              <a:ext uri="{FF2B5EF4-FFF2-40B4-BE49-F238E27FC236}">
                <a16:creationId xmlns="" xmlns:a16="http://schemas.microsoft.com/office/drawing/2014/main" id="{D8F106C7-1AE1-4179-87D4-F901F56F9607}"/>
              </a:ext>
            </a:extLst>
          </p:cNvPr>
          <p:cNvSpPr/>
          <p:nvPr/>
        </p:nvSpPr>
        <p:spPr>
          <a:xfrm>
            <a:off x="6911602" y="3592424"/>
            <a:ext cx="288032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1" name="下箭头 12">
            <a:extLst>
              <a:ext uri="{FF2B5EF4-FFF2-40B4-BE49-F238E27FC236}">
                <a16:creationId xmlns="" xmlns:a16="http://schemas.microsoft.com/office/drawing/2014/main" id="{152E3DD6-FA1E-479A-9BC3-2863330381E7}"/>
              </a:ext>
            </a:extLst>
          </p:cNvPr>
          <p:cNvSpPr/>
          <p:nvPr/>
        </p:nvSpPr>
        <p:spPr>
          <a:xfrm>
            <a:off x="6911602" y="4918283"/>
            <a:ext cx="288032" cy="57606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EA71BFFC-40AD-4BDA-86BD-33D69C5BAC8E}"/>
              </a:ext>
            </a:extLst>
          </p:cNvPr>
          <p:cNvSpPr/>
          <p:nvPr/>
        </p:nvSpPr>
        <p:spPr>
          <a:xfrm>
            <a:off x="6035674" y="5573845"/>
            <a:ext cx="2437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Suspicious defect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622132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</a:p>
          <a:p>
            <a:r>
              <a:rPr lang="en-US" altLang="zh-CN" dirty="0"/>
              <a:t>2. Our Approach</a:t>
            </a:r>
          </a:p>
          <a:p>
            <a:r>
              <a:rPr lang="en-US" altLang="zh-CN" dirty="0"/>
              <a:t>3. Experiments and Evaluation</a:t>
            </a:r>
          </a:p>
          <a:p>
            <a:r>
              <a:rPr lang="en-US" altLang="zh-CN" dirty="0"/>
              <a:t>4. Conclusions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9CA9409-19A1-4346-ABD3-5CEBA94B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Suspicious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77F7727-543F-4BD1-862A-62E22065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measure </a:t>
            </a:r>
            <a:r>
              <a:rPr lang="en-US" altLang="zh-CN" dirty="0">
                <a:solidFill>
                  <a:srgbClr val="C00000"/>
                </a:solidFill>
              </a:rPr>
              <a:t>certainty of </a:t>
            </a:r>
            <a:r>
              <a:rPr lang="en-US" altLang="zh-CN" dirty="0"/>
              <a:t>a reported </a:t>
            </a:r>
            <a:r>
              <a:rPr lang="en-US" altLang="zh-CN" dirty="0">
                <a:solidFill>
                  <a:srgbClr val="C00000"/>
                </a:solidFill>
              </a:rPr>
              <a:t>defects</a:t>
            </a:r>
            <a:r>
              <a:rPr lang="en-US" altLang="zh-CN" dirty="0"/>
              <a:t> quantitatively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Only violations with </a:t>
            </a:r>
            <a:r>
              <a:rPr lang="en-US" altLang="zh-CN" dirty="0">
                <a:solidFill>
                  <a:srgbClr val="C00000"/>
                </a:solidFill>
              </a:rPr>
              <a:t>suspicious no less than </a:t>
            </a:r>
            <a:r>
              <a:rPr lang="en-US" altLang="zh-CN" dirty="0" err="1"/>
              <a:t>minSus</a:t>
            </a:r>
            <a:r>
              <a:rPr lang="en-US" altLang="zh-CN" dirty="0"/>
              <a:t> are reported as suspicious </a:t>
            </a:r>
            <a:r>
              <a:rPr lang="en-US" altLang="zh-CN" dirty="0" smtClean="0"/>
              <a:t>defects</a:t>
            </a:r>
          </a:p>
          <a:p>
            <a:pPr lvl="1"/>
            <a:r>
              <a:rPr lang="en-US" altLang="zh-CN" dirty="0" smtClean="0"/>
              <a:t>Since </a:t>
            </a:r>
            <a:r>
              <a:rPr lang="en-US" altLang="zh-CN" dirty="0"/>
              <a:t>we assume programmers only make mistakes occasionally.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14D6B6C-251D-485B-9608-2BF9E500B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05" y="2870314"/>
            <a:ext cx="8647665" cy="7981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C163EE65-0699-4A4D-BDC6-D2AFB07B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536" y="4441608"/>
            <a:ext cx="1267730" cy="342563"/>
          </a:xfrm>
          <a:prstGeom prst="rect">
            <a:avLst/>
          </a:prstGeom>
        </p:spPr>
      </p:pic>
      <p:graphicFrame>
        <p:nvGraphicFramePr>
          <p:cNvPr id="6" name="内容占位符 4">
            <a:extLst>
              <a:ext uri="{FF2B5EF4-FFF2-40B4-BE49-F238E27FC236}">
                <a16:creationId xmlns="" xmlns:a16="http://schemas.microsoft.com/office/drawing/2014/main" id="{90349535-920C-4B36-AEA6-6C8CF718F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319972"/>
              </p:ext>
            </p:extLst>
          </p:nvPr>
        </p:nvGraphicFramePr>
        <p:xfrm>
          <a:off x="786109" y="5679683"/>
          <a:ext cx="7265353" cy="1113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875530">
                  <a:extLst>
                    <a:ext uri="{9D8B030D-6E8A-4147-A177-3AD203B41FA5}">
                      <a16:colId xmlns="" xmlns:a16="http://schemas.microsoft.com/office/drawing/2014/main" val="118853732"/>
                    </a:ext>
                  </a:extLst>
                </a:gridCol>
                <a:gridCol w="1056005">
                  <a:extLst>
                    <a:ext uri="{9D8B030D-6E8A-4147-A177-3AD203B41FA5}">
                      <a16:colId xmlns="" xmlns:a16="http://schemas.microsoft.com/office/drawing/2014/main" val="4166790472"/>
                    </a:ext>
                  </a:extLst>
                </a:gridCol>
                <a:gridCol w="1333818">
                  <a:extLst>
                    <a:ext uri="{9D8B030D-6E8A-4147-A177-3AD203B41FA5}">
                      <a16:colId xmlns="" xmlns:a16="http://schemas.microsoft.com/office/drawing/2014/main" val="3199606073"/>
                    </a:ext>
                  </a:extLst>
                </a:gridCol>
              </a:tblGrid>
              <a:tr h="3043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Case1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Suspicious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19694874"/>
                  </a:ext>
                </a:extLst>
              </a:tr>
              <a:tr h="747549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getDecodedObject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decrRefCount</a:t>
                      </a:r>
                      <a:r>
                        <a:rPr lang="en-US" altLang="zh-CN" dirty="0"/>
                        <a:t>()’ &gt;</a:t>
                      </a:r>
                    </a:p>
                    <a:p>
                      <a:r>
                        <a:rPr lang="en-US" altLang="zh-CN" dirty="0"/>
                        <a:t>&lt;'</a:t>
                      </a:r>
                      <a:r>
                        <a:rPr lang="en-US" altLang="zh-CN" dirty="0" err="1"/>
                        <a:t>lookupKeyReadOrReply</a:t>
                      </a:r>
                      <a:r>
                        <a:rPr lang="en-US" altLang="zh-CN" dirty="0"/>
                        <a:t>()', '</a:t>
                      </a:r>
                      <a:r>
                        <a:rPr lang="en-US" altLang="zh-CN" dirty="0" err="1"/>
                        <a:t>checkType</a:t>
                      </a:r>
                      <a:r>
                        <a:rPr lang="en-US" altLang="zh-CN" dirty="0"/>
                        <a:t>()’ 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-0.0101</a:t>
                      </a:r>
                    </a:p>
                    <a:p>
                      <a:pPr algn="ctr"/>
                      <a:r>
                        <a:rPr lang="en-US" altLang="zh-CN" dirty="0"/>
                        <a:t>-0.0020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98.99%</a:t>
                      </a:r>
                    </a:p>
                    <a:p>
                      <a:pPr algn="ctr"/>
                      <a:r>
                        <a:rPr lang="en-US" altLang="zh-CN" dirty="0"/>
                        <a:t>99.80%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616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7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Experiments and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Platform</a:t>
            </a:r>
          </a:p>
          <a:p>
            <a:pPr lvl="1"/>
            <a:r>
              <a:rPr lang="en-US" altLang="zh-CN" sz="2400" dirty="0"/>
              <a:t>Intel i7 2.3 </a:t>
            </a:r>
            <a:r>
              <a:rPr lang="en-US" altLang="zh-CN" sz="2400" dirty="0" smtClean="0"/>
              <a:t>GHz CPU, 8GB Memory</a:t>
            </a:r>
            <a:endParaRPr lang="zh-CN" altLang="en-US" sz="2400" dirty="0"/>
          </a:p>
          <a:p>
            <a:pPr lvl="1"/>
            <a:r>
              <a:rPr lang="en-US" altLang="zh-CN" sz="2400" dirty="0" smtClean="0"/>
              <a:t>Ubuntu16.04, Python 3.4</a:t>
            </a:r>
            <a:endParaRPr lang="en-US" altLang="zh-CN" sz="2400" dirty="0"/>
          </a:p>
          <a:p>
            <a:r>
              <a:rPr lang="en-US" altLang="zh-CN" sz="2800" dirty="0"/>
              <a:t>CV-Miner</a:t>
            </a:r>
          </a:p>
          <a:p>
            <a:pPr lvl="1"/>
            <a:r>
              <a:rPr lang="en-US" altLang="zh-CN" sz="2400" dirty="0"/>
              <a:t>Program analysis module, generates function call sequences in both two versions</a:t>
            </a:r>
            <a:endParaRPr lang="zh-CN" altLang="en-US" sz="2400" dirty="0"/>
          </a:p>
          <a:p>
            <a:pPr lvl="1"/>
            <a:r>
              <a:rPr lang="en-US" altLang="zh-CN" sz="2400" dirty="0" err="1"/>
              <a:t>Rapidminer</a:t>
            </a:r>
            <a:r>
              <a:rPr lang="en-US" altLang="zh-CN" sz="2400" dirty="0"/>
              <a:t>, mine function call sequence patterns, respectively</a:t>
            </a:r>
          </a:p>
          <a:p>
            <a:pPr lvl="1"/>
            <a:r>
              <a:rPr lang="en-US" altLang="zh-CN" sz="2400" dirty="0"/>
              <a:t>Defect detection </a:t>
            </a:r>
            <a:r>
              <a:rPr lang="en-US" altLang="zh-CN" sz="2400" dirty="0" smtClean="0"/>
              <a:t>module, </a:t>
            </a:r>
            <a:r>
              <a:rPr lang="en-US" altLang="zh-CN" sz="2400" dirty="0"/>
              <a:t>filters out the </a:t>
            </a:r>
            <a:r>
              <a:rPr lang="en-US" altLang="zh-CN" sz="2400" dirty="0" smtClean="0"/>
              <a:t>candidate patterns </a:t>
            </a:r>
            <a:r>
              <a:rPr lang="en-US" altLang="zh-CN" sz="2400" dirty="0"/>
              <a:t>and find </a:t>
            </a:r>
            <a:r>
              <a:rPr lang="en-US" altLang="zh-CN" sz="2400" dirty="0" smtClean="0"/>
              <a:t>suspicious violates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C41E71B-4749-4A9C-8C4D-2248A7E3A7DC}"/>
              </a:ext>
            </a:extLst>
          </p:cNvPr>
          <p:cNvSpPr txBox="1"/>
          <p:nvPr/>
        </p:nvSpPr>
        <p:spPr>
          <a:xfrm>
            <a:off x="419780" y="6150114"/>
            <a:ext cx="872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RapidMiner</a:t>
            </a:r>
            <a:r>
              <a:rPr lang="en-US" altLang="zh-CN" sz="2000" dirty="0" smtClean="0"/>
              <a:t>, </a:t>
            </a:r>
            <a:r>
              <a:rPr lang="en-US" altLang="zh-CN" sz="2000" dirty="0"/>
              <a:t>https://</a:t>
            </a:r>
            <a:r>
              <a:rPr lang="en-US" altLang="zh-CN" sz="2000" dirty="0" err="1"/>
              <a:t>rapidminer.com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3037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E78CA2C-02C4-471C-B9FE-7A78DEBF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Subjects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="" xmlns:a16="http://schemas.microsoft.com/office/drawing/2014/main" id="{E97590C6-E52F-4356-82EC-B132ECD0A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1661184"/>
              </p:ext>
            </p:extLst>
          </p:nvPr>
        </p:nvGraphicFramePr>
        <p:xfrm>
          <a:off x="930253" y="1832102"/>
          <a:ext cx="7283494" cy="30033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305">
                  <a:extLst>
                    <a:ext uri="{9D8B030D-6E8A-4147-A177-3AD203B41FA5}">
                      <a16:colId xmlns="" xmlns:a16="http://schemas.microsoft.com/office/drawing/2014/main" val="2475450957"/>
                    </a:ext>
                  </a:extLst>
                </a:gridCol>
                <a:gridCol w="1095693">
                  <a:extLst>
                    <a:ext uri="{9D8B030D-6E8A-4147-A177-3AD203B41FA5}">
                      <a16:colId xmlns="" xmlns:a16="http://schemas.microsoft.com/office/drawing/2014/main" val="158045911"/>
                    </a:ext>
                  </a:extLst>
                </a:gridCol>
                <a:gridCol w="857568">
                  <a:extLst>
                    <a:ext uri="{9D8B030D-6E8A-4147-A177-3AD203B41FA5}">
                      <a16:colId xmlns="" xmlns:a16="http://schemas.microsoft.com/office/drawing/2014/main" val="608531086"/>
                    </a:ext>
                  </a:extLst>
                </a:gridCol>
                <a:gridCol w="930729">
                  <a:extLst>
                    <a:ext uri="{9D8B030D-6E8A-4147-A177-3AD203B41FA5}">
                      <a16:colId xmlns="" xmlns:a16="http://schemas.microsoft.com/office/drawing/2014/main" val="2356623891"/>
                    </a:ext>
                  </a:extLst>
                </a:gridCol>
                <a:gridCol w="2278513">
                  <a:extLst>
                    <a:ext uri="{9D8B030D-6E8A-4147-A177-3AD203B41FA5}">
                      <a16:colId xmlns="" xmlns:a16="http://schemas.microsoft.com/office/drawing/2014/main" val="3122143906"/>
                    </a:ext>
                  </a:extLst>
                </a:gridCol>
                <a:gridCol w="1077686">
                  <a:extLst>
                    <a:ext uri="{9D8B030D-6E8A-4147-A177-3AD203B41FA5}">
                      <a16:colId xmlns="" xmlns:a16="http://schemas.microsoft.com/office/drawing/2014/main" val="1055950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Projects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Versions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.c files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Definitions (Sequences)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19907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4.0.10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47887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11629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0647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40223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9641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9436450"/>
                  </a:ext>
                </a:extLst>
              </a:tr>
              <a:tr h="50908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16340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2984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115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5.3.5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14610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2756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2497992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Sqlite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142713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2251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13265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4570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3.23.1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141320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13090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49002745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0E1A595F-BF33-4D27-B7A2-2A35018DB303}"/>
              </a:ext>
            </a:extLst>
          </p:cNvPr>
          <p:cNvGrpSpPr/>
          <p:nvPr/>
        </p:nvGrpSpPr>
        <p:grpSpPr>
          <a:xfrm>
            <a:off x="7838807" y="757802"/>
            <a:ext cx="730518" cy="740072"/>
            <a:chOff x="670066" y="2758729"/>
            <a:chExt cx="520156" cy="517582"/>
          </a:xfrm>
          <a:solidFill>
            <a:srgbClr val="616161"/>
          </a:solidFill>
        </p:grpSpPr>
        <p:sp>
          <p:nvSpPr>
            <p:cNvPr id="6" name="Freeform 21">
              <a:extLst>
                <a:ext uri="{FF2B5EF4-FFF2-40B4-BE49-F238E27FC236}">
                  <a16:creationId xmlns="" xmlns:a16="http://schemas.microsoft.com/office/drawing/2014/main" id="{BB2FF9BF-2387-47DA-B3C2-721683B07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066" y="2758729"/>
              <a:ext cx="520156" cy="517582"/>
            </a:xfrm>
            <a:custGeom>
              <a:avLst/>
              <a:gdLst>
                <a:gd name="T0" fmla="*/ 748 w 825"/>
                <a:gd name="T1" fmla="*/ 238 h 824"/>
                <a:gd name="T2" fmla="*/ 640 w 825"/>
                <a:gd name="T3" fmla="*/ 710 h 824"/>
                <a:gd name="T4" fmla="*/ 143 w 825"/>
                <a:gd name="T5" fmla="*/ 673 h 824"/>
                <a:gd name="T6" fmla="*/ 117 w 825"/>
                <a:gd name="T7" fmla="*/ 175 h 824"/>
                <a:gd name="T8" fmla="*/ 583 w 825"/>
                <a:gd name="T9" fmla="*/ 74 h 824"/>
                <a:gd name="T10" fmla="*/ 535 w 825"/>
                <a:gd name="T11" fmla="*/ 121 h 824"/>
                <a:gd name="T12" fmla="*/ 521 w 825"/>
                <a:gd name="T13" fmla="*/ 121 h 824"/>
                <a:gd name="T14" fmla="*/ 114 w 825"/>
                <a:gd name="T15" fmla="*/ 333 h 824"/>
                <a:gd name="T16" fmla="*/ 362 w 825"/>
                <a:gd name="T17" fmla="*/ 713 h 824"/>
                <a:gd name="T18" fmla="*/ 720 w 825"/>
                <a:gd name="T19" fmla="*/ 398 h 824"/>
                <a:gd name="T20" fmla="*/ 701 w 825"/>
                <a:gd name="T21" fmla="*/ 300 h 824"/>
                <a:gd name="T22" fmla="*/ 704 w 825"/>
                <a:gd name="T23" fmla="*/ 282 h 824"/>
                <a:gd name="T24" fmla="*/ 748 w 825"/>
                <a:gd name="T25" fmla="*/ 23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25" h="824">
                  <a:moveTo>
                    <a:pt x="748" y="238"/>
                  </a:moveTo>
                  <a:cubicBezTo>
                    <a:pt x="825" y="386"/>
                    <a:pt x="796" y="591"/>
                    <a:pt x="640" y="710"/>
                  </a:cubicBezTo>
                  <a:cubicBezTo>
                    <a:pt x="491" y="824"/>
                    <a:pt x="275" y="809"/>
                    <a:pt x="143" y="673"/>
                  </a:cubicBezTo>
                  <a:cubicBezTo>
                    <a:pt x="11" y="538"/>
                    <a:pt x="0" y="321"/>
                    <a:pt x="117" y="175"/>
                  </a:cubicBezTo>
                  <a:cubicBezTo>
                    <a:pt x="240" y="21"/>
                    <a:pt x="445" y="0"/>
                    <a:pt x="583" y="74"/>
                  </a:cubicBezTo>
                  <a:cubicBezTo>
                    <a:pt x="567" y="90"/>
                    <a:pt x="551" y="106"/>
                    <a:pt x="535" y="121"/>
                  </a:cubicBezTo>
                  <a:cubicBezTo>
                    <a:pt x="533" y="124"/>
                    <a:pt x="526" y="122"/>
                    <a:pt x="521" y="121"/>
                  </a:cubicBezTo>
                  <a:cubicBezTo>
                    <a:pt x="348" y="57"/>
                    <a:pt x="161" y="154"/>
                    <a:pt x="114" y="333"/>
                  </a:cubicBezTo>
                  <a:cubicBezTo>
                    <a:pt x="68" y="506"/>
                    <a:pt x="184" y="685"/>
                    <a:pt x="362" y="713"/>
                  </a:cubicBezTo>
                  <a:cubicBezTo>
                    <a:pt x="556" y="744"/>
                    <a:pt x="727" y="595"/>
                    <a:pt x="720" y="398"/>
                  </a:cubicBezTo>
                  <a:cubicBezTo>
                    <a:pt x="719" y="365"/>
                    <a:pt x="708" y="333"/>
                    <a:pt x="701" y="300"/>
                  </a:cubicBezTo>
                  <a:cubicBezTo>
                    <a:pt x="699" y="293"/>
                    <a:pt x="698" y="288"/>
                    <a:pt x="704" y="282"/>
                  </a:cubicBezTo>
                  <a:cubicBezTo>
                    <a:pt x="719" y="269"/>
                    <a:pt x="732" y="254"/>
                    <a:pt x="748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2">
              <a:extLst>
                <a:ext uri="{FF2B5EF4-FFF2-40B4-BE49-F238E27FC236}">
                  <a16:creationId xmlns="" xmlns:a16="http://schemas.microsoft.com/office/drawing/2014/main" id="{826992F0-C8ED-4403-80ED-28ABB4CF5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31" y="2847384"/>
              <a:ext cx="329972" cy="332180"/>
            </a:xfrm>
            <a:custGeom>
              <a:avLst/>
              <a:gdLst>
                <a:gd name="T0" fmla="*/ 387 w 523"/>
                <a:gd name="T1" fmla="*/ 62 h 529"/>
                <a:gd name="T2" fmla="*/ 341 w 523"/>
                <a:gd name="T3" fmla="*/ 105 h 529"/>
                <a:gd name="T4" fmla="*/ 322 w 523"/>
                <a:gd name="T5" fmla="*/ 106 h 529"/>
                <a:gd name="T6" fmla="*/ 126 w 523"/>
                <a:gd name="T7" fmla="*/ 171 h 529"/>
                <a:gd name="T8" fmla="*/ 134 w 523"/>
                <a:gd name="T9" fmla="*/ 378 h 529"/>
                <a:gd name="T10" fmla="*/ 334 w 523"/>
                <a:gd name="T11" fmla="*/ 426 h 529"/>
                <a:gd name="T12" fmla="*/ 436 w 523"/>
                <a:gd name="T13" fmla="*/ 247 h 529"/>
                <a:gd name="T14" fmla="*/ 428 w 523"/>
                <a:gd name="T15" fmla="*/ 212 h 529"/>
                <a:gd name="T16" fmla="*/ 433 w 523"/>
                <a:gd name="T17" fmla="*/ 188 h 529"/>
                <a:gd name="T18" fmla="*/ 472 w 523"/>
                <a:gd name="T19" fmla="*/ 148 h 529"/>
                <a:gd name="T20" fmla="*/ 429 w 523"/>
                <a:gd name="T21" fmla="*/ 445 h 529"/>
                <a:gd name="T22" fmla="*/ 105 w 523"/>
                <a:gd name="T23" fmla="*/ 446 h 529"/>
                <a:gd name="T24" fmla="*/ 76 w 523"/>
                <a:gd name="T25" fmla="*/ 123 h 529"/>
                <a:gd name="T26" fmla="*/ 387 w 523"/>
                <a:gd name="T27" fmla="*/ 62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3" h="529">
                  <a:moveTo>
                    <a:pt x="387" y="62"/>
                  </a:moveTo>
                  <a:cubicBezTo>
                    <a:pt x="371" y="77"/>
                    <a:pt x="357" y="92"/>
                    <a:pt x="341" y="105"/>
                  </a:cubicBezTo>
                  <a:cubicBezTo>
                    <a:pt x="337" y="109"/>
                    <a:pt x="328" y="108"/>
                    <a:pt x="322" y="106"/>
                  </a:cubicBezTo>
                  <a:cubicBezTo>
                    <a:pt x="249" y="82"/>
                    <a:pt x="169" y="108"/>
                    <a:pt x="126" y="171"/>
                  </a:cubicBezTo>
                  <a:cubicBezTo>
                    <a:pt x="82" y="234"/>
                    <a:pt x="86" y="318"/>
                    <a:pt x="134" y="378"/>
                  </a:cubicBezTo>
                  <a:cubicBezTo>
                    <a:pt x="182" y="436"/>
                    <a:pt x="265" y="456"/>
                    <a:pt x="334" y="426"/>
                  </a:cubicBezTo>
                  <a:cubicBezTo>
                    <a:pt x="405" y="395"/>
                    <a:pt x="447" y="322"/>
                    <a:pt x="436" y="247"/>
                  </a:cubicBezTo>
                  <a:cubicBezTo>
                    <a:pt x="435" y="235"/>
                    <a:pt x="432" y="223"/>
                    <a:pt x="428" y="212"/>
                  </a:cubicBezTo>
                  <a:cubicBezTo>
                    <a:pt x="424" y="202"/>
                    <a:pt x="426" y="195"/>
                    <a:pt x="433" y="188"/>
                  </a:cubicBezTo>
                  <a:cubicBezTo>
                    <a:pt x="447" y="175"/>
                    <a:pt x="459" y="162"/>
                    <a:pt x="472" y="148"/>
                  </a:cubicBezTo>
                  <a:cubicBezTo>
                    <a:pt x="523" y="225"/>
                    <a:pt x="523" y="359"/>
                    <a:pt x="429" y="445"/>
                  </a:cubicBezTo>
                  <a:cubicBezTo>
                    <a:pt x="337" y="529"/>
                    <a:pt x="197" y="529"/>
                    <a:pt x="105" y="446"/>
                  </a:cubicBezTo>
                  <a:cubicBezTo>
                    <a:pt x="13" y="362"/>
                    <a:pt x="0" y="224"/>
                    <a:pt x="76" y="123"/>
                  </a:cubicBezTo>
                  <a:cubicBezTo>
                    <a:pt x="147" y="28"/>
                    <a:pt x="285" y="0"/>
                    <a:pt x="38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3">
              <a:extLst>
                <a:ext uri="{FF2B5EF4-FFF2-40B4-BE49-F238E27FC236}">
                  <a16:creationId xmlns="" xmlns:a16="http://schemas.microsoft.com/office/drawing/2014/main" id="{09EC0CFB-CD4C-4E71-9BD5-69D1B15C8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947" y="2771972"/>
              <a:ext cx="252721" cy="250514"/>
            </a:xfrm>
            <a:custGeom>
              <a:avLst/>
              <a:gdLst>
                <a:gd name="T0" fmla="*/ 286 w 401"/>
                <a:gd name="T1" fmla="*/ 0 h 399"/>
                <a:gd name="T2" fmla="*/ 296 w 401"/>
                <a:gd name="T3" fmla="*/ 107 h 399"/>
                <a:gd name="T4" fmla="*/ 401 w 401"/>
                <a:gd name="T5" fmla="*/ 117 h 399"/>
                <a:gd name="T6" fmla="*/ 393 w 401"/>
                <a:gd name="T7" fmla="*/ 126 h 399"/>
                <a:gd name="T8" fmla="*/ 288 w 401"/>
                <a:gd name="T9" fmla="*/ 231 h 399"/>
                <a:gd name="T10" fmla="*/ 271 w 401"/>
                <a:gd name="T11" fmla="*/ 237 h 399"/>
                <a:gd name="T12" fmla="*/ 256 w 401"/>
                <a:gd name="T13" fmla="*/ 236 h 399"/>
                <a:gd name="T14" fmla="*/ 174 w 401"/>
                <a:gd name="T15" fmla="*/ 267 h 399"/>
                <a:gd name="T16" fmla="*/ 58 w 401"/>
                <a:gd name="T17" fmla="*/ 384 h 399"/>
                <a:gd name="T18" fmla="*/ 26 w 401"/>
                <a:gd name="T19" fmla="*/ 395 h 399"/>
                <a:gd name="T20" fmla="*/ 14 w 401"/>
                <a:gd name="T21" fmla="*/ 350 h 399"/>
                <a:gd name="T22" fmla="*/ 55 w 401"/>
                <a:gd name="T23" fmla="*/ 309 h 399"/>
                <a:gd name="T24" fmla="*/ 162 w 401"/>
                <a:gd name="T25" fmla="*/ 201 h 399"/>
                <a:gd name="T26" fmla="*/ 170 w 401"/>
                <a:gd name="T27" fmla="*/ 182 h 399"/>
                <a:gd name="T28" fmla="*/ 166 w 401"/>
                <a:gd name="T29" fmla="*/ 131 h 399"/>
                <a:gd name="T30" fmla="*/ 169 w 401"/>
                <a:gd name="T31" fmla="*/ 118 h 399"/>
                <a:gd name="T32" fmla="*/ 286 w 401"/>
                <a:gd name="T3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399">
                  <a:moveTo>
                    <a:pt x="286" y="0"/>
                  </a:moveTo>
                  <a:cubicBezTo>
                    <a:pt x="289" y="38"/>
                    <a:pt x="293" y="72"/>
                    <a:pt x="296" y="107"/>
                  </a:cubicBezTo>
                  <a:cubicBezTo>
                    <a:pt x="331" y="110"/>
                    <a:pt x="365" y="113"/>
                    <a:pt x="401" y="117"/>
                  </a:cubicBezTo>
                  <a:cubicBezTo>
                    <a:pt x="397" y="121"/>
                    <a:pt x="395" y="124"/>
                    <a:pt x="393" y="126"/>
                  </a:cubicBezTo>
                  <a:cubicBezTo>
                    <a:pt x="358" y="161"/>
                    <a:pt x="323" y="196"/>
                    <a:pt x="288" y="231"/>
                  </a:cubicBezTo>
                  <a:cubicBezTo>
                    <a:pt x="284" y="235"/>
                    <a:pt x="277" y="236"/>
                    <a:pt x="271" y="237"/>
                  </a:cubicBezTo>
                  <a:cubicBezTo>
                    <a:pt x="266" y="238"/>
                    <a:pt x="261" y="237"/>
                    <a:pt x="256" y="236"/>
                  </a:cubicBezTo>
                  <a:cubicBezTo>
                    <a:pt x="221" y="225"/>
                    <a:pt x="197" y="241"/>
                    <a:pt x="174" y="267"/>
                  </a:cubicBezTo>
                  <a:cubicBezTo>
                    <a:pt x="137" y="307"/>
                    <a:pt x="97" y="345"/>
                    <a:pt x="58" y="384"/>
                  </a:cubicBezTo>
                  <a:cubicBezTo>
                    <a:pt x="49" y="393"/>
                    <a:pt x="39" y="399"/>
                    <a:pt x="26" y="395"/>
                  </a:cubicBezTo>
                  <a:cubicBezTo>
                    <a:pt x="7" y="390"/>
                    <a:pt x="0" y="366"/>
                    <a:pt x="14" y="350"/>
                  </a:cubicBezTo>
                  <a:cubicBezTo>
                    <a:pt x="27" y="336"/>
                    <a:pt x="42" y="323"/>
                    <a:pt x="55" y="309"/>
                  </a:cubicBezTo>
                  <a:cubicBezTo>
                    <a:pt x="91" y="273"/>
                    <a:pt x="127" y="238"/>
                    <a:pt x="162" y="201"/>
                  </a:cubicBezTo>
                  <a:cubicBezTo>
                    <a:pt x="167" y="197"/>
                    <a:pt x="170" y="189"/>
                    <a:pt x="170" y="182"/>
                  </a:cubicBezTo>
                  <a:cubicBezTo>
                    <a:pt x="170" y="165"/>
                    <a:pt x="167" y="148"/>
                    <a:pt x="166" y="131"/>
                  </a:cubicBezTo>
                  <a:cubicBezTo>
                    <a:pt x="166" y="127"/>
                    <a:pt x="166" y="121"/>
                    <a:pt x="169" y="118"/>
                  </a:cubicBezTo>
                  <a:cubicBezTo>
                    <a:pt x="207" y="79"/>
                    <a:pt x="245" y="41"/>
                    <a:pt x="28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24">
              <a:extLst>
                <a:ext uri="{FF2B5EF4-FFF2-40B4-BE49-F238E27FC236}">
                  <a16:creationId xmlns="" xmlns:a16="http://schemas.microsoft.com/office/drawing/2014/main" id="{9E567321-CB09-479A-A23E-C55111CF1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147" y="2947810"/>
              <a:ext cx="140155" cy="138316"/>
            </a:xfrm>
            <a:custGeom>
              <a:avLst/>
              <a:gdLst>
                <a:gd name="T0" fmla="*/ 126 w 222"/>
                <a:gd name="T1" fmla="*/ 12 h 220"/>
                <a:gd name="T2" fmla="*/ 88 w 222"/>
                <a:gd name="T3" fmla="*/ 46 h 220"/>
                <a:gd name="T4" fmla="*/ 89 w 222"/>
                <a:gd name="T5" fmla="*/ 133 h 220"/>
                <a:gd name="T6" fmla="*/ 175 w 222"/>
                <a:gd name="T7" fmla="*/ 133 h 220"/>
                <a:gd name="T8" fmla="*/ 211 w 222"/>
                <a:gd name="T9" fmla="*/ 95 h 220"/>
                <a:gd name="T10" fmla="*/ 167 w 222"/>
                <a:gd name="T11" fmla="*/ 196 h 220"/>
                <a:gd name="T12" fmla="*/ 43 w 222"/>
                <a:gd name="T13" fmla="*/ 185 h 220"/>
                <a:gd name="T14" fmla="*/ 21 w 222"/>
                <a:gd name="T15" fmla="*/ 61 h 220"/>
                <a:gd name="T16" fmla="*/ 126 w 222"/>
                <a:gd name="T17" fmla="*/ 1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220">
                  <a:moveTo>
                    <a:pt x="126" y="12"/>
                  </a:moveTo>
                  <a:cubicBezTo>
                    <a:pt x="113" y="23"/>
                    <a:pt x="100" y="34"/>
                    <a:pt x="88" y="46"/>
                  </a:cubicBezTo>
                  <a:cubicBezTo>
                    <a:pt x="63" y="72"/>
                    <a:pt x="64" y="109"/>
                    <a:pt x="89" y="133"/>
                  </a:cubicBezTo>
                  <a:cubicBezTo>
                    <a:pt x="113" y="157"/>
                    <a:pt x="150" y="157"/>
                    <a:pt x="175" y="133"/>
                  </a:cubicBezTo>
                  <a:cubicBezTo>
                    <a:pt x="188" y="121"/>
                    <a:pt x="199" y="108"/>
                    <a:pt x="211" y="95"/>
                  </a:cubicBezTo>
                  <a:cubicBezTo>
                    <a:pt x="222" y="131"/>
                    <a:pt x="201" y="174"/>
                    <a:pt x="167" y="196"/>
                  </a:cubicBezTo>
                  <a:cubicBezTo>
                    <a:pt x="128" y="220"/>
                    <a:pt x="77" y="215"/>
                    <a:pt x="43" y="185"/>
                  </a:cubicBezTo>
                  <a:cubicBezTo>
                    <a:pt x="9" y="153"/>
                    <a:pt x="0" y="103"/>
                    <a:pt x="21" y="61"/>
                  </a:cubicBezTo>
                  <a:cubicBezTo>
                    <a:pt x="41" y="23"/>
                    <a:pt x="84" y="0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 txBox="1">
            <a:spLocks/>
          </p:cNvSpPr>
          <p:nvPr/>
        </p:nvSpPr>
        <p:spPr bwMode="auto">
          <a:xfrm>
            <a:off x="610265" y="5146748"/>
            <a:ext cx="8001000" cy="87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o"/>
              <a:defRPr sz="300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906463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n"/>
              <a:defRPr sz="2600" baseline="0">
                <a:solidFill>
                  <a:srgbClr val="002060"/>
                </a:solidFill>
                <a:latin typeface="+mn-lt"/>
                <a:ea typeface="+mn-ea"/>
              </a:defRPr>
            </a:lvl2pPr>
            <a:lvl3pPr marL="1303338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o"/>
              <a:defRPr sz="2300" baseline="0">
                <a:solidFill>
                  <a:srgbClr val="002060"/>
                </a:solidFill>
                <a:latin typeface="+mn-lt"/>
                <a:ea typeface="+mn-ea"/>
              </a:defRPr>
            </a:lvl3pPr>
            <a:lvl4pPr marL="1692275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n"/>
              <a:defRPr sz="2000" baseline="0">
                <a:solidFill>
                  <a:srgbClr val="002060"/>
                </a:solidFill>
                <a:latin typeface="+mn-lt"/>
                <a:ea typeface="+mn-ea"/>
              </a:defRPr>
            </a:lvl4pPr>
            <a:lvl5pPr marL="2092325" indent="-3968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000" baseline="0">
                <a:solidFill>
                  <a:srgbClr val="002060"/>
                </a:solidFill>
                <a:latin typeface="+mn-lt"/>
                <a:ea typeface="+mn-ea"/>
              </a:defRPr>
            </a:lvl5pPr>
            <a:lvl6pPr marL="2549525" indent="-3968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6725" indent="-3968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3925" indent="-3968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1125" indent="-396875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kern="0" dirty="0" err="1" smtClean="0"/>
              <a:t>Redis</a:t>
            </a:r>
            <a:r>
              <a:rPr lang="en-US" altLang="zh-CN" sz="2800" kern="0" dirty="0" smtClean="0"/>
              <a:t>: 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major.minor.patchlevel</a:t>
            </a:r>
            <a:endParaRPr lang="en-US" altLang="zh-CN" sz="2800" i="1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800" kern="0" dirty="0" err="1" smtClean="0"/>
              <a:t>Lua: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800" i="1" dirty="0" err="1"/>
              <a:t>.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800" i="1" dirty="0" err="1"/>
              <a:t>.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z</a:t>
            </a:r>
            <a:r>
              <a:rPr lang="en-US" altLang="zh-CN" sz="2800" dirty="0" smtClean="0"/>
              <a:t>, 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800" i="1" dirty="0" err="1" smtClean="0"/>
              <a:t>.</a:t>
            </a:r>
            <a:r>
              <a:rPr lang="en-US" altLang="zh-CN" sz="2800" i="1" dirty="0" err="1">
                <a:latin typeface="Times New Roman" charset="0"/>
                <a:ea typeface="Times New Roman" charset="0"/>
                <a:cs typeface="Times New Roman" charset="0"/>
              </a:rPr>
              <a:t>y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is the version and </a:t>
            </a:r>
            <a:r>
              <a:rPr lang="en-US" altLang="zh-CN" sz="2800" i="1" dirty="0">
                <a:latin typeface="Times New Roman" charset="0"/>
                <a:ea typeface="Times New Roman" charset="0"/>
                <a:cs typeface="Times New Roman" charset="0"/>
              </a:rPr>
              <a:t>z</a:t>
            </a:r>
            <a:r>
              <a:rPr lang="en-US" altLang="zh-CN" sz="2800" dirty="0"/>
              <a:t> is the release.</a:t>
            </a:r>
          </a:p>
          <a:p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1075425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Expriment</a:t>
            </a:r>
            <a:r>
              <a:rPr lang="en-US" altLang="zh-CN" dirty="0" smtClean="0"/>
              <a:t>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Research </a:t>
            </a:r>
            <a:r>
              <a:rPr lang="en-US" altLang="zh-CN" sz="2800" dirty="0" smtClean="0"/>
              <a:t>Questions</a:t>
            </a:r>
          </a:p>
          <a:p>
            <a:pPr lvl="1"/>
            <a:r>
              <a:rPr lang="en-US" altLang="zh-CN" sz="2400" dirty="0" smtClean="0"/>
              <a:t>RQ1</a:t>
            </a:r>
            <a:r>
              <a:rPr lang="en-US" altLang="zh-CN" sz="2400" dirty="0"/>
              <a:t>. Is it common that many programming rules across different versions of a project are the same?</a:t>
            </a:r>
          </a:p>
          <a:p>
            <a:pPr lvl="1"/>
            <a:r>
              <a:rPr lang="en-US" altLang="zh-CN" sz="2400" dirty="0"/>
              <a:t>RQ2. Can historical versions improve the efficiency of detecting defects by filtering programming rules?</a:t>
            </a:r>
          </a:p>
          <a:p>
            <a:pPr lvl="1"/>
            <a:r>
              <a:rPr lang="en-US" altLang="zh-CN" sz="2400" dirty="0"/>
              <a:t>RQ3. Can this approach comprise the capability of defects detection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800" dirty="0" smtClean="0"/>
              <a:t>Compare </a:t>
            </a:r>
            <a:r>
              <a:rPr lang="en-US" altLang="zh-CN" sz="2800" dirty="0"/>
              <a:t>CV-Miner with our previous work on mining sequence patterns </a:t>
            </a:r>
            <a:r>
              <a:rPr lang="en-US" altLang="zh-CN" sz="2800" dirty="0" smtClean="0"/>
              <a:t>for detecting defects (</a:t>
            </a:r>
            <a:r>
              <a:rPr lang="en-US" altLang="zh-CN" sz="2800" dirty="0" err="1" smtClean="0"/>
              <a:t>Seq</a:t>
            </a:r>
            <a:r>
              <a:rPr lang="en-US" altLang="zh-CN" sz="2800" dirty="0" smtClean="0"/>
              <a:t>-Miner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C41E71B-4749-4A9C-8C4D-2248A7E3A7DC}"/>
              </a:ext>
            </a:extLst>
          </p:cNvPr>
          <p:cNvSpPr txBox="1"/>
          <p:nvPr/>
        </p:nvSpPr>
        <p:spPr>
          <a:xfrm>
            <a:off x="419780" y="6150114"/>
            <a:ext cx="872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Cui, Z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et al. Defects </a:t>
            </a:r>
            <a:r>
              <a:rPr lang="en-US" altLang="zh-CN" sz="2000" dirty="0"/>
              <a:t>detection based on mining </a:t>
            </a:r>
            <a:r>
              <a:rPr lang="en-US" altLang="zh-CN" sz="2000" dirty="0" smtClean="0"/>
              <a:t>function call </a:t>
            </a:r>
            <a:r>
              <a:rPr lang="en-US" altLang="zh-CN" sz="2000" dirty="0"/>
              <a:t>sequence patterns. </a:t>
            </a:r>
            <a:r>
              <a:rPr lang="en-US" altLang="zh-CN" sz="2000" dirty="0" smtClean="0"/>
              <a:t>SATE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67586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E18D2E-D3BE-49CC-964E-B1D8D1F8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400" dirty="0"/>
              <a:t>Rule Candidates across Different Versions</a:t>
            </a:r>
            <a:endParaRPr lang="zh-CN" altLang="en-US" sz="3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0855C6F-8220-4C88-9A0B-A8D65AE7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4588328"/>
            <a:ext cx="8001000" cy="1431471"/>
          </a:xfrm>
        </p:spPr>
        <p:txBody>
          <a:bodyPr/>
          <a:lstStyle/>
          <a:p>
            <a:r>
              <a:rPr lang="en-US" altLang="zh-CN" dirty="0"/>
              <a:t>Answer for RQ1: </a:t>
            </a:r>
            <a:r>
              <a:rPr lang="en-US" altLang="zh-CN" dirty="0" smtClean="0"/>
              <a:t>same </a:t>
            </a:r>
            <a:r>
              <a:rPr lang="en-US" altLang="zh-CN" dirty="0"/>
              <a:t>function call sequence patterns are contained in different versions of a project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3411C360-AE7B-4FA0-9F1D-7563D86BF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16336"/>
              </p:ext>
            </p:extLst>
          </p:nvPr>
        </p:nvGraphicFramePr>
        <p:xfrm>
          <a:off x="253841" y="1716449"/>
          <a:ext cx="8642668" cy="27285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305">
                  <a:extLst>
                    <a:ext uri="{9D8B030D-6E8A-4147-A177-3AD203B41FA5}">
                      <a16:colId xmlns="" xmlns:a16="http://schemas.microsoft.com/office/drawing/2014/main" val="2475450957"/>
                    </a:ext>
                  </a:extLst>
                </a:gridCol>
                <a:gridCol w="979805">
                  <a:extLst>
                    <a:ext uri="{9D8B030D-6E8A-4147-A177-3AD203B41FA5}">
                      <a16:colId xmlns="" xmlns:a16="http://schemas.microsoft.com/office/drawing/2014/main" val="158045911"/>
                    </a:ext>
                  </a:extLst>
                </a:gridCol>
                <a:gridCol w="1133066">
                  <a:extLst>
                    <a:ext uri="{9D8B030D-6E8A-4147-A177-3AD203B41FA5}">
                      <a16:colId xmlns="" xmlns:a16="http://schemas.microsoft.com/office/drawing/2014/main" val="608531086"/>
                    </a:ext>
                  </a:extLst>
                </a:gridCol>
                <a:gridCol w="1273629">
                  <a:extLst>
                    <a:ext uri="{9D8B030D-6E8A-4147-A177-3AD203B41FA5}">
                      <a16:colId xmlns="" xmlns:a16="http://schemas.microsoft.com/office/drawing/2014/main" val="2356623891"/>
                    </a:ext>
                  </a:extLst>
                </a:gridCol>
                <a:gridCol w="1197248">
                  <a:extLst>
                    <a:ext uri="{9D8B030D-6E8A-4147-A177-3AD203B41FA5}">
                      <a16:colId xmlns="" xmlns:a16="http://schemas.microsoft.com/office/drawing/2014/main" val="3122143906"/>
                    </a:ext>
                  </a:extLst>
                </a:gridCol>
                <a:gridCol w="979805">
                  <a:extLst>
                    <a:ext uri="{9D8B030D-6E8A-4147-A177-3AD203B41FA5}">
                      <a16:colId xmlns="" xmlns:a16="http://schemas.microsoft.com/office/drawing/2014/main" val="1055950980"/>
                    </a:ext>
                  </a:extLst>
                </a:gridCol>
                <a:gridCol w="1017905">
                  <a:extLst>
                    <a:ext uri="{9D8B030D-6E8A-4147-A177-3AD203B41FA5}">
                      <a16:colId xmlns="" xmlns:a16="http://schemas.microsoft.com/office/drawing/2014/main" val="1763061284"/>
                    </a:ext>
                  </a:extLst>
                </a:gridCol>
                <a:gridCol w="1017905">
                  <a:extLst>
                    <a:ext uri="{9D8B030D-6E8A-4147-A177-3AD203B41FA5}">
                      <a16:colId xmlns="" xmlns:a16="http://schemas.microsoft.com/office/drawing/2014/main" val="2712494881"/>
                    </a:ext>
                  </a:extLst>
                </a:gridCol>
              </a:tblGrid>
              <a:tr h="27449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Projects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Only in</a:t>
                      </a:r>
                    </a:p>
                    <a:p>
                      <a:pPr algn="ctr"/>
                      <a:r>
                        <a:rPr lang="en-US" altLang="zh-CN" b="1" i="1" dirty="0"/>
                        <a:t>V</a:t>
                      </a:r>
                      <a:r>
                        <a:rPr lang="el-GR" altLang="zh-CN" b="1" i="1" baseline="-25000" dirty="0"/>
                        <a:t>α</a:t>
                      </a:r>
                      <a:endParaRPr lang="zh-CN" altLang="en-US" b="1" i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Confidence in 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− 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Confidence in</a:t>
                      </a:r>
                    </a:p>
                    <a:p>
                      <a:pPr algn="ctr"/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(exist in both 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Only in</a:t>
                      </a:r>
                    </a:p>
                    <a:p>
                      <a:pPr algn="ctr"/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in</a:t>
                      </a:r>
                    </a:p>
                    <a:p>
                      <a:pPr algn="ctr"/>
                      <a:r>
                        <a:rPr lang="en-US" altLang="zh-CN" b="1" i="1" dirty="0"/>
                        <a:t>V</a:t>
                      </a:r>
                      <a:r>
                        <a:rPr lang="el-GR" altLang="zh-CN" b="1" i="1" baseline="-25000" dirty="0"/>
                        <a:t>α</a:t>
                      </a:r>
                      <a:endParaRPr lang="zh-CN" altLang="en-US" b="1" i="1" baseline="-25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Total in</a:t>
                      </a:r>
                    </a:p>
                    <a:p>
                      <a:pPr algn="ctr"/>
                      <a:r>
                        <a:rPr lang="en-US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β</a:t>
                      </a:r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71990750"/>
                  </a:ext>
                </a:extLst>
              </a:tr>
              <a:tr h="5359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&lt;0</a:t>
                      </a:r>
                      <a:endParaRPr lang="zh-CN" altLang="en-US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=0</a:t>
                      </a:r>
                      <a:endParaRPr lang="zh-CN" altLang="en-US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1800" b="1" i="1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δ</a:t>
                      </a:r>
                      <a:r>
                        <a:rPr lang="en-US" altLang="zh-CN" sz="1800" b="1" i="1" u="none" strike="noStrike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conf</a:t>
                      </a:r>
                      <a:r>
                        <a:rPr lang="en-US" altLang="zh-CN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&gt; 0</a:t>
                      </a:r>
                      <a:endParaRPr lang="zh-CN" altLang="en-US" sz="1800" b="1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8937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Redis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8706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9436450"/>
                  </a:ext>
                </a:extLst>
              </a:tr>
              <a:tr h="439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Sqlite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11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457065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2902935-C085-4A33-82B1-148C2AC46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7" r="15802"/>
          <a:stretch/>
        </p:blipFill>
        <p:spPr>
          <a:xfrm>
            <a:off x="3318615" y="1664198"/>
            <a:ext cx="4387631" cy="27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39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FA5078B-5B9D-49EA-9CEF-A111D5DC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Execution Times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0D21EC6D-4D6F-4FE2-8D4D-D90593C30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40831"/>
              </p:ext>
            </p:extLst>
          </p:nvPr>
        </p:nvGraphicFramePr>
        <p:xfrm>
          <a:off x="1028700" y="2387055"/>
          <a:ext cx="7421833" cy="29982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305">
                  <a:extLst>
                    <a:ext uri="{9D8B030D-6E8A-4147-A177-3AD203B41FA5}">
                      <a16:colId xmlns="" xmlns:a16="http://schemas.microsoft.com/office/drawing/2014/main" val="2475450957"/>
                    </a:ext>
                  </a:extLst>
                </a:gridCol>
                <a:gridCol w="1308009">
                  <a:extLst>
                    <a:ext uri="{9D8B030D-6E8A-4147-A177-3AD203B41FA5}">
                      <a16:colId xmlns="" xmlns:a16="http://schemas.microsoft.com/office/drawing/2014/main" val="158045911"/>
                    </a:ext>
                  </a:extLst>
                </a:gridCol>
                <a:gridCol w="2024743">
                  <a:extLst>
                    <a:ext uri="{9D8B030D-6E8A-4147-A177-3AD203B41FA5}">
                      <a16:colId xmlns="" xmlns:a16="http://schemas.microsoft.com/office/drawing/2014/main" val="608531086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356623891"/>
                    </a:ext>
                  </a:extLst>
                </a:gridCol>
                <a:gridCol w="988376">
                  <a:extLst>
                    <a:ext uri="{9D8B030D-6E8A-4147-A177-3AD203B41FA5}">
                      <a16:colId xmlns="" xmlns:a16="http://schemas.microsoft.com/office/drawing/2014/main" val="312214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Projects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to Generate</a:t>
                      </a:r>
                    </a:p>
                    <a:p>
                      <a:pPr algn="ctr"/>
                      <a:r>
                        <a:rPr lang="en-US" altLang="zh-CN" dirty="0"/>
                        <a:t>Sequence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Time to Check for</a:t>
                      </a:r>
                    </a:p>
                    <a:p>
                      <a:pPr algn="ctr"/>
                      <a:r>
                        <a:rPr lang="en-US" altLang="zh-CN" dirty="0"/>
                        <a:t>Suspicious Defects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Times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19907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26781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26834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0647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46828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46872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9436450"/>
                  </a:ext>
                </a:extLst>
              </a:tr>
              <a:tr h="50908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7683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115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15470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2497992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Sqlite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15264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15314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4570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30227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30270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49002745"/>
                  </a:ext>
                </a:extLst>
              </a:tr>
            </a:tbl>
          </a:graphicData>
        </a:graphic>
      </p:graphicFrame>
      <p:sp>
        <p:nvSpPr>
          <p:cNvPr id="5" name="矩形: 圆角 15">
            <a:extLst>
              <a:ext uri="{FF2B5EF4-FFF2-40B4-BE49-F238E27FC236}">
                <a16:creationId xmlns="" xmlns:a16="http://schemas.microsoft.com/office/drawing/2014/main" id="{26F434B7-9D57-44BB-9541-F864038F4CEF}"/>
              </a:ext>
            </a:extLst>
          </p:cNvPr>
          <p:cNvSpPr/>
          <p:nvPr/>
        </p:nvSpPr>
        <p:spPr bwMode="auto">
          <a:xfrm>
            <a:off x="7521615" y="2266171"/>
            <a:ext cx="1037127" cy="3119173"/>
          </a:xfrm>
          <a:prstGeom prst="round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293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20E38F-9FDB-4BEB-A7E6-0D0033FB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 Injection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12F732-33AE-458D-88F9-0E884C8B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2" y="1744955"/>
            <a:ext cx="8584314" cy="503571"/>
          </a:xfrm>
        </p:spPr>
        <p:txBody>
          <a:bodyPr/>
          <a:lstStyle/>
          <a:p>
            <a:r>
              <a:rPr lang="en-US" altLang="zh-CN" sz="2400" dirty="0" smtClean="0"/>
              <a:t>Two mutation </a:t>
            </a:r>
            <a:r>
              <a:rPr lang="en-US" altLang="zh-CN" sz="2400"/>
              <a:t>operators </a:t>
            </a:r>
            <a:r>
              <a:rPr lang="en-US" altLang="zh-CN" sz="2400" smtClean="0"/>
              <a:t>for function </a:t>
            </a:r>
            <a:r>
              <a:rPr lang="en-US" altLang="zh-CN" sz="2400" dirty="0"/>
              <a:t>call sequence </a:t>
            </a:r>
            <a:r>
              <a:rPr lang="en-US" altLang="zh-CN" sz="2400" dirty="0" smtClean="0"/>
              <a:t>patterns</a:t>
            </a:r>
          </a:p>
          <a:p>
            <a:pPr lvl="1"/>
            <a:r>
              <a:rPr lang="en-US" altLang="zh-CN" sz="2000" dirty="0" smtClean="0"/>
              <a:t>Remove </a:t>
            </a:r>
            <a:r>
              <a:rPr lang="en-US" altLang="zh-CN" sz="2000" dirty="0"/>
              <a:t>a function call </a:t>
            </a:r>
            <a:r>
              <a:rPr lang="en-US" altLang="zh-CN" sz="2000" dirty="0" smtClean="0"/>
              <a:t>statement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Change </a:t>
            </a:r>
            <a:r>
              <a:rPr lang="en-US" altLang="zh-CN" sz="2000" dirty="0"/>
              <a:t>the order of two function call statements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83" y="2938369"/>
            <a:ext cx="6786583" cy="388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79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20E38F-9FDB-4BEB-A7E6-0D0033FB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Defects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212F732-33AE-458D-88F9-0E884C8B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5357583"/>
            <a:ext cx="8001000" cy="1216025"/>
          </a:xfrm>
        </p:spPr>
        <p:txBody>
          <a:bodyPr/>
          <a:lstStyle/>
          <a:p>
            <a:r>
              <a:rPr lang="en-US" altLang="zh-CN" sz="2400" dirty="0"/>
              <a:t>Answer for RQ2: the historical version can reducing  candidate patterns and the suspicious defects, which need to be manually validated,</a:t>
            </a:r>
            <a:r>
              <a:rPr lang="zh-CN" altLang="en-US" sz="2400" dirty="0"/>
              <a:t> </a:t>
            </a:r>
            <a:r>
              <a:rPr lang="en-US" altLang="zh-CN" sz="2400" dirty="0"/>
              <a:t>to improve the efficiency of defects detection.</a:t>
            </a:r>
            <a:endParaRPr lang="zh-CN" altLang="en-US" sz="2400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="" xmlns:a16="http://schemas.microsoft.com/office/drawing/2014/main" id="{7B4913AC-2E21-4319-987E-01AF120F2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19368"/>
              </p:ext>
            </p:extLst>
          </p:nvPr>
        </p:nvGraphicFramePr>
        <p:xfrm>
          <a:off x="1028700" y="1698170"/>
          <a:ext cx="7421833" cy="37247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305">
                  <a:extLst>
                    <a:ext uri="{9D8B030D-6E8A-4147-A177-3AD203B41FA5}">
                      <a16:colId xmlns="" xmlns:a16="http://schemas.microsoft.com/office/drawing/2014/main" val="2475450957"/>
                    </a:ext>
                  </a:extLst>
                </a:gridCol>
                <a:gridCol w="1308009">
                  <a:extLst>
                    <a:ext uri="{9D8B030D-6E8A-4147-A177-3AD203B41FA5}">
                      <a16:colId xmlns="" xmlns:a16="http://schemas.microsoft.com/office/drawing/2014/main" val="158045911"/>
                    </a:ext>
                  </a:extLst>
                </a:gridCol>
                <a:gridCol w="2024743">
                  <a:extLst>
                    <a:ext uri="{9D8B030D-6E8A-4147-A177-3AD203B41FA5}">
                      <a16:colId xmlns="" xmlns:a16="http://schemas.microsoft.com/office/drawing/2014/main" val="608531086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356623891"/>
                    </a:ext>
                  </a:extLst>
                </a:gridCol>
                <a:gridCol w="988376">
                  <a:extLst>
                    <a:ext uri="{9D8B030D-6E8A-4147-A177-3AD203B41FA5}">
                      <a16:colId xmlns="" xmlns:a16="http://schemas.microsoft.com/office/drawing/2014/main" val="312214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Projects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Candidate Pattern</a:t>
                      </a:r>
                      <a:r>
                        <a:rPr lang="en-US" altLang="zh-CN" dirty="0" smtClean="0"/>
                        <a:t>s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Suspicious defects reported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Bugs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19907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0647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9436450"/>
                  </a:ext>
                </a:extLst>
              </a:tr>
              <a:tr h="50908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115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2497992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Sqlite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45706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70196"/>
                  </a:ext>
                </a:extLst>
              </a:tr>
              <a:tr h="3632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SUM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154723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70070139"/>
                  </a:ext>
                </a:extLst>
              </a:tr>
            </a:tbl>
          </a:graphicData>
        </a:graphic>
      </p:graphicFrame>
      <p:sp>
        <p:nvSpPr>
          <p:cNvPr id="5" name="矩形: 圆角 15">
            <a:extLst>
              <a:ext uri="{FF2B5EF4-FFF2-40B4-BE49-F238E27FC236}">
                <a16:creationId xmlns="" xmlns:a16="http://schemas.microsoft.com/office/drawing/2014/main" id="{26F434B7-9D57-44BB-9541-F864038F4CEF}"/>
              </a:ext>
            </a:extLst>
          </p:cNvPr>
          <p:cNvSpPr/>
          <p:nvPr/>
        </p:nvSpPr>
        <p:spPr bwMode="auto">
          <a:xfrm>
            <a:off x="3717013" y="1520826"/>
            <a:ext cx="1424611" cy="3836758"/>
          </a:xfrm>
          <a:prstGeom prst="round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  <p:sp>
        <p:nvSpPr>
          <p:cNvPr id="6" name="矩形: 圆角 15">
            <a:extLst>
              <a:ext uri="{FF2B5EF4-FFF2-40B4-BE49-F238E27FC236}">
                <a16:creationId xmlns="" xmlns:a16="http://schemas.microsoft.com/office/drawing/2014/main" id="{26F434B7-9D57-44BB-9541-F864038F4CEF}"/>
              </a:ext>
            </a:extLst>
          </p:cNvPr>
          <p:cNvSpPr/>
          <p:nvPr/>
        </p:nvSpPr>
        <p:spPr bwMode="auto">
          <a:xfrm>
            <a:off x="5708516" y="1534548"/>
            <a:ext cx="1424611" cy="3836758"/>
          </a:xfrm>
          <a:prstGeom prst="round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291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C7774A8-F77D-482F-A71D-B024D94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of Defects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515DAB6-0DD8-40CD-AE36-03DAEF920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5641975"/>
            <a:ext cx="8001000" cy="1216025"/>
          </a:xfrm>
        </p:spPr>
        <p:txBody>
          <a:bodyPr/>
          <a:lstStyle/>
          <a:p>
            <a:r>
              <a:rPr lang="en-US" altLang="zh-CN" sz="2400" dirty="0" smtClean="0"/>
              <a:t>Answer </a:t>
            </a:r>
            <a:r>
              <a:rPr lang="en-US" altLang="zh-CN" sz="2400" dirty="0"/>
              <a:t>for RQ3: the CV-Miner method does not </a:t>
            </a:r>
            <a:r>
              <a:rPr lang="en-US" altLang="zh-CN" sz="2400" dirty="0" smtClean="0"/>
              <a:t>obviously comprise </a:t>
            </a:r>
            <a:r>
              <a:rPr lang="en-US" altLang="zh-CN" sz="2400" dirty="0"/>
              <a:t>the capability of detecting defects, which violate function call sequence patterns</a:t>
            </a:r>
            <a:endParaRPr lang="zh-CN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="" xmlns:a16="http://schemas.microsoft.com/office/drawing/2014/main" id="{D60CB3DE-8ACD-45F5-BAF1-4A0BCD260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60286"/>
              </p:ext>
            </p:extLst>
          </p:nvPr>
        </p:nvGraphicFramePr>
        <p:xfrm>
          <a:off x="864258" y="1747157"/>
          <a:ext cx="7421833" cy="37247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43305">
                  <a:extLst>
                    <a:ext uri="{9D8B030D-6E8A-4147-A177-3AD203B41FA5}">
                      <a16:colId xmlns="" xmlns:a16="http://schemas.microsoft.com/office/drawing/2014/main" val="2475450957"/>
                    </a:ext>
                  </a:extLst>
                </a:gridCol>
                <a:gridCol w="1308009">
                  <a:extLst>
                    <a:ext uri="{9D8B030D-6E8A-4147-A177-3AD203B41FA5}">
                      <a16:colId xmlns="" xmlns:a16="http://schemas.microsoft.com/office/drawing/2014/main" val="158045911"/>
                    </a:ext>
                  </a:extLst>
                </a:gridCol>
                <a:gridCol w="2024743">
                  <a:extLst>
                    <a:ext uri="{9D8B030D-6E8A-4147-A177-3AD203B41FA5}">
                      <a16:colId xmlns="" xmlns:a16="http://schemas.microsoft.com/office/drawing/2014/main" val="608531086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356623891"/>
                    </a:ext>
                  </a:extLst>
                </a:gridCol>
                <a:gridCol w="988376">
                  <a:extLst>
                    <a:ext uri="{9D8B030D-6E8A-4147-A177-3AD203B41FA5}">
                      <a16:colId xmlns="" xmlns:a16="http://schemas.microsoft.com/office/drawing/2014/main" val="3122143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Projects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r>
                        <a:rPr lang="en-US" altLang="zh-CN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Suspicious defects reported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Bugs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719907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Redis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8706472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59436450"/>
                  </a:ext>
                </a:extLst>
              </a:tr>
              <a:tr h="509089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Lua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251150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24979928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Sqlite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7945706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1270196"/>
                  </a:ext>
                </a:extLst>
              </a:tr>
              <a:tr h="36322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SUM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0154723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CV-Miner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270070139"/>
                  </a:ext>
                </a:extLst>
              </a:tr>
            </a:tbl>
          </a:graphicData>
        </a:graphic>
      </p:graphicFrame>
      <p:sp>
        <p:nvSpPr>
          <p:cNvPr id="5" name="矩形: 圆角 15">
            <a:extLst>
              <a:ext uri="{FF2B5EF4-FFF2-40B4-BE49-F238E27FC236}">
                <a16:creationId xmlns="" xmlns:a16="http://schemas.microsoft.com/office/drawing/2014/main" id="{26F434B7-9D57-44BB-9541-F864038F4CEF}"/>
              </a:ext>
            </a:extLst>
          </p:cNvPr>
          <p:cNvSpPr/>
          <p:nvPr/>
        </p:nvSpPr>
        <p:spPr bwMode="auto">
          <a:xfrm>
            <a:off x="7299658" y="1655736"/>
            <a:ext cx="899962" cy="3836758"/>
          </a:xfrm>
          <a:prstGeom prst="roundRect">
            <a:avLst/>
          </a:prstGeom>
          <a:noFill/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50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5A6E181-D2D5-4076-A4FF-71EF95B3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8383C40-2E33-495D-A6EB-706768848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Improve the efficiency of mining programming rules for detect detection by exploiting the information of historical versions.</a:t>
            </a:r>
          </a:p>
          <a:p>
            <a:r>
              <a:rPr lang="en-US" altLang="zh-CN" sz="2800" dirty="0"/>
              <a:t>Results </a:t>
            </a:r>
          </a:p>
          <a:p>
            <a:pPr lvl="1"/>
            <a:r>
              <a:rPr lang="en-US" altLang="zh-CN" sz="2400" dirty="0"/>
              <a:t>The programming rules between different versions are similar </a:t>
            </a:r>
          </a:p>
          <a:p>
            <a:pPr lvl="1"/>
            <a:r>
              <a:rPr lang="en-US" altLang="zh-CN" sz="2400" dirty="0"/>
              <a:t>This approach can improve the efficiency of detecting defects by reducing candidate patterns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suspicious defects</a:t>
            </a:r>
          </a:p>
          <a:p>
            <a:pPr lvl="1"/>
            <a:r>
              <a:rPr lang="en-US" altLang="zh-CN" sz="2400" dirty="0"/>
              <a:t>The costs for manual validating are </a:t>
            </a:r>
            <a:r>
              <a:rPr lang="en-US" altLang="zh-CN" sz="2400" dirty="0" smtClean="0"/>
              <a:t>reduced</a:t>
            </a:r>
            <a:endParaRPr lang="en-US" altLang="zh-CN" sz="24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1862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number of programming rules are implied in programs</a:t>
            </a:r>
          </a:p>
          <a:p>
            <a:pPr lvl="1"/>
            <a:r>
              <a:rPr lang="en-US" altLang="zh-CN" dirty="0"/>
              <a:t>Violate these rules may introduce software </a:t>
            </a:r>
            <a:r>
              <a:rPr lang="en-US" altLang="zh-CN" dirty="0">
                <a:solidFill>
                  <a:srgbClr val="C00000"/>
                </a:solidFill>
              </a:rPr>
              <a:t>defects</a:t>
            </a:r>
          </a:p>
          <a:p>
            <a:pPr lvl="1"/>
            <a:r>
              <a:rPr lang="en-US" altLang="zh-CN" dirty="0" smtClean="0"/>
              <a:t>Saied </a:t>
            </a:r>
            <a:r>
              <a:rPr lang="en-US" altLang="zh-CN" dirty="0"/>
              <a:t>et al. found 3 out of 4 constraint types, from 79% to 88% usage constraints are </a:t>
            </a:r>
            <a:r>
              <a:rPr lang="en-US" altLang="zh-CN" dirty="0" err="1" smtClean="0">
                <a:solidFill>
                  <a:srgbClr val="C00000"/>
                </a:solidFill>
              </a:rPr>
              <a:t>nondocumented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C41E71B-4749-4A9C-8C4D-2248A7E3A7DC}"/>
              </a:ext>
            </a:extLst>
          </p:cNvPr>
          <p:cNvSpPr txBox="1"/>
          <p:nvPr/>
        </p:nvSpPr>
        <p:spPr>
          <a:xfrm>
            <a:off x="419780" y="6150114"/>
            <a:ext cx="8724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Saied, M.A. et al. An observational study on API usage constraints and their documentation. SANER 2015.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3241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085ACC7-45AE-40D0-A3AC-9B17D10F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5C38D731-7568-4640-A630-02ED45833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 incremental mining techniques to use all the versions of a project in the software repository.</a:t>
            </a:r>
          </a:p>
          <a:p>
            <a:r>
              <a:rPr lang="en-US" altLang="zh-CN" dirty="0"/>
              <a:t>Explore the possibility of apply this approach to other kinds of programming rules. </a:t>
            </a:r>
          </a:p>
          <a:p>
            <a:r>
              <a:rPr lang="en-US" altLang="zh-CN" dirty="0"/>
              <a:t>Empirical study to find new defects.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71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="" xmlns:a16="http://schemas.microsoft.com/office/drawing/2014/main" id="{3CCA319E-0551-4D6B-A465-08ACC4A7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400" y="997527"/>
            <a:ext cx="3810000" cy="1371600"/>
          </a:xfrm>
        </p:spPr>
        <p:txBody>
          <a:bodyPr/>
          <a:lstStyle/>
          <a:p>
            <a:r>
              <a:rPr lang="en-US" altLang="zh-CN" dirty="0"/>
              <a:t>Thanks</a:t>
            </a:r>
            <a:r>
              <a:rPr lang="zh-CN" altLang="en-US" dirty="0" smtClean="0"/>
              <a:t>！</a:t>
            </a: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7" name="副标题 2">
            <a:extLst>
              <a:ext uri="{FF2B5EF4-FFF2-40B4-BE49-F238E27FC236}">
                <a16:creationId xmlns="" xmlns:a16="http://schemas.microsoft.com/office/drawing/2014/main" id="{F3E99357-046E-42A8-8B38-2A57B42FD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236" y="3429000"/>
            <a:ext cx="8769928" cy="2438400"/>
          </a:xfrm>
        </p:spPr>
        <p:txBody>
          <a:bodyPr/>
          <a:lstStyle/>
          <a:p>
            <a:r>
              <a:rPr lang="en-US" altLang="zh-CN" sz="2200" b="1" dirty="0" err="1"/>
              <a:t>Zhanqi</a:t>
            </a:r>
            <a:r>
              <a:rPr lang="en-US" altLang="zh-CN" sz="2200" b="1" dirty="0"/>
              <a:t> Cui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Xiang Chen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Yongmin</a:t>
            </a:r>
            <a:r>
              <a:rPr lang="en-US" altLang="zh-CN" sz="2200" dirty="0"/>
              <a:t> Mu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Zhihua</a:t>
            </a:r>
            <a:r>
              <a:rPr lang="en-US" altLang="zh-CN" sz="2200" dirty="0"/>
              <a:t> Zhang</a:t>
            </a:r>
            <a:r>
              <a:rPr lang="en-US" altLang="zh-CN" sz="2200" baseline="30000" dirty="0"/>
              <a:t>1</a:t>
            </a:r>
            <a:r>
              <a:rPr lang="en-US" altLang="zh-CN" sz="2200" dirty="0"/>
              <a:t>, and Xu Ma</a:t>
            </a:r>
            <a:r>
              <a:rPr lang="en-US" altLang="zh-CN" sz="2200" baseline="30000" dirty="0"/>
              <a:t>1</a:t>
            </a:r>
          </a:p>
          <a:p>
            <a:endParaRPr lang="en-US" altLang="zh-CN" sz="2200" dirty="0"/>
          </a:p>
          <a:p>
            <a:pPr algn="ctr"/>
            <a:r>
              <a:rPr lang="en-US" altLang="zh-CN" sz="2000" baseline="30000" dirty="0"/>
              <a:t>1</a:t>
            </a:r>
            <a:r>
              <a:rPr lang="en-US" altLang="zh-CN" sz="2000" dirty="0"/>
              <a:t>Computer School, Beijing Information Science and Technology University, Beijing, China</a:t>
            </a:r>
          </a:p>
          <a:p>
            <a:pPr algn="ctr"/>
            <a:r>
              <a:rPr lang="en-US" altLang="zh-CN" sz="2000" baseline="30000" dirty="0"/>
              <a:t>2</a:t>
            </a:r>
            <a:r>
              <a:rPr lang="en-US" altLang="zh-CN" sz="2000" dirty="0"/>
              <a:t>School of Computer Science and Technology, Nantong University,</a:t>
            </a:r>
          </a:p>
          <a:p>
            <a:pPr algn="ctr"/>
            <a:r>
              <a:rPr lang="en-US" altLang="zh-CN" sz="2000" dirty="0"/>
              <a:t>Nantong, China</a:t>
            </a:r>
          </a:p>
        </p:txBody>
      </p:sp>
    </p:spTree>
    <p:extLst>
      <p:ext uri="{BB962C8B-B14F-4D97-AF65-F5344CB8AC3E}">
        <p14:creationId xmlns:p14="http://schemas.microsoft.com/office/powerpoint/2010/main" val="21484102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09DBBC-C16A-47DF-9CFB-5F84AA4C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Programming Rules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8BFEBD6-51D1-4144-AE7C-CB394687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Recently, a large body of techniques for mining programming rules are conducted.</a:t>
            </a:r>
          </a:p>
          <a:p>
            <a:pPr lvl="1"/>
            <a:r>
              <a:rPr lang="en-US" altLang="zh-CN" dirty="0"/>
              <a:t>The programming rules and suspicious defects reported are huge.</a:t>
            </a:r>
          </a:p>
          <a:p>
            <a:pPr lvl="2"/>
            <a:r>
              <a:rPr lang="en-US" altLang="zh-CN" dirty="0"/>
              <a:t>PR-Miner: </a:t>
            </a:r>
            <a:r>
              <a:rPr lang="en-US" altLang="zh-CN" dirty="0">
                <a:solidFill>
                  <a:srgbClr val="C00000"/>
                </a:solidFill>
              </a:rPr>
              <a:t>32283 candidate program rules</a:t>
            </a:r>
            <a:r>
              <a:rPr lang="en-US" altLang="zh-CN" dirty="0"/>
              <a:t>, and reported 1447 suspicious defects after inter-procedural analysis.</a:t>
            </a:r>
          </a:p>
          <a:p>
            <a:pPr lvl="2"/>
            <a:r>
              <a:rPr lang="en-US" altLang="zh-CN" dirty="0" err="1"/>
              <a:t>Legunsen</a:t>
            </a:r>
            <a:r>
              <a:rPr lang="en-US" altLang="zh-CN" dirty="0"/>
              <a:t> et al.: </a:t>
            </a:r>
            <a:r>
              <a:rPr lang="en-US" altLang="zh-CN" dirty="0">
                <a:solidFill>
                  <a:srgbClr val="C00000"/>
                </a:solidFill>
              </a:rPr>
              <a:t>98%</a:t>
            </a:r>
            <a:r>
              <a:rPr lang="en-US" altLang="zh-CN" dirty="0"/>
              <a:t> of 200 suspicious defects which violate automatically mined specifications are </a:t>
            </a:r>
            <a:r>
              <a:rPr lang="en-US" altLang="zh-CN" dirty="0">
                <a:solidFill>
                  <a:srgbClr val="C00000"/>
                </a:solidFill>
              </a:rPr>
              <a:t>false positives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8E84672-B8A0-4C69-AAE4-C00901562D37}"/>
              </a:ext>
            </a:extLst>
          </p:cNvPr>
          <p:cNvSpPr txBox="1"/>
          <p:nvPr/>
        </p:nvSpPr>
        <p:spPr>
          <a:xfrm>
            <a:off x="419781" y="6150114"/>
            <a:ext cx="8155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Legunsen</a:t>
            </a:r>
            <a:r>
              <a:rPr lang="en-US" altLang="zh-CN" sz="2000" dirty="0"/>
              <a:t>, O., et al. How good are the specs? A study of the bug-finding effectiveness of existing java API specifications. ASE 2016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8790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C3F7032-E06D-4A7B-9077-DFC296F5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Historical Versions of Software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89ECCA5-E78E-47C6-A848-B2921B17D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With the widespread of modern software engineering methods, such as </a:t>
            </a:r>
          </a:p>
          <a:p>
            <a:pPr lvl="1"/>
            <a:r>
              <a:rPr lang="en-US" altLang="zh-CN" sz="2400" dirty="0"/>
              <a:t>Agile methods</a:t>
            </a:r>
          </a:p>
          <a:p>
            <a:pPr lvl="1"/>
            <a:r>
              <a:rPr lang="en-US" altLang="zh-CN" sz="2400" dirty="0"/>
              <a:t>Iterative development </a:t>
            </a:r>
          </a:p>
          <a:p>
            <a:pPr lvl="1"/>
            <a:r>
              <a:rPr lang="en-US" altLang="zh-CN" sz="2400" dirty="0"/>
              <a:t>Mobile Internet</a:t>
            </a:r>
          </a:p>
          <a:p>
            <a:r>
              <a:rPr lang="en-US" altLang="zh-CN" sz="2800" dirty="0"/>
              <a:t>Produces a large number of historical versions. </a:t>
            </a:r>
          </a:p>
          <a:p>
            <a:pPr lvl="1"/>
            <a:r>
              <a:rPr lang="en-US" altLang="zh-CN" sz="2400" dirty="0"/>
              <a:t>the Today’s Headline, </a:t>
            </a:r>
            <a:r>
              <a:rPr lang="en-US" altLang="zh-CN" sz="2400" dirty="0">
                <a:solidFill>
                  <a:srgbClr val="C00000"/>
                </a:solidFill>
              </a:rPr>
              <a:t>4 versions each month</a:t>
            </a:r>
            <a:r>
              <a:rPr lang="en-US" altLang="zh-CN" sz="2400" dirty="0"/>
              <a:t>/ </a:t>
            </a:r>
            <a:r>
              <a:rPr lang="en-US" altLang="zh-CN" sz="2400" dirty="0">
                <a:solidFill>
                  <a:srgbClr val="C00000"/>
                </a:solidFill>
              </a:rPr>
              <a:t>129 versions/2012.8-2016.8</a:t>
            </a:r>
            <a:r>
              <a:rPr lang="en-US" altLang="zh-CN" sz="2400" dirty="0"/>
              <a:t>.</a:t>
            </a:r>
          </a:p>
          <a:p>
            <a:pPr lvl="1"/>
            <a:r>
              <a:rPr lang="en-US" altLang="zh-CN" sz="2400" dirty="0"/>
              <a:t>SQLite </a:t>
            </a:r>
            <a:r>
              <a:rPr lang="en-US" altLang="zh-CN" sz="2400" dirty="0">
                <a:solidFill>
                  <a:srgbClr val="C00000"/>
                </a:solidFill>
              </a:rPr>
              <a:t>294 releases over 18.2 years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11D6B3CA-9F64-47EE-9ABC-288C149E6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672" y="4578975"/>
            <a:ext cx="760639" cy="7606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ECA1E718-0647-402E-9D4A-795036721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024" y="2636469"/>
            <a:ext cx="3845343" cy="145442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F4323401-096F-4BE6-B00A-E86E742D8A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100" t="13768" r="29643"/>
          <a:stretch/>
        </p:blipFill>
        <p:spPr>
          <a:xfrm>
            <a:off x="5940381" y="1444993"/>
            <a:ext cx="3167930" cy="396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2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A47B5B-60AC-4923-AA87-C888B1F0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07B19B2-7D72-49CF-9392-C2AE89E5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Historical version have been thoroughly tested and used for a period of time.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Similarity</a:t>
            </a:r>
            <a:r>
              <a:rPr lang="en-US" altLang="zh-CN" dirty="0"/>
              <a:t> between different versions.</a:t>
            </a:r>
          </a:p>
          <a:p>
            <a:r>
              <a:rPr lang="en-US" altLang="zh-CN" dirty="0"/>
              <a:t>Use historical version information to help automatically </a:t>
            </a:r>
            <a:r>
              <a:rPr lang="en-US" altLang="zh-CN" dirty="0">
                <a:solidFill>
                  <a:srgbClr val="C00000"/>
                </a:solidFill>
              </a:rPr>
              <a:t>filters</a:t>
            </a:r>
            <a:r>
              <a:rPr lang="en-US" altLang="zh-CN" dirty="0"/>
              <a:t> programing </a:t>
            </a:r>
            <a:r>
              <a:rPr lang="en-US" altLang="zh-CN"/>
              <a:t>patterns </a:t>
            </a:r>
            <a:r>
              <a:rPr lang="en-US" altLang="zh-CN" smtClean="0"/>
              <a:t>in </a:t>
            </a:r>
            <a:r>
              <a:rPr lang="en-US" altLang="zh-CN" dirty="0"/>
              <a:t>current version under analysis (To </a:t>
            </a:r>
            <a:r>
              <a:rPr lang="en-US" altLang="zh-CN" dirty="0" smtClean="0"/>
              <a:t>be released).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9DB05863-44A8-4313-84FE-F033061F5083}"/>
              </a:ext>
            </a:extLst>
          </p:cNvPr>
          <p:cNvGrpSpPr/>
          <p:nvPr/>
        </p:nvGrpSpPr>
        <p:grpSpPr>
          <a:xfrm>
            <a:off x="7941001" y="5323132"/>
            <a:ext cx="894797" cy="1160465"/>
            <a:chOff x="5052698" y="2660650"/>
            <a:chExt cx="1883405" cy="2638425"/>
          </a:xfrm>
        </p:grpSpPr>
        <p:sp>
          <p:nvSpPr>
            <p:cNvPr id="5" name="MH_Other_1">
              <a:extLst>
                <a:ext uri="{FF2B5EF4-FFF2-40B4-BE49-F238E27FC236}">
                  <a16:creationId xmlns="" xmlns:a16="http://schemas.microsoft.com/office/drawing/2014/main" id="{20E0981C-10EE-49DF-9E3A-939271FE2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275" y="2881314"/>
              <a:ext cx="1238250" cy="1768475"/>
            </a:xfrm>
            <a:custGeom>
              <a:avLst/>
              <a:gdLst>
                <a:gd name="T0" fmla="*/ 2147483646 w 585788"/>
                <a:gd name="T1" fmla="*/ 0 h 835990"/>
                <a:gd name="T2" fmla="*/ 2147483646 w 585788"/>
                <a:gd name="T3" fmla="*/ 2147483646 h 835990"/>
                <a:gd name="T4" fmla="*/ 2147483646 w 585788"/>
                <a:gd name="T5" fmla="*/ 2147483646 h 835990"/>
                <a:gd name="T6" fmla="*/ 2147483646 w 585788"/>
                <a:gd name="T7" fmla="*/ 2147483646 h 835990"/>
                <a:gd name="T8" fmla="*/ 2147483646 w 585788"/>
                <a:gd name="T9" fmla="*/ 2147483646 h 835990"/>
                <a:gd name="T10" fmla="*/ 2147483646 w 585788"/>
                <a:gd name="T11" fmla="*/ 2147483646 h 835990"/>
                <a:gd name="T12" fmla="*/ 2147483646 w 585788"/>
                <a:gd name="T13" fmla="*/ 2147483646 h 835990"/>
                <a:gd name="T14" fmla="*/ 2147483646 w 585788"/>
                <a:gd name="T15" fmla="*/ 2147483646 h 835990"/>
                <a:gd name="T16" fmla="*/ 2147483646 w 585788"/>
                <a:gd name="T17" fmla="*/ 2147483646 h 835990"/>
                <a:gd name="T18" fmla="*/ 2147483646 w 585788"/>
                <a:gd name="T19" fmla="*/ 2147483646 h 835990"/>
                <a:gd name="T20" fmla="*/ 2147483646 w 585788"/>
                <a:gd name="T21" fmla="*/ 2147483646 h 835990"/>
                <a:gd name="T22" fmla="*/ 2147483646 w 585788"/>
                <a:gd name="T23" fmla="*/ 2147483646 h 835990"/>
                <a:gd name="T24" fmla="*/ 2147483646 w 585788"/>
                <a:gd name="T25" fmla="*/ 2147483646 h 835990"/>
                <a:gd name="T26" fmla="*/ 2147483646 w 585788"/>
                <a:gd name="T27" fmla="*/ 2147483646 h 835990"/>
                <a:gd name="T28" fmla="*/ 2147483646 w 585788"/>
                <a:gd name="T29" fmla="*/ 2147483646 h 835990"/>
                <a:gd name="T30" fmla="*/ 2147483646 w 585788"/>
                <a:gd name="T31" fmla="*/ 2147483646 h 835990"/>
                <a:gd name="T32" fmla="*/ 2147483646 w 585788"/>
                <a:gd name="T33" fmla="*/ 2147483646 h 835990"/>
                <a:gd name="T34" fmla="*/ 2147483646 w 585788"/>
                <a:gd name="T35" fmla="*/ 2147483646 h 835990"/>
                <a:gd name="T36" fmla="*/ 2147483646 w 585788"/>
                <a:gd name="T37" fmla="*/ 2147483646 h 835990"/>
                <a:gd name="T38" fmla="*/ 2147483646 w 585788"/>
                <a:gd name="T39" fmla="*/ 2147483646 h 835990"/>
                <a:gd name="T40" fmla="*/ 0 w 585788"/>
                <a:gd name="T41" fmla="*/ 2147483646 h 835990"/>
                <a:gd name="T42" fmla="*/ 2147483646 w 585788"/>
                <a:gd name="T43" fmla="*/ 0 h 8359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585788" h="835990">
                  <a:moveTo>
                    <a:pt x="292894" y="0"/>
                  </a:moveTo>
                  <a:cubicBezTo>
                    <a:pt x="454655" y="0"/>
                    <a:pt x="585788" y="130355"/>
                    <a:pt x="585788" y="291155"/>
                  </a:cubicBezTo>
                  <a:cubicBezTo>
                    <a:pt x="585788" y="351455"/>
                    <a:pt x="567348" y="407474"/>
                    <a:pt x="535766" y="453942"/>
                  </a:cubicBezTo>
                  <a:lnTo>
                    <a:pt x="500905" y="495944"/>
                  </a:lnTo>
                  <a:lnTo>
                    <a:pt x="482733" y="523214"/>
                  </a:lnTo>
                  <a:lnTo>
                    <a:pt x="458325" y="566455"/>
                  </a:lnTo>
                  <a:lnTo>
                    <a:pt x="440697" y="615462"/>
                  </a:lnTo>
                  <a:lnTo>
                    <a:pt x="429849" y="675999"/>
                  </a:lnTo>
                  <a:lnTo>
                    <a:pt x="429849" y="775453"/>
                  </a:lnTo>
                  <a:lnTo>
                    <a:pt x="423069" y="824459"/>
                  </a:lnTo>
                  <a:lnTo>
                    <a:pt x="408153" y="835990"/>
                  </a:lnTo>
                  <a:lnTo>
                    <a:pt x="184415" y="835990"/>
                  </a:lnTo>
                  <a:lnTo>
                    <a:pt x="162719" y="815811"/>
                  </a:lnTo>
                  <a:lnTo>
                    <a:pt x="160007" y="771129"/>
                  </a:lnTo>
                  <a:lnTo>
                    <a:pt x="155939" y="675999"/>
                  </a:lnTo>
                  <a:lnTo>
                    <a:pt x="145091" y="615462"/>
                  </a:lnTo>
                  <a:lnTo>
                    <a:pt x="124752" y="554924"/>
                  </a:lnTo>
                  <a:lnTo>
                    <a:pt x="88140" y="503035"/>
                  </a:lnTo>
                  <a:lnTo>
                    <a:pt x="71036" y="479261"/>
                  </a:lnTo>
                  <a:lnTo>
                    <a:pt x="50022" y="453942"/>
                  </a:lnTo>
                  <a:cubicBezTo>
                    <a:pt x="18440" y="407474"/>
                    <a:pt x="0" y="351455"/>
                    <a:pt x="0" y="291155"/>
                  </a:cubicBezTo>
                  <a:cubicBezTo>
                    <a:pt x="0" y="130355"/>
                    <a:pt x="131133" y="0"/>
                    <a:pt x="292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1pPr>
              <a:lvl2pPr marL="228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2pPr>
              <a:lvl3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3pPr>
              <a:lvl4pPr marL="685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4pPr>
              <a:lvl5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6" name="MH_Other_2">
              <a:extLst>
                <a:ext uri="{FF2B5EF4-FFF2-40B4-BE49-F238E27FC236}">
                  <a16:creationId xmlns="" xmlns:a16="http://schemas.microsoft.com/office/drawing/2014/main" id="{617E6648-4022-4236-B6F5-D2264DDA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1789" y="2916239"/>
              <a:ext cx="1165225" cy="1709737"/>
            </a:xfrm>
            <a:custGeom>
              <a:avLst/>
              <a:gdLst>
                <a:gd name="connsiteX0" fmla="*/ 275266 w 550532"/>
                <a:gd name="connsiteY0" fmla="*/ 0 h 808604"/>
                <a:gd name="connsiteX1" fmla="*/ 550532 w 550532"/>
                <a:gd name="connsiteY1" fmla="*/ 273138 h 808604"/>
                <a:gd name="connsiteX2" fmla="*/ 503521 w 550532"/>
                <a:gd name="connsiteY2" fmla="*/ 425852 h 808604"/>
                <a:gd name="connsiteX3" fmla="*/ 488921 w 550532"/>
                <a:gd name="connsiteY3" fmla="*/ 443411 h 808604"/>
                <a:gd name="connsiteX4" fmla="*/ 429848 w 550532"/>
                <a:gd name="connsiteY4" fmla="*/ 534745 h 808604"/>
                <a:gd name="connsiteX5" fmla="*/ 414932 w 550532"/>
                <a:gd name="connsiteY5" fmla="*/ 575103 h 808604"/>
                <a:gd name="connsiteX6" fmla="*/ 401372 w 550532"/>
                <a:gd name="connsiteY6" fmla="*/ 615461 h 808604"/>
                <a:gd name="connsiteX7" fmla="*/ 397304 w 550532"/>
                <a:gd name="connsiteY7" fmla="*/ 660144 h 808604"/>
                <a:gd name="connsiteX8" fmla="*/ 394592 w 550532"/>
                <a:gd name="connsiteY8" fmla="*/ 703384 h 808604"/>
                <a:gd name="connsiteX9" fmla="*/ 394592 w 550532"/>
                <a:gd name="connsiteY9" fmla="*/ 772570 h 808604"/>
                <a:gd name="connsiteX10" fmla="*/ 386456 w 550532"/>
                <a:gd name="connsiteY10" fmla="*/ 799956 h 808604"/>
                <a:gd name="connsiteX11" fmla="*/ 379676 w 550532"/>
                <a:gd name="connsiteY11" fmla="*/ 808604 h 808604"/>
                <a:gd name="connsiteX12" fmla="*/ 173566 w 550532"/>
                <a:gd name="connsiteY12" fmla="*/ 808604 h 808604"/>
                <a:gd name="connsiteX13" fmla="*/ 164074 w 550532"/>
                <a:gd name="connsiteY13" fmla="*/ 799956 h 808604"/>
                <a:gd name="connsiteX14" fmla="*/ 160006 w 550532"/>
                <a:gd name="connsiteY14" fmla="*/ 795632 h 808604"/>
                <a:gd name="connsiteX15" fmla="*/ 160006 w 550532"/>
                <a:gd name="connsiteY15" fmla="*/ 687529 h 808604"/>
                <a:gd name="connsiteX16" fmla="*/ 149158 w 550532"/>
                <a:gd name="connsiteY16" fmla="*/ 622668 h 808604"/>
                <a:gd name="connsiteX17" fmla="*/ 138310 w 550532"/>
                <a:gd name="connsiteY17" fmla="*/ 579427 h 808604"/>
                <a:gd name="connsiteX18" fmla="*/ 113903 w 550532"/>
                <a:gd name="connsiteY18" fmla="*/ 523214 h 808604"/>
                <a:gd name="connsiteX19" fmla="*/ 61638 w 550532"/>
                <a:gd name="connsiteY19" fmla="*/ 443443 h 808604"/>
                <a:gd name="connsiteX20" fmla="*/ 47011 w 550532"/>
                <a:gd name="connsiteY20" fmla="*/ 425852 h 808604"/>
                <a:gd name="connsiteX21" fmla="*/ 0 w 550532"/>
                <a:gd name="connsiteY21" fmla="*/ 273138 h 808604"/>
                <a:gd name="connsiteX22" fmla="*/ 275266 w 550532"/>
                <a:gd name="connsiteY22" fmla="*/ 0 h 80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0532" h="808604">
                  <a:moveTo>
                    <a:pt x="275266" y="0"/>
                  </a:moveTo>
                  <a:cubicBezTo>
                    <a:pt x="427291" y="0"/>
                    <a:pt x="550532" y="122288"/>
                    <a:pt x="550532" y="273138"/>
                  </a:cubicBezTo>
                  <a:cubicBezTo>
                    <a:pt x="550532" y="329707"/>
                    <a:pt x="533201" y="382259"/>
                    <a:pt x="503521" y="425852"/>
                  </a:cubicBezTo>
                  <a:lnTo>
                    <a:pt x="488921" y="443411"/>
                  </a:lnTo>
                  <a:lnTo>
                    <a:pt x="429848" y="534745"/>
                  </a:lnTo>
                  <a:lnTo>
                    <a:pt x="414932" y="575103"/>
                  </a:lnTo>
                  <a:lnTo>
                    <a:pt x="401372" y="615461"/>
                  </a:lnTo>
                  <a:lnTo>
                    <a:pt x="397304" y="660144"/>
                  </a:lnTo>
                  <a:lnTo>
                    <a:pt x="394592" y="703384"/>
                  </a:lnTo>
                  <a:lnTo>
                    <a:pt x="394592" y="772570"/>
                  </a:lnTo>
                  <a:lnTo>
                    <a:pt x="386456" y="799956"/>
                  </a:lnTo>
                  <a:lnTo>
                    <a:pt x="379676" y="808604"/>
                  </a:lnTo>
                  <a:lnTo>
                    <a:pt x="173566" y="808604"/>
                  </a:lnTo>
                  <a:lnTo>
                    <a:pt x="164074" y="799956"/>
                  </a:lnTo>
                  <a:lnTo>
                    <a:pt x="160006" y="795632"/>
                  </a:lnTo>
                  <a:lnTo>
                    <a:pt x="160006" y="687529"/>
                  </a:lnTo>
                  <a:lnTo>
                    <a:pt x="149158" y="622668"/>
                  </a:lnTo>
                  <a:lnTo>
                    <a:pt x="138310" y="579427"/>
                  </a:lnTo>
                  <a:lnTo>
                    <a:pt x="113903" y="523214"/>
                  </a:lnTo>
                  <a:lnTo>
                    <a:pt x="61638" y="443443"/>
                  </a:lnTo>
                  <a:lnTo>
                    <a:pt x="47011" y="425852"/>
                  </a:lnTo>
                  <a:cubicBezTo>
                    <a:pt x="17331" y="382259"/>
                    <a:pt x="0" y="329707"/>
                    <a:pt x="0" y="273138"/>
                  </a:cubicBezTo>
                  <a:cubicBezTo>
                    <a:pt x="0" y="122288"/>
                    <a:pt x="123241" y="0"/>
                    <a:pt x="275266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1pPr>
              <a:lvl2pPr marL="228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2pPr>
              <a:lvl3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3pPr>
              <a:lvl4pPr marL="685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4pPr>
              <a:lvl5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800"/>
            </a:p>
          </p:txBody>
        </p:sp>
        <p:sp>
          <p:nvSpPr>
            <p:cNvPr id="7" name="MH_Other_3">
              <a:extLst>
                <a:ext uri="{FF2B5EF4-FFF2-40B4-BE49-F238E27FC236}">
                  <a16:creationId xmlns="" xmlns:a16="http://schemas.microsoft.com/office/drawing/2014/main" id="{481EDC7A-6601-419C-827B-A0E16F869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925" y="2976564"/>
              <a:ext cx="996950" cy="1597025"/>
            </a:xfrm>
            <a:custGeom>
              <a:avLst/>
              <a:gdLst>
                <a:gd name="T0" fmla="*/ 183260 w 997836"/>
                <a:gd name="T1" fmla="*/ 100504 h 1597088"/>
                <a:gd name="T2" fmla="*/ 118413 w 997836"/>
                <a:gd name="T3" fmla="*/ 219276 h 1597088"/>
                <a:gd name="T4" fmla="*/ 73304 w 997836"/>
                <a:gd name="T5" fmla="*/ 365480 h 1597088"/>
                <a:gd name="T6" fmla="*/ 73304 w 997836"/>
                <a:gd name="T7" fmla="*/ 432476 h 1597088"/>
                <a:gd name="T8" fmla="*/ 73304 w 997836"/>
                <a:gd name="T9" fmla="*/ 499472 h 1597088"/>
                <a:gd name="T10" fmla="*/ 73304 w 997836"/>
                <a:gd name="T11" fmla="*/ 569536 h 1597088"/>
                <a:gd name="T12" fmla="*/ 87399 w 997836"/>
                <a:gd name="T13" fmla="*/ 645676 h 1597088"/>
                <a:gd name="T14" fmla="*/ 132511 w 997836"/>
                <a:gd name="T15" fmla="*/ 746180 h 1597088"/>
                <a:gd name="T16" fmla="*/ 183260 w 997836"/>
                <a:gd name="T17" fmla="*/ 840588 h 1597088"/>
                <a:gd name="T18" fmla="*/ 228370 w 997836"/>
                <a:gd name="T19" fmla="*/ 941092 h 1597088"/>
                <a:gd name="T20" fmla="*/ 279118 w 997836"/>
                <a:gd name="T21" fmla="*/ 1044644 h 1597088"/>
                <a:gd name="T22" fmla="*/ 301673 w 997836"/>
                <a:gd name="T23" fmla="*/ 1212144 h 1597088"/>
                <a:gd name="T24" fmla="*/ 310129 w 997836"/>
                <a:gd name="T25" fmla="*/ 1382692 h 1597088"/>
                <a:gd name="T26" fmla="*/ 287575 w 997836"/>
                <a:gd name="T27" fmla="*/ 1263920 h 1597088"/>
                <a:gd name="T28" fmla="*/ 265020 w 997836"/>
                <a:gd name="T29" fmla="*/ 1145148 h 1597088"/>
                <a:gd name="T30" fmla="*/ 205813 w 997836"/>
                <a:gd name="T31" fmla="*/ 1017232 h 1597088"/>
                <a:gd name="T32" fmla="*/ 132511 w 997836"/>
                <a:gd name="T33" fmla="*/ 907584 h 1597088"/>
                <a:gd name="T34" fmla="*/ 73304 w 997836"/>
                <a:gd name="T35" fmla="*/ 788812 h 1597088"/>
                <a:gd name="T36" fmla="*/ 14090 w 997836"/>
                <a:gd name="T37" fmla="*/ 670040 h 1597088"/>
                <a:gd name="T38" fmla="*/ 0 w 997836"/>
                <a:gd name="T39" fmla="*/ 575612 h 1597088"/>
                <a:gd name="T40" fmla="*/ 0 w 997836"/>
                <a:gd name="T41" fmla="*/ 499472 h 1597088"/>
                <a:gd name="T42" fmla="*/ 14090 w 997836"/>
                <a:gd name="T43" fmla="*/ 408112 h 1597088"/>
                <a:gd name="T44" fmla="*/ 36649 w 997836"/>
                <a:gd name="T45" fmla="*/ 328924 h 1597088"/>
                <a:gd name="T46" fmla="*/ 104316 w 997836"/>
                <a:gd name="T47" fmla="*/ 210152 h 1597088"/>
                <a:gd name="T48" fmla="*/ 538496 w 997836"/>
                <a:gd name="T49" fmla="*/ 0 h 1597088"/>
                <a:gd name="T50" fmla="*/ 606161 w 997836"/>
                <a:gd name="T51" fmla="*/ 24364 h 1597088"/>
                <a:gd name="T52" fmla="*/ 671007 w 997836"/>
                <a:gd name="T53" fmla="*/ 48728 h 1597088"/>
                <a:gd name="T54" fmla="*/ 738671 w 997836"/>
                <a:gd name="T55" fmla="*/ 85283 h 1597088"/>
                <a:gd name="T56" fmla="*/ 797876 w 997836"/>
                <a:gd name="T57" fmla="*/ 127916 h 1597088"/>
                <a:gd name="T58" fmla="*/ 848625 w 997836"/>
                <a:gd name="T59" fmla="*/ 176644 h 1597088"/>
                <a:gd name="T60" fmla="*/ 899375 w 997836"/>
                <a:gd name="T61" fmla="*/ 228420 h 1597088"/>
                <a:gd name="T62" fmla="*/ 936024 w 997836"/>
                <a:gd name="T63" fmla="*/ 295416 h 1597088"/>
                <a:gd name="T64" fmla="*/ 967040 w 997836"/>
                <a:gd name="T65" fmla="*/ 371556 h 1597088"/>
                <a:gd name="T66" fmla="*/ 981136 w 997836"/>
                <a:gd name="T67" fmla="*/ 465983 h 1597088"/>
                <a:gd name="T68" fmla="*/ 981136 w 997836"/>
                <a:gd name="T69" fmla="*/ 569535 h 1597088"/>
                <a:gd name="T70" fmla="*/ 967040 w 997836"/>
                <a:gd name="T71" fmla="*/ 651752 h 1597088"/>
                <a:gd name="T72" fmla="*/ 944484 w 997836"/>
                <a:gd name="T73" fmla="*/ 746179 h 1597088"/>
                <a:gd name="T74" fmla="*/ 840168 w 997836"/>
                <a:gd name="T75" fmla="*/ 916727 h 1597088"/>
                <a:gd name="T76" fmla="*/ 730213 w 997836"/>
                <a:gd name="T77" fmla="*/ 1093371 h 1597088"/>
                <a:gd name="T78" fmla="*/ 693561 w 997836"/>
                <a:gd name="T79" fmla="*/ 1212144 h 1597088"/>
                <a:gd name="T80" fmla="*/ 679465 w 997836"/>
                <a:gd name="T81" fmla="*/ 1349203 h 1597088"/>
                <a:gd name="T82" fmla="*/ 671007 w 997836"/>
                <a:gd name="T83" fmla="*/ 1467975 h 1597088"/>
                <a:gd name="T84" fmla="*/ 665368 w 997836"/>
                <a:gd name="T85" fmla="*/ 1595891 h 1597088"/>
                <a:gd name="T86" fmla="*/ 310127 w 997836"/>
                <a:gd name="T87" fmla="*/ 1595891 h 1597088"/>
                <a:gd name="T88" fmla="*/ 442639 w 997836"/>
                <a:gd name="T89" fmla="*/ 1519751 h 1597088"/>
                <a:gd name="T90" fmla="*/ 479290 w 997836"/>
                <a:gd name="T91" fmla="*/ 1129908 h 1597088"/>
                <a:gd name="T92" fmla="*/ 515942 w 997836"/>
                <a:gd name="T93" fmla="*/ 1011136 h 1597088"/>
                <a:gd name="T94" fmla="*/ 583605 w 997836"/>
                <a:gd name="T95" fmla="*/ 874090 h 1597088"/>
                <a:gd name="T96" fmla="*/ 671007 w 997836"/>
                <a:gd name="T97" fmla="*/ 746179 h 1597088"/>
                <a:gd name="T98" fmla="*/ 752767 w 997836"/>
                <a:gd name="T99" fmla="*/ 618263 h 1597088"/>
                <a:gd name="T100" fmla="*/ 803516 w 997836"/>
                <a:gd name="T101" fmla="*/ 465983 h 1597088"/>
                <a:gd name="T102" fmla="*/ 797876 w 997836"/>
                <a:gd name="T103" fmla="*/ 322828 h 1597088"/>
                <a:gd name="T104" fmla="*/ 738671 w 997836"/>
                <a:gd name="T105" fmla="*/ 194912 h 1597088"/>
                <a:gd name="T106" fmla="*/ 693561 w 997836"/>
                <a:gd name="T107" fmla="*/ 134012 h 1597088"/>
                <a:gd name="T108" fmla="*/ 642815 w 997836"/>
                <a:gd name="T109" fmla="*/ 85283 h 1597088"/>
                <a:gd name="T110" fmla="*/ 589245 w 997836"/>
                <a:gd name="T111" fmla="*/ 42632 h 15970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97836" h="1597088">
                  <a:moveTo>
                    <a:pt x="186378" y="100580"/>
                  </a:moveTo>
                  <a:lnTo>
                    <a:pt x="120429" y="219447"/>
                  </a:lnTo>
                  <a:lnTo>
                    <a:pt x="74551" y="365746"/>
                  </a:lnTo>
                  <a:lnTo>
                    <a:pt x="74551" y="432799"/>
                  </a:lnTo>
                  <a:lnTo>
                    <a:pt x="74551" y="499852"/>
                  </a:lnTo>
                  <a:lnTo>
                    <a:pt x="74551" y="569954"/>
                  </a:lnTo>
                  <a:lnTo>
                    <a:pt x="88888" y="646151"/>
                  </a:lnTo>
                  <a:lnTo>
                    <a:pt x="134766" y="746731"/>
                  </a:lnTo>
                  <a:lnTo>
                    <a:pt x="186378" y="841215"/>
                  </a:lnTo>
                  <a:lnTo>
                    <a:pt x="232256" y="941795"/>
                  </a:lnTo>
                  <a:lnTo>
                    <a:pt x="283868" y="1045423"/>
                  </a:lnTo>
                  <a:lnTo>
                    <a:pt x="306807" y="1213056"/>
                  </a:lnTo>
                  <a:lnTo>
                    <a:pt x="315409" y="1383737"/>
                  </a:lnTo>
                  <a:lnTo>
                    <a:pt x="292470" y="1264870"/>
                  </a:lnTo>
                  <a:lnTo>
                    <a:pt x="269531" y="1146003"/>
                  </a:lnTo>
                  <a:lnTo>
                    <a:pt x="209317" y="1017992"/>
                  </a:lnTo>
                  <a:lnTo>
                    <a:pt x="134766" y="908268"/>
                  </a:lnTo>
                  <a:lnTo>
                    <a:pt x="74551" y="789401"/>
                  </a:lnTo>
                  <a:lnTo>
                    <a:pt x="14337" y="670534"/>
                  </a:lnTo>
                  <a:lnTo>
                    <a:pt x="0" y="576049"/>
                  </a:lnTo>
                  <a:lnTo>
                    <a:pt x="0" y="499852"/>
                  </a:lnTo>
                  <a:lnTo>
                    <a:pt x="14337" y="408416"/>
                  </a:lnTo>
                  <a:lnTo>
                    <a:pt x="37276" y="329171"/>
                  </a:lnTo>
                  <a:lnTo>
                    <a:pt x="106092" y="210304"/>
                  </a:lnTo>
                  <a:lnTo>
                    <a:pt x="186378" y="100580"/>
                  </a:lnTo>
                  <a:close/>
                  <a:moveTo>
                    <a:pt x="547662" y="0"/>
                  </a:moveTo>
                  <a:lnTo>
                    <a:pt x="616479" y="24383"/>
                  </a:lnTo>
                  <a:lnTo>
                    <a:pt x="682428" y="48766"/>
                  </a:lnTo>
                  <a:lnTo>
                    <a:pt x="751244" y="85340"/>
                  </a:lnTo>
                  <a:lnTo>
                    <a:pt x="811458" y="128011"/>
                  </a:lnTo>
                  <a:lnTo>
                    <a:pt x="863071" y="176777"/>
                  </a:lnTo>
                  <a:lnTo>
                    <a:pt x="914683" y="228591"/>
                  </a:lnTo>
                  <a:lnTo>
                    <a:pt x="951958" y="295644"/>
                  </a:lnTo>
                  <a:lnTo>
                    <a:pt x="983499" y="371841"/>
                  </a:lnTo>
                  <a:lnTo>
                    <a:pt x="997836" y="466325"/>
                  </a:lnTo>
                  <a:lnTo>
                    <a:pt x="997836" y="569953"/>
                  </a:lnTo>
                  <a:lnTo>
                    <a:pt x="983499" y="652246"/>
                  </a:lnTo>
                  <a:lnTo>
                    <a:pt x="960560" y="746730"/>
                  </a:lnTo>
                  <a:lnTo>
                    <a:pt x="854469" y="917411"/>
                  </a:lnTo>
                  <a:lnTo>
                    <a:pt x="742642" y="1094188"/>
                  </a:lnTo>
                  <a:lnTo>
                    <a:pt x="705366" y="1213056"/>
                  </a:lnTo>
                  <a:lnTo>
                    <a:pt x="691030" y="1350210"/>
                  </a:lnTo>
                  <a:lnTo>
                    <a:pt x="682428" y="1469077"/>
                  </a:lnTo>
                  <a:lnTo>
                    <a:pt x="676693" y="1597088"/>
                  </a:lnTo>
                  <a:lnTo>
                    <a:pt x="315407" y="1597088"/>
                  </a:lnTo>
                  <a:lnTo>
                    <a:pt x="450173" y="1520891"/>
                  </a:lnTo>
                  <a:lnTo>
                    <a:pt x="487448" y="1130763"/>
                  </a:lnTo>
                  <a:lnTo>
                    <a:pt x="524724" y="1011896"/>
                  </a:lnTo>
                  <a:lnTo>
                    <a:pt x="593540" y="874741"/>
                  </a:lnTo>
                  <a:lnTo>
                    <a:pt x="682428" y="746730"/>
                  </a:lnTo>
                  <a:lnTo>
                    <a:pt x="765581" y="618719"/>
                  </a:lnTo>
                  <a:lnTo>
                    <a:pt x="817193" y="466325"/>
                  </a:lnTo>
                  <a:lnTo>
                    <a:pt x="811458" y="323075"/>
                  </a:lnTo>
                  <a:lnTo>
                    <a:pt x="751244" y="195064"/>
                  </a:lnTo>
                  <a:lnTo>
                    <a:pt x="705366" y="134107"/>
                  </a:lnTo>
                  <a:lnTo>
                    <a:pt x="653754" y="85340"/>
                  </a:lnTo>
                  <a:lnTo>
                    <a:pt x="599275" y="42670"/>
                  </a:lnTo>
                  <a:lnTo>
                    <a:pt x="547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1pPr>
              <a:lvl2pPr marL="228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2pPr>
              <a:lvl3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3pPr>
              <a:lvl4pPr marL="685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4pPr>
              <a:lvl5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sp>
          <p:nvSpPr>
            <p:cNvPr id="8" name="MH_Other_4">
              <a:extLst>
                <a:ext uri="{FF2B5EF4-FFF2-40B4-BE49-F238E27FC236}">
                  <a16:creationId xmlns="" xmlns:a16="http://schemas.microsoft.com/office/drawing/2014/main" id="{12FEF40A-3765-4597-80C1-6F56AE2E8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451" y="4625975"/>
              <a:ext cx="481013" cy="673100"/>
            </a:xfrm>
            <a:custGeom>
              <a:avLst/>
              <a:gdLst>
                <a:gd name="T0" fmla="*/ 2147483646 w 168"/>
                <a:gd name="T1" fmla="*/ 0 h 221"/>
                <a:gd name="T2" fmla="*/ 2147483646 w 168"/>
                <a:gd name="T3" fmla="*/ 2147483646 h 221"/>
                <a:gd name="T4" fmla="*/ 2147483646 w 168"/>
                <a:gd name="T5" fmla="*/ 2147483646 h 221"/>
                <a:gd name="T6" fmla="*/ 2147483646 w 168"/>
                <a:gd name="T7" fmla="*/ 2147483646 h 221"/>
                <a:gd name="T8" fmla="*/ 2147483646 w 168"/>
                <a:gd name="T9" fmla="*/ 2147483646 h 221"/>
                <a:gd name="T10" fmla="*/ 2147483646 w 168"/>
                <a:gd name="T11" fmla="*/ 2147483646 h 221"/>
                <a:gd name="T12" fmla="*/ 0 w 168"/>
                <a:gd name="T13" fmla="*/ 2147483646 h 221"/>
                <a:gd name="T14" fmla="*/ 2147483646 w 168"/>
                <a:gd name="T15" fmla="*/ 2147483646 h 221"/>
                <a:gd name="T16" fmla="*/ 2147483646 w 168"/>
                <a:gd name="T17" fmla="*/ 2147483646 h 221"/>
                <a:gd name="T18" fmla="*/ 0 w 168"/>
                <a:gd name="T19" fmla="*/ 2147483646 h 221"/>
                <a:gd name="T20" fmla="*/ 2147483646 w 168"/>
                <a:gd name="T21" fmla="*/ 2147483646 h 221"/>
                <a:gd name="T22" fmla="*/ 2147483646 w 168"/>
                <a:gd name="T23" fmla="*/ 2147483646 h 221"/>
                <a:gd name="T24" fmla="*/ 2147483646 w 168"/>
                <a:gd name="T25" fmla="*/ 2147483646 h 221"/>
                <a:gd name="T26" fmla="*/ 2147483646 w 168"/>
                <a:gd name="T27" fmla="*/ 2147483646 h 221"/>
                <a:gd name="T28" fmla="*/ 2147483646 w 168"/>
                <a:gd name="T29" fmla="*/ 2147483646 h 221"/>
                <a:gd name="T30" fmla="*/ 2147483646 w 168"/>
                <a:gd name="T31" fmla="*/ 2147483646 h 221"/>
                <a:gd name="T32" fmla="*/ 2147483646 w 168"/>
                <a:gd name="T33" fmla="*/ 2147483646 h 221"/>
                <a:gd name="T34" fmla="*/ 2147483646 w 168"/>
                <a:gd name="T35" fmla="*/ 2147483646 h 221"/>
                <a:gd name="T36" fmla="*/ 2147483646 w 168"/>
                <a:gd name="T37" fmla="*/ 2147483646 h 221"/>
                <a:gd name="T38" fmla="*/ 2147483646 w 168"/>
                <a:gd name="T39" fmla="*/ 2147483646 h 221"/>
                <a:gd name="T40" fmla="*/ 2147483646 w 168"/>
                <a:gd name="T41" fmla="*/ 2147483646 h 221"/>
                <a:gd name="T42" fmla="*/ 2147483646 w 168"/>
                <a:gd name="T43" fmla="*/ 2147483646 h 221"/>
                <a:gd name="T44" fmla="*/ 2147483646 w 168"/>
                <a:gd name="T45" fmla="*/ 2147483646 h 221"/>
                <a:gd name="T46" fmla="*/ 2147483646 w 168"/>
                <a:gd name="T47" fmla="*/ 2147483646 h 221"/>
                <a:gd name="T48" fmla="*/ 2147483646 w 168"/>
                <a:gd name="T49" fmla="*/ 2147483646 h 221"/>
                <a:gd name="T50" fmla="*/ 2147483646 w 168"/>
                <a:gd name="T51" fmla="*/ 2147483646 h 221"/>
                <a:gd name="T52" fmla="*/ 2147483646 w 168"/>
                <a:gd name="T53" fmla="*/ 2147483646 h 221"/>
                <a:gd name="T54" fmla="*/ 2147483646 w 168"/>
                <a:gd name="T55" fmla="*/ 2147483646 h 221"/>
                <a:gd name="T56" fmla="*/ 2147483646 w 168"/>
                <a:gd name="T57" fmla="*/ 2147483646 h 221"/>
                <a:gd name="T58" fmla="*/ 2147483646 w 168"/>
                <a:gd name="T59" fmla="*/ 2147483646 h 221"/>
                <a:gd name="T60" fmla="*/ 2147483646 w 168"/>
                <a:gd name="T61" fmla="*/ 2147483646 h 221"/>
                <a:gd name="T62" fmla="*/ 2147483646 w 168"/>
                <a:gd name="T63" fmla="*/ 2147483646 h 221"/>
                <a:gd name="T64" fmla="*/ 2147483646 w 168"/>
                <a:gd name="T65" fmla="*/ 2147483646 h 221"/>
                <a:gd name="T66" fmla="*/ 2147483646 w 168"/>
                <a:gd name="T67" fmla="*/ 2147483646 h 221"/>
                <a:gd name="T68" fmla="*/ 2147483646 w 168"/>
                <a:gd name="T69" fmla="*/ 2147483646 h 221"/>
                <a:gd name="T70" fmla="*/ 2147483646 w 168"/>
                <a:gd name="T71" fmla="*/ 2147483646 h 221"/>
                <a:gd name="T72" fmla="*/ 2147483646 w 168"/>
                <a:gd name="T73" fmla="*/ 2147483646 h 221"/>
                <a:gd name="T74" fmla="*/ 2147483646 w 168"/>
                <a:gd name="T75" fmla="*/ 2147483646 h 221"/>
                <a:gd name="T76" fmla="*/ 2147483646 w 168"/>
                <a:gd name="T77" fmla="*/ 2147483646 h 221"/>
                <a:gd name="T78" fmla="*/ 2147483646 w 168"/>
                <a:gd name="T79" fmla="*/ 2147483646 h 221"/>
                <a:gd name="T80" fmla="*/ 2147483646 w 168"/>
                <a:gd name="T81" fmla="*/ 2147483646 h 22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68"/>
                <a:gd name="T124" fmla="*/ 0 h 221"/>
                <a:gd name="T125" fmla="*/ 168 w 168"/>
                <a:gd name="T126" fmla="*/ 221 h 22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68" h="221">
                  <a:moveTo>
                    <a:pt x="167" y="8"/>
                  </a:moveTo>
                  <a:lnTo>
                    <a:pt x="159" y="0"/>
                  </a:lnTo>
                  <a:lnTo>
                    <a:pt x="5" y="0"/>
                  </a:lnTo>
                  <a:lnTo>
                    <a:pt x="2" y="11"/>
                  </a:lnTo>
                  <a:lnTo>
                    <a:pt x="2" y="22"/>
                  </a:lnTo>
                  <a:lnTo>
                    <a:pt x="10" y="16"/>
                  </a:lnTo>
                  <a:lnTo>
                    <a:pt x="10" y="11"/>
                  </a:lnTo>
                  <a:lnTo>
                    <a:pt x="96" y="11"/>
                  </a:lnTo>
                  <a:lnTo>
                    <a:pt x="96" y="16"/>
                  </a:lnTo>
                  <a:lnTo>
                    <a:pt x="10" y="16"/>
                  </a:lnTo>
                  <a:lnTo>
                    <a:pt x="2" y="22"/>
                  </a:lnTo>
                  <a:lnTo>
                    <a:pt x="23" y="33"/>
                  </a:lnTo>
                  <a:lnTo>
                    <a:pt x="0" y="44"/>
                  </a:lnTo>
                  <a:lnTo>
                    <a:pt x="0" y="55"/>
                  </a:lnTo>
                  <a:lnTo>
                    <a:pt x="10" y="53"/>
                  </a:lnTo>
                  <a:lnTo>
                    <a:pt x="10" y="44"/>
                  </a:lnTo>
                  <a:lnTo>
                    <a:pt x="96" y="44"/>
                  </a:lnTo>
                  <a:lnTo>
                    <a:pt x="96" y="53"/>
                  </a:lnTo>
                  <a:lnTo>
                    <a:pt x="10" y="53"/>
                  </a:lnTo>
                  <a:lnTo>
                    <a:pt x="0" y="55"/>
                  </a:lnTo>
                  <a:lnTo>
                    <a:pt x="20" y="67"/>
                  </a:lnTo>
                  <a:lnTo>
                    <a:pt x="2" y="78"/>
                  </a:lnTo>
                  <a:lnTo>
                    <a:pt x="2" y="95"/>
                  </a:lnTo>
                  <a:lnTo>
                    <a:pt x="10" y="89"/>
                  </a:lnTo>
                  <a:lnTo>
                    <a:pt x="10" y="78"/>
                  </a:lnTo>
                  <a:lnTo>
                    <a:pt x="96" y="78"/>
                  </a:lnTo>
                  <a:lnTo>
                    <a:pt x="96" y="89"/>
                  </a:lnTo>
                  <a:lnTo>
                    <a:pt x="10" y="89"/>
                  </a:lnTo>
                  <a:lnTo>
                    <a:pt x="2" y="95"/>
                  </a:lnTo>
                  <a:lnTo>
                    <a:pt x="20" y="106"/>
                  </a:lnTo>
                  <a:lnTo>
                    <a:pt x="2" y="117"/>
                  </a:lnTo>
                  <a:lnTo>
                    <a:pt x="2" y="128"/>
                  </a:lnTo>
                  <a:lnTo>
                    <a:pt x="10" y="122"/>
                  </a:lnTo>
                  <a:lnTo>
                    <a:pt x="10" y="117"/>
                  </a:lnTo>
                  <a:lnTo>
                    <a:pt x="96" y="117"/>
                  </a:lnTo>
                  <a:lnTo>
                    <a:pt x="96" y="122"/>
                  </a:lnTo>
                  <a:lnTo>
                    <a:pt x="10" y="122"/>
                  </a:lnTo>
                  <a:lnTo>
                    <a:pt x="2" y="128"/>
                  </a:lnTo>
                  <a:lnTo>
                    <a:pt x="20" y="136"/>
                  </a:lnTo>
                  <a:lnTo>
                    <a:pt x="2" y="145"/>
                  </a:lnTo>
                  <a:lnTo>
                    <a:pt x="2" y="164"/>
                  </a:lnTo>
                  <a:lnTo>
                    <a:pt x="10" y="156"/>
                  </a:lnTo>
                  <a:lnTo>
                    <a:pt x="10" y="147"/>
                  </a:lnTo>
                  <a:lnTo>
                    <a:pt x="96" y="147"/>
                  </a:lnTo>
                  <a:lnTo>
                    <a:pt x="96" y="156"/>
                  </a:lnTo>
                  <a:lnTo>
                    <a:pt x="10" y="156"/>
                  </a:lnTo>
                  <a:lnTo>
                    <a:pt x="2" y="164"/>
                  </a:lnTo>
                  <a:lnTo>
                    <a:pt x="18" y="175"/>
                  </a:lnTo>
                  <a:lnTo>
                    <a:pt x="18" y="200"/>
                  </a:lnTo>
                  <a:lnTo>
                    <a:pt x="36" y="189"/>
                  </a:lnTo>
                  <a:lnTo>
                    <a:pt x="36" y="181"/>
                  </a:lnTo>
                  <a:lnTo>
                    <a:pt x="96" y="181"/>
                  </a:lnTo>
                  <a:lnTo>
                    <a:pt x="96" y="189"/>
                  </a:lnTo>
                  <a:lnTo>
                    <a:pt x="36" y="189"/>
                  </a:lnTo>
                  <a:lnTo>
                    <a:pt x="18" y="200"/>
                  </a:lnTo>
                  <a:lnTo>
                    <a:pt x="55" y="200"/>
                  </a:lnTo>
                  <a:lnTo>
                    <a:pt x="55" y="220"/>
                  </a:lnTo>
                  <a:lnTo>
                    <a:pt x="65" y="206"/>
                  </a:lnTo>
                  <a:lnTo>
                    <a:pt x="65" y="200"/>
                  </a:lnTo>
                  <a:lnTo>
                    <a:pt x="96" y="200"/>
                  </a:lnTo>
                  <a:lnTo>
                    <a:pt x="96" y="206"/>
                  </a:lnTo>
                  <a:lnTo>
                    <a:pt x="65" y="206"/>
                  </a:lnTo>
                  <a:lnTo>
                    <a:pt x="55" y="220"/>
                  </a:lnTo>
                  <a:lnTo>
                    <a:pt x="107" y="220"/>
                  </a:lnTo>
                  <a:lnTo>
                    <a:pt x="107" y="200"/>
                  </a:lnTo>
                  <a:lnTo>
                    <a:pt x="141" y="200"/>
                  </a:lnTo>
                  <a:lnTo>
                    <a:pt x="141" y="175"/>
                  </a:lnTo>
                  <a:lnTo>
                    <a:pt x="167" y="164"/>
                  </a:lnTo>
                  <a:lnTo>
                    <a:pt x="167" y="147"/>
                  </a:lnTo>
                  <a:lnTo>
                    <a:pt x="144" y="139"/>
                  </a:lnTo>
                  <a:lnTo>
                    <a:pt x="167" y="131"/>
                  </a:lnTo>
                  <a:lnTo>
                    <a:pt x="167" y="117"/>
                  </a:lnTo>
                  <a:lnTo>
                    <a:pt x="144" y="108"/>
                  </a:lnTo>
                  <a:lnTo>
                    <a:pt x="167" y="97"/>
                  </a:lnTo>
                  <a:lnTo>
                    <a:pt x="167" y="81"/>
                  </a:lnTo>
                  <a:lnTo>
                    <a:pt x="146" y="72"/>
                  </a:lnTo>
                  <a:lnTo>
                    <a:pt x="167" y="61"/>
                  </a:lnTo>
                  <a:lnTo>
                    <a:pt x="167" y="47"/>
                  </a:lnTo>
                  <a:lnTo>
                    <a:pt x="144" y="36"/>
                  </a:lnTo>
                  <a:lnTo>
                    <a:pt x="167" y="25"/>
                  </a:lnTo>
                  <a:lnTo>
                    <a:pt x="167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1pPr>
              <a:lvl2pPr marL="2286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2pPr>
              <a:lvl3pPr marL="4572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3pPr>
              <a:lvl4pPr marL="6858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4pPr>
              <a:lvl5pPr marL="914400" algn="l" rtl="0" fontAlgn="base">
                <a:spcBef>
                  <a:spcPct val="0"/>
                </a:spcBef>
                <a:spcAft>
                  <a:spcPct val="0"/>
                </a:spcAft>
                <a:buClr>
                  <a:srgbClr val="CC0000"/>
                </a:buClr>
                <a:buSzPct val="100000"/>
                <a:buFont typeface="Wingdings" pitchFamily="2" charset="2"/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永中宋体" pitchFamily="2" charset="-122"/>
                  <a:cs typeface="+mn-cs"/>
                </a:defRPr>
              </a:lvl9pPr>
            </a:lstStyle>
            <a:p>
              <a:endParaRPr lang="zh-CN" altLang="en-US" sz="1350"/>
            </a:p>
          </p:txBody>
        </p:sp>
        <p:cxnSp>
          <p:nvCxnSpPr>
            <p:cNvPr id="9" name="MH_Other_5">
              <a:extLst>
                <a:ext uri="{FF2B5EF4-FFF2-40B4-BE49-F238E27FC236}">
                  <a16:creationId xmlns="" xmlns:a16="http://schemas.microsoft.com/office/drawing/2014/main" id="{AE42F76A-9B29-4FBD-8EA5-747F91285B00}"/>
                </a:ext>
              </a:extLst>
            </p:cNvPr>
            <p:cNvCxnSpPr/>
            <p:nvPr/>
          </p:nvCxnSpPr>
          <p:spPr>
            <a:xfrm rot="3600000">
              <a:off x="6823937" y="3190207"/>
              <a:ext cx="0" cy="173037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MH_Other_6">
              <a:extLst>
                <a:ext uri="{FF2B5EF4-FFF2-40B4-BE49-F238E27FC236}">
                  <a16:creationId xmlns="" xmlns:a16="http://schemas.microsoft.com/office/drawing/2014/main" id="{25AA1BDD-9EE7-4A9A-94D9-5C1A94C535CE}"/>
                </a:ext>
              </a:extLst>
            </p:cNvPr>
            <p:cNvCxnSpPr/>
            <p:nvPr/>
          </p:nvCxnSpPr>
          <p:spPr>
            <a:xfrm rot="1200000">
              <a:off x="6412954" y="2660650"/>
              <a:ext cx="0" cy="173038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MH_Other_7">
              <a:extLst>
                <a:ext uri="{FF2B5EF4-FFF2-40B4-BE49-F238E27FC236}">
                  <a16:creationId xmlns="" xmlns:a16="http://schemas.microsoft.com/office/drawing/2014/main" id="{E29FE2BC-2262-48BB-99C2-D10A61952759}"/>
                </a:ext>
              </a:extLst>
            </p:cNvPr>
            <p:cNvCxnSpPr/>
            <p:nvPr/>
          </p:nvCxnSpPr>
          <p:spPr>
            <a:xfrm rot="20400000">
              <a:off x="5632916" y="2660651"/>
              <a:ext cx="0" cy="173038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MH_Other_8">
              <a:extLst>
                <a:ext uri="{FF2B5EF4-FFF2-40B4-BE49-F238E27FC236}">
                  <a16:creationId xmlns="" xmlns:a16="http://schemas.microsoft.com/office/drawing/2014/main" id="{6E6A96AF-3A75-46B9-A62A-7B6958EB74A3}"/>
                </a:ext>
              </a:extLst>
            </p:cNvPr>
            <p:cNvCxnSpPr/>
            <p:nvPr/>
          </p:nvCxnSpPr>
          <p:spPr>
            <a:xfrm rot="18000000">
              <a:off x="5207164" y="3189230"/>
              <a:ext cx="0" cy="173038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MH_Other_9">
              <a:extLst>
                <a:ext uri="{FF2B5EF4-FFF2-40B4-BE49-F238E27FC236}">
                  <a16:creationId xmlns="" xmlns:a16="http://schemas.microsoft.com/office/drawing/2014/main" id="{52BEFD39-EFB9-4A50-A76D-FA93E7CD87FD}"/>
                </a:ext>
              </a:extLst>
            </p:cNvPr>
            <p:cNvCxnSpPr/>
            <p:nvPr/>
          </p:nvCxnSpPr>
          <p:spPr>
            <a:xfrm rot="15600000">
              <a:off x="5139217" y="3882914"/>
              <a:ext cx="0" cy="173038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MH_Other_10">
              <a:extLst>
                <a:ext uri="{FF2B5EF4-FFF2-40B4-BE49-F238E27FC236}">
                  <a16:creationId xmlns="" xmlns:a16="http://schemas.microsoft.com/office/drawing/2014/main" id="{EBEECC8B-7E7B-4568-9E4E-3983037C3FA1}"/>
                </a:ext>
              </a:extLst>
            </p:cNvPr>
            <p:cNvCxnSpPr/>
            <p:nvPr/>
          </p:nvCxnSpPr>
          <p:spPr>
            <a:xfrm rot="6000000" flipH="1">
              <a:off x="6849584" y="3852866"/>
              <a:ext cx="0" cy="173038"/>
            </a:xfrm>
            <a:prstGeom prst="line">
              <a:avLst/>
            </a:prstGeom>
            <a:ln w="19050">
              <a:solidFill>
                <a:srgbClr val="BEBE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001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Our Approach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73519B71-90E1-4D88-9426-10FDFD66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7" y="1752600"/>
            <a:ext cx="8008937" cy="664029"/>
          </a:xfrm>
        </p:spPr>
        <p:txBody>
          <a:bodyPr/>
          <a:lstStyle/>
          <a:p>
            <a:r>
              <a:rPr lang="en-US" altLang="zh-CN" dirty="0"/>
              <a:t>Focus on function call sequence patterns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C8F06DF2-6E62-486E-820F-871FA4B6E5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82" y="2692474"/>
            <a:ext cx="8825985" cy="31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50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42" y="304800"/>
            <a:ext cx="8505857" cy="1216025"/>
          </a:xfrm>
        </p:spPr>
        <p:txBody>
          <a:bodyPr/>
          <a:lstStyle/>
          <a:p>
            <a:r>
              <a:rPr lang="en-US" altLang="zh-CN" sz="3400" dirty="0"/>
              <a:t>2.1 Mining  Function Call Sequence Patterns</a:t>
            </a:r>
            <a:endParaRPr lang="zh-CN" altLang="en-US" sz="34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version of a program </a:t>
            </a:r>
            <a:r>
              <a:rPr lang="en-US" altLang="zh-CN" sz="2800" i="1" dirty="0"/>
              <a:t>  </a:t>
            </a:r>
            <a:r>
              <a:rPr lang="en-US" altLang="zh-CN" sz="2800" dirty="0"/>
              <a:t>  which is composed by </a:t>
            </a:r>
            <a:r>
              <a:rPr lang="en-US" altLang="zh-CN" sz="2800" i="1" dirty="0"/>
              <a:t> </a:t>
            </a:r>
            <a:r>
              <a:rPr lang="en-US" altLang="zh-CN" sz="2800" dirty="0"/>
              <a:t> functions can be expressed as a set 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A function, which is composed by </a:t>
            </a:r>
            <a:r>
              <a:rPr lang="en-US" altLang="zh-CN" sz="2800" i="1" dirty="0"/>
              <a:t>    </a:t>
            </a:r>
            <a:r>
              <a:rPr lang="en-US" altLang="zh-CN" sz="2800" dirty="0"/>
              <a:t> statements, can be expressed as </a:t>
            </a:r>
            <a:endParaRPr lang="en-US" altLang="zh-CN" sz="2800" i="1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Statements in the program can be categorized as variable define/use, conditional branch, </a:t>
            </a:r>
            <a:r>
              <a:rPr lang="en-US" altLang="zh-CN" sz="2800" b="1" dirty="0">
                <a:solidFill>
                  <a:srgbClr val="C00000"/>
                </a:solidFill>
              </a:rPr>
              <a:t>function call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etc.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C220D5C-7822-4CCD-BFA8-E7DF4323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93" y="2735555"/>
            <a:ext cx="3803189" cy="5301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A99E313A-72A8-4D11-9A03-7CBC42A68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293" y="4199679"/>
            <a:ext cx="4355789" cy="481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9433509-099E-4D7D-8B4A-88924D7C2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9441" y="1774052"/>
            <a:ext cx="413366" cy="4445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3419FFC-8224-4A57-AEE0-2E19B1F14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1688" y="1839368"/>
            <a:ext cx="394412" cy="3628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2569F72-CE7D-4689-A423-9518A808D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911" y="3280339"/>
            <a:ext cx="49904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10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40158B-35B6-460D-9E95-975A46C3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2.1 Mining Sequence Patterns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4D1E69D-6D57-43EA-9FB1-7C6D8B34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Item</a:t>
            </a:r>
            <a:r>
              <a:rPr lang="en-US" altLang="zh-CN" sz="2800" dirty="0" smtClean="0"/>
              <a:t>          </a:t>
            </a:r>
            <a:r>
              <a:rPr lang="en-US" altLang="zh-CN" sz="2800" dirty="0"/>
              <a:t>Function call </a:t>
            </a:r>
            <a:r>
              <a:rPr lang="en-US" altLang="zh-CN" sz="2800" dirty="0" smtClean="0"/>
              <a:t>statement</a:t>
            </a:r>
            <a:endParaRPr lang="en-US" altLang="zh-CN" sz="2800" dirty="0"/>
          </a:p>
          <a:p>
            <a:r>
              <a:rPr lang="en-US" altLang="zh-CN" sz="2800" dirty="0" smtClean="0">
                <a:solidFill>
                  <a:srgbClr val="C00000"/>
                </a:solidFill>
              </a:rPr>
              <a:t>Sequence</a:t>
            </a:r>
            <a:r>
              <a:rPr lang="en-US" altLang="zh-CN" sz="2800" dirty="0" smtClean="0"/>
              <a:t>         A </a:t>
            </a:r>
            <a:r>
              <a:rPr lang="en-US" altLang="zh-CN" sz="2800" dirty="0"/>
              <a:t>sequence of </a:t>
            </a:r>
            <a:r>
              <a:rPr lang="en-US" altLang="zh-CN" sz="2800" dirty="0" smtClean="0"/>
              <a:t>items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function</a:t>
            </a:r>
            <a:endParaRPr lang="en-US" altLang="zh-CN" sz="2800" dirty="0"/>
          </a:p>
          <a:p>
            <a:r>
              <a:rPr lang="en-US" altLang="zh-CN" sz="2800" dirty="0"/>
              <a:t>Suppose a sequence   , the </a:t>
            </a:r>
            <a:r>
              <a:rPr lang="en-US" altLang="zh-CN" sz="2800" i="1" dirty="0">
                <a:solidFill>
                  <a:srgbClr val="C00000"/>
                </a:solidFill>
              </a:rPr>
              <a:t>support count </a:t>
            </a:r>
            <a:r>
              <a:rPr lang="en-US" altLang="zh-CN" sz="2800" dirty="0"/>
              <a:t>of    is the number of sequences in    which contain    . </a:t>
            </a:r>
            <a:r>
              <a:rPr lang="en-US" altLang="zh-CN" sz="2800" i="1" dirty="0"/>
              <a:t>Support</a:t>
            </a:r>
            <a:r>
              <a:rPr lang="en-US" altLang="zh-CN" sz="2800" dirty="0"/>
              <a:t>  is the rate of sequences, which contain </a:t>
            </a:r>
            <a:r>
              <a:rPr lang="en-US" altLang="zh-CN" sz="2800" i="1" dirty="0"/>
              <a:t> </a:t>
            </a:r>
            <a:r>
              <a:rPr lang="en-US" altLang="zh-CN" sz="2800" dirty="0"/>
              <a:t>in the </a:t>
            </a:r>
            <a:r>
              <a:rPr lang="en-US" altLang="zh-CN" sz="2800" dirty="0" smtClean="0"/>
              <a:t>program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GSP algorithm          mining frequent sequence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440E1FF-B941-4893-817B-8E09C0E4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136" y="4108788"/>
            <a:ext cx="4538775" cy="94571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07E2B94C-A484-42AA-B0C1-CDA3AF3C5860}"/>
              </a:ext>
            </a:extLst>
          </p:cNvPr>
          <p:cNvCxnSpPr/>
          <p:nvPr/>
        </p:nvCxnSpPr>
        <p:spPr bwMode="auto">
          <a:xfrm>
            <a:off x="1911516" y="2024743"/>
            <a:ext cx="718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="" xmlns:a16="http://schemas.microsoft.com/office/drawing/2014/main" id="{2E01B450-0700-4680-B65B-3427D4DD7DF0}"/>
              </a:ext>
            </a:extLst>
          </p:cNvPr>
          <p:cNvCxnSpPr/>
          <p:nvPr/>
        </p:nvCxnSpPr>
        <p:spPr bwMode="auto">
          <a:xfrm>
            <a:off x="2578402" y="2552697"/>
            <a:ext cx="718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C057D6C1-3E03-4830-B0B5-E65EFC2A6135}"/>
              </a:ext>
            </a:extLst>
          </p:cNvPr>
          <p:cNvCxnSpPr/>
          <p:nvPr/>
        </p:nvCxnSpPr>
        <p:spPr bwMode="auto">
          <a:xfrm>
            <a:off x="3537862" y="5366654"/>
            <a:ext cx="71845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4C0098D0-1B3B-4ACE-9B40-91C00D51F3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255" y="5651985"/>
            <a:ext cx="3391745" cy="1199179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7F6E5B54-F73C-4CEC-8637-FC8FC8AEC422}"/>
              </a:ext>
            </a:extLst>
          </p:cNvPr>
          <p:cNvSpPr/>
          <p:nvPr/>
        </p:nvSpPr>
        <p:spPr bwMode="auto">
          <a:xfrm>
            <a:off x="6319156" y="5565548"/>
            <a:ext cx="930727" cy="1199179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Wingdings" pitchFamily="2" charset="2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永中宋体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C3A79B4-293A-4E8F-ABB9-DDA92400A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849" y="2915556"/>
            <a:ext cx="302050" cy="28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B0208BD-E472-4639-8FD9-CBBA7AE32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665" y="2885076"/>
            <a:ext cx="302050" cy="288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913F501-0DAB-4E2D-BAA0-9790C308A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496" y="3299821"/>
            <a:ext cx="286949" cy="288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B0587540-64AB-447E-B634-7226C7C89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903" y="3326786"/>
            <a:ext cx="302050" cy="288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CB660AD6-ECBC-42A1-9153-7BDFC42CB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291" y="3765698"/>
            <a:ext cx="302050" cy="288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5F8823E7-7EC7-47E2-8AE6-CE7FD9D68B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361" y="3676788"/>
            <a:ext cx="132816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15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BISTU_template_without_bg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自定义 2">
      <a:majorFont>
        <a:latin typeface="方正小标宋简体"/>
        <a:ea typeface="方正小标宋简体"/>
        <a:cs typeface=""/>
      </a:majorFont>
      <a:minorFont>
        <a:latin typeface="方正小标宋简体"/>
        <a:ea typeface="方正小标宋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itchFamily="2" charset="2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永中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0000"/>
          </a:buClr>
          <a:buSzPct val="100000"/>
          <a:buFont typeface="Wingdings" pitchFamily="2" charset="2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永中宋体" pitchFamily="2" charset="-122"/>
          </a:defRPr>
        </a:defPPr>
      </a:lstStyle>
    </a:lnDef>
  </a:objectDefaults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演示文稿2" id="{1B216096-E3BA-4098-9F2D-35F9D452AFD5}" vid="{D943E991-18A5-4D5B-B474-E263BDE7CDE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2753</TotalTime>
  <Pages>0</Pages>
  <Words>1752</Words>
  <Characters>0</Characters>
  <Application>Microsoft Macintosh PowerPoint</Application>
  <DocSecurity>0</DocSecurity>
  <PresentationFormat>全屏显示(4:3)</PresentationFormat>
  <Lines>0</Lines>
  <Paragraphs>430</Paragraphs>
  <Slides>31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Calibri</vt:lpstr>
      <vt:lpstr>Times New Roman</vt:lpstr>
      <vt:lpstr>Verdana</vt:lpstr>
      <vt:lpstr>Wingdings</vt:lpstr>
      <vt:lpstr>方正小标宋简体</vt:lpstr>
      <vt:lpstr>宋体</vt:lpstr>
      <vt:lpstr>永中宋体</vt:lpstr>
      <vt:lpstr>BISTU_template_without_bg</vt:lpstr>
      <vt:lpstr>Mining Function Call Sequence Patterns Across Different Versions of the Project for Defect Detection</vt:lpstr>
      <vt:lpstr>Outline</vt:lpstr>
      <vt:lpstr>1. Introduction</vt:lpstr>
      <vt:lpstr>Mining Programming Rules</vt:lpstr>
      <vt:lpstr>Historical Versions of Software</vt:lpstr>
      <vt:lpstr>Idea</vt:lpstr>
      <vt:lpstr>2. Our Approach</vt:lpstr>
      <vt:lpstr>2.1 Mining  Function Call Sequence Patterns</vt:lpstr>
      <vt:lpstr>2.1 Mining Sequence Patterns</vt:lpstr>
      <vt:lpstr>PowerPoint 演示文稿</vt:lpstr>
      <vt:lpstr>PowerPoint 演示文稿</vt:lpstr>
      <vt:lpstr>2.2 Filtering Sequence Patterns</vt:lpstr>
      <vt:lpstr>Confidence of patterns</vt:lpstr>
      <vt:lpstr>6 cases of patterns between two 2 versions</vt:lpstr>
      <vt:lpstr>Patterns in 3.2.12 and 4.0.10 of Redis</vt:lpstr>
      <vt:lpstr>Heuristics to Filter Candidate Patterns</vt:lpstr>
      <vt:lpstr>2.2 Filtering Sequence Patterns</vt:lpstr>
      <vt:lpstr>2.3 Checking for Defects</vt:lpstr>
      <vt:lpstr>PowerPoint 演示文稿</vt:lpstr>
      <vt:lpstr>Suspicious</vt:lpstr>
      <vt:lpstr>3. Experiments and Evaluation</vt:lpstr>
      <vt:lpstr>Experimental Subjects</vt:lpstr>
      <vt:lpstr>Expriment Design</vt:lpstr>
      <vt:lpstr>Rule Candidates across Different Versions</vt:lpstr>
      <vt:lpstr>Comparison of Execution Times</vt:lpstr>
      <vt:lpstr>Bug Injection</vt:lpstr>
      <vt:lpstr>Comparison of Defects Detection</vt:lpstr>
      <vt:lpstr>Comparison of Defects Detection</vt:lpstr>
      <vt:lpstr>Conclusions</vt:lpstr>
      <vt:lpstr>Future Work</vt:lpstr>
      <vt:lpstr>Thanks！Q&amp;A</vt:lpstr>
    </vt:vector>
  </TitlesOfParts>
  <Company>Home</Company>
  <LinksUpToDate>false</LinksUpToDate>
  <CharactersWithSpaces>0</CharactersWithSpaces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Function Call Sequence Patterns Across Different Versions of the Project for Defect Detection</dc:title>
  <dc:creator>cuizq</dc:creator>
  <cp:lastModifiedBy>cuizq</cp:lastModifiedBy>
  <cp:revision>70</cp:revision>
  <cp:lastPrinted>1899-12-30T00:00:00Z</cp:lastPrinted>
  <dcterms:created xsi:type="dcterms:W3CDTF">2018-11-19T11:59:09Z</dcterms:created>
  <dcterms:modified xsi:type="dcterms:W3CDTF">2018-11-23T02:58:05Z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2052-6.6.0.2710</vt:lpwstr>
  </property>
</Properties>
</file>