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9"/>
  </p:notesMasterIdLst>
  <p:sldIdLst>
    <p:sldId id="266" r:id="rId2"/>
    <p:sldId id="298" r:id="rId3"/>
    <p:sldId id="305" r:id="rId4"/>
    <p:sldId id="299" r:id="rId5"/>
    <p:sldId id="300" r:id="rId6"/>
    <p:sldId id="302" r:id="rId7"/>
    <p:sldId id="303" r:id="rId8"/>
    <p:sldId id="311" r:id="rId9"/>
    <p:sldId id="312" r:id="rId10"/>
    <p:sldId id="313" r:id="rId11"/>
    <p:sldId id="304" r:id="rId12"/>
    <p:sldId id="306" r:id="rId13"/>
    <p:sldId id="307" r:id="rId14"/>
    <p:sldId id="308" r:id="rId15"/>
    <p:sldId id="309" r:id="rId16"/>
    <p:sldId id="310" r:id="rId17"/>
    <p:sldId id="31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2659A-241F-425C-BFD6-3DD2D2B307E9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7F26-8C1D-46E4-8DF1-687DF8D8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9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0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2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56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7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8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4B7B-2B8D-4118-9876-74075FC5599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0903-28AD-42F6-95D8-FB2ACA39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2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6476" y="1993300"/>
            <a:ext cx="10924415" cy="2061552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/>
              <a:t>基于演化历史的软件补丁与日志关联关系</a:t>
            </a:r>
            <a:r>
              <a:rPr lang="zh-CN" altLang="en-US" sz="6000" dirty="0" smtClean="0"/>
              <a:t>分析与</a:t>
            </a:r>
            <a:r>
              <a:rPr lang="zh-CN" altLang="en-US" sz="6000" dirty="0"/>
              <a:t>挖掘 </a:t>
            </a:r>
            <a:endParaRPr lang="x-none" altLang="zh-CN" sz="6000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606669" y="5173466"/>
            <a:ext cx="105083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 smtClean="0"/>
              <a:t>池书琪、</a:t>
            </a:r>
            <a:r>
              <a:rPr lang="zh-CN" altLang="en-US" sz="3600" dirty="0" smtClean="0"/>
              <a:t>何浩辰</a:t>
            </a:r>
            <a:endParaRPr lang="en-US" altLang="zh-CN" sz="3600" dirty="0" smtClean="0"/>
          </a:p>
          <a:p>
            <a:pPr algn="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23</a:t>
            </a:r>
            <a:r>
              <a:rPr lang="zh-CN" altLang="en-US" sz="2800" dirty="0" smtClean="0"/>
              <a:t>日</a:t>
            </a:r>
            <a:endParaRPr lang="x-none" altLang="zh-CN" sz="2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06669" y="3912576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939965" y="3137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国防科技大学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98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628911"/>
            <a:ext cx="68324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故障日志相似性分析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相似性分析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的关联关系分析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提取关联关系，行成关联规则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2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628911"/>
            <a:ext cx="68324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实验设置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的关系评估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规则挖掘和验证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在日志输出序列中的位置分布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358195"/>
            <a:ext cx="68324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实验设置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的关系评估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规则挖掘和验证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在日志输出序列中的位置分布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26710"/>
              </p:ext>
            </p:extLst>
          </p:nvPr>
        </p:nvGraphicFramePr>
        <p:xfrm>
          <a:off x="2795654" y="3293659"/>
          <a:ext cx="6181758" cy="2722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096"/>
                <a:gridCol w="1235761"/>
                <a:gridCol w="1235761"/>
                <a:gridCol w="1230594"/>
                <a:gridCol w="1233546"/>
              </a:tblGrid>
              <a:tr h="37834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软件名称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软件补丁数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软件故障数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版本数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日志数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Squid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1803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1803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176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MariaDB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4450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4450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1466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CUBRID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Httpd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2540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OpenStack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OpenSSH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2586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835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Nginx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687219" y="3004457"/>
            <a:ext cx="10955216" cy="3467595"/>
          </a:xfrm>
          <a:prstGeom prst="roundRect">
            <a:avLst>
              <a:gd name="adj" fmla="val 6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62125" y="6005244"/>
            <a:ext cx="100540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实验数据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70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358195"/>
            <a:ext cx="68324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实验设置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数据集分析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的关系评估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规则挖掘和验证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在日志输出序列中的位置分布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59255"/>
              </p:ext>
            </p:extLst>
          </p:nvPr>
        </p:nvGraphicFramePr>
        <p:xfrm>
          <a:off x="2795654" y="3293659"/>
          <a:ext cx="6181758" cy="2722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096"/>
                <a:gridCol w="1235761"/>
                <a:gridCol w="1235761"/>
                <a:gridCol w="1230594"/>
                <a:gridCol w="1233546"/>
              </a:tblGrid>
              <a:tr h="37834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软件名称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软件补丁数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软件故障数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版本数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日志数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Squid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1803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1803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176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600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MariaDB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4450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4450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1466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CUBRID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Httpd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2540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103</a:t>
                      </a:r>
                      <a:endParaRPr lang="zh-CN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OpenStack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103</a:t>
                      </a:r>
                      <a:endParaRPr lang="zh-CN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7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OpenSSH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2586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161</a:t>
                      </a:r>
                      <a:endParaRPr lang="zh-CN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835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Nginx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1028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200</a:t>
                      </a:r>
                      <a:endParaRPr lang="zh-CN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687219" y="3004457"/>
            <a:ext cx="10955216" cy="3467595"/>
          </a:xfrm>
          <a:prstGeom prst="roundRect">
            <a:avLst>
              <a:gd name="adj" fmla="val 6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62125" y="6005244"/>
            <a:ext cx="100540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实验数据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92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358195"/>
            <a:ext cx="68324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实验设置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的关联关系评估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规则挖掘和验证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在日志输出序列中的位置分布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7219" y="3004457"/>
            <a:ext cx="10955216" cy="3467595"/>
          </a:xfrm>
          <a:prstGeom prst="roundRect">
            <a:avLst>
              <a:gd name="adj" fmla="val 6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62125" y="5803363"/>
            <a:ext cx="141577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关联关系评估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03537"/>
              </p:ext>
            </p:extLst>
          </p:nvPr>
        </p:nvGraphicFramePr>
        <p:xfrm>
          <a:off x="2653393" y="3360717"/>
          <a:ext cx="6898986" cy="2325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445"/>
                <a:gridCol w="1649724"/>
                <a:gridCol w="1490751"/>
                <a:gridCol w="1490751"/>
                <a:gridCol w="887315"/>
              </a:tblGrid>
              <a:tr h="58189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 dirty="0">
                          <a:effectLst/>
                        </a:rPr>
                        <a:t>软件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 dirty="0">
                          <a:effectLst/>
                        </a:rPr>
                        <a:t>变量相同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>
                          <a:effectLst/>
                        </a:rPr>
                        <a:t>函数相同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>
                          <a:effectLst/>
                        </a:rPr>
                        <a:t>完全不同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>
                          <a:effectLst/>
                        </a:rPr>
                        <a:t>总计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2227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Squid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39</a:t>
                      </a:r>
                      <a:r>
                        <a:rPr lang="zh-CN" sz="1600" dirty="0">
                          <a:effectLst/>
                        </a:rPr>
                        <a:t>（</a:t>
                      </a:r>
                      <a:r>
                        <a:rPr lang="en-US" sz="1600" dirty="0">
                          <a:effectLst/>
                        </a:rPr>
                        <a:t>69.6%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r>
                        <a:rPr lang="zh-CN" sz="1600" dirty="0">
                          <a:effectLst/>
                        </a:rPr>
                        <a:t>（</a:t>
                      </a:r>
                      <a:r>
                        <a:rPr lang="en-US" sz="1600" dirty="0">
                          <a:effectLst/>
                        </a:rPr>
                        <a:t>16.1%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14.3%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56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8413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MariaDB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64</a:t>
                      </a:r>
                      <a:r>
                        <a:rPr lang="zh-CN" sz="1600" dirty="0">
                          <a:effectLst/>
                        </a:rPr>
                        <a:t>（</a:t>
                      </a:r>
                      <a:r>
                        <a:rPr lang="en-US" sz="1600" dirty="0">
                          <a:effectLst/>
                        </a:rPr>
                        <a:t>56.1%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37</a:t>
                      </a:r>
                      <a:r>
                        <a:rPr lang="zh-CN" sz="1600" dirty="0">
                          <a:effectLst/>
                        </a:rPr>
                        <a:t>（</a:t>
                      </a:r>
                      <a:r>
                        <a:rPr lang="en-US" sz="1600" dirty="0">
                          <a:effectLst/>
                        </a:rPr>
                        <a:t>32.5%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13</a:t>
                      </a:r>
                      <a:r>
                        <a:rPr lang="zh-CN" sz="1600" dirty="0">
                          <a:effectLst/>
                        </a:rPr>
                        <a:t>（</a:t>
                      </a:r>
                      <a:r>
                        <a:rPr lang="en-US" sz="1600" dirty="0">
                          <a:effectLst/>
                        </a:rPr>
                        <a:t>11.4%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114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314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CUBRID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49</a:t>
                      </a:r>
                      <a:r>
                        <a:rPr lang="zh-CN" sz="1600">
                          <a:effectLst/>
                        </a:rPr>
                        <a:t>（</a:t>
                      </a:r>
                      <a:r>
                        <a:rPr lang="en-US" sz="1600">
                          <a:effectLst/>
                        </a:rPr>
                        <a:t>68.1%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r>
                        <a:rPr lang="zh-CN" sz="1600" dirty="0">
                          <a:effectLst/>
                        </a:rPr>
                        <a:t>（</a:t>
                      </a:r>
                      <a:r>
                        <a:rPr lang="en-US" sz="1600" dirty="0">
                          <a:effectLst/>
                        </a:rPr>
                        <a:t>12.5%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14</a:t>
                      </a:r>
                      <a:r>
                        <a:rPr lang="zh-CN" sz="1600" dirty="0">
                          <a:effectLst/>
                        </a:rPr>
                        <a:t>（</a:t>
                      </a:r>
                      <a:r>
                        <a:rPr lang="en-US" sz="1600" dirty="0">
                          <a:effectLst/>
                        </a:rPr>
                        <a:t>19.4%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72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0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358195"/>
            <a:ext cx="68324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实验设置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的关联关系评估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规则挖掘和验证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在日志输出序列中的位置分布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7219" y="3004457"/>
            <a:ext cx="10955216" cy="3467595"/>
          </a:xfrm>
          <a:prstGeom prst="roundRect">
            <a:avLst>
              <a:gd name="adj" fmla="val 6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44457" y="5994861"/>
            <a:ext cx="141577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关联规则评估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46309"/>
              </p:ext>
            </p:extLst>
          </p:nvPr>
        </p:nvGraphicFramePr>
        <p:xfrm>
          <a:off x="3256768" y="4048920"/>
          <a:ext cx="6151455" cy="1777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938"/>
                <a:gridCol w="950026"/>
                <a:gridCol w="1648914"/>
                <a:gridCol w="1147549"/>
                <a:gridCol w="1443028"/>
              </a:tblGrid>
              <a:tr h="40593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 dirty="0">
                          <a:effectLst/>
                        </a:rPr>
                        <a:t>软件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>
                          <a:effectLst/>
                        </a:rPr>
                        <a:t>规则数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>
                          <a:effectLst/>
                        </a:rPr>
                        <a:t>准确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>
                          <a:effectLst/>
                        </a:rPr>
                        <a:t>不准确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35" algn="ctr" hangingPunct="0">
                        <a:spcAft>
                          <a:spcPts val="1000"/>
                        </a:spcAft>
                      </a:pPr>
                      <a:r>
                        <a:rPr lang="zh-CN" sz="1600">
                          <a:effectLst/>
                        </a:rPr>
                        <a:t>无法验证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02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altLang="zh-CN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50(68.4%)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13(17.8%)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10(13.7%)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5702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Squid</a:t>
                      </a:r>
                      <a:endParaRPr lang="zh-CN" sz="32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27(75%)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4(11.1%)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5(13.9%)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5702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CUBRID</a:t>
                      </a:r>
                      <a:endParaRPr lang="zh-CN" sz="32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19(63.3%)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5(16.7%)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6(20%)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5392" y="3117334"/>
            <a:ext cx="861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Squid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MariaDB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CUBRID 3</a:t>
            </a:r>
            <a:r>
              <a:rPr lang="zh-CN" altLang="en-US" dirty="0" smtClean="0"/>
              <a:t>个软件挖掘到共计</a:t>
            </a:r>
            <a:r>
              <a:rPr lang="en-US" altLang="zh-CN" dirty="0" smtClean="0"/>
              <a:t>208</a:t>
            </a:r>
            <a:r>
              <a:rPr lang="zh-CN" altLang="en-US" dirty="0" smtClean="0"/>
              <a:t>条规则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将原始数据集随机分成两个相等集合，验证关联关系的准确性：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99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358195"/>
            <a:ext cx="68324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实验设置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的关联关系评估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规则挖掘和验证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在日志输出序列中的位置分布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7219" y="3004457"/>
            <a:ext cx="10955216" cy="3467595"/>
          </a:xfrm>
          <a:prstGeom prst="roundRect">
            <a:avLst>
              <a:gd name="adj" fmla="val 6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04097" y="5854730"/>
            <a:ext cx="141577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关联规则评估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72" y="3429435"/>
            <a:ext cx="5229866" cy="24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53657" y="2322711"/>
            <a:ext cx="10515600" cy="2061552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谢谢！</a:t>
            </a:r>
            <a:endParaRPr lang="x-none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998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1967475" cy="924122"/>
          </a:xfrm>
        </p:spPr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32521" y="1572736"/>
            <a:ext cx="68324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软件规模不断增大，软件复杂度增加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软件复杂度增大，进一步导致软件故障难以诊断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系统日志是软件故障诊断的重要依据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26" y="3020304"/>
            <a:ext cx="4891385" cy="2850078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583475" y="5908696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宋体" panose="02010600030101010101" pitchFamily="2" charset="-122"/>
              </a:rPr>
              <a:t>Linux</a:t>
            </a:r>
            <a:r>
              <a:rPr lang="zh-CN" altLang="zh-CN" sz="1400" dirty="0">
                <a:latin typeface="Times New Roman" panose="02020603050405020304" pitchFamily="18" charset="0"/>
                <a:cs typeface="宋体" panose="02010600030101010101" pitchFamily="2" charset="-122"/>
              </a:rPr>
              <a:t>内核代码规模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687219" y="2626713"/>
            <a:ext cx="10546838" cy="3845339"/>
          </a:xfrm>
          <a:prstGeom prst="roundRect">
            <a:avLst>
              <a:gd name="adj" fmla="val 6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36" y="3020304"/>
            <a:ext cx="3362325" cy="270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7966039" y="587038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Times New Roman" panose="02020603050405020304" pitchFamily="18" charset="0"/>
                <a:cs typeface="宋体" panose="02010600030101010101" pitchFamily="2" charset="-122"/>
              </a:rPr>
              <a:t>混源软件构成复杂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331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1967475" cy="924122"/>
          </a:xfrm>
        </p:spPr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87219" y="2626713"/>
            <a:ext cx="10546838" cy="3845339"/>
          </a:xfrm>
          <a:prstGeom prst="roundRect">
            <a:avLst>
              <a:gd name="adj" fmla="val 6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86237" y="6107539"/>
            <a:ext cx="377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Tomcat</a:t>
            </a:r>
            <a:r>
              <a:rPr lang="zh-CN" altLang="zh-CN" sz="1400" dirty="0"/>
              <a:t>从</a:t>
            </a:r>
            <a:r>
              <a:rPr lang="en-US" altLang="zh-CN" sz="1400" dirty="0"/>
              <a:t>2006</a:t>
            </a:r>
            <a:r>
              <a:rPr lang="zh-CN" altLang="zh-CN" sz="1400" dirty="0"/>
              <a:t>年到</a:t>
            </a:r>
            <a:r>
              <a:rPr lang="en-US" altLang="zh-CN" sz="1400" dirty="0" smtClean="0"/>
              <a:t>2015</a:t>
            </a:r>
            <a:r>
              <a:rPr lang="zh-CN" altLang="zh-CN" sz="1400" dirty="0" smtClean="0"/>
              <a:t>年</a:t>
            </a:r>
            <a:r>
              <a:rPr lang="zh-CN" altLang="zh-CN" sz="1400" dirty="0"/>
              <a:t>的软件故障产生来源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61" y="2906441"/>
            <a:ext cx="6546520" cy="30752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2521" y="1572736"/>
            <a:ext cx="68324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软件规模不断增大，软件复杂度增加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软件复杂度增大，进一步导致软件故障难以诊断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系统日志是软件故障诊断的重要依据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0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相关工作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628911"/>
            <a:ext cx="6832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基于日志的故障诊断技术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基于规则的软件故障诊断技术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人工分析（人工指导形成规则）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机器学习（机器学习方法指导生成规则）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静态分析（静态分析得到规则）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基于执行路径的软件故障诊断技术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静态分析（静态分析得到路径）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3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4250118" cy="92412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Motivation Example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628911"/>
            <a:ext cx="9941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探索软件演化历史中日志和补丁中的相似关系，为解决路径爆炸问题提供新思路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6" y="1998243"/>
            <a:ext cx="6789625" cy="43647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45219" y="6379731"/>
            <a:ext cx="3096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软件日志和补丁中的相似关系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1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调研工作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628911"/>
            <a:ext cx="11152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CUBRID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入手，人工分析了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对具有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故障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除了时间戳和变量值外完全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71714"/>
              </p:ext>
            </p:extLst>
          </p:nvPr>
        </p:nvGraphicFramePr>
        <p:xfrm>
          <a:off x="2563412" y="3078893"/>
          <a:ext cx="6948722" cy="279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3973"/>
                <a:gridCol w="1507431"/>
                <a:gridCol w="1436473"/>
                <a:gridCol w="1472818"/>
                <a:gridCol w="1118027"/>
              </a:tblGrid>
              <a:tr h="56631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软件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相同变量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>
                          <a:effectLst/>
                          <a:latin typeface="+mn-ea"/>
                          <a:ea typeface="+mn-ea"/>
                        </a:rPr>
                        <a:t>相同函数</a:t>
                      </a:r>
                      <a:endParaRPr lang="zh-CN" sz="3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>
                          <a:effectLst/>
                          <a:latin typeface="+mn-ea"/>
                          <a:ea typeface="+mn-ea"/>
                        </a:rPr>
                        <a:t>不相同</a:t>
                      </a:r>
                      <a:endParaRPr lang="zh-CN" sz="3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总计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269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MariaDB</a:t>
                      </a:r>
                      <a:endParaRPr lang="zh-CN" sz="3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17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85%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  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0%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3   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15%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zh-CN" sz="3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071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Squid</a:t>
                      </a:r>
                      <a:endParaRPr lang="zh-CN" sz="3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28</a:t>
                      </a:r>
                      <a:r>
                        <a:rPr lang="zh-CN" sz="160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61%</a:t>
                      </a:r>
                      <a:r>
                        <a:rPr lang="zh-CN" sz="160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3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12  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26%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13%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46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57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CUBRID</a:t>
                      </a:r>
                      <a:endParaRPr lang="zh-CN" sz="3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21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67%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6  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19%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4  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14%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zh-CN" sz="32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1682" y="5993365"/>
            <a:ext cx="21339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日志和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patch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关系分析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7219" y="2600695"/>
            <a:ext cx="10955216" cy="3871357"/>
          </a:xfrm>
          <a:prstGeom prst="roundRect">
            <a:avLst>
              <a:gd name="adj" fmla="val 6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0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628911"/>
            <a:ext cx="68324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故障日志相似性分析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相似性分析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的关联关系分析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993" y="2821769"/>
            <a:ext cx="7068634" cy="343140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87219" y="2660073"/>
            <a:ext cx="10955216" cy="3811979"/>
          </a:xfrm>
          <a:prstGeom prst="roundRect">
            <a:avLst>
              <a:gd name="adj" fmla="val 6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628911"/>
            <a:ext cx="68324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故障日志相似性分析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日志中报错信息识别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匹配信息到输出函数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识别报错信息输出函数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计算相似度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相似性分析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的关联关系分析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6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219" y="1351120"/>
            <a:ext cx="10955216" cy="439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521" y="426998"/>
            <a:ext cx="2229656" cy="9241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工作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7219" y="1628911"/>
            <a:ext cx="68324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故障日志相似性分析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相似性分析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特征选取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语义补全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的关联关系分析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775</Words>
  <Application>Microsoft Office PowerPoint</Application>
  <PresentationFormat>宽屏</PresentationFormat>
  <Paragraphs>238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基于演化历史的软件补丁与日志关联关系分析与挖掘 </vt:lpstr>
      <vt:lpstr>背景</vt:lpstr>
      <vt:lpstr>背景</vt:lpstr>
      <vt:lpstr>相关工作</vt:lpstr>
      <vt:lpstr>Motivation Example</vt:lpstr>
      <vt:lpstr>调研工作</vt:lpstr>
      <vt:lpstr>工作流程</vt:lpstr>
      <vt:lpstr>工作流程</vt:lpstr>
      <vt:lpstr>工作流程</vt:lpstr>
      <vt:lpstr>工作流程</vt:lpstr>
      <vt:lpstr>实验评估</vt:lpstr>
      <vt:lpstr>实验评估</vt:lpstr>
      <vt:lpstr>实验评估</vt:lpstr>
      <vt:lpstr>实验评估</vt:lpstr>
      <vt:lpstr>实验评估</vt:lpstr>
      <vt:lpstr>实验评估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基于日志的故障诊断</dc:title>
  <dc:creator>shuqi chi</dc:creator>
  <cp:lastModifiedBy>chi shuqi</cp:lastModifiedBy>
  <cp:revision>383</cp:revision>
  <dcterms:created xsi:type="dcterms:W3CDTF">2017-07-31T06:12:05Z</dcterms:created>
  <dcterms:modified xsi:type="dcterms:W3CDTF">2018-11-23T06:53:37Z</dcterms:modified>
</cp:coreProperties>
</file>