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theme/themeOverride3.xml" ContentType="application/vnd.openxmlformats-officedocument.themeOverrid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heme/themeOverride4.xml" ContentType="application/vnd.openxmlformats-officedocument.themeOverride+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0" r:id="rId2"/>
  </p:sldMasterIdLst>
  <p:notesMasterIdLst>
    <p:notesMasterId r:id="rId19"/>
  </p:notesMasterIdLst>
  <p:sldIdLst>
    <p:sldId id="269" r:id="rId3"/>
    <p:sldId id="274" r:id="rId4"/>
    <p:sldId id="291" r:id="rId5"/>
    <p:sldId id="278" r:id="rId6"/>
    <p:sldId id="281" r:id="rId7"/>
    <p:sldId id="282" r:id="rId8"/>
    <p:sldId id="283" r:id="rId9"/>
    <p:sldId id="284" r:id="rId10"/>
    <p:sldId id="285" r:id="rId11"/>
    <p:sldId id="286" r:id="rId12"/>
    <p:sldId id="287" r:id="rId13"/>
    <p:sldId id="289" r:id="rId14"/>
    <p:sldId id="292" r:id="rId15"/>
    <p:sldId id="288" r:id="rId16"/>
    <p:sldId id="290" r:id="rId17"/>
    <p:sldId id="277"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hengyang@outlook.com" initials="d" lastIdx="1" clrIdx="0">
    <p:extLst>
      <p:ext uri="{19B8F6BF-5375-455C-9EA6-DF929625EA0E}">
        <p15:presenceInfo xmlns:p15="http://schemas.microsoft.com/office/powerpoint/2012/main" userId="189f9860ec6987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89A0"/>
    <a:srgbClr val="F2F2F2"/>
    <a:srgbClr val="CE4C4B"/>
    <a:srgbClr val="FF8181"/>
    <a:srgbClr val="1A9173"/>
    <a:srgbClr val="F692A7"/>
    <a:srgbClr val="FF4D4D"/>
    <a:srgbClr val="D54F21"/>
    <a:srgbClr val="E1D0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340" autoAdjust="0"/>
  </p:normalViewPr>
  <p:slideViewPr>
    <p:cSldViewPr snapToGrid="0">
      <p:cViewPr varScale="1">
        <p:scale>
          <a:sx n="80" d="100"/>
          <a:sy n="80" d="100"/>
        </p:scale>
        <p:origin x="378" y="90"/>
      </p:cViewPr>
      <p:guideLst/>
    </p:cSldViewPr>
  </p:slideViewPr>
  <p:notesTextViewPr>
    <p:cViewPr>
      <p:scale>
        <a:sx n="1" d="1"/>
        <a:sy n="1" d="1"/>
      </p:scale>
      <p:origin x="0" y="0"/>
    </p:cViewPr>
  </p:notesTextViewPr>
  <p:sorterViewPr>
    <p:cViewPr>
      <p:scale>
        <a:sx n="125" d="100"/>
        <a:sy n="125" d="100"/>
      </p:scale>
      <p:origin x="0" y="-1656"/>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AE7A9-AFAC-43DF-8CA2-C8CF00B09D56}" type="datetimeFigureOut">
              <a:rPr lang="zh-CN" altLang="en-US" smtClean="0"/>
              <a:t>2018/11/23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FC556-CA6E-439C-B5EC-B44A435AC7FE}" type="slidenum">
              <a:rPr lang="zh-CN" altLang="en-US" smtClean="0"/>
              <a:t>‹#›</a:t>
            </a:fld>
            <a:endParaRPr lang="zh-CN" altLang="en-US"/>
          </a:p>
        </p:txBody>
      </p:sp>
    </p:spTree>
    <p:extLst>
      <p:ext uri="{BB962C8B-B14F-4D97-AF65-F5344CB8AC3E}">
        <p14:creationId xmlns:p14="http://schemas.microsoft.com/office/powerpoint/2010/main" val="2337486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Effeciency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我认为应该是</a:t>
            </a:r>
            <a:r>
              <a:rPr lang="en-US" altLang="zh-CN" sz="1200" b="0" i="0" kern="1200" dirty="0">
                <a:solidFill>
                  <a:schemeClr val="tx1"/>
                </a:solidFill>
                <a:effectLst/>
                <a:latin typeface="+mn-lt"/>
                <a:ea typeface="+mn-ea"/>
                <a:cs typeface="+mn-cs"/>
              </a:rPr>
              <a:t>efficiency</a:t>
            </a:r>
            <a:r>
              <a:rPr lang="zh-CN" altLang="en-US" sz="1200" b="0" i="0" kern="1200" dirty="0">
                <a:solidFill>
                  <a:schemeClr val="tx1"/>
                </a:solidFill>
                <a:effectLst/>
                <a:latin typeface="+mn-lt"/>
                <a:ea typeface="+mn-ea"/>
                <a:cs typeface="+mn-cs"/>
              </a:rPr>
              <a:t>才对，不应该是</a:t>
            </a:r>
            <a:r>
              <a:rPr lang="en-US" altLang="zh-CN" sz="1200" b="0" i="0" kern="1200" dirty="0">
                <a:solidFill>
                  <a:schemeClr val="tx1"/>
                </a:solidFill>
                <a:effectLst/>
                <a:latin typeface="+mn-lt"/>
                <a:ea typeface="+mn-ea"/>
                <a:cs typeface="+mn-cs"/>
              </a:rPr>
              <a:t>effectiveness</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dirty="0">
                <a:cs typeface="+mn-ea"/>
                <a:sym typeface="+mn-lt"/>
              </a:rPr>
              <a:t> (e.g., </a:t>
            </a:r>
            <a:r>
              <a:rPr lang="en-US" altLang="zh-CN" sz="1200" dirty="0" err="1">
                <a:cs typeface="+mn-ea"/>
                <a:sym typeface="+mn-lt"/>
              </a:rPr>
              <a:t>SoFix</a:t>
            </a:r>
            <a:r>
              <a:rPr lang="en-US" altLang="zh-CN" sz="1200" dirty="0">
                <a:cs typeface="+mn-ea"/>
                <a:sym typeface="+mn-lt"/>
              </a:rPr>
              <a:t>, saner 2016.) </a:t>
            </a:r>
            <a:r>
              <a:rPr lang="zh-CN" altLang="en-US" sz="1200" dirty="0">
                <a:cs typeface="+mn-ea"/>
                <a:sym typeface="+mn-lt"/>
              </a:rPr>
              <a:t>其中对</a:t>
            </a:r>
            <a:r>
              <a:rPr lang="en-US" altLang="zh-CN" sz="1200" dirty="0">
                <a:cs typeface="+mn-ea"/>
                <a:sym typeface="+mn-lt"/>
              </a:rPr>
              <a:t>FL</a:t>
            </a:r>
            <a:r>
              <a:rPr lang="zh-CN" altLang="en-US" sz="1200" dirty="0">
                <a:cs typeface="+mn-ea"/>
                <a:sym typeface="+mn-lt"/>
              </a:rPr>
              <a:t>在</a:t>
            </a:r>
            <a:r>
              <a:rPr lang="en-US" altLang="zh-CN" sz="1200" dirty="0">
                <a:cs typeface="+mn-ea"/>
                <a:sym typeface="+mn-lt"/>
              </a:rPr>
              <a:t>APR</a:t>
            </a:r>
            <a:r>
              <a:rPr lang="zh-CN" altLang="en-US" sz="1200" dirty="0">
                <a:cs typeface="+mn-ea"/>
                <a:sym typeface="+mn-lt"/>
              </a:rPr>
              <a:t>中提出了要求，希望得到改进</a:t>
            </a:r>
            <a:endParaRPr lang="en-US" altLang="zh-CN" sz="1200" dirty="0">
              <a:cs typeface="+mn-ea"/>
              <a:sym typeface="+mn-lt"/>
            </a:endParaRPr>
          </a:p>
          <a:p>
            <a:r>
              <a:rPr lang="en-US" altLang="zh-CN" sz="1200" b="0" i="0" kern="1200" dirty="0">
                <a:solidFill>
                  <a:schemeClr val="tx1"/>
                </a:solidFill>
                <a:effectLst/>
                <a:latin typeface="+mn-lt"/>
                <a:ea typeface="+mn-ea"/>
                <a:cs typeface="+mn-ea"/>
                <a:sym typeface="+mn-lt"/>
              </a:rPr>
              <a:t>3</a:t>
            </a:r>
            <a:r>
              <a:rPr lang="zh-CN" altLang="en-US" sz="1200" b="0" i="0" kern="1200" dirty="0">
                <a:solidFill>
                  <a:schemeClr val="tx1"/>
                </a:solidFill>
                <a:effectLst/>
                <a:latin typeface="+mn-lt"/>
                <a:ea typeface="+mn-ea"/>
                <a:cs typeface="+mn-ea"/>
                <a:sym typeface="+mn-lt"/>
              </a:rPr>
              <a:t>）</a:t>
            </a:r>
            <a:r>
              <a:rPr lang="en-US" altLang="zh-CN" sz="1200" dirty="0">
                <a:cs typeface="+mn-ea"/>
                <a:sym typeface="+mn-lt"/>
              </a:rPr>
              <a:t>(including suspiciousness accuracy and rank accuracy) </a:t>
            </a:r>
          </a:p>
          <a:p>
            <a:endParaRPr lang="en-US" altLang="zh-CN" sz="1200" b="0" i="0" kern="1200" dirty="0">
              <a:solidFill>
                <a:schemeClr val="tx1"/>
              </a:solidFill>
              <a:effectLst/>
              <a:latin typeface="+mn-lt"/>
              <a:ea typeface="+mn-ea"/>
              <a:cs typeface="+mn-ea"/>
              <a:sym typeface="+mn-lt"/>
            </a:endParaRPr>
          </a:p>
          <a:p>
            <a:r>
              <a:rPr lang="en-US" altLang="zh-CN" sz="1200" kern="1200" dirty="0" err="1">
                <a:solidFill>
                  <a:schemeClr val="tx1"/>
                </a:solidFill>
                <a:effectLst/>
                <a:latin typeface="+mn-lt"/>
                <a:ea typeface="+mn-ea"/>
                <a:cs typeface="+mn-cs"/>
              </a:rPr>
              <a:t>RFA</a:t>
            </a:r>
            <a:r>
              <a:rPr lang="en-US" altLang="zh-CN" sz="1200" kern="1200" dirty="0">
                <a:solidFill>
                  <a:schemeClr val="tx1"/>
                </a:solidFill>
                <a:effectLst/>
                <a:latin typeface="+mn-lt"/>
                <a:ea typeface="+mn-ea"/>
                <a:cs typeface="+mn-cs"/>
              </a:rPr>
              <a:t>-based repair tools directly select Statement</a:t>
            </a:r>
            <a:r>
              <a:rPr lang="en-US" altLang="zh-CN" sz="1200" kern="1200" baseline="-250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 as the first target statement and produce candidate patches by modifying Statement</a:t>
            </a:r>
            <a:r>
              <a:rPr lang="en-US" altLang="zh-CN" sz="1200" kern="1200" baseline="-250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 If these patches are invalid, they then select next top ranked statement (i.e., Statement</a:t>
            </a:r>
            <a:r>
              <a:rPr lang="en-US" altLang="zh-CN" sz="1200" kern="1200" baseline="-25000" dirty="0">
                <a:solidFill>
                  <a:schemeClr val="tx1"/>
                </a:solidFill>
                <a:effectLst/>
                <a:latin typeface="+mn-lt"/>
                <a:ea typeface="+mn-ea"/>
                <a:cs typeface="+mn-cs"/>
              </a:rPr>
              <a:t>9</a:t>
            </a:r>
            <a:r>
              <a:rPr lang="en-US" altLang="zh-CN" sz="1200" kern="1200" dirty="0">
                <a:solidFill>
                  <a:schemeClr val="tx1"/>
                </a:solidFill>
                <a:effectLst/>
                <a:latin typeface="+mn-lt"/>
                <a:ea typeface="+mn-ea"/>
                <a:cs typeface="+mn-cs"/>
              </a:rPr>
              <a:t>) as target statement. In contrast, for </a:t>
            </a:r>
            <a:r>
              <a:rPr lang="en-US" altLang="zh-CN" sz="1200" kern="1200" dirty="0" err="1">
                <a:solidFill>
                  <a:schemeClr val="tx1"/>
                </a:solidFill>
                <a:effectLst/>
                <a:latin typeface="+mn-lt"/>
                <a:ea typeface="+mn-ea"/>
                <a:cs typeface="+mn-cs"/>
              </a:rPr>
              <a:t>SFA</a:t>
            </a:r>
            <a:r>
              <a:rPr lang="en-US" altLang="zh-CN" sz="1200" kern="1200" dirty="0">
                <a:solidFill>
                  <a:schemeClr val="tx1"/>
                </a:solidFill>
                <a:effectLst/>
                <a:latin typeface="+mn-lt"/>
                <a:ea typeface="+mn-ea"/>
                <a:cs typeface="+mn-cs"/>
              </a:rPr>
              <a:t>-based repair tools, the probability of each statement being selected relies on its suspiciousness. That is, every suspicious statement has the chance to be selected first, but Statement</a:t>
            </a:r>
            <a:r>
              <a:rPr lang="en-US" altLang="zh-CN" sz="1200" kern="1200" baseline="-250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 has the largest chance to be selected as the first target statement.</a:t>
            </a: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4</a:t>
            </a:fld>
            <a:endParaRPr lang="zh-CN" altLang="en-US"/>
          </a:p>
        </p:txBody>
      </p:sp>
    </p:spTree>
    <p:extLst>
      <p:ext uri="{BB962C8B-B14F-4D97-AF65-F5344CB8AC3E}">
        <p14:creationId xmlns:p14="http://schemas.microsoft.com/office/powerpoint/2010/main" val="211054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hangingPunct="0"/>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13</a:t>
            </a:fld>
            <a:endParaRPr lang="zh-CN" altLang="en-US"/>
          </a:p>
        </p:txBody>
      </p:sp>
    </p:spTree>
    <p:extLst>
      <p:ext uri="{BB962C8B-B14F-4D97-AF65-F5344CB8AC3E}">
        <p14:creationId xmlns:p14="http://schemas.microsoft.com/office/powerpoint/2010/main" val="2466414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hangingPunct="0"/>
            <a:r>
              <a:rPr lang="en-US" altLang="zh-CN" sz="1200" b="0" i="0" kern="1200" dirty="0">
                <a:solidFill>
                  <a:schemeClr val="tx1"/>
                </a:solidFill>
                <a:effectLst/>
                <a:latin typeface="+mn-lt"/>
                <a:ea typeface="+mn-ea"/>
                <a:cs typeface="+mn-cs"/>
              </a:rPr>
              <a:t>The better</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performance achieved by </a:t>
            </a:r>
            <a:r>
              <a:rPr lang="en-US" altLang="zh-CN" sz="1200" b="0" i="0" kern="1200" dirty="0" err="1">
                <a:solidFill>
                  <a:schemeClr val="tx1"/>
                </a:solidFill>
                <a:effectLst/>
                <a:latin typeface="+mn-lt"/>
                <a:ea typeface="+mn-ea"/>
                <a:cs typeface="+mn-cs"/>
              </a:rPr>
              <a:t>SFA</a:t>
            </a:r>
            <a:r>
              <a:rPr lang="en-US" altLang="zh-CN" sz="1200" b="0" i="0" kern="1200" dirty="0">
                <a:solidFill>
                  <a:schemeClr val="tx1"/>
                </a:solidFill>
                <a:effectLst/>
                <a:latin typeface="+mn-lt"/>
                <a:ea typeface="+mn-ea"/>
                <a:cs typeface="+mn-cs"/>
              </a:rPr>
              <a:t> in patch diversity produces more inequivalent patches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in repeated repair or parallel repair, thus providing more clue information to help</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developers find the correct patch [34]</a:t>
            </a:r>
            <a:r>
              <a:rPr lang="en-US" altLang="zh-CN" dirty="0"/>
              <a:t> </a:t>
            </a:r>
            <a:br>
              <a:rPr lang="en-US" altLang="zh-CN" dirty="0"/>
            </a:br>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14</a:t>
            </a:fld>
            <a:endParaRPr lang="zh-CN" altLang="en-US"/>
          </a:p>
        </p:txBody>
      </p:sp>
    </p:spTree>
    <p:extLst>
      <p:ext uri="{BB962C8B-B14F-4D97-AF65-F5344CB8AC3E}">
        <p14:creationId xmlns:p14="http://schemas.microsoft.com/office/powerpoint/2010/main" val="2298834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hangingPunct="0"/>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15</a:t>
            </a:fld>
            <a:endParaRPr lang="zh-CN" altLang="en-US"/>
          </a:p>
        </p:txBody>
      </p:sp>
    </p:spTree>
    <p:extLst>
      <p:ext uri="{BB962C8B-B14F-4D97-AF65-F5344CB8AC3E}">
        <p14:creationId xmlns:p14="http://schemas.microsoft.com/office/powerpoint/2010/main" val="3349865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cs typeface="+mn-ea"/>
                <a:sym typeface="+mn-lt"/>
              </a:rPr>
              <a:t>2</a:t>
            </a:r>
            <a:r>
              <a:rPr lang="zh-CN" altLang="en-US" dirty="0">
                <a:solidFill>
                  <a:prstClr val="black"/>
                </a:solidFill>
                <a:cs typeface="+mn-ea"/>
                <a:sym typeface="+mn-lt"/>
              </a:rPr>
              <a:t>）此外是不是应该把</a:t>
            </a:r>
            <a:r>
              <a:rPr lang="en-US" altLang="zh-CN" dirty="0" err="1">
                <a:solidFill>
                  <a:prstClr val="black"/>
                </a:solidFill>
                <a:cs typeface="+mn-ea"/>
                <a:sym typeface="+mn-lt"/>
              </a:rPr>
              <a:t>SFL</a:t>
            </a:r>
            <a:r>
              <a:rPr lang="zh-CN" altLang="en-US" dirty="0">
                <a:solidFill>
                  <a:prstClr val="black"/>
                </a:solidFill>
                <a:cs typeface="+mn-ea"/>
                <a:sym typeface="+mn-lt"/>
              </a:rPr>
              <a:t>改成</a:t>
            </a:r>
            <a:r>
              <a:rPr lang="en-US" altLang="zh-CN" dirty="0">
                <a:solidFill>
                  <a:prstClr val="black"/>
                </a:solidFill>
                <a:cs typeface="+mn-ea"/>
                <a:sym typeface="+mn-lt"/>
              </a:rPr>
              <a:t>FL</a:t>
            </a:r>
            <a:r>
              <a:rPr lang="zh-CN" altLang="en-US" dirty="0">
                <a:solidFill>
                  <a:prstClr val="black"/>
                </a:solidFill>
                <a:cs typeface="+mn-ea"/>
                <a:sym typeface="+mn-lt"/>
              </a:rPr>
              <a:t>呢，要提一下</a:t>
            </a:r>
            <a:r>
              <a:rPr lang="en-US" altLang="zh-CN" dirty="0" err="1">
                <a:solidFill>
                  <a:prstClr val="black"/>
                </a:solidFill>
                <a:cs typeface="+mn-ea"/>
                <a:sym typeface="+mn-lt"/>
              </a:rPr>
              <a:t>SFL</a:t>
            </a:r>
            <a:r>
              <a:rPr lang="zh-CN" altLang="en-US" dirty="0">
                <a:solidFill>
                  <a:prstClr val="black"/>
                </a:solidFill>
                <a:cs typeface="+mn-ea"/>
                <a:sym typeface="+mn-lt"/>
              </a:rPr>
              <a:t>吗。</a:t>
            </a:r>
            <a:endParaRPr lang="en-US" altLang="zh-CN" dirty="0">
              <a:solidFill>
                <a:prstClr val="black"/>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cs typeface="+mn-ea"/>
                <a:sym typeface="+mn-lt"/>
              </a:rPr>
              <a:t>1</a:t>
            </a:r>
            <a:r>
              <a:rPr lang="zh-CN" altLang="en-US" dirty="0">
                <a:solidFill>
                  <a:prstClr val="black"/>
                </a:solidFill>
                <a:cs typeface="+mn-ea"/>
                <a:sym typeface="+mn-lt"/>
              </a:rPr>
              <a:t>）要谈一下</a:t>
            </a:r>
            <a:r>
              <a:rPr lang="en-US" altLang="zh-CN" dirty="0">
                <a:solidFill>
                  <a:prstClr val="black"/>
                </a:solidFill>
                <a:cs typeface="+mn-ea"/>
                <a:sym typeface="+mn-lt"/>
              </a:rPr>
              <a:t>prior work</a:t>
            </a:r>
            <a:r>
              <a:rPr lang="zh-CN" altLang="en-US" dirty="0">
                <a:solidFill>
                  <a:prstClr val="black"/>
                </a:solidFill>
                <a:cs typeface="+mn-ea"/>
                <a:sym typeface="+mn-lt"/>
              </a:rPr>
              <a:t>吗</a:t>
            </a:r>
            <a:endParaRPr lang="en-US" altLang="zh-CN" dirty="0">
              <a:cs typeface="+mn-ea"/>
              <a:sym typeface="+mn-lt"/>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是不是应该做一个表格来清楚的表示和</a:t>
            </a:r>
            <a:r>
              <a:rPr lang="en-US" altLang="zh-CN" sz="1200" b="0" i="0" kern="1200" dirty="0">
                <a:solidFill>
                  <a:schemeClr val="tx1"/>
                </a:solidFill>
                <a:effectLst/>
                <a:latin typeface="+mn-lt"/>
                <a:ea typeface="+mn-ea"/>
                <a:cs typeface="+mn-cs"/>
              </a:rPr>
              <a:t>prior work</a:t>
            </a:r>
            <a:r>
              <a:rPr lang="zh-CN" altLang="en-US" sz="1200" b="0" i="0" kern="1200" dirty="0">
                <a:solidFill>
                  <a:schemeClr val="tx1"/>
                </a:solidFill>
                <a:effectLst/>
                <a:latin typeface="+mn-lt"/>
                <a:ea typeface="+mn-ea"/>
                <a:cs typeface="+mn-cs"/>
              </a:rPr>
              <a:t>的区别呢</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hangingPunct="0"/>
            <a:r>
              <a:rPr lang="en-US" altLang="zh-CN" sz="1200" kern="1200" dirty="0">
                <a:solidFill>
                  <a:schemeClr val="tx1"/>
                </a:solidFill>
                <a:effectLst/>
                <a:latin typeface="+mn-lt"/>
                <a:ea typeface="+mn-ea"/>
                <a:cs typeface="+mn-cs"/>
              </a:rPr>
              <a:t>This paper builds on our prior work [14], studying more repair tools with different repair approaches and conducting further statistical analyses. The new findings facilitate future usage of statement selecting strategies as well as open a new avenue for improving fault localization in automated program repair, especially for the </a:t>
            </a:r>
            <a:r>
              <a:rPr lang="en-US" altLang="zh-CN" sz="1200" kern="1200" dirty="0" err="1">
                <a:solidFill>
                  <a:schemeClr val="tx1"/>
                </a:solidFill>
                <a:effectLst/>
                <a:latin typeface="+mn-lt"/>
                <a:ea typeface="+mn-ea"/>
                <a:cs typeface="+mn-cs"/>
              </a:rPr>
              <a:t>SFA</a:t>
            </a:r>
            <a:r>
              <a:rPr lang="en-US" altLang="zh-CN" sz="1200" kern="1200" dirty="0">
                <a:solidFill>
                  <a:schemeClr val="tx1"/>
                </a:solidFill>
                <a:effectLst/>
                <a:latin typeface="+mn-lt"/>
                <a:ea typeface="+mn-ea"/>
                <a:cs typeface="+mn-cs"/>
              </a:rPr>
              <a:t>-based tools (see Section 2.2). The rest of the paper is organized as follows. Section 2 first presents the background and related work. Section 3 introduces the three research questions, and Section 4 describes the design of our experiment. Section 5 presents the evaluation of the result data. Section 6 presents further discussions on </a:t>
            </a:r>
            <a:r>
              <a:rPr lang="en-US" altLang="zh-CN" sz="1200" kern="1200" dirty="0" err="1">
                <a:solidFill>
                  <a:schemeClr val="tx1"/>
                </a:solidFill>
                <a:effectLst/>
                <a:latin typeface="+mn-lt"/>
                <a:ea typeface="+mn-ea"/>
                <a:cs typeface="+mn-cs"/>
              </a:rPr>
              <a:t>SFA</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RFA</a:t>
            </a:r>
            <a:r>
              <a:rPr lang="en-US" altLang="zh-CN" sz="1200" kern="1200" dirty="0">
                <a:solidFill>
                  <a:schemeClr val="tx1"/>
                </a:solidFill>
                <a:effectLst/>
                <a:latin typeface="+mn-lt"/>
                <a:ea typeface="+mn-ea"/>
                <a:cs typeface="+mn-cs"/>
              </a:rPr>
              <a:t>. Conclusions and future work are described in Section 7.</a:t>
            </a:r>
          </a:p>
          <a:p>
            <a:pPr hangingPunct="0"/>
            <a:endParaRPr lang="en-US" altLang="zh-CN" sz="1200" kern="1200" dirty="0">
              <a:solidFill>
                <a:schemeClr val="tx1"/>
              </a:solidFill>
              <a:effectLst/>
              <a:latin typeface="+mn-lt"/>
              <a:ea typeface="+mn-ea"/>
              <a:cs typeface="+mn-cs"/>
            </a:endParaRPr>
          </a:p>
          <a:p>
            <a:pPr hangingPunct="0"/>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5</a:t>
            </a:fld>
            <a:endParaRPr lang="zh-CN" altLang="en-US"/>
          </a:p>
        </p:txBody>
      </p:sp>
    </p:spTree>
    <p:extLst>
      <p:ext uri="{BB962C8B-B14F-4D97-AF65-F5344CB8AC3E}">
        <p14:creationId xmlns:p14="http://schemas.microsoft.com/office/powerpoint/2010/main" val="1127855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hangingPunct="0"/>
            <a:r>
              <a:rPr lang="zh-CN" altLang="en-US" sz="1200" kern="1200" dirty="0">
                <a:solidFill>
                  <a:schemeClr val="tx1"/>
                </a:solidFill>
                <a:effectLst/>
                <a:latin typeface="+mn-lt"/>
                <a:ea typeface="+mn-ea"/>
                <a:cs typeface="+mn-cs"/>
              </a:rPr>
              <a:t>为什么要补丁多样性。</a:t>
            </a:r>
            <a:endParaRPr lang="en-US" altLang="zh-CN" sz="1200" kern="1200" dirty="0">
              <a:solidFill>
                <a:schemeClr val="tx1"/>
              </a:solidFill>
              <a:effectLst/>
              <a:latin typeface="+mn-lt"/>
              <a:ea typeface="+mn-ea"/>
              <a:cs typeface="+mn-cs"/>
            </a:endParaRPr>
          </a:p>
          <a:p>
            <a:pPr hangingPunct="0"/>
            <a:r>
              <a:rPr lang="zh-CN" altLang="en-US" sz="1200" kern="1200" dirty="0">
                <a:solidFill>
                  <a:schemeClr val="tx1"/>
                </a:solidFill>
                <a:effectLst/>
                <a:latin typeface="+mn-lt"/>
                <a:ea typeface="+mn-ea"/>
                <a:cs typeface="+mn-cs"/>
              </a:rPr>
              <a:t>因为我觉得现在的修复工具，在缩小</a:t>
            </a:r>
            <a:r>
              <a:rPr lang="en-US" altLang="zh-CN" sz="1200" kern="1200" dirty="0">
                <a:solidFill>
                  <a:schemeClr val="tx1"/>
                </a:solidFill>
                <a:effectLst/>
                <a:latin typeface="+mn-lt"/>
                <a:ea typeface="+mn-ea"/>
                <a:cs typeface="+mn-cs"/>
              </a:rPr>
              <a:t>search space</a:t>
            </a:r>
            <a:r>
              <a:rPr lang="zh-CN" altLang="en-US" sz="1200" kern="1200" dirty="0">
                <a:solidFill>
                  <a:schemeClr val="tx1"/>
                </a:solidFill>
                <a:effectLst/>
                <a:latin typeface="+mn-lt"/>
                <a:ea typeface="+mn-ea"/>
                <a:cs typeface="+mn-cs"/>
              </a:rPr>
              <a:t>的时候，比如</a:t>
            </a:r>
            <a:r>
              <a:rPr lang="en-US" altLang="zh-CN" sz="1200" kern="1200" dirty="0" err="1">
                <a:solidFill>
                  <a:schemeClr val="tx1"/>
                </a:solidFill>
                <a:effectLst/>
                <a:latin typeface="+mn-lt"/>
                <a:ea typeface="+mn-ea"/>
                <a:cs typeface="+mn-cs"/>
              </a:rPr>
              <a:t>simfix</a:t>
            </a:r>
            <a:r>
              <a:rPr lang="zh-CN" altLang="en-US" sz="1200" kern="1200" dirty="0">
                <a:solidFill>
                  <a:schemeClr val="tx1"/>
                </a:solidFill>
                <a:effectLst/>
                <a:latin typeface="+mn-lt"/>
                <a:ea typeface="+mn-ea"/>
                <a:cs typeface="+mn-cs"/>
              </a:rPr>
              <a:t>就在同一个项目内搜索补丁，在提高速度的同时，我认为也降低了自己的修复能力。</a:t>
            </a:r>
            <a:endParaRPr lang="en-US" altLang="zh-CN" sz="1200" kern="1200" dirty="0">
              <a:solidFill>
                <a:schemeClr val="tx1"/>
              </a:solidFill>
              <a:effectLst/>
              <a:latin typeface="+mn-lt"/>
              <a:ea typeface="+mn-ea"/>
              <a:cs typeface="+mn-cs"/>
            </a:endParaRPr>
          </a:p>
          <a:p>
            <a:pPr hangingPunct="0"/>
            <a:r>
              <a:rPr lang="zh-CN" altLang="en-US" sz="1200" kern="1200" dirty="0">
                <a:solidFill>
                  <a:schemeClr val="tx1"/>
                </a:solidFill>
                <a:effectLst/>
                <a:latin typeface="+mn-lt"/>
                <a:ea typeface="+mn-ea"/>
                <a:cs typeface="+mn-cs"/>
              </a:rPr>
              <a:t>在未来，</a:t>
            </a:r>
            <a:r>
              <a:rPr lang="en-US" altLang="zh-CN" sz="1200" kern="1200" dirty="0">
                <a:solidFill>
                  <a:schemeClr val="tx1"/>
                </a:solidFill>
                <a:effectLst/>
                <a:latin typeface="+mn-lt"/>
                <a:ea typeface="+mn-ea"/>
                <a:cs typeface="+mn-cs"/>
              </a:rPr>
              <a:t>search space</a:t>
            </a:r>
            <a:r>
              <a:rPr lang="zh-CN" altLang="en-US" sz="1200" kern="1200" dirty="0">
                <a:solidFill>
                  <a:schemeClr val="tx1"/>
                </a:solidFill>
                <a:effectLst/>
                <a:latin typeface="+mn-lt"/>
                <a:ea typeface="+mn-ea"/>
                <a:cs typeface="+mn-cs"/>
              </a:rPr>
              <a:t>可以变大的情况下，我认为这种</a:t>
            </a:r>
            <a:r>
              <a:rPr lang="en-US" altLang="zh-CN" sz="1200" kern="1200" dirty="0">
                <a:solidFill>
                  <a:schemeClr val="tx1"/>
                </a:solidFill>
                <a:effectLst/>
                <a:latin typeface="+mn-lt"/>
                <a:ea typeface="+mn-ea"/>
                <a:cs typeface="+mn-cs"/>
              </a:rPr>
              <a:t>patch diversity</a:t>
            </a:r>
            <a:r>
              <a:rPr lang="zh-CN" altLang="en-US" sz="1200" kern="1200" dirty="0">
                <a:solidFill>
                  <a:schemeClr val="tx1"/>
                </a:solidFill>
                <a:effectLst/>
                <a:latin typeface="+mn-lt"/>
                <a:ea typeface="+mn-ea"/>
                <a:cs typeface="+mn-cs"/>
              </a:rPr>
              <a:t>是很有意义的。</a:t>
            </a:r>
            <a:endParaRPr lang="en-US" altLang="zh-CN" sz="1200" kern="1200" dirty="0">
              <a:solidFill>
                <a:schemeClr val="tx1"/>
              </a:solidFill>
              <a:effectLst/>
              <a:latin typeface="+mn-lt"/>
              <a:ea typeface="+mn-ea"/>
              <a:cs typeface="+mn-cs"/>
            </a:endParaRPr>
          </a:p>
          <a:p>
            <a:pPr hangingPunct="0"/>
            <a:endParaRPr lang="en-US" altLang="zh-CN" sz="1200" kern="1200" dirty="0">
              <a:solidFill>
                <a:schemeClr val="tx1"/>
              </a:solidFill>
              <a:effectLst/>
              <a:latin typeface="+mn-lt"/>
              <a:ea typeface="+mn-ea"/>
              <a:cs typeface="+mn-cs"/>
            </a:endParaRPr>
          </a:p>
          <a:p>
            <a:pPr hangingPunct="0"/>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 the patch diversity metric that also requires an enough number of repeated runs, we extract and count the inequivalent valid patches from the patch information of 100 independent trials for each benchmark program.</a:t>
            </a:r>
            <a:endParaRPr lang="zh-CN" altLang="zh-CN" sz="1200" kern="1200" dirty="0">
              <a:solidFill>
                <a:schemeClr val="tx1"/>
              </a:solidFill>
              <a:effectLst/>
              <a:latin typeface="+mn-lt"/>
              <a:ea typeface="+mn-ea"/>
              <a:cs typeface="+mn-cs"/>
            </a:endParaRPr>
          </a:p>
          <a:p>
            <a:pPr hangingPunct="0"/>
            <a:endParaRPr lang="en-US" altLang="zh-CN" sz="1200" kern="1200" dirty="0">
              <a:solidFill>
                <a:schemeClr val="tx1"/>
              </a:solidFill>
              <a:effectLst/>
              <a:latin typeface="+mn-lt"/>
              <a:ea typeface="+mn-ea"/>
              <a:cs typeface="+mn-cs"/>
            </a:endParaRPr>
          </a:p>
          <a:p>
            <a:pPr hangingPunct="0"/>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）这里还应该好好关心一下</a:t>
            </a:r>
            <a:endParaRPr lang="en-US" altLang="zh-CN" sz="1200" kern="1200" dirty="0">
              <a:solidFill>
                <a:schemeClr val="tx1"/>
              </a:solidFill>
              <a:effectLst/>
              <a:latin typeface="+mn-lt"/>
              <a:ea typeface="+mn-ea"/>
              <a:cs typeface="+mn-cs"/>
            </a:endParaRPr>
          </a:p>
          <a:p>
            <a:pPr hangingPunct="0"/>
            <a:r>
              <a:rPr lang="zh-CN" altLang="en-US" sz="1200" kern="1200" dirty="0">
                <a:solidFill>
                  <a:schemeClr val="tx1"/>
                </a:solidFill>
                <a:effectLst/>
                <a:latin typeface="+mn-lt"/>
                <a:ea typeface="+mn-ea"/>
                <a:cs typeface="+mn-cs"/>
              </a:rPr>
              <a:t>到底怎么提取的</a:t>
            </a:r>
            <a:r>
              <a:rPr lang="en-US" altLang="zh-CN" sz="1200" kern="1200" dirty="0">
                <a:solidFill>
                  <a:schemeClr val="tx1"/>
                </a:solidFill>
                <a:effectLst/>
                <a:latin typeface="+mn-lt"/>
                <a:ea typeface="+mn-ea"/>
                <a:cs typeface="+mn-cs"/>
              </a:rPr>
              <a:t>patch diversity</a:t>
            </a:r>
          </a:p>
          <a:p>
            <a:pPr hangingPunct="0"/>
            <a:r>
              <a:rPr lang="zh-CN" altLang="en-US" sz="1200" kern="1200" dirty="0">
                <a:solidFill>
                  <a:schemeClr val="tx1"/>
                </a:solidFill>
                <a:effectLst/>
                <a:latin typeface="+mn-lt"/>
                <a:ea typeface="+mn-ea"/>
                <a:cs typeface="+mn-cs"/>
              </a:rPr>
              <a:t>通过补丁所修改语句 </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人工核对的方式。</a:t>
            </a:r>
            <a:endParaRPr lang="en-US" altLang="zh-CN" sz="1200" kern="1200" dirty="0">
              <a:solidFill>
                <a:schemeClr val="tx1"/>
              </a:solidFill>
              <a:effectLst/>
              <a:latin typeface="+mn-lt"/>
              <a:ea typeface="+mn-ea"/>
              <a:cs typeface="+mn-cs"/>
            </a:endParaRPr>
          </a:p>
          <a:p>
            <a:pPr hangingPunct="0"/>
            <a:endParaRPr lang="en-US" altLang="zh-CN" sz="1200" kern="1200" dirty="0">
              <a:solidFill>
                <a:schemeClr val="tx1"/>
              </a:solidFill>
              <a:effectLst/>
              <a:latin typeface="+mn-lt"/>
              <a:ea typeface="+mn-ea"/>
              <a:cs typeface="+mn-cs"/>
            </a:endParaRPr>
          </a:p>
          <a:p>
            <a:pPr hangingPunct="0"/>
            <a:r>
              <a:rPr lang="zh-CN" altLang="en-US" sz="1200" kern="1200" dirty="0">
                <a:solidFill>
                  <a:schemeClr val="tx1"/>
                </a:solidFill>
                <a:effectLst/>
                <a:latin typeface="+mn-lt"/>
                <a:ea typeface="+mn-ea"/>
                <a:cs typeface="+mn-cs"/>
              </a:rPr>
              <a:t>如果要核对正确性的话，工作量就更大了，还需要比较语法上的等价之类的，很麻烦。</a:t>
            </a:r>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6</a:t>
            </a:fld>
            <a:endParaRPr lang="zh-CN" altLang="en-US"/>
          </a:p>
        </p:txBody>
      </p:sp>
    </p:spTree>
    <p:extLst>
      <p:ext uri="{BB962C8B-B14F-4D97-AF65-F5344CB8AC3E}">
        <p14:creationId xmlns:p14="http://schemas.microsoft.com/office/powerpoint/2010/main" val="1380128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hangingPunct="0"/>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7</a:t>
            </a:fld>
            <a:endParaRPr lang="zh-CN" altLang="en-US"/>
          </a:p>
        </p:txBody>
      </p:sp>
    </p:spTree>
    <p:extLst>
      <p:ext uri="{BB962C8B-B14F-4D97-AF65-F5344CB8AC3E}">
        <p14:creationId xmlns:p14="http://schemas.microsoft.com/office/powerpoint/2010/main" val="325451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hangingPunct="0"/>
            <a:r>
              <a:rPr lang="en-US" altLang="zh-CN" sz="1200" kern="1200" dirty="0">
                <a:solidFill>
                  <a:schemeClr val="tx1"/>
                </a:solidFill>
                <a:effectLst/>
                <a:latin typeface="+mn-lt"/>
                <a:ea typeface="+mn-ea"/>
                <a:cs typeface="+mn-cs"/>
              </a:rPr>
              <a:t>1) For the selected tools, </a:t>
            </a:r>
            <a:r>
              <a:rPr lang="en-US" altLang="zh-CN" sz="1200" kern="1200" dirty="0" err="1">
                <a:solidFill>
                  <a:schemeClr val="tx1"/>
                </a:solidFill>
                <a:effectLst/>
                <a:latin typeface="+mn-lt"/>
                <a:ea typeface="+mn-ea"/>
                <a:cs typeface="+mn-cs"/>
              </a:rPr>
              <a:t>Nopol</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jKali</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jMutRepair</a:t>
            </a:r>
            <a:r>
              <a:rPr lang="en-US" altLang="zh-CN" sz="1200" kern="1200" dirty="0">
                <a:solidFill>
                  <a:schemeClr val="tx1"/>
                </a:solidFill>
                <a:effectLst/>
                <a:latin typeface="+mn-lt"/>
                <a:ea typeface="+mn-ea"/>
                <a:cs typeface="+mn-cs"/>
              </a:rPr>
              <a:t> are well-developed with an active GitHub community and extensively used in previous studies [25, 26, 27, 28, 29], while </a:t>
            </a:r>
            <a:r>
              <a:rPr lang="en-US" altLang="zh-CN" sz="1200" kern="1200" dirty="0" err="1">
                <a:solidFill>
                  <a:schemeClr val="tx1"/>
                </a:solidFill>
                <a:effectLst/>
                <a:latin typeface="+mn-lt"/>
                <a:ea typeface="+mn-ea"/>
                <a:cs typeface="+mn-cs"/>
              </a:rPr>
              <a:t>SimFix</a:t>
            </a:r>
            <a:r>
              <a:rPr lang="en-US" altLang="zh-CN" sz="1200" kern="1200" dirty="0">
                <a:solidFill>
                  <a:schemeClr val="tx1"/>
                </a:solidFill>
                <a:effectLst/>
                <a:latin typeface="+mn-lt"/>
                <a:ea typeface="+mn-ea"/>
                <a:cs typeface="+mn-cs"/>
              </a:rPr>
              <a:t> implements the state-of-art repair approach to successfully fix the largest number of bugs in Defects4J compared to other automated program repair technologies [40].</a:t>
            </a:r>
          </a:p>
          <a:p>
            <a:pPr hangingPunct="0"/>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All the tools we select are </a:t>
            </a:r>
            <a:r>
              <a:rPr lang="en-US" altLang="zh-CN" sz="1200" kern="1200" dirty="0" err="1">
                <a:solidFill>
                  <a:schemeClr val="tx1"/>
                </a:solidFill>
                <a:effectLst/>
                <a:latin typeface="+mn-lt"/>
                <a:ea typeface="+mn-ea"/>
                <a:cs typeface="+mn-cs"/>
              </a:rPr>
              <a:t>RFA</a:t>
            </a:r>
            <a:r>
              <a:rPr lang="en-US" altLang="zh-CN" sz="1200" kern="1200" dirty="0">
                <a:solidFill>
                  <a:schemeClr val="tx1"/>
                </a:solidFill>
                <a:effectLst/>
                <a:latin typeface="+mn-lt"/>
                <a:ea typeface="+mn-ea"/>
                <a:cs typeface="+mn-cs"/>
              </a:rPr>
              <a:t>-based tools that go through the suspicious rank list from the most suspicious statement to the least suspicious statement. The reason why we do not select </a:t>
            </a:r>
            <a:r>
              <a:rPr lang="en-US" altLang="zh-CN" sz="1200" kern="1200" dirty="0" err="1">
                <a:solidFill>
                  <a:schemeClr val="tx1"/>
                </a:solidFill>
                <a:effectLst/>
                <a:latin typeface="+mn-lt"/>
                <a:ea typeface="+mn-ea"/>
                <a:cs typeface="+mn-cs"/>
              </a:rPr>
              <a:t>SFA</a:t>
            </a:r>
            <a:r>
              <a:rPr lang="en-US" altLang="zh-CN" sz="1200" kern="1200" dirty="0">
                <a:solidFill>
                  <a:schemeClr val="tx1"/>
                </a:solidFill>
                <a:effectLst/>
                <a:latin typeface="+mn-lt"/>
                <a:ea typeface="+mn-ea"/>
                <a:cs typeface="+mn-cs"/>
              </a:rPr>
              <a:t>-based tools is that </a:t>
            </a:r>
            <a:r>
              <a:rPr lang="en-US" altLang="zh-CN" sz="1200" kern="1200" dirty="0" err="1">
                <a:solidFill>
                  <a:schemeClr val="tx1"/>
                </a:solidFill>
                <a:effectLst/>
                <a:latin typeface="+mn-lt"/>
                <a:ea typeface="+mn-ea"/>
                <a:cs typeface="+mn-cs"/>
              </a:rPr>
              <a:t>SFA</a:t>
            </a:r>
            <a:r>
              <a:rPr lang="en-US" altLang="zh-CN" sz="1200" kern="1200" dirty="0">
                <a:solidFill>
                  <a:schemeClr val="tx1"/>
                </a:solidFill>
                <a:effectLst/>
                <a:latin typeface="+mn-lt"/>
                <a:ea typeface="+mn-ea"/>
                <a:cs typeface="+mn-cs"/>
              </a:rPr>
              <a:t>-based tools cannot be transformed into </a:t>
            </a:r>
            <a:r>
              <a:rPr lang="en-US" altLang="zh-CN" sz="1200" kern="1200" dirty="0" err="1">
                <a:solidFill>
                  <a:schemeClr val="tx1"/>
                </a:solidFill>
                <a:effectLst/>
                <a:latin typeface="+mn-lt"/>
                <a:ea typeface="+mn-ea"/>
                <a:cs typeface="+mn-cs"/>
              </a:rPr>
              <a:t>RFA</a:t>
            </a:r>
            <a:r>
              <a:rPr lang="en-US" altLang="zh-CN" sz="1200" kern="1200" dirty="0">
                <a:solidFill>
                  <a:schemeClr val="tx1"/>
                </a:solidFill>
                <a:effectLst/>
                <a:latin typeface="+mn-lt"/>
                <a:ea typeface="+mn-ea"/>
                <a:cs typeface="+mn-cs"/>
              </a:rPr>
              <a:t>-based tools (see Section 6). For example, </a:t>
            </a:r>
            <a:r>
              <a:rPr lang="en-US" altLang="zh-CN" sz="1200" kern="1200" dirty="0" err="1">
                <a:solidFill>
                  <a:schemeClr val="tx1"/>
                </a:solidFill>
                <a:effectLst/>
                <a:latin typeface="+mn-lt"/>
                <a:ea typeface="+mn-ea"/>
                <a:cs typeface="+mn-cs"/>
              </a:rPr>
              <a:t>jGenprog</a:t>
            </a:r>
            <a:r>
              <a:rPr lang="en-US" altLang="zh-CN" sz="1200" kern="1200" dirty="0">
                <a:solidFill>
                  <a:schemeClr val="tx1"/>
                </a:solidFill>
                <a:effectLst/>
                <a:latin typeface="+mn-lt"/>
                <a:ea typeface="+mn-ea"/>
                <a:cs typeface="+mn-cs"/>
              </a:rPr>
              <a:t>, which can also be obtained from Astor [10], is an </a:t>
            </a:r>
            <a:r>
              <a:rPr lang="en-US" altLang="zh-CN" sz="1200" kern="1200" dirty="0" err="1">
                <a:solidFill>
                  <a:schemeClr val="tx1"/>
                </a:solidFill>
                <a:effectLst/>
                <a:latin typeface="+mn-lt"/>
                <a:ea typeface="+mn-ea"/>
                <a:cs typeface="+mn-cs"/>
              </a:rPr>
              <a:t>SFA</a:t>
            </a:r>
            <a:r>
              <a:rPr lang="en-US" altLang="zh-CN" sz="1200" kern="1200" dirty="0">
                <a:solidFill>
                  <a:schemeClr val="tx1"/>
                </a:solidFill>
                <a:effectLst/>
                <a:latin typeface="+mn-lt"/>
                <a:ea typeface="+mn-ea"/>
                <a:cs typeface="+mn-cs"/>
              </a:rPr>
              <a:t>-based tool that relies on </a:t>
            </a:r>
            <a:r>
              <a:rPr lang="en-US" altLang="zh-CN" sz="1200" kern="1200" dirty="0" err="1">
                <a:solidFill>
                  <a:schemeClr val="tx1"/>
                </a:solidFill>
                <a:effectLst/>
                <a:latin typeface="+mn-lt"/>
                <a:ea typeface="+mn-ea"/>
                <a:cs typeface="+mn-cs"/>
              </a:rPr>
              <a:t>SFA</a:t>
            </a:r>
            <a:r>
              <a:rPr lang="en-US" altLang="zh-CN" sz="1200" kern="1200" dirty="0">
                <a:solidFill>
                  <a:schemeClr val="tx1"/>
                </a:solidFill>
                <a:effectLst/>
                <a:latin typeface="+mn-lt"/>
                <a:ea typeface="+mn-ea"/>
                <a:cs typeface="+mn-cs"/>
              </a:rPr>
              <a:t> to perform the mutation operator in automated program repair due to the genetic programming algorithm [16], and thus cannot be converted into </a:t>
            </a:r>
            <a:r>
              <a:rPr lang="en-US" altLang="zh-CN" sz="1200" kern="1200" dirty="0" err="1">
                <a:solidFill>
                  <a:schemeClr val="tx1"/>
                </a:solidFill>
                <a:effectLst/>
                <a:latin typeface="+mn-lt"/>
                <a:ea typeface="+mn-ea"/>
                <a:cs typeface="+mn-cs"/>
              </a:rPr>
              <a:t>RFA</a:t>
            </a:r>
            <a:r>
              <a:rPr lang="en-US" altLang="zh-CN" sz="1200" kern="1200" dirty="0">
                <a:solidFill>
                  <a:schemeClr val="tx1"/>
                </a:solidFill>
                <a:effectLst/>
                <a:latin typeface="+mn-lt"/>
                <a:ea typeface="+mn-ea"/>
                <a:cs typeface="+mn-cs"/>
              </a:rPr>
              <a:t>-based tools. </a:t>
            </a:r>
          </a:p>
          <a:p>
            <a:pPr marL="0" marR="0" lvl="0" indent="0" algn="l" defTabSz="914400" rtl="0" eaLnBrk="1" fontAlgn="auto" latinLnBrk="0" hangingPunct="0">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0">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  Then step 1), 2) and 3) will be iterated until the rank list is empty, or a valid patch is found, or the time limit expires.</a:t>
            </a:r>
            <a:endParaRPr lang="zh-CN" altLang="zh-CN" sz="1200" kern="1200" dirty="0">
              <a:solidFill>
                <a:schemeClr val="tx1"/>
              </a:solidFill>
              <a:effectLst/>
              <a:latin typeface="+mn-lt"/>
              <a:ea typeface="+mn-ea"/>
              <a:cs typeface="+mn-cs"/>
            </a:endParaRPr>
          </a:p>
          <a:p>
            <a:pPr hangingPunct="0"/>
            <a:endParaRPr lang="en-US" altLang="zh-CN" sz="1200" kern="1200" dirty="0">
              <a:solidFill>
                <a:schemeClr val="tx1"/>
              </a:solidFill>
              <a:effectLst/>
              <a:latin typeface="+mn-lt"/>
              <a:ea typeface="+mn-ea"/>
              <a:cs typeface="+mn-cs"/>
            </a:endParaRPr>
          </a:p>
          <a:p>
            <a:pPr hangingPunct="0"/>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8</a:t>
            </a:fld>
            <a:endParaRPr lang="zh-CN" altLang="en-US"/>
          </a:p>
        </p:txBody>
      </p:sp>
    </p:spTree>
    <p:extLst>
      <p:ext uri="{BB962C8B-B14F-4D97-AF65-F5344CB8AC3E}">
        <p14:creationId xmlns:p14="http://schemas.microsoft.com/office/powerpoint/2010/main" val="1074021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hangingPunct="0"/>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9</a:t>
            </a:fld>
            <a:endParaRPr lang="zh-CN" altLang="en-US"/>
          </a:p>
        </p:txBody>
      </p:sp>
    </p:spTree>
    <p:extLst>
      <p:ext uri="{BB962C8B-B14F-4D97-AF65-F5344CB8AC3E}">
        <p14:creationId xmlns:p14="http://schemas.microsoft.com/office/powerpoint/2010/main" val="701366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hangingPunct="0"/>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10</a:t>
            </a:fld>
            <a:endParaRPr lang="zh-CN" altLang="en-US"/>
          </a:p>
        </p:txBody>
      </p:sp>
    </p:spTree>
    <p:extLst>
      <p:ext uri="{BB962C8B-B14F-4D97-AF65-F5344CB8AC3E}">
        <p14:creationId xmlns:p14="http://schemas.microsoft.com/office/powerpoint/2010/main" val="1471982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hangingPunct="0"/>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11</a:t>
            </a:fld>
            <a:endParaRPr lang="zh-CN" altLang="en-US"/>
          </a:p>
        </p:txBody>
      </p:sp>
    </p:spTree>
    <p:extLst>
      <p:ext uri="{BB962C8B-B14F-4D97-AF65-F5344CB8AC3E}">
        <p14:creationId xmlns:p14="http://schemas.microsoft.com/office/powerpoint/2010/main" val="1508775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hangingPunct="0"/>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12</a:t>
            </a:fld>
            <a:endParaRPr lang="zh-CN" altLang="en-US"/>
          </a:p>
        </p:txBody>
      </p:sp>
    </p:spTree>
    <p:extLst>
      <p:ext uri="{BB962C8B-B14F-4D97-AF65-F5344CB8AC3E}">
        <p14:creationId xmlns:p14="http://schemas.microsoft.com/office/powerpoint/2010/main" val="1492297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19866" name="Rectangle 9674"/>
          <p:cNvSpPr>
            <a:spLocks noChangeArrowheads="1"/>
          </p:cNvSpPr>
          <p:nvPr/>
        </p:nvSpPr>
        <p:spPr bwMode="auto">
          <a:xfrm>
            <a:off x="-1588" y="0"/>
            <a:ext cx="12193588" cy="6913563"/>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p:cNvGrpSpPr/>
          <p:nvPr userDrawn="1"/>
        </p:nvGrpSpPr>
        <p:grpSpPr>
          <a:xfrm>
            <a:off x="3365501" y="893687"/>
            <a:ext cx="5461000" cy="4588780"/>
            <a:chOff x="3743325" y="1325563"/>
            <a:chExt cx="4949825" cy="4159250"/>
          </a:xfrm>
        </p:grpSpPr>
        <p:sp>
          <p:nvSpPr>
            <p:cNvPr id="19867" name="Freeform 9675"/>
            <p:cNvSpPr>
              <a:spLocks/>
            </p:cNvSpPr>
            <p:nvPr/>
          </p:nvSpPr>
          <p:spPr bwMode="auto">
            <a:xfrm>
              <a:off x="4579938" y="1325563"/>
              <a:ext cx="3162300" cy="4159250"/>
            </a:xfrm>
            <a:custGeom>
              <a:avLst/>
              <a:gdLst>
                <a:gd name="T0" fmla="*/ 1109 w 1667"/>
                <a:gd name="T1" fmla="*/ 572 h 2192"/>
                <a:gd name="T2" fmla="*/ 1109 w 1667"/>
                <a:gd name="T3" fmla="*/ 172 h 2192"/>
                <a:gd name="T4" fmla="*/ 1162 w 1667"/>
                <a:gd name="T5" fmla="*/ 172 h 2192"/>
                <a:gd name="T6" fmla="*/ 1213 w 1667"/>
                <a:gd name="T7" fmla="*/ 100 h 2192"/>
                <a:gd name="T8" fmla="*/ 1213 w 1667"/>
                <a:gd name="T9" fmla="*/ 52 h 2192"/>
                <a:gd name="T10" fmla="*/ 1162 w 1667"/>
                <a:gd name="T11" fmla="*/ 0 h 2192"/>
                <a:gd name="T12" fmla="*/ 516 w 1667"/>
                <a:gd name="T13" fmla="*/ 0 h 2192"/>
                <a:gd name="T14" fmla="*/ 445 w 1667"/>
                <a:gd name="T15" fmla="*/ 52 h 2192"/>
                <a:gd name="T16" fmla="*/ 445 w 1667"/>
                <a:gd name="T17" fmla="*/ 100 h 2192"/>
                <a:gd name="T18" fmla="*/ 516 w 1667"/>
                <a:gd name="T19" fmla="*/ 172 h 2192"/>
                <a:gd name="T20" fmla="*/ 553 w 1667"/>
                <a:gd name="T21" fmla="*/ 172 h 2192"/>
                <a:gd name="T22" fmla="*/ 553 w 1667"/>
                <a:gd name="T23" fmla="*/ 571 h 2192"/>
                <a:gd name="T24" fmla="*/ 0 w 1667"/>
                <a:gd name="T25" fmla="*/ 1358 h 2192"/>
                <a:gd name="T26" fmla="*/ 837 w 1667"/>
                <a:gd name="T27" fmla="*/ 2192 h 2192"/>
                <a:gd name="T28" fmla="*/ 1667 w 1667"/>
                <a:gd name="T29" fmla="*/ 1358 h 2192"/>
                <a:gd name="T30" fmla="*/ 1109 w 1667"/>
                <a:gd name="T31" fmla="*/ 57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7" h="2192">
                  <a:moveTo>
                    <a:pt x="1109" y="572"/>
                  </a:moveTo>
                  <a:cubicBezTo>
                    <a:pt x="1109" y="172"/>
                    <a:pt x="1109" y="172"/>
                    <a:pt x="1109" y="172"/>
                  </a:cubicBezTo>
                  <a:cubicBezTo>
                    <a:pt x="1162" y="172"/>
                    <a:pt x="1162" y="172"/>
                    <a:pt x="1162" y="172"/>
                  </a:cubicBezTo>
                  <a:cubicBezTo>
                    <a:pt x="1196" y="172"/>
                    <a:pt x="1213" y="134"/>
                    <a:pt x="1213" y="100"/>
                  </a:cubicBezTo>
                  <a:cubicBezTo>
                    <a:pt x="1213" y="52"/>
                    <a:pt x="1213" y="52"/>
                    <a:pt x="1213" y="52"/>
                  </a:cubicBezTo>
                  <a:cubicBezTo>
                    <a:pt x="1213" y="18"/>
                    <a:pt x="1196" y="0"/>
                    <a:pt x="1162" y="0"/>
                  </a:cubicBezTo>
                  <a:cubicBezTo>
                    <a:pt x="516" y="0"/>
                    <a:pt x="516" y="0"/>
                    <a:pt x="516" y="0"/>
                  </a:cubicBezTo>
                  <a:cubicBezTo>
                    <a:pt x="482" y="0"/>
                    <a:pt x="445" y="18"/>
                    <a:pt x="445" y="52"/>
                  </a:cubicBezTo>
                  <a:cubicBezTo>
                    <a:pt x="445" y="100"/>
                    <a:pt x="445" y="100"/>
                    <a:pt x="445" y="100"/>
                  </a:cubicBezTo>
                  <a:cubicBezTo>
                    <a:pt x="445" y="134"/>
                    <a:pt x="482" y="172"/>
                    <a:pt x="516" y="172"/>
                  </a:cubicBezTo>
                  <a:cubicBezTo>
                    <a:pt x="553" y="172"/>
                    <a:pt x="553" y="172"/>
                    <a:pt x="553" y="172"/>
                  </a:cubicBezTo>
                  <a:cubicBezTo>
                    <a:pt x="553" y="571"/>
                    <a:pt x="553" y="571"/>
                    <a:pt x="553" y="571"/>
                  </a:cubicBezTo>
                  <a:cubicBezTo>
                    <a:pt x="229" y="685"/>
                    <a:pt x="0" y="994"/>
                    <a:pt x="0" y="1358"/>
                  </a:cubicBezTo>
                  <a:cubicBezTo>
                    <a:pt x="0" y="1819"/>
                    <a:pt x="376" y="2192"/>
                    <a:pt x="837" y="2192"/>
                  </a:cubicBezTo>
                  <a:cubicBezTo>
                    <a:pt x="1298" y="2192"/>
                    <a:pt x="1667" y="1819"/>
                    <a:pt x="1667" y="1358"/>
                  </a:cubicBezTo>
                  <a:cubicBezTo>
                    <a:pt x="1667" y="996"/>
                    <a:pt x="1433" y="688"/>
                    <a:pt x="1109" y="572"/>
                  </a:cubicBezTo>
                  <a:close/>
                </a:path>
              </a:pathLst>
            </a:custGeom>
            <a:noFill/>
            <a:ln w="30163" cap="flat">
              <a:solidFill>
                <a:srgbClr val="D9D6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868" name="Rectangle 9676"/>
            <p:cNvSpPr>
              <a:spLocks noChangeArrowheads="1"/>
            </p:cNvSpPr>
            <p:nvPr userDrawn="1"/>
          </p:nvSpPr>
          <p:spPr bwMode="auto">
            <a:xfrm>
              <a:off x="3743325" y="3104088"/>
              <a:ext cx="4949825" cy="1216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p:ph type="subTitle" idx="1" hasCustomPrompt="1"/>
          </p:nvPr>
        </p:nvSpPr>
        <p:spPr>
          <a:xfrm>
            <a:off x="3521075" y="3719272"/>
            <a:ext cx="5149850" cy="459898"/>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dirty="0"/>
              <a:t>单击添加学院名称 </a:t>
            </a:r>
            <a:r>
              <a:rPr lang="en-US" altLang="zh-CN" dirty="0"/>
              <a:t>/ </a:t>
            </a:r>
            <a:r>
              <a:rPr lang="zh-CN" altLang="en-US" dirty="0"/>
              <a:t>专业名称</a:t>
            </a:r>
          </a:p>
        </p:txBody>
      </p:sp>
      <p:sp>
        <p:nvSpPr>
          <p:cNvPr id="9802" name="标题 1"/>
          <p:cNvSpPr>
            <a:spLocks noGrp="1"/>
          </p:cNvSpPr>
          <p:nvPr>
            <p:ph type="ctrTitle" hasCustomPrompt="1"/>
          </p:nvPr>
        </p:nvSpPr>
        <p:spPr>
          <a:xfrm>
            <a:off x="3521075" y="2716611"/>
            <a:ext cx="5149850" cy="1117451"/>
          </a:xfrm>
        </p:spPr>
        <p:txBody>
          <a:bodyPr anchor="ctr">
            <a:normAutofit/>
          </a:bodyPr>
          <a:lstStyle>
            <a:lvl1pPr algn="ctr">
              <a:defRPr sz="3600">
                <a:solidFill>
                  <a:schemeClr val="bg1"/>
                </a:solidFill>
              </a:defRPr>
            </a:lvl1pPr>
          </a:lstStyle>
          <a:p>
            <a:r>
              <a:rPr lang="zh-CN" altLang="en-US" dirty="0"/>
              <a:t>毕业论文答辩</a:t>
            </a:r>
            <a:r>
              <a:rPr lang="en-US" altLang="zh-CN" dirty="0"/>
              <a:t>PPT</a:t>
            </a:r>
            <a:r>
              <a:rPr lang="zh-CN" altLang="en-US" dirty="0"/>
              <a:t>模板</a:t>
            </a:r>
          </a:p>
        </p:txBody>
      </p:sp>
      <p:sp>
        <p:nvSpPr>
          <p:cNvPr id="19870" name="Rectangle 9678"/>
          <p:cNvSpPr>
            <a:spLocks noChangeArrowheads="1"/>
          </p:cNvSpPr>
          <p:nvPr/>
        </p:nvSpPr>
        <p:spPr bwMode="auto">
          <a:xfrm>
            <a:off x="6000750" y="2600702"/>
            <a:ext cx="230188" cy="38100"/>
          </a:xfrm>
          <a:prstGeom prst="rect">
            <a:avLst/>
          </a:prstGeom>
          <a:solidFill>
            <a:srgbClr val="D9D6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71" name="Rectangle 9679"/>
          <p:cNvSpPr>
            <a:spLocks noChangeArrowheads="1"/>
          </p:cNvSpPr>
          <p:nvPr/>
        </p:nvSpPr>
        <p:spPr bwMode="auto">
          <a:xfrm>
            <a:off x="6097588" y="2507039"/>
            <a:ext cx="36513" cy="228600"/>
          </a:xfrm>
          <a:prstGeom prst="rect">
            <a:avLst/>
          </a:prstGeom>
          <a:solidFill>
            <a:srgbClr val="D9D6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userDrawn="1"/>
        </p:nvGrpSpPr>
        <p:grpSpPr>
          <a:xfrm>
            <a:off x="9028776" y="893687"/>
            <a:ext cx="1294749" cy="1375305"/>
            <a:chOff x="9263063" y="1273175"/>
            <a:chExt cx="1403350" cy="1490663"/>
          </a:xfrm>
        </p:grpSpPr>
        <p:sp>
          <p:nvSpPr>
            <p:cNvPr id="9792" name="Line 9680"/>
            <p:cNvSpPr>
              <a:spLocks noChangeShapeType="1"/>
            </p:cNvSpPr>
            <p:nvPr/>
          </p:nvSpPr>
          <p:spPr bwMode="auto">
            <a:xfrm flipH="1">
              <a:off x="9645650" y="1273175"/>
              <a:ext cx="1020763" cy="992188"/>
            </a:xfrm>
            <a:prstGeom prst="line">
              <a:avLst/>
            </a:prstGeom>
            <a:noFill/>
            <a:ln w="7938" cap="flat">
              <a:solidFill>
                <a:srgbClr val="D9D6A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93" name="Line 9681"/>
            <p:cNvSpPr>
              <a:spLocks noChangeShapeType="1"/>
            </p:cNvSpPr>
            <p:nvPr/>
          </p:nvSpPr>
          <p:spPr bwMode="auto">
            <a:xfrm flipH="1">
              <a:off x="9263063" y="1768475"/>
              <a:ext cx="1017588" cy="995363"/>
            </a:xfrm>
            <a:prstGeom prst="line">
              <a:avLst/>
            </a:prstGeom>
            <a:noFill/>
            <a:ln w="7938" cap="flat">
              <a:solidFill>
                <a:srgbClr val="D9D6A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3"/>
          <p:cNvGrpSpPr/>
          <p:nvPr userDrawn="1"/>
        </p:nvGrpSpPr>
        <p:grpSpPr>
          <a:xfrm>
            <a:off x="1602707" y="3133423"/>
            <a:ext cx="1337733" cy="1419356"/>
            <a:chOff x="1752600" y="4395788"/>
            <a:chExt cx="1404938" cy="1490662"/>
          </a:xfrm>
        </p:grpSpPr>
        <p:sp>
          <p:nvSpPr>
            <p:cNvPr id="9794" name="Line 9682"/>
            <p:cNvSpPr>
              <a:spLocks noChangeShapeType="1"/>
            </p:cNvSpPr>
            <p:nvPr/>
          </p:nvSpPr>
          <p:spPr bwMode="auto">
            <a:xfrm flipH="1">
              <a:off x="2138363" y="4395788"/>
              <a:ext cx="1019175" cy="993775"/>
            </a:xfrm>
            <a:prstGeom prst="line">
              <a:avLst/>
            </a:prstGeom>
            <a:noFill/>
            <a:ln w="7938" cap="flat">
              <a:solidFill>
                <a:srgbClr val="D9D6A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95" name="Line 9683"/>
            <p:cNvSpPr>
              <a:spLocks noChangeShapeType="1"/>
            </p:cNvSpPr>
            <p:nvPr/>
          </p:nvSpPr>
          <p:spPr bwMode="auto">
            <a:xfrm flipH="1">
              <a:off x="1752600" y="4892675"/>
              <a:ext cx="1019175" cy="993775"/>
            </a:xfrm>
            <a:prstGeom prst="line">
              <a:avLst/>
            </a:prstGeom>
            <a:noFill/>
            <a:ln w="7938" cap="flat">
              <a:solidFill>
                <a:srgbClr val="D9D6A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文本占位符 13"/>
          <p:cNvSpPr>
            <a:spLocks noGrp="1"/>
          </p:cNvSpPr>
          <p:nvPr>
            <p:ph type="body" sz="quarter" idx="10" hasCustomPrompt="1"/>
          </p:nvPr>
        </p:nvSpPr>
        <p:spPr>
          <a:xfrm>
            <a:off x="5011739" y="4358347"/>
            <a:ext cx="2168524" cy="371475"/>
          </a:xfrm>
        </p:spPr>
        <p:txBody>
          <a:bodyPr anchor="ctr">
            <a:normAutofit/>
          </a:bodyPr>
          <a:lstStyle>
            <a:lvl1pPr marL="0" indent="0" algn="ctr">
              <a:buNone/>
              <a:defRPr sz="1500" b="1">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答辩人</a:t>
            </a:r>
          </a:p>
        </p:txBody>
      </p:sp>
      <p:sp>
        <p:nvSpPr>
          <p:cNvPr id="18" name="文本占位符 13"/>
          <p:cNvSpPr>
            <a:spLocks noGrp="1"/>
          </p:cNvSpPr>
          <p:nvPr>
            <p:ph type="body" sz="quarter" idx="11" hasCustomPrompt="1"/>
          </p:nvPr>
        </p:nvSpPr>
        <p:spPr>
          <a:xfrm>
            <a:off x="5013326" y="4729822"/>
            <a:ext cx="2168524" cy="371475"/>
          </a:xfrm>
        </p:spPr>
        <p:txBody>
          <a:bodyPr anchor="ctr">
            <a:normAutofit/>
          </a:bodyPr>
          <a:lstStyle>
            <a:lvl1pPr marL="0" indent="0" algn="ctr">
              <a:buNone/>
              <a:defRPr sz="1500" b="1">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a:t>指导老师</a:t>
            </a:r>
          </a:p>
        </p:txBody>
      </p:sp>
      <p:grpSp>
        <p:nvGrpSpPr>
          <p:cNvPr id="19" name="组合 18"/>
          <p:cNvGrpSpPr/>
          <p:nvPr userDrawn="1"/>
        </p:nvGrpSpPr>
        <p:grpSpPr>
          <a:xfrm>
            <a:off x="-1254020" y="5504314"/>
            <a:ext cx="6935787" cy="2524125"/>
            <a:chOff x="2405063" y="1201738"/>
            <a:chExt cx="6935787" cy="2524125"/>
          </a:xfrm>
        </p:grpSpPr>
        <p:sp>
          <p:nvSpPr>
            <p:cNvPr id="20" name="Freeform 5"/>
            <p:cNvSpPr>
              <a:spLocks/>
            </p:cNvSpPr>
            <p:nvPr userDrawn="1"/>
          </p:nvSpPr>
          <p:spPr bwMode="auto">
            <a:xfrm>
              <a:off x="5815013" y="1671638"/>
              <a:ext cx="463550" cy="284163"/>
            </a:xfrm>
            <a:custGeom>
              <a:avLst/>
              <a:gdLst>
                <a:gd name="T0" fmla="*/ 0 w 318"/>
                <a:gd name="T1" fmla="*/ 195 h 195"/>
                <a:gd name="T2" fmla="*/ 318 w 318"/>
                <a:gd name="T3" fmla="*/ 47 h 195"/>
              </a:gdLst>
              <a:ahLst/>
              <a:cxnLst>
                <a:cxn ang="0">
                  <a:pos x="T0" y="T1"/>
                </a:cxn>
                <a:cxn ang="0">
                  <a:pos x="T2" y="T3"/>
                </a:cxn>
              </a:cxnLst>
              <a:rect l="0" t="0" r="r" b="b"/>
              <a:pathLst>
                <a:path w="318" h="195">
                  <a:moveTo>
                    <a:pt x="0" y="195"/>
                  </a:moveTo>
                  <a:cubicBezTo>
                    <a:pt x="47" y="67"/>
                    <a:pt x="190" y="0"/>
                    <a:pt x="318" y="47"/>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
            <p:cNvSpPr>
              <a:spLocks/>
            </p:cNvSpPr>
            <p:nvPr userDrawn="1"/>
          </p:nvSpPr>
          <p:spPr bwMode="auto">
            <a:xfrm>
              <a:off x="5892800" y="1763713"/>
              <a:ext cx="358775" cy="220663"/>
            </a:xfrm>
            <a:custGeom>
              <a:avLst/>
              <a:gdLst>
                <a:gd name="T0" fmla="*/ 0 w 246"/>
                <a:gd name="T1" fmla="*/ 151 h 151"/>
                <a:gd name="T2" fmla="*/ 246 w 246"/>
                <a:gd name="T3" fmla="*/ 36 h 151"/>
              </a:gdLst>
              <a:ahLst/>
              <a:cxnLst>
                <a:cxn ang="0">
                  <a:pos x="T0" y="T1"/>
                </a:cxn>
                <a:cxn ang="0">
                  <a:pos x="T2" y="T3"/>
                </a:cxn>
              </a:cxnLst>
              <a:rect l="0" t="0" r="r" b="b"/>
              <a:pathLst>
                <a:path w="246" h="151">
                  <a:moveTo>
                    <a:pt x="0" y="151"/>
                  </a:moveTo>
                  <a:cubicBezTo>
                    <a:pt x="36" y="52"/>
                    <a:pt x="146" y="0"/>
                    <a:pt x="246" y="36"/>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7"/>
            <p:cNvSpPr>
              <a:spLocks/>
            </p:cNvSpPr>
            <p:nvPr userDrawn="1"/>
          </p:nvSpPr>
          <p:spPr bwMode="auto">
            <a:xfrm>
              <a:off x="5972175" y="1858963"/>
              <a:ext cx="250825" cy="153988"/>
            </a:xfrm>
            <a:custGeom>
              <a:avLst/>
              <a:gdLst>
                <a:gd name="T0" fmla="*/ 0 w 173"/>
                <a:gd name="T1" fmla="*/ 106 h 106"/>
                <a:gd name="T2" fmla="*/ 173 w 173"/>
                <a:gd name="T3" fmla="*/ 25 h 106"/>
              </a:gdLst>
              <a:ahLst/>
              <a:cxnLst>
                <a:cxn ang="0">
                  <a:pos x="T0" y="T1"/>
                </a:cxn>
                <a:cxn ang="0">
                  <a:pos x="T2" y="T3"/>
                </a:cxn>
              </a:cxnLst>
              <a:rect l="0" t="0" r="r" b="b"/>
              <a:pathLst>
                <a:path w="173" h="106">
                  <a:moveTo>
                    <a:pt x="0" y="106"/>
                  </a:moveTo>
                  <a:cubicBezTo>
                    <a:pt x="25" y="36"/>
                    <a:pt x="103" y="0"/>
                    <a:pt x="173" y="25"/>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
            <p:cNvSpPr>
              <a:spLocks/>
            </p:cNvSpPr>
            <p:nvPr userDrawn="1"/>
          </p:nvSpPr>
          <p:spPr bwMode="auto">
            <a:xfrm>
              <a:off x="6084888" y="1993900"/>
              <a:ext cx="117475" cy="119063"/>
            </a:xfrm>
            <a:custGeom>
              <a:avLst/>
              <a:gdLst>
                <a:gd name="T0" fmla="*/ 72 w 80"/>
                <a:gd name="T1" fmla="*/ 26 h 81"/>
                <a:gd name="T2" fmla="*/ 25 w 80"/>
                <a:gd name="T3" fmla="*/ 8 h 81"/>
                <a:gd name="T4" fmla="*/ 8 w 80"/>
                <a:gd name="T5" fmla="*/ 55 h 81"/>
                <a:gd name="T6" fmla="*/ 55 w 80"/>
                <a:gd name="T7" fmla="*/ 73 h 81"/>
                <a:gd name="T8" fmla="*/ 72 w 80"/>
                <a:gd name="T9" fmla="*/ 26 h 81"/>
              </a:gdLst>
              <a:ahLst/>
              <a:cxnLst>
                <a:cxn ang="0">
                  <a:pos x="T0" y="T1"/>
                </a:cxn>
                <a:cxn ang="0">
                  <a:pos x="T2" y="T3"/>
                </a:cxn>
                <a:cxn ang="0">
                  <a:pos x="T4" y="T5"/>
                </a:cxn>
                <a:cxn ang="0">
                  <a:pos x="T6" y="T7"/>
                </a:cxn>
                <a:cxn ang="0">
                  <a:pos x="T8" y="T9"/>
                </a:cxn>
              </a:cxnLst>
              <a:rect l="0" t="0" r="r" b="b"/>
              <a:pathLst>
                <a:path w="80" h="81">
                  <a:moveTo>
                    <a:pt x="72" y="26"/>
                  </a:moveTo>
                  <a:cubicBezTo>
                    <a:pt x="64" y="8"/>
                    <a:pt x="43" y="0"/>
                    <a:pt x="25" y="8"/>
                  </a:cubicBezTo>
                  <a:cubicBezTo>
                    <a:pt x="7" y="17"/>
                    <a:pt x="0" y="38"/>
                    <a:pt x="8" y="55"/>
                  </a:cubicBezTo>
                  <a:cubicBezTo>
                    <a:pt x="16" y="73"/>
                    <a:pt x="37" y="81"/>
                    <a:pt x="55" y="73"/>
                  </a:cubicBezTo>
                  <a:cubicBezTo>
                    <a:pt x="73" y="64"/>
                    <a:pt x="80" y="43"/>
                    <a:pt x="72" y="26"/>
                  </a:cubicBez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9"/>
            <p:cNvSpPr>
              <a:spLocks/>
            </p:cNvSpPr>
            <p:nvPr userDrawn="1"/>
          </p:nvSpPr>
          <p:spPr bwMode="auto">
            <a:xfrm>
              <a:off x="3705225" y="3251200"/>
              <a:ext cx="417513" cy="419100"/>
            </a:xfrm>
            <a:custGeom>
              <a:avLst/>
              <a:gdLst>
                <a:gd name="T0" fmla="*/ 190 w 286"/>
                <a:gd name="T1" fmla="*/ 233 h 287"/>
                <a:gd name="T2" fmla="*/ 249 w 286"/>
                <a:gd name="T3" fmla="*/ 173 h 287"/>
                <a:gd name="T4" fmla="*/ 247 w 286"/>
                <a:gd name="T5" fmla="*/ 37 h 287"/>
                <a:gd name="T6" fmla="*/ 112 w 286"/>
                <a:gd name="T7" fmla="*/ 38 h 287"/>
                <a:gd name="T8" fmla="*/ 22 w 286"/>
                <a:gd name="T9" fmla="*/ 130 h 287"/>
                <a:gd name="T10" fmla="*/ 23 w 286"/>
                <a:gd name="T11" fmla="*/ 209 h 287"/>
                <a:gd name="T12" fmla="*/ 80 w 286"/>
                <a:gd name="T13" fmla="*/ 265 h 287"/>
                <a:gd name="T14" fmla="*/ 159 w 286"/>
                <a:gd name="T15" fmla="*/ 264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87">
                  <a:moveTo>
                    <a:pt x="190" y="233"/>
                  </a:moveTo>
                  <a:cubicBezTo>
                    <a:pt x="249" y="173"/>
                    <a:pt x="249" y="173"/>
                    <a:pt x="249" y="173"/>
                  </a:cubicBezTo>
                  <a:cubicBezTo>
                    <a:pt x="286" y="135"/>
                    <a:pt x="285" y="74"/>
                    <a:pt x="247" y="37"/>
                  </a:cubicBezTo>
                  <a:cubicBezTo>
                    <a:pt x="209" y="0"/>
                    <a:pt x="149" y="0"/>
                    <a:pt x="112" y="38"/>
                  </a:cubicBezTo>
                  <a:cubicBezTo>
                    <a:pt x="22" y="130"/>
                    <a:pt x="22" y="130"/>
                    <a:pt x="22" y="130"/>
                  </a:cubicBezTo>
                  <a:cubicBezTo>
                    <a:pt x="0" y="152"/>
                    <a:pt x="1" y="187"/>
                    <a:pt x="23" y="209"/>
                  </a:cubicBezTo>
                  <a:cubicBezTo>
                    <a:pt x="80" y="265"/>
                    <a:pt x="80" y="265"/>
                    <a:pt x="80" y="265"/>
                  </a:cubicBezTo>
                  <a:cubicBezTo>
                    <a:pt x="102" y="287"/>
                    <a:pt x="138" y="286"/>
                    <a:pt x="159" y="264"/>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0"/>
            <p:cNvSpPr>
              <a:spLocks/>
            </p:cNvSpPr>
            <p:nvPr userDrawn="1"/>
          </p:nvSpPr>
          <p:spPr bwMode="auto">
            <a:xfrm>
              <a:off x="3970338" y="3073400"/>
              <a:ext cx="744538" cy="328613"/>
            </a:xfrm>
            <a:custGeom>
              <a:avLst/>
              <a:gdLst>
                <a:gd name="T0" fmla="*/ 0 w 510"/>
                <a:gd name="T1" fmla="*/ 226 h 226"/>
                <a:gd name="T2" fmla="*/ 65 w 510"/>
                <a:gd name="T3" fmla="*/ 159 h 226"/>
                <a:gd name="T4" fmla="*/ 99 w 510"/>
                <a:gd name="T5" fmla="*/ 126 h 226"/>
                <a:gd name="T6" fmla="*/ 266 w 510"/>
                <a:gd name="T7" fmla="*/ 113 h 226"/>
                <a:gd name="T8" fmla="*/ 266 w 510"/>
                <a:gd name="T9" fmla="*/ 113 h 226"/>
                <a:gd name="T10" fmla="*/ 446 w 510"/>
                <a:gd name="T11" fmla="*/ 84 h 226"/>
                <a:gd name="T12" fmla="*/ 510 w 510"/>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510" h="226">
                  <a:moveTo>
                    <a:pt x="0" y="226"/>
                  </a:moveTo>
                  <a:cubicBezTo>
                    <a:pt x="65" y="159"/>
                    <a:pt x="65" y="159"/>
                    <a:pt x="65" y="159"/>
                  </a:cubicBezTo>
                  <a:cubicBezTo>
                    <a:pt x="99" y="126"/>
                    <a:pt x="99" y="126"/>
                    <a:pt x="99" y="126"/>
                  </a:cubicBezTo>
                  <a:cubicBezTo>
                    <a:pt x="144" y="82"/>
                    <a:pt x="214" y="76"/>
                    <a:pt x="266" y="113"/>
                  </a:cubicBezTo>
                  <a:cubicBezTo>
                    <a:pt x="266" y="113"/>
                    <a:pt x="266" y="113"/>
                    <a:pt x="266" y="113"/>
                  </a:cubicBezTo>
                  <a:cubicBezTo>
                    <a:pt x="324" y="153"/>
                    <a:pt x="403" y="140"/>
                    <a:pt x="446" y="84"/>
                  </a:cubicBezTo>
                  <a:cubicBezTo>
                    <a:pt x="510" y="0"/>
                    <a:pt x="510" y="0"/>
                    <a:pt x="510" y="0"/>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1"/>
            <p:cNvSpPr>
              <a:spLocks/>
            </p:cNvSpPr>
            <p:nvPr userDrawn="1"/>
          </p:nvSpPr>
          <p:spPr bwMode="auto">
            <a:xfrm>
              <a:off x="3833813" y="3343275"/>
              <a:ext cx="200025" cy="195263"/>
            </a:xfrm>
            <a:custGeom>
              <a:avLst/>
              <a:gdLst>
                <a:gd name="T0" fmla="*/ 0 w 137"/>
                <a:gd name="T1" fmla="*/ 0 h 134"/>
                <a:gd name="T2" fmla="*/ 137 w 137"/>
                <a:gd name="T3" fmla="*/ 134 h 134"/>
              </a:gdLst>
              <a:ahLst/>
              <a:cxnLst>
                <a:cxn ang="0">
                  <a:pos x="T0" y="T1"/>
                </a:cxn>
                <a:cxn ang="0">
                  <a:pos x="T2" y="T3"/>
                </a:cxn>
              </a:cxnLst>
              <a:rect l="0" t="0" r="r" b="b"/>
              <a:pathLst>
                <a:path w="137" h="134">
                  <a:moveTo>
                    <a:pt x="0" y="0"/>
                  </a:moveTo>
                  <a:cubicBezTo>
                    <a:pt x="2" y="2"/>
                    <a:pt x="137" y="134"/>
                    <a:pt x="137" y="134"/>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2"/>
            <p:cNvSpPr>
              <a:spLocks/>
            </p:cNvSpPr>
            <p:nvPr userDrawn="1"/>
          </p:nvSpPr>
          <p:spPr bwMode="auto">
            <a:xfrm>
              <a:off x="3978275" y="1624013"/>
              <a:ext cx="1622425" cy="1295400"/>
            </a:xfrm>
            <a:custGeom>
              <a:avLst/>
              <a:gdLst>
                <a:gd name="T0" fmla="*/ 1089 w 1113"/>
                <a:gd name="T1" fmla="*/ 554 h 888"/>
                <a:gd name="T2" fmla="*/ 1113 w 1113"/>
                <a:gd name="T3" fmla="*/ 649 h 888"/>
                <a:gd name="T4" fmla="*/ 155 w 1113"/>
                <a:gd name="T5" fmla="*/ 888 h 888"/>
                <a:gd name="T6" fmla="*/ 13 w 1113"/>
                <a:gd name="T7" fmla="*/ 319 h 888"/>
                <a:gd name="T8" fmla="*/ 80 w 1113"/>
                <a:gd name="T9" fmla="*/ 207 h 888"/>
                <a:gd name="T10" fmla="*/ 859 w 1113"/>
                <a:gd name="T11" fmla="*/ 12 h 888"/>
                <a:gd name="T12" fmla="*/ 971 w 1113"/>
                <a:gd name="T13" fmla="*/ 80 h 888"/>
                <a:gd name="T14" fmla="*/ 1066 w 1113"/>
                <a:gd name="T15" fmla="*/ 46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888">
                  <a:moveTo>
                    <a:pt x="1089" y="554"/>
                  </a:moveTo>
                  <a:cubicBezTo>
                    <a:pt x="1113" y="649"/>
                    <a:pt x="1113" y="649"/>
                    <a:pt x="1113" y="649"/>
                  </a:cubicBezTo>
                  <a:cubicBezTo>
                    <a:pt x="155" y="888"/>
                    <a:pt x="155" y="888"/>
                    <a:pt x="155" y="888"/>
                  </a:cubicBezTo>
                  <a:cubicBezTo>
                    <a:pt x="13" y="319"/>
                    <a:pt x="13" y="319"/>
                    <a:pt x="13" y="319"/>
                  </a:cubicBezTo>
                  <a:cubicBezTo>
                    <a:pt x="0" y="269"/>
                    <a:pt x="30" y="219"/>
                    <a:pt x="80" y="207"/>
                  </a:cubicBezTo>
                  <a:cubicBezTo>
                    <a:pt x="859" y="12"/>
                    <a:pt x="859" y="12"/>
                    <a:pt x="859" y="12"/>
                  </a:cubicBezTo>
                  <a:cubicBezTo>
                    <a:pt x="908" y="0"/>
                    <a:pt x="959" y="30"/>
                    <a:pt x="971" y="80"/>
                  </a:cubicBezTo>
                  <a:cubicBezTo>
                    <a:pt x="1066" y="460"/>
                    <a:pt x="1066" y="460"/>
                    <a:pt x="1066" y="460"/>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
            <p:cNvSpPr>
              <a:spLocks/>
            </p:cNvSpPr>
            <p:nvPr userDrawn="1"/>
          </p:nvSpPr>
          <p:spPr bwMode="auto">
            <a:xfrm>
              <a:off x="4089400" y="1739900"/>
              <a:ext cx="1385888" cy="1019175"/>
            </a:xfrm>
            <a:custGeom>
              <a:avLst/>
              <a:gdLst>
                <a:gd name="T0" fmla="*/ 929 w 951"/>
                <a:gd name="T1" fmla="*/ 401 h 698"/>
                <a:gd name="T2" fmla="*/ 951 w 951"/>
                <a:gd name="T3" fmla="*/ 490 h 698"/>
                <a:gd name="T4" fmla="*/ 118 w 951"/>
                <a:gd name="T5" fmla="*/ 698 h 698"/>
                <a:gd name="T6" fmla="*/ 7 w 951"/>
                <a:gd name="T7" fmla="*/ 255 h 698"/>
                <a:gd name="T8" fmla="*/ 46 w 951"/>
                <a:gd name="T9" fmla="*/ 189 h 698"/>
                <a:gd name="T10" fmla="*/ 775 w 951"/>
                <a:gd name="T11" fmla="*/ 8 h 698"/>
                <a:gd name="T12" fmla="*/ 840 w 951"/>
                <a:gd name="T13" fmla="*/ 47 h 698"/>
                <a:gd name="T14" fmla="*/ 929 w 951"/>
                <a:gd name="T15" fmla="*/ 401 h 6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1" h="698">
                  <a:moveTo>
                    <a:pt x="929" y="401"/>
                  </a:moveTo>
                  <a:cubicBezTo>
                    <a:pt x="951" y="490"/>
                    <a:pt x="951" y="490"/>
                    <a:pt x="951" y="490"/>
                  </a:cubicBezTo>
                  <a:cubicBezTo>
                    <a:pt x="118" y="698"/>
                    <a:pt x="118" y="698"/>
                    <a:pt x="118" y="698"/>
                  </a:cubicBezTo>
                  <a:cubicBezTo>
                    <a:pt x="7" y="255"/>
                    <a:pt x="7" y="255"/>
                    <a:pt x="7" y="255"/>
                  </a:cubicBezTo>
                  <a:cubicBezTo>
                    <a:pt x="0" y="226"/>
                    <a:pt x="17" y="197"/>
                    <a:pt x="46" y="189"/>
                  </a:cubicBezTo>
                  <a:cubicBezTo>
                    <a:pt x="775" y="8"/>
                    <a:pt x="775" y="8"/>
                    <a:pt x="775" y="8"/>
                  </a:cubicBezTo>
                  <a:cubicBezTo>
                    <a:pt x="804" y="0"/>
                    <a:pt x="833" y="18"/>
                    <a:pt x="840" y="47"/>
                  </a:cubicBezTo>
                  <a:cubicBezTo>
                    <a:pt x="929" y="401"/>
                    <a:pt x="929" y="401"/>
                    <a:pt x="929" y="401"/>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4"/>
            <p:cNvSpPr>
              <a:spLocks/>
            </p:cNvSpPr>
            <p:nvPr userDrawn="1"/>
          </p:nvSpPr>
          <p:spPr bwMode="auto">
            <a:xfrm>
              <a:off x="4683125" y="2790825"/>
              <a:ext cx="519113" cy="234950"/>
            </a:xfrm>
            <a:custGeom>
              <a:avLst/>
              <a:gdLst>
                <a:gd name="T0" fmla="*/ 327 w 327"/>
                <a:gd name="T1" fmla="*/ 71 h 148"/>
                <a:gd name="T2" fmla="*/ 18 w 327"/>
                <a:gd name="T3" fmla="*/ 148 h 148"/>
                <a:gd name="T4" fmla="*/ 0 w 327"/>
                <a:gd name="T5" fmla="*/ 77 h 148"/>
                <a:gd name="T6" fmla="*/ 310 w 327"/>
                <a:gd name="T7" fmla="*/ 0 h 148"/>
                <a:gd name="T8" fmla="*/ 327 w 327"/>
                <a:gd name="T9" fmla="*/ 71 h 148"/>
              </a:gdLst>
              <a:ahLst/>
              <a:cxnLst>
                <a:cxn ang="0">
                  <a:pos x="T0" y="T1"/>
                </a:cxn>
                <a:cxn ang="0">
                  <a:pos x="T2" y="T3"/>
                </a:cxn>
                <a:cxn ang="0">
                  <a:pos x="T4" y="T5"/>
                </a:cxn>
                <a:cxn ang="0">
                  <a:pos x="T6" y="T7"/>
                </a:cxn>
                <a:cxn ang="0">
                  <a:pos x="T8" y="T9"/>
                </a:cxn>
              </a:cxnLst>
              <a:rect l="0" t="0" r="r" b="b"/>
              <a:pathLst>
                <a:path w="327" h="148">
                  <a:moveTo>
                    <a:pt x="327" y="71"/>
                  </a:moveTo>
                  <a:lnTo>
                    <a:pt x="18" y="148"/>
                  </a:lnTo>
                  <a:lnTo>
                    <a:pt x="0" y="77"/>
                  </a:lnTo>
                  <a:lnTo>
                    <a:pt x="310" y="0"/>
                  </a:lnTo>
                  <a:lnTo>
                    <a:pt x="327" y="71"/>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5"/>
            <p:cNvSpPr>
              <a:spLocks/>
            </p:cNvSpPr>
            <p:nvPr userDrawn="1"/>
          </p:nvSpPr>
          <p:spPr bwMode="auto">
            <a:xfrm>
              <a:off x="4775200" y="2713038"/>
              <a:ext cx="280988" cy="171450"/>
            </a:xfrm>
            <a:custGeom>
              <a:avLst/>
              <a:gdLst>
                <a:gd name="T0" fmla="*/ 177 w 177"/>
                <a:gd name="T1" fmla="*/ 68 h 108"/>
                <a:gd name="T2" fmla="*/ 18 w 177"/>
                <a:gd name="T3" fmla="*/ 108 h 108"/>
                <a:gd name="T4" fmla="*/ 0 w 177"/>
                <a:gd name="T5" fmla="*/ 40 h 108"/>
                <a:gd name="T6" fmla="*/ 159 w 177"/>
                <a:gd name="T7" fmla="*/ 0 h 108"/>
                <a:gd name="T8" fmla="*/ 177 w 177"/>
                <a:gd name="T9" fmla="*/ 68 h 108"/>
              </a:gdLst>
              <a:ahLst/>
              <a:cxnLst>
                <a:cxn ang="0">
                  <a:pos x="T0" y="T1"/>
                </a:cxn>
                <a:cxn ang="0">
                  <a:pos x="T2" y="T3"/>
                </a:cxn>
                <a:cxn ang="0">
                  <a:pos x="T4" y="T5"/>
                </a:cxn>
                <a:cxn ang="0">
                  <a:pos x="T6" y="T7"/>
                </a:cxn>
                <a:cxn ang="0">
                  <a:pos x="T8" y="T9"/>
                </a:cxn>
              </a:cxnLst>
              <a:rect l="0" t="0" r="r" b="b"/>
              <a:pathLst>
                <a:path w="177" h="108">
                  <a:moveTo>
                    <a:pt x="177" y="68"/>
                  </a:moveTo>
                  <a:lnTo>
                    <a:pt x="18" y="108"/>
                  </a:lnTo>
                  <a:lnTo>
                    <a:pt x="0" y="40"/>
                  </a:lnTo>
                  <a:lnTo>
                    <a:pt x="159" y="0"/>
                  </a:lnTo>
                  <a:lnTo>
                    <a:pt x="177" y="68"/>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
            <p:cNvSpPr>
              <a:spLocks/>
            </p:cNvSpPr>
            <p:nvPr userDrawn="1"/>
          </p:nvSpPr>
          <p:spPr bwMode="auto">
            <a:xfrm>
              <a:off x="4332288" y="2089150"/>
              <a:ext cx="971550" cy="517525"/>
            </a:xfrm>
            <a:custGeom>
              <a:avLst/>
              <a:gdLst>
                <a:gd name="T0" fmla="*/ 0 w 612"/>
                <a:gd name="T1" fmla="*/ 326 h 326"/>
                <a:gd name="T2" fmla="*/ 126 w 612"/>
                <a:gd name="T3" fmla="*/ 31 h 326"/>
                <a:gd name="T4" fmla="*/ 319 w 612"/>
                <a:gd name="T5" fmla="*/ 130 h 326"/>
                <a:gd name="T6" fmla="*/ 367 w 612"/>
                <a:gd name="T7" fmla="*/ 0 h 326"/>
                <a:gd name="T8" fmla="*/ 612 w 612"/>
                <a:gd name="T9" fmla="*/ 146 h 326"/>
              </a:gdLst>
              <a:ahLst/>
              <a:cxnLst>
                <a:cxn ang="0">
                  <a:pos x="T0" y="T1"/>
                </a:cxn>
                <a:cxn ang="0">
                  <a:pos x="T2" y="T3"/>
                </a:cxn>
                <a:cxn ang="0">
                  <a:pos x="T4" y="T5"/>
                </a:cxn>
                <a:cxn ang="0">
                  <a:pos x="T6" y="T7"/>
                </a:cxn>
                <a:cxn ang="0">
                  <a:pos x="T8" y="T9"/>
                </a:cxn>
              </a:cxnLst>
              <a:rect l="0" t="0" r="r" b="b"/>
              <a:pathLst>
                <a:path w="612" h="326">
                  <a:moveTo>
                    <a:pt x="0" y="326"/>
                  </a:moveTo>
                  <a:lnTo>
                    <a:pt x="126" y="31"/>
                  </a:lnTo>
                  <a:lnTo>
                    <a:pt x="319" y="130"/>
                  </a:lnTo>
                  <a:lnTo>
                    <a:pt x="367" y="0"/>
                  </a:lnTo>
                  <a:lnTo>
                    <a:pt x="612" y="146"/>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7"/>
            <p:cNvSpPr>
              <a:spLocks/>
            </p:cNvSpPr>
            <p:nvPr userDrawn="1"/>
          </p:nvSpPr>
          <p:spPr bwMode="auto">
            <a:xfrm>
              <a:off x="5289550" y="2863850"/>
              <a:ext cx="933450" cy="862013"/>
            </a:xfrm>
            <a:custGeom>
              <a:avLst/>
              <a:gdLst>
                <a:gd name="T0" fmla="*/ 461 w 588"/>
                <a:gd name="T1" fmla="*/ 507 h 543"/>
                <a:gd name="T2" fmla="*/ 433 w 588"/>
                <a:gd name="T3" fmla="*/ 543 h 543"/>
                <a:gd name="T4" fmla="*/ 0 w 588"/>
                <a:gd name="T5" fmla="*/ 195 h 543"/>
                <a:gd name="T6" fmla="*/ 156 w 588"/>
                <a:gd name="T7" fmla="*/ 0 h 543"/>
                <a:gd name="T8" fmla="*/ 588 w 588"/>
                <a:gd name="T9" fmla="*/ 348 h 543"/>
                <a:gd name="T10" fmla="*/ 486 w 588"/>
                <a:gd name="T11" fmla="*/ 476 h 543"/>
              </a:gdLst>
              <a:ahLst/>
              <a:cxnLst>
                <a:cxn ang="0">
                  <a:pos x="T0" y="T1"/>
                </a:cxn>
                <a:cxn ang="0">
                  <a:pos x="T2" y="T3"/>
                </a:cxn>
                <a:cxn ang="0">
                  <a:pos x="T4" y="T5"/>
                </a:cxn>
                <a:cxn ang="0">
                  <a:pos x="T6" y="T7"/>
                </a:cxn>
                <a:cxn ang="0">
                  <a:pos x="T8" y="T9"/>
                </a:cxn>
                <a:cxn ang="0">
                  <a:pos x="T10" y="T11"/>
                </a:cxn>
              </a:cxnLst>
              <a:rect l="0" t="0" r="r" b="b"/>
              <a:pathLst>
                <a:path w="588" h="543">
                  <a:moveTo>
                    <a:pt x="461" y="507"/>
                  </a:moveTo>
                  <a:lnTo>
                    <a:pt x="433" y="543"/>
                  </a:lnTo>
                  <a:lnTo>
                    <a:pt x="0" y="195"/>
                  </a:lnTo>
                  <a:lnTo>
                    <a:pt x="156" y="0"/>
                  </a:lnTo>
                  <a:lnTo>
                    <a:pt x="588" y="348"/>
                  </a:lnTo>
                  <a:lnTo>
                    <a:pt x="486" y="476"/>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8"/>
            <p:cNvSpPr>
              <a:spLocks/>
            </p:cNvSpPr>
            <p:nvPr userDrawn="1"/>
          </p:nvSpPr>
          <p:spPr bwMode="auto">
            <a:xfrm>
              <a:off x="5289550" y="2921000"/>
              <a:ext cx="889000" cy="804863"/>
            </a:xfrm>
            <a:custGeom>
              <a:avLst/>
              <a:gdLst>
                <a:gd name="T0" fmla="*/ 461 w 560"/>
                <a:gd name="T1" fmla="*/ 471 h 507"/>
                <a:gd name="T2" fmla="*/ 433 w 560"/>
                <a:gd name="T3" fmla="*/ 507 h 507"/>
                <a:gd name="T4" fmla="*/ 0 w 560"/>
                <a:gd name="T5" fmla="*/ 159 h 507"/>
                <a:gd name="T6" fmla="*/ 127 w 560"/>
                <a:gd name="T7" fmla="*/ 0 h 507"/>
                <a:gd name="T8" fmla="*/ 560 w 560"/>
                <a:gd name="T9" fmla="*/ 348 h 507"/>
                <a:gd name="T10" fmla="*/ 494 w 560"/>
                <a:gd name="T11" fmla="*/ 430 h 507"/>
              </a:gdLst>
              <a:ahLst/>
              <a:cxnLst>
                <a:cxn ang="0">
                  <a:pos x="T0" y="T1"/>
                </a:cxn>
                <a:cxn ang="0">
                  <a:pos x="T2" y="T3"/>
                </a:cxn>
                <a:cxn ang="0">
                  <a:pos x="T4" y="T5"/>
                </a:cxn>
                <a:cxn ang="0">
                  <a:pos x="T6" y="T7"/>
                </a:cxn>
                <a:cxn ang="0">
                  <a:pos x="T8" y="T9"/>
                </a:cxn>
                <a:cxn ang="0">
                  <a:pos x="T10" y="T11"/>
                </a:cxn>
              </a:cxnLst>
              <a:rect l="0" t="0" r="r" b="b"/>
              <a:pathLst>
                <a:path w="560" h="507">
                  <a:moveTo>
                    <a:pt x="461" y="471"/>
                  </a:moveTo>
                  <a:lnTo>
                    <a:pt x="433" y="507"/>
                  </a:lnTo>
                  <a:lnTo>
                    <a:pt x="0" y="159"/>
                  </a:lnTo>
                  <a:lnTo>
                    <a:pt x="127" y="0"/>
                  </a:lnTo>
                  <a:lnTo>
                    <a:pt x="560" y="348"/>
                  </a:lnTo>
                  <a:lnTo>
                    <a:pt x="494" y="430"/>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9"/>
            <p:cNvSpPr>
              <a:spLocks/>
            </p:cNvSpPr>
            <p:nvPr userDrawn="1"/>
          </p:nvSpPr>
          <p:spPr bwMode="auto">
            <a:xfrm>
              <a:off x="5659438" y="2628900"/>
              <a:ext cx="708025" cy="687388"/>
            </a:xfrm>
            <a:custGeom>
              <a:avLst/>
              <a:gdLst>
                <a:gd name="T0" fmla="*/ 278 w 446"/>
                <a:gd name="T1" fmla="*/ 433 h 433"/>
                <a:gd name="T2" fmla="*/ 0 w 446"/>
                <a:gd name="T3" fmla="*/ 211 h 433"/>
                <a:gd name="T4" fmla="*/ 169 w 446"/>
                <a:gd name="T5" fmla="*/ 0 h 433"/>
                <a:gd name="T6" fmla="*/ 446 w 446"/>
                <a:gd name="T7" fmla="*/ 224 h 433"/>
                <a:gd name="T8" fmla="*/ 278 w 446"/>
                <a:gd name="T9" fmla="*/ 433 h 433"/>
              </a:gdLst>
              <a:ahLst/>
              <a:cxnLst>
                <a:cxn ang="0">
                  <a:pos x="T0" y="T1"/>
                </a:cxn>
                <a:cxn ang="0">
                  <a:pos x="T2" y="T3"/>
                </a:cxn>
                <a:cxn ang="0">
                  <a:pos x="T4" y="T5"/>
                </a:cxn>
                <a:cxn ang="0">
                  <a:pos x="T6" y="T7"/>
                </a:cxn>
                <a:cxn ang="0">
                  <a:pos x="T8" y="T9"/>
                </a:cxn>
              </a:cxnLst>
              <a:rect l="0" t="0" r="r" b="b"/>
              <a:pathLst>
                <a:path w="446" h="433">
                  <a:moveTo>
                    <a:pt x="278" y="433"/>
                  </a:moveTo>
                  <a:lnTo>
                    <a:pt x="0" y="211"/>
                  </a:lnTo>
                  <a:lnTo>
                    <a:pt x="169" y="0"/>
                  </a:lnTo>
                  <a:lnTo>
                    <a:pt x="446" y="224"/>
                  </a:lnTo>
                  <a:lnTo>
                    <a:pt x="278" y="433"/>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0"/>
            <p:cNvSpPr>
              <a:spLocks/>
            </p:cNvSpPr>
            <p:nvPr userDrawn="1"/>
          </p:nvSpPr>
          <p:spPr bwMode="auto">
            <a:xfrm>
              <a:off x="5580063" y="2806700"/>
              <a:ext cx="153988" cy="157163"/>
            </a:xfrm>
            <a:custGeom>
              <a:avLst/>
              <a:gdLst>
                <a:gd name="T0" fmla="*/ 50 w 97"/>
                <a:gd name="T1" fmla="*/ 99 h 99"/>
                <a:gd name="T2" fmla="*/ 0 w 97"/>
                <a:gd name="T3" fmla="*/ 58 h 99"/>
                <a:gd name="T4" fmla="*/ 46 w 97"/>
                <a:gd name="T5" fmla="*/ 0 h 99"/>
                <a:gd name="T6" fmla="*/ 97 w 97"/>
                <a:gd name="T7" fmla="*/ 41 h 99"/>
                <a:gd name="T8" fmla="*/ 50 w 97"/>
                <a:gd name="T9" fmla="*/ 99 h 99"/>
              </a:gdLst>
              <a:ahLst/>
              <a:cxnLst>
                <a:cxn ang="0">
                  <a:pos x="T0" y="T1"/>
                </a:cxn>
                <a:cxn ang="0">
                  <a:pos x="T2" y="T3"/>
                </a:cxn>
                <a:cxn ang="0">
                  <a:pos x="T4" y="T5"/>
                </a:cxn>
                <a:cxn ang="0">
                  <a:pos x="T6" y="T7"/>
                </a:cxn>
                <a:cxn ang="0">
                  <a:pos x="T8" y="T9"/>
                </a:cxn>
              </a:cxnLst>
              <a:rect l="0" t="0" r="r" b="b"/>
              <a:pathLst>
                <a:path w="97" h="99">
                  <a:moveTo>
                    <a:pt x="50" y="99"/>
                  </a:moveTo>
                  <a:lnTo>
                    <a:pt x="0" y="58"/>
                  </a:lnTo>
                  <a:lnTo>
                    <a:pt x="46" y="0"/>
                  </a:lnTo>
                  <a:lnTo>
                    <a:pt x="97" y="41"/>
                  </a:lnTo>
                  <a:lnTo>
                    <a:pt x="50" y="99"/>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1"/>
            <p:cNvSpPr>
              <a:spLocks/>
            </p:cNvSpPr>
            <p:nvPr userDrawn="1"/>
          </p:nvSpPr>
          <p:spPr bwMode="auto">
            <a:xfrm>
              <a:off x="6100763" y="3224213"/>
              <a:ext cx="153988" cy="157163"/>
            </a:xfrm>
            <a:custGeom>
              <a:avLst/>
              <a:gdLst>
                <a:gd name="T0" fmla="*/ 50 w 97"/>
                <a:gd name="T1" fmla="*/ 99 h 99"/>
                <a:gd name="T2" fmla="*/ 0 w 97"/>
                <a:gd name="T3" fmla="*/ 58 h 99"/>
                <a:gd name="T4" fmla="*/ 47 w 97"/>
                <a:gd name="T5" fmla="*/ 0 h 99"/>
                <a:gd name="T6" fmla="*/ 97 w 97"/>
                <a:gd name="T7" fmla="*/ 41 h 99"/>
                <a:gd name="T8" fmla="*/ 50 w 97"/>
                <a:gd name="T9" fmla="*/ 99 h 99"/>
              </a:gdLst>
              <a:ahLst/>
              <a:cxnLst>
                <a:cxn ang="0">
                  <a:pos x="T0" y="T1"/>
                </a:cxn>
                <a:cxn ang="0">
                  <a:pos x="T2" y="T3"/>
                </a:cxn>
                <a:cxn ang="0">
                  <a:pos x="T4" y="T5"/>
                </a:cxn>
                <a:cxn ang="0">
                  <a:pos x="T6" y="T7"/>
                </a:cxn>
                <a:cxn ang="0">
                  <a:pos x="T8" y="T9"/>
                </a:cxn>
              </a:cxnLst>
              <a:rect l="0" t="0" r="r" b="b"/>
              <a:pathLst>
                <a:path w="97" h="99">
                  <a:moveTo>
                    <a:pt x="50" y="99"/>
                  </a:moveTo>
                  <a:lnTo>
                    <a:pt x="0" y="58"/>
                  </a:lnTo>
                  <a:lnTo>
                    <a:pt x="47" y="0"/>
                  </a:lnTo>
                  <a:lnTo>
                    <a:pt x="97" y="41"/>
                  </a:lnTo>
                  <a:lnTo>
                    <a:pt x="50" y="99"/>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2"/>
            <p:cNvSpPr>
              <a:spLocks noChangeShapeType="1"/>
            </p:cNvSpPr>
            <p:nvPr userDrawn="1"/>
          </p:nvSpPr>
          <p:spPr bwMode="auto">
            <a:xfrm>
              <a:off x="5942013" y="2749550"/>
              <a:ext cx="311150" cy="2508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23"/>
            <p:cNvSpPr>
              <a:spLocks noChangeShapeType="1"/>
            </p:cNvSpPr>
            <p:nvPr userDrawn="1"/>
          </p:nvSpPr>
          <p:spPr bwMode="auto">
            <a:xfrm>
              <a:off x="5864225" y="2844800"/>
              <a:ext cx="312738" cy="24923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24"/>
            <p:cNvSpPr>
              <a:spLocks noChangeShapeType="1"/>
            </p:cNvSpPr>
            <p:nvPr userDrawn="1"/>
          </p:nvSpPr>
          <p:spPr bwMode="auto">
            <a:xfrm>
              <a:off x="5789613" y="2940050"/>
              <a:ext cx="311150" cy="2508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25"/>
            <p:cNvSpPr>
              <a:spLocks noChangeShapeType="1"/>
            </p:cNvSpPr>
            <p:nvPr userDrawn="1"/>
          </p:nvSpPr>
          <p:spPr bwMode="auto">
            <a:xfrm flipH="1">
              <a:off x="4926013" y="3370263"/>
              <a:ext cx="76200"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26"/>
            <p:cNvSpPr>
              <a:spLocks noChangeShapeType="1"/>
            </p:cNvSpPr>
            <p:nvPr userDrawn="1"/>
          </p:nvSpPr>
          <p:spPr bwMode="auto">
            <a:xfrm flipH="1">
              <a:off x="4745038" y="3551238"/>
              <a:ext cx="76200"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27"/>
            <p:cNvSpPr>
              <a:spLocks noChangeShapeType="1"/>
            </p:cNvSpPr>
            <p:nvPr userDrawn="1"/>
          </p:nvSpPr>
          <p:spPr bwMode="auto">
            <a:xfrm>
              <a:off x="4745038" y="3370263"/>
              <a:ext cx="76200"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28"/>
            <p:cNvSpPr>
              <a:spLocks noChangeShapeType="1"/>
            </p:cNvSpPr>
            <p:nvPr userDrawn="1"/>
          </p:nvSpPr>
          <p:spPr bwMode="auto">
            <a:xfrm>
              <a:off x="4926013" y="3551238"/>
              <a:ext cx="76200"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29"/>
            <p:cNvSpPr>
              <a:spLocks noChangeShapeType="1"/>
            </p:cNvSpPr>
            <p:nvPr userDrawn="1"/>
          </p:nvSpPr>
          <p:spPr bwMode="auto">
            <a:xfrm flipH="1">
              <a:off x="2824163" y="2967038"/>
              <a:ext cx="77788"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30"/>
            <p:cNvSpPr>
              <a:spLocks noChangeShapeType="1"/>
            </p:cNvSpPr>
            <p:nvPr userDrawn="1"/>
          </p:nvSpPr>
          <p:spPr bwMode="auto">
            <a:xfrm flipH="1">
              <a:off x="2644775" y="3148013"/>
              <a:ext cx="76200" cy="74613"/>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1"/>
            <p:cNvSpPr>
              <a:spLocks noChangeShapeType="1"/>
            </p:cNvSpPr>
            <p:nvPr userDrawn="1"/>
          </p:nvSpPr>
          <p:spPr bwMode="auto">
            <a:xfrm>
              <a:off x="2644775" y="2967038"/>
              <a:ext cx="76200"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Line 32"/>
            <p:cNvSpPr>
              <a:spLocks noChangeShapeType="1"/>
            </p:cNvSpPr>
            <p:nvPr userDrawn="1"/>
          </p:nvSpPr>
          <p:spPr bwMode="auto">
            <a:xfrm>
              <a:off x="2824163" y="3148013"/>
              <a:ext cx="77788" cy="74613"/>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37"/>
            <p:cNvSpPr>
              <a:spLocks noChangeShapeType="1"/>
            </p:cNvSpPr>
            <p:nvPr userDrawn="1"/>
          </p:nvSpPr>
          <p:spPr bwMode="auto">
            <a:xfrm flipH="1">
              <a:off x="5354638" y="1201738"/>
              <a:ext cx="76200"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38"/>
            <p:cNvSpPr>
              <a:spLocks noChangeShapeType="1"/>
            </p:cNvSpPr>
            <p:nvPr userDrawn="1"/>
          </p:nvSpPr>
          <p:spPr bwMode="auto">
            <a:xfrm flipH="1">
              <a:off x="5173663" y="1381125"/>
              <a:ext cx="77788"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Line 39"/>
            <p:cNvSpPr>
              <a:spLocks noChangeShapeType="1"/>
            </p:cNvSpPr>
            <p:nvPr userDrawn="1"/>
          </p:nvSpPr>
          <p:spPr bwMode="auto">
            <a:xfrm>
              <a:off x="5173663" y="1201738"/>
              <a:ext cx="77788"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40"/>
            <p:cNvSpPr>
              <a:spLocks noChangeShapeType="1"/>
            </p:cNvSpPr>
            <p:nvPr userDrawn="1"/>
          </p:nvSpPr>
          <p:spPr bwMode="auto">
            <a:xfrm>
              <a:off x="5354638" y="1381125"/>
              <a:ext cx="76200"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Oval 41"/>
            <p:cNvSpPr>
              <a:spLocks noChangeArrowheads="1"/>
            </p:cNvSpPr>
            <p:nvPr userDrawn="1"/>
          </p:nvSpPr>
          <p:spPr bwMode="auto">
            <a:xfrm>
              <a:off x="5788025" y="2276475"/>
              <a:ext cx="152400" cy="153988"/>
            </a:xfrm>
            <a:prstGeom prst="ellipse">
              <a:avLst/>
            </a:pr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2"/>
            <p:cNvSpPr>
              <a:spLocks/>
            </p:cNvSpPr>
            <p:nvPr userDrawn="1"/>
          </p:nvSpPr>
          <p:spPr bwMode="auto">
            <a:xfrm>
              <a:off x="3136900" y="2136775"/>
              <a:ext cx="661988" cy="984250"/>
            </a:xfrm>
            <a:custGeom>
              <a:avLst/>
              <a:gdLst>
                <a:gd name="T0" fmla="*/ 300 w 417"/>
                <a:gd name="T1" fmla="*/ 620 h 620"/>
                <a:gd name="T2" fmla="*/ 0 w 417"/>
                <a:gd name="T3" fmla="*/ 557 h 620"/>
                <a:gd name="T4" fmla="*/ 117 w 417"/>
                <a:gd name="T5" fmla="*/ 0 h 620"/>
                <a:gd name="T6" fmla="*/ 417 w 417"/>
                <a:gd name="T7" fmla="*/ 63 h 620"/>
                <a:gd name="T8" fmla="*/ 328 w 417"/>
                <a:gd name="T9" fmla="*/ 489 h 620"/>
                <a:gd name="T10" fmla="*/ 320 w 417"/>
                <a:gd name="T11" fmla="*/ 522 h 620"/>
              </a:gdLst>
              <a:ahLst/>
              <a:cxnLst>
                <a:cxn ang="0">
                  <a:pos x="T0" y="T1"/>
                </a:cxn>
                <a:cxn ang="0">
                  <a:pos x="T2" y="T3"/>
                </a:cxn>
                <a:cxn ang="0">
                  <a:pos x="T4" y="T5"/>
                </a:cxn>
                <a:cxn ang="0">
                  <a:pos x="T6" y="T7"/>
                </a:cxn>
                <a:cxn ang="0">
                  <a:pos x="T8" y="T9"/>
                </a:cxn>
                <a:cxn ang="0">
                  <a:pos x="T10" y="T11"/>
                </a:cxn>
              </a:cxnLst>
              <a:rect l="0" t="0" r="r" b="b"/>
              <a:pathLst>
                <a:path w="417" h="620">
                  <a:moveTo>
                    <a:pt x="300" y="620"/>
                  </a:moveTo>
                  <a:lnTo>
                    <a:pt x="0" y="557"/>
                  </a:lnTo>
                  <a:lnTo>
                    <a:pt x="117" y="0"/>
                  </a:lnTo>
                  <a:lnTo>
                    <a:pt x="417" y="63"/>
                  </a:lnTo>
                  <a:lnTo>
                    <a:pt x="328" y="489"/>
                  </a:lnTo>
                  <a:lnTo>
                    <a:pt x="320" y="522"/>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3"/>
            <p:cNvSpPr>
              <a:spLocks/>
            </p:cNvSpPr>
            <p:nvPr userDrawn="1"/>
          </p:nvSpPr>
          <p:spPr bwMode="auto">
            <a:xfrm>
              <a:off x="3267075" y="2276475"/>
              <a:ext cx="503238" cy="225425"/>
            </a:xfrm>
            <a:custGeom>
              <a:avLst/>
              <a:gdLst>
                <a:gd name="T0" fmla="*/ 300 w 317"/>
                <a:gd name="T1" fmla="*/ 142 h 142"/>
                <a:gd name="T2" fmla="*/ 0 w 317"/>
                <a:gd name="T3" fmla="*/ 79 h 142"/>
                <a:gd name="T4" fmla="*/ 16 w 317"/>
                <a:gd name="T5" fmla="*/ 0 h 142"/>
                <a:gd name="T6" fmla="*/ 317 w 317"/>
                <a:gd name="T7" fmla="*/ 62 h 142"/>
                <a:gd name="T8" fmla="*/ 300 w 317"/>
                <a:gd name="T9" fmla="*/ 142 h 142"/>
              </a:gdLst>
              <a:ahLst/>
              <a:cxnLst>
                <a:cxn ang="0">
                  <a:pos x="T0" y="T1"/>
                </a:cxn>
                <a:cxn ang="0">
                  <a:pos x="T2" y="T3"/>
                </a:cxn>
                <a:cxn ang="0">
                  <a:pos x="T4" y="T5"/>
                </a:cxn>
                <a:cxn ang="0">
                  <a:pos x="T6" y="T7"/>
                </a:cxn>
                <a:cxn ang="0">
                  <a:pos x="T8" y="T9"/>
                </a:cxn>
              </a:cxnLst>
              <a:rect l="0" t="0" r="r" b="b"/>
              <a:pathLst>
                <a:path w="317" h="142">
                  <a:moveTo>
                    <a:pt x="300" y="142"/>
                  </a:moveTo>
                  <a:lnTo>
                    <a:pt x="0" y="79"/>
                  </a:lnTo>
                  <a:lnTo>
                    <a:pt x="16" y="0"/>
                  </a:lnTo>
                  <a:lnTo>
                    <a:pt x="317" y="62"/>
                  </a:lnTo>
                  <a:lnTo>
                    <a:pt x="300" y="142"/>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44"/>
            <p:cNvSpPr>
              <a:spLocks noChangeShapeType="1"/>
            </p:cNvSpPr>
            <p:nvPr userDrawn="1"/>
          </p:nvSpPr>
          <p:spPr bwMode="auto">
            <a:xfrm>
              <a:off x="3332163" y="2349500"/>
              <a:ext cx="371475"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5"/>
            <p:cNvSpPr>
              <a:spLocks/>
            </p:cNvSpPr>
            <p:nvPr userDrawn="1"/>
          </p:nvSpPr>
          <p:spPr bwMode="auto">
            <a:xfrm>
              <a:off x="3392488" y="1563688"/>
              <a:ext cx="190500" cy="192088"/>
            </a:xfrm>
            <a:custGeom>
              <a:avLst/>
              <a:gdLst>
                <a:gd name="T0" fmla="*/ 60 w 120"/>
                <a:gd name="T1" fmla="*/ 121 h 121"/>
                <a:gd name="T2" fmla="*/ 0 w 120"/>
                <a:gd name="T3" fmla="*/ 61 h 121"/>
                <a:gd name="T4" fmla="*/ 60 w 120"/>
                <a:gd name="T5" fmla="*/ 0 h 121"/>
                <a:gd name="T6" fmla="*/ 120 w 120"/>
                <a:gd name="T7" fmla="*/ 61 h 121"/>
                <a:gd name="T8" fmla="*/ 60 w 120"/>
                <a:gd name="T9" fmla="*/ 121 h 121"/>
              </a:gdLst>
              <a:ahLst/>
              <a:cxnLst>
                <a:cxn ang="0">
                  <a:pos x="T0" y="T1"/>
                </a:cxn>
                <a:cxn ang="0">
                  <a:pos x="T2" y="T3"/>
                </a:cxn>
                <a:cxn ang="0">
                  <a:pos x="T4" y="T5"/>
                </a:cxn>
                <a:cxn ang="0">
                  <a:pos x="T6" y="T7"/>
                </a:cxn>
                <a:cxn ang="0">
                  <a:pos x="T8" y="T9"/>
                </a:cxn>
              </a:cxnLst>
              <a:rect l="0" t="0" r="r" b="b"/>
              <a:pathLst>
                <a:path w="120" h="121">
                  <a:moveTo>
                    <a:pt x="60" y="121"/>
                  </a:moveTo>
                  <a:lnTo>
                    <a:pt x="0" y="61"/>
                  </a:lnTo>
                  <a:lnTo>
                    <a:pt x="60" y="0"/>
                  </a:lnTo>
                  <a:lnTo>
                    <a:pt x="120" y="61"/>
                  </a:lnTo>
                  <a:lnTo>
                    <a:pt x="60" y="121"/>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6"/>
            <p:cNvSpPr>
              <a:spLocks/>
            </p:cNvSpPr>
            <p:nvPr userDrawn="1"/>
          </p:nvSpPr>
          <p:spPr bwMode="auto">
            <a:xfrm>
              <a:off x="5721350" y="1497013"/>
              <a:ext cx="190500" cy="192088"/>
            </a:xfrm>
            <a:custGeom>
              <a:avLst/>
              <a:gdLst>
                <a:gd name="T0" fmla="*/ 59 w 120"/>
                <a:gd name="T1" fmla="*/ 121 h 121"/>
                <a:gd name="T2" fmla="*/ 0 w 120"/>
                <a:gd name="T3" fmla="*/ 60 h 121"/>
                <a:gd name="T4" fmla="*/ 59 w 120"/>
                <a:gd name="T5" fmla="*/ 0 h 121"/>
                <a:gd name="T6" fmla="*/ 120 w 120"/>
                <a:gd name="T7" fmla="*/ 60 h 121"/>
                <a:gd name="T8" fmla="*/ 59 w 120"/>
                <a:gd name="T9" fmla="*/ 121 h 121"/>
              </a:gdLst>
              <a:ahLst/>
              <a:cxnLst>
                <a:cxn ang="0">
                  <a:pos x="T0" y="T1"/>
                </a:cxn>
                <a:cxn ang="0">
                  <a:pos x="T2" y="T3"/>
                </a:cxn>
                <a:cxn ang="0">
                  <a:pos x="T4" y="T5"/>
                </a:cxn>
                <a:cxn ang="0">
                  <a:pos x="T6" y="T7"/>
                </a:cxn>
                <a:cxn ang="0">
                  <a:pos x="T8" y="T9"/>
                </a:cxn>
              </a:cxnLst>
              <a:rect l="0" t="0" r="r" b="b"/>
              <a:pathLst>
                <a:path w="120" h="121">
                  <a:moveTo>
                    <a:pt x="59" y="121"/>
                  </a:moveTo>
                  <a:lnTo>
                    <a:pt x="0" y="60"/>
                  </a:lnTo>
                  <a:lnTo>
                    <a:pt x="59" y="0"/>
                  </a:lnTo>
                  <a:lnTo>
                    <a:pt x="120" y="60"/>
                  </a:lnTo>
                  <a:lnTo>
                    <a:pt x="59" y="121"/>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7"/>
            <p:cNvSpPr>
              <a:spLocks/>
            </p:cNvSpPr>
            <p:nvPr userDrawn="1"/>
          </p:nvSpPr>
          <p:spPr bwMode="auto">
            <a:xfrm>
              <a:off x="2513013" y="3328988"/>
              <a:ext cx="684213" cy="350838"/>
            </a:xfrm>
            <a:custGeom>
              <a:avLst/>
              <a:gdLst>
                <a:gd name="T0" fmla="*/ 322 w 431"/>
                <a:gd name="T1" fmla="*/ 104 h 221"/>
                <a:gd name="T2" fmla="*/ 25 w 431"/>
                <a:gd name="T3" fmla="*/ 221 h 221"/>
                <a:gd name="T4" fmla="*/ 0 w 431"/>
                <a:gd name="T5" fmla="*/ 158 h 221"/>
                <a:gd name="T6" fmla="*/ 406 w 431"/>
                <a:gd name="T7" fmla="*/ 0 h 221"/>
                <a:gd name="T8" fmla="*/ 431 w 431"/>
                <a:gd name="T9" fmla="*/ 62 h 221"/>
                <a:gd name="T10" fmla="*/ 381 w 431"/>
                <a:gd name="T11" fmla="*/ 81 h 221"/>
              </a:gdLst>
              <a:ahLst/>
              <a:cxnLst>
                <a:cxn ang="0">
                  <a:pos x="T0" y="T1"/>
                </a:cxn>
                <a:cxn ang="0">
                  <a:pos x="T2" y="T3"/>
                </a:cxn>
                <a:cxn ang="0">
                  <a:pos x="T4" y="T5"/>
                </a:cxn>
                <a:cxn ang="0">
                  <a:pos x="T6" y="T7"/>
                </a:cxn>
                <a:cxn ang="0">
                  <a:pos x="T8" y="T9"/>
                </a:cxn>
                <a:cxn ang="0">
                  <a:pos x="T10" y="T11"/>
                </a:cxn>
              </a:cxnLst>
              <a:rect l="0" t="0" r="r" b="b"/>
              <a:pathLst>
                <a:path w="431" h="221">
                  <a:moveTo>
                    <a:pt x="322" y="104"/>
                  </a:moveTo>
                  <a:lnTo>
                    <a:pt x="25" y="221"/>
                  </a:lnTo>
                  <a:lnTo>
                    <a:pt x="0" y="158"/>
                  </a:lnTo>
                  <a:lnTo>
                    <a:pt x="406" y="0"/>
                  </a:lnTo>
                  <a:lnTo>
                    <a:pt x="431" y="62"/>
                  </a:lnTo>
                  <a:lnTo>
                    <a:pt x="381" y="81"/>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48"/>
            <p:cNvSpPr>
              <a:spLocks noChangeShapeType="1"/>
            </p:cNvSpPr>
            <p:nvPr userDrawn="1"/>
          </p:nvSpPr>
          <p:spPr bwMode="auto">
            <a:xfrm>
              <a:off x="2767013" y="3479800"/>
              <a:ext cx="38100" cy="1016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9"/>
            <p:cNvSpPr>
              <a:spLocks/>
            </p:cNvSpPr>
            <p:nvPr userDrawn="1"/>
          </p:nvSpPr>
          <p:spPr bwMode="auto">
            <a:xfrm>
              <a:off x="2405063" y="3579813"/>
              <a:ext cx="147638" cy="100013"/>
            </a:xfrm>
            <a:custGeom>
              <a:avLst/>
              <a:gdLst>
                <a:gd name="T0" fmla="*/ 68 w 93"/>
                <a:gd name="T1" fmla="*/ 0 h 63"/>
                <a:gd name="T2" fmla="*/ 0 w 93"/>
                <a:gd name="T3" fmla="*/ 63 h 63"/>
                <a:gd name="T4" fmla="*/ 93 w 93"/>
                <a:gd name="T5" fmla="*/ 63 h 63"/>
              </a:gdLst>
              <a:ahLst/>
              <a:cxnLst>
                <a:cxn ang="0">
                  <a:pos x="T0" y="T1"/>
                </a:cxn>
                <a:cxn ang="0">
                  <a:pos x="T2" y="T3"/>
                </a:cxn>
                <a:cxn ang="0">
                  <a:pos x="T4" y="T5"/>
                </a:cxn>
              </a:cxnLst>
              <a:rect l="0" t="0" r="r" b="b"/>
              <a:pathLst>
                <a:path w="93" h="63">
                  <a:moveTo>
                    <a:pt x="68" y="0"/>
                  </a:moveTo>
                  <a:lnTo>
                    <a:pt x="0" y="63"/>
                  </a:lnTo>
                  <a:lnTo>
                    <a:pt x="93" y="63"/>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0"/>
            <p:cNvSpPr>
              <a:spLocks/>
            </p:cNvSpPr>
            <p:nvPr userDrawn="1"/>
          </p:nvSpPr>
          <p:spPr bwMode="auto">
            <a:xfrm>
              <a:off x="7794625" y="3016250"/>
              <a:ext cx="333375" cy="422275"/>
            </a:xfrm>
            <a:custGeom>
              <a:avLst/>
              <a:gdLst>
                <a:gd name="T0" fmla="*/ 211 w 229"/>
                <a:gd name="T1" fmla="*/ 156 h 289"/>
                <a:gd name="T2" fmla="*/ 190 w 229"/>
                <a:gd name="T3" fmla="*/ 78 h 289"/>
                <a:gd name="T4" fmla="*/ 78 w 229"/>
                <a:gd name="T5" fmla="*/ 13 h 289"/>
                <a:gd name="T6" fmla="*/ 12 w 229"/>
                <a:gd name="T7" fmla="*/ 125 h 289"/>
                <a:gd name="T8" fmla="*/ 44 w 229"/>
                <a:gd name="T9" fmla="*/ 244 h 289"/>
                <a:gd name="T10" fmla="*/ 109 w 229"/>
                <a:gd name="T11" fmla="*/ 282 h 289"/>
                <a:gd name="T12" fmla="*/ 184 w 229"/>
                <a:gd name="T13" fmla="*/ 262 h 289"/>
                <a:gd name="T14" fmla="*/ 221 w 229"/>
                <a:gd name="T15" fmla="*/ 197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89">
                  <a:moveTo>
                    <a:pt x="211" y="156"/>
                  </a:moveTo>
                  <a:cubicBezTo>
                    <a:pt x="190" y="78"/>
                    <a:pt x="190" y="78"/>
                    <a:pt x="190" y="78"/>
                  </a:cubicBezTo>
                  <a:cubicBezTo>
                    <a:pt x="177" y="29"/>
                    <a:pt x="127" y="0"/>
                    <a:pt x="78" y="13"/>
                  </a:cubicBezTo>
                  <a:cubicBezTo>
                    <a:pt x="29" y="26"/>
                    <a:pt x="0" y="76"/>
                    <a:pt x="12" y="125"/>
                  </a:cubicBezTo>
                  <a:cubicBezTo>
                    <a:pt x="44" y="244"/>
                    <a:pt x="44" y="244"/>
                    <a:pt x="44" y="244"/>
                  </a:cubicBezTo>
                  <a:cubicBezTo>
                    <a:pt x="51" y="272"/>
                    <a:pt x="80" y="289"/>
                    <a:pt x="109" y="282"/>
                  </a:cubicBezTo>
                  <a:cubicBezTo>
                    <a:pt x="184" y="262"/>
                    <a:pt x="184" y="262"/>
                    <a:pt x="184" y="262"/>
                  </a:cubicBezTo>
                  <a:cubicBezTo>
                    <a:pt x="212" y="255"/>
                    <a:pt x="229" y="225"/>
                    <a:pt x="221" y="197"/>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1"/>
            <p:cNvSpPr>
              <a:spLocks/>
            </p:cNvSpPr>
            <p:nvPr userDrawn="1"/>
          </p:nvSpPr>
          <p:spPr bwMode="auto">
            <a:xfrm>
              <a:off x="7872413" y="2387600"/>
              <a:ext cx="255588" cy="773113"/>
            </a:xfrm>
            <a:custGeom>
              <a:avLst/>
              <a:gdLst>
                <a:gd name="T0" fmla="*/ 47 w 175"/>
                <a:gd name="T1" fmla="*/ 529 h 529"/>
                <a:gd name="T2" fmla="*/ 24 w 175"/>
                <a:gd name="T3" fmla="*/ 443 h 529"/>
                <a:gd name="T4" fmla="*/ 14 w 175"/>
                <a:gd name="T5" fmla="*/ 399 h 529"/>
                <a:gd name="T6" fmla="*/ 84 w 175"/>
                <a:gd name="T7" fmla="*/ 256 h 529"/>
                <a:gd name="T8" fmla="*/ 84 w 175"/>
                <a:gd name="T9" fmla="*/ 256 h 529"/>
                <a:gd name="T10" fmla="*/ 150 w 175"/>
                <a:gd name="T11" fmla="*/ 94 h 529"/>
                <a:gd name="T12" fmla="*/ 112 w 175"/>
                <a:gd name="T13" fmla="*/ 0 h 529"/>
              </a:gdLst>
              <a:ahLst/>
              <a:cxnLst>
                <a:cxn ang="0">
                  <a:pos x="T0" y="T1"/>
                </a:cxn>
                <a:cxn ang="0">
                  <a:pos x="T2" y="T3"/>
                </a:cxn>
                <a:cxn ang="0">
                  <a:pos x="T4" y="T5"/>
                </a:cxn>
                <a:cxn ang="0">
                  <a:pos x="T6" y="T7"/>
                </a:cxn>
                <a:cxn ang="0">
                  <a:pos x="T8" y="T9"/>
                </a:cxn>
                <a:cxn ang="0">
                  <a:pos x="T10" y="T11"/>
                </a:cxn>
                <a:cxn ang="0">
                  <a:pos x="T12" y="T13"/>
                </a:cxn>
              </a:cxnLst>
              <a:rect l="0" t="0" r="r" b="b"/>
              <a:pathLst>
                <a:path w="175" h="529">
                  <a:moveTo>
                    <a:pt x="47" y="529"/>
                  </a:moveTo>
                  <a:cubicBezTo>
                    <a:pt x="24" y="443"/>
                    <a:pt x="24" y="443"/>
                    <a:pt x="24" y="443"/>
                  </a:cubicBezTo>
                  <a:cubicBezTo>
                    <a:pt x="14" y="399"/>
                    <a:pt x="14" y="399"/>
                    <a:pt x="14" y="399"/>
                  </a:cubicBezTo>
                  <a:cubicBezTo>
                    <a:pt x="0" y="341"/>
                    <a:pt x="29" y="280"/>
                    <a:pt x="84" y="256"/>
                  </a:cubicBezTo>
                  <a:cubicBezTo>
                    <a:pt x="84" y="256"/>
                    <a:pt x="84" y="256"/>
                    <a:pt x="84" y="256"/>
                  </a:cubicBezTo>
                  <a:cubicBezTo>
                    <a:pt x="146" y="228"/>
                    <a:pt x="175" y="157"/>
                    <a:pt x="150" y="94"/>
                  </a:cubicBezTo>
                  <a:cubicBezTo>
                    <a:pt x="112" y="0"/>
                    <a:pt x="112" y="0"/>
                    <a:pt x="112" y="0"/>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2"/>
            <p:cNvSpPr>
              <a:spLocks/>
            </p:cNvSpPr>
            <p:nvPr userDrawn="1"/>
          </p:nvSpPr>
          <p:spPr bwMode="auto">
            <a:xfrm>
              <a:off x="7824788" y="3176588"/>
              <a:ext cx="258763" cy="66675"/>
            </a:xfrm>
            <a:custGeom>
              <a:avLst/>
              <a:gdLst>
                <a:gd name="T0" fmla="*/ 0 w 177"/>
                <a:gd name="T1" fmla="*/ 46 h 46"/>
                <a:gd name="T2" fmla="*/ 177 w 177"/>
                <a:gd name="T3" fmla="*/ 0 h 46"/>
              </a:gdLst>
              <a:ahLst/>
              <a:cxnLst>
                <a:cxn ang="0">
                  <a:pos x="T0" y="T1"/>
                </a:cxn>
                <a:cxn ang="0">
                  <a:pos x="T2" y="T3"/>
                </a:cxn>
              </a:cxnLst>
              <a:rect l="0" t="0" r="r" b="b"/>
              <a:pathLst>
                <a:path w="177" h="46">
                  <a:moveTo>
                    <a:pt x="0" y="46"/>
                  </a:moveTo>
                  <a:cubicBezTo>
                    <a:pt x="3" y="46"/>
                    <a:pt x="177" y="0"/>
                    <a:pt x="177" y="0"/>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3"/>
            <p:cNvSpPr>
              <a:spLocks/>
            </p:cNvSpPr>
            <p:nvPr userDrawn="1"/>
          </p:nvSpPr>
          <p:spPr bwMode="auto">
            <a:xfrm>
              <a:off x="6515100" y="2436813"/>
              <a:ext cx="1176338" cy="563563"/>
            </a:xfrm>
            <a:custGeom>
              <a:avLst/>
              <a:gdLst>
                <a:gd name="T0" fmla="*/ 707 w 741"/>
                <a:gd name="T1" fmla="*/ 332 h 355"/>
                <a:gd name="T2" fmla="*/ 704 w 741"/>
                <a:gd name="T3" fmla="*/ 355 h 355"/>
                <a:gd name="T4" fmla="*/ 0 w 741"/>
                <a:gd name="T5" fmla="*/ 243 h 355"/>
                <a:gd name="T6" fmla="*/ 38 w 741"/>
                <a:gd name="T7" fmla="*/ 0 h 355"/>
                <a:gd name="T8" fmla="*/ 741 w 741"/>
                <a:gd name="T9" fmla="*/ 111 h 355"/>
                <a:gd name="T10" fmla="*/ 715 w 741"/>
                <a:gd name="T11" fmla="*/ 282 h 355"/>
              </a:gdLst>
              <a:ahLst/>
              <a:cxnLst>
                <a:cxn ang="0">
                  <a:pos x="T0" y="T1"/>
                </a:cxn>
                <a:cxn ang="0">
                  <a:pos x="T2" y="T3"/>
                </a:cxn>
                <a:cxn ang="0">
                  <a:pos x="T4" y="T5"/>
                </a:cxn>
                <a:cxn ang="0">
                  <a:pos x="T6" y="T7"/>
                </a:cxn>
                <a:cxn ang="0">
                  <a:pos x="T8" y="T9"/>
                </a:cxn>
                <a:cxn ang="0">
                  <a:pos x="T10" y="T11"/>
                </a:cxn>
              </a:cxnLst>
              <a:rect l="0" t="0" r="r" b="b"/>
              <a:pathLst>
                <a:path w="741" h="355">
                  <a:moveTo>
                    <a:pt x="707" y="332"/>
                  </a:moveTo>
                  <a:lnTo>
                    <a:pt x="704" y="355"/>
                  </a:lnTo>
                  <a:lnTo>
                    <a:pt x="0" y="243"/>
                  </a:lnTo>
                  <a:lnTo>
                    <a:pt x="38" y="0"/>
                  </a:lnTo>
                  <a:lnTo>
                    <a:pt x="741" y="111"/>
                  </a:lnTo>
                  <a:lnTo>
                    <a:pt x="715" y="282"/>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4"/>
            <p:cNvSpPr>
              <a:spLocks/>
            </p:cNvSpPr>
            <p:nvPr userDrawn="1"/>
          </p:nvSpPr>
          <p:spPr bwMode="auto">
            <a:xfrm>
              <a:off x="6621463" y="2505075"/>
              <a:ext cx="271463" cy="107950"/>
            </a:xfrm>
            <a:custGeom>
              <a:avLst/>
              <a:gdLst>
                <a:gd name="T0" fmla="*/ 165 w 171"/>
                <a:gd name="T1" fmla="*/ 68 h 68"/>
                <a:gd name="T2" fmla="*/ 0 w 171"/>
                <a:gd name="T3" fmla="*/ 42 h 68"/>
                <a:gd name="T4" fmla="*/ 7 w 171"/>
                <a:gd name="T5" fmla="*/ 0 h 68"/>
                <a:gd name="T6" fmla="*/ 171 w 171"/>
                <a:gd name="T7" fmla="*/ 26 h 68"/>
                <a:gd name="T8" fmla="*/ 165 w 171"/>
                <a:gd name="T9" fmla="*/ 68 h 68"/>
              </a:gdLst>
              <a:ahLst/>
              <a:cxnLst>
                <a:cxn ang="0">
                  <a:pos x="T0" y="T1"/>
                </a:cxn>
                <a:cxn ang="0">
                  <a:pos x="T2" y="T3"/>
                </a:cxn>
                <a:cxn ang="0">
                  <a:pos x="T4" y="T5"/>
                </a:cxn>
                <a:cxn ang="0">
                  <a:pos x="T6" y="T7"/>
                </a:cxn>
                <a:cxn ang="0">
                  <a:pos x="T8" y="T9"/>
                </a:cxn>
              </a:cxnLst>
              <a:rect l="0" t="0" r="r" b="b"/>
              <a:pathLst>
                <a:path w="171" h="68">
                  <a:moveTo>
                    <a:pt x="165" y="68"/>
                  </a:moveTo>
                  <a:lnTo>
                    <a:pt x="0" y="42"/>
                  </a:lnTo>
                  <a:lnTo>
                    <a:pt x="7" y="0"/>
                  </a:lnTo>
                  <a:lnTo>
                    <a:pt x="171" y="26"/>
                  </a:lnTo>
                  <a:lnTo>
                    <a:pt x="165" y="68"/>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5"/>
            <p:cNvSpPr>
              <a:spLocks/>
            </p:cNvSpPr>
            <p:nvPr userDrawn="1"/>
          </p:nvSpPr>
          <p:spPr bwMode="auto">
            <a:xfrm>
              <a:off x="6940550" y="2554288"/>
              <a:ext cx="82550" cy="82550"/>
            </a:xfrm>
            <a:custGeom>
              <a:avLst/>
              <a:gdLst>
                <a:gd name="T0" fmla="*/ 44 w 52"/>
                <a:gd name="T1" fmla="*/ 52 h 52"/>
                <a:gd name="T2" fmla="*/ 0 w 52"/>
                <a:gd name="T3" fmla="*/ 44 h 52"/>
                <a:gd name="T4" fmla="*/ 8 w 52"/>
                <a:gd name="T5" fmla="*/ 0 h 52"/>
                <a:gd name="T6" fmla="*/ 52 w 52"/>
                <a:gd name="T7" fmla="*/ 8 h 52"/>
                <a:gd name="T8" fmla="*/ 44 w 52"/>
                <a:gd name="T9" fmla="*/ 52 h 52"/>
              </a:gdLst>
              <a:ahLst/>
              <a:cxnLst>
                <a:cxn ang="0">
                  <a:pos x="T0" y="T1"/>
                </a:cxn>
                <a:cxn ang="0">
                  <a:pos x="T2" y="T3"/>
                </a:cxn>
                <a:cxn ang="0">
                  <a:pos x="T4" y="T5"/>
                </a:cxn>
                <a:cxn ang="0">
                  <a:pos x="T6" y="T7"/>
                </a:cxn>
                <a:cxn ang="0">
                  <a:pos x="T8" y="T9"/>
                </a:cxn>
              </a:cxnLst>
              <a:rect l="0" t="0" r="r" b="b"/>
              <a:pathLst>
                <a:path w="52" h="52">
                  <a:moveTo>
                    <a:pt x="44" y="52"/>
                  </a:moveTo>
                  <a:lnTo>
                    <a:pt x="0" y="44"/>
                  </a:lnTo>
                  <a:lnTo>
                    <a:pt x="8" y="0"/>
                  </a:lnTo>
                  <a:lnTo>
                    <a:pt x="52" y="8"/>
                  </a:lnTo>
                  <a:lnTo>
                    <a:pt x="44" y="52"/>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6"/>
            <p:cNvSpPr>
              <a:spLocks/>
            </p:cNvSpPr>
            <p:nvPr userDrawn="1"/>
          </p:nvSpPr>
          <p:spPr bwMode="auto">
            <a:xfrm>
              <a:off x="7059613" y="2573338"/>
              <a:ext cx="80963" cy="82550"/>
            </a:xfrm>
            <a:custGeom>
              <a:avLst/>
              <a:gdLst>
                <a:gd name="T0" fmla="*/ 44 w 51"/>
                <a:gd name="T1" fmla="*/ 52 h 52"/>
                <a:gd name="T2" fmla="*/ 0 w 51"/>
                <a:gd name="T3" fmla="*/ 44 h 52"/>
                <a:gd name="T4" fmla="*/ 7 w 51"/>
                <a:gd name="T5" fmla="*/ 0 h 52"/>
                <a:gd name="T6" fmla="*/ 51 w 51"/>
                <a:gd name="T7" fmla="*/ 7 h 52"/>
                <a:gd name="T8" fmla="*/ 44 w 51"/>
                <a:gd name="T9" fmla="*/ 52 h 52"/>
              </a:gdLst>
              <a:ahLst/>
              <a:cxnLst>
                <a:cxn ang="0">
                  <a:pos x="T0" y="T1"/>
                </a:cxn>
                <a:cxn ang="0">
                  <a:pos x="T2" y="T3"/>
                </a:cxn>
                <a:cxn ang="0">
                  <a:pos x="T4" y="T5"/>
                </a:cxn>
                <a:cxn ang="0">
                  <a:pos x="T6" y="T7"/>
                </a:cxn>
                <a:cxn ang="0">
                  <a:pos x="T8" y="T9"/>
                </a:cxn>
              </a:cxnLst>
              <a:rect l="0" t="0" r="r" b="b"/>
              <a:pathLst>
                <a:path w="51" h="52">
                  <a:moveTo>
                    <a:pt x="44" y="52"/>
                  </a:moveTo>
                  <a:lnTo>
                    <a:pt x="0" y="44"/>
                  </a:lnTo>
                  <a:lnTo>
                    <a:pt x="7" y="0"/>
                  </a:lnTo>
                  <a:lnTo>
                    <a:pt x="51" y="7"/>
                  </a:lnTo>
                  <a:lnTo>
                    <a:pt x="44" y="52"/>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7"/>
            <p:cNvSpPr>
              <a:spLocks/>
            </p:cNvSpPr>
            <p:nvPr userDrawn="1"/>
          </p:nvSpPr>
          <p:spPr bwMode="auto">
            <a:xfrm>
              <a:off x="7177088" y="2592388"/>
              <a:ext cx="82550" cy="80963"/>
            </a:xfrm>
            <a:custGeom>
              <a:avLst/>
              <a:gdLst>
                <a:gd name="T0" fmla="*/ 44 w 52"/>
                <a:gd name="T1" fmla="*/ 51 h 51"/>
                <a:gd name="T2" fmla="*/ 0 w 52"/>
                <a:gd name="T3" fmla="*/ 44 h 51"/>
                <a:gd name="T4" fmla="*/ 7 w 52"/>
                <a:gd name="T5" fmla="*/ 0 h 51"/>
                <a:gd name="T6" fmla="*/ 52 w 52"/>
                <a:gd name="T7" fmla="*/ 7 h 51"/>
                <a:gd name="T8" fmla="*/ 44 w 52"/>
                <a:gd name="T9" fmla="*/ 51 h 51"/>
              </a:gdLst>
              <a:ahLst/>
              <a:cxnLst>
                <a:cxn ang="0">
                  <a:pos x="T0" y="T1"/>
                </a:cxn>
                <a:cxn ang="0">
                  <a:pos x="T2" y="T3"/>
                </a:cxn>
                <a:cxn ang="0">
                  <a:pos x="T4" y="T5"/>
                </a:cxn>
                <a:cxn ang="0">
                  <a:pos x="T6" y="T7"/>
                </a:cxn>
                <a:cxn ang="0">
                  <a:pos x="T8" y="T9"/>
                </a:cxn>
              </a:cxnLst>
              <a:rect l="0" t="0" r="r" b="b"/>
              <a:pathLst>
                <a:path w="52" h="51">
                  <a:moveTo>
                    <a:pt x="44" y="51"/>
                  </a:moveTo>
                  <a:lnTo>
                    <a:pt x="0" y="44"/>
                  </a:lnTo>
                  <a:lnTo>
                    <a:pt x="7" y="0"/>
                  </a:lnTo>
                  <a:lnTo>
                    <a:pt x="52" y="7"/>
                  </a:lnTo>
                  <a:lnTo>
                    <a:pt x="44" y="51"/>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8"/>
            <p:cNvSpPr>
              <a:spLocks/>
            </p:cNvSpPr>
            <p:nvPr userDrawn="1"/>
          </p:nvSpPr>
          <p:spPr bwMode="auto">
            <a:xfrm>
              <a:off x="7296150" y="2611438"/>
              <a:ext cx="80963" cy="80963"/>
            </a:xfrm>
            <a:custGeom>
              <a:avLst/>
              <a:gdLst>
                <a:gd name="T0" fmla="*/ 44 w 51"/>
                <a:gd name="T1" fmla="*/ 51 h 51"/>
                <a:gd name="T2" fmla="*/ 0 w 51"/>
                <a:gd name="T3" fmla="*/ 44 h 51"/>
                <a:gd name="T4" fmla="*/ 7 w 51"/>
                <a:gd name="T5" fmla="*/ 0 h 51"/>
                <a:gd name="T6" fmla="*/ 51 w 51"/>
                <a:gd name="T7" fmla="*/ 6 h 51"/>
                <a:gd name="T8" fmla="*/ 44 w 51"/>
                <a:gd name="T9" fmla="*/ 51 h 51"/>
              </a:gdLst>
              <a:ahLst/>
              <a:cxnLst>
                <a:cxn ang="0">
                  <a:pos x="T0" y="T1"/>
                </a:cxn>
                <a:cxn ang="0">
                  <a:pos x="T2" y="T3"/>
                </a:cxn>
                <a:cxn ang="0">
                  <a:pos x="T4" y="T5"/>
                </a:cxn>
                <a:cxn ang="0">
                  <a:pos x="T6" y="T7"/>
                </a:cxn>
                <a:cxn ang="0">
                  <a:pos x="T8" y="T9"/>
                </a:cxn>
              </a:cxnLst>
              <a:rect l="0" t="0" r="r" b="b"/>
              <a:pathLst>
                <a:path w="51" h="51">
                  <a:moveTo>
                    <a:pt x="44" y="51"/>
                  </a:moveTo>
                  <a:lnTo>
                    <a:pt x="0" y="44"/>
                  </a:lnTo>
                  <a:lnTo>
                    <a:pt x="7" y="0"/>
                  </a:lnTo>
                  <a:lnTo>
                    <a:pt x="51" y="6"/>
                  </a:lnTo>
                  <a:lnTo>
                    <a:pt x="44" y="51"/>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9"/>
            <p:cNvSpPr>
              <a:spLocks/>
            </p:cNvSpPr>
            <p:nvPr userDrawn="1"/>
          </p:nvSpPr>
          <p:spPr bwMode="auto">
            <a:xfrm>
              <a:off x="7413625" y="2628900"/>
              <a:ext cx="80963" cy="82550"/>
            </a:xfrm>
            <a:custGeom>
              <a:avLst/>
              <a:gdLst>
                <a:gd name="T0" fmla="*/ 45 w 51"/>
                <a:gd name="T1" fmla="*/ 52 h 52"/>
                <a:gd name="T2" fmla="*/ 0 w 51"/>
                <a:gd name="T3" fmla="*/ 44 h 52"/>
                <a:gd name="T4" fmla="*/ 7 w 51"/>
                <a:gd name="T5" fmla="*/ 0 h 52"/>
                <a:gd name="T6" fmla="*/ 51 w 51"/>
                <a:gd name="T7" fmla="*/ 7 h 52"/>
                <a:gd name="T8" fmla="*/ 45 w 51"/>
                <a:gd name="T9" fmla="*/ 52 h 52"/>
              </a:gdLst>
              <a:ahLst/>
              <a:cxnLst>
                <a:cxn ang="0">
                  <a:pos x="T0" y="T1"/>
                </a:cxn>
                <a:cxn ang="0">
                  <a:pos x="T2" y="T3"/>
                </a:cxn>
                <a:cxn ang="0">
                  <a:pos x="T4" y="T5"/>
                </a:cxn>
                <a:cxn ang="0">
                  <a:pos x="T6" y="T7"/>
                </a:cxn>
                <a:cxn ang="0">
                  <a:pos x="T8" y="T9"/>
                </a:cxn>
              </a:cxnLst>
              <a:rect l="0" t="0" r="r" b="b"/>
              <a:pathLst>
                <a:path w="51" h="52">
                  <a:moveTo>
                    <a:pt x="45" y="52"/>
                  </a:moveTo>
                  <a:lnTo>
                    <a:pt x="0" y="44"/>
                  </a:lnTo>
                  <a:lnTo>
                    <a:pt x="7" y="0"/>
                  </a:lnTo>
                  <a:lnTo>
                    <a:pt x="51" y="7"/>
                  </a:lnTo>
                  <a:lnTo>
                    <a:pt x="45" y="52"/>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60"/>
            <p:cNvSpPr>
              <a:spLocks/>
            </p:cNvSpPr>
            <p:nvPr userDrawn="1"/>
          </p:nvSpPr>
          <p:spPr bwMode="auto">
            <a:xfrm>
              <a:off x="6919913" y="2682875"/>
              <a:ext cx="82550" cy="80963"/>
            </a:xfrm>
            <a:custGeom>
              <a:avLst/>
              <a:gdLst>
                <a:gd name="T0" fmla="*/ 45 w 52"/>
                <a:gd name="T1" fmla="*/ 51 h 51"/>
                <a:gd name="T2" fmla="*/ 0 w 52"/>
                <a:gd name="T3" fmla="*/ 44 h 51"/>
                <a:gd name="T4" fmla="*/ 8 w 52"/>
                <a:gd name="T5" fmla="*/ 0 h 51"/>
                <a:gd name="T6" fmla="*/ 52 w 52"/>
                <a:gd name="T7" fmla="*/ 7 h 51"/>
                <a:gd name="T8" fmla="*/ 45 w 52"/>
                <a:gd name="T9" fmla="*/ 51 h 51"/>
              </a:gdLst>
              <a:ahLst/>
              <a:cxnLst>
                <a:cxn ang="0">
                  <a:pos x="T0" y="T1"/>
                </a:cxn>
                <a:cxn ang="0">
                  <a:pos x="T2" y="T3"/>
                </a:cxn>
                <a:cxn ang="0">
                  <a:pos x="T4" y="T5"/>
                </a:cxn>
                <a:cxn ang="0">
                  <a:pos x="T6" y="T7"/>
                </a:cxn>
                <a:cxn ang="0">
                  <a:pos x="T8" y="T9"/>
                </a:cxn>
              </a:cxnLst>
              <a:rect l="0" t="0" r="r" b="b"/>
              <a:pathLst>
                <a:path w="52" h="51">
                  <a:moveTo>
                    <a:pt x="45" y="51"/>
                  </a:moveTo>
                  <a:lnTo>
                    <a:pt x="0" y="44"/>
                  </a:lnTo>
                  <a:lnTo>
                    <a:pt x="8" y="0"/>
                  </a:lnTo>
                  <a:lnTo>
                    <a:pt x="52" y="7"/>
                  </a:lnTo>
                  <a:lnTo>
                    <a:pt x="45" y="51"/>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1"/>
            <p:cNvSpPr>
              <a:spLocks/>
            </p:cNvSpPr>
            <p:nvPr userDrawn="1"/>
          </p:nvSpPr>
          <p:spPr bwMode="auto">
            <a:xfrm>
              <a:off x="7038975" y="2700338"/>
              <a:ext cx="80963" cy="82550"/>
            </a:xfrm>
            <a:custGeom>
              <a:avLst/>
              <a:gdLst>
                <a:gd name="T0" fmla="*/ 44 w 51"/>
                <a:gd name="T1" fmla="*/ 52 h 52"/>
                <a:gd name="T2" fmla="*/ 0 w 51"/>
                <a:gd name="T3" fmla="*/ 44 h 52"/>
                <a:gd name="T4" fmla="*/ 7 w 51"/>
                <a:gd name="T5" fmla="*/ 0 h 52"/>
                <a:gd name="T6" fmla="*/ 51 w 51"/>
                <a:gd name="T7" fmla="*/ 7 h 52"/>
                <a:gd name="T8" fmla="*/ 44 w 51"/>
                <a:gd name="T9" fmla="*/ 52 h 52"/>
              </a:gdLst>
              <a:ahLst/>
              <a:cxnLst>
                <a:cxn ang="0">
                  <a:pos x="T0" y="T1"/>
                </a:cxn>
                <a:cxn ang="0">
                  <a:pos x="T2" y="T3"/>
                </a:cxn>
                <a:cxn ang="0">
                  <a:pos x="T4" y="T5"/>
                </a:cxn>
                <a:cxn ang="0">
                  <a:pos x="T6" y="T7"/>
                </a:cxn>
                <a:cxn ang="0">
                  <a:pos x="T8" y="T9"/>
                </a:cxn>
              </a:cxnLst>
              <a:rect l="0" t="0" r="r" b="b"/>
              <a:pathLst>
                <a:path w="51" h="52">
                  <a:moveTo>
                    <a:pt x="44" y="52"/>
                  </a:moveTo>
                  <a:lnTo>
                    <a:pt x="0" y="44"/>
                  </a:lnTo>
                  <a:lnTo>
                    <a:pt x="7" y="0"/>
                  </a:lnTo>
                  <a:lnTo>
                    <a:pt x="51" y="7"/>
                  </a:lnTo>
                  <a:lnTo>
                    <a:pt x="44" y="52"/>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62"/>
            <p:cNvSpPr>
              <a:spLocks/>
            </p:cNvSpPr>
            <p:nvPr userDrawn="1"/>
          </p:nvSpPr>
          <p:spPr bwMode="auto">
            <a:xfrm>
              <a:off x="6637338" y="2638425"/>
              <a:ext cx="80963" cy="79375"/>
            </a:xfrm>
            <a:custGeom>
              <a:avLst/>
              <a:gdLst>
                <a:gd name="T0" fmla="*/ 44 w 51"/>
                <a:gd name="T1" fmla="*/ 50 h 50"/>
                <a:gd name="T2" fmla="*/ 0 w 51"/>
                <a:gd name="T3" fmla="*/ 44 h 50"/>
                <a:gd name="T4" fmla="*/ 7 w 51"/>
                <a:gd name="T5" fmla="*/ 0 h 50"/>
                <a:gd name="T6" fmla="*/ 51 w 51"/>
                <a:gd name="T7" fmla="*/ 6 h 50"/>
                <a:gd name="T8" fmla="*/ 44 w 51"/>
                <a:gd name="T9" fmla="*/ 50 h 50"/>
              </a:gdLst>
              <a:ahLst/>
              <a:cxnLst>
                <a:cxn ang="0">
                  <a:pos x="T0" y="T1"/>
                </a:cxn>
                <a:cxn ang="0">
                  <a:pos x="T2" y="T3"/>
                </a:cxn>
                <a:cxn ang="0">
                  <a:pos x="T4" y="T5"/>
                </a:cxn>
                <a:cxn ang="0">
                  <a:pos x="T6" y="T7"/>
                </a:cxn>
                <a:cxn ang="0">
                  <a:pos x="T8" y="T9"/>
                </a:cxn>
              </a:cxnLst>
              <a:rect l="0" t="0" r="r" b="b"/>
              <a:pathLst>
                <a:path w="51" h="50">
                  <a:moveTo>
                    <a:pt x="44" y="50"/>
                  </a:moveTo>
                  <a:lnTo>
                    <a:pt x="0" y="44"/>
                  </a:lnTo>
                  <a:lnTo>
                    <a:pt x="7" y="0"/>
                  </a:lnTo>
                  <a:lnTo>
                    <a:pt x="51" y="6"/>
                  </a:lnTo>
                  <a:lnTo>
                    <a:pt x="44" y="50"/>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3"/>
            <p:cNvSpPr>
              <a:spLocks/>
            </p:cNvSpPr>
            <p:nvPr userDrawn="1"/>
          </p:nvSpPr>
          <p:spPr bwMode="auto">
            <a:xfrm>
              <a:off x="6756400" y="2657475"/>
              <a:ext cx="79375" cy="79375"/>
            </a:xfrm>
            <a:custGeom>
              <a:avLst/>
              <a:gdLst>
                <a:gd name="T0" fmla="*/ 44 w 50"/>
                <a:gd name="T1" fmla="*/ 50 h 50"/>
                <a:gd name="T2" fmla="*/ 0 w 50"/>
                <a:gd name="T3" fmla="*/ 44 h 50"/>
                <a:gd name="T4" fmla="*/ 6 w 50"/>
                <a:gd name="T5" fmla="*/ 0 h 50"/>
                <a:gd name="T6" fmla="*/ 50 w 50"/>
                <a:gd name="T7" fmla="*/ 6 h 50"/>
                <a:gd name="T8" fmla="*/ 44 w 50"/>
                <a:gd name="T9" fmla="*/ 50 h 50"/>
              </a:gdLst>
              <a:ahLst/>
              <a:cxnLst>
                <a:cxn ang="0">
                  <a:pos x="T0" y="T1"/>
                </a:cxn>
                <a:cxn ang="0">
                  <a:pos x="T2" y="T3"/>
                </a:cxn>
                <a:cxn ang="0">
                  <a:pos x="T4" y="T5"/>
                </a:cxn>
                <a:cxn ang="0">
                  <a:pos x="T6" y="T7"/>
                </a:cxn>
                <a:cxn ang="0">
                  <a:pos x="T8" y="T9"/>
                </a:cxn>
              </a:cxnLst>
              <a:rect l="0" t="0" r="r" b="b"/>
              <a:pathLst>
                <a:path w="50" h="50">
                  <a:moveTo>
                    <a:pt x="44" y="50"/>
                  </a:moveTo>
                  <a:lnTo>
                    <a:pt x="0" y="44"/>
                  </a:lnTo>
                  <a:lnTo>
                    <a:pt x="6" y="0"/>
                  </a:lnTo>
                  <a:lnTo>
                    <a:pt x="50" y="6"/>
                  </a:lnTo>
                  <a:lnTo>
                    <a:pt x="44" y="50"/>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4"/>
            <p:cNvSpPr>
              <a:spLocks/>
            </p:cNvSpPr>
            <p:nvPr userDrawn="1"/>
          </p:nvSpPr>
          <p:spPr bwMode="auto">
            <a:xfrm>
              <a:off x="7156450" y="2719388"/>
              <a:ext cx="82550" cy="82550"/>
            </a:xfrm>
            <a:custGeom>
              <a:avLst/>
              <a:gdLst>
                <a:gd name="T0" fmla="*/ 44 w 52"/>
                <a:gd name="T1" fmla="*/ 52 h 52"/>
                <a:gd name="T2" fmla="*/ 0 w 52"/>
                <a:gd name="T3" fmla="*/ 44 h 52"/>
                <a:gd name="T4" fmla="*/ 8 w 52"/>
                <a:gd name="T5" fmla="*/ 0 h 52"/>
                <a:gd name="T6" fmla="*/ 52 w 52"/>
                <a:gd name="T7" fmla="*/ 7 h 52"/>
                <a:gd name="T8" fmla="*/ 44 w 52"/>
                <a:gd name="T9" fmla="*/ 52 h 52"/>
              </a:gdLst>
              <a:ahLst/>
              <a:cxnLst>
                <a:cxn ang="0">
                  <a:pos x="T0" y="T1"/>
                </a:cxn>
                <a:cxn ang="0">
                  <a:pos x="T2" y="T3"/>
                </a:cxn>
                <a:cxn ang="0">
                  <a:pos x="T4" y="T5"/>
                </a:cxn>
                <a:cxn ang="0">
                  <a:pos x="T6" y="T7"/>
                </a:cxn>
                <a:cxn ang="0">
                  <a:pos x="T8" y="T9"/>
                </a:cxn>
              </a:cxnLst>
              <a:rect l="0" t="0" r="r" b="b"/>
              <a:pathLst>
                <a:path w="52" h="52">
                  <a:moveTo>
                    <a:pt x="44" y="52"/>
                  </a:moveTo>
                  <a:lnTo>
                    <a:pt x="0" y="44"/>
                  </a:lnTo>
                  <a:lnTo>
                    <a:pt x="8" y="0"/>
                  </a:lnTo>
                  <a:lnTo>
                    <a:pt x="52" y="7"/>
                  </a:lnTo>
                  <a:lnTo>
                    <a:pt x="44" y="52"/>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65"/>
            <p:cNvSpPr>
              <a:spLocks/>
            </p:cNvSpPr>
            <p:nvPr userDrawn="1"/>
          </p:nvSpPr>
          <p:spPr bwMode="auto">
            <a:xfrm>
              <a:off x="7277100" y="2738438"/>
              <a:ext cx="79375" cy="82550"/>
            </a:xfrm>
            <a:custGeom>
              <a:avLst/>
              <a:gdLst>
                <a:gd name="T0" fmla="*/ 44 w 50"/>
                <a:gd name="T1" fmla="*/ 52 h 52"/>
                <a:gd name="T2" fmla="*/ 0 w 50"/>
                <a:gd name="T3" fmla="*/ 44 h 52"/>
                <a:gd name="T4" fmla="*/ 6 w 50"/>
                <a:gd name="T5" fmla="*/ 0 h 52"/>
                <a:gd name="T6" fmla="*/ 50 w 50"/>
                <a:gd name="T7" fmla="*/ 7 h 52"/>
                <a:gd name="T8" fmla="*/ 44 w 50"/>
                <a:gd name="T9" fmla="*/ 52 h 52"/>
              </a:gdLst>
              <a:ahLst/>
              <a:cxnLst>
                <a:cxn ang="0">
                  <a:pos x="T0" y="T1"/>
                </a:cxn>
                <a:cxn ang="0">
                  <a:pos x="T2" y="T3"/>
                </a:cxn>
                <a:cxn ang="0">
                  <a:pos x="T4" y="T5"/>
                </a:cxn>
                <a:cxn ang="0">
                  <a:pos x="T6" y="T7"/>
                </a:cxn>
                <a:cxn ang="0">
                  <a:pos x="T8" y="T9"/>
                </a:cxn>
              </a:cxnLst>
              <a:rect l="0" t="0" r="r" b="b"/>
              <a:pathLst>
                <a:path w="50" h="52">
                  <a:moveTo>
                    <a:pt x="44" y="52"/>
                  </a:moveTo>
                  <a:lnTo>
                    <a:pt x="0" y="44"/>
                  </a:lnTo>
                  <a:lnTo>
                    <a:pt x="6" y="0"/>
                  </a:lnTo>
                  <a:lnTo>
                    <a:pt x="50" y="7"/>
                  </a:lnTo>
                  <a:lnTo>
                    <a:pt x="44" y="52"/>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66"/>
            <p:cNvSpPr>
              <a:spLocks/>
            </p:cNvSpPr>
            <p:nvPr userDrawn="1"/>
          </p:nvSpPr>
          <p:spPr bwMode="auto">
            <a:xfrm>
              <a:off x="7394575" y="2757488"/>
              <a:ext cx="80963" cy="80963"/>
            </a:xfrm>
            <a:custGeom>
              <a:avLst/>
              <a:gdLst>
                <a:gd name="T0" fmla="*/ 44 w 51"/>
                <a:gd name="T1" fmla="*/ 51 h 51"/>
                <a:gd name="T2" fmla="*/ 0 w 51"/>
                <a:gd name="T3" fmla="*/ 44 h 51"/>
                <a:gd name="T4" fmla="*/ 6 w 51"/>
                <a:gd name="T5" fmla="*/ 0 h 51"/>
                <a:gd name="T6" fmla="*/ 51 w 51"/>
                <a:gd name="T7" fmla="*/ 6 h 51"/>
                <a:gd name="T8" fmla="*/ 44 w 51"/>
                <a:gd name="T9" fmla="*/ 51 h 51"/>
              </a:gdLst>
              <a:ahLst/>
              <a:cxnLst>
                <a:cxn ang="0">
                  <a:pos x="T0" y="T1"/>
                </a:cxn>
                <a:cxn ang="0">
                  <a:pos x="T2" y="T3"/>
                </a:cxn>
                <a:cxn ang="0">
                  <a:pos x="T4" y="T5"/>
                </a:cxn>
                <a:cxn ang="0">
                  <a:pos x="T6" y="T7"/>
                </a:cxn>
                <a:cxn ang="0">
                  <a:pos x="T8" y="T9"/>
                </a:cxn>
              </a:cxnLst>
              <a:rect l="0" t="0" r="r" b="b"/>
              <a:pathLst>
                <a:path w="51" h="51">
                  <a:moveTo>
                    <a:pt x="44" y="51"/>
                  </a:moveTo>
                  <a:lnTo>
                    <a:pt x="0" y="44"/>
                  </a:lnTo>
                  <a:lnTo>
                    <a:pt x="6" y="0"/>
                  </a:lnTo>
                  <a:lnTo>
                    <a:pt x="51" y="6"/>
                  </a:lnTo>
                  <a:lnTo>
                    <a:pt x="44" y="51"/>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7"/>
            <p:cNvSpPr>
              <a:spLocks/>
            </p:cNvSpPr>
            <p:nvPr userDrawn="1"/>
          </p:nvSpPr>
          <p:spPr bwMode="auto">
            <a:xfrm>
              <a:off x="7096125" y="2343150"/>
              <a:ext cx="512763" cy="176213"/>
            </a:xfrm>
            <a:custGeom>
              <a:avLst/>
              <a:gdLst>
                <a:gd name="T0" fmla="*/ 0 w 352"/>
                <a:gd name="T1" fmla="*/ 121 h 121"/>
                <a:gd name="T2" fmla="*/ 0 w 352"/>
                <a:gd name="T3" fmla="*/ 121 h 121"/>
                <a:gd name="T4" fmla="*/ 152 w 352"/>
                <a:gd name="T5" fmla="*/ 57 h 121"/>
                <a:gd name="T6" fmla="*/ 193 w 352"/>
                <a:gd name="T7" fmla="*/ 65 h 121"/>
                <a:gd name="T8" fmla="*/ 326 w 352"/>
                <a:gd name="T9" fmla="*/ 26 h 121"/>
                <a:gd name="T10" fmla="*/ 352 w 352"/>
                <a:gd name="T11" fmla="*/ 0 h 121"/>
              </a:gdLst>
              <a:ahLst/>
              <a:cxnLst>
                <a:cxn ang="0">
                  <a:pos x="T0" y="T1"/>
                </a:cxn>
                <a:cxn ang="0">
                  <a:pos x="T2" y="T3"/>
                </a:cxn>
                <a:cxn ang="0">
                  <a:pos x="T4" y="T5"/>
                </a:cxn>
                <a:cxn ang="0">
                  <a:pos x="T6" y="T7"/>
                </a:cxn>
                <a:cxn ang="0">
                  <a:pos x="T8" y="T9"/>
                </a:cxn>
                <a:cxn ang="0">
                  <a:pos x="T10" y="T11"/>
                </a:cxn>
              </a:cxnLst>
              <a:rect l="0" t="0" r="r" b="b"/>
              <a:pathLst>
                <a:path w="352" h="121">
                  <a:moveTo>
                    <a:pt x="0" y="121"/>
                  </a:moveTo>
                  <a:cubicBezTo>
                    <a:pt x="0" y="121"/>
                    <a:pt x="0" y="121"/>
                    <a:pt x="0" y="121"/>
                  </a:cubicBezTo>
                  <a:cubicBezTo>
                    <a:pt x="33" y="70"/>
                    <a:pt x="93" y="44"/>
                    <a:pt x="152" y="57"/>
                  </a:cubicBezTo>
                  <a:cubicBezTo>
                    <a:pt x="193" y="65"/>
                    <a:pt x="193" y="65"/>
                    <a:pt x="193" y="65"/>
                  </a:cubicBezTo>
                  <a:cubicBezTo>
                    <a:pt x="241" y="76"/>
                    <a:pt x="291" y="61"/>
                    <a:pt x="326" y="26"/>
                  </a:cubicBezTo>
                  <a:cubicBezTo>
                    <a:pt x="352" y="0"/>
                    <a:pt x="352" y="0"/>
                    <a:pt x="352" y="0"/>
                  </a:cubicBezTo>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68"/>
            <p:cNvSpPr>
              <a:spLocks/>
            </p:cNvSpPr>
            <p:nvPr userDrawn="1"/>
          </p:nvSpPr>
          <p:spPr bwMode="auto">
            <a:xfrm>
              <a:off x="8515350" y="2657475"/>
              <a:ext cx="825500" cy="1006475"/>
            </a:xfrm>
            <a:custGeom>
              <a:avLst/>
              <a:gdLst>
                <a:gd name="T0" fmla="*/ 174 w 520"/>
                <a:gd name="T1" fmla="*/ 59 h 634"/>
                <a:gd name="T2" fmla="*/ 54 w 520"/>
                <a:gd name="T3" fmla="*/ 113 h 634"/>
                <a:gd name="T4" fmla="*/ 0 w 520"/>
                <a:gd name="T5" fmla="*/ 253 h 634"/>
                <a:gd name="T6" fmla="*/ 168 w 520"/>
                <a:gd name="T7" fmla="*/ 634 h 634"/>
                <a:gd name="T8" fmla="*/ 520 w 520"/>
                <a:gd name="T9" fmla="*/ 479 h 634"/>
                <a:gd name="T10" fmla="*/ 309 w 520"/>
                <a:gd name="T11" fmla="*/ 0 h 634"/>
                <a:gd name="T12" fmla="*/ 241 w 520"/>
                <a:gd name="T13" fmla="*/ 30 h 634"/>
              </a:gdLst>
              <a:ahLst/>
              <a:cxnLst>
                <a:cxn ang="0">
                  <a:pos x="T0" y="T1"/>
                </a:cxn>
                <a:cxn ang="0">
                  <a:pos x="T2" y="T3"/>
                </a:cxn>
                <a:cxn ang="0">
                  <a:pos x="T4" y="T5"/>
                </a:cxn>
                <a:cxn ang="0">
                  <a:pos x="T6" y="T7"/>
                </a:cxn>
                <a:cxn ang="0">
                  <a:pos x="T8" y="T9"/>
                </a:cxn>
                <a:cxn ang="0">
                  <a:pos x="T10" y="T11"/>
                </a:cxn>
                <a:cxn ang="0">
                  <a:pos x="T12" y="T13"/>
                </a:cxn>
              </a:cxnLst>
              <a:rect l="0" t="0" r="r" b="b"/>
              <a:pathLst>
                <a:path w="520" h="634">
                  <a:moveTo>
                    <a:pt x="174" y="59"/>
                  </a:moveTo>
                  <a:lnTo>
                    <a:pt x="54" y="113"/>
                  </a:lnTo>
                  <a:lnTo>
                    <a:pt x="0" y="253"/>
                  </a:lnTo>
                  <a:lnTo>
                    <a:pt x="168" y="634"/>
                  </a:lnTo>
                  <a:lnTo>
                    <a:pt x="520" y="479"/>
                  </a:lnTo>
                  <a:lnTo>
                    <a:pt x="309" y="0"/>
                  </a:lnTo>
                  <a:lnTo>
                    <a:pt x="241" y="30"/>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69"/>
            <p:cNvSpPr>
              <a:spLocks/>
            </p:cNvSpPr>
            <p:nvPr userDrawn="1"/>
          </p:nvSpPr>
          <p:spPr bwMode="auto">
            <a:xfrm>
              <a:off x="8513763" y="2836863"/>
              <a:ext cx="155575" cy="222250"/>
            </a:xfrm>
            <a:custGeom>
              <a:avLst/>
              <a:gdLst>
                <a:gd name="T0" fmla="*/ 55 w 98"/>
                <a:gd name="T1" fmla="*/ 0 h 140"/>
                <a:gd name="T2" fmla="*/ 0 w 98"/>
                <a:gd name="T3" fmla="*/ 140 h 140"/>
                <a:gd name="T4" fmla="*/ 98 w 98"/>
                <a:gd name="T5" fmla="*/ 97 h 140"/>
                <a:gd name="T6" fmla="*/ 55 w 98"/>
                <a:gd name="T7" fmla="*/ 0 h 140"/>
              </a:gdLst>
              <a:ahLst/>
              <a:cxnLst>
                <a:cxn ang="0">
                  <a:pos x="T0" y="T1"/>
                </a:cxn>
                <a:cxn ang="0">
                  <a:pos x="T2" y="T3"/>
                </a:cxn>
                <a:cxn ang="0">
                  <a:pos x="T4" y="T5"/>
                </a:cxn>
                <a:cxn ang="0">
                  <a:pos x="T6" y="T7"/>
                </a:cxn>
              </a:cxnLst>
              <a:rect l="0" t="0" r="r" b="b"/>
              <a:pathLst>
                <a:path w="98" h="140">
                  <a:moveTo>
                    <a:pt x="55" y="0"/>
                  </a:moveTo>
                  <a:lnTo>
                    <a:pt x="0" y="140"/>
                  </a:lnTo>
                  <a:lnTo>
                    <a:pt x="98" y="97"/>
                  </a:lnTo>
                  <a:lnTo>
                    <a:pt x="55" y="0"/>
                  </a:lnTo>
                  <a:close/>
                </a:path>
              </a:pathLst>
            </a:custGeom>
            <a:noFill/>
            <a:ln w="285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Line 70"/>
            <p:cNvSpPr>
              <a:spLocks noChangeShapeType="1"/>
            </p:cNvSpPr>
            <p:nvPr userDrawn="1"/>
          </p:nvSpPr>
          <p:spPr bwMode="auto">
            <a:xfrm flipV="1">
              <a:off x="8669338" y="2978150"/>
              <a:ext cx="365125" cy="1619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Line 71"/>
            <p:cNvSpPr>
              <a:spLocks noChangeShapeType="1"/>
            </p:cNvSpPr>
            <p:nvPr userDrawn="1"/>
          </p:nvSpPr>
          <p:spPr bwMode="auto">
            <a:xfrm flipV="1">
              <a:off x="8737600" y="3132138"/>
              <a:ext cx="366713" cy="1619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Line 72"/>
            <p:cNvSpPr>
              <a:spLocks noChangeShapeType="1"/>
            </p:cNvSpPr>
            <p:nvPr userDrawn="1"/>
          </p:nvSpPr>
          <p:spPr bwMode="auto">
            <a:xfrm flipV="1">
              <a:off x="8805863" y="3289300"/>
              <a:ext cx="366713" cy="1619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Oval 73"/>
            <p:cNvSpPr>
              <a:spLocks noChangeArrowheads="1"/>
            </p:cNvSpPr>
            <p:nvPr userDrawn="1"/>
          </p:nvSpPr>
          <p:spPr bwMode="auto">
            <a:xfrm>
              <a:off x="8836025" y="2178050"/>
              <a:ext cx="242888" cy="242888"/>
            </a:xfrm>
            <a:prstGeom prst="ellipse">
              <a:avLst/>
            </a:pr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74"/>
            <p:cNvSpPr>
              <a:spLocks/>
            </p:cNvSpPr>
            <p:nvPr userDrawn="1"/>
          </p:nvSpPr>
          <p:spPr bwMode="auto">
            <a:xfrm>
              <a:off x="8958263" y="2233613"/>
              <a:ext cx="65088" cy="65088"/>
            </a:xfrm>
            <a:custGeom>
              <a:avLst/>
              <a:gdLst>
                <a:gd name="T0" fmla="*/ 0 w 45"/>
                <a:gd name="T1" fmla="*/ 0 h 45"/>
                <a:gd name="T2" fmla="*/ 45 w 45"/>
                <a:gd name="T3" fmla="*/ 45 h 45"/>
              </a:gdLst>
              <a:ahLst/>
              <a:cxnLst>
                <a:cxn ang="0">
                  <a:pos x="T0" y="T1"/>
                </a:cxn>
                <a:cxn ang="0">
                  <a:pos x="T2" y="T3"/>
                </a:cxn>
              </a:cxnLst>
              <a:rect l="0" t="0" r="r" b="b"/>
              <a:pathLst>
                <a:path w="45" h="45">
                  <a:moveTo>
                    <a:pt x="0" y="0"/>
                  </a:moveTo>
                  <a:cubicBezTo>
                    <a:pt x="25" y="0"/>
                    <a:pt x="45" y="20"/>
                    <a:pt x="45" y="45"/>
                  </a:cubicBezTo>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75"/>
            <p:cNvSpPr>
              <a:spLocks noChangeShapeType="1"/>
            </p:cNvSpPr>
            <p:nvPr userDrawn="1"/>
          </p:nvSpPr>
          <p:spPr bwMode="auto">
            <a:xfrm>
              <a:off x="9078913" y="2298700"/>
              <a:ext cx="92075" cy="0"/>
            </a:xfrm>
            <a:prstGeom prst="line">
              <a:avLst/>
            </a:prstGeom>
            <a:noFill/>
            <a:ln w="2857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Line 76"/>
            <p:cNvSpPr>
              <a:spLocks noChangeShapeType="1"/>
            </p:cNvSpPr>
            <p:nvPr userDrawn="1"/>
          </p:nvSpPr>
          <p:spPr bwMode="auto">
            <a:xfrm flipH="1">
              <a:off x="6546850" y="209073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Line 77"/>
            <p:cNvSpPr>
              <a:spLocks noChangeShapeType="1"/>
            </p:cNvSpPr>
            <p:nvPr userDrawn="1"/>
          </p:nvSpPr>
          <p:spPr bwMode="auto">
            <a:xfrm flipH="1">
              <a:off x="6375400" y="226218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Line 78"/>
            <p:cNvSpPr>
              <a:spLocks noChangeShapeType="1"/>
            </p:cNvSpPr>
            <p:nvPr userDrawn="1"/>
          </p:nvSpPr>
          <p:spPr bwMode="auto">
            <a:xfrm>
              <a:off x="6375400" y="209073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Line 79"/>
            <p:cNvSpPr>
              <a:spLocks noChangeShapeType="1"/>
            </p:cNvSpPr>
            <p:nvPr userDrawn="1"/>
          </p:nvSpPr>
          <p:spPr bwMode="auto">
            <a:xfrm>
              <a:off x="6546850" y="226218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Line 80"/>
            <p:cNvSpPr>
              <a:spLocks noChangeShapeType="1"/>
            </p:cNvSpPr>
            <p:nvPr userDrawn="1"/>
          </p:nvSpPr>
          <p:spPr bwMode="auto">
            <a:xfrm flipH="1">
              <a:off x="8551863" y="192563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Line 81"/>
            <p:cNvSpPr>
              <a:spLocks noChangeShapeType="1"/>
            </p:cNvSpPr>
            <p:nvPr userDrawn="1"/>
          </p:nvSpPr>
          <p:spPr bwMode="auto">
            <a:xfrm flipH="1">
              <a:off x="8380413" y="209708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Line 82"/>
            <p:cNvSpPr>
              <a:spLocks noChangeShapeType="1"/>
            </p:cNvSpPr>
            <p:nvPr userDrawn="1"/>
          </p:nvSpPr>
          <p:spPr bwMode="auto">
            <a:xfrm>
              <a:off x="8380413" y="192563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Line 83"/>
            <p:cNvSpPr>
              <a:spLocks noChangeShapeType="1"/>
            </p:cNvSpPr>
            <p:nvPr userDrawn="1"/>
          </p:nvSpPr>
          <p:spPr bwMode="auto">
            <a:xfrm>
              <a:off x="8551863" y="209708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Oval 84"/>
            <p:cNvSpPr>
              <a:spLocks noChangeArrowheads="1"/>
            </p:cNvSpPr>
            <p:nvPr userDrawn="1"/>
          </p:nvSpPr>
          <p:spPr bwMode="auto">
            <a:xfrm>
              <a:off x="7175500" y="3248025"/>
              <a:ext cx="146050" cy="146050"/>
            </a:xfrm>
            <a:prstGeom prst="ellipse">
              <a:avLst/>
            </a:pr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85"/>
            <p:cNvSpPr>
              <a:spLocks/>
            </p:cNvSpPr>
            <p:nvPr userDrawn="1"/>
          </p:nvSpPr>
          <p:spPr bwMode="auto">
            <a:xfrm>
              <a:off x="6988175" y="2027238"/>
              <a:ext cx="182563" cy="182563"/>
            </a:xfrm>
            <a:custGeom>
              <a:avLst/>
              <a:gdLst>
                <a:gd name="T0" fmla="*/ 58 w 115"/>
                <a:gd name="T1" fmla="*/ 115 h 115"/>
                <a:gd name="T2" fmla="*/ 0 w 115"/>
                <a:gd name="T3" fmla="*/ 58 h 115"/>
                <a:gd name="T4" fmla="*/ 58 w 115"/>
                <a:gd name="T5" fmla="*/ 0 h 115"/>
                <a:gd name="T6" fmla="*/ 115 w 115"/>
                <a:gd name="T7" fmla="*/ 58 h 115"/>
                <a:gd name="T8" fmla="*/ 58 w 115"/>
                <a:gd name="T9" fmla="*/ 115 h 115"/>
              </a:gdLst>
              <a:ahLst/>
              <a:cxnLst>
                <a:cxn ang="0">
                  <a:pos x="T0" y="T1"/>
                </a:cxn>
                <a:cxn ang="0">
                  <a:pos x="T2" y="T3"/>
                </a:cxn>
                <a:cxn ang="0">
                  <a:pos x="T4" y="T5"/>
                </a:cxn>
                <a:cxn ang="0">
                  <a:pos x="T6" y="T7"/>
                </a:cxn>
                <a:cxn ang="0">
                  <a:pos x="T8" y="T9"/>
                </a:cxn>
              </a:cxnLst>
              <a:rect l="0" t="0" r="r" b="b"/>
              <a:pathLst>
                <a:path w="115" h="115">
                  <a:moveTo>
                    <a:pt x="58" y="115"/>
                  </a:moveTo>
                  <a:lnTo>
                    <a:pt x="0" y="58"/>
                  </a:lnTo>
                  <a:lnTo>
                    <a:pt x="58" y="0"/>
                  </a:lnTo>
                  <a:lnTo>
                    <a:pt x="115" y="58"/>
                  </a:lnTo>
                  <a:lnTo>
                    <a:pt x="58" y="115"/>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86"/>
            <p:cNvSpPr>
              <a:spLocks/>
            </p:cNvSpPr>
            <p:nvPr userDrawn="1"/>
          </p:nvSpPr>
          <p:spPr bwMode="auto">
            <a:xfrm>
              <a:off x="8355013" y="2354263"/>
              <a:ext cx="258763" cy="296863"/>
            </a:xfrm>
            <a:custGeom>
              <a:avLst/>
              <a:gdLst>
                <a:gd name="T0" fmla="*/ 100 w 177"/>
                <a:gd name="T1" fmla="*/ 0 h 203"/>
                <a:gd name="T2" fmla="*/ 15 w 177"/>
                <a:gd name="T3" fmla="*/ 124 h 203"/>
                <a:gd name="T4" fmla="*/ 27 w 177"/>
                <a:gd name="T5" fmla="*/ 189 h 203"/>
                <a:gd name="T6" fmla="*/ 91 w 177"/>
                <a:gd name="T7" fmla="*/ 177 h 203"/>
                <a:gd name="T8" fmla="*/ 177 w 177"/>
                <a:gd name="T9" fmla="*/ 53 h 203"/>
                <a:gd name="T10" fmla="*/ 100 w 177"/>
                <a:gd name="T11" fmla="*/ 0 h 203"/>
              </a:gdLst>
              <a:ahLst/>
              <a:cxnLst>
                <a:cxn ang="0">
                  <a:pos x="T0" y="T1"/>
                </a:cxn>
                <a:cxn ang="0">
                  <a:pos x="T2" y="T3"/>
                </a:cxn>
                <a:cxn ang="0">
                  <a:pos x="T4" y="T5"/>
                </a:cxn>
                <a:cxn ang="0">
                  <a:pos x="T6" y="T7"/>
                </a:cxn>
                <a:cxn ang="0">
                  <a:pos x="T8" y="T9"/>
                </a:cxn>
                <a:cxn ang="0">
                  <a:pos x="T10" y="T11"/>
                </a:cxn>
              </a:cxnLst>
              <a:rect l="0" t="0" r="r" b="b"/>
              <a:pathLst>
                <a:path w="177" h="203">
                  <a:moveTo>
                    <a:pt x="100" y="0"/>
                  </a:moveTo>
                  <a:cubicBezTo>
                    <a:pt x="15" y="124"/>
                    <a:pt x="15" y="124"/>
                    <a:pt x="15" y="124"/>
                  </a:cubicBezTo>
                  <a:cubicBezTo>
                    <a:pt x="0" y="145"/>
                    <a:pt x="6" y="174"/>
                    <a:pt x="27" y="189"/>
                  </a:cubicBezTo>
                  <a:cubicBezTo>
                    <a:pt x="48" y="203"/>
                    <a:pt x="77" y="198"/>
                    <a:pt x="91" y="177"/>
                  </a:cubicBezTo>
                  <a:cubicBezTo>
                    <a:pt x="177" y="53"/>
                    <a:pt x="177" y="53"/>
                    <a:pt x="177" y="53"/>
                  </a:cubicBezTo>
                  <a:lnTo>
                    <a:pt x="100" y="0"/>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Line 87"/>
            <p:cNvSpPr>
              <a:spLocks noChangeShapeType="1"/>
            </p:cNvSpPr>
            <p:nvPr userDrawn="1"/>
          </p:nvSpPr>
          <p:spPr bwMode="auto">
            <a:xfrm>
              <a:off x="8391525" y="2514600"/>
              <a:ext cx="111125"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88"/>
            <p:cNvSpPr>
              <a:spLocks/>
            </p:cNvSpPr>
            <p:nvPr userDrawn="1"/>
          </p:nvSpPr>
          <p:spPr bwMode="auto">
            <a:xfrm>
              <a:off x="8516938" y="2305050"/>
              <a:ext cx="122238" cy="115888"/>
            </a:xfrm>
            <a:custGeom>
              <a:avLst/>
              <a:gdLst>
                <a:gd name="T0" fmla="*/ 77 w 77"/>
                <a:gd name="T1" fmla="*/ 35 h 73"/>
                <a:gd name="T2" fmla="*/ 27 w 77"/>
                <a:gd name="T3" fmla="*/ 0 h 73"/>
                <a:gd name="T4" fmla="*/ 0 w 77"/>
                <a:gd name="T5" fmla="*/ 38 h 73"/>
                <a:gd name="T6" fmla="*/ 51 w 77"/>
                <a:gd name="T7" fmla="*/ 73 h 73"/>
                <a:gd name="T8" fmla="*/ 77 w 77"/>
                <a:gd name="T9" fmla="*/ 35 h 73"/>
              </a:gdLst>
              <a:ahLst/>
              <a:cxnLst>
                <a:cxn ang="0">
                  <a:pos x="T0" y="T1"/>
                </a:cxn>
                <a:cxn ang="0">
                  <a:pos x="T2" y="T3"/>
                </a:cxn>
                <a:cxn ang="0">
                  <a:pos x="T4" y="T5"/>
                </a:cxn>
                <a:cxn ang="0">
                  <a:pos x="T6" y="T7"/>
                </a:cxn>
                <a:cxn ang="0">
                  <a:pos x="T8" y="T9"/>
                </a:cxn>
              </a:cxnLst>
              <a:rect l="0" t="0" r="r" b="b"/>
              <a:pathLst>
                <a:path w="77" h="73">
                  <a:moveTo>
                    <a:pt x="77" y="35"/>
                  </a:moveTo>
                  <a:lnTo>
                    <a:pt x="27" y="0"/>
                  </a:lnTo>
                  <a:lnTo>
                    <a:pt x="0" y="38"/>
                  </a:lnTo>
                  <a:lnTo>
                    <a:pt x="51" y="73"/>
                  </a:lnTo>
                  <a:lnTo>
                    <a:pt x="77" y="35"/>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89"/>
            <p:cNvSpPr>
              <a:spLocks/>
            </p:cNvSpPr>
            <p:nvPr userDrawn="1"/>
          </p:nvSpPr>
          <p:spPr bwMode="auto">
            <a:xfrm>
              <a:off x="7886700" y="1612900"/>
              <a:ext cx="290513" cy="280988"/>
            </a:xfrm>
            <a:custGeom>
              <a:avLst/>
              <a:gdLst>
                <a:gd name="T0" fmla="*/ 134 w 200"/>
                <a:gd name="T1" fmla="*/ 192 h 192"/>
                <a:gd name="T2" fmla="*/ 0 w 200"/>
                <a:gd name="T3" fmla="*/ 79 h 192"/>
                <a:gd name="T4" fmla="*/ 55 w 200"/>
                <a:gd name="T5" fmla="*/ 14 h 192"/>
                <a:gd name="T6" fmla="*/ 97 w 200"/>
                <a:gd name="T7" fmla="*/ 10 h 192"/>
                <a:gd name="T8" fmla="*/ 186 w 200"/>
                <a:gd name="T9" fmla="*/ 84 h 192"/>
                <a:gd name="T10" fmla="*/ 189 w 200"/>
                <a:gd name="T11" fmla="*/ 126 h 192"/>
                <a:gd name="T12" fmla="*/ 134 w 200"/>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200" h="192">
                  <a:moveTo>
                    <a:pt x="134" y="192"/>
                  </a:moveTo>
                  <a:cubicBezTo>
                    <a:pt x="0" y="79"/>
                    <a:pt x="0" y="79"/>
                    <a:pt x="0" y="79"/>
                  </a:cubicBezTo>
                  <a:cubicBezTo>
                    <a:pt x="55" y="14"/>
                    <a:pt x="55" y="14"/>
                    <a:pt x="55" y="14"/>
                  </a:cubicBezTo>
                  <a:cubicBezTo>
                    <a:pt x="65" y="1"/>
                    <a:pt x="84" y="0"/>
                    <a:pt x="97" y="10"/>
                  </a:cubicBezTo>
                  <a:cubicBezTo>
                    <a:pt x="186" y="84"/>
                    <a:pt x="186" y="84"/>
                    <a:pt x="186" y="84"/>
                  </a:cubicBezTo>
                  <a:cubicBezTo>
                    <a:pt x="198" y="95"/>
                    <a:pt x="200" y="114"/>
                    <a:pt x="189" y="126"/>
                  </a:cubicBezTo>
                  <a:lnTo>
                    <a:pt x="134" y="192"/>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Line 90"/>
            <p:cNvSpPr>
              <a:spLocks noChangeShapeType="1"/>
            </p:cNvSpPr>
            <p:nvPr userDrawn="1"/>
          </p:nvSpPr>
          <p:spPr bwMode="auto">
            <a:xfrm>
              <a:off x="7854950" y="1765300"/>
              <a:ext cx="195263" cy="1651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Line 91"/>
            <p:cNvSpPr>
              <a:spLocks noChangeShapeType="1"/>
            </p:cNvSpPr>
            <p:nvPr userDrawn="1"/>
          </p:nvSpPr>
          <p:spPr bwMode="auto">
            <a:xfrm>
              <a:off x="7797800" y="1835150"/>
              <a:ext cx="195263" cy="1651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Line 92"/>
            <p:cNvSpPr>
              <a:spLocks noChangeShapeType="1"/>
            </p:cNvSpPr>
            <p:nvPr userDrawn="1"/>
          </p:nvSpPr>
          <p:spPr bwMode="auto">
            <a:xfrm>
              <a:off x="7739063" y="1905000"/>
              <a:ext cx="195263" cy="1651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93"/>
            <p:cNvSpPr>
              <a:spLocks/>
            </p:cNvSpPr>
            <p:nvPr userDrawn="1"/>
          </p:nvSpPr>
          <p:spPr bwMode="auto">
            <a:xfrm>
              <a:off x="7500938" y="1639888"/>
              <a:ext cx="685800" cy="642938"/>
            </a:xfrm>
            <a:custGeom>
              <a:avLst/>
              <a:gdLst>
                <a:gd name="T0" fmla="*/ 387 w 432"/>
                <a:gd name="T1" fmla="*/ 135 h 405"/>
                <a:gd name="T2" fmla="*/ 384 w 432"/>
                <a:gd name="T3" fmla="*/ 138 h 405"/>
                <a:gd name="T4" fmla="*/ 366 w 432"/>
                <a:gd name="T5" fmla="*/ 160 h 405"/>
                <a:gd name="T6" fmla="*/ 243 w 432"/>
                <a:gd name="T7" fmla="*/ 56 h 405"/>
                <a:gd name="T8" fmla="*/ 261 w 432"/>
                <a:gd name="T9" fmla="*/ 35 h 405"/>
                <a:gd name="T10" fmla="*/ 264 w 432"/>
                <a:gd name="T11" fmla="*/ 31 h 405"/>
                <a:gd name="T12" fmla="*/ 227 w 432"/>
                <a:gd name="T13" fmla="*/ 0 h 405"/>
                <a:gd name="T14" fmla="*/ 0 w 432"/>
                <a:gd name="T15" fmla="*/ 271 h 405"/>
                <a:gd name="T16" fmla="*/ 160 w 432"/>
                <a:gd name="T17" fmla="*/ 405 h 405"/>
                <a:gd name="T18" fmla="*/ 243 w 432"/>
                <a:gd name="T19" fmla="*/ 398 h 405"/>
                <a:gd name="T20" fmla="*/ 432 w 432"/>
                <a:gd name="T21" fmla="*/ 172 h 405"/>
                <a:gd name="T22" fmla="*/ 387 w 432"/>
                <a:gd name="T23" fmla="*/ 13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405">
                  <a:moveTo>
                    <a:pt x="387" y="135"/>
                  </a:moveTo>
                  <a:lnTo>
                    <a:pt x="384" y="138"/>
                  </a:lnTo>
                  <a:lnTo>
                    <a:pt x="366" y="160"/>
                  </a:lnTo>
                  <a:lnTo>
                    <a:pt x="243" y="56"/>
                  </a:lnTo>
                  <a:lnTo>
                    <a:pt x="261" y="35"/>
                  </a:lnTo>
                  <a:lnTo>
                    <a:pt x="264" y="31"/>
                  </a:lnTo>
                  <a:lnTo>
                    <a:pt x="227" y="0"/>
                  </a:lnTo>
                  <a:lnTo>
                    <a:pt x="0" y="271"/>
                  </a:lnTo>
                  <a:lnTo>
                    <a:pt x="160" y="405"/>
                  </a:lnTo>
                  <a:lnTo>
                    <a:pt x="243" y="398"/>
                  </a:lnTo>
                  <a:lnTo>
                    <a:pt x="432" y="172"/>
                  </a:lnTo>
                  <a:lnTo>
                    <a:pt x="387" y="135"/>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94"/>
            <p:cNvSpPr>
              <a:spLocks/>
            </p:cNvSpPr>
            <p:nvPr userDrawn="1"/>
          </p:nvSpPr>
          <p:spPr bwMode="auto">
            <a:xfrm>
              <a:off x="7754938" y="2211388"/>
              <a:ext cx="131763" cy="71438"/>
            </a:xfrm>
            <a:custGeom>
              <a:avLst/>
              <a:gdLst>
                <a:gd name="T0" fmla="*/ 0 w 83"/>
                <a:gd name="T1" fmla="*/ 45 h 45"/>
                <a:gd name="T2" fmla="*/ 38 w 83"/>
                <a:gd name="T3" fmla="*/ 0 h 45"/>
                <a:gd name="T4" fmla="*/ 83 w 83"/>
                <a:gd name="T5" fmla="*/ 38 h 45"/>
              </a:gdLst>
              <a:ahLst/>
              <a:cxnLst>
                <a:cxn ang="0">
                  <a:pos x="T0" y="T1"/>
                </a:cxn>
                <a:cxn ang="0">
                  <a:pos x="T2" y="T3"/>
                </a:cxn>
                <a:cxn ang="0">
                  <a:pos x="T4" y="T5"/>
                </a:cxn>
              </a:cxnLst>
              <a:rect l="0" t="0" r="r" b="b"/>
              <a:pathLst>
                <a:path w="83" h="45">
                  <a:moveTo>
                    <a:pt x="0" y="45"/>
                  </a:moveTo>
                  <a:lnTo>
                    <a:pt x="38" y="0"/>
                  </a:lnTo>
                  <a:lnTo>
                    <a:pt x="83" y="38"/>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Line 95"/>
            <p:cNvSpPr>
              <a:spLocks noChangeShapeType="1"/>
            </p:cNvSpPr>
            <p:nvPr userDrawn="1"/>
          </p:nvSpPr>
          <p:spPr bwMode="auto">
            <a:xfrm>
              <a:off x="7920038" y="1689100"/>
              <a:ext cx="128588" cy="10795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1" name="组合 110"/>
          <p:cNvGrpSpPr/>
          <p:nvPr userDrawn="1"/>
        </p:nvGrpSpPr>
        <p:grpSpPr>
          <a:xfrm>
            <a:off x="5253037" y="5582174"/>
            <a:ext cx="7397750" cy="2524125"/>
            <a:chOff x="2405063" y="1201738"/>
            <a:chExt cx="7397750" cy="2524125"/>
          </a:xfrm>
        </p:grpSpPr>
        <p:sp>
          <p:nvSpPr>
            <p:cNvPr id="112" name="Freeform 5"/>
            <p:cNvSpPr>
              <a:spLocks/>
            </p:cNvSpPr>
            <p:nvPr userDrawn="1"/>
          </p:nvSpPr>
          <p:spPr bwMode="auto">
            <a:xfrm>
              <a:off x="5815013" y="1671638"/>
              <a:ext cx="463550" cy="284163"/>
            </a:xfrm>
            <a:custGeom>
              <a:avLst/>
              <a:gdLst>
                <a:gd name="T0" fmla="*/ 0 w 318"/>
                <a:gd name="T1" fmla="*/ 195 h 195"/>
                <a:gd name="T2" fmla="*/ 318 w 318"/>
                <a:gd name="T3" fmla="*/ 47 h 195"/>
              </a:gdLst>
              <a:ahLst/>
              <a:cxnLst>
                <a:cxn ang="0">
                  <a:pos x="T0" y="T1"/>
                </a:cxn>
                <a:cxn ang="0">
                  <a:pos x="T2" y="T3"/>
                </a:cxn>
              </a:cxnLst>
              <a:rect l="0" t="0" r="r" b="b"/>
              <a:pathLst>
                <a:path w="318" h="195">
                  <a:moveTo>
                    <a:pt x="0" y="195"/>
                  </a:moveTo>
                  <a:cubicBezTo>
                    <a:pt x="47" y="67"/>
                    <a:pt x="190" y="0"/>
                    <a:pt x="318" y="47"/>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
            <p:cNvSpPr>
              <a:spLocks/>
            </p:cNvSpPr>
            <p:nvPr userDrawn="1"/>
          </p:nvSpPr>
          <p:spPr bwMode="auto">
            <a:xfrm>
              <a:off x="5892800" y="1763713"/>
              <a:ext cx="358775" cy="220663"/>
            </a:xfrm>
            <a:custGeom>
              <a:avLst/>
              <a:gdLst>
                <a:gd name="T0" fmla="*/ 0 w 246"/>
                <a:gd name="T1" fmla="*/ 151 h 151"/>
                <a:gd name="T2" fmla="*/ 246 w 246"/>
                <a:gd name="T3" fmla="*/ 36 h 151"/>
              </a:gdLst>
              <a:ahLst/>
              <a:cxnLst>
                <a:cxn ang="0">
                  <a:pos x="T0" y="T1"/>
                </a:cxn>
                <a:cxn ang="0">
                  <a:pos x="T2" y="T3"/>
                </a:cxn>
              </a:cxnLst>
              <a:rect l="0" t="0" r="r" b="b"/>
              <a:pathLst>
                <a:path w="246" h="151">
                  <a:moveTo>
                    <a:pt x="0" y="151"/>
                  </a:moveTo>
                  <a:cubicBezTo>
                    <a:pt x="36" y="52"/>
                    <a:pt x="146" y="0"/>
                    <a:pt x="246" y="36"/>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7"/>
            <p:cNvSpPr>
              <a:spLocks/>
            </p:cNvSpPr>
            <p:nvPr userDrawn="1"/>
          </p:nvSpPr>
          <p:spPr bwMode="auto">
            <a:xfrm>
              <a:off x="5972175" y="1858963"/>
              <a:ext cx="250825" cy="153988"/>
            </a:xfrm>
            <a:custGeom>
              <a:avLst/>
              <a:gdLst>
                <a:gd name="T0" fmla="*/ 0 w 173"/>
                <a:gd name="T1" fmla="*/ 106 h 106"/>
                <a:gd name="T2" fmla="*/ 173 w 173"/>
                <a:gd name="T3" fmla="*/ 25 h 106"/>
              </a:gdLst>
              <a:ahLst/>
              <a:cxnLst>
                <a:cxn ang="0">
                  <a:pos x="T0" y="T1"/>
                </a:cxn>
                <a:cxn ang="0">
                  <a:pos x="T2" y="T3"/>
                </a:cxn>
              </a:cxnLst>
              <a:rect l="0" t="0" r="r" b="b"/>
              <a:pathLst>
                <a:path w="173" h="106">
                  <a:moveTo>
                    <a:pt x="0" y="106"/>
                  </a:moveTo>
                  <a:cubicBezTo>
                    <a:pt x="25" y="36"/>
                    <a:pt x="103" y="0"/>
                    <a:pt x="173" y="25"/>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8"/>
            <p:cNvSpPr>
              <a:spLocks/>
            </p:cNvSpPr>
            <p:nvPr userDrawn="1"/>
          </p:nvSpPr>
          <p:spPr bwMode="auto">
            <a:xfrm>
              <a:off x="6084888" y="1993900"/>
              <a:ext cx="117475" cy="119063"/>
            </a:xfrm>
            <a:custGeom>
              <a:avLst/>
              <a:gdLst>
                <a:gd name="T0" fmla="*/ 72 w 80"/>
                <a:gd name="T1" fmla="*/ 26 h 81"/>
                <a:gd name="T2" fmla="*/ 25 w 80"/>
                <a:gd name="T3" fmla="*/ 8 h 81"/>
                <a:gd name="T4" fmla="*/ 8 w 80"/>
                <a:gd name="T5" fmla="*/ 55 h 81"/>
                <a:gd name="T6" fmla="*/ 55 w 80"/>
                <a:gd name="T7" fmla="*/ 73 h 81"/>
                <a:gd name="T8" fmla="*/ 72 w 80"/>
                <a:gd name="T9" fmla="*/ 26 h 81"/>
              </a:gdLst>
              <a:ahLst/>
              <a:cxnLst>
                <a:cxn ang="0">
                  <a:pos x="T0" y="T1"/>
                </a:cxn>
                <a:cxn ang="0">
                  <a:pos x="T2" y="T3"/>
                </a:cxn>
                <a:cxn ang="0">
                  <a:pos x="T4" y="T5"/>
                </a:cxn>
                <a:cxn ang="0">
                  <a:pos x="T6" y="T7"/>
                </a:cxn>
                <a:cxn ang="0">
                  <a:pos x="T8" y="T9"/>
                </a:cxn>
              </a:cxnLst>
              <a:rect l="0" t="0" r="r" b="b"/>
              <a:pathLst>
                <a:path w="80" h="81">
                  <a:moveTo>
                    <a:pt x="72" y="26"/>
                  </a:moveTo>
                  <a:cubicBezTo>
                    <a:pt x="64" y="8"/>
                    <a:pt x="43" y="0"/>
                    <a:pt x="25" y="8"/>
                  </a:cubicBezTo>
                  <a:cubicBezTo>
                    <a:pt x="7" y="17"/>
                    <a:pt x="0" y="38"/>
                    <a:pt x="8" y="55"/>
                  </a:cubicBezTo>
                  <a:cubicBezTo>
                    <a:pt x="16" y="73"/>
                    <a:pt x="37" y="81"/>
                    <a:pt x="55" y="73"/>
                  </a:cubicBezTo>
                  <a:cubicBezTo>
                    <a:pt x="73" y="64"/>
                    <a:pt x="80" y="43"/>
                    <a:pt x="72" y="26"/>
                  </a:cubicBez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9"/>
            <p:cNvSpPr>
              <a:spLocks/>
            </p:cNvSpPr>
            <p:nvPr userDrawn="1"/>
          </p:nvSpPr>
          <p:spPr bwMode="auto">
            <a:xfrm>
              <a:off x="3705225" y="3251200"/>
              <a:ext cx="417513" cy="419100"/>
            </a:xfrm>
            <a:custGeom>
              <a:avLst/>
              <a:gdLst>
                <a:gd name="T0" fmla="*/ 190 w 286"/>
                <a:gd name="T1" fmla="*/ 233 h 287"/>
                <a:gd name="T2" fmla="*/ 249 w 286"/>
                <a:gd name="T3" fmla="*/ 173 h 287"/>
                <a:gd name="T4" fmla="*/ 247 w 286"/>
                <a:gd name="T5" fmla="*/ 37 h 287"/>
                <a:gd name="T6" fmla="*/ 112 w 286"/>
                <a:gd name="T7" fmla="*/ 38 h 287"/>
                <a:gd name="T8" fmla="*/ 22 w 286"/>
                <a:gd name="T9" fmla="*/ 130 h 287"/>
                <a:gd name="T10" fmla="*/ 23 w 286"/>
                <a:gd name="T11" fmla="*/ 209 h 287"/>
                <a:gd name="T12" fmla="*/ 80 w 286"/>
                <a:gd name="T13" fmla="*/ 265 h 287"/>
                <a:gd name="T14" fmla="*/ 159 w 286"/>
                <a:gd name="T15" fmla="*/ 264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87">
                  <a:moveTo>
                    <a:pt x="190" y="233"/>
                  </a:moveTo>
                  <a:cubicBezTo>
                    <a:pt x="249" y="173"/>
                    <a:pt x="249" y="173"/>
                    <a:pt x="249" y="173"/>
                  </a:cubicBezTo>
                  <a:cubicBezTo>
                    <a:pt x="286" y="135"/>
                    <a:pt x="285" y="74"/>
                    <a:pt x="247" y="37"/>
                  </a:cubicBezTo>
                  <a:cubicBezTo>
                    <a:pt x="209" y="0"/>
                    <a:pt x="149" y="0"/>
                    <a:pt x="112" y="38"/>
                  </a:cubicBezTo>
                  <a:cubicBezTo>
                    <a:pt x="22" y="130"/>
                    <a:pt x="22" y="130"/>
                    <a:pt x="22" y="130"/>
                  </a:cubicBezTo>
                  <a:cubicBezTo>
                    <a:pt x="0" y="152"/>
                    <a:pt x="1" y="187"/>
                    <a:pt x="23" y="209"/>
                  </a:cubicBezTo>
                  <a:cubicBezTo>
                    <a:pt x="80" y="265"/>
                    <a:pt x="80" y="265"/>
                    <a:pt x="80" y="265"/>
                  </a:cubicBezTo>
                  <a:cubicBezTo>
                    <a:pt x="102" y="287"/>
                    <a:pt x="138" y="286"/>
                    <a:pt x="159" y="264"/>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0"/>
            <p:cNvSpPr>
              <a:spLocks/>
            </p:cNvSpPr>
            <p:nvPr userDrawn="1"/>
          </p:nvSpPr>
          <p:spPr bwMode="auto">
            <a:xfrm>
              <a:off x="3970338" y="3073400"/>
              <a:ext cx="744538" cy="328613"/>
            </a:xfrm>
            <a:custGeom>
              <a:avLst/>
              <a:gdLst>
                <a:gd name="T0" fmla="*/ 0 w 510"/>
                <a:gd name="T1" fmla="*/ 226 h 226"/>
                <a:gd name="T2" fmla="*/ 65 w 510"/>
                <a:gd name="T3" fmla="*/ 159 h 226"/>
                <a:gd name="T4" fmla="*/ 99 w 510"/>
                <a:gd name="T5" fmla="*/ 126 h 226"/>
                <a:gd name="T6" fmla="*/ 266 w 510"/>
                <a:gd name="T7" fmla="*/ 113 h 226"/>
                <a:gd name="T8" fmla="*/ 266 w 510"/>
                <a:gd name="T9" fmla="*/ 113 h 226"/>
                <a:gd name="T10" fmla="*/ 446 w 510"/>
                <a:gd name="T11" fmla="*/ 84 h 226"/>
                <a:gd name="T12" fmla="*/ 510 w 510"/>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510" h="226">
                  <a:moveTo>
                    <a:pt x="0" y="226"/>
                  </a:moveTo>
                  <a:cubicBezTo>
                    <a:pt x="65" y="159"/>
                    <a:pt x="65" y="159"/>
                    <a:pt x="65" y="159"/>
                  </a:cubicBezTo>
                  <a:cubicBezTo>
                    <a:pt x="99" y="126"/>
                    <a:pt x="99" y="126"/>
                    <a:pt x="99" y="126"/>
                  </a:cubicBezTo>
                  <a:cubicBezTo>
                    <a:pt x="144" y="82"/>
                    <a:pt x="214" y="76"/>
                    <a:pt x="266" y="113"/>
                  </a:cubicBezTo>
                  <a:cubicBezTo>
                    <a:pt x="266" y="113"/>
                    <a:pt x="266" y="113"/>
                    <a:pt x="266" y="113"/>
                  </a:cubicBezTo>
                  <a:cubicBezTo>
                    <a:pt x="324" y="153"/>
                    <a:pt x="403" y="140"/>
                    <a:pt x="446" y="84"/>
                  </a:cubicBezTo>
                  <a:cubicBezTo>
                    <a:pt x="510" y="0"/>
                    <a:pt x="510" y="0"/>
                    <a:pt x="510" y="0"/>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1"/>
            <p:cNvSpPr>
              <a:spLocks/>
            </p:cNvSpPr>
            <p:nvPr userDrawn="1"/>
          </p:nvSpPr>
          <p:spPr bwMode="auto">
            <a:xfrm>
              <a:off x="3833813" y="3343275"/>
              <a:ext cx="200025" cy="195263"/>
            </a:xfrm>
            <a:custGeom>
              <a:avLst/>
              <a:gdLst>
                <a:gd name="T0" fmla="*/ 0 w 137"/>
                <a:gd name="T1" fmla="*/ 0 h 134"/>
                <a:gd name="T2" fmla="*/ 137 w 137"/>
                <a:gd name="T3" fmla="*/ 134 h 134"/>
              </a:gdLst>
              <a:ahLst/>
              <a:cxnLst>
                <a:cxn ang="0">
                  <a:pos x="T0" y="T1"/>
                </a:cxn>
                <a:cxn ang="0">
                  <a:pos x="T2" y="T3"/>
                </a:cxn>
              </a:cxnLst>
              <a:rect l="0" t="0" r="r" b="b"/>
              <a:pathLst>
                <a:path w="137" h="134">
                  <a:moveTo>
                    <a:pt x="0" y="0"/>
                  </a:moveTo>
                  <a:cubicBezTo>
                    <a:pt x="2" y="2"/>
                    <a:pt x="137" y="134"/>
                    <a:pt x="137" y="134"/>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2"/>
            <p:cNvSpPr>
              <a:spLocks/>
            </p:cNvSpPr>
            <p:nvPr userDrawn="1"/>
          </p:nvSpPr>
          <p:spPr bwMode="auto">
            <a:xfrm>
              <a:off x="3978275" y="1624013"/>
              <a:ext cx="1622425" cy="1295400"/>
            </a:xfrm>
            <a:custGeom>
              <a:avLst/>
              <a:gdLst>
                <a:gd name="T0" fmla="*/ 1089 w 1113"/>
                <a:gd name="T1" fmla="*/ 554 h 888"/>
                <a:gd name="T2" fmla="*/ 1113 w 1113"/>
                <a:gd name="T3" fmla="*/ 649 h 888"/>
                <a:gd name="T4" fmla="*/ 155 w 1113"/>
                <a:gd name="T5" fmla="*/ 888 h 888"/>
                <a:gd name="T6" fmla="*/ 13 w 1113"/>
                <a:gd name="T7" fmla="*/ 319 h 888"/>
                <a:gd name="T8" fmla="*/ 80 w 1113"/>
                <a:gd name="T9" fmla="*/ 207 h 888"/>
                <a:gd name="T10" fmla="*/ 859 w 1113"/>
                <a:gd name="T11" fmla="*/ 12 h 888"/>
                <a:gd name="T12" fmla="*/ 971 w 1113"/>
                <a:gd name="T13" fmla="*/ 80 h 888"/>
                <a:gd name="T14" fmla="*/ 1066 w 1113"/>
                <a:gd name="T15" fmla="*/ 46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888">
                  <a:moveTo>
                    <a:pt x="1089" y="554"/>
                  </a:moveTo>
                  <a:cubicBezTo>
                    <a:pt x="1113" y="649"/>
                    <a:pt x="1113" y="649"/>
                    <a:pt x="1113" y="649"/>
                  </a:cubicBezTo>
                  <a:cubicBezTo>
                    <a:pt x="155" y="888"/>
                    <a:pt x="155" y="888"/>
                    <a:pt x="155" y="888"/>
                  </a:cubicBezTo>
                  <a:cubicBezTo>
                    <a:pt x="13" y="319"/>
                    <a:pt x="13" y="319"/>
                    <a:pt x="13" y="319"/>
                  </a:cubicBezTo>
                  <a:cubicBezTo>
                    <a:pt x="0" y="269"/>
                    <a:pt x="30" y="219"/>
                    <a:pt x="80" y="207"/>
                  </a:cubicBezTo>
                  <a:cubicBezTo>
                    <a:pt x="859" y="12"/>
                    <a:pt x="859" y="12"/>
                    <a:pt x="859" y="12"/>
                  </a:cubicBezTo>
                  <a:cubicBezTo>
                    <a:pt x="908" y="0"/>
                    <a:pt x="959" y="30"/>
                    <a:pt x="971" y="80"/>
                  </a:cubicBezTo>
                  <a:cubicBezTo>
                    <a:pt x="1066" y="460"/>
                    <a:pt x="1066" y="460"/>
                    <a:pt x="1066" y="460"/>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3"/>
            <p:cNvSpPr>
              <a:spLocks/>
            </p:cNvSpPr>
            <p:nvPr userDrawn="1"/>
          </p:nvSpPr>
          <p:spPr bwMode="auto">
            <a:xfrm>
              <a:off x="4089400" y="1739900"/>
              <a:ext cx="1385888" cy="1019175"/>
            </a:xfrm>
            <a:custGeom>
              <a:avLst/>
              <a:gdLst>
                <a:gd name="T0" fmla="*/ 929 w 951"/>
                <a:gd name="T1" fmla="*/ 401 h 698"/>
                <a:gd name="T2" fmla="*/ 951 w 951"/>
                <a:gd name="T3" fmla="*/ 490 h 698"/>
                <a:gd name="T4" fmla="*/ 118 w 951"/>
                <a:gd name="T5" fmla="*/ 698 h 698"/>
                <a:gd name="T6" fmla="*/ 7 w 951"/>
                <a:gd name="T7" fmla="*/ 255 h 698"/>
                <a:gd name="T8" fmla="*/ 46 w 951"/>
                <a:gd name="T9" fmla="*/ 189 h 698"/>
                <a:gd name="T10" fmla="*/ 775 w 951"/>
                <a:gd name="T11" fmla="*/ 8 h 698"/>
                <a:gd name="T12" fmla="*/ 840 w 951"/>
                <a:gd name="T13" fmla="*/ 47 h 698"/>
                <a:gd name="T14" fmla="*/ 929 w 951"/>
                <a:gd name="T15" fmla="*/ 401 h 6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1" h="698">
                  <a:moveTo>
                    <a:pt x="929" y="401"/>
                  </a:moveTo>
                  <a:cubicBezTo>
                    <a:pt x="951" y="490"/>
                    <a:pt x="951" y="490"/>
                    <a:pt x="951" y="490"/>
                  </a:cubicBezTo>
                  <a:cubicBezTo>
                    <a:pt x="118" y="698"/>
                    <a:pt x="118" y="698"/>
                    <a:pt x="118" y="698"/>
                  </a:cubicBezTo>
                  <a:cubicBezTo>
                    <a:pt x="7" y="255"/>
                    <a:pt x="7" y="255"/>
                    <a:pt x="7" y="255"/>
                  </a:cubicBezTo>
                  <a:cubicBezTo>
                    <a:pt x="0" y="226"/>
                    <a:pt x="17" y="197"/>
                    <a:pt x="46" y="189"/>
                  </a:cubicBezTo>
                  <a:cubicBezTo>
                    <a:pt x="775" y="8"/>
                    <a:pt x="775" y="8"/>
                    <a:pt x="775" y="8"/>
                  </a:cubicBezTo>
                  <a:cubicBezTo>
                    <a:pt x="804" y="0"/>
                    <a:pt x="833" y="18"/>
                    <a:pt x="840" y="47"/>
                  </a:cubicBezTo>
                  <a:cubicBezTo>
                    <a:pt x="929" y="401"/>
                    <a:pt x="929" y="401"/>
                    <a:pt x="929" y="401"/>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4"/>
            <p:cNvSpPr>
              <a:spLocks/>
            </p:cNvSpPr>
            <p:nvPr userDrawn="1"/>
          </p:nvSpPr>
          <p:spPr bwMode="auto">
            <a:xfrm>
              <a:off x="4683125" y="2790825"/>
              <a:ext cx="519113" cy="234950"/>
            </a:xfrm>
            <a:custGeom>
              <a:avLst/>
              <a:gdLst>
                <a:gd name="T0" fmla="*/ 327 w 327"/>
                <a:gd name="T1" fmla="*/ 71 h 148"/>
                <a:gd name="T2" fmla="*/ 18 w 327"/>
                <a:gd name="T3" fmla="*/ 148 h 148"/>
                <a:gd name="T4" fmla="*/ 0 w 327"/>
                <a:gd name="T5" fmla="*/ 77 h 148"/>
                <a:gd name="T6" fmla="*/ 310 w 327"/>
                <a:gd name="T7" fmla="*/ 0 h 148"/>
                <a:gd name="T8" fmla="*/ 327 w 327"/>
                <a:gd name="T9" fmla="*/ 71 h 148"/>
              </a:gdLst>
              <a:ahLst/>
              <a:cxnLst>
                <a:cxn ang="0">
                  <a:pos x="T0" y="T1"/>
                </a:cxn>
                <a:cxn ang="0">
                  <a:pos x="T2" y="T3"/>
                </a:cxn>
                <a:cxn ang="0">
                  <a:pos x="T4" y="T5"/>
                </a:cxn>
                <a:cxn ang="0">
                  <a:pos x="T6" y="T7"/>
                </a:cxn>
                <a:cxn ang="0">
                  <a:pos x="T8" y="T9"/>
                </a:cxn>
              </a:cxnLst>
              <a:rect l="0" t="0" r="r" b="b"/>
              <a:pathLst>
                <a:path w="327" h="148">
                  <a:moveTo>
                    <a:pt x="327" y="71"/>
                  </a:moveTo>
                  <a:lnTo>
                    <a:pt x="18" y="148"/>
                  </a:lnTo>
                  <a:lnTo>
                    <a:pt x="0" y="77"/>
                  </a:lnTo>
                  <a:lnTo>
                    <a:pt x="310" y="0"/>
                  </a:lnTo>
                  <a:lnTo>
                    <a:pt x="327" y="71"/>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5"/>
            <p:cNvSpPr>
              <a:spLocks/>
            </p:cNvSpPr>
            <p:nvPr userDrawn="1"/>
          </p:nvSpPr>
          <p:spPr bwMode="auto">
            <a:xfrm>
              <a:off x="4775200" y="2713038"/>
              <a:ext cx="280988" cy="171450"/>
            </a:xfrm>
            <a:custGeom>
              <a:avLst/>
              <a:gdLst>
                <a:gd name="T0" fmla="*/ 177 w 177"/>
                <a:gd name="T1" fmla="*/ 68 h 108"/>
                <a:gd name="T2" fmla="*/ 18 w 177"/>
                <a:gd name="T3" fmla="*/ 108 h 108"/>
                <a:gd name="T4" fmla="*/ 0 w 177"/>
                <a:gd name="T5" fmla="*/ 40 h 108"/>
                <a:gd name="T6" fmla="*/ 159 w 177"/>
                <a:gd name="T7" fmla="*/ 0 h 108"/>
                <a:gd name="T8" fmla="*/ 177 w 177"/>
                <a:gd name="T9" fmla="*/ 68 h 108"/>
              </a:gdLst>
              <a:ahLst/>
              <a:cxnLst>
                <a:cxn ang="0">
                  <a:pos x="T0" y="T1"/>
                </a:cxn>
                <a:cxn ang="0">
                  <a:pos x="T2" y="T3"/>
                </a:cxn>
                <a:cxn ang="0">
                  <a:pos x="T4" y="T5"/>
                </a:cxn>
                <a:cxn ang="0">
                  <a:pos x="T6" y="T7"/>
                </a:cxn>
                <a:cxn ang="0">
                  <a:pos x="T8" y="T9"/>
                </a:cxn>
              </a:cxnLst>
              <a:rect l="0" t="0" r="r" b="b"/>
              <a:pathLst>
                <a:path w="177" h="108">
                  <a:moveTo>
                    <a:pt x="177" y="68"/>
                  </a:moveTo>
                  <a:lnTo>
                    <a:pt x="18" y="108"/>
                  </a:lnTo>
                  <a:lnTo>
                    <a:pt x="0" y="40"/>
                  </a:lnTo>
                  <a:lnTo>
                    <a:pt x="159" y="0"/>
                  </a:lnTo>
                  <a:lnTo>
                    <a:pt x="177" y="68"/>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6"/>
            <p:cNvSpPr>
              <a:spLocks/>
            </p:cNvSpPr>
            <p:nvPr userDrawn="1"/>
          </p:nvSpPr>
          <p:spPr bwMode="auto">
            <a:xfrm>
              <a:off x="4332288" y="2089150"/>
              <a:ext cx="971550" cy="517525"/>
            </a:xfrm>
            <a:custGeom>
              <a:avLst/>
              <a:gdLst>
                <a:gd name="T0" fmla="*/ 0 w 612"/>
                <a:gd name="T1" fmla="*/ 326 h 326"/>
                <a:gd name="T2" fmla="*/ 126 w 612"/>
                <a:gd name="T3" fmla="*/ 31 h 326"/>
                <a:gd name="T4" fmla="*/ 319 w 612"/>
                <a:gd name="T5" fmla="*/ 130 h 326"/>
                <a:gd name="T6" fmla="*/ 367 w 612"/>
                <a:gd name="T7" fmla="*/ 0 h 326"/>
                <a:gd name="T8" fmla="*/ 612 w 612"/>
                <a:gd name="T9" fmla="*/ 146 h 326"/>
              </a:gdLst>
              <a:ahLst/>
              <a:cxnLst>
                <a:cxn ang="0">
                  <a:pos x="T0" y="T1"/>
                </a:cxn>
                <a:cxn ang="0">
                  <a:pos x="T2" y="T3"/>
                </a:cxn>
                <a:cxn ang="0">
                  <a:pos x="T4" y="T5"/>
                </a:cxn>
                <a:cxn ang="0">
                  <a:pos x="T6" y="T7"/>
                </a:cxn>
                <a:cxn ang="0">
                  <a:pos x="T8" y="T9"/>
                </a:cxn>
              </a:cxnLst>
              <a:rect l="0" t="0" r="r" b="b"/>
              <a:pathLst>
                <a:path w="612" h="326">
                  <a:moveTo>
                    <a:pt x="0" y="326"/>
                  </a:moveTo>
                  <a:lnTo>
                    <a:pt x="126" y="31"/>
                  </a:lnTo>
                  <a:lnTo>
                    <a:pt x="319" y="130"/>
                  </a:lnTo>
                  <a:lnTo>
                    <a:pt x="367" y="0"/>
                  </a:lnTo>
                  <a:lnTo>
                    <a:pt x="612" y="146"/>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7"/>
            <p:cNvSpPr>
              <a:spLocks/>
            </p:cNvSpPr>
            <p:nvPr userDrawn="1"/>
          </p:nvSpPr>
          <p:spPr bwMode="auto">
            <a:xfrm>
              <a:off x="5289550" y="2863850"/>
              <a:ext cx="933450" cy="862013"/>
            </a:xfrm>
            <a:custGeom>
              <a:avLst/>
              <a:gdLst>
                <a:gd name="T0" fmla="*/ 461 w 588"/>
                <a:gd name="T1" fmla="*/ 507 h 543"/>
                <a:gd name="T2" fmla="*/ 433 w 588"/>
                <a:gd name="T3" fmla="*/ 543 h 543"/>
                <a:gd name="T4" fmla="*/ 0 w 588"/>
                <a:gd name="T5" fmla="*/ 195 h 543"/>
                <a:gd name="T6" fmla="*/ 156 w 588"/>
                <a:gd name="T7" fmla="*/ 0 h 543"/>
                <a:gd name="T8" fmla="*/ 588 w 588"/>
                <a:gd name="T9" fmla="*/ 348 h 543"/>
                <a:gd name="T10" fmla="*/ 486 w 588"/>
                <a:gd name="T11" fmla="*/ 476 h 543"/>
              </a:gdLst>
              <a:ahLst/>
              <a:cxnLst>
                <a:cxn ang="0">
                  <a:pos x="T0" y="T1"/>
                </a:cxn>
                <a:cxn ang="0">
                  <a:pos x="T2" y="T3"/>
                </a:cxn>
                <a:cxn ang="0">
                  <a:pos x="T4" y="T5"/>
                </a:cxn>
                <a:cxn ang="0">
                  <a:pos x="T6" y="T7"/>
                </a:cxn>
                <a:cxn ang="0">
                  <a:pos x="T8" y="T9"/>
                </a:cxn>
                <a:cxn ang="0">
                  <a:pos x="T10" y="T11"/>
                </a:cxn>
              </a:cxnLst>
              <a:rect l="0" t="0" r="r" b="b"/>
              <a:pathLst>
                <a:path w="588" h="543">
                  <a:moveTo>
                    <a:pt x="461" y="507"/>
                  </a:moveTo>
                  <a:lnTo>
                    <a:pt x="433" y="543"/>
                  </a:lnTo>
                  <a:lnTo>
                    <a:pt x="0" y="195"/>
                  </a:lnTo>
                  <a:lnTo>
                    <a:pt x="156" y="0"/>
                  </a:lnTo>
                  <a:lnTo>
                    <a:pt x="588" y="348"/>
                  </a:lnTo>
                  <a:lnTo>
                    <a:pt x="486" y="476"/>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8"/>
            <p:cNvSpPr>
              <a:spLocks/>
            </p:cNvSpPr>
            <p:nvPr userDrawn="1"/>
          </p:nvSpPr>
          <p:spPr bwMode="auto">
            <a:xfrm>
              <a:off x="5289550" y="2921000"/>
              <a:ext cx="889000" cy="804863"/>
            </a:xfrm>
            <a:custGeom>
              <a:avLst/>
              <a:gdLst>
                <a:gd name="T0" fmla="*/ 461 w 560"/>
                <a:gd name="T1" fmla="*/ 471 h 507"/>
                <a:gd name="T2" fmla="*/ 433 w 560"/>
                <a:gd name="T3" fmla="*/ 507 h 507"/>
                <a:gd name="T4" fmla="*/ 0 w 560"/>
                <a:gd name="T5" fmla="*/ 159 h 507"/>
                <a:gd name="T6" fmla="*/ 127 w 560"/>
                <a:gd name="T7" fmla="*/ 0 h 507"/>
                <a:gd name="T8" fmla="*/ 560 w 560"/>
                <a:gd name="T9" fmla="*/ 348 h 507"/>
                <a:gd name="T10" fmla="*/ 494 w 560"/>
                <a:gd name="T11" fmla="*/ 430 h 507"/>
              </a:gdLst>
              <a:ahLst/>
              <a:cxnLst>
                <a:cxn ang="0">
                  <a:pos x="T0" y="T1"/>
                </a:cxn>
                <a:cxn ang="0">
                  <a:pos x="T2" y="T3"/>
                </a:cxn>
                <a:cxn ang="0">
                  <a:pos x="T4" y="T5"/>
                </a:cxn>
                <a:cxn ang="0">
                  <a:pos x="T6" y="T7"/>
                </a:cxn>
                <a:cxn ang="0">
                  <a:pos x="T8" y="T9"/>
                </a:cxn>
                <a:cxn ang="0">
                  <a:pos x="T10" y="T11"/>
                </a:cxn>
              </a:cxnLst>
              <a:rect l="0" t="0" r="r" b="b"/>
              <a:pathLst>
                <a:path w="560" h="507">
                  <a:moveTo>
                    <a:pt x="461" y="471"/>
                  </a:moveTo>
                  <a:lnTo>
                    <a:pt x="433" y="507"/>
                  </a:lnTo>
                  <a:lnTo>
                    <a:pt x="0" y="159"/>
                  </a:lnTo>
                  <a:lnTo>
                    <a:pt x="127" y="0"/>
                  </a:lnTo>
                  <a:lnTo>
                    <a:pt x="560" y="348"/>
                  </a:lnTo>
                  <a:lnTo>
                    <a:pt x="494" y="430"/>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9"/>
            <p:cNvSpPr>
              <a:spLocks/>
            </p:cNvSpPr>
            <p:nvPr userDrawn="1"/>
          </p:nvSpPr>
          <p:spPr bwMode="auto">
            <a:xfrm>
              <a:off x="5659438" y="2628900"/>
              <a:ext cx="708025" cy="687388"/>
            </a:xfrm>
            <a:custGeom>
              <a:avLst/>
              <a:gdLst>
                <a:gd name="T0" fmla="*/ 278 w 446"/>
                <a:gd name="T1" fmla="*/ 433 h 433"/>
                <a:gd name="T2" fmla="*/ 0 w 446"/>
                <a:gd name="T3" fmla="*/ 211 h 433"/>
                <a:gd name="T4" fmla="*/ 169 w 446"/>
                <a:gd name="T5" fmla="*/ 0 h 433"/>
                <a:gd name="T6" fmla="*/ 446 w 446"/>
                <a:gd name="T7" fmla="*/ 224 h 433"/>
                <a:gd name="T8" fmla="*/ 278 w 446"/>
                <a:gd name="T9" fmla="*/ 433 h 433"/>
              </a:gdLst>
              <a:ahLst/>
              <a:cxnLst>
                <a:cxn ang="0">
                  <a:pos x="T0" y="T1"/>
                </a:cxn>
                <a:cxn ang="0">
                  <a:pos x="T2" y="T3"/>
                </a:cxn>
                <a:cxn ang="0">
                  <a:pos x="T4" y="T5"/>
                </a:cxn>
                <a:cxn ang="0">
                  <a:pos x="T6" y="T7"/>
                </a:cxn>
                <a:cxn ang="0">
                  <a:pos x="T8" y="T9"/>
                </a:cxn>
              </a:cxnLst>
              <a:rect l="0" t="0" r="r" b="b"/>
              <a:pathLst>
                <a:path w="446" h="433">
                  <a:moveTo>
                    <a:pt x="278" y="433"/>
                  </a:moveTo>
                  <a:lnTo>
                    <a:pt x="0" y="211"/>
                  </a:lnTo>
                  <a:lnTo>
                    <a:pt x="169" y="0"/>
                  </a:lnTo>
                  <a:lnTo>
                    <a:pt x="446" y="224"/>
                  </a:lnTo>
                  <a:lnTo>
                    <a:pt x="278" y="433"/>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20"/>
            <p:cNvSpPr>
              <a:spLocks/>
            </p:cNvSpPr>
            <p:nvPr userDrawn="1"/>
          </p:nvSpPr>
          <p:spPr bwMode="auto">
            <a:xfrm>
              <a:off x="5580063" y="2806700"/>
              <a:ext cx="153988" cy="157163"/>
            </a:xfrm>
            <a:custGeom>
              <a:avLst/>
              <a:gdLst>
                <a:gd name="T0" fmla="*/ 50 w 97"/>
                <a:gd name="T1" fmla="*/ 99 h 99"/>
                <a:gd name="T2" fmla="*/ 0 w 97"/>
                <a:gd name="T3" fmla="*/ 58 h 99"/>
                <a:gd name="T4" fmla="*/ 46 w 97"/>
                <a:gd name="T5" fmla="*/ 0 h 99"/>
                <a:gd name="T6" fmla="*/ 97 w 97"/>
                <a:gd name="T7" fmla="*/ 41 h 99"/>
                <a:gd name="T8" fmla="*/ 50 w 97"/>
                <a:gd name="T9" fmla="*/ 99 h 99"/>
              </a:gdLst>
              <a:ahLst/>
              <a:cxnLst>
                <a:cxn ang="0">
                  <a:pos x="T0" y="T1"/>
                </a:cxn>
                <a:cxn ang="0">
                  <a:pos x="T2" y="T3"/>
                </a:cxn>
                <a:cxn ang="0">
                  <a:pos x="T4" y="T5"/>
                </a:cxn>
                <a:cxn ang="0">
                  <a:pos x="T6" y="T7"/>
                </a:cxn>
                <a:cxn ang="0">
                  <a:pos x="T8" y="T9"/>
                </a:cxn>
              </a:cxnLst>
              <a:rect l="0" t="0" r="r" b="b"/>
              <a:pathLst>
                <a:path w="97" h="99">
                  <a:moveTo>
                    <a:pt x="50" y="99"/>
                  </a:moveTo>
                  <a:lnTo>
                    <a:pt x="0" y="58"/>
                  </a:lnTo>
                  <a:lnTo>
                    <a:pt x="46" y="0"/>
                  </a:lnTo>
                  <a:lnTo>
                    <a:pt x="97" y="41"/>
                  </a:lnTo>
                  <a:lnTo>
                    <a:pt x="50" y="99"/>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21"/>
            <p:cNvSpPr>
              <a:spLocks/>
            </p:cNvSpPr>
            <p:nvPr userDrawn="1"/>
          </p:nvSpPr>
          <p:spPr bwMode="auto">
            <a:xfrm>
              <a:off x="6100763" y="3224213"/>
              <a:ext cx="153988" cy="157163"/>
            </a:xfrm>
            <a:custGeom>
              <a:avLst/>
              <a:gdLst>
                <a:gd name="T0" fmla="*/ 50 w 97"/>
                <a:gd name="T1" fmla="*/ 99 h 99"/>
                <a:gd name="T2" fmla="*/ 0 w 97"/>
                <a:gd name="T3" fmla="*/ 58 h 99"/>
                <a:gd name="T4" fmla="*/ 47 w 97"/>
                <a:gd name="T5" fmla="*/ 0 h 99"/>
                <a:gd name="T6" fmla="*/ 97 w 97"/>
                <a:gd name="T7" fmla="*/ 41 h 99"/>
                <a:gd name="T8" fmla="*/ 50 w 97"/>
                <a:gd name="T9" fmla="*/ 99 h 99"/>
              </a:gdLst>
              <a:ahLst/>
              <a:cxnLst>
                <a:cxn ang="0">
                  <a:pos x="T0" y="T1"/>
                </a:cxn>
                <a:cxn ang="0">
                  <a:pos x="T2" y="T3"/>
                </a:cxn>
                <a:cxn ang="0">
                  <a:pos x="T4" y="T5"/>
                </a:cxn>
                <a:cxn ang="0">
                  <a:pos x="T6" y="T7"/>
                </a:cxn>
                <a:cxn ang="0">
                  <a:pos x="T8" y="T9"/>
                </a:cxn>
              </a:cxnLst>
              <a:rect l="0" t="0" r="r" b="b"/>
              <a:pathLst>
                <a:path w="97" h="99">
                  <a:moveTo>
                    <a:pt x="50" y="99"/>
                  </a:moveTo>
                  <a:lnTo>
                    <a:pt x="0" y="58"/>
                  </a:lnTo>
                  <a:lnTo>
                    <a:pt x="47" y="0"/>
                  </a:lnTo>
                  <a:lnTo>
                    <a:pt x="97" y="41"/>
                  </a:lnTo>
                  <a:lnTo>
                    <a:pt x="50" y="99"/>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Line 22"/>
            <p:cNvSpPr>
              <a:spLocks noChangeShapeType="1"/>
            </p:cNvSpPr>
            <p:nvPr userDrawn="1"/>
          </p:nvSpPr>
          <p:spPr bwMode="auto">
            <a:xfrm>
              <a:off x="5942013" y="2749550"/>
              <a:ext cx="311150" cy="2508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Line 23"/>
            <p:cNvSpPr>
              <a:spLocks noChangeShapeType="1"/>
            </p:cNvSpPr>
            <p:nvPr userDrawn="1"/>
          </p:nvSpPr>
          <p:spPr bwMode="auto">
            <a:xfrm>
              <a:off x="5864225" y="2844800"/>
              <a:ext cx="312738" cy="24923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Line 24"/>
            <p:cNvSpPr>
              <a:spLocks noChangeShapeType="1"/>
            </p:cNvSpPr>
            <p:nvPr userDrawn="1"/>
          </p:nvSpPr>
          <p:spPr bwMode="auto">
            <a:xfrm>
              <a:off x="5789613" y="2940050"/>
              <a:ext cx="311150" cy="2508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Line 25"/>
            <p:cNvSpPr>
              <a:spLocks noChangeShapeType="1"/>
            </p:cNvSpPr>
            <p:nvPr userDrawn="1"/>
          </p:nvSpPr>
          <p:spPr bwMode="auto">
            <a:xfrm flipH="1">
              <a:off x="4926013" y="3370263"/>
              <a:ext cx="76200"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Line 26"/>
            <p:cNvSpPr>
              <a:spLocks noChangeShapeType="1"/>
            </p:cNvSpPr>
            <p:nvPr userDrawn="1"/>
          </p:nvSpPr>
          <p:spPr bwMode="auto">
            <a:xfrm flipH="1">
              <a:off x="4745038" y="3551238"/>
              <a:ext cx="76200"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Line 27"/>
            <p:cNvSpPr>
              <a:spLocks noChangeShapeType="1"/>
            </p:cNvSpPr>
            <p:nvPr userDrawn="1"/>
          </p:nvSpPr>
          <p:spPr bwMode="auto">
            <a:xfrm>
              <a:off x="4745038" y="3370263"/>
              <a:ext cx="76200"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Line 28"/>
            <p:cNvSpPr>
              <a:spLocks noChangeShapeType="1"/>
            </p:cNvSpPr>
            <p:nvPr userDrawn="1"/>
          </p:nvSpPr>
          <p:spPr bwMode="auto">
            <a:xfrm>
              <a:off x="4926013" y="3551238"/>
              <a:ext cx="76200"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Line 29"/>
            <p:cNvSpPr>
              <a:spLocks noChangeShapeType="1"/>
            </p:cNvSpPr>
            <p:nvPr userDrawn="1"/>
          </p:nvSpPr>
          <p:spPr bwMode="auto">
            <a:xfrm flipH="1">
              <a:off x="2824163" y="2967038"/>
              <a:ext cx="77788"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Line 30"/>
            <p:cNvSpPr>
              <a:spLocks noChangeShapeType="1"/>
            </p:cNvSpPr>
            <p:nvPr userDrawn="1"/>
          </p:nvSpPr>
          <p:spPr bwMode="auto">
            <a:xfrm flipH="1">
              <a:off x="2644775" y="3148013"/>
              <a:ext cx="76200" cy="74613"/>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Line 31"/>
            <p:cNvSpPr>
              <a:spLocks noChangeShapeType="1"/>
            </p:cNvSpPr>
            <p:nvPr userDrawn="1"/>
          </p:nvSpPr>
          <p:spPr bwMode="auto">
            <a:xfrm>
              <a:off x="2644775" y="2967038"/>
              <a:ext cx="76200"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Line 32"/>
            <p:cNvSpPr>
              <a:spLocks noChangeShapeType="1"/>
            </p:cNvSpPr>
            <p:nvPr userDrawn="1"/>
          </p:nvSpPr>
          <p:spPr bwMode="auto">
            <a:xfrm>
              <a:off x="2824163" y="3148013"/>
              <a:ext cx="77788" cy="74613"/>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Line 33"/>
            <p:cNvSpPr>
              <a:spLocks noChangeShapeType="1"/>
            </p:cNvSpPr>
            <p:nvPr userDrawn="1"/>
          </p:nvSpPr>
          <p:spPr bwMode="auto">
            <a:xfrm flipH="1">
              <a:off x="9728200" y="2589213"/>
              <a:ext cx="74613"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Line 34"/>
            <p:cNvSpPr>
              <a:spLocks noChangeShapeType="1"/>
            </p:cNvSpPr>
            <p:nvPr userDrawn="1"/>
          </p:nvSpPr>
          <p:spPr bwMode="auto">
            <a:xfrm flipH="1">
              <a:off x="9547225" y="2770188"/>
              <a:ext cx="76200"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Line 35"/>
            <p:cNvSpPr>
              <a:spLocks noChangeShapeType="1"/>
            </p:cNvSpPr>
            <p:nvPr userDrawn="1"/>
          </p:nvSpPr>
          <p:spPr bwMode="auto">
            <a:xfrm>
              <a:off x="9547225" y="2589213"/>
              <a:ext cx="76200"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Line 36"/>
            <p:cNvSpPr>
              <a:spLocks noChangeShapeType="1"/>
            </p:cNvSpPr>
            <p:nvPr userDrawn="1"/>
          </p:nvSpPr>
          <p:spPr bwMode="auto">
            <a:xfrm>
              <a:off x="9728200" y="2770188"/>
              <a:ext cx="74613"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Line 37"/>
            <p:cNvSpPr>
              <a:spLocks noChangeShapeType="1"/>
            </p:cNvSpPr>
            <p:nvPr userDrawn="1"/>
          </p:nvSpPr>
          <p:spPr bwMode="auto">
            <a:xfrm flipH="1">
              <a:off x="5354638" y="1201738"/>
              <a:ext cx="76200"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Line 38"/>
            <p:cNvSpPr>
              <a:spLocks noChangeShapeType="1"/>
            </p:cNvSpPr>
            <p:nvPr userDrawn="1"/>
          </p:nvSpPr>
          <p:spPr bwMode="auto">
            <a:xfrm flipH="1">
              <a:off x="5173663" y="1381125"/>
              <a:ext cx="77788"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Line 39"/>
            <p:cNvSpPr>
              <a:spLocks noChangeShapeType="1"/>
            </p:cNvSpPr>
            <p:nvPr userDrawn="1"/>
          </p:nvSpPr>
          <p:spPr bwMode="auto">
            <a:xfrm>
              <a:off x="5173663" y="1201738"/>
              <a:ext cx="77788" cy="762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Line 40"/>
            <p:cNvSpPr>
              <a:spLocks noChangeShapeType="1"/>
            </p:cNvSpPr>
            <p:nvPr userDrawn="1"/>
          </p:nvSpPr>
          <p:spPr bwMode="auto">
            <a:xfrm>
              <a:off x="5354638" y="1381125"/>
              <a:ext cx="76200"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Oval 41"/>
            <p:cNvSpPr>
              <a:spLocks noChangeArrowheads="1"/>
            </p:cNvSpPr>
            <p:nvPr userDrawn="1"/>
          </p:nvSpPr>
          <p:spPr bwMode="auto">
            <a:xfrm>
              <a:off x="5788025" y="2276475"/>
              <a:ext cx="152400" cy="153988"/>
            </a:xfrm>
            <a:prstGeom prst="ellipse">
              <a:avLst/>
            </a:pr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42"/>
            <p:cNvSpPr>
              <a:spLocks/>
            </p:cNvSpPr>
            <p:nvPr userDrawn="1"/>
          </p:nvSpPr>
          <p:spPr bwMode="auto">
            <a:xfrm>
              <a:off x="3136900" y="2136775"/>
              <a:ext cx="661988" cy="984250"/>
            </a:xfrm>
            <a:custGeom>
              <a:avLst/>
              <a:gdLst>
                <a:gd name="T0" fmla="*/ 300 w 417"/>
                <a:gd name="T1" fmla="*/ 620 h 620"/>
                <a:gd name="T2" fmla="*/ 0 w 417"/>
                <a:gd name="T3" fmla="*/ 557 h 620"/>
                <a:gd name="T4" fmla="*/ 117 w 417"/>
                <a:gd name="T5" fmla="*/ 0 h 620"/>
                <a:gd name="T6" fmla="*/ 417 w 417"/>
                <a:gd name="T7" fmla="*/ 63 h 620"/>
                <a:gd name="T8" fmla="*/ 328 w 417"/>
                <a:gd name="T9" fmla="*/ 489 h 620"/>
                <a:gd name="T10" fmla="*/ 320 w 417"/>
                <a:gd name="T11" fmla="*/ 522 h 620"/>
              </a:gdLst>
              <a:ahLst/>
              <a:cxnLst>
                <a:cxn ang="0">
                  <a:pos x="T0" y="T1"/>
                </a:cxn>
                <a:cxn ang="0">
                  <a:pos x="T2" y="T3"/>
                </a:cxn>
                <a:cxn ang="0">
                  <a:pos x="T4" y="T5"/>
                </a:cxn>
                <a:cxn ang="0">
                  <a:pos x="T6" y="T7"/>
                </a:cxn>
                <a:cxn ang="0">
                  <a:pos x="T8" y="T9"/>
                </a:cxn>
                <a:cxn ang="0">
                  <a:pos x="T10" y="T11"/>
                </a:cxn>
              </a:cxnLst>
              <a:rect l="0" t="0" r="r" b="b"/>
              <a:pathLst>
                <a:path w="417" h="620">
                  <a:moveTo>
                    <a:pt x="300" y="620"/>
                  </a:moveTo>
                  <a:lnTo>
                    <a:pt x="0" y="557"/>
                  </a:lnTo>
                  <a:lnTo>
                    <a:pt x="117" y="0"/>
                  </a:lnTo>
                  <a:lnTo>
                    <a:pt x="417" y="63"/>
                  </a:lnTo>
                  <a:lnTo>
                    <a:pt x="328" y="489"/>
                  </a:lnTo>
                  <a:lnTo>
                    <a:pt x="320" y="522"/>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3"/>
            <p:cNvSpPr>
              <a:spLocks/>
            </p:cNvSpPr>
            <p:nvPr userDrawn="1"/>
          </p:nvSpPr>
          <p:spPr bwMode="auto">
            <a:xfrm>
              <a:off x="3267075" y="2276475"/>
              <a:ext cx="503238" cy="225425"/>
            </a:xfrm>
            <a:custGeom>
              <a:avLst/>
              <a:gdLst>
                <a:gd name="T0" fmla="*/ 300 w 317"/>
                <a:gd name="T1" fmla="*/ 142 h 142"/>
                <a:gd name="T2" fmla="*/ 0 w 317"/>
                <a:gd name="T3" fmla="*/ 79 h 142"/>
                <a:gd name="T4" fmla="*/ 16 w 317"/>
                <a:gd name="T5" fmla="*/ 0 h 142"/>
                <a:gd name="T6" fmla="*/ 317 w 317"/>
                <a:gd name="T7" fmla="*/ 62 h 142"/>
                <a:gd name="T8" fmla="*/ 300 w 317"/>
                <a:gd name="T9" fmla="*/ 142 h 142"/>
              </a:gdLst>
              <a:ahLst/>
              <a:cxnLst>
                <a:cxn ang="0">
                  <a:pos x="T0" y="T1"/>
                </a:cxn>
                <a:cxn ang="0">
                  <a:pos x="T2" y="T3"/>
                </a:cxn>
                <a:cxn ang="0">
                  <a:pos x="T4" y="T5"/>
                </a:cxn>
                <a:cxn ang="0">
                  <a:pos x="T6" y="T7"/>
                </a:cxn>
                <a:cxn ang="0">
                  <a:pos x="T8" y="T9"/>
                </a:cxn>
              </a:cxnLst>
              <a:rect l="0" t="0" r="r" b="b"/>
              <a:pathLst>
                <a:path w="317" h="142">
                  <a:moveTo>
                    <a:pt x="300" y="142"/>
                  </a:moveTo>
                  <a:lnTo>
                    <a:pt x="0" y="79"/>
                  </a:lnTo>
                  <a:lnTo>
                    <a:pt x="16" y="0"/>
                  </a:lnTo>
                  <a:lnTo>
                    <a:pt x="317" y="62"/>
                  </a:lnTo>
                  <a:lnTo>
                    <a:pt x="300" y="142"/>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Line 44"/>
            <p:cNvSpPr>
              <a:spLocks noChangeShapeType="1"/>
            </p:cNvSpPr>
            <p:nvPr userDrawn="1"/>
          </p:nvSpPr>
          <p:spPr bwMode="auto">
            <a:xfrm>
              <a:off x="3332163" y="2349500"/>
              <a:ext cx="371475"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5"/>
            <p:cNvSpPr>
              <a:spLocks/>
            </p:cNvSpPr>
            <p:nvPr userDrawn="1"/>
          </p:nvSpPr>
          <p:spPr bwMode="auto">
            <a:xfrm>
              <a:off x="3392488" y="1563688"/>
              <a:ext cx="190500" cy="192088"/>
            </a:xfrm>
            <a:custGeom>
              <a:avLst/>
              <a:gdLst>
                <a:gd name="T0" fmla="*/ 60 w 120"/>
                <a:gd name="T1" fmla="*/ 121 h 121"/>
                <a:gd name="T2" fmla="*/ 0 w 120"/>
                <a:gd name="T3" fmla="*/ 61 h 121"/>
                <a:gd name="T4" fmla="*/ 60 w 120"/>
                <a:gd name="T5" fmla="*/ 0 h 121"/>
                <a:gd name="T6" fmla="*/ 120 w 120"/>
                <a:gd name="T7" fmla="*/ 61 h 121"/>
                <a:gd name="T8" fmla="*/ 60 w 120"/>
                <a:gd name="T9" fmla="*/ 121 h 121"/>
              </a:gdLst>
              <a:ahLst/>
              <a:cxnLst>
                <a:cxn ang="0">
                  <a:pos x="T0" y="T1"/>
                </a:cxn>
                <a:cxn ang="0">
                  <a:pos x="T2" y="T3"/>
                </a:cxn>
                <a:cxn ang="0">
                  <a:pos x="T4" y="T5"/>
                </a:cxn>
                <a:cxn ang="0">
                  <a:pos x="T6" y="T7"/>
                </a:cxn>
                <a:cxn ang="0">
                  <a:pos x="T8" y="T9"/>
                </a:cxn>
              </a:cxnLst>
              <a:rect l="0" t="0" r="r" b="b"/>
              <a:pathLst>
                <a:path w="120" h="121">
                  <a:moveTo>
                    <a:pt x="60" y="121"/>
                  </a:moveTo>
                  <a:lnTo>
                    <a:pt x="0" y="61"/>
                  </a:lnTo>
                  <a:lnTo>
                    <a:pt x="60" y="0"/>
                  </a:lnTo>
                  <a:lnTo>
                    <a:pt x="120" y="61"/>
                  </a:lnTo>
                  <a:lnTo>
                    <a:pt x="60" y="121"/>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6"/>
            <p:cNvSpPr>
              <a:spLocks/>
            </p:cNvSpPr>
            <p:nvPr userDrawn="1"/>
          </p:nvSpPr>
          <p:spPr bwMode="auto">
            <a:xfrm>
              <a:off x="5721350" y="1497013"/>
              <a:ext cx="190500" cy="192088"/>
            </a:xfrm>
            <a:custGeom>
              <a:avLst/>
              <a:gdLst>
                <a:gd name="T0" fmla="*/ 59 w 120"/>
                <a:gd name="T1" fmla="*/ 121 h 121"/>
                <a:gd name="T2" fmla="*/ 0 w 120"/>
                <a:gd name="T3" fmla="*/ 60 h 121"/>
                <a:gd name="T4" fmla="*/ 59 w 120"/>
                <a:gd name="T5" fmla="*/ 0 h 121"/>
                <a:gd name="T6" fmla="*/ 120 w 120"/>
                <a:gd name="T7" fmla="*/ 60 h 121"/>
                <a:gd name="T8" fmla="*/ 59 w 120"/>
                <a:gd name="T9" fmla="*/ 121 h 121"/>
              </a:gdLst>
              <a:ahLst/>
              <a:cxnLst>
                <a:cxn ang="0">
                  <a:pos x="T0" y="T1"/>
                </a:cxn>
                <a:cxn ang="0">
                  <a:pos x="T2" y="T3"/>
                </a:cxn>
                <a:cxn ang="0">
                  <a:pos x="T4" y="T5"/>
                </a:cxn>
                <a:cxn ang="0">
                  <a:pos x="T6" y="T7"/>
                </a:cxn>
                <a:cxn ang="0">
                  <a:pos x="T8" y="T9"/>
                </a:cxn>
              </a:cxnLst>
              <a:rect l="0" t="0" r="r" b="b"/>
              <a:pathLst>
                <a:path w="120" h="121">
                  <a:moveTo>
                    <a:pt x="59" y="121"/>
                  </a:moveTo>
                  <a:lnTo>
                    <a:pt x="0" y="60"/>
                  </a:lnTo>
                  <a:lnTo>
                    <a:pt x="59" y="0"/>
                  </a:lnTo>
                  <a:lnTo>
                    <a:pt x="120" y="60"/>
                  </a:lnTo>
                  <a:lnTo>
                    <a:pt x="59" y="121"/>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7"/>
            <p:cNvSpPr>
              <a:spLocks/>
            </p:cNvSpPr>
            <p:nvPr userDrawn="1"/>
          </p:nvSpPr>
          <p:spPr bwMode="auto">
            <a:xfrm>
              <a:off x="2513013" y="3328988"/>
              <a:ext cx="684213" cy="350838"/>
            </a:xfrm>
            <a:custGeom>
              <a:avLst/>
              <a:gdLst>
                <a:gd name="T0" fmla="*/ 322 w 431"/>
                <a:gd name="T1" fmla="*/ 104 h 221"/>
                <a:gd name="T2" fmla="*/ 25 w 431"/>
                <a:gd name="T3" fmla="*/ 221 h 221"/>
                <a:gd name="T4" fmla="*/ 0 w 431"/>
                <a:gd name="T5" fmla="*/ 158 h 221"/>
                <a:gd name="T6" fmla="*/ 406 w 431"/>
                <a:gd name="T7" fmla="*/ 0 h 221"/>
                <a:gd name="T8" fmla="*/ 431 w 431"/>
                <a:gd name="T9" fmla="*/ 62 h 221"/>
                <a:gd name="T10" fmla="*/ 381 w 431"/>
                <a:gd name="T11" fmla="*/ 81 h 221"/>
              </a:gdLst>
              <a:ahLst/>
              <a:cxnLst>
                <a:cxn ang="0">
                  <a:pos x="T0" y="T1"/>
                </a:cxn>
                <a:cxn ang="0">
                  <a:pos x="T2" y="T3"/>
                </a:cxn>
                <a:cxn ang="0">
                  <a:pos x="T4" y="T5"/>
                </a:cxn>
                <a:cxn ang="0">
                  <a:pos x="T6" y="T7"/>
                </a:cxn>
                <a:cxn ang="0">
                  <a:pos x="T8" y="T9"/>
                </a:cxn>
                <a:cxn ang="0">
                  <a:pos x="T10" y="T11"/>
                </a:cxn>
              </a:cxnLst>
              <a:rect l="0" t="0" r="r" b="b"/>
              <a:pathLst>
                <a:path w="431" h="221">
                  <a:moveTo>
                    <a:pt x="322" y="104"/>
                  </a:moveTo>
                  <a:lnTo>
                    <a:pt x="25" y="221"/>
                  </a:lnTo>
                  <a:lnTo>
                    <a:pt x="0" y="158"/>
                  </a:lnTo>
                  <a:lnTo>
                    <a:pt x="406" y="0"/>
                  </a:lnTo>
                  <a:lnTo>
                    <a:pt x="431" y="62"/>
                  </a:lnTo>
                  <a:lnTo>
                    <a:pt x="381" y="81"/>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Line 48"/>
            <p:cNvSpPr>
              <a:spLocks noChangeShapeType="1"/>
            </p:cNvSpPr>
            <p:nvPr userDrawn="1"/>
          </p:nvSpPr>
          <p:spPr bwMode="auto">
            <a:xfrm>
              <a:off x="2767013" y="3479800"/>
              <a:ext cx="38100" cy="1016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9"/>
            <p:cNvSpPr>
              <a:spLocks/>
            </p:cNvSpPr>
            <p:nvPr userDrawn="1"/>
          </p:nvSpPr>
          <p:spPr bwMode="auto">
            <a:xfrm>
              <a:off x="2405063" y="3579813"/>
              <a:ext cx="147638" cy="100013"/>
            </a:xfrm>
            <a:custGeom>
              <a:avLst/>
              <a:gdLst>
                <a:gd name="T0" fmla="*/ 68 w 93"/>
                <a:gd name="T1" fmla="*/ 0 h 63"/>
                <a:gd name="T2" fmla="*/ 0 w 93"/>
                <a:gd name="T3" fmla="*/ 63 h 63"/>
                <a:gd name="T4" fmla="*/ 93 w 93"/>
                <a:gd name="T5" fmla="*/ 63 h 63"/>
              </a:gdLst>
              <a:ahLst/>
              <a:cxnLst>
                <a:cxn ang="0">
                  <a:pos x="T0" y="T1"/>
                </a:cxn>
                <a:cxn ang="0">
                  <a:pos x="T2" y="T3"/>
                </a:cxn>
                <a:cxn ang="0">
                  <a:pos x="T4" y="T5"/>
                </a:cxn>
              </a:cxnLst>
              <a:rect l="0" t="0" r="r" b="b"/>
              <a:pathLst>
                <a:path w="93" h="63">
                  <a:moveTo>
                    <a:pt x="68" y="0"/>
                  </a:moveTo>
                  <a:lnTo>
                    <a:pt x="0" y="63"/>
                  </a:lnTo>
                  <a:lnTo>
                    <a:pt x="93" y="63"/>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50"/>
            <p:cNvSpPr>
              <a:spLocks/>
            </p:cNvSpPr>
            <p:nvPr userDrawn="1"/>
          </p:nvSpPr>
          <p:spPr bwMode="auto">
            <a:xfrm>
              <a:off x="7794625" y="3016250"/>
              <a:ext cx="333375" cy="422275"/>
            </a:xfrm>
            <a:custGeom>
              <a:avLst/>
              <a:gdLst>
                <a:gd name="T0" fmla="*/ 211 w 229"/>
                <a:gd name="T1" fmla="*/ 156 h 289"/>
                <a:gd name="T2" fmla="*/ 190 w 229"/>
                <a:gd name="T3" fmla="*/ 78 h 289"/>
                <a:gd name="T4" fmla="*/ 78 w 229"/>
                <a:gd name="T5" fmla="*/ 13 h 289"/>
                <a:gd name="T6" fmla="*/ 12 w 229"/>
                <a:gd name="T7" fmla="*/ 125 h 289"/>
                <a:gd name="T8" fmla="*/ 44 w 229"/>
                <a:gd name="T9" fmla="*/ 244 h 289"/>
                <a:gd name="T10" fmla="*/ 109 w 229"/>
                <a:gd name="T11" fmla="*/ 282 h 289"/>
                <a:gd name="T12" fmla="*/ 184 w 229"/>
                <a:gd name="T13" fmla="*/ 262 h 289"/>
                <a:gd name="T14" fmla="*/ 221 w 229"/>
                <a:gd name="T15" fmla="*/ 197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89">
                  <a:moveTo>
                    <a:pt x="211" y="156"/>
                  </a:moveTo>
                  <a:cubicBezTo>
                    <a:pt x="190" y="78"/>
                    <a:pt x="190" y="78"/>
                    <a:pt x="190" y="78"/>
                  </a:cubicBezTo>
                  <a:cubicBezTo>
                    <a:pt x="177" y="29"/>
                    <a:pt x="127" y="0"/>
                    <a:pt x="78" y="13"/>
                  </a:cubicBezTo>
                  <a:cubicBezTo>
                    <a:pt x="29" y="26"/>
                    <a:pt x="0" y="76"/>
                    <a:pt x="12" y="125"/>
                  </a:cubicBezTo>
                  <a:cubicBezTo>
                    <a:pt x="44" y="244"/>
                    <a:pt x="44" y="244"/>
                    <a:pt x="44" y="244"/>
                  </a:cubicBezTo>
                  <a:cubicBezTo>
                    <a:pt x="51" y="272"/>
                    <a:pt x="80" y="289"/>
                    <a:pt x="109" y="282"/>
                  </a:cubicBezTo>
                  <a:cubicBezTo>
                    <a:pt x="184" y="262"/>
                    <a:pt x="184" y="262"/>
                    <a:pt x="184" y="262"/>
                  </a:cubicBezTo>
                  <a:cubicBezTo>
                    <a:pt x="212" y="255"/>
                    <a:pt x="229" y="225"/>
                    <a:pt x="221" y="197"/>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51"/>
            <p:cNvSpPr>
              <a:spLocks/>
            </p:cNvSpPr>
            <p:nvPr userDrawn="1"/>
          </p:nvSpPr>
          <p:spPr bwMode="auto">
            <a:xfrm>
              <a:off x="7872413" y="2387600"/>
              <a:ext cx="255588" cy="773113"/>
            </a:xfrm>
            <a:custGeom>
              <a:avLst/>
              <a:gdLst>
                <a:gd name="T0" fmla="*/ 47 w 175"/>
                <a:gd name="T1" fmla="*/ 529 h 529"/>
                <a:gd name="T2" fmla="*/ 24 w 175"/>
                <a:gd name="T3" fmla="*/ 443 h 529"/>
                <a:gd name="T4" fmla="*/ 14 w 175"/>
                <a:gd name="T5" fmla="*/ 399 h 529"/>
                <a:gd name="T6" fmla="*/ 84 w 175"/>
                <a:gd name="T7" fmla="*/ 256 h 529"/>
                <a:gd name="T8" fmla="*/ 84 w 175"/>
                <a:gd name="T9" fmla="*/ 256 h 529"/>
                <a:gd name="T10" fmla="*/ 150 w 175"/>
                <a:gd name="T11" fmla="*/ 94 h 529"/>
                <a:gd name="T12" fmla="*/ 112 w 175"/>
                <a:gd name="T13" fmla="*/ 0 h 529"/>
              </a:gdLst>
              <a:ahLst/>
              <a:cxnLst>
                <a:cxn ang="0">
                  <a:pos x="T0" y="T1"/>
                </a:cxn>
                <a:cxn ang="0">
                  <a:pos x="T2" y="T3"/>
                </a:cxn>
                <a:cxn ang="0">
                  <a:pos x="T4" y="T5"/>
                </a:cxn>
                <a:cxn ang="0">
                  <a:pos x="T6" y="T7"/>
                </a:cxn>
                <a:cxn ang="0">
                  <a:pos x="T8" y="T9"/>
                </a:cxn>
                <a:cxn ang="0">
                  <a:pos x="T10" y="T11"/>
                </a:cxn>
                <a:cxn ang="0">
                  <a:pos x="T12" y="T13"/>
                </a:cxn>
              </a:cxnLst>
              <a:rect l="0" t="0" r="r" b="b"/>
              <a:pathLst>
                <a:path w="175" h="529">
                  <a:moveTo>
                    <a:pt x="47" y="529"/>
                  </a:moveTo>
                  <a:cubicBezTo>
                    <a:pt x="24" y="443"/>
                    <a:pt x="24" y="443"/>
                    <a:pt x="24" y="443"/>
                  </a:cubicBezTo>
                  <a:cubicBezTo>
                    <a:pt x="14" y="399"/>
                    <a:pt x="14" y="399"/>
                    <a:pt x="14" y="399"/>
                  </a:cubicBezTo>
                  <a:cubicBezTo>
                    <a:pt x="0" y="341"/>
                    <a:pt x="29" y="280"/>
                    <a:pt x="84" y="256"/>
                  </a:cubicBezTo>
                  <a:cubicBezTo>
                    <a:pt x="84" y="256"/>
                    <a:pt x="84" y="256"/>
                    <a:pt x="84" y="256"/>
                  </a:cubicBezTo>
                  <a:cubicBezTo>
                    <a:pt x="146" y="228"/>
                    <a:pt x="175" y="157"/>
                    <a:pt x="150" y="94"/>
                  </a:cubicBezTo>
                  <a:cubicBezTo>
                    <a:pt x="112" y="0"/>
                    <a:pt x="112" y="0"/>
                    <a:pt x="112" y="0"/>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52"/>
            <p:cNvSpPr>
              <a:spLocks/>
            </p:cNvSpPr>
            <p:nvPr userDrawn="1"/>
          </p:nvSpPr>
          <p:spPr bwMode="auto">
            <a:xfrm>
              <a:off x="7824788" y="3176588"/>
              <a:ext cx="258763" cy="66675"/>
            </a:xfrm>
            <a:custGeom>
              <a:avLst/>
              <a:gdLst>
                <a:gd name="T0" fmla="*/ 0 w 177"/>
                <a:gd name="T1" fmla="*/ 46 h 46"/>
                <a:gd name="T2" fmla="*/ 177 w 177"/>
                <a:gd name="T3" fmla="*/ 0 h 46"/>
              </a:gdLst>
              <a:ahLst/>
              <a:cxnLst>
                <a:cxn ang="0">
                  <a:pos x="T0" y="T1"/>
                </a:cxn>
                <a:cxn ang="0">
                  <a:pos x="T2" y="T3"/>
                </a:cxn>
              </a:cxnLst>
              <a:rect l="0" t="0" r="r" b="b"/>
              <a:pathLst>
                <a:path w="177" h="46">
                  <a:moveTo>
                    <a:pt x="0" y="46"/>
                  </a:moveTo>
                  <a:cubicBezTo>
                    <a:pt x="3" y="46"/>
                    <a:pt x="177" y="0"/>
                    <a:pt x="177" y="0"/>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3"/>
            <p:cNvSpPr>
              <a:spLocks/>
            </p:cNvSpPr>
            <p:nvPr userDrawn="1"/>
          </p:nvSpPr>
          <p:spPr bwMode="auto">
            <a:xfrm>
              <a:off x="6515100" y="2436813"/>
              <a:ext cx="1176338" cy="563563"/>
            </a:xfrm>
            <a:custGeom>
              <a:avLst/>
              <a:gdLst>
                <a:gd name="T0" fmla="*/ 707 w 741"/>
                <a:gd name="T1" fmla="*/ 332 h 355"/>
                <a:gd name="T2" fmla="*/ 704 w 741"/>
                <a:gd name="T3" fmla="*/ 355 h 355"/>
                <a:gd name="T4" fmla="*/ 0 w 741"/>
                <a:gd name="T5" fmla="*/ 243 h 355"/>
                <a:gd name="T6" fmla="*/ 38 w 741"/>
                <a:gd name="T7" fmla="*/ 0 h 355"/>
                <a:gd name="T8" fmla="*/ 741 w 741"/>
                <a:gd name="T9" fmla="*/ 111 h 355"/>
                <a:gd name="T10" fmla="*/ 715 w 741"/>
                <a:gd name="T11" fmla="*/ 282 h 355"/>
              </a:gdLst>
              <a:ahLst/>
              <a:cxnLst>
                <a:cxn ang="0">
                  <a:pos x="T0" y="T1"/>
                </a:cxn>
                <a:cxn ang="0">
                  <a:pos x="T2" y="T3"/>
                </a:cxn>
                <a:cxn ang="0">
                  <a:pos x="T4" y="T5"/>
                </a:cxn>
                <a:cxn ang="0">
                  <a:pos x="T6" y="T7"/>
                </a:cxn>
                <a:cxn ang="0">
                  <a:pos x="T8" y="T9"/>
                </a:cxn>
                <a:cxn ang="0">
                  <a:pos x="T10" y="T11"/>
                </a:cxn>
              </a:cxnLst>
              <a:rect l="0" t="0" r="r" b="b"/>
              <a:pathLst>
                <a:path w="741" h="355">
                  <a:moveTo>
                    <a:pt x="707" y="332"/>
                  </a:moveTo>
                  <a:lnTo>
                    <a:pt x="704" y="355"/>
                  </a:lnTo>
                  <a:lnTo>
                    <a:pt x="0" y="243"/>
                  </a:lnTo>
                  <a:lnTo>
                    <a:pt x="38" y="0"/>
                  </a:lnTo>
                  <a:lnTo>
                    <a:pt x="741" y="111"/>
                  </a:lnTo>
                  <a:lnTo>
                    <a:pt x="715" y="282"/>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4"/>
            <p:cNvSpPr>
              <a:spLocks/>
            </p:cNvSpPr>
            <p:nvPr userDrawn="1"/>
          </p:nvSpPr>
          <p:spPr bwMode="auto">
            <a:xfrm>
              <a:off x="6621463" y="2505075"/>
              <a:ext cx="271463" cy="107950"/>
            </a:xfrm>
            <a:custGeom>
              <a:avLst/>
              <a:gdLst>
                <a:gd name="T0" fmla="*/ 165 w 171"/>
                <a:gd name="T1" fmla="*/ 68 h 68"/>
                <a:gd name="T2" fmla="*/ 0 w 171"/>
                <a:gd name="T3" fmla="*/ 42 h 68"/>
                <a:gd name="T4" fmla="*/ 7 w 171"/>
                <a:gd name="T5" fmla="*/ 0 h 68"/>
                <a:gd name="T6" fmla="*/ 171 w 171"/>
                <a:gd name="T7" fmla="*/ 26 h 68"/>
                <a:gd name="T8" fmla="*/ 165 w 171"/>
                <a:gd name="T9" fmla="*/ 68 h 68"/>
              </a:gdLst>
              <a:ahLst/>
              <a:cxnLst>
                <a:cxn ang="0">
                  <a:pos x="T0" y="T1"/>
                </a:cxn>
                <a:cxn ang="0">
                  <a:pos x="T2" y="T3"/>
                </a:cxn>
                <a:cxn ang="0">
                  <a:pos x="T4" y="T5"/>
                </a:cxn>
                <a:cxn ang="0">
                  <a:pos x="T6" y="T7"/>
                </a:cxn>
                <a:cxn ang="0">
                  <a:pos x="T8" y="T9"/>
                </a:cxn>
              </a:cxnLst>
              <a:rect l="0" t="0" r="r" b="b"/>
              <a:pathLst>
                <a:path w="171" h="68">
                  <a:moveTo>
                    <a:pt x="165" y="68"/>
                  </a:moveTo>
                  <a:lnTo>
                    <a:pt x="0" y="42"/>
                  </a:lnTo>
                  <a:lnTo>
                    <a:pt x="7" y="0"/>
                  </a:lnTo>
                  <a:lnTo>
                    <a:pt x="171" y="26"/>
                  </a:lnTo>
                  <a:lnTo>
                    <a:pt x="165" y="68"/>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5"/>
            <p:cNvSpPr>
              <a:spLocks/>
            </p:cNvSpPr>
            <p:nvPr userDrawn="1"/>
          </p:nvSpPr>
          <p:spPr bwMode="auto">
            <a:xfrm>
              <a:off x="6940550" y="2554288"/>
              <a:ext cx="82550" cy="82550"/>
            </a:xfrm>
            <a:custGeom>
              <a:avLst/>
              <a:gdLst>
                <a:gd name="T0" fmla="*/ 44 w 52"/>
                <a:gd name="T1" fmla="*/ 52 h 52"/>
                <a:gd name="T2" fmla="*/ 0 w 52"/>
                <a:gd name="T3" fmla="*/ 44 h 52"/>
                <a:gd name="T4" fmla="*/ 8 w 52"/>
                <a:gd name="T5" fmla="*/ 0 h 52"/>
                <a:gd name="T6" fmla="*/ 52 w 52"/>
                <a:gd name="T7" fmla="*/ 8 h 52"/>
                <a:gd name="T8" fmla="*/ 44 w 52"/>
                <a:gd name="T9" fmla="*/ 52 h 52"/>
              </a:gdLst>
              <a:ahLst/>
              <a:cxnLst>
                <a:cxn ang="0">
                  <a:pos x="T0" y="T1"/>
                </a:cxn>
                <a:cxn ang="0">
                  <a:pos x="T2" y="T3"/>
                </a:cxn>
                <a:cxn ang="0">
                  <a:pos x="T4" y="T5"/>
                </a:cxn>
                <a:cxn ang="0">
                  <a:pos x="T6" y="T7"/>
                </a:cxn>
                <a:cxn ang="0">
                  <a:pos x="T8" y="T9"/>
                </a:cxn>
              </a:cxnLst>
              <a:rect l="0" t="0" r="r" b="b"/>
              <a:pathLst>
                <a:path w="52" h="52">
                  <a:moveTo>
                    <a:pt x="44" y="52"/>
                  </a:moveTo>
                  <a:lnTo>
                    <a:pt x="0" y="44"/>
                  </a:lnTo>
                  <a:lnTo>
                    <a:pt x="8" y="0"/>
                  </a:lnTo>
                  <a:lnTo>
                    <a:pt x="52" y="8"/>
                  </a:lnTo>
                  <a:lnTo>
                    <a:pt x="44" y="52"/>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6"/>
            <p:cNvSpPr>
              <a:spLocks/>
            </p:cNvSpPr>
            <p:nvPr userDrawn="1"/>
          </p:nvSpPr>
          <p:spPr bwMode="auto">
            <a:xfrm>
              <a:off x="7059613" y="2573338"/>
              <a:ext cx="80963" cy="82550"/>
            </a:xfrm>
            <a:custGeom>
              <a:avLst/>
              <a:gdLst>
                <a:gd name="T0" fmla="*/ 44 w 51"/>
                <a:gd name="T1" fmla="*/ 52 h 52"/>
                <a:gd name="T2" fmla="*/ 0 w 51"/>
                <a:gd name="T3" fmla="*/ 44 h 52"/>
                <a:gd name="T4" fmla="*/ 7 w 51"/>
                <a:gd name="T5" fmla="*/ 0 h 52"/>
                <a:gd name="T6" fmla="*/ 51 w 51"/>
                <a:gd name="T7" fmla="*/ 7 h 52"/>
                <a:gd name="T8" fmla="*/ 44 w 51"/>
                <a:gd name="T9" fmla="*/ 52 h 52"/>
              </a:gdLst>
              <a:ahLst/>
              <a:cxnLst>
                <a:cxn ang="0">
                  <a:pos x="T0" y="T1"/>
                </a:cxn>
                <a:cxn ang="0">
                  <a:pos x="T2" y="T3"/>
                </a:cxn>
                <a:cxn ang="0">
                  <a:pos x="T4" y="T5"/>
                </a:cxn>
                <a:cxn ang="0">
                  <a:pos x="T6" y="T7"/>
                </a:cxn>
                <a:cxn ang="0">
                  <a:pos x="T8" y="T9"/>
                </a:cxn>
              </a:cxnLst>
              <a:rect l="0" t="0" r="r" b="b"/>
              <a:pathLst>
                <a:path w="51" h="52">
                  <a:moveTo>
                    <a:pt x="44" y="52"/>
                  </a:moveTo>
                  <a:lnTo>
                    <a:pt x="0" y="44"/>
                  </a:lnTo>
                  <a:lnTo>
                    <a:pt x="7" y="0"/>
                  </a:lnTo>
                  <a:lnTo>
                    <a:pt x="51" y="7"/>
                  </a:lnTo>
                  <a:lnTo>
                    <a:pt x="44" y="52"/>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7"/>
            <p:cNvSpPr>
              <a:spLocks/>
            </p:cNvSpPr>
            <p:nvPr userDrawn="1"/>
          </p:nvSpPr>
          <p:spPr bwMode="auto">
            <a:xfrm>
              <a:off x="7177088" y="2592388"/>
              <a:ext cx="82550" cy="80963"/>
            </a:xfrm>
            <a:custGeom>
              <a:avLst/>
              <a:gdLst>
                <a:gd name="T0" fmla="*/ 44 w 52"/>
                <a:gd name="T1" fmla="*/ 51 h 51"/>
                <a:gd name="T2" fmla="*/ 0 w 52"/>
                <a:gd name="T3" fmla="*/ 44 h 51"/>
                <a:gd name="T4" fmla="*/ 7 w 52"/>
                <a:gd name="T5" fmla="*/ 0 h 51"/>
                <a:gd name="T6" fmla="*/ 52 w 52"/>
                <a:gd name="T7" fmla="*/ 7 h 51"/>
                <a:gd name="T8" fmla="*/ 44 w 52"/>
                <a:gd name="T9" fmla="*/ 51 h 51"/>
              </a:gdLst>
              <a:ahLst/>
              <a:cxnLst>
                <a:cxn ang="0">
                  <a:pos x="T0" y="T1"/>
                </a:cxn>
                <a:cxn ang="0">
                  <a:pos x="T2" y="T3"/>
                </a:cxn>
                <a:cxn ang="0">
                  <a:pos x="T4" y="T5"/>
                </a:cxn>
                <a:cxn ang="0">
                  <a:pos x="T6" y="T7"/>
                </a:cxn>
                <a:cxn ang="0">
                  <a:pos x="T8" y="T9"/>
                </a:cxn>
              </a:cxnLst>
              <a:rect l="0" t="0" r="r" b="b"/>
              <a:pathLst>
                <a:path w="52" h="51">
                  <a:moveTo>
                    <a:pt x="44" y="51"/>
                  </a:moveTo>
                  <a:lnTo>
                    <a:pt x="0" y="44"/>
                  </a:lnTo>
                  <a:lnTo>
                    <a:pt x="7" y="0"/>
                  </a:lnTo>
                  <a:lnTo>
                    <a:pt x="52" y="7"/>
                  </a:lnTo>
                  <a:lnTo>
                    <a:pt x="44" y="51"/>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8"/>
            <p:cNvSpPr>
              <a:spLocks/>
            </p:cNvSpPr>
            <p:nvPr userDrawn="1"/>
          </p:nvSpPr>
          <p:spPr bwMode="auto">
            <a:xfrm>
              <a:off x="7296150" y="2611438"/>
              <a:ext cx="80963" cy="80963"/>
            </a:xfrm>
            <a:custGeom>
              <a:avLst/>
              <a:gdLst>
                <a:gd name="T0" fmla="*/ 44 w 51"/>
                <a:gd name="T1" fmla="*/ 51 h 51"/>
                <a:gd name="T2" fmla="*/ 0 w 51"/>
                <a:gd name="T3" fmla="*/ 44 h 51"/>
                <a:gd name="T4" fmla="*/ 7 w 51"/>
                <a:gd name="T5" fmla="*/ 0 h 51"/>
                <a:gd name="T6" fmla="*/ 51 w 51"/>
                <a:gd name="T7" fmla="*/ 6 h 51"/>
                <a:gd name="T8" fmla="*/ 44 w 51"/>
                <a:gd name="T9" fmla="*/ 51 h 51"/>
              </a:gdLst>
              <a:ahLst/>
              <a:cxnLst>
                <a:cxn ang="0">
                  <a:pos x="T0" y="T1"/>
                </a:cxn>
                <a:cxn ang="0">
                  <a:pos x="T2" y="T3"/>
                </a:cxn>
                <a:cxn ang="0">
                  <a:pos x="T4" y="T5"/>
                </a:cxn>
                <a:cxn ang="0">
                  <a:pos x="T6" y="T7"/>
                </a:cxn>
                <a:cxn ang="0">
                  <a:pos x="T8" y="T9"/>
                </a:cxn>
              </a:cxnLst>
              <a:rect l="0" t="0" r="r" b="b"/>
              <a:pathLst>
                <a:path w="51" h="51">
                  <a:moveTo>
                    <a:pt x="44" y="51"/>
                  </a:moveTo>
                  <a:lnTo>
                    <a:pt x="0" y="44"/>
                  </a:lnTo>
                  <a:lnTo>
                    <a:pt x="7" y="0"/>
                  </a:lnTo>
                  <a:lnTo>
                    <a:pt x="51" y="6"/>
                  </a:lnTo>
                  <a:lnTo>
                    <a:pt x="44" y="51"/>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9"/>
            <p:cNvSpPr>
              <a:spLocks/>
            </p:cNvSpPr>
            <p:nvPr userDrawn="1"/>
          </p:nvSpPr>
          <p:spPr bwMode="auto">
            <a:xfrm>
              <a:off x="7413625" y="2628900"/>
              <a:ext cx="80963" cy="82550"/>
            </a:xfrm>
            <a:custGeom>
              <a:avLst/>
              <a:gdLst>
                <a:gd name="T0" fmla="*/ 45 w 51"/>
                <a:gd name="T1" fmla="*/ 52 h 52"/>
                <a:gd name="T2" fmla="*/ 0 w 51"/>
                <a:gd name="T3" fmla="*/ 44 h 52"/>
                <a:gd name="T4" fmla="*/ 7 w 51"/>
                <a:gd name="T5" fmla="*/ 0 h 52"/>
                <a:gd name="T6" fmla="*/ 51 w 51"/>
                <a:gd name="T7" fmla="*/ 7 h 52"/>
                <a:gd name="T8" fmla="*/ 45 w 51"/>
                <a:gd name="T9" fmla="*/ 52 h 52"/>
              </a:gdLst>
              <a:ahLst/>
              <a:cxnLst>
                <a:cxn ang="0">
                  <a:pos x="T0" y="T1"/>
                </a:cxn>
                <a:cxn ang="0">
                  <a:pos x="T2" y="T3"/>
                </a:cxn>
                <a:cxn ang="0">
                  <a:pos x="T4" y="T5"/>
                </a:cxn>
                <a:cxn ang="0">
                  <a:pos x="T6" y="T7"/>
                </a:cxn>
                <a:cxn ang="0">
                  <a:pos x="T8" y="T9"/>
                </a:cxn>
              </a:cxnLst>
              <a:rect l="0" t="0" r="r" b="b"/>
              <a:pathLst>
                <a:path w="51" h="52">
                  <a:moveTo>
                    <a:pt x="45" y="52"/>
                  </a:moveTo>
                  <a:lnTo>
                    <a:pt x="0" y="44"/>
                  </a:lnTo>
                  <a:lnTo>
                    <a:pt x="7" y="0"/>
                  </a:lnTo>
                  <a:lnTo>
                    <a:pt x="51" y="7"/>
                  </a:lnTo>
                  <a:lnTo>
                    <a:pt x="45" y="52"/>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60"/>
            <p:cNvSpPr>
              <a:spLocks/>
            </p:cNvSpPr>
            <p:nvPr userDrawn="1"/>
          </p:nvSpPr>
          <p:spPr bwMode="auto">
            <a:xfrm>
              <a:off x="6919913" y="2682875"/>
              <a:ext cx="82550" cy="80963"/>
            </a:xfrm>
            <a:custGeom>
              <a:avLst/>
              <a:gdLst>
                <a:gd name="T0" fmla="*/ 45 w 52"/>
                <a:gd name="T1" fmla="*/ 51 h 51"/>
                <a:gd name="T2" fmla="*/ 0 w 52"/>
                <a:gd name="T3" fmla="*/ 44 h 51"/>
                <a:gd name="T4" fmla="*/ 8 w 52"/>
                <a:gd name="T5" fmla="*/ 0 h 51"/>
                <a:gd name="T6" fmla="*/ 52 w 52"/>
                <a:gd name="T7" fmla="*/ 7 h 51"/>
                <a:gd name="T8" fmla="*/ 45 w 52"/>
                <a:gd name="T9" fmla="*/ 51 h 51"/>
              </a:gdLst>
              <a:ahLst/>
              <a:cxnLst>
                <a:cxn ang="0">
                  <a:pos x="T0" y="T1"/>
                </a:cxn>
                <a:cxn ang="0">
                  <a:pos x="T2" y="T3"/>
                </a:cxn>
                <a:cxn ang="0">
                  <a:pos x="T4" y="T5"/>
                </a:cxn>
                <a:cxn ang="0">
                  <a:pos x="T6" y="T7"/>
                </a:cxn>
                <a:cxn ang="0">
                  <a:pos x="T8" y="T9"/>
                </a:cxn>
              </a:cxnLst>
              <a:rect l="0" t="0" r="r" b="b"/>
              <a:pathLst>
                <a:path w="52" h="51">
                  <a:moveTo>
                    <a:pt x="45" y="51"/>
                  </a:moveTo>
                  <a:lnTo>
                    <a:pt x="0" y="44"/>
                  </a:lnTo>
                  <a:lnTo>
                    <a:pt x="8" y="0"/>
                  </a:lnTo>
                  <a:lnTo>
                    <a:pt x="52" y="7"/>
                  </a:lnTo>
                  <a:lnTo>
                    <a:pt x="45" y="51"/>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61"/>
            <p:cNvSpPr>
              <a:spLocks/>
            </p:cNvSpPr>
            <p:nvPr userDrawn="1"/>
          </p:nvSpPr>
          <p:spPr bwMode="auto">
            <a:xfrm>
              <a:off x="7038975" y="2700338"/>
              <a:ext cx="80963" cy="82550"/>
            </a:xfrm>
            <a:custGeom>
              <a:avLst/>
              <a:gdLst>
                <a:gd name="T0" fmla="*/ 44 w 51"/>
                <a:gd name="T1" fmla="*/ 52 h 52"/>
                <a:gd name="T2" fmla="*/ 0 w 51"/>
                <a:gd name="T3" fmla="*/ 44 h 52"/>
                <a:gd name="T4" fmla="*/ 7 w 51"/>
                <a:gd name="T5" fmla="*/ 0 h 52"/>
                <a:gd name="T6" fmla="*/ 51 w 51"/>
                <a:gd name="T7" fmla="*/ 7 h 52"/>
                <a:gd name="T8" fmla="*/ 44 w 51"/>
                <a:gd name="T9" fmla="*/ 52 h 52"/>
              </a:gdLst>
              <a:ahLst/>
              <a:cxnLst>
                <a:cxn ang="0">
                  <a:pos x="T0" y="T1"/>
                </a:cxn>
                <a:cxn ang="0">
                  <a:pos x="T2" y="T3"/>
                </a:cxn>
                <a:cxn ang="0">
                  <a:pos x="T4" y="T5"/>
                </a:cxn>
                <a:cxn ang="0">
                  <a:pos x="T6" y="T7"/>
                </a:cxn>
                <a:cxn ang="0">
                  <a:pos x="T8" y="T9"/>
                </a:cxn>
              </a:cxnLst>
              <a:rect l="0" t="0" r="r" b="b"/>
              <a:pathLst>
                <a:path w="51" h="52">
                  <a:moveTo>
                    <a:pt x="44" y="52"/>
                  </a:moveTo>
                  <a:lnTo>
                    <a:pt x="0" y="44"/>
                  </a:lnTo>
                  <a:lnTo>
                    <a:pt x="7" y="0"/>
                  </a:lnTo>
                  <a:lnTo>
                    <a:pt x="51" y="7"/>
                  </a:lnTo>
                  <a:lnTo>
                    <a:pt x="44" y="52"/>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62"/>
            <p:cNvSpPr>
              <a:spLocks/>
            </p:cNvSpPr>
            <p:nvPr userDrawn="1"/>
          </p:nvSpPr>
          <p:spPr bwMode="auto">
            <a:xfrm>
              <a:off x="6637338" y="2638425"/>
              <a:ext cx="80963" cy="79375"/>
            </a:xfrm>
            <a:custGeom>
              <a:avLst/>
              <a:gdLst>
                <a:gd name="T0" fmla="*/ 44 w 51"/>
                <a:gd name="T1" fmla="*/ 50 h 50"/>
                <a:gd name="T2" fmla="*/ 0 w 51"/>
                <a:gd name="T3" fmla="*/ 44 h 50"/>
                <a:gd name="T4" fmla="*/ 7 w 51"/>
                <a:gd name="T5" fmla="*/ 0 h 50"/>
                <a:gd name="T6" fmla="*/ 51 w 51"/>
                <a:gd name="T7" fmla="*/ 6 h 50"/>
                <a:gd name="T8" fmla="*/ 44 w 51"/>
                <a:gd name="T9" fmla="*/ 50 h 50"/>
              </a:gdLst>
              <a:ahLst/>
              <a:cxnLst>
                <a:cxn ang="0">
                  <a:pos x="T0" y="T1"/>
                </a:cxn>
                <a:cxn ang="0">
                  <a:pos x="T2" y="T3"/>
                </a:cxn>
                <a:cxn ang="0">
                  <a:pos x="T4" y="T5"/>
                </a:cxn>
                <a:cxn ang="0">
                  <a:pos x="T6" y="T7"/>
                </a:cxn>
                <a:cxn ang="0">
                  <a:pos x="T8" y="T9"/>
                </a:cxn>
              </a:cxnLst>
              <a:rect l="0" t="0" r="r" b="b"/>
              <a:pathLst>
                <a:path w="51" h="50">
                  <a:moveTo>
                    <a:pt x="44" y="50"/>
                  </a:moveTo>
                  <a:lnTo>
                    <a:pt x="0" y="44"/>
                  </a:lnTo>
                  <a:lnTo>
                    <a:pt x="7" y="0"/>
                  </a:lnTo>
                  <a:lnTo>
                    <a:pt x="51" y="6"/>
                  </a:lnTo>
                  <a:lnTo>
                    <a:pt x="44" y="50"/>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63"/>
            <p:cNvSpPr>
              <a:spLocks/>
            </p:cNvSpPr>
            <p:nvPr userDrawn="1"/>
          </p:nvSpPr>
          <p:spPr bwMode="auto">
            <a:xfrm>
              <a:off x="6756400" y="2657475"/>
              <a:ext cx="79375" cy="79375"/>
            </a:xfrm>
            <a:custGeom>
              <a:avLst/>
              <a:gdLst>
                <a:gd name="T0" fmla="*/ 44 w 50"/>
                <a:gd name="T1" fmla="*/ 50 h 50"/>
                <a:gd name="T2" fmla="*/ 0 w 50"/>
                <a:gd name="T3" fmla="*/ 44 h 50"/>
                <a:gd name="T4" fmla="*/ 6 w 50"/>
                <a:gd name="T5" fmla="*/ 0 h 50"/>
                <a:gd name="T6" fmla="*/ 50 w 50"/>
                <a:gd name="T7" fmla="*/ 6 h 50"/>
                <a:gd name="T8" fmla="*/ 44 w 50"/>
                <a:gd name="T9" fmla="*/ 50 h 50"/>
              </a:gdLst>
              <a:ahLst/>
              <a:cxnLst>
                <a:cxn ang="0">
                  <a:pos x="T0" y="T1"/>
                </a:cxn>
                <a:cxn ang="0">
                  <a:pos x="T2" y="T3"/>
                </a:cxn>
                <a:cxn ang="0">
                  <a:pos x="T4" y="T5"/>
                </a:cxn>
                <a:cxn ang="0">
                  <a:pos x="T6" y="T7"/>
                </a:cxn>
                <a:cxn ang="0">
                  <a:pos x="T8" y="T9"/>
                </a:cxn>
              </a:cxnLst>
              <a:rect l="0" t="0" r="r" b="b"/>
              <a:pathLst>
                <a:path w="50" h="50">
                  <a:moveTo>
                    <a:pt x="44" y="50"/>
                  </a:moveTo>
                  <a:lnTo>
                    <a:pt x="0" y="44"/>
                  </a:lnTo>
                  <a:lnTo>
                    <a:pt x="6" y="0"/>
                  </a:lnTo>
                  <a:lnTo>
                    <a:pt x="50" y="6"/>
                  </a:lnTo>
                  <a:lnTo>
                    <a:pt x="44" y="50"/>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64"/>
            <p:cNvSpPr>
              <a:spLocks/>
            </p:cNvSpPr>
            <p:nvPr userDrawn="1"/>
          </p:nvSpPr>
          <p:spPr bwMode="auto">
            <a:xfrm>
              <a:off x="7156450" y="2719388"/>
              <a:ext cx="82550" cy="82550"/>
            </a:xfrm>
            <a:custGeom>
              <a:avLst/>
              <a:gdLst>
                <a:gd name="T0" fmla="*/ 44 w 52"/>
                <a:gd name="T1" fmla="*/ 52 h 52"/>
                <a:gd name="T2" fmla="*/ 0 w 52"/>
                <a:gd name="T3" fmla="*/ 44 h 52"/>
                <a:gd name="T4" fmla="*/ 8 w 52"/>
                <a:gd name="T5" fmla="*/ 0 h 52"/>
                <a:gd name="T6" fmla="*/ 52 w 52"/>
                <a:gd name="T7" fmla="*/ 7 h 52"/>
                <a:gd name="T8" fmla="*/ 44 w 52"/>
                <a:gd name="T9" fmla="*/ 52 h 52"/>
              </a:gdLst>
              <a:ahLst/>
              <a:cxnLst>
                <a:cxn ang="0">
                  <a:pos x="T0" y="T1"/>
                </a:cxn>
                <a:cxn ang="0">
                  <a:pos x="T2" y="T3"/>
                </a:cxn>
                <a:cxn ang="0">
                  <a:pos x="T4" y="T5"/>
                </a:cxn>
                <a:cxn ang="0">
                  <a:pos x="T6" y="T7"/>
                </a:cxn>
                <a:cxn ang="0">
                  <a:pos x="T8" y="T9"/>
                </a:cxn>
              </a:cxnLst>
              <a:rect l="0" t="0" r="r" b="b"/>
              <a:pathLst>
                <a:path w="52" h="52">
                  <a:moveTo>
                    <a:pt x="44" y="52"/>
                  </a:moveTo>
                  <a:lnTo>
                    <a:pt x="0" y="44"/>
                  </a:lnTo>
                  <a:lnTo>
                    <a:pt x="8" y="0"/>
                  </a:lnTo>
                  <a:lnTo>
                    <a:pt x="52" y="7"/>
                  </a:lnTo>
                  <a:lnTo>
                    <a:pt x="44" y="52"/>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65"/>
            <p:cNvSpPr>
              <a:spLocks/>
            </p:cNvSpPr>
            <p:nvPr userDrawn="1"/>
          </p:nvSpPr>
          <p:spPr bwMode="auto">
            <a:xfrm>
              <a:off x="7277100" y="2738438"/>
              <a:ext cx="79375" cy="82550"/>
            </a:xfrm>
            <a:custGeom>
              <a:avLst/>
              <a:gdLst>
                <a:gd name="T0" fmla="*/ 44 w 50"/>
                <a:gd name="T1" fmla="*/ 52 h 52"/>
                <a:gd name="T2" fmla="*/ 0 w 50"/>
                <a:gd name="T3" fmla="*/ 44 h 52"/>
                <a:gd name="T4" fmla="*/ 6 w 50"/>
                <a:gd name="T5" fmla="*/ 0 h 52"/>
                <a:gd name="T6" fmla="*/ 50 w 50"/>
                <a:gd name="T7" fmla="*/ 7 h 52"/>
                <a:gd name="T8" fmla="*/ 44 w 50"/>
                <a:gd name="T9" fmla="*/ 52 h 52"/>
              </a:gdLst>
              <a:ahLst/>
              <a:cxnLst>
                <a:cxn ang="0">
                  <a:pos x="T0" y="T1"/>
                </a:cxn>
                <a:cxn ang="0">
                  <a:pos x="T2" y="T3"/>
                </a:cxn>
                <a:cxn ang="0">
                  <a:pos x="T4" y="T5"/>
                </a:cxn>
                <a:cxn ang="0">
                  <a:pos x="T6" y="T7"/>
                </a:cxn>
                <a:cxn ang="0">
                  <a:pos x="T8" y="T9"/>
                </a:cxn>
              </a:cxnLst>
              <a:rect l="0" t="0" r="r" b="b"/>
              <a:pathLst>
                <a:path w="50" h="52">
                  <a:moveTo>
                    <a:pt x="44" y="52"/>
                  </a:moveTo>
                  <a:lnTo>
                    <a:pt x="0" y="44"/>
                  </a:lnTo>
                  <a:lnTo>
                    <a:pt x="6" y="0"/>
                  </a:lnTo>
                  <a:lnTo>
                    <a:pt x="50" y="7"/>
                  </a:lnTo>
                  <a:lnTo>
                    <a:pt x="44" y="52"/>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66"/>
            <p:cNvSpPr>
              <a:spLocks/>
            </p:cNvSpPr>
            <p:nvPr userDrawn="1"/>
          </p:nvSpPr>
          <p:spPr bwMode="auto">
            <a:xfrm>
              <a:off x="7394575" y="2757488"/>
              <a:ext cx="80963" cy="80963"/>
            </a:xfrm>
            <a:custGeom>
              <a:avLst/>
              <a:gdLst>
                <a:gd name="T0" fmla="*/ 44 w 51"/>
                <a:gd name="T1" fmla="*/ 51 h 51"/>
                <a:gd name="T2" fmla="*/ 0 w 51"/>
                <a:gd name="T3" fmla="*/ 44 h 51"/>
                <a:gd name="T4" fmla="*/ 6 w 51"/>
                <a:gd name="T5" fmla="*/ 0 h 51"/>
                <a:gd name="T6" fmla="*/ 51 w 51"/>
                <a:gd name="T7" fmla="*/ 6 h 51"/>
                <a:gd name="T8" fmla="*/ 44 w 51"/>
                <a:gd name="T9" fmla="*/ 51 h 51"/>
              </a:gdLst>
              <a:ahLst/>
              <a:cxnLst>
                <a:cxn ang="0">
                  <a:pos x="T0" y="T1"/>
                </a:cxn>
                <a:cxn ang="0">
                  <a:pos x="T2" y="T3"/>
                </a:cxn>
                <a:cxn ang="0">
                  <a:pos x="T4" y="T5"/>
                </a:cxn>
                <a:cxn ang="0">
                  <a:pos x="T6" y="T7"/>
                </a:cxn>
                <a:cxn ang="0">
                  <a:pos x="T8" y="T9"/>
                </a:cxn>
              </a:cxnLst>
              <a:rect l="0" t="0" r="r" b="b"/>
              <a:pathLst>
                <a:path w="51" h="51">
                  <a:moveTo>
                    <a:pt x="44" y="51"/>
                  </a:moveTo>
                  <a:lnTo>
                    <a:pt x="0" y="44"/>
                  </a:lnTo>
                  <a:lnTo>
                    <a:pt x="6" y="0"/>
                  </a:lnTo>
                  <a:lnTo>
                    <a:pt x="51" y="6"/>
                  </a:lnTo>
                  <a:lnTo>
                    <a:pt x="44" y="51"/>
                  </a:lnTo>
                  <a:close/>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67"/>
            <p:cNvSpPr>
              <a:spLocks/>
            </p:cNvSpPr>
            <p:nvPr userDrawn="1"/>
          </p:nvSpPr>
          <p:spPr bwMode="auto">
            <a:xfrm>
              <a:off x="7096125" y="2343150"/>
              <a:ext cx="512763" cy="176213"/>
            </a:xfrm>
            <a:custGeom>
              <a:avLst/>
              <a:gdLst>
                <a:gd name="T0" fmla="*/ 0 w 352"/>
                <a:gd name="T1" fmla="*/ 121 h 121"/>
                <a:gd name="T2" fmla="*/ 0 w 352"/>
                <a:gd name="T3" fmla="*/ 121 h 121"/>
                <a:gd name="T4" fmla="*/ 152 w 352"/>
                <a:gd name="T5" fmla="*/ 57 h 121"/>
                <a:gd name="T6" fmla="*/ 193 w 352"/>
                <a:gd name="T7" fmla="*/ 65 h 121"/>
                <a:gd name="T8" fmla="*/ 326 w 352"/>
                <a:gd name="T9" fmla="*/ 26 h 121"/>
                <a:gd name="T10" fmla="*/ 352 w 352"/>
                <a:gd name="T11" fmla="*/ 0 h 121"/>
              </a:gdLst>
              <a:ahLst/>
              <a:cxnLst>
                <a:cxn ang="0">
                  <a:pos x="T0" y="T1"/>
                </a:cxn>
                <a:cxn ang="0">
                  <a:pos x="T2" y="T3"/>
                </a:cxn>
                <a:cxn ang="0">
                  <a:pos x="T4" y="T5"/>
                </a:cxn>
                <a:cxn ang="0">
                  <a:pos x="T6" y="T7"/>
                </a:cxn>
                <a:cxn ang="0">
                  <a:pos x="T8" y="T9"/>
                </a:cxn>
                <a:cxn ang="0">
                  <a:pos x="T10" y="T11"/>
                </a:cxn>
              </a:cxnLst>
              <a:rect l="0" t="0" r="r" b="b"/>
              <a:pathLst>
                <a:path w="352" h="121">
                  <a:moveTo>
                    <a:pt x="0" y="121"/>
                  </a:moveTo>
                  <a:cubicBezTo>
                    <a:pt x="0" y="121"/>
                    <a:pt x="0" y="121"/>
                    <a:pt x="0" y="121"/>
                  </a:cubicBezTo>
                  <a:cubicBezTo>
                    <a:pt x="33" y="70"/>
                    <a:pt x="93" y="44"/>
                    <a:pt x="152" y="57"/>
                  </a:cubicBezTo>
                  <a:cubicBezTo>
                    <a:pt x="193" y="65"/>
                    <a:pt x="193" y="65"/>
                    <a:pt x="193" y="65"/>
                  </a:cubicBezTo>
                  <a:cubicBezTo>
                    <a:pt x="241" y="76"/>
                    <a:pt x="291" y="61"/>
                    <a:pt x="326" y="26"/>
                  </a:cubicBezTo>
                  <a:cubicBezTo>
                    <a:pt x="352" y="0"/>
                    <a:pt x="352" y="0"/>
                    <a:pt x="352" y="0"/>
                  </a:cubicBezTo>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68"/>
            <p:cNvSpPr>
              <a:spLocks/>
            </p:cNvSpPr>
            <p:nvPr userDrawn="1"/>
          </p:nvSpPr>
          <p:spPr bwMode="auto">
            <a:xfrm>
              <a:off x="8515350" y="2657475"/>
              <a:ext cx="825500" cy="1006475"/>
            </a:xfrm>
            <a:custGeom>
              <a:avLst/>
              <a:gdLst>
                <a:gd name="T0" fmla="*/ 174 w 520"/>
                <a:gd name="T1" fmla="*/ 59 h 634"/>
                <a:gd name="T2" fmla="*/ 54 w 520"/>
                <a:gd name="T3" fmla="*/ 113 h 634"/>
                <a:gd name="T4" fmla="*/ 0 w 520"/>
                <a:gd name="T5" fmla="*/ 253 h 634"/>
                <a:gd name="T6" fmla="*/ 168 w 520"/>
                <a:gd name="T7" fmla="*/ 634 h 634"/>
                <a:gd name="T8" fmla="*/ 520 w 520"/>
                <a:gd name="T9" fmla="*/ 479 h 634"/>
                <a:gd name="T10" fmla="*/ 309 w 520"/>
                <a:gd name="T11" fmla="*/ 0 h 634"/>
                <a:gd name="T12" fmla="*/ 241 w 520"/>
                <a:gd name="T13" fmla="*/ 30 h 634"/>
              </a:gdLst>
              <a:ahLst/>
              <a:cxnLst>
                <a:cxn ang="0">
                  <a:pos x="T0" y="T1"/>
                </a:cxn>
                <a:cxn ang="0">
                  <a:pos x="T2" y="T3"/>
                </a:cxn>
                <a:cxn ang="0">
                  <a:pos x="T4" y="T5"/>
                </a:cxn>
                <a:cxn ang="0">
                  <a:pos x="T6" y="T7"/>
                </a:cxn>
                <a:cxn ang="0">
                  <a:pos x="T8" y="T9"/>
                </a:cxn>
                <a:cxn ang="0">
                  <a:pos x="T10" y="T11"/>
                </a:cxn>
                <a:cxn ang="0">
                  <a:pos x="T12" y="T13"/>
                </a:cxn>
              </a:cxnLst>
              <a:rect l="0" t="0" r="r" b="b"/>
              <a:pathLst>
                <a:path w="520" h="634">
                  <a:moveTo>
                    <a:pt x="174" y="59"/>
                  </a:moveTo>
                  <a:lnTo>
                    <a:pt x="54" y="113"/>
                  </a:lnTo>
                  <a:lnTo>
                    <a:pt x="0" y="253"/>
                  </a:lnTo>
                  <a:lnTo>
                    <a:pt x="168" y="634"/>
                  </a:lnTo>
                  <a:lnTo>
                    <a:pt x="520" y="479"/>
                  </a:lnTo>
                  <a:lnTo>
                    <a:pt x="309" y="0"/>
                  </a:lnTo>
                  <a:lnTo>
                    <a:pt x="241" y="30"/>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69"/>
            <p:cNvSpPr>
              <a:spLocks/>
            </p:cNvSpPr>
            <p:nvPr userDrawn="1"/>
          </p:nvSpPr>
          <p:spPr bwMode="auto">
            <a:xfrm>
              <a:off x="8513763" y="2836863"/>
              <a:ext cx="155575" cy="222250"/>
            </a:xfrm>
            <a:custGeom>
              <a:avLst/>
              <a:gdLst>
                <a:gd name="T0" fmla="*/ 55 w 98"/>
                <a:gd name="T1" fmla="*/ 0 h 140"/>
                <a:gd name="T2" fmla="*/ 0 w 98"/>
                <a:gd name="T3" fmla="*/ 140 h 140"/>
                <a:gd name="T4" fmla="*/ 98 w 98"/>
                <a:gd name="T5" fmla="*/ 97 h 140"/>
                <a:gd name="T6" fmla="*/ 55 w 98"/>
                <a:gd name="T7" fmla="*/ 0 h 140"/>
              </a:gdLst>
              <a:ahLst/>
              <a:cxnLst>
                <a:cxn ang="0">
                  <a:pos x="T0" y="T1"/>
                </a:cxn>
                <a:cxn ang="0">
                  <a:pos x="T2" y="T3"/>
                </a:cxn>
                <a:cxn ang="0">
                  <a:pos x="T4" y="T5"/>
                </a:cxn>
                <a:cxn ang="0">
                  <a:pos x="T6" y="T7"/>
                </a:cxn>
              </a:cxnLst>
              <a:rect l="0" t="0" r="r" b="b"/>
              <a:pathLst>
                <a:path w="98" h="140">
                  <a:moveTo>
                    <a:pt x="55" y="0"/>
                  </a:moveTo>
                  <a:lnTo>
                    <a:pt x="0" y="140"/>
                  </a:lnTo>
                  <a:lnTo>
                    <a:pt x="98" y="97"/>
                  </a:lnTo>
                  <a:lnTo>
                    <a:pt x="55" y="0"/>
                  </a:lnTo>
                  <a:close/>
                </a:path>
              </a:pathLst>
            </a:custGeom>
            <a:noFill/>
            <a:ln w="285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Line 70"/>
            <p:cNvSpPr>
              <a:spLocks noChangeShapeType="1"/>
            </p:cNvSpPr>
            <p:nvPr userDrawn="1"/>
          </p:nvSpPr>
          <p:spPr bwMode="auto">
            <a:xfrm flipV="1">
              <a:off x="8669338" y="2978150"/>
              <a:ext cx="365125" cy="1619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Line 71"/>
            <p:cNvSpPr>
              <a:spLocks noChangeShapeType="1"/>
            </p:cNvSpPr>
            <p:nvPr userDrawn="1"/>
          </p:nvSpPr>
          <p:spPr bwMode="auto">
            <a:xfrm flipV="1">
              <a:off x="8737600" y="3132138"/>
              <a:ext cx="366713" cy="1619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Line 72"/>
            <p:cNvSpPr>
              <a:spLocks noChangeShapeType="1"/>
            </p:cNvSpPr>
            <p:nvPr userDrawn="1"/>
          </p:nvSpPr>
          <p:spPr bwMode="auto">
            <a:xfrm flipV="1">
              <a:off x="8805863" y="3289300"/>
              <a:ext cx="366713" cy="1619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Oval 73"/>
            <p:cNvSpPr>
              <a:spLocks noChangeArrowheads="1"/>
            </p:cNvSpPr>
            <p:nvPr userDrawn="1"/>
          </p:nvSpPr>
          <p:spPr bwMode="auto">
            <a:xfrm>
              <a:off x="8836025" y="2178050"/>
              <a:ext cx="242888" cy="242888"/>
            </a:xfrm>
            <a:prstGeom prst="ellipse">
              <a:avLst/>
            </a:pr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74"/>
            <p:cNvSpPr>
              <a:spLocks/>
            </p:cNvSpPr>
            <p:nvPr userDrawn="1"/>
          </p:nvSpPr>
          <p:spPr bwMode="auto">
            <a:xfrm>
              <a:off x="8958263" y="2233613"/>
              <a:ext cx="65088" cy="65088"/>
            </a:xfrm>
            <a:custGeom>
              <a:avLst/>
              <a:gdLst>
                <a:gd name="T0" fmla="*/ 0 w 45"/>
                <a:gd name="T1" fmla="*/ 0 h 45"/>
                <a:gd name="T2" fmla="*/ 45 w 45"/>
                <a:gd name="T3" fmla="*/ 45 h 45"/>
              </a:gdLst>
              <a:ahLst/>
              <a:cxnLst>
                <a:cxn ang="0">
                  <a:pos x="T0" y="T1"/>
                </a:cxn>
                <a:cxn ang="0">
                  <a:pos x="T2" y="T3"/>
                </a:cxn>
              </a:cxnLst>
              <a:rect l="0" t="0" r="r" b="b"/>
              <a:pathLst>
                <a:path w="45" h="45">
                  <a:moveTo>
                    <a:pt x="0" y="0"/>
                  </a:moveTo>
                  <a:cubicBezTo>
                    <a:pt x="25" y="0"/>
                    <a:pt x="45" y="20"/>
                    <a:pt x="45" y="45"/>
                  </a:cubicBezTo>
                </a:path>
              </a:pathLst>
            </a:custGeom>
            <a:noFill/>
            <a:ln w="285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Line 75"/>
            <p:cNvSpPr>
              <a:spLocks noChangeShapeType="1"/>
            </p:cNvSpPr>
            <p:nvPr userDrawn="1"/>
          </p:nvSpPr>
          <p:spPr bwMode="auto">
            <a:xfrm>
              <a:off x="9078913" y="2298700"/>
              <a:ext cx="92075" cy="0"/>
            </a:xfrm>
            <a:prstGeom prst="line">
              <a:avLst/>
            </a:prstGeom>
            <a:noFill/>
            <a:ln w="28575"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Line 76"/>
            <p:cNvSpPr>
              <a:spLocks noChangeShapeType="1"/>
            </p:cNvSpPr>
            <p:nvPr userDrawn="1"/>
          </p:nvSpPr>
          <p:spPr bwMode="auto">
            <a:xfrm flipH="1">
              <a:off x="6546850" y="209073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Line 77"/>
            <p:cNvSpPr>
              <a:spLocks noChangeShapeType="1"/>
            </p:cNvSpPr>
            <p:nvPr userDrawn="1"/>
          </p:nvSpPr>
          <p:spPr bwMode="auto">
            <a:xfrm flipH="1">
              <a:off x="6375400" y="226218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Line 78"/>
            <p:cNvSpPr>
              <a:spLocks noChangeShapeType="1"/>
            </p:cNvSpPr>
            <p:nvPr userDrawn="1"/>
          </p:nvSpPr>
          <p:spPr bwMode="auto">
            <a:xfrm>
              <a:off x="6375400" y="209073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79"/>
            <p:cNvSpPr>
              <a:spLocks noChangeShapeType="1"/>
            </p:cNvSpPr>
            <p:nvPr userDrawn="1"/>
          </p:nvSpPr>
          <p:spPr bwMode="auto">
            <a:xfrm>
              <a:off x="6546850" y="226218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80"/>
            <p:cNvSpPr>
              <a:spLocks noChangeShapeType="1"/>
            </p:cNvSpPr>
            <p:nvPr userDrawn="1"/>
          </p:nvSpPr>
          <p:spPr bwMode="auto">
            <a:xfrm flipH="1">
              <a:off x="8551863" y="192563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Line 81"/>
            <p:cNvSpPr>
              <a:spLocks noChangeShapeType="1"/>
            </p:cNvSpPr>
            <p:nvPr userDrawn="1"/>
          </p:nvSpPr>
          <p:spPr bwMode="auto">
            <a:xfrm flipH="1">
              <a:off x="8380413" y="209708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82"/>
            <p:cNvSpPr>
              <a:spLocks noChangeShapeType="1"/>
            </p:cNvSpPr>
            <p:nvPr userDrawn="1"/>
          </p:nvSpPr>
          <p:spPr bwMode="auto">
            <a:xfrm>
              <a:off x="8380413" y="192563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Line 83"/>
            <p:cNvSpPr>
              <a:spLocks noChangeShapeType="1"/>
            </p:cNvSpPr>
            <p:nvPr userDrawn="1"/>
          </p:nvSpPr>
          <p:spPr bwMode="auto">
            <a:xfrm>
              <a:off x="8551863" y="2097088"/>
              <a:ext cx="73025" cy="73025"/>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Oval 84"/>
            <p:cNvSpPr>
              <a:spLocks noChangeArrowheads="1"/>
            </p:cNvSpPr>
            <p:nvPr userDrawn="1"/>
          </p:nvSpPr>
          <p:spPr bwMode="auto">
            <a:xfrm>
              <a:off x="7175500" y="3248025"/>
              <a:ext cx="146050" cy="146050"/>
            </a:xfrm>
            <a:prstGeom prst="ellipse">
              <a:avLst/>
            </a:pr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85"/>
            <p:cNvSpPr>
              <a:spLocks/>
            </p:cNvSpPr>
            <p:nvPr userDrawn="1"/>
          </p:nvSpPr>
          <p:spPr bwMode="auto">
            <a:xfrm>
              <a:off x="6988175" y="2027238"/>
              <a:ext cx="182563" cy="182563"/>
            </a:xfrm>
            <a:custGeom>
              <a:avLst/>
              <a:gdLst>
                <a:gd name="T0" fmla="*/ 58 w 115"/>
                <a:gd name="T1" fmla="*/ 115 h 115"/>
                <a:gd name="T2" fmla="*/ 0 w 115"/>
                <a:gd name="T3" fmla="*/ 58 h 115"/>
                <a:gd name="T4" fmla="*/ 58 w 115"/>
                <a:gd name="T5" fmla="*/ 0 h 115"/>
                <a:gd name="T6" fmla="*/ 115 w 115"/>
                <a:gd name="T7" fmla="*/ 58 h 115"/>
                <a:gd name="T8" fmla="*/ 58 w 115"/>
                <a:gd name="T9" fmla="*/ 115 h 115"/>
              </a:gdLst>
              <a:ahLst/>
              <a:cxnLst>
                <a:cxn ang="0">
                  <a:pos x="T0" y="T1"/>
                </a:cxn>
                <a:cxn ang="0">
                  <a:pos x="T2" y="T3"/>
                </a:cxn>
                <a:cxn ang="0">
                  <a:pos x="T4" y="T5"/>
                </a:cxn>
                <a:cxn ang="0">
                  <a:pos x="T6" y="T7"/>
                </a:cxn>
                <a:cxn ang="0">
                  <a:pos x="T8" y="T9"/>
                </a:cxn>
              </a:cxnLst>
              <a:rect l="0" t="0" r="r" b="b"/>
              <a:pathLst>
                <a:path w="115" h="115">
                  <a:moveTo>
                    <a:pt x="58" y="115"/>
                  </a:moveTo>
                  <a:lnTo>
                    <a:pt x="0" y="58"/>
                  </a:lnTo>
                  <a:lnTo>
                    <a:pt x="58" y="0"/>
                  </a:lnTo>
                  <a:lnTo>
                    <a:pt x="115" y="58"/>
                  </a:lnTo>
                  <a:lnTo>
                    <a:pt x="58" y="115"/>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6"/>
            <p:cNvSpPr>
              <a:spLocks/>
            </p:cNvSpPr>
            <p:nvPr userDrawn="1"/>
          </p:nvSpPr>
          <p:spPr bwMode="auto">
            <a:xfrm>
              <a:off x="8355013" y="2354263"/>
              <a:ext cx="258763" cy="296863"/>
            </a:xfrm>
            <a:custGeom>
              <a:avLst/>
              <a:gdLst>
                <a:gd name="T0" fmla="*/ 100 w 177"/>
                <a:gd name="T1" fmla="*/ 0 h 203"/>
                <a:gd name="T2" fmla="*/ 15 w 177"/>
                <a:gd name="T3" fmla="*/ 124 h 203"/>
                <a:gd name="T4" fmla="*/ 27 w 177"/>
                <a:gd name="T5" fmla="*/ 189 h 203"/>
                <a:gd name="T6" fmla="*/ 91 w 177"/>
                <a:gd name="T7" fmla="*/ 177 h 203"/>
                <a:gd name="T8" fmla="*/ 177 w 177"/>
                <a:gd name="T9" fmla="*/ 53 h 203"/>
                <a:gd name="T10" fmla="*/ 100 w 177"/>
                <a:gd name="T11" fmla="*/ 0 h 203"/>
              </a:gdLst>
              <a:ahLst/>
              <a:cxnLst>
                <a:cxn ang="0">
                  <a:pos x="T0" y="T1"/>
                </a:cxn>
                <a:cxn ang="0">
                  <a:pos x="T2" y="T3"/>
                </a:cxn>
                <a:cxn ang="0">
                  <a:pos x="T4" y="T5"/>
                </a:cxn>
                <a:cxn ang="0">
                  <a:pos x="T6" y="T7"/>
                </a:cxn>
                <a:cxn ang="0">
                  <a:pos x="T8" y="T9"/>
                </a:cxn>
                <a:cxn ang="0">
                  <a:pos x="T10" y="T11"/>
                </a:cxn>
              </a:cxnLst>
              <a:rect l="0" t="0" r="r" b="b"/>
              <a:pathLst>
                <a:path w="177" h="203">
                  <a:moveTo>
                    <a:pt x="100" y="0"/>
                  </a:moveTo>
                  <a:cubicBezTo>
                    <a:pt x="15" y="124"/>
                    <a:pt x="15" y="124"/>
                    <a:pt x="15" y="124"/>
                  </a:cubicBezTo>
                  <a:cubicBezTo>
                    <a:pt x="0" y="145"/>
                    <a:pt x="6" y="174"/>
                    <a:pt x="27" y="189"/>
                  </a:cubicBezTo>
                  <a:cubicBezTo>
                    <a:pt x="48" y="203"/>
                    <a:pt x="77" y="198"/>
                    <a:pt x="91" y="177"/>
                  </a:cubicBezTo>
                  <a:cubicBezTo>
                    <a:pt x="177" y="53"/>
                    <a:pt x="177" y="53"/>
                    <a:pt x="177" y="53"/>
                  </a:cubicBezTo>
                  <a:lnTo>
                    <a:pt x="100" y="0"/>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Line 87"/>
            <p:cNvSpPr>
              <a:spLocks noChangeShapeType="1"/>
            </p:cNvSpPr>
            <p:nvPr userDrawn="1"/>
          </p:nvSpPr>
          <p:spPr bwMode="auto">
            <a:xfrm>
              <a:off x="8391525" y="2514600"/>
              <a:ext cx="111125" cy="77788"/>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88"/>
            <p:cNvSpPr>
              <a:spLocks/>
            </p:cNvSpPr>
            <p:nvPr userDrawn="1"/>
          </p:nvSpPr>
          <p:spPr bwMode="auto">
            <a:xfrm>
              <a:off x="8516938" y="2305050"/>
              <a:ext cx="122238" cy="115888"/>
            </a:xfrm>
            <a:custGeom>
              <a:avLst/>
              <a:gdLst>
                <a:gd name="T0" fmla="*/ 77 w 77"/>
                <a:gd name="T1" fmla="*/ 35 h 73"/>
                <a:gd name="T2" fmla="*/ 27 w 77"/>
                <a:gd name="T3" fmla="*/ 0 h 73"/>
                <a:gd name="T4" fmla="*/ 0 w 77"/>
                <a:gd name="T5" fmla="*/ 38 h 73"/>
                <a:gd name="T6" fmla="*/ 51 w 77"/>
                <a:gd name="T7" fmla="*/ 73 h 73"/>
                <a:gd name="T8" fmla="*/ 77 w 77"/>
                <a:gd name="T9" fmla="*/ 35 h 73"/>
              </a:gdLst>
              <a:ahLst/>
              <a:cxnLst>
                <a:cxn ang="0">
                  <a:pos x="T0" y="T1"/>
                </a:cxn>
                <a:cxn ang="0">
                  <a:pos x="T2" y="T3"/>
                </a:cxn>
                <a:cxn ang="0">
                  <a:pos x="T4" y="T5"/>
                </a:cxn>
                <a:cxn ang="0">
                  <a:pos x="T6" y="T7"/>
                </a:cxn>
                <a:cxn ang="0">
                  <a:pos x="T8" y="T9"/>
                </a:cxn>
              </a:cxnLst>
              <a:rect l="0" t="0" r="r" b="b"/>
              <a:pathLst>
                <a:path w="77" h="73">
                  <a:moveTo>
                    <a:pt x="77" y="35"/>
                  </a:moveTo>
                  <a:lnTo>
                    <a:pt x="27" y="0"/>
                  </a:lnTo>
                  <a:lnTo>
                    <a:pt x="0" y="38"/>
                  </a:lnTo>
                  <a:lnTo>
                    <a:pt x="51" y="73"/>
                  </a:lnTo>
                  <a:lnTo>
                    <a:pt x="77" y="35"/>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89"/>
            <p:cNvSpPr>
              <a:spLocks/>
            </p:cNvSpPr>
            <p:nvPr userDrawn="1"/>
          </p:nvSpPr>
          <p:spPr bwMode="auto">
            <a:xfrm>
              <a:off x="7886700" y="1612900"/>
              <a:ext cx="290513" cy="280988"/>
            </a:xfrm>
            <a:custGeom>
              <a:avLst/>
              <a:gdLst>
                <a:gd name="T0" fmla="*/ 134 w 200"/>
                <a:gd name="T1" fmla="*/ 192 h 192"/>
                <a:gd name="T2" fmla="*/ 0 w 200"/>
                <a:gd name="T3" fmla="*/ 79 h 192"/>
                <a:gd name="T4" fmla="*/ 55 w 200"/>
                <a:gd name="T5" fmla="*/ 14 h 192"/>
                <a:gd name="T6" fmla="*/ 97 w 200"/>
                <a:gd name="T7" fmla="*/ 10 h 192"/>
                <a:gd name="T8" fmla="*/ 186 w 200"/>
                <a:gd name="T9" fmla="*/ 84 h 192"/>
                <a:gd name="T10" fmla="*/ 189 w 200"/>
                <a:gd name="T11" fmla="*/ 126 h 192"/>
                <a:gd name="T12" fmla="*/ 134 w 200"/>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200" h="192">
                  <a:moveTo>
                    <a:pt x="134" y="192"/>
                  </a:moveTo>
                  <a:cubicBezTo>
                    <a:pt x="0" y="79"/>
                    <a:pt x="0" y="79"/>
                    <a:pt x="0" y="79"/>
                  </a:cubicBezTo>
                  <a:cubicBezTo>
                    <a:pt x="55" y="14"/>
                    <a:pt x="55" y="14"/>
                    <a:pt x="55" y="14"/>
                  </a:cubicBezTo>
                  <a:cubicBezTo>
                    <a:pt x="65" y="1"/>
                    <a:pt x="84" y="0"/>
                    <a:pt x="97" y="10"/>
                  </a:cubicBezTo>
                  <a:cubicBezTo>
                    <a:pt x="186" y="84"/>
                    <a:pt x="186" y="84"/>
                    <a:pt x="186" y="84"/>
                  </a:cubicBezTo>
                  <a:cubicBezTo>
                    <a:pt x="198" y="95"/>
                    <a:pt x="200" y="114"/>
                    <a:pt x="189" y="126"/>
                  </a:cubicBezTo>
                  <a:lnTo>
                    <a:pt x="134" y="192"/>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Line 90"/>
            <p:cNvSpPr>
              <a:spLocks noChangeShapeType="1"/>
            </p:cNvSpPr>
            <p:nvPr userDrawn="1"/>
          </p:nvSpPr>
          <p:spPr bwMode="auto">
            <a:xfrm>
              <a:off x="7854950" y="1765300"/>
              <a:ext cx="195263" cy="1651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Line 91"/>
            <p:cNvSpPr>
              <a:spLocks noChangeShapeType="1"/>
            </p:cNvSpPr>
            <p:nvPr userDrawn="1"/>
          </p:nvSpPr>
          <p:spPr bwMode="auto">
            <a:xfrm>
              <a:off x="7797800" y="1835150"/>
              <a:ext cx="195263" cy="1651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Line 92"/>
            <p:cNvSpPr>
              <a:spLocks noChangeShapeType="1"/>
            </p:cNvSpPr>
            <p:nvPr userDrawn="1"/>
          </p:nvSpPr>
          <p:spPr bwMode="auto">
            <a:xfrm>
              <a:off x="7739063" y="1905000"/>
              <a:ext cx="195263" cy="16510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93"/>
            <p:cNvSpPr>
              <a:spLocks/>
            </p:cNvSpPr>
            <p:nvPr userDrawn="1"/>
          </p:nvSpPr>
          <p:spPr bwMode="auto">
            <a:xfrm>
              <a:off x="7500938" y="1639888"/>
              <a:ext cx="685800" cy="642938"/>
            </a:xfrm>
            <a:custGeom>
              <a:avLst/>
              <a:gdLst>
                <a:gd name="T0" fmla="*/ 387 w 432"/>
                <a:gd name="T1" fmla="*/ 135 h 405"/>
                <a:gd name="T2" fmla="*/ 384 w 432"/>
                <a:gd name="T3" fmla="*/ 138 h 405"/>
                <a:gd name="T4" fmla="*/ 366 w 432"/>
                <a:gd name="T5" fmla="*/ 160 h 405"/>
                <a:gd name="T6" fmla="*/ 243 w 432"/>
                <a:gd name="T7" fmla="*/ 56 h 405"/>
                <a:gd name="T8" fmla="*/ 261 w 432"/>
                <a:gd name="T9" fmla="*/ 35 h 405"/>
                <a:gd name="T10" fmla="*/ 264 w 432"/>
                <a:gd name="T11" fmla="*/ 31 h 405"/>
                <a:gd name="T12" fmla="*/ 227 w 432"/>
                <a:gd name="T13" fmla="*/ 0 h 405"/>
                <a:gd name="T14" fmla="*/ 0 w 432"/>
                <a:gd name="T15" fmla="*/ 271 h 405"/>
                <a:gd name="T16" fmla="*/ 160 w 432"/>
                <a:gd name="T17" fmla="*/ 405 h 405"/>
                <a:gd name="T18" fmla="*/ 243 w 432"/>
                <a:gd name="T19" fmla="*/ 398 h 405"/>
                <a:gd name="T20" fmla="*/ 432 w 432"/>
                <a:gd name="T21" fmla="*/ 172 h 405"/>
                <a:gd name="T22" fmla="*/ 387 w 432"/>
                <a:gd name="T23" fmla="*/ 13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405">
                  <a:moveTo>
                    <a:pt x="387" y="135"/>
                  </a:moveTo>
                  <a:lnTo>
                    <a:pt x="384" y="138"/>
                  </a:lnTo>
                  <a:lnTo>
                    <a:pt x="366" y="160"/>
                  </a:lnTo>
                  <a:lnTo>
                    <a:pt x="243" y="56"/>
                  </a:lnTo>
                  <a:lnTo>
                    <a:pt x="261" y="35"/>
                  </a:lnTo>
                  <a:lnTo>
                    <a:pt x="264" y="31"/>
                  </a:lnTo>
                  <a:lnTo>
                    <a:pt x="227" y="0"/>
                  </a:lnTo>
                  <a:lnTo>
                    <a:pt x="0" y="271"/>
                  </a:lnTo>
                  <a:lnTo>
                    <a:pt x="160" y="405"/>
                  </a:lnTo>
                  <a:lnTo>
                    <a:pt x="243" y="398"/>
                  </a:lnTo>
                  <a:lnTo>
                    <a:pt x="432" y="172"/>
                  </a:lnTo>
                  <a:lnTo>
                    <a:pt x="387" y="135"/>
                  </a:ln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94"/>
            <p:cNvSpPr>
              <a:spLocks/>
            </p:cNvSpPr>
            <p:nvPr userDrawn="1"/>
          </p:nvSpPr>
          <p:spPr bwMode="auto">
            <a:xfrm>
              <a:off x="7754938" y="2211388"/>
              <a:ext cx="131763" cy="71438"/>
            </a:xfrm>
            <a:custGeom>
              <a:avLst/>
              <a:gdLst>
                <a:gd name="T0" fmla="*/ 0 w 83"/>
                <a:gd name="T1" fmla="*/ 45 h 45"/>
                <a:gd name="T2" fmla="*/ 38 w 83"/>
                <a:gd name="T3" fmla="*/ 0 h 45"/>
                <a:gd name="T4" fmla="*/ 83 w 83"/>
                <a:gd name="T5" fmla="*/ 38 h 45"/>
              </a:gdLst>
              <a:ahLst/>
              <a:cxnLst>
                <a:cxn ang="0">
                  <a:pos x="T0" y="T1"/>
                </a:cxn>
                <a:cxn ang="0">
                  <a:pos x="T2" y="T3"/>
                </a:cxn>
                <a:cxn ang="0">
                  <a:pos x="T4" y="T5"/>
                </a:cxn>
              </a:cxnLst>
              <a:rect l="0" t="0" r="r" b="b"/>
              <a:pathLst>
                <a:path w="83" h="45">
                  <a:moveTo>
                    <a:pt x="0" y="45"/>
                  </a:moveTo>
                  <a:lnTo>
                    <a:pt x="38" y="0"/>
                  </a:lnTo>
                  <a:lnTo>
                    <a:pt x="83" y="38"/>
                  </a:ln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Line 95"/>
            <p:cNvSpPr>
              <a:spLocks noChangeShapeType="1"/>
            </p:cNvSpPr>
            <p:nvPr userDrawn="1"/>
          </p:nvSpPr>
          <p:spPr bwMode="auto">
            <a:xfrm>
              <a:off x="7920038" y="1689100"/>
              <a:ext cx="128588" cy="107950"/>
            </a:xfrm>
            <a:prstGeom prst="line">
              <a:avLst/>
            </a:prstGeom>
            <a:noFill/>
            <a:ln w="28575"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2018/11/23 Friday</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00234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330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73100" y="1621865"/>
            <a:ext cx="10845798"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73100" y="3928101"/>
            <a:ext cx="10845798"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3631830"/>
            <a:ext cx="10845798"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5" name="矩形 4">
            <a:extLst>
              <a:ext uri="{FF2B5EF4-FFF2-40B4-BE49-F238E27FC236}">
                <a16:creationId xmlns:a16="http://schemas.microsoft.com/office/drawing/2014/main" id="{AC6DF96B-3A09-48C5-B7A4-CB95306B6EB7}"/>
              </a:ext>
            </a:extLst>
          </p:cNvPr>
          <p:cNvSpPr/>
          <p:nvPr userDrawn="1"/>
        </p:nvSpPr>
        <p:spPr>
          <a:xfrm>
            <a:off x="0" y="4452258"/>
            <a:ext cx="12192000" cy="2405742"/>
          </a:xfrm>
          <a:prstGeom prst="rect">
            <a:avLst/>
          </a:prstGeom>
          <a:solidFill>
            <a:srgbClr val="1A91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03540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636349" y="2967116"/>
            <a:ext cx="7860325" cy="428625"/>
          </a:xfrm>
        </p:spPr>
        <p:txBody>
          <a:bodyPr anchor="ctr">
            <a:normAutofit/>
          </a:bodyPr>
          <a:lstStyle>
            <a:lvl1pPr>
              <a:defRPr sz="2200" b="1">
                <a:solidFill>
                  <a:schemeClr val="tx1"/>
                </a:solidFill>
              </a:defRPr>
            </a:lvl1pPr>
          </a:lstStyle>
          <a:p>
            <a:r>
              <a:rPr lang="zh-CN" altLang="en-US" dirty="0"/>
              <a:t>单击此处添加幻灯片章节标题</a:t>
            </a:r>
          </a:p>
        </p:txBody>
      </p:sp>
      <p:sp>
        <p:nvSpPr>
          <p:cNvPr id="3" name="文本占位符 2"/>
          <p:cNvSpPr>
            <a:spLocks noGrp="1"/>
          </p:cNvSpPr>
          <p:nvPr>
            <p:ph type="body" idx="1"/>
          </p:nvPr>
        </p:nvSpPr>
        <p:spPr>
          <a:xfrm>
            <a:off x="3636349" y="3534273"/>
            <a:ext cx="7860325" cy="746258"/>
          </a:xfrm>
        </p:spPr>
        <p:txBody>
          <a:bodyPr anchor="t">
            <a:normAutofit/>
          </a:bodyPr>
          <a:lstStyle>
            <a:lvl1pPr marL="0" indent="0">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5C2AC11-9627-4B4F-9E9B-4571F75C022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16F27E1A-8246-47E8-BE4F-E787C71342D4}"/>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84F3E71C-6E41-4C4E-BF75-5D4B31BB4945}"/>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标题 15"/>
          <p:cNvSpPr>
            <a:spLocks noGrp="1"/>
          </p:cNvSpPr>
          <p:nvPr>
            <p:ph type="title"/>
          </p:nvPr>
        </p:nvSpPr>
        <p:spPr/>
        <p:txBody>
          <a:bodyPr/>
          <a:lstStyle/>
          <a:p>
            <a:r>
              <a:rPr lang="zh-CN" altLang="en-US"/>
              <a:t>单击此处编辑母版标题样式</a:t>
            </a:r>
          </a:p>
        </p:txBody>
      </p:sp>
      <p:sp>
        <p:nvSpPr>
          <p:cNvPr id="2" name="日期占位符 1">
            <a:extLst>
              <a:ext uri="{FF2B5EF4-FFF2-40B4-BE49-F238E27FC236}">
                <a16:creationId xmlns:a16="http://schemas.microsoft.com/office/drawing/2014/main" id="{21CB19B2-94DE-44CF-AC6A-944A6563F614}"/>
              </a:ext>
            </a:extLst>
          </p:cNvPr>
          <p:cNvSpPr>
            <a:spLocks noGrp="1"/>
          </p:cNvSpPr>
          <p:nvPr>
            <p:ph type="dt" sz="half" idx="10"/>
          </p:nvPr>
        </p:nvSpPr>
        <p:spPr/>
        <p:txBody>
          <a:bodyPr/>
          <a:lstStyle/>
          <a:p>
            <a:endParaRPr lang="zh-CN" altLang="en-US"/>
          </a:p>
        </p:txBody>
      </p:sp>
      <p:sp>
        <p:nvSpPr>
          <p:cNvPr id="7" name="页脚占位符 6">
            <a:extLst>
              <a:ext uri="{FF2B5EF4-FFF2-40B4-BE49-F238E27FC236}">
                <a16:creationId xmlns:a16="http://schemas.microsoft.com/office/drawing/2014/main" id="{C71FCE1F-6EF0-4890-BF70-9807114BD8D3}"/>
              </a:ext>
            </a:extLst>
          </p:cNvPr>
          <p:cNvSpPr>
            <a:spLocks noGrp="1"/>
          </p:cNvSpPr>
          <p:nvPr>
            <p:ph type="ftr" sz="quarter" idx="11"/>
          </p:nvPr>
        </p:nvSpPr>
        <p:spPr/>
        <p:txBody>
          <a:bodyPr/>
          <a:lstStyle/>
          <a:p>
            <a:r>
              <a:rPr lang="en-US" altLang="zh-CN"/>
              <a:t>www.islide.cc</a:t>
            </a:r>
            <a:endParaRPr lang="zh-CN" altLang="en-US" dirty="0"/>
          </a:p>
        </p:txBody>
      </p:sp>
      <p:sp>
        <p:nvSpPr>
          <p:cNvPr id="8" name="灯片编号占位符 7">
            <a:extLst>
              <a:ext uri="{FF2B5EF4-FFF2-40B4-BE49-F238E27FC236}">
                <a16:creationId xmlns:a16="http://schemas.microsoft.com/office/drawing/2014/main" id="{45888678-645C-4A35-A806-224C98FC0C11}"/>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직사각형 45">
            <a:extLst/>
          </p:cNvPr>
          <p:cNvSpPr/>
          <p:nvPr userDrawn="1"/>
        </p:nvSpPr>
        <p:spPr>
          <a:xfrm>
            <a:off x="695324" y="1028700"/>
            <a:ext cx="10825163" cy="876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日期占位符 2">
            <a:extLst>
              <a:ext uri="{FF2B5EF4-FFF2-40B4-BE49-F238E27FC236}">
                <a16:creationId xmlns:a16="http://schemas.microsoft.com/office/drawing/2014/main" id="{C38250BB-1D6D-447D-B5E1-9E42497202AC}"/>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DA870642-7830-4114-9402-47A0B83D8F6B}"/>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53AE5E50-44E8-4942-8947-0E3404ED4D64}"/>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37" name="Rectangle 9674"/>
          <p:cNvSpPr>
            <a:spLocks noChangeArrowheads="1"/>
          </p:cNvSpPr>
          <p:nvPr/>
        </p:nvSpPr>
        <p:spPr bwMode="auto">
          <a:xfrm>
            <a:off x="-1588" y="0"/>
            <a:ext cx="12193588" cy="6913563"/>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ctrTitle" hasCustomPrompt="1"/>
          </p:nvPr>
        </p:nvSpPr>
        <p:spPr>
          <a:xfrm>
            <a:off x="695325" y="4248150"/>
            <a:ext cx="10801350" cy="1118955"/>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致谢 感恩</a:t>
            </a:r>
          </a:p>
        </p:txBody>
      </p:sp>
      <p:sp>
        <p:nvSpPr>
          <p:cNvPr id="53" name="文本占位符 62"/>
          <p:cNvSpPr>
            <a:spLocks noGrp="1"/>
          </p:cNvSpPr>
          <p:nvPr>
            <p:ph type="body" sz="quarter" idx="17" hasCustomPrompt="1"/>
          </p:nvPr>
        </p:nvSpPr>
        <p:spPr>
          <a:xfrm>
            <a:off x="695325" y="5433780"/>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54" name="文本占位符 62"/>
          <p:cNvSpPr>
            <a:spLocks noGrp="1"/>
          </p:cNvSpPr>
          <p:nvPr>
            <p:ph type="body" sz="quarter" idx="18" hasCustomPrompt="1"/>
          </p:nvPr>
        </p:nvSpPr>
        <p:spPr>
          <a:xfrm>
            <a:off x="695325" y="5749414"/>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2017</a:t>
            </a:r>
            <a:r>
              <a:rPr lang="zh-CN" altLang="en-US" dirty="0"/>
              <a:t>年</a:t>
            </a:r>
            <a:r>
              <a:rPr lang="en-US" altLang="zh-CN" dirty="0"/>
              <a:t>4</a:t>
            </a:r>
            <a:r>
              <a:rPr lang="zh-CN" altLang="en-US" dirty="0"/>
              <a:t>月</a:t>
            </a:r>
            <a:r>
              <a:rPr lang="en-US" altLang="zh-CN" dirty="0"/>
              <a:t>28</a:t>
            </a:r>
            <a:r>
              <a:rPr lang="zh-CN" altLang="en-US" dirty="0"/>
              <a:t>日</a:t>
            </a:r>
            <a:endParaRPr lang="en-US" altLang="zh-CN" dirty="0"/>
          </a:p>
        </p:txBody>
      </p:sp>
      <p:grpSp>
        <p:nvGrpSpPr>
          <p:cNvPr id="281" name="组合 280"/>
          <p:cNvGrpSpPr/>
          <p:nvPr userDrawn="1"/>
        </p:nvGrpSpPr>
        <p:grpSpPr>
          <a:xfrm>
            <a:off x="2405063" y="1201738"/>
            <a:ext cx="7397750" cy="2524125"/>
            <a:chOff x="2405063" y="1201738"/>
            <a:chExt cx="7397750" cy="2524125"/>
          </a:xfrm>
        </p:grpSpPr>
        <p:sp>
          <p:nvSpPr>
            <p:cNvPr id="14" name="Freeform 5"/>
            <p:cNvSpPr>
              <a:spLocks/>
            </p:cNvSpPr>
            <p:nvPr userDrawn="1"/>
          </p:nvSpPr>
          <p:spPr bwMode="auto">
            <a:xfrm>
              <a:off x="5815013" y="1671638"/>
              <a:ext cx="463550" cy="284163"/>
            </a:xfrm>
            <a:custGeom>
              <a:avLst/>
              <a:gdLst>
                <a:gd name="T0" fmla="*/ 0 w 318"/>
                <a:gd name="T1" fmla="*/ 195 h 195"/>
                <a:gd name="T2" fmla="*/ 318 w 318"/>
                <a:gd name="T3" fmla="*/ 47 h 195"/>
              </a:gdLst>
              <a:ahLst/>
              <a:cxnLst>
                <a:cxn ang="0">
                  <a:pos x="T0" y="T1"/>
                </a:cxn>
                <a:cxn ang="0">
                  <a:pos x="T2" y="T3"/>
                </a:cxn>
              </a:cxnLst>
              <a:rect l="0" t="0" r="r" b="b"/>
              <a:pathLst>
                <a:path w="318" h="195">
                  <a:moveTo>
                    <a:pt x="0" y="195"/>
                  </a:moveTo>
                  <a:cubicBezTo>
                    <a:pt x="47" y="67"/>
                    <a:pt x="190" y="0"/>
                    <a:pt x="318" y="47"/>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userDrawn="1"/>
          </p:nvSpPr>
          <p:spPr bwMode="auto">
            <a:xfrm>
              <a:off x="5892800" y="1763713"/>
              <a:ext cx="358775" cy="220663"/>
            </a:xfrm>
            <a:custGeom>
              <a:avLst/>
              <a:gdLst>
                <a:gd name="T0" fmla="*/ 0 w 246"/>
                <a:gd name="T1" fmla="*/ 151 h 151"/>
                <a:gd name="T2" fmla="*/ 246 w 246"/>
                <a:gd name="T3" fmla="*/ 36 h 151"/>
              </a:gdLst>
              <a:ahLst/>
              <a:cxnLst>
                <a:cxn ang="0">
                  <a:pos x="T0" y="T1"/>
                </a:cxn>
                <a:cxn ang="0">
                  <a:pos x="T2" y="T3"/>
                </a:cxn>
              </a:cxnLst>
              <a:rect l="0" t="0" r="r" b="b"/>
              <a:pathLst>
                <a:path w="246" h="151">
                  <a:moveTo>
                    <a:pt x="0" y="151"/>
                  </a:moveTo>
                  <a:cubicBezTo>
                    <a:pt x="36" y="52"/>
                    <a:pt x="146" y="0"/>
                    <a:pt x="246" y="36"/>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userDrawn="1"/>
          </p:nvSpPr>
          <p:spPr bwMode="auto">
            <a:xfrm>
              <a:off x="5972175" y="1858963"/>
              <a:ext cx="250825" cy="153988"/>
            </a:xfrm>
            <a:custGeom>
              <a:avLst/>
              <a:gdLst>
                <a:gd name="T0" fmla="*/ 0 w 173"/>
                <a:gd name="T1" fmla="*/ 106 h 106"/>
                <a:gd name="T2" fmla="*/ 173 w 173"/>
                <a:gd name="T3" fmla="*/ 25 h 106"/>
              </a:gdLst>
              <a:ahLst/>
              <a:cxnLst>
                <a:cxn ang="0">
                  <a:pos x="T0" y="T1"/>
                </a:cxn>
                <a:cxn ang="0">
                  <a:pos x="T2" y="T3"/>
                </a:cxn>
              </a:cxnLst>
              <a:rect l="0" t="0" r="r" b="b"/>
              <a:pathLst>
                <a:path w="173" h="106">
                  <a:moveTo>
                    <a:pt x="0" y="106"/>
                  </a:moveTo>
                  <a:cubicBezTo>
                    <a:pt x="25" y="36"/>
                    <a:pt x="103" y="0"/>
                    <a:pt x="173" y="25"/>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userDrawn="1"/>
          </p:nvSpPr>
          <p:spPr bwMode="auto">
            <a:xfrm>
              <a:off x="6084888" y="1993900"/>
              <a:ext cx="117475" cy="119063"/>
            </a:xfrm>
            <a:custGeom>
              <a:avLst/>
              <a:gdLst>
                <a:gd name="T0" fmla="*/ 72 w 80"/>
                <a:gd name="T1" fmla="*/ 26 h 81"/>
                <a:gd name="T2" fmla="*/ 25 w 80"/>
                <a:gd name="T3" fmla="*/ 8 h 81"/>
                <a:gd name="T4" fmla="*/ 8 w 80"/>
                <a:gd name="T5" fmla="*/ 55 h 81"/>
                <a:gd name="T6" fmla="*/ 55 w 80"/>
                <a:gd name="T7" fmla="*/ 73 h 81"/>
                <a:gd name="T8" fmla="*/ 72 w 80"/>
                <a:gd name="T9" fmla="*/ 26 h 81"/>
              </a:gdLst>
              <a:ahLst/>
              <a:cxnLst>
                <a:cxn ang="0">
                  <a:pos x="T0" y="T1"/>
                </a:cxn>
                <a:cxn ang="0">
                  <a:pos x="T2" y="T3"/>
                </a:cxn>
                <a:cxn ang="0">
                  <a:pos x="T4" y="T5"/>
                </a:cxn>
                <a:cxn ang="0">
                  <a:pos x="T6" y="T7"/>
                </a:cxn>
                <a:cxn ang="0">
                  <a:pos x="T8" y="T9"/>
                </a:cxn>
              </a:cxnLst>
              <a:rect l="0" t="0" r="r" b="b"/>
              <a:pathLst>
                <a:path w="80" h="81">
                  <a:moveTo>
                    <a:pt x="72" y="26"/>
                  </a:moveTo>
                  <a:cubicBezTo>
                    <a:pt x="64" y="8"/>
                    <a:pt x="43" y="0"/>
                    <a:pt x="25" y="8"/>
                  </a:cubicBezTo>
                  <a:cubicBezTo>
                    <a:pt x="7" y="17"/>
                    <a:pt x="0" y="38"/>
                    <a:pt x="8" y="55"/>
                  </a:cubicBezTo>
                  <a:cubicBezTo>
                    <a:pt x="16" y="73"/>
                    <a:pt x="37" y="81"/>
                    <a:pt x="55" y="73"/>
                  </a:cubicBezTo>
                  <a:cubicBezTo>
                    <a:pt x="73" y="64"/>
                    <a:pt x="80" y="43"/>
                    <a:pt x="72" y="26"/>
                  </a:cubicBez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userDrawn="1"/>
          </p:nvSpPr>
          <p:spPr bwMode="auto">
            <a:xfrm>
              <a:off x="3705225" y="3251200"/>
              <a:ext cx="417513" cy="419100"/>
            </a:xfrm>
            <a:custGeom>
              <a:avLst/>
              <a:gdLst>
                <a:gd name="T0" fmla="*/ 190 w 286"/>
                <a:gd name="T1" fmla="*/ 233 h 287"/>
                <a:gd name="T2" fmla="*/ 249 w 286"/>
                <a:gd name="T3" fmla="*/ 173 h 287"/>
                <a:gd name="T4" fmla="*/ 247 w 286"/>
                <a:gd name="T5" fmla="*/ 37 h 287"/>
                <a:gd name="T6" fmla="*/ 112 w 286"/>
                <a:gd name="T7" fmla="*/ 38 h 287"/>
                <a:gd name="T8" fmla="*/ 22 w 286"/>
                <a:gd name="T9" fmla="*/ 130 h 287"/>
                <a:gd name="T10" fmla="*/ 23 w 286"/>
                <a:gd name="T11" fmla="*/ 209 h 287"/>
                <a:gd name="T12" fmla="*/ 80 w 286"/>
                <a:gd name="T13" fmla="*/ 265 h 287"/>
                <a:gd name="T14" fmla="*/ 159 w 286"/>
                <a:gd name="T15" fmla="*/ 264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87">
                  <a:moveTo>
                    <a:pt x="190" y="233"/>
                  </a:moveTo>
                  <a:cubicBezTo>
                    <a:pt x="249" y="173"/>
                    <a:pt x="249" y="173"/>
                    <a:pt x="249" y="173"/>
                  </a:cubicBezTo>
                  <a:cubicBezTo>
                    <a:pt x="286" y="135"/>
                    <a:pt x="285" y="74"/>
                    <a:pt x="247" y="37"/>
                  </a:cubicBezTo>
                  <a:cubicBezTo>
                    <a:pt x="209" y="0"/>
                    <a:pt x="149" y="0"/>
                    <a:pt x="112" y="38"/>
                  </a:cubicBezTo>
                  <a:cubicBezTo>
                    <a:pt x="22" y="130"/>
                    <a:pt x="22" y="130"/>
                    <a:pt x="22" y="130"/>
                  </a:cubicBezTo>
                  <a:cubicBezTo>
                    <a:pt x="0" y="152"/>
                    <a:pt x="1" y="187"/>
                    <a:pt x="23" y="209"/>
                  </a:cubicBezTo>
                  <a:cubicBezTo>
                    <a:pt x="80" y="265"/>
                    <a:pt x="80" y="265"/>
                    <a:pt x="80" y="265"/>
                  </a:cubicBezTo>
                  <a:cubicBezTo>
                    <a:pt x="102" y="287"/>
                    <a:pt x="138" y="286"/>
                    <a:pt x="159" y="264"/>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userDrawn="1"/>
          </p:nvSpPr>
          <p:spPr bwMode="auto">
            <a:xfrm>
              <a:off x="3970338" y="3073400"/>
              <a:ext cx="744538" cy="328613"/>
            </a:xfrm>
            <a:custGeom>
              <a:avLst/>
              <a:gdLst>
                <a:gd name="T0" fmla="*/ 0 w 510"/>
                <a:gd name="T1" fmla="*/ 226 h 226"/>
                <a:gd name="T2" fmla="*/ 65 w 510"/>
                <a:gd name="T3" fmla="*/ 159 h 226"/>
                <a:gd name="T4" fmla="*/ 99 w 510"/>
                <a:gd name="T5" fmla="*/ 126 h 226"/>
                <a:gd name="T6" fmla="*/ 266 w 510"/>
                <a:gd name="T7" fmla="*/ 113 h 226"/>
                <a:gd name="T8" fmla="*/ 266 w 510"/>
                <a:gd name="T9" fmla="*/ 113 h 226"/>
                <a:gd name="T10" fmla="*/ 446 w 510"/>
                <a:gd name="T11" fmla="*/ 84 h 226"/>
                <a:gd name="T12" fmla="*/ 510 w 510"/>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510" h="226">
                  <a:moveTo>
                    <a:pt x="0" y="226"/>
                  </a:moveTo>
                  <a:cubicBezTo>
                    <a:pt x="65" y="159"/>
                    <a:pt x="65" y="159"/>
                    <a:pt x="65" y="159"/>
                  </a:cubicBezTo>
                  <a:cubicBezTo>
                    <a:pt x="99" y="126"/>
                    <a:pt x="99" y="126"/>
                    <a:pt x="99" y="126"/>
                  </a:cubicBezTo>
                  <a:cubicBezTo>
                    <a:pt x="144" y="82"/>
                    <a:pt x="214" y="76"/>
                    <a:pt x="266" y="113"/>
                  </a:cubicBezTo>
                  <a:cubicBezTo>
                    <a:pt x="266" y="113"/>
                    <a:pt x="266" y="113"/>
                    <a:pt x="266" y="113"/>
                  </a:cubicBezTo>
                  <a:cubicBezTo>
                    <a:pt x="324" y="153"/>
                    <a:pt x="403" y="140"/>
                    <a:pt x="446" y="84"/>
                  </a:cubicBezTo>
                  <a:cubicBezTo>
                    <a:pt x="510" y="0"/>
                    <a:pt x="510" y="0"/>
                    <a:pt x="510" y="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userDrawn="1"/>
          </p:nvSpPr>
          <p:spPr bwMode="auto">
            <a:xfrm>
              <a:off x="3833813" y="3343275"/>
              <a:ext cx="200025" cy="195263"/>
            </a:xfrm>
            <a:custGeom>
              <a:avLst/>
              <a:gdLst>
                <a:gd name="T0" fmla="*/ 0 w 137"/>
                <a:gd name="T1" fmla="*/ 0 h 134"/>
                <a:gd name="T2" fmla="*/ 137 w 137"/>
                <a:gd name="T3" fmla="*/ 134 h 134"/>
              </a:gdLst>
              <a:ahLst/>
              <a:cxnLst>
                <a:cxn ang="0">
                  <a:pos x="T0" y="T1"/>
                </a:cxn>
                <a:cxn ang="0">
                  <a:pos x="T2" y="T3"/>
                </a:cxn>
              </a:cxnLst>
              <a:rect l="0" t="0" r="r" b="b"/>
              <a:pathLst>
                <a:path w="137" h="134">
                  <a:moveTo>
                    <a:pt x="0" y="0"/>
                  </a:moveTo>
                  <a:cubicBezTo>
                    <a:pt x="2" y="2"/>
                    <a:pt x="137" y="134"/>
                    <a:pt x="137" y="134"/>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p:cNvSpPr>
            <p:nvPr userDrawn="1"/>
          </p:nvSpPr>
          <p:spPr bwMode="auto">
            <a:xfrm>
              <a:off x="3978275" y="1624013"/>
              <a:ext cx="1622425" cy="1295400"/>
            </a:xfrm>
            <a:custGeom>
              <a:avLst/>
              <a:gdLst>
                <a:gd name="T0" fmla="*/ 1089 w 1113"/>
                <a:gd name="T1" fmla="*/ 554 h 888"/>
                <a:gd name="T2" fmla="*/ 1113 w 1113"/>
                <a:gd name="T3" fmla="*/ 649 h 888"/>
                <a:gd name="T4" fmla="*/ 155 w 1113"/>
                <a:gd name="T5" fmla="*/ 888 h 888"/>
                <a:gd name="T6" fmla="*/ 13 w 1113"/>
                <a:gd name="T7" fmla="*/ 319 h 888"/>
                <a:gd name="T8" fmla="*/ 80 w 1113"/>
                <a:gd name="T9" fmla="*/ 207 h 888"/>
                <a:gd name="T10" fmla="*/ 859 w 1113"/>
                <a:gd name="T11" fmla="*/ 12 h 888"/>
                <a:gd name="T12" fmla="*/ 971 w 1113"/>
                <a:gd name="T13" fmla="*/ 80 h 888"/>
                <a:gd name="T14" fmla="*/ 1066 w 1113"/>
                <a:gd name="T15" fmla="*/ 46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888">
                  <a:moveTo>
                    <a:pt x="1089" y="554"/>
                  </a:moveTo>
                  <a:cubicBezTo>
                    <a:pt x="1113" y="649"/>
                    <a:pt x="1113" y="649"/>
                    <a:pt x="1113" y="649"/>
                  </a:cubicBezTo>
                  <a:cubicBezTo>
                    <a:pt x="155" y="888"/>
                    <a:pt x="155" y="888"/>
                    <a:pt x="155" y="888"/>
                  </a:cubicBezTo>
                  <a:cubicBezTo>
                    <a:pt x="13" y="319"/>
                    <a:pt x="13" y="319"/>
                    <a:pt x="13" y="319"/>
                  </a:cubicBezTo>
                  <a:cubicBezTo>
                    <a:pt x="0" y="269"/>
                    <a:pt x="30" y="219"/>
                    <a:pt x="80" y="207"/>
                  </a:cubicBezTo>
                  <a:cubicBezTo>
                    <a:pt x="859" y="12"/>
                    <a:pt x="859" y="12"/>
                    <a:pt x="859" y="12"/>
                  </a:cubicBezTo>
                  <a:cubicBezTo>
                    <a:pt x="908" y="0"/>
                    <a:pt x="959" y="30"/>
                    <a:pt x="971" y="80"/>
                  </a:cubicBezTo>
                  <a:cubicBezTo>
                    <a:pt x="1066" y="460"/>
                    <a:pt x="1066" y="460"/>
                    <a:pt x="1066" y="46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userDrawn="1"/>
          </p:nvSpPr>
          <p:spPr bwMode="auto">
            <a:xfrm>
              <a:off x="4089400" y="1739900"/>
              <a:ext cx="1385888" cy="1019175"/>
            </a:xfrm>
            <a:custGeom>
              <a:avLst/>
              <a:gdLst>
                <a:gd name="T0" fmla="*/ 929 w 951"/>
                <a:gd name="T1" fmla="*/ 401 h 698"/>
                <a:gd name="T2" fmla="*/ 951 w 951"/>
                <a:gd name="T3" fmla="*/ 490 h 698"/>
                <a:gd name="T4" fmla="*/ 118 w 951"/>
                <a:gd name="T5" fmla="*/ 698 h 698"/>
                <a:gd name="T6" fmla="*/ 7 w 951"/>
                <a:gd name="T7" fmla="*/ 255 h 698"/>
                <a:gd name="T8" fmla="*/ 46 w 951"/>
                <a:gd name="T9" fmla="*/ 189 h 698"/>
                <a:gd name="T10" fmla="*/ 775 w 951"/>
                <a:gd name="T11" fmla="*/ 8 h 698"/>
                <a:gd name="T12" fmla="*/ 840 w 951"/>
                <a:gd name="T13" fmla="*/ 47 h 698"/>
                <a:gd name="T14" fmla="*/ 929 w 951"/>
                <a:gd name="T15" fmla="*/ 401 h 6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1" h="698">
                  <a:moveTo>
                    <a:pt x="929" y="401"/>
                  </a:moveTo>
                  <a:cubicBezTo>
                    <a:pt x="951" y="490"/>
                    <a:pt x="951" y="490"/>
                    <a:pt x="951" y="490"/>
                  </a:cubicBezTo>
                  <a:cubicBezTo>
                    <a:pt x="118" y="698"/>
                    <a:pt x="118" y="698"/>
                    <a:pt x="118" y="698"/>
                  </a:cubicBezTo>
                  <a:cubicBezTo>
                    <a:pt x="7" y="255"/>
                    <a:pt x="7" y="255"/>
                    <a:pt x="7" y="255"/>
                  </a:cubicBezTo>
                  <a:cubicBezTo>
                    <a:pt x="0" y="226"/>
                    <a:pt x="17" y="197"/>
                    <a:pt x="46" y="189"/>
                  </a:cubicBezTo>
                  <a:cubicBezTo>
                    <a:pt x="775" y="8"/>
                    <a:pt x="775" y="8"/>
                    <a:pt x="775" y="8"/>
                  </a:cubicBezTo>
                  <a:cubicBezTo>
                    <a:pt x="804" y="0"/>
                    <a:pt x="833" y="18"/>
                    <a:pt x="840" y="47"/>
                  </a:cubicBezTo>
                  <a:cubicBezTo>
                    <a:pt x="929" y="401"/>
                    <a:pt x="929" y="401"/>
                    <a:pt x="929" y="401"/>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p:cNvSpPr>
            <p:nvPr userDrawn="1"/>
          </p:nvSpPr>
          <p:spPr bwMode="auto">
            <a:xfrm>
              <a:off x="4683125" y="2790825"/>
              <a:ext cx="519113" cy="234950"/>
            </a:xfrm>
            <a:custGeom>
              <a:avLst/>
              <a:gdLst>
                <a:gd name="T0" fmla="*/ 327 w 327"/>
                <a:gd name="T1" fmla="*/ 71 h 148"/>
                <a:gd name="T2" fmla="*/ 18 w 327"/>
                <a:gd name="T3" fmla="*/ 148 h 148"/>
                <a:gd name="T4" fmla="*/ 0 w 327"/>
                <a:gd name="T5" fmla="*/ 77 h 148"/>
                <a:gd name="T6" fmla="*/ 310 w 327"/>
                <a:gd name="T7" fmla="*/ 0 h 148"/>
                <a:gd name="T8" fmla="*/ 327 w 327"/>
                <a:gd name="T9" fmla="*/ 71 h 148"/>
              </a:gdLst>
              <a:ahLst/>
              <a:cxnLst>
                <a:cxn ang="0">
                  <a:pos x="T0" y="T1"/>
                </a:cxn>
                <a:cxn ang="0">
                  <a:pos x="T2" y="T3"/>
                </a:cxn>
                <a:cxn ang="0">
                  <a:pos x="T4" y="T5"/>
                </a:cxn>
                <a:cxn ang="0">
                  <a:pos x="T6" y="T7"/>
                </a:cxn>
                <a:cxn ang="0">
                  <a:pos x="T8" y="T9"/>
                </a:cxn>
              </a:cxnLst>
              <a:rect l="0" t="0" r="r" b="b"/>
              <a:pathLst>
                <a:path w="327" h="148">
                  <a:moveTo>
                    <a:pt x="327" y="71"/>
                  </a:moveTo>
                  <a:lnTo>
                    <a:pt x="18" y="148"/>
                  </a:lnTo>
                  <a:lnTo>
                    <a:pt x="0" y="77"/>
                  </a:lnTo>
                  <a:lnTo>
                    <a:pt x="310" y="0"/>
                  </a:lnTo>
                  <a:lnTo>
                    <a:pt x="327" y="71"/>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userDrawn="1"/>
          </p:nvSpPr>
          <p:spPr bwMode="auto">
            <a:xfrm>
              <a:off x="4775200" y="2713038"/>
              <a:ext cx="280988" cy="171450"/>
            </a:xfrm>
            <a:custGeom>
              <a:avLst/>
              <a:gdLst>
                <a:gd name="T0" fmla="*/ 177 w 177"/>
                <a:gd name="T1" fmla="*/ 68 h 108"/>
                <a:gd name="T2" fmla="*/ 18 w 177"/>
                <a:gd name="T3" fmla="*/ 108 h 108"/>
                <a:gd name="T4" fmla="*/ 0 w 177"/>
                <a:gd name="T5" fmla="*/ 40 h 108"/>
                <a:gd name="T6" fmla="*/ 159 w 177"/>
                <a:gd name="T7" fmla="*/ 0 h 108"/>
                <a:gd name="T8" fmla="*/ 177 w 177"/>
                <a:gd name="T9" fmla="*/ 68 h 108"/>
              </a:gdLst>
              <a:ahLst/>
              <a:cxnLst>
                <a:cxn ang="0">
                  <a:pos x="T0" y="T1"/>
                </a:cxn>
                <a:cxn ang="0">
                  <a:pos x="T2" y="T3"/>
                </a:cxn>
                <a:cxn ang="0">
                  <a:pos x="T4" y="T5"/>
                </a:cxn>
                <a:cxn ang="0">
                  <a:pos x="T6" y="T7"/>
                </a:cxn>
                <a:cxn ang="0">
                  <a:pos x="T8" y="T9"/>
                </a:cxn>
              </a:cxnLst>
              <a:rect l="0" t="0" r="r" b="b"/>
              <a:pathLst>
                <a:path w="177" h="108">
                  <a:moveTo>
                    <a:pt x="177" y="68"/>
                  </a:moveTo>
                  <a:lnTo>
                    <a:pt x="18" y="108"/>
                  </a:lnTo>
                  <a:lnTo>
                    <a:pt x="0" y="40"/>
                  </a:lnTo>
                  <a:lnTo>
                    <a:pt x="159" y="0"/>
                  </a:lnTo>
                  <a:lnTo>
                    <a:pt x="177" y="68"/>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userDrawn="1"/>
          </p:nvSpPr>
          <p:spPr bwMode="auto">
            <a:xfrm>
              <a:off x="4332288" y="2089150"/>
              <a:ext cx="971550" cy="517525"/>
            </a:xfrm>
            <a:custGeom>
              <a:avLst/>
              <a:gdLst>
                <a:gd name="T0" fmla="*/ 0 w 612"/>
                <a:gd name="T1" fmla="*/ 326 h 326"/>
                <a:gd name="T2" fmla="*/ 126 w 612"/>
                <a:gd name="T3" fmla="*/ 31 h 326"/>
                <a:gd name="T4" fmla="*/ 319 w 612"/>
                <a:gd name="T5" fmla="*/ 130 h 326"/>
                <a:gd name="T6" fmla="*/ 367 w 612"/>
                <a:gd name="T7" fmla="*/ 0 h 326"/>
                <a:gd name="T8" fmla="*/ 612 w 612"/>
                <a:gd name="T9" fmla="*/ 146 h 326"/>
              </a:gdLst>
              <a:ahLst/>
              <a:cxnLst>
                <a:cxn ang="0">
                  <a:pos x="T0" y="T1"/>
                </a:cxn>
                <a:cxn ang="0">
                  <a:pos x="T2" y="T3"/>
                </a:cxn>
                <a:cxn ang="0">
                  <a:pos x="T4" y="T5"/>
                </a:cxn>
                <a:cxn ang="0">
                  <a:pos x="T6" y="T7"/>
                </a:cxn>
                <a:cxn ang="0">
                  <a:pos x="T8" y="T9"/>
                </a:cxn>
              </a:cxnLst>
              <a:rect l="0" t="0" r="r" b="b"/>
              <a:pathLst>
                <a:path w="612" h="326">
                  <a:moveTo>
                    <a:pt x="0" y="326"/>
                  </a:moveTo>
                  <a:lnTo>
                    <a:pt x="126" y="31"/>
                  </a:lnTo>
                  <a:lnTo>
                    <a:pt x="319" y="130"/>
                  </a:lnTo>
                  <a:lnTo>
                    <a:pt x="367" y="0"/>
                  </a:lnTo>
                  <a:lnTo>
                    <a:pt x="612" y="146"/>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userDrawn="1"/>
          </p:nvSpPr>
          <p:spPr bwMode="auto">
            <a:xfrm>
              <a:off x="5289550" y="2863850"/>
              <a:ext cx="933450" cy="862013"/>
            </a:xfrm>
            <a:custGeom>
              <a:avLst/>
              <a:gdLst>
                <a:gd name="T0" fmla="*/ 461 w 588"/>
                <a:gd name="T1" fmla="*/ 507 h 543"/>
                <a:gd name="T2" fmla="*/ 433 w 588"/>
                <a:gd name="T3" fmla="*/ 543 h 543"/>
                <a:gd name="T4" fmla="*/ 0 w 588"/>
                <a:gd name="T5" fmla="*/ 195 h 543"/>
                <a:gd name="T6" fmla="*/ 156 w 588"/>
                <a:gd name="T7" fmla="*/ 0 h 543"/>
                <a:gd name="T8" fmla="*/ 588 w 588"/>
                <a:gd name="T9" fmla="*/ 348 h 543"/>
                <a:gd name="T10" fmla="*/ 486 w 588"/>
                <a:gd name="T11" fmla="*/ 476 h 543"/>
              </a:gdLst>
              <a:ahLst/>
              <a:cxnLst>
                <a:cxn ang="0">
                  <a:pos x="T0" y="T1"/>
                </a:cxn>
                <a:cxn ang="0">
                  <a:pos x="T2" y="T3"/>
                </a:cxn>
                <a:cxn ang="0">
                  <a:pos x="T4" y="T5"/>
                </a:cxn>
                <a:cxn ang="0">
                  <a:pos x="T6" y="T7"/>
                </a:cxn>
                <a:cxn ang="0">
                  <a:pos x="T8" y="T9"/>
                </a:cxn>
                <a:cxn ang="0">
                  <a:pos x="T10" y="T11"/>
                </a:cxn>
              </a:cxnLst>
              <a:rect l="0" t="0" r="r" b="b"/>
              <a:pathLst>
                <a:path w="588" h="543">
                  <a:moveTo>
                    <a:pt x="461" y="507"/>
                  </a:moveTo>
                  <a:lnTo>
                    <a:pt x="433" y="543"/>
                  </a:lnTo>
                  <a:lnTo>
                    <a:pt x="0" y="195"/>
                  </a:lnTo>
                  <a:lnTo>
                    <a:pt x="156" y="0"/>
                  </a:lnTo>
                  <a:lnTo>
                    <a:pt x="588" y="348"/>
                  </a:lnTo>
                  <a:lnTo>
                    <a:pt x="486" y="476"/>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userDrawn="1"/>
          </p:nvSpPr>
          <p:spPr bwMode="auto">
            <a:xfrm>
              <a:off x="5289550" y="2921000"/>
              <a:ext cx="889000" cy="804863"/>
            </a:xfrm>
            <a:custGeom>
              <a:avLst/>
              <a:gdLst>
                <a:gd name="T0" fmla="*/ 461 w 560"/>
                <a:gd name="T1" fmla="*/ 471 h 507"/>
                <a:gd name="T2" fmla="*/ 433 w 560"/>
                <a:gd name="T3" fmla="*/ 507 h 507"/>
                <a:gd name="T4" fmla="*/ 0 w 560"/>
                <a:gd name="T5" fmla="*/ 159 h 507"/>
                <a:gd name="T6" fmla="*/ 127 w 560"/>
                <a:gd name="T7" fmla="*/ 0 h 507"/>
                <a:gd name="T8" fmla="*/ 560 w 560"/>
                <a:gd name="T9" fmla="*/ 348 h 507"/>
                <a:gd name="T10" fmla="*/ 494 w 560"/>
                <a:gd name="T11" fmla="*/ 430 h 507"/>
              </a:gdLst>
              <a:ahLst/>
              <a:cxnLst>
                <a:cxn ang="0">
                  <a:pos x="T0" y="T1"/>
                </a:cxn>
                <a:cxn ang="0">
                  <a:pos x="T2" y="T3"/>
                </a:cxn>
                <a:cxn ang="0">
                  <a:pos x="T4" y="T5"/>
                </a:cxn>
                <a:cxn ang="0">
                  <a:pos x="T6" y="T7"/>
                </a:cxn>
                <a:cxn ang="0">
                  <a:pos x="T8" y="T9"/>
                </a:cxn>
                <a:cxn ang="0">
                  <a:pos x="T10" y="T11"/>
                </a:cxn>
              </a:cxnLst>
              <a:rect l="0" t="0" r="r" b="b"/>
              <a:pathLst>
                <a:path w="560" h="507">
                  <a:moveTo>
                    <a:pt x="461" y="471"/>
                  </a:moveTo>
                  <a:lnTo>
                    <a:pt x="433" y="507"/>
                  </a:lnTo>
                  <a:lnTo>
                    <a:pt x="0" y="159"/>
                  </a:lnTo>
                  <a:lnTo>
                    <a:pt x="127" y="0"/>
                  </a:lnTo>
                  <a:lnTo>
                    <a:pt x="560" y="348"/>
                  </a:lnTo>
                  <a:lnTo>
                    <a:pt x="494" y="430"/>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p:cNvSpPr>
            <p:nvPr userDrawn="1"/>
          </p:nvSpPr>
          <p:spPr bwMode="auto">
            <a:xfrm>
              <a:off x="5659438" y="2628900"/>
              <a:ext cx="708025" cy="687388"/>
            </a:xfrm>
            <a:custGeom>
              <a:avLst/>
              <a:gdLst>
                <a:gd name="T0" fmla="*/ 278 w 446"/>
                <a:gd name="T1" fmla="*/ 433 h 433"/>
                <a:gd name="T2" fmla="*/ 0 w 446"/>
                <a:gd name="T3" fmla="*/ 211 h 433"/>
                <a:gd name="T4" fmla="*/ 169 w 446"/>
                <a:gd name="T5" fmla="*/ 0 h 433"/>
                <a:gd name="T6" fmla="*/ 446 w 446"/>
                <a:gd name="T7" fmla="*/ 224 h 433"/>
                <a:gd name="T8" fmla="*/ 278 w 446"/>
                <a:gd name="T9" fmla="*/ 433 h 433"/>
              </a:gdLst>
              <a:ahLst/>
              <a:cxnLst>
                <a:cxn ang="0">
                  <a:pos x="T0" y="T1"/>
                </a:cxn>
                <a:cxn ang="0">
                  <a:pos x="T2" y="T3"/>
                </a:cxn>
                <a:cxn ang="0">
                  <a:pos x="T4" y="T5"/>
                </a:cxn>
                <a:cxn ang="0">
                  <a:pos x="T6" y="T7"/>
                </a:cxn>
                <a:cxn ang="0">
                  <a:pos x="T8" y="T9"/>
                </a:cxn>
              </a:cxnLst>
              <a:rect l="0" t="0" r="r" b="b"/>
              <a:pathLst>
                <a:path w="446" h="433">
                  <a:moveTo>
                    <a:pt x="278" y="433"/>
                  </a:moveTo>
                  <a:lnTo>
                    <a:pt x="0" y="211"/>
                  </a:lnTo>
                  <a:lnTo>
                    <a:pt x="169" y="0"/>
                  </a:lnTo>
                  <a:lnTo>
                    <a:pt x="446" y="224"/>
                  </a:lnTo>
                  <a:lnTo>
                    <a:pt x="278" y="433"/>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p:cNvSpPr>
            <p:nvPr userDrawn="1"/>
          </p:nvSpPr>
          <p:spPr bwMode="auto">
            <a:xfrm>
              <a:off x="5580063" y="2806700"/>
              <a:ext cx="153988" cy="157163"/>
            </a:xfrm>
            <a:custGeom>
              <a:avLst/>
              <a:gdLst>
                <a:gd name="T0" fmla="*/ 50 w 97"/>
                <a:gd name="T1" fmla="*/ 99 h 99"/>
                <a:gd name="T2" fmla="*/ 0 w 97"/>
                <a:gd name="T3" fmla="*/ 58 h 99"/>
                <a:gd name="T4" fmla="*/ 46 w 97"/>
                <a:gd name="T5" fmla="*/ 0 h 99"/>
                <a:gd name="T6" fmla="*/ 97 w 97"/>
                <a:gd name="T7" fmla="*/ 41 h 99"/>
                <a:gd name="T8" fmla="*/ 50 w 97"/>
                <a:gd name="T9" fmla="*/ 99 h 99"/>
              </a:gdLst>
              <a:ahLst/>
              <a:cxnLst>
                <a:cxn ang="0">
                  <a:pos x="T0" y="T1"/>
                </a:cxn>
                <a:cxn ang="0">
                  <a:pos x="T2" y="T3"/>
                </a:cxn>
                <a:cxn ang="0">
                  <a:pos x="T4" y="T5"/>
                </a:cxn>
                <a:cxn ang="0">
                  <a:pos x="T6" y="T7"/>
                </a:cxn>
                <a:cxn ang="0">
                  <a:pos x="T8" y="T9"/>
                </a:cxn>
              </a:cxnLst>
              <a:rect l="0" t="0" r="r" b="b"/>
              <a:pathLst>
                <a:path w="97" h="99">
                  <a:moveTo>
                    <a:pt x="50" y="99"/>
                  </a:moveTo>
                  <a:lnTo>
                    <a:pt x="0" y="58"/>
                  </a:lnTo>
                  <a:lnTo>
                    <a:pt x="46" y="0"/>
                  </a:lnTo>
                  <a:lnTo>
                    <a:pt x="97" y="41"/>
                  </a:lnTo>
                  <a:lnTo>
                    <a:pt x="50" y="99"/>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
            <p:cNvSpPr>
              <a:spLocks/>
            </p:cNvSpPr>
            <p:nvPr userDrawn="1"/>
          </p:nvSpPr>
          <p:spPr bwMode="auto">
            <a:xfrm>
              <a:off x="6100763" y="3224213"/>
              <a:ext cx="153988" cy="157163"/>
            </a:xfrm>
            <a:custGeom>
              <a:avLst/>
              <a:gdLst>
                <a:gd name="T0" fmla="*/ 50 w 97"/>
                <a:gd name="T1" fmla="*/ 99 h 99"/>
                <a:gd name="T2" fmla="*/ 0 w 97"/>
                <a:gd name="T3" fmla="*/ 58 h 99"/>
                <a:gd name="T4" fmla="*/ 47 w 97"/>
                <a:gd name="T5" fmla="*/ 0 h 99"/>
                <a:gd name="T6" fmla="*/ 97 w 97"/>
                <a:gd name="T7" fmla="*/ 41 h 99"/>
                <a:gd name="T8" fmla="*/ 50 w 97"/>
                <a:gd name="T9" fmla="*/ 99 h 99"/>
              </a:gdLst>
              <a:ahLst/>
              <a:cxnLst>
                <a:cxn ang="0">
                  <a:pos x="T0" y="T1"/>
                </a:cxn>
                <a:cxn ang="0">
                  <a:pos x="T2" y="T3"/>
                </a:cxn>
                <a:cxn ang="0">
                  <a:pos x="T4" y="T5"/>
                </a:cxn>
                <a:cxn ang="0">
                  <a:pos x="T6" y="T7"/>
                </a:cxn>
                <a:cxn ang="0">
                  <a:pos x="T8" y="T9"/>
                </a:cxn>
              </a:cxnLst>
              <a:rect l="0" t="0" r="r" b="b"/>
              <a:pathLst>
                <a:path w="97" h="99">
                  <a:moveTo>
                    <a:pt x="50" y="99"/>
                  </a:moveTo>
                  <a:lnTo>
                    <a:pt x="0" y="58"/>
                  </a:lnTo>
                  <a:lnTo>
                    <a:pt x="47" y="0"/>
                  </a:lnTo>
                  <a:lnTo>
                    <a:pt x="97" y="41"/>
                  </a:lnTo>
                  <a:lnTo>
                    <a:pt x="50" y="99"/>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2"/>
            <p:cNvSpPr>
              <a:spLocks noChangeShapeType="1"/>
            </p:cNvSpPr>
            <p:nvPr userDrawn="1"/>
          </p:nvSpPr>
          <p:spPr bwMode="auto">
            <a:xfrm>
              <a:off x="5942013" y="2749550"/>
              <a:ext cx="311150" cy="2508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Line 23"/>
            <p:cNvSpPr>
              <a:spLocks noChangeShapeType="1"/>
            </p:cNvSpPr>
            <p:nvPr userDrawn="1"/>
          </p:nvSpPr>
          <p:spPr bwMode="auto">
            <a:xfrm>
              <a:off x="5864225" y="2844800"/>
              <a:ext cx="312738" cy="2492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Line 24"/>
            <p:cNvSpPr>
              <a:spLocks noChangeShapeType="1"/>
            </p:cNvSpPr>
            <p:nvPr userDrawn="1"/>
          </p:nvSpPr>
          <p:spPr bwMode="auto">
            <a:xfrm>
              <a:off x="5789613" y="2940050"/>
              <a:ext cx="311150" cy="2508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Line 25"/>
            <p:cNvSpPr>
              <a:spLocks noChangeShapeType="1"/>
            </p:cNvSpPr>
            <p:nvPr userDrawn="1"/>
          </p:nvSpPr>
          <p:spPr bwMode="auto">
            <a:xfrm flipH="1">
              <a:off x="4926013" y="3370263"/>
              <a:ext cx="76200" cy="7778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Line 26"/>
            <p:cNvSpPr>
              <a:spLocks noChangeShapeType="1"/>
            </p:cNvSpPr>
            <p:nvPr userDrawn="1"/>
          </p:nvSpPr>
          <p:spPr bwMode="auto">
            <a:xfrm flipH="1">
              <a:off x="4745038" y="3551238"/>
              <a:ext cx="76200" cy="7620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Line 27"/>
            <p:cNvSpPr>
              <a:spLocks noChangeShapeType="1"/>
            </p:cNvSpPr>
            <p:nvPr userDrawn="1"/>
          </p:nvSpPr>
          <p:spPr bwMode="auto">
            <a:xfrm>
              <a:off x="4745038" y="3370263"/>
              <a:ext cx="76200" cy="7778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Line 28"/>
            <p:cNvSpPr>
              <a:spLocks noChangeShapeType="1"/>
            </p:cNvSpPr>
            <p:nvPr userDrawn="1"/>
          </p:nvSpPr>
          <p:spPr bwMode="auto">
            <a:xfrm>
              <a:off x="4926013" y="3551238"/>
              <a:ext cx="76200" cy="7620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Line 29"/>
            <p:cNvSpPr>
              <a:spLocks noChangeShapeType="1"/>
            </p:cNvSpPr>
            <p:nvPr userDrawn="1"/>
          </p:nvSpPr>
          <p:spPr bwMode="auto">
            <a:xfrm flipH="1">
              <a:off x="2824163" y="2967038"/>
              <a:ext cx="77788" cy="7620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Line 30"/>
            <p:cNvSpPr>
              <a:spLocks noChangeShapeType="1"/>
            </p:cNvSpPr>
            <p:nvPr userDrawn="1"/>
          </p:nvSpPr>
          <p:spPr bwMode="auto">
            <a:xfrm flipH="1">
              <a:off x="2644775" y="3148013"/>
              <a:ext cx="76200" cy="74613"/>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Line 31"/>
            <p:cNvSpPr>
              <a:spLocks noChangeShapeType="1"/>
            </p:cNvSpPr>
            <p:nvPr userDrawn="1"/>
          </p:nvSpPr>
          <p:spPr bwMode="auto">
            <a:xfrm>
              <a:off x="2644775" y="2967038"/>
              <a:ext cx="76200" cy="7620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Line 32"/>
            <p:cNvSpPr>
              <a:spLocks noChangeShapeType="1"/>
            </p:cNvSpPr>
            <p:nvPr userDrawn="1"/>
          </p:nvSpPr>
          <p:spPr bwMode="auto">
            <a:xfrm>
              <a:off x="2824163" y="3148013"/>
              <a:ext cx="77788" cy="74613"/>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Line 33"/>
            <p:cNvSpPr>
              <a:spLocks noChangeShapeType="1"/>
            </p:cNvSpPr>
            <p:nvPr userDrawn="1"/>
          </p:nvSpPr>
          <p:spPr bwMode="auto">
            <a:xfrm flipH="1">
              <a:off x="9728200" y="2589213"/>
              <a:ext cx="74613" cy="7778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Line 34"/>
            <p:cNvSpPr>
              <a:spLocks noChangeShapeType="1"/>
            </p:cNvSpPr>
            <p:nvPr userDrawn="1"/>
          </p:nvSpPr>
          <p:spPr bwMode="auto">
            <a:xfrm flipH="1">
              <a:off x="9547225" y="2770188"/>
              <a:ext cx="76200" cy="7620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Line 35"/>
            <p:cNvSpPr>
              <a:spLocks noChangeShapeType="1"/>
            </p:cNvSpPr>
            <p:nvPr userDrawn="1"/>
          </p:nvSpPr>
          <p:spPr bwMode="auto">
            <a:xfrm>
              <a:off x="9547225" y="2589213"/>
              <a:ext cx="76200" cy="7778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Line 36"/>
            <p:cNvSpPr>
              <a:spLocks noChangeShapeType="1"/>
            </p:cNvSpPr>
            <p:nvPr userDrawn="1"/>
          </p:nvSpPr>
          <p:spPr bwMode="auto">
            <a:xfrm>
              <a:off x="9728200" y="2770188"/>
              <a:ext cx="74613" cy="7620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Line 37"/>
            <p:cNvSpPr>
              <a:spLocks noChangeShapeType="1"/>
            </p:cNvSpPr>
            <p:nvPr userDrawn="1"/>
          </p:nvSpPr>
          <p:spPr bwMode="auto">
            <a:xfrm flipH="1">
              <a:off x="5354638" y="1201738"/>
              <a:ext cx="76200" cy="7620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Line 38"/>
            <p:cNvSpPr>
              <a:spLocks noChangeShapeType="1"/>
            </p:cNvSpPr>
            <p:nvPr userDrawn="1"/>
          </p:nvSpPr>
          <p:spPr bwMode="auto">
            <a:xfrm flipH="1">
              <a:off x="5173663" y="1381125"/>
              <a:ext cx="77788" cy="7778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Line 39"/>
            <p:cNvSpPr>
              <a:spLocks noChangeShapeType="1"/>
            </p:cNvSpPr>
            <p:nvPr userDrawn="1"/>
          </p:nvSpPr>
          <p:spPr bwMode="auto">
            <a:xfrm>
              <a:off x="5173663" y="1201738"/>
              <a:ext cx="77788" cy="7620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Line 40"/>
            <p:cNvSpPr>
              <a:spLocks noChangeShapeType="1"/>
            </p:cNvSpPr>
            <p:nvPr userDrawn="1"/>
          </p:nvSpPr>
          <p:spPr bwMode="auto">
            <a:xfrm>
              <a:off x="5354638" y="1381125"/>
              <a:ext cx="76200" cy="7778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Oval 41"/>
            <p:cNvSpPr>
              <a:spLocks noChangeArrowheads="1"/>
            </p:cNvSpPr>
            <p:nvPr userDrawn="1"/>
          </p:nvSpPr>
          <p:spPr bwMode="auto">
            <a:xfrm>
              <a:off x="5788025" y="2276475"/>
              <a:ext cx="152400" cy="153988"/>
            </a:xfrm>
            <a:prstGeom prst="ellipse">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2"/>
            <p:cNvSpPr>
              <a:spLocks/>
            </p:cNvSpPr>
            <p:nvPr userDrawn="1"/>
          </p:nvSpPr>
          <p:spPr bwMode="auto">
            <a:xfrm>
              <a:off x="3136900" y="2136775"/>
              <a:ext cx="661988" cy="984250"/>
            </a:xfrm>
            <a:custGeom>
              <a:avLst/>
              <a:gdLst>
                <a:gd name="T0" fmla="*/ 300 w 417"/>
                <a:gd name="T1" fmla="*/ 620 h 620"/>
                <a:gd name="T2" fmla="*/ 0 w 417"/>
                <a:gd name="T3" fmla="*/ 557 h 620"/>
                <a:gd name="T4" fmla="*/ 117 w 417"/>
                <a:gd name="T5" fmla="*/ 0 h 620"/>
                <a:gd name="T6" fmla="*/ 417 w 417"/>
                <a:gd name="T7" fmla="*/ 63 h 620"/>
                <a:gd name="T8" fmla="*/ 328 w 417"/>
                <a:gd name="T9" fmla="*/ 489 h 620"/>
                <a:gd name="T10" fmla="*/ 320 w 417"/>
                <a:gd name="T11" fmla="*/ 522 h 620"/>
              </a:gdLst>
              <a:ahLst/>
              <a:cxnLst>
                <a:cxn ang="0">
                  <a:pos x="T0" y="T1"/>
                </a:cxn>
                <a:cxn ang="0">
                  <a:pos x="T2" y="T3"/>
                </a:cxn>
                <a:cxn ang="0">
                  <a:pos x="T4" y="T5"/>
                </a:cxn>
                <a:cxn ang="0">
                  <a:pos x="T6" y="T7"/>
                </a:cxn>
                <a:cxn ang="0">
                  <a:pos x="T8" y="T9"/>
                </a:cxn>
                <a:cxn ang="0">
                  <a:pos x="T10" y="T11"/>
                </a:cxn>
              </a:cxnLst>
              <a:rect l="0" t="0" r="r" b="b"/>
              <a:pathLst>
                <a:path w="417" h="620">
                  <a:moveTo>
                    <a:pt x="300" y="620"/>
                  </a:moveTo>
                  <a:lnTo>
                    <a:pt x="0" y="557"/>
                  </a:lnTo>
                  <a:lnTo>
                    <a:pt x="117" y="0"/>
                  </a:lnTo>
                  <a:lnTo>
                    <a:pt x="417" y="63"/>
                  </a:lnTo>
                  <a:lnTo>
                    <a:pt x="328" y="489"/>
                  </a:lnTo>
                  <a:lnTo>
                    <a:pt x="320" y="522"/>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3"/>
            <p:cNvSpPr>
              <a:spLocks/>
            </p:cNvSpPr>
            <p:nvPr userDrawn="1"/>
          </p:nvSpPr>
          <p:spPr bwMode="auto">
            <a:xfrm>
              <a:off x="3267075" y="2276475"/>
              <a:ext cx="503238" cy="225425"/>
            </a:xfrm>
            <a:custGeom>
              <a:avLst/>
              <a:gdLst>
                <a:gd name="T0" fmla="*/ 300 w 317"/>
                <a:gd name="T1" fmla="*/ 142 h 142"/>
                <a:gd name="T2" fmla="*/ 0 w 317"/>
                <a:gd name="T3" fmla="*/ 79 h 142"/>
                <a:gd name="T4" fmla="*/ 16 w 317"/>
                <a:gd name="T5" fmla="*/ 0 h 142"/>
                <a:gd name="T6" fmla="*/ 317 w 317"/>
                <a:gd name="T7" fmla="*/ 62 h 142"/>
                <a:gd name="T8" fmla="*/ 300 w 317"/>
                <a:gd name="T9" fmla="*/ 142 h 142"/>
              </a:gdLst>
              <a:ahLst/>
              <a:cxnLst>
                <a:cxn ang="0">
                  <a:pos x="T0" y="T1"/>
                </a:cxn>
                <a:cxn ang="0">
                  <a:pos x="T2" y="T3"/>
                </a:cxn>
                <a:cxn ang="0">
                  <a:pos x="T4" y="T5"/>
                </a:cxn>
                <a:cxn ang="0">
                  <a:pos x="T6" y="T7"/>
                </a:cxn>
                <a:cxn ang="0">
                  <a:pos x="T8" y="T9"/>
                </a:cxn>
              </a:cxnLst>
              <a:rect l="0" t="0" r="r" b="b"/>
              <a:pathLst>
                <a:path w="317" h="142">
                  <a:moveTo>
                    <a:pt x="300" y="142"/>
                  </a:moveTo>
                  <a:lnTo>
                    <a:pt x="0" y="79"/>
                  </a:lnTo>
                  <a:lnTo>
                    <a:pt x="16" y="0"/>
                  </a:lnTo>
                  <a:lnTo>
                    <a:pt x="317" y="62"/>
                  </a:lnTo>
                  <a:lnTo>
                    <a:pt x="300" y="142"/>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44"/>
            <p:cNvSpPr>
              <a:spLocks noChangeShapeType="1"/>
            </p:cNvSpPr>
            <p:nvPr userDrawn="1"/>
          </p:nvSpPr>
          <p:spPr bwMode="auto">
            <a:xfrm>
              <a:off x="3332163" y="2349500"/>
              <a:ext cx="371475" cy="7778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5"/>
            <p:cNvSpPr>
              <a:spLocks/>
            </p:cNvSpPr>
            <p:nvPr userDrawn="1"/>
          </p:nvSpPr>
          <p:spPr bwMode="auto">
            <a:xfrm>
              <a:off x="3392488" y="1563688"/>
              <a:ext cx="190500" cy="192088"/>
            </a:xfrm>
            <a:custGeom>
              <a:avLst/>
              <a:gdLst>
                <a:gd name="T0" fmla="*/ 60 w 120"/>
                <a:gd name="T1" fmla="*/ 121 h 121"/>
                <a:gd name="T2" fmla="*/ 0 w 120"/>
                <a:gd name="T3" fmla="*/ 61 h 121"/>
                <a:gd name="T4" fmla="*/ 60 w 120"/>
                <a:gd name="T5" fmla="*/ 0 h 121"/>
                <a:gd name="T6" fmla="*/ 120 w 120"/>
                <a:gd name="T7" fmla="*/ 61 h 121"/>
                <a:gd name="T8" fmla="*/ 60 w 120"/>
                <a:gd name="T9" fmla="*/ 121 h 121"/>
              </a:gdLst>
              <a:ahLst/>
              <a:cxnLst>
                <a:cxn ang="0">
                  <a:pos x="T0" y="T1"/>
                </a:cxn>
                <a:cxn ang="0">
                  <a:pos x="T2" y="T3"/>
                </a:cxn>
                <a:cxn ang="0">
                  <a:pos x="T4" y="T5"/>
                </a:cxn>
                <a:cxn ang="0">
                  <a:pos x="T6" y="T7"/>
                </a:cxn>
                <a:cxn ang="0">
                  <a:pos x="T8" y="T9"/>
                </a:cxn>
              </a:cxnLst>
              <a:rect l="0" t="0" r="r" b="b"/>
              <a:pathLst>
                <a:path w="120" h="121">
                  <a:moveTo>
                    <a:pt x="60" y="121"/>
                  </a:moveTo>
                  <a:lnTo>
                    <a:pt x="0" y="61"/>
                  </a:lnTo>
                  <a:lnTo>
                    <a:pt x="60" y="0"/>
                  </a:lnTo>
                  <a:lnTo>
                    <a:pt x="120" y="61"/>
                  </a:lnTo>
                  <a:lnTo>
                    <a:pt x="60" y="121"/>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6"/>
            <p:cNvSpPr>
              <a:spLocks/>
            </p:cNvSpPr>
            <p:nvPr userDrawn="1"/>
          </p:nvSpPr>
          <p:spPr bwMode="auto">
            <a:xfrm>
              <a:off x="5721350" y="1497013"/>
              <a:ext cx="190500" cy="192088"/>
            </a:xfrm>
            <a:custGeom>
              <a:avLst/>
              <a:gdLst>
                <a:gd name="T0" fmla="*/ 59 w 120"/>
                <a:gd name="T1" fmla="*/ 121 h 121"/>
                <a:gd name="T2" fmla="*/ 0 w 120"/>
                <a:gd name="T3" fmla="*/ 60 h 121"/>
                <a:gd name="T4" fmla="*/ 59 w 120"/>
                <a:gd name="T5" fmla="*/ 0 h 121"/>
                <a:gd name="T6" fmla="*/ 120 w 120"/>
                <a:gd name="T7" fmla="*/ 60 h 121"/>
                <a:gd name="T8" fmla="*/ 59 w 120"/>
                <a:gd name="T9" fmla="*/ 121 h 121"/>
              </a:gdLst>
              <a:ahLst/>
              <a:cxnLst>
                <a:cxn ang="0">
                  <a:pos x="T0" y="T1"/>
                </a:cxn>
                <a:cxn ang="0">
                  <a:pos x="T2" y="T3"/>
                </a:cxn>
                <a:cxn ang="0">
                  <a:pos x="T4" y="T5"/>
                </a:cxn>
                <a:cxn ang="0">
                  <a:pos x="T6" y="T7"/>
                </a:cxn>
                <a:cxn ang="0">
                  <a:pos x="T8" y="T9"/>
                </a:cxn>
              </a:cxnLst>
              <a:rect l="0" t="0" r="r" b="b"/>
              <a:pathLst>
                <a:path w="120" h="121">
                  <a:moveTo>
                    <a:pt x="59" y="121"/>
                  </a:moveTo>
                  <a:lnTo>
                    <a:pt x="0" y="60"/>
                  </a:lnTo>
                  <a:lnTo>
                    <a:pt x="59" y="0"/>
                  </a:lnTo>
                  <a:lnTo>
                    <a:pt x="120" y="60"/>
                  </a:lnTo>
                  <a:lnTo>
                    <a:pt x="59" y="121"/>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7"/>
            <p:cNvSpPr>
              <a:spLocks/>
            </p:cNvSpPr>
            <p:nvPr userDrawn="1"/>
          </p:nvSpPr>
          <p:spPr bwMode="auto">
            <a:xfrm>
              <a:off x="2513013" y="3328988"/>
              <a:ext cx="684213" cy="350838"/>
            </a:xfrm>
            <a:custGeom>
              <a:avLst/>
              <a:gdLst>
                <a:gd name="T0" fmla="*/ 322 w 431"/>
                <a:gd name="T1" fmla="*/ 104 h 221"/>
                <a:gd name="T2" fmla="*/ 25 w 431"/>
                <a:gd name="T3" fmla="*/ 221 h 221"/>
                <a:gd name="T4" fmla="*/ 0 w 431"/>
                <a:gd name="T5" fmla="*/ 158 h 221"/>
                <a:gd name="T6" fmla="*/ 406 w 431"/>
                <a:gd name="T7" fmla="*/ 0 h 221"/>
                <a:gd name="T8" fmla="*/ 431 w 431"/>
                <a:gd name="T9" fmla="*/ 62 h 221"/>
                <a:gd name="T10" fmla="*/ 381 w 431"/>
                <a:gd name="T11" fmla="*/ 81 h 221"/>
              </a:gdLst>
              <a:ahLst/>
              <a:cxnLst>
                <a:cxn ang="0">
                  <a:pos x="T0" y="T1"/>
                </a:cxn>
                <a:cxn ang="0">
                  <a:pos x="T2" y="T3"/>
                </a:cxn>
                <a:cxn ang="0">
                  <a:pos x="T4" y="T5"/>
                </a:cxn>
                <a:cxn ang="0">
                  <a:pos x="T6" y="T7"/>
                </a:cxn>
                <a:cxn ang="0">
                  <a:pos x="T8" y="T9"/>
                </a:cxn>
                <a:cxn ang="0">
                  <a:pos x="T10" y="T11"/>
                </a:cxn>
              </a:cxnLst>
              <a:rect l="0" t="0" r="r" b="b"/>
              <a:pathLst>
                <a:path w="431" h="221">
                  <a:moveTo>
                    <a:pt x="322" y="104"/>
                  </a:moveTo>
                  <a:lnTo>
                    <a:pt x="25" y="221"/>
                  </a:lnTo>
                  <a:lnTo>
                    <a:pt x="0" y="158"/>
                  </a:lnTo>
                  <a:lnTo>
                    <a:pt x="406" y="0"/>
                  </a:lnTo>
                  <a:lnTo>
                    <a:pt x="431" y="62"/>
                  </a:lnTo>
                  <a:lnTo>
                    <a:pt x="381" y="81"/>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48"/>
            <p:cNvSpPr>
              <a:spLocks noChangeShapeType="1"/>
            </p:cNvSpPr>
            <p:nvPr userDrawn="1"/>
          </p:nvSpPr>
          <p:spPr bwMode="auto">
            <a:xfrm>
              <a:off x="2767013" y="3479800"/>
              <a:ext cx="38100" cy="10160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9"/>
            <p:cNvSpPr>
              <a:spLocks/>
            </p:cNvSpPr>
            <p:nvPr userDrawn="1"/>
          </p:nvSpPr>
          <p:spPr bwMode="auto">
            <a:xfrm>
              <a:off x="2405063" y="3579813"/>
              <a:ext cx="147638" cy="100013"/>
            </a:xfrm>
            <a:custGeom>
              <a:avLst/>
              <a:gdLst>
                <a:gd name="T0" fmla="*/ 68 w 93"/>
                <a:gd name="T1" fmla="*/ 0 h 63"/>
                <a:gd name="T2" fmla="*/ 0 w 93"/>
                <a:gd name="T3" fmla="*/ 63 h 63"/>
                <a:gd name="T4" fmla="*/ 93 w 93"/>
                <a:gd name="T5" fmla="*/ 63 h 63"/>
              </a:gdLst>
              <a:ahLst/>
              <a:cxnLst>
                <a:cxn ang="0">
                  <a:pos x="T0" y="T1"/>
                </a:cxn>
                <a:cxn ang="0">
                  <a:pos x="T2" y="T3"/>
                </a:cxn>
                <a:cxn ang="0">
                  <a:pos x="T4" y="T5"/>
                </a:cxn>
              </a:cxnLst>
              <a:rect l="0" t="0" r="r" b="b"/>
              <a:pathLst>
                <a:path w="93" h="63">
                  <a:moveTo>
                    <a:pt x="68" y="0"/>
                  </a:moveTo>
                  <a:lnTo>
                    <a:pt x="0" y="63"/>
                  </a:lnTo>
                  <a:lnTo>
                    <a:pt x="93" y="63"/>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0"/>
            <p:cNvSpPr>
              <a:spLocks/>
            </p:cNvSpPr>
            <p:nvPr userDrawn="1"/>
          </p:nvSpPr>
          <p:spPr bwMode="auto">
            <a:xfrm>
              <a:off x="7794625" y="3016250"/>
              <a:ext cx="333375" cy="422275"/>
            </a:xfrm>
            <a:custGeom>
              <a:avLst/>
              <a:gdLst>
                <a:gd name="T0" fmla="*/ 211 w 229"/>
                <a:gd name="T1" fmla="*/ 156 h 289"/>
                <a:gd name="T2" fmla="*/ 190 w 229"/>
                <a:gd name="T3" fmla="*/ 78 h 289"/>
                <a:gd name="T4" fmla="*/ 78 w 229"/>
                <a:gd name="T5" fmla="*/ 13 h 289"/>
                <a:gd name="T6" fmla="*/ 12 w 229"/>
                <a:gd name="T7" fmla="*/ 125 h 289"/>
                <a:gd name="T8" fmla="*/ 44 w 229"/>
                <a:gd name="T9" fmla="*/ 244 h 289"/>
                <a:gd name="T10" fmla="*/ 109 w 229"/>
                <a:gd name="T11" fmla="*/ 282 h 289"/>
                <a:gd name="T12" fmla="*/ 184 w 229"/>
                <a:gd name="T13" fmla="*/ 262 h 289"/>
                <a:gd name="T14" fmla="*/ 221 w 229"/>
                <a:gd name="T15" fmla="*/ 197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89">
                  <a:moveTo>
                    <a:pt x="211" y="156"/>
                  </a:moveTo>
                  <a:cubicBezTo>
                    <a:pt x="190" y="78"/>
                    <a:pt x="190" y="78"/>
                    <a:pt x="190" y="78"/>
                  </a:cubicBezTo>
                  <a:cubicBezTo>
                    <a:pt x="177" y="29"/>
                    <a:pt x="127" y="0"/>
                    <a:pt x="78" y="13"/>
                  </a:cubicBezTo>
                  <a:cubicBezTo>
                    <a:pt x="29" y="26"/>
                    <a:pt x="0" y="76"/>
                    <a:pt x="12" y="125"/>
                  </a:cubicBezTo>
                  <a:cubicBezTo>
                    <a:pt x="44" y="244"/>
                    <a:pt x="44" y="244"/>
                    <a:pt x="44" y="244"/>
                  </a:cubicBezTo>
                  <a:cubicBezTo>
                    <a:pt x="51" y="272"/>
                    <a:pt x="80" y="289"/>
                    <a:pt x="109" y="282"/>
                  </a:cubicBezTo>
                  <a:cubicBezTo>
                    <a:pt x="184" y="262"/>
                    <a:pt x="184" y="262"/>
                    <a:pt x="184" y="262"/>
                  </a:cubicBezTo>
                  <a:cubicBezTo>
                    <a:pt x="212" y="255"/>
                    <a:pt x="229" y="225"/>
                    <a:pt x="221" y="197"/>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1"/>
            <p:cNvSpPr>
              <a:spLocks/>
            </p:cNvSpPr>
            <p:nvPr userDrawn="1"/>
          </p:nvSpPr>
          <p:spPr bwMode="auto">
            <a:xfrm>
              <a:off x="7872413" y="2387600"/>
              <a:ext cx="255588" cy="773113"/>
            </a:xfrm>
            <a:custGeom>
              <a:avLst/>
              <a:gdLst>
                <a:gd name="T0" fmla="*/ 47 w 175"/>
                <a:gd name="T1" fmla="*/ 529 h 529"/>
                <a:gd name="T2" fmla="*/ 24 w 175"/>
                <a:gd name="T3" fmla="*/ 443 h 529"/>
                <a:gd name="T4" fmla="*/ 14 w 175"/>
                <a:gd name="T5" fmla="*/ 399 h 529"/>
                <a:gd name="T6" fmla="*/ 84 w 175"/>
                <a:gd name="T7" fmla="*/ 256 h 529"/>
                <a:gd name="T8" fmla="*/ 84 w 175"/>
                <a:gd name="T9" fmla="*/ 256 h 529"/>
                <a:gd name="T10" fmla="*/ 150 w 175"/>
                <a:gd name="T11" fmla="*/ 94 h 529"/>
                <a:gd name="T12" fmla="*/ 112 w 175"/>
                <a:gd name="T13" fmla="*/ 0 h 529"/>
              </a:gdLst>
              <a:ahLst/>
              <a:cxnLst>
                <a:cxn ang="0">
                  <a:pos x="T0" y="T1"/>
                </a:cxn>
                <a:cxn ang="0">
                  <a:pos x="T2" y="T3"/>
                </a:cxn>
                <a:cxn ang="0">
                  <a:pos x="T4" y="T5"/>
                </a:cxn>
                <a:cxn ang="0">
                  <a:pos x="T6" y="T7"/>
                </a:cxn>
                <a:cxn ang="0">
                  <a:pos x="T8" y="T9"/>
                </a:cxn>
                <a:cxn ang="0">
                  <a:pos x="T10" y="T11"/>
                </a:cxn>
                <a:cxn ang="0">
                  <a:pos x="T12" y="T13"/>
                </a:cxn>
              </a:cxnLst>
              <a:rect l="0" t="0" r="r" b="b"/>
              <a:pathLst>
                <a:path w="175" h="529">
                  <a:moveTo>
                    <a:pt x="47" y="529"/>
                  </a:moveTo>
                  <a:cubicBezTo>
                    <a:pt x="24" y="443"/>
                    <a:pt x="24" y="443"/>
                    <a:pt x="24" y="443"/>
                  </a:cubicBezTo>
                  <a:cubicBezTo>
                    <a:pt x="14" y="399"/>
                    <a:pt x="14" y="399"/>
                    <a:pt x="14" y="399"/>
                  </a:cubicBezTo>
                  <a:cubicBezTo>
                    <a:pt x="0" y="341"/>
                    <a:pt x="29" y="280"/>
                    <a:pt x="84" y="256"/>
                  </a:cubicBezTo>
                  <a:cubicBezTo>
                    <a:pt x="84" y="256"/>
                    <a:pt x="84" y="256"/>
                    <a:pt x="84" y="256"/>
                  </a:cubicBezTo>
                  <a:cubicBezTo>
                    <a:pt x="146" y="228"/>
                    <a:pt x="175" y="157"/>
                    <a:pt x="150" y="94"/>
                  </a:cubicBezTo>
                  <a:cubicBezTo>
                    <a:pt x="112" y="0"/>
                    <a:pt x="112" y="0"/>
                    <a:pt x="112" y="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2"/>
            <p:cNvSpPr>
              <a:spLocks/>
            </p:cNvSpPr>
            <p:nvPr userDrawn="1"/>
          </p:nvSpPr>
          <p:spPr bwMode="auto">
            <a:xfrm>
              <a:off x="7824788" y="3176588"/>
              <a:ext cx="258763" cy="66675"/>
            </a:xfrm>
            <a:custGeom>
              <a:avLst/>
              <a:gdLst>
                <a:gd name="T0" fmla="*/ 0 w 177"/>
                <a:gd name="T1" fmla="*/ 46 h 46"/>
                <a:gd name="T2" fmla="*/ 177 w 177"/>
                <a:gd name="T3" fmla="*/ 0 h 46"/>
              </a:gdLst>
              <a:ahLst/>
              <a:cxnLst>
                <a:cxn ang="0">
                  <a:pos x="T0" y="T1"/>
                </a:cxn>
                <a:cxn ang="0">
                  <a:pos x="T2" y="T3"/>
                </a:cxn>
              </a:cxnLst>
              <a:rect l="0" t="0" r="r" b="b"/>
              <a:pathLst>
                <a:path w="177" h="46">
                  <a:moveTo>
                    <a:pt x="0" y="46"/>
                  </a:moveTo>
                  <a:cubicBezTo>
                    <a:pt x="3" y="46"/>
                    <a:pt x="177" y="0"/>
                    <a:pt x="177" y="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3"/>
            <p:cNvSpPr>
              <a:spLocks/>
            </p:cNvSpPr>
            <p:nvPr userDrawn="1"/>
          </p:nvSpPr>
          <p:spPr bwMode="auto">
            <a:xfrm>
              <a:off x="6515100" y="2436813"/>
              <a:ext cx="1176338" cy="563563"/>
            </a:xfrm>
            <a:custGeom>
              <a:avLst/>
              <a:gdLst>
                <a:gd name="T0" fmla="*/ 707 w 741"/>
                <a:gd name="T1" fmla="*/ 332 h 355"/>
                <a:gd name="T2" fmla="*/ 704 w 741"/>
                <a:gd name="T3" fmla="*/ 355 h 355"/>
                <a:gd name="T4" fmla="*/ 0 w 741"/>
                <a:gd name="T5" fmla="*/ 243 h 355"/>
                <a:gd name="T6" fmla="*/ 38 w 741"/>
                <a:gd name="T7" fmla="*/ 0 h 355"/>
                <a:gd name="T8" fmla="*/ 741 w 741"/>
                <a:gd name="T9" fmla="*/ 111 h 355"/>
                <a:gd name="T10" fmla="*/ 715 w 741"/>
                <a:gd name="T11" fmla="*/ 282 h 355"/>
              </a:gdLst>
              <a:ahLst/>
              <a:cxnLst>
                <a:cxn ang="0">
                  <a:pos x="T0" y="T1"/>
                </a:cxn>
                <a:cxn ang="0">
                  <a:pos x="T2" y="T3"/>
                </a:cxn>
                <a:cxn ang="0">
                  <a:pos x="T4" y="T5"/>
                </a:cxn>
                <a:cxn ang="0">
                  <a:pos x="T6" y="T7"/>
                </a:cxn>
                <a:cxn ang="0">
                  <a:pos x="T8" y="T9"/>
                </a:cxn>
                <a:cxn ang="0">
                  <a:pos x="T10" y="T11"/>
                </a:cxn>
              </a:cxnLst>
              <a:rect l="0" t="0" r="r" b="b"/>
              <a:pathLst>
                <a:path w="741" h="355">
                  <a:moveTo>
                    <a:pt x="707" y="332"/>
                  </a:moveTo>
                  <a:lnTo>
                    <a:pt x="704" y="355"/>
                  </a:lnTo>
                  <a:lnTo>
                    <a:pt x="0" y="243"/>
                  </a:lnTo>
                  <a:lnTo>
                    <a:pt x="38" y="0"/>
                  </a:lnTo>
                  <a:lnTo>
                    <a:pt x="741" y="111"/>
                  </a:lnTo>
                  <a:lnTo>
                    <a:pt x="715" y="282"/>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54"/>
            <p:cNvSpPr>
              <a:spLocks/>
            </p:cNvSpPr>
            <p:nvPr userDrawn="1"/>
          </p:nvSpPr>
          <p:spPr bwMode="auto">
            <a:xfrm>
              <a:off x="6621463" y="2505075"/>
              <a:ext cx="271463" cy="107950"/>
            </a:xfrm>
            <a:custGeom>
              <a:avLst/>
              <a:gdLst>
                <a:gd name="T0" fmla="*/ 165 w 171"/>
                <a:gd name="T1" fmla="*/ 68 h 68"/>
                <a:gd name="T2" fmla="*/ 0 w 171"/>
                <a:gd name="T3" fmla="*/ 42 h 68"/>
                <a:gd name="T4" fmla="*/ 7 w 171"/>
                <a:gd name="T5" fmla="*/ 0 h 68"/>
                <a:gd name="T6" fmla="*/ 171 w 171"/>
                <a:gd name="T7" fmla="*/ 26 h 68"/>
                <a:gd name="T8" fmla="*/ 165 w 171"/>
                <a:gd name="T9" fmla="*/ 68 h 68"/>
              </a:gdLst>
              <a:ahLst/>
              <a:cxnLst>
                <a:cxn ang="0">
                  <a:pos x="T0" y="T1"/>
                </a:cxn>
                <a:cxn ang="0">
                  <a:pos x="T2" y="T3"/>
                </a:cxn>
                <a:cxn ang="0">
                  <a:pos x="T4" y="T5"/>
                </a:cxn>
                <a:cxn ang="0">
                  <a:pos x="T6" y="T7"/>
                </a:cxn>
                <a:cxn ang="0">
                  <a:pos x="T8" y="T9"/>
                </a:cxn>
              </a:cxnLst>
              <a:rect l="0" t="0" r="r" b="b"/>
              <a:pathLst>
                <a:path w="171" h="68">
                  <a:moveTo>
                    <a:pt x="165" y="68"/>
                  </a:moveTo>
                  <a:lnTo>
                    <a:pt x="0" y="42"/>
                  </a:lnTo>
                  <a:lnTo>
                    <a:pt x="7" y="0"/>
                  </a:lnTo>
                  <a:lnTo>
                    <a:pt x="171" y="26"/>
                  </a:lnTo>
                  <a:lnTo>
                    <a:pt x="165" y="68"/>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5"/>
            <p:cNvSpPr>
              <a:spLocks/>
            </p:cNvSpPr>
            <p:nvPr userDrawn="1"/>
          </p:nvSpPr>
          <p:spPr bwMode="auto">
            <a:xfrm>
              <a:off x="6940550" y="2554288"/>
              <a:ext cx="82550" cy="82550"/>
            </a:xfrm>
            <a:custGeom>
              <a:avLst/>
              <a:gdLst>
                <a:gd name="T0" fmla="*/ 44 w 52"/>
                <a:gd name="T1" fmla="*/ 52 h 52"/>
                <a:gd name="T2" fmla="*/ 0 w 52"/>
                <a:gd name="T3" fmla="*/ 44 h 52"/>
                <a:gd name="T4" fmla="*/ 8 w 52"/>
                <a:gd name="T5" fmla="*/ 0 h 52"/>
                <a:gd name="T6" fmla="*/ 52 w 52"/>
                <a:gd name="T7" fmla="*/ 8 h 52"/>
                <a:gd name="T8" fmla="*/ 44 w 52"/>
                <a:gd name="T9" fmla="*/ 52 h 52"/>
              </a:gdLst>
              <a:ahLst/>
              <a:cxnLst>
                <a:cxn ang="0">
                  <a:pos x="T0" y="T1"/>
                </a:cxn>
                <a:cxn ang="0">
                  <a:pos x="T2" y="T3"/>
                </a:cxn>
                <a:cxn ang="0">
                  <a:pos x="T4" y="T5"/>
                </a:cxn>
                <a:cxn ang="0">
                  <a:pos x="T6" y="T7"/>
                </a:cxn>
                <a:cxn ang="0">
                  <a:pos x="T8" y="T9"/>
                </a:cxn>
              </a:cxnLst>
              <a:rect l="0" t="0" r="r" b="b"/>
              <a:pathLst>
                <a:path w="52" h="52">
                  <a:moveTo>
                    <a:pt x="44" y="52"/>
                  </a:moveTo>
                  <a:lnTo>
                    <a:pt x="0" y="44"/>
                  </a:lnTo>
                  <a:lnTo>
                    <a:pt x="8" y="0"/>
                  </a:lnTo>
                  <a:lnTo>
                    <a:pt x="52" y="8"/>
                  </a:lnTo>
                  <a:lnTo>
                    <a:pt x="44" y="52"/>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6"/>
            <p:cNvSpPr>
              <a:spLocks/>
            </p:cNvSpPr>
            <p:nvPr userDrawn="1"/>
          </p:nvSpPr>
          <p:spPr bwMode="auto">
            <a:xfrm>
              <a:off x="7059613" y="2573338"/>
              <a:ext cx="80963" cy="82550"/>
            </a:xfrm>
            <a:custGeom>
              <a:avLst/>
              <a:gdLst>
                <a:gd name="T0" fmla="*/ 44 w 51"/>
                <a:gd name="T1" fmla="*/ 52 h 52"/>
                <a:gd name="T2" fmla="*/ 0 w 51"/>
                <a:gd name="T3" fmla="*/ 44 h 52"/>
                <a:gd name="T4" fmla="*/ 7 w 51"/>
                <a:gd name="T5" fmla="*/ 0 h 52"/>
                <a:gd name="T6" fmla="*/ 51 w 51"/>
                <a:gd name="T7" fmla="*/ 7 h 52"/>
                <a:gd name="T8" fmla="*/ 44 w 51"/>
                <a:gd name="T9" fmla="*/ 52 h 52"/>
              </a:gdLst>
              <a:ahLst/>
              <a:cxnLst>
                <a:cxn ang="0">
                  <a:pos x="T0" y="T1"/>
                </a:cxn>
                <a:cxn ang="0">
                  <a:pos x="T2" y="T3"/>
                </a:cxn>
                <a:cxn ang="0">
                  <a:pos x="T4" y="T5"/>
                </a:cxn>
                <a:cxn ang="0">
                  <a:pos x="T6" y="T7"/>
                </a:cxn>
                <a:cxn ang="0">
                  <a:pos x="T8" y="T9"/>
                </a:cxn>
              </a:cxnLst>
              <a:rect l="0" t="0" r="r" b="b"/>
              <a:pathLst>
                <a:path w="51" h="52">
                  <a:moveTo>
                    <a:pt x="44" y="52"/>
                  </a:moveTo>
                  <a:lnTo>
                    <a:pt x="0" y="44"/>
                  </a:lnTo>
                  <a:lnTo>
                    <a:pt x="7" y="0"/>
                  </a:lnTo>
                  <a:lnTo>
                    <a:pt x="51" y="7"/>
                  </a:lnTo>
                  <a:lnTo>
                    <a:pt x="44" y="52"/>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7"/>
            <p:cNvSpPr>
              <a:spLocks/>
            </p:cNvSpPr>
            <p:nvPr userDrawn="1"/>
          </p:nvSpPr>
          <p:spPr bwMode="auto">
            <a:xfrm>
              <a:off x="7177088" y="2592388"/>
              <a:ext cx="82550" cy="80963"/>
            </a:xfrm>
            <a:custGeom>
              <a:avLst/>
              <a:gdLst>
                <a:gd name="T0" fmla="*/ 44 w 52"/>
                <a:gd name="T1" fmla="*/ 51 h 51"/>
                <a:gd name="T2" fmla="*/ 0 w 52"/>
                <a:gd name="T3" fmla="*/ 44 h 51"/>
                <a:gd name="T4" fmla="*/ 7 w 52"/>
                <a:gd name="T5" fmla="*/ 0 h 51"/>
                <a:gd name="T6" fmla="*/ 52 w 52"/>
                <a:gd name="T7" fmla="*/ 7 h 51"/>
                <a:gd name="T8" fmla="*/ 44 w 52"/>
                <a:gd name="T9" fmla="*/ 51 h 51"/>
              </a:gdLst>
              <a:ahLst/>
              <a:cxnLst>
                <a:cxn ang="0">
                  <a:pos x="T0" y="T1"/>
                </a:cxn>
                <a:cxn ang="0">
                  <a:pos x="T2" y="T3"/>
                </a:cxn>
                <a:cxn ang="0">
                  <a:pos x="T4" y="T5"/>
                </a:cxn>
                <a:cxn ang="0">
                  <a:pos x="T6" y="T7"/>
                </a:cxn>
                <a:cxn ang="0">
                  <a:pos x="T8" y="T9"/>
                </a:cxn>
              </a:cxnLst>
              <a:rect l="0" t="0" r="r" b="b"/>
              <a:pathLst>
                <a:path w="52" h="51">
                  <a:moveTo>
                    <a:pt x="44" y="51"/>
                  </a:moveTo>
                  <a:lnTo>
                    <a:pt x="0" y="44"/>
                  </a:lnTo>
                  <a:lnTo>
                    <a:pt x="7" y="0"/>
                  </a:lnTo>
                  <a:lnTo>
                    <a:pt x="52" y="7"/>
                  </a:lnTo>
                  <a:lnTo>
                    <a:pt x="44" y="51"/>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8"/>
            <p:cNvSpPr>
              <a:spLocks/>
            </p:cNvSpPr>
            <p:nvPr userDrawn="1"/>
          </p:nvSpPr>
          <p:spPr bwMode="auto">
            <a:xfrm>
              <a:off x="7296150" y="2611438"/>
              <a:ext cx="80963" cy="80963"/>
            </a:xfrm>
            <a:custGeom>
              <a:avLst/>
              <a:gdLst>
                <a:gd name="T0" fmla="*/ 44 w 51"/>
                <a:gd name="T1" fmla="*/ 51 h 51"/>
                <a:gd name="T2" fmla="*/ 0 w 51"/>
                <a:gd name="T3" fmla="*/ 44 h 51"/>
                <a:gd name="T4" fmla="*/ 7 w 51"/>
                <a:gd name="T5" fmla="*/ 0 h 51"/>
                <a:gd name="T6" fmla="*/ 51 w 51"/>
                <a:gd name="T7" fmla="*/ 6 h 51"/>
                <a:gd name="T8" fmla="*/ 44 w 51"/>
                <a:gd name="T9" fmla="*/ 51 h 51"/>
              </a:gdLst>
              <a:ahLst/>
              <a:cxnLst>
                <a:cxn ang="0">
                  <a:pos x="T0" y="T1"/>
                </a:cxn>
                <a:cxn ang="0">
                  <a:pos x="T2" y="T3"/>
                </a:cxn>
                <a:cxn ang="0">
                  <a:pos x="T4" y="T5"/>
                </a:cxn>
                <a:cxn ang="0">
                  <a:pos x="T6" y="T7"/>
                </a:cxn>
                <a:cxn ang="0">
                  <a:pos x="T8" y="T9"/>
                </a:cxn>
              </a:cxnLst>
              <a:rect l="0" t="0" r="r" b="b"/>
              <a:pathLst>
                <a:path w="51" h="51">
                  <a:moveTo>
                    <a:pt x="44" y="51"/>
                  </a:moveTo>
                  <a:lnTo>
                    <a:pt x="0" y="44"/>
                  </a:lnTo>
                  <a:lnTo>
                    <a:pt x="7" y="0"/>
                  </a:lnTo>
                  <a:lnTo>
                    <a:pt x="51" y="6"/>
                  </a:lnTo>
                  <a:lnTo>
                    <a:pt x="44" y="51"/>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9"/>
            <p:cNvSpPr>
              <a:spLocks/>
            </p:cNvSpPr>
            <p:nvPr userDrawn="1"/>
          </p:nvSpPr>
          <p:spPr bwMode="auto">
            <a:xfrm>
              <a:off x="7413625" y="2628900"/>
              <a:ext cx="80963" cy="82550"/>
            </a:xfrm>
            <a:custGeom>
              <a:avLst/>
              <a:gdLst>
                <a:gd name="T0" fmla="*/ 45 w 51"/>
                <a:gd name="T1" fmla="*/ 52 h 52"/>
                <a:gd name="T2" fmla="*/ 0 w 51"/>
                <a:gd name="T3" fmla="*/ 44 h 52"/>
                <a:gd name="T4" fmla="*/ 7 w 51"/>
                <a:gd name="T5" fmla="*/ 0 h 52"/>
                <a:gd name="T6" fmla="*/ 51 w 51"/>
                <a:gd name="T7" fmla="*/ 7 h 52"/>
                <a:gd name="T8" fmla="*/ 45 w 51"/>
                <a:gd name="T9" fmla="*/ 52 h 52"/>
              </a:gdLst>
              <a:ahLst/>
              <a:cxnLst>
                <a:cxn ang="0">
                  <a:pos x="T0" y="T1"/>
                </a:cxn>
                <a:cxn ang="0">
                  <a:pos x="T2" y="T3"/>
                </a:cxn>
                <a:cxn ang="0">
                  <a:pos x="T4" y="T5"/>
                </a:cxn>
                <a:cxn ang="0">
                  <a:pos x="T6" y="T7"/>
                </a:cxn>
                <a:cxn ang="0">
                  <a:pos x="T8" y="T9"/>
                </a:cxn>
              </a:cxnLst>
              <a:rect l="0" t="0" r="r" b="b"/>
              <a:pathLst>
                <a:path w="51" h="52">
                  <a:moveTo>
                    <a:pt x="45" y="52"/>
                  </a:moveTo>
                  <a:lnTo>
                    <a:pt x="0" y="44"/>
                  </a:lnTo>
                  <a:lnTo>
                    <a:pt x="7" y="0"/>
                  </a:lnTo>
                  <a:lnTo>
                    <a:pt x="51" y="7"/>
                  </a:lnTo>
                  <a:lnTo>
                    <a:pt x="45" y="52"/>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0"/>
            <p:cNvSpPr>
              <a:spLocks/>
            </p:cNvSpPr>
            <p:nvPr userDrawn="1"/>
          </p:nvSpPr>
          <p:spPr bwMode="auto">
            <a:xfrm>
              <a:off x="6919913" y="2682875"/>
              <a:ext cx="82550" cy="80963"/>
            </a:xfrm>
            <a:custGeom>
              <a:avLst/>
              <a:gdLst>
                <a:gd name="T0" fmla="*/ 45 w 52"/>
                <a:gd name="T1" fmla="*/ 51 h 51"/>
                <a:gd name="T2" fmla="*/ 0 w 52"/>
                <a:gd name="T3" fmla="*/ 44 h 51"/>
                <a:gd name="T4" fmla="*/ 8 w 52"/>
                <a:gd name="T5" fmla="*/ 0 h 51"/>
                <a:gd name="T6" fmla="*/ 52 w 52"/>
                <a:gd name="T7" fmla="*/ 7 h 51"/>
                <a:gd name="T8" fmla="*/ 45 w 52"/>
                <a:gd name="T9" fmla="*/ 51 h 51"/>
              </a:gdLst>
              <a:ahLst/>
              <a:cxnLst>
                <a:cxn ang="0">
                  <a:pos x="T0" y="T1"/>
                </a:cxn>
                <a:cxn ang="0">
                  <a:pos x="T2" y="T3"/>
                </a:cxn>
                <a:cxn ang="0">
                  <a:pos x="T4" y="T5"/>
                </a:cxn>
                <a:cxn ang="0">
                  <a:pos x="T6" y="T7"/>
                </a:cxn>
                <a:cxn ang="0">
                  <a:pos x="T8" y="T9"/>
                </a:cxn>
              </a:cxnLst>
              <a:rect l="0" t="0" r="r" b="b"/>
              <a:pathLst>
                <a:path w="52" h="51">
                  <a:moveTo>
                    <a:pt x="45" y="51"/>
                  </a:moveTo>
                  <a:lnTo>
                    <a:pt x="0" y="44"/>
                  </a:lnTo>
                  <a:lnTo>
                    <a:pt x="8" y="0"/>
                  </a:lnTo>
                  <a:lnTo>
                    <a:pt x="52" y="7"/>
                  </a:lnTo>
                  <a:lnTo>
                    <a:pt x="45" y="51"/>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1"/>
            <p:cNvSpPr>
              <a:spLocks/>
            </p:cNvSpPr>
            <p:nvPr userDrawn="1"/>
          </p:nvSpPr>
          <p:spPr bwMode="auto">
            <a:xfrm>
              <a:off x="7038975" y="2700338"/>
              <a:ext cx="80963" cy="82550"/>
            </a:xfrm>
            <a:custGeom>
              <a:avLst/>
              <a:gdLst>
                <a:gd name="T0" fmla="*/ 44 w 51"/>
                <a:gd name="T1" fmla="*/ 52 h 52"/>
                <a:gd name="T2" fmla="*/ 0 w 51"/>
                <a:gd name="T3" fmla="*/ 44 h 52"/>
                <a:gd name="T4" fmla="*/ 7 w 51"/>
                <a:gd name="T5" fmla="*/ 0 h 52"/>
                <a:gd name="T6" fmla="*/ 51 w 51"/>
                <a:gd name="T7" fmla="*/ 7 h 52"/>
                <a:gd name="T8" fmla="*/ 44 w 51"/>
                <a:gd name="T9" fmla="*/ 52 h 52"/>
              </a:gdLst>
              <a:ahLst/>
              <a:cxnLst>
                <a:cxn ang="0">
                  <a:pos x="T0" y="T1"/>
                </a:cxn>
                <a:cxn ang="0">
                  <a:pos x="T2" y="T3"/>
                </a:cxn>
                <a:cxn ang="0">
                  <a:pos x="T4" y="T5"/>
                </a:cxn>
                <a:cxn ang="0">
                  <a:pos x="T6" y="T7"/>
                </a:cxn>
                <a:cxn ang="0">
                  <a:pos x="T8" y="T9"/>
                </a:cxn>
              </a:cxnLst>
              <a:rect l="0" t="0" r="r" b="b"/>
              <a:pathLst>
                <a:path w="51" h="52">
                  <a:moveTo>
                    <a:pt x="44" y="52"/>
                  </a:moveTo>
                  <a:lnTo>
                    <a:pt x="0" y="44"/>
                  </a:lnTo>
                  <a:lnTo>
                    <a:pt x="7" y="0"/>
                  </a:lnTo>
                  <a:lnTo>
                    <a:pt x="51" y="7"/>
                  </a:lnTo>
                  <a:lnTo>
                    <a:pt x="44" y="52"/>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62"/>
            <p:cNvSpPr>
              <a:spLocks/>
            </p:cNvSpPr>
            <p:nvPr userDrawn="1"/>
          </p:nvSpPr>
          <p:spPr bwMode="auto">
            <a:xfrm>
              <a:off x="6637338" y="2638425"/>
              <a:ext cx="80963" cy="79375"/>
            </a:xfrm>
            <a:custGeom>
              <a:avLst/>
              <a:gdLst>
                <a:gd name="T0" fmla="*/ 44 w 51"/>
                <a:gd name="T1" fmla="*/ 50 h 50"/>
                <a:gd name="T2" fmla="*/ 0 w 51"/>
                <a:gd name="T3" fmla="*/ 44 h 50"/>
                <a:gd name="T4" fmla="*/ 7 w 51"/>
                <a:gd name="T5" fmla="*/ 0 h 50"/>
                <a:gd name="T6" fmla="*/ 51 w 51"/>
                <a:gd name="T7" fmla="*/ 6 h 50"/>
                <a:gd name="T8" fmla="*/ 44 w 51"/>
                <a:gd name="T9" fmla="*/ 50 h 50"/>
              </a:gdLst>
              <a:ahLst/>
              <a:cxnLst>
                <a:cxn ang="0">
                  <a:pos x="T0" y="T1"/>
                </a:cxn>
                <a:cxn ang="0">
                  <a:pos x="T2" y="T3"/>
                </a:cxn>
                <a:cxn ang="0">
                  <a:pos x="T4" y="T5"/>
                </a:cxn>
                <a:cxn ang="0">
                  <a:pos x="T6" y="T7"/>
                </a:cxn>
                <a:cxn ang="0">
                  <a:pos x="T8" y="T9"/>
                </a:cxn>
              </a:cxnLst>
              <a:rect l="0" t="0" r="r" b="b"/>
              <a:pathLst>
                <a:path w="51" h="50">
                  <a:moveTo>
                    <a:pt x="44" y="50"/>
                  </a:moveTo>
                  <a:lnTo>
                    <a:pt x="0" y="44"/>
                  </a:lnTo>
                  <a:lnTo>
                    <a:pt x="7" y="0"/>
                  </a:lnTo>
                  <a:lnTo>
                    <a:pt x="51" y="6"/>
                  </a:lnTo>
                  <a:lnTo>
                    <a:pt x="44" y="50"/>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63"/>
            <p:cNvSpPr>
              <a:spLocks/>
            </p:cNvSpPr>
            <p:nvPr userDrawn="1"/>
          </p:nvSpPr>
          <p:spPr bwMode="auto">
            <a:xfrm>
              <a:off x="6756400" y="2657475"/>
              <a:ext cx="79375" cy="79375"/>
            </a:xfrm>
            <a:custGeom>
              <a:avLst/>
              <a:gdLst>
                <a:gd name="T0" fmla="*/ 44 w 50"/>
                <a:gd name="T1" fmla="*/ 50 h 50"/>
                <a:gd name="T2" fmla="*/ 0 w 50"/>
                <a:gd name="T3" fmla="*/ 44 h 50"/>
                <a:gd name="T4" fmla="*/ 6 w 50"/>
                <a:gd name="T5" fmla="*/ 0 h 50"/>
                <a:gd name="T6" fmla="*/ 50 w 50"/>
                <a:gd name="T7" fmla="*/ 6 h 50"/>
                <a:gd name="T8" fmla="*/ 44 w 50"/>
                <a:gd name="T9" fmla="*/ 50 h 50"/>
              </a:gdLst>
              <a:ahLst/>
              <a:cxnLst>
                <a:cxn ang="0">
                  <a:pos x="T0" y="T1"/>
                </a:cxn>
                <a:cxn ang="0">
                  <a:pos x="T2" y="T3"/>
                </a:cxn>
                <a:cxn ang="0">
                  <a:pos x="T4" y="T5"/>
                </a:cxn>
                <a:cxn ang="0">
                  <a:pos x="T6" y="T7"/>
                </a:cxn>
                <a:cxn ang="0">
                  <a:pos x="T8" y="T9"/>
                </a:cxn>
              </a:cxnLst>
              <a:rect l="0" t="0" r="r" b="b"/>
              <a:pathLst>
                <a:path w="50" h="50">
                  <a:moveTo>
                    <a:pt x="44" y="50"/>
                  </a:moveTo>
                  <a:lnTo>
                    <a:pt x="0" y="44"/>
                  </a:lnTo>
                  <a:lnTo>
                    <a:pt x="6" y="0"/>
                  </a:lnTo>
                  <a:lnTo>
                    <a:pt x="50" y="6"/>
                  </a:lnTo>
                  <a:lnTo>
                    <a:pt x="44" y="50"/>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64"/>
            <p:cNvSpPr>
              <a:spLocks/>
            </p:cNvSpPr>
            <p:nvPr userDrawn="1"/>
          </p:nvSpPr>
          <p:spPr bwMode="auto">
            <a:xfrm>
              <a:off x="7156450" y="2719388"/>
              <a:ext cx="82550" cy="82550"/>
            </a:xfrm>
            <a:custGeom>
              <a:avLst/>
              <a:gdLst>
                <a:gd name="T0" fmla="*/ 44 w 52"/>
                <a:gd name="T1" fmla="*/ 52 h 52"/>
                <a:gd name="T2" fmla="*/ 0 w 52"/>
                <a:gd name="T3" fmla="*/ 44 h 52"/>
                <a:gd name="T4" fmla="*/ 8 w 52"/>
                <a:gd name="T5" fmla="*/ 0 h 52"/>
                <a:gd name="T6" fmla="*/ 52 w 52"/>
                <a:gd name="T7" fmla="*/ 7 h 52"/>
                <a:gd name="T8" fmla="*/ 44 w 52"/>
                <a:gd name="T9" fmla="*/ 52 h 52"/>
              </a:gdLst>
              <a:ahLst/>
              <a:cxnLst>
                <a:cxn ang="0">
                  <a:pos x="T0" y="T1"/>
                </a:cxn>
                <a:cxn ang="0">
                  <a:pos x="T2" y="T3"/>
                </a:cxn>
                <a:cxn ang="0">
                  <a:pos x="T4" y="T5"/>
                </a:cxn>
                <a:cxn ang="0">
                  <a:pos x="T6" y="T7"/>
                </a:cxn>
                <a:cxn ang="0">
                  <a:pos x="T8" y="T9"/>
                </a:cxn>
              </a:cxnLst>
              <a:rect l="0" t="0" r="r" b="b"/>
              <a:pathLst>
                <a:path w="52" h="52">
                  <a:moveTo>
                    <a:pt x="44" y="52"/>
                  </a:moveTo>
                  <a:lnTo>
                    <a:pt x="0" y="44"/>
                  </a:lnTo>
                  <a:lnTo>
                    <a:pt x="8" y="0"/>
                  </a:lnTo>
                  <a:lnTo>
                    <a:pt x="52" y="7"/>
                  </a:lnTo>
                  <a:lnTo>
                    <a:pt x="44" y="52"/>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5"/>
            <p:cNvSpPr>
              <a:spLocks/>
            </p:cNvSpPr>
            <p:nvPr userDrawn="1"/>
          </p:nvSpPr>
          <p:spPr bwMode="auto">
            <a:xfrm>
              <a:off x="7277100" y="2738438"/>
              <a:ext cx="79375" cy="82550"/>
            </a:xfrm>
            <a:custGeom>
              <a:avLst/>
              <a:gdLst>
                <a:gd name="T0" fmla="*/ 44 w 50"/>
                <a:gd name="T1" fmla="*/ 52 h 52"/>
                <a:gd name="T2" fmla="*/ 0 w 50"/>
                <a:gd name="T3" fmla="*/ 44 h 52"/>
                <a:gd name="T4" fmla="*/ 6 w 50"/>
                <a:gd name="T5" fmla="*/ 0 h 52"/>
                <a:gd name="T6" fmla="*/ 50 w 50"/>
                <a:gd name="T7" fmla="*/ 7 h 52"/>
                <a:gd name="T8" fmla="*/ 44 w 50"/>
                <a:gd name="T9" fmla="*/ 52 h 52"/>
              </a:gdLst>
              <a:ahLst/>
              <a:cxnLst>
                <a:cxn ang="0">
                  <a:pos x="T0" y="T1"/>
                </a:cxn>
                <a:cxn ang="0">
                  <a:pos x="T2" y="T3"/>
                </a:cxn>
                <a:cxn ang="0">
                  <a:pos x="T4" y="T5"/>
                </a:cxn>
                <a:cxn ang="0">
                  <a:pos x="T6" y="T7"/>
                </a:cxn>
                <a:cxn ang="0">
                  <a:pos x="T8" y="T9"/>
                </a:cxn>
              </a:cxnLst>
              <a:rect l="0" t="0" r="r" b="b"/>
              <a:pathLst>
                <a:path w="50" h="52">
                  <a:moveTo>
                    <a:pt x="44" y="52"/>
                  </a:moveTo>
                  <a:lnTo>
                    <a:pt x="0" y="44"/>
                  </a:lnTo>
                  <a:lnTo>
                    <a:pt x="6" y="0"/>
                  </a:lnTo>
                  <a:lnTo>
                    <a:pt x="50" y="7"/>
                  </a:lnTo>
                  <a:lnTo>
                    <a:pt x="44" y="52"/>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66"/>
            <p:cNvSpPr>
              <a:spLocks/>
            </p:cNvSpPr>
            <p:nvPr userDrawn="1"/>
          </p:nvSpPr>
          <p:spPr bwMode="auto">
            <a:xfrm>
              <a:off x="7394575" y="2757488"/>
              <a:ext cx="80963" cy="80963"/>
            </a:xfrm>
            <a:custGeom>
              <a:avLst/>
              <a:gdLst>
                <a:gd name="T0" fmla="*/ 44 w 51"/>
                <a:gd name="T1" fmla="*/ 51 h 51"/>
                <a:gd name="T2" fmla="*/ 0 w 51"/>
                <a:gd name="T3" fmla="*/ 44 h 51"/>
                <a:gd name="T4" fmla="*/ 6 w 51"/>
                <a:gd name="T5" fmla="*/ 0 h 51"/>
                <a:gd name="T6" fmla="*/ 51 w 51"/>
                <a:gd name="T7" fmla="*/ 6 h 51"/>
                <a:gd name="T8" fmla="*/ 44 w 51"/>
                <a:gd name="T9" fmla="*/ 51 h 51"/>
              </a:gdLst>
              <a:ahLst/>
              <a:cxnLst>
                <a:cxn ang="0">
                  <a:pos x="T0" y="T1"/>
                </a:cxn>
                <a:cxn ang="0">
                  <a:pos x="T2" y="T3"/>
                </a:cxn>
                <a:cxn ang="0">
                  <a:pos x="T4" y="T5"/>
                </a:cxn>
                <a:cxn ang="0">
                  <a:pos x="T6" y="T7"/>
                </a:cxn>
                <a:cxn ang="0">
                  <a:pos x="T8" y="T9"/>
                </a:cxn>
              </a:cxnLst>
              <a:rect l="0" t="0" r="r" b="b"/>
              <a:pathLst>
                <a:path w="51" h="51">
                  <a:moveTo>
                    <a:pt x="44" y="51"/>
                  </a:moveTo>
                  <a:lnTo>
                    <a:pt x="0" y="44"/>
                  </a:lnTo>
                  <a:lnTo>
                    <a:pt x="6" y="0"/>
                  </a:lnTo>
                  <a:lnTo>
                    <a:pt x="51" y="6"/>
                  </a:lnTo>
                  <a:lnTo>
                    <a:pt x="44" y="51"/>
                  </a:lnTo>
                  <a:close/>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7"/>
            <p:cNvSpPr>
              <a:spLocks/>
            </p:cNvSpPr>
            <p:nvPr userDrawn="1"/>
          </p:nvSpPr>
          <p:spPr bwMode="auto">
            <a:xfrm>
              <a:off x="7096125" y="2343150"/>
              <a:ext cx="512763" cy="176213"/>
            </a:xfrm>
            <a:custGeom>
              <a:avLst/>
              <a:gdLst>
                <a:gd name="T0" fmla="*/ 0 w 352"/>
                <a:gd name="T1" fmla="*/ 121 h 121"/>
                <a:gd name="T2" fmla="*/ 0 w 352"/>
                <a:gd name="T3" fmla="*/ 121 h 121"/>
                <a:gd name="T4" fmla="*/ 152 w 352"/>
                <a:gd name="T5" fmla="*/ 57 h 121"/>
                <a:gd name="T6" fmla="*/ 193 w 352"/>
                <a:gd name="T7" fmla="*/ 65 h 121"/>
                <a:gd name="T8" fmla="*/ 326 w 352"/>
                <a:gd name="T9" fmla="*/ 26 h 121"/>
                <a:gd name="T10" fmla="*/ 352 w 352"/>
                <a:gd name="T11" fmla="*/ 0 h 121"/>
              </a:gdLst>
              <a:ahLst/>
              <a:cxnLst>
                <a:cxn ang="0">
                  <a:pos x="T0" y="T1"/>
                </a:cxn>
                <a:cxn ang="0">
                  <a:pos x="T2" y="T3"/>
                </a:cxn>
                <a:cxn ang="0">
                  <a:pos x="T4" y="T5"/>
                </a:cxn>
                <a:cxn ang="0">
                  <a:pos x="T6" y="T7"/>
                </a:cxn>
                <a:cxn ang="0">
                  <a:pos x="T8" y="T9"/>
                </a:cxn>
                <a:cxn ang="0">
                  <a:pos x="T10" y="T11"/>
                </a:cxn>
              </a:cxnLst>
              <a:rect l="0" t="0" r="r" b="b"/>
              <a:pathLst>
                <a:path w="352" h="121">
                  <a:moveTo>
                    <a:pt x="0" y="121"/>
                  </a:moveTo>
                  <a:cubicBezTo>
                    <a:pt x="0" y="121"/>
                    <a:pt x="0" y="121"/>
                    <a:pt x="0" y="121"/>
                  </a:cubicBezTo>
                  <a:cubicBezTo>
                    <a:pt x="33" y="70"/>
                    <a:pt x="93" y="44"/>
                    <a:pt x="152" y="57"/>
                  </a:cubicBezTo>
                  <a:cubicBezTo>
                    <a:pt x="193" y="65"/>
                    <a:pt x="193" y="65"/>
                    <a:pt x="193" y="65"/>
                  </a:cubicBezTo>
                  <a:cubicBezTo>
                    <a:pt x="241" y="76"/>
                    <a:pt x="291" y="61"/>
                    <a:pt x="326" y="26"/>
                  </a:cubicBezTo>
                  <a:cubicBezTo>
                    <a:pt x="352" y="0"/>
                    <a:pt x="352" y="0"/>
                    <a:pt x="352" y="0"/>
                  </a:cubicBezTo>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8"/>
            <p:cNvSpPr>
              <a:spLocks/>
            </p:cNvSpPr>
            <p:nvPr userDrawn="1"/>
          </p:nvSpPr>
          <p:spPr bwMode="auto">
            <a:xfrm>
              <a:off x="8515350" y="2657475"/>
              <a:ext cx="825500" cy="1006475"/>
            </a:xfrm>
            <a:custGeom>
              <a:avLst/>
              <a:gdLst>
                <a:gd name="T0" fmla="*/ 174 w 520"/>
                <a:gd name="T1" fmla="*/ 59 h 634"/>
                <a:gd name="T2" fmla="*/ 54 w 520"/>
                <a:gd name="T3" fmla="*/ 113 h 634"/>
                <a:gd name="T4" fmla="*/ 0 w 520"/>
                <a:gd name="T5" fmla="*/ 253 h 634"/>
                <a:gd name="T6" fmla="*/ 168 w 520"/>
                <a:gd name="T7" fmla="*/ 634 h 634"/>
                <a:gd name="T8" fmla="*/ 520 w 520"/>
                <a:gd name="T9" fmla="*/ 479 h 634"/>
                <a:gd name="T10" fmla="*/ 309 w 520"/>
                <a:gd name="T11" fmla="*/ 0 h 634"/>
                <a:gd name="T12" fmla="*/ 241 w 520"/>
                <a:gd name="T13" fmla="*/ 30 h 634"/>
              </a:gdLst>
              <a:ahLst/>
              <a:cxnLst>
                <a:cxn ang="0">
                  <a:pos x="T0" y="T1"/>
                </a:cxn>
                <a:cxn ang="0">
                  <a:pos x="T2" y="T3"/>
                </a:cxn>
                <a:cxn ang="0">
                  <a:pos x="T4" y="T5"/>
                </a:cxn>
                <a:cxn ang="0">
                  <a:pos x="T6" y="T7"/>
                </a:cxn>
                <a:cxn ang="0">
                  <a:pos x="T8" y="T9"/>
                </a:cxn>
                <a:cxn ang="0">
                  <a:pos x="T10" y="T11"/>
                </a:cxn>
                <a:cxn ang="0">
                  <a:pos x="T12" y="T13"/>
                </a:cxn>
              </a:cxnLst>
              <a:rect l="0" t="0" r="r" b="b"/>
              <a:pathLst>
                <a:path w="520" h="634">
                  <a:moveTo>
                    <a:pt x="174" y="59"/>
                  </a:moveTo>
                  <a:lnTo>
                    <a:pt x="54" y="113"/>
                  </a:lnTo>
                  <a:lnTo>
                    <a:pt x="0" y="253"/>
                  </a:lnTo>
                  <a:lnTo>
                    <a:pt x="168" y="634"/>
                  </a:lnTo>
                  <a:lnTo>
                    <a:pt x="520" y="479"/>
                  </a:lnTo>
                  <a:lnTo>
                    <a:pt x="309" y="0"/>
                  </a:lnTo>
                  <a:lnTo>
                    <a:pt x="241" y="30"/>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9"/>
            <p:cNvSpPr>
              <a:spLocks/>
            </p:cNvSpPr>
            <p:nvPr userDrawn="1"/>
          </p:nvSpPr>
          <p:spPr bwMode="auto">
            <a:xfrm>
              <a:off x="8513763" y="2836863"/>
              <a:ext cx="155575" cy="222250"/>
            </a:xfrm>
            <a:custGeom>
              <a:avLst/>
              <a:gdLst>
                <a:gd name="T0" fmla="*/ 55 w 98"/>
                <a:gd name="T1" fmla="*/ 0 h 140"/>
                <a:gd name="T2" fmla="*/ 0 w 98"/>
                <a:gd name="T3" fmla="*/ 140 h 140"/>
                <a:gd name="T4" fmla="*/ 98 w 98"/>
                <a:gd name="T5" fmla="*/ 97 h 140"/>
                <a:gd name="T6" fmla="*/ 55 w 98"/>
                <a:gd name="T7" fmla="*/ 0 h 140"/>
              </a:gdLst>
              <a:ahLst/>
              <a:cxnLst>
                <a:cxn ang="0">
                  <a:pos x="T0" y="T1"/>
                </a:cxn>
                <a:cxn ang="0">
                  <a:pos x="T2" y="T3"/>
                </a:cxn>
                <a:cxn ang="0">
                  <a:pos x="T4" y="T5"/>
                </a:cxn>
                <a:cxn ang="0">
                  <a:pos x="T6" y="T7"/>
                </a:cxn>
              </a:cxnLst>
              <a:rect l="0" t="0" r="r" b="b"/>
              <a:pathLst>
                <a:path w="98" h="140">
                  <a:moveTo>
                    <a:pt x="55" y="0"/>
                  </a:moveTo>
                  <a:lnTo>
                    <a:pt x="0" y="140"/>
                  </a:lnTo>
                  <a:lnTo>
                    <a:pt x="98" y="97"/>
                  </a:lnTo>
                  <a:lnTo>
                    <a:pt x="55" y="0"/>
                  </a:ln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Line 70"/>
            <p:cNvSpPr>
              <a:spLocks noChangeShapeType="1"/>
            </p:cNvSpPr>
            <p:nvPr userDrawn="1"/>
          </p:nvSpPr>
          <p:spPr bwMode="auto">
            <a:xfrm flipV="1">
              <a:off x="8669338" y="2978150"/>
              <a:ext cx="365125" cy="1619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Line 71"/>
            <p:cNvSpPr>
              <a:spLocks noChangeShapeType="1"/>
            </p:cNvSpPr>
            <p:nvPr userDrawn="1"/>
          </p:nvSpPr>
          <p:spPr bwMode="auto">
            <a:xfrm flipV="1">
              <a:off x="8737600" y="3132138"/>
              <a:ext cx="366713" cy="1619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Line 72"/>
            <p:cNvSpPr>
              <a:spLocks noChangeShapeType="1"/>
            </p:cNvSpPr>
            <p:nvPr userDrawn="1"/>
          </p:nvSpPr>
          <p:spPr bwMode="auto">
            <a:xfrm flipV="1">
              <a:off x="8805863" y="3289300"/>
              <a:ext cx="366713" cy="1619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Oval 73"/>
            <p:cNvSpPr>
              <a:spLocks noChangeArrowheads="1"/>
            </p:cNvSpPr>
            <p:nvPr userDrawn="1"/>
          </p:nvSpPr>
          <p:spPr bwMode="auto">
            <a:xfrm>
              <a:off x="8836025" y="2178050"/>
              <a:ext cx="242888" cy="242888"/>
            </a:xfrm>
            <a:prstGeom prst="ellipse">
              <a:avLst/>
            </a:pr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74"/>
            <p:cNvSpPr>
              <a:spLocks/>
            </p:cNvSpPr>
            <p:nvPr userDrawn="1"/>
          </p:nvSpPr>
          <p:spPr bwMode="auto">
            <a:xfrm>
              <a:off x="8958263" y="2233613"/>
              <a:ext cx="65088" cy="65088"/>
            </a:xfrm>
            <a:custGeom>
              <a:avLst/>
              <a:gdLst>
                <a:gd name="T0" fmla="*/ 0 w 45"/>
                <a:gd name="T1" fmla="*/ 0 h 45"/>
                <a:gd name="T2" fmla="*/ 45 w 45"/>
                <a:gd name="T3" fmla="*/ 45 h 45"/>
              </a:gdLst>
              <a:ahLst/>
              <a:cxnLst>
                <a:cxn ang="0">
                  <a:pos x="T0" y="T1"/>
                </a:cxn>
                <a:cxn ang="0">
                  <a:pos x="T2" y="T3"/>
                </a:cxn>
              </a:cxnLst>
              <a:rect l="0" t="0" r="r" b="b"/>
              <a:pathLst>
                <a:path w="45" h="45">
                  <a:moveTo>
                    <a:pt x="0" y="0"/>
                  </a:moveTo>
                  <a:cubicBezTo>
                    <a:pt x="25" y="0"/>
                    <a:pt x="45" y="20"/>
                    <a:pt x="45" y="45"/>
                  </a:cubicBezTo>
                </a:path>
              </a:pathLst>
            </a:custGeom>
            <a:noFill/>
            <a:ln w="19050"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Line 75"/>
            <p:cNvSpPr>
              <a:spLocks noChangeShapeType="1"/>
            </p:cNvSpPr>
            <p:nvPr userDrawn="1"/>
          </p:nvSpPr>
          <p:spPr bwMode="auto">
            <a:xfrm>
              <a:off x="9078913" y="2298700"/>
              <a:ext cx="92075" cy="0"/>
            </a:xfrm>
            <a:prstGeom prst="line">
              <a:avLst/>
            </a:prstGeom>
            <a:noFill/>
            <a:ln w="19050"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Line 76"/>
            <p:cNvSpPr>
              <a:spLocks noChangeShapeType="1"/>
            </p:cNvSpPr>
            <p:nvPr userDrawn="1"/>
          </p:nvSpPr>
          <p:spPr bwMode="auto">
            <a:xfrm flipH="1">
              <a:off x="6546850" y="2090738"/>
              <a:ext cx="73025" cy="730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Line 77"/>
            <p:cNvSpPr>
              <a:spLocks noChangeShapeType="1"/>
            </p:cNvSpPr>
            <p:nvPr userDrawn="1"/>
          </p:nvSpPr>
          <p:spPr bwMode="auto">
            <a:xfrm flipH="1">
              <a:off x="6375400" y="2262188"/>
              <a:ext cx="73025" cy="730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Line 78"/>
            <p:cNvSpPr>
              <a:spLocks noChangeShapeType="1"/>
            </p:cNvSpPr>
            <p:nvPr userDrawn="1"/>
          </p:nvSpPr>
          <p:spPr bwMode="auto">
            <a:xfrm>
              <a:off x="6375400" y="2090738"/>
              <a:ext cx="73025" cy="730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Line 79"/>
            <p:cNvSpPr>
              <a:spLocks noChangeShapeType="1"/>
            </p:cNvSpPr>
            <p:nvPr userDrawn="1"/>
          </p:nvSpPr>
          <p:spPr bwMode="auto">
            <a:xfrm>
              <a:off x="6546850" y="2262188"/>
              <a:ext cx="73025" cy="730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Line 80"/>
            <p:cNvSpPr>
              <a:spLocks noChangeShapeType="1"/>
            </p:cNvSpPr>
            <p:nvPr userDrawn="1"/>
          </p:nvSpPr>
          <p:spPr bwMode="auto">
            <a:xfrm flipH="1">
              <a:off x="8551863" y="1925638"/>
              <a:ext cx="73025" cy="730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Line 81"/>
            <p:cNvSpPr>
              <a:spLocks noChangeShapeType="1"/>
            </p:cNvSpPr>
            <p:nvPr userDrawn="1"/>
          </p:nvSpPr>
          <p:spPr bwMode="auto">
            <a:xfrm flipH="1">
              <a:off x="8380413" y="2097088"/>
              <a:ext cx="73025" cy="730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Line 82"/>
            <p:cNvSpPr>
              <a:spLocks noChangeShapeType="1"/>
            </p:cNvSpPr>
            <p:nvPr userDrawn="1"/>
          </p:nvSpPr>
          <p:spPr bwMode="auto">
            <a:xfrm>
              <a:off x="8380413" y="1925638"/>
              <a:ext cx="73025" cy="730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Line 83"/>
            <p:cNvSpPr>
              <a:spLocks noChangeShapeType="1"/>
            </p:cNvSpPr>
            <p:nvPr userDrawn="1"/>
          </p:nvSpPr>
          <p:spPr bwMode="auto">
            <a:xfrm>
              <a:off x="8551863" y="2097088"/>
              <a:ext cx="73025" cy="73025"/>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Oval 84"/>
            <p:cNvSpPr>
              <a:spLocks noChangeArrowheads="1"/>
            </p:cNvSpPr>
            <p:nvPr userDrawn="1"/>
          </p:nvSpPr>
          <p:spPr bwMode="auto">
            <a:xfrm>
              <a:off x="7175500" y="3248025"/>
              <a:ext cx="146050" cy="146050"/>
            </a:xfrm>
            <a:prstGeom prst="ellipse">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85"/>
            <p:cNvSpPr>
              <a:spLocks/>
            </p:cNvSpPr>
            <p:nvPr userDrawn="1"/>
          </p:nvSpPr>
          <p:spPr bwMode="auto">
            <a:xfrm>
              <a:off x="6988175" y="2027238"/>
              <a:ext cx="182563" cy="182563"/>
            </a:xfrm>
            <a:custGeom>
              <a:avLst/>
              <a:gdLst>
                <a:gd name="T0" fmla="*/ 58 w 115"/>
                <a:gd name="T1" fmla="*/ 115 h 115"/>
                <a:gd name="T2" fmla="*/ 0 w 115"/>
                <a:gd name="T3" fmla="*/ 58 h 115"/>
                <a:gd name="T4" fmla="*/ 58 w 115"/>
                <a:gd name="T5" fmla="*/ 0 h 115"/>
                <a:gd name="T6" fmla="*/ 115 w 115"/>
                <a:gd name="T7" fmla="*/ 58 h 115"/>
                <a:gd name="T8" fmla="*/ 58 w 115"/>
                <a:gd name="T9" fmla="*/ 115 h 115"/>
              </a:gdLst>
              <a:ahLst/>
              <a:cxnLst>
                <a:cxn ang="0">
                  <a:pos x="T0" y="T1"/>
                </a:cxn>
                <a:cxn ang="0">
                  <a:pos x="T2" y="T3"/>
                </a:cxn>
                <a:cxn ang="0">
                  <a:pos x="T4" y="T5"/>
                </a:cxn>
                <a:cxn ang="0">
                  <a:pos x="T6" y="T7"/>
                </a:cxn>
                <a:cxn ang="0">
                  <a:pos x="T8" y="T9"/>
                </a:cxn>
              </a:cxnLst>
              <a:rect l="0" t="0" r="r" b="b"/>
              <a:pathLst>
                <a:path w="115" h="115">
                  <a:moveTo>
                    <a:pt x="58" y="115"/>
                  </a:moveTo>
                  <a:lnTo>
                    <a:pt x="0" y="58"/>
                  </a:lnTo>
                  <a:lnTo>
                    <a:pt x="58" y="0"/>
                  </a:lnTo>
                  <a:lnTo>
                    <a:pt x="115" y="58"/>
                  </a:lnTo>
                  <a:lnTo>
                    <a:pt x="58" y="115"/>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86"/>
            <p:cNvSpPr>
              <a:spLocks/>
            </p:cNvSpPr>
            <p:nvPr userDrawn="1"/>
          </p:nvSpPr>
          <p:spPr bwMode="auto">
            <a:xfrm>
              <a:off x="8355013" y="2354263"/>
              <a:ext cx="258763" cy="296863"/>
            </a:xfrm>
            <a:custGeom>
              <a:avLst/>
              <a:gdLst>
                <a:gd name="T0" fmla="*/ 100 w 177"/>
                <a:gd name="T1" fmla="*/ 0 h 203"/>
                <a:gd name="T2" fmla="*/ 15 w 177"/>
                <a:gd name="T3" fmla="*/ 124 h 203"/>
                <a:gd name="T4" fmla="*/ 27 w 177"/>
                <a:gd name="T5" fmla="*/ 189 h 203"/>
                <a:gd name="T6" fmla="*/ 91 w 177"/>
                <a:gd name="T7" fmla="*/ 177 h 203"/>
                <a:gd name="T8" fmla="*/ 177 w 177"/>
                <a:gd name="T9" fmla="*/ 53 h 203"/>
                <a:gd name="T10" fmla="*/ 100 w 177"/>
                <a:gd name="T11" fmla="*/ 0 h 203"/>
              </a:gdLst>
              <a:ahLst/>
              <a:cxnLst>
                <a:cxn ang="0">
                  <a:pos x="T0" y="T1"/>
                </a:cxn>
                <a:cxn ang="0">
                  <a:pos x="T2" y="T3"/>
                </a:cxn>
                <a:cxn ang="0">
                  <a:pos x="T4" y="T5"/>
                </a:cxn>
                <a:cxn ang="0">
                  <a:pos x="T6" y="T7"/>
                </a:cxn>
                <a:cxn ang="0">
                  <a:pos x="T8" y="T9"/>
                </a:cxn>
                <a:cxn ang="0">
                  <a:pos x="T10" y="T11"/>
                </a:cxn>
              </a:cxnLst>
              <a:rect l="0" t="0" r="r" b="b"/>
              <a:pathLst>
                <a:path w="177" h="203">
                  <a:moveTo>
                    <a:pt x="100" y="0"/>
                  </a:moveTo>
                  <a:cubicBezTo>
                    <a:pt x="15" y="124"/>
                    <a:pt x="15" y="124"/>
                    <a:pt x="15" y="124"/>
                  </a:cubicBezTo>
                  <a:cubicBezTo>
                    <a:pt x="0" y="145"/>
                    <a:pt x="6" y="174"/>
                    <a:pt x="27" y="189"/>
                  </a:cubicBezTo>
                  <a:cubicBezTo>
                    <a:pt x="48" y="203"/>
                    <a:pt x="77" y="198"/>
                    <a:pt x="91" y="177"/>
                  </a:cubicBezTo>
                  <a:cubicBezTo>
                    <a:pt x="177" y="53"/>
                    <a:pt x="177" y="53"/>
                    <a:pt x="177" y="53"/>
                  </a:cubicBezTo>
                  <a:lnTo>
                    <a:pt x="100" y="0"/>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Line 87"/>
            <p:cNvSpPr>
              <a:spLocks noChangeShapeType="1"/>
            </p:cNvSpPr>
            <p:nvPr userDrawn="1"/>
          </p:nvSpPr>
          <p:spPr bwMode="auto">
            <a:xfrm>
              <a:off x="8391525" y="2514600"/>
              <a:ext cx="111125" cy="7778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88"/>
            <p:cNvSpPr>
              <a:spLocks/>
            </p:cNvSpPr>
            <p:nvPr userDrawn="1"/>
          </p:nvSpPr>
          <p:spPr bwMode="auto">
            <a:xfrm>
              <a:off x="8516938" y="2305050"/>
              <a:ext cx="122238" cy="115888"/>
            </a:xfrm>
            <a:custGeom>
              <a:avLst/>
              <a:gdLst>
                <a:gd name="T0" fmla="*/ 77 w 77"/>
                <a:gd name="T1" fmla="*/ 35 h 73"/>
                <a:gd name="T2" fmla="*/ 27 w 77"/>
                <a:gd name="T3" fmla="*/ 0 h 73"/>
                <a:gd name="T4" fmla="*/ 0 w 77"/>
                <a:gd name="T5" fmla="*/ 38 h 73"/>
                <a:gd name="T6" fmla="*/ 51 w 77"/>
                <a:gd name="T7" fmla="*/ 73 h 73"/>
                <a:gd name="T8" fmla="*/ 77 w 77"/>
                <a:gd name="T9" fmla="*/ 35 h 73"/>
              </a:gdLst>
              <a:ahLst/>
              <a:cxnLst>
                <a:cxn ang="0">
                  <a:pos x="T0" y="T1"/>
                </a:cxn>
                <a:cxn ang="0">
                  <a:pos x="T2" y="T3"/>
                </a:cxn>
                <a:cxn ang="0">
                  <a:pos x="T4" y="T5"/>
                </a:cxn>
                <a:cxn ang="0">
                  <a:pos x="T6" y="T7"/>
                </a:cxn>
                <a:cxn ang="0">
                  <a:pos x="T8" y="T9"/>
                </a:cxn>
              </a:cxnLst>
              <a:rect l="0" t="0" r="r" b="b"/>
              <a:pathLst>
                <a:path w="77" h="73">
                  <a:moveTo>
                    <a:pt x="77" y="35"/>
                  </a:moveTo>
                  <a:lnTo>
                    <a:pt x="27" y="0"/>
                  </a:lnTo>
                  <a:lnTo>
                    <a:pt x="0" y="38"/>
                  </a:lnTo>
                  <a:lnTo>
                    <a:pt x="51" y="73"/>
                  </a:lnTo>
                  <a:lnTo>
                    <a:pt x="77" y="35"/>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89"/>
            <p:cNvSpPr>
              <a:spLocks/>
            </p:cNvSpPr>
            <p:nvPr userDrawn="1"/>
          </p:nvSpPr>
          <p:spPr bwMode="auto">
            <a:xfrm>
              <a:off x="7886700" y="1612900"/>
              <a:ext cx="290513" cy="280988"/>
            </a:xfrm>
            <a:custGeom>
              <a:avLst/>
              <a:gdLst>
                <a:gd name="T0" fmla="*/ 134 w 200"/>
                <a:gd name="T1" fmla="*/ 192 h 192"/>
                <a:gd name="T2" fmla="*/ 0 w 200"/>
                <a:gd name="T3" fmla="*/ 79 h 192"/>
                <a:gd name="T4" fmla="*/ 55 w 200"/>
                <a:gd name="T5" fmla="*/ 14 h 192"/>
                <a:gd name="T6" fmla="*/ 97 w 200"/>
                <a:gd name="T7" fmla="*/ 10 h 192"/>
                <a:gd name="T8" fmla="*/ 186 w 200"/>
                <a:gd name="T9" fmla="*/ 84 h 192"/>
                <a:gd name="T10" fmla="*/ 189 w 200"/>
                <a:gd name="T11" fmla="*/ 126 h 192"/>
                <a:gd name="T12" fmla="*/ 134 w 200"/>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200" h="192">
                  <a:moveTo>
                    <a:pt x="134" y="192"/>
                  </a:moveTo>
                  <a:cubicBezTo>
                    <a:pt x="0" y="79"/>
                    <a:pt x="0" y="79"/>
                    <a:pt x="0" y="79"/>
                  </a:cubicBezTo>
                  <a:cubicBezTo>
                    <a:pt x="55" y="14"/>
                    <a:pt x="55" y="14"/>
                    <a:pt x="55" y="14"/>
                  </a:cubicBezTo>
                  <a:cubicBezTo>
                    <a:pt x="65" y="1"/>
                    <a:pt x="84" y="0"/>
                    <a:pt x="97" y="10"/>
                  </a:cubicBezTo>
                  <a:cubicBezTo>
                    <a:pt x="186" y="84"/>
                    <a:pt x="186" y="84"/>
                    <a:pt x="186" y="84"/>
                  </a:cubicBezTo>
                  <a:cubicBezTo>
                    <a:pt x="198" y="95"/>
                    <a:pt x="200" y="114"/>
                    <a:pt x="189" y="126"/>
                  </a:cubicBezTo>
                  <a:lnTo>
                    <a:pt x="134" y="192"/>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Line 90"/>
            <p:cNvSpPr>
              <a:spLocks noChangeShapeType="1"/>
            </p:cNvSpPr>
            <p:nvPr userDrawn="1"/>
          </p:nvSpPr>
          <p:spPr bwMode="auto">
            <a:xfrm>
              <a:off x="7854950" y="1765300"/>
              <a:ext cx="195263" cy="16510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Line 91"/>
            <p:cNvSpPr>
              <a:spLocks noChangeShapeType="1"/>
            </p:cNvSpPr>
            <p:nvPr userDrawn="1"/>
          </p:nvSpPr>
          <p:spPr bwMode="auto">
            <a:xfrm>
              <a:off x="7797800" y="1835150"/>
              <a:ext cx="195263" cy="16510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Line 92"/>
            <p:cNvSpPr>
              <a:spLocks noChangeShapeType="1"/>
            </p:cNvSpPr>
            <p:nvPr userDrawn="1"/>
          </p:nvSpPr>
          <p:spPr bwMode="auto">
            <a:xfrm>
              <a:off x="7739063" y="1905000"/>
              <a:ext cx="195263" cy="16510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93"/>
            <p:cNvSpPr>
              <a:spLocks/>
            </p:cNvSpPr>
            <p:nvPr userDrawn="1"/>
          </p:nvSpPr>
          <p:spPr bwMode="auto">
            <a:xfrm>
              <a:off x="7500938" y="1639888"/>
              <a:ext cx="685800" cy="642938"/>
            </a:xfrm>
            <a:custGeom>
              <a:avLst/>
              <a:gdLst>
                <a:gd name="T0" fmla="*/ 387 w 432"/>
                <a:gd name="T1" fmla="*/ 135 h 405"/>
                <a:gd name="T2" fmla="*/ 384 w 432"/>
                <a:gd name="T3" fmla="*/ 138 h 405"/>
                <a:gd name="T4" fmla="*/ 366 w 432"/>
                <a:gd name="T5" fmla="*/ 160 h 405"/>
                <a:gd name="T6" fmla="*/ 243 w 432"/>
                <a:gd name="T7" fmla="*/ 56 h 405"/>
                <a:gd name="T8" fmla="*/ 261 w 432"/>
                <a:gd name="T9" fmla="*/ 35 h 405"/>
                <a:gd name="T10" fmla="*/ 264 w 432"/>
                <a:gd name="T11" fmla="*/ 31 h 405"/>
                <a:gd name="T12" fmla="*/ 227 w 432"/>
                <a:gd name="T13" fmla="*/ 0 h 405"/>
                <a:gd name="T14" fmla="*/ 0 w 432"/>
                <a:gd name="T15" fmla="*/ 271 h 405"/>
                <a:gd name="T16" fmla="*/ 160 w 432"/>
                <a:gd name="T17" fmla="*/ 405 h 405"/>
                <a:gd name="T18" fmla="*/ 243 w 432"/>
                <a:gd name="T19" fmla="*/ 398 h 405"/>
                <a:gd name="T20" fmla="*/ 432 w 432"/>
                <a:gd name="T21" fmla="*/ 172 h 405"/>
                <a:gd name="T22" fmla="*/ 387 w 432"/>
                <a:gd name="T23" fmla="*/ 13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405">
                  <a:moveTo>
                    <a:pt x="387" y="135"/>
                  </a:moveTo>
                  <a:lnTo>
                    <a:pt x="384" y="138"/>
                  </a:lnTo>
                  <a:lnTo>
                    <a:pt x="366" y="160"/>
                  </a:lnTo>
                  <a:lnTo>
                    <a:pt x="243" y="56"/>
                  </a:lnTo>
                  <a:lnTo>
                    <a:pt x="261" y="35"/>
                  </a:lnTo>
                  <a:lnTo>
                    <a:pt x="264" y="31"/>
                  </a:lnTo>
                  <a:lnTo>
                    <a:pt x="227" y="0"/>
                  </a:lnTo>
                  <a:lnTo>
                    <a:pt x="0" y="271"/>
                  </a:lnTo>
                  <a:lnTo>
                    <a:pt x="160" y="405"/>
                  </a:lnTo>
                  <a:lnTo>
                    <a:pt x="243" y="398"/>
                  </a:lnTo>
                  <a:lnTo>
                    <a:pt x="432" y="172"/>
                  </a:lnTo>
                  <a:lnTo>
                    <a:pt x="387" y="135"/>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94"/>
            <p:cNvSpPr>
              <a:spLocks/>
            </p:cNvSpPr>
            <p:nvPr userDrawn="1"/>
          </p:nvSpPr>
          <p:spPr bwMode="auto">
            <a:xfrm>
              <a:off x="7754938" y="2211388"/>
              <a:ext cx="131763" cy="71438"/>
            </a:xfrm>
            <a:custGeom>
              <a:avLst/>
              <a:gdLst>
                <a:gd name="T0" fmla="*/ 0 w 83"/>
                <a:gd name="T1" fmla="*/ 45 h 45"/>
                <a:gd name="T2" fmla="*/ 38 w 83"/>
                <a:gd name="T3" fmla="*/ 0 h 45"/>
                <a:gd name="T4" fmla="*/ 83 w 83"/>
                <a:gd name="T5" fmla="*/ 38 h 45"/>
              </a:gdLst>
              <a:ahLst/>
              <a:cxnLst>
                <a:cxn ang="0">
                  <a:pos x="T0" y="T1"/>
                </a:cxn>
                <a:cxn ang="0">
                  <a:pos x="T2" y="T3"/>
                </a:cxn>
                <a:cxn ang="0">
                  <a:pos x="T4" y="T5"/>
                </a:cxn>
              </a:cxnLst>
              <a:rect l="0" t="0" r="r" b="b"/>
              <a:pathLst>
                <a:path w="83" h="45">
                  <a:moveTo>
                    <a:pt x="0" y="45"/>
                  </a:moveTo>
                  <a:lnTo>
                    <a:pt x="38" y="0"/>
                  </a:lnTo>
                  <a:lnTo>
                    <a:pt x="83" y="38"/>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Line 95"/>
            <p:cNvSpPr>
              <a:spLocks noChangeShapeType="1"/>
            </p:cNvSpPr>
            <p:nvPr userDrawn="1"/>
          </p:nvSpPr>
          <p:spPr bwMode="auto">
            <a:xfrm>
              <a:off x="7920038" y="1689100"/>
              <a:ext cx="128588" cy="10795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9867" name="矩形 9866">
            <a:extLst>
              <a:ext uri="{FF2B5EF4-FFF2-40B4-BE49-F238E27FC236}">
                <a16:creationId xmlns:a16="http://schemas.microsoft.com/office/drawing/2014/main" id="{AC6DF96B-3A09-48C5-B7A4-CB95306B6EB7}"/>
              </a:ext>
            </a:extLst>
          </p:cNvPr>
          <p:cNvSpPr/>
          <p:nvPr userDrawn="1"/>
        </p:nvSpPr>
        <p:spPr>
          <a:xfrm>
            <a:off x="0" y="4452258"/>
            <a:ext cx="12192000" cy="2405742"/>
          </a:xfrm>
          <a:prstGeom prst="rect">
            <a:avLst/>
          </a:prstGeom>
          <a:gradFill>
            <a:gsLst>
              <a:gs pos="100000">
                <a:schemeClr val="accent2">
                  <a:lumMod val="75000"/>
                </a:schemeClr>
              </a:gs>
              <a:gs pos="29000">
                <a:schemeClr val="accent1">
                  <a:lumMod val="60000"/>
                  <a:lumOff val="4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13"/>
          <p:cNvSpPr>
            <a:spLocks noGrp="1"/>
          </p:cNvSpPr>
          <p:nvPr userDrawn="1">
            <p:ph type="body" sz="quarter" idx="10" hasCustomPrompt="1"/>
          </p:nvPr>
        </p:nvSpPr>
        <p:spPr>
          <a:xfrm>
            <a:off x="669924" y="1028700"/>
            <a:ext cx="10850563"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4" y="1324971"/>
            <a:ext cx="10850563"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9801" name="副标题 2"/>
          <p:cNvSpPr>
            <a:spLocks noGrp="1"/>
          </p:cNvSpPr>
          <p:nvPr userDrawn="1">
            <p:ph type="subTitle" idx="1"/>
          </p:nvPr>
        </p:nvSpPr>
        <p:spPr>
          <a:xfrm>
            <a:off x="6237023" y="4669971"/>
            <a:ext cx="5281876" cy="354034"/>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237838" y="2145671"/>
            <a:ext cx="5282650" cy="2535185"/>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grpSp>
        <p:nvGrpSpPr>
          <p:cNvPr id="2" name="组合 1"/>
          <p:cNvGrpSpPr/>
          <p:nvPr userDrawn="1"/>
        </p:nvGrpSpPr>
        <p:grpSpPr>
          <a:xfrm>
            <a:off x="758826" y="2079626"/>
            <a:ext cx="5456237" cy="2949574"/>
            <a:chOff x="758826" y="2079626"/>
            <a:chExt cx="5456237" cy="2949574"/>
          </a:xfrm>
        </p:grpSpPr>
        <p:sp>
          <p:nvSpPr>
            <p:cNvPr id="4" name="AutoShape 3">
              <a:extLst>
                <a:ext uri="{FF2B5EF4-FFF2-40B4-BE49-F238E27FC236}">
                  <a16:creationId xmlns:a16="http://schemas.microsoft.com/office/drawing/2014/main" id="{16034BD4-34CA-441E-AC30-19EA70B522CC}"/>
                </a:ext>
              </a:extLst>
            </p:cNvPr>
            <p:cNvSpPr>
              <a:spLocks noChangeAspect="1" noChangeArrowheads="1" noTextEdit="1"/>
            </p:cNvSpPr>
            <p:nvPr userDrawn="1"/>
          </p:nvSpPr>
          <p:spPr bwMode="auto">
            <a:xfrm>
              <a:off x="763588" y="2090738"/>
              <a:ext cx="5446712" cy="293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5">
              <a:extLst>
                <a:ext uri="{FF2B5EF4-FFF2-40B4-BE49-F238E27FC236}">
                  <a16:creationId xmlns:a16="http://schemas.microsoft.com/office/drawing/2014/main" id="{59566E91-30DA-4E99-8332-DDFFFAEAA3DD}"/>
                </a:ext>
              </a:extLst>
            </p:cNvPr>
            <p:cNvSpPr>
              <a:spLocks/>
            </p:cNvSpPr>
            <p:nvPr userDrawn="1"/>
          </p:nvSpPr>
          <p:spPr bwMode="auto">
            <a:xfrm>
              <a:off x="758826" y="4826000"/>
              <a:ext cx="5456237" cy="203200"/>
            </a:xfrm>
            <a:custGeom>
              <a:avLst/>
              <a:gdLst>
                <a:gd name="T0" fmla="*/ 1056 w 1076"/>
                <a:gd name="T1" fmla="*/ 0 h 40"/>
                <a:gd name="T2" fmla="*/ 20 w 1076"/>
                <a:gd name="T3" fmla="*/ 0 h 40"/>
                <a:gd name="T4" fmla="*/ 0 w 1076"/>
                <a:gd name="T5" fmla="*/ 20 h 40"/>
                <a:gd name="T6" fmla="*/ 20 w 1076"/>
                <a:gd name="T7" fmla="*/ 40 h 40"/>
                <a:gd name="T8" fmla="*/ 1056 w 1076"/>
                <a:gd name="T9" fmla="*/ 40 h 40"/>
                <a:gd name="T10" fmla="*/ 1076 w 1076"/>
                <a:gd name="T11" fmla="*/ 20 h 40"/>
                <a:gd name="T12" fmla="*/ 1056 w 1076"/>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1076" h="40">
                  <a:moveTo>
                    <a:pt x="1056" y="0"/>
                  </a:moveTo>
                  <a:cubicBezTo>
                    <a:pt x="20" y="0"/>
                    <a:pt x="20" y="0"/>
                    <a:pt x="20" y="0"/>
                  </a:cubicBezTo>
                  <a:cubicBezTo>
                    <a:pt x="9" y="0"/>
                    <a:pt x="0" y="9"/>
                    <a:pt x="0" y="20"/>
                  </a:cubicBezTo>
                  <a:cubicBezTo>
                    <a:pt x="0" y="31"/>
                    <a:pt x="9" y="40"/>
                    <a:pt x="20" y="40"/>
                  </a:cubicBezTo>
                  <a:cubicBezTo>
                    <a:pt x="1056" y="40"/>
                    <a:pt x="1056" y="40"/>
                    <a:pt x="1056" y="40"/>
                  </a:cubicBezTo>
                  <a:cubicBezTo>
                    <a:pt x="1067" y="40"/>
                    <a:pt x="1076" y="31"/>
                    <a:pt x="1076" y="20"/>
                  </a:cubicBezTo>
                  <a:cubicBezTo>
                    <a:pt x="1076" y="9"/>
                    <a:pt x="1067" y="0"/>
                    <a:pt x="1056" y="0"/>
                  </a:cubicBezTo>
                </a:path>
              </a:pathLst>
            </a:custGeom>
            <a:solidFill>
              <a:srgbClr val="178DA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6">
              <a:extLst>
                <a:ext uri="{FF2B5EF4-FFF2-40B4-BE49-F238E27FC236}">
                  <a16:creationId xmlns:a16="http://schemas.microsoft.com/office/drawing/2014/main" id="{E1EBC25B-95B5-4225-99FC-00B51D13FCCA}"/>
                </a:ext>
              </a:extLst>
            </p:cNvPr>
            <p:cNvSpPr>
              <a:spLocks/>
            </p:cNvSpPr>
            <p:nvPr userDrawn="1"/>
          </p:nvSpPr>
          <p:spPr bwMode="auto">
            <a:xfrm>
              <a:off x="3344863" y="2982913"/>
              <a:ext cx="922337" cy="138112"/>
            </a:xfrm>
            <a:custGeom>
              <a:avLst/>
              <a:gdLst>
                <a:gd name="T0" fmla="*/ 9 w 182"/>
                <a:gd name="T1" fmla="*/ 0 h 27"/>
                <a:gd name="T2" fmla="*/ 172 w 182"/>
                <a:gd name="T3" fmla="*/ 0 h 27"/>
                <a:gd name="T4" fmla="*/ 182 w 182"/>
                <a:gd name="T5" fmla="*/ 10 h 27"/>
                <a:gd name="T6" fmla="*/ 182 w 182"/>
                <a:gd name="T7" fmla="*/ 17 h 27"/>
                <a:gd name="T8" fmla="*/ 172 w 182"/>
                <a:gd name="T9" fmla="*/ 27 h 27"/>
                <a:gd name="T10" fmla="*/ 9 w 182"/>
                <a:gd name="T11" fmla="*/ 27 h 27"/>
                <a:gd name="T12" fmla="*/ 0 w 182"/>
                <a:gd name="T13" fmla="*/ 17 h 27"/>
                <a:gd name="T14" fmla="*/ 0 w 182"/>
                <a:gd name="T15" fmla="*/ 10 h 27"/>
                <a:gd name="T16" fmla="*/ 9 w 182"/>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27">
                  <a:moveTo>
                    <a:pt x="9" y="0"/>
                  </a:moveTo>
                  <a:cubicBezTo>
                    <a:pt x="172" y="0"/>
                    <a:pt x="172" y="0"/>
                    <a:pt x="172" y="0"/>
                  </a:cubicBezTo>
                  <a:cubicBezTo>
                    <a:pt x="178" y="0"/>
                    <a:pt x="182" y="5"/>
                    <a:pt x="182" y="10"/>
                  </a:cubicBezTo>
                  <a:cubicBezTo>
                    <a:pt x="182" y="17"/>
                    <a:pt x="182" y="17"/>
                    <a:pt x="182" y="17"/>
                  </a:cubicBezTo>
                  <a:cubicBezTo>
                    <a:pt x="182" y="23"/>
                    <a:pt x="178" y="27"/>
                    <a:pt x="172" y="27"/>
                  </a:cubicBezTo>
                  <a:cubicBezTo>
                    <a:pt x="9" y="27"/>
                    <a:pt x="9" y="27"/>
                    <a:pt x="9" y="27"/>
                  </a:cubicBezTo>
                  <a:cubicBezTo>
                    <a:pt x="4" y="27"/>
                    <a:pt x="0" y="23"/>
                    <a:pt x="0" y="17"/>
                  </a:cubicBezTo>
                  <a:cubicBezTo>
                    <a:pt x="0" y="10"/>
                    <a:pt x="0" y="10"/>
                    <a:pt x="0" y="10"/>
                  </a:cubicBezTo>
                  <a:cubicBezTo>
                    <a:pt x="0" y="5"/>
                    <a:pt x="4" y="0"/>
                    <a:pt x="9"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a16="http://schemas.microsoft.com/office/drawing/2014/main" id="{43111CFE-A8F3-41E3-AE5A-E3E795D8C65A}"/>
                </a:ext>
              </a:extLst>
            </p:cNvPr>
            <p:cNvSpPr>
              <a:spLocks/>
            </p:cNvSpPr>
            <p:nvPr userDrawn="1"/>
          </p:nvSpPr>
          <p:spPr bwMode="auto">
            <a:xfrm>
              <a:off x="3506788" y="2982913"/>
              <a:ext cx="928687" cy="138112"/>
            </a:xfrm>
            <a:custGeom>
              <a:avLst/>
              <a:gdLst>
                <a:gd name="T0" fmla="*/ 10 w 183"/>
                <a:gd name="T1" fmla="*/ 0 h 27"/>
                <a:gd name="T2" fmla="*/ 173 w 183"/>
                <a:gd name="T3" fmla="*/ 0 h 27"/>
                <a:gd name="T4" fmla="*/ 183 w 183"/>
                <a:gd name="T5" fmla="*/ 10 h 27"/>
                <a:gd name="T6" fmla="*/ 183 w 183"/>
                <a:gd name="T7" fmla="*/ 17 h 27"/>
                <a:gd name="T8" fmla="*/ 173 w 183"/>
                <a:gd name="T9" fmla="*/ 27 h 27"/>
                <a:gd name="T10" fmla="*/ 10 w 183"/>
                <a:gd name="T11" fmla="*/ 27 h 27"/>
                <a:gd name="T12" fmla="*/ 0 w 183"/>
                <a:gd name="T13" fmla="*/ 17 h 27"/>
                <a:gd name="T14" fmla="*/ 0 w 183"/>
                <a:gd name="T15" fmla="*/ 10 h 27"/>
                <a:gd name="T16" fmla="*/ 10 w 183"/>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7">
                  <a:moveTo>
                    <a:pt x="10" y="0"/>
                  </a:moveTo>
                  <a:cubicBezTo>
                    <a:pt x="173" y="0"/>
                    <a:pt x="173" y="0"/>
                    <a:pt x="173" y="0"/>
                  </a:cubicBezTo>
                  <a:cubicBezTo>
                    <a:pt x="178" y="0"/>
                    <a:pt x="183" y="5"/>
                    <a:pt x="183" y="10"/>
                  </a:cubicBezTo>
                  <a:cubicBezTo>
                    <a:pt x="183" y="17"/>
                    <a:pt x="183" y="17"/>
                    <a:pt x="183" y="17"/>
                  </a:cubicBezTo>
                  <a:cubicBezTo>
                    <a:pt x="183" y="23"/>
                    <a:pt x="178" y="27"/>
                    <a:pt x="173" y="27"/>
                  </a:cubicBezTo>
                  <a:cubicBezTo>
                    <a:pt x="10" y="27"/>
                    <a:pt x="10" y="27"/>
                    <a:pt x="10" y="27"/>
                  </a:cubicBezTo>
                  <a:cubicBezTo>
                    <a:pt x="4" y="27"/>
                    <a:pt x="0" y="23"/>
                    <a:pt x="0" y="17"/>
                  </a:cubicBezTo>
                  <a:cubicBezTo>
                    <a:pt x="0" y="10"/>
                    <a:pt x="0" y="10"/>
                    <a:pt x="0" y="10"/>
                  </a:cubicBezTo>
                  <a:cubicBezTo>
                    <a:pt x="0" y="5"/>
                    <a:pt x="4" y="0"/>
                    <a:pt x="10"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a:extLst>
                <a:ext uri="{FF2B5EF4-FFF2-40B4-BE49-F238E27FC236}">
                  <a16:creationId xmlns:a16="http://schemas.microsoft.com/office/drawing/2014/main" id="{25BD9980-AB02-4F14-BB3A-F6E232C02F0B}"/>
                </a:ext>
              </a:extLst>
            </p:cNvPr>
            <p:cNvSpPr>
              <a:spLocks noChangeArrowheads="1"/>
            </p:cNvSpPr>
            <p:nvPr userDrawn="1"/>
          </p:nvSpPr>
          <p:spPr bwMode="auto">
            <a:xfrm>
              <a:off x="4267200" y="4146550"/>
              <a:ext cx="122237" cy="547687"/>
            </a:xfrm>
            <a:prstGeom prst="rect">
              <a:avLst/>
            </a:prstGeom>
            <a:solidFill>
              <a:srgbClr val="B4B5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a:extLst>
                <a:ext uri="{FF2B5EF4-FFF2-40B4-BE49-F238E27FC236}">
                  <a16:creationId xmlns:a16="http://schemas.microsoft.com/office/drawing/2014/main" id="{BA8F8E0A-813E-4D33-98AA-8B429EA8A988}"/>
                </a:ext>
              </a:extLst>
            </p:cNvPr>
            <p:cNvSpPr>
              <a:spLocks/>
            </p:cNvSpPr>
            <p:nvPr userDrawn="1"/>
          </p:nvSpPr>
          <p:spPr bwMode="auto">
            <a:xfrm>
              <a:off x="3619500" y="4638675"/>
              <a:ext cx="1414462" cy="182562"/>
            </a:xfrm>
            <a:custGeom>
              <a:avLst/>
              <a:gdLst>
                <a:gd name="T0" fmla="*/ 396 w 891"/>
                <a:gd name="T1" fmla="*/ 0 h 115"/>
                <a:gd name="T2" fmla="*/ 498 w 891"/>
                <a:gd name="T3" fmla="*/ 0 h 115"/>
                <a:gd name="T4" fmla="*/ 498 w 891"/>
                <a:gd name="T5" fmla="*/ 48 h 115"/>
                <a:gd name="T6" fmla="*/ 891 w 891"/>
                <a:gd name="T7" fmla="*/ 70 h 115"/>
                <a:gd name="T8" fmla="*/ 891 w 891"/>
                <a:gd name="T9" fmla="*/ 115 h 115"/>
                <a:gd name="T10" fmla="*/ 498 w 891"/>
                <a:gd name="T11" fmla="*/ 115 h 115"/>
                <a:gd name="T12" fmla="*/ 466 w 891"/>
                <a:gd name="T13" fmla="*/ 115 h 115"/>
                <a:gd name="T14" fmla="*/ 424 w 891"/>
                <a:gd name="T15" fmla="*/ 115 h 115"/>
                <a:gd name="T16" fmla="*/ 0 w 891"/>
                <a:gd name="T17" fmla="*/ 115 h 115"/>
                <a:gd name="T18" fmla="*/ 0 w 891"/>
                <a:gd name="T19" fmla="*/ 70 h 115"/>
                <a:gd name="T20" fmla="*/ 396 w 891"/>
                <a:gd name="T21" fmla="*/ 48 h 115"/>
                <a:gd name="T22" fmla="*/ 396 w 891"/>
                <a:gd name="T2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1" h="115">
                  <a:moveTo>
                    <a:pt x="396" y="0"/>
                  </a:moveTo>
                  <a:lnTo>
                    <a:pt x="498" y="0"/>
                  </a:lnTo>
                  <a:lnTo>
                    <a:pt x="498" y="48"/>
                  </a:lnTo>
                  <a:lnTo>
                    <a:pt x="891" y="70"/>
                  </a:lnTo>
                  <a:lnTo>
                    <a:pt x="891" y="115"/>
                  </a:lnTo>
                  <a:lnTo>
                    <a:pt x="498" y="115"/>
                  </a:lnTo>
                  <a:lnTo>
                    <a:pt x="466" y="115"/>
                  </a:lnTo>
                  <a:lnTo>
                    <a:pt x="424" y="115"/>
                  </a:lnTo>
                  <a:lnTo>
                    <a:pt x="0" y="115"/>
                  </a:lnTo>
                  <a:lnTo>
                    <a:pt x="0" y="70"/>
                  </a:lnTo>
                  <a:lnTo>
                    <a:pt x="396" y="48"/>
                  </a:lnTo>
                  <a:lnTo>
                    <a:pt x="396" y="0"/>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0">
              <a:extLst>
                <a:ext uri="{FF2B5EF4-FFF2-40B4-BE49-F238E27FC236}">
                  <a16:creationId xmlns:a16="http://schemas.microsoft.com/office/drawing/2014/main" id="{0AE56EE3-F8BA-478C-91DA-1762AC1A468D}"/>
                </a:ext>
              </a:extLst>
            </p:cNvPr>
            <p:cNvSpPr>
              <a:spLocks noChangeArrowheads="1"/>
            </p:cNvSpPr>
            <p:nvPr userDrawn="1"/>
          </p:nvSpPr>
          <p:spPr bwMode="auto">
            <a:xfrm>
              <a:off x="4227513" y="4019550"/>
              <a:ext cx="198437" cy="187325"/>
            </a:xfrm>
            <a:prstGeom prst="rect">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11">
              <a:extLst>
                <a:ext uri="{FF2B5EF4-FFF2-40B4-BE49-F238E27FC236}">
                  <a16:creationId xmlns:a16="http://schemas.microsoft.com/office/drawing/2014/main" id="{D14AF9DB-4F76-4158-B77B-9CBCB5B72A0D}"/>
                </a:ext>
              </a:extLst>
            </p:cNvPr>
            <p:cNvSpPr>
              <a:spLocks noChangeArrowheads="1"/>
            </p:cNvSpPr>
            <p:nvPr userDrawn="1"/>
          </p:nvSpPr>
          <p:spPr bwMode="auto">
            <a:xfrm>
              <a:off x="4181475" y="3800475"/>
              <a:ext cx="293687" cy="254000"/>
            </a:xfrm>
            <a:prstGeom prst="rect">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916A78C8-5A40-4E38-B093-F6BEA72C7298}"/>
                </a:ext>
              </a:extLst>
            </p:cNvPr>
            <p:cNvSpPr>
              <a:spLocks/>
            </p:cNvSpPr>
            <p:nvPr userDrawn="1"/>
          </p:nvSpPr>
          <p:spPr bwMode="auto">
            <a:xfrm>
              <a:off x="3887788" y="2090738"/>
              <a:ext cx="1490662" cy="1760537"/>
            </a:xfrm>
            <a:custGeom>
              <a:avLst/>
              <a:gdLst>
                <a:gd name="T0" fmla="*/ 44 w 294"/>
                <a:gd name="T1" fmla="*/ 342 h 347"/>
                <a:gd name="T2" fmla="*/ 28 w 294"/>
                <a:gd name="T3" fmla="*/ 346 h 347"/>
                <a:gd name="T4" fmla="*/ 16 w 294"/>
                <a:gd name="T5" fmla="*/ 342 h 347"/>
                <a:gd name="T6" fmla="*/ 3 w 294"/>
                <a:gd name="T7" fmla="*/ 320 h 347"/>
                <a:gd name="T8" fmla="*/ 80 w 294"/>
                <a:gd name="T9" fmla="*/ 13 h 347"/>
                <a:gd name="T10" fmla="*/ 101 w 294"/>
                <a:gd name="T11" fmla="*/ 1 h 347"/>
                <a:gd name="T12" fmla="*/ 294 w 294"/>
                <a:gd name="T13" fmla="*/ 0 h 347"/>
                <a:gd name="T14" fmla="*/ 213 w 294"/>
                <a:gd name="T15" fmla="*/ 342 h 347"/>
                <a:gd name="T16" fmla="*/ 44 w 294"/>
                <a:gd name="T17" fmla="*/ 34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347">
                  <a:moveTo>
                    <a:pt x="44" y="342"/>
                  </a:moveTo>
                  <a:cubicBezTo>
                    <a:pt x="40" y="346"/>
                    <a:pt x="34" y="347"/>
                    <a:pt x="28" y="346"/>
                  </a:cubicBezTo>
                  <a:cubicBezTo>
                    <a:pt x="16" y="342"/>
                    <a:pt x="16" y="342"/>
                    <a:pt x="16" y="342"/>
                  </a:cubicBezTo>
                  <a:cubicBezTo>
                    <a:pt x="6" y="340"/>
                    <a:pt x="0" y="330"/>
                    <a:pt x="3" y="320"/>
                  </a:cubicBezTo>
                  <a:cubicBezTo>
                    <a:pt x="80" y="13"/>
                    <a:pt x="80" y="13"/>
                    <a:pt x="80" y="13"/>
                  </a:cubicBezTo>
                  <a:cubicBezTo>
                    <a:pt x="82" y="4"/>
                    <a:pt x="90" y="2"/>
                    <a:pt x="101" y="1"/>
                  </a:cubicBezTo>
                  <a:cubicBezTo>
                    <a:pt x="294" y="0"/>
                    <a:pt x="294" y="0"/>
                    <a:pt x="294" y="0"/>
                  </a:cubicBezTo>
                  <a:cubicBezTo>
                    <a:pt x="213" y="342"/>
                    <a:pt x="213" y="342"/>
                    <a:pt x="213" y="342"/>
                  </a:cubicBezTo>
                  <a:lnTo>
                    <a:pt x="44" y="342"/>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6505F6A5-25AF-49D5-B4D8-6D946DBD9C1B}"/>
                </a:ext>
              </a:extLst>
            </p:cNvPr>
            <p:cNvSpPr>
              <a:spLocks/>
            </p:cNvSpPr>
            <p:nvPr userDrawn="1"/>
          </p:nvSpPr>
          <p:spPr bwMode="auto">
            <a:xfrm>
              <a:off x="3106738" y="3582988"/>
              <a:ext cx="1601787" cy="273050"/>
            </a:xfrm>
            <a:custGeom>
              <a:avLst/>
              <a:gdLst>
                <a:gd name="T0" fmla="*/ 20 w 316"/>
                <a:gd name="T1" fmla="*/ 0 h 54"/>
                <a:gd name="T2" fmla="*/ 296 w 316"/>
                <a:gd name="T3" fmla="*/ 0 h 54"/>
                <a:gd name="T4" fmla="*/ 316 w 316"/>
                <a:gd name="T5" fmla="*/ 20 h 54"/>
                <a:gd name="T6" fmla="*/ 316 w 316"/>
                <a:gd name="T7" fmla="*/ 34 h 54"/>
                <a:gd name="T8" fmla="*/ 296 w 316"/>
                <a:gd name="T9" fmla="*/ 54 h 54"/>
                <a:gd name="T10" fmla="*/ 20 w 316"/>
                <a:gd name="T11" fmla="*/ 54 h 54"/>
                <a:gd name="T12" fmla="*/ 0 w 316"/>
                <a:gd name="T13" fmla="*/ 34 h 54"/>
                <a:gd name="T14" fmla="*/ 0 w 316"/>
                <a:gd name="T15" fmla="*/ 20 h 54"/>
                <a:gd name="T16" fmla="*/ 20 w 316"/>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54">
                  <a:moveTo>
                    <a:pt x="20" y="0"/>
                  </a:moveTo>
                  <a:cubicBezTo>
                    <a:pt x="296" y="0"/>
                    <a:pt x="296" y="0"/>
                    <a:pt x="296" y="0"/>
                  </a:cubicBezTo>
                  <a:cubicBezTo>
                    <a:pt x="307" y="0"/>
                    <a:pt x="316" y="9"/>
                    <a:pt x="316" y="20"/>
                  </a:cubicBezTo>
                  <a:cubicBezTo>
                    <a:pt x="316" y="34"/>
                    <a:pt x="316" y="34"/>
                    <a:pt x="316" y="34"/>
                  </a:cubicBezTo>
                  <a:cubicBezTo>
                    <a:pt x="316" y="45"/>
                    <a:pt x="307" y="54"/>
                    <a:pt x="296" y="54"/>
                  </a:cubicBezTo>
                  <a:cubicBezTo>
                    <a:pt x="20" y="54"/>
                    <a:pt x="20" y="54"/>
                    <a:pt x="20" y="54"/>
                  </a:cubicBezTo>
                  <a:cubicBezTo>
                    <a:pt x="9" y="54"/>
                    <a:pt x="0" y="45"/>
                    <a:pt x="0" y="34"/>
                  </a:cubicBezTo>
                  <a:cubicBezTo>
                    <a:pt x="0" y="20"/>
                    <a:pt x="0" y="20"/>
                    <a:pt x="0" y="20"/>
                  </a:cubicBezTo>
                  <a:cubicBezTo>
                    <a:pt x="0" y="9"/>
                    <a:pt x="9" y="0"/>
                    <a:pt x="20"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46FEE158-C9A0-4376-9EB1-56E415A97966}"/>
                </a:ext>
              </a:extLst>
            </p:cNvPr>
            <p:cNvSpPr>
              <a:spLocks/>
            </p:cNvSpPr>
            <p:nvPr userDrawn="1"/>
          </p:nvSpPr>
          <p:spPr bwMode="auto">
            <a:xfrm>
              <a:off x="4891088" y="2079626"/>
              <a:ext cx="649287" cy="1776412"/>
            </a:xfrm>
            <a:custGeom>
              <a:avLst/>
              <a:gdLst>
                <a:gd name="T0" fmla="*/ 126 w 128"/>
                <a:gd name="T1" fmla="*/ 29 h 350"/>
                <a:gd name="T2" fmla="*/ 49 w 128"/>
                <a:gd name="T3" fmla="*/ 335 h 350"/>
                <a:gd name="T4" fmla="*/ 27 w 128"/>
                <a:gd name="T5" fmla="*/ 348 h 350"/>
                <a:gd name="T6" fmla="*/ 15 w 128"/>
                <a:gd name="T7" fmla="*/ 344 h 350"/>
                <a:gd name="T8" fmla="*/ 2 w 128"/>
                <a:gd name="T9" fmla="*/ 322 h 350"/>
                <a:gd name="T10" fmla="*/ 79 w 128"/>
                <a:gd name="T11" fmla="*/ 15 h 350"/>
                <a:gd name="T12" fmla="*/ 101 w 128"/>
                <a:gd name="T13" fmla="*/ 3 h 350"/>
                <a:gd name="T14" fmla="*/ 113 w 128"/>
                <a:gd name="T15" fmla="*/ 7 h 350"/>
                <a:gd name="T16" fmla="*/ 126 w 128"/>
                <a:gd name="T17" fmla="*/ 2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50">
                  <a:moveTo>
                    <a:pt x="126" y="29"/>
                  </a:moveTo>
                  <a:cubicBezTo>
                    <a:pt x="49" y="335"/>
                    <a:pt x="49" y="335"/>
                    <a:pt x="49" y="335"/>
                  </a:cubicBezTo>
                  <a:cubicBezTo>
                    <a:pt x="46" y="345"/>
                    <a:pt x="37" y="350"/>
                    <a:pt x="27" y="348"/>
                  </a:cubicBezTo>
                  <a:cubicBezTo>
                    <a:pt x="15" y="344"/>
                    <a:pt x="15" y="344"/>
                    <a:pt x="15" y="344"/>
                  </a:cubicBezTo>
                  <a:cubicBezTo>
                    <a:pt x="6" y="342"/>
                    <a:pt x="0" y="332"/>
                    <a:pt x="2" y="322"/>
                  </a:cubicBezTo>
                  <a:cubicBezTo>
                    <a:pt x="79" y="15"/>
                    <a:pt x="79" y="15"/>
                    <a:pt x="79" y="15"/>
                  </a:cubicBezTo>
                  <a:cubicBezTo>
                    <a:pt x="82" y="6"/>
                    <a:pt x="91" y="0"/>
                    <a:pt x="101" y="3"/>
                  </a:cubicBezTo>
                  <a:cubicBezTo>
                    <a:pt x="113" y="7"/>
                    <a:pt x="113" y="7"/>
                    <a:pt x="113" y="7"/>
                  </a:cubicBezTo>
                  <a:cubicBezTo>
                    <a:pt x="122" y="9"/>
                    <a:pt x="128" y="19"/>
                    <a:pt x="126"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9068CFB7-E994-4BCB-ABEA-6EFFCB1D429F}"/>
                </a:ext>
              </a:extLst>
            </p:cNvPr>
            <p:cNvSpPr>
              <a:spLocks/>
            </p:cNvSpPr>
            <p:nvPr userDrawn="1"/>
          </p:nvSpPr>
          <p:spPr bwMode="auto">
            <a:xfrm>
              <a:off x="4287838" y="3582988"/>
              <a:ext cx="928687" cy="273050"/>
            </a:xfrm>
            <a:custGeom>
              <a:avLst/>
              <a:gdLst>
                <a:gd name="T0" fmla="*/ 20 w 183"/>
                <a:gd name="T1" fmla="*/ 0 h 54"/>
                <a:gd name="T2" fmla="*/ 163 w 183"/>
                <a:gd name="T3" fmla="*/ 0 h 54"/>
                <a:gd name="T4" fmla="*/ 183 w 183"/>
                <a:gd name="T5" fmla="*/ 20 h 54"/>
                <a:gd name="T6" fmla="*/ 183 w 183"/>
                <a:gd name="T7" fmla="*/ 34 h 54"/>
                <a:gd name="T8" fmla="*/ 163 w 183"/>
                <a:gd name="T9" fmla="*/ 54 h 54"/>
                <a:gd name="T10" fmla="*/ 20 w 183"/>
                <a:gd name="T11" fmla="*/ 54 h 54"/>
                <a:gd name="T12" fmla="*/ 0 w 183"/>
                <a:gd name="T13" fmla="*/ 34 h 54"/>
                <a:gd name="T14" fmla="*/ 0 w 183"/>
                <a:gd name="T15" fmla="*/ 20 h 54"/>
                <a:gd name="T16" fmla="*/ 20 w 183"/>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54">
                  <a:moveTo>
                    <a:pt x="20" y="0"/>
                  </a:moveTo>
                  <a:cubicBezTo>
                    <a:pt x="163" y="0"/>
                    <a:pt x="163" y="0"/>
                    <a:pt x="163" y="0"/>
                  </a:cubicBezTo>
                  <a:cubicBezTo>
                    <a:pt x="174" y="0"/>
                    <a:pt x="183" y="9"/>
                    <a:pt x="183" y="20"/>
                  </a:cubicBezTo>
                  <a:cubicBezTo>
                    <a:pt x="183" y="34"/>
                    <a:pt x="183" y="34"/>
                    <a:pt x="183" y="34"/>
                  </a:cubicBezTo>
                  <a:cubicBezTo>
                    <a:pt x="183" y="45"/>
                    <a:pt x="174" y="54"/>
                    <a:pt x="163" y="54"/>
                  </a:cubicBezTo>
                  <a:cubicBezTo>
                    <a:pt x="20" y="54"/>
                    <a:pt x="20" y="54"/>
                    <a:pt x="20" y="54"/>
                  </a:cubicBezTo>
                  <a:cubicBezTo>
                    <a:pt x="9" y="54"/>
                    <a:pt x="0" y="45"/>
                    <a:pt x="0" y="34"/>
                  </a:cubicBezTo>
                  <a:cubicBezTo>
                    <a:pt x="0" y="20"/>
                    <a:pt x="0" y="20"/>
                    <a:pt x="0" y="20"/>
                  </a:cubicBezTo>
                  <a:cubicBezTo>
                    <a:pt x="0" y="9"/>
                    <a:pt x="9" y="0"/>
                    <a:pt x="20"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6">
              <a:extLst>
                <a:ext uri="{FF2B5EF4-FFF2-40B4-BE49-F238E27FC236}">
                  <a16:creationId xmlns:a16="http://schemas.microsoft.com/office/drawing/2014/main" id="{38F3EBA1-CCD4-4CE8-B8BB-0908AF8C6274}"/>
                </a:ext>
              </a:extLst>
            </p:cNvPr>
            <p:cNvSpPr>
              <a:spLocks noChangeArrowheads="1"/>
            </p:cNvSpPr>
            <p:nvPr userDrawn="1"/>
          </p:nvSpPr>
          <p:spPr bwMode="auto">
            <a:xfrm>
              <a:off x="3598863" y="4800600"/>
              <a:ext cx="136525" cy="136525"/>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17">
              <a:extLst>
                <a:ext uri="{FF2B5EF4-FFF2-40B4-BE49-F238E27FC236}">
                  <a16:creationId xmlns:a16="http://schemas.microsoft.com/office/drawing/2014/main" id="{05208780-50B2-4FC4-8C09-5FEF2FB349E5}"/>
                </a:ext>
              </a:extLst>
            </p:cNvPr>
            <p:cNvSpPr>
              <a:spLocks noChangeArrowheads="1"/>
            </p:cNvSpPr>
            <p:nvPr userDrawn="1"/>
          </p:nvSpPr>
          <p:spPr bwMode="auto">
            <a:xfrm>
              <a:off x="4222750" y="4800600"/>
              <a:ext cx="136525" cy="136525"/>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8">
              <a:extLst>
                <a:ext uri="{FF2B5EF4-FFF2-40B4-BE49-F238E27FC236}">
                  <a16:creationId xmlns:a16="http://schemas.microsoft.com/office/drawing/2014/main" id="{43AEB751-EDE7-4831-B676-BDF7D9672BB3}"/>
                </a:ext>
              </a:extLst>
            </p:cNvPr>
            <p:cNvSpPr>
              <a:spLocks noChangeArrowheads="1"/>
            </p:cNvSpPr>
            <p:nvPr userDrawn="1"/>
          </p:nvSpPr>
          <p:spPr bwMode="auto">
            <a:xfrm>
              <a:off x="4932363" y="4800600"/>
              <a:ext cx="136525" cy="136525"/>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7A3BB5E6-E31A-4320-8879-F8A83486055F}"/>
                </a:ext>
              </a:extLst>
            </p:cNvPr>
            <p:cNvSpPr>
              <a:spLocks/>
            </p:cNvSpPr>
            <p:nvPr userDrawn="1"/>
          </p:nvSpPr>
          <p:spPr bwMode="auto">
            <a:xfrm>
              <a:off x="4410075" y="2982913"/>
              <a:ext cx="928687" cy="138112"/>
            </a:xfrm>
            <a:custGeom>
              <a:avLst/>
              <a:gdLst>
                <a:gd name="T0" fmla="*/ 10 w 183"/>
                <a:gd name="T1" fmla="*/ 0 h 27"/>
                <a:gd name="T2" fmla="*/ 173 w 183"/>
                <a:gd name="T3" fmla="*/ 0 h 27"/>
                <a:gd name="T4" fmla="*/ 183 w 183"/>
                <a:gd name="T5" fmla="*/ 10 h 27"/>
                <a:gd name="T6" fmla="*/ 183 w 183"/>
                <a:gd name="T7" fmla="*/ 17 h 27"/>
                <a:gd name="T8" fmla="*/ 173 w 183"/>
                <a:gd name="T9" fmla="*/ 27 h 27"/>
                <a:gd name="T10" fmla="*/ 10 w 183"/>
                <a:gd name="T11" fmla="*/ 27 h 27"/>
                <a:gd name="T12" fmla="*/ 0 w 183"/>
                <a:gd name="T13" fmla="*/ 17 h 27"/>
                <a:gd name="T14" fmla="*/ 0 w 183"/>
                <a:gd name="T15" fmla="*/ 10 h 27"/>
                <a:gd name="T16" fmla="*/ 10 w 183"/>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7">
                  <a:moveTo>
                    <a:pt x="10" y="0"/>
                  </a:moveTo>
                  <a:cubicBezTo>
                    <a:pt x="173" y="0"/>
                    <a:pt x="173" y="0"/>
                    <a:pt x="173" y="0"/>
                  </a:cubicBezTo>
                  <a:cubicBezTo>
                    <a:pt x="179" y="0"/>
                    <a:pt x="183" y="5"/>
                    <a:pt x="183" y="10"/>
                  </a:cubicBezTo>
                  <a:cubicBezTo>
                    <a:pt x="183" y="17"/>
                    <a:pt x="183" y="17"/>
                    <a:pt x="183" y="17"/>
                  </a:cubicBezTo>
                  <a:cubicBezTo>
                    <a:pt x="183" y="23"/>
                    <a:pt x="179" y="27"/>
                    <a:pt x="173" y="27"/>
                  </a:cubicBezTo>
                  <a:cubicBezTo>
                    <a:pt x="10" y="27"/>
                    <a:pt x="10" y="27"/>
                    <a:pt x="10" y="27"/>
                  </a:cubicBezTo>
                  <a:cubicBezTo>
                    <a:pt x="5" y="27"/>
                    <a:pt x="0" y="23"/>
                    <a:pt x="0" y="17"/>
                  </a:cubicBezTo>
                  <a:cubicBezTo>
                    <a:pt x="0" y="10"/>
                    <a:pt x="0" y="10"/>
                    <a:pt x="0" y="10"/>
                  </a:cubicBezTo>
                  <a:cubicBezTo>
                    <a:pt x="0" y="5"/>
                    <a:pt x="5" y="0"/>
                    <a:pt x="10"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2E7A7F57-959B-4D83-B72D-D314355A7CB5}"/>
                </a:ext>
              </a:extLst>
            </p:cNvPr>
            <p:cNvSpPr>
              <a:spLocks/>
            </p:cNvSpPr>
            <p:nvPr userDrawn="1"/>
          </p:nvSpPr>
          <p:spPr bwMode="auto">
            <a:xfrm>
              <a:off x="4576763" y="2982913"/>
              <a:ext cx="923925" cy="138112"/>
            </a:xfrm>
            <a:custGeom>
              <a:avLst/>
              <a:gdLst>
                <a:gd name="T0" fmla="*/ 10 w 182"/>
                <a:gd name="T1" fmla="*/ 0 h 27"/>
                <a:gd name="T2" fmla="*/ 172 w 182"/>
                <a:gd name="T3" fmla="*/ 0 h 27"/>
                <a:gd name="T4" fmla="*/ 182 w 182"/>
                <a:gd name="T5" fmla="*/ 10 h 27"/>
                <a:gd name="T6" fmla="*/ 182 w 182"/>
                <a:gd name="T7" fmla="*/ 17 h 27"/>
                <a:gd name="T8" fmla="*/ 172 w 182"/>
                <a:gd name="T9" fmla="*/ 27 h 27"/>
                <a:gd name="T10" fmla="*/ 10 w 182"/>
                <a:gd name="T11" fmla="*/ 27 h 27"/>
                <a:gd name="T12" fmla="*/ 0 w 182"/>
                <a:gd name="T13" fmla="*/ 17 h 27"/>
                <a:gd name="T14" fmla="*/ 0 w 182"/>
                <a:gd name="T15" fmla="*/ 10 h 27"/>
                <a:gd name="T16" fmla="*/ 10 w 182"/>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27">
                  <a:moveTo>
                    <a:pt x="10" y="0"/>
                  </a:moveTo>
                  <a:cubicBezTo>
                    <a:pt x="172" y="0"/>
                    <a:pt x="172" y="0"/>
                    <a:pt x="172" y="0"/>
                  </a:cubicBezTo>
                  <a:cubicBezTo>
                    <a:pt x="178" y="0"/>
                    <a:pt x="182" y="5"/>
                    <a:pt x="182" y="10"/>
                  </a:cubicBezTo>
                  <a:cubicBezTo>
                    <a:pt x="182" y="17"/>
                    <a:pt x="182" y="17"/>
                    <a:pt x="182" y="17"/>
                  </a:cubicBezTo>
                  <a:cubicBezTo>
                    <a:pt x="182" y="23"/>
                    <a:pt x="178" y="27"/>
                    <a:pt x="172" y="27"/>
                  </a:cubicBezTo>
                  <a:cubicBezTo>
                    <a:pt x="10" y="27"/>
                    <a:pt x="10" y="27"/>
                    <a:pt x="10" y="27"/>
                  </a:cubicBezTo>
                  <a:cubicBezTo>
                    <a:pt x="4" y="27"/>
                    <a:pt x="0" y="23"/>
                    <a:pt x="0" y="17"/>
                  </a:cubicBezTo>
                  <a:cubicBezTo>
                    <a:pt x="0" y="10"/>
                    <a:pt x="0" y="10"/>
                    <a:pt x="0" y="10"/>
                  </a:cubicBezTo>
                  <a:cubicBezTo>
                    <a:pt x="0" y="5"/>
                    <a:pt x="4" y="0"/>
                    <a:pt x="10"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1">
              <a:extLst>
                <a:ext uri="{FF2B5EF4-FFF2-40B4-BE49-F238E27FC236}">
                  <a16:creationId xmlns:a16="http://schemas.microsoft.com/office/drawing/2014/main" id="{7B78E230-363B-454C-9349-9F20B855A757}"/>
                </a:ext>
              </a:extLst>
            </p:cNvPr>
            <p:cNvSpPr>
              <a:spLocks noChangeArrowheads="1"/>
            </p:cNvSpPr>
            <p:nvPr userDrawn="1"/>
          </p:nvSpPr>
          <p:spPr bwMode="auto">
            <a:xfrm>
              <a:off x="4349750" y="4211638"/>
              <a:ext cx="30162" cy="4159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2">
              <a:extLst>
                <a:ext uri="{FF2B5EF4-FFF2-40B4-BE49-F238E27FC236}">
                  <a16:creationId xmlns:a16="http://schemas.microsoft.com/office/drawing/2014/main" id="{9E43E297-BC7F-497F-BA98-097383BB708B}"/>
                </a:ext>
              </a:extLst>
            </p:cNvPr>
            <p:cNvSpPr>
              <a:spLocks noChangeArrowheads="1"/>
            </p:cNvSpPr>
            <p:nvPr userDrawn="1"/>
          </p:nvSpPr>
          <p:spPr bwMode="auto">
            <a:xfrm>
              <a:off x="4329113" y="4070350"/>
              <a:ext cx="85725" cy="120650"/>
            </a:xfrm>
            <a:prstGeom prst="rect">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3">
              <a:extLst>
                <a:ext uri="{FF2B5EF4-FFF2-40B4-BE49-F238E27FC236}">
                  <a16:creationId xmlns:a16="http://schemas.microsoft.com/office/drawing/2014/main" id="{29DEA8E9-0032-4F38-A6B7-86DC0252E74E}"/>
                </a:ext>
              </a:extLst>
            </p:cNvPr>
            <p:cNvSpPr>
              <a:spLocks noChangeArrowheads="1"/>
            </p:cNvSpPr>
            <p:nvPr userDrawn="1"/>
          </p:nvSpPr>
          <p:spPr bwMode="auto">
            <a:xfrm>
              <a:off x="4318000" y="3867150"/>
              <a:ext cx="142875" cy="177800"/>
            </a:xfrm>
            <a:prstGeom prst="rect">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8E94FF25-0747-4E8B-8C68-38CE2EA4115E}"/>
                </a:ext>
              </a:extLst>
            </p:cNvPr>
            <p:cNvSpPr>
              <a:spLocks/>
            </p:cNvSpPr>
            <p:nvPr userDrawn="1"/>
          </p:nvSpPr>
          <p:spPr bwMode="auto">
            <a:xfrm>
              <a:off x="4359275" y="2141538"/>
              <a:ext cx="857250" cy="80962"/>
            </a:xfrm>
            <a:custGeom>
              <a:avLst/>
              <a:gdLst>
                <a:gd name="T0" fmla="*/ 11 w 169"/>
                <a:gd name="T1" fmla="*/ 0 h 16"/>
                <a:gd name="T2" fmla="*/ 162 w 169"/>
                <a:gd name="T3" fmla="*/ 0 h 16"/>
                <a:gd name="T4" fmla="*/ 168 w 169"/>
                <a:gd name="T5" fmla="*/ 8 h 16"/>
                <a:gd name="T6" fmla="*/ 157 w 169"/>
                <a:gd name="T7" fmla="*/ 16 h 16"/>
                <a:gd name="T8" fmla="*/ 7 w 169"/>
                <a:gd name="T9" fmla="*/ 16 h 16"/>
                <a:gd name="T10" fmla="*/ 1 w 169"/>
                <a:gd name="T11" fmla="*/ 8 h 16"/>
                <a:gd name="T12" fmla="*/ 11 w 1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9" h="16">
                  <a:moveTo>
                    <a:pt x="11" y="0"/>
                  </a:moveTo>
                  <a:cubicBezTo>
                    <a:pt x="162" y="0"/>
                    <a:pt x="162" y="0"/>
                    <a:pt x="162" y="0"/>
                  </a:cubicBezTo>
                  <a:cubicBezTo>
                    <a:pt x="166" y="0"/>
                    <a:pt x="169" y="4"/>
                    <a:pt x="168" y="8"/>
                  </a:cubicBezTo>
                  <a:cubicBezTo>
                    <a:pt x="166" y="12"/>
                    <a:pt x="162" y="16"/>
                    <a:pt x="157" y="16"/>
                  </a:cubicBezTo>
                  <a:cubicBezTo>
                    <a:pt x="7" y="16"/>
                    <a:pt x="7" y="16"/>
                    <a:pt x="7" y="16"/>
                  </a:cubicBezTo>
                  <a:cubicBezTo>
                    <a:pt x="3" y="16"/>
                    <a:pt x="0" y="12"/>
                    <a:pt x="1" y="8"/>
                  </a:cubicBezTo>
                  <a:cubicBezTo>
                    <a:pt x="2" y="4"/>
                    <a:pt x="7" y="0"/>
                    <a:pt x="11"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D8DD1FF7-A1E4-4676-91DB-F1A1F5F286B6}"/>
                </a:ext>
              </a:extLst>
            </p:cNvPr>
            <p:cNvSpPr>
              <a:spLocks/>
            </p:cNvSpPr>
            <p:nvPr userDrawn="1"/>
          </p:nvSpPr>
          <p:spPr bwMode="auto">
            <a:xfrm>
              <a:off x="4278313" y="2400300"/>
              <a:ext cx="857250" cy="85725"/>
            </a:xfrm>
            <a:custGeom>
              <a:avLst/>
              <a:gdLst>
                <a:gd name="T0" fmla="*/ 11 w 169"/>
                <a:gd name="T1" fmla="*/ 0 h 17"/>
                <a:gd name="T2" fmla="*/ 161 w 169"/>
                <a:gd name="T3" fmla="*/ 0 h 17"/>
                <a:gd name="T4" fmla="*/ 167 w 169"/>
                <a:gd name="T5" fmla="*/ 8 h 17"/>
                <a:gd name="T6" fmla="*/ 157 w 169"/>
                <a:gd name="T7" fmla="*/ 17 h 17"/>
                <a:gd name="T8" fmla="*/ 7 w 169"/>
                <a:gd name="T9" fmla="*/ 17 h 17"/>
                <a:gd name="T10" fmla="*/ 1 w 169"/>
                <a:gd name="T11" fmla="*/ 8 h 17"/>
                <a:gd name="T12" fmla="*/ 11 w 16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69" h="17">
                  <a:moveTo>
                    <a:pt x="11" y="0"/>
                  </a:moveTo>
                  <a:cubicBezTo>
                    <a:pt x="161" y="0"/>
                    <a:pt x="161" y="0"/>
                    <a:pt x="161" y="0"/>
                  </a:cubicBezTo>
                  <a:cubicBezTo>
                    <a:pt x="166" y="0"/>
                    <a:pt x="169" y="4"/>
                    <a:pt x="167" y="8"/>
                  </a:cubicBezTo>
                  <a:cubicBezTo>
                    <a:pt x="166" y="13"/>
                    <a:pt x="162" y="17"/>
                    <a:pt x="157" y="17"/>
                  </a:cubicBezTo>
                  <a:cubicBezTo>
                    <a:pt x="7" y="17"/>
                    <a:pt x="7" y="17"/>
                    <a:pt x="7" y="17"/>
                  </a:cubicBezTo>
                  <a:cubicBezTo>
                    <a:pt x="2" y="17"/>
                    <a:pt x="0" y="13"/>
                    <a:pt x="1" y="8"/>
                  </a:cubicBezTo>
                  <a:cubicBezTo>
                    <a:pt x="2" y="4"/>
                    <a:pt x="7" y="0"/>
                    <a:pt x="11"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A8BC1C95-67B0-4356-8598-459B8134892D}"/>
                </a:ext>
              </a:extLst>
            </p:cNvPr>
            <p:cNvSpPr>
              <a:spLocks/>
            </p:cNvSpPr>
            <p:nvPr userDrawn="1"/>
          </p:nvSpPr>
          <p:spPr bwMode="auto">
            <a:xfrm>
              <a:off x="4211638" y="2628900"/>
              <a:ext cx="857250" cy="85725"/>
            </a:xfrm>
            <a:custGeom>
              <a:avLst/>
              <a:gdLst>
                <a:gd name="T0" fmla="*/ 11 w 169"/>
                <a:gd name="T1" fmla="*/ 0 h 17"/>
                <a:gd name="T2" fmla="*/ 161 w 169"/>
                <a:gd name="T3" fmla="*/ 0 h 17"/>
                <a:gd name="T4" fmla="*/ 167 w 169"/>
                <a:gd name="T5" fmla="*/ 8 h 17"/>
                <a:gd name="T6" fmla="*/ 157 w 169"/>
                <a:gd name="T7" fmla="*/ 17 h 17"/>
                <a:gd name="T8" fmla="*/ 7 w 169"/>
                <a:gd name="T9" fmla="*/ 17 h 17"/>
                <a:gd name="T10" fmla="*/ 1 w 169"/>
                <a:gd name="T11" fmla="*/ 8 h 17"/>
                <a:gd name="T12" fmla="*/ 11 w 16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69" h="17">
                  <a:moveTo>
                    <a:pt x="11" y="0"/>
                  </a:moveTo>
                  <a:cubicBezTo>
                    <a:pt x="161" y="0"/>
                    <a:pt x="161" y="0"/>
                    <a:pt x="161" y="0"/>
                  </a:cubicBezTo>
                  <a:cubicBezTo>
                    <a:pt x="166" y="0"/>
                    <a:pt x="169" y="4"/>
                    <a:pt x="167" y="8"/>
                  </a:cubicBezTo>
                  <a:cubicBezTo>
                    <a:pt x="166" y="13"/>
                    <a:pt x="162" y="17"/>
                    <a:pt x="157" y="17"/>
                  </a:cubicBezTo>
                  <a:cubicBezTo>
                    <a:pt x="7" y="17"/>
                    <a:pt x="7" y="17"/>
                    <a:pt x="7" y="17"/>
                  </a:cubicBezTo>
                  <a:cubicBezTo>
                    <a:pt x="2" y="17"/>
                    <a:pt x="0" y="13"/>
                    <a:pt x="1" y="8"/>
                  </a:cubicBezTo>
                  <a:cubicBezTo>
                    <a:pt x="2" y="4"/>
                    <a:pt x="7" y="0"/>
                    <a:pt x="11"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0C2EABF4-2BF7-4F8C-8DB5-ADA8B7B6ED3F}"/>
                </a:ext>
              </a:extLst>
            </p:cNvPr>
            <p:cNvSpPr>
              <a:spLocks/>
            </p:cNvSpPr>
            <p:nvPr userDrawn="1"/>
          </p:nvSpPr>
          <p:spPr bwMode="auto">
            <a:xfrm>
              <a:off x="4156075" y="2892425"/>
              <a:ext cx="857250" cy="80962"/>
            </a:xfrm>
            <a:custGeom>
              <a:avLst/>
              <a:gdLst>
                <a:gd name="T0" fmla="*/ 11 w 169"/>
                <a:gd name="T1" fmla="*/ 0 h 16"/>
                <a:gd name="T2" fmla="*/ 161 w 169"/>
                <a:gd name="T3" fmla="*/ 0 h 16"/>
                <a:gd name="T4" fmla="*/ 167 w 169"/>
                <a:gd name="T5" fmla="*/ 8 h 16"/>
                <a:gd name="T6" fmla="*/ 157 w 169"/>
                <a:gd name="T7" fmla="*/ 16 h 16"/>
                <a:gd name="T8" fmla="*/ 7 w 169"/>
                <a:gd name="T9" fmla="*/ 16 h 16"/>
                <a:gd name="T10" fmla="*/ 1 w 169"/>
                <a:gd name="T11" fmla="*/ 8 h 16"/>
                <a:gd name="T12" fmla="*/ 11 w 1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9" h="16">
                  <a:moveTo>
                    <a:pt x="11" y="0"/>
                  </a:moveTo>
                  <a:cubicBezTo>
                    <a:pt x="161" y="0"/>
                    <a:pt x="161" y="0"/>
                    <a:pt x="161" y="0"/>
                  </a:cubicBezTo>
                  <a:cubicBezTo>
                    <a:pt x="166" y="0"/>
                    <a:pt x="169" y="4"/>
                    <a:pt x="167" y="8"/>
                  </a:cubicBezTo>
                  <a:cubicBezTo>
                    <a:pt x="166" y="13"/>
                    <a:pt x="162" y="16"/>
                    <a:pt x="157" y="16"/>
                  </a:cubicBezTo>
                  <a:cubicBezTo>
                    <a:pt x="7" y="16"/>
                    <a:pt x="7" y="16"/>
                    <a:pt x="7" y="16"/>
                  </a:cubicBezTo>
                  <a:cubicBezTo>
                    <a:pt x="2" y="16"/>
                    <a:pt x="0" y="13"/>
                    <a:pt x="1" y="8"/>
                  </a:cubicBezTo>
                  <a:cubicBezTo>
                    <a:pt x="2" y="4"/>
                    <a:pt x="7" y="0"/>
                    <a:pt x="11"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A58447D5-23BA-4148-BEB4-ADDF1D55CAB3}"/>
                </a:ext>
              </a:extLst>
            </p:cNvPr>
            <p:cNvSpPr>
              <a:spLocks/>
            </p:cNvSpPr>
            <p:nvPr userDrawn="1"/>
          </p:nvSpPr>
          <p:spPr bwMode="auto">
            <a:xfrm>
              <a:off x="4070350" y="3186113"/>
              <a:ext cx="857250" cy="82550"/>
            </a:xfrm>
            <a:custGeom>
              <a:avLst/>
              <a:gdLst>
                <a:gd name="T0" fmla="*/ 11 w 169"/>
                <a:gd name="T1" fmla="*/ 0 h 16"/>
                <a:gd name="T2" fmla="*/ 161 w 169"/>
                <a:gd name="T3" fmla="*/ 0 h 16"/>
                <a:gd name="T4" fmla="*/ 167 w 169"/>
                <a:gd name="T5" fmla="*/ 8 h 16"/>
                <a:gd name="T6" fmla="*/ 157 w 169"/>
                <a:gd name="T7" fmla="*/ 16 h 16"/>
                <a:gd name="T8" fmla="*/ 7 w 169"/>
                <a:gd name="T9" fmla="*/ 16 h 16"/>
                <a:gd name="T10" fmla="*/ 1 w 169"/>
                <a:gd name="T11" fmla="*/ 8 h 16"/>
                <a:gd name="T12" fmla="*/ 11 w 1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9" h="16">
                  <a:moveTo>
                    <a:pt x="11" y="0"/>
                  </a:moveTo>
                  <a:cubicBezTo>
                    <a:pt x="161" y="0"/>
                    <a:pt x="161" y="0"/>
                    <a:pt x="161" y="0"/>
                  </a:cubicBezTo>
                  <a:cubicBezTo>
                    <a:pt x="166" y="0"/>
                    <a:pt x="169" y="3"/>
                    <a:pt x="167" y="8"/>
                  </a:cubicBezTo>
                  <a:cubicBezTo>
                    <a:pt x="166" y="12"/>
                    <a:pt x="162" y="16"/>
                    <a:pt x="157" y="16"/>
                  </a:cubicBezTo>
                  <a:cubicBezTo>
                    <a:pt x="7" y="16"/>
                    <a:pt x="7" y="16"/>
                    <a:pt x="7" y="16"/>
                  </a:cubicBezTo>
                  <a:cubicBezTo>
                    <a:pt x="2" y="16"/>
                    <a:pt x="0" y="12"/>
                    <a:pt x="1" y="8"/>
                  </a:cubicBezTo>
                  <a:cubicBezTo>
                    <a:pt x="2" y="3"/>
                    <a:pt x="7" y="0"/>
                    <a:pt x="11"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6C541F94-7076-49A1-8030-4277B8EB8A25}"/>
                </a:ext>
              </a:extLst>
            </p:cNvPr>
            <p:cNvSpPr>
              <a:spLocks/>
            </p:cNvSpPr>
            <p:nvPr userDrawn="1"/>
          </p:nvSpPr>
          <p:spPr bwMode="auto">
            <a:xfrm>
              <a:off x="4019550" y="3430588"/>
              <a:ext cx="857250" cy="85725"/>
            </a:xfrm>
            <a:custGeom>
              <a:avLst/>
              <a:gdLst>
                <a:gd name="T0" fmla="*/ 12 w 169"/>
                <a:gd name="T1" fmla="*/ 0 h 17"/>
                <a:gd name="T2" fmla="*/ 162 w 169"/>
                <a:gd name="T3" fmla="*/ 0 h 17"/>
                <a:gd name="T4" fmla="*/ 168 w 169"/>
                <a:gd name="T5" fmla="*/ 9 h 17"/>
                <a:gd name="T6" fmla="*/ 158 w 169"/>
                <a:gd name="T7" fmla="*/ 17 h 17"/>
                <a:gd name="T8" fmla="*/ 8 w 169"/>
                <a:gd name="T9" fmla="*/ 17 h 17"/>
                <a:gd name="T10" fmla="*/ 2 w 169"/>
                <a:gd name="T11" fmla="*/ 9 h 17"/>
                <a:gd name="T12" fmla="*/ 12 w 16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69" h="17">
                  <a:moveTo>
                    <a:pt x="12" y="0"/>
                  </a:moveTo>
                  <a:cubicBezTo>
                    <a:pt x="162" y="0"/>
                    <a:pt x="162" y="0"/>
                    <a:pt x="162" y="0"/>
                  </a:cubicBezTo>
                  <a:cubicBezTo>
                    <a:pt x="167" y="0"/>
                    <a:pt x="169" y="4"/>
                    <a:pt x="168" y="9"/>
                  </a:cubicBezTo>
                  <a:cubicBezTo>
                    <a:pt x="167" y="13"/>
                    <a:pt x="163" y="17"/>
                    <a:pt x="158" y="17"/>
                  </a:cubicBezTo>
                  <a:cubicBezTo>
                    <a:pt x="8" y="17"/>
                    <a:pt x="8" y="17"/>
                    <a:pt x="8" y="17"/>
                  </a:cubicBezTo>
                  <a:cubicBezTo>
                    <a:pt x="3" y="17"/>
                    <a:pt x="0" y="13"/>
                    <a:pt x="2" y="9"/>
                  </a:cubicBezTo>
                  <a:cubicBezTo>
                    <a:pt x="3" y="4"/>
                    <a:pt x="7" y="0"/>
                    <a:pt x="12"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792" name="Freeform 30">
              <a:extLst>
                <a:ext uri="{FF2B5EF4-FFF2-40B4-BE49-F238E27FC236}">
                  <a16:creationId xmlns:a16="http://schemas.microsoft.com/office/drawing/2014/main" id="{73D74E31-4B30-4514-9CD6-C278711C40B3}"/>
                </a:ext>
              </a:extLst>
            </p:cNvPr>
            <p:cNvSpPr>
              <a:spLocks/>
            </p:cNvSpPr>
            <p:nvPr userDrawn="1"/>
          </p:nvSpPr>
          <p:spPr bwMode="auto">
            <a:xfrm>
              <a:off x="2767013" y="3629025"/>
              <a:ext cx="654050" cy="769937"/>
            </a:xfrm>
            <a:custGeom>
              <a:avLst/>
              <a:gdLst>
                <a:gd name="T0" fmla="*/ 129 w 129"/>
                <a:gd name="T1" fmla="*/ 23 h 152"/>
                <a:gd name="T2" fmla="*/ 28 w 129"/>
                <a:gd name="T3" fmla="*/ 152 h 152"/>
                <a:gd name="T4" fmla="*/ 6 w 129"/>
                <a:gd name="T5" fmla="*/ 138 h 152"/>
                <a:gd name="T6" fmla="*/ 4 w 129"/>
                <a:gd name="T7" fmla="*/ 124 h 152"/>
                <a:gd name="T8" fmla="*/ 100 w 129"/>
                <a:gd name="T9" fmla="*/ 0 h 152"/>
                <a:gd name="T10" fmla="*/ 129 w 129"/>
                <a:gd name="T11" fmla="*/ 23 h 152"/>
              </a:gdLst>
              <a:ahLst/>
              <a:cxnLst>
                <a:cxn ang="0">
                  <a:pos x="T0" y="T1"/>
                </a:cxn>
                <a:cxn ang="0">
                  <a:pos x="T2" y="T3"/>
                </a:cxn>
                <a:cxn ang="0">
                  <a:pos x="T4" y="T5"/>
                </a:cxn>
                <a:cxn ang="0">
                  <a:pos x="T6" y="T7"/>
                </a:cxn>
                <a:cxn ang="0">
                  <a:pos x="T8" y="T9"/>
                </a:cxn>
                <a:cxn ang="0">
                  <a:pos x="T10" y="T11"/>
                </a:cxn>
              </a:cxnLst>
              <a:rect l="0" t="0" r="r" b="b"/>
              <a:pathLst>
                <a:path w="129" h="152">
                  <a:moveTo>
                    <a:pt x="129" y="23"/>
                  </a:moveTo>
                  <a:cubicBezTo>
                    <a:pt x="28" y="152"/>
                    <a:pt x="28" y="152"/>
                    <a:pt x="28" y="152"/>
                  </a:cubicBezTo>
                  <a:cubicBezTo>
                    <a:pt x="28" y="152"/>
                    <a:pt x="11" y="147"/>
                    <a:pt x="6" y="138"/>
                  </a:cubicBezTo>
                  <a:cubicBezTo>
                    <a:pt x="2" y="130"/>
                    <a:pt x="7" y="127"/>
                    <a:pt x="4" y="124"/>
                  </a:cubicBezTo>
                  <a:cubicBezTo>
                    <a:pt x="0" y="121"/>
                    <a:pt x="100" y="0"/>
                    <a:pt x="100" y="0"/>
                  </a:cubicBezTo>
                  <a:lnTo>
                    <a:pt x="129" y="2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3" name="Freeform 31">
              <a:extLst>
                <a:ext uri="{FF2B5EF4-FFF2-40B4-BE49-F238E27FC236}">
                  <a16:creationId xmlns:a16="http://schemas.microsoft.com/office/drawing/2014/main" id="{A1F664D3-6103-4D71-9AE7-2ADD8C0275A0}"/>
                </a:ext>
              </a:extLst>
            </p:cNvPr>
            <p:cNvSpPr>
              <a:spLocks/>
            </p:cNvSpPr>
            <p:nvPr userDrawn="1"/>
          </p:nvSpPr>
          <p:spPr bwMode="auto">
            <a:xfrm>
              <a:off x="3263900" y="3608388"/>
              <a:ext cx="166687" cy="152400"/>
            </a:xfrm>
            <a:custGeom>
              <a:avLst/>
              <a:gdLst>
                <a:gd name="T0" fmla="*/ 19 w 33"/>
                <a:gd name="T1" fmla="*/ 6 h 30"/>
                <a:gd name="T2" fmla="*/ 31 w 33"/>
                <a:gd name="T3" fmla="*/ 25 h 30"/>
                <a:gd name="T4" fmla="*/ 14 w 33"/>
                <a:gd name="T5" fmla="*/ 23 h 30"/>
                <a:gd name="T6" fmla="*/ 1 w 33"/>
                <a:gd name="T7" fmla="*/ 5 h 30"/>
                <a:gd name="T8" fmla="*/ 19 w 33"/>
                <a:gd name="T9" fmla="*/ 6 h 30"/>
              </a:gdLst>
              <a:ahLst/>
              <a:cxnLst>
                <a:cxn ang="0">
                  <a:pos x="T0" y="T1"/>
                </a:cxn>
                <a:cxn ang="0">
                  <a:pos x="T2" y="T3"/>
                </a:cxn>
                <a:cxn ang="0">
                  <a:pos x="T4" y="T5"/>
                </a:cxn>
                <a:cxn ang="0">
                  <a:pos x="T6" y="T7"/>
                </a:cxn>
                <a:cxn ang="0">
                  <a:pos x="T8" y="T9"/>
                </a:cxn>
              </a:cxnLst>
              <a:rect l="0" t="0" r="r" b="b"/>
              <a:pathLst>
                <a:path w="33" h="30">
                  <a:moveTo>
                    <a:pt x="19" y="6"/>
                  </a:moveTo>
                  <a:cubicBezTo>
                    <a:pt x="27" y="12"/>
                    <a:pt x="33" y="20"/>
                    <a:pt x="31" y="25"/>
                  </a:cubicBezTo>
                  <a:cubicBezTo>
                    <a:pt x="30" y="30"/>
                    <a:pt x="22" y="29"/>
                    <a:pt x="14" y="23"/>
                  </a:cubicBezTo>
                  <a:cubicBezTo>
                    <a:pt x="5" y="18"/>
                    <a:pt x="0" y="9"/>
                    <a:pt x="1" y="5"/>
                  </a:cubicBezTo>
                  <a:cubicBezTo>
                    <a:pt x="3" y="0"/>
                    <a:pt x="11" y="1"/>
                    <a:pt x="19" y="6"/>
                  </a:cubicBez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4" name="Freeform 32">
              <a:extLst>
                <a:ext uri="{FF2B5EF4-FFF2-40B4-BE49-F238E27FC236}">
                  <a16:creationId xmlns:a16="http://schemas.microsoft.com/office/drawing/2014/main" id="{2224E92E-097D-4CBF-8CD6-12DAA0538AC2}"/>
                </a:ext>
              </a:extLst>
            </p:cNvPr>
            <p:cNvSpPr>
              <a:spLocks/>
            </p:cNvSpPr>
            <p:nvPr userDrawn="1"/>
          </p:nvSpPr>
          <p:spPr bwMode="auto">
            <a:xfrm>
              <a:off x="3284538" y="3638550"/>
              <a:ext cx="136525" cy="115887"/>
            </a:xfrm>
            <a:custGeom>
              <a:avLst/>
              <a:gdLst>
                <a:gd name="T0" fmla="*/ 26 w 27"/>
                <a:gd name="T1" fmla="*/ 21 h 23"/>
                <a:gd name="T2" fmla="*/ 27 w 27"/>
                <a:gd name="T3" fmla="*/ 20 h 23"/>
                <a:gd name="T4" fmla="*/ 27 w 27"/>
                <a:gd name="T5" fmla="*/ 20 h 23"/>
                <a:gd name="T6" fmla="*/ 8 w 27"/>
                <a:gd name="T7" fmla="*/ 2 h 23"/>
                <a:gd name="T8" fmla="*/ 7 w 27"/>
                <a:gd name="T9" fmla="*/ 2 h 23"/>
                <a:gd name="T10" fmla="*/ 0 w 27"/>
                <a:gd name="T11" fmla="*/ 9 h 23"/>
                <a:gd name="T12" fmla="*/ 10 w 27"/>
                <a:gd name="T13" fmla="*/ 17 h 23"/>
                <a:gd name="T14" fmla="*/ 26 w 27"/>
                <a:gd name="T15" fmla="*/ 2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3">
                  <a:moveTo>
                    <a:pt x="26" y="21"/>
                  </a:moveTo>
                  <a:cubicBezTo>
                    <a:pt x="27" y="20"/>
                    <a:pt x="27" y="20"/>
                    <a:pt x="27" y="20"/>
                  </a:cubicBezTo>
                  <a:cubicBezTo>
                    <a:pt x="27" y="20"/>
                    <a:pt x="27" y="20"/>
                    <a:pt x="27" y="20"/>
                  </a:cubicBezTo>
                  <a:cubicBezTo>
                    <a:pt x="25" y="11"/>
                    <a:pt x="11" y="0"/>
                    <a:pt x="8" y="2"/>
                  </a:cubicBezTo>
                  <a:cubicBezTo>
                    <a:pt x="7" y="2"/>
                    <a:pt x="7" y="2"/>
                    <a:pt x="7" y="2"/>
                  </a:cubicBezTo>
                  <a:cubicBezTo>
                    <a:pt x="6" y="4"/>
                    <a:pt x="2" y="7"/>
                    <a:pt x="0" y="9"/>
                  </a:cubicBezTo>
                  <a:cubicBezTo>
                    <a:pt x="3" y="12"/>
                    <a:pt x="6" y="15"/>
                    <a:pt x="10" y="17"/>
                  </a:cubicBezTo>
                  <a:cubicBezTo>
                    <a:pt x="16" y="22"/>
                    <a:pt x="23" y="23"/>
                    <a:pt x="26" y="21"/>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5" name="Freeform 33">
              <a:extLst>
                <a:ext uri="{FF2B5EF4-FFF2-40B4-BE49-F238E27FC236}">
                  <a16:creationId xmlns:a16="http://schemas.microsoft.com/office/drawing/2014/main" id="{1563B96A-9D38-4A67-A91F-A9103512FD50}"/>
                </a:ext>
              </a:extLst>
            </p:cNvPr>
            <p:cNvSpPr>
              <a:spLocks/>
            </p:cNvSpPr>
            <p:nvPr userDrawn="1"/>
          </p:nvSpPr>
          <p:spPr bwMode="auto">
            <a:xfrm>
              <a:off x="3284538" y="3648075"/>
              <a:ext cx="95250" cy="96837"/>
            </a:xfrm>
            <a:custGeom>
              <a:avLst/>
              <a:gdLst>
                <a:gd name="T0" fmla="*/ 19 w 19"/>
                <a:gd name="T1" fmla="*/ 12 h 19"/>
                <a:gd name="T2" fmla="*/ 7 w 19"/>
                <a:gd name="T3" fmla="*/ 0 h 19"/>
                <a:gd name="T4" fmla="*/ 0 w 19"/>
                <a:gd name="T5" fmla="*/ 7 h 19"/>
                <a:gd name="T6" fmla="*/ 10 w 19"/>
                <a:gd name="T7" fmla="*/ 15 h 19"/>
                <a:gd name="T8" fmla="*/ 16 w 19"/>
                <a:gd name="T9" fmla="*/ 19 h 19"/>
                <a:gd name="T10" fmla="*/ 19 w 19"/>
                <a:gd name="T11" fmla="*/ 13 h 19"/>
                <a:gd name="T12" fmla="*/ 19 w 19"/>
                <a:gd name="T13" fmla="*/ 12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19" y="12"/>
                  </a:moveTo>
                  <a:cubicBezTo>
                    <a:pt x="15" y="11"/>
                    <a:pt x="9" y="4"/>
                    <a:pt x="7" y="0"/>
                  </a:cubicBezTo>
                  <a:cubicBezTo>
                    <a:pt x="0" y="7"/>
                    <a:pt x="0" y="7"/>
                    <a:pt x="0" y="7"/>
                  </a:cubicBezTo>
                  <a:cubicBezTo>
                    <a:pt x="3" y="10"/>
                    <a:pt x="6" y="13"/>
                    <a:pt x="10" y="15"/>
                  </a:cubicBezTo>
                  <a:cubicBezTo>
                    <a:pt x="12" y="17"/>
                    <a:pt x="14" y="18"/>
                    <a:pt x="16" y="19"/>
                  </a:cubicBezTo>
                  <a:cubicBezTo>
                    <a:pt x="19" y="13"/>
                    <a:pt x="19" y="13"/>
                    <a:pt x="19" y="13"/>
                  </a:cubicBezTo>
                  <a:lnTo>
                    <a:pt x="19" y="12"/>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6" name="Freeform 34">
              <a:extLst>
                <a:ext uri="{FF2B5EF4-FFF2-40B4-BE49-F238E27FC236}">
                  <a16:creationId xmlns:a16="http://schemas.microsoft.com/office/drawing/2014/main" id="{D9A097D1-5003-47C9-ACE6-C1E90FC2511E}"/>
                </a:ext>
              </a:extLst>
            </p:cNvPr>
            <p:cNvSpPr>
              <a:spLocks/>
            </p:cNvSpPr>
            <p:nvPr userDrawn="1"/>
          </p:nvSpPr>
          <p:spPr bwMode="auto">
            <a:xfrm>
              <a:off x="2674938" y="3552825"/>
              <a:ext cx="466725" cy="852487"/>
            </a:xfrm>
            <a:custGeom>
              <a:avLst/>
              <a:gdLst>
                <a:gd name="T0" fmla="*/ 92 w 92"/>
                <a:gd name="T1" fmla="*/ 14 h 168"/>
                <a:gd name="T2" fmla="*/ 36 w 92"/>
                <a:gd name="T3" fmla="*/ 167 h 168"/>
                <a:gd name="T4" fmla="*/ 12 w 92"/>
                <a:gd name="T5" fmla="*/ 161 h 168"/>
                <a:gd name="T6" fmla="*/ 5 w 92"/>
                <a:gd name="T7" fmla="*/ 148 h 168"/>
                <a:gd name="T8" fmla="*/ 58 w 92"/>
                <a:gd name="T9" fmla="*/ 0 h 168"/>
                <a:gd name="T10" fmla="*/ 92 w 92"/>
                <a:gd name="T11" fmla="*/ 14 h 168"/>
              </a:gdLst>
              <a:ahLst/>
              <a:cxnLst>
                <a:cxn ang="0">
                  <a:pos x="T0" y="T1"/>
                </a:cxn>
                <a:cxn ang="0">
                  <a:pos x="T2" y="T3"/>
                </a:cxn>
                <a:cxn ang="0">
                  <a:pos x="T4" y="T5"/>
                </a:cxn>
                <a:cxn ang="0">
                  <a:pos x="T6" y="T7"/>
                </a:cxn>
                <a:cxn ang="0">
                  <a:pos x="T8" y="T9"/>
                </a:cxn>
                <a:cxn ang="0">
                  <a:pos x="T10" y="T11"/>
                </a:cxn>
              </a:cxnLst>
              <a:rect l="0" t="0" r="r" b="b"/>
              <a:pathLst>
                <a:path w="92" h="168">
                  <a:moveTo>
                    <a:pt x="92" y="14"/>
                  </a:moveTo>
                  <a:cubicBezTo>
                    <a:pt x="36" y="167"/>
                    <a:pt x="36" y="167"/>
                    <a:pt x="36" y="167"/>
                  </a:cubicBezTo>
                  <a:cubicBezTo>
                    <a:pt x="36" y="167"/>
                    <a:pt x="18" y="168"/>
                    <a:pt x="12" y="161"/>
                  </a:cubicBezTo>
                  <a:cubicBezTo>
                    <a:pt x="5" y="154"/>
                    <a:pt x="9" y="150"/>
                    <a:pt x="5" y="148"/>
                  </a:cubicBezTo>
                  <a:cubicBezTo>
                    <a:pt x="0" y="147"/>
                    <a:pt x="58" y="0"/>
                    <a:pt x="58" y="0"/>
                  </a:cubicBezTo>
                  <a:lnTo>
                    <a:pt x="92" y="1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7" name="Freeform 35">
              <a:extLst>
                <a:ext uri="{FF2B5EF4-FFF2-40B4-BE49-F238E27FC236}">
                  <a16:creationId xmlns:a16="http://schemas.microsoft.com/office/drawing/2014/main" id="{1F094379-775B-46DD-87F3-8C97C071A033}"/>
                </a:ext>
              </a:extLst>
            </p:cNvPr>
            <p:cNvSpPr>
              <a:spLocks/>
            </p:cNvSpPr>
            <p:nvPr userDrawn="1"/>
          </p:nvSpPr>
          <p:spPr bwMode="auto">
            <a:xfrm>
              <a:off x="2970213" y="3527425"/>
              <a:ext cx="176212" cy="115887"/>
            </a:xfrm>
            <a:custGeom>
              <a:avLst/>
              <a:gdLst>
                <a:gd name="T0" fmla="*/ 17 w 35"/>
                <a:gd name="T1" fmla="*/ 3 h 23"/>
                <a:gd name="T2" fmla="*/ 35 w 35"/>
                <a:gd name="T3" fmla="*/ 17 h 23"/>
                <a:gd name="T4" fmla="*/ 17 w 35"/>
                <a:gd name="T5" fmla="*/ 21 h 23"/>
                <a:gd name="T6" fmla="*/ 0 w 35"/>
                <a:gd name="T7" fmla="*/ 7 h 23"/>
                <a:gd name="T8" fmla="*/ 17 w 35"/>
                <a:gd name="T9" fmla="*/ 3 h 23"/>
              </a:gdLst>
              <a:ahLst/>
              <a:cxnLst>
                <a:cxn ang="0">
                  <a:pos x="T0" y="T1"/>
                </a:cxn>
                <a:cxn ang="0">
                  <a:pos x="T2" y="T3"/>
                </a:cxn>
                <a:cxn ang="0">
                  <a:pos x="T4" y="T5"/>
                </a:cxn>
                <a:cxn ang="0">
                  <a:pos x="T6" y="T7"/>
                </a:cxn>
                <a:cxn ang="0">
                  <a:pos x="T8" y="T9"/>
                </a:cxn>
              </a:cxnLst>
              <a:rect l="0" t="0" r="r" b="b"/>
              <a:pathLst>
                <a:path w="35" h="23">
                  <a:moveTo>
                    <a:pt x="17" y="3"/>
                  </a:moveTo>
                  <a:cubicBezTo>
                    <a:pt x="27" y="6"/>
                    <a:pt x="35" y="12"/>
                    <a:pt x="35" y="17"/>
                  </a:cubicBezTo>
                  <a:cubicBezTo>
                    <a:pt x="35" y="22"/>
                    <a:pt x="27" y="23"/>
                    <a:pt x="17" y="21"/>
                  </a:cubicBezTo>
                  <a:cubicBezTo>
                    <a:pt x="7" y="18"/>
                    <a:pt x="0" y="12"/>
                    <a:pt x="0" y="7"/>
                  </a:cubicBezTo>
                  <a:cubicBezTo>
                    <a:pt x="0" y="2"/>
                    <a:pt x="7" y="0"/>
                    <a:pt x="17" y="3"/>
                  </a:cubicBez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8" name="Freeform 36">
              <a:extLst>
                <a:ext uri="{FF2B5EF4-FFF2-40B4-BE49-F238E27FC236}">
                  <a16:creationId xmlns:a16="http://schemas.microsoft.com/office/drawing/2014/main" id="{F30F8BFD-808E-4BCD-936D-83371A38A46E}"/>
                </a:ext>
              </a:extLst>
            </p:cNvPr>
            <p:cNvSpPr>
              <a:spLocks/>
            </p:cNvSpPr>
            <p:nvPr userDrawn="1"/>
          </p:nvSpPr>
          <p:spPr bwMode="auto">
            <a:xfrm>
              <a:off x="3000375" y="3541713"/>
              <a:ext cx="146050" cy="101600"/>
            </a:xfrm>
            <a:custGeom>
              <a:avLst/>
              <a:gdLst>
                <a:gd name="T0" fmla="*/ 28 w 29"/>
                <a:gd name="T1" fmla="*/ 16 h 20"/>
                <a:gd name="T2" fmla="*/ 28 w 29"/>
                <a:gd name="T3" fmla="*/ 15 h 20"/>
                <a:gd name="T4" fmla="*/ 29 w 29"/>
                <a:gd name="T5" fmla="*/ 14 h 20"/>
                <a:gd name="T6" fmla="*/ 4 w 29"/>
                <a:gd name="T7" fmla="*/ 4 h 20"/>
                <a:gd name="T8" fmla="*/ 4 w 29"/>
                <a:gd name="T9" fmla="*/ 4 h 20"/>
                <a:gd name="T10" fmla="*/ 0 w 29"/>
                <a:gd name="T11" fmla="*/ 12 h 20"/>
                <a:gd name="T12" fmla="*/ 11 w 29"/>
                <a:gd name="T13" fmla="*/ 18 h 20"/>
                <a:gd name="T14" fmla="*/ 28 w 29"/>
                <a:gd name="T15" fmla="*/ 16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0">
                  <a:moveTo>
                    <a:pt x="28" y="16"/>
                  </a:moveTo>
                  <a:cubicBezTo>
                    <a:pt x="28" y="15"/>
                    <a:pt x="28" y="15"/>
                    <a:pt x="28" y="15"/>
                  </a:cubicBezTo>
                  <a:cubicBezTo>
                    <a:pt x="28" y="15"/>
                    <a:pt x="29" y="14"/>
                    <a:pt x="29" y="14"/>
                  </a:cubicBezTo>
                  <a:cubicBezTo>
                    <a:pt x="24" y="6"/>
                    <a:pt x="7" y="0"/>
                    <a:pt x="4" y="4"/>
                  </a:cubicBezTo>
                  <a:cubicBezTo>
                    <a:pt x="4" y="4"/>
                    <a:pt x="4" y="4"/>
                    <a:pt x="4" y="4"/>
                  </a:cubicBezTo>
                  <a:cubicBezTo>
                    <a:pt x="3" y="6"/>
                    <a:pt x="1" y="10"/>
                    <a:pt x="0" y="12"/>
                  </a:cubicBezTo>
                  <a:cubicBezTo>
                    <a:pt x="3" y="14"/>
                    <a:pt x="7" y="16"/>
                    <a:pt x="11" y="18"/>
                  </a:cubicBezTo>
                  <a:cubicBezTo>
                    <a:pt x="19" y="20"/>
                    <a:pt x="25" y="19"/>
                    <a:pt x="28" y="16"/>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9" name="Freeform 37">
              <a:extLst>
                <a:ext uri="{FF2B5EF4-FFF2-40B4-BE49-F238E27FC236}">
                  <a16:creationId xmlns:a16="http://schemas.microsoft.com/office/drawing/2014/main" id="{43EBF831-95AA-447C-A7B8-EE2CDCDE901C}"/>
                </a:ext>
              </a:extLst>
            </p:cNvPr>
            <p:cNvSpPr>
              <a:spLocks/>
            </p:cNvSpPr>
            <p:nvPr userDrawn="1"/>
          </p:nvSpPr>
          <p:spPr bwMode="auto">
            <a:xfrm>
              <a:off x="3000375" y="3562350"/>
              <a:ext cx="96837" cy="76200"/>
            </a:xfrm>
            <a:custGeom>
              <a:avLst/>
              <a:gdLst>
                <a:gd name="T0" fmla="*/ 19 w 19"/>
                <a:gd name="T1" fmla="*/ 8 h 15"/>
                <a:gd name="T2" fmla="*/ 4 w 19"/>
                <a:gd name="T3" fmla="*/ 0 h 15"/>
                <a:gd name="T4" fmla="*/ 0 w 19"/>
                <a:gd name="T5" fmla="*/ 8 h 15"/>
                <a:gd name="T6" fmla="*/ 11 w 19"/>
                <a:gd name="T7" fmla="*/ 14 h 15"/>
                <a:gd name="T8" fmla="*/ 18 w 19"/>
                <a:gd name="T9" fmla="*/ 15 h 15"/>
                <a:gd name="T10" fmla="*/ 19 w 19"/>
                <a:gd name="T11" fmla="*/ 8 h 15"/>
              </a:gdLst>
              <a:ahLst/>
              <a:cxnLst>
                <a:cxn ang="0">
                  <a:pos x="T0" y="T1"/>
                </a:cxn>
                <a:cxn ang="0">
                  <a:pos x="T2" y="T3"/>
                </a:cxn>
                <a:cxn ang="0">
                  <a:pos x="T4" y="T5"/>
                </a:cxn>
                <a:cxn ang="0">
                  <a:pos x="T6" y="T7"/>
                </a:cxn>
                <a:cxn ang="0">
                  <a:pos x="T8" y="T9"/>
                </a:cxn>
                <a:cxn ang="0">
                  <a:pos x="T10" y="T11"/>
                </a:cxn>
              </a:cxnLst>
              <a:rect l="0" t="0" r="r" b="b"/>
              <a:pathLst>
                <a:path w="19" h="15">
                  <a:moveTo>
                    <a:pt x="19" y="8"/>
                  </a:moveTo>
                  <a:cubicBezTo>
                    <a:pt x="15" y="8"/>
                    <a:pt x="7" y="3"/>
                    <a:pt x="4" y="0"/>
                  </a:cubicBezTo>
                  <a:cubicBezTo>
                    <a:pt x="0" y="8"/>
                    <a:pt x="0" y="8"/>
                    <a:pt x="0" y="8"/>
                  </a:cubicBezTo>
                  <a:cubicBezTo>
                    <a:pt x="3" y="10"/>
                    <a:pt x="7" y="12"/>
                    <a:pt x="11" y="14"/>
                  </a:cubicBezTo>
                  <a:cubicBezTo>
                    <a:pt x="13" y="14"/>
                    <a:pt x="16" y="15"/>
                    <a:pt x="18" y="15"/>
                  </a:cubicBezTo>
                  <a:cubicBezTo>
                    <a:pt x="19" y="8"/>
                    <a:pt x="19" y="8"/>
                    <a:pt x="19" y="8"/>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0" name="Freeform 38">
              <a:extLst>
                <a:ext uri="{FF2B5EF4-FFF2-40B4-BE49-F238E27FC236}">
                  <a16:creationId xmlns:a16="http://schemas.microsoft.com/office/drawing/2014/main" id="{7911A5FB-F429-4440-B7E3-CC6387CBED21}"/>
                </a:ext>
              </a:extLst>
            </p:cNvPr>
            <p:cNvSpPr>
              <a:spLocks/>
            </p:cNvSpPr>
            <p:nvPr userDrawn="1"/>
          </p:nvSpPr>
          <p:spPr bwMode="auto">
            <a:xfrm>
              <a:off x="2182813" y="3876675"/>
              <a:ext cx="436562" cy="249237"/>
            </a:xfrm>
            <a:custGeom>
              <a:avLst/>
              <a:gdLst>
                <a:gd name="T0" fmla="*/ 0 w 86"/>
                <a:gd name="T1" fmla="*/ 37 h 49"/>
                <a:gd name="T2" fmla="*/ 56 w 86"/>
                <a:gd name="T3" fmla="*/ 10 h 49"/>
                <a:gd name="T4" fmla="*/ 68 w 86"/>
                <a:gd name="T5" fmla="*/ 1 h 49"/>
                <a:gd name="T6" fmla="*/ 86 w 86"/>
                <a:gd name="T7" fmla="*/ 49 h 49"/>
                <a:gd name="T8" fmla="*/ 0 w 86"/>
                <a:gd name="T9" fmla="*/ 37 h 49"/>
              </a:gdLst>
              <a:ahLst/>
              <a:cxnLst>
                <a:cxn ang="0">
                  <a:pos x="T0" y="T1"/>
                </a:cxn>
                <a:cxn ang="0">
                  <a:pos x="T2" y="T3"/>
                </a:cxn>
                <a:cxn ang="0">
                  <a:pos x="T4" y="T5"/>
                </a:cxn>
                <a:cxn ang="0">
                  <a:pos x="T6" y="T7"/>
                </a:cxn>
                <a:cxn ang="0">
                  <a:pos x="T8" y="T9"/>
                </a:cxn>
              </a:cxnLst>
              <a:rect l="0" t="0" r="r" b="b"/>
              <a:pathLst>
                <a:path w="86" h="49">
                  <a:moveTo>
                    <a:pt x="0" y="37"/>
                  </a:moveTo>
                  <a:cubicBezTo>
                    <a:pt x="1" y="37"/>
                    <a:pt x="48" y="14"/>
                    <a:pt x="56" y="10"/>
                  </a:cubicBezTo>
                  <a:cubicBezTo>
                    <a:pt x="63" y="6"/>
                    <a:pt x="69" y="0"/>
                    <a:pt x="68" y="1"/>
                  </a:cubicBezTo>
                  <a:cubicBezTo>
                    <a:pt x="68" y="2"/>
                    <a:pt x="86" y="49"/>
                    <a:pt x="86" y="49"/>
                  </a:cubicBez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3" name="Freeform 39">
              <a:extLst>
                <a:ext uri="{FF2B5EF4-FFF2-40B4-BE49-F238E27FC236}">
                  <a16:creationId xmlns:a16="http://schemas.microsoft.com/office/drawing/2014/main" id="{5048BCDF-3D91-4D41-A9D1-5C655586360D}"/>
                </a:ext>
              </a:extLst>
            </p:cNvPr>
            <p:cNvSpPr>
              <a:spLocks/>
            </p:cNvSpPr>
            <p:nvPr userDrawn="1"/>
          </p:nvSpPr>
          <p:spPr bwMode="auto">
            <a:xfrm>
              <a:off x="2152650" y="3927475"/>
              <a:ext cx="665162" cy="635000"/>
            </a:xfrm>
            <a:custGeom>
              <a:avLst/>
              <a:gdLst>
                <a:gd name="T0" fmla="*/ 131 w 131"/>
                <a:gd name="T1" fmla="*/ 118 h 125"/>
                <a:gd name="T2" fmla="*/ 105 w 131"/>
                <a:gd name="T3" fmla="*/ 40 h 125"/>
                <a:gd name="T4" fmla="*/ 109 w 131"/>
                <a:gd name="T5" fmla="*/ 36 h 125"/>
                <a:gd name="T6" fmla="*/ 99 w 131"/>
                <a:gd name="T7" fmla="*/ 8 h 125"/>
                <a:gd name="T8" fmla="*/ 94 w 131"/>
                <a:gd name="T9" fmla="*/ 8 h 125"/>
                <a:gd name="T10" fmla="*/ 92 w 131"/>
                <a:gd name="T11" fmla="*/ 0 h 125"/>
                <a:gd name="T12" fmla="*/ 0 w 131"/>
                <a:gd name="T13" fmla="*/ 27 h 125"/>
                <a:gd name="T14" fmla="*/ 32 w 131"/>
                <a:gd name="T15" fmla="*/ 124 h 125"/>
                <a:gd name="T16" fmla="*/ 131 w 131"/>
                <a:gd name="T17" fmla="*/ 11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5">
                  <a:moveTo>
                    <a:pt x="131" y="118"/>
                  </a:moveTo>
                  <a:cubicBezTo>
                    <a:pt x="129" y="113"/>
                    <a:pt x="116" y="72"/>
                    <a:pt x="105" y="40"/>
                  </a:cubicBezTo>
                  <a:cubicBezTo>
                    <a:pt x="107" y="38"/>
                    <a:pt x="109" y="36"/>
                    <a:pt x="109" y="36"/>
                  </a:cubicBezTo>
                  <a:cubicBezTo>
                    <a:pt x="109" y="36"/>
                    <a:pt x="100" y="9"/>
                    <a:pt x="99" y="8"/>
                  </a:cubicBezTo>
                  <a:cubicBezTo>
                    <a:pt x="99" y="8"/>
                    <a:pt x="97" y="8"/>
                    <a:pt x="94" y="8"/>
                  </a:cubicBezTo>
                  <a:cubicBezTo>
                    <a:pt x="92" y="0"/>
                    <a:pt x="92" y="0"/>
                    <a:pt x="92" y="0"/>
                  </a:cubicBezTo>
                  <a:cubicBezTo>
                    <a:pt x="0" y="27"/>
                    <a:pt x="0" y="27"/>
                    <a:pt x="0" y="27"/>
                  </a:cubicBezTo>
                  <a:cubicBezTo>
                    <a:pt x="0" y="27"/>
                    <a:pt x="31" y="125"/>
                    <a:pt x="32" y="124"/>
                  </a:cubicBezTo>
                  <a:cubicBezTo>
                    <a:pt x="33" y="124"/>
                    <a:pt x="131" y="118"/>
                    <a:pt x="131" y="118"/>
                  </a:cubicBezTo>
                  <a:close/>
                </a:path>
              </a:pathLst>
            </a:custGeom>
            <a:solidFill>
              <a:srgbClr val="54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4" name="Freeform 40">
              <a:extLst>
                <a:ext uri="{FF2B5EF4-FFF2-40B4-BE49-F238E27FC236}">
                  <a16:creationId xmlns:a16="http://schemas.microsoft.com/office/drawing/2014/main" id="{B8CAB7E1-D393-4236-9B65-9F4411EA1182}"/>
                </a:ext>
              </a:extLst>
            </p:cNvPr>
            <p:cNvSpPr>
              <a:spLocks/>
            </p:cNvSpPr>
            <p:nvPr userDrawn="1"/>
          </p:nvSpPr>
          <p:spPr bwMode="auto">
            <a:xfrm>
              <a:off x="2554288" y="4013200"/>
              <a:ext cx="455612" cy="411162"/>
            </a:xfrm>
            <a:custGeom>
              <a:avLst/>
              <a:gdLst>
                <a:gd name="T0" fmla="*/ 13 w 90"/>
                <a:gd name="T1" fmla="*/ 55 h 81"/>
                <a:gd name="T2" fmla="*/ 0 w 90"/>
                <a:gd name="T3" fmla="*/ 18 h 81"/>
                <a:gd name="T4" fmla="*/ 74 w 90"/>
                <a:gd name="T5" fmla="*/ 0 h 81"/>
                <a:gd name="T6" fmla="*/ 87 w 90"/>
                <a:gd name="T7" fmla="*/ 63 h 81"/>
                <a:gd name="T8" fmla="*/ 26 w 90"/>
                <a:gd name="T9" fmla="*/ 81 h 81"/>
                <a:gd name="T10" fmla="*/ 13 w 90"/>
                <a:gd name="T11" fmla="*/ 55 h 81"/>
              </a:gdLst>
              <a:ahLst/>
              <a:cxnLst>
                <a:cxn ang="0">
                  <a:pos x="T0" y="T1"/>
                </a:cxn>
                <a:cxn ang="0">
                  <a:pos x="T2" y="T3"/>
                </a:cxn>
                <a:cxn ang="0">
                  <a:pos x="T4" y="T5"/>
                </a:cxn>
                <a:cxn ang="0">
                  <a:pos x="T6" y="T7"/>
                </a:cxn>
                <a:cxn ang="0">
                  <a:pos x="T8" y="T9"/>
                </a:cxn>
                <a:cxn ang="0">
                  <a:pos x="T10" y="T11"/>
                </a:cxn>
              </a:cxnLst>
              <a:rect l="0" t="0" r="r" b="b"/>
              <a:pathLst>
                <a:path w="90" h="81">
                  <a:moveTo>
                    <a:pt x="13" y="55"/>
                  </a:moveTo>
                  <a:cubicBezTo>
                    <a:pt x="10" y="45"/>
                    <a:pt x="0" y="18"/>
                    <a:pt x="0" y="18"/>
                  </a:cubicBezTo>
                  <a:cubicBezTo>
                    <a:pt x="74" y="0"/>
                    <a:pt x="74" y="0"/>
                    <a:pt x="74" y="0"/>
                  </a:cubicBezTo>
                  <a:cubicBezTo>
                    <a:pt x="74" y="0"/>
                    <a:pt x="85" y="64"/>
                    <a:pt x="87" y="63"/>
                  </a:cubicBezTo>
                  <a:cubicBezTo>
                    <a:pt x="90" y="61"/>
                    <a:pt x="26" y="81"/>
                    <a:pt x="26" y="81"/>
                  </a:cubicBezTo>
                  <a:lnTo>
                    <a:pt x="13"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5" name="Freeform 41">
              <a:extLst>
                <a:ext uri="{FF2B5EF4-FFF2-40B4-BE49-F238E27FC236}">
                  <a16:creationId xmlns:a16="http://schemas.microsoft.com/office/drawing/2014/main" id="{6D5B533C-273D-4BF6-88F7-3282BD951C46}"/>
                </a:ext>
              </a:extLst>
            </p:cNvPr>
            <p:cNvSpPr>
              <a:spLocks/>
            </p:cNvSpPr>
            <p:nvPr userDrawn="1"/>
          </p:nvSpPr>
          <p:spPr bwMode="auto">
            <a:xfrm>
              <a:off x="2265363" y="4019550"/>
              <a:ext cx="668337" cy="633412"/>
            </a:xfrm>
            <a:custGeom>
              <a:avLst/>
              <a:gdLst>
                <a:gd name="T0" fmla="*/ 0 w 132"/>
                <a:gd name="T1" fmla="*/ 119 h 125"/>
                <a:gd name="T2" fmla="*/ 26 w 132"/>
                <a:gd name="T3" fmla="*/ 41 h 125"/>
                <a:gd name="T4" fmla="*/ 22 w 132"/>
                <a:gd name="T5" fmla="*/ 36 h 125"/>
                <a:gd name="T6" fmla="*/ 32 w 132"/>
                <a:gd name="T7" fmla="*/ 8 h 125"/>
                <a:gd name="T8" fmla="*/ 37 w 132"/>
                <a:gd name="T9" fmla="*/ 8 h 125"/>
                <a:gd name="T10" fmla="*/ 40 w 132"/>
                <a:gd name="T11" fmla="*/ 0 h 125"/>
                <a:gd name="T12" fmla="*/ 132 w 132"/>
                <a:gd name="T13" fmla="*/ 27 h 125"/>
                <a:gd name="T14" fmla="*/ 99 w 132"/>
                <a:gd name="T15" fmla="*/ 125 h 125"/>
                <a:gd name="T16" fmla="*/ 0 w 132"/>
                <a:gd name="T17" fmla="*/ 11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25">
                  <a:moveTo>
                    <a:pt x="0" y="119"/>
                  </a:moveTo>
                  <a:cubicBezTo>
                    <a:pt x="3" y="113"/>
                    <a:pt x="16" y="73"/>
                    <a:pt x="26" y="41"/>
                  </a:cubicBezTo>
                  <a:cubicBezTo>
                    <a:pt x="24" y="39"/>
                    <a:pt x="22" y="36"/>
                    <a:pt x="22" y="36"/>
                  </a:cubicBezTo>
                  <a:cubicBezTo>
                    <a:pt x="22" y="36"/>
                    <a:pt x="31" y="9"/>
                    <a:pt x="32" y="8"/>
                  </a:cubicBezTo>
                  <a:cubicBezTo>
                    <a:pt x="33" y="8"/>
                    <a:pt x="35" y="8"/>
                    <a:pt x="37" y="8"/>
                  </a:cubicBezTo>
                  <a:cubicBezTo>
                    <a:pt x="40" y="0"/>
                    <a:pt x="40" y="0"/>
                    <a:pt x="40" y="0"/>
                  </a:cubicBezTo>
                  <a:cubicBezTo>
                    <a:pt x="132" y="27"/>
                    <a:pt x="132" y="27"/>
                    <a:pt x="132" y="27"/>
                  </a:cubicBezTo>
                  <a:cubicBezTo>
                    <a:pt x="132" y="27"/>
                    <a:pt x="100" y="125"/>
                    <a:pt x="99" y="125"/>
                  </a:cubicBezTo>
                  <a:cubicBezTo>
                    <a:pt x="99" y="124"/>
                    <a:pt x="0" y="119"/>
                    <a:pt x="0" y="119"/>
                  </a:cubicBezTo>
                  <a:close/>
                </a:path>
              </a:pathLst>
            </a:custGeom>
            <a:solidFill>
              <a:srgbClr val="F8A9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6" name="Freeform 42">
              <a:extLst>
                <a:ext uri="{FF2B5EF4-FFF2-40B4-BE49-F238E27FC236}">
                  <a16:creationId xmlns:a16="http://schemas.microsoft.com/office/drawing/2014/main" id="{4397D70E-585B-4971-966B-B59A625670CA}"/>
                </a:ext>
              </a:extLst>
            </p:cNvPr>
            <p:cNvSpPr>
              <a:spLocks/>
            </p:cNvSpPr>
            <p:nvPr userDrawn="1"/>
          </p:nvSpPr>
          <p:spPr bwMode="auto">
            <a:xfrm>
              <a:off x="2984500" y="3983038"/>
              <a:ext cx="411162" cy="239712"/>
            </a:xfrm>
            <a:custGeom>
              <a:avLst/>
              <a:gdLst>
                <a:gd name="T0" fmla="*/ 74 w 81"/>
                <a:gd name="T1" fmla="*/ 47 h 47"/>
                <a:gd name="T2" fmla="*/ 81 w 81"/>
                <a:gd name="T3" fmla="*/ 29 h 47"/>
                <a:gd name="T4" fmla="*/ 10 w 81"/>
                <a:gd name="T5" fmla="*/ 0 h 47"/>
                <a:gd name="T6" fmla="*/ 0 w 81"/>
                <a:gd name="T7" fmla="*/ 40 h 47"/>
                <a:gd name="T8" fmla="*/ 74 w 81"/>
                <a:gd name="T9" fmla="*/ 47 h 47"/>
              </a:gdLst>
              <a:ahLst/>
              <a:cxnLst>
                <a:cxn ang="0">
                  <a:pos x="T0" y="T1"/>
                </a:cxn>
                <a:cxn ang="0">
                  <a:pos x="T2" y="T3"/>
                </a:cxn>
                <a:cxn ang="0">
                  <a:pos x="T4" y="T5"/>
                </a:cxn>
                <a:cxn ang="0">
                  <a:pos x="T6" y="T7"/>
                </a:cxn>
                <a:cxn ang="0">
                  <a:pos x="T8" y="T9"/>
                </a:cxn>
              </a:cxnLst>
              <a:rect l="0" t="0" r="r" b="b"/>
              <a:pathLst>
                <a:path w="81" h="47">
                  <a:moveTo>
                    <a:pt x="74" y="47"/>
                  </a:moveTo>
                  <a:cubicBezTo>
                    <a:pt x="74" y="46"/>
                    <a:pt x="81" y="29"/>
                    <a:pt x="81" y="29"/>
                  </a:cubicBezTo>
                  <a:cubicBezTo>
                    <a:pt x="10" y="0"/>
                    <a:pt x="10" y="0"/>
                    <a:pt x="10" y="0"/>
                  </a:cubicBezTo>
                  <a:cubicBezTo>
                    <a:pt x="10" y="0"/>
                    <a:pt x="0" y="41"/>
                    <a:pt x="0" y="40"/>
                  </a:cubicBezTo>
                  <a:cubicBezTo>
                    <a:pt x="0" y="39"/>
                    <a:pt x="74" y="47"/>
                    <a:pt x="74"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7" name="Freeform 43">
              <a:extLst>
                <a:ext uri="{FF2B5EF4-FFF2-40B4-BE49-F238E27FC236}">
                  <a16:creationId xmlns:a16="http://schemas.microsoft.com/office/drawing/2014/main" id="{3C352654-695A-4C2A-A54E-34D475040F9A}"/>
                </a:ext>
              </a:extLst>
            </p:cNvPr>
            <p:cNvSpPr>
              <a:spLocks/>
            </p:cNvSpPr>
            <p:nvPr userDrawn="1"/>
          </p:nvSpPr>
          <p:spPr bwMode="auto">
            <a:xfrm>
              <a:off x="2787650" y="4013200"/>
              <a:ext cx="668337" cy="635000"/>
            </a:xfrm>
            <a:custGeom>
              <a:avLst/>
              <a:gdLst>
                <a:gd name="T0" fmla="*/ 0 w 132"/>
                <a:gd name="T1" fmla="*/ 118 h 125"/>
                <a:gd name="T2" fmla="*/ 26 w 132"/>
                <a:gd name="T3" fmla="*/ 40 h 125"/>
                <a:gd name="T4" fmla="*/ 22 w 132"/>
                <a:gd name="T5" fmla="*/ 36 h 125"/>
                <a:gd name="T6" fmla="*/ 32 w 132"/>
                <a:gd name="T7" fmla="*/ 8 h 125"/>
                <a:gd name="T8" fmla="*/ 37 w 132"/>
                <a:gd name="T9" fmla="*/ 7 h 125"/>
                <a:gd name="T10" fmla="*/ 39 w 132"/>
                <a:gd name="T11" fmla="*/ 0 h 125"/>
                <a:gd name="T12" fmla="*/ 132 w 132"/>
                <a:gd name="T13" fmla="*/ 26 h 125"/>
                <a:gd name="T14" fmla="*/ 99 w 132"/>
                <a:gd name="T15" fmla="*/ 124 h 125"/>
                <a:gd name="T16" fmla="*/ 0 w 132"/>
                <a:gd name="T17" fmla="*/ 11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25">
                  <a:moveTo>
                    <a:pt x="0" y="118"/>
                  </a:moveTo>
                  <a:cubicBezTo>
                    <a:pt x="3" y="112"/>
                    <a:pt x="16" y="72"/>
                    <a:pt x="26" y="40"/>
                  </a:cubicBezTo>
                  <a:cubicBezTo>
                    <a:pt x="24" y="38"/>
                    <a:pt x="22" y="36"/>
                    <a:pt x="22" y="36"/>
                  </a:cubicBezTo>
                  <a:cubicBezTo>
                    <a:pt x="22" y="36"/>
                    <a:pt x="31" y="8"/>
                    <a:pt x="32" y="8"/>
                  </a:cubicBezTo>
                  <a:cubicBezTo>
                    <a:pt x="33" y="8"/>
                    <a:pt x="35" y="7"/>
                    <a:pt x="37" y="7"/>
                  </a:cubicBezTo>
                  <a:cubicBezTo>
                    <a:pt x="39" y="0"/>
                    <a:pt x="39" y="0"/>
                    <a:pt x="39" y="0"/>
                  </a:cubicBezTo>
                  <a:cubicBezTo>
                    <a:pt x="132" y="26"/>
                    <a:pt x="132" y="26"/>
                    <a:pt x="132" y="26"/>
                  </a:cubicBezTo>
                  <a:cubicBezTo>
                    <a:pt x="132" y="26"/>
                    <a:pt x="100" y="125"/>
                    <a:pt x="99" y="124"/>
                  </a:cubicBezTo>
                  <a:cubicBezTo>
                    <a:pt x="98" y="123"/>
                    <a:pt x="0" y="118"/>
                    <a:pt x="0" y="118"/>
                  </a:cubicBezTo>
                  <a:close/>
                </a:path>
              </a:pathLst>
            </a:custGeom>
            <a:solidFill>
              <a:srgbClr val="A37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8" name="Freeform 44">
              <a:extLst>
                <a:ext uri="{FF2B5EF4-FFF2-40B4-BE49-F238E27FC236}">
                  <a16:creationId xmlns:a16="http://schemas.microsoft.com/office/drawing/2014/main" id="{739C2C49-2136-4793-A2C8-9754DF8222FC}"/>
                </a:ext>
              </a:extLst>
            </p:cNvPr>
            <p:cNvSpPr>
              <a:spLocks noEditPoints="1"/>
            </p:cNvSpPr>
            <p:nvPr userDrawn="1"/>
          </p:nvSpPr>
          <p:spPr bwMode="auto">
            <a:xfrm>
              <a:off x="2157413" y="4227513"/>
              <a:ext cx="1279525" cy="746125"/>
            </a:xfrm>
            <a:custGeom>
              <a:avLst/>
              <a:gdLst>
                <a:gd name="T0" fmla="*/ 0 w 252"/>
                <a:gd name="T1" fmla="*/ 0 h 147"/>
                <a:gd name="T2" fmla="*/ 252 w 252"/>
                <a:gd name="T3" fmla="*/ 0 h 147"/>
                <a:gd name="T4" fmla="*/ 252 w 252"/>
                <a:gd name="T5" fmla="*/ 147 h 147"/>
                <a:gd name="T6" fmla="*/ 0 w 252"/>
                <a:gd name="T7" fmla="*/ 147 h 147"/>
                <a:gd name="T8" fmla="*/ 0 w 252"/>
                <a:gd name="T9" fmla="*/ 0 h 147"/>
                <a:gd name="T10" fmla="*/ 91 w 252"/>
                <a:gd name="T11" fmla="*/ 20 h 147"/>
                <a:gd name="T12" fmla="*/ 85 w 252"/>
                <a:gd name="T13" fmla="*/ 25 h 147"/>
                <a:gd name="T14" fmla="*/ 85 w 252"/>
                <a:gd name="T15" fmla="*/ 28 h 147"/>
                <a:gd name="T16" fmla="*/ 91 w 252"/>
                <a:gd name="T17" fmla="*/ 34 h 147"/>
                <a:gd name="T18" fmla="*/ 131 w 252"/>
                <a:gd name="T19" fmla="*/ 34 h 147"/>
                <a:gd name="T20" fmla="*/ 136 w 252"/>
                <a:gd name="T21" fmla="*/ 28 h 147"/>
                <a:gd name="T22" fmla="*/ 136 w 252"/>
                <a:gd name="T23" fmla="*/ 25 h 147"/>
                <a:gd name="T24" fmla="*/ 131 w 252"/>
                <a:gd name="T25" fmla="*/ 20 h 147"/>
                <a:gd name="T26" fmla="*/ 91 w 252"/>
                <a:gd name="T27" fmla="*/ 2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2" h="147">
                  <a:moveTo>
                    <a:pt x="0" y="0"/>
                  </a:moveTo>
                  <a:cubicBezTo>
                    <a:pt x="252" y="0"/>
                    <a:pt x="252" y="0"/>
                    <a:pt x="252" y="0"/>
                  </a:cubicBezTo>
                  <a:cubicBezTo>
                    <a:pt x="252" y="147"/>
                    <a:pt x="252" y="147"/>
                    <a:pt x="252" y="147"/>
                  </a:cubicBezTo>
                  <a:cubicBezTo>
                    <a:pt x="0" y="147"/>
                    <a:pt x="0" y="147"/>
                    <a:pt x="0" y="147"/>
                  </a:cubicBezTo>
                  <a:lnTo>
                    <a:pt x="0" y="0"/>
                  </a:lnTo>
                  <a:close/>
                  <a:moveTo>
                    <a:pt x="91" y="20"/>
                  </a:moveTo>
                  <a:cubicBezTo>
                    <a:pt x="88" y="20"/>
                    <a:pt x="85" y="22"/>
                    <a:pt x="85" y="25"/>
                  </a:cubicBezTo>
                  <a:cubicBezTo>
                    <a:pt x="85" y="28"/>
                    <a:pt x="85" y="28"/>
                    <a:pt x="85" y="28"/>
                  </a:cubicBezTo>
                  <a:cubicBezTo>
                    <a:pt x="85" y="31"/>
                    <a:pt x="88" y="34"/>
                    <a:pt x="91" y="34"/>
                  </a:cubicBezTo>
                  <a:cubicBezTo>
                    <a:pt x="131" y="34"/>
                    <a:pt x="131" y="34"/>
                    <a:pt x="131" y="34"/>
                  </a:cubicBezTo>
                  <a:cubicBezTo>
                    <a:pt x="134" y="34"/>
                    <a:pt x="136" y="31"/>
                    <a:pt x="136" y="28"/>
                  </a:cubicBezTo>
                  <a:cubicBezTo>
                    <a:pt x="136" y="25"/>
                    <a:pt x="136" y="25"/>
                    <a:pt x="136" y="25"/>
                  </a:cubicBezTo>
                  <a:cubicBezTo>
                    <a:pt x="136" y="22"/>
                    <a:pt x="134" y="20"/>
                    <a:pt x="131" y="20"/>
                  </a:cubicBezTo>
                  <a:lnTo>
                    <a:pt x="91" y="20"/>
                  </a:lnTo>
                  <a:close/>
                </a:path>
              </a:pathLst>
            </a:custGeom>
            <a:solidFill>
              <a:srgbClr val="F48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9" name="Freeform 45">
              <a:extLst>
                <a:ext uri="{FF2B5EF4-FFF2-40B4-BE49-F238E27FC236}">
                  <a16:creationId xmlns:a16="http://schemas.microsoft.com/office/drawing/2014/main" id="{4B94CE33-2955-41E7-9AB7-5F3A417B483B}"/>
                </a:ext>
              </a:extLst>
            </p:cNvPr>
            <p:cNvSpPr>
              <a:spLocks/>
            </p:cNvSpPr>
            <p:nvPr userDrawn="1"/>
          </p:nvSpPr>
          <p:spPr bwMode="auto">
            <a:xfrm>
              <a:off x="2157413" y="4227513"/>
              <a:ext cx="1217612" cy="746125"/>
            </a:xfrm>
            <a:custGeom>
              <a:avLst/>
              <a:gdLst>
                <a:gd name="T0" fmla="*/ 180 w 240"/>
                <a:gd name="T1" fmla="*/ 0 h 147"/>
                <a:gd name="T2" fmla="*/ 238 w 240"/>
                <a:gd name="T3" fmla="*/ 0 h 147"/>
                <a:gd name="T4" fmla="*/ 240 w 240"/>
                <a:gd name="T5" fmla="*/ 147 h 147"/>
                <a:gd name="T6" fmla="*/ 21 w 240"/>
                <a:gd name="T7" fmla="*/ 147 h 147"/>
                <a:gd name="T8" fmla="*/ 0 w 240"/>
                <a:gd name="T9" fmla="*/ 144 h 147"/>
                <a:gd name="T10" fmla="*/ 0 w 240"/>
                <a:gd name="T11" fmla="*/ 133 h 147"/>
                <a:gd name="T12" fmla="*/ 171 w 240"/>
                <a:gd name="T13" fmla="*/ 34 h 147"/>
                <a:gd name="T14" fmla="*/ 180 w 240"/>
                <a:gd name="T15" fmla="*/ 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47">
                  <a:moveTo>
                    <a:pt x="180" y="0"/>
                  </a:moveTo>
                  <a:cubicBezTo>
                    <a:pt x="238" y="0"/>
                    <a:pt x="238" y="0"/>
                    <a:pt x="238" y="0"/>
                  </a:cubicBezTo>
                  <a:cubicBezTo>
                    <a:pt x="238" y="43"/>
                    <a:pt x="240" y="111"/>
                    <a:pt x="240" y="147"/>
                  </a:cubicBezTo>
                  <a:cubicBezTo>
                    <a:pt x="21" y="147"/>
                    <a:pt x="21" y="147"/>
                    <a:pt x="21" y="147"/>
                  </a:cubicBezTo>
                  <a:cubicBezTo>
                    <a:pt x="14" y="146"/>
                    <a:pt x="6" y="145"/>
                    <a:pt x="0" y="144"/>
                  </a:cubicBezTo>
                  <a:cubicBezTo>
                    <a:pt x="0" y="133"/>
                    <a:pt x="0" y="133"/>
                    <a:pt x="0" y="133"/>
                  </a:cubicBezTo>
                  <a:cubicBezTo>
                    <a:pt x="48" y="117"/>
                    <a:pt x="149" y="80"/>
                    <a:pt x="171" y="34"/>
                  </a:cubicBezTo>
                  <a:cubicBezTo>
                    <a:pt x="177" y="22"/>
                    <a:pt x="180" y="10"/>
                    <a:pt x="180" y="0"/>
                  </a:cubicBezTo>
                  <a:close/>
                </a:path>
              </a:pathLst>
            </a:custGeom>
            <a:solidFill>
              <a:srgbClr val="EC81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0" name="Rectangle 46">
              <a:extLst>
                <a:ext uri="{FF2B5EF4-FFF2-40B4-BE49-F238E27FC236}">
                  <a16:creationId xmlns:a16="http://schemas.microsoft.com/office/drawing/2014/main" id="{BF8931F3-73AF-40FC-8C90-9750F4FF0FBD}"/>
                </a:ext>
              </a:extLst>
            </p:cNvPr>
            <p:cNvSpPr>
              <a:spLocks noChangeArrowheads="1"/>
            </p:cNvSpPr>
            <p:nvPr userDrawn="1"/>
          </p:nvSpPr>
          <p:spPr bwMode="auto">
            <a:xfrm>
              <a:off x="3233738" y="4227513"/>
              <a:ext cx="203200" cy="746125"/>
            </a:xfrm>
            <a:prstGeom prst="rect">
              <a:avLst/>
            </a:prstGeom>
            <a:solidFill>
              <a:srgbClr val="E47A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1" name="Freeform 47">
              <a:extLst>
                <a:ext uri="{FF2B5EF4-FFF2-40B4-BE49-F238E27FC236}">
                  <a16:creationId xmlns:a16="http://schemas.microsoft.com/office/drawing/2014/main" id="{1FF85737-1C70-4A07-8B7C-427311FE89E4}"/>
                </a:ext>
              </a:extLst>
            </p:cNvPr>
            <p:cNvSpPr>
              <a:spLocks/>
            </p:cNvSpPr>
            <p:nvPr userDrawn="1"/>
          </p:nvSpPr>
          <p:spPr bwMode="auto">
            <a:xfrm>
              <a:off x="1327150" y="3729038"/>
              <a:ext cx="1028700" cy="1244600"/>
            </a:xfrm>
            <a:custGeom>
              <a:avLst/>
              <a:gdLst>
                <a:gd name="T0" fmla="*/ 0 w 203"/>
                <a:gd name="T1" fmla="*/ 0 h 245"/>
                <a:gd name="T2" fmla="*/ 203 w 203"/>
                <a:gd name="T3" fmla="*/ 0 h 245"/>
                <a:gd name="T4" fmla="*/ 203 w 203"/>
                <a:gd name="T5" fmla="*/ 245 h 245"/>
                <a:gd name="T6" fmla="*/ 0 w 203"/>
                <a:gd name="T7" fmla="*/ 245 h 245"/>
                <a:gd name="T8" fmla="*/ 0 w 203"/>
                <a:gd name="T9" fmla="*/ 206 h 245"/>
                <a:gd name="T10" fmla="*/ 5 w 203"/>
                <a:gd name="T11" fmla="*/ 177 h 245"/>
                <a:gd name="T12" fmla="*/ 0 w 203"/>
                <a:gd name="T13" fmla="*/ 148 h 245"/>
                <a:gd name="T14" fmla="*/ 0 w 203"/>
                <a:gd name="T15" fmla="*/ 32 h 245"/>
                <a:gd name="T16" fmla="*/ 4 w 203"/>
                <a:gd name="T17" fmla="*/ 17 h 245"/>
                <a:gd name="T18" fmla="*/ 0 w 203"/>
                <a:gd name="T19" fmla="*/ 2 h 245"/>
                <a:gd name="T20" fmla="*/ 0 w 203"/>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45">
                  <a:moveTo>
                    <a:pt x="0" y="0"/>
                  </a:moveTo>
                  <a:cubicBezTo>
                    <a:pt x="203" y="0"/>
                    <a:pt x="203" y="0"/>
                    <a:pt x="203" y="0"/>
                  </a:cubicBezTo>
                  <a:cubicBezTo>
                    <a:pt x="203" y="245"/>
                    <a:pt x="203" y="245"/>
                    <a:pt x="203" y="245"/>
                  </a:cubicBezTo>
                  <a:cubicBezTo>
                    <a:pt x="0" y="245"/>
                    <a:pt x="0" y="245"/>
                    <a:pt x="0" y="245"/>
                  </a:cubicBezTo>
                  <a:cubicBezTo>
                    <a:pt x="0" y="206"/>
                    <a:pt x="0" y="206"/>
                    <a:pt x="0" y="206"/>
                  </a:cubicBezTo>
                  <a:cubicBezTo>
                    <a:pt x="3" y="200"/>
                    <a:pt x="5" y="190"/>
                    <a:pt x="5" y="177"/>
                  </a:cubicBezTo>
                  <a:cubicBezTo>
                    <a:pt x="5" y="165"/>
                    <a:pt x="3" y="154"/>
                    <a:pt x="0" y="148"/>
                  </a:cubicBezTo>
                  <a:cubicBezTo>
                    <a:pt x="0" y="32"/>
                    <a:pt x="0" y="32"/>
                    <a:pt x="0" y="32"/>
                  </a:cubicBezTo>
                  <a:cubicBezTo>
                    <a:pt x="2" y="28"/>
                    <a:pt x="4" y="23"/>
                    <a:pt x="4" y="17"/>
                  </a:cubicBezTo>
                  <a:cubicBezTo>
                    <a:pt x="4" y="11"/>
                    <a:pt x="2" y="5"/>
                    <a:pt x="0" y="2"/>
                  </a:cubicBezTo>
                  <a:lnTo>
                    <a:pt x="0" y="0"/>
                  </a:lnTo>
                  <a:close/>
                </a:path>
              </a:pathLst>
            </a:custGeom>
            <a:solidFill>
              <a:schemeClr val="accent6">
                <a:lumMod val="10000"/>
                <a:lumOff val="9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812" name="Freeform 48">
              <a:extLst>
                <a:ext uri="{FF2B5EF4-FFF2-40B4-BE49-F238E27FC236}">
                  <a16:creationId xmlns:a16="http://schemas.microsoft.com/office/drawing/2014/main" id="{6D97374A-7B7A-4E7E-ACDC-040288BE41BA}"/>
                </a:ext>
              </a:extLst>
            </p:cNvPr>
            <p:cNvSpPr>
              <a:spLocks/>
            </p:cNvSpPr>
            <p:nvPr userDrawn="1"/>
          </p:nvSpPr>
          <p:spPr bwMode="auto">
            <a:xfrm>
              <a:off x="1327150" y="4262438"/>
              <a:ext cx="242887" cy="173037"/>
            </a:xfrm>
            <a:custGeom>
              <a:avLst/>
              <a:gdLst>
                <a:gd name="T0" fmla="*/ 0 w 153"/>
                <a:gd name="T1" fmla="*/ 109 h 109"/>
                <a:gd name="T2" fmla="*/ 153 w 153"/>
                <a:gd name="T3" fmla="*/ 0 h 109"/>
                <a:gd name="T4" fmla="*/ 0 w 153"/>
                <a:gd name="T5" fmla="*/ 0 h 109"/>
                <a:gd name="T6" fmla="*/ 0 w 153"/>
                <a:gd name="T7" fmla="*/ 109 h 109"/>
              </a:gdLst>
              <a:ahLst/>
              <a:cxnLst>
                <a:cxn ang="0">
                  <a:pos x="T0" y="T1"/>
                </a:cxn>
                <a:cxn ang="0">
                  <a:pos x="T2" y="T3"/>
                </a:cxn>
                <a:cxn ang="0">
                  <a:pos x="T4" y="T5"/>
                </a:cxn>
                <a:cxn ang="0">
                  <a:pos x="T6" y="T7"/>
                </a:cxn>
              </a:cxnLst>
              <a:rect l="0" t="0" r="r" b="b"/>
              <a:pathLst>
                <a:path w="153" h="109">
                  <a:moveTo>
                    <a:pt x="0" y="109"/>
                  </a:moveTo>
                  <a:lnTo>
                    <a:pt x="153" y="0"/>
                  </a:lnTo>
                  <a:lnTo>
                    <a:pt x="0" y="0"/>
                  </a:lnTo>
                  <a:lnTo>
                    <a:pt x="0" y="109"/>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3" name="Freeform 49">
              <a:extLst>
                <a:ext uri="{FF2B5EF4-FFF2-40B4-BE49-F238E27FC236}">
                  <a16:creationId xmlns:a16="http://schemas.microsoft.com/office/drawing/2014/main" id="{8C122398-0387-44AB-B232-043F8309A87C}"/>
                </a:ext>
              </a:extLst>
            </p:cNvPr>
            <p:cNvSpPr>
              <a:spLocks/>
            </p:cNvSpPr>
            <p:nvPr userDrawn="1"/>
          </p:nvSpPr>
          <p:spPr bwMode="auto">
            <a:xfrm>
              <a:off x="1327150" y="3922713"/>
              <a:ext cx="161925" cy="106362"/>
            </a:xfrm>
            <a:custGeom>
              <a:avLst/>
              <a:gdLst>
                <a:gd name="T0" fmla="*/ 0 w 102"/>
                <a:gd name="T1" fmla="*/ 0 h 67"/>
                <a:gd name="T2" fmla="*/ 102 w 102"/>
                <a:gd name="T3" fmla="*/ 3 h 67"/>
                <a:gd name="T4" fmla="*/ 0 w 102"/>
                <a:gd name="T5" fmla="*/ 67 h 67"/>
                <a:gd name="T6" fmla="*/ 0 w 102"/>
                <a:gd name="T7" fmla="*/ 0 h 67"/>
              </a:gdLst>
              <a:ahLst/>
              <a:cxnLst>
                <a:cxn ang="0">
                  <a:pos x="T0" y="T1"/>
                </a:cxn>
                <a:cxn ang="0">
                  <a:pos x="T2" y="T3"/>
                </a:cxn>
                <a:cxn ang="0">
                  <a:pos x="T4" y="T5"/>
                </a:cxn>
                <a:cxn ang="0">
                  <a:pos x="T6" y="T7"/>
                </a:cxn>
              </a:cxnLst>
              <a:rect l="0" t="0" r="r" b="b"/>
              <a:pathLst>
                <a:path w="102" h="67">
                  <a:moveTo>
                    <a:pt x="0" y="0"/>
                  </a:moveTo>
                  <a:lnTo>
                    <a:pt x="102" y="3"/>
                  </a:lnTo>
                  <a:lnTo>
                    <a:pt x="0" y="67"/>
                  </a:lnTo>
                  <a:lnTo>
                    <a:pt x="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4" name="Freeform 50">
              <a:extLst>
                <a:ext uri="{FF2B5EF4-FFF2-40B4-BE49-F238E27FC236}">
                  <a16:creationId xmlns:a16="http://schemas.microsoft.com/office/drawing/2014/main" id="{45584201-CEAF-4BDA-8DF9-EE47A394C0CB}"/>
                </a:ext>
              </a:extLst>
            </p:cNvPr>
            <p:cNvSpPr>
              <a:spLocks/>
            </p:cNvSpPr>
            <p:nvPr userDrawn="1"/>
          </p:nvSpPr>
          <p:spPr bwMode="auto">
            <a:xfrm>
              <a:off x="2071688" y="3729038"/>
              <a:ext cx="385762" cy="1244600"/>
            </a:xfrm>
            <a:custGeom>
              <a:avLst/>
              <a:gdLst>
                <a:gd name="T0" fmla="*/ 5 w 76"/>
                <a:gd name="T1" fmla="*/ 0 h 245"/>
                <a:gd name="T2" fmla="*/ 56 w 76"/>
                <a:gd name="T3" fmla="*/ 0 h 245"/>
                <a:gd name="T4" fmla="*/ 56 w 76"/>
                <a:gd name="T5" fmla="*/ 7 h 245"/>
                <a:gd name="T6" fmla="*/ 66 w 76"/>
                <a:gd name="T7" fmla="*/ 14 h 245"/>
                <a:gd name="T8" fmla="*/ 56 w 76"/>
                <a:gd name="T9" fmla="*/ 12 h 245"/>
                <a:gd name="T10" fmla="*/ 56 w 76"/>
                <a:gd name="T11" fmla="*/ 55 h 245"/>
                <a:gd name="T12" fmla="*/ 58 w 76"/>
                <a:gd name="T13" fmla="*/ 56 h 245"/>
                <a:gd name="T14" fmla="*/ 71 w 76"/>
                <a:gd name="T15" fmla="*/ 68 h 245"/>
                <a:gd name="T16" fmla="*/ 56 w 76"/>
                <a:gd name="T17" fmla="*/ 64 h 245"/>
                <a:gd name="T18" fmla="*/ 56 w 76"/>
                <a:gd name="T19" fmla="*/ 125 h 245"/>
                <a:gd name="T20" fmla="*/ 66 w 76"/>
                <a:gd name="T21" fmla="*/ 129 h 245"/>
                <a:gd name="T22" fmla="*/ 56 w 76"/>
                <a:gd name="T23" fmla="*/ 127 h 245"/>
                <a:gd name="T24" fmla="*/ 56 w 76"/>
                <a:gd name="T25" fmla="*/ 185 h 245"/>
                <a:gd name="T26" fmla="*/ 64 w 76"/>
                <a:gd name="T27" fmla="*/ 187 h 245"/>
                <a:gd name="T28" fmla="*/ 74 w 76"/>
                <a:gd name="T29" fmla="*/ 188 h 245"/>
                <a:gd name="T30" fmla="*/ 62 w 76"/>
                <a:gd name="T31" fmla="*/ 194 h 245"/>
                <a:gd name="T32" fmla="*/ 56 w 76"/>
                <a:gd name="T33" fmla="*/ 195 h 245"/>
                <a:gd name="T34" fmla="*/ 56 w 76"/>
                <a:gd name="T35" fmla="*/ 245 h 245"/>
                <a:gd name="T36" fmla="*/ 31 w 76"/>
                <a:gd name="T37" fmla="*/ 245 h 245"/>
                <a:gd name="T38" fmla="*/ 5 w 76"/>
                <a:gd name="T39" fmla="*/ 245 h 245"/>
                <a:gd name="T40" fmla="*/ 1 w 76"/>
                <a:gd name="T41" fmla="*/ 178 h 245"/>
                <a:gd name="T42" fmla="*/ 3 w 76"/>
                <a:gd name="T43" fmla="*/ 154 h 245"/>
                <a:gd name="T44" fmla="*/ 4 w 76"/>
                <a:gd name="T45" fmla="*/ 109 h 245"/>
                <a:gd name="T46" fmla="*/ 1 w 76"/>
                <a:gd name="T47" fmla="*/ 85 h 245"/>
                <a:gd name="T48" fmla="*/ 3 w 76"/>
                <a:gd name="T49" fmla="*/ 61 h 245"/>
                <a:gd name="T50" fmla="*/ 5 w 76"/>
                <a:gd name="T5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245">
                  <a:moveTo>
                    <a:pt x="5" y="0"/>
                  </a:moveTo>
                  <a:cubicBezTo>
                    <a:pt x="56" y="0"/>
                    <a:pt x="56" y="0"/>
                    <a:pt x="56" y="0"/>
                  </a:cubicBezTo>
                  <a:cubicBezTo>
                    <a:pt x="56" y="7"/>
                    <a:pt x="56" y="7"/>
                    <a:pt x="56" y="7"/>
                  </a:cubicBezTo>
                  <a:cubicBezTo>
                    <a:pt x="59" y="8"/>
                    <a:pt x="66" y="14"/>
                    <a:pt x="66" y="14"/>
                  </a:cubicBezTo>
                  <a:cubicBezTo>
                    <a:pt x="56" y="12"/>
                    <a:pt x="56" y="12"/>
                    <a:pt x="56" y="12"/>
                  </a:cubicBezTo>
                  <a:cubicBezTo>
                    <a:pt x="56" y="55"/>
                    <a:pt x="56" y="55"/>
                    <a:pt x="56" y="55"/>
                  </a:cubicBezTo>
                  <a:cubicBezTo>
                    <a:pt x="57" y="56"/>
                    <a:pt x="57" y="56"/>
                    <a:pt x="58" y="56"/>
                  </a:cubicBezTo>
                  <a:cubicBezTo>
                    <a:pt x="67" y="62"/>
                    <a:pt x="71" y="68"/>
                    <a:pt x="71" y="68"/>
                  </a:cubicBezTo>
                  <a:cubicBezTo>
                    <a:pt x="56" y="64"/>
                    <a:pt x="56" y="64"/>
                    <a:pt x="56" y="64"/>
                  </a:cubicBezTo>
                  <a:cubicBezTo>
                    <a:pt x="56" y="125"/>
                    <a:pt x="56" y="125"/>
                    <a:pt x="56" y="125"/>
                  </a:cubicBezTo>
                  <a:cubicBezTo>
                    <a:pt x="61" y="127"/>
                    <a:pt x="66" y="129"/>
                    <a:pt x="66" y="129"/>
                  </a:cubicBezTo>
                  <a:cubicBezTo>
                    <a:pt x="56" y="127"/>
                    <a:pt x="56" y="127"/>
                    <a:pt x="56" y="127"/>
                  </a:cubicBezTo>
                  <a:cubicBezTo>
                    <a:pt x="56" y="185"/>
                    <a:pt x="56" y="185"/>
                    <a:pt x="56" y="185"/>
                  </a:cubicBezTo>
                  <a:cubicBezTo>
                    <a:pt x="59" y="186"/>
                    <a:pt x="62" y="187"/>
                    <a:pt x="64" y="187"/>
                  </a:cubicBezTo>
                  <a:cubicBezTo>
                    <a:pt x="70" y="188"/>
                    <a:pt x="76" y="187"/>
                    <a:pt x="74" y="188"/>
                  </a:cubicBezTo>
                  <a:cubicBezTo>
                    <a:pt x="73" y="188"/>
                    <a:pt x="64" y="193"/>
                    <a:pt x="62" y="194"/>
                  </a:cubicBezTo>
                  <a:cubicBezTo>
                    <a:pt x="61" y="194"/>
                    <a:pt x="59" y="194"/>
                    <a:pt x="56" y="195"/>
                  </a:cubicBezTo>
                  <a:cubicBezTo>
                    <a:pt x="56" y="245"/>
                    <a:pt x="56" y="245"/>
                    <a:pt x="56" y="245"/>
                  </a:cubicBezTo>
                  <a:cubicBezTo>
                    <a:pt x="31" y="245"/>
                    <a:pt x="31" y="245"/>
                    <a:pt x="31" y="245"/>
                  </a:cubicBezTo>
                  <a:cubicBezTo>
                    <a:pt x="5" y="245"/>
                    <a:pt x="5" y="245"/>
                    <a:pt x="5" y="245"/>
                  </a:cubicBezTo>
                  <a:cubicBezTo>
                    <a:pt x="5" y="245"/>
                    <a:pt x="1" y="182"/>
                    <a:pt x="1" y="178"/>
                  </a:cubicBezTo>
                  <a:cubicBezTo>
                    <a:pt x="1" y="174"/>
                    <a:pt x="0" y="163"/>
                    <a:pt x="3" y="154"/>
                  </a:cubicBezTo>
                  <a:cubicBezTo>
                    <a:pt x="4" y="149"/>
                    <a:pt x="4" y="129"/>
                    <a:pt x="4" y="109"/>
                  </a:cubicBezTo>
                  <a:cubicBezTo>
                    <a:pt x="2" y="103"/>
                    <a:pt x="1" y="95"/>
                    <a:pt x="1" y="85"/>
                  </a:cubicBezTo>
                  <a:cubicBezTo>
                    <a:pt x="1" y="76"/>
                    <a:pt x="2" y="67"/>
                    <a:pt x="3" y="61"/>
                  </a:cubicBezTo>
                  <a:cubicBezTo>
                    <a:pt x="4" y="45"/>
                    <a:pt x="5" y="0"/>
                    <a:pt x="5" y="0"/>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5" name="Freeform 51">
              <a:extLst>
                <a:ext uri="{FF2B5EF4-FFF2-40B4-BE49-F238E27FC236}">
                  <a16:creationId xmlns:a16="http://schemas.microsoft.com/office/drawing/2014/main" id="{957F4BE9-709A-4E78-96D1-694C54229728}"/>
                </a:ext>
              </a:extLst>
            </p:cNvPr>
            <p:cNvSpPr>
              <a:spLocks/>
            </p:cNvSpPr>
            <p:nvPr userDrawn="1"/>
          </p:nvSpPr>
          <p:spPr bwMode="auto">
            <a:xfrm>
              <a:off x="1214438" y="4252913"/>
              <a:ext cx="355600" cy="141287"/>
            </a:xfrm>
            <a:custGeom>
              <a:avLst/>
              <a:gdLst>
                <a:gd name="T0" fmla="*/ 70 w 70"/>
                <a:gd name="T1" fmla="*/ 2 h 28"/>
                <a:gd name="T2" fmla="*/ 25 w 70"/>
                <a:gd name="T3" fmla="*/ 2 h 28"/>
                <a:gd name="T4" fmla="*/ 9 w 70"/>
                <a:gd name="T5" fmla="*/ 9 h 28"/>
                <a:gd name="T6" fmla="*/ 0 w 70"/>
                <a:gd name="T7" fmla="*/ 28 h 28"/>
                <a:gd name="T8" fmla="*/ 70 w 70"/>
                <a:gd name="T9" fmla="*/ 2 h 28"/>
              </a:gdLst>
              <a:ahLst/>
              <a:cxnLst>
                <a:cxn ang="0">
                  <a:pos x="T0" y="T1"/>
                </a:cxn>
                <a:cxn ang="0">
                  <a:pos x="T2" y="T3"/>
                </a:cxn>
                <a:cxn ang="0">
                  <a:pos x="T4" y="T5"/>
                </a:cxn>
                <a:cxn ang="0">
                  <a:pos x="T6" y="T7"/>
                </a:cxn>
                <a:cxn ang="0">
                  <a:pos x="T8" y="T9"/>
                </a:cxn>
              </a:cxnLst>
              <a:rect l="0" t="0" r="r" b="b"/>
              <a:pathLst>
                <a:path w="70" h="28">
                  <a:moveTo>
                    <a:pt x="70" y="2"/>
                  </a:moveTo>
                  <a:cubicBezTo>
                    <a:pt x="67" y="2"/>
                    <a:pt x="25" y="2"/>
                    <a:pt x="25" y="2"/>
                  </a:cubicBezTo>
                  <a:cubicBezTo>
                    <a:pt x="25" y="2"/>
                    <a:pt x="16" y="0"/>
                    <a:pt x="9" y="9"/>
                  </a:cubicBezTo>
                  <a:cubicBezTo>
                    <a:pt x="2" y="17"/>
                    <a:pt x="0" y="28"/>
                    <a:pt x="0" y="28"/>
                  </a:cubicBezTo>
                  <a:lnTo>
                    <a:pt x="70" y="2"/>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6" name="Freeform 52">
              <a:extLst>
                <a:ext uri="{FF2B5EF4-FFF2-40B4-BE49-F238E27FC236}">
                  <a16:creationId xmlns:a16="http://schemas.microsoft.com/office/drawing/2014/main" id="{97365F22-57BA-4C87-81BD-746E0BB9D74A}"/>
                </a:ext>
              </a:extLst>
            </p:cNvPr>
            <p:cNvSpPr>
              <a:spLocks/>
            </p:cNvSpPr>
            <p:nvPr userDrawn="1"/>
          </p:nvSpPr>
          <p:spPr bwMode="auto">
            <a:xfrm>
              <a:off x="1285875" y="3922713"/>
              <a:ext cx="203200" cy="66675"/>
            </a:xfrm>
            <a:custGeom>
              <a:avLst/>
              <a:gdLst>
                <a:gd name="T0" fmla="*/ 40 w 40"/>
                <a:gd name="T1" fmla="*/ 1 h 13"/>
                <a:gd name="T2" fmla="*/ 0 w 40"/>
                <a:gd name="T3" fmla="*/ 13 h 13"/>
                <a:gd name="T4" fmla="*/ 8 w 40"/>
                <a:gd name="T5" fmla="*/ 0 h 13"/>
                <a:gd name="T6" fmla="*/ 40 w 40"/>
                <a:gd name="T7" fmla="*/ 1 h 13"/>
              </a:gdLst>
              <a:ahLst/>
              <a:cxnLst>
                <a:cxn ang="0">
                  <a:pos x="T0" y="T1"/>
                </a:cxn>
                <a:cxn ang="0">
                  <a:pos x="T2" y="T3"/>
                </a:cxn>
                <a:cxn ang="0">
                  <a:pos x="T4" y="T5"/>
                </a:cxn>
                <a:cxn ang="0">
                  <a:pos x="T6" y="T7"/>
                </a:cxn>
              </a:cxnLst>
              <a:rect l="0" t="0" r="r" b="b"/>
              <a:pathLst>
                <a:path w="40" h="13">
                  <a:moveTo>
                    <a:pt x="40" y="1"/>
                  </a:moveTo>
                  <a:cubicBezTo>
                    <a:pt x="33" y="2"/>
                    <a:pt x="0" y="13"/>
                    <a:pt x="0" y="13"/>
                  </a:cubicBezTo>
                  <a:cubicBezTo>
                    <a:pt x="8" y="0"/>
                    <a:pt x="8" y="0"/>
                    <a:pt x="8" y="0"/>
                  </a:cubicBezTo>
                  <a:lnTo>
                    <a:pt x="40" y="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7" name="Freeform 53">
              <a:extLst>
                <a:ext uri="{FF2B5EF4-FFF2-40B4-BE49-F238E27FC236}">
                  <a16:creationId xmlns:a16="http://schemas.microsoft.com/office/drawing/2014/main" id="{ADD05ABA-D44D-4058-A0BC-5CB7B343547B}"/>
                </a:ext>
              </a:extLst>
            </p:cNvPr>
            <p:cNvSpPr>
              <a:spLocks/>
            </p:cNvSpPr>
            <p:nvPr userDrawn="1"/>
          </p:nvSpPr>
          <p:spPr bwMode="auto">
            <a:xfrm>
              <a:off x="1443038" y="3654425"/>
              <a:ext cx="547687" cy="74612"/>
            </a:xfrm>
            <a:custGeom>
              <a:avLst/>
              <a:gdLst>
                <a:gd name="T0" fmla="*/ 108 w 108"/>
                <a:gd name="T1" fmla="*/ 10 h 15"/>
                <a:gd name="T2" fmla="*/ 50 w 108"/>
                <a:gd name="T3" fmla="*/ 15 h 15"/>
                <a:gd name="T4" fmla="*/ 24 w 108"/>
                <a:gd name="T5" fmla="*/ 13 h 15"/>
                <a:gd name="T6" fmla="*/ 0 w 108"/>
                <a:gd name="T7" fmla="*/ 2 h 15"/>
                <a:gd name="T8" fmla="*/ 76 w 108"/>
                <a:gd name="T9" fmla="*/ 0 h 15"/>
                <a:gd name="T10" fmla="*/ 85 w 108"/>
                <a:gd name="T11" fmla="*/ 5 h 15"/>
                <a:gd name="T12" fmla="*/ 108 w 108"/>
                <a:gd name="T13" fmla="*/ 10 h 15"/>
              </a:gdLst>
              <a:ahLst/>
              <a:cxnLst>
                <a:cxn ang="0">
                  <a:pos x="T0" y="T1"/>
                </a:cxn>
                <a:cxn ang="0">
                  <a:pos x="T2" y="T3"/>
                </a:cxn>
                <a:cxn ang="0">
                  <a:pos x="T4" y="T5"/>
                </a:cxn>
                <a:cxn ang="0">
                  <a:pos x="T6" y="T7"/>
                </a:cxn>
                <a:cxn ang="0">
                  <a:pos x="T8" y="T9"/>
                </a:cxn>
                <a:cxn ang="0">
                  <a:pos x="T10" y="T11"/>
                </a:cxn>
                <a:cxn ang="0">
                  <a:pos x="T12" y="T13"/>
                </a:cxn>
              </a:cxnLst>
              <a:rect l="0" t="0" r="r" b="b"/>
              <a:pathLst>
                <a:path w="108" h="15">
                  <a:moveTo>
                    <a:pt x="108" y="10"/>
                  </a:moveTo>
                  <a:cubicBezTo>
                    <a:pt x="101" y="15"/>
                    <a:pt x="51" y="15"/>
                    <a:pt x="50" y="15"/>
                  </a:cubicBezTo>
                  <a:cubicBezTo>
                    <a:pt x="49" y="15"/>
                    <a:pt x="35" y="15"/>
                    <a:pt x="24" y="13"/>
                  </a:cubicBezTo>
                  <a:cubicBezTo>
                    <a:pt x="13" y="12"/>
                    <a:pt x="0" y="2"/>
                    <a:pt x="0" y="2"/>
                  </a:cubicBezTo>
                  <a:cubicBezTo>
                    <a:pt x="76" y="0"/>
                    <a:pt x="76" y="0"/>
                    <a:pt x="76" y="0"/>
                  </a:cubicBezTo>
                  <a:cubicBezTo>
                    <a:pt x="76" y="0"/>
                    <a:pt x="77" y="2"/>
                    <a:pt x="85" y="5"/>
                  </a:cubicBezTo>
                  <a:cubicBezTo>
                    <a:pt x="93" y="8"/>
                    <a:pt x="108" y="10"/>
                    <a:pt x="108" y="1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8" name="Freeform 54">
              <a:extLst>
                <a:ext uri="{FF2B5EF4-FFF2-40B4-BE49-F238E27FC236}">
                  <a16:creationId xmlns:a16="http://schemas.microsoft.com/office/drawing/2014/main" id="{F4323380-9E2D-442A-B586-ED2E3A32EE32}"/>
                </a:ext>
              </a:extLst>
            </p:cNvPr>
            <p:cNvSpPr>
              <a:spLocks/>
            </p:cNvSpPr>
            <p:nvPr userDrawn="1"/>
          </p:nvSpPr>
          <p:spPr bwMode="auto">
            <a:xfrm>
              <a:off x="1692275" y="3546475"/>
              <a:ext cx="760412" cy="182562"/>
            </a:xfrm>
            <a:custGeom>
              <a:avLst/>
              <a:gdLst>
                <a:gd name="T0" fmla="*/ 0 w 150"/>
                <a:gd name="T1" fmla="*/ 36 h 36"/>
                <a:gd name="T2" fmla="*/ 52 w 150"/>
                <a:gd name="T3" fmla="*/ 27 h 36"/>
                <a:gd name="T4" fmla="*/ 92 w 150"/>
                <a:gd name="T5" fmla="*/ 1 h 36"/>
                <a:gd name="T6" fmla="*/ 150 w 150"/>
                <a:gd name="T7" fmla="*/ 0 h 36"/>
                <a:gd name="T8" fmla="*/ 106 w 150"/>
                <a:gd name="T9" fmla="*/ 36 h 36"/>
                <a:gd name="T10" fmla="*/ 0 w 150"/>
                <a:gd name="T11" fmla="*/ 36 h 36"/>
              </a:gdLst>
              <a:ahLst/>
              <a:cxnLst>
                <a:cxn ang="0">
                  <a:pos x="T0" y="T1"/>
                </a:cxn>
                <a:cxn ang="0">
                  <a:pos x="T2" y="T3"/>
                </a:cxn>
                <a:cxn ang="0">
                  <a:pos x="T4" y="T5"/>
                </a:cxn>
                <a:cxn ang="0">
                  <a:pos x="T6" y="T7"/>
                </a:cxn>
                <a:cxn ang="0">
                  <a:pos x="T8" y="T9"/>
                </a:cxn>
                <a:cxn ang="0">
                  <a:pos x="T10" y="T11"/>
                </a:cxn>
              </a:cxnLst>
              <a:rect l="0" t="0" r="r" b="b"/>
              <a:pathLst>
                <a:path w="150" h="36">
                  <a:moveTo>
                    <a:pt x="0" y="36"/>
                  </a:moveTo>
                  <a:cubicBezTo>
                    <a:pt x="0" y="36"/>
                    <a:pt x="26" y="36"/>
                    <a:pt x="52" y="27"/>
                  </a:cubicBezTo>
                  <a:cubicBezTo>
                    <a:pt x="78" y="18"/>
                    <a:pt x="92" y="1"/>
                    <a:pt x="92" y="1"/>
                  </a:cubicBezTo>
                  <a:cubicBezTo>
                    <a:pt x="150" y="0"/>
                    <a:pt x="150" y="0"/>
                    <a:pt x="150" y="0"/>
                  </a:cubicBezTo>
                  <a:cubicBezTo>
                    <a:pt x="137" y="17"/>
                    <a:pt x="127" y="31"/>
                    <a:pt x="106" y="36"/>
                  </a:cubicBezTo>
                  <a:cubicBezTo>
                    <a:pt x="106" y="36"/>
                    <a:pt x="1" y="36"/>
                    <a:pt x="0" y="36"/>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9" name="Rectangle 55">
              <a:extLst>
                <a:ext uri="{FF2B5EF4-FFF2-40B4-BE49-F238E27FC236}">
                  <a16:creationId xmlns:a16="http://schemas.microsoft.com/office/drawing/2014/main" id="{F93458B6-357D-4F57-B824-3A20D3AFB297}"/>
                </a:ext>
              </a:extLst>
            </p:cNvPr>
            <p:cNvSpPr>
              <a:spLocks noChangeArrowheads="1"/>
            </p:cNvSpPr>
            <p:nvPr userDrawn="1"/>
          </p:nvSpPr>
          <p:spPr bwMode="auto">
            <a:xfrm>
              <a:off x="1382713" y="3786188"/>
              <a:ext cx="642937"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0" name="Rectangle 56">
              <a:extLst>
                <a:ext uri="{FF2B5EF4-FFF2-40B4-BE49-F238E27FC236}">
                  <a16:creationId xmlns:a16="http://schemas.microsoft.com/office/drawing/2014/main" id="{4C3485BD-A5B6-4AE6-9851-CDAD9E480E84}"/>
                </a:ext>
              </a:extLst>
            </p:cNvPr>
            <p:cNvSpPr>
              <a:spLocks noChangeArrowheads="1"/>
            </p:cNvSpPr>
            <p:nvPr userDrawn="1"/>
          </p:nvSpPr>
          <p:spPr bwMode="auto">
            <a:xfrm>
              <a:off x="1401763" y="3825875"/>
              <a:ext cx="639762"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1" name="Rectangle 57">
              <a:extLst>
                <a:ext uri="{FF2B5EF4-FFF2-40B4-BE49-F238E27FC236}">
                  <a16:creationId xmlns:a16="http://schemas.microsoft.com/office/drawing/2014/main" id="{CD07FD50-8F8E-45AE-841A-5346560C2C25}"/>
                </a:ext>
              </a:extLst>
            </p:cNvPr>
            <p:cNvSpPr>
              <a:spLocks noChangeArrowheads="1"/>
            </p:cNvSpPr>
            <p:nvPr userDrawn="1"/>
          </p:nvSpPr>
          <p:spPr bwMode="auto">
            <a:xfrm>
              <a:off x="1392238" y="4003675"/>
              <a:ext cx="639762"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2" name="Rectangle 58">
              <a:extLst>
                <a:ext uri="{FF2B5EF4-FFF2-40B4-BE49-F238E27FC236}">
                  <a16:creationId xmlns:a16="http://schemas.microsoft.com/office/drawing/2014/main" id="{A81B4FA6-58D8-460A-A476-EFA4852A6FCF}"/>
                </a:ext>
              </a:extLst>
            </p:cNvPr>
            <p:cNvSpPr>
              <a:spLocks noChangeArrowheads="1"/>
            </p:cNvSpPr>
            <p:nvPr userDrawn="1"/>
          </p:nvSpPr>
          <p:spPr bwMode="auto">
            <a:xfrm>
              <a:off x="1408113" y="4044950"/>
              <a:ext cx="638175"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3" name="Rectangle 59">
              <a:extLst>
                <a:ext uri="{FF2B5EF4-FFF2-40B4-BE49-F238E27FC236}">
                  <a16:creationId xmlns:a16="http://schemas.microsoft.com/office/drawing/2014/main" id="{6C95280C-0EF9-4648-B63D-2E2CEE63CE67}"/>
                </a:ext>
              </a:extLst>
            </p:cNvPr>
            <p:cNvSpPr>
              <a:spLocks noChangeArrowheads="1"/>
            </p:cNvSpPr>
            <p:nvPr userDrawn="1"/>
          </p:nvSpPr>
          <p:spPr bwMode="auto">
            <a:xfrm>
              <a:off x="1371600" y="4379913"/>
              <a:ext cx="644525" cy="476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4" name="Rectangle 60">
              <a:extLst>
                <a:ext uri="{FF2B5EF4-FFF2-40B4-BE49-F238E27FC236}">
                  <a16:creationId xmlns:a16="http://schemas.microsoft.com/office/drawing/2014/main" id="{CC4CF6B5-46BF-4790-A485-F8C8EE474EAC}"/>
                </a:ext>
              </a:extLst>
            </p:cNvPr>
            <p:cNvSpPr>
              <a:spLocks noChangeArrowheads="1"/>
            </p:cNvSpPr>
            <p:nvPr userDrawn="1"/>
          </p:nvSpPr>
          <p:spPr bwMode="auto">
            <a:xfrm>
              <a:off x="1392238" y="4414838"/>
              <a:ext cx="639762"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5" name="Rectangle 61">
              <a:extLst>
                <a:ext uri="{FF2B5EF4-FFF2-40B4-BE49-F238E27FC236}">
                  <a16:creationId xmlns:a16="http://schemas.microsoft.com/office/drawing/2014/main" id="{6192DE3F-C060-45B1-A8F4-117177B439E9}"/>
                </a:ext>
              </a:extLst>
            </p:cNvPr>
            <p:cNvSpPr>
              <a:spLocks noChangeArrowheads="1"/>
            </p:cNvSpPr>
            <p:nvPr userDrawn="1"/>
          </p:nvSpPr>
          <p:spPr bwMode="auto">
            <a:xfrm>
              <a:off x="1371600" y="4541838"/>
              <a:ext cx="644525"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6" name="Rectangle 62">
              <a:extLst>
                <a:ext uri="{FF2B5EF4-FFF2-40B4-BE49-F238E27FC236}">
                  <a16:creationId xmlns:a16="http://schemas.microsoft.com/office/drawing/2014/main" id="{810BFA06-33E0-4984-9753-732854CB174F}"/>
                </a:ext>
              </a:extLst>
            </p:cNvPr>
            <p:cNvSpPr>
              <a:spLocks noChangeArrowheads="1"/>
            </p:cNvSpPr>
            <p:nvPr userDrawn="1"/>
          </p:nvSpPr>
          <p:spPr bwMode="auto">
            <a:xfrm>
              <a:off x="1392238" y="4583113"/>
              <a:ext cx="639762"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7" name="Rectangle 63">
              <a:extLst>
                <a:ext uri="{FF2B5EF4-FFF2-40B4-BE49-F238E27FC236}">
                  <a16:creationId xmlns:a16="http://schemas.microsoft.com/office/drawing/2014/main" id="{F31B11E3-DF3A-4D99-8FA1-E164AA76BDCC}"/>
                </a:ext>
              </a:extLst>
            </p:cNvPr>
            <p:cNvSpPr>
              <a:spLocks noChangeArrowheads="1"/>
            </p:cNvSpPr>
            <p:nvPr userDrawn="1"/>
          </p:nvSpPr>
          <p:spPr bwMode="auto">
            <a:xfrm>
              <a:off x="1392238" y="4475163"/>
              <a:ext cx="639762"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8" name="Rectangle 64">
              <a:extLst>
                <a:ext uri="{FF2B5EF4-FFF2-40B4-BE49-F238E27FC236}">
                  <a16:creationId xmlns:a16="http://schemas.microsoft.com/office/drawing/2014/main" id="{A0EE3E84-4F29-4B86-8FA4-A5F613618D0E}"/>
                </a:ext>
              </a:extLst>
            </p:cNvPr>
            <p:cNvSpPr>
              <a:spLocks noChangeArrowheads="1"/>
            </p:cNvSpPr>
            <p:nvPr userDrawn="1"/>
          </p:nvSpPr>
          <p:spPr bwMode="auto">
            <a:xfrm>
              <a:off x="1408113" y="4516438"/>
              <a:ext cx="642937"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9" name="Rectangle 65">
              <a:extLst>
                <a:ext uri="{FF2B5EF4-FFF2-40B4-BE49-F238E27FC236}">
                  <a16:creationId xmlns:a16="http://schemas.microsoft.com/office/drawing/2014/main" id="{8E5CD03A-2C2E-4FAE-9307-A391D19B29B3}"/>
                </a:ext>
              </a:extLst>
            </p:cNvPr>
            <p:cNvSpPr>
              <a:spLocks noChangeArrowheads="1"/>
            </p:cNvSpPr>
            <p:nvPr userDrawn="1"/>
          </p:nvSpPr>
          <p:spPr bwMode="auto">
            <a:xfrm>
              <a:off x="1371600" y="4176713"/>
              <a:ext cx="644525"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0" name="Rectangle 66">
              <a:extLst>
                <a:ext uri="{FF2B5EF4-FFF2-40B4-BE49-F238E27FC236}">
                  <a16:creationId xmlns:a16="http://schemas.microsoft.com/office/drawing/2014/main" id="{6FBC102A-0926-46E1-A410-A2EBE0F266AF}"/>
                </a:ext>
              </a:extLst>
            </p:cNvPr>
            <p:cNvSpPr>
              <a:spLocks noChangeArrowheads="1"/>
            </p:cNvSpPr>
            <p:nvPr userDrawn="1"/>
          </p:nvSpPr>
          <p:spPr bwMode="auto">
            <a:xfrm>
              <a:off x="1392238" y="4216400"/>
              <a:ext cx="639762"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1" name="Rectangle 67">
              <a:extLst>
                <a:ext uri="{FF2B5EF4-FFF2-40B4-BE49-F238E27FC236}">
                  <a16:creationId xmlns:a16="http://schemas.microsoft.com/office/drawing/2014/main" id="{554441CA-6E01-4232-A498-7E3EC78F0C83}"/>
                </a:ext>
              </a:extLst>
            </p:cNvPr>
            <p:cNvSpPr>
              <a:spLocks noChangeArrowheads="1"/>
            </p:cNvSpPr>
            <p:nvPr userDrawn="1"/>
          </p:nvSpPr>
          <p:spPr bwMode="auto">
            <a:xfrm>
              <a:off x="1392238" y="4100513"/>
              <a:ext cx="639762" cy="476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2" name="Rectangle 68">
              <a:extLst>
                <a:ext uri="{FF2B5EF4-FFF2-40B4-BE49-F238E27FC236}">
                  <a16:creationId xmlns:a16="http://schemas.microsoft.com/office/drawing/2014/main" id="{578392C1-0DF0-47FE-94CF-4BFFE9E9BCBB}"/>
                </a:ext>
              </a:extLst>
            </p:cNvPr>
            <p:cNvSpPr>
              <a:spLocks noChangeArrowheads="1"/>
            </p:cNvSpPr>
            <p:nvPr userDrawn="1"/>
          </p:nvSpPr>
          <p:spPr bwMode="auto">
            <a:xfrm>
              <a:off x="1408113" y="4135438"/>
              <a:ext cx="638175"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3" name="Rectangle 69">
              <a:extLst>
                <a:ext uri="{FF2B5EF4-FFF2-40B4-BE49-F238E27FC236}">
                  <a16:creationId xmlns:a16="http://schemas.microsoft.com/office/drawing/2014/main" id="{3D20C4BB-B2FA-4B68-AE1D-CD32A2FAECD6}"/>
                </a:ext>
              </a:extLst>
            </p:cNvPr>
            <p:cNvSpPr>
              <a:spLocks noChangeArrowheads="1"/>
            </p:cNvSpPr>
            <p:nvPr userDrawn="1"/>
          </p:nvSpPr>
          <p:spPr bwMode="auto">
            <a:xfrm>
              <a:off x="1422400" y="3906838"/>
              <a:ext cx="639762"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4" name="Rectangle 70">
              <a:extLst>
                <a:ext uri="{FF2B5EF4-FFF2-40B4-BE49-F238E27FC236}">
                  <a16:creationId xmlns:a16="http://schemas.microsoft.com/office/drawing/2014/main" id="{1925E3C8-3BFE-45E0-938E-3C2C7B2DADF8}"/>
                </a:ext>
              </a:extLst>
            </p:cNvPr>
            <p:cNvSpPr>
              <a:spLocks noChangeArrowheads="1"/>
            </p:cNvSpPr>
            <p:nvPr userDrawn="1"/>
          </p:nvSpPr>
          <p:spPr bwMode="auto">
            <a:xfrm>
              <a:off x="1438275" y="3948113"/>
              <a:ext cx="644525"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5" name="Rectangle 71">
              <a:extLst>
                <a:ext uri="{FF2B5EF4-FFF2-40B4-BE49-F238E27FC236}">
                  <a16:creationId xmlns:a16="http://schemas.microsoft.com/office/drawing/2014/main" id="{31413E29-E859-4FC1-A7A4-AB619E738C46}"/>
                </a:ext>
              </a:extLst>
            </p:cNvPr>
            <p:cNvSpPr>
              <a:spLocks noChangeArrowheads="1"/>
            </p:cNvSpPr>
            <p:nvPr userDrawn="1"/>
          </p:nvSpPr>
          <p:spPr bwMode="auto">
            <a:xfrm>
              <a:off x="1484313" y="4313238"/>
              <a:ext cx="552450"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6" name="Rectangle 72">
              <a:extLst>
                <a:ext uri="{FF2B5EF4-FFF2-40B4-BE49-F238E27FC236}">
                  <a16:creationId xmlns:a16="http://schemas.microsoft.com/office/drawing/2014/main" id="{081563E3-DC29-4B82-A745-A0FC2A0E7102}"/>
                </a:ext>
              </a:extLst>
            </p:cNvPr>
            <p:cNvSpPr>
              <a:spLocks noChangeArrowheads="1"/>
            </p:cNvSpPr>
            <p:nvPr userDrawn="1"/>
          </p:nvSpPr>
          <p:spPr bwMode="auto">
            <a:xfrm>
              <a:off x="1412875" y="4652963"/>
              <a:ext cx="638175"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7" name="Rectangle 73">
              <a:extLst>
                <a:ext uri="{FF2B5EF4-FFF2-40B4-BE49-F238E27FC236}">
                  <a16:creationId xmlns:a16="http://schemas.microsoft.com/office/drawing/2014/main" id="{896ABA61-2197-4396-9990-E72F81F5B948}"/>
                </a:ext>
              </a:extLst>
            </p:cNvPr>
            <p:cNvSpPr>
              <a:spLocks noChangeArrowheads="1"/>
            </p:cNvSpPr>
            <p:nvPr userDrawn="1"/>
          </p:nvSpPr>
          <p:spPr bwMode="auto">
            <a:xfrm>
              <a:off x="2117725" y="3765550"/>
              <a:ext cx="222250" cy="9525"/>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8" name="Rectangle 74">
              <a:extLst>
                <a:ext uri="{FF2B5EF4-FFF2-40B4-BE49-F238E27FC236}">
                  <a16:creationId xmlns:a16="http://schemas.microsoft.com/office/drawing/2014/main" id="{DEAE4AFE-5F5E-4CCC-8BC9-387CF9E825FF}"/>
                </a:ext>
              </a:extLst>
            </p:cNvPr>
            <p:cNvSpPr>
              <a:spLocks noChangeArrowheads="1"/>
            </p:cNvSpPr>
            <p:nvPr userDrawn="1"/>
          </p:nvSpPr>
          <p:spPr bwMode="auto">
            <a:xfrm>
              <a:off x="2112963" y="3821113"/>
              <a:ext cx="227012"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9" name="Rectangle 75">
              <a:extLst>
                <a:ext uri="{FF2B5EF4-FFF2-40B4-BE49-F238E27FC236}">
                  <a16:creationId xmlns:a16="http://schemas.microsoft.com/office/drawing/2014/main" id="{810A7739-E337-4B8F-8BF2-C2AA52C9B6D6}"/>
                </a:ext>
              </a:extLst>
            </p:cNvPr>
            <p:cNvSpPr>
              <a:spLocks noChangeArrowheads="1"/>
            </p:cNvSpPr>
            <p:nvPr userDrawn="1"/>
          </p:nvSpPr>
          <p:spPr bwMode="auto">
            <a:xfrm>
              <a:off x="2127250" y="3892550"/>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0" name="Rectangle 76">
              <a:extLst>
                <a:ext uri="{FF2B5EF4-FFF2-40B4-BE49-F238E27FC236}">
                  <a16:creationId xmlns:a16="http://schemas.microsoft.com/office/drawing/2014/main" id="{89199BCF-4CDE-4414-AA06-51BC2962D457}"/>
                </a:ext>
              </a:extLst>
            </p:cNvPr>
            <p:cNvSpPr>
              <a:spLocks noChangeArrowheads="1"/>
            </p:cNvSpPr>
            <p:nvPr userDrawn="1"/>
          </p:nvSpPr>
          <p:spPr bwMode="auto">
            <a:xfrm>
              <a:off x="2101850" y="3943350"/>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1" name="Rectangle 77">
              <a:extLst>
                <a:ext uri="{FF2B5EF4-FFF2-40B4-BE49-F238E27FC236}">
                  <a16:creationId xmlns:a16="http://schemas.microsoft.com/office/drawing/2014/main" id="{BC18F9CB-C06F-46D9-9069-C1E5D20DAB03}"/>
                </a:ext>
              </a:extLst>
            </p:cNvPr>
            <p:cNvSpPr>
              <a:spLocks noChangeArrowheads="1"/>
            </p:cNvSpPr>
            <p:nvPr userDrawn="1"/>
          </p:nvSpPr>
          <p:spPr bwMode="auto">
            <a:xfrm>
              <a:off x="2112963" y="4125913"/>
              <a:ext cx="227012"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2" name="Rectangle 78">
              <a:extLst>
                <a:ext uri="{FF2B5EF4-FFF2-40B4-BE49-F238E27FC236}">
                  <a16:creationId xmlns:a16="http://schemas.microsoft.com/office/drawing/2014/main" id="{1D75237F-3D8C-4839-96E7-4296884A1C09}"/>
                </a:ext>
              </a:extLst>
            </p:cNvPr>
            <p:cNvSpPr>
              <a:spLocks noChangeArrowheads="1"/>
            </p:cNvSpPr>
            <p:nvPr userDrawn="1"/>
          </p:nvSpPr>
          <p:spPr bwMode="auto">
            <a:xfrm>
              <a:off x="2101850" y="4059238"/>
              <a:ext cx="228600"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3" name="Rectangle 79">
              <a:extLst>
                <a:ext uri="{FF2B5EF4-FFF2-40B4-BE49-F238E27FC236}">
                  <a16:creationId xmlns:a16="http://schemas.microsoft.com/office/drawing/2014/main" id="{86EDB0AE-23B0-4259-B938-715CC523DB79}"/>
                </a:ext>
              </a:extLst>
            </p:cNvPr>
            <p:cNvSpPr>
              <a:spLocks noChangeArrowheads="1"/>
            </p:cNvSpPr>
            <p:nvPr userDrawn="1"/>
          </p:nvSpPr>
          <p:spPr bwMode="auto">
            <a:xfrm>
              <a:off x="2101850" y="3998913"/>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4" name="Rectangle 80">
              <a:extLst>
                <a:ext uri="{FF2B5EF4-FFF2-40B4-BE49-F238E27FC236}">
                  <a16:creationId xmlns:a16="http://schemas.microsoft.com/office/drawing/2014/main" id="{79168AA4-D177-46ED-97B2-8B2BDD5D400A}"/>
                </a:ext>
              </a:extLst>
            </p:cNvPr>
            <p:cNvSpPr>
              <a:spLocks noChangeArrowheads="1"/>
            </p:cNvSpPr>
            <p:nvPr userDrawn="1"/>
          </p:nvSpPr>
          <p:spPr bwMode="auto">
            <a:xfrm>
              <a:off x="2097088" y="4414838"/>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5" name="Rectangle 81">
              <a:extLst>
                <a:ext uri="{FF2B5EF4-FFF2-40B4-BE49-F238E27FC236}">
                  <a16:creationId xmlns:a16="http://schemas.microsoft.com/office/drawing/2014/main" id="{2E27A438-34AC-4B10-9971-AE5BA323292B}"/>
                </a:ext>
              </a:extLst>
            </p:cNvPr>
            <p:cNvSpPr>
              <a:spLocks noChangeArrowheads="1"/>
            </p:cNvSpPr>
            <p:nvPr userDrawn="1"/>
          </p:nvSpPr>
          <p:spPr bwMode="auto">
            <a:xfrm>
              <a:off x="2108200" y="4273550"/>
              <a:ext cx="222250"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6" name="Rectangle 82">
              <a:extLst>
                <a:ext uri="{FF2B5EF4-FFF2-40B4-BE49-F238E27FC236}">
                  <a16:creationId xmlns:a16="http://schemas.microsoft.com/office/drawing/2014/main" id="{598F7D03-1EA5-4A2D-8439-8C63FD4FFDB9}"/>
                </a:ext>
              </a:extLst>
            </p:cNvPr>
            <p:cNvSpPr>
              <a:spLocks noChangeArrowheads="1"/>
            </p:cNvSpPr>
            <p:nvPr userDrawn="1"/>
          </p:nvSpPr>
          <p:spPr bwMode="auto">
            <a:xfrm>
              <a:off x="2108200" y="4216400"/>
              <a:ext cx="222250" cy="6350"/>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7" name="Rectangle 83">
              <a:extLst>
                <a:ext uri="{FF2B5EF4-FFF2-40B4-BE49-F238E27FC236}">
                  <a16:creationId xmlns:a16="http://schemas.microsoft.com/office/drawing/2014/main" id="{6273A47A-820C-45F6-A4D9-E6EF9CECF0F6}"/>
                </a:ext>
              </a:extLst>
            </p:cNvPr>
            <p:cNvSpPr>
              <a:spLocks noChangeArrowheads="1"/>
            </p:cNvSpPr>
            <p:nvPr userDrawn="1"/>
          </p:nvSpPr>
          <p:spPr bwMode="auto">
            <a:xfrm>
              <a:off x="2112963" y="4343400"/>
              <a:ext cx="222250"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8" name="Rectangle 84">
              <a:extLst>
                <a:ext uri="{FF2B5EF4-FFF2-40B4-BE49-F238E27FC236}">
                  <a16:creationId xmlns:a16="http://schemas.microsoft.com/office/drawing/2014/main" id="{A3F40581-BF19-4EEF-A1AE-2900EDA39D4E}"/>
                </a:ext>
              </a:extLst>
            </p:cNvPr>
            <p:cNvSpPr>
              <a:spLocks noChangeArrowheads="1"/>
            </p:cNvSpPr>
            <p:nvPr userDrawn="1"/>
          </p:nvSpPr>
          <p:spPr bwMode="auto">
            <a:xfrm>
              <a:off x="2108200" y="4171950"/>
              <a:ext cx="227012"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9" name="Rectangle 85">
              <a:extLst>
                <a:ext uri="{FF2B5EF4-FFF2-40B4-BE49-F238E27FC236}">
                  <a16:creationId xmlns:a16="http://schemas.microsoft.com/office/drawing/2014/main" id="{7797A86B-CD1E-4BF7-B486-A90AE1CB064C}"/>
                </a:ext>
              </a:extLst>
            </p:cNvPr>
            <p:cNvSpPr>
              <a:spLocks noChangeArrowheads="1"/>
            </p:cNvSpPr>
            <p:nvPr userDrawn="1"/>
          </p:nvSpPr>
          <p:spPr bwMode="auto">
            <a:xfrm>
              <a:off x="2108200" y="4394200"/>
              <a:ext cx="227012" cy="1111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0" name="Rectangle 86">
              <a:extLst>
                <a:ext uri="{FF2B5EF4-FFF2-40B4-BE49-F238E27FC236}">
                  <a16:creationId xmlns:a16="http://schemas.microsoft.com/office/drawing/2014/main" id="{2BBDCD82-4DD6-4796-93B7-AD80542BB7A1}"/>
                </a:ext>
              </a:extLst>
            </p:cNvPr>
            <p:cNvSpPr>
              <a:spLocks noChangeArrowheads="1"/>
            </p:cNvSpPr>
            <p:nvPr userDrawn="1"/>
          </p:nvSpPr>
          <p:spPr bwMode="auto">
            <a:xfrm>
              <a:off x="2127250" y="4368800"/>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1" name="Rectangle 87">
              <a:extLst>
                <a:ext uri="{FF2B5EF4-FFF2-40B4-BE49-F238E27FC236}">
                  <a16:creationId xmlns:a16="http://schemas.microsoft.com/office/drawing/2014/main" id="{346648FF-71D5-4E48-BBA0-D138D0DA9F7E}"/>
                </a:ext>
              </a:extLst>
            </p:cNvPr>
            <p:cNvSpPr>
              <a:spLocks noChangeArrowheads="1"/>
            </p:cNvSpPr>
            <p:nvPr userDrawn="1"/>
          </p:nvSpPr>
          <p:spPr bwMode="auto">
            <a:xfrm>
              <a:off x="2112963" y="4308475"/>
              <a:ext cx="227012"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2" name="Rectangle 88">
              <a:extLst>
                <a:ext uri="{FF2B5EF4-FFF2-40B4-BE49-F238E27FC236}">
                  <a16:creationId xmlns:a16="http://schemas.microsoft.com/office/drawing/2014/main" id="{99BDADE7-3DE1-4F82-A216-9A5A588F4D2F}"/>
                </a:ext>
              </a:extLst>
            </p:cNvPr>
            <p:cNvSpPr>
              <a:spLocks noChangeArrowheads="1"/>
            </p:cNvSpPr>
            <p:nvPr userDrawn="1"/>
          </p:nvSpPr>
          <p:spPr bwMode="auto">
            <a:xfrm>
              <a:off x="2108200" y="4551363"/>
              <a:ext cx="222250" cy="1111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3" name="Rectangle 89">
              <a:extLst>
                <a:ext uri="{FF2B5EF4-FFF2-40B4-BE49-F238E27FC236}">
                  <a16:creationId xmlns:a16="http://schemas.microsoft.com/office/drawing/2014/main" id="{A8E5C604-6B2D-4FD7-95A5-CF4947DF813B}"/>
                </a:ext>
              </a:extLst>
            </p:cNvPr>
            <p:cNvSpPr>
              <a:spLocks noChangeArrowheads="1"/>
            </p:cNvSpPr>
            <p:nvPr userDrawn="1"/>
          </p:nvSpPr>
          <p:spPr bwMode="auto">
            <a:xfrm>
              <a:off x="2101850" y="4481513"/>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4" name="Rectangle 90">
              <a:extLst>
                <a:ext uri="{FF2B5EF4-FFF2-40B4-BE49-F238E27FC236}">
                  <a16:creationId xmlns:a16="http://schemas.microsoft.com/office/drawing/2014/main" id="{DAD1468D-1D7E-4782-AC04-B7A9226F2245}"/>
                </a:ext>
              </a:extLst>
            </p:cNvPr>
            <p:cNvSpPr>
              <a:spLocks noChangeArrowheads="1"/>
            </p:cNvSpPr>
            <p:nvPr userDrawn="1"/>
          </p:nvSpPr>
          <p:spPr bwMode="auto">
            <a:xfrm>
              <a:off x="2122488" y="4678363"/>
              <a:ext cx="228600" cy="1111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5" name="Rectangle 91">
              <a:extLst>
                <a:ext uri="{FF2B5EF4-FFF2-40B4-BE49-F238E27FC236}">
                  <a16:creationId xmlns:a16="http://schemas.microsoft.com/office/drawing/2014/main" id="{38300CE3-2FE5-44DF-B221-0B9056530C97}"/>
                </a:ext>
              </a:extLst>
            </p:cNvPr>
            <p:cNvSpPr>
              <a:spLocks noChangeArrowheads="1"/>
            </p:cNvSpPr>
            <p:nvPr userDrawn="1"/>
          </p:nvSpPr>
          <p:spPr bwMode="auto">
            <a:xfrm>
              <a:off x="2112963" y="4608513"/>
              <a:ext cx="222250" cy="9525"/>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6" name="Rectangle 92">
              <a:extLst>
                <a:ext uri="{FF2B5EF4-FFF2-40B4-BE49-F238E27FC236}">
                  <a16:creationId xmlns:a16="http://schemas.microsoft.com/office/drawing/2014/main" id="{D34A9DEA-C902-435D-A6CD-844F5DA21614}"/>
                </a:ext>
              </a:extLst>
            </p:cNvPr>
            <p:cNvSpPr>
              <a:spLocks noChangeArrowheads="1"/>
            </p:cNvSpPr>
            <p:nvPr userDrawn="1"/>
          </p:nvSpPr>
          <p:spPr bwMode="auto">
            <a:xfrm>
              <a:off x="2112963" y="4648200"/>
              <a:ext cx="222250"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7" name="Rectangle 93">
              <a:extLst>
                <a:ext uri="{FF2B5EF4-FFF2-40B4-BE49-F238E27FC236}">
                  <a16:creationId xmlns:a16="http://schemas.microsoft.com/office/drawing/2014/main" id="{AE857423-5C9E-47ED-BDFE-904FA2F530CD}"/>
                </a:ext>
              </a:extLst>
            </p:cNvPr>
            <p:cNvSpPr>
              <a:spLocks noChangeArrowheads="1"/>
            </p:cNvSpPr>
            <p:nvPr userDrawn="1"/>
          </p:nvSpPr>
          <p:spPr bwMode="auto">
            <a:xfrm>
              <a:off x="2108200" y="4784725"/>
              <a:ext cx="222250" cy="6350"/>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8" name="Rectangle 94">
              <a:extLst>
                <a:ext uri="{FF2B5EF4-FFF2-40B4-BE49-F238E27FC236}">
                  <a16:creationId xmlns:a16="http://schemas.microsoft.com/office/drawing/2014/main" id="{32FA6246-9E0D-4CC0-BAA1-1A1FAB55B2F9}"/>
                </a:ext>
              </a:extLst>
            </p:cNvPr>
            <p:cNvSpPr>
              <a:spLocks noChangeArrowheads="1"/>
            </p:cNvSpPr>
            <p:nvPr userDrawn="1"/>
          </p:nvSpPr>
          <p:spPr bwMode="auto">
            <a:xfrm>
              <a:off x="2097088" y="4724400"/>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9" name="Rectangle 95">
              <a:extLst>
                <a:ext uri="{FF2B5EF4-FFF2-40B4-BE49-F238E27FC236}">
                  <a16:creationId xmlns:a16="http://schemas.microsoft.com/office/drawing/2014/main" id="{11CAA990-B1B3-49D4-B866-BC4E041165EC}"/>
                </a:ext>
              </a:extLst>
            </p:cNvPr>
            <p:cNvSpPr>
              <a:spLocks noChangeArrowheads="1"/>
            </p:cNvSpPr>
            <p:nvPr userDrawn="1"/>
          </p:nvSpPr>
          <p:spPr bwMode="auto">
            <a:xfrm>
              <a:off x="2122488" y="4835525"/>
              <a:ext cx="223837" cy="6350"/>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0" name="Freeform 96">
              <a:extLst>
                <a:ext uri="{FF2B5EF4-FFF2-40B4-BE49-F238E27FC236}">
                  <a16:creationId xmlns:a16="http://schemas.microsoft.com/office/drawing/2014/main" id="{2614CAAF-6DBC-4CA0-9763-129E0D849EFF}"/>
                </a:ext>
              </a:extLst>
            </p:cNvPr>
            <p:cNvSpPr>
              <a:spLocks/>
            </p:cNvSpPr>
            <p:nvPr userDrawn="1"/>
          </p:nvSpPr>
          <p:spPr bwMode="auto">
            <a:xfrm>
              <a:off x="4435475" y="4216400"/>
              <a:ext cx="1104900" cy="782637"/>
            </a:xfrm>
            <a:custGeom>
              <a:avLst/>
              <a:gdLst>
                <a:gd name="T0" fmla="*/ 206 w 218"/>
                <a:gd name="T1" fmla="*/ 1 h 154"/>
                <a:gd name="T2" fmla="*/ 12 w 218"/>
                <a:gd name="T3" fmla="*/ 0 h 154"/>
                <a:gd name="T4" fmla="*/ 7 w 218"/>
                <a:gd name="T5" fmla="*/ 6 h 154"/>
                <a:gd name="T6" fmla="*/ 0 w 218"/>
                <a:gd name="T7" fmla="*/ 148 h 154"/>
                <a:gd name="T8" fmla="*/ 5 w 218"/>
                <a:gd name="T9" fmla="*/ 154 h 154"/>
                <a:gd name="T10" fmla="*/ 213 w 218"/>
                <a:gd name="T11" fmla="*/ 154 h 154"/>
                <a:gd name="T12" fmla="*/ 218 w 218"/>
                <a:gd name="T13" fmla="*/ 148 h 154"/>
                <a:gd name="T14" fmla="*/ 211 w 218"/>
                <a:gd name="T15" fmla="*/ 6 h 154"/>
                <a:gd name="T16" fmla="*/ 206 w 218"/>
                <a:gd name="T17" fmla="*/ 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154">
                  <a:moveTo>
                    <a:pt x="206" y="1"/>
                  </a:moveTo>
                  <a:cubicBezTo>
                    <a:pt x="12" y="0"/>
                    <a:pt x="12" y="0"/>
                    <a:pt x="12" y="0"/>
                  </a:cubicBezTo>
                  <a:cubicBezTo>
                    <a:pt x="9" y="0"/>
                    <a:pt x="7" y="3"/>
                    <a:pt x="7" y="6"/>
                  </a:cubicBezTo>
                  <a:cubicBezTo>
                    <a:pt x="0" y="148"/>
                    <a:pt x="0" y="148"/>
                    <a:pt x="0" y="148"/>
                  </a:cubicBezTo>
                  <a:cubicBezTo>
                    <a:pt x="0" y="151"/>
                    <a:pt x="2" y="154"/>
                    <a:pt x="5" y="154"/>
                  </a:cubicBezTo>
                  <a:cubicBezTo>
                    <a:pt x="213" y="154"/>
                    <a:pt x="213" y="154"/>
                    <a:pt x="213" y="154"/>
                  </a:cubicBezTo>
                  <a:cubicBezTo>
                    <a:pt x="216" y="154"/>
                    <a:pt x="218" y="151"/>
                    <a:pt x="218" y="148"/>
                  </a:cubicBezTo>
                  <a:cubicBezTo>
                    <a:pt x="211" y="6"/>
                    <a:pt x="211" y="6"/>
                    <a:pt x="211" y="6"/>
                  </a:cubicBezTo>
                  <a:cubicBezTo>
                    <a:pt x="211" y="3"/>
                    <a:pt x="209" y="1"/>
                    <a:pt x="206" y="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861" name="Freeform 97">
              <a:extLst>
                <a:ext uri="{FF2B5EF4-FFF2-40B4-BE49-F238E27FC236}">
                  <a16:creationId xmlns:a16="http://schemas.microsoft.com/office/drawing/2014/main" id="{D0269C23-FF03-442D-9D64-2F3D7CA73372}"/>
                </a:ext>
              </a:extLst>
            </p:cNvPr>
            <p:cNvSpPr>
              <a:spLocks/>
            </p:cNvSpPr>
            <p:nvPr userDrawn="1"/>
          </p:nvSpPr>
          <p:spPr bwMode="auto">
            <a:xfrm>
              <a:off x="4460875" y="4248150"/>
              <a:ext cx="1054100" cy="720725"/>
            </a:xfrm>
            <a:custGeom>
              <a:avLst/>
              <a:gdLst>
                <a:gd name="T0" fmla="*/ 642 w 664"/>
                <a:gd name="T1" fmla="*/ 0 h 454"/>
                <a:gd name="T2" fmla="*/ 664 w 664"/>
                <a:gd name="T3" fmla="*/ 454 h 454"/>
                <a:gd name="T4" fmla="*/ 0 w 664"/>
                <a:gd name="T5" fmla="*/ 454 h 454"/>
                <a:gd name="T6" fmla="*/ 22 w 664"/>
                <a:gd name="T7" fmla="*/ 0 h 454"/>
                <a:gd name="T8" fmla="*/ 642 w 664"/>
                <a:gd name="T9" fmla="*/ 0 h 454"/>
              </a:gdLst>
              <a:ahLst/>
              <a:cxnLst>
                <a:cxn ang="0">
                  <a:pos x="T0" y="T1"/>
                </a:cxn>
                <a:cxn ang="0">
                  <a:pos x="T2" y="T3"/>
                </a:cxn>
                <a:cxn ang="0">
                  <a:pos x="T4" y="T5"/>
                </a:cxn>
                <a:cxn ang="0">
                  <a:pos x="T6" y="T7"/>
                </a:cxn>
                <a:cxn ang="0">
                  <a:pos x="T8" y="T9"/>
                </a:cxn>
              </a:cxnLst>
              <a:rect l="0" t="0" r="r" b="b"/>
              <a:pathLst>
                <a:path w="664" h="454">
                  <a:moveTo>
                    <a:pt x="642" y="0"/>
                  </a:moveTo>
                  <a:lnTo>
                    <a:pt x="664" y="454"/>
                  </a:lnTo>
                  <a:lnTo>
                    <a:pt x="0" y="454"/>
                  </a:lnTo>
                  <a:lnTo>
                    <a:pt x="22" y="0"/>
                  </a:lnTo>
                  <a:lnTo>
                    <a:pt x="642" y="0"/>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862" name="Freeform 98">
              <a:extLst>
                <a:ext uri="{FF2B5EF4-FFF2-40B4-BE49-F238E27FC236}">
                  <a16:creationId xmlns:a16="http://schemas.microsoft.com/office/drawing/2014/main" id="{79892A4D-CF75-4A97-8CC1-E7678F4B32EB}"/>
                </a:ext>
              </a:extLst>
            </p:cNvPr>
            <p:cNvSpPr>
              <a:spLocks noEditPoints="1"/>
            </p:cNvSpPr>
            <p:nvPr userDrawn="1"/>
          </p:nvSpPr>
          <p:spPr bwMode="auto">
            <a:xfrm>
              <a:off x="4821238" y="4110038"/>
              <a:ext cx="334962" cy="147637"/>
            </a:xfrm>
            <a:custGeom>
              <a:avLst/>
              <a:gdLst>
                <a:gd name="T0" fmla="*/ 60 w 66"/>
                <a:gd name="T1" fmla="*/ 0 h 29"/>
                <a:gd name="T2" fmla="*/ 66 w 66"/>
                <a:gd name="T3" fmla="*/ 6 h 29"/>
                <a:gd name="T4" fmla="*/ 66 w 66"/>
                <a:gd name="T5" fmla="*/ 23 h 29"/>
                <a:gd name="T6" fmla="*/ 60 w 66"/>
                <a:gd name="T7" fmla="*/ 29 h 29"/>
                <a:gd name="T8" fmla="*/ 7 w 66"/>
                <a:gd name="T9" fmla="*/ 29 h 29"/>
                <a:gd name="T10" fmla="*/ 0 w 66"/>
                <a:gd name="T11" fmla="*/ 23 h 29"/>
                <a:gd name="T12" fmla="*/ 0 w 66"/>
                <a:gd name="T13" fmla="*/ 6 h 29"/>
                <a:gd name="T14" fmla="*/ 7 w 66"/>
                <a:gd name="T15" fmla="*/ 0 h 29"/>
                <a:gd name="T16" fmla="*/ 60 w 66"/>
                <a:gd name="T17" fmla="*/ 0 h 29"/>
                <a:gd name="T18" fmla="*/ 7 w 66"/>
                <a:gd name="T19" fmla="*/ 10 h 29"/>
                <a:gd name="T20" fmla="*/ 7 w 66"/>
                <a:gd name="T21" fmla="*/ 10 h 29"/>
                <a:gd name="T22" fmla="*/ 6 w 66"/>
                <a:gd name="T23" fmla="*/ 10 h 29"/>
                <a:gd name="T24" fmla="*/ 6 w 66"/>
                <a:gd name="T25" fmla="*/ 23 h 29"/>
                <a:gd name="T26" fmla="*/ 7 w 66"/>
                <a:gd name="T27" fmla="*/ 23 h 29"/>
                <a:gd name="T28" fmla="*/ 60 w 66"/>
                <a:gd name="T29" fmla="*/ 23 h 29"/>
                <a:gd name="T30" fmla="*/ 60 w 66"/>
                <a:gd name="T31" fmla="*/ 23 h 29"/>
                <a:gd name="T32" fmla="*/ 60 w 66"/>
                <a:gd name="T33" fmla="*/ 10 h 29"/>
                <a:gd name="T34" fmla="*/ 60 w 66"/>
                <a:gd name="T35" fmla="*/ 10 h 29"/>
                <a:gd name="T36" fmla="*/ 7 w 66"/>
                <a:gd name="T37"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29">
                  <a:moveTo>
                    <a:pt x="60" y="0"/>
                  </a:moveTo>
                  <a:cubicBezTo>
                    <a:pt x="63" y="0"/>
                    <a:pt x="66" y="3"/>
                    <a:pt x="66" y="6"/>
                  </a:cubicBezTo>
                  <a:cubicBezTo>
                    <a:pt x="66" y="23"/>
                    <a:pt x="66" y="23"/>
                    <a:pt x="66" y="23"/>
                  </a:cubicBezTo>
                  <a:cubicBezTo>
                    <a:pt x="66" y="26"/>
                    <a:pt x="63" y="29"/>
                    <a:pt x="60" y="29"/>
                  </a:cubicBezTo>
                  <a:cubicBezTo>
                    <a:pt x="7" y="29"/>
                    <a:pt x="7" y="29"/>
                    <a:pt x="7" y="29"/>
                  </a:cubicBezTo>
                  <a:cubicBezTo>
                    <a:pt x="3" y="29"/>
                    <a:pt x="0" y="26"/>
                    <a:pt x="0" y="23"/>
                  </a:cubicBezTo>
                  <a:cubicBezTo>
                    <a:pt x="0" y="6"/>
                    <a:pt x="0" y="6"/>
                    <a:pt x="0" y="6"/>
                  </a:cubicBezTo>
                  <a:cubicBezTo>
                    <a:pt x="0" y="3"/>
                    <a:pt x="3" y="0"/>
                    <a:pt x="7" y="0"/>
                  </a:cubicBezTo>
                  <a:lnTo>
                    <a:pt x="60" y="0"/>
                  </a:lnTo>
                  <a:close/>
                  <a:moveTo>
                    <a:pt x="7" y="10"/>
                  </a:moveTo>
                  <a:cubicBezTo>
                    <a:pt x="7" y="10"/>
                    <a:pt x="7" y="10"/>
                    <a:pt x="7" y="10"/>
                  </a:cubicBezTo>
                  <a:cubicBezTo>
                    <a:pt x="6" y="10"/>
                    <a:pt x="6" y="10"/>
                    <a:pt x="6" y="10"/>
                  </a:cubicBezTo>
                  <a:cubicBezTo>
                    <a:pt x="6" y="23"/>
                    <a:pt x="6" y="23"/>
                    <a:pt x="6" y="23"/>
                  </a:cubicBezTo>
                  <a:cubicBezTo>
                    <a:pt x="7" y="23"/>
                    <a:pt x="7" y="23"/>
                    <a:pt x="7" y="23"/>
                  </a:cubicBezTo>
                  <a:cubicBezTo>
                    <a:pt x="60" y="23"/>
                    <a:pt x="60" y="23"/>
                    <a:pt x="60" y="23"/>
                  </a:cubicBezTo>
                  <a:cubicBezTo>
                    <a:pt x="60" y="23"/>
                    <a:pt x="60" y="23"/>
                    <a:pt x="60" y="23"/>
                  </a:cubicBezTo>
                  <a:cubicBezTo>
                    <a:pt x="60" y="10"/>
                    <a:pt x="60" y="10"/>
                    <a:pt x="60" y="10"/>
                  </a:cubicBezTo>
                  <a:cubicBezTo>
                    <a:pt x="60" y="10"/>
                    <a:pt x="60" y="10"/>
                    <a:pt x="60" y="10"/>
                  </a:cubicBezTo>
                  <a:lnTo>
                    <a:pt x="7" y="10"/>
                  </a:lnTo>
                  <a:close/>
                </a:path>
              </a:pathLst>
            </a:custGeom>
            <a:solidFill>
              <a:srgbClr val="281E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3" name="Freeform 99">
              <a:extLst>
                <a:ext uri="{FF2B5EF4-FFF2-40B4-BE49-F238E27FC236}">
                  <a16:creationId xmlns:a16="http://schemas.microsoft.com/office/drawing/2014/main" id="{FEC7CE9C-184E-4CE9-8124-98C6860A1D11}"/>
                </a:ext>
              </a:extLst>
            </p:cNvPr>
            <p:cNvSpPr>
              <a:spLocks/>
            </p:cNvSpPr>
            <p:nvPr userDrawn="1"/>
          </p:nvSpPr>
          <p:spPr bwMode="auto">
            <a:xfrm>
              <a:off x="4425950" y="4211638"/>
              <a:ext cx="1130300" cy="496887"/>
            </a:xfrm>
            <a:custGeom>
              <a:avLst/>
              <a:gdLst>
                <a:gd name="T0" fmla="*/ 217 w 223"/>
                <a:gd name="T1" fmla="*/ 0 h 98"/>
                <a:gd name="T2" fmla="*/ 5 w 223"/>
                <a:gd name="T3" fmla="*/ 0 h 98"/>
                <a:gd name="T4" fmla="*/ 0 w 223"/>
                <a:gd name="T5" fmla="*/ 5 h 98"/>
                <a:gd name="T6" fmla="*/ 0 w 223"/>
                <a:gd name="T7" fmla="*/ 70 h 98"/>
                <a:gd name="T8" fmla="*/ 111 w 223"/>
                <a:gd name="T9" fmla="*/ 98 h 98"/>
                <a:gd name="T10" fmla="*/ 223 w 223"/>
                <a:gd name="T11" fmla="*/ 70 h 98"/>
                <a:gd name="T12" fmla="*/ 223 w 223"/>
                <a:gd name="T13" fmla="*/ 5 h 98"/>
                <a:gd name="T14" fmla="*/ 217 w 22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98">
                  <a:moveTo>
                    <a:pt x="217" y="0"/>
                  </a:moveTo>
                  <a:cubicBezTo>
                    <a:pt x="5" y="0"/>
                    <a:pt x="5" y="0"/>
                    <a:pt x="5" y="0"/>
                  </a:cubicBezTo>
                  <a:cubicBezTo>
                    <a:pt x="2" y="0"/>
                    <a:pt x="0" y="2"/>
                    <a:pt x="0" y="5"/>
                  </a:cubicBezTo>
                  <a:cubicBezTo>
                    <a:pt x="0" y="70"/>
                    <a:pt x="0" y="70"/>
                    <a:pt x="0" y="70"/>
                  </a:cubicBezTo>
                  <a:cubicBezTo>
                    <a:pt x="25" y="87"/>
                    <a:pt x="66" y="98"/>
                    <a:pt x="111" y="98"/>
                  </a:cubicBezTo>
                  <a:cubicBezTo>
                    <a:pt x="157" y="98"/>
                    <a:pt x="197" y="87"/>
                    <a:pt x="223" y="70"/>
                  </a:cubicBezTo>
                  <a:cubicBezTo>
                    <a:pt x="223" y="5"/>
                    <a:pt x="223" y="5"/>
                    <a:pt x="223" y="5"/>
                  </a:cubicBezTo>
                  <a:cubicBezTo>
                    <a:pt x="223" y="2"/>
                    <a:pt x="220" y="0"/>
                    <a:pt x="217"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864" name="Freeform 100">
              <a:extLst>
                <a:ext uri="{FF2B5EF4-FFF2-40B4-BE49-F238E27FC236}">
                  <a16:creationId xmlns:a16="http://schemas.microsoft.com/office/drawing/2014/main" id="{7C832D32-2C93-4996-A6E5-063187470293}"/>
                </a:ext>
              </a:extLst>
            </p:cNvPr>
            <p:cNvSpPr>
              <a:spLocks/>
            </p:cNvSpPr>
            <p:nvPr userDrawn="1"/>
          </p:nvSpPr>
          <p:spPr bwMode="auto">
            <a:xfrm>
              <a:off x="4435475" y="4211638"/>
              <a:ext cx="1104900" cy="487362"/>
            </a:xfrm>
            <a:custGeom>
              <a:avLst/>
              <a:gdLst>
                <a:gd name="T0" fmla="*/ 1 w 218"/>
                <a:gd name="T1" fmla="*/ 67 h 96"/>
                <a:gd name="T2" fmla="*/ 0 w 218"/>
                <a:gd name="T3" fmla="*/ 67 h 96"/>
                <a:gd name="T4" fmla="*/ 0 w 218"/>
                <a:gd name="T5" fmla="*/ 1 h 96"/>
                <a:gd name="T6" fmla="*/ 2 w 218"/>
                <a:gd name="T7" fmla="*/ 0 h 96"/>
                <a:gd name="T8" fmla="*/ 2 w 218"/>
                <a:gd name="T9" fmla="*/ 66 h 96"/>
                <a:gd name="T10" fmla="*/ 109 w 218"/>
                <a:gd name="T11" fmla="*/ 94 h 96"/>
                <a:gd name="T12" fmla="*/ 216 w 218"/>
                <a:gd name="T13" fmla="*/ 66 h 96"/>
                <a:gd name="T14" fmla="*/ 216 w 218"/>
                <a:gd name="T15" fmla="*/ 0 h 96"/>
                <a:gd name="T16" fmla="*/ 218 w 218"/>
                <a:gd name="T17" fmla="*/ 1 h 96"/>
                <a:gd name="T18" fmla="*/ 218 w 218"/>
                <a:gd name="T19" fmla="*/ 67 h 96"/>
                <a:gd name="T20" fmla="*/ 218 w 218"/>
                <a:gd name="T21" fmla="*/ 67 h 96"/>
                <a:gd name="T22" fmla="*/ 109 w 218"/>
                <a:gd name="T23" fmla="*/ 96 h 96"/>
                <a:gd name="T24" fmla="*/ 1 w 218"/>
                <a:gd name="T25" fmla="*/ 6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96">
                  <a:moveTo>
                    <a:pt x="1" y="67"/>
                  </a:moveTo>
                  <a:cubicBezTo>
                    <a:pt x="0" y="67"/>
                    <a:pt x="0" y="67"/>
                    <a:pt x="0" y="67"/>
                  </a:cubicBezTo>
                  <a:cubicBezTo>
                    <a:pt x="0" y="1"/>
                    <a:pt x="0" y="1"/>
                    <a:pt x="0" y="1"/>
                  </a:cubicBezTo>
                  <a:cubicBezTo>
                    <a:pt x="1" y="0"/>
                    <a:pt x="1" y="0"/>
                    <a:pt x="2" y="0"/>
                  </a:cubicBezTo>
                  <a:cubicBezTo>
                    <a:pt x="2" y="66"/>
                    <a:pt x="2" y="66"/>
                    <a:pt x="2" y="66"/>
                  </a:cubicBezTo>
                  <a:cubicBezTo>
                    <a:pt x="28" y="84"/>
                    <a:pt x="67" y="94"/>
                    <a:pt x="109" y="94"/>
                  </a:cubicBezTo>
                  <a:cubicBezTo>
                    <a:pt x="151" y="94"/>
                    <a:pt x="190" y="84"/>
                    <a:pt x="216" y="66"/>
                  </a:cubicBezTo>
                  <a:cubicBezTo>
                    <a:pt x="216" y="0"/>
                    <a:pt x="216" y="0"/>
                    <a:pt x="216" y="0"/>
                  </a:cubicBezTo>
                  <a:cubicBezTo>
                    <a:pt x="217" y="0"/>
                    <a:pt x="217" y="0"/>
                    <a:pt x="218" y="1"/>
                  </a:cubicBezTo>
                  <a:cubicBezTo>
                    <a:pt x="218" y="67"/>
                    <a:pt x="218" y="67"/>
                    <a:pt x="218" y="67"/>
                  </a:cubicBezTo>
                  <a:cubicBezTo>
                    <a:pt x="218" y="67"/>
                    <a:pt x="218" y="67"/>
                    <a:pt x="218" y="67"/>
                  </a:cubicBezTo>
                  <a:cubicBezTo>
                    <a:pt x="191" y="85"/>
                    <a:pt x="152" y="96"/>
                    <a:pt x="109" y="96"/>
                  </a:cubicBezTo>
                  <a:cubicBezTo>
                    <a:pt x="67" y="96"/>
                    <a:pt x="27" y="85"/>
                    <a:pt x="1" y="67"/>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865" name="Freeform 101">
              <a:extLst>
                <a:ext uri="{FF2B5EF4-FFF2-40B4-BE49-F238E27FC236}">
                  <a16:creationId xmlns:a16="http://schemas.microsoft.com/office/drawing/2014/main" id="{9AE64465-5DAB-49B3-849D-3174DF76F4A2}"/>
                </a:ext>
              </a:extLst>
            </p:cNvPr>
            <p:cNvSpPr>
              <a:spLocks/>
            </p:cNvSpPr>
            <p:nvPr userDrawn="1"/>
          </p:nvSpPr>
          <p:spPr bwMode="auto">
            <a:xfrm>
              <a:off x="4941888" y="4648200"/>
              <a:ext cx="122237" cy="127000"/>
            </a:xfrm>
            <a:custGeom>
              <a:avLst/>
              <a:gdLst>
                <a:gd name="T0" fmla="*/ 21 w 24"/>
                <a:gd name="T1" fmla="*/ 0 h 25"/>
                <a:gd name="T2" fmla="*/ 2 w 24"/>
                <a:gd name="T3" fmla="*/ 0 h 25"/>
                <a:gd name="T4" fmla="*/ 0 w 24"/>
                <a:gd name="T5" fmla="*/ 3 h 25"/>
                <a:gd name="T6" fmla="*/ 0 w 24"/>
                <a:gd name="T7" fmla="*/ 23 h 25"/>
                <a:gd name="T8" fmla="*/ 2 w 24"/>
                <a:gd name="T9" fmla="*/ 25 h 25"/>
                <a:gd name="T10" fmla="*/ 21 w 24"/>
                <a:gd name="T11" fmla="*/ 25 h 25"/>
                <a:gd name="T12" fmla="*/ 24 w 24"/>
                <a:gd name="T13" fmla="*/ 23 h 25"/>
                <a:gd name="T14" fmla="*/ 24 w 24"/>
                <a:gd name="T15" fmla="*/ 3 h 25"/>
                <a:gd name="T16" fmla="*/ 21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21" y="0"/>
                  </a:moveTo>
                  <a:cubicBezTo>
                    <a:pt x="2" y="0"/>
                    <a:pt x="2" y="0"/>
                    <a:pt x="2" y="0"/>
                  </a:cubicBezTo>
                  <a:cubicBezTo>
                    <a:pt x="1" y="0"/>
                    <a:pt x="0" y="1"/>
                    <a:pt x="0" y="3"/>
                  </a:cubicBezTo>
                  <a:cubicBezTo>
                    <a:pt x="0" y="23"/>
                    <a:pt x="0" y="23"/>
                    <a:pt x="0" y="23"/>
                  </a:cubicBezTo>
                  <a:cubicBezTo>
                    <a:pt x="0" y="24"/>
                    <a:pt x="1" y="25"/>
                    <a:pt x="2" y="25"/>
                  </a:cubicBezTo>
                  <a:cubicBezTo>
                    <a:pt x="21" y="25"/>
                    <a:pt x="21" y="25"/>
                    <a:pt x="21" y="25"/>
                  </a:cubicBezTo>
                  <a:cubicBezTo>
                    <a:pt x="23" y="25"/>
                    <a:pt x="24" y="24"/>
                    <a:pt x="24" y="23"/>
                  </a:cubicBezTo>
                  <a:cubicBezTo>
                    <a:pt x="24" y="3"/>
                    <a:pt x="24" y="3"/>
                    <a:pt x="24" y="3"/>
                  </a:cubicBezTo>
                  <a:cubicBezTo>
                    <a:pt x="24" y="1"/>
                    <a:pt x="23" y="0"/>
                    <a:pt x="21" y="0"/>
                  </a:cubicBezTo>
                  <a:close/>
                </a:path>
              </a:pathLst>
            </a:custGeom>
            <a:solidFill>
              <a:srgbClr val="DAD8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66" name="Freeform 102">
              <a:extLst>
                <a:ext uri="{FF2B5EF4-FFF2-40B4-BE49-F238E27FC236}">
                  <a16:creationId xmlns:a16="http://schemas.microsoft.com/office/drawing/2014/main" id="{F70BF4D4-9FC8-4885-B698-A180454BA869}"/>
                </a:ext>
              </a:extLst>
            </p:cNvPr>
            <p:cNvSpPr>
              <a:spLocks/>
            </p:cNvSpPr>
            <p:nvPr userDrawn="1"/>
          </p:nvSpPr>
          <p:spPr bwMode="auto">
            <a:xfrm>
              <a:off x="4957763" y="4673600"/>
              <a:ext cx="85725" cy="80962"/>
            </a:xfrm>
            <a:custGeom>
              <a:avLst/>
              <a:gdLst>
                <a:gd name="T0" fmla="*/ 16 w 17"/>
                <a:gd name="T1" fmla="*/ 0 h 16"/>
                <a:gd name="T2" fmla="*/ 2 w 17"/>
                <a:gd name="T3" fmla="*/ 0 h 16"/>
                <a:gd name="T4" fmla="*/ 0 w 17"/>
                <a:gd name="T5" fmla="*/ 1 h 16"/>
                <a:gd name="T6" fmla="*/ 0 w 17"/>
                <a:gd name="T7" fmla="*/ 15 h 16"/>
                <a:gd name="T8" fmla="*/ 2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2" y="0"/>
                    <a:pt x="2" y="0"/>
                    <a:pt x="2" y="0"/>
                  </a:cubicBezTo>
                  <a:cubicBezTo>
                    <a:pt x="1" y="0"/>
                    <a:pt x="0" y="0"/>
                    <a:pt x="0" y="1"/>
                  </a:cubicBezTo>
                  <a:cubicBezTo>
                    <a:pt x="0" y="15"/>
                    <a:pt x="0" y="15"/>
                    <a:pt x="0" y="15"/>
                  </a:cubicBezTo>
                  <a:cubicBezTo>
                    <a:pt x="0" y="16"/>
                    <a:pt x="1" y="16"/>
                    <a:pt x="2" y="16"/>
                  </a:cubicBezTo>
                  <a:cubicBezTo>
                    <a:pt x="16" y="16"/>
                    <a:pt x="16" y="16"/>
                    <a:pt x="16" y="16"/>
                  </a:cubicBezTo>
                  <a:cubicBezTo>
                    <a:pt x="17" y="16"/>
                    <a:pt x="17" y="16"/>
                    <a:pt x="17" y="15"/>
                  </a:cubicBezTo>
                  <a:cubicBezTo>
                    <a:pt x="17" y="1"/>
                    <a:pt x="17" y="1"/>
                    <a:pt x="17" y="1"/>
                  </a:cubicBezTo>
                  <a:cubicBezTo>
                    <a:pt x="17" y="0"/>
                    <a:pt x="17" y="0"/>
                    <a:pt x="16" y="0"/>
                  </a:cubicBezTo>
                  <a:close/>
                </a:path>
              </a:pathLst>
            </a:custGeom>
            <a:solidFill>
              <a:srgbClr val="838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8" name="标题 1">
            <a:extLst>
              <a:ext uri="{FF2B5EF4-FFF2-40B4-BE49-F238E27FC236}">
                <a16:creationId xmlns:a16="http://schemas.microsoft.com/office/drawing/2014/main" id="{1679C9D1-3DB9-4056-B52C-D01EFC8E29B3}"/>
              </a:ext>
            </a:extLst>
          </p:cNvPr>
          <p:cNvSpPr txBox="1">
            <a:spLocks/>
          </p:cNvSpPr>
          <p:nvPr userDrawn="1"/>
        </p:nvSpPr>
        <p:spPr>
          <a:xfrm>
            <a:off x="3026553" y="567244"/>
            <a:ext cx="2013533" cy="1520480"/>
          </a:xfrm>
          <a:prstGeom prst="rect">
            <a:avLst/>
          </a:prstGeom>
        </p:spPr>
        <p:txBody>
          <a:bodyPr vert="horz" lIns="91440" tIns="45720" rIns="91440" bIns="45720" rtlCol="0" anchor="ctr">
            <a:normAutofit fontScale="85000" lnSpcReduction="20000"/>
          </a:bodyPr>
          <a:lstStyle>
            <a:lvl1pPr algn="l" defTabSz="914354" rtl="0" eaLnBrk="1" latinLnBrk="0" hangingPunct="1">
              <a:lnSpc>
                <a:spcPct val="90000"/>
              </a:lnSpc>
              <a:spcBef>
                <a:spcPct val="0"/>
              </a:spcBef>
              <a:buNone/>
              <a:defRPr sz="4000" b="1" kern="1200">
                <a:solidFill>
                  <a:schemeClr val="tx1"/>
                </a:solidFill>
                <a:latin typeface="+mj-lt"/>
                <a:ea typeface="+mj-ea"/>
                <a:cs typeface="+mj-cs"/>
              </a:defRPr>
            </a:lvl1pPr>
          </a:lstStyle>
          <a:p>
            <a:endParaRPr lang="zh-CN" altLang="en-US" sz="15400" dirty="0"/>
          </a:p>
        </p:txBody>
      </p:sp>
    </p:spTree>
    <p:extLst>
      <p:ext uri="{BB962C8B-B14F-4D97-AF65-F5344CB8AC3E}">
        <p14:creationId xmlns:p14="http://schemas.microsoft.com/office/powerpoint/2010/main" val="32353675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 name="圆角矩形 1"/>
          <p:cNvSpPr/>
          <p:nvPr userDrawn="1"/>
        </p:nvSpPr>
        <p:spPr>
          <a:xfrm>
            <a:off x="698175" y="4776857"/>
            <a:ext cx="10850563" cy="577781"/>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855807" y="3342692"/>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856923" y="4238043"/>
            <a:ext cx="5419185" cy="445634"/>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5" name="AutoShape 3">
            <a:extLst>
              <a:ext uri="{FF2B5EF4-FFF2-40B4-BE49-F238E27FC236}">
                <a16:creationId xmlns:a16="http://schemas.microsoft.com/office/drawing/2014/main" id="{16034BD4-34CA-441E-AC30-19EA70B522CC}"/>
              </a:ext>
            </a:extLst>
          </p:cNvPr>
          <p:cNvSpPr>
            <a:spLocks noChangeAspect="1" noChangeArrowheads="1" noTextEdit="1"/>
          </p:cNvSpPr>
          <p:nvPr userDrawn="1"/>
        </p:nvSpPr>
        <p:spPr bwMode="auto">
          <a:xfrm>
            <a:off x="6099645" y="2090738"/>
            <a:ext cx="5446712" cy="293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6">
            <a:extLst>
              <a:ext uri="{FF2B5EF4-FFF2-40B4-BE49-F238E27FC236}">
                <a16:creationId xmlns:a16="http://schemas.microsoft.com/office/drawing/2014/main" id="{E1EBC25B-95B5-4225-99FC-00B51D13FCCA}"/>
              </a:ext>
            </a:extLst>
          </p:cNvPr>
          <p:cNvSpPr>
            <a:spLocks/>
          </p:cNvSpPr>
          <p:nvPr userDrawn="1"/>
        </p:nvSpPr>
        <p:spPr bwMode="auto">
          <a:xfrm>
            <a:off x="8680920" y="2982913"/>
            <a:ext cx="922337" cy="138112"/>
          </a:xfrm>
          <a:custGeom>
            <a:avLst/>
            <a:gdLst>
              <a:gd name="T0" fmla="*/ 9 w 182"/>
              <a:gd name="T1" fmla="*/ 0 h 27"/>
              <a:gd name="T2" fmla="*/ 172 w 182"/>
              <a:gd name="T3" fmla="*/ 0 h 27"/>
              <a:gd name="T4" fmla="*/ 182 w 182"/>
              <a:gd name="T5" fmla="*/ 10 h 27"/>
              <a:gd name="T6" fmla="*/ 182 w 182"/>
              <a:gd name="T7" fmla="*/ 17 h 27"/>
              <a:gd name="T8" fmla="*/ 172 w 182"/>
              <a:gd name="T9" fmla="*/ 27 h 27"/>
              <a:gd name="T10" fmla="*/ 9 w 182"/>
              <a:gd name="T11" fmla="*/ 27 h 27"/>
              <a:gd name="T12" fmla="*/ 0 w 182"/>
              <a:gd name="T13" fmla="*/ 17 h 27"/>
              <a:gd name="T14" fmla="*/ 0 w 182"/>
              <a:gd name="T15" fmla="*/ 10 h 27"/>
              <a:gd name="T16" fmla="*/ 9 w 182"/>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27">
                <a:moveTo>
                  <a:pt x="9" y="0"/>
                </a:moveTo>
                <a:cubicBezTo>
                  <a:pt x="172" y="0"/>
                  <a:pt x="172" y="0"/>
                  <a:pt x="172" y="0"/>
                </a:cubicBezTo>
                <a:cubicBezTo>
                  <a:pt x="178" y="0"/>
                  <a:pt x="182" y="5"/>
                  <a:pt x="182" y="10"/>
                </a:cubicBezTo>
                <a:cubicBezTo>
                  <a:pt x="182" y="17"/>
                  <a:pt x="182" y="17"/>
                  <a:pt x="182" y="17"/>
                </a:cubicBezTo>
                <a:cubicBezTo>
                  <a:pt x="182" y="23"/>
                  <a:pt x="178" y="27"/>
                  <a:pt x="172" y="27"/>
                </a:cubicBezTo>
                <a:cubicBezTo>
                  <a:pt x="9" y="27"/>
                  <a:pt x="9" y="27"/>
                  <a:pt x="9" y="27"/>
                </a:cubicBezTo>
                <a:cubicBezTo>
                  <a:pt x="4" y="27"/>
                  <a:pt x="0" y="23"/>
                  <a:pt x="0" y="17"/>
                </a:cubicBezTo>
                <a:cubicBezTo>
                  <a:pt x="0" y="10"/>
                  <a:pt x="0" y="10"/>
                  <a:pt x="0" y="10"/>
                </a:cubicBezTo>
                <a:cubicBezTo>
                  <a:pt x="0" y="5"/>
                  <a:pt x="4" y="0"/>
                  <a:pt x="9"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7">
            <a:extLst>
              <a:ext uri="{FF2B5EF4-FFF2-40B4-BE49-F238E27FC236}">
                <a16:creationId xmlns:a16="http://schemas.microsoft.com/office/drawing/2014/main" id="{43111CFE-A8F3-41E3-AE5A-E3E795D8C65A}"/>
              </a:ext>
            </a:extLst>
          </p:cNvPr>
          <p:cNvSpPr>
            <a:spLocks/>
          </p:cNvSpPr>
          <p:nvPr userDrawn="1"/>
        </p:nvSpPr>
        <p:spPr bwMode="auto">
          <a:xfrm>
            <a:off x="8842845" y="2982913"/>
            <a:ext cx="928687" cy="138112"/>
          </a:xfrm>
          <a:custGeom>
            <a:avLst/>
            <a:gdLst>
              <a:gd name="T0" fmla="*/ 10 w 183"/>
              <a:gd name="T1" fmla="*/ 0 h 27"/>
              <a:gd name="T2" fmla="*/ 173 w 183"/>
              <a:gd name="T3" fmla="*/ 0 h 27"/>
              <a:gd name="T4" fmla="*/ 183 w 183"/>
              <a:gd name="T5" fmla="*/ 10 h 27"/>
              <a:gd name="T6" fmla="*/ 183 w 183"/>
              <a:gd name="T7" fmla="*/ 17 h 27"/>
              <a:gd name="T8" fmla="*/ 173 w 183"/>
              <a:gd name="T9" fmla="*/ 27 h 27"/>
              <a:gd name="T10" fmla="*/ 10 w 183"/>
              <a:gd name="T11" fmla="*/ 27 h 27"/>
              <a:gd name="T12" fmla="*/ 0 w 183"/>
              <a:gd name="T13" fmla="*/ 17 h 27"/>
              <a:gd name="T14" fmla="*/ 0 w 183"/>
              <a:gd name="T15" fmla="*/ 10 h 27"/>
              <a:gd name="T16" fmla="*/ 10 w 183"/>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7">
                <a:moveTo>
                  <a:pt x="10" y="0"/>
                </a:moveTo>
                <a:cubicBezTo>
                  <a:pt x="173" y="0"/>
                  <a:pt x="173" y="0"/>
                  <a:pt x="173" y="0"/>
                </a:cubicBezTo>
                <a:cubicBezTo>
                  <a:pt x="178" y="0"/>
                  <a:pt x="183" y="5"/>
                  <a:pt x="183" y="10"/>
                </a:cubicBezTo>
                <a:cubicBezTo>
                  <a:pt x="183" y="17"/>
                  <a:pt x="183" y="17"/>
                  <a:pt x="183" y="17"/>
                </a:cubicBezTo>
                <a:cubicBezTo>
                  <a:pt x="183" y="23"/>
                  <a:pt x="178" y="27"/>
                  <a:pt x="173" y="27"/>
                </a:cubicBezTo>
                <a:cubicBezTo>
                  <a:pt x="10" y="27"/>
                  <a:pt x="10" y="27"/>
                  <a:pt x="10" y="27"/>
                </a:cubicBezTo>
                <a:cubicBezTo>
                  <a:pt x="4" y="27"/>
                  <a:pt x="0" y="23"/>
                  <a:pt x="0" y="17"/>
                </a:cubicBezTo>
                <a:cubicBezTo>
                  <a:pt x="0" y="10"/>
                  <a:pt x="0" y="10"/>
                  <a:pt x="0" y="10"/>
                </a:cubicBezTo>
                <a:cubicBezTo>
                  <a:pt x="0" y="5"/>
                  <a:pt x="4" y="0"/>
                  <a:pt x="10"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8">
            <a:extLst>
              <a:ext uri="{FF2B5EF4-FFF2-40B4-BE49-F238E27FC236}">
                <a16:creationId xmlns:a16="http://schemas.microsoft.com/office/drawing/2014/main" id="{25BD9980-AB02-4F14-BB3A-F6E232C02F0B}"/>
              </a:ext>
            </a:extLst>
          </p:cNvPr>
          <p:cNvSpPr>
            <a:spLocks noChangeArrowheads="1"/>
          </p:cNvSpPr>
          <p:nvPr userDrawn="1"/>
        </p:nvSpPr>
        <p:spPr bwMode="auto">
          <a:xfrm>
            <a:off x="9603257" y="4146550"/>
            <a:ext cx="122237" cy="547687"/>
          </a:xfrm>
          <a:prstGeom prst="rect">
            <a:avLst/>
          </a:prstGeom>
          <a:solidFill>
            <a:srgbClr val="B4B5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9">
            <a:extLst>
              <a:ext uri="{FF2B5EF4-FFF2-40B4-BE49-F238E27FC236}">
                <a16:creationId xmlns:a16="http://schemas.microsoft.com/office/drawing/2014/main" id="{BA8F8E0A-813E-4D33-98AA-8B429EA8A988}"/>
              </a:ext>
            </a:extLst>
          </p:cNvPr>
          <p:cNvSpPr>
            <a:spLocks/>
          </p:cNvSpPr>
          <p:nvPr userDrawn="1"/>
        </p:nvSpPr>
        <p:spPr bwMode="auto">
          <a:xfrm>
            <a:off x="8955557" y="4638675"/>
            <a:ext cx="1414462" cy="182562"/>
          </a:xfrm>
          <a:custGeom>
            <a:avLst/>
            <a:gdLst>
              <a:gd name="T0" fmla="*/ 396 w 891"/>
              <a:gd name="T1" fmla="*/ 0 h 115"/>
              <a:gd name="T2" fmla="*/ 498 w 891"/>
              <a:gd name="T3" fmla="*/ 0 h 115"/>
              <a:gd name="T4" fmla="*/ 498 w 891"/>
              <a:gd name="T5" fmla="*/ 48 h 115"/>
              <a:gd name="T6" fmla="*/ 891 w 891"/>
              <a:gd name="T7" fmla="*/ 70 h 115"/>
              <a:gd name="T8" fmla="*/ 891 w 891"/>
              <a:gd name="T9" fmla="*/ 115 h 115"/>
              <a:gd name="T10" fmla="*/ 498 w 891"/>
              <a:gd name="T11" fmla="*/ 115 h 115"/>
              <a:gd name="T12" fmla="*/ 466 w 891"/>
              <a:gd name="T13" fmla="*/ 115 h 115"/>
              <a:gd name="T14" fmla="*/ 424 w 891"/>
              <a:gd name="T15" fmla="*/ 115 h 115"/>
              <a:gd name="T16" fmla="*/ 0 w 891"/>
              <a:gd name="T17" fmla="*/ 115 h 115"/>
              <a:gd name="T18" fmla="*/ 0 w 891"/>
              <a:gd name="T19" fmla="*/ 70 h 115"/>
              <a:gd name="T20" fmla="*/ 396 w 891"/>
              <a:gd name="T21" fmla="*/ 48 h 115"/>
              <a:gd name="T22" fmla="*/ 396 w 891"/>
              <a:gd name="T2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1" h="115">
                <a:moveTo>
                  <a:pt x="396" y="0"/>
                </a:moveTo>
                <a:lnTo>
                  <a:pt x="498" y="0"/>
                </a:lnTo>
                <a:lnTo>
                  <a:pt x="498" y="48"/>
                </a:lnTo>
                <a:lnTo>
                  <a:pt x="891" y="70"/>
                </a:lnTo>
                <a:lnTo>
                  <a:pt x="891" y="115"/>
                </a:lnTo>
                <a:lnTo>
                  <a:pt x="498" y="115"/>
                </a:lnTo>
                <a:lnTo>
                  <a:pt x="466" y="115"/>
                </a:lnTo>
                <a:lnTo>
                  <a:pt x="424" y="115"/>
                </a:lnTo>
                <a:lnTo>
                  <a:pt x="0" y="115"/>
                </a:lnTo>
                <a:lnTo>
                  <a:pt x="0" y="70"/>
                </a:lnTo>
                <a:lnTo>
                  <a:pt x="396" y="48"/>
                </a:lnTo>
                <a:lnTo>
                  <a:pt x="396" y="0"/>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10">
            <a:extLst>
              <a:ext uri="{FF2B5EF4-FFF2-40B4-BE49-F238E27FC236}">
                <a16:creationId xmlns:a16="http://schemas.microsoft.com/office/drawing/2014/main" id="{0AE56EE3-F8BA-478C-91DA-1762AC1A468D}"/>
              </a:ext>
            </a:extLst>
          </p:cNvPr>
          <p:cNvSpPr>
            <a:spLocks noChangeArrowheads="1"/>
          </p:cNvSpPr>
          <p:nvPr userDrawn="1"/>
        </p:nvSpPr>
        <p:spPr bwMode="auto">
          <a:xfrm>
            <a:off x="9563570" y="4019550"/>
            <a:ext cx="198437" cy="187325"/>
          </a:xfrm>
          <a:prstGeom prst="rect">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1">
            <a:extLst>
              <a:ext uri="{FF2B5EF4-FFF2-40B4-BE49-F238E27FC236}">
                <a16:creationId xmlns:a16="http://schemas.microsoft.com/office/drawing/2014/main" id="{D14AF9DB-4F76-4158-B77B-9CBCB5B72A0D}"/>
              </a:ext>
            </a:extLst>
          </p:cNvPr>
          <p:cNvSpPr>
            <a:spLocks noChangeArrowheads="1"/>
          </p:cNvSpPr>
          <p:nvPr userDrawn="1"/>
        </p:nvSpPr>
        <p:spPr bwMode="auto">
          <a:xfrm>
            <a:off x="9517532" y="3800475"/>
            <a:ext cx="293687" cy="254000"/>
          </a:xfrm>
          <a:prstGeom prst="rect">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2">
            <a:extLst>
              <a:ext uri="{FF2B5EF4-FFF2-40B4-BE49-F238E27FC236}">
                <a16:creationId xmlns:a16="http://schemas.microsoft.com/office/drawing/2014/main" id="{916A78C8-5A40-4E38-B093-F6BEA72C7298}"/>
              </a:ext>
            </a:extLst>
          </p:cNvPr>
          <p:cNvSpPr>
            <a:spLocks/>
          </p:cNvSpPr>
          <p:nvPr userDrawn="1"/>
        </p:nvSpPr>
        <p:spPr bwMode="auto">
          <a:xfrm>
            <a:off x="9223845" y="2090738"/>
            <a:ext cx="1490662" cy="1760537"/>
          </a:xfrm>
          <a:custGeom>
            <a:avLst/>
            <a:gdLst>
              <a:gd name="T0" fmla="*/ 44 w 294"/>
              <a:gd name="T1" fmla="*/ 342 h 347"/>
              <a:gd name="T2" fmla="*/ 28 w 294"/>
              <a:gd name="T3" fmla="*/ 346 h 347"/>
              <a:gd name="T4" fmla="*/ 16 w 294"/>
              <a:gd name="T5" fmla="*/ 342 h 347"/>
              <a:gd name="T6" fmla="*/ 3 w 294"/>
              <a:gd name="T7" fmla="*/ 320 h 347"/>
              <a:gd name="T8" fmla="*/ 80 w 294"/>
              <a:gd name="T9" fmla="*/ 13 h 347"/>
              <a:gd name="T10" fmla="*/ 101 w 294"/>
              <a:gd name="T11" fmla="*/ 1 h 347"/>
              <a:gd name="T12" fmla="*/ 294 w 294"/>
              <a:gd name="T13" fmla="*/ 0 h 347"/>
              <a:gd name="T14" fmla="*/ 213 w 294"/>
              <a:gd name="T15" fmla="*/ 342 h 347"/>
              <a:gd name="T16" fmla="*/ 44 w 294"/>
              <a:gd name="T17" fmla="*/ 34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347">
                <a:moveTo>
                  <a:pt x="44" y="342"/>
                </a:moveTo>
                <a:cubicBezTo>
                  <a:pt x="40" y="346"/>
                  <a:pt x="34" y="347"/>
                  <a:pt x="28" y="346"/>
                </a:cubicBezTo>
                <a:cubicBezTo>
                  <a:pt x="16" y="342"/>
                  <a:pt x="16" y="342"/>
                  <a:pt x="16" y="342"/>
                </a:cubicBezTo>
                <a:cubicBezTo>
                  <a:pt x="6" y="340"/>
                  <a:pt x="0" y="330"/>
                  <a:pt x="3" y="320"/>
                </a:cubicBezTo>
                <a:cubicBezTo>
                  <a:pt x="80" y="13"/>
                  <a:pt x="80" y="13"/>
                  <a:pt x="80" y="13"/>
                </a:cubicBezTo>
                <a:cubicBezTo>
                  <a:pt x="82" y="4"/>
                  <a:pt x="90" y="2"/>
                  <a:pt x="101" y="1"/>
                </a:cubicBezTo>
                <a:cubicBezTo>
                  <a:pt x="294" y="0"/>
                  <a:pt x="294" y="0"/>
                  <a:pt x="294" y="0"/>
                </a:cubicBezTo>
                <a:cubicBezTo>
                  <a:pt x="213" y="342"/>
                  <a:pt x="213" y="342"/>
                  <a:pt x="213" y="342"/>
                </a:cubicBezTo>
                <a:lnTo>
                  <a:pt x="44" y="342"/>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3">
            <a:extLst>
              <a:ext uri="{FF2B5EF4-FFF2-40B4-BE49-F238E27FC236}">
                <a16:creationId xmlns:a16="http://schemas.microsoft.com/office/drawing/2014/main" id="{6505F6A5-25AF-49D5-B4D8-6D946DBD9C1B}"/>
              </a:ext>
            </a:extLst>
          </p:cNvPr>
          <p:cNvSpPr>
            <a:spLocks/>
          </p:cNvSpPr>
          <p:nvPr userDrawn="1"/>
        </p:nvSpPr>
        <p:spPr bwMode="auto">
          <a:xfrm>
            <a:off x="8442795" y="3582988"/>
            <a:ext cx="1601787" cy="273050"/>
          </a:xfrm>
          <a:custGeom>
            <a:avLst/>
            <a:gdLst>
              <a:gd name="T0" fmla="*/ 20 w 316"/>
              <a:gd name="T1" fmla="*/ 0 h 54"/>
              <a:gd name="T2" fmla="*/ 296 w 316"/>
              <a:gd name="T3" fmla="*/ 0 h 54"/>
              <a:gd name="T4" fmla="*/ 316 w 316"/>
              <a:gd name="T5" fmla="*/ 20 h 54"/>
              <a:gd name="T6" fmla="*/ 316 w 316"/>
              <a:gd name="T7" fmla="*/ 34 h 54"/>
              <a:gd name="T8" fmla="*/ 296 w 316"/>
              <a:gd name="T9" fmla="*/ 54 h 54"/>
              <a:gd name="T10" fmla="*/ 20 w 316"/>
              <a:gd name="T11" fmla="*/ 54 h 54"/>
              <a:gd name="T12" fmla="*/ 0 w 316"/>
              <a:gd name="T13" fmla="*/ 34 h 54"/>
              <a:gd name="T14" fmla="*/ 0 w 316"/>
              <a:gd name="T15" fmla="*/ 20 h 54"/>
              <a:gd name="T16" fmla="*/ 20 w 316"/>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54">
                <a:moveTo>
                  <a:pt x="20" y="0"/>
                </a:moveTo>
                <a:cubicBezTo>
                  <a:pt x="296" y="0"/>
                  <a:pt x="296" y="0"/>
                  <a:pt x="296" y="0"/>
                </a:cubicBezTo>
                <a:cubicBezTo>
                  <a:pt x="307" y="0"/>
                  <a:pt x="316" y="9"/>
                  <a:pt x="316" y="20"/>
                </a:cubicBezTo>
                <a:cubicBezTo>
                  <a:pt x="316" y="34"/>
                  <a:pt x="316" y="34"/>
                  <a:pt x="316" y="34"/>
                </a:cubicBezTo>
                <a:cubicBezTo>
                  <a:pt x="316" y="45"/>
                  <a:pt x="307" y="54"/>
                  <a:pt x="296" y="54"/>
                </a:cubicBezTo>
                <a:cubicBezTo>
                  <a:pt x="20" y="54"/>
                  <a:pt x="20" y="54"/>
                  <a:pt x="20" y="54"/>
                </a:cubicBezTo>
                <a:cubicBezTo>
                  <a:pt x="9" y="54"/>
                  <a:pt x="0" y="45"/>
                  <a:pt x="0" y="34"/>
                </a:cubicBezTo>
                <a:cubicBezTo>
                  <a:pt x="0" y="20"/>
                  <a:pt x="0" y="20"/>
                  <a:pt x="0" y="20"/>
                </a:cubicBezTo>
                <a:cubicBezTo>
                  <a:pt x="0" y="9"/>
                  <a:pt x="9" y="0"/>
                  <a:pt x="20"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4">
            <a:extLst>
              <a:ext uri="{FF2B5EF4-FFF2-40B4-BE49-F238E27FC236}">
                <a16:creationId xmlns:a16="http://schemas.microsoft.com/office/drawing/2014/main" id="{46FEE158-C9A0-4376-9EB1-56E415A97966}"/>
              </a:ext>
            </a:extLst>
          </p:cNvPr>
          <p:cNvSpPr>
            <a:spLocks/>
          </p:cNvSpPr>
          <p:nvPr userDrawn="1"/>
        </p:nvSpPr>
        <p:spPr bwMode="auto">
          <a:xfrm>
            <a:off x="10227145" y="2079626"/>
            <a:ext cx="649287" cy="1776412"/>
          </a:xfrm>
          <a:custGeom>
            <a:avLst/>
            <a:gdLst>
              <a:gd name="T0" fmla="*/ 126 w 128"/>
              <a:gd name="T1" fmla="*/ 29 h 350"/>
              <a:gd name="T2" fmla="*/ 49 w 128"/>
              <a:gd name="T3" fmla="*/ 335 h 350"/>
              <a:gd name="T4" fmla="*/ 27 w 128"/>
              <a:gd name="T5" fmla="*/ 348 h 350"/>
              <a:gd name="T6" fmla="*/ 15 w 128"/>
              <a:gd name="T7" fmla="*/ 344 h 350"/>
              <a:gd name="T8" fmla="*/ 2 w 128"/>
              <a:gd name="T9" fmla="*/ 322 h 350"/>
              <a:gd name="T10" fmla="*/ 79 w 128"/>
              <a:gd name="T11" fmla="*/ 15 h 350"/>
              <a:gd name="T12" fmla="*/ 101 w 128"/>
              <a:gd name="T13" fmla="*/ 3 h 350"/>
              <a:gd name="T14" fmla="*/ 113 w 128"/>
              <a:gd name="T15" fmla="*/ 7 h 350"/>
              <a:gd name="T16" fmla="*/ 126 w 128"/>
              <a:gd name="T17" fmla="*/ 2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50">
                <a:moveTo>
                  <a:pt x="126" y="29"/>
                </a:moveTo>
                <a:cubicBezTo>
                  <a:pt x="49" y="335"/>
                  <a:pt x="49" y="335"/>
                  <a:pt x="49" y="335"/>
                </a:cubicBezTo>
                <a:cubicBezTo>
                  <a:pt x="46" y="345"/>
                  <a:pt x="37" y="350"/>
                  <a:pt x="27" y="348"/>
                </a:cubicBezTo>
                <a:cubicBezTo>
                  <a:pt x="15" y="344"/>
                  <a:pt x="15" y="344"/>
                  <a:pt x="15" y="344"/>
                </a:cubicBezTo>
                <a:cubicBezTo>
                  <a:pt x="6" y="342"/>
                  <a:pt x="0" y="332"/>
                  <a:pt x="2" y="322"/>
                </a:cubicBezTo>
                <a:cubicBezTo>
                  <a:pt x="79" y="15"/>
                  <a:pt x="79" y="15"/>
                  <a:pt x="79" y="15"/>
                </a:cubicBezTo>
                <a:cubicBezTo>
                  <a:pt x="82" y="6"/>
                  <a:pt x="91" y="0"/>
                  <a:pt x="101" y="3"/>
                </a:cubicBezTo>
                <a:cubicBezTo>
                  <a:pt x="113" y="7"/>
                  <a:pt x="113" y="7"/>
                  <a:pt x="113" y="7"/>
                </a:cubicBezTo>
                <a:cubicBezTo>
                  <a:pt x="122" y="9"/>
                  <a:pt x="128" y="19"/>
                  <a:pt x="126"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5">
            <a:extLst>
              <a:ext uri="{FF2B5EF4-FFF2-40B4-BE49-F238E27FC236}">
                <a16:creationId xmlns:a16="http://schemas.microsoft.com/office/drawing/2014/main" id="{9068CFB7-E994-4BCB-ABEA-6EFFCB1D429F}"/>
              </a:ext>
            </a:extLst>
          </p:cNvPr>
          <p:cNvSpPr>
            <a:spLocks/>
          </p:cNvSpPr>
          <p:nvPr userDrawn="1"/>
        </p:nvSpPr>
        <p:spPr bwMode="auto">
          <a:xfrm>
            <a:off x="9623895" y="3582988"/>
            <a:ext cx="928687" cy="273050"/>
          </a:xfrm>
          <a:custGeom>
            <a:avLst/>
            <a:gdLst>
              <a:gd name="T0" fmla="*/ 20 w 183"/>
              <a:gd name="T1" fmla="*/ 0 h 54"/>
              <a:gd name="T2" fmla="*/ 163 w 183"/>
              <a:gd name="T3" fmla="*/ 0 h 54"/>
              <a:gd name="T4" fmla="*/ 183 w 183"/>
              <a:gd name="T5" fmla="*/ 20 h 54"/>
              <a:gd name="T6" fmla="*/ 183 w 183"/>
              <a:gd name="T7" fmla="*/ 34 h 54"/>
              <a:gd name="T8" fmla="*/ 163 w 183"/>
              <a:gd name="T9" fmla="*/ 54 h 54"/>
              <a:gd name="T10" fmla="*/ 20 w 183"/>
              <a:gd name="T11" fmla="*/ 54 h 54"/>
              <a:gd name="T12" fmla="*/ 0 w 183"/>
              <a:gd name="T13" fmla="*/ 34 h 54"/>
              <a:gd name="T14" fmla="*/ 0 w 183"/>
              <a:gd name="T15" fmla="*/ 20 h 54"/>
              <a:gd name="T16" fmla="*/ 20 w 183"/>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54">
                <a:moveTo>
                  <a:pt x="20" y="0"/>
                </a:moveTo>
                <a:cubicBezTo>
                  <a:pt x="163" y="0"/>
                  <a:pt x="163" y="0"/>
                  <a:pt x="163" y="0"/>
                </a:cubicBezTo>
                <a:cubicBezTo>
                  <a:pt x="174" y="0"/>
                  <a:pt x="183" y="9"/>
                  <a:pt x="183" y="20"/>
                </a:cubicBezTo>
                <a:cubicBezTo>
                  <a:pt x="183" y="34"/>
                  <a:pt x="183" y="34"/>
                  <a:pt x="183" y="34"/>
                </a:cubicBezTo>
                <a:cubicBezTo>
                  <a:pt x="183" y="45"/>
                  <a:pt x="174" y="54"/>
                  <a:pt x="163" y="54"/>
                </a:cubicBezTo>
                <a:cubicBezTo>
                  <a:pt x="20" y="54"/>
                  <a:pt x="20" y="54"/>
                  <a:pt x="20" y="54"/>
                </a:cubicBezTo>
                <a:cubicBezTo>
                  <a:pt x="9" y="54"/>
                  <a:pt x="0" y="45"/>
                  <a:pt x="0" y="34"/>
                </a:cubicBezTo>
                <a:cubicBezTo>
                  <a:pt x="0" y="20"/>
                  <a:pt x="0" y="20"/>
                  <a:pt x="0" y="20"/>
                </a:cubicBezTo>
                <a:cubicBezTo>
                  <a:pt x="0" y="9"/>
                  <a:pt x="9" y="0"/>
                  <a:pt x="20"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6">
            <a:extLst>
              <a:ext uri="{FF2B5EF4-FFF2-40B4-BE49-F238E27FC236}">
                <a16:creationId xmlns:a16="http://schemas.microsoft.com/office/drawing/2014/main" id="{38F3EBA1-CCD4-4CE8-B8BB-0908AF8C6274}"/>
              </a:ext>
            </a:extLst>
          </p:cNvPr>
          <p:cNvSpPr>
            <a:spLocks noChangeArrowheads="1"/>
          </p:cNvSpPr>
          <p:nvPr userDrawn="1"/>
        </p:nvSpPr>
        <p:spPr bwMode="auto">
          <a:xfrm>
            <a:off x="8934920" y="4800600"/>
            <a:ext cx="136525" cy="136525"/>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7">
            <a:extLst>
              <a:ext uri="{FF2B5EF4-FFF2-40B4-BE49-F238E27FC236}">
                <a16:creationId xmlns:a16="http://schemas.microsoft.com/office/drawing/2014/main" id="{05208780-50B2-4FC4-8C09-5FEF2FB349E5}"/>
              </a:ext>
            </a:extLst>
          </p:cNvPr>
          <p:cNvSpPr>
            <a:spLocks noChangeArrowheads="1"/>
          </p:cNvSpPr>
          <p:nvPr userDrawn="1"/>
        </p:nvSpPr>
        <p:spPr bwMode="auto">
          <a:xfrm>
            <a:off x="9558807" y="4800600"/>
            <a:ext cx="136525" cy="136525"/>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18">
            <a:extLst>
              <a:ext uri="{FF2B5EF4-FFF2-40B4-BE49-F238E27FC236}">
                <a16:creationId xmlns:a16="http://schemas.microsoft.com/office/drawing/2014/main" id="{43AEB751-EDE7-4831-B676-BDF7D9672BB3}"/>
              </a:ext>
            </a:extLst>
          </p:cNvPr>
          <p:cNvSpPr>
            <a:spLocks noChangeArrowheads="1"/>
          </p:cNvSpPr>
          <p:nvPr userDrawn="1"/>
        </p:nvSpPr>
        <p:spPr bwMode="auto">
          <a:xfrm>
            <a:off x="10268420" y="4800600"/>
            <a:ext cx="136525" cy="136525"/>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a:extLst>
              <a:ext uri="{FF2B5EF4-FFF2-40B4-BE49-F238E27FC236}">
                <a16:creationId xmlns:a16="http://schemas.microsoft.com/office/drawing/2014/main" id="{7A3BB5E6-E31A-4320-8879-F8A83486055F}"/>
              </a:ext>
            </a:extLst>
          </p:cNvPr>
          <p:cNvSpPr>
            <a:spLocks/>
          </p:cNvSpPr>
          <p:nvPr userDrawn="1"/>
        </p:nvSpPr>
        <p:spPr bwMode="auto">
          <a:xfrm>
            <a:off x="9746132" y="2982913"/>
            <a:ext cx="928687" cy="138112"/>
          </a:xfrm>
          <a:custGeom>
            <a:avLst/>
            <a:gdLst>
              <a:gd name="T0" fmla="*/ 10 w 183"/>
              <a:gd name="T1" fmla="*/ 0 h 27"/>
              <a:gd name="T2" fmla="*/ 173 w 183"/>
              <a:gd name="T3" fmla="*/ 0 h 27"/>
              <a:gd name="T4" fmla="*/ 183 w 183"/>
              <a:gd name="T5" fmla="*/ 10 h 27"/>
              <a:gd name="T6" fmla="*/ 183 w 183"/>
              <a:gd name="T7" fmla="*/ 17 h 27"/>
              <a:gd name="T8" fmla="*/ 173 w 183"/>
              <a:gd name="T9" fmla="*/ 27 h 27"/>
              <a:gd name="T10" fmla="*/ 10 w 183"/>
              <a:gd name="T11" fmla="*/ 27 h 27"/>
              <a:gd name="T12" fmla="*/ 0 w 183"/>
              <a:gd name="T13" fmla="*/ 17 h 27"/>
              <a:gd name="T14" fmla="*/ 0 w 183"/>
              <a:gd name="T15" fmla="*/ 10 h 27"/>
              <a:gd name="T16" fmla="*/ 10 w 183"/>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7">
                <a:moveTo>
                  <a:pt x="10" y="0"/>
                </a:moveTo>
                <a:cubicBezTo>
                  <a:pt x="173" y="0"/>
                  <a:pt x="173" y="0"/>
                  <a:pt x="173" y="0"/>
                </a:cubicBezTo>
                <a:cubicBezTo>
                  <a:pt x="179" y="0"/>
                  <a:pt x="183" y="5"/>
                  <a:pt x="183" y="10"/>
                </a:cubicBezTo>
                <a:cubicBezTo>
                  <a:pt x="183" y="17"/>
                  <a:pt x="183" y="17"/>
                  <a:pt x="183" y="17"/>
                </a:cubicBezTo>
                <a:cubicBezTo>
                  <a:pt x="183" y="23"/>
                  <a:pt x="179" y="27"/>
                  <a:pt x="173" y="27"/>
                </a:cubicBezTo>
                <a:cubicBezTo>
                  <a:pt x="10" y="27"/>
                  <a:pt x="10" y="27"/>
                  <a:pt x="10" y="27"/>
                </a:cubicBezTo>
                <a:cubicBezTo>
                  <a:pt x="5" y="27"/>
                  <a:pt x="0" y="23"/>
                  <a:pt x="0" y="17"/>
                </a:cubicBezTo>
                <a:cubicBezTo>
                  <a:pt x="0" y="10"/>
                  <a:pt x="0" y="10"/>
                  <a:pt x="0" y="10"/>
                </a:cubicBezTo>
                <a:cubicBezTo>
                  <a:pt x="0" y="5"/>
                  <a:pt x="5" y="0"/>
                  <a:pt x="10"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a:extLst>
              <a:ext uri="{FF2B5EF4-FFF2-40B4-BE49-F238E27FC236}">
                <a16:creationId xmlns:a16="http://schemas.microsoft.com/office/drawing/2014/main" id="{2E7A7F57-959B-4D83-B72D-D314355A7CB5}"/>
              </a:ext>
            </a:extLst>
          </p:cNvPr>
          <p:cNvSpPr>
            <a:spLocks/>
          </p:cNvSpPr>
          <p:nvPr userDrawn="1"/>
        </p:nvSpPr>
        <p:spPr bwMode="auto">
          <a:xfrm>
            <a:off x="9912820" y="2982913"/>
            <a:ext cx="923925" cy="138112"/>
          </a:xfrm>
          <a:custGeom>
            <a:avLst/>
            <a:gdLst>
              <a:gd name="T0" fmla="*/ 10 w 182"/>
              <a:gd name="T1" fmla="*/ 0 h 27"/>
              <a:gd name="T2" fmla="*/ 172 w 182"/>
              <a:gd name="T3" fmla="*/ 0 h 27"/>
              <a:gd name="T4" fmla="*/ 182 w 182"/>
              <a:gd name="T5" fmla="*/ 10 h 27"/>
              <a:gd name="T6" fmla="*/ 182 w 182"/>
              <a:gd name="T7" fmla="*/ 17 h 27"/>
              <a:gd name="T8" fmla="*/ 172 w 182"/>
              <a:gd name="T9" fmla="*/ 27 h 27"/>
              <a:gd name="T10" fmla="*/ 10 w 182"/>
              <a:gd name="T11" fmla="*/ 27 h 27"/>
              <a:gd name="T12" fmla="*/ 0 w 182"/>
              <a:gd name="T13" fmla="*/ 17 h 27"/>
              <a:gd name="T14" fmla="*/ 0 w 182"/>
              <a:gd name="T15" fmla="*/ 10 h 27"/>
              <a:gd name="T16" fmla="*/ 10 w 182"/>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27">
                <a:moveTo>
                  <a:pt x="10" y="0"/>
                </a:moveTo>
                <a:cubicBezTo>
                  <a:pt x="172" y="0"/>
                  <a:pt x="172" y="0"/>
                  <a:pt x="172" y="0"/>
                </a:cubicBezTo>
                <a:cubicBezTo>
                  <a:pt x="178" y="0"/>
                  <a:pt x="182" y="5"/>
                  <a:pt x="182" y="10"/>
                </a:cubicBezTo>
                <a:cubicBezTo>
                  <a:pt x="182" y="17"/>
                  <a:pt x="182" y="17"/>
                  <a:pt x="182" y="17"/>
                </a:cubicBezTo>
                <a:cubicBezTo>
                  <a:pt x="182" y="23"/>
                  <a:pt x="178" y="27"/>
                  <a:pt x="172" y="27"/>
                </a:cubicBezTo>
                <a:cubicBezTo>
                  <a:pt x="10" y="27"/>
                  <a:pt x="10" y="27"/>
                  <a:pt x="10" y="27"/>
                </a:cubicBezTo>
                <a:cubicBezTo>
                  <a:pt x="4" y="27"/>
                  <a:pt x="0" y="23"/>
                  <a:pt x="0" y="17"/>
                </a:cubicBezTo>
                <a:cubicBezTo>
                  <a:pt x="0" y="10"/>
                  <a:pt x="0" y="10"/>
                  <a:pt x="0" y="10"/>
                </a:cubicBezTo>
                <a:cubicBezTo>
                  <a:pt x="0" y="5"/>
                  <a:pt x="4" y="0"/>
                  <a:pt x="10"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1">
            <a:extLst>
              <a:ext uri="{FF2B5EF4-FFF2-40B4-BE49-F238E27FC236}">
                <a16:creationId xmlns:a16="http://schemas.microsoft.com/office/drawing/2014/main" id="{7B78E230-363B-454C-9349-9F20B855A757}"/>
              </a:ext>
            </a:extLst>
          </p:cNvPr>
          <p:cNvSpPr>
            <a:spLocks noChangeArrowheads="1"/>
          </p:cNvSpPr>
          <p:nvPr userDrawn="1"/>
        </p:nvSpPr>
        <p:spPr bwMode="auto">
          <a:xfrm>
            <a:off x="9685807" y="4211638"/>
            <a:ext cx="30162" cy="4159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2">
            <a:extLst>
              <a:ext uri="{FF2B5EF4-FFF2-40B4-BE49-F238E27FC236}">
                <a16:creationId xmlns:a16="http://schemas.microsoft.com/office/drawing/2014/main" id="{9E43E297-BC7F-497F-BA98-097383BB708B}"/>
              </a:ext>
            </a:extLst>
          </p:cNvPr>
          <p:cNvSpPr>
            <a:spLocks noChangeArrowheads="1"/>
          </p:cNvSpPr>
          <p:nvPr userDrawn="1"/>
        </p:nvSpPr>
        <p:spPr bwMode="auto">
          <a:xfrm>
            <a:off x="9665170" y="4070350"/>
            <a:ext cx="85725" cy="120650"/>
          </a:xfrm>
          <a:prstGeom prst="rect">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3">
            <a:extLst>
              <a:ext uri="{FF2B5EF4-FFF2-40B4-BE49-F238E27FC236}">
                <a16:creationId xmlns:a16="http://schemas.microsoft.com/office/drawing/2014/main" id="{29DEA8E9-0032-4F38-A6B7-86DC0252E74E}"/>
              </a:ext>
            </a:extLst>
          </p:cNvPr>
          <p:cNvSpPr>
            <a:spLocks noChangeArrowheads="1"/>
          </p:cNvSpPr>
          <p:nvPr userDrawn="1"/>
        </p:nvSpPr>
        <p:spPr bwMode="auto">
          <a:xfrm>
            <a:off x="9654057" y="3867150"/>
            <a:ext cx="142875" cy="177800"/>
          </a:xfrm>
          <a:prstGeom prst="rect">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4">
            <a:extLst>
              <a:ext uri="{FF2B5EF4-FFF2-40B4-BE49-F238E27FC236}">
                <a16:creationId xmlns:a16="http://schemas.microsoft.com/office/drawing/2014/main" id="{8E94FF25-0747-4E8B-8C68-38CE2EA4115E}"/>
              </a:ext>
            </a:extLst>
          </p:cNvPr>
          <p:cNvSpPr>
            <a:spLocks/>
          </p:cNvSpPr>
          <p:nvPr userDrawn="1"/>
        </p:nvSpPr>
        <p:spPr bwMode="auto">
          <a:xfrm>
            <a:off x="9695332" y="2141538"/>
            <a:ext cx="857250" cy="80962"/>
          </a:xfrm>
          <a:custGeom>
            <a:avLst/>
            <a:gdLst>
              <a:gd name="T0" fmla="*/ 11 w 169"/>
              <a:gd name="T1" fmla="*/ 0 h 16"/>
              <a:gd name="T2" fmla="*/ 162 w 169"/>
              <a:gd name="T3" fmla="*/ 0 h 16"/>
              <a:gd name="T4" fmla="*/ 168 w 169"/>
              <a:gd name="T5" fmla="*/ 8 h 16"/>
              <a:gd name="T6" fmla="*/ 157 w 169"/>
              <a:gd name="T7" fmla="*/ 16 h 16"/>
              <a:gd name="T8" fmla="*/ 7 w 169"/>
              <a:gd name="T9" fmla="*/ 16 h 16"/>
              <a:gd name="T10" fmla="*/ 1 w 169"/>
              <a:gd name="T11" fmla="*/ 8 h 16"/>
              <a:gd name="T12" fmla="*/ 11 w 1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9" h="16">
                <a:moveTo>
                  <a:pt x="11" y="0"/>
                </a:moveTo>
                <a:cubicBezTo>
                  <a:pt x="162" y="0"/>
                  <a:pt x="162" y="0"/>
                  <a:pt x="162" y="0"/>
                </a:cubicBezTo>
                <a:cubicBezTo>
                  <a:pt x="166" y="0"/>
                  <a:pt x="169" y="4"/>
                  <a:pt x="168" y="8"/>
                </a:cubicBezTo>
                <a:cubicBezTo>
                  <a:pt x="166" y="12"/>
                  <a:pt x="162" y="16"/>
                  <a:pt x="157" y="16"/>
                </a:cubicBezTo>
                <a:cubicBezTo>
                  <a:pt x="7" y="16"/>
                  <a:pt x="7" y="16"/>
                  <a:pt x="7" y="16"/>
                </a:cubicBezTo>
                <a:cubicBezTo>
                  <a:pt x="3" y="16"/>
                  <a:pt x="0" y="12"/>
                  <a:pt x="1" y="8"/>
                </a:cubicBezTo>
                <a:cubicBezTo>
                  <a:pt x="2" y="4"/>
                  <a:pt x="7" y="0"/>
                  <a:pt x="11"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5">
            <a:extLst>
              <a:ext uri="{FF2B5EF4-FFF2-40B4-BE49-F238E27FC236}">
                <a16:creationId xmlns:a16="http://schemas.microsoft.com/office/drawing/2014/main" id="{D8DD1FF7-A1E4-4676-91DB-F1A1F5F286B6}"/>
              </a:ext>
            </a:extLst>
          </p:cNvPr>
          <p:cNvSpPr>
            <a:spLocks/>
          </p:cNvSpPr>
          <p:nvPr userDrawn="1"/>
        </p:nvSpPr>
        <p:spPr bwMode="auto">
          <a:xfrm>
            <a:off x="9614370" y="2400300"/>
            <a:ext cx="857250" cy="85725"/>
          </a:xfrm>
          <a:custGeom>
            <a:avLst/>
            <a:gdLst>
              <a:gd name="T0" fmla="*/ 11 w 169"/>
              <a:gd name="T1" fmla="*/ 0 h 17"/>
              <a:gd name="T2" fmla="*/ 161 w 169"/>
              <a:gd name="T3" fmla="*/ 0 h 17"/>
              <a:gd name="T4" fmla="*/ 167 w 169"/>
              <a:gd name="T5" fmla="*/ 8 h 17"/>
              <a:gd name="T6" fmla="*/ 157 w 169"/>
              <a:gd name="T7" fmla="*/ 17 h 17"/>
              <a:gd name="T8" fmla="*/ 7 w 169"/>
              <a:gd name="T9" fmla="*/ 17 h 17"/>
              <a:gd name="T10" fmla="*/ 1 w 169"/>
              <a:gd name="T11" fmla="*/ 8 h 17"/>
              <a:gd name="T12" fmla="*/ 11 w 16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69" h="17">
                <a:moveTo>
                  <a:pt x="11" y="0"/>
                </a:moveTo>
                <a:cubicBezTo>
                  <a:pt x="161" y="0"/>
                  <a:pt x="161" y="0"/>
                  <a:pt x="161" y="0"/>
                </a:cubicBezTo>
                <a:cubicBezTo>
                  <a:pt x="166" y="0"/>
                  <a:pt x="169" y="4"/>
                  <a:pt x="167" y="8"/>
                </a:cubicBezTo>
                <a:cubicBezTo>
                  <a:pt x="166" y="13"/>
                  <a:pt x="162" y="17"/>
                  <a:pt x="157" y="17"/>
                </a:cubicBezTo>
                <a:cubicBezTo>
                  <a:pt x="7" y="17"/>
                  <a:pt x="7" y="17"/>
                  <a:pt x="7" y="17"/>
                </a:cubicBezTo>
                <a:cubicBezTo>
                  <a:pt x="2" y="17"/>
                  <a:pt x="0" y="13"/>
                  <a:pt x="1" y="8"/>
                </a:cubicBezTo>
                <a:cubicBezTo>
                  <a:pt x="2" y="4"/>
                  <a:pt x="7" y="0"/>
                  <a:pt x="11"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6">
            <a:extLst>
              <a:ext uri="{FF2B5EF4-FFF2-40B4-BE49-F238E27FC236}">
                <a16:creationId xmlns:a16="http://schemas.microsoft.com/office/drawing/2014/main" id="{A8BC1C95-67B0-4356-8598-459B8134892D}"/>
              </a:ext>
            </a:extLst>
          </p:cNvPr>
          <p:cNvSpPr>
            <a:spLocks/>
          </p:cNvSpPr>
          <p:nvPr userDrawn="1"/>
        </p:nvSpPr>
        <p:spPr bwMode="auto">
          <a:xfrm>
            <a:off x="9547695" y="2628900"/>
            <a:ext cx="857250" cy="85725"/>
          </a:xfrm>
          <a:custGeom>
            <a:avLst/>
            <a:gdLst>
              <a:gd name="T0" fmla="*/ 11 w 169"/>
              <a:gd name="T1" fmla="*/ 0 h 17"/>
              <a:gd name="T2" fmla="*/ 161 w 169"/>
              <a:gd name="T3" fmla="*/ 0 h 17"/>
              <a:gd name="T4" fmla="*/ 167 w 169"/>
              <a:gd name="T5" fmla="*/ 8 h 17"/>
              <a:gd name="T6" fmla="*/ 157 w 169"/>
              <a:gd name="T7" fmla="*/ 17 h 17"/>
              <a:gd name="T8" fmla="*/ 7 w 169"/>
              <a:gd name="T9" fmla="*/ 17 h 17"/>
              <a:gd name="T10" fmla="*/ 1 w 169"/>
              <a:gd name="T11" fmla="*/ 8 h 17"/>
              <a:gd name="T12" fmla="*/ 11 w 16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69" h="17">
                <a:moveTo>
                  <a:pt x="11" y="0"/>
                </a:moveTo>
                <a:cubicBezTo>
                  <a:pt x="161" y="0"/>
                  <a:pt x="161" y="0"/>
                  <a:pt x="161" y="0"/>
                </a:cubicBezTo>
                <a:cubicBezTo>
                  <a:pt x="166" y="0"/>
                  <a:pt x="169" y="4"/>
                  <a:pt x="167" y="8"/>
                </a:cubicBezTo>
                <a:cubicBezTo>
                  <a:pt x="166" y="13"/>
                  <a:pt x="162" y="17"/>
                  <a:pt x="157" y="17"/>
                </a:cubicBezTo>
                <a:cubicBezTo>
                  <a:pt x="7" y="17"/>
                  <a:pt x="7" y="17"/>
                  <a:pt x="7" y="17"/>
                </a:cubicBezTo>
                <a:cubicBezTo>
                  <a:pt x="2" y="17"/>
                  <a:pt x="0" y="13"/>
                  <a:pt x="1" y="8"/>
                </a:cubicBezTo>
                <a:cubicBezTo>
                  <a:pt x="2" y="4"/>
                  <a:pt x="7" y="0"/>
                  <a:pt x="11"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
            <a:extLst>
              <a:ext uri="{FF2B5EF4-FFF2-40B4-BE49-F238E27FC236}">
                <a16:creationId xmlns:a16="http://schemas.microsoft.com/office/drawing/2014/main" id="{0C2EABF4-2BF7-4F8C-8DB5-ADA8B7B6ED3F}"/>
              </a:ext>
            </a:extLst>
          </p:cNvPr>
          <p:cNvSpPr>
            <a:spLocks/>
          </p:cNvSpPr>
          <p:nvPr userDrawn="1"/>
        </p:nvSpPr>
        <p:spPr bwMode="auto">
          <a:xfrm>
            <a:off x="9492132" y="2892425"/>
            <a:ext cx="857250" cy="80962"/>
          </a:xfrm>
          <a:custGeom>
            <a:avLst/>
            <a:gdLst>
              <a:gd name="T0" fmla="*/ 11 w 169"/>
              <a:gd name="T1" fmla="*/ 0 h 16"/>
              <a:gd name="T2" fmla="*/ 161 w 169"/>
              <a:gd name="T3" fmla="*/ 0 h 16"/>
              <a:gd name="T4" fmla="*/ 167 w 169"/>
              <a:gd name="T5" fmla="*/ 8 h 16"/>
              <a:gd name="T6" fmla="*/ 157 w 169"/>
              <a:gd name="T7" fmla="*/ 16 h 16"/>
              <a:gd name="T8" fmla="*/ 7 w 169"/>
              <a:gd name="T9" fmla="*/ 16 h 16"/>
              <a:gd name="T10" fmla="*/ 1 w 169"/>
              <a:gd name="T11" fmla="*/ 8 h 16"/>
              <a:gd name="T12" fmla="*/ 11 w 1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9" h="16">
                <a:moveTo>
                  <a:pt x="11" y="0"/>
                </a:moveTo>
                <a:cubicBezTo>
                  <a:pt x="161" y="0"/>
                  <a:pt x="161" y="0"/>
                  <a:pt x="161" y="0"/>
                </a:cubicBezTo>
                <a:cubicBezTo>
                  <a:pt x="166" y="0"/>
                  <a:pt x="169" y="4"/>
                  <a:pt x="167" y="8"/>
                </a:cubicBezTo>
                <a:cubicBezTo>
                  <a:pt x="166" y="13"/>
                  <a:pt x="162" y="16"/>
                  <a:pt x="157" y="16"/>
                </a:cubicBezTo>
                <a:cubicBezTo>
                  <a:pt x="7" y="16"/>
                  <a:pt x="7" y="16"/>
                  <a:pt x="7" y="16"/>
                </a:cubicBezTo>
                <a:cubicBezTo>
                  <a:pt x="2" y="16"/>
                  <a:pt x="0" y="13"/>
                  <a:pt x="1" y="8"/>
                </a:cubicBezTo>
                <a:cubicBezTo>
                  <a:pt x="2" y="4"/>
                  <a:pt x="7" y="0"/>
                  <a:pt x="11"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8">
            <a:extLst>
              <a:ext uri="{FF2B5EF4-FFF2-40B4-BE49-F238E27FC236}">
                <a16:creationId xmlns:a16="http://schemas.microsoft.com/office/drawing/2014/main" id="{A58447D5-23BA-4148-BEB4-ADDF1D55CAB3}"/>
              </a:ext>
            </a:extLst>
          </p:cNvPr>
          <p:cNvSpPr>
            <a:spLocks/>
          </p:cNvSpPr>
          <p:nvPr userDrawn="1"/>
        </p:nvSpPr>
        <p:spPr bwMode="auto">
          <a:xfrm>
            <a:off x="9406407" y="3186113"/>
            <a:ext cx="857250" cy="82550"/>
          </a:xfrm>
          <a:custGeom>
            <a:avLst/>
            <a:gdLst>
              <a:gd name="T0" fmla="*/ 11 w 169"/>
              <a:gd name="T1" fmla="*/ 0 h 16"/>
              <a:gd name="T2" fmla="*/ 161 w 169"/>
              <a:gd name="T3" fmla="*/ 0 h 16"/>
              <a:gd name="T4" fmla="*/ 167 w 169"/>
              <a:gd name="T5" fmla="*/ 8 h 16"/>
              <a:gd name="T6" fmla="*/ 157 w 169"/>
              <a:gd name="T7" fmla="*/ 16 h 16"/>
              <a:gd name="T8" fmla="*/ 7 w 169"/>
              <a:gd name="T9" fmla="*/ 16 h 16"/>
              <a:gd name="T10" fmla="*/ 1 w 169"/>
              <a:gd name="T11" fmla="*/ 8 h 16"/>
              <a:gd name="T12" fmla="*/ 11 w 16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9" h="16">
                <a:moveTo>
                  <a:pt x="11" y="0"/>
                </a:moveTo>
                <a:cubicBezTo>
                  <a:pt x="161" y="0"/>
                  <a:pt x="161" y="0"/>
                  <a:pt x="161" y="0"/>
                </a:cubicBezTo>
                <a:cubicBezTo>
                  <a:pt x="166" y="0"/>
                  <a:pt x="169" y="3"/>
                  <a:pt x="167" y="8"/>
                </a:cubicBezTo>
                <a:cubicBezTo>
                  <a:pt x="166" y="12"/>
                  <a:pt x="162" y="16"/>
                  <a:pt x="157" y="16"/>
                </a:cubicBezTo>
                <a:cubicBezTo>
                  <a:pt x="7" y="16"/>
                  <a:pt x="7" y="16"/>
                  <a:pt x="7" y="16"/>
                </a:cubicBezTo>
                <a:cubicBezTo>
                  <a:pt x="2" y="16"/>
                  <a:pt x="0" y="12"/>
                  <a:pt x="1" y="8"/>
                </a:cubicBezTo>
                <a:cubicBezTo>
                  <a:pt x="2" y="3"/>
                  <a:pt x="7" y="0"/>
                  <a:pt x="11"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9">
            <a:extLst>
              <a:ext uri="{FF2B5EF4-FFF2-40B4-BE49-F238E27FC236}">
                <a16:creationId xmlns:a16="http://schemas.microsoft.com/office/drawing/2014/main" id="{6C541F94-7076-49A1-8030-4277B8EB8A25}"/>
              </a:ext>
            </a:extLst>
          </p:cNvPr>
          <p:cNvSpPr>
            <a:spLocks/>
          </p:cNvSpPr>
          <p:nvPr userDrawn="1"/>
        </p:nvSpPr>
        <p:spPr bwMode="auto">
          <a:xfrm>
            <a:off x="9355607" y="3430588"/>
            <a:ext cx="857250" cy="85725"/>
          </a:xfrm>
          <a:custGeom>
            <a:avLst/>
            <a:gdLst>
              <a:gd name="T0" fmla="*/ 12 w 169"/>
              <a:gd name="T1" fmla="*/ 0 h 17"/>
              <a:gd name="T2" fmla="*/ 162 w 169"/>
              <a:gd name="T3" fmla="*/ 0 h 17"/>
              <a:gd name="T4" fmla="*/ 168 w 169"/>
              <a:gd name="T5" fmla="*/ 9 h 17"/>
              <a:gd name="T6" fmla="*/ 158 w 169"/>
              <a:gd name="T7" fmla="*/ 17 h 17"/>
              <a:gd name="T8" fmla="*/ 8 w 169"/>
              <a:gd name="T9" fmla="*/ 17 h 17"/>
              <a:gd name="T10" fmla="*/ 2 w 169"/>
              <a:gd name="T11" fmla="*/ 9 h 17"/>
              <a:gd name="T12" fmla="*/ 12 w 16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69" h="17">
                <a:moveTo>
                  <a:pt x="12" y="0"/>
                </a:moveTo>
                <a:cubicBezTo>
                  <a:pt x="162" y="0"/>
                  <a:pt x="162" y="0"/>
                  <a:pt x="162" y="0"/>
                </a:cubicBezTo>
                <a:cubicBezTo>
                  <a:pt x="167" y="0"/>
                  <a:pt x="169" y="4"/>
                  <a:pt x="168" y="9"/>
                </a:cubicBezTo>
                <a:cubicBezTo>
                  <a:pt x="167" y="13"/>
                  <a:pt x="163" y="17"/>
                  <a:pt x="158" y="17"/>
                </a:cubicBezTo>
                <a:cubicBezTo>
                  <a:pt x="8" y="17"/>
                  <a:pt x="8" y="17"/>
                  <a:pt x="8" y="17"/>
                </a:cubicBezTo>
                <a:cubicBezTo>
                  <a:pt x="3" y="17"/>
                  <a:pt x="0" y="13"/>
                  <a:pt x="2" y="9"/>
                </a:cubicBezTo>
                <a:cubicBezTo>
                  <a:pt x="3" y="4"/>
                  <a:pt x="7" y="0"/>
                  <a:pt x="12"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0">
            <a:extLst>
              <a:ext uri="{FF2B5EF4-FFF2-40B4-BE49-F238E27FC236}">
                <a16:creationId xmlns:a16="http://schemas.microsoft.com/office/drawing/2014/main" id="{73D74E31-4B30-4514-9CD6-C278711C40B3}"/>
              </a:ext>
            </a:extLst>
          </p:cNvPr>
          <p:cNvSpPr>
            <a:spLocks/>
          </p:cNvSpPr>
          <p:nvPr userDrawn="1"/>
        </p:nvSpPr>
        <p:spPr bwMode="auto">
          <a:xfrm>
            <a:off x="8103070" y="3629025"/>
            <a:ext cx="654050" cy="769937"/>
          </a:xfrm>
          <a:custGeom>
            <a:avLst/>
            <a:gdLst>
              <a:gd name="T0" fmla="*/ 129 w 129"/>
              <a:gd name="T1" fmla="*/ 23 h 152"/>
              <a:gd name="T2" fmla="*/ 28 w 129"/>
              <a:gd name="T3" fmla="*/ 152 h 152"/>
              <a:gd name="T4" fmla="*/ 6 w 129"/>
              <a:gd name="T5" fmla="*/ 138 h 152"/>
              <a:gd name="T6" fmla="*/ 4 w 129"/>
              <a:gd name="T7" fmla="*/ 124 h 152"/>
              <a:gd name="T8" fmla="*/ 100 w 129"/>
              <a:gd name="T9" fmla="*/ 0 h 152"/>
              <a:gd name="T10" fmla="*/ 129 w 129"/>
              <a:gd name="T11" fmla="*/ 23 h 152"/>
            </a:gdLst>
            <a:ahLst/>
            <a:cxnLst>
              <a:cxn ang="0">
                <a:pos x="T0" y="T1"/>
              </a:cxn>
              <a:cxn ang="0">
                <a:pos x="T2" y="T3"/>
              </a:cxn>
              <a:cxn ang="0">
                <a:pos x="T4" y="T5"/>
              </a:cxn>
              <a:cxn ang="0">
                <a:pos x="T6" y="T7"/>
              </a:cxn>
              <a:cxn ang="0">
                <a:pos x="T8" y="T9"/>
              </a:cxn>
              <a:cxn ang="0">
                <a:pos x="T10" y="T11"/>
              </a:cxn>
            </a:cxnLst>
            <a:rect l="0" t="0" r="r" b="b"/>
            <a:pathLst>
              <a:path w="129" h="152">
                <a:moveTo>
                  <a:pt x="129" y="23"/>
                </a:moveTo>
                <a:cubicBezTo>
                  <a:pt x="28" y="152"/>
                  <a:pt x="28" y="152"/>
                  <a:pt x="28" y="152"/>
                </a:cubicBezTo>
                <a:cubicBezTo>
                  <a:pt x="28" y="152"/>
                  <a:pt x="11" y="147"/>
                  <a:pt x="6" y="138"/>
                </a:cubicBezTo>
                <a:cubicBezTo>
                  <a:pt x="2" y="130"/>
                  <a:pt x="7" y="127"/>
                  <a:pt x="4" y="124"/>
                </a:cubicBezTo>
                <a:cubicBezTo>
                  <a:pt x="0" y="121"/>
                  <a:pt x="100" y="0"/>
                  <a:pt x="100" y="0"/>
                </a:cubicBezTo>
                <a:lnTo>
                  <a:pt x="129" y="23"/>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1">
            <a:extLst>
              <a:ext uri="{FF2B5EF4-FFF2-40B4-BE49-F238E27FC236}">
                <a16:creationId xmlns:a16="http://schemas.microsoft.com/office/drawing/2014/main" id="{A1F664D3-6103-4D71-9AE7-2ADD8C0275A0}"/>
              </a:ext>
            </a:extLst>
          </p:cNvPr>
          <p:cNvSpPr>
            <a:spLocks/>
          </p:cNvSpPr>
          <p:nvPr userDrawn="1"/>
        </p:nvSpPr>
        <p:spPr bwMode="auto">
          <a:xfrm>
            <a:off x="8599957" y="3608388"/>
            <a:ext cx="166687" cy="152400"/>
          </a:xfrm>
          <a:custGeom>
            <a:avLst/>
            <a:gdLst>
              <a:gd name="T0" fmla="*/ 19 w 33"/>
              <a:gd name="T1" fmla="*/ 6 h 30"/>
              <a:gd name="T2" fmla="*/ 31 w 33"/>
              <a:gd name="T3" fmla="*/ 25 h 30"/>
              <a:gd name="T4" fmla="*/ 14 w 33"/>
              <a:gd name="T5" fmla="*/ 23 h 30"/>
              <a:gd name="T6" fmla="*/ 1 w 33"/>
              <a:gd name="T7" fmla="*/ 5 h 30"/>
              <a:gd name="T8" fmla="*/ 19 w 33"/>
              <a:gd name="T9" fmla="*/ 6 h 30"/>
            </a:gdLst>
            <a:ahLst/>
            <a:cxnLst>
              <a:cxn ang="0">
                <a:pos x="T0" y="T1"/>
              </a:cxn>
              <a:cxn ang="0">
                <a:pos x="T2" y="T3"/>
              </a:cxn>
              <a:cxn ang="0">
                <a:pos x="T4" y="T5"/>
              </a:cxn>
              <a:cxn ang="0">
                <a:pos x="T6" y="T7"/>
              </a:cxn>
              <a:cxn ang="0">
                <a:pos x="T8" y="T9"/>
              </a:cxn>
            </a:cxnLst>
            <a:rect l="0" t="0" r="r" b="b"/>
            <a:pathLst>
              <a:path w="33" h="30">
                <a:moveTo>
                  <a:pt x="19" y="6"/>
                </a:moveTo>
                <a:cubicBezTo>
                  <a:pt x="27" y="12"/>
                  <a:pt x="33" y="20"/>
                  <a:pt x="31" y="25"/>
                </a:cubicBezTo>
                <a:cubicBezTo>
                  <a:pt x="30" y="30"/>
                  <a:pt x="22" y="29"/>
                  <a:pt x="14" y="23"/>
                </a:cubicBezTo>
                <a:cubicBezTo>
                  <a:pt x="5" y="18"/>
                  <a:pt x="0" y="9"/>
                  <a:pt x="1" y="5"/>
                </a:cubicBezTo>
                <a:cubicBezTo>
                  <a:pt x="3" y="0"/>
                  <a:pt x="11" y="1"/>
                  <a:pt x="19" y="6"/>
                </a:cubicBez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2">
            <a:extLst>
              <a:ext uri="{FF2B5EF4-FFF2-40B4-BE49-F238E27FC236}">
                <a16:creationId xmlns:a16="http://schemas.microsoft.com/office/drawing/2014/main" id="{2224E92E-097D-4CBF-8CD6-12DAA0538AC2}"/>
              </a:ext>
            </a:extLst>
          </p:cNvPr>
          <p:cNvSpPr>
            <a:spLocks/>
          </p:cNvSpPr>
          <p:nvPr userDrawn="1"/>
        </p:nvSpPr>
        <p:spPr bwMode="auto">
          <a:xfrm>
            <a:off x="8620595" y="3638550"/>
            <a:ext cx="136525" cy="115887"/>
          </a:xfrm>
          <a:custGeom>
            <a:avLst/>
            <a:gdLst>
              <a:gd name="T0" fmla="*/ 26 w 27"/>
              <a:gd name="T1" fmla="*/ 21 h 23"/>
              <a:gd name="T2" fmla="*/ 27 w 27"/>
              <a:gd name="T3" fmla="*/ 20 h 23"/>
              <a:gd name="T4" fmla="*/ 27 w 27"/>
              <a:gd name="T5" fmla="*/ 20 h 23"/>
              <a:gd name="T6" fmla="*/ 8 w 27"/>
              <a:gd name="T7" fmla="*/ 2 h 23"/>
              <a:gd name="T8" fmla="*/ 7 w 27"/>
              <a:gd name="T9" fmla="*/ 2 h 23"/>
              <a:gd name="T10" fmla="*/ 0 w 27"/>
              <a:gd name="T11" fmla="*/ 9 h 23"/>
              <a:gd name="T12" fmla="*/ 10 w 27"/>
              <a:gd name="T13" fmla="*/ 17 h 23"/>
              <a:gd name="T14" fmla="*/ 26 w 27"/>
              <a:gd name="T15" fmla="*/ 2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3">
                <a:moveTo>
                  <a:pt x="26" y="21"/>
                </a:moveTo>
                <a:cubicBezTo>
                  <a:pt x="27" y="20"/>
                  <a:pt x="27" y="20"/>
                  <a:pt x="27" y="20"/>
                </a:cubicBezTo>
                <a:cubicBezTo>
                  <a:pt x="27" y="20"/>
                  <a:pt x="27" y="20"/>
                  <a:pt x="27" y="20"/>
                </a:cubicBezTo>
                <a:cubicBezTo>
                  <a:pt x="25" y="11"/>
                  <a:pt x="11" y="0"/>
                  <a:pt x="8" y="2"/>
                </a:cubicBezTo>
                <a:cubicBezTo>
                  <a:pt x="7" y="2"/>
                  <a:pt x="7" y="2"/>
                  <a:pt x="7" y="2"/>
                </a:cubicBezTo>
                <a:cubicBezTo>
                  <a:pt x="6" y="4"/>
                  <a:pt x="2" y="7"/>
                  <a:pt x="0" y="9"/>
                </a:cubicBezTo>
                <a:cubicBezTo>
                  <a:pt x="3" y="12"/>
                  <a:pt x="6" y="15"/>
                  <a:pt x="10" y="17"/>
                </a:cubicBezTo>
                <a:cubicBezTo>
                  <a:pt x="16" y="22"/>
                  <a:pt x="23" y="23"/>
                  <a:pt x="26" y="21"/>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a:extLst>
              <a:ext uri="{FF2B5EF4-FFF2-40B4-BE49-F238E27FC236}">
                <a16:creationId xmlns:a16="http://schemas.microsoft.com/office/drawing/2014/main" id="{1563B96A-9D38-4A67-A91F-A9103512FD50}"/>
              </a:ext>
            </a:extLst>
          </p:cNvPr>
          <p:cNvSpPr>
            <a:spLocks/>
          </p:cNvSpPr>
          <p:nvPr userDrawn="1"/>
        </p:nvSpPr>
        <p:spPr bwMode="auto">
          <a:xfrm>
            <a:off x="8620595" y="3648075"/>
            <a:ext cx="95250" cy="96837"/>
          </a:xfrm>
          <a:custGeom>
            <a:avLst/>
            <a:gdLst>
              <a:gd name="T0" fmla="*/ 19 w 19"/>
              <a:gd name="T1" fmla="*/ 12 h 19"/>
              <a:gd name="T2" fmla="*/ 7 w 19"/>
              <a:gd name="T3" fmla="*/ 0 h 19"/>
              <a:gd name="T4" fmla="*/ 0 w 19"/>
              <a:gd name="T5" fmla="*/ 7 h 19"/>
              <a:gd name="T6" fmla="*/ 10 w 19"/>
              <a:gd name="T7" fmla="*/ 15 h 19"/>
              <a:gd name="T8" fmla="*/ 16 w 19"/>
              <a:gd name="T9" fmla="*/ 19 h 19"/>
              <a:gd name="T10" fmla="*/ 19 w 19"/>
              <a:gd name="T11" fmla="*/ 13 h 19"/>
              <a:gd name="T12" fmla="*/ 19 w 19"/>
              <a:gd name="T13" fmla="*/ 12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19" y="12"/>
                </a:moveTo>
                <a:cubicBezTo>
                  <a:pt x="15" y="11"/>
                  <a:pt x="9" y="4"/>
                  <a:pt x="7" y="0"/>
                </a:cubicBezTo>
                <a:cubicBezTo>
                  <a:pt x="0" y="7"/>
                  <a:pt x="0" y="7"/>
                  <a:pt x="0" y="7"/>
                </a:cubicBezTo>
                <a:cubicBezTo>
                  <a:pt x="3" y="10"/>
                  <a:pt x="6" y="13"/>
                  <a:pt x="10" y="15"/>
                </a:cubicBezTo>
                <a:cubicBezTo>
                  <a:pt x="12" y="17"/>
                  <a:pt x="14" y="18"/>
                  <a:pt x="16" y="19"/>
                </a:cubicBezTo>
                <a:cubicBezTo>
                  <a:pt x="19" y="13"/>
                  <a:pt x="19" y="13"/>
                  <a:pt x="19" y="13"/>
                </a:cubicBezTo>
                <a:lnTo>
                  <a:pt x="19" y="12"/>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a:extLst>
              <a:ext uri="{FF2B5EF4-FFF2-40B4-BE49-F238E27FC236}">
                <a16:creationId xmlns:a16="http://schemas.microsoft.com/office/drawing/2014/main" id="{D9A097D1-5003-47C9-ACE6-C1E90FC2511E}"/>
              </a:ext>
            </a:extLst>
          </p:cNvPr>
          <p:cNvSpPr>
            <a:spLocks/>
          </p:cNvSpPr>
          <p:nvPr userDrawn="1"/>
        </p:nvSpPr>
        <p:spPr bwMode="auto">
          <a:xfrm>
            <a:off x="8010995" y="3552825"/>
            <a:ext cx="466725" cy="852487"/>
          </a:xfrm>
          <a:custGeom>
            <a:avLst/>
            <a:gdLst>
              <a:gd name="T0" fmla="*/ 92 w 92"/>
              <a:gd name="T1" fmla="*/ 14 h 168"/>
              <a:gd name="T2" fmla="*/ 36 w 92"/>
              <a:gd name="T3" fmla="*/ 167 h 168"/>
              <a:gd name="T4" fmla="*/ 12 w 92"/>
              <a:gd name="T5" fmla="*/ 161 h 168"/>
              <a:gd name="T6" fmla="*/ 5 w 92"/>
              <a:gd name="T7" fmla="*/ 148 h 168"/>
              <a:gd name="T8" fmla="*/ 58 w 92"/>
              <a:gd name="T9" fmla="*/ 0 h 168"/>
              <a:gd name="T10" fmla="*/ 92 w 92"/>
              <a:gd name="T11" fmla="*/ 14 h 168"/>
            </a:gdLst>
            <a:ahLst/>
            <a:cxnLst>
              <a:cxn ang="0">
                <a:pos x="T0" y="T1"/>
              </a:cxn>
              <a:cxn ang="0">
                <a:pos x="T2" y="T3"/>
              </a:cxn>
              <a:cxn ang="0">
                <a:pos x="T4" y="T5"/>
              </a:cxn>
              <a:cxn ang="0">
                <a:pos x="T6" y="T7"/>
              </a:cxn>
              <a:cxn ang="0">
                <a:pos x="T8" y="T9"/>
              </a:cxn>
              <a:cxn ang="0">
                <a:pos x="T10" y="T11"/>
              </a:cxn>
            </a:cxnLst>
            <a:rect l="0" t="0" r="r" b="b"/>
            <a:pathLst>
              <a:path w="92" h="168">
                <a:moveTo>
                  <a:pt x="92" y="14"/>
                </a:moveTo>
                <a:cubicBezTo>
                  <a:pt x="36" y="167"/>
                  <a:pt x="36" y="167"/>
                  <a:pt x="36" y="167"/>
                </a:cubicBezTo>
                <a:cubicBezTo>
                  <a:pt x="36" y="167"/>
                  <a:pt x="18" y="168"/>
                  <a:pt x="12" y="161"/>
                </a:cubicBezTo>
                <a:cubicBezTo>
                  <a:pt x="5" y="154"/>
                  <a:pt x="9" y="150"/>
                  <a:pt x="5" y="148"/>
                </a:cubicBezTo>
                <a:cubicBezTo>
                  <a:pt x="0" y="147"/>
                  <a:pt x="58" y="0"/>
                  <a:pt x="58" y="0"/>
                </a:cubicBezTo>
                <a:lnTo>
                  <a:pt x="92" y="1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a:extLst>
              <a:ext uri="{FF2B5EF4-FFF2-40B4-BE49-F238E27FC236}">
                <a16:creationId xmlns:a16="http://schemas.microsoft.com/office/drawing/2014/main" id="{1F094379-775B-46DD-87F3-8C97C071A033}"/>
              </a:ext>
            </a:extLst>
          </p:cNvPr>
          <p:cNvSpPr>
            <a:spLocks/>
          </p:cNvSpPr>
          <p:nvPr userDrawn="1"/>
        </p:nvSpPr>
        <p:spPr bwMode="auto">
          <a:xfrm>
            <a:off x="8306270" y="3527425"/>
            <a:ext cx="176212" cy="115887"/>
          </a:xfrm>
          <a:custGeom>
            <a:avLst/>
            <a:gdLst>
              <a:gd name="T0" fmla="*/ 17 w 35"/>
              <a:gd name="T1" fmla="*/ 3 h 23"/>
              <a:gd name="T2" fmla="*/ 35 w 35"/>
              <a:gd name="T3" fmla="*/ 17 h 23"/>
              <a:gd name="T4" fmla="*/ 17 w 35"/>
              <a:gd name="T5" fmla="*/ 21 h 23"/>
              <a:gd name="T6" fmla="*/ 0 w 35"/>
              <a:gd name="T7" fmla="*/ 7 h 23"/>
              <a:gd name="T8" fmla="*/ 17 w 35"/>
              <a:gd name="T9" fmla="*/ 3 h 23"/>
            </a:gdLst>
            <a:ahLst/>
            <a:cxnLst>
              <a:cxn ang="0">
                <a:pos x="T0" y="T1"/>
              </a:cxn>
              <a:cxn ang="0">
                <a:pos x="T2" y="T3"/>
              </a:cxn>
              <a:cxn ang="0">
                <a:pos x="T4" y="T5"/>
              </a:cxn>
              <a:cxn ang="0">
                <a:pos x="T6" y="T7"/>
              </a:cxn>
              <a:cxn ang="0">
                <a:pos x="T8" y="T9"/>
              </a:cxn>
            </a:cxnLst>
            <a:rect l="0" t="0" r="r" b="b"/>
            <a:pathLst>
              <a:path w="35" h="23">
                <a:moveTo>
                  <a:pt x="17" y="3"/>
                </a:moveTo>
                <a:cubicBezTo>
                  <a:pt x="27" y="6"/>
                  <a:pt x="35" y="12"/>
                  <a:pt x="35" y="17"/>
                </a:cubicBezTo>
                <a:cubicBezTo>
                  <a:pt x="35" y="22"/>
                  <a:pt x="27" y="23"/>
                  <a:pt x="17" y="21"/>
                </a:cubicBezTo>
                <a:cubicBezTo>
                  <a:pt x="7" y="18"/>
                  <a:pt x="0" y="12"/>
                  <a:pt x="0" y="7"/>
                </a:cubicBezTo>
                <a:cubicBezTo>
                  <a:pt x="0" y="2"/>
                  <a:pt x="7" y="0"/>
                  <a:pt x="17" y="3"/>
                </a:cubicBez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a:extLst>
              <a:ext uri="{FF2B5EF4-FFF2-40B4-BE49-F238E27FC236}">
                <a16:creationId xmlns:a16="http://schemas.microsoft.com/office/drawing/2014/main" id="{F30F8BFD-808E-4BCD-936D-83371A38A46E}"/>
              </a:ext>
            </a:extLst>
          </p:cNvPr>
          <p:cNvSpPr>
            <a:spLocks/>
          </p:cNvSpPr>
          <p:nvPr userDrawn="1"/>
        </p:nvSpPr>
        <p:spPr bwMode="auto">
          <a:xfrm>
            <a:off x="8336432" y="3541713"/>
            <a:ext cx="146050" cy="101600"/>
          </a:xfrm>
          <a:custGeom>
            <a:avLst/>
            <a:gdLst>
              <a:gd name="T0" fmla="*/ 28 w 29"/>
              <a:gd name="T1" fmla="*/ 16 h 20"/>
              <a:gd name="T2" fmla="*/ 28 w 29"/>
              <a:gd name="T3" fmla="*/ 15 h 20"/>
              <a:gd name="T4" fmla="*/ 29 w 29"/>
              <a:gd name="T5" fmla="*/ 14 h 20"/>
              <a:gd name="T6" fmla="*/ 4 w 29"/>
              <a:gd name="T7" fmla="*/ 4 h 20"/>
              <a:gd name="T8" fmla="*/ 4 w 29"/>
              <a:gd name="T9" fmla="*/ 4 h 20"/>
              <a:gd name="T10" fmla="*/ 0 w 29"/>
              <a:gd name="T11" fmla="*/ 12 h 20"/>
              <a:gd name="T12" fmla="*/ 11 w 29"/>
              <a:gd name="T13" fmla="*/ 18 h 20"/>
              <a:gd name="T14" fmla="*/ 28 w 29"/>
              <a:gd name="T15" fmla="*/ 16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0">
                <a:moveTo>
                  <a:pt x="28" y="16"/>
                </a:moveTo>
                <a:cubicBezTo>
                  <a:pt x="28" y="15"/>
                  <a:pt x="28" y="15"/>
                  <a:pt x="28" y="15"/>
                </a:cubicBezTo>
                <a:cubicBezTo>
                  <a:pt x="28" y="15"/>
                  <a:pt x="29" y="14"/>
                  <a:pt x="29" y="14"/>
                </a:cubicBezTo>
                <a:cubicBezTo>
                  <a:pt x="24" y="6"/>
                  <a:pt x="7" y="0"/>
                  <a:pt x="4" y="4"/>
                </a:cubicBezTo>
                <a:cubicBezTo>
                  <a:pt x="4" y="4"/>
                  <a:pt x="4" y="4"/>
                  <a:pt x="4" y="4"/>
                </a:cubicBezTo>
                <a:cubicBezTo>
                  <a:pt x="3" y="6"/>
                  <a:pt x="1" y="10"/>
                  <a:pt x="0" y="12"/>
                </a:cubicBezTo>
                <a:cubicBezTo>
                  <a:pt x="3" y="14"/>
                  <a:pt x="7" y="16"/>
                  <a:pt x="11" y="18"/>
                </a:cubicBezTo>
                <a:cubicBezTo>
                  <a:pt x="19" y="20"/>
                  <a:pt x="25" y="19"/>
                  <a:pt x="28" y="16"/>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a:extLst>
              <a:ext uri="{FF2B5EF4-FFF2-40B4-BE49-F238E27FC236}">
                <a16:creationId xmlns:a16="http://schemas.microsoft.com/office/drawing/2014/main" id="{43EBF831-95AA-447C-A7B8-EE2CDCDE901C}"/>
              </a:ext>
            </a:extLst>
          </p:cNvPr>
          <p:cNvSpPr>
            <a:spLocks/>
          </p:cNvSpPr>
          <p:nvPr userDrawn="1"/>
        </p:nvSpPr>
        <p:spPr bwMode="auto">
          <a:xfrm>
            <a:off x="8336432" y="3562350"/>
            <a:ext cx="96837" cy="76200"/>
          </a:xfrm>
          <a:custGeom>
            <a:avLst/>
            <a:gdLst>
              <a:gd name="T0" fmla="*/ 19 w 19"/>
              <a:gd name="T1" fmla="*/ 8 h 15"/>
              <a:gd name="T2" fmla="*/ 4 w 19"/>
              <a:gd name="T3" fmla="*/ 0 h 15"/>
              <a:gd name="T4" fmla="*/ 0 w 19"/>
              <a:gd name="T5" fmla="*/ 8 h 15"/>
              <a:gd name="T6" fmla="*/ 11 w 19"/>
              <a:gd name="T7" fmla="*/ 14 h 15"/>
              <a:gd name="T8" fmla="*/ 18 w 19"/>
              <a:gd name="T9" fmla="*/ 15 h 15"/>
              <a:gd name="T10" fmla="*/ 19 w 19"/>
              <a:gd name="T11" fmla="*/ 8 h 15"/>
            </a:gdLst>
            <a:ahLst/>
            <a:cxnLst>
              <a:cxn ang="0">
                <a:pos x="T0" y="T1"/>
              </a:cxn>
              <a:cxn ang="0">
                <a:pos x="T2" y="T3"/>
              </a:cxn>
              <a:cxn ang="0">
                <a:pos x="T4" y="T5"/>
              </a:cxn>
              <a:cxn ang="0">
                <a:pos x="T6" y="T7"/>
              </a:cxn>
              <a:cxn ang="0">
                <a:pos x="T8" y="T9"/>
              </a:cxn>
              <a:cxn ang="0">
                <a:pos x="T10" y="T11"/>
              </a:cxn>
            </a:cxnLst>
            <a:rect l="0" t="0" r="r" b="b"/>
            <a:pathLst>
              <a:path w="19" h="15">
                <a:moveTo>
                  <a:pt x="19" y="8"/>
                </a:moveTo>
                <a:cubicBezTo>
                  <a:pt x="15" y="8"/>
                  <a:pt x="7" y="3"/>
                  <a:pt x="4" y="0"/>
                </a:cubicBezTo>
                <a:cubicBezTo>
                  <a:pt x="0" y="8"/>
                  <a:pt x="0" y="8"/>
                  <a:pt x="0" y="8"/>
                </a:cubicBezTo>
                <a:cubicBezTo>
                  <a:pt x="3" y="10"/>
                  <a:pt x="7" y="12"/>
                  <a:pt x="11" y="14"/>
                </a:cubicBezTo>
                <a:cubicBezTo>
                  <a:pt x="13" y="14"/>
                  <a:pt x="16" y="15"/>
                  <a:pt x="18" y="15"/>
                </a:cubicBezTo>
                <a:cubicBezTo>
                  <a:pt x="19" y="8"/>
                  <a:pt x="19" y="8"/>
                  <a:pt x="19" y="8"/>
                </a:cubicBez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a:extLst>
              <a:ext uri="{FF2B5EF4-FFF2-40B4-BE49-F238E27FC236}">
                <a16:creationId xmlns:a16="http://schemas.microsoft.com/office/drawing/2014/main" id="{7911A5FB-F429-4440-B7E3-CC6387CBED21}"/>
              </a:ext>
            </a:extLst>
          </p:cNvPr>
          <p:cNvSpPr>
            <a:spLocks/>
          </p:cNvSpPr>
          <p:nvPr userDrawn="1"/>
        </p:nvSpPr>
        <p:spPr bwMode="auto">
          <a:xfrm>
            <a:off x="7518870" y="3876675"/>
            <a:ext cx="436562" cy="249237"/>
          </a:xfrm>
          <a:custGeom>
            <a:avLst/>
            <a:gdLst>
              <a:gd name="T0" fmla="*/ 0 w 86"/>
              <a:gd name="T1" fmla="*/ 37 h 49"/>
              <a:gd name="T2" fmla="*/ 56 w 86"/>
              <a:gd name="T3" fmla="*/ 10 h 49"/>
              <a:gd name="T4" fmla="*/ 68 w 86"/>
              <a:gd name="T5" fmla="*/ 1 h 49"/>
              <a:gd name="T6" fmla="*/ 86 w 86"/>
              <a:gd name="T7" fmla="*/ 49 h 49"/>
              <a:gd name="T8" fmla="*/ 0 w 86"/>
              <a:gd name="T9" fmla="*/ 37 h 49"/>
            </a:gdLst>
            <a:ahLst/>
            <a:cxnLst>
              <a:cxn ang="0">
                <a:pos x="T0" y="T1"/>
              </a:cxn>
              <a:cxn ang="0">
                <a:pos x="T2" y="T3"/>
              </a:cxn>
              <a:cxn ang="0">
                <a:pos x="T4" y="T5"/>
              </a:cxn>
              <a:cxn ang="0">
                <a:pos x="T6" y="T7"/>
              </a:cxn>
              <a:cxn ang="0">
                <a:pos x="T8" y="T9"/>
              </a:cxn>
            </a:cxnLst>
            <a:rect l="0" t="0" r="r" b="b"/>
            <a:pathLst>
              <a:path w="86" h="49">
                <a:moveTo>
                  <a:pt x="0" y="37"/>
                </a:moveTo>
                <a:cubicBezTo>
                  <a:pt x="1" y="37"/>
                  <a:pt x="48" y="14"/>
                  <a:pt x="56" y="10"/>
                </a:cubicBezTo>
                <a:cubicBezTo>
                  <a:pt x="63" y="6"/>
                  <a:pt x="69" y="0"/>
                  <a:pt x="68" y="1"/>
                </a:cubicBezTo>
                <a:cubicBezTo>
                  <a:pt x="68" y="2"/>
                  <a:pt x="86" y="49"/>
                  <a:pt x="86" y="49"/>
                </a:cubicBez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a:extLst>
              <a:ext uri="{FF2B5EF4-FFF2-40B4-BE49-F238E27FC236}">
                <a16:creationId xmlns:a16="http://schemas.microsoft.com/office/drawing/2014/main" id="{5048BCDF-3D91-4D41-A9D1-5C655586360D}"/>
              </a:ext>
            </a:extLst>
          </p:cNvPr>
          <p:cNvSpPr>
            <a:spLocks/>
          </p:cNvSpPr>
          <p:nvPr userDrawn="1"/>
        </p:nvSpPr>
        <p:spPr bwMode="auto">
          <a:xfrm>
            <a:off x="7488707" y="3927475"/>
            <a:ext cx="665162" cy="635000"/>
          </a:xfrm>
          <a:custGeom>
            <a:avLst/>
            <a:gdLst>
              <a:gd name="T0" fmla="*/ 131 w 131"/>
              <a:gd name="T1" fmla="*/ 118 h 125"/>
              <a:gd name="T2" fmla="*/ 105 w 131"/>
              <a:gd name="T3" fmla="*/ 40 h 125"/>
              <a:gd name="T4" fmla="*/ 109 w 131"/>
              <a:gd name="T5" fmla="*/ 36 h 125"/>
              <a:gd name="T6" fmla="*/ 99 w 131"/>
              <a:gd name="T7" fmla="*/ 8 h 125"/>
              <a:gd name="T8" fmla="*/ 94 w 131"/>
              <a:gd name="T9" fmla="*/ 8 h 125"/>
              <a:gd name="T10" fmla="*/ 92 w 131"/>
              <a:gd name="T11" fmla="*/ 0 h 125"/>
              <a:gd name="T12" fmla="*/ 0 w 131"/>
              <a:gd name="T13" fmla="*/ 27 h 125"/>
              <a:gd name="T14" fmla="*/ 32 w 131"/>
              <a:gd name="T15" fmla="*/ 124 h 125"/>
              <a:gd name="T16" fmla="*/ 131 w 131"/>
              <a:gd name="T17" fmla="*/ 11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5">
                <a:moveTo>
                  <a:pt x="131" y="118"/>
                </a:moveTo>
                <a:cubicBezTo>
                  <a:pt x="129" y="113"/>
                  <a:pt x="116" y="72"/>
                  <a:pt x="105" y="40"/>
                </a:cubicBezTo>
                <a:cubicBezTo>
                  <a:pt x="107" y="38"/>
                  <a:pt x="109" y="36"/>
                  <a:pt x="109" y="36"/>
                </a:cubicBezTo>
                <a:cubicBezTo>
                  <a:pt x="109" y="36"/>
                  <a:pt x="100" y="9"/>
                  <a:pt x="99" y="8"/>
                </a:cubicBezTo>
                <a:cubicBezTo>
                  <a:pt x="99" y="8"/>
                  <a:pt x="97" y="8"/>
                  <a:pt x="94" y="8"/>
                </a:cubicBezTo>
                <a:cubicBezTo>
                  <a:pt x="92" y="0"/>
                  <a:pt x="92" y="0"/>
                  <a:pt x="92" y="0"/>
                </a:cubicBezTo>
                <a:cubicBezTo>
                  <a:pt x="0" y="27"/>
                  <a:pt x="0" y="27"/>
                  <a:pt x="0" y="27"/>
                </a:cubicBezTo>
                <a:cubicBezTo>
                  <a:pt x="0" y="27"/>
                  <a:pt x="31" y="125"/>
                  <a:pt x="32" y="124"/>
                </a:cubicBezTo>
                <a:cubicBezTo>
                  <a:pt x="33" y="124"/>
                  <a:pt x="131" y="118"/>
                  <a:pt x="131" y="118"/>
                </a:cubicBezTo>
                <a:close/>
              </a:path>
            </a:pathLst>
          </a:custGeom>
          <a:solidFill>
            <a:srgbClr val="54A1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a:extLst>
              <a:ext uri="{FF2B5EF4-FFF2-40B4-BE49-F238E27FC236}">
                <a16:creationId xmlns:a16="http://schemas.microsoft.com/office/drawing/2014/main" id="{B8CAB7E1-D393-4236-9B65-9F4411EA1182}"/>
              </a:ext>
            </a:extLst>
          </p:cNvPr>
          <p:cNvSpPr>
            <a:spLocks/>
          </p:cNvSpPr>
          <p:nvPr userDrawn="1"/>
        </p:nvSpPr>
        <p:spPr bwMode="auto">
          <a:xfrm>
            <a:off x="7890345" y="4013200"/>
            <a:ext cx="455612" cy="411162"/>
          </a:xfrm>
          <a:custGeom>
            <a:avLst/>
            <a:gdLst>
              <a:gd name="T0" fmla="*/ 13 w 90"/>
              <a:gd name="T1" fmla="*/ 55 h 81"/>
              <a:gd name="T2" fmla="*/ 0 w 90"/>
              <a:gd name="T3" fmla="*/ 18 h 81"/>
              <a:gd name="T4" fmla="*/ 74 w 90"/>
              <a:gd name="T5" fmla="*/ 0 h 81"/>
              <a:gd name="T6" fmla="*/ 87 w 90"/>
              <a:gd name="T7" fmla="*/ 63 h 81"/>
              <a:gd name="T8" fmla="*/ 26 w 90"/>
              <a:gd name="T9" fmla="*/ 81 h 81"/>
              <a:gd name="T10" fmla="*/ 13 w 90"/>
              <a:gd name="T11" fmla="*/ 55 h 81"/>
            </a:gdLst>
            <a:ahLst/>
            <a:cxnLst>
              <a:cxn ang="0">
                <a:pos x="T0" y="T1"/>
              </a:cxn>
              <a:cxn ang="0">
                <a:pos x="T2" y="T3"/>
              </a:cxn>
              <a:cxn ang="0">
                <a:pos x="T4" y="T5"/>
              </a:cxn>
              <a:cxn ang="0">
                <a:pos x="T6" y="T7"/>
              </a:cxn>
              <a:cxn ang="0">
                <a:pos x="T8" y="T9"/>
              </a:cxn>
              <a:cxn ang="0">
                <a:pos x="T10" y="T11"/>
              </a:cxn>
            </a:cxnLst>
            <a:rect l="0" t="0" r="r" b="b"/>
            <a:pathLst>
              <a:path w="90" h="81">
                <a:moveTo>
                  <a:pt x="13" y="55"/>
                </a:moveTo>
                <a:cubicBezTo>
                  <a:pt x="10" y="45"/>
                  <a:pt x="0" y="18"/>
                  <a:pt x="0" y="18"/>
                </a:cubicBezTo>
                <a:cubicBezTo>
                  <a:pt x="74" y="0"/>
                  <a:pt x="74" y="0"/>
                  <a:pt x="74" y="0"/>
                </a:cubicBezTo>
                <a:cubicBezTo>
                  <a:pt x="74" y="0"/>
                  <a:pt x="85" y="64"/>
                  <a:pt x="87" y="63"/>
                </a:cubicBezTo>
                <a:cubicBezTo>
                  <a:pt x="90" y="61"/>
                  <a:pt x="26" y="81"/>
                  <a:pt x="26" y="81"/>
                </a:cubicBezTo>
                <a:lnTo>
                  <a:pt x="13"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a:extLst>
              <a:ext uri="{FF2B5EF4-FFF2-40B4-BE49-F238E27FC236}">
                <a16:creationId xmlns:a16="http://schemas.microsoft.com/office/drawing/2014/main" id="{6D5B533C-273D-4BF6-88F7-3282BD951C46}"/>
              </a:ext>
            </a:extLst>
          </p:cNvPr>
          <p:cNvSpPr>
            <a:spLocks/>
          </p:cNvSpPr>
          <p:nvPr userDrawn="1"/>
        </p:nvSpPr>
        <p:spPr bwMode="auto">
          <a:xfrm>
            <a:off x="7601420" y="4019550"/>
            <a:ext cx="668337" cy="633412"/>
          </a:xfrm>
          <a:custGeom>
            <a:avLst/>
            <a:gdLst>
              <a:gd name="T0" fmla="*/ 0 w 132"/>
              <a:gd name="T1" fmla="*/ 119 h 125"/>
              <a:gd name="T2" fmla="*/ 26 w 132"/>
              <a:gd name="T3" fmla="*/ 41 h 125"/>
              <a:gd name="T4" fmla="*/ 22 w 132"/>
              <a:gd name="T5" fmla="*/ 36 h 125"/>
              <a:gd name="T6" fmla="*/ 32 w 132"/>
              <a:gd name="T7" fmla="*/ 8 h 125"/>
              <a:gd name="T8" fmla="*/ 37 w 132"/>
              <a:gd name="T9" fmla="*/ 8 h 125"/>
              <a:gd name="T10" fmla="*/ 40 w 132"/>
              <a:gd name="T11" fmla="*/ 0 h 125"/>
              <a:gd name="T12" fmla="*/ 132 w 132"/>
              <a:gd name="T13" fmla="*/ 27 h 125"/>
              <a:gd name="T14" fmla="*/ 99 w 132"/>
              <a:gd name="T15" fmla="*/ 125 h 125"/>
              <a:gd name="T16" fmla="*/ 0 w 132"/>
              <a:gd name="T17" fmla="*/ 11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25">
                <a:moveTo>
                  <a:pt x="0" y="119"/>
                </a:moveTo>
                <a:cubicBezTo>
                  <a:pt x="3" y="113"/>
                  <a:pt x="16" y="73"/>
                  <a:pt x="26" y="41"/>
                </a:cubicBezTo>
                <a:cubicBezTo>
                  <a:pt x="24" y="39"/>
                  <a:pt x="22" y="36"/>
                  <a:pt x="22" y="36"/>
                </a:cubicBezTo>
                <a:cubicBezTo>
                  <a:pt x="22" y="36"/>
                  <a:pt x="31" y="9"/>
                  <a:pt x="32" y="8"/>
                </a:cubicBezTo>
                <a:cubicBezTo>
                  <a:pt x="33" y="8"/>
                  <a:pt x="35" y="8"/>
                  <a:pt x="37" y="8"/>
                </a:cubicBezTo>
                <a:cubicBezTo>
                  <a:pt x="40" y="0"/>
                  <a:pt x="40" y="0"/>
                  <a:pt x="40" y="0"/>
                </a:cubicBezTo>
                <a:cubicBezTo>
                  <a:pt x="132" y="27"/>
                  <a:pt x="132" y="27"/>
                  <a:pt x="132" y="27"/>
                </a:cubicBezTo>
                <a:cubicBezTo>
                  <a:pt x="132" y="27"/>
                  <a:pt x="100" y="125"/>
                  <a:pt x="99" y="125"/>
                </a:cubicBezTo>
                <a:cubicBezTo>
                  <a:pt x="99" y="124"/>
                  <a:pt x="0" y="119"/>
                  <a:pt x="0" y="119"/>
                </a:cubicBezTo>
                <a:close/>
              </a:path>
            </a:pathLst>
          </a:custGeom>
          <a:solidFill>
            <a:srgbClr val="F8A9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a:extLst>
              <a:ext uri="{FF2B5EF4-FFF2-40B4-BE49-F238E27FC236}">
                <a16:creationId xmlns:a16="http://schemas.microsoft.com/office/drawing/2014/main" id="{4397D70E-585B-4971-966B-B59A625670CA}"/>
              </a:ext>
            </a:extLst>
          </p:cNvPr>
          <p:cNvSpPr>
            <a:spLocks/>
          </p:cNvSpPr>
          <p:nvPr userDrawn="1"/>
        </p:nvSpPr>
        <p:spPr bwMode="auto">
          <a:xfrm>
            <a:off x="8320557" y="3983038"/>
            <a:ext cx="411162" cy="239712"/>
          </a:xfrm>
          <a:custGeom>
            <a:avLst/>
            <a:gdLst>
              <a:gd name="T0" fmla="*/ 74 w 81"/>
              <a:gd name="T1" fmla="*/ 47 h 47"/>
              <a:gd name="T2" fmla="*/ 81 w 81"/>
              <a:gd name="T3" fmla="*/ 29 h 47"/>
              <a:gd name="T4" fmla="*/ 10 w 81"/>
              <a:gd name="T5" fmla="*/ 0 h 47"/>
              <a:gd name="T6" fmla="*/ 0 w 81"/>
              <a:gd name="T7" fmla="*/ 40 h 47"/>
              <a:gd name="T8" fmla="*/ 74 w 81"/>
              <a:gd name="T9" fmla="*/ 47 h 47"/>
            </a:gdLst>
            <a:ahLst/>
            <a:cxnLst>
              <a:cxn ang="0">
                <a:pos x="T0" y="T1"/>
              </a:cxn>
              <a:cxn ang="0">
                <a:pos x="T2" y="T3"/>
              </a:cxn>
              <a:cxn ang="0">
                <a:pos x="T4" y="T5"/>
              </a:cxn>
              <a:cxn ang="0">
                <a:pos x="T6" y="T7"/>
              </a:cxn>
              <a:cxn ang="0">
                <a:pos x="T8" y="T9"/>
              </a:cxn>
            </a:cxnLst>
            <a:rect l="0" t="0" r="r" b="b"/>
            <a:pathLst>
              <a:path w="81" h="47">
                <a:moveTo>
                  <a:pt x="74" y="47"/>
                </a:moveTo>
                <a:cubicBezTo>
                  <a:pt x="74" y="46"/>
                  <a:pt x="81" y="29"/>
                  <a:pt x="81" y="29"/>
                </a:cubicBezTo>
                <a:cubicBezTo>
                  <a:pt x="10" y="0"/>
                  <a:pt x="10" y="0"/>
                  <a:pt x="10" y="0"/>
                </a:cubicBezTo>
                <a:cubicBezTo>
                  <a:pt x="10" y="0"/>
                  <a:pt x="0" y="41"/>
                  <a:pt x="0" y="40"/>
                </a:cubicBezTo>
                <a:cubicBezTo>
                  <a:pt x="0" y="39"/>
                  <a:pt x="74" y="47"/>
                  <a:pt x="74"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a:extLst>
              <a:ext uri="{FF2B5EF4-FFF2-40B4-BE49-F238E27FC236}">
                <a16:creationId xmlns:a16="http://schemas.microsoft.com/office/drawing/2014/main" id="{3C352654-695A-4C2A-A54E-34D475040F9A}"/>
              </a:ext>
            </a:extLst>
          </p:cNvPr>
          <p:cNvSpPr>
            <a:spLocks/>
          </p:cNvSpPr>
          <p:nvPr userDrawn="1"/>
        </p:nvSpPr>
        <p:spPr bwMode="auto">
          <a:xfrm>
            <a:off x="8123707" y="4013200"/>
            <a:ext cx="668337" cy="635000"/>
          </a:xfrm>
          <a:custGeom>
            <a:avLst/>
            <a:gdLst>
              <a:gd name="T0" fmla="*/ 0 w 132"/>
              <a:gd name="T1" fmla="*/ 118 h 125"/>
              <a:gd name="T2" fmla="*/ 26 w 132"/>
              <a:gd name="T3" fmla="*/ 40 h 125"/>
              <a:gd name="T4" fmla="*/ 22 w 132"/>
              <a:gd name="T5" fmla="*/ 36 h 125"/>
              <a:gd name="T6" fmla="*/ 32 w 132"/>
              <a:gd name="T7" fmla="*/ 8 h 125"/>
              <a:gd name="T8" fmla="*/ 37 w 132"/>
              <a:gd name="T9" fmla="*/ 7 h 125"/>
              <a:gd name="T10" fmla="*/ 39 w 132"/>
              <a:gd name="T11" fmla="*/ 0 h 125"/>
              <a:gd name="T12" fmla="*/ 132 w 132"/>
              <a:gd name="T13" fmla="*/ 26 h 125"/>
              <a:gd name="T14" fmla="*/ 99 w 132"/>
              <a:gd name="T15" fmla="*/ 124 h 125"/>
              <a:gd name="T16" fmla="*/ 0 w 132"/>
              <a:gd name="T17" fmla="*/ 11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25">
                <a:moveTo>
                  <a:pt x="0" y="118"/>
                </a:moveTo>
                <a:cubicBezTo>
                  <a:pt x="3" y="112"/>
                  <a:pt x="16" y="72"/>
                  <a:pt x="26" y="40"/>
                </a:cubicBezTo>
                <a:cubicBezTo>
                  <a:pt x="24" y="38"/>
                  <a:pt x="22" y="36"/>
                  <a:pt x="22" y="36"/>
                </a:cubicBezTo>
                <a:cubicBezTo>
                  <a:pt x="22" y="36"/>
                  <a:pt x="31" y="8"/>
                  <a:pt x="32" y="8"/>
                </a:cubicBezTo>
                <a:cubicBezTo>
                  <a:pt x="33" y="8"/>
                  <a:pt x="35" y="7"/>
                  <a:pt x="37" y="7"/>
                </a:cubicBezTo>
                <a:cubicBezTo>
                  <a:pt x="39" y="0"/>
                  <a:pt x="39" y="0"/>
                  <a:pt x="39" y="0"/>
                </a:cubicBezTo>
                <a:cubicBezTo>
                  <a:pt x="132" y="26"/>
                  <a:pt x="132" y="26"/>
                  <a:pt x="132" y="26"/>
                </a:cubicBezTo>
                <a:cubicBezTo>
                  <a:pt x="132" y="26"/>
                  <a:pt x="100" y="125"/>
                  <a:pt x="99" y="124"/>
                </a:cubicBezTo>
                <a:cubicBezTo>
                  <a:pt x="98" y="123"/>
                  <a:pt x="0" y="118"/>
                  <a:pt x="0" y="118"/>
                </a:cubicBezTo>
                <a:close/>
              </a:path>
            </a:pathLst>
          </a:custGeom>
          <a:solidFill>
            <a:srgbClr val="A372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a:extLst>
              <a:ext uri="{FF2B5EF4-FFF2-40B4-BE49-F238E27FC236}">
                <a16:creationId xmlns:a16="http://schemas.microsoft.com/office/drawing/2014/main" id="{739C2C49-2136-4793-A2C8-9754DF8222FC}"/>
              </a:ext>
            </a:extLst>
          </p:cNvPr>
          <p:cNvSpPr>
            <a:spLocks noEditPoints="1"/>
          </p:cNvSpPr>
          <p:nvPr userDrawn="1"/>
        </p:nvSpPr>
        <p:spPr bwMode="auto">
          <a:xfrm>
            <a:off x="7493470" y="4227513"/>
            <a:ext cx="1279525" cy="746125"/>
          </a:xfrm>
          <a:custGeom>
            <a:avLst/>
            <a:gdLst>
              <a:gd name="T0" fmla="*/ 0 w 252"/>
              <a:gd name="T1" fmla="*/ 0 h 147"/>
              <a:gd name="T2" fmla="*/ 252 w 252"/>
              <a:gd name="T3" fmla="*/ 0 h 147"/>
              <a:gd name="T4" fmla="*/ 252 w 252"/>
              <a:gd name="T5" fmla="*/ 147 h 147"/>
              <a:gd name="T6" fmla="*/ 0 w 252"/>
              <a:gd name="T7" fmla="*/ 147 h 147"/>
              <a:gd name="T8" fmla="*/ 0 w 252"/>
              <a:gd name="T9" fmla="*/ 0 h 147"/>
              <a:gd name="T10" fmla="*/ 91 w 252"/>
              <a:gd name="T11" fmla="*/ 20 h 147"/>
              <a:gd name="T12" fmla="*/ 85 w 252"/>
              <a:gd name="T13" fmla="*/ 25 h 147"/>
              <a:gd name="T14" fmla="*/ 85 w 252"/>
              <a:gd name="T15" fmla="*/ 28 h 147"/>
              <a:gd name="T16" fmla="*/ 91 w 252"/>
              <a:gd name="T17" fmla="*/ 34 h 147"/>
              <a:gd name="T18" fmla="*/ 131 w 252"/>
              <a:gd name="T19" fmla="*/ 34 h 147"/>
              <a:gd name="T20" fmla="*/ 136 w 252"/>
              <a:gd name="T21" fmla="*/ 28 h 147"/>
              <a:gd name="T22" fmla="*/ 136 w 252"/>
              <a:gd name="T23" fmla="*/ 25 h 147"/>
              <a:gd name="T24" fmla="*/ 131 w 252"/>
              <a:gd name="T25" fmla="*/ 20 h 147"/>
              <a:gd name="T26" fmla="*/ 91 w 252"/>
              <a:gd name="T27" fmla="*/ 2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2" h="147">
                <a:moveTo>
                  <a:pt x="0" y="0"/>
                </a:moveTo>
                <a:cubicBezTo>
                  <a:pt x="252" y="0"/>
                  <a:pt x="252" y="0"/>
                  <a:pt x="252" y="0"/>
                </a:cubicBezTo>
                <a:cubicBezTo>
                  <a:pt x="252" y="147"/>
                  <a:pt x="252" y="147"/>
                  <a:pt x="252" y="147"/>
                </a:cubicBezTo>
                <a:cubicBezTo>
                  <a:pt x="0" y="147"/>
                  <a:pt x="0" y="147"/>
                  <a:pt x="0" y="147"/>
                </a:cubicBezTo>
                <a:lnTo>
                  <a:pt x="0" y="0"/>
                </a:lnTo>
                <a:close/>
                <a:moveTo>
                  <a:pt x="91" y="20"/>
                </a:moveTo>
                <a:cubicBezTo>
                  <a:pt x="88" y="20"/>
                  <a:pt x="85" y="22"/>
                  <a:pt x="85" y="25"/>
                </a:cubicBezTo>
                <a:cubicBezTo>
                  <a:pt x="85" y="28"/>
                  <a:pt x="85" y="28"/>
                  <a:pt x="85" y="28"/>
                </a:cubicBezTo>
                <a:cubicBezTo>
                  <a:pt x="85" y="31"/>
                  <a:pt x="88" y="34"/>
                  <a:pt x="91" y="34"/>
                </a:cubicBezTo>
                <a:cubicBezTo>
                  <a:pt x="131" y="34"/>
                  <a:pt x="131" y="34"/>
                  <a:pt x="131" y="34"/>
                </a:cubicBezTo>
                <a:cubicBezTo>
                  <a:pt x="134" y="34"/>
                  <a:pt x="136" y="31"/>
                  <a:pt x="136" y="28"/>
                </a:cubicBezTo>
                <a:cubicBezTo>
                  <a:pt x="136" y="25"/>
                  <a:pt x="136" y="25"/>
                  <a:pt x="136" y="25"/>
                </a:cubicBezTo>
                <a:cubicBezTo>
                  <a:pt x="136" y="22"/>
                  <a:pt x="134" y="20"/>
                  <a:pt x="131" y="20"/>
                </a:cubicBezTo>
                <a:lnTo>
                  <a:pt x="91" y="20"/>
                </a:lnTo>
                <a:close/>
              </a:path>
            </a:pathLst>
          </a:custGeom>
          <a:solidFill>
            <a:srgbClr val="F48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a:extLst>
              <a:ext uri="{FF2B5EF4-FFF2-40B4-BE49-F238E27FC236}">
                <a16:creationId xmlns:a16="http://schemas.microsoft.com/office/drawing/2014/main" id="{4B94CE33-2955-41E7-9AB7-5F3A417B483B}"/>
              </a:ext>
            </a:extLst>
          </p:cNvPr>
          <p:cNvSpPr>
            <a:spLocks/>
          </p:cNvSpPr>
          <p:nvPr userDrawn="1"/>
        </p:nvSpPr>
        <p:spPr bwMode="auto">
          <a:xfrm>
            <a:off x="7493470" y="4227513"/>
            <a:ext cx="1217612" cy="746125"/>
          </a:xfrm>
          <a:custGeom>
            <a:avLst/>
            <a:gdLst>
              <a:gd name="T0" fmla="*/ 180 w 240"/>
              <a:gd name="T1" fmla="*/ 0 h 147"/>
              <a:gd name="T2" fmla="*/ 238 w 240"/>
              <a:gd name="T3" fmla="*/ 0 h 147"/>
              <a:gd name="T4" fmla="*/ 240 w 240"/>
              <a:gd name="T5" fmla="*/ 147 h 147"/>
              <a:gd name="T6" fmla="*/ 21 w 240"/>
              <a:gd name="T7" fmla="*/ 147 h 147"/>
              <a:gd name="T8" fmla="*/ 0 w 240"/>
              <a:gd name="T9" fmla="*/ 144 h 147"/>
              <a:gd name="T10" fmla="*/ 0 w 240"/>
              <a:gd name="T11" fmla="*/ 133 h 147"/>
              <a:gd name="T12" fmla="*/ 171 w 240"/>
              <a:gd name="T13" fmla="*/ 34 h 147"/>
              <a:gd name="T14" fmla="*/ 180 w 240"/>
              <a:gd name="T15" fmla="*/ 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47">
                <a:moveTo>
                  <a:pt x="180" y="0"/>
                </a:moveTo>
                <a:cubicBezTo>
                  <a:pt x="238" y="0"/>
                  <a:pt x="238" y="0"/>
                  <a:pt x="238" y="0"/>
                </a:cubicBezTo>
                <a:cubicBezTo>
                  <a:pt x="238" y="43"/>
                  <a:pt x="240" y="111"/>
                  <a:pt x="240" y="147"/>
                </a:cubicBezTo>
                <a:cubicBezTo>
                  <a:pt x="21" y="147"/>
                  <a:pt x="21" y="147"/>
                  <a:pt x="21" y="147"/>
                </a:cubicBezTo>
                <a:cubicBezTo>
                  <a:pt x="14" y="146"/>
                  <a:pt x="6" y="145"/>
                  <a:pt x="0" y="144"/>
                </a:cubicBezTo>
                <a:cubicBezTo>
                  <a:pt x="0" y="133"/>
                  <a:pt x="0" y="133"/>
                  <a:pt x="0" y="133"/>
                </a:cubicBezTo>
                <a:cubicBezTo>
                  <a:pt x="48" y="117"/>
                  <a:pt x="149" y="80"/>
                  <a:pt x="171" y="34"/>
                </a:cubicBezTo>
                <a:cubicBezTo>
                  <a:pt x="177" y="22"/>
                  <a:pt x="180" y="10"/>
                  <a:pt x="180" y="0"/>
                </a:cubicBezTo>
                <a:close/>
              </a:path>
            </a:pathLst>
          </a:custGeom>
          <a:solidFill>
            <a:srgbClr val="EC81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6">
            <a:extLst>
              <a:ext uri="{FF2B5EF4-FFF2-40B4-BE49-F238E27FC236}">
                <a16:creationId xmlns:a16="http://schemas.microsoft.com/office/drawing/2014/main" id="{BF8931F3-73AF-40FC-8C90-9750F4FF0FBD}"/>
              </a:ext>
            </a:extLst>
          </p:cNvPr>
          <p:cNvSpPr>
            <a:spLocks noChangeArrowheads="1"/>
          </p:cNvSpPr>
          <p:nvPr userDrawn="1"/>
        </p:nvSpPr>
        <p:spPr bwMode="auto">
          <a:xfrm>
            <a:off x="8569795" y="4227513"/>
            <a:ext cx="203200" cy="746125"/>
          </a:xfrm>
          <a:prstGeom prst="rect">
            <a:avLst/>
          </a:prstGeom>
          <a:solidFill>
            <a:srgbClr val="E47A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a:extLst>
              <a:ext uri="{FF2B5EF4-FFF2-40B4-BE49-F238E27FC236}">
                <a16:creationId xmlns:a16="http://schemas.microsoft.com/office/drawing/2014/main" id="{1FF85737-1C70-4A07-8B7C-427311FE89E4}"/>
              </a:ext>
            </a:extLst>
          </p:cNvPr>
          <p:cNvSpPr>
            <a:spLocks/>
          </p:cNvSpPr>
          <p:nvPr userDrawn="1"/>
        </p:nvSpPr>
        <p:spPr bwMode="auto">
          <a:xfrm>
            <a:off x="6663207" y="3729038"/>
            <a:ext cx="1028700" cy="1244600"/>
          </a:xfrm>
          <a:custGeom>
            <a:avLst/>
            <a:gdLst>
              <a:gd name="T0" fmla="*/ 0 w 203"/>
              <a:gd name="T1" fmla="*/ 0 h 245"/>
              <a:gd name="T2" fmla="*/ 203 w 203"/>
              <a:gd name="T3" fmla="*/ 0 h 245"/>
              <a:gd name="T4" fmla="*/ 203 w 203"/>
              <a:gd name="T5" fmla="*/ 245 h 245"/>
              <a:gd name="T6" fmla="*/ 0 w 203"/>
              <a:gd name="T7" fmla="*/ 245 h 245"/>
              <a:gd name="T8" fmla="*/ 0 w 203"/>
              <a:gd name="T9" fmla="*/ 206 h 245"/>
              <a:gd name="T10" fmla="*/ 5 w 203"/>
              <a:gd name="T11" fmla="*/ 177 h 245"/>
              <a:gd name="T12" fmla="*/ 0 w 203"/>
              <a:gd name="T13" fmla="*/ 148 h 245"/>
              <a:gd name="T14" fmla="*/ 0 w 203"/>
              <a:gd name="T15" fmla="*/ 32 h 245"/>
              <a:gd name="T16" fmla="*/ 4 w 203"/>
              <a:gd name="T17" fmla="*/ 17 h 245"/>
              <a:gd name="T18" fmla="*/ 0 w 203"/>
              <a:gd name="T19" fmla="*/ 2 h 245"/>
              <a:gd name="T20" fmla="*/ 0 w 203"/>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245">
                <a:moveTo>
                  <a:pt x="0" y="0"/>
                </a:moveTo>
                <a:cubicBezTo>
                  <a:pt x="203" y="0"/>
                  <a:pt x="203" y="0"/>
                  <a:pt x="203" y="0"/>
                </a:cubicBezTo>
                <a:cubicBezTo>
                  <a:pt x="203" y="245"/>
                  <a:pt x="203" y="245"/>
                  <a:pt x="203" y="245"/>
                </a:cubicBezTo>
                <a:cubicBezTo>
                  <a:pt x="0" y="245"/>
                  <a:pt x="0" y="245"/>
                  <a:pt x="0" y="245"/>
                </a:cubicBezTo>
                <a:cubicBezTo>
                  <a:pt x="0" y="206"/>
                  <a:pt x="0" y="206"/>
                  <a:pt x="0" y="206"/>
                </a:cubicBezTo>
                <a:cubicBezTo>
                  <a:pt x="3" y="200"/>
                  <a:pt x="5" y="190"/>
                  <a:pt x="5" y="177"/>
                </a:cubicBezTo>
                <a:cubicBezTo>
                  <a:pt x="5" y="165"/>
                  <a:pt x="3" y="154"/>
                  <a:pt x="0" y="148"/>
                </a:cubicBezTo>
                <a:cubicBezTo>
                  <a:pt x="0" y="32"/>
                  <a:pt x="0" y="32"/>
                  <a:pt x="0" y="32"/>
                </a:cubicBezTo>
                <a:cubicBezTo>
                  <a:pt x="2" y="28"/>
                  <a:pt x="4" y="23"/>
                  <a:pt x="4" y="17"/>
                </a:cubicBezTo>
                <a:cubicBezTo>
                  <a:pt x="4" y="11"/>
                  <a:pt x="2" y="5"/>
                  <a:pt x="0" y="2"/>
                </a:cubicBezTo>
                <a:lnTo>
                  <a:pt x="0" y="0"/>
                </a:lnTo>
                <a:close/>
              </a:path>
            </a:pathLst>
          </a:custGeom>
          <a:solidFill>
            <a:schemeClr val="accent6">
              <a:lumMod val="10000"/>
              <a:lumOff val="90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a:extLst>
              <a:ext uri="{FF2B5EF4-FFF2-40B4-BE49-F238E27FC236}">
                <a16:creationId xmlns:a16="http://schemas.microsoft.com/office/drawing/2014/main" id="{6D97374A-7B7A-4E7E-ACDC-040288BE41BA}"/>
              </a:ext>
            </a:extLst>
          </p:cNvPr>
          <p:cNvSpPr>
            <a:spLocks/>
          </p:cNvSpPr>
          <p:nvPr userDrawn="1"/>
        </p:nvSpPr>
        <p:spPr bwMode="auto">
          <a:xfrm>
            <a:off x="6663207" y="4262438"/>
            <a:ext cx="242887" cy="173037"/>
          </a:xfrm>
          <a:custGeom>
            <a:avLst/>
            <a:gdLst>
              <a:gd name="T0" fmla="*/ 0 w 153"/>
              <a:gd name="T1" fmla="*/ 109 h 109"/>
              <a:gd name="T2" fmla="*/ 153 w 153"/>
              <a:gd name="T3" fmla="*/ 0 h 109"/>
              <a:gd name="T4" fmla="*/ 0 w 153"/>
              <a:gd name="T5" fmla="*/ 0 h 109"/>
              <a:gd name="T6" fmla="*/ 0 w 153"/>
              <a:gd name="T7" fmla="*/ 109 h 109"/>
            </a:gdLst>
            <a:ahLst/>
            <a:cxnLst>
              <a:cxn ang="0">
                <a:pos x="T0" y="T1"/>
              </a:cxn>
              <a:cxn ang="0">
                <a:pos x="T2" y="T3"/>
              </a:cxn>
              <a:cxn ang="0">
                <a:pos x="T4" y="T5"/>
              </a:cxn>
              <a:cxn ang="0">
                <a:pos x="T6" y="T7"/>
              </a:cxn>
            </a:cxnLst>
            <a:rect l="0" t="0" r="r" b="b"/>
            <a:pathLst>
              <a:path w="153" h="109">
                <a:moveTo>
                  <a:pt x="0" y="109"/>
                </a:moveTo>
                <a:lnTo>
                  <a:pt x="153" y="0"/>
                </a:lnTo>
                <a:lnTo>
                  <a:pt x="0" y="0"/>
                </a:lnTo>
                <a:lnTo>
                  <a:pt x="0" y="109"/>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a:extLst>
              <a:ext uri="{FF2B5EF4-FFF2-40B4-BE49-F238E27FC236}">
                <a16:creationId xmlns:a16="http://schemas.microsoft.com/office/drawing/2014/main" id="{8C122398-0387-44AB-B232-043F8309A87C}"/>
              </a:ext>
            </a:extLst>
          </p:cNvPr>
          <p:cNvSpPr>
            <a:spLocks/>
          </p:cNvSpPr>
          <p:nvPr userDrawn="1"/>
        </p:nvSpPr>
        <p:spPr bwMode="auto">
          <a:xfrm>
            <a:off x="6663207" y="3922713"/>
            <a:ext cx="161925" cy="106362"/>
          </a:xfrm>
          <a:custGeom>
            <a:avLst/>
            <a:gdLst>
              <a:gd name="T0" fmla="*/ 0 w 102"/>
              <a:gd name="T1" fmla="*/ 0 h 67"/>
              <a:gd name="T2" fmla="*/ 102 w 102"/>
              <a:gd name="T3" fmla="*/ 3 h 67"/>
              <a:gd name="T4" fmla="*/ 0 w 102"/>
              <a:gd name="T5" fmla="*/ 67 h 67"/>
              <a:gd name="T6" fmla="*/ 0 w 102"/>
              <a:gd name="T7" fmla="*/ 0 h 67"/>
            </a:gdLst>
            <a:ahLst/>
            <a:cxnLst>
              <a:cxn ang="0">
                <a:pos x="T0" y="T1"/>
              </a:cxn>
              <a:cxn ang="0">
                <a:pos x="T2" y="T3"/>
              </a:cxn>
              <a:cxn ang="0">
                <a:pos x="T4" y="T5"/>
              </a:cxn>
              <a:cxn ang="0">
                <a:pos x="T6" y="T7"/>
              </a:cxn>
            </a:cxnLst>
            <a:rect l="0" t="0" r="r" b="b"/>
            <a:pathLst>
              <a:path w="102" h="67">
                <a:moveTo>
                  <a:pt x="0" y="0"/>
                </a:moveTo>
                <a:lnTo>
                  <a:pt x="102" y="3"/>
                </a:lnTo>
                <a:lnTo>
                  <a:pt x="0" y="67"/>
                </a:lnTo>
                <a:lnTo>
                  <a:pt x="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a:extLst>
              <a:ext uri="{FF2B5EF4-FFF2-40B4-BE49-F238E27FC236}">
                <a16:creationId xmlns:a16="http://schemas.microsoft.com/office/drawing/2014/main" id="{45584201-CEAF-4BDA-8DF9-EE47A394C0CB}"/>
              </a:ext>
            </a:extLst>
          </p:cNvPr>
          <p:cNvSpPr>
            <a:spLocks/>
          </p:cNvSpPr>
          <p:nvPr userDrawn="1"/>
        </p:nvSpPr>
        <p:spPr bwMode="auto">
          <a:xfrm>
            <a:off x="7407745" y="3729038"/>
            <a:ext cx="385762" cy="1244600"/>
          </a:xfrm>
          <a:custGeom>
            <a:avLst/>
            <a:gdLst>
              <a:gd name="T0" fmla="*/ 5 w 76"/>
              <a:gd name="T1" fmla="*/ 0 h 245"/>
              <a:gd name="T2" fmla="*/ 56 w 76"/>
              <a:gd name="T3" fmla="*/ 0 h 245"/>
              <a:gd name="T4" fmla="*/ 56 w 76"/>
              <a:gd name="T5" fmla="*/ 7 h 245"/>
              <a:gd name="T6" fmla="*/ 66 w 76"/>
              <a:gd name="T7" fmla="*/ 14 h 245"/>
              <a:gd name="T8" fmla="*/ 56 w 76"/>
              <a:gd name="T9" fmla="*/ 12 h 245"/>
              <a:gd name="T10" fmla="*/ 56 w 76"/>
              <a:gd name="T11" fmla="*/ 55 h 245"/>
              <a:gd name="T12" fmla="*/ 58 w 76"/>
              <a:gd name="T13" fmla="*/ 56 h 245"/>
              <a:gd name="T14" fmla="*/ 71 w 76"/>
              <a:gd name="T15" fmla="*/ 68 h 245"/>
              <a:gd name="T16" fmla="*/ 56 w 76"/>
              <a:gd name="T17" fmla="*/ 64 h 245"/>
              <a:gd name="T18" fmla="*/ 56 w 76"/>
              <a:gd name="T19" fmla="*/ 125 h 245"/>
              <a:gd name="T20" fmla="*/ 66 w 76"/>
              <a:gd name="T21" fmla="*/ 129 h 245"/>
              <a:gd name="T22" fmla="*/ 56 w 76"/>
              <a:gd name="T23" fmla="*/ 127 h 245"/>
              <a:gd name="T24" fmla="*/ 56 w 76"/>
              <a:gd name="T25" fmla="*/ 185 h 245"/>
              <a:gd name="T26" fmla="*/ 64 w 76"/>
              <a:gd name="T27" fmla="*/ 187 h 245"/>
              <a:gd name="T28" fmla="*/ 74 w 76"/>
              <a:gd name="T29" fmla="*/ 188 h 245"/>
              <a:gd name="T30" fmla="*/ 62 w 76"/>
              <a:gd name="T31" fmla="*/ 194 h 245"/>
              <a:gd name="T32" fmla="*/ 56 w 76"/>
              <a:gd name="T33" fmla="*/ 195 h 245"/>
              <a:gd name="T34" fmla="*/ 56 w 76"/>
              <a:gd name="T35" fmla="*/ 245 h 245"/>
              <a:gd name="T36" fmla="*/ 31 w 76"/>
              <a:gd name="T37" fmla="*/ 245 h 245"/>
              <a:gd name="T38" fmla="*/ 5 w 76"/>
              <a:gd name="T39" fmla="*/ 245 h 245"/>
              <a:gd name="T40" fmla="*/ 1 w 76"/>
              <a:gd name="T41" fmla="*/ 178 h 245"/>
              <a:gd name="T42" fmla="*/ 3 w 76"/>
              <a:gd name="T43" fmla="*/ 154 h 245"/>
              <a:gd name="T44" fmla="*/ 4 w 76"/>
              <a:gd name="T45" fmla="*/ 109 h 245"/>
              <a:gd name="T46" fmla="*/ 1 w 76"/>
              <a:gd name="T47" fmla="*/ 85 h 245"/>
              <a:gd name="T48" fmla="*/ 3 w 76"/>
              <a:gd name="T49" fmla="*/ 61 h 245"/>
              <a:gd name="T50" fmla="*/ 5 w 76"/>
              <a:gd name="T5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245">
                <a:moveTo>
                  <a:pt x="5" y="0"/>
                </a:moveTo>
                <a:cubicBezTo>
                  <a:pt x="56" y="0"/>
                  <a:pt x="56" y="0"/>
                  <a:pt x="56" y="0"/>
                </a:cubicBezTo>
                <a:cubicBezTo>
                  <a:pt x="56" y="7"/>
                  <a:pt x="56" y="7"/>
                  <a:pt x="56" y="7"/>
                </a:cubicBezTo>
                <a:cubicBezTo>
                  <a:pt x="59" y="8"/>
                  <a:pt x="66" y="14"/>
                  <a:pt x="66" y="14"/>
                </a:cubicBezTo>
                <a:cubicBezTo>
                  <a:pt x="56" y="12"/>
                  <a:pt x="56" y="12"/>
                  <a:pt x="56" y="12"/>
                </a:cubicBezTo>
                <a:cubicBezTo>
                  <a:pt x="56" y="55"/>
                  <a:pt x="56" y="55"/>
                  <a:pt x="56" y="55"/>
                </a:cubicBezTo>
                <a:cubicBezTo>
                  <a:pt x="57" y="56"/>
                  <a:pt x="57" y="56"/>
                  <a:pt x="58" y="56"/>
                </a:cubicBezTo>
                <a:cubicBezTo>
                  <a:pt x="67" y="62"/>
                  <a:pt x="71" y="68"/>
                  <a:pt x="71" y="68"/>
                </a:cubicBezTo>
                <a:cubicBezTo>
                  <a:pt x="56" y="64"/>
                  <a:pt x="56" y="64"/>
                  <a:pt x="56" y="64"/>
                </a:cubicBezTo>
                <a:cubicBezTo>
                  <a:pt x="56" y="125"/>
                  <a:pt x="56" y="125"/>
                  <a:pt x="56" y="125"/>
                </a:cubicBezTo>
                <a:cubicBezTo>
                  <a:pt x="61" y="127"/>
                  <a:pt x="66" y="129"/>
                  <a:pt x="66" y="129"/>
                </a:cubicBezTo>
                <a:cubicBezTo>
                  <a:pt x="56" y="127"/>
                  <a:pt x="56" y="127"/>
                  <a:pt x="56" y="127"/>
                </a:cubicBezTo>
                <a:cubicBezTo>
                  <a:pt x="56" y="185"/>
                  <a:pt x="56" y="185"/>
                  <a:pt x="56" y="185"/>
                </a:cubicBezTo>
                <a:cubicBezTo>
                  <a:pt x="59" y="186"/>
                  <a:pt x="62" y="187"/>
                  <a:pt x="64" y="187"/>
                </a:cubicBezTo>
                <a:cubicBezTo>
                  <a:pt x="70" y="188"/>
                  <a:pt x="76" y="187"/>
                  <a:pt x="74" y="188"/>
                </a:cubicBezTo>
                <a:cubicBezTo>
                  <a:pt x="73" y="188"/>
                  <a:pt x="64" y="193"/>
                  <a:pt x="62" y="194"/>
                </a:cubicBezTo>
                <a:cubicBezTo>
                  <a:pt x="61" y="194"/>
                  <a:pt x="59" y="194"/>
                  <a:pt x="56" y="195"/>
                </a:cubicBezTo>
                <a:cubicBezTo>
                  <a:pt x="56" y="245"/>
                  <a:pt x="56" y="245"/>
                  <a:pt x="56" y="245"/>
                </a:cubicBezTo>
                <a:cubicBezTo>
                  <a:pt x="31" y="245"/>
                  <a:pt x="31" y="245"/>
                  <a:pt x="31" y="245"/>
                </a:cubicBezTo>
                <a:cubicBezTo>
                  <a:pt x="5" y="245"/>
                  <a:pt x="5" y="245"/>
                  <a:pt x="5" y="245"/>
                </a:cubicBezTo>
                <a:cubicBezTo>
                  <a:pt x="5" y="245"/>
                  <a:pt x="1" y="182"/>
                  <a:pt x="1" y="178"/>
                </a:cubicBezTo>
                <a:cubicBezTo>
                  <a:pt x="1" y="174"/>
                  <a:pt x="0" y="163"/>
                  <a:pt x="3" y="154"/>
                </a:cubicBezTo>
                <a:cubicBezTo>
                  <a:pt x="4" y="149"/>
                  <a:pt x="4" y="129"/>
                  <a:pt x="4" y="109"/>
                </a:cubicBezTo>
                <a:cubicBezTo>
                  <a:pt x="2" y="103"/>
                  <a:pt x="1" y="95"/>
                  <a:pt x="1" y="85"/>
                </a:cubicBezTo>
                <a:cubicBezTo>
                  <a:pt x="1" y="76"/>
                  <a:pt x="2" y="67"/>
                  <a:pt x="3" y="61"/>
                </a:cubicBezTo>
                <a:cubicBezTo>
                  <a:pt x="4" y="45"/>
                  <a:pt x="5" y="0"/>
                  <a:pt x="5" y="0"/>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a:extLst>
              <a:ext uri="{FF2B5EF4-FFF2-40B4-BE49-F238E27FC236}">
                <a16:creationId xmlns:a16="http://schemas.microsoft.com/office/drawing/2014/main" id="{957F4BE9-709A-4E78-96D1-694C54229728}"/>
              </a:ext>
            </a:extLst>
          </p:cNvPr>
          <p:cNvSpPr>
            <a:spLocks/>
          </p:cNvSpPr>
          <p:nvPr userDrawn="1"/>
        </p:nvSpPr>
        <p:spPr bwMode="auto">
          <a:xfrm>
            <a:off x="6550495" y="4252913"/>
            <a:ext cx="355600" cy="141287"/>
          </a:xfrm>
          <a:custGeom>
            <a:avLst/>
            <a:gdLst>
              <a:gd name="T0" fmla="*/ 70 w 70"/>
              <a:gd name="T1" fmla="*/ 2 h 28"/>
              <a:gd name="T2" fmla="*/ 25 w 70"/>
              <a:gd name="T3" fmla="*/ 2 h 28"/>
              <a:gd name="T4" fmla="*/ 9 w 70"/>
              <a:gd name="T5" fmla="*/ 9 h 28"/>
              <a:gd name="T6" fmla="*/ 0 w 70"/>
              <a:gd name="T7" fmla="*/ 28 h 28"/>
              <a:gd name="T8" fmla="*/ 70 w 70"/>
              <a:gd name="T9" fmla="*/ 2 h 28"/>
            </a:gdLst>
            <a:ahLst/>
            <a:cxnLst>
              <a:cxn ang="0">
                <a:pos x="T0" y="T1"/>
              </a:cxn>
              <a:cxn ang="0">
                <a:pos x="T2" y="T3"/>
              </a:cxn>
              <a:cxn ang="0">
                <a:pos x="T4" y="T5"/>
              </a:cxn>
              <a:cxn ang="0">
                <a:pos x="T6" y="T7"/>
              </a:cxn>
              <a:cxn ang="0">
                <a:pos x="T8" y="T9"/>
              </a:cxn>
            </a:cxnLst>
            <a:rect l="0" t="0" r="r" b="b"/>
            <a:pathLst>
              <a:path w="70" h="28">
                <a:moveTo>
                  <a:pt x="70" y="2"/>
                </a:moveTo>
                <a:cubicBezTo>
                  <a:pt x="67" y="2"/>
                  <a:pt x="25" y="2"/>
                  <a:pt x="25" y="2"/>
                </a:cubicBezTo>
                <a:cubicBezTo>
                  <a:pt x="25" y="2"/>
                  <a:pt x="16" y="0"/>
                  <a:pt x="9" y="9"/>
                </a:cubicBezTo>
                <a:cubicBezTo>
                  <a:pt x="2" y="17"/>
                  <a:pt x="0" y="28"/>
                  <a:pt x="0" y="28"/>
                </a:cubicBezTo>
                <a:lnTo>
                  <a:pt x="70" y="2"/>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a:extLst>
              <a:ext uri="{FF2B5EF4-FFF2-40B4-BE49-F238E27FC236}">
                <a16:creationId xmlns:a16="http://schemas.microsoft.com/office/drawing/2014/main" id="{97365F22-57BA-4C87-81BD-746E0BB9D74A}"/>
              </a:ext>
            </a:extLst>
          </p:cNvPr>
          <p:cNvSpPr>
            <a:spLocks/>
          </p:cNvSpPr>
          <p:nvPr userDrawn="1"/>
        </p:nvSpPr>
        <p:spPr bwMode="auto">
          <a:xfrm>
            <a:off x="6621932" y="3922713"/>
            <a:ext cx="203200" cy="66675"/>
          </a:xfrm>
          <a:custGeom>
            <a:avLst/>
            <a:gdLst>
              <a:gd name="T0" fmla="*/ 40 w 40"/>
              <a:gd name="T1" fmla="*/ 1 h 13"/>
              <a:gd name="T2" fmla="*/ 0 w 40"/>
              <a:gd name="T3" fmla="*/ 13 h 13"/>
              <a:gd name="T4" fmla="*/ 8 w 40"/>
              <a:gd name="T5" fmla="*/ 0 h 13"/>
              <a:gd name="T6" fmla="*/ 40 w 40"/>
              <a:gd name="T7" fmla="*/ 1 h 13"/>
            </a:gdLst>
            <a:ahLst/>
            <a:cxnLst>
              <a:cxn ang="0">
                <a:pos x="T0" y="T1"/>
              </a:cxn>
              <a:cxn ang="0">
                <a:pos x="T2" y="T3"/>
              </a:cxn>
              <a:cxn ang="0">
                <a:pos x="T4" y="T5"/>
              </a:cxn>
              <a:cxn ang="0">
                <a:pos x="T6" y="T7"/>
              </a:cxn>
            </a:cxnLst>
            <a:rect l="0" t="0" r="r" b="b"/>
            <a:pathLst>
              <a:path w="40" h="13">
                <a:moveTo>
                  <a:pt x="40" y="1"/>
                </a:moveTo>
                <a:cubicBezTo>
                  <a:pt x="33" y="2"/>
                  <a:pt x="0" y="13"/>
                  <a:pt x="0" y="13"/>
                </a:cubicBezTo>
                <a:cubicBezTo>
                  <a:pt x="8" y="0"/>
                  <a:pt x="8" y="0"/>
                  <a:pt x="8" y="0"/>
                </a:cubicBezTo>
                <a:lnTo>
                  <a:pt x="40" y="1"/>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3">
            <a:extLst>
              <a:ext uri="{FF2B5EF4-FFF2-40B4-BE49-F238E27FC236}">
                <a16:creationId xmlns:a16="http://schemas.microsoft.com/office/drawing/2014/main" id="{ADD05ABA-D44D-4058-A0BC-5CB7B343547B}"/>
              </a:ext>
            </a:extLst>
          </p:cNvPr>
          <p:cNvSpPr>
            <a:spLocks/>
          </p:cNvSpPr>
          <p:nvPr userDrawn="1"/>
        </p:nvSpPr>
        <p:spPr bwMode="auto">
          <a:xfrm>
            <a:off x="6779095" y="3654425"/>
            <a:ext cx="547687" cy="74612"/>
          </a:xfrm>
          <a:custGeom>
            <a:avLst/>
            <a:gdLst>
              <a:gd name="T0" fmla="*/ 108 w 108"/>
              <a:gd name="T1" fmla="*/ 10 h 15"/>
              <a:gd name="T2" fmla="*/ 50 w 108"/>
              <a:gd name="T3" fmla="*/ 15 h 15"/>
              <a:gd name="T4" fmla="*/ 24 w 108"/>
              <a:gd name="T5" fmla="*/ 13 h 15"/>
              <a:gd name="T6" fmla="*/ 0 w 108"/>
              <a:gd name="T7" fmla="*/ 2 h 15"/>
              <a:gd name="T8" fmla="*/ 76 w 108"/>
              <a:gd name="T9" fmla="*/ 0 h 15"/>
              <a:gd name="T10" fmla="*/ 85 w 108"/>
              <a:gd name="T11" fmla="*/ 5 h 15"/>
              <a:gd name="T12" fmla="*/ 108 w 108"/>
              <a:gd name="T13" fmla="*/ 10 h 15"/>
            </a:gdLst>
            <a:ahLst/>
            <a:cxnLst>
              <a:cxn ang="0">
                <a:pos x="T0" y="T1"/>
              </a:cxn>
              <a:cxn ang="0">
                <a:pos x="T2" y="T3"/>
              </a:cxn>
              <a:cxn ang="0">
                <a:pos x="T4" y="T5"/>
              </a:cxn>
              <a:cxn ang="0">
                <a:pos x="T6" y="T7"/>
              </a:cxn>
              <a:cxn ang="0">
                <a:pos x="T8" y="T9"/>
              </a:cxn>
              <a:cxn ang="0">
                <a:pos x="T10" y="T11"/>
              </a:cxn>
              <a:cxn ang="0">
                <a:pos x="T12" y="T13"/>
              </a:cxn>
            </a:cxnLst>
            <a:rect l="0" t="0" r="r" b="b"/>
            <a:pathLst>
              <a:path w="108" h="15">
                <a:moveTo>
                  <a:pt x="108" y="10"/>
                </a:moveTo>
                <a:cubicBezTo>
                  <a:pt x="101" y="15"/>
                  <a:pt x="51" y="15"/>
                  <a:pt x="50" y="15"/>
                </a:cubicBezTo>
                <a:cubicBezTo>
                  <a:pt x="49" y="15"/>
                  <a:pt x="35" y="15"/>
                  <a:pt x="24" y="13"/>
                </a:cubicBezTo>
                <a:cubicBezTo>
                  <a:pt x="13" y="12"/>
                  <a:pt x="0" y="2"/>
                  <a:pt x="0" y="2"/>
                </a:cubicBezTo>
                <a:cubicBezTo>
                  <a:pt x="76" y="0"/>
                  <a:pt x="76" y="0"/>
                  <a:pt x="76" y="0"/>
                </a:cubicBezTo>
                <a:cubicBezTo>
                  <a:pt x="76" y="0"/>
                  <a:pt x="77" y="2"/>
                  <a:pt x="85" y="5"/>
                </a:cubicBezTo>
                <a:cubicBezTo>
                  <a:pt x="93" y="8"/>
                  <a:pt x="108" y="10"/>
                  <a:pt x="108" y="1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4">
            <a:extLst>
              <a:ext uri="{FF2B5EF4-FFF2-40B4-BE49-F238E27FC236}">
                <a16:creationId xmlns:a16="http://schemas.microsoft.com/office/drawing/2014/main" id="{F4323380-9E2D-442A-B586-ED2E3A32EE32}"/>
              </a:ext>
            </a:extLst>
          </p:cNvPr>
          <p:cNvSpPr>
            <a:spLocks/>
          </p:cNvSpPr>
          <p:nvPr userDrawn="1"/>
        </p:nvSpPr>
        <p:spPr bwMode="auto">
          <a:xfrm>
            <a:off x="7028332" y="3546475"/>
            <a:ext cx="760412" cy="182562"/>
          </a:xfrm>
          <a:custGeom>
            <a:avLst/>
            <a:gdLst>
              <a:gd name="T0" fmla="*/ 0 w 150"/>
              <a:gd name="T1" fmla="*/ 36 h 36"/>
              <a:gd name="T2" fmla="*/ 52 w 150"/>
              <a:gd name="T3" fmla="*/ 27 h 36"/>
              <a:gd name="T4" fmla="*/ 92 w 150"/>
              <a:gd name="T5" fmla="*/ 1 h 36"/>
              <a:gd name="T6" fmla="*/ 150 w 150"/>
              <a:gd name="T7" fmla="*/ 0 h 36"/>
              <a:gd name="T8" fmla="*/ 106 w 150"/>
              <a:gd name="T9" fmla="*/ 36 h 36"/>
              <a:gd name="T10" fmla="*/ 0 w 150"/>
              <a:gd name="T11" fmla="*/ 36 h 36"/>
            </a:gdLst>
            <a:ahLst/>
            <a:cxnLst>
              <a:cxn ang="0">
                <a:pos x="T0" y="T1"/>
              </a:cxn>
              <a:cxn ang="0">
                <a:pos x="T2" y="T3"/>
              </a:cxn>
              <a:cxn ang="0">
                <a:pos x="T4" y="T5"/>
              </a:cxn>
              <a:cxn ang="0">
                <a:pos x="T6" y="T7"/>
              </a:cxn>
              <a:cxn ang="0">
                <a:pos x="T8" y="T9"/>
              </a:cxn>
              <a:cxn ang="0">
                <a:pos x="T10" y="T11"/>
              </a:cxn>
            </a:cxnLst>
            <a:rect l="0" t="0" r="r" b="b"/>
            <a:pathLst>
              <a:path w="150" h="36">
                <a:moveTo>
                  <a:pt x="0" y="36"/>
                </a:moveTo>
                <a:cubicBezTo>
                  <a:pt x="0" y="36"/>
                  <a:pt x="26" y="36"/>
                  <a:pt x="52" y="27"/>
                </a:cubicBezTo>
                <a:cubicBezTo>
                  <a:pt x="78" y="18"/>
                  <a:pt x="92" y="1"/>
                  <a:pt x="92" y="1"/>
                </a:cubicBezTo>
                <a:cubicBezTo>
                  <a:pt x="150" y="0"/>
                  <a:pt x="150" y="0"/>
                  <a:pt x="150" y="0"/>
                </a:cubicBezTo>
                <a:cubicBezTo>
                  <a:pt x="137" y="17"/>
                  <a:pt x="127" y="31"/>
                  <a:pt x="106" y="36"/>
                </a:cubicBezTo>
                <a:cubicBezTo>
                  <a:pt x="106" y="36"/>
                  <a:pt x="1" y="36"/>
                  <a:pt x="0" y="36"/>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55">
            <a:extLst>
              <a:ext uri="{FF2B5EF4-FFF2-40B4-BE49-F238E27FC236}">
                <a16:creationId xmlns:a16="http://schemas.microsoft.com/office/drawing/2014/main" id="{F93458B6-357D-4F57-B824-3A20D3AFB297}"/>
              </a:ext>
            </a:extLst>
          </p:cNvPr>
          <p:cNvSpPr>
            <a:spLocks noChangeArrowheads="1"/>
          </p:cNvSpPr>
          <p:nvPr userDrawn="1"/>
        </p:nvSpPr>
        <p:spPr bwMode="auto">
          <a:xfrm>
            <a:off x="6718770" y="3786188"/>
            <a:ext cx="642937"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6">
            <a:extLst>
              <a:ext uri="{FF2B5EF4-FFF2-40B4-BE49-F238E27FC236}">
                <a16:creationId xmlns:a16="http://schemas.microsoft.com/office/drawing/2014/main" id="{4C3485BD-A5B6-4AE6-9851-CDAD9E480E84}"/>
              </a:ext>
            </a:extLst>
          </p:cNvPr>
          <p:cNvSpPr>
            <a:spLocks noChangeArrowheads="1"/>
          </p:cNvSpPr>
          <p:nvPr userDrawn="1"/>
        </p:nvSpPr>
        <p:spPr bwMode="auto">
          <a:xfrm>
            <a:off x="6737820" y="3825875"/>
            <a:ext cx="639762"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Rectangle 57">
            <a:extLst>
              <a:ext uri="{FF2B5EF4-FFF2-40B4-BE49-F238E27FC236}">
                <a16:creationId xmlns:a16="http://schemas.microsoft.com/office/drawing/2014/main" id="{CD07FD50-8F8E-45AE-841A-5346560C2C25}"/>
              </a:ext>
            </a:extLst>
          </p:cNvPr>
          <p:cNvSpPr>
            <a:spLocks noChangeArrowheads="1"/>
          </p:cNvSpPr>
          <p:nvPr userDrawn="1"/>
        </p:nvSpPr>
        <p:spPr bwMode="auto">
          <a:xfrm>
            <a:off x="6728295" y="4003675"/>
            <a:ext cx="639762"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8">
            <a:extLst>
              <a:ext uri="{FF2B5EF4-FFF2-40B4-BE49-F238E27FC236}">
                <a16:creationId xmlns:a16="http://schemas.microsoft.com/office/drawing/2014/main" id="{A81B4FA6-58D8-460A-A476-EFA4852A6FCF}"/>
              </a:ext>
            </a:extLst>
          </p:cNvPr>
          <p:cNvSpPr>
            <a:spLocks noChangeArrowheads="1"/>
          </p:cNvSpPr>
          <p:nvPr userDrawn="1"/>
        </p:nvSpPr>
        <p:spPr bwMode="auto">
          <a:xfrm>
            <a:off x="6744170" y="4044950"/>
            <a:ext cx="638175"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59">
            <a:extLst>
              <a:ext uri="{FF2B5EF4-FFF2-40B4-BE49-F238E27FC236}">
                <a16:creationId xmlns:a16="http://schemas.microsoft.com/office/drawing/2014/main" id="{6C95280C-0EF9-4648-B63D-2E2CEE63CE67}"/>
              </a:ext>
            </a:extLst>
          </p:cNvPr>
          <p:cNvSpPr>
            <a:spLocks noChangeArrowheads="1"/>
          </p:cNvSpPr>
          <p:nvPr userDrawn="1"/>
        </p:nvSpPr>
        <p:spPr bwMode="auto">
          <a:xfrm>
            <a:off x="6707657" y="4379913"/>
            <a:ext cx="644525" cy="476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60">
            <a:extLst>
              <a:ext uri="{FF2B5EF4-FFF2-40B4-BE49-F238E27FC236}">
                <a16:creationId xmlns:a16="http://schemas.microsoft.com/office/drawing/2014/main" id="{CC4CF6B5-46BF-4790-A485-F8C8EE474EAC}"/>
              </a:ext>
            </a:extLst>
          </p:cNvPr>
          <p:cNvSpPr>
            <a:spLocks noChangeArrowheads="1"/>
          </p:cNvSpPr>
          <p:nvPr userDrawn="1"/>
        </p:nvSpPr>
        <p:spPr bwMode="auto">
          <a:xfrm>
            <a:off x="6728295" y="4414838"/>
            <a:ext cx="639762"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Rectangle 61">
            <a:extLst>
              <a:ext uri="{FF2B5EF4-FFF2-40B4-BE49-F238E27FC236}">
                <a16:creationId xmlns:a16="http://schemas.microsoft.com/office/drawing/2014/main" id="{6192DE3F-C060-45B1-A8F4-117177B439E9}"/>
              </a:ext>
            </a:extLst>
          </p:cNvPr>
          <p:cNvSpPr>
            <a:spLocks noChangeArrowheads="1"/>
          </p:cNvSpPr>
          <p:nvPr userDrawn="1"/>
        </p:nvSpPr>
        <p:spPr bwMode="auto">
          <a:xfrm>
            <a:off x="6707657" y="4541838"/>
            <a:ext cx="644525"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62">
            <a:extLst>
              <a:ext uri="{FF2B5EF4-FFF2-40B4-BE49-F238E27FC236}">
                <a16:creationId xmlns:a16="http://schemas.microsoft.com/office/drawing/2014/main" id="{810BFA06-33E0-4984-9753-732854CB174F}"/>
              </a:ext>
            </a:extLst>
          </p:cNvPr>
          <p:cNvSpPr>
            <a:spLocks noChangeArrowheads="1"/>
          </p:cNvSpPr>
          <p:nvPr userDrawn="1"/>
        </p:nvSpPr>
        <p:spPr bwMode="auto">
          <a:xfrm>
            <a:off x="6728295" y="4583113"/>
            <a:ext cx="639762"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63">
            <a:extLst>
              <a:ext uri="{FF2B5EF4-FFF2-40B4-BE49-F238E27FC236}">
                <a16:creationId xmlns:a16="http://schemas.microsoft.com/office/drawing/2014/main" id="{F31B11E3-DF3A-4D99-8FA1-E164AA76BDCC}"/>
              </a:ext>
            </a:extLst>
          </p:cNvPr>
          <p:cNvSpPr>
            <a:spLocks noChangeArrowheads="1"/>
          </p:cNvSpPr>
          <p:nvPr userDrawn="1"/>
        </p:nvSpPr>
        <p:spPr bwMode="auto">
          <a:xfrm>
            <a:off x="6728295" y="4475163"/>
            <a:ext cx="639762"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Rectangle 64">
            <a:extLst>
              <a:ext uri="{FF2B5EF4-FFF2-40B4-BE49-F238E27FC236}">
                <a16:creationId xmlns:a16="http://schemas.microsoft.com/office/drawing/2014/main" id="{A0EE3E84-4F29-4B86-8FA4-A5F613618D0E}"/>
              </a:ext>
            </a:extLst>
          </p:cNvPr>
          <p:cNvSpPr>
            <a:spLocks noChangeArrowheads="1"/>
          </p:cNvSpPr>
          <p:nvPr userDrawn="1"/>
        </p:nvSpPr>
        <p:spPr bwMode="auto">
          <a:xfrm>
            <a:off x="6744170" y="4516438"/>
            <a:ext cx="642937"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65">
            <a:extLst>
              <a:ext uri="{FF2B5EF4-FFF2-40B4-BE49-F238E27FC236}">
                <a16:creationId xmlns:a16="http://schemas.microsoft.com/office/drawing/2014/main" id="{8E5CD03A-2C2E-4FAE-9307-A391D19B29B3}"/>
              </a:ext>
            </a:extLst>
          </p:cNvPr>
          <p:cNvSpPr>
            <a:spLocks noChangeArrowheads="1"/>
          </p:cNvSpPr>
          <p:nvPr userDrawn="1"/>
        </p:nvSpPr>
        <p:spPr bwMode="auto">
          <a:xfrm>
            <a:off x="6707657" y="4176713"/>
            <a:ext cx="644525"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66">
            <a:extLst>
              <a:ext uri="{FF2B5EF4-FFF2-40B4-BE49-F238E27FC236}">
                <a16:creationId xmlns:a16="http://schemas.microsoft.com/office/drawing/2014/main" id="{6FBC102A-0926-46E1-A410-A2EBE0F266AF}"/>
              </a:ext>
            </a:extLst>
          </p:cNvPr>
          <p:cNvSpPr>
            <a:spLocks noChangeArrowheads="1"/>
          </p:cNvSpPr>
          <p:nvPr userDrawn="1"/>
        </p:nvSpPr>
        <p:spPr bwMode="auto">
          <a:xfrm>
            <a:off x="6728295" y="4216400"/>
            <a:ext cx="639762"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67">
            <a:extLst>
              <a:ext uri="{FF2B5EF4-FFF2-40B4-BE49-F238E27FC236}">
                <a16:creationId xmlns:a16="http://schemas.microsoft.com/office/drawing/2014/main" id="{554441CA-6E01-4232-A498-7E3EC78F0C83}"/>
              </a:ext>
            </a:extLst>
          </p:cNvPr>
          <p:cNvSpPr>
            <a:spLocks noChangeArrowheads="1"/>
          </p:cNvSpPr>
          <p:nvPr userDrawn="1"/>
        </p:nvSpPr>
        <p:spPr bwMode="auto">
          <a:xfrm>
            <a:off x="6728295" y="4100513"/>
            <a:ext cx="639762" cy="476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68">
            <a:extLst>
              <a:ext uri="{FF2B5EF4-FFF2-40B4-BE49-F238E27FC236}">
                <a16:creationId xmlns:a16="http://schemas.microsoft.com/office/drawing/2014/main" id="{578392C1-0DF0-47FE-94CF-4BFFE9E9BCBB}"/>
              </a:ext>
            </a:extLst>
          </p:cNvPr>
          <p:cNvSpPr>
            <a:spLocks noChangeArrowheads="1"/>
          </p:cNvSpPr>
          <p:nvPr userDrawn="1"/>
        </p:nvSpPr>
        <p:spPr bwMode="auto">
          <a:xfrm>
            <a:off x="6744170" y="4135438"/>
            <a:ext cx="638175"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69">
            <a:extLst>
              <a:ext uri="{FF2B5EF4-FFF2-40B4-BE49-F238E27FC236}">
                <a16:creationId xmlns:a16="http://schemas.microsoft.com/office/drawing/2014/main" id="{3D20C4BB-B2FA-4B68-AE1D-CD32A2FAECD6}"/>
              </a:ext>
            </a:extLst>
          </p:cNvPr>
          <p:cNvSpPr>
            <a:spLocks noChangeArrowheads="1"/>
          </p:cNvSpPr>
          <p:nvPr userDrawn="1"/>
        </p:nvSpPr>
        <p:spPr bwMode="auto">
          <a:xfrm>
            <a:off x="6758457" y="3906838"/>
            <a:ext cx="639762"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70">
            <a:extLst>
              <a:ext uri="{FF2B5EF4-FFF2-40B4-BE49-F238E27FC236}">
                <a16:creationId xmlns:a16="http://schemas.microsoft.com/office/drawing/2014/main" id="{1925E3C8-3BFE-45E0-938E-3C2C7B2DADF8}"/>
              </a:ext>
            </a:extLst>
          </p:cNvPr>
          <p:cNvSpPr>
            <a:spLocks noChangeArrowheads="1"/>
          </p:cNvSpPr>
          <p:nvPr userDrawn="1"/>
        </p:nvSpPr>
        <p:spPr bwMode="auto">
          <a:xfrm>
            <a:off x="6774332" y="3948113"/>
            <a:ext cx="644525" cy="952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71">
            <a:extLst>
              <a:ext uri="{FF2B5EF4-FFF2-40B4-BE49-F238E27FC236}">
                <a16:creationId xmlns:a16="http://schemas.microsoft.com/office/drawing/2014/main" id="{31413E29-E859-4FC1-A7A4-AB619E738C46}"/>
              </a:ext>
            </a:extLst>
          </p:cNvPr>
          <p:cNvSpPr>
            <a:spLocks noChangeArrowheads="1"/>
          </p:cNvSpPr>
          <p:nvPr userDrawn="1"/>
        </p:nvSpPr>
        <p:spPr bwMode="auto">
          <a:xfrm>
            <a:off x="6820370" y="4313238"/>
            <a:ext cx="552450"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72">
            <a:extLst>
              <a:ext uri="{FF2B5EF4-FFF2-40B4-BE49-F238E27FC236}">
                <a16:creationId xmlns:a16="http://schemas.microsoft.com/office/drawing/2014/main" id="{081563E3-DC29-4B82-A745-A0FC2A0E7102}"/>
              </a:ext>
            </a:extLst>
          </p:cNvPr>
          <p:cNvSpPr>
            <a:spLocks noChangeArrowheads="1"/>
          </p:cNvSpPr>
          <p:nvPr userDrawn="1"/>
        </p:nvSpPr>
        <p:spPr bwMode="auto">
          <a:xfrm>
            <a:off x="6748932" y="4652963"/>
            <a:ext cx="638175" cy="11112"/>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Rectangle 73">
            <a:extLst>
              <a:ext uri="{FF2B5EF4-FFF2-40B4-BE49-F238E27FC236}">
                <a16:creationId xmlns:a16="http://schemas.microsoft.com/office/drawing/2014/main" id="{896ABA61-2197-4396-9990-E72F81F5B948}"/>
              </a:ext>
            </a:extLst>
          </p:cNvPr>
          <p:cNvSpPr>
            <a:spLocks noChangeArrowheads="1"/>
          </p:cNvSpPr>
          <p:nvPr userDrawn="1"/>
        </p:nvSpPr>
        <p:spPr bwMode="auto">
          <a:xfrm>
            <a:off x="7453782" y="3765550"/>
            <a:ext cx="222250" cy="9525"/>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74">
            <a:extLst>
              <a:ext uri="{FF2B5EF4-FFF2-40B4-BE49-F238E27FC236}">
                <a16:creationId xmlns:a16="http://schemas.microsoft.com/office/drawing/2014/main" id="{DEAE4AFE-5F5E-4CCC-8BC9-387CF9E825FF}"/>
              </a:ext>
            </a:extLst>
          </p:cNvPr>
          <p:cNvSpPr>
            <a:spLocks noChangeArrowheads="1"/>
          </p:cNvSpPr>
          <p:nvPr userDrawn="1"/>
        </p:nvSpPr>
        <p:spPr bwMode="auto">
          <a:xfrm>
            <a:off x="7449020" y="3821113"/>
            <a:ext cx="227012"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75">
            <a:extLst>
              <a:ext uri="{FF2B5EF4-FFF2-40B4-BE49-F238E27FC236}">
                <a16:creationId xmlns:a16="http://schemas.microsoft.com/office/drawing/2014/main" id="{810A7739-E337-4B8F-8BF2-C2AA52C9B6D6}"/>
              </a:ext>
            </a:extLst>
          </p:cNvPr>
          <p:cNvSpPr>
            <a:spLocks noChangeArrowheads="1"/>
          </p:cNvSpPr>
          <p:nvPr userDrawn="1"/>
        </p:nvSpPr>
        <p:spPr bwMode="auto">
          <a:xfrm>
            <a:off x="7463307" y="3892550"/>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Rectangle 76">
            <a:extLst>
              <a:ext uri="{FF2B5EF4-FFF2-40B4-BE49-F238E27FC236}">
                <a16:creationId xmlns:a16="http://schemas.microsoft.com/office/drawing/2014/main" id="{89199BCF-4CDE-4414-AA06-51BC2962D457}"/>
              </a:ext>
            </a:extLst>
          </p:cNvPr>
          <p:cNvSpPr>
            <a:spLocks noChangeArrowheads="1"/>
          </p:cNvSpPr>
          <p:nvPr userDrawn="1"/>
        </p:nvSpPr>
        <p:spPr bwMode="auto">
          <a:xfrm>
            <a:off x="7437907" y="3943350"/>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77">
            <a:extLst>
              <a:ext uri="{FF2B5EF4-FFF2-40B4-BE49-F238E27FC236}">
                <a16:creationId xmlns:a16="http://schemas.microsoft.com/office/drawing/2014/main" id="{BC18F9CB-C06F-46D9-9069-C1E5D20DAB03}"/>
              </a:ext>
            </a:extLst>
          </p:cNvPr>
          <p:cNvSpPr>
            <a:spLocks noChangeArrowheads="1"/>
          </p:cNvSpPr>
          <p:nvPr userDrawn="1"/>
        </p:nvSpPr>
        <p:spPr bwMode="auto">
          <a:xfrm>
            <a:off x="7449020" y="4125913"/>
            <a:ext cx="227012"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Rectangle 78">
            <a:extLst>
              <a:ext uri="{FF2B5EF4-FFF2-40B4-BE49-F238E27FC236}">
                <a16:creationId xmlns:a16="http://schemas.microsoft.com/office/drawing/2014/main" id="{1D75237F-3D8C-4839-96E7-4296884A1C09}"/>
              </a:ext>
            </a:extLst>
          </p:cNvPr>
          <p:cNvSpPr>
            <a:spLocks noChangeArrowheads="1"/>
          </p:cNvSpPr>
          <p:nvPr userDrawn="1"/>
        </p:nvSpPr>
        <p:spPr bwMode="auto">
          <a:xfrm>
            <a:off x="7437907" y="4059238"/>
            <a:ext cx="228600"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79">
            <a:extLst>
              <a:ext uri="{FF2B5EF4-FFF2-40B4-BE49-F238E27FC236}">
                <a16:creationId xmlns:a16="http://schemas.microsoft.com/office/drawing/2014/main" id="{86EDB0AE-23B0-4259-B938-715CC523DB79}"/>
              </a:ext>
            </a:extLst>
          </p:cNvPr>
          <p:cNvSpPr>
            <a:spLocks noChangeArrowheads="1"/>
          </p:cNvSpPr>
          <p:nvPr userDrawn="1"/>
        </p:nvSpPr>
        <p:spPr bwMode="auto">
          <a:xfrm>
            <a:off x="7437907" y="3998913"/>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80">
            <a:extLst>
              <a:ext uri="{FF2B5EF4-FFF2-40B4-BE49-F238E27FC236}">
                <a16:creationId xmlns:a16="http://schemas.microsoft.com/office/drawing/2014/main" id="{79168AA4-D177-46ED-97B2-8B2BDD5D400A}"/>
              </a:ext>
            </a:extLst>
          </p:cNvPr>
          <p:cNvSpPr>
            <a:spLocks noChangeArrowheads="1"/>
          </p:cNvSpPr>
          <p:nvPr userDrawn="1"/>
        </p:nvSpPr>
        <p:spPr bwMode="auto">
          <a:xfrm>
            <a:off x="7433145" y="4414838"/>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Rectangle 81">
            <a:extLst>
              <a:ext uri="{FF2B5EF4-FFF2-40B4-BE49-F238E27FC236}">
                <a16:creationId xmlns:a16="http://schemas.microsoft.com/office/drawing/2014/main" id="{2E27A438-34AC-4B10-9971-AE5BA323292B}"/>
              </a:ext>
            </a:extLst>
          </p:cNvPr>
          <p:cNvSpPr>
            <a:spLocks noChangeArrowheads="1"/>
          </p:cNvSpPr>
          <p:nvPr userDrawn="1"/>
        </p:nvSpPr>
        <p:spPr bwMode="auto">
          <a:xfrm>
            <a:off x="7444257" y="4273550"/>
            <a:ext cx="222250"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Rectangle 82">
            <a:extLst>
              <a:ext uri="{FF2B5EF4-FFF2-40B4-BE49-F238E27FC236}">
                <a16:creationId xmlns:a16="http://schemas.microsoft.com/office/drawing/2014/main" id="{598F7D03-1EA5-4A2D-8439-8C63FD4FFDB9}"/>
              </a:ext>
            </a:extLst>
          </p:cNvPr>
          <p:cNvSpPr>
            <a:spLocks noChangeArrowheads="1"/>
          </p:cNvSpPr>
          <p:nvPr userDrawn="1"/>
        </p:nvSpPr>
        <p:spPr bwMode="auto">
          <a:xfrm>
            <a:off x="7444257" y="4216400"/>
            <a:ext cx="222250" cy="6350"/>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Rectangle 83">
            <a:extLst>
              <a:ext uri="{FF2B5EF4-FFF2-40B4-BE49-F238E27FC236}">
                <a16:creationId xmlns:a16="http://schemas.microsoft.com/office/drawing/2014/main" id="{6273A47A-820C-45F6-A4D9-E6EF9CECF0F6}"/>
              </a:ext>
            </a:extLst>
          </p:cNvPr>
          <p:cNvSpPr>
            <a:spLocks noChangeArrowheads="1"/>
          </p:cNvSpPr>
          <p:nvPr userDrawn="1"/>
        </p:nvSpPr>
        <p:spPr bwMode="auto">
          <a:xfrm>
            <a:off x="7449020" y="4343400"/>
            <a:ext cx="222250"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84">
            <a:extLst>
              <a:ext uri="{FF2B5EF4-FFF2-40B4-BE49-F238E27FC236}">
                <a16:creationId xmlns:a16="http://schemas.microsoft.com/office/drawing/2014/main" id="{A3F40581-BF19-4EEF-A1AE-2900EDA39D4E}"/>
              </a:ext>
            </a:extLst>
          </p:cNvPr>
          <p:cNvSpPr>
            <a:spLocks noChangeArrowheads="1"/>
          </p:cNvSpPr>
          <p:nvPr userDrawn="1"/>
        </p:nvSpPr>
        <p:spPr bwMode="auto">
          <a:xfrm>
            <a:off x="7444257" y="4171950"/>
            <a:ext cx="227012"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85">
            <a:extLst>
              <a:ext uri="{FF2B5EF4-FFF2-40B4-BE49-F238E27FC236}">
                <a16:creationId xmlns:a16="http://schemas.microsoft.com/office/drawing/2014/main" id="{7797A86B-CD1E-4BF7-B486-A90AE1CB064C}"/>
              </a:ext>
            </a:extLst>
          </p:cNvPr>
          <p:cNvSpPr>
            <a:spLocks noChangeArrowheads="1"/>
          </p:cNvSpPr>
          <p:nvPr userDrawn="1"/>
        </p:nvSpPr>
        <p:spPr bwMode="auto">
          <a:xfrm>
            <a:off x="7444257" y="4394200"/>
            <a:ext cx="227012" cy="1111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Rectangle 86">
            <a:extLst>
              <a:ext uri="{FF2B5EF4-FFF2-40B4-BE49-F238E27FC236}">
                <a16:creationId xmlns:a16="http://schemas.microsoft.com/office/drawing/2014/main" id="{2BBDCD82-4DD6-4796-93B7-AD80542BB7A1}"/>
              </a:ext>
            </a:extLst>
          </p:cNvPr>
          <p:cNvSpPr>
            <a:spLocks noChangeArrowheads="1"/>
          </p:cNvSpPr>
          <p:nvPr userDrawn="1"/>
        </p:nvSpPr>
        <p:spPr bwMode="auto">
          <a:xfrm>
            <a:off x="7463307" y="4368800"/>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Rectangle 87">
            <a:extLst>
              <a:ext uri="{FF2B5EF4-FFF2-40B4-BE49-F238E27FC236}">
                <a16:creationId xmlns:a16="http://schemas.microsoft.com/office/drawing/2014/main" id="{346648FF-71D5-4E48-BBA0-D138D0DA9F7E}"/>
              </a:ext>
            </a:extLst>
          </p:cNvPr>
          <p:cNvSpPr>
            <a:spLocks noChangeArrowheads="1"/>
          </p:cNvSpPr>
          <p:nvPr userDrawn="1"/>
        </p:nvSpPr>
        <p:spPr bwMode="auto">
          <a:xfrm>
            <a:off x="7449020" y="4308475"/>
            <a:ext cx="227012"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88">
            <a:extLst>
              <a:ext uri="{FF2B5EF4-FFF2-40B4-BE49-F238E27FC236}">
                <a16:creationId xmlns:a16="http://schemas.microsoft.com/office/drawing/2014/main" id="{99BDADE7-3DE1-4F82-A216-9A5A588F4D2F}"/>
              </a:ext>
            </a:extLst>
          </p:cNvPr>
          <p:cNvSpPr>
            <a:spLocks noChangeArrowheads="1"/>
          </p:cNvSpPr>
          <p:nvPr userDrawn="1"/>
        </p:nvSpPr>
        <p:spPr bwMode="auto">
          <a:xfrm>
            <a:off x="7444257" y="4551363"/>
            <a:ext cx="222250" cy="1111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Rectangle 89">
            <a:extLst>
              <a:ext uri="{FF2B5EF4-FFF2-40B4-BE49-F238E27FC236}">
                <a16:creationId xmlns:a16="http://schemas.microsoft.com/office/drawing/2014/main" id="{A8E5C604-6B2D-4FD7-95A5-CF4947DF813B}"/>
              </a:ext>
            </a:extLst>
          </p:cNvPr>
          <p:cNvSpPr>
            <a:spLocks noChangeArrowheads="1"/>
          </p:cNvSpPr>
          <p:nvPr userDrawn="1"/>
        </p:nvSpPr>
        <p:spPr bwMode="auto">
          <a:xfrm>
            <a:off x="7437907" y="4481513"/>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Rectangle 90">
            <a:extLst>
              <a:ext uri="{FF2B5EF4-FFF2-40B4-BE49-F238E27FC236}">
                <a16:creationId xmlns:a16="http://schemas.microsoft.com/office/drawing/2014/main" id="{DAD1468D-1D7E-4782-AC04-B7A9226F2245}"/>
              </a:ext>
            </a:extLst>
          </p:cNvPr>
          <p:cNvSpPr>
            <a:spLocks noChangeArrowheads="1"/>
          </p:cNvSpPr>
          <p:nvPr userDrawn="1"/>
        </p:nvSpPr>
        <p:spPr bwMode="auto">
          <a:xfrm>
            <a:off x="7458545" y="4678363"/>
            <a:ext cx="228600" cy="1111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Rectangle 91">
            <a:extLst>
              <a:ext uri="{FF2B5EF4-FFF2-40B4-BE49-F238E27FC236}">
                <a16:creationId xmlns:a16="http://schemas.microsoft.com/office/drawing/2014/main" id="{38300CE3-2FE5-44DF-B221-0B9056530C97}"/>
              </a:ext>
            </a:extLst>
          </p:cNvPr>
          <p:cNvSpPr>
            <a:spLocks noChangeArrowheads="1"/>
          </p:cNvSpPr>
          <p:nvPr userDrawn="1"/>
        </p:nvSpPr>
        <p:spPr bwMode="auto">
          <a:xfrm>
            <a:off x="7449020" y="4608513"/>
            <a:ext cx="222250" cy="9525"/>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Rectangle 92">
            <a:extLst>
              <a:ext uri="{FF2B5EF4-FFF2-40B4-BE49-F238E27FC236}">
                <a16:creationId xmlns:a16="http://schemas.microsoft.com/office/drawing/2014/main" id="{D34A9DEA-C902-435D-A6CD-844F5DA21614}"/>
              </a:ext>
            </a:extLst>
          </p:cNvPr>
          <p:cNvSpPr>
            <a:spLocks noChangeArrowheads="1"/>
          </p:cNvSpPr>
          <p:nvPr userDrawn="1"/>
        </p:nvSpPr>
        <p:spPr bwMode="auto">
          <a:xfrm>
            <a:off x="7449020" y="4648200"/>
            <a:ext cx="222250"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Rectangle 93">
            <a:extLst>
              <a:ext uri="{FF2B5EF4-FFF2-40B4-BE49-F238E27FC236}">
                <a16:creationId xmlns:a16="http://schemas.microsoft.com/office/drawing/2014/main" id="{AE857423-5C9E-47ED-BDFE-904FA2F530CD}"/>
              </a:ext>
            </a:extLst>
          </p:cNvPr>
          <p:cNvSpPr>
            <a:spLocks noChangeArrowheads="1"/>
          </p:cNvSpPr>
          <p:nvPr userDrawn="1"/>
        </p:nvSpPr>
        <p:spPr bwMode="auto">
          <a:xfrm>
            <a:off x="7444257" y="4784725"/>
            <a:ext cx="222250" cy="6350"/>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Rectangle 94">
            <a:extLst>
              <a:ext uri="{FF2B5EF4-FFF2-40B4-BE49-F238E27FC236}">
                <a16:creationId xmlns:a16="http://schemas.microsoft.com/office/drawing/2014/main" id="{32FA6246-9E0D-4CC0-BAA1-1A1FAB55B2F9}"/>
              </a:ext>
            </a:extLst>
          </p:cNvPr>
          <p:cNvSpPr>
            <a:spLocks noChangeArrowheads="1"/>
          </p:cNvSpPr>
          <p:nvPr userDrawn="1"/>
        </p:nvSpPr>
        <p:spPr bwMode="auto">
          <a:xfrm>
            <a:off x="7433145" y="4724400"/>
            <a:ext cx="223837" cy="4762"/>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Rectangle 95">
            <a:extLst>
              <a:ext uri="{FF2B5EF4-FFF2-40B4-BE49-F238E27FC236}">
                <a16:creationId xmlns:a16="http://schemas.microsoft.com/office/drawing/2014/main" id="{11CAA990-B1B3-49D4-B866-BC4E041165EC}"/>
              </a:ext>
            </a:extLst>
          </p:cNvPr>
          <p:cNvSpPr>
            <a:spLocks noChangeArrowheads="1"/>
          </p:cNvSpPr>
          <p:nvPr userDrawn="1"/>
        </p:nvSpPr>
        <p:spPr bwMode="auto">
          <a:xfrm>
            <a:off x="7458545" y="4835525"/>
            <a:ext cx="223837" cy="6350"/>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6">
            <a:extLst>
              <a:ext uri="{FF2B5EF4-FFF2-40B4-BE49-F238E27FC236}">
                <a16:creationId xmlns:a16="http://schemas.microsoft.com/office/drawing/2014/main" id="{2614CAAF-6DBC-4CA0-9763-129E0D849EFF}"/>
              </a:ext>
            </a:extLst>
          </p:cNvPr>
          <p:cNvSpPr>
            <a:spLocks/>
          </p:cNvSpPr>
          <p:nvPr userDrawn="1"/>
        </p:nvSpPr>
        <p:spPr bwMode="auto">
          <a:xfrm>
            <a:off x="9771532" y="4216400"/>
            <a:ext cx="1104900" cy="782637"/>
          </a:xfrm>
          <a:custGeom>
            <a:avLst/>
            <a:gdLst>
              <a:gd name="T0" fmla="*/ 206 w 218"/>
              <a:gd name="T1" fmla="*/ 1 h 154"/>
              <a:gd name="T2" fmla="*/ 12 w 218"/>
              <a:gd name="T3" fmla="*/ 0 h 154"/>
              <a:gd name="T4" fmla="*/ 7 w 218"/>
              <a:gd name="T5" fmla="*/ 6 h 154"/>
              <a:gd name="T6" fmla="*/ 0 w 218"/>
              <a:gd name="T7" fmla="*/ 148 h 154"/>
              <a:gd name="T8" fmla="*/ 5 w 218"/>
              <a:gd name="T9" fmla="*/ 154 h 154"/>
              <a:gd name="T10" fmla="*/ 213 w 218"/>
              <a:gd name="T11" fmla="*/ 154 h 154"/>
              <a:gd name="T12" fmla="*/ 218 w 218"/>
              <a:gd name="T13" fmla="*/ 148 h 154"/>
              <a:gd name="T14" fmla="*/ 211 w 218"/>
              <a:gd name="T15" fmla="*/ 6 h 154"/>
              <a:gd name="T16" fmla="*/ 206 w 218"/>
              <a:gd name="T17" fmla="*/ 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154">
                <a:moveTo>
                  <a:pt x="206" y="1"/>
                </a:moveTo>
                <a:cubicBezTo>
                  <a:pt x="12" y="0"/>
                  <a:pt x="12" y="0"/>
                  <a:pt x="12" y="0"/>
                </a:cubicBezTo>
                <a:cubicBezTo>
                  <a:pt x="9" y="0"/>
                  <a:pt x="7" y="3"/>
                  <a:pt x="7" y="6"/>
                </a:cubicBezTo>
                <a:cubicBezTo>
                  <a:pt x="0" y="148"/>
                  <a:pt x="0" y="148"/>
                  <a:pt x="0" y="148"/>
                </a:cubicBezTo>
                <a:cubicBezTo>
                  <a:pt x="0" y="151"/>
                  <a:pt x="2" y="154"/>
                  <a:pt x="5" y="154"/>
                </a:cubicBezTo>
                <a:cubicBezTo>
                  <a:pt x="213" y="154"/>
                  <a:pt x="213" y="154"/>
                  <a:pt x="213" y="154"/>
                </a:cubicBezTo>
                <a:cubicBezTo>
                  <a:pt x="216" y="154"/>
                  <a:pt x="218" y="151"/>
                  <a:pt x="218" y="148"/>
                </a:cubicBezTo>
                <a:cubicBezTo>
                  <a:pt x="211" y="6"/>
                  <a:pt x="211" y="6"/>
                  <a:pt x="211" y="6"/>
                </a:cubicBezTo>
                <a:cubicBezTo>
                  <a:pt x="211" y="3"/>
                  <a:pt x="209" y="1"/>
                  <a:pt x="206" y="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7">
            <a:extLst>
              <a:ext uri="{FF2B5EF4-FFF2-40B4-BE49-F238E27FC236}">
                <a16:creationId xmlns:a16="http://schemas.microsoft.com/office/drawing/2014/main" id="{D0269C23-FF03-442D-9D64-2F3D7CA73372}"/>
              </a:ext>
            </a:extLst>
          </p:cNvPr>
          <p:cNvSpPr>
            <a:spLocks/>
          </p:cNvSpPr>
          <p:nvPr userDrawn="1"/>
        </p:nvSpPr>
        <p:spPr bwMode="auto">
          <a:xfrm>
            <a:off x="9796932" y="4248150"/>
            <a:ext cx="1054100" cy="720725"/>
          </a:xfrm>
          <a:custGeom>
            <a:avLst/>
            <a:gdLst>
              <a:gd name="T0" fmla="*/ 642 w 664"/>
              <a:gd name="T1" fmla="*/ 0 h 454"/>
              <a:gd name="T2" fmla="*/ 664 w 664"/>
              <a:gd name="T3" fmla="*/ 454 h 454"/>
              <a:gd name="T4" fmla="*/ 0 w 664"/>
              <a:gd name="T5" fmla="*/ 454 h 454"/>
              <a:gd name="T6" fmla="*/ 22 w 664"/>
              <a:gd name="T7" fmla="*/ 0 h 454"/>
              <a:gd name="T8" fmla="*/ 642 w 664"/>
              <a:gd name="T9" fmla="*/ 0 h 454"/>
            </a:gdLst>
            <a:ahLst/>
            <a:cxnLst>
              <a:cxn ang="0">
                <a:pos x="T0" y="T1"/>
              </a:cxn>
              <a:cxn ang="0">
                <a:pos x="T2" y="T3"/>
              </a:cxn>
              <a:cxn ang="0">
                <a:pos x="T4" y="T5"/>
              </a:cxn>
              <a:cxn ang="0">
                <a:pos x="T6" y="T7"/>
              </a:cxn>
              <a:cxn ang="0">
                <a:pos x="T8" y="T9"/>
              </a:cxn>
            </a:cxnLst>
            <a:rect l="0" t="0" r="r" b="b"/>
            <a:pathLst>
              <a:path w="664" h="454">
                <a:moveTo>
                  <a:pt x="642" y="0"/>
                </a:moveTo>
                <a:lnTo>
                  <a:pt x="664" y="454"/>
                </a:lnTo>
                <a:lnTo>
                  <a:pt x="0" y="454"/>
                </a:lnTo>
                <a:lnTo>
                  <a:pt x="22" y="0"/>
                </a:lnTo>
                <a:lnTo>
                  <a:pt x="642" y="0"/>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8">
            <a:extLst>
              <a:ext uri="{FF2B5EF4-FFF2-40B4-BE49-F238E27FC236}">
                <a16:creationId xmlns:a16="http://schemas.microsoft.com/office/drawing/2014/main" id="{79892A4D-CF75-4A97-8CC1-E7678F4B32EB}"/>
              </a:ext>
            </a:extLst>
          </p:cNvPr>
          <p:cNvSpPr>
            <a:spLocks noEditPoints="1"/>
          </p:cNvSpPr>
          <p:nvPr userDrawn="1"/>
        </p:nvSpPr>
        <p:spPr bwMode="auto">
          <a:xfrm>
            <a:off x="10157295" y="4110038"/>
            <a:ext cx="334962" cy="147637"/>
          </a:xfrm>
          <a:custGeom>
            <a:avLst/>
            <a:gdLst>
              <a:gd name="T0" fmla="*/ 60 w 66"/>
              <a:gd name="T1" fmla="*/ 0 h 29"/>
              <a:gd name="T2" fmla="*/ 66 w 66"/>
              <a:gd name="T3" fmla="*/ 6 h 29"/>
              <a:gd name="T4" fmla="*/ 66 w 66"/>
              <a:gd name="T5" fmla="*/ 23 h 29"/>
              <a:gd name="T6" fmla="*/ 60 w 66"/>
              <a:gd name="T7" fmla="*/ 29 h 29"/>
              <a:gd name="T8" fmla="*/ 7 w 66"/>
              <a:gd name="T9" fmla="*/ 29 h 29"/>
              <a:gd name="T10" fmla="*/ 0 w 66"/>
              <a:gd name="T11" fmla="*/ 23 h 29"/>
              <a:gd name="T12" fmla="*/ 0 w 66"/>
              <a:gd name="T13" fmla="*/ 6 h 29"/>
              <a:gd name="T14" fmla="*/ 7 w 66"/>
              <a:gd name="T15" fmla="*/ 0 h 29"/>
              <a:gd name="T16" fmla="*/ 60 w 66"/>
              <a:gd name="T17" fmla="*/ 0 h 29"/>
              <a:gd name="T18" fmla="*/ 7 w 66"/>
              <a:gd name="T19" fmla="*/ 10 h 29"/>
              <a:gd name="T20" fmla="*/ 7 w 66"/>
              <a:gd name="T21" fmla="*/ 10 h 29"/>
              <a:gd name="T22" fmla="*/ 6 w 66"/>
              <a:gd name="T23" fmla="*/ 10 h 29"/>
              <a:gd name="T24" fmla="*/ 6 w 66"/>
              <a:gd name="T25" fmla="*/ 23 h 29"/>
              <a:gd name="T26" fmla="*/ 7 w 66"/>
              <a:gd name="T27" fmla="*/ 23 h 29"/>
              <a:gd name="T28" fmla="*/ 60 w 66"/>
              <a:gd name="T29" fmla="*/ 23 h 29"/>
              <a:gd name="T30" fmla="*/ 60 w 66"/>
              <a:gd name="T31" fmla="*/ 23 h 29"/>
              <a:gd name="T32" fmla="*/ 60 w 66"/>
              <a:gd name="T33" fmla="*/ 10 h 29"/>
              <a:gd name="T34" fmla="*/ 60 w 66"/>
              <a:gd name="T35" fmla="*/ 10 h 29"/>
              <a:gd name="T36" fmla="*/ 7 w 66"/>
              <a:gd name="T37"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29">
                <a:moveTo>
                  <a:pt x="60" y="0"/>
                </a:moveTo>
                <a:cubicBezTo>
                  <a:pt x="63" y="0"/>
                  <a:pt x="66" y="3"/>
                  <a:pt x="66" y="6"/>
                </a:cubicBezTo>
                <a:cubicBezTo>
                  <a:pt x="66" y="23"/>
                  <a:pt x="66" y="23"/>
                  <a:pt x="66" y="23"/>
                </a:cubicBezTo>
                <a:cubicBezTo>
                  <a:pt x="66" y="26"/>
                  <a:pt x="63" y="29"/>
                  <a:pt x="60" y="29"/>
                </a:cubicBezTo>
                <a:cubicBezTo>
                  <a:pt x="7" y="29"/>
                  <a:pt x="7" y="29"/>
                  <a:pt x="7" y="29"/>
                </a:cubicBezTo>
                <a:cubicBezTo>
                  <a:pt x="3" y="29"/>
                  <a:pt x="0" y="26"/>
                  <a:pt x="0" y="23"/>
                </a:cubicBezTo>
                <a:cubicBezTo>
                  <a:pt x="0" y="6"/>
                  <a:pt x="0" y="6"/>
                  <a:pt x="0" y="6"/>
                </a:cubicBezTo>
                <a:cubicBezTo>
                  <a:pt x="0" y="3"/>
                  <a:pt x="3" y="0"/>
                  <a:pt x="7" y="0"/>
                </a:cubicBezTo>
                <a:lnTo>
                  <a:pt x="60" y="0"/>
                </a:lnTo>
                <a:close/>
                <a:moveTo>
                  <a:pt x="7" y="10"/>
                </a:moveTo>
                <a:cubicBezTo>
                  <a:pt x="7" y="10"/>
                  <a:pt x="7" y="10"/>
                  <a:pt x="7" y="10"/>
                </a:cubicBezTo>
                <a:cubicBezTo>
                  <a:pt x="6" y="10"/>
                  <a:pt x="6" y="10"/>
                  <a:pt x="6" y="10"/>
                </a:cubicBezTo>
                <a:cubicBezTo>
                  <a:pt x="6" y="23"/>
                  <a:pt x="6" y="23"/>
                  <a:pt x="6" y="23"/>
                </a:cubicBezTo>
                <a:cubicBezTo>
                  <a:pt x="7" y="23"/>
                  <a:pt x="7" y="23"/>
                  <a:pt x="7" y="23"/>
                </a:cubicBezTo>
                <a:cubicBezTo>
                  <a:pt x="60" y="23"/>
                  <a:pt x="60" y="23"/>
                  <a:pt x="60" y="23"/>
                </a:cubicBezTo>
                <a:cubicBezTo>
                  <a:pt x="60" y="23"/>
                  <a:pt x="60" y="23"/>
                  <a:pt x="60" y="23"/>
                </a:cubicBezTo>
                <a:cubicBezTo>
                  <a:pt x="60" y="10"/>
                  <a:pt x="60" y="10"/>
                  <a:pt x="60" y="10"/>
                </a:cubicBezTo>
                <a:cubicBezTo>
                  <a:pt x="60" y="10"/>
                  <a:pt x="60" y="10"/>
                  <a:pt x="60" y="10"/>
                </a:cubicBezTo>
                <a:lnTo>
                  <a:pt x="7" y="10"/>
                </a:lnTo>
                <a:close/>
              </a:path>
            </a:pathLst>
          </a:custGeom>
          <a:solidFill>
            <a:srgbClr val="281E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9">
            <a:extLst>
              <a:ext uri="{FF2B5EF4-FFF2-40B4-BE49-F238E27FC236}">
                <a16:creationId xmlns:a16="http://schemas.microsoft.com/office/drawing/2014/main" id="{FEC7CE9C-184E-4CE9-8124-98C6860A1D11}"/>
              </a:ext>
            </a:extLst>
          </p:cNvPr>
          <p:cNvSpPr>
            <a:spLocks/>
          </p:cNvSpPr>
          <p:nvPr userDrawn="1"/>
        </p:nvSpPr>
        <p:spPr bwMode="auto">
          <a:xfrm>
            <a:off x="9762007" y="4211638"/>
            <a:ext cx="1130300" cy="496887"/>
          </a:xfrm>
          <a:custGeom>
            <a:avLst/>
            <a:gdLst>
              <a:gd name="T0" fmla="*/ 217 w 223"/>
              <a:gd name="T1" fmla="*/ 0 h 98"/>
              <a:gd name="T2" fmla="*/ 5 w 223"/>
              <a:gd name="T3" fmla="*/ 0 h 98"/>
              <a:gd name="T4" fmla="*/ 0 w 223"/>
              <a:gd name="T5" fmla="*/ 5 h 98"/>
              <a:gd name="T6" fmla="*/ 0 w 223"/>
              <a:gd name="T7" fmla="*/ 70 h 98"/>
              <a:gd name="T8" fmla="*/ 111 w 223"/>
              <a:gd name="T9" fmla="*/ 98 h 98"/>
              <a:gd name="T10" fmla="*/ 223 w 223"/>
              <a:gd name="T11" fmla="*/ 70 h 98"/>
              <a:gd name="T12" fmla="*/ 223 w 223"/>
              <a:gd name="T13" fmla="*/ 5 h 98"/>
              <a:gd name="T14" fmla="*/ 217 w 22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98">
                <a:moveTo>
                  <a:pt x="217" y="0"/>
                </a:moveTo>
                <a:cubicBezTo>
                  <a:pt x="5" y="0"/>
                  <a:pt x="5" y="0"/>
                  <a:pt x="5" y="0"/>
                </a:cubicBezTo>
                <a:cubicBezTo>
                  <a:pt x="2" y="0"/>
                  <a:pt x="0" y="2"/>
                  <a:pt x="0" y="5"/>
                </a:cubicBezTo>
                <a:cubicBezTo>
                  <a:pt x="0" y="70"/>
                  <a:pt x="0" y="70"/>
                  <a:pt x="0" y="70"/>
                </a:cubicBezTo>
                <a:cubicBezTo>
                  <a:pt x="25" y="87"/>
                  <a:pt x="66" y="98"/>
                  <a:pt x="111" y="98"/>
                </a:cubicBezTo>
                <a:cubicBezTo>
                  <a:pt x="157" y="98"/>
                  <a:pt x="197" y="87"/>
                  <a:pt x="223" y="70"/>
                </a:cubicBezTo>
                <a:cubicBezTo>
                  <a:pt x="223" y="5"/>
                  <a:pt x="223" y="5"/>
                  <a:pt x="223" y="5"/>
                </a:cubicBezTo>
                <a:cubicBezTo>
                  <a:pt x="223" y="2"/>
                  <a:pt x="220" y="0"/>
                  <a:pt x="217" y="0"/>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0">
            <a:extLst>
              <a:ext uri="{FF2B5EF4-FFF2-40B4-BE49-F238E27FC236}">
                <a16:creationId xmlns:a16="http://schemas.microsoft.com/office/drawing/2014/main" id="{7C832D32-2C93-4996-A6E5-063187470293}"/>
              </a:ext>
            </a:extLst>
          </p:cNvPr>
          <p:cNvSpPr>
            <a:spLocks/>
          </p:cNvSpPr>
          <p:nvPr userDrawn="1"/>
        </p:nvSpPr>
        <p:spPr bwMode="auto">
          <a:xfrm>
            <a:off x="9771532" y="4211638"/>
            <a:ext cx="1104900" cy="487362"/>
          </a:xfrm>
          <a:custGeom>
            <a:avLst/>
            <a:gdLst>
              <a:gd name="T0" fmla="*/ 1 w 218"/>
              <a:gd name="T1" fmla="*/ 67 h 96"/>
              <a:gd name="T2" fmla="*/ 0 w 218"/>
              <a:gd name="T3" fmla="*/ 67 h 96"/>
              <a:gd name="T4" fmla="*/ 0 w 218"/>
              <a:gd name="T5" fmla="*/ 1 h 96"/>
              <a:gd name="T6" fmla="*/ 2 w 218"/>
              <a:gd name="T7" fmla="*/ 0 h 96"/>
              <a:gd name="T8" fmla="*/ 2 w 218"/>
              <a:gd name="T9" fmla="*/ 66 h 96"/>
              <a:gd name="T10" fmla="*/ 109 w 218"/>
              <a:gd name="T11" fmla="*/ 94 h 96"/>
              <a:gd name="T12" fmla="*/ 216 w 218"/>
              <a:gd name="T13" fmla="*/ 66 h 96"/>
              <a:gd name="T14" fmla="*/ 216 w 218"/>
              <a:gd name="T15" fmla="*/ 0 h 96"/>
              <a:gd name="T16" fmla="*/ 218 w 218"/>
              <a:gd name="T17" fmla="*/ 1 h 96"/>
              <a:gd name="T18" fmla="*/ 218 w 218"/>
              <a:gd name="T19" fmla="*/ 67 h 96"/>
              <a:gd name="T20" fmla="*/ 218 w 218"/>
              <a:gd name="T21" fmla="*/ 67 h 96"/>
              <a:gd name="T22" fmla="*/ 109 w 218"/>
              <a:gd name="T23" fmla="*/ 96 h 96"/>
              <a:gd name="T24" fmla="*/ 1 w 218"/>
              <a:gd name="T25" fmla="*/ 6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96">
                <a:moveTo>
                  <a:pt x="1" y="67"/>
                </a:moveTo>
                <a:cubicBezTo>
                  <a:pt x="0" y="67"/>
                  <a:pt x="0" y="67"/>
                  <a:pt x="0" y="67"/>
                </a:cubicBezTo>
                <a:cubicBezTo>
                  <a:pt x="0" y="1"/>
                  <a:pt x="0" y="1"/>
                  <a:pt x="0" y="1"/>
                </a:cubicBezTo>
                <a:cubicBezTo>
                  <a:pt x="1" y="0"/>
                  <a:pt x="1" y="0"/>
                  <a:pt x="2" y="0"/>
                </a:cubicBezTo>
                <a:cubicBezTo>
                  <a:pt x="2" y="66"/>
                  <a:pt x="2" y="66"/>
                  <a:pt x="2" y="66"/>
                </a:cubicBezTo>
                <a:cubicBezTo>
                  <a:pt x="28" y="84"/>
                  <a:pt x="67" y="94"/>
                  <a:pt x="109" y="94"/>
                </a:cubicBezTo>
                <a:cubicBezTo>
                  <a:pt x="151" y="94"/>
                  <a:pt x="190" y="84"/>
                  <a:pt x="216" y="66"/>
                </a:cubicBezTo>
                <a:cubicBezTo>
                  <a:pt x="216" y="0"/>
                  <a:pt x="216" y="0"/>
                  <a:pt x="216" y="0"/>
                </a:cubicBezTo>
                <a:cubicBezTo>
                  <a:pt x="217" y="0"/>
                  <a:pt x="217" y="0"/>
                  <a:pt x="218" y="1"/>
                </a:cubicBezTo>
                <a:cubicBezTo>
                  <a:pt x="218" y="67"/>
                  <a:pt x="218" y="67"/>
                  <a:pt x="218" y="67"/>
                </a:cubicBezTo>
                <a:cubicBezTo>
                  <a:pt x="218" y="67"/>
                  <a:pt x="218" y="67"/>
                  <a:pt x="218" y="67"/>
                </a:cubicBezTo>
                <a:cubicBezTo>
                  <a:pt x="191" y="85"/>
                  <a:pt x="152" y="96"/>
                  <a:pt x="109" y="96"/>
                </a:cubicBezTo>
                <a:cubicBezTo>
                  <a:pt x="67" y="96"/>
                  <a:pt x="27" y="85"/>
                  <a:pt x="1" y="67"/>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1">
            <a:extLst>
              <a:ext uri="{FF2B5EF4-FFF2-40B4-BE49-F238E27FC236}">
                <a16:creationId xmlns:a16="http://schemas.microsoft.com/office/drawing/2014/main" id="{9AE64465-5DAB-49B3-849D-3174DF76F4A2}"/>
              </a:ext>
            </a:extLst>
          </p:cNvPr>
          <p:cNvSpPr>
            <a:spLocks/>
          </p:cNvSpPr>
          <p:nvPr userDrawn="1"/>
        </p:nvSpPr>
        <p:spPr bwMode="auto">
          <a:xfrm>
            <a:off x="10277945" y="4648200"/>
            <a:ext cx="122237" cy="127000"/>
          </a:xfrm>
          <a:custGeom>
            <a:avLst/>
            <a:gdLst>
              <a:gd name="T0" fmla="*/ 21 w 24"/>
              <a:gd name="T1" fmla="*/ 0 h 25"/>
              <a:gd name="T2" fmla="*/ 2 w 24"/>
              <a:gd name="T3" fmla="*/ 0 h 25"/>
              <a:gd name="T4" fmla="*/ 0 w 24"/>
              <a:gd name="T5" fmla="*/ 3 h 25"/>
              <a:gd name="T6" fmla="*/ 0 w 24"/>
              <a:gd name="T7" fmla="*/ 23 h 25"/>
              <a:gd name="T8" fmla="*/ 2 w 24"/>
              <a:gd name="T9" fmla="*/ 25 h 25"/>
              <a:gd name="T10" fmla="*/ 21 w 24"/>
              <a:gd name="T11" fmla="*/ 25 h 25"/>
              <a:gd name="T12" fmla="*/ 24 w 24"/>
              <a:gd name="T13" fmla="*/ 23 h 25"/>
              <a:gd name="T14" fmla="*/ 24 w 24"/>
              <a:gd name="T15" fmla="*/ 3 h 25"/>
              <a:gd name="T16" fmla="*/ 21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21" y="0"/>
                </a:moveTo>
                <a:cubicBezTo>
                  <a:pt x="2" y="0"/>
                  <a:pt x="2" y="0"/>
                  <a:pt x="2" y="0"/>
                </a:cubicBezTo>
                <a:cubicBezTo>
                  <a:pt x="1" y="0"/>
                  <a:pt x="0" y="1"/>
                  <a:pt x="0" y="3"/>
                </a:cubicBezTo>
                <a:cubicBezTo>
                  <a:pt x="0" y="23"/>
                  <a:pt x="0" y="23"/>
                  <a:pt x="0" y="23"/>
                </a:cubicBezTo>
                <a:cubicBezTo>
                  <a:pt x="0" y="24"/>
                  <a:pt x="1" y="25"/>
                  <a:pt x="2" y="25"/>
                </a:cubicBezTo>
                <a:cubicBezTo>
                  <a:pt x="21" y="25"/>
                  <a:pt x="21" y="25"/>
                  <a:pt x="21" y="25"/>
                </a:cubicBezTo>
                <a:cubicBezTo>
                  <a:pt x="23" y="25"/>
                  <a:pt x="24" y="24"/>
                  <a:pt x="24" y="23"/>
                </a:cubicBezTo>
                <a:cubicBezTo>
                  <a:pt x="24" y="3"/>
                  <a:pt x="24" y="3"/>
                  <a:pt x="24" y="3"/>
                </a:cubicBezTo>
                <a:cubicBezTo>
                  <a:pt x="24" y="1"/>
                  <a:pt x="23" y="0"/>
                  <a:pt x="21" y="0"/>
                </a:cubicBezTo>
                <a:close/>
              </a:path>
            </a:pathLst>
          </a:custGeom>
          <a:solidFill>
            <a:srgbClr val="DAD8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2">
            <a:extLst>
              <a:ext uri="{FF2B5EF4-FFF2-40B4-BE49-F238E27FC236}">
                <a16:creationId xmlns:a16="http://schemas.microsoft.com/office/drawing/2014/main" id="{F70BF4D4-9FC8-4885-B698-A180454BA869}"/>
              </a:ext>
            </a:extLst>
          </p:cNvPr>
          <p:cNvSpPr>
            <a:spLocks/>
          </p:cNvSpPr>
          <p:nvPr userDrawn="1"/>
        </p:nvSpPr>
        <p:spPr bwMode="auto">
          <a:xfrm>
            <a:off x="10293820" y="4673600"/>
            <a:ext cx="85725" cy="80962"/>
          </a:xfrm>
          <a:custGeom>
            <a:avLst/>
            <a:gdLst>
              <a:gd name="T0" fmla="*/ 16 w 17"/>
              <a:gd name="T1" fmla="*/ 0 h 16"/>
              <a:gd name="T2" fmla="*/ 2 w 17"/>
              <a:gd name="T3" fmla="*/ 0 h 16"/>
              <a:gd name="T4" fmla="*/ 0 w 17"/>
              <a:gd name="T5" fmla="*/ 1 h 16"/>
              <a:gd name="T6" fmla="*/ 0 w 17"/>
              <a:gd name="T7" fmla="*/ 15 h 16"/>
              <a:gd name="T8" fmla="*/ 2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2" y="0"/>
                  <a:pt x="2" y="0"/>
                  <a:pt x="2" y="0"/>
                </a:cubicBezTo>
                <a:cubicBezTo>
                  <a:pt x="1" y="0"/>
                  <a:pt x="0" y="0"/>
                  <a:pt x="0" y="1"/>
                </a:cubicBezTo>
                <a:cubicBezTo>
                  <a:pt x="0" y="15"/>
                  <a:pt x="0" y="15"/>
                  <a:pt x="0" y="15"/>
                </a:cubicBezTo>
                <a:cubicBezTo>
                  <a:pt x="0" y="16"/>
                  <a:pt x="1" y="16"/>
                  <a:pt x="2" y="16"/>
                </a:cubicBezTo>
                <a:cubicBezTo>
                  <a:pt x="16" y="16"/>
                  <a:pt x="16" y="16"/>
                  <a:pt x="16" y="16"/>
                </a:cubicBezTo>
                <a:cubicBezTo>
                  <a:pt x="17" y="16"/>
                  <a:pt x="17" y="16"/>
                  <a:pt x="17" y="15"/>
                </a:cubicBezTo>
                <a:cubicBezTo>
                  <a:pt x="17" y="1"/>
                  <a:pt x="17" y="1"/>
                  <a:pt x="17" y="1"/>
                </a:cubicBezTo>
                <a:cubicBezTo>
                  <a:pt x="17" y="0"/>
                  <a:pt x="17" y="0"/>
                  <a:pt x="16" y="0"/>
                </a:cubicBezTo>
                <a:close/>
              </a:path>
            </a:pathLst>
          </a:custGeom>
          <a:solidFill>
            <a:srgbClr val="8381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0532974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2018/11/23 Friday</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2758056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5" y="1"/>
            <a:ext cx="10801350" cy="10159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695325" y="6515100"/>
            <a:ext cx="4114800"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515100"/>
            <a:ext cx="2886075"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grpSp>
        <p:nvGrpSpPr>
          <p:cNvPr id="67" name="组合 66"/>
          <p:cNvGrpSpPr/>
          <p:nvPr/>
        </p:nvGrpSpPr>
        <p:grpSpPr>
          <a:xfrm>
            <a:off x="9451088" y="5101431"/>
            <a:ext cx="2740912" cy="1756569"/>
            <a:chOff x="7046117" y="348455"/>
            <a:chExt cx="3138488" cy="2011363"/>
          </a:xfrm>
        </p:grpSpPr>
        <p:sp>
          <p:nvSpPr>
            <p:cNvPr id="9" name="Freeform 5"/>
            <p:cNvSpPr>
              <a:spLocks/>
            </p:cNvSpPr>
            <p:nvPr/>
          </p:nvSpPr>
          <p:spPr bwMode="auto">
            <a:xfrm>
              <a:off x="9748042" y="735805"/>
              <a:ext cx="366713" cy="223838"/>
            </a:xfrm>
            <a:custGeom>
              <a:avLst/>
              <a:gdLst>
                <a:gd name="T0" fmla="*/ 0 w 318"/>
                <a:gd name="T1" fmla="*/ 195 h 195"/>
                <a:gd name="T2" fmla="*/ 318 w 318"/>
                <a:gd name="T3" fmla="*/ 47 h 195"/>
              </a:gdLst>
              <a:ahLst/>
              <a:cxnLst>
                <a:cxn ang="0">
                  <a:pos x="T0" y="T1"/>
                </a:cxn>
                <a:cxn ang="0">
                  <a:pos x="T2" y="T3"/>
                </a:cxn>
              </a:cxnLst>
              <a:rect l="0" t="0" r="r" b="b"/>
              <a:pathLst>
                <a:path w="318" h="195">
                  <a:moveTo>
                    <a:pt x="0" y="195"/>
                  </a:moveTo>
                  <a:cubicBezTo>
                    <a:pt x="47" y="67"/>
                    <a:pt x="190" y="0"/>
                    <a:pt x="318" y="47"/>
                  </a:cubicBez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p:cNvSpPr>
            <p:nvPr/>
          </p:nvSpPr>
          <p:spPr bwMode="auto">
            <a:xfrm>
              <a:off x="9808367" y="807243"/>
              <a:ext cx="284163" cy="174625"/>
            </a:xfrm>
            <a:custGeom>
              <a:avLst/>
              <a:gdLst>
                <a:gd name="T0" fmla="*/ 0 w 246"/>
                <a:gd name="T1" fmla="*/ 151 h 151"/>
                <a:gd name="T2" fmla="*/ 246 w 246"/>
                <a:gd name="T3" fmla="*/ 36 h 151"/>
              </a:gdLst>
              <a:ahLst/>
              <a:cxnLst>
                <a:cxn ang="0">
                  <a:pos x="T0" y="T1"/>
                </a:cxn>
                <a:cxn ang="0">
                  <a:pos x="T2" y="T3"/>
                </a:cxn>
              </a:cxnLst>
              <a:rect l="0" t="0" r="r" b="b"/>
              <a:pathLst>
                <a:path w="246" h="151">
                  <a:moveTo>
                    <a:pt x="0" y="151"/>
                  </a:moveTo>
                  <a:cubicBezTo>
                    <a:pt x="36" y="52"/>
                    <a:pt x="146" y="0"/>
                    <a:pt x="246" y="36"/>
                  </a:cubicBez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9870280" y="883443"/>
              <a:ext cx="200025" cy="122238"/>
            </a:xfrm>
            <a:custGeom>
              <a:avLst/>
              <a:gdLst>
                <a:gd name="T0" fmla="*/ 0 w 173"/>
                <a:gd name="T1" fmla="*/ 106 h 106"/>
                <a:gd name="T2" fmla="*/ 173 w 173"/>
                <a:gd name="T3" fmla="*/ 25 h 106"/>
              </a:gdLst>
              <a:ahLst/>
              <a:cxnLst>
                <a:cxn ang="0">
                  <a:pos x="T0" y="T1"/>
                </a:cxn>
                <a:cxn ang="0">
                  <a:pos x="T2" y="T3"/>
                </a:cxn>
              </a:cxnLst>
              <a:rect l="0" t="0" r="r" b="b"/>
              <a:pathLst>
                <a:path w="173" h="106">
                  <a:moveTo>
                    <a:pt x="0" y="106"/>
                  </a:moveTo>
                  <a:cubicBezTo>
                    <a:pt x="25" y="36"/>
                    <a:pt x="103" y="0"/>
                    <a:pt x="173" y="25"/>
                  </a:cubicBez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8"/>
            <p:cNvSpPr>
              <a:spLocks/>
            </p:cNvSpPr>
            <p:nvPr/>
          </p:nvSpPr>
          <p:spPr bwMode="auto">
            <a:xfrm>
              <a:off x="9960767" y="989805"/>
              <a:ext cx="92075" cy="93663"/>
            </a:xfrm>
            <a:custGeom>
              <a:avLst/>
              <a:gdLst>
                <a:gd name="T0" fmla="*/ 72 w 80"/>
                <a:gd name="T1" fmla="*/ 26 h 81"/>
                <a:gd name="T2" fmla="*/ 25 w 80"/>
                <a:gd name="T3" fmla="*/ 8 h 81"/>
                <a:gd name="T4" fmla="*/ 8 w 80"/>
                <a:gd name="T5" fmla="*/ 55 h 81"/>
                <a:gd name="T6" fmla="*/ 55 w 80"/>
                <a:gd name="T7" fmla="*/ 73 h 81"/>
                <a:gd name="T8" fmla="*/ 72 w 80"/>
                <a:gd name="T9" fmla="*/ 26 h 81"/>
              </a:gdLst>
              <a:ahLst/>
              <a:cxnLst>
                <a:cxn ang="0">
                  <a:pos x="T0" y="T1"/>
                </a:cxn>
                <a:cxn ang="0">
                  <a:pos x="T2" y="T3"/>
                </a:cxn>
                <a:cxn ang="0">
                  <a:pos x="T4" y="T5"/>
                </a:cxn>
                <a:cxn ang="0">
                  <a:pos x="T6" y="T7"/>
                </a:cxn>
                <a:cxn ang="0">
                  <a:pos x="T8" y="T9"/>
                </a:cxn>
              </a:cxnLst>
              <a:rect l="0" t="0" r="r" b="b"/>
              <a:pathLst>
                <a:path w="80" h="81">
                  <a:moveTo>
                    <a:pt x="72" y="26"/>
                  </a:moveTo>
                  <a:cubicBezTo>
                    <a:pt x="64" y="8"/>
                    <a:pt x="43" y="0"/>
                    <a:pt x="25" y="8"/>
                  </a:cubicBezTo>
                  <a:cubicBezTo>
                    <a:pt x="7" y="17"/>
                    <a:pt x="0" y="38"/>
                    <a:pt x="8" y="55"/>
                  </a:cubicBezTo>
                  <a:cubicBezTo>
                    <a:pt x="16" y="73"/>
                    <a:pt x="37" y="81"/>
                    <a:pt x="55" y="73"/>
                  </a:cubicBezTo>
                  <a:cubicBezTo>
                    <a:pt x="73" y="64"/>
                    <a:pt x="80" y="43"/>
                    <a:pt x="72" y="26"/>
                  </a:cubicBezTo>
                  <a:close/>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9"/>
            <p:cNvSpPr>
              <a:spLocks/>
            </p:cNvSpPr>
            <p:nvPr/>
          </p:nvSpPr>
          <p:spPr bwMode="auto">
            <a:xfrm>
              <a:off x="8076405" y="1985168"/>
              <a:ext cx="330200" cy="331788"/>
            </a:xfrm>
            <a:custGeom>
              <a:avLst/>
              <a:gdLst>
                <a:gd name="T0" fmla="*/ 190 w 286"/>
                <a:gd name="T1" fmla="*/ 233 h 287"/>
                <a:gd name="T2" fmla="*/ 249 w 286"/>
                <a:gd name="T3" fmla="*/ 173 h 287"/>
                <a:gd name="T4" fmla="*/ 247 w 286"/>
                <a:gd name="T5" fmla="*/ 37 h 287"/>
                <a:gd name="T6" fmla="*/ 112 w 286"/>
                <a:gd name="T7" fmla="*/ 38 h 287"/>
                <a:gd name="T8" fmla="*/ 22 w 286"/>
                <a:gd name="T9" fmla="*/ 130 h 287"/>
                <a:gd name="T10" fmla="*/ 23 w 286"/>
                <a:gd name="T11" fmla="*/ 209 h 287"/>
                <a:gd name="T12" fmla="*/ 80 w 286"/>
                <a:gd name="T13" fmla="*/ 265 h 287"/>
                <a:gd name="T14" fmla="*/ 159 w 286"/>
                <a:gd name="T15" fmla="*/ 264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87">
                  <a:moveTo>
                    <a:pt x="190" y="233"/>
                  </a:moveTo>
                  <a:cubicBezTo>
                    <a:pt x="249" y="173"/>
                    <a:pt x="249" y="173"/>
                    <a:pt x="249" y="173"/>
                  </a:cubicBezTo>
                  <a:cubicBezTo>
                    <a:pt x="286" y="135"/>
                    <a:pt x="285" y="74"/>
                    <a:pt x="247" y="37"/>
                  </a:cubicBezTo>
                  <a:cubicBezTo>
                    <a:pt x="209" y="0"/>
                    <a:pt x="149" y="0"/>
                    <a:pt x="112" y="38"/>
                  </a:cubicBezTo>
                  <a:cubicBezTo>
                    <a:pt x="22" y="130"/>
                    <a:pt x="22" y="130"/>
                    <a:pt x="22" y="130"/>
                  </a:cubicBezTo>
                  <a:cubicBezTo>
                    <a:pt x="0" y="152"/>
                    <a:pt x="1" y="187"/>
                    <a:pt x="23" y="209"/>
                  </a:cubicBezTo>
                  <a:cubicBezTo>
                    <a:pt x="80" y="265"/>
                    <a:pt x="80" y="265"/>
                    <a:pt x="80" y="265"/>
                  </a:cubicBezTo>
                  <a:cubicBezTo>
                    <a:pt x="102" y="287"/>
                    <a:pt x="138" y="286"/>
                    <a:pt x="159" y="264"/>
                  </a:cubicBez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0"/>
            <p:cNvSpPr>
              <a:spLocks/>
            </p:cNvSpPr>
            <p:nvPr/>
          </p:nvSpPr>
          <p:spPr bwMode="auto">
            <a:xfrm>
              <a:off x="8285955" y="1843880"/>
              <a:ext cx="588963" cy="260350"/>
            </a:xfrm>
            <a:custGeom>
              <a:avLst/>
              <a:gdLst>
                <a:gd name="T0" fmla="*/ 0 w 510"/>
                <a:gd name="T1" fmla="*/ 226 h 226"/>
                <a:gd name="T2" fmla="*/ 65 w 510"/>
                <a:gd name="T3" fmla="*/ 159 h 226"/>
                <a:gd name="T4" fmla="*/ 99 w 510"/>
                <a:gd name="T5" fmla="*/ 126 h 226"/>
                <a:gd name="T6" fmla="*/ 266 w 510"/>
                <a:gd name="T7" fmla="*/ 113 h 226"/>
                <a:gd name="T8" fmla="*/ 266 w 510"/>
                <a:gd name="T9" fmla="*/ 113 h 226"/>
                <a:gd name="T10" fmla="*/ 446 w 510"/>
                <a:gd name="T11" fmla="*/ 84 h 226"/>
                <a:gd name="T12" fmla="*/ 510 w 510"/>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510" h="226">
                  <a:moveTo>
                    <a:pt x="0" y="226"/>
                  </a:moveTo>
                  <a:cubicBezTo>
                    <a:pt x="65" y="159"/>
                    <a:pt x="65" y="159"/>
                    <a:pt x="65" y="159"/>
                  </a:cubicBezTo>
                  <a:cubicBezTo>
                    <a:pt x="99" y="126"/>
                    <a:pt x="99" y="126"/>
                    <a:pt x="99" y="126"/>
                  </a:cubicBezTo>
                  <a:cubicBezTo>
                    <a:pt x="144" y="82"/>
                    <a:pt x="214" y="76"/>
                    <a:pt x="266" y="113"/>
                  </a:cubicBezTo>
                  <a:cubicBezTo>
                    <a:pt x="266" y="113"/>
                    <a:pt x="266" y="113"/>
                    <a:pt x="266" y="113"/>
                  </a:cubicBezTo>
                  <a:cubicBezTo>
                    <a:pt x="324" y="153"/>
                    <a:pt x="403" y="140"/>
                    <a:pt x="446" y="84"/>
                  </a:cubicBezTo>
                  <a:cubicBezTo>
                    <a:pt x="510" y="0"/>
                    <a:pt x="510" y="0"/>
                    <a:pt x="510" y="0"/>
                  </a:cubicBez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1"/>
            <p:cNvSpPr>
              <a:spLocks/>
            </p:cNvSpPr>
            <p:nvPr/>
          </p:nvSpPr>
          <p:spPr bwMode="auto">
            <a:xfrm>
              <a:off x="8178005" y="2058193"/>
              <a:ext cx="157163" cy="153988"/>
            </a:xfrm>
            <a:custGeom>
              <a:avLst/>
              <a:gdLst>
                <a:gd name="T0" fmla="*/ 0 w 137"/>
                <a:gd name="T1" fmla="*/ 0 h 134"/>
                <a:gd name="T2" fmla="*/ 137 w 137"/>
                <a:gd name="T3" fmla="*/ 134 h 134"/>
              </a:gdLst>
              <a:ahLst/>
              <a:cxnLst>
                <a:cxn ang="0">
                  <a:pos x="T0" y="T1"/>
                </a:cxn>
                <a:cxn ang="0">
                  <a:pos x="T2" y="T3"/>
                </a:cxn>
              </a:cxnLst>
              <a:rect l="0" t="0" r="r" b="b"/>
              <a:pathLst>
                <a:path w="137" h="134">
                  <a:moveTo>
                    <a:pt x="0" y="0"/>
                  </a:moveTo>
                  <a:cubicBezTo>
                    <a:pt x="2" y="2"/>
                    <a:pt x="137" y="134"/>
                    <a:pt x="137" y="134"/>
                  </a:cubicBez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
            <p:cNvSpPr>
              <a:spLocks/>
            </p:cNvSpPr>
            <p:nvPr/>
          </p:nvSpPr>
          <p:spPr bwMode="auto">
            <a:xfrm>
              <a:off x="8292305" y="696118"/>
              <a:ext cx="1285875" cy="1027113"/>
            </a:xfrm>
            <a:custGeom>
              <a:avLst/>
              <a:gdLst>
                <a:gd name="T0" fmla="*/ 1089 w 1113"/>
                <a:gd name="T1" fmla="*/ 554 h 888"/>
                <a:gd name="T2" fmla="*/ 1113 w 1113"/>
                <a:gd name="T3" fmla="*/ 649 h 888"/>
                <a:gd name="T4" fmla="*/ 155 w 1113"/>
                <a:gd name="T5" fmla="*/ 888 h 888"/>
                <a:gd name="T6" fmla="*/ 13 w 1113"/>
                <a:gd name="T7" fmla="*/ 319 h 888"/>
                <a:gd name="T8" fmla="*/ 80 w 1113"/>
                <a:gd name="T9" fmla="*/ 207 h 888"/>
                <a:gd name="T10" fmla="*/ 859 w 1113"/>
                <a:gd name="T11" fmla="*/ 12 h 888"/>
                <a:gd name="T12" fmla="*/ 971 w 1113"/>
                <a:gd name="T13" fmla="*/ 80 h 888"/>
                <a:gd name="T14" fmla="*/ 1066 w 1113"/>
                <a:gd name="T15" fmla="*/ 46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888">
                  <a:moveTo>
                    <a:pt x="1089" y="554"/>
                  </a:moveTo>
                  <a:cubicBezTo>
                    <a:pt x="1113" y="649"/>
                    <a:pt x="1113" y="649"/>
                    <a:pt x="1113" y="649"/>
                  </a:cubicBezTo>
                  <a:cubicBezTo>
                    <a:pt x="155" y="888"/>
                    <a:pt x="155" y="888"/>
                    <a:pt x="155" y="888"/>
                  </a:cubicBezTo>
                  <a:cubicBezTo>
                    <a:pt x="13" y="319"/>
                    <a:pt x="13" y="319"/>
                    <a:pt x="13" y="319"/>
                  </a:cubicBezTo>
                  <a:cubicBezTo>
                    <a:pt x="0" y="269"/>
                    <a:pt x="30" y="219"/>
                    <a:pt x="80" y="207"/>
                  </a:cubicBezTo>
                  <a:cubicBezTo>
                    <a:pt x="859" y="12"/>
                    <a:pt x="859" y="12"/>
                    <a:pt x="859" y="12"/>
                  </a:cubicBezTo>
                  <a:cubicBezTo>
                    <a:pt x="908" y="0"/>
                    <a:pt x="959" y="30"/>
                    <a:pt x="971" y="80"/>
                  </a:cubicBezTo>
                  <a:cubicBezTo>
                    <a:pt x="1066" y="460"/>
                    <a:pt x="1066" y="460"/>
                    <a:pt x="1066" y="460"/>
                  </a:cubicBez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3"/>
            <p:cNvSpPr>
              <a:spLocks/>
            </p:cNvSpPr>
            <p:nvPr/>
          </p:nvSpPr>
          <p:spPr bwMode="auto">
            <a:xfrm>
              <a:off x="8379617" y="789780"/>
              <a:ext cx="1098550" cy="806450"/>
            </a:xfrm>
            <a:custGeom>
              <a:avLst/>
              <a:gdLst>
                <a:gd name="T0" fmla="*/ 929 w 951"/>
                <a:gd name="T1" fmla="*/ 401 h 698"/>
                <a:gd name="T2" fmla="*/ 951 w 951"/>
                <a:gd name="T3" fmla="*/ 490 h 698"/>
                <a:gd name="T4" fmla="*/ 118 w 951"/>
                <a:gd name="T5" fmla="*/ 698 h 698"/>
                <a:gd name="T6" fmla="*/ 7 w 951"/>
                <a:gd name="T7" fmla="*/ 255 h 698"/>
                <a:gd name="T8" fmla="*/ 46 w 951"/>
                <a:gd name="T9" fmla="*/ 189 h 698"/>
                <a:gd name="T10" fmla="*/ 775 w 951"/>
                <a:gd name="T11" fmla="*/ 8 h 698"/>
                <a:gd name="T12" fmla="*/ 840 w 951"/>
                <a:gd name="T13" fmla="*/ 47 h 698"/>
                <a:gd name="T14" fmla="*/ 929 w 951"/>
                <a:gd name="T15" fmla="*/ 401 h 6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1" h="698">
                  <a:moveTo>
                    <a:pt x="929" y="401"/>
                  </a:moveTo>
                  <a:cubicBezTo>
                    <a:pt x="951" y="490"/>
                    <a:pt x="951" y="490"/>
                    <a:pt x="951" y="490"/>
                  </a:cubicBezTo>
                  <a:cubicBezTo>
                    <a:pt x="118" y="698"/>
                    <a:pt x="118" y="698"/>
                    <a:pt x="118" y="698"/>
                  </a:cubicBezTo>
                  <a:cubicBezTo>
                    <a:pt x="7" y="255"/>
                    <a:pt x="7" y="255"/>
                    <a:pt x="7" y="255"/>
                  </a:cubicBezTo>
                  <a:cubicBezTo>
                    <a:pt x="0" y="226"/>
                    <a:pt x="17" y="197"/>
                    <a:pt x="46" y="189"/>
                  </a:cubicBezTo>
                  <a:cubicBezTo>
                    <a:pt x="775" y="8"/>
                    <a:pt x="775" y="8"/>
                    <a:pt x="775" y="8"/>
                  </a:cubicBezTo>
                  <a:cubicBezTo>
                    <a:pt x="804" y="0"/>
                    <a:pt x="833" y="18"/>
                    <a:pt x="840" y="47"/>
                  </a:cubicBezTo>
                  <a:cubicBezTo>
                    <a:pt x="929" y="401"/>
                    <a:pt x="929" y="401"/>
                    <a:pt x="929" y="401"/>
                  </a:cubicBez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4"/>
            <p:cNvSpPr>
              <a:spLocks/>
            </p:cNvSpPr>
            <p:nvPr/>
          </p:nvSpPr>
          <p:spPr bwMode="auto">
            <a:xfrm>
              <a:off x="8851105" y="1621630"/>
              <a:ext cx="411163" cy="185738"/>
            </a:xfrm>
            <a:custGeom>
              <a:avLst/>
              <a:gdLst>
                <a:gd name="T0" fmla="*/ 259 w 259"/>
                <a:gd name="T1" fmla="*/ 56 h 117"/>
                <a:gd name="T2" fmla="*/ 14 w 259"/>
                <a:gd name="T3" fmla="*/ 117 h 117"/>
                <a:gd name="T4" fmla="*/ 0 w 259"/>
                <a:gd name="T5" fmla="*/ 61 h 117"/>
                <a:gd name="T6" fmla="*/ 245 w 259"/>
                <a:gd name="T7" fmla="*/ 0 h 117"/>
                <a:gd name="T8" fmla="*/ 259 w 259"/>
                <a:gd name="T9" fmla="*/ 56 h 117"/>
              </a:gdLst>
              <a:ahLst/>
              <a:cxnLst>
                <a:cxn ang="0">
                  <a:pos x="T0" y="T1"/>
                </a:cxn>
                <a:cxn ang="0">
                  <a:pos x="T2" y="T3"/>
                </a:cxn>
                <a:cxn ang="0">
                  <a:pos x="T4" y="T5"/>
                </a:cxn>
                <a:cxn ang="0">
                  <a:pos x="T6" y="T7"/>
                </a:cxn>
                <a:cxn ang="0">
                  <a:pos x="T8" y="T9"/>
                </a:cxn>
              </a:cxnLst>
              <a:rect l="0" t="0" r="r" b="b"/>
              <a:pathLst>
                <a:path w="259" h="117">
                  <a:moveTo>
                    <a:pt x="259" y="56"/>
                  </a:moveTo>
                  <a:lnTo>
                    <a:pt x="14" y="117"/>
                  </a:lnTo>
                  <a:lnTo>
                    <a:pt x="0" y="61"/>
                  </a:lnTo>
                  <a:lnTo>
                    <a:pt x="245" y="0"/>
                  </a:lnTo>
                  <a:lnTo>
                    <a:pt x="259" y="56"/>
                  </a:lnTo>
                  <a:close/>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
            <p:cNvSpPr>
              <a:spLocks/>
            </p:cNvSpPr>
            <p:nvPr/>
          </p:nvSpPr>
          <p:spPr bwMode="auto">
            <a:xfrm>
              <a:off x="8924130" y="1559718"/>
              <a:ext cx="220663" cy="134938"/>
            </a:xfrm>
            <a:custGeom>
              <a:avLst/>
              <a:gdLst>
                <a:gd name="T0" fmla="*/ 139 w 139"/>
                <a:gd name="T1" fmla="*/ 53 h 85"/>
                <a:gd name="T2" fmla="*/ 14 w 139"/>
                <a:gd name="T3" fmla="*/ 85 h 85"/>
                <a:gd name="T4" fmla="*/ 0 w 139"/>
                <a:gd name="T5" fmla="*/ 31 h 85"/>
                <a:gd name="T6" fmla="*/ 126 w 139"/>
                <a:gd name="T7" fmla="*/ 0 h 85"/>
                <a:gd name="T8" fmla="*/ 139 w 139"/>
                <a:gd name="T9" fmla="*/ 53 h 85"/>
              </a:gdLst>
              <a:ahLst/>
              <a:cxnLst>
                <a:cxn ang="0">
                  <a:pos x="T0" y="T1"/>
                </a:cxn>
                <a:cxn ang="0">
                  <a:pos x="T2" y="T3"/>
                </a:cxn>
                <a:cxn ang="0">
                  <a:pos x="T4" y="T5"/>
                </a:cxn>
                <a:cxn ang="0">
                  <a:pos x="T6" y="T7"/>
                </a:cxn>
                <a:cxn ang="0">
                  <a:pos x="T8" y="T9"/>
                </a:cxn>
              </a:cxnLst>
              <a:rect l="0" t="0" r="r" b="b"/>
              <a:pathLst>
                <a:path w="139" h="85">
                  <a:moveTo>
                    <a:pt x="139" y="53"/>
                  </a:moveTo>
                  <a:lnTo>
                    <a:pt x="14" y="85"/>
                  </a:lnTo>
                  <a:lnTo>
                    <a:pt x="0" y="31"/>
                  </a:lnTo>
                  <a:lnTo>
                    <a:pt x="126" y="0"/>
                  </a:lnTo>
                  <a:lnTo>
                    <a:pt x="139" y="53"/>
                  </a:lnTo>
                  <a:close/>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6"/>
            <p:cNvSpPr>
              <a:spLocks/>
            </p:cNvSpPr>
            <p:nvPr/>
          </p:nvSpPr>
          <p:spPr bwMode="auto">
            <a:xfrm>
              <a:off x="8573292" y="1066005"/>
              <a:ext cx="768350" cy="409575"/>
            </a:xfrm>
            <a:custGeom>
              <a:avLst/>
              <a:gdLst>
                <a:gd name="T0" fmla="*/ 0 w 484"/>
                <a:gd name="T1" fmla="*/ 258 h 258"/>
                <a:gd name="T2" fmla="*/ 99 w 484"/>
                <a:gd name="T3" fmla="*/ 24 h 258"/>
                <a:gd name="T4" fmla="*/ 252 w 484"/>
                <a:gd name="T5" fmla="*/ 102 h 258"/>
                <a:gd name="T6" fmla="*/ 291 w 484"/>
                <a:gd name="T7" fmla="*/ 0 h 258"/>
                <a:gd name="T8" fmla="*/ 484 w 484"/>
                <a:gd name="T9" fmla="*/ 115 h 258"/>
              </a:gdLst>
              <a:ahLst/>
              <a:cxnLst>
                <a:cxn ang="0">
                  <a:pos x="T0" y="T1"/>
                </a:cxn>
                <a:cxn ang="0">
                  <a:pos x="T2" y="T3"/>
                </a:cxn>
                <a:cxn ang="0">
                  <a:pos x="T4" y="T5"/>
                </a:cxn>
                <a:cxn ang="0">
                  <a:pos x="T6" y="T7"/>
                </a:cxn>
                <a:cxn ang="0">
                  <a:pos x="T8" y="T9"/>
                </a:cxn>
              </a:cxnLst>
              <a:rect l="0" t="0" r="r" b="b"/>
              <a:pathLst>
                <a:path w="484" h="258">
                  <a:moveTo>
                    <a:pt x="0" y="258"/>
                  </a:moveTo>
                  <a:lnTo>
                    <a:pt x="99" y="24"/>
                  </a:lnTo>
                  <a:lnTo>
                    <a:pt x="252" y="102"/>
                  </a:lnTo>
                  <a:lnTo>
                    <a:pt x="291" y="0"/>
                  </a:lnTo>
                  <a:lnTo>
                    <a:pt x="484" y="115"/>
                  </a:ln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7"/>
            <p:cNvSpPr>
              <a:spLocks/>
            </p:cNvSpPr>
            <p:nvPr/>
          </p:nvSpPr>
          <p:spPr bwMode="auto">
            <a:xfrm>
              <a:off x="9330530" y="1678780"/>
              <a:ext cx="739775" cy="681038"/>
            </a:xfrm>
            <a:custGeom>
              <a:avLst/>
              <a:gdLst>
                <a:gd name="T0" fmla="*/ 365 w 466"/>
                <a:gd name="T1" fmla="*/ 401 h 429"/>
                <a:gd name="T2" fmla="*/ 343 w 466"/>
                <a:gd name="T3" fmla="*/ 429 h 429"/>
                <a:gd name="T4" fmla="*/ 0 w 466"/>
                <a:gd name="T5" fmla="*/ 154 h 429"/>
                <a:gd name="T6" fmla="*/ 124 w 466"/>
                <a:gd name="T7" fmla="*/ 0 h 429"/>
                <a:gd name="T8" fmla="*/ 466 w 466"/>
                <a:gd name="T9" fmla="*/ 275 h 429"/>
                <a:gd name="T10" fmla="*/ 385 w 466"/>
                <a:gd name="T11" fmla="*/ 376 h 429"/>
              </a:gdLst>
              <a:ahLst/>
              <a:cxnLst>
                <a:cxn ang="0">
                  <a:pos x="T0" y="T1"/>
                </a:cxn>
                <a:cxn ang="0">
                  <a:pos x="T2" y="T3"/>
                </a:cxn>
                <a:cxn ang="0">
                  <a:pos x="T4" y="T5"/>
                </a:cxn>
                <a:cxn ang="0">
                  <a:pos x="T6" y="T7"/>
                </a:cxn>
                <a:cxn ang="0">
                  <a:pos x="T8" y="T9"/>
                </a:cxn>
                <a:cxn ang="0">
                  <a:pos x="T10" y="T11"/>
                </a:cxn>
              </a:cxnLst>
              <a:rect l="0" t="0" r="r" b="b"/>
              <a:pathLst>
                <a:path w="466" h="429">
                  <a:moveTo>
                    <a:pt x="365" y="401"/>
                  </a:moveTo>
                  <a:lnTo>
                    <a:pt x="343" y="429"/>
                  </a:lnTo>
                  <a:lnTo>
                    <a:pt x="0" y="154"/>
                  </a:lnTo>
                  <a:lnTo>
                    <a:pt x="124" y="0"/>
                  </a:lnTo>
                  <a:lnTo>
                    <a:pt x="466" y="275"/>
                  </a:lnTo>
                  <a:lnTo>
                    <a:pt x="385" y="376"/>
                  </a:ln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p:cNvSpPr>
            <p:nvPr/>
          </p:nvSpPr>
          <p:spPr bwMode="auto">
            <a:xfrm>
              <a:off x="9330530" y="1723230"/>
              <a:ext cx="704850" cy="636588"/>
            </a:xfrm>
            <a:custGeom>
              <a:avLst/>
              <a:gdLst>
                <a:gd name="T0" fmla="*/ 365 w 444"/>
                <a:gd name="T1" fmla="*/ 373 h 401"/>
                <a:gd name="T2" fmla="*/ 343 w 444"/>
                <a:gd name="T3" fmla="*/ 401 h 401"/>
                <a:gd name="T4" fmla="*/ 0 w 444"/>
                <a:gd name="T5" fmla="*/ 126 h 401"/>
                <a:gd name="T6" fmla="*/ 101 w 444"/>
                <a:gd name="T7" fmla="*/ 0 h 401"/>
                <a:gd name="T8" fmla="*/ 444 w 444"/>
                <a:gd name="T9" fmla="*/ 275 h 401"/>
                <a:gd name="T10" fmla="*/ 391 w 444"/>
                <a:gd name="T11" fmla="*/ 341 h 401"/>
              </a:gdLst>
              <a:ahLst/>
              <a:cxnLst>
                <a:cxn ang="0">
                  <a:pos x="T0" y="T1"/>
                </a:cxn>
                <a:cxn ang="0">
                  <a:pos x="T2" y="T3"/>
                </a:cxn>
                <a:cxn ang="0">
                  <a:pos x="T4" y="T5"/>
                </a:cxn>
                <a:cxn ang="0">
                  <a:pos x="T6" y="T7"/>
                </a:cxn>
                <a:cxn ang="0">
                  <a:pos x="T8" y="T9"/>
                </a:cxn>
                <a:cxn ang="0">
                  <a:pos x="T10" y="T11"/>
                </a:cxn>
              </a:cxnLst>
              <a:rect l="0" t="0" r="r" b="b"/>
              <a:pathLst>
                <a:path w="444" h="401">
                  <a:moveTo>
                    <a:pt x="365" y="373"/>
                  </a:moveTo>
                  <a:lnTo>
                    <a:pt x="343" y="401"/>
                  </a:lnTo>
                  <a:lnTo>
                    <a:pt x="0" y="126"/>
                  </a:lnTo>
                  <a:lnTo>
                    <a:pt x="101" y="0"/>
                  </a:lnTo>
                  <a:lnTo>
                    <a:pt x="444" y="275"/>
                  </a:lnTo>
                  <a:lnTo>
                    <a:pt x="391" y="341"/>
                  </a:ln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
            <p:cNvSpPr>
              <a:spLocks/>
            </p:cNvSpPr>
            <p:nvPr/>
          </p:nvSpPr>
          <p:spPr bwMode="auto">
            <a:xfrm>
              <a:off x="9624217" y="1493043"/>
              <a:ext cx="560388" cy="542925"/>
            </a:xfrm>
            <a:custGeom>
              <a:avLst/>
              <a:gdLst>
                <a:gd name="T0" fmla="*/ 220 w 353"/>
                <a:gd name="T1" fmla="*/ 342 h 342"/>
                <a:gd name="T2" fmla="*/ 0 w 353"/>
                <a:gd name="T3" fmla="*/ 166 h 342"/>
                <a:gd name="T4" fmla="*/ 134 w 353"/>
                <a:gd name="T5" fmla="*/ 0 h 342"/>
                <a:gd name="T6" fmla="*/ 353 w 353"/>
                <a:gd name="T7" fmla="*/ 177 h 342"/>
                <a:gd name="T8" fmla="*/ 220 w 353"/>
                <a:gd name="T9" fmla="*/ 342 h 342"/>
              </a:gdLst>
              <a:ahLst/>
              <a:cxnLst>
                <a:cxn ang="0">
                  <a:pos x="T0" y="T1"/>
                </a:cxn>
                <a:cxn ang="0">
                  <a:pos x="T2" y="T3"/>
                </a:cxn>
                <a:cxn ang="0">
                  <a:pos x="T4" y="T5"/>
                </a:cxn>
                <a:cxn ang="0">
                  <a:pos x="T6" y="T7"/>
                </a:cxn>
                <a:cxn ang="0">
                  <a:pos x="T8" y="T9"/>
                </a:cxn>
              </a:cxnLst>
              <a:rect l="0" t="0" r="r" b="b"/>
              <a:pathLst>
                <a:path w="353" h="342">
                  <a:moveTo>
                    <a:pt x="220" y="342"/>
                  </a:moveTo>
                  <a:lnTo>
                    <a:pt x="0" y="166"/>
                  </a:lnTo>
                  <a:lnTo>
                    <a:pt x="134" y="0"/>
                  </a:lnTo>
                  <a:lnTo>
                    <a:pt x="353" y="177"/>
                  </a:lnTo>
                  <a:lnTo>
                    <a:pt x="220" y="342"/>
                  </a:lnTo>
                  <a:close/>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0"/>
            <p:cNvSpPr>
              <a:spLocks/>
            </p:cNvSpPr>
            <p:nvPr/>
          </p:nvSpPr>
          <p:spPr bwMode="auto">
            <a:xfrm>
              <a:off x="9560717" y="1634330"/>
              <a:ext cx="122238" cy="122238"/>
            </a:xfrm>
            <a:custGeom>
              <a:avLst/>
              <a:gdLst>
                <a:gd name="T0" fmla="*/ 40 w 77"/>
                <a:gd name="T1" fmla="*/ 77 h 77"/>
                <a:gd name="T2" fmla="*/ 0 w 77"/>
                <a:gd name="T3" fmla="*/ 45 h 77"/>
                <a:gd name="T4" fmla="*/ 37 w 77"/>
                <a:gd name="T5" fmla="*/ 0 h 77"/>
                <a:gd name="T6" fmla="*/ 77 w 77"/>
                <a:gd name="T7" fmla="*/ 32 h 77"/>
                <a:gd name="T8" fmla="*/ 40 w 77"/>
                <a:gd name="T9" fmla="*/ 77 h 77"/>
              </a:gdLst>
              <a:ahLst/>
              <a:cxnLst>
                <a:cxn ang="0">
                  <a:pos x="T0" y="T1"/>
                </a:cxn>
                <a:cxn ang="0">
                  <a:pos x="T2" y="T3"/>
                </a:cxn>
                <a:cxn ang="0">
                  <a:pos x="T4" y="T5"/>
                </a:cxn>
                <a:cxn ang="0">
                  <a:pos x="T6" y="T7"/>
                </a:cxn>
                <a:cxn ang="0">
                  <a:pos x="T8" y="T9"/>
                </a:cxn>
              </a:cxnLst>
              <a:rect l="0" t="0" r="r" b="b"/>
              <a:pathLst>
                <a:path w="77" h="77">
                  <a:moveTo>
                    <a:pt x="40" y="77"/>
                  </a:moveTo>
                  <a:lnTo>
                    <a:pt x="0" y="45"/>
                  </a:lnTo>
                  <a:lnTo>
                    <a:pt x="37" y="0"/>
                  </a:lnTo>
                  <a:lnTo>
                    <a:pt x="77" y="32"/>
                  </a:lnTo>
                  <a:lnTo>
                    <a:pt x="40" y="77"/>
                  </a:lnTo>
                  <a:close/>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1"/>
            <p:cNvSpPr>
              <a:spLocks/>
            </p:cNvSpPr>
            <p:nvPr/>
          </p:nvSpPr>
          <p:spPr bwMode="auto">
            <a:xfrm>
              <a:off x="9973467" y="1964530"/>
              <a:ext cx="122238" cy="122238"/>
            </a:xfrm>
            <a:custGeom>
              <a:avLst/>
              <a:gdLst>
                <a:gd name="T0" fmla="*/ 39 w 77"/>
                <a:gd name="T1" fmla="*/ 77 h 77"/>
                <a:gd name="T2" fmla="*/ 0 w 77"/>
                <a:gd name="T3" fmla="*/ 45 h 77"/>
                <a:gd name="T4" fmla="*/ 37 w 77"/>
                <a:gd name="T5" fmla="*/ 0 h 77"/>
                <a:gd name="T6" fmla="*/ 77 w 77"/>
                <a:gd name="T7" fmla="*/ 32 h 77"/>
                <a:gd name="T8" fmla="*/ 39 w 77"/>
                <a:gd name="T9" fmla="*/ 77 h 77"/>
              </a:gdLst>
              <a:ahLst/>
              <a:cxnLst>
                <a:cxn ang="0">
                  <a:pos x="T0" y="T1"/>
                </a:cxn>
                <a:cxn ang="0">
                  <a:pos x="T2" y="T3"/>
                </a:cxn>
                <a:cxn ang="0">
                  <a:pos x="T4" y="T5"/>
                </a:cxn>
                <a:cxn ang="0">
                  <a:pos x="T6" y="T7"/>
                </a:cxn>
                <a:cxn ang="0">
                  <a:pos x="T8" y="T9"/>
                </a:cxn>
              </a:cxnLst>
              <a:rect l="0" t="0" r="r" b="b"/>
              <a:pathLst>
                <a:path w="77" h="77">
                  <a:moveTo>
                    <a:pt x="39" y="77"/>
                  </a:moveTo>
                  <a:lnTo>
                    <a:pt x="0" y="45"/>
                  </a:lnTo>
                  <a:lnTo>
                    <a:pt x="37" y="0"/>
                  </a:lnTo>
                  <a:lnTo>
                    <a:pt x="77" y="32"/>
                  </a:lnTo>
                  <a:lnTo>
                    <a:pt x="39" y="77"/>
                  </a:lnTo>
                  <a:close/>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2"/>
            <p:cNvSpPr>
              <a:spLocks noChangeShapeType="1"/>
            </p:cNvSpPr>
            <p:nvPr/>
          </p:nvSpPr>
          <p:spPr bwMode="auto">
            <a:xfrm>
              <a:off x="9848055" y="1588293"/>
              <a:ext cx="246063" cy="198438"/>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3"/>
            <p:cNvSpPr>
              <a:spLocks noChangeShapeType="1"/>
            </p:cNvSpPr>
            <p:nvPr/>
          </p:nvSpPr>
          <p:spPr bwMode="auto">
            <a:xfrm>
              <a:off x="9786142" y="1662905"/>
              <a:ext cx="247650" cy="198438"/>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4"/>
            <p:cNvSpPr>
              <a:spLocks noChangeShapeType="1"/>
            </p:cNvSpPr>
            <p:nvPr/>
          </p:nvSpPr>
          <p:spPr bwMode="auto">
            <a:xfrm>
              <a:off x="9725817" y="1739105"/>
              <a:ext cx="247650" cy="198438"/>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5"/>
            <p:cNvSpPr>
              <a:spLocks noChangeShapeType="1"/>
            </p:cNvSpPr>
            <p:nvPr/>
          </p:nvSpPr>
          <p:spPr bwMode="auto">
            <a:xfrm flipH="1">
              <a:off x="9043192" y="2078830"/>
              <a:ext cx="60325" cy="61913"/>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6"/>
            <p:cNvSpPr>
              <a:spLocks noChangeShapeType="1"/>
            </p:cNvSpPr>
            <p:nvPr/>
          </p:nvSpPr>
          <p:spPr bwMode="auto">
            <a:xfrm flipH="1">
              <a:off x="8898730" y="2223293"/>
              <a:ext cx="60325" cy="58738"/>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7"/>
            <p:cNvSpPr>
              <a:spLocks noChangeShapeType="1"/>
            </p:cNvSpPr>
            <p:nvPr/>
          </p:nvSpPr>
          <p:spPr bwMode="auto">
            <a:xfrm>
              <a:off x="8898730" y="2078830"/>
              <a:ext cx="60325" cy="61913"/>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28"/>
            <p:cNvSpPr>
              <a:spLocks noChangeShapeType="1"/>
            </p:cNvSpPr>
            <p:nvPr/>
          </p:nvSpPr>
          <p:spPr bwMode="auto">
            <a:xfrm>
              <a:off x="9043192" y="2223293"/>
              <a:ext cx="60325" cy="58738"/>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9"/>
            <p:cNvSpPr>
              <a:spLocks noChangeShapeType="1"/>
            </p:cNvSpPr>
            <p:nvPr/>
          </p:nvSpPr>
          <p:spPr bwMode="auto">
            <a:xfrm flipH="1">
              <a:off x="7377905" y="1761330"/>
              <a:ext cx="61913" cy="58738"/>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30"/>
            <p:cNvSpPr>
              <a:spLocks noChangeShapeType="1"/>
            </p:cNvSpPr>
            <p:nvPr/>
          </p:nvSpPr>
          <p:spPr bwMode="auto">
            <a:xfrm flipH="1">
              <a:off x="7236617" y="1902618"/>
              <a:ext cx="60325" cy="60325"/>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31"/>
            <p:cNvSpPr>
              <a:spLocks noChangeShapeType="1"/>
            </p:cNvSpPr>
            <p:nvPr/>
          </p:nvSpPr>
          <p:spPr bwMode="auto">
            <a:xfrm>
              <a:off x="7236617" y="1761330"/>
              <a:ext cx="60325" cy="58738"/>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32"/>
            <p:cNvSpPr>
              <a:spLocks noChangeShapeType="1"/>
            </p:cNvSpPr>
            <p:nvPr/>
          </p:nvSpPr>
          <p:spPr bwMode="auto">
            <a:xfrm>
              <a:off x="7377905" y="1902618"/>
              <a:ext cx="61913" cy="60325"/>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33"/>
            <p:cNvSpPr>
              <a:spLocks noChangeShapeType="1"/>
            </p:cNvSpPr>
            <p:nvPr/>
          </p:nvSpPr>
          <p:spPr bwMode="auto">
            <a:xfrm flipH="1">
              <a:off x="9382917" y="362743"/>
              <a:ext cx="58738" cy="60325"/>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4"/>
            <p:cNvSpPr>
              <a:spLocks noChangeShapeType="1"/>
            </p:cNvSpPr>
            <p:nvPr/>
          </p:nvSpPr>
          <p:spPr bwMode="auto">
            <a:xfrm flipH="1">
              <a:off x="9238455" y="505618"/>
              <a:ext cx="61913" cy="60325"/>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5"/>
            <p:cNvSpPr>
              <a:spLocks noChangeShapeType="1"/>
            </p:cNvSpPr>
            <p:nvPr/>
          </p:nvSpPr>
          <p:spPr bwMode="auto">
            <a:xfrm>
              <a:off x="9238455" y="362743"/>
              <a:ext cx="61913" cy="60325"/>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36"/>
            <p:cNvSpPr>
              <a:spLocks noChangeShapeType="1"/>
            </p:cNvSpPr>
            <p:nvPr/>
          </p:nvSpPr>
          <p:spPr bwMode="auto">
            <a:xfrm>
              <a:off x="9382917" y="505618"/>
              <a:ext cx="58738" cy="60325"/>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Oval 37"/>
            <p:cNvSpPr>
              <a:spLocks noChangeArrowheads="1"/>
            </p:cNvSpPr>
            <p:nvPr/>
          </p:nvSpPr>
          <p:spPr bwMode="auto">
            <a:xfrm>
              <a:off x="9725817" y="1213643"/>
              <a:ext cx="120650" cy="122238"/>
            </a:xfrm>
            <a:prstGeom prst="ellips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p:cNvSpPr>
            <p:nvPr/>
          </p:nvSpPr>
          <p:spPr bwMode="auto">
            <a:xfrm>
              <a:off x="7625555" y="1104105"/>
              <a:ext cx="523875" cy="777875"/>
            </a:xfrm>
            <a:custGeom>
              <a:avLst/>
              <a:gdLst>
                <a:gd name="T0" fmla="*/ 238 w 330"/>
                <a:gd name="T1" fmla="*/ 490 h 490"/>
                <a:gd name="T2" fmla="*/ 0 w 330"/>
                <a:gd name="T3" fmla="*/ 440 h 490"/>
                <a:gd name="T4" fmla="*/ 92 w 330"/>
                <a:gd name="T5" fmla="*/ 0 h 490"/>
                <a:gd name="T6" fmla="*/ 330 w 330"/>
                <a:gd name="T7" fmla="*/ 49 h 490"/>
                <a:gd name="T8" fmla="*/ 260 w 330"/>
                <a:gd name="T9" fmla="*/ 387 h 490"/>
                <a:gd name="T10" fmla="*/ 254 w 330"/>
                <a:gd name="T11" fmla="*/ 412 h 490"/>
              </a:gdLst>
              <a:ahLst/>
              <a:cxnLst>
                <a:cxn ang="0">
                  <a:pos x="T0" y="T1"/>
                </a:cxn>
                <a:cxn ang="0">
                  <a:pos x="T2" y="T3"/>
                </a:cxn>
                <a:cxn ang="0">
                  <a:pos x="T4" y="T5"/>
                </a:cxn>
                <a:cxn ang="0">
                  <a:pos x="T6" y="T7"/>
                </a:cxn>
                <a:cxn ang="0">
                  <a:pos x="T8" y="T9"/>
                </a:cxn>
                <a:cxn ang="0">
                  <a:pos x="T10" y="T11"/>
                </a:cxn>
              </a:cxnLst>
              <a:rect l="0" t="0" r="r" b="b"/>
              <a:pathLst>
                <a:path w="330" h="490">
                  <a:moveTo>
                    <a:pt x="238" y="490"/>
                  </a:moveTo>
                  <a:lnTo>
                    <a:pt x="0" y="440"/>
                  </a:lnTo>
                  <a:lnTo>
                    <a:pt x="92" y="0"/>
                  </a:lnTo>
                  <a:lnTo>
                    <a:pt x="330" y="49"/>
                  </a:lnTo>
                  <a:lnTo>
                    <a:pt x="260" y="387"/>
                  </a:lnTo>
                  <a:lnTo>
                    <a:pt x="254" y="412"/>
                  </a:ln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9"/>
            <p:cNvSpPr>
              <a:spLocks/>
            </p:cNvSpPr>
            <p:nvPr/>
          </p:nvSpPr>
          <p:spPr bwMode="auto">
            <a:xfrm>
              <a:off x="7728742" y="1213643"/>
              <a:ext cx="398463" cy="177800"/>
            </a:xfrm>
            <a:custGeom>
              <a:avLst/>
              <a:gdLst>
                <a:gd name="T0" fmla="*/ 238 w 251"/>
                <a:gd name="T1" fmla="*/ 112 h 112"/>
                <a:gd name="T2" fmla="*/ 0 w 251"/>
                <a:gd name="T3" fmla="*/ 62 h 112"/>
                <a:gd name="T4" fmla="*/ 13 w 251"/>
                <a:gd name="T5" fmla="*/ 0 h 112"/>
                <a:gd name="T6" fmla="*/ 251 w 251"/>
                <a:gd name="T7" fmla="*/ 49 h 112"/>
                <a:gd name="T8" fmla="*/ 238 w 251"/>
                <a:gd name="T9" fmla="*/ 112 h 112"/>
              </a:gdLst>
              <a:ahLst/>
              <a:cxnLst>
                <a:cxn ang="0">
                  <a:pos x="T0" y="T1"/>
                </a:cxn>
                <a:cxn ang="0">
                  <a:pos x="T2" y="T3"/>
                </a:cxn>
                <a:cxn ang="0">
                  <a:pos x="T4" y="T5"/>
                </a:cxn>
                <a:cxn ang="0">
                  <a:pos x="T6" y="T7"/>
                </a:cxn>
                <a:cxn ang="0">
                  <a:pos x="T8" y="T9"/>
                </a:cxn>
              </a:cxnLst>
              <a:rect l="0" t="0" r="r" b="b"/>
              <a:pathLst>
                <a:path w="251" h="112">
                  <a:moveTo>
                    <a:pt x="238" y="112"/>
                  </a:moveTo>
                  <a:lnTo>
                    <a:pt x="0" y="62"/>
                  </a:lnTo>
                  <a:lnTo>
                    <a:pt x="13" y="0"/>
                  </a:lnTo>
                  <a:lnTo>
                    <a:pt x="251" y="49"/>
                  </a:lnTo>
                  <a:lnTo>
                    <a:pt x="238" y="112"/>
                  </a:lnTo>
                  <a:close/>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40"/>
            <p:cNvSpPr>
              <a:spLocks noChangeShapeType="1"/>
            </p:cNvSpPr>
            <p:nvPr/>
          </p:nvSpPr>
          <p:spPr bwMode="auto">
            <a:xfrm>
              <a:off x="7779542" y="1272380"/>
              <a:ext cx="295275" cy="60325"/>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1"/>
            <p:cNvSpPr>
              <a:spLocks/>
            </p:cNvSpPr>
            <p:nvPr/>
          </p:nvSpPr>
          <p:spPr bwMode="auto">
            <a:xfrm>
              <a:off x="7827167" y="650080"/>
              <a:ext cx="152400" cy="152400"/>
            </a:xfrm>
            <a:custGeom>
              <a:avLst/>
              <a:gdLst>
                <a:gd name="T0" fmla="*/ 48 w 96"/>
                <a:gd name="T1" fmla="*/ 96 h 96"/>
                <a:gd name="T2" fmla="*/ 0 w 96"/>
                <a:gd name="T3" fmla="*/ 48 h 96"/>
                <a:gd name="T4" fmla="*/ 48 w 96"/>
                <a:gd name="T5" fmla="*/ 0 h 96"/>
                <a:gd name="T6" fmla="*/ 96 w 96"/>
                <a:gd name="T7" fmla="*/ 48 h 96"/>
                <a:gd name="T8" fmla="*/ 48 w 96"/>
                <a:gd name="T9" fmla="*/ 96 h 96"/>
              </a:gdLst>
              <a:ahLst/>
              <a:cxnLst>
                <a:cxn ang="0">
                  <a:pos x="T0" y="T1"/>
                </a:cxn>
                <a:cxn ang="0">
                  <a:pos x="T2" y="T3"/>
                </a:cxn>
                <a:cxn ang="0">
                  <a:pos x="T4" y="T5"/>
                </a:cxn>
                <a:cxn ang="0">
                  <a:pos x="T6" y="T7"/>
                </a:cxn>
                <a:cxn ang="0">
                  <a:pos x="T8" y="T9"/>
                </a:cxn>
              </a:cxnLst>
              <a:rect l="0" t="0" r="r" b="b"/>
              <a:pathLst>
                <a:path w="96" h="96">
                  <a:moveTo>
                    <a:pt x="48" y="96"/>
                  </a:moveTo>
                  <a:lnTo>
                    <a:pt x="0" y="48"/>
                  </a:lnTo>
                  <a:lnTo>
                    <a:pt x="48" y="0"/>
                  </a:lnTo>
                  <a:lnTo>
                    <a:pt x="96" y="48"/>
                  </a:lnTo>
                  <a:lnTo>
                    <a:pt x="48" y="96"/>
                  </a:lnTo>
                  <a:close/>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2"/>
            <p:cNvSpPr>
              <a:spLocks/>
            </p:cNvSpPr>
            <p:nvPr/>
          </p:nvSpPr>
          <p:spPr bwMode="auto">
            <a:xfrm>
              <a:off x="9997280" y="348455"/>
              <a:ext cx="150813" cy="150813"/>
            </a:xfrm>
            <a:custGeom>
              <a:avLst/>
              <a:gdLst>
                <a:gd name="T0" fmla="*/ 48 w 95"/>
                <a:gd name="T1" fmla="*/ 95 h 95"/>
                <a:gd name="T2" fmla="*/ 0 w 95"/>
                <a:gd name="T3" fmla="*/ 47 h 95"/>
                <a:gd name="T4" fmla="*/ 48 w 95"/>
                <a:gd name="T5" fmla="*/ 0 h 95"/>
                <a:gd name="T6" fmla="*/ 95 w 95"/>
                <a:gd name="T7" fmla="*/ 47 h 95"/>
                <a:gd name="T8" fmla="*/ 48 w 95"/>
                <a:gd name="T9" fmla="*/ 95 h 95"/>
              </a:gdLst>
              <a:ahLst/>
              <a:cxnLst>
                <a:cxn ang="0">
                  <a:pos x="T0" y="T1"/>
                </a:cxn>
                <a:cxn ang="0">
                  <a:pos x="T2" y="T3"/>
                </a:cxn>
                <a:cxn ang="0">
                  <a:pos x="T4" y="T5"/>
                </a:cxn>
                <a:cxn ang="0">
                  <a:pos x="T6" y="T7"/>
                </a:cxn>
                <a:cxn ang="0">
                  <a:pos x="T8" y="T9"/>
                </a:cxn>
              </a:cxnLst>
              <a:rect l="0" t="0" r="r" b="b"/>
              <a:pathLst>
                <a:path w="95" h="95">
                  <a:moveTo>
                    <a:pt x="48" y="95"/>
                  </a:moveTo>
                  <a:lnTo>
                    <a:pt x="0" y="47"/>
                  </a:lnTo>
                  <a:lnTo>
                    <a:pt x="48" y="0"/>
                  </a:lnTo>
                  <a:lnTo>
                    <a:pt x="95" y="47"/>
                  </a:lnTo>
                  <a:lnTo>
                    <a:pt x="48" y="95"/>
                  </a:lnTo>
                  <a:close/>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3"/>
            <p:cNvSpPr>
              <a:spLocks/>
            </p:cNvSpPr>
            <p:nvPr/>
          </p:nvSpPr>
          <p:spPr bwMode="auto">
            <a:xfrm>
              <a:off x="8393905" y="392905"/>
              <a:ext cx="201613" cy="231775"/>
            </a:xfrm>
            <a:custGeom>
              <a:avLst/>
              <a:gdLst>
                <a:gd name="T0" fmla="*/ 127 w 127"/>
                <a:gd name="T1" fmla="*/ 109 h 146"/>
                <a:gd name="T2" fmla="*/ 65 w 127"/>
                <a:gd name="T3" fmla="*/ 146 h 146"/>
                <a:gd name="T4" fmla="*/ 0 w 127"/>
                <a:gd name="T5" fmla="*/ 37 h 146"/>
                <a:gd name="T6" fmla="*/ 62 w 127"/>
                <a:gd name="T7" fmla="*/ 0 h 146"/>
                <a:gd name="T8" fmla="*/ 127 w 127"/>
                <a:gd name="T9" fmla="*/ 109 h 146"/>
              </a:gdLst>
              <a:ahLst/>
              <a:cxnLst>
                <a:cxn ang="0">
                  <a:pos x="T0" y="T1"/>
                </a:cxn>
                <a:cxn ang="0">
                  <a:pos x="T2" y="T3"/>
                </a:cxn>
                <a:cxn ang="0">
                  <a:pos x="T4" y="T5"/>
                </a:cxn>
                <a:cxn ang="0">
                  <a:pos x="T6" y="T7"/>
                </a:cxn>
                <a:cxn ang="0">
                  <a:pos x="T8" y="T9"/>
                </a:cxn>
              </a:cxnLst>
              <a:rect l="0" t="0" r="r" b="b"/>
              <a:pathLst>
                <a:path w="127" h="146">
                  <a:moveTo>
                    <a:pt x="127" y="109"/>
                  </a:moveTo>
                  <a:lnTo>
                    <a:pt x="65" y="146"/>
                  </a:lnTo>
                  <a:lnTo>
                    <a:pt x="0" y="37"/>
                  </a:lnTo>
                  <a:lnTo>
                    <a:pt x="62" y="0"/>
                  </a:lnTo>
                  <a:lnTo>
                    <a:pt x="127" y="109"/>
                  </a:lnTo>
                  <a:close/>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4"/>
            <p:cNvSpPr>
              <a:spLocks/>
            </p:cNvSpPr>
            <p:nvPr/>
          </p:nvSpPr>
          <p:spPr bwMode="auto">
            <a:xfrm>
              <a:off x="8424067" y="445293"/>
              <a:ext cx="171450" cy="179388"/>
            </a:xfrm>
            <a:custGeom>
              <a:avLst/>
              <a:gdLst>
                <a:gd name="T0" fmla="*/ 108 w 108"/>
                <a:gd name="T1" fmla="*/ 76 h 113"/>
                <a:gd name="T2" fmla="*/ 46 w 108"/>
                <a:gd name="T3" fmla="*/ 113 h 113"/>
                <a:gd name="T4" fmla="*/ 0 w 108"/>
                <a:gd name="T5" fmla="*/ 37 h 113"/>
                <a:gd name="T6" fmla="*/ 62 w 108"/>
                <a:gd name="T7" fmla="*/ 0 h 113"/>
                <a:gd name="T8" fmla="*/ 108 w 108"/>
                <a:gd name="T9" fmla="*/ 76 h 113"/>
              </a:gdLst>
              <a:ahLst/>
              <a:cxnLst>
                <a:cxn ang="0">
                  <a:pos x="T0" y="T1"/>
                </a:cxn>
                <a:cxn ang="0">
                  <a:pos x="T2" y="T3"/>
                </a:cxn>
                <a:cxn ang="0">
                  <a:pos x="T4" y="T5"/>
                </a:cxn>
                <a:cxn ang="0">
                  <a:pos x="T6" y="T7"/>
                </a:cxn>
                <a:cxn ang="0">
                  <a:pos x="T8" y="T9"/>
                </a:cxn>
              </a:cxnLst>
              <a:rect l="0" t="0" r="r" b="b"/>
              <a:pathLst>
                <a:path w="108" h="113">
                  <a:moveTo>
                    <a:pt x="108" y="76"/>
                  </a:moveTo>
                  <a:lnTo>
                    <a:pt x="46" y="113"/>
                  </a:lnTo>
                  <a:lnTo>
                    <a:pt x="0" y="37"/>
                  </a:lnTo>
                  <a:lnTo>
                    <a:pt x="62" y="0"/>
                  </a:lnTo>
                  <a:lnTo>
                    <a:pt x="108" y="76"/>
                  </a:lnTo>
                  <a:close/>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5"/>
            <p:cNvSpPr>
              <a:spLocks/>
            </p:cNvSpPr>
            <p:nvPr/>
          </p:nvSpPr>
          <p:spPr bwMode="auto">
            <a:xfrm>
              <a:off x="7131842" y="2045493"/>
              <a:ext cx="541338" cy="279400"/>
            </a:xfrm>
            <a:custGeom>
              <a:avLst/>
              <a:gdLst>
                <a:gd name="T0" fmla="*/ 255 w 341"/>
                <a:gd name="T1" fmla="*/ 83 h 176"/>
                <a:gd name="T2" fmla="*/ 19 w 341"/>
                <a:gd name="T3" fmla="*/ 176 h 176"/>
                <a:gd name="T4" fmla="*/ 0 w 341"/>
                <a:gd name="T5" fmla="*/ 125 h 176"/>
                <a:gd name="T6" fmla="*/ 321 w 341"/>
                <a:gd name="T7" fmla="*/ 0 h 176"/>
                <a:gd name="T8" fmla="*/ 341 w 341"/>
                <a:gd name="T9" fmla="*/ 50 h 176"/>
                <a:gd name="T10" fmla="*/ 301 w 341"/>
                <a:gd name="T11" fmla="*/ 65 h 176"/>
              </a:gdLst>
              <a:ahLst/>
              <a:cxnLst>
                <a:cxn ang="0">
                  <a:pos x="T0" y="T1"/>
                </a:cxn>
                <a:cxn ang="0">
                  <a:pos x="T2" y="T3"/>
                </a:cxn>
                <a:cxn ang="0">
                  <a:pos x="T4" y="T5"/>
                </a:cxn>
                <a:cxn ang="0">
                  <a:pos x="T6" y="T7"/>
                </a:cxn>
                <a:cxn ang="0">
                  <a:pos x="T8" y="T9"/>
                </a:cxn>
                <a:cxn ang="0">
                  <a:pos x="T10" y="T11"/>
                </a:cxn>
              </a:cxnLst>
              <a:rect l="0" t="0" r="r" b="b"/>
              <a:pathLst>
                <a:path w="341" h="176">
                  <a:moveTo>
                    <a:pt x="255" y="83"/>
                  </a:moveTo>
                  <a:lnTo>
                    <a:pt x="19" y="176"/>
                  </a:lnTo>
                  <a:lnTo>
                    <a:pt x="0" y="125"/>
                  </a:lnTo>
                  <a:lnTo>
                    <a:pt x="321" y="0"/>
                  </a:lnTo>
                  <a:lnTo>
                    <a:pt x="341" y="50"/>
                  </a:lnTo>
                  <a:lnTo>
                    <a:pt x="301" y="65"/>
                  </a:ln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Line 46"/>
            <p:cNvSpPr>
              <a:spLocks noChangeShapeType="1"/>
            </p:cNvSpPr>
            <p:nvPr/>
          </p:nvSpPr>
          <p:spPr bwMode="auto">
            <a:xfrm>
              <a:off x="7331867" y="2166143"/>
              <a:ext cx="31750" cy="79375"/>
            </a:xfrm>
            <a:prstGeom prst="line">
              <a:avLst/>
            </a:prstGeom>
            <a:noFill/>
            <a:ln w="14288" cap="flat">
              <a:solidFill>
                <a:schemeClr val="bg1">
                  <a:lumMod val="9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7"/>
            <p:cNvSpPr>
              <a:spLocks/>
            </p:cNvSpPr>
            <p:nvPr/>
          </p:nvSpPr>
          <p:spPr bwMode="auto">
            <a:xfrm>
              <a:off x="7046117" y="2243930"/>
              <a:ext cx="115888" cy="80963"/>
            </a:xfrm>
            <a:custGeom>
              <a:avLst/>
              <a:gdLst>
                <a:gd name="T0" fmla="*/ 54 w 73"/>
                <a:gd name="T1" fmla="*/ 0 h 51"/>
                <a:gd name="T2" fmla="*/ 0 w 73"/>
                <a:gd name="T3" fmla="*/ 51 h 51"/>
                <a:gd name="T4" fmla="*/ 73 w 73"/>
                <a:gd name="T5" fmla="*/ 51 h 51"/>
              </a:gdLst>
              <a:ahLst/>
              <a:cxnLst>
                <a:cxn ang="0">
                  <a:pos x="T0" y="T1"/>
                </a:cxn>
                <a:cxn ang="0">
                  <a:pos x="T2" y="T3"/>
                </a:cxn>
                <a:cxn ang="0">
                  <a:pos x="T4" y="T5"/>
                </a:cxn>
              </a:cxnLst>
              <a:rect l="0" t="0" r="r" b="b"/>
              <a:pathLst>
                <a:path w="73" h="51">
                  <a:moveTo>
                    <a:pt x="54" y="0"/>
                  </a:moveTo>
                  <a:lnTo>
                    <a:pt x="0" y="51"/>
                  </a:lnTo>
                  <a:lnTo>
                    <a:pt x="73" y="51"/>
                  </a:lnTo>
                </a:path>
              </a:pathLst>
            </a:custGeom>
            <a:noFill/>
            <a:ln w="14288"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3" name="직사각형 45"/>
          <p:cNvSpPr/>
          <p:nvPr userDrawn="1"/>
        </p:nvSpPr>
        <p:spPr>
          <a:xfrm>
            <a:off x="694268" y="1014191"/>
            <a:ext cx="10802407" cy="21600"/>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p:txStyles>
    <p:titleStyle>
      <a:lvl1pPr algn="l" defTabSz="914354" rtl="0" eaLnBrk="1" latinLnBrk="0" hangingPunct="1">
        <a:lnSpc>
          <a:spcPct val="90000"/>
        </a:lnSpc>
        <a:spcBef>
          <a:spcPct val="0"/>
        </a:spcBef>
        <a:buNone/>
        <a:defRPr sz="2800" b="1" kern="1200">
          <a:solidFill>
            <a:schemeClr val="accent2"/>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2018/11/23 Friday</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38375280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emf"/><Relationship Id="rId2" Type="http://schemas.openxmlformats.org/officeDocument/2006/relationships/vmlDrawing" Target="../drawings/vmlDrawing1.vml"/><Relationship Id="rId1" Type="http://schemas.openxmlformats.org/officeDocument/2006/relationships/themeOverride" Target="../theme/themeOverride4.x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3.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2424252" y="1722268"/>
            <a:ext cx="8595509" cy="945699"/>
          </a:xfrm>
        </p:spPr>
        <p:txBody>
          <a:bodyPr>
            <a:normAutofit fontScale="90000"/>
          </a:bodyPr>
          <a:lstStyle/>
          <a:p>
            <a:pPr algn="ctr">
              <a:lnSpc>
                <a:spcPct val="120000"/>
              </a:lnSpc>
            </a:pPr>
            <a:r>
              <a:rPr lang="en-US" altLang="zh-CN" sz="2800" dirty="0">
                <a:latin typeface="+mn-lt"/>
                <a:ea typeface="+mn-ea"/>
                <a:cs typeface="+mn-ea"/>
                <a:sym typeface="+mn-lt"/>
              </a:rPr>
              <a:t>Evaluating the Strategies of Statement Selection in Automated Program Repair</a:t>
            </a:r>
            <a:endParaRPr lang="zh-CN" altLang="en-US" sz="2400" dirty="0">
              <a:latin typeface="+mn-lt"/>
              <a:ea typeface="+mn-ea"/>
              <a:cs typeface="+mn-ea"/>
              <a:sym typeface="+mn-lt"/>
            </a:endParaRPr>
          </a:p>
        </p:txBody>
      </p:sp>
      <p:sp>
        <p:nvSpPr>
          <p:cNvPr id="8" name="文本框 7">
            <a:extLst>
              <a:ext uri="{FF2B5EF4-FFF2-40B4-BE49-F238E27FC236}">
                <a16:creationId xmlns:a16="http://schemas.microsoft.com/office/drawing/2014/main" id="{58D9FCC5-877B-4A6C-9C3B-242DD28F9409}"/>
              </a:ext>
            </a:extLst>
          </p:cNvPr>
          <p:cNvSpPr txBox="1"/>
          <p:nvPr/>
        </p:nvSpPr>
        <p:spPr>
          <a:xfrm>
            <a:off x="2424252" y="3169565"/>
            <a:ext cx="7864967" cy="1656672"/>
          </a:xfrm>
          <a:prstGeom prst="rect">
            <a:avLst/>
          </a:prstGeom>
          <a:noFill/>
        </p:spPr>
        <p:txBody>
          <a:bodyPr wrap="square" rtlCol="0">
            <a:spAutoFit/>
          </a:bodyPr>
          <a:lstStyle/>
          <a:p>
            <a:pPr algn="ctr">
              <a:lnSpc>
                <a:spcPct val="120000"/>
              </a:lnSpc>
            </a:pPr>
            <a:r>
              <a:rPr lang="en-US" altLang="zh-CN" sz="1600" dirty="0" err="1">
                <a:cs typeface="+mn-ea"/>
                <a:sym typeface="+mn-lt"/>
              </a:rPr>
              <a:t>Deheng</a:t>
            </a:r>
            <a:r>
              <a:rPr lang="en-US" altLang="zh-CN" sz="1600" dirty="0">
                <a:cs typeface="+mn-ea"/>
                <a:sym typeface="+mn-lt"/>
              </a:rPr>
              <a:t> Yang</a:t>
            </a:r>
            <a:r>
              <a:rPr lang="en-US" altLang="zh-CN" sz="1600" baseline="30000" dirty="0">
                <a:cs typeface="+mn-ea"/>
                <a:sym typeface="+mn-lt"/>
              </a:rPr>
              <a:t>1</a:t>
            </a:r>
            <a:r>
              <a:rPr lang="en-US" altLang="zh-CN" sz="1600" dirty="0">
                <a:cs typeface="+mn-ea"/>
                <a:sym typeface="+mn-lt"/>
              </a:rPr>
              <a:t>, </a:t>
            </a:r>
            <a:r>
              <a:rPr lang="en-US" altLang="zh-CN" sz="1600" b="1" dirty="0" err="1">
                <a:cs typeface="+mn-ea"/>
                <a:sym typeface="+mn-lt"/>
              </a:rPr>
              <a:t>Yuhua</a:t>
            </a:r>
            <a:r>
              <a:rPr lang="en-US" altLang="zh-CN" sz="1600" b="1" dirty="0">
                <a:cs typeface="+mn-ea"/>
                <a:sym typeface="+mn-lt"/>
              </a:rPr>
              <a:t> Qi</a:t>
            </a:r>
            <a:r>
              <a:rPr lang="en-US" altLang="zh-CN" sz="1600" b="1" baseline="30000" dirty="0">
                <a:cs typeface="+mn-ea"/>
                <a:sym typeface="+mn-lt"/>
              </a:rPr>
              <a:t>2</a:t>
            </a:r>
            <a:r>
              <a:rPr lang="en-US" altLang="zh-CN" sz="1600" dirty="0">
                <a:cs typeface="+mn-ea"/>
                <a:sym typeface="+mn-lt"/>
              </a:rPr>
              <a:t>, and Xiaoguang Mao</a:t>
            </a:r>
            <a:r>
              <a:rPr lang="en-US" altLang="zh-CN" sz="1600" baseline="30000" dirty="0">
                <a:cs typeface="+mn-ea"/>
                <a:sym typeface="+mn-lt"/>
              </a:rPr>
              <a:t>1,3</a:t>
            </a:r>
          </a:p>
          <a:p>
            <a:pPr algn="ctr">
              <a:lnSpc>
                <a:spcPct val="120000"/>
              </a:lnSpc>
            </a:pPr>
            <a:endParaRPr lang="en-US" altLang="zh-CN" baseline="30000" dirty="0">
              <a:cs typeface="+mn-ea"/>
              <a:sym typeface="+mn-lt"/>
            </a:endParaRPr>
          </a:p>
          <a:p>
            <a:pPr algn="ctr" hangingPunct="0">
              <a:lnSpc>
                <a:spcPct val="120000"/>
              </a:lnSpc>
            </a:pPr>
            <a:r>
              <a:rPr lang="en-US" altLang="zh-CN" sz="1400" baseline="30000" dirty="0">
                <a:cs typeface="+mn-ea"/>
                <a:sym typeface="+mn-lt"/>
              </a:rPr>
              <a:t>1</a:t>
            </a:r>
            <a:r>
              <a:rPr lang="en-US" altLang="zh-CN" sz="1400" dirty="0">
                <a:cs typeface="+mn-ea"/>
                <a:sym typeface="+mn-lt"/>
              </a:rPr>
              <a:t> National University of Defense Technology</a:t>
            </a:r>
            <a:endParaRPr lang="zh-CN" altLang="zh-CN" sz="1400" dirty="0">
              <a:cs typeface="+mn-ea"/>
              <a:sym typeface="+mn-lt"/>
            </a:endParaRPr>
          </a:p>
          <a:p>
            <a:pPr algn="ctr" hangingPunct="0">
              <a:lnSpc>
                <a:spcPct val="120000"/>
              </a:lnSpc>
            </a:pPr>
            <a:r>
              <a:rPr lang="en-US" altLang="zh-CN" sz="1400" baseline="30000" dirty="0">
                <a:cs typeface="+mn-ea"/>
                <a:sym typeface="+mn-lt"/>
              </a:rPr>
              <a:t>2</a:t>
            </a:r>
            <a:r>
              <a:rPr lang="en-US" altLang="zh-CN" sz="1400" dirty="0">
                <a:cs typeface="+mn-ea"/>
                <a:sym typeface="+mn-lt"/>
              </a:rPr>
              <a:t> Beijing Institute of Tracking and Communication Technology</a:t>
            </a:r>
            <a:endParaRPr lang="zh-CN" altLang="zh-CN" sz="1400" dirty="0">
              <a:cs typeface="+mn-ea"/>
              <a:sym typeface="+mn-lt"/>
            </a:endParaRPr>
          </a:p>
          <a:p>
            <a:pPr algn="ctr">
              <a:lnSpc>
                <a:spcPct val="120000"/>
              </a:lnSpc>
            </a:pPr>
            <a:r>
              <a:rPr lang="en-US" altLang="zh-CN" sz="1400" baseline="30000" dirty="0">
                <a:cs typeface="+mn-ea"/>
                <a:sym typeface="+mn-lt"/>
              </a:rPr>
              <a:t>3</a:t>
            </a:r>
            <a:r>
              <a:rPr lang="en-US" altLang="zh-CN" sz="1400" dirty="0">
                <a:cs typeface="+mn-ea"/>
                <a:sym typeface="+mn-lt"/>
              </a:rPr>
              <a:t> Laboratory of Software Engineering for Complex Systems (National University of Defense Technology)</a:t>
            </a:r>
            <a:endParaRPr lang="zh-CN" altLang="en-US" sz="1400" dirty="0">
              <a:cs typeface="+mn-ea"/>
              <a:sym typeface="+mn-lt"/>
            </a:endParaRPr>
          </a:p>
        </p:txBody>
      </p:sp>
      <p:cxnSp>
        <p:nvCxnSpPr>
          <p:cNvPr id="12" name="直接连接符 11">
            <a:extLst>
              <a:ext uri="{FF2B5EF4-FFF2-40B4-BE49-F238E27FC236}">
                <a16:creationId xmlns:a16="http://schemas.microsoft.com/office/drawing/2014/main" id="{C9393374-ED15-4770-B279-C37DA6C4E0D5}"/>
              </a:ext>
            </a:extLst>
          </p:cNvPr>
          <p:cNvCxnSpPr>
            <a:cxnSpLocks/>
          </p:cNvCxnSpPr>
          <p:nvPr/>
        </p:nvCxnSpPr>
        <p:spPr>
          <a:xfrm>
            <a:off x="924876" y="2920753"/>
            <a:ext cx="10094885" cy="0"/>
          </a:xfrm>
          <a:prstGeom prst="line">
            <a:avLst/>
          </a:prstGeom>
          <a:ln>
            <a:solidFill>
              <a:srgbClr val="D54F2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65D59E4-5FE8-4884-BC47-9E4B57683DE3}"/>
              </a:ext>
            </a:extLst>
          </p:cNvPr>
          <p:cNvSpPr txBox="1"/>
          <p:nvPr/>
        </p:nvSpPr>
        <p:spPr>
          <a:xfrm>
            <a:off x="5193436" y="5075048"/>
            <a:ext cx="2132251" cy="738664"/>
          </a:xfrm>
          <a:prstGeom prst="rect">
            <a:avLst/>
          </a:prstGeom>
          <a:noFill/>
        </p:spPr>
        <p:txBody>
          <a:bodyPr wrap="square" rtlCol="0">
            <a:spAutoFit/>
          </a:bodyPr>
          <a:lstStyle/>
          <a:p>
            <a:pPr algn="ctr">
              <a:lnSpc>
                <a:spcPct val="200000"/>
              </a:lnSpc>
            </a:pPr>
            <a:r>
              <a:rPr lang="en-US" altLang="zh-CN" sz="1400" dirty="0">
                <a:cs typeface="+mn-ea"/>
              </a:rPr>
              <a:t>Nov. 23rd</a:t>
            </a:r>
          </a:p>
          <a:p>
            <a:pPr algn="ctr"/>
            <a:r>
              <a:rPr lang="en-US" altLang="zh-CN" sz="1400" dirty="0">
                <a:cs typeface="+mn-ea"/>
              </a:rPr>
              <a:t>In SATE 2018</a:t>
            </a:r>
            <a:endParaRPr lang="zh-CN" altLang="en-US" sz="1400" dirty="0">
              <a:cs typeface="+mn-ea"/>
            </a:endParaRPr>
          </a:p>
        </p:txBody>
      </p:sp>
    </p:spTree>
    <p:extLst>
      <p:ext uri="{BB962C8B-B14F-4D97-AF65-F5344CB8AC3E}">
        <p14:creationId xmlns:p14="http://schemas.microsoft.com/office/powerpoint/2010/main" val="126697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a:cxnSpLocks/>
          </p:cNvCxnSpPr>
          <p:nvPr/>
        </p:nvCxnSpPr>
        <p:spPr>
          <a:xfrm>
            <a:off x="684205" y="1758403"/>
            <a:ext cx="518277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4. </a:t>
            </a:r>
            <a:r>
              <a:rPr lang="en-US" altLang="zh-CN" sz="2800" b="1" dirty="0" err="1">
                <a:solidFill>
                  <a:srgbClr val="1689A0"/>
                </a:solidFill>
                <a:latin typeface="+mn-lt"/>
                <a:ea typeface="+mn-ea"/>
                <a:cs typeface="+mn-ea"/>
                <a:sym typeface="+mn-lt"/>
              </a:rPr>
              <a:t>RQs</a:t>
            </a:r>
            <a:r>
              <a:rPr lang="en-US" altLang="zh-CN" sz="2800" b="1" dirty="0">
                <a:solidFill>
                  <a:srgbClr val="1689A0"/>
                </a:solidFill>
                <a:latin typeface="+mn-lt"/>
                <a:ea typeface="+mn-ea"/>
                <a:cs typeface="+mn-ea"/>
                <a:sym typeface="+mn-lt"/>
              </a:rPr>
              <a:t> and Evaluation</a:t>
            </a:r>
          </a:p>
        </p:txBody>
      </p:sp>
      <p:sp>
        <p:nvSpPr>
          <p:cNvPr id="49" name="직사각형 45">
            <a:extLst>
              <a:ext uri="{FF2B5EF4-FFF2-40B4-BE49-F238E27FC236}">
                <a16:creationId xmlns:a16="http://schemas.microsoft.com/office/drawing/2014/main" id="{70537D41-1690-44B4-875B-3E6C18A46109}"/>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cxnSp>
        <p:nvCxnSpPr>
          <p:cNvPr id="51" name="直接连接符 50">
            <a:extLst>
              <a:ext uri="{FF2B5EF4-FFF2-40B4-BE49-F238E27FC236}">
                <a16:creationId xmlns:a16="http://schemas.microsoft.com/office/drawing/2014/main" id="{A40056DF-F026-4052-82B3-E49A13E0BF95}"/>
              </a:ext>
            </a:extLst>
          </p:cNvPr>
          <p:cNvCxnSpPr>
            <a:cxnSpLocks/>
          </p:cNvCxnSpPr>
          <p:nvPr/>
        </p:nvCxnSpPr>
        <p:spPr>
          <a:xfrm>
            <a:off x="684205" y="6842357"/>
            <a:ext cx="9935763" cy="1159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53EB212-4457-495C-8158-392F2C259071}"/>
              </a:ext>
            </a:extLst>
          </p:cNvPr>
          <p:cNvSpPr txBox="1"/>
          <p:nvPr/>
        </p:nvSpPr>
        <p:spPr>
          <a:xfrm>
            <a:off x="6493004" y="2498228"/>
            <a:ext cx="5249333" cy="1703030"/>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The </a:t>
            </a:r>
            <a:r>
              <a:rPr lang="en-US" altLang="zh-CN" dirty="0">
                <a:solidFill>
                  <a:srgbClr val="C00000"/>
                </a:solidFill>
              </a:rPr>
              <a:t>different</a:t>
            </a:r>
            <a:r>
              <a:rPr lang="en-US" altLang="zh-CN" dirty="0"/>
              <a:t> performance of </a:t>
            </a:r>
            <a:r>
              <a:rPr lang="en-US" altLang="zh-CN" dirty="0" err="1"/>
              <a:t>RFA</a:t>
            </a:r>
            <a:r>
              <a:rPr lang="en-US" altLang="zh-CN" dirty="0"/>
              <a:t> under the measurement of NCP.</a:t>
            </a:r>
          </a:p>
          <a:p>
            <a:pPr marL="285750" indent="-285750">
              <a:lnSpc>
                <a:spcPct val="150000"/>
              </a:lnSpc>
              <a:buFont typeface="Wingdings" panose="05000000000000000000" pitchFamily="2" charset="2"/>
              <a:buChar char="u"/>
            </a:pPr>
            <a:endParaRPr lang="en-US" altLang="zh-CN" dirty="0"/>
          </a:p>
          <a:p>
            <a:pPr marL="285750" indent="-285750">
              <a:lnSpc>
                <a:spcPct val="150000"/>
              </a:lnSpc>
              <a:buFont typeface="Wingdings" panose="05000000000000000000" pitchFamily="2" charset="2"/>
              <a:buChar char="u"/>
            </a:pPr>
            <a:r>
              <a:rPr lang="en-US" altLang="zh-CN" dirty="0"/>
              <a:t>The higher efficiency of </a:t>
            </a:r>
            <a:r>
              <a:rPr lang="en-US" altLang="zh-CN" dirty="0" err="1"/>
              <a:t>SFA</a:t>
            </a:r>
            <a:r>
              <a:rPr lang="en-US" altLang="zh-CN" dirty="0"/>
              <a:t> in parallel repair.</a:t>
            </a:r>
            <a:endParaRPr lang="en-US" altLang="zh-CN" dirty="0">
              <a:cs typeface="+mn-ea"/>
              <a:sym typeface="+mn-lt"/>
            </a:endParaRPr>
          </a:p>
        </p:txBody>
      </p:sp>
      <p:sp>
        <p:nvSpPr>
          <p:cNvPr id="8" name="文本框 7">
            <a:extLst>
              <a:ext uri="{FF2B5EF4-FFF2-40B4-BE49-F238E27FC236}">
                <a16:creationId xmlns:a16="http://schemas.microsoft.com/office/drawing/2014/main" id="{2502392D-E617-408F-A445-B462268E8903}"/>
              </a:ext>
            </a:extLst>
          </p:cNvPr>
          <p:cNvSpPr txBox="1"/>
          <p:nvPr/>
        </p:nvSpPr>
        <p:spPr>
          <a:xfrm>
            <a:off x="898527" y="1364193"/>
            <a:ext cx="4411228" cy="394210"/>
          </a:xfrm>
          <a:prstGeom prst="rect">
            <a:avLst/>
          </a:prstGeom>
          <a:noFill/>
        </p:spPr>
        <p:txBody>
          <a:bodyPr wrap="square" rtlCol="0">
            <a:spAutoFit/>
          </a:bodyPr>
          <a:lstStyle/>
          <a:p>
            <a:pPr>
              <a:lnSpc>
                <a:spcPct val="120000"/>
              </a:lnSpc>
            </a:pPr>
            <a:r>
              <a:rPr lang="en-US" altLang="zh-CN" dirty="0">
                <a:cs typeface="+mn-ea"/>
                <a:sym typeface="+mn-lt"/>
              </a:rPr>
              <a:t>RESULT OF </a:t>
            </a:r>
            <a:r>
              <a:rPr lang="en-US" altLang="zh-CN" b="1" dirty="0">
                <a:cs typeface="+mn-ea"/>
                <a:sym typeface="+mn-lt"/>
              </a:rPr>
              <a:t>RQ1</a:t>
            </a:r>
            <a:endParaRPr lang="zh-CN" altLang="en-US" b="1" dirty="0">
              <a:cs typeface="+mn-ea"/>
              <a:sym typeface="+mn-lt"/>
            </a:endParaRPr>
          </a:p>
        </p:txBody>
      </p:sp>
      <p:pic>
        <p:nvPicPr>
          <p:cNvPr id="10" name="图片 9">
            <a:extLst>
              <a:ext uri="{FF2B5EF4-FFF2-40B4-BE49-F238E27FC236}">
                <a16:creationId xmlns:a16="http://schemas.microsoft.com/office/drawing/2014/main" id="{2487ED76-631A-409E-B7FD-9B6DC5B47025}"/>
              </a:ext>
            </a:extLst>
          </p:cNvPr>
          <p:cNvPicPr/>
          <p:nvPr/>
        </p:nvPicPr>
        <p:blipFill rotWithShape="1">
          <a:blip r:embed="rId4">
            <a:extLst>
              <a:ext uri="{28A0092B-C50C-407E-A947-70E740481C1C}">
                <a14:useLocalDpi xmlns:a14="http://schemas.microsoft.com/office/drawing/2010/main" val="0"/>
              </a:ext>
            </a:extLst>
          </a:blip>
          <a:srcRect l="7065" t="5119" r="9056" b="5009"/>
          <a:stretch/>
        </p:blipFill>
        <p:spPr bwMode="auto">
          <a:xfrm>
            <a:off x="370641" y="2042784"/>
            <a:ext cx="5809898" cy="2613919"/>
          </a:xfrm>
          <a:prstGeom prst="rect">
            <a:avLst/>
          </a:prstGeom>
          <a:ln>
            <a:solidFill>
              <a:schemeClr val="bg1">
                <a:lumMod val="75000"/>
              </a:schemeClr>
            </a:solidFill>
          </a:ln>
          <a:extLst>
            <a:ext uri="{53640926-AAD7-44D8-BBD7-CCE9431645EC}">
              <a14:shadowObscured xmlns:a14="http://schemas.microsoft.com/office/drawing/2010/main"/>
            </a:ext>
          </a:extLst>
        </p:spPr>
      </p:pic>
      <p:sp>
        <p:nvSpPr>
          <p:cNvPr id="11" name="文本框 10">
            <a:extLst>
              <a:ext uri="{FF2B5EF4-FFF2-40B4-BE49-F238E27FC236}">
                <a16:creationId xmlns:a16="http://schemas.microsoft.com/office/drawing/2014/main" id="{B27466AF-8701-4F4D-A8F4-F7F1BFE27D3B}"/>
              </a:ext>
            </a:extLst>
          </p:cNvPr>
          <p:cNvSpPr txBox="1"/>
          <p:nvPr/>
        </p:nvSpPr>
        <p:spPr>
          <a:xfrm>
            <a:off x="454688" y="4904954"/>
            <a:ext cx="5298906" cy="612155"/>
          </a:xfrm>
          <a:prstGeom prst="rect">
            <a:avLst/>
          </a:prstGeom>
          <a:noFill/>
        </p:spPr>
        <p:txBody>
          <a:bodyPr wrap="square" rtlCol="0">
            <a:spAutoFit/>
          </a:bodyPr>
          <a:lstStyle/>
          <a:p>
            <a:pPr algn="ctr">
              <a:lnSpc>
                <a:spcPct val="150000"/>
              </a:lnSpc>
            </a:pPr>
            <a:r>
              <a:rPr lang="en-US" altLang="zh-CN" sz="1200" b="1" dirty="0">
                <a:cs typeface="+mn-ea"/>
                <a:sym typeface="+mn-lt"/>
              </a:rPr>
              <a:t>Fig. 1. NCP distributions of </a:t>
            </a:r>
            <a:r>
              <a:rPr lang="en-US" altLang="zh-CN" sz="1200" b="1" dirty="0" err="1">
                <a:cs typeface="+mn-ea"/>
                <a:sym typeface="+mn-lt"/>
              </a:rPr>
              <a:t>SFA</a:t>
            </a:r>
            <a:r>
              <a:rPr lang="en-US" altLang="zh-CN" sz="1200" b="1" dirty="0">
                <a:cs typeface="+mn-ea"/>
                <a:sym typeface="+mn-lt"/>
              </a:rPr>
              <a:t>- and </a:t>
            </a:r>
            <a:r>
              <a:rPr lang="en-US" altLang="zh-CN" sz="1200" b="1" dirty="0" err="1">
                <a:cs typeface="+mn-ea"/>
                <a:sym typeface="+mn-lt"/>
              </a:rPr>
              <a:t>RFA</a:t>
            </a:r>
            <a:r>
              <a:rPr lang="en-US" altLang="zh-CN" sz="1200" b="1" dirty="0">
                <a:cs typeface="+mn-ea"/>
                <a:sym typeface="+mn-lt"/>
              </a:rPr>
              <a:t>-based </a:t>
            </a:r>
            <a:r>
              <a:rPr lang="en-US" altLang="zh-CN" sz="1200" b="1" dirty="0" err="1">
                <a:cs typeface="+mn-ea"/>
                <a:sym typeface="+mn-lt"/>
              </a:rPr>
              <a:t>SimFix</a:t>
            </a:r>
            <a:r>
              <a:rPr lang="en-US" altLang="zh-CN" sz="1200" b="1" dirty="0">
                <a:cs typeface="+mn-ea"/>
                <a:sym typeface="+mn-lt"/>
              </a:rPr>
              <a:t> on </a:t>
            </a:r>
            <a:r>
              <a:rPr lang="en-US" altLang="zh-CN" sz="1200" b="1" dirty="0" err="1">
                <a:cs typeface="+mn-ea"/>
                <a:sym typeface="+mn-lt"/>
              </a:rPr>
              <a:t>reparing</a:t>
            </a:r>
            <a:r>
              <a:rPr lang="en-US" altLang="zh-CN" sz="1200" b="1" dirty="0">
                <a:cs typeface="+mn-ea"/>
                <a:sym typeface="+mn-lt"/>
              </a:rPr>
              <a:t> the 7 bugs with 6 different FL techniques</a:t>
            </a:r>
          </a:p>
        </p:txBody>
      </p:sp>
    </p:spTree>
    <p:custDataLst>
      <p:tags r:id="rId1"/>
    </p:custDataLst>
    <p:extLst>
      <p:ext uri="{BB962C8B-B14F-4D97-AF65-F5344CB8AC3E}">
        <p14:creationId xmlns:p14="http://schemas.microsoft.com/office/powerpoint/2010/main" val="2952493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a:cxnSpLocks/>
          </p:cNvCxnSpPr>
          <p:nvPr/>
        </p:nvCxnSpPr>
        <p:spPr>
          <a:xfrm>
            <a:off x="684205" y="1758403"/>
            <a:ext cx="518277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4. </a:t>
            </a:r>
            <a:r>
              <a:rPr lang="en-US" altLang="zh-CN" sz="2800" b="1" dirty="0" err="1">
                <a:solidFill>
                  <a:srgbClr val="1689A0"/>
                </a:solidFill>
                <a:latin typeface="+mn-lt"/>
                <a:ea typeface="+mn-ea"/>
                <a:cs typeface="+mn-ea"/>
                <a:sym typeface="+mn-lt"/>
              </a:rPr>
              <a:t>RQs</a:t>
            </a:r>
            <a:r>
              <a:rPr lang="en-US" altLang="zh-CN" sz="2800" b="1" dirty="0">
                <a:solidFill>
                  <a:srgbClr val="1689A0"/>
                </a:solidFill>
                <a:latin typeface="+mn-lt"/>
                <a:ea typeface="+mn-ea"/>
                <a:cs typeface="+mn-ea"/>
                <a:sym typeface="+mn-lt"/>
              </a:rPr>
              <a:t> and Evaluation</a:t>
            </a:r>
          </a:p>
        </p:txBody>
      </p:sp>
      <p:sp>
        <p:nvSpPr>
          <p:cNvPr id="49" name="직사각형 45">
            <a:extLst>
              <a:ext uri="{FF2B5EF4-FFF2-40B4-BE49-F238E27FC236}">
                <a16:creationId xmlns:a16="http://schemas.microsoft.com/office/drawing/2014/main" id="{70537D41-1690-44B4-875B-3E6C18A46109}"/>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sp>
        <p:nvSpPr>
          <p:cNvPr id="6" name="文本框 5">
            <a:extLst>
              <a:ext uri="{FF2B5EF4-FFF2-40B4-BE49-F238E27FC236}">
                <a16:creationId xmlns:a16="http://schemas.microsoft.com/office/drawing/2014/main" id="{753EB212-4457-495C-8158-392F2C259071}"/>
              </a:ext>
            </a:extLst>
          </p:cNvPr>
          <p:cNvSpPr txBox="1"/>
          <p:nvPr/>
        </p:nvSpPr>
        <p:spPr>
          <a:xfrm>
            <a:off x="610178" y="2398841"/>
            <a:ext cx="4599997" cy="872034"/>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The </a:t>
            </a:r>
            <a:r>
              <a:rPr lang="en-US" altLang="zh-CN" dirty="0">
                <a:solidFill>
                  <a:srgbClr val="C00000"/>
                </a:solidFill>
              </a:rPr>
              <a:t>better</a:t>
            </a:r>
            <a:r>
              <a:rPr lang="en-US" altLang="zh-CN" dirty="0"/>
              <a:t> performance of </a:t>
            </a:r>
            <a:r>
              <a:rPr lang="en-US" altLang="zh-CN" dirty="0" err="1"/>
              <a:t>RFA</a:t>
            </a:r>
            <a:r>
              <a:rPr lang="en-US" altLang="zh-CN" dirty="0"/>
              <a:t> under the measurement of NCP.</a:t>
            </a:r>
          </a:p>
        </p:txBody>
      </p:sp>
      <p:sp>
        <p:nvSpPr>
          <p:cNvPr id="8" name="文本框 7">
            <a:extLst>
              <a:ext uri="{FF2B5EF4-FFF2-40B4-BE49-F238E27FC236}">
                <a16:creationId xmlns:a16="http://schemas.microsoft.com/office/drawing/2014/main" id="{2502392D-E617-408F-A445-B462268E8903}"/>
              </a:ext>
            </a:extLst>
          </p:cNvPr>
          <p:cNvSpPr txBox="1"/>
          <p:nvPr/>
        </p:nvSpPr>
        <p:spPr>
          <a:xfrm>
            <a:off x="898527" y="1364193"/>
            <a:ext cx="4411228" cy="394210"/>
          </a:xfrm>
          <a:prstGeom prst="rect">
            <a:avLst/>
          </a:prstGeom>
          <a:noFill/>
        </p:spPr>
        <p:txBody>
          <a:bodyPr wrap="square" rtlCol="0">
            <a:spAutoFit/>
          </a:bodyPr>
          <a:lstStyle/>
          <a:p>
            <a:pPr>
              <a:lnSpc>
                <a:spcPct val="120000"/>
              </a:lnSpc>
            </a:pPr>
            <a:r>
              <a:rPr lang="en-US" altLang="zh-CN" dirty="0">
                <a:cs typeface="+mn-ea"/>
                <a:sym typeface="+mn-lt"/>
              </a:rPr>
              <a:t>RESULT OF </a:t>
            </a:r>
            <a:r>
              <a:rPr lang="en-US" altLang="zh-CN" b="1" dirty="0">
                <a:cs typeface="+mn-ea"/>
                <a:sym typeface="+mn-lt"/>
              </a:rPr>
              <a:t>RQ1</a:t>
            </a:r>
            <a:endParaRPr lang="zh-CN" altLang="en-US" b="1" dirty="0">
              <a:cs typeface="+mn-ea"/>
              <a:sym typeface="+mn-lt"/>
            </a:endParaRPr>
          </a:p>
        </p:txBody>
      </p:sp>
      <p:pic>
        <p:nvPicPr>
          <p:cNvPr id="2" name="图片 1">
            <a:extLst>
              <a:ext uri="{FF2B5EF4-FFF2-40B4-BE49-F238E27FC236}">
                <a16:creationId xmlns:a16="http://schemas.microsoft.com/office/drawing/2014/main" id="{6324B336-3F4B-42D0-BB08-55B4EB0F218E}"/>
              </a:ext>
            </a:extLst>
          </p:cNvPr>
          <p:cNvPicPr>
            <a:picLocks noChangeAspect="1"/>
          </p:cNvPicPr>
          <p:nvPr/>
        </p:nvPicPr>
        <p:blipFill>
          <a:blip r:embed="rId4"/>
          <a:stretch>
            <a:fillRect/>
          </a:stretch>
        </p:blipFill>
        <p:spPr>
          <a:xfrm>
            <a:off x="5085998" y="1561298"/>
            <a:ext cx="6981825" cy="5210175"/>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180945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a:cxnSpLocks/>
          </p:cNvCxnSpPr>
          <p:nvPr/>
        </p:nvCxnSpPr>
        <p:spPr>
          <a:xfrm>
            <a:off x="684205" y="1758403"/>
            <a:ext cx="518277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4. </a:t>
            </a:r>
            <a:r>
              <a:rPr lang="en-US" altLang="zh-CN" sz="2800" b="1" dirty="0" err="1">
                <a:solidFill>
                  <a:srgbClr val="1689A0"/>
                </a:solidFill>
                <a:latin typeface="+mn-lt"/>
                <a:ea typeface="+mn-ea"/>
                <a:cs typeface="+mn-ea"/>
                <a:sym typeface="+mn-lt"/>
              </a:rPr>
              <a:t>RQs</a:t>
            </a:r>
            <a:r>
              <a:rPr lang="en-US" altLang="zh-CN" sz="2800" b="1" dirty="0">
                <a:solidFill>
                  <a:srgbClr val="1689A0"/>
                </a:solidFill>
                <a:latin typeface="+mn-lt"/>
                <a:ea typeface="+mn-ea"/>
                <a:cs typeface="+mn-ea"/>
                <a:sym typeface="+mn-lt"/>
              </a:rPr>
              <a:t> and Evaluation</a:t>
            </a:r>
          </a:p>
        </p:txBody>
      </p:sp>
      <p:sp>
        <p:nvSpPr>
          <p:cNvPr id="49" name="직사각형 45">
            <a:extLst>
              <a:ext uri="{FF2B5EF4-FFF2-40B4-BE49-F238E27FC236}">
                <a16:creationId xmlns:a16="http://schemas.microsoft.com/office/drawing/2014/main" id="{70537D41-1690-44B4-875B-3E6C18A46109}"/>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cxnSp>
        <p:nvCxnSpPr>
          <p:cNvPr id="51" name="直接连接符 50">
            <a:extLst>
              <a:ext uri="{FF2B5EF4-FFF2-40B4-BE49-F238E27FC236}">
                <a16:creationId xmlns:a16="http://schemas.microsoft.com/office/drawing/2014/main" id="{A40056DF-F026-4052-82B3-E49A13E0BF95}"/>
              </a:ext>
            </a:extLst>
          </p:cNvPr>
          <p:cNvCxnSpPr>
            <a:cxnSpLocks/>
          </p:cNvCxnSpPr>
          <p:nvPr/>
        </p:nvCxnSpPr>
        <p:spPr>
          <a:xfrm>
            <a:off x="684205" y="6842357"/>
            <a:ext cx="9935763" cy="1159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53EB212-4457-495C-8158-392F2C259071}"/>
              </a:ext>
            </a:extLst>
          </p:cNvPr>
          <p:cNvSpPr txBox="1"/>
          <p:nvPr/>
        </p:nvSpPr>
        <p:spPr>
          <a:xfrm>
            <a:off x="6044140" y="1708520"/>
            <a:ext cx="5249333" cy="3780522"/>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Our finding:</a:t>
            </a:r>
          </a:p>
          <a:p>
            <a:pPr marL="742950" lvl="1" indent="-285750">
              <a:lnSpc>
                <a:spcPct val="150000"/>
              </a:lnSpc>
              <a:buFont typeface="Wingdings" panose="05000000000000000000" pitchFamily="2" charset="2"/>
              <a:buChar char="ü"/>
            </a:pPr>
            <a:r>
              <a:rPr lang="en-US" altLang="zh-CN" dirty="0"/>
              <a:t>Flat scores (low suspiciousness </a:t>
            </a:r>
            <a:r>
              <a:rPr lang="en-US" altLang="zh-CN" dirty="0" err="1"/>
              <a:t>accuacy</a:t>
            </a:r>
            <a:r>
              <a:rPr lang="en-US" altLang="zh-CN" dirty="0"/>
              <a:t>)</a:t>
            </a:r>
          </a:p>
          <a:p>
            <a:pPr marL="285750" indent="-285750">
              <a:lnSpc>
                <a:spcPct val="150000"/>
              </a:lnSpc>
              <a:buFont typeface="Wingdings" panose="05000000000000000000" pitchFamily="2" charset="2"/>
              <a:buChar char="u"/>
            </a:pPr>
            <a:r>
              <a:rPr lang="en-US" altLang="zh-CN" dirty="0"/>
              <a:t>A new experiment:</a:t>
            </a:r>
          </a:p>
          <a:p>
            <a:pPr marL="742950" lvl="1" indent="-285750">
              <a:lnSpc>
                <a:spcPct val="150000"/>
              </a:lnSpc>
              <a:buFont typeface="Wingdings" panose="05000000000000000000" pitchFamily="2" charset="2"/>
              <a:buChar char="ü"/>
            </a:pPr>
            <a:r>
              <a:rPr lang="en-US" altLang="zh-CN" dirty="0"/>
              <a:t>To manually improve the suspiciousness accuracy of </a:t>
            </a:r>
            <a:r>
              <a:rPr lang="en-US" altLang="zh-CN" dirty="0" err="1"/>
              <a:t>Ochiai</a:t>
            </a:r>
            <a:r>
              <a:rPr lang="en-US" altLang="zh-CN" dirty="0"/>
              <a:t> to obtain “</a:t>
            </a:r>
            <a:r>
              <a:rPr lang="en-US" altLang="zh-CN" dirty="0" err="1"/>
              <a:t>Och</a:t>
            </a:r>
            <a:r>
              <a:rPr lang="en-US" altLang="zh-CN" dirty="0"/>
              <a:t>-New”</a:t>
            </a:r>
          </a:p>
          <a:p>
            <a:pPr marL="285750" indent="-285750">
              <a:lnSpc>
                <a:spcPct val="150000"/>
              </a:lnSpc>
              <a:buFont typeface="Wingdings" panose="05000000000000000000" pitchFamily="2" charset="2"/>
              <a:buChar char="u"/>
            </a:pPr>
            <a:r>
              <a:rPr lang="en-US" altLang="zh-CN" dirty="0">
                <a:cs typeface="+mn-ea"/>
                <a:sym typeface="+mn-lt"/>
              </a:rPr>
              <a:t>Result:</a:t>
            </a:r>
          </a:p>
          <a:p>
            <a:pPr marL="742950" lvl="1" indent="-285750">
              <a:lnSpc>
                <a:spcPct val="150000"/>
              </a:lnSpc>
              <a:buFont typeface="Wingdings" panose="05000000000000000000" pitchFamily="2" charset="2"/>
              <a:buChar char="ü"/>
            </a:pPr>
            <a:r>
              <a:rPr lang="en-US" altLang="zh-CN" i="1" dirty="0"/>
              <a:t>the low performance of </a:t>
            </a:r>
            <a:r>
              <a:rPr lang="en-US" altLang="zh-CN" i="1" dirty="0" err="1"/>
              <a:t>SFL</a:t>
            </a:r>
            <a:r>
              <a:rPr lang="en-US" altLang="zh-CN" i="1" dirty="0"/>
              <a:t> is caused by the suspiciousness inaccuracy and can be improved</a:t>
            </a:r>
            <a:r>
              <a:rPr lang="en-US" altLang="zh-CN" dirty="0"/>
              <a:t>.</a:t>
            </a:r>
            <a:endParaRPr lang="en-US" altLang="zh-CN" dirty="0">
              <a:cs typeface="+mn-ea"/>
              <a:sym typeface="+mn-lt"/>
            </a:endParaRPr>
          </a:p>
        </p:txBody>
      </p:sp>
      <p:sp>
        <p:nvSpPr>
          <p:cNvPr id="8" name="文本框 7">
            <a:extLst>
              <a:ext uri="{FF2B5EF4-FFF2-40B4-BE49-F238E27FC236}">
                <a16:creationId xmlns:a16="http://schemas.microsoft.com/office/drawing/2014/main" id="{2502392D-E617-408F-A445-B462268E8903}"/>
              </a:ext>
            </a:extLst>
          </p:cNvPr>
          <p:cNvSpPr txBox="1"/>
          <p:nvPr/>
        </p:nvSpPr>
        <p:spPr>
          <a:xfrm>
            <a:off x="898527" y="1364193"/>
            <a:ext cx="4411228" cy="394210"/>
          </a:xfrm>
          <a:prstGeom prst="rect">
            <a:avLst/>
          </a:prstGeom>
          <a:noFill/>
        </p:spPr>
        <p:txBody>
          <a:bodyPr wrap="square" rtlCol="0">
            <a:spAutoFit/>
          </a:bodyPr>
          <a:lstStyle/>
          <a:p>
            <a:pPr>
              <a:lnSpc>
                <a:spcPct val="120000"/>
              </a:lnSpc>
            </a:pPr>
            <a:r>
              <a:rPr lang="en-US" altLang="zh-CN" dirty="0">
                <a:cs typeface="+mn-ea"/>
                <a:sym typeface="+mn-lt"/>
              </a:rPr>
              <a:t>RESULT OF </a:t>
            </a:r>
            <a:r>
              <a:rPr lang="en-US" altLang="zh-CN" b="1" dirty="0">
                <a:cs typeface="+mn-ea"/>
                <a:sym typeface="+mn-lt"/>
              </a:rPr>
              <a:t>RQ2</a:t>
            </a:r>
            <a:endParaRPr lang="zh-CN" altLang="en-US" b="1" dirty="0">
              <a:cs typeface="+mn-ea"/>
              <a:sym typeface="+mn-lt"/>
            </a:endParaRPr>
          </a:p>
        </p:txBody>
      </p:sp>
      <p:pic>
        <p:nvPicPr>
          <p:cNvPr id="10" name="图片 9">
            <a:extLst>
              <a:ext uri="{FF2B5EF4-FFF2-40B4-BE49-F238E27FC236}">
                <a16:creationId xmlns:a16="http://schemas.microsoft.com/office/drawing/2014/main" id="{1DE84BC2-5C72-4F69-BDCB-48BF199CF75E}"/>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Layer>
                </a14:imgProps>
              </a:ext>
            </a:extLst>
          </a:blip>
          <a:stretch>
            <a:fillRect/>
          </a:stretch>
        </p:blipFill>
        <p:spPr>
          <a:xfrm>
            <a:off x="1234068" y="2202159"/>
            <a:ext cx="4418018" cy="35544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ustDataLst>
      <p:tags r:id="rId1"/>
    </p:custDataLst>
    <p:extLst>
      <p:ext uri="{BB962C8B-B14F-4D97-AF65-F5344CB8AC3E}">
        <p14:creationId xmlns:p14="http://schemas.microsoft.com/office/powerpoint/2010/main" val="58917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a:cxnSpLocks/>
          </p:cNvCxnSpPr>
          <p:nvPr/>
        </p:nvCxnSpPr>
        <p:spPr>
          <a:xfrm>
            <a:off x="684205" y="1758403"/>
            <a:ext cx="518277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4. </a:t>
            </a:r>
            <a:r>
              <a:rPr lang="en-US" altLang="zh-CN" sz="2800" b="1" dirty="0" err="1">
                <a:solidFill>
                  <a:srgbClr val="1689A0"/>
                </a:solidFill>
                <a:latin typeface="+mn-lt"/>
                <a:ea typeface="+mn-ea"/>
                <a:cs typeface="+mn-ea"/>
                <a:sym typeface="+mn-lt"/>
              </a:rPr>
              <a:t>RQs</a:t>
            </a:r>
            <a:r>
              <a:rPr lang="en-US" altLang="zh-CN" sz="2800" b="1" dirty="0">
                <a:solidFill>
                  <a:srgbClr val="1689A0"/>
                </a:solidFill>
                <a:latin typeface="+mn-lt"/>
                <a:ea typeface="+mn-ea"/>
                <a:cs typeface="+mn-ea"/>
                <a:sym typeface="+mn-lt"/>
              </a:rPr>
              <a:t> and Evaluation</a:t>
            </a:r>
          </a:p>
        </p:txBody>
      </p:sp>
      <p:sp>
        <p:nvSpPr>
          <p:cNvPr id="49" name="직사각형 45">
            <a:extLst>
              <a:ext uri="{FF2B5EF4-FFF2-40B4-BE49-F238E27FC236}">
                <a16:creationId xmlns:a16="http://schemas.microsoft.com/office/drawing/2014/main" id="{70537D41-1690-44B4-875B-3E6C18A46109}"/>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cxnSp>
        <p:nvCxnSpPr>
          <p:cNvPr id="51" name="直接连接符 50">
            <a:extLst>
              <a:ext uri="{FF2B5EF4-FFF2-40B4-BE49-F238E27FC236}">
                <a16:creationId xmlns:a16="http://schemas.microsoft.com/office/drawing/2014/main" id="{A40056DF-F026-4052-82B3-E49A13E0BF95}"/>
              </a:ext>
            </a:extLst>
          </p:cNvPr>
          <p:cNvCxnSpPr>
            <a:cxnSpLocks/>
          </p:cNvCxnSpPr>
          <p:nvPr/>
        </p:nvCxnSpPr>
        <p:spPr>
          <a:xfrm>
            <a:off x="684205" y="6842357"/>
            <a:ext cx="9935763" cy="1159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53EB212-4457-495C-8158-392F2C259071}"/>
              </a:ext>
            </a:extLst>
          </p:cNvPr>
          <p:cNvSpPr txBox="1"/>
          <p:nvPr/>
        </p:nvSpPr>
        <p:spPr>
          <a:xfrm>
            <a:off x="6044140" y="1708520"/>
            <a:ext cx="5249333" cy="3780522"/>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Our finding:</a:t>
            </a:r>
          </a:p>
          <a:p>
            <a:pPr marL="742950" lvl="1" indent="-285750">
              <a:lnSpc>
                <a:spcPct val="150000"/>
              </a:lnSpc>
              <a:buFont typeface="Wingdings" panose="05000000000000000000" pitchFamily="2" charset="2"/>
              <a:buChar char="ü"/>
            </a:pPr>
            <a:r>
              <a:rPr lang="en-US" altLang="zh-CN" dirty="0"/>
              <a:t>Flat scores (low suspiciousness </a:t>
            </a:r>
            <a:r>
              <a:rPr lang="en-US" altLang="zh-CN" dirty="0" err="1"/>
              <a:t>accuacy</a:t>
            </a:r>
            <a:r>
              <a:rPr lang="en-US" altLang="zh-CN" dirty="0"/>
              <a:t>)</a:t>
            </a:r>
          </a:p>
          <a:p>
            <a:pPr marL="285750" indent="-285750">
              <a:lnSpc>
                <a:spcPct val="150000"/>
              </a:lnSpc>
              <a:buFont typeface="Wingdings" panose="05000000000000000000" pitchFamily="2" charset="2"/>
              <a:buChar char="u"/>
            </a:pPr>
            <a:r>
              <a:rPr lang="en-US" altLang="zh-CN" dirty="0"/>
              <a:t>A new experiment:</a:t>
            </a:r>
          </a:p>
          <a:p>
            <a:pPr marL="742950" lvl="1" indent="-285750">
              <a:lnSpc>
                <a:spcPct val="150000"/>
              </a:lnSpc>
              <a:buFont typeface="Wingdings" panose="05000000000000000000" pitchFamily="2" charset="2"/>
              <a:buChar char="ü"/>
            </a:pPr>
            <a:r>
              <a:rPr lang="en-US" altLang="zh-CN" dirty="0"/>
              <a:t>To manually improve the suspiciousness accuracy of </a:t>
            </a:r>
            <a:r>
              <a:rPr lang="en-US" altLang="zh-CN" dirty="0" err="1"/>
              <a:t>Ochiai</a:t>
            </a:r>
            <a:r>
              <a:rPr lang="en-US" altLang="zh-CN" dirty="0"/>
              <a:t> to obtain “</a:t>
            </a:r>
            <a:r>
              <a:rPr lang="en-US" altLang="zh-CN" dirty="0" err="1"/>
              <a:t>Och</a:t>
            </a:r>
            <a:r>
              <a:rPr lang="en-US" altLang="zh-CN" dirty="0"/>
              <a:t>-New”</a:t>
            </a:r>
          </a:p>
          <a:p>
            <a:pPr marL="285750" indent="-285750">
              <a:lnSpc>
                <a:spcPct val="150000"/>
              </a:lnSpc>
              <a:buFont typeface="Wingdings" panose="05000000000000000000" pitchFamily="2" charset="2"/>
              <a:buChar char="u"/>
            </a:pPr>
            <a:r>
              <a:rPr lang="en-US" altLang="zh-CN" dirty="0">
                <a:cs typeface="+mn-ea"/>
                <a:sym typeface="+mn-lt"/>
              </a:rPr>
              <a:t>Result:</a:t>
            </a:r>
          </a:p>
          <a:p>
            <a:pPr marL="742950" lvl="1" indent="-285750">
              <a:lnSpc>
                <a:spcPct val="150000"/>
              </a:lnSpc>
              <a:buFont typeface="Wingdings" panose="05000000000000000000" pitchFamily="2" charset="2"/>
              <a:buChar char="ü"/>
            </a:pPr>
            <a:r>
              <a:rPr lang="en-US" altLang="zh-CN" i="1" dirty="0"/>
              <a:t>the low performance of </a:t>
            </a:r>
            <a:r>
              <a:rPr lang="en-US" altLang="zh-CN" i="1" dirty="0" err="1"/>
              <a:t>SFL</a:t>
            </a:r>
            <a:r>
              <a:rPr lang="en-US" altLang="zh-CN" i="1" dirty="0"/>
              <a:t> is caused by the suspiciousness inaccuracy and can be improved</a:t>
            </a:r>
            <a:r>
              <a:rPr lang="en-US" altLang="zh-CN" dirty="0"/>
              <a:t>.</a:t>
            </a:r>
            <a:endParaRPr lang="en-US" altLang="zh-CN" dirty="0">
              <a:cs typeface="+mn-ea"/>
              <a:sym typeface="+mn-lt"/>
            </a:endParaRPr>
          </a:p>
        </p:txBody>
      </p:sp>
      <p:sp>
        <p:nvSpPr>
          <p:cNvPr id="8" name="文本框 7">
            <a:extLst>
              <a:ext uri="{FF2B5EF4-FFF2-40B4-BE49-F238E27FC236}">
                <a16:creationId xmlns:a16="http://schemas.microsoft.com/office/drawing/2014/main" id="{2502392D-E617-408F-A445-B462268E8903}"/>
              </a:ext>
            </a:extLst>
          </p:cNvPr>
          <p:cNvSpPr txBox="1"/>
          <p:nvPr/>
        </p:nvSpPr>
        <p:spPr>
          <a:xfrm>
            <a:off x="898527" y="1364193"/>
            <a:ext cx="4411228" cy="394210"/>
          </a:xfrm>
          <a:prstGeom prst="rect">
            <a:avLst/>
          </a:prstGeom>
          <a:noFill/>
        </p:spPr>
        <p:txBody>
          <a:bodyPr wrap="square" rtlCol="0">
            <a:spAutoFit/>
          </a:bodyPr>
          <a:lstStyle/>
          <a:p>
            <a:pPr>
              <a:lnSpc>
                <a:spcPct val="120000"/>
              </a:lnSpc>
            </a:pPr>
            <a:r>
              <a:rPr lang="en-US" altLang="zh-CN" dirty="0">
                <a:cs typeface="+mn-ea"/>
                <a:sym typeface="+mn-lt"/>
              </a:rPr>
              <a:t>RESULT OF </a:t>
            </a:r>
            <a:r>
              <a:rPr lang="en-US" altLang="zh-CN" b="1" dirty="0">
                <a:cs typeface="+mn-ea"/>
                <a:sym typeface="+mn-lt"/>
              </a:rPr>
              <a:t>RQ2</a:t>
            </a:r>
            <a:endParaRPr lang="zh-CN" altLang="en-US" b="1" dirty="0">
              <a:cs typeface="+mn-ea"/>
              <a:sym typeface="+mn-lt"/>
            </a:endParaRPr>
          </a:p>
        </p:txBody>
      </p:sp>
      <p:sp>
        <p:nvSpPr>
          <p:cNvPr id="11" name="文本框 10">
            <a:extLst>
              <a:ext uri="{FF2B5EF4-FFF2-40B4-BE49-F238E27FC236}">
                <a16:creationId xmlns:a16="http://schemas.microsoft.com/office/drawing/2014/main" id="{B27466AF-8701-4F4D-A8F4-F7F1BFE27D3B}"/>
              </a:ext>
            </a:extLst>
          </p:cNvPr>
          <p:cNvSpPr txBox="1"/>
          <p:nvPr/>
        </p:nvSpPr>
        <p:spPr>
          <a:xfrm>
            <a:off x="479475" y="5099592"/>
            <a:ext cx="5298906" cy="335156"/>
          </a:xfrm>
          <a:prstGeom prst="rect">
            <a:avLst/>
          </a:prstGeom>
          <a:noFill/>
        </p:spPr>
        <p:txBody>
          <a:bodyPr wrap="square" rtlCol="0">
            <a:spAutoFit/>
          </a:bodyPr>
          <a:lstStyle/>
          <a:p>
            <a:pPr algn="ctr">
              <a:lnSpc>
                <a:spcPct val="150000"/>
              </a:lnSpc>
            </a:pPr>
            <a:r>
              <a:rPr lang="en-US" altLang="zh-CN" sz="1200" b="1" dirty="0">
                <a:cs typeface="+mn-ea"/>
                <a:sym typeface="+mn-lt"/>
              </a:rPr>
              <a:t>Fig. 1. The NCP distribution of </a:t>
            </a:r>
            <a:r>
              <a:rPr lang="en-US" altLang="zh-CN" sz="1200" b="1" dirty="0" err="1">
                <a:cs typeface="+mn-ea"/>
                <a:sym typeface="+mn-lt"/>
              </a:rPr>
              <a:t>SFA</a:t>
            </a:r>
            <a:r>
              <a:rPr lang="en-US" altLang="zh-CN" sz="1200" b="1" dirty="0">
                <a:cs typeface="+mn-ea"/>
                <a:sym typeface="+mn-lt"/>
              </a:rPr>
              <a:t> from </a:t>
            </a:r>
            <a:r>
              <a:rPr lang="en-US" altLang="zh-CN" sz="1200" b="1" dirty="0" err="1">
                <a:cs typeface="+mn-ea"/>
                <a:sym typeface="+mn-lt"/>
              </a:rPr>
              <a:t>Ochiai</a:t>
            </a:r>
            <a:r>
              <a:rPr lang="en-US" altLang="zh-CN" sz="1200" b="1" dirty="0">
                <a:cs typeface="+mn-ea"/>
                <a:sym typeface="+mn-lt"/>
              </a:rPr>
              <a:t> and “</a:t>
            </a:r>
            <a:r>
              <a:rPr lang="en-US" altLang="zh-CN" sz="1200" b="1" dirty="0" err="1">
                <a:cs typeface="+mn-ea"/>
                <a:sym typeface="+mn-lt"/>
              </a:rPr>
              <a:t>Och</a:t>
            </a:r>
            <a:r>
              <a:rPr lang="en-US" altLang="zh-CN" sz="1200" b="1" dirty="0">
                <a:cs typeface="+mn-ea"/>
                <a:sym typeface="+mn-lt"/>
              </a:rPr>
              <a:t>-New”</a:t>
            </a:r>
          </a:p>
        </p:txBody>
      </p:sp>
      <p:pic>
        <p:nvPicPr>
          <p:cNvPr id="12" name="图片 11">
            <a:extLst>
              <a:ext uri="{FF2B5EF4-FFF2-40B4-BE49-F238E27FC236}">
                <a16:creationId xmlns:a16="http://schemas.microsoft.com/office/drawing/2014/main" id="{ACA09DC8-76B0-4062-BCC7-C904FCA955F3}"/>
              </a:ext>
            </a:extLst>
          </p:cNvPr>
          <p:cNvPicPr/>
          <p:nvPr/>
        </p:nvPicPr>
        <p:blipFill rotWithShape="1">
          <a:blip r:embed="rId4" cstate="print">
            <a:extLst>
              <a:ext uri="{28A0092B-C50C-407E-A947-70E740481C1C}">
                <a14:useLocalDpi xmlns:a14="http://schemas.microsoft.com/office/drawing/2010/main" val="0"/>
              </a:ext>
            </a:extLst>
          </a:blip>
          <a:srcRect l="7874" t="4868" r="6598" b="5447"/>
          <a:stretch/>
        </p:blipFill>
        <p:spPr bwMode="auto">
          <a:xfrm>
            <a:off x="504262" y="1953046"/>
            <a:ext cx="5249332" cy="2951904"/>
          </a:xfrm>
          <a:prstGeom prst="rect">
            <a:avLst/>
          </a:prstGeom>
          <a:ln>
            <a:solidFill>
              <a:schemeClr val="bg1">
                <a:lumMod val="75000"/>
              </a:schemeClr>
            </a:solid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187677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a:cxnSpLocks/>
          </p:cNvCxnSpPr>
          <p:nvPr/>
        </p:nvCxnSpPr>
        <p:spPr>
          <a:xfrm>
            <a:off x="684205" y="1758403"/>
            <a:ext cx="518277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4. </a:t>
            </a:r>
            <a:r>
              <a:rPr lang="en-US" altLang="zh-CN" sz="2800" b="1" dirty="0" err="1">
                <a:solidFill>
                  <a:srgbClr val="1689A0"/>
                </a:solidFill>
                <a:latin typeface="+mn-lt"/>
                <a:ea typeface="+mn-ea"/>
                <a:cs typeface="+mn-ea"/>
                <a:sym typeface="+mn-lt"/>
              </a:rPr>
              <a:t>RQs</a:t>
            </a:r>
            <a:r>
              <a:rPr lang="en-US" altLang="zh-CN" sz="2800" b="1" dirty="0">
                <a:solidFill>
                  <a:srgbClr val="1689A0"/>
                </a:solidFill>
                <a:latin typeface="+mn-lt"/>
                <a:ea typeface="+mn-ea"/>
                <a:cs typeface="+mn-ea"/>
                <a:sym typeface="+mn-lt"/>
              </a:rPr>
              <a:t> and Evaluation</a:t>
            </a:r>
          </a:p>
        </p:txBody>
      </p:sp>
      <p:sp>
        <p:nvSpPr>
          <p:cNvPr id="49" name="직사각형 45">
            <a:extLst>
              <a:ext uri="{FF2B5EF4-FFF2-40B4-BE49-F238E27FC236}">
                <a16:creationId xmlns:a16="http://schemas.microsoft.com/office/drawing/2014/main" id="{70537D41-1690-44B4-875B-3E6C18A46109}"/>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sp>
        <p:nvSpPr>
          <p:cNvPr id="6" name="文本框 5">
            <a:extLst>
              <a:ext uri="{FF2B5EF4-FFF2-40B4-BE49-F238E27FC236}">
                <a16:creationId xmlns:a16="http://schemas.microsoft.com/office/drawing/2014/main" id="{753EB212-4457-495C-8158-392F2C259071}"/>
              </a:ext>
            </a:extLst>
          </p:cNvPr>
          <p:cNvSpPr txBox="1"/>
          <p:nvPr/>
        </p:nvSpPr>
        <p:spPr>
          <a:xfrm>
            <a:off x="684206" y="2152613"/>
            <a:ext cx="5514713" cy="2118529"/>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err="1"/>
              <a:t>SFA</a:t>
            </a:r>
            <a:r>
              <a:rPr lang="en-US" altLang="zh-CN" dirty="0"/>
              <a:t> outperforms </a:t>
            </a:r>
            <a:r>
              <a:rPr lang="en-US" altLang="zh-CN" dirty="0" err="1"/>
              <a:t>RFA</a:t>
            </a:r>
            <a:r>
              <a:rPr lang="en-US" altLang="zh-CN" dirty="0"/>
              <a:t> in patch diversity by stimulating the repair tools to</a:t>
            </a:r>
            <a:br>
              <a:rPr lang="en-US" altLang="zh-CN" dirty="0"/>
            </a:br>
            <a:r>
              <a:rPr lang="en-US" altLang="zh-CN" dirty="0"/>
              <a:t>repair statements randomly rather than depending on the absolute rank </a:t>
            </a:r>
            <a:br>
              <a:rPr lang="en-US" altLang="zh-CN" dirty="0"/>
            </a:br>
            <a:endParaRPr lang="en-US" altLang="zh-CN" dirty="0">
              <a:cs typeface="+mn-ea"/>
              <a:sym typeface="+mn-lt"/>
            </a:endParaRPr>
          </a:p>
        </p:txBody>
      </p:sp>
      <p:sp>
        <p:nvSpPr>
          <p:cNvPr id="8" name="文本框 7">
            <a:extLst>
              <a:ext uri="{FF2B5EF4-FFF2-40B4-BE49-F238E27FC236}">
                <a16:creationId xmlns:a16="http://schemas.microsoft.com/office/drawing/2014/main" id="{2502392D-E617-408F-A445-B462268E8903}"/>
              </a:ext>
            </a:extLst>
          </p:cNvPr>
          <p:cNvSpPr txBox="1"/>
          <p:nvPr/>
        </p:nvSpPr>
        <p:spPr>
          <a:xfrm>
            <a:off x="898527" y="1364193"/>
            <a:ext cx="4411228" cy="394210"/>
          </a:xfrm>
          <a:prstGeom prst="rect">
            <a:avLst/>
          </a:prstGeom>
          <a:noFill/>
        </p:spPr>
        <p:txBody>
          <a:bodyPr wrap="square" rtlCol="0">
            <a:spAutoFit/>
          </a:bodyPr>
          <a:lstStyle/>
          <a:p>
            <a:pPr>
              <a:lnSpc>
                <a:spcPct val="120000"/>
              </a:lnSpc>
            </a:pPr>
            <a:r>
              <a:rPr lang="en-US" altLang="zh-CN" dirty="0">
                <a:cs typeface="+mn-ea"/>
                <a:sym typeface="+mn-lt"/>
              </a:rPr>
              <a:t>RESULT OF </a:t>
            </a:r>
            <a:r>
              <a:rPr lang="en-US" altLang="zh-CN" b="1" dirty="0">
                <a:cs typeface="+mn-ea"/>
                <a:sym typeface="+mn-lt"/>
              </a:rPr>
              <a:t>RQ3</a:t>
            </a:r>
            <a:endParaRPr lang="zh-CN" altLang="en-US" b="1" dirty="0">
              <a:cs typeface="+mn-ea"/>
              <a:sym typeface="+mn-lt"/>
            </a:endParaRPr>
          </a:p>
        </p:txBody>
      </p:sp>
      <p:pic>
        <p:nvPicPr>
          <p:cNvPr id="7" name="图片 6">
            <a:extLst>
              <a:ext uri="{FF2B5EF4-FFF2-40B4-BE49-F238E27FC236}">
                <a16:creationId xmlns:a16="http://schemas.microsoft.com/office/drawing/2014/main" id="{F2D6CB6A-C0B3-4754-BBC9-E77ACC55EFAE}"/>
              </a:ext>
            </a:extLst>
          </p:cNvPr>
          <p:cNvPicPr>
            <a:picLocks noChangeAspect="1"/>
          </p:cNvPicPr>
          <p:nvPr/>
        </p:nvPicPr>
        <p:blipFill rotWithShape="1">
          <a:blip r:embed="rId4"/>
          <a:srcRect l="45309" t="9157" r="12181" b="11161"/>
          <a:stretch/>
        </p:blipFill>
        <p:spPr>
          <a:xfrm>
            <a:off x="6110702" y="1270659"/>
            <a:ext cx="5182771" cy="5461868"/>
          </a:xfrm>
          <a:prstGeom prst="rect">
            <a:avLst/>
          </a:prstGeom>
        </p:spPr>
      </p:pic>
    </p:spTree>
    <p:custDataLst>
      <p:tags r:id="rId1"/>
    </p:custDataLst>
    <p:extLst>
      <p:ext uri="{BB962C8B-B14F-4D97-AF65-F5344CB8AC3E}">
        <p14:creationId xmlns:p14="http://schemas.microsoft.com/office/powerpoint/2010/main" val="340475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a:cxnSpLocks/>
          </p:cNvCxnSpPr>
          <p:nvPr/>
        </p:nvCxnSpPr>
        <p:spPr>
          <a:xfrm>
            <a:off x="684205" y="1758403"/>
            <a:ext cx="518277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5. Discussion and conclusion</a:t>
            </a:r>
          </a:p>
        </p:txBody>
      </p:sp>
      <p:sp>
        <p:nvSpPr>
          <p:cNvPr id="49" name="직사각형 45">
            <a:extLst>
              <a:ext uri="{FF2B5EF4-FFF2-40B4-BE49-F238E27FC236}">
                <a16:creationId xmlns:a16="http://schemas.microsoft.com/office/drawing/2014/main" id="{70537D41-1690-44B4-875B-3E6C18A46109}"/>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cxnSp>
        <p:nvCxnSpPr>
          <p:cNvPr id="51" name="直接连接符 50">
            <a:extLst>
              <a:ext uri="{FF2B5EF4-FFF2-40B4-BE49-F238E27FC236}">
                <a16:creationId xmlns:a16="http://schemas.microsoft.com/office/drawing/2014/main" id="{A40056DF-F026-4052-82B3-E49A13E0BF95}"/>
              </a:ext>
            </a:extLst>
          </p:cNvPr>
          <p:cNvCxnSpPr>
            <a:cxnSpLocks/>
          </p:cNvCxnSpPr>
          <p:nvPr/>
        </p:nvCxnSpPr>
        <p:spPr>
          <a:xfrm>
            <a:off x="684205" y="6842357"/>
            <a:ext cx="9935763" cy="1159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DCBADC1-306C-4905-8CA5-023A574388F6}"/>
              </a:ext>
            </a:extLst>
          </p:cNvPr>
          <p:cNvSpPr txBox="1"/>
          <p:nvPr/>
        </p:nvSpPr>
        <p:spPr>
          <a:xfrm>
            <a:off x="898527" y="1364193"/>
            <a:ext cx="4411228" cy="394210"/>
          </a:xfrm>
          <a:prstGeom prst="rect">
            <a:avLst/>
          </a:prstGeom>
          <a:noFill/>
        </p:spPr>
        <p:txBody>
          <a:bodyPr wrap="square" rtlCol="0">
            <a:spAutoFit/>
          </a:bodyPr>
          <a:lstStyle/>
          <a:p>
            <a:pPr>
              <a:lnSpc>
                <a:spcPct val="120000"/>
              </a:lnSpc>
            </a:pPr>
            <a:r>
              <a:rPr lang="en-US" altLang="zh-CN" dirty="0">
                <a:cs typeface="+mn-ea"/>
                <a:sym typeface="+mn-lt"/>
              </a:rPr>
              <a:t>Discussion</a:t>
            </a:r>
            <a:endParaRPr lang="zh-CN" altLang="en-US" dirty="0">
              <a:cs typeface="+mn-ea"/>
              <a:sym typeface="+mn-lt"/>
            </a:endParaRPr>
          </a:p>
        </p:txBody>
      </p:sp>
      <p:sp>
        <p:nvSpPr>
          <p:cNvPr id="6" name="文本框 5">
            <a:extLst>
              <a:ext uri="{FF2B5EF4-FFF2-40B4-BE49-F238E27FC236}">
                <a16:creationId xmlns:a16="http://schemas.microsoft.com/office/drawing/2014/main" id="{753EB212-4457-495C-8158-392F2C259071}"/>
              </a:ext>
            </a:extLst>
          </p:cNvPr>
          <p:cNvSpPr txBox="1"/>
          <p:nvPr/>
        </p:nvSpPr>
        <p:spPr>
          <a:xfrm>
            <a:off x="1351823" y="1934792"/>
            <a:ext cx="9589803" cy="1703030"/>
          </a:xfrm>
          <a:prstGeom prst="rect">
            <a:avLst/>
          </a:prstGeom>
          <a:noFill/>
        </p:spPr>
        <p:txBody>
          <a:bodyPr wrap="square" rtlCol="0">
            <a:spAutoFit/>
          </a:bodyPr>
          <a:lstStyle/>
          <a:p>
            <a:pPr marL="342900" indent="-342900">
              <a:lnSpc>
                <a:spcPct val="150000"/>
              </a:lnSpc>
              <a:buFont typeface="+mj-lt"/>
              <a:buAutoNum type="arabicPeriod"/>
            </a:pPr>
            <a:r>
              <a:rPr lang="en-US" altLang="zh-CN" dirty="0" err="1"/>
              <a:t>RFA</a:t>
            </a:r>
            <a:r>
              <a:rPr lang="en-US" altLang="zh-CN" dirty="0"/>
              <a:t>-based repair tools can be easily converted into </a:t>
            </a:r>
            <a:r>
              <a:rPr lang="en-US" altLang="zh-CN" dirty="0" err="1"/>
              <a:t>SFA</a:t>
            </a:r>
            <a:r>
              <a:rPr lang="en-US" altLang="zh-CN" dirty="0"/>
              <a:t>-based tools, but not vice versa</a:t>
            </a:r>
          </a:p>
          <a:p>
            <a:pPr marL="342900" indent="-342900">
              <a:lnSpc>
                <a:spcPct val="150000"/>
              </a:lnSpc>
              <a:buFont typeface="+mj-lt"/>
              <a:buAutoNum type="arabicPeriod"/>
            </a:pPr>
            <a:r>
              <a:rPr lang="en-US" altLang="zh-CN" dirty="0"/>
              <a:t>Existing APR tools still select FL techniques from the viewpoint of developers</a:t>
            </a:r>
            <a:endParaRPr lang="en-US" altLang="zh-CN" dirty="0">
              <a:cs typeface="+mn-ea"/>
              <a:sym typeface="+mn-lt"/>
            </a:endParaRPr>
          </a:p>
          <a:p>
            <a:pPr marL="342900" indent="-342900">
              <a:lnSpc>
                <a:spcPct val="150000"/>
              </a:lnSpc>
              <a:buFont typeface="+mj-lt"/>
              <a:buAutoNum type="arabicPeriod"/>
            </a:pPr>
            <a:r>
              <a:rPr lang="en-US" altLang="zh-CN" dirty="0"/>
              <a:t>Existing studies focus too much on improving the rank accuracy with rank-based metrics (e.g., EXAM and Top-10) </a:t>
            </a:r>
            <a:endParaRPr lang="en-US" altLang="zh-CN" dirty="0">
              <a:cs typeface="+mn-ea"/>
              <a:sym typeface="+mn-lt"/>
            </a:endParaRPr>
          </a:p>
        </p:txBody>
      </p:sp>
      <p:cxnSp>
        <p:nvCxnSpPr>
          <p:cNvPr id="12" name="直接连接符 11">
            <a:extLst>
              <a:ext uri="{FF2B5EF4-FFF2-40B4-BE49-F238E27FC236}">
                <a16:creationId xmlns:a16="http://schemas.microsoft.com/office/drawing/2014/main" id="{F3CE4D38-EE03-473B-8E96-1171E73B7DBB}"/>
              </a:ext>
            </a:extLst>
          </p:cNvPr>
          <p:cNvCxnSpPr>
            <a:cxnSpLocks/>
          </p:cNvCxnSpPr>
          <p:nvPr/>
        </p:nvCxnSpPr>
        <p:spPr>
          <a:xfrm>
            <a:off x="655785" y="4160956"/>
            <a:ext cx="5182770" cy="0"/>
          </a:xfrm>
          <a:prstGeom prst="line">
            <a:avLst/>
          </a:prstGeom>
          <a:ln>
            <a:solidFill>
              <a:srgbClr val="1689A0"/>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1D39352-C6F4-42C6-ADBC-160FEE9FAB3D}"/>
              </a:ext>
            </a:extLst>
          </p:cNvPr>
          <p:cNvSpPr txBox="1"/>
          <p:nvPr/>
        </p:nvSpPr>
        <p:spPr>
          <a:xfrm>
            <a:off x="1351823" y="4319927"/>
            <a:ext cx="10300134" cy="2118529"/>
          </a:xfrm>
          <a:prstGeom prst="rect">
            <a:avLst/>
          </a:prstGeom>
          <a:noFill/>
        </p:spPr>
        <p:txBody>
          <a:bodyPr wrap="square" rtlCol="0">
            <a:spAutoFit/>
          </a:bodyPr>
          <a:lstStyle/>
          <a:p>
            <a:pPr marL="285750" indent="-285750">
              <a:lnSpc>
                <a:spcPct val="150000"/>
              </a:lnSpc>
              <a:buClr>
                <a:srgbClr val="1689A0"/>
              </a:buClr>
              <a:buFont typeface="Wingdings" panose="05000000000000000000" pitchFamily="2" charset="2"/>
              <a:buChar char="p"/>
            </a:pPr>
            <a:r>
              <a:rPr lang="en-US" altLang="zh-CN" dirty="0" err="1"/>
              <a:t>RFA</a:t>
            </a:r>
            <a:r>
              <a:rPr lang="en-US" altLang="zh-CN" dirty="0"/>
              <a:t> outperforms </a:t>
            </a:r>
            <a:r>
              <a:rPr lang="en-US" altLang="zh-CN" dirty="0" err="1"/>
              <a:t>SFA</a:t>
            </a:r>
            <a:r>
              <a:rPr lang="en-US" altLang="zh-CN" dirty="0"/>
              <a:t> in 64.76% cases when evaluated by NCP, while </a:t>
            </a:r>
            <a:r>
              <a:rPr lang="en-US" altLang="zh-CN" dirty="0" err="1"/>
              <a:t>SFA</a:t>
            </a:r>
            <a:r>
              <a:rPr lang="en-US" altLang="zh-CN" dirty="0"/>
              <a:t> performs better in parallel repair and patch diversity. </a:t>
            </a:r>
          </a:p>
          <a:p>
            <a:pPr marL="285750" indent="-285750">
              <a:lnSpc>
                <a:spcPct val="150000"/>
              </a:lnSpc>
              <a:buClr>
                <a:srgbClr val="1689A0"/>
              </a:buClr>
              <a:buFont typeface="Wingdings" panose="05000000000000000000" pitchFamily="2" charset="2"/>
              <a:buChar char="p"/>
            </a:pPr>
            <a:r>
              <a:rPr lang="en-US" altLang="zh-CN" dirty="0"/>
              <a:t>Explore the reasons behind the lower performance of </a:t>
            </a:r>
            <a:r>
              <a:rPr lang="en-US" altLang="zh-CN" dirty="0" err="1"/>
              <a:t>SFA</a:t>
            </a:r>
            <a:endParaRPr lang="en-US" altLang="zh-CN" dirty="0"/>
          </a:p>
          <a:p>
            <a:pPr marL="285750" indent="-285750">
              <a:lnSpc>
                <a:spcPct val="150000"/>
              </a:lnSpc>
              <a:buClr>
                <a:srgbClr val="1689A0"/>
              </a:buClr>
              <a:buFont typeface="Wingdings" panose="05000000000000000000" pitchFamily="2" charset="2"/>
              <a:buChar char="p"/>
            </a:pPr>
            <a:r>
              <a:rPr lang="en-US" altLang="zh-CN" dirty="0"/>
              <a:t>Future work: construct a fault localization technique with higher suspiciousness accuracy that can</a:t>
            </a:r>
            <a:br>
              <a:rPr lang="en-US" altLang="zh-CN" dirty="0"/>
            </a:br>
            <a:r>
              <a:rPr lang="en-US" altLang="zh-CN" dirty="0"/>
              <a:t>benefit APR</a:t>
            </a:r>
            <a:endParaRPr lang="en-US" altLang="zh-CN" dirty="0">
              <a:cs typeface="+mn-ea"/>
              <a:sym typeface="+mn-lt"/>
            </a:endParaRPr>
          </a:p>
        </p:txBody>
      </p:sp>
      <p:sp>
        <p:nvSpPr>
          <p:cNvPr id="18" name="文本框 17">
            <a:extLst>
              <a:ext uri="{FF2B5EF4-FFF2-40B4-BE49-F238E27FC236}">
                <a16:creationId xmlns:a16="http://schemas.microsoft.com/office/drawing/2014/main" id="{1A6E05A0-ADAC-494E-ADF2-351FBA609EB3}"/>
              </a:ext>
            </a:extLst>
          </p:cNvPr>
          <p:cNvSpPr txBox="1"/>
          <p:nvPr/>
        </p:nvSpPr>
        <p:spPr>
          <a:xfrm>
            <a:off x="838934" y="3775613"/>
            <a:ext cx="4411228" cy="394210"/>
          </a:xfrm>
          <a:prstGeom prst="rect">
            <a:avLst/>
          </a:prstGeom>
          <a:noFill/>
        </p:spPr>
        <p:txBody>
          <a:bodyPr wrap="square" rtlCol="0">
            <a:spAutoFit/>
          </a:bodyPr>
          <a:lstStyle/>
          <a:p>
            <a:pPr>
              <a:lnSpc>
                <a:spcPct val="120000"/>
              </a:lnSpc>
            </a:pPr>
            <a:r>
              <a:rPr lang="en-US" altLang="zh-CN" dirty="0">
                <a:solidFill>
                  <a:srgbClr val="1689A0"/>
                </a:solidFill>
                <a:cs typeface="+mn-ea"/>
                <a:sym typeface="+mn-lt"/>
              </a:rPr>
              <a:t>CONCLUSION</a:t>
            </a:r>
            <a:endParaRPr lang="zh-CN" altLang="en-US" dirty="0">
              <a:solidFill>
                <a:srgbClr val="1689A0"/>
              </a:solidFill>
              <a:cs typeface="+mn-ea"/>
              <a:sym typeface="+mn-lt"/>
            </a:endParaRPr>
          </a:p>
        </p:txBody>
      </p:sp>
    </p:spTree>
    <p:custDataLst>
      <p:tags r:id="rId1"/>
    </p:custDataLst>
    <p:extLst>
      <p:ext uri="{BB962C8B-B14F-4D97-AF65-F5344CB8AC3E}">
        <p14:creationId xmlns:p14="http://schemas.microsoft.com/office/powerpoint/2010/main" val="122752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30"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2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FFFFFF"/>
              </a:solidFill>
              <a:effectLst/>
              <a:uLnTx/>
              <a:uFillTx/>
              <a:cs typeface="+mn-ea"/>
              <a:sym typeface="+mn-lt"/>
            </a:endParaRPr>
          </a:p>
        </p:txBody>
      </p:sp>
      <p:sp>
        <p:nvSpPr>
          <p:cNvPr id="5" name="标题 4"/>
          <p:cNvSpPr>
            <a:spLocks noGrp="1"/>
          </p:cNvSpPr>
          <p:nvPr>
            <p:ph type="ctrTitle"/>
          </p:nvPr>
        </p:nvSpPr>
        <p:spPr/>
        <p:txBody>
          <a:bodyPr/>
          <a:lstStyle/>
          <a:p>
            <a:pPr algn="ctr">
              <a:lnSpc>
                <a:spcPct val="120000"/>
              </a:lnSpc>
            </a:pPr>
            <a:r>
              <a:rPr lang="en-US" altLang="zh-CN" sz="5400" dirty="0">
                <a:solidFill>
                  <a:schemeClr val="accent1"/>
                </a:solidFill>
                <a:latin typeface="+mn-lt"/>
                <a:ea typeface="+mn-ea"/>
                <a:cs typeface="+mn-ea"/>
                <a:sym typeface="+mn-lt"/>
              </a:rPr>
              <a:t>Thanks</a:t>
            </a:r>
            <a:endParaRPr lang="zh-CN" altLang="en-US" dirty="0">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2"/>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200000"/>
                  </a:lnSpc>
                  <a:buFont typeface="+mj-lt"/>
                  <a:buAutoNum type="arabicPeriod"/>
                </a:pPr>
                <a:r>
                  <a:rPr lang="en-US" altLang="zh-CN" b="0" dirty="0">
                    <a:latin typeface="+mn-lt"/>
                    <a:ea typeface="+mn-ea"/>
                    <a:sym typeface="+mn-lt"/>
                  </a:rPr>
                  <a:t>Introduction (FL and APR)</a:t>
                </a:r>
              </a:p>
              <a:p>
                <a:pPr marL="342900" indent="-342900">
                  <a:lnSpc>
                    <a:spcPct val="200000"/>
                  </a:lnSpc>
                  <a:buFont typeface="+mj-lt"/>
                  <a:buAutoNum type="arabicPeriod"/>
                </a:pPr>
                <a:r>
                  <a:rPr lang="en-US" altLang="zh-CN" b="0" dirty="0">
                    <a:latin typeface="+mn-lt"/>
                    <a:ea typeface="+mn-ea"/>
                    <a:sym typeface="+mn-lt"/>
                  </a:rPr>
                  <a:t>Evaluation metrics</a:t>
                </a:r>
              </a:p>
              <a:p>
                <a:pPr marL="342900" indent="-342900">
                  <a:lnSpc>
                    <a:spcPct val="200000"/>
                  </a:lnSpc>
                  <a:buFont typeface="+mj-lt"/>
                  <a:buAutoNum type="arabicPeriod"/>
                </a:pPr>
                <a:r>
                  <a:rPr lang="en-US" altLang="zh-CN" b="0" dirty="0">
                    <a:latin typeface="+mn-lt"/>
                    <a:ea typeface="+mn-ea"/>
                    <a:sym typeface="+mn-lt"/>
                  </a:rPr>
                  <a:t>Experimental setup</a:t>
                </a:r>
              </a:p>
              <a:p>
                <a:pPr marL="342900" indent="-342900">
                  <a:lnSpc>
                    <a:spcPct val="200000"/>
                  </a:lnSpc>
                  <a:buFont typeface="+mj-lt"/>
                  <a:buAutoNum type="arabicPeriod"/>
                </a:pPr>
                <a:r>
                  <a:rPr lang="en-US" altLang="zh-CN" b="0" dirty="0" err="1">
                    <a:latin typeface="+mn-lt"/>
                    <a:ea typeface="+mn-ea"/>
                    <a:sym typeface="+mn-lt"/>
                  </a:rPr>
                  <a:t>RQs</a:t>
                </a:r>
                <a:r>
                  <a:rPr lang="en-US" altLang="zh-CN" b="0" dirty="0">
                    <a:latin typeface="+mn-lt"/>
                    <a:ea typeface="+mn-ea"/>
                    <a:sym typeface="+mn-lt"/>
                  </a:rPr>
                  <a:t> and evaluation</a:t>
                </a:r>
              </a:p>
              <a:p>
                <a:pPr marL="342900" indent="-342900">
                  <a:lnSpc>
                    <a:spcPct val="200000"/>
                  </a:lnSpc>
                  <a:buFont typeface="+mj-lt"/>
                  <a:buAutoNum type="arabicPeriod"/>
                </a:pPr>
                <a:r>
                  <a:rPr lang="en-US" altLang="zh-CN" b="0" dirty="0">
                    <a:latin typeface="+mn-lt"/>
                    <a:ea typeface="+mn-ea"/>
                    <a:sym typeface="+mn-lt"/>
                  </a:rPr>
                  <a:t>Discussion and conclusion</a:t>
                </a: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61885"/>
              </a:xfrm>
              <a:prstGeom prst="rect">
                <a:avLst/>
              </a:prstGeom>
              <a:solidFill>
                <a:schemeClr val="bg1"/>
              </a:solidFill>
            </p:spPr>
            <p:txBody>
              <a:bodyPr wrap="square" rtlCol="0">
                <a:spAutoFit/>
              </a:bodyPr>
              <a:lstStyle/>
              <a:p>
                <a:pPr algn="r">
                  <a:lnSpc>
                    <a:spcPct val="120000"/>
                  </a:lnSpc>
                </a:pPr>
                <a:r>
                  <a:rPr lang="tr-TR" sz="2800" b="1" dirty="0">
                    <a:solidFill>
                      <a:srgbClr val="1689A0"/>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pPr>
                <a:lnSpc>
                  <a:spcPct val="120000"/>
                </a:lnSpc>
              </a:pPr>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4">
            <a:extLst>
              <a:ext uri="{FF2B5EF4-FFF2-40B4-BE49-F238E27FC236}">
                <a16:creationId xmlns:a16="http://schemas.microsoft.com/office/drawing/2014/main" id="{35435006-60B6-4992-8B23-536AAEC6A9CD}"/>
              </a:ext>
            </a:extLst>
          </p:cNvPr>
          <p:cNvSpPr/>
          <p:nvPr/>
        </p:nvSpPr>
        <p:spPr>
          <a:xfrm>
            <a:off x="5442102" y="2891954"/>
            <a:ext cx="1548245" cy="838200"/>
          </a:xfrm>
          <a:prstGeom prst="roundRect">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Patch Generation</a:t>
            </a:r>
            <a:endParaRPr kumimoji="0" lang="zh-CN" altLang="en-US" sz="1800" b="0" i="0" u="none" strike="noStrike" kern="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18" name="圆角矩形 5">
            <a:extLst>
              <a:ext uri="{FF2B5EF4-FFF2-40B4-BE49-F238E27FC236}">
                <a16:creationId xmlns:a16="http://schemas.microsoft.com/office/drawing/2014/main" id="{E1703503-DE8B-4700-9F51-BB1CC4D009E7}"/>
              </a:ext>
            </a:extLst>
          </p:cNvPr>
          <p:cNvSpPr/>
          <p:nvPr/>
        </p:nvSpPr>
        <p:spPr>
          <a:xfrm>
            <a:off x="7728103" y="2891954"/>
            <a:ext cx="1624445" cy="838200"/>
          </a:xfrm>
          <a:prstGeom prst="roundRect">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Patch Verification</a:t>
            </a:r>
            <a:endParaRPr kumimoji="0" lang="zh-CN" altLang="en-US" sz="1800" b="0" i="0" u="none" strike="noStrike" kern="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19" name="右箭头 6">
            <a:extLst>
              <a:ext uri="{FF2B5EF4-FFF2-40B4-BE49-F238E27FC236}">
                <a16:creationId xmlns:a16="http://schemas.microsoft.com/office/drawing/2014/main" id="{A4EC22B9-5D1D-432E-ABAA-2C9B82C8D389}"/>
              </a:ext>
            </a:extLst>
          </p:cNvPr>
          <p:cNvSpPr/>
          <p:nvPr/>
        </p:nvSpPr>
        <p:spPr>
          <a:xfrm>
            <a:off x="3831513" y="3086305"/>
            <a:ext cx="1650094" cy="419100"/>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幼圆" panose="02010509060101010101" pitchFamily="49" charset="-122"/>
              <a:cs typeface="+mn-cs"/>
            </a:endParaRPr>
          </a:p>
        </p:txBody>
      </p:sp>
      <p:sp>
        <p:nvSpPr>
          <p:cNvPr id="20" name="右箭头 7">
            <a:extLst>
              <a:ext uri="{FF2B5EF4-FFF2-40B4-BE49-F238E27FC236}">
                <a16:creationId xmlns:a16="http://schemas.microsoft.com/office/drawing/2014/main" id="{3C0EA993-9095-4865-B4EB-A4EA197BDF86}"/>
              </a:ext>
            </a:extLst>
          </p:cNvPr>
          <p:cNvSpPr/>
          <p:nvPr/>
        </p:nvSpPr>
        <p:spPr>
          <a:xfrm>
            <a:off x="7013592" y="3101504"/>
            <a:ext cx="728366" cy="419100"/>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幼圆" panose="02010509060101010101" pitchFamily="49" charset="-122"/>
              <a:cs typeface="+mn-cs"/>
            </a:endParaRPr>
          </a:p>
        </p:txBody>
      </p:sp>
      <p:sp>
        <p:nvSpPr>
          <p:cNvPr id="21" name="上弧形箭头 8">
            <a:extLst>
              <a:ext uri="{FF2B5EF4-FFF2-40B4-BE49-F238E27FC236}">
                <a16:creationId xmlns:a16="http://schemas.microsoft.com/office/drawing/2014/main" id="{414504EB-A0B7-4327-8BEB-35EE8845735C}"/>
              </a:ext>
            </a:extLst>
          </p:cNvPr>
          <p:cNvSpPr/>
          <p:nvPr/>
        </p:nvSpPr>
        <p:spPr>
          <a:xfrm rot="10800000" flipV="1">
            <a:off x="6027458" y="2362017"/>
            <a:ext cx="2590800" cy="519545"/>
          </a:xfrm>
          <a:prstGeom prst="curvedDown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a:ea typeface="幼圆" panose="02010509060101010101" pitchFamily="49" charset="-122"/>
              <a:cs typeface="+mn-cs"/>
            </a:endParaRPr>
          </a:p>
        </p:txBody>
      </p:sp>
      <p:sp>
        <p:nvSpPr>
          <p:cNvPr id="22" name="右箭头 9">
            <a:extLst>
              <a:ext uri="{FF2B5EF4-FFF2-40B4-BE49-F238E27FC236}">
                <a16:creationId xmlns:a16="http://schemas.microsoft.com/office/drawing/2014/main" id="{46BB6E29-52B4-4860-8CF7-26E52C9FAEF1}"/>
              </a:ext>
            </a:extLst>
          </p:cNvPr>
          <p:cNvSpPr/>
          <p:nvPr/>
        </p:nvSpPr>
        <p:spPr>
          <a:xfrm rot="5400000">
            <a:off x="8121225" y="3939704"/>
            <a:ext cx="838200" cy="419100"/>
          </a:xfrm>
          <a:prstGeom prst="rightArrow">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幼圆" panose="02010509060101010101" pitchFamily="49" charset="-122"/>
              <a:cs typeface="+mn-cs"/>
            </a:endParaRPr>
          </a:p>
        </p:txBody>
      </p:sp>
      <p:sp>
        <p:nvSpPr>
          <p:cNvPr id="31" name="圆角矩形 3">
            <a:extLst>
              <a:ext uri="{FF2B5EF4-FFF2-40B4-BE49-F238E27FC236}">
                <a16:creationId xmlns:a16="http://schemas.microsoft.com/office/drawing/2014/main" id="{EC1A7A2B-D5C7-475E-80B9-67058164D038}"/>
              </a:ext>
            </a:extLst>
          </p:cNvPr>
          <p:cNvSpPr/>
          <p:nvPr/>
        </p:nvSpPr>
        <p:spPr>
          <a:xfrm>
            <a:off x="2054506" y="2820540"/>
            <a:ext cx="1756064" cy="838200"/>
          </a:xfrm>
          <a:prstGeom prst="roundRect">
            <a:avLst/>
          </a:prstGeom>
          <a:solidFill>
            <a:srgbClr val="A53010"/>
          </a:solidFill>
          <a:ln w="15875" cap="rnd" cmpd="sng" algn="ctr">
            <a:solidFill>
              <a:srgbClr val="A5301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Fault Localization</a:t>
            </a:r>
            <a:endParaRPr kumimoji="0" lang="zh-CN" altLang="en-US" sz="1800" b="0" i="0" u="none" strike="noStrike" kern="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2" name="标题 1">
            <a:extLst>
              <a:ext uri="{FF2B5EF4-FFF2-40B4-BE49-F238E27FC236}">
                <a16:creationId xmlns:a16="http://schemas.microsoft.com/office/drawing/2014/main" id="{55534AAF-3251-46BD-AF49-C8724FE86127}"/>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1. Introduction</a:t>
            </a:r>
            <a:endParaRPr lang="zh-CN" altLang="en-US" sz="2800" b="1" dirty="0">
              <a:solidFill>
                <a:srgbClr val="1689A0"/>
              </a:solidFill>
              <a:latin typeface="+mn-lt"/>
              <a:ea typeface="+mn-ea"/>
              <a:cs typeface="+mn-ea"/>
              <a:sym typeface="+mn-lt"/>
            </a:endParaRPr>
          </a:p>
        </p:txBody>
      </p:sp>
      <p:sp>
        <p:nvSpPr>
          <p:cNvPr id="33" name="직사각형 45">
            <a:extLst>
              <a:ext uri="{FF2B5EF4-FFF2-40B4-BE49-F238E27FC236}">
                <a16:creationId xmlns:a16="http://schemas.microsoft.com/office/drawing/2014/main" id="{D884978B-35B6-421C-B612-E0482919FF7A}"/>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sp>
        <p:nvSpPr>
          <p:cNvPr id="2" name="流程图: 文档 1">
            <a:extLst>
              <a:ext uri="{FF2B5EF4-FFF2-40B4-BE49-F238E27FC236}">
                <a16:creationId xmlns:a16="http://schemas.microsoft.com/office/drawing/2014/main" id="{76838FCB-7EF3-40CD-99E0-46597DDE22C2}"/>
              </a:ext>
            </a:extLst>
          </p:cNvPr>
          <p:cNvSpPr/>
          <p:nvPr/>
        </p:nvSpPr>
        <p:spPr>
          <a:xfrm>
            <a:off x="7728102" y="4607009"/>
            <a:ext cx="1624445" cy="116104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Valid Patch</a:t>
            </a:r>
            <a:endParaRPr lang="zh-CN" altLang="en-US" dirty="0"/>
          </a:p>
        </p:txBody>
      </p:sp>
    </p:spTree>
    <p:extLst>
      <p:ext uri="{BB962C8B-B14F-4D97-AF65-F5344CB8AC3E}">
        <p14:creationId xmlns:p14="http://schemas.microsoft.com/office/powerpoint/2010/main" val="352118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8" name="文本框 17"/>
          <p:cNvSpPr txBox="1"/>
          <p:nvPr/>
        </p:nvSpPr>
        <p:spPr>
          <a:xfrm>
            <a:off x="669927" y="1325809"/>
            <a:ext cx="5852173" cy="362343"/>
          </a:xfrm>
          <a:prstGeom prst="rect">
            <a:avLst/>
          </a:prstGeom>
          <a:noFill/>
        </p:spPr>
        <p:txBody>
          <a:bodyPr wrap="square" rtlCol="0">
            <a:spAutoFit/>
          </a:bodyPr>
          <a:lstStyle/>
          <a:p>
            <a:pPr>
              <a:lnSpc>
                <a:spcPct val="120000"/>
              </a:lnSpc>
            </a:pPr>
            <a:r>
              <a:rPr lang="en-US" altLang="zh-CN" sz="1600" dirty="0">
                <a:cs typeface="+mn-ea"/>
                <a:sym typeface="+mn-lt"/>
              </a:rPr>
              <a:t>BACKGROUND</a:t>
            </a:r>
            <a:endParaRPr lang="zh-CN" altLang="en-US" sz="1600" dirty="0">
              <a:cs typeface="+mn-ea"/>
              <a:sym typeface="+mn-lt"/>
            </a:endParaRPr>
          </a:p>
        </p:txBody>
      </p:sp>
      <p:cxnSp>
        <p:nvCxnSpPr>
          <p:cNvPr id="20" name="直接连接符 19"/>
          <p:cNvCxnSpPr>
            <a:cxnSpLocks/>
          </p:cNvCxnSpPr>
          <p:nvPr/>
        </p:nvCxnSpPr>
        <p:spPr>
          <a:xfrm flipV="1">
            <a:off x="684205" y="1726534"/>
            <a:ext cx="9964325"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39809" y="1914399"/>
            <a:ext cx="6350677" cy="4404796"/>
          </a:xfrm>
          <a:prstGeom prst="rect">
            <a:avLst/>
          </a:prstGeom>
          <a:noFill/>
        </p:spPr>
        <p:txBody>
          <a:bodyPr wrap="square" rtlCol="0">
            <a:spAutoFit/>
          </a:bodyPr>
          <a:lstStyle/>
          <a:p>
            <a:pPr marL="171450" indent="-171450" algn="just">
              <a:lnSpc>
                <a:spcPct val="120000"/>
              </a:lnSpc>
              <a:buClr>
                <a:schemeClr val="bg2">
                  <a:lumMod val="50000"/>
                </a:schemeClr>
              </a:buClr>
              <a:buSzPct val="120000"/>
              <a:buFont typeface="Arial" panose="020B0604020202020204" pitchFamily="34" charset="0"/>
              <a:buChar char="▪"/>
            </a:pPr>
            <a:r>
              <a:rPr lang="en-US" altLang="zh-CN" sz="1600" dirty="0">
                <a:cs typeface="+mn-ea"/>
                <a:sym typeface="+mn-lt"/>
              </a:rPr>
              <a:t>Fault localization (FL) accuracy affects the effectiveness of automated program repair (APR) and needs to be improved in automated program repair.</a:t>
            </a:r>
          </a:p>
          <a:p>
            <a:pPr marL="171450" indent="-171450" algn="just">
              <a:lnSpc>
                <a:spcPct val="120000"/>
              </a:lnSpc>
              <a:buClr>
                <a:schemeClr val="bg2">
                  <a:lumMod val="50000"/>
                </a:schemeClr>
              </a:buClr>
              <a:buSzPct val="120000"/>
              <a:buFont typeface="Arial" panose="020B0604020202020204" pitchFamily="34" charset="0"/>
              <a:buChar char="▪"/>
            </a:pPr>
            <a:endParaRPr lang="en-US" altLang="zh-CN" sz="1600" dirty="0">
              <a:cs typeface="+mn-ea"/>
              <a:sym typeface="+mn-lt"/>
            </a:endParaRPr>
          </a:p>
          <a:p>
            <a:pPr marL="171450" indent="-171450" algn="just">
              <a:lnSpc>
                <a:spcPct val="120000"/>
              </a:lnSpc>
              <a:buClr>
                <a:schemeClr val="bg2">
                  <a:lumMod val="50000"/>
                </a:schemeClr>
              </a:buClr>
              <a:buSzPct val="120000"/>
              <a:buFont typeface="Arial" panose="020B0604020202020204" pitchFamily="34" charset="0"/>
              <a:buChar char="▪"/>
            </a:pPr>
            <a:r>
              <a:rPr lang="en-US" altLang="zh-CN" sz="1600" dirty="0">
                <a:cs typeface="+mn-ea"/>
                <a:sym typeface="+mn-lt"/>
              </a:rPr>
              <a:t>APR techniques has two strategies to select statements for modifications:</a:t>
            </a:r>
          </a:p>
          <a:p>
            <a:pPr marL="628650" lvl="1" indent="-171450" algn="just">
              <a:lnSpc>
                <a:spcPct val="120000"/>
              </a:lnSpc>
              <a:buClr>
                <a:schemeClr val="bg2">
                  <a:lumMod val="50000"/>
                </a:schemeClr>
              </a:buClr>
              <a:buSzPct val="120000"/>
              <a:buFont typeface="Arial" panose="020B0604020202020204" pitchFamily="34" charset="0"/>
              <a:buChar char="▪"/>
            </a:pPr>
            <a:r>
              <a:rPr lang="en-US" altLang="zh-CN" sz="1500" dirty="0">
                <a:solidFill>
                  <a:srgbClr val="FF0000"/>
                </a:solidFill>
                <a:cs typeface="+mn-ea"/>
                <a:sym typeface="+mn-lt"/>
              </a:rPr>
              <a:t>R</a:t>
            </a:r>
            <a:r>
              <a:rPr lang="en-US" altLang="zh-CN" sz="1500" dirty="0">
                <a:cs typeface="+mn-ea"/>
                <a:sym typeface="+mn-lt"/>
              </a:rPr>
              <a:t>ank-</a:t>
            </a:r>
            <a:r>
              <a:rPr lang="en-US" altLang="zh-CN" sz="1500" dirty="0">
                <a:solidFill>
                  <a:srgbClr val="FF0000"/>
                </a:solidFill>
                <a:cs typeface="+mn-ea"/>
                <a:sym typeface="+mn-lt"/>
              </a:rPr>
              <a:t>F</a:t>
            </a:r>
            <a:r>
              <a:rPr lang="en-US" altLang="zh-CN" sz="1500" dirty="0">
                <a:cs typeface="+mn-ea"/>
                <a:sym typeface="+mn-lt"/>
              </a:rPr>
              <a:t>irst </a:t>
            </a:r>
            <a:r>
              <a:rPr lang="en-US" altLang="zh-CN" sz="1500" dirty="0">
                <a:solidFill>
                  <a:srgbClr val="FF0000"/>
                </a:solidFill>
                <a:cs typeface="+mn-ea"/>
                <a:sym typeface="+mn-lt"/>
              </a:rPr>
              <a:t>A</a:t>
            </a:r>
            <a:r>
              <a:rPr lang="en-US" altLang="zh-CN" sz="1500" dirty="0">
                <a:cs typeface="+mn-ea"/>
                <a:sym typeface="+mn-lt"/>
              </a:rPr>
              <a:t>lgorithm (</a:t>
            </a:r>
            <a:r>
              <a:rPr lang="en-US" altLang="zh-CN" sz="1500" dirty="0" err="1">
                <a:solidFill>
                  <a:srgbClr val="FF0000"/>
                </a:solidFill>
                <a:cs typeface="+mn-ea"/>
                <a:sym typeface="+mn-lt"/>
              </a:rPr>
              <a:t>RFA</a:t>
            </a:r>
            <a:r>
              <a:rPr lang="en-US" altLang="zh-CN" sz="1500" dirty="0">
                <a:cs typeface="+mn-ea"/>
                <a:sym typeface="+mn-lt"/>
              </a:rPr>
              <a:t>) : a deterministic algorithm focusing on ranking accuracy (e.g., </a:t>
            </a:r>
            <a:r>
              <a:rPr lang="en-US" altLang="zh-CN" sz="1500" dirty="0" err="1">
                <a:cs typeface="+mn-ea"/>
                <a:sym typeface="+mn-lt"/>
              </a:rPr>
              <a:t>Nopol</a:t>
            </a:r>
            <a:r>
              <a:rPr lang="en-US" altLang="zh-CN" sz="1500" dirty="0">
                <a:cs typeface="+mn-ea"/>
                <a:sym typeface="+mn-lt"/>
              </a:rPr>
              <a:t>, ACS, </a:t>
            </a:r>
            <a:r>
              <a:rPr lang="en-US" altLang="zh-CN" sz="1500" dirty="0" err="1">
                <a:cs typeface="+mn-ea"/>
                <a:sym typeface="+mn-lt"/>
              </a:rPr>
              <a:t>SimFix</a:t>
            </a:r>
            <a:r>
              <a:rPr lang="en-US" altLang="zh-CN" sz="1500" dirty="0">
                <a:cs typeface="+mn-ea"/>
                <a:sym typeface="+mn-lt"/>
              </a:rPr>
              <a:t>)</a:t>
            </a:r>
          </a:p>
          <a:p>
            <a:pPr marL="628650" lvl="1" indent="-171450" algn="just">
              <a:lnSpc>
                <a:spcPct val="120000"/>
              </a:lnSpc>
              <a:buClr>
                <a:schemeClr val="bg2">
                  <a:lumMod val="50000"/>
                </a:schemeClr>
              </a:buClr>
              <a:buSzPct val="120000"/>
              <a:buFont typeface="Arial" panose="020B0604020202020204" pitchFamily="34" charset="0"/>
              <a:buChar char="▪"/>
            </a:pPr>
            <a:r>
              <a:rPr lang="en-US" altLang="zh-CN" sz="1500" dirty="0">
                <a:solidFill>
                  <a:srgbClr val="FF0000"/>
                </a:solidFill>
                <a:cs typeface="+mn-ea"/>
                <a:sym typeface="+mn-lt"/>
              </a:rPr>
              <a:t>S</a:t>
            </a:r>
            <a:r>
              <a:rPr lang="en-US" altLang="zh-CN" sz="1500" dirty="0">
                <a:cs typeface="+mn-ea"/>
                <a:sym typeface="+mn-lt"/>
              </a:rPr>
              <a:t>uspiciousness-</a:t>
            </a:r>
            <a:r>
              <a:rPr lang="en-US" altLang="zh-CN" sz="1500" dirty="0">
                <a:solidFill>
                  <a:srgbClr val="FF0000"/>
                </a:solidFill>
                <a:cs typeface="+mn-ea"/>
                <a:sym typeface="+mn-lt"/>
              </a:rPr>
              <a:t>F</a:t>
            </a:r>
            <a:r>
              <a:rPr lang="en-US" altLang="zh-CN" sz="1500" dirty="0">
                <a:cs typeface="+mn-ea"/>
                <a:sym typeface="+mn-lt"/>
              </a:rPr>
              <a:t>irst </a:t>
            </a:r>
            <a:r>
              <a:rPr lang="en-US" altLang="zh-CN" sz="1500" dirty="0">
                <a:solidFill>
                  <a:srgbClr val="FF0000"/>
                </a:solidFill>
                <a:cs typeface="+mn-ea"/>
                <a:sym typeface="+mn-lt"/>
              </a:rPr>
              <a:t>A</a:t>
            </a:r>
            <a:r>
              <a:rPr lang="en-US" altLang="zh-CN" sz="1500" dirty="0">
                <a:cs typeface="+mn-ea"/>
                <a:sym typeface="+mn-lt"/>
              </a:rPr>
              <a:t>lgorithm (</a:t>
            </a:r>
            <a:r>
              <a:rPr lang="en-US" altLang="zh-CN" sz="1500" dirty="0" err="1">
                <a:solidFill>
                  <a:srgbClr val="FF0000"/>
                </a:solidFill>
                <a:cs typeface="+mn-ea"/>
                <a:sym typeface="+mn-lt"/>
              </a:rPr>
              <a:t>SFA</a:t>
            </a:r>
            <a:r>
              <a:rPr lang="en-US" altLang="zh-CN" sz="1500" dirty="0">
                <a:cs typeface="+mn-ea"/>
                <a:sym typeface="+mn-lt"/>
              </a:rPr>
              <a:t>): a stochastic algorithm focusing on suspiciousness accuracy (e.g., </a:t>
            </a:r>
            <a:r>
              <a:rPr lang="en-US" altLang="zh-CN" sz="1500" dirty="0" err="1">
                <a:cs typeface="+mn-ea"/>
                <a:sym typeface="+mn-lt"/>
              </a:rPr>
              <a:t>Genprog</a:t>
            </a:r>
            <a:r>
              <a:rPr lang="en-US" altLang="zh-CN" sz="1500" dirty="0">
                <a:cs typeface="+mn-ea"/>
                <a:sym typeface="+mn-lt"/>
              </a:rPr>
              <a:t>, </a:t>
            </a:r>
            <a:r>
              <a:rPr lang="en-US" altLang="zh-CN" sz="1500" dirty="0" err="1">
                <a:cs typeface="+mn-ea"/>
                <a:sym typeface="+mn-lt"/>
              </a:rPr>
              <a:t>RSRepair</a:t>
            </a:r>
            <a:r>
              <a:rPr lang="en-US" altLang="zh-CN" sz="1500" dirty="0">
                <a:cs typeface="+mn-ea"/>
                <a:sym typeface="+mn-lt"/>
              </a:rPr>
              <a:t>, </a:t>
            </a:r>
            <a:r>
              <a:rPr lang="en-US" altLang="zh-CN" sz="1500" dirty="0" err="1">
                <a:cs typeface="+mn-ea"/>
                <a:sym typeface="+mn-lt"/>
              </a:rPr>
              <a:t>HDRepair</a:t>
            </a:r>
            <a:r>
              <a:rPr lang="en-US" altLang="zh-CN" sz="1500" dirty="0">
                <a:cs typeface="+mn-ea"/>
                <a:sym typeface="+mn-lt"/>
              </a:rPr>
              <a:t>)</a:t>
            </a:r>
          </a:p>
          <a:p>
            <a:pPr marL="171450" lvl="0" indent="-171450">
              <a:lnSpc>
                <a:spcPct val="120000"/>
              </a:lnSpc>
              <a:buClr>
                <a:srgbClr val="FFFFFF">
                  <a:lumMod val="50000"/>
                </a:srgbClr>
              </a:buClr>
              <a:buSzPct val="120000"/>
              <a:buFont typeface="Arial" panose="020B0604020202020204" pitchFamily="34" charset="0"/>
              <a:buChar char="▪"/>
            </a:pPr>
            <a:endParaRPr lang="en-US" altLang="zh-CN" sz="1600" dirty="0">
              <a:cs typeface="+mn-ea"/>
              <a:sym typeface="+mn-lt"/>
            </a:endParaRPr>
          </a:p>
          <a:p>
            <a:pPr marL="628650" lvl="1" indent="-171450">
              <a:lnSpc>
                <a:spcPct val="120000"/>
              </a:lnSpc>
              <a:buClr>
                <a:srgbClr val="FFFFFF">
                  <a:lumMod val="50000"/>
                </a:srgbClr>
              </a:buClr>
              <a:buSzPct val="120000"/>
              <a:buFont typeface="Arial" panose="020B0604020202020204" pitchFamily="34" charset="0"/>
              <a:buChar char="▪"/>
            </a:pPr>
            <a:endParaRPr lang="en-US" altLang="zh-CN" sz="1600" dirty="0">
              <a:cs typeface="+mn-ea"/>
              <a:sym typeface="+mn-lt"/>
            </a:endParaRPr>
          </a:p>
          <a:p>
            <a:pPr marL="171450" indent="-171450">
              <a:lnSpc>
                <a:spcPct val="120000"/>
              </a:lnSpc>
              <a:buClr>
                <a:schemeClr val="bg2">
                  <a:lumMod val="50000"/>
                </a:schemeClr>
              </a:buClr>
              <a:buSzPct val="120000"/>
              <a:buFont typeface="Arial" panose="020B0604020202020204" pitchFamily="34" charset="0"/>
              <a:buChar char="▪"/>
            </a:pPr>
            <a:endParaRPr lang="en-US" altLang="zh-CN" sz="1600" dirty="0">
              <a:cs typeface="+mn-ea"/>
              <a:sym typeface="+mn-lt"/>
            </a:endParaRPr>
          </a:p>
          <a:p>
            <a:pPr>
              <a:lnSpc>
                <a:spcPct val="120000"/>
              </a:lnSpc>
            </a:pPr>
            <a:endParaRPr lang="zh-CN" altLang="en-US" sz="1600" dirty="0">
              <a:cs typeface="+mn-ea"/>
              <a:sym typeface="+mn-lt"/>
            </a:endParaRPr>
          </a:p>
        </p:txBody>
      </p: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1. Introduction</a:t>
            </a:r>
            <a:endParaRPr lang="zh-CN" altLang="en-US" sz="2800" b="1" dirty="0">
              <a:solidFill>
                <a:srgbClr val="1689A0"/>
              </a:solidFill>
              <a:latin typeface="+mn-lt"/>
              <a:ea typeface="+mn-ea"/>
              <a:cs typeface="+mn-ea"/>
              <a:sym typeface="+mn-lt"/>
            </a:endParaRPr>
          </a:p>
        </p:txBody>
      </p:sp>
      <p:sp>
        <p:nvSpPr>
          <p:cNvPr id="49" name="직사각형 45">
            <a:extLst>
              <a:ext uri="{FF2B5EF4-FFF2-40B4-BE49-F238E27FC236}">
                <a16:creationId xmlns:a16="http://schemas.microsoft.com/office/drawing/2014/main" id="{70537D41-1690-44B4-875B-3E6C18A46109}"/>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cxnSp>
        <p:nvCxnSpPr>
          <p:cNvPr id="51" name="直接连接符 50">
            <a:extLst>
              <a:ext uri="{FF2B5EF4-FFF2-40B4-BE49-F238E27FC236}">
                <a16:creationId xmlns:a16="http://schemas.microsoft.com/office/drawing/2014/main" id="{A40056DF-F026-4052-82B3-E49A13E0BF95}"/>
              </a:ext>
            </a:extLst>
          </p:cNvPr>
          <p:cNvCxnSpPr>
            <a:cxnSpLocks/>
          </p:cNvCxnSpPr>
          <p:nvPr/>
        </p:nvCxnSpPr>
        <p:spPr>
          <a:xfrm>
            <a:off x="684205" y="6842357"/>
            <a:ext cx="9935763" cy="1159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2FD608ED-631E-46D4-A930-DC59C7AC50B8}"/>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7553403" y="2029921"/>
            <a:ext cx="4418018" cy="35544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ustDataLst>
      <p:tags r:id="rId2"/>
    </p:custDataLst>
    <p:extLst>
      <p:ext uri="{BB962C8B-B14F-4D97-AF65-F5344CB8AC3E}">
        <p14:creationId xmlns:p14="http://schemas.microsoft.com/office/powerpoint/2010/main" val="51532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69927" y="1325809"/>
            <a:ext cx="5852173" cy="362343"/>
          </a:xfrm>
          <a:prstGeom prst="rect">
            <a:avLst/>
          </a:prstGeom>
          <a:noFill/>
        </p:spPr>
        <p:txBody>
          <a:bodyPr wrap="square" rtlCol="0">
            <a:spAutoFit/>
          </a:bodyPr>
          <a:lstStyle/>
          <a:p>
            <a:pPr>
              <a:lnSpc>
                <a:spcPct val="120000"/>
              </a:lnSpc>
            </a:pPr>
            <a:r>
              <a:rPr lang="en-US" altLang="zh-CN" sz="1600" dirty="0">
                <a:cs typeface="+mn-ea"/>
                <a:sym typeface="+mn-lt"/>
              </a:rPr>
              <a:t>OUR WORK</a:t>
            </a:r>
            <a:endParaRPr lang="zh-CN" altLang="en-US" sz="1600" dirty="0">
              <a:cs typeface="+mn-ea"/>
              <a:sym typeface="+mn-lt"/>
            </a:endParaRPr>
          </a:p>
        </p:txBody>
      </p:sp>
      <p:cxnSp>
        <p:nvCxnSpPr>
          <p:cNvPr id="20" name="直接连接符 19"/>
          <p:cNvCxnSpPr>
            <a:cxnSpLocks/>
          </p:cNvCxnSpPr>
          <p:nvPr/>
        </p:nvCxnSpPr>
        <p:spPr>
          <a:xfrm flipV="1">
            <a:off x="684205" y="1726534"/>
            <a:ext cx="9964325"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1. Introduction</a:t>
            </a:r>
            <a:endParaRPr lang="zh-CN" altLang="en-US" sz="2800" b="1" dirty="0">
              <a:solidFill>
                <a:srgbClr val="1689A0"/>
              </a:solidFill>
              <a:latin typeface="+mn-lt"/>
              <a:ea typeface="+mn-ea"/>
              <a:cs typeface="+mn-ea"/>
              <a:sym typeface="+mn-lt"/>
            </a:endParaRPr>
          </a:p>
        </p:txBody>
      </p:sp>
      <p:sp>
        <p:nvSpPr>
          <p:cNvPr id="49" name="직사각형 45">
            <a:extLst>
              <a:ext uri="{FF2B5EF4-FFF2-40B4-BE49-F238E27FC236}">
                <a16:creationId xmlns:a16="http://schemas.microsoft.com/office/drawing/2014/main" id="{70537D41-1690-44B4-875B-3E6C18A46109}"/>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cxnSp>
        <p:nvCxnSpPr>
          <p:cNvPr id="51" name="直接连接符 50">
            <a:extLst>
              <a:ext uri="{FF2B5EF4-FFF2-40B4-BE49-F238E27FC236}">
                <a16:creationId xmlns:a16="http://schemas.microsoft.com/office/drawing/2014/main" id="{A40056DF-F026-4052-82B3-E49A13E0BF95}"/>
              </a:ext>
            </a:extLst>
          </p:cNvPr>
          <p:cNvCxnSpPr>
            <a:cxnSpLocks/>
          </p:cNvCxnSpPr>
          <p:nvPr/>
        </p:nvCxnSpPr>
        <p:spPr>
          <a:xfrm>
            <a:off x="684205" y="6842357"/>
            <a:ext cx="9935763" cy="1159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39D4CB9-25EF-42F3-983E-146AF4494107}"/>
              </a:ext>
            </a:extLst>
          </p:cNvPr>
          <p:cNvSpPr txBox="1"/>
          <p:nvPr/>
        </p:nvSpPr>
        <p:spPr>
          <a:xfrm>
            <a:off x="905944" y="1781783"/>
            <a:ext cx="9848647" cy="442685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a:cs typeface="+mn-ea"/>
                <a:sym typeface="+mn-lt"/>
              </a:rPr>
              <a:t>Empirically compare the effectiveness of </a:t>
            </a:r>
            <a:r>
              <a:rPr lang="en-US" altLang="zh-CN" dirty="0" err="1">
                <a:cs typeface="+mn-ea"/>
                <a:sym typeface="+mn-lt"/>
              </a:rPr>
              <a:t>SFA</a:t>
            </a:r>
            <a:r>
              <a:rPr lang="en-US" altLang="zh-CN" dirty="0">
                <a:cs typeface="+mn-ea"/>
                <a:sym typeface="+mn-lt"/>
              </a:rPr>
              <a:t> and </a:t>
            </a:r>
            <a:r>
              <a:rPr lang="en-US" altLang="zh-CN" dirty="0" err="1">
                <a:cs typeface="+mn-ea"/>
                <a:sym typeface="+mn-lt"/>
              </a:rPr>
              <a:t>RFA</a:t>
            </a:r>
            <a:r>
              <a:rPr lang="en-US" altLang="zh-CN" dirty="0">
                <a:cs typeface="+mn-ea"/>
                <a:sym typeface="+mn-lt"/>
              </a:rPr>
              <a:t> in automated program repair:</a:t>
            </a:r>
          </a:p>
          <a:p>
            <a:pPr marL="742950" lvl="1" indent="-285750">
              <a:lnSpc>
                <a:spcPct val="150000"/>
              </a:lnSpc>
              <a:buFont typeface="Wingdings" panose="05000000000000000000" pitchFamily="2" charset="2"/>
              <a:buChar char="ü"/>
            </a:pPr>
            <a:r>
              <a:rPr lang="en-US" altLang="zh-CN" sz="1600" b="1" dirty="0">
                <a:solidFill>
                  <a:srgbClr val="000000"/>
                </a:solidFill>
                <a:cs typeface="+mn-ea"/>
                <a:sym typeface="+mn-lt"/>
              </a:rPr>
              <a:t>2 evaluation metrics</a:t>
            </a:r>
            <a:r>
              <a:rPr lang="en-US" altLang="zh-CN" sz="1600" dirty="0">
                <a:solidFill>
                  <a:srgbClr val="000000"/>
                </a:solidFill>
                <a:cs typeface="+mn-ea"/>
                <a:sym typeface="+mn-lt"/>
              </a:rPr>
              <a:t>: </a:t>
            </a:r>
            <a:r>
              <a:rPr lang="en-US" altLang="zh-CN" sz="1600" dirty="0">
                <a:cs typeface="+mn-ea"/>
                <a:sym typeface="+mn-lt"/>
              </a:rPr>
              <a:t>NCP and </a:t>
            </a:r>
            <a:r>
              <a:rPr lang="en-US" altLang="zh-CN" sz="1600" dirty="0">
                <a:solidFill>
                  <a:srgbClr val="000000"/>
                </a:solidFill>
                <a:cs typeface="+mn-ea"/>
                <a:sym typeface="+mn-lt"/>
              </a:rPr>
              <a:t>patch diversity</a:t>
            </a:r>
          </a:p>
          <a:p>
            <a:pPr marL="742950" lvl="1" indent="-285750">
              <a:lnSpc>
                <a:spcPct val="150000"/>
              </a:lnSpc>
              <a:buFont typeface="Wingdings" panose="05000000000000000000" pitchFamily="2" charset="2"/>
              <a:buChar char="ü"/>
            </a:pPr>
            <a:r>
              <a:rPr lang="en-US" altLang="zh-CN" sz="1600" b="1" dirty="0">
                <a:cs typeface="+mn-ea"/>
                <a:sym typeface="+mn-lt"/>
              </a:rPr>
              <a:t>44</a:t>
            </a:r>
            <a:r>
              <a:rPr lang="en-US" altLang="zh-CN" sz="1600" dirty="0">
                <a:cs typeface="+mn-ea"/>
                <a:sym typeface="+mn-lt"/>
              </a:rPr>
              <a:t> </a:t>
            </a:r>
            <a:r>
              <a:rPr lang="en-US" altLang="zh-CN" sz="1600" b="1" dirty="0">
                <a:cs typeface="+mn-ea"/>
                <a:sym typeface="+mn-lt"/>
              </a:rPr>
              <a:t>buggy programs</a:t>
            </a:r>
            <a:r>
              <a:rPr lang="en-US" altLang="zh-CN" sz="1600" dirty="0">
                <a:cs typeface="+mn-ea"/>
                <a:sym typeface="+mn-lt"/>
              </a:rPr>
              <a:t>:</a:t>
            </a:r>
            <a:r>
              <a:rPr lang="en-US" altLang="zh-CN" sz="1600" dirty="0">
                <a:solidFill>
                  <a:srgbClr val="000000"/>
                </a:solidFill>
                <a:cs typeface="+mn-ea"/>
                <a:sym typeface="+mn-lt"/>
              </a:rPr>
              <a:t> from Defects4J</a:t>
            </a:r>
          </a:p>
          <a:p>
            <a:pPr marL="742950" lvl="1" indent="-285750">
              <a:lnSpc>
                <a:spcPct val="150000"/>
              </a:lnSpc>
              <a:buFont typeface="Wingdings" panose="05000000000000000000" pitchFamily="2" charset="2"/>
              <a:buChar char="ü"/>
            </a:pPr>
            <a:r>
              <a:rPr lang="en-US" altLang="zh-CN" sz="1600" b="1" dirty="0">
                <a:cs typeface="+mn-ea"/>
                <a:sym typeface="+mn-lt"/>
              </a:rPr>
              <a:t>6 FL techniques: </a:t>
            </a:r>
            <a:r>
              <a:rPr lang="en-US" altLang="zh-CN" sz="1600" dirty="0" err="1">
                <a:cs typeface="+mn-ea"/>
                <a:sym typeface="+mn-lt"/>
              </a:rPr>
              <a:t>Ochiai</a:t>
            </a:r>
            <a:r>
              <a:rPr lang="en-US" altLang="zh-CN" sz="1600" dirty="0">
                <a:cs typeface="+mn-ea"/>
                <a:sym typeface="+mn-lt"/>
              </a:rPr>
              <a:t>, Jaccard, </a:t>
            </a:r>
            <a:r>
              <a:rPr lang="en-US" altLang="zh-CN" sz="1600" dirty="0" err="1">
                <a:cs typeface="+mn-ea"/>
                <a:sym typeface="+mn-lt"/>
              </a:rPr>
              <a:t>Barinel</a:t>
            </a:r>
            <a:r>
              <a:rPr lang="en-US" altLang="zh-CN" sz="1600" dirty="0">
                <a:cs typeface="+mn-ea"/>
                <a:sym typeface="+mn-lt"/>
              </a:rPr>
              <a:t>, Op2, Tarantula, </a:t>
            </a:r>
            <a:r>
              <a:rPr lang="en-US" altLang="zh-CN" sz="1600" dirty="0" err="1">
                <a:cs typeface="+mn-ea"/>
                <a:sym typeface="+mn-lt"/>
              </a:rPr>
              <a:t>Dstar</a:t>
            </a:r>
            <a:endParaRPr lang="en-US" altLang="zh-CN" sz="1600" dirty="0">
              <a:cs typeface="+mn-ea"/>
              <a:sym typeface="+mn-lt"/>
            </a:endParaRPr>
          </a:p>
          <a:p>
            <a:pPr marL="742950" lvl="1" indent="-285750">
              <a:lnSpc>
                <a:spcPct val="150000"/>
              </a:lnSpc>
              <a:buFont typeface="Wingdings" panose="05000000000000000000" pitchFamily="2" charset="2"/>
              <a:buChar char="ü"/>
            </a:pPr>
            <a:r>
              <a:rPr lang="en-US" altLang="zh-CN" sz="1600" b="1" dirty="0">
                <a:cs typeface="+mn-ea"/>
                <a:sym typeface="+mn-lt"/>
              </a:rPr>
              <a:t>4  APR tools</a:t>
            </a:r>
            <a:r>
              <a:rPr lang="en-US" altLang="zh-CN" sz="1600" dirty="0">
                <a:cs typeface="+mn-ea"/>
                <a:sym typeface="+mn-lt"/>
              </a:rPr>
              <a:t>: </a:t>
            </a:r>
            <a:r>
              <a:rPr lang="en-US" altLang="zh-CN" sz="1600" dirty="0" err="1">
                <a:cs typeface="+mn-ea"/>
                <a:sym typeface="+mn-lt"/>
              </a:rPr>
              <a:t>Nopol</a:t>
            </a:r>
            <a:r>
              <a:rPr lang="en-US" altLang="zh-CN" sz="1600" dirty="0">
                <a:cs typeface="+mn-ea"/>
                <a:sym typeface="+mn-lt"/>
              </a:rPr>
              <a:t>, </a:t>
            </a:r>
            <a:r>
              <a:rPr lang="en-US" altLang="zh-CN" sz="1600" dirty="0" err="1">
                <a:cs typeface="+mn-ea"/>
                <a:sym typeface="+mn-lt"/>
              </a:rPr>
              <a:t>jMutRepair</a:t>
            </a:r>
            <a:r>
              <a:rPr lang="en-US" altLang="zh-CN" sz="1600" dirty="0">
                <a:cs typeface="+mn-ea"/>
                <a:sym typeface="+mn-lt"/>
              </a:rPr>
              <a:t>, </a:t>
            </a:r>
            <a:r>
              <a:rPr lang="en-US" altLang="zh-CN" sz="1600" dirty="0" err="1">
                <a:cs typeface="+mn-ea"/>
                <a:sym typeface="+mn-lt"/>
              </a:rPr>
              <a:t>jKali</a:t>
            </a:r>
            <a:r>
              <a:rPr lang="en-US" altLang="zh-CN" sz="1600" dirty="0">
                <a:cs typeface="+mn-ea"/>
                <a:sym typeface="+mn-lt"/>
              </a:rPr>
              <a:t>, </a:t>
            </a:r>
            <a:r>
              <a:rPr lang="en-US" altLang="zh-CN" sz="1600" dirty="0" err="1">
                <a:cs typeface="+mn-ea"/>
                <a:sym typeface="+mn-lt"/>
              </a:rPr>
              <a:t>SimFix</a:t>
            </a:r>
            <a:endParaRPr lang="en-US" altLang="zh-CN" sz="1600" dirty="0">
              <a:cs typeface="+mn-ea"/>
              <a:sym typeface="+mn-lt"/>
            </a:endParaRPr>
          </a:p>
          <a:p>
            <a:pPr marL="285750" lvl="0" indent="-285750">
              <a:lnSpc>
                <a:spcPct val="150000"/>
              </a:lnSpc>
              <a:buFont typeface="Wingdings" panose="05000000000000000000" pitchFamily="2" charset="2"/>
              <a:buChar char="l"/>
            </a:pPr>
            <a:endParaRPr lang="en-US" altLang="zh-CN" dirty="0">
              <a:solidFill>
                <a:srgbClr val="000000"/>
              </a:solidFill>
              <a:cs typeface="+mn-ea"/>
              <a:sym typeface="+mn-lt"/>
            </a:endParaRPr>
          </a:p>
          <a:p>
            <a:pPr marL="285750" lvl="0" indent="-285750">
              <a:lnSpc>
                <a:spcPct val="150000"/>
              </a:lnSpc>
              <a:buFont typeface="Wingdings" panose="05000000000000000000" pitchFamily="2" charset="2"/>
              <a:buChar char="l"/>
            </a:pPr>
            <a:r>
              <a:rPr lang="en-US" altLang="zh-CN" dirty="0">
                <a:solidFill>
                  <a:srgbClr val="000000"/>
                </a:solidFill>
                <a:cs typeface="+mn-ea"/>
                <a:sym typeface="+mn-lt"/>
              </a:rPr>
              <a:t>Interesting findings:</a:t>
            </a:r>
          </a:p>
          <a:p>
            <a:pPr marL="742950" lvl="1" indent="-285750">
              <a:lnSpc>
                <a:spcPct val="150000"/>
              </a:lnSpc>
              <a:buFont typeface="Wingdings" panose="05000000000000000000" pitchFamily="2" charset="2"/>
              <a:buChar char="ü"/>
            </a:pPr>
            <a:r>
              <a:rPr lang="en-US" altLang="zh-CN" dirty="0" err="1">
                <a:solidFill>
                  <a:srgbClr val="000000"/>
                </a:solidFill>
                <a:cs typeface="+mn-ea"/>
                <a:sym typeface="+mn-lt"/>
              </a:rPr>
              <a:t>SFA</a:t>
            </a:r>
            <a:r>
              <a:rPr lang="en-US" altLang="zh-CN" dirty="0">
                <a:solidFill>
                  <a:srgbClr val="000000"/>
                </a:solidFill>
                <a:cs typeface="+mn-ea"/>
                <a:sym typeface="+mn-lt"/>
              </a:rPr>
              <a:t>:</a:t>
            </a:r>
            <a:r>
              <a:rPr lang="zh-CN" altLang="en-US" dirty="0">
                <a:solidFill>
                  <a:srgbClr val="000000"/>
                </a:solidFill>
                <a:cs typeface="+mn-ea"/>
                <a:sym typeface="+mn-lt"/>
              </a:rPr>
              <a:t> </a:t>
            </a:r>
            <a:r>
              <a:rPr lang="en-US" altLang="zh-CN" dirty="0">
                <a:solidFill>
                  <a:srgbClr val="000000"/>
                </a:solidFill>
                <a:cs typeface="+mn-ea"/>
                <a:sym typeface="+mn-lt"/>
              </a:rPr>
              <a:t>better</a:t>
            </a:r>
            <a:r>
              <a:rPr lang="zh-CN" altLang="en-US" dirty="0">
                <a:solidFill>
                  <a:srgbClr val="000000"/>
                </a:solidFill>
                <a:cs typeface="+mn-ea"/>
                <a:sym typeface="+mn-lt"/>
              </a:rPr>
              <a:t> </a:t>
            </a:r>
            <a:r>
              <a:rPr lang="en-US" altLang="zh-CN" dirty="0">
                <a:solidFill>
                  <a:srgbClr val="000000"/>
                </a:solidFill>
                <a:cs typeface="+mn-ea"/>
                <a:sym typeface="+mn-lt"/>
              </a:rPr>
              <a:t>in parallel repair and patch diversity</a:t>
            </a:r>
          </a:p>
          <a:p>
            <a:pPr marL="742950" lvl="1" indent="-285750">
              <a:lnSpc>
                <a:spcPct val="150000"/>
              </a:lnSpc>
              <a:buFont typeface="Wingdings" panose="05000000000000000000" pitchFamily="2" charset="2"/>
              <a:buChar char="ü"/>
            </a:pPr>
            <a:r>
              <a:rPr lang="en-US" altLang="zh-CN" dirty="0" err="1">
                <a:solidFill>
                  <a:srgbClr val="000000"/>
                </a:solidFill>
                <a:cs typeface="+mn-ea"/>
                <a:sym typeface="+mn-lt"/>
              </a:rPr>
              <a:t>RFA</a:t>
            </a:r>
            <a:r>
              <a:rPr lang="en-US" altLang="zh-CN" dirty="0">
                <a:solidFill>
                  <a:srgbClr val="000000"/>
                </a:solidFill>
                <a:cs typeface="+mn-ea"/>
                <a:sym typeface="+mn-lt"/>
              </a:rPr>
              <a:t>: better when evaluated by NCP</a:t>
            </a:r>
          </a:p>
          <a:p>
            <a:pPr marL="742950" lvl="1" indent="-285750">
              <a:lnSpc>
                <a:spcPct val="150000"/>
              </a:lnSpc>
              <a:buFont typeface="Wingdings" panose="05000000000000000000" pitchFamily="2" charset="2"/>
              <a:buChar char="ü"/>
            </a:pPr>
            <a:r>
              <a:rPr lang="en-US" altLang="zh-CN" dirty="0" err="1"/>
              <a:t>SFA</a:t>
            </a:r>
            <a:r>
              <a:rPr lang="en-US" altLang="zh-CN" dirty="0"/>
              <a:t> can be improved by increasing the </a:t>
            </a:r>
            <a:r>
              <a:rPr lang="en-US" altLang="zh-CN" dirty="0">
                <a:solidFill>
                  <a:srgbClr val="C00000"/>
                </a:solidFill>
              </a:rPr>
              <a:t>suspiciousness accuracy</a:t>
            </a:r>
            <a:endParaRPr lang="en-US" altLang="zh-CN" dirty="0">
              <a:solidFill>
                <a:srgbClr val="000000"/>
              </a:solidFill>
              <a:cs typeface="+mn-ea"/>
              <a:sym typeface="+mn-lt"/>
            </a:endParaRPr>
          </a:p>
          <a:p>
            <a:pPr marL="742950" lvl="1" indent="-285750">
              <a:lnSpc>
                <a:spcPct val="150000"/>
              </a:lnSpc>
              <a:buFont typeface="Wingdings" panose="05000000000000000000" pitchFamily="2" charset="2"/>
              <a:buChar char="l"/>
            </a:pPr>
            <a:endParaRPr lang="en-US" altLang="zh-CN" dirty="0">
              <a:cs typeface="+mn-ea"/>
              <a:sym typeface="+mn-lt"/>
            </a:endParaRPr>
          </a:p>
        </p:txBody>
      </p:sp>
    </p:spTree>
    <p:custDataLst>
      <p:tags r:id="rId1"/>
    </p:custDataLst>
    <p:extLst>
      <p:ext uri="{BB962C8B-B14F-4D97-AF65-F5344CB8AC3E}">
        <p14:creationId xmlns:p14="http://schemas.microsoft.com/office/powerpoint/2010/main" val="4134154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4583B0FC-D6D7-4391-848A-4C582BB771C7}"/>
              </a:ext>
            </a:extLst>
          </p:cNvPr>
          <p:cNvGrpSpPr/>
          <p:nvPr/>
        </p:nvGrpSpPr>
        <p:grpSpPr>
          <a:xfrm>
            <a:off x="898527" y="1364193"/>
            <a:ext cx="4120282" cy="400727"/>
            <a:chOff x="669927" y="1325809"/>
            <a:chExt cx="4120282" cy="400727"/>
          </a:xfrm>
        </p:grpSpPr>
        <p:sp>
          <p:nvSpPr>
            <p:cNvPr id="18" name="文本框 17"/>
            <p:cNvSpPr txBox="1"/>
            <p:nvPr/>
          </p:nvSpPr>
          <p:spPr>
            <a:xfrm>
              <a:off x="669927" y="1325809"/>
              <a:ext cx="2644773" cy="394210"/>
            </a:xfrm>
            <a:prstGeom prst="rect">
              <a:avLst/>
            </a:prstGeom>
            <a:noFill/>
          </p:spPr>
          <p:txBody>
            <a:bodyPr wrap="square" rtlCol="0">
              <a:spAutoFit/>
            </a:bodyPr>
            <a:lstStyle/>
            <a:p>
              <a:pPr>
                <a:lnSpc>
                  <a:spcPct val="120000"/>
                </a:lnSpc>
              </a:pPr>
              <a:r>
                <a:rPr lang="en-US" altLang="zh-CN" b="1" dirty="0">
                  <a:cs typeface="+mn-ea"/>
                  <a:sym typeface="+mn-lt"/>
                </a:rPr>
                <a:t>NCP</a:t>
              </a:r>
              <a:endParaRPr lang="zh-CN" altLang="en-US" b="1" dirty="0">
                <a:cs typeface="+mn-ea"/>
                <a:sym typeface="+mn-lt"/>
              </a:endParaRPr>
            </a:p>
          </p:txBody>
        </p:sp>
        <p:cxnSp>
          <p:nvCxnSpPr>
            <p:cNvPr id="20" name="直接连接符 19"/>
            <p:cNvCxnSpPr>
              <a:cxnSpLocks/>
            </p:cNvCxnSpPr>
            <p:nvPr/>
          </p:nvCxnSpPr>
          <p:spPr>
            <a:xfrm flipV="1">
              <a:off x="684205" y="1714938"/>
              <a:ext cx="4106004" cy="1159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2. Evaluation Metrics</a:t>
            </a:r>
            <a:endParaRPr lang="zh-CN" altLang="en-US" sz="2800" b="1" dirty="0">
              <a:solidFill>
                <a:srgbClr val="1689A0"/>
              </a:solidFill>
              <a:latin typeface="+mn-lt"/>
              <a:ea typeface="+mn-ea"/>
              <a:cs typeface="+mn-ea"/>
              <a:sym typeface="+mn-lt"/>
            </a:endParaRPr>
          </a:p>
        </p:txBody>
      </p:sp>
      <p:sp>
        <p:nvSpPr>
          <p:cNvPr id="49" name="직사각형 45">
            <a:extLst>
              <a:ext uri="{FF2B5EF4-FFF2-40B4-BE49-F238E27FC236}">
                <a16:creationId xmlns:a16="http://schemas.microsoft.com/office/drawing/2014/main" id="{70537D41-1690-44B4-875B-3E6C18A46109}"/>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cxnSp>
        <p:nvCxnSpPr>
          <p:cNvPr id="51" name="直接连接符 50">
            <a:extLst>
              <a:ext uri="{FF2B5EF4-FFF2-40B4-BE49-F238E27FC236}">
                <a16:creationId xmlns:a16="http://schemas.microsoft.com/office/drawing/2014/main" id="{A40056DF-F026-4052-82B3-E49A13E0BF95}"/>
              </a:ext>
            </a:extLst>
          </p:cNvPr>
          <p:cNvCxnSpPr>
            <a:cxnSpLocks/>
          </p:cNvCxnSpPr>
          <p:nvPr/>
        </p:nvCxnSpPr>
        <p:spPr>
          <a:xfrm>
            <a:off x="684205" y="6842357"/>
            <a:ext cx="9935763" cy="1159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39D4CB9-25EF-42F3-983E-146AF4494107}"/>
              </a:ext>
            </a:extLst>
          </p:cNvPr>
          <p:cNvSpPr txBox="1"/>
          <p:nvPr/>
        </p:nvSpPr>
        <p:spPr>
          <a:xfrm>
            <a:off x="364479" y="2263199"/>
            <a:ext cx="5495994" cy="373999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1600" dirty="0"/>
              <a:t>The </a:t>
            </a:r>
            <a:r>
              <a:rPr lang="en-US" altLang="zh-CN" sz="1600" dirty="0">
                <a:solidFill>
                  <a:srgbClr val="C00000"/>
                </a:solidFill>
              </a:rPr>
              <a:t>N</a:t>
            </a:r>
            <a:r>
              <a:rPr lang="en-US" altLang="zh-CN" sz="1600" dirty="0"/>
              <a:t>umber of </a:t>
            </a:r>
            <a:r>
              <a:rPr lang="en-US" altLang="zh-CN" sz="1600" dirty="0">
                <a:solidFill>
                  <a:srgbClr val="C00000"/>
                </a:solidFill>
              </a:rPr>
              <a:t>C</a:t>
            </a:r>
            <a:r>
              <a:rPr lang="en-US" altLang="zh-CN" sz="1600" dirty="0"/>
              <a:t>andidate </a:t>
            </a:r>
            <a:r>
              <a:rPr lang="en-US" altLang="zh-CN" sz="1600" dirty="0">
                <a:solidFill>
                  <a:srgbClr val="C00000"/>
                </a:solidFill>
              </a:rPr>
              <a:t>P</a:t>
            </a:r>
            <a:r>
              <a:rPr lang="en-US" altLang="zh-CN" sz="1600" dirty="0"/>
              <a:t>atches generated before a valid patch is found </a:t>
            </a:r>
            <a:r>
              <a:rPr lang="en-US" altLang="zh-CN" sz="1600" dirty="0">
                <a:solidFill>
                  <a:srgbClr val="C00000"/>
                </a:solidFill>
              </a:rPr>
              <a:t>(NCP)</a:t>
            </a:r>
          </a:p>
          <a:p>
            <a:pPr marL="285750" indent="-285750">
              <a:lnSpc>
                <a:spcPct val="150000"/>
              </a:lnSpc>
              <a:buFont typeface="Wingdings" panose="05000000000000000000" pitchFamily="2" charset="2"/>
              <a:buChar char="n"/>
            </a:pPr>
            <a:endParaRPr lang="en-US" altLang="zh-CN" sz="1400" dirty="0">
              <a:cs typeface="+mn-ea"/>
              <a:sym typeface="+mn-lt"/>
            </a:endParaRPr>
          </a:p>
          <a:p>
            <a:pPr marL="285750" indent="-285750">
              <a:lnSpc>
                <a:spcPct val="150000"/>
              </a:lnSpc>
              <a:buFont typeface="Wingdings" panose="05000000000000000000" pitchFamily="2" charset="2"/>
              <a:buChar char="n"/>
            </a:pPr>
            <a:r>
              <a:rPr lang="en-US" altLang="zh-CN" sz="1600" dirty="0"/>
              <a:t>The </a:t>
            </a:r>
            <a:r>
              <a:rPr lang="en-US" altLang="zh-CN" sz="1600" u="sng" dirty="0"/>
              <a:t>lower</a:t>
            </a:r>
            <a:r>
              <a:rPr lang="en-US" altLang="zh-CN" sz="1600" dirty="0"/>
              <a:t> NCP score obtained, the </a:t>
            </a:r>
            <a:r>
              <a:rPr lang="en-US" altLang="zh-CN" sz="1600" u="sng" dirty="0"/>
              <a:t>better</a:t>
            </a:r>
            <a:r>
              <a:rPr lang="en-US" altLang="zh-CN" sz="1600" dirty="0"/>
              <a:t> effectiveness of the repair tool, which indicates the </a:t>
            </a:r>
            <a:r>
              <a:rPr lang="en-US" altLang="zh-CN" sz="1600" u="sng" dirty="0"/>
              <a:t>better</a:t>
            </a:r>
            <a:r>
              <a:rPr lang="en-US" altLang="zh-CN" sz="1600" dirty="0"/>
              <a:t> performance of the statement selecting strategy deployed in the repair tool</a:t>
            </a:r>
          </a:p>
          <a:p>
            <a:pPr marL="285750" indent="-285750">
              <a:lnSpc>
                <a:spcPct val="150000"/>
              </a:lnSpc>
              <a:buFont typeface="Wingdings" panose="05000000000000000000" pitchFamily="2" charset="2"/>
              <a:buChar char="n"/>
            </a:pPr>
            <a:endParaRPr lang="en-US" altLang="zh-CN" sz="1600" dirty="0">
              <a:cs typeface="+mn-ea"/>
              <a:sym typeface="+mn-lt"/>
            </a:endParaRPr>
          </a:p>
          <a:p>
            <a:pPr marL="285750" indent="-285750">
              <a:lnSpc>
                <a:spcPct val="150000"/>
              </a:lnSpc>
              <a:buFont typeface="Wingdings" panose="05000000000000000000" pitchFamily="2" charset="2"/>
              <a:buChar char="n"/>
            </a:pPr>
            <a:r>
              <a:rPr lang="en-US" altLang="zh-CN" sz="1600" dirty="0">
                <a:cs typeface="+mn-ea"/>
                <a:sym typeface="+mn-lt"/>
              </a:rPr>
              <a:t>Data Collection: 100 independent repair trials for each bug and FL techniques</a:t>
            </a:r>
          </a:p>
        </p:txBody>
      </p:sp>
      <p:grpSp>
        <p:nvGrpSpPr>
          <p:cNvPr id="4" name="组合 3">
            <a:extLst>
              <a:ext uri="{FF2B5EF4-FFF2-40B4-BE49-F238E27FC236}">
                <a16:creationId xmlns:a16="http://schemas.microsoft.com/office/drawing/2014/main" id="{0CFAE977-BD0C-47ED-96DC-F976B9E48292}"/>
              </a:ext>
            </a:extLst>
          </p:cNvPr>
          <p:cNvGrpSpPr/>
          <p:nvPr/>
        </p:nvGrpSpPr>
        <p:grpSpPr>
          <a:xfrm>
            <a:off x="6597659" y="1364193"/>
            <a:ext cx="4812017" cy="394210"/>
            <a:chOff x="5807950" y="1352595"/>
            <a:chExt cx="4812017" cy="394210"/>
          </a:xfrm>
        </p:grpSpPr>
        <p:cxnSp>
          <p:nvCxnSpPr>
            <p:cNvPr id="9" name="直接连接符 8">
              <a:extLst>
                <a:ext uri="{FF2B5EF4-FFF2-40B4-BE49-F238E27FC236}">
                  <a16:creationId xmlns:a16="http://schemas.microsoft.com/office/drawing/2014/main" id="{414C99FD-C192-4CB2-81FC-BD429B158385}"/>
                </a:ext>
              </a:extLst>
            </p:cNvPr>
            <p:cNvCxnSpPr>
              <a:cxnSpLocks/>
            </p:cNvCxnSpPr>
            <p:nvPr/>
          </p:nvCxnSpPr>
          <p:spPr>
            <a:xfrm>
              <a:off x="5807950" y="1714938"/>
              <a:ext cx="42920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18FEF953-AE9E-4C38-8AD2-FA9A018B94F8}"/>
                </a:ext>
              </a:extLst>
            </p:cNvPr>
            <p:cNvSpPr txBox="1"/>
            <p:nvPr/>
          </p:nvSpPr>
          <p:spPr>
            <a:xfrm>
              <a:off x="7975194" y="1352595"/>
              <a:ext cx="2644773" cy="394210"/>
            </a:xfrm>
            <a:prstGeom prst="rect">
              <a:avLst/>
            </a:prstGeom>
            <a:noFill/>
          </p:spPr>
          <p:txBody>
            <a:bodyPr wrap="square" rtlCol="0">
              <a:spAutoFit/>
            </a:bodyPr>
            <a:lstStyle/>
            <a:p>
              <a:pPr>
                <a:lnSpc>
                  <a:spcPct val="120000"/>
                </a:lnSpc>
              </a:pPr>
              <a:r>
                <a:rPr lang="en-US" altLang="zh-CN" b="1" dirty="0">
                  <a:cs typeface="+mn-ea"/>
                  <a:sym typeface="+mn-lt"/>
                </a:rPr>
                <a:t>PATCH DIVERSITY</a:t>
              </a:r>
              <a:endParaRPr lang="zh-CN" altLang="en-US" b="1" dirty="0">
                <a:cs typeface="+mn-ea"/>
                <a:sym typeface="+mn-lt"/>
              </a:endParaRPr>
            </a:p>
          </p:txBody>
        </p:sp>
      </p:grpSp>
      <p:sp>
        <p:nvSpPr>
          <p:cNvPr id="13" name="文本框 12">
            <a:extLst>
              <a:ext uri="{FF2B5EF4-FFF2-40B4-BE49-F238E27FC236}">
                <a16:creationId xmlns:a16="http://schemas.microsoft.com/office/drawing/2014/main" id="{F1F737F0-C64F-422A-9135-C2DA3685FB3B}"/>
              </a:ext>
            </a:extLst>
          </p:cNvPr>
          <p:cNvSpPr txBox="1"/>
          <p:nvPr/>
        </p:nvSpPr>
        <p:spPr>
          <a:xfrm>
            <a:off x="6331529" y="2263199"/>
            <a:ext cx="5731521" cy="2955168"/>
          </a:xfrm>
          <a:prstGeom prst="rect">
            <a:avLst/>
          </a:prstGeom>
          <a:noFill/>
        </p:spPr>
        <p:txBody>
          <a:bodyPr wrap="square" rtlCol="0">
            <a:spAutoFit/>
          </a:bodyPr>
          <a:lstStyle/>
          <a:p>
            <a:pPr marL="285750" indent="-285750">
              <a:lnSpc>
                <a:spcPct val="150000"/>
              </a:lnSpc>
              <a:buClr>
                <a:srgbClr val="1689A0"/>
              </a:buClr>
              <a:buFont typeface="Wingdings" panose="05000000000000000000" pitchFamily="2" charset="2"/>
              <a:buChar char="n"/>
            </a:pPr>
            <a:r>
              <a:rPr lang="en-US" altLang="zh-CN" sz="1600" dirty="0"/>
              <a:t>The number of inequivalent validated patches found in a certain number of independent repair trials</a:t>
            </a:r>
          </a:p>
          <a:p>
            <a:pPr marL="285750" indent="-285750">
              <a:lnSpc>
                <a:spcPct val="150000"/>
              </a:lnSpc>
              <a:buClr>
                <a:srgbClr val="1A9173"/>
              </a:buClr>
              <a:buFont typeface="Wingdings" panose="05000000000000000000" pitchFamily="2" charset="2"/>
              <a:buChar char="n"/>
            </a:pPr>
            <a:endParaRPr lang="en-US" altLang="zh-CN" sz="1400" dirty="0">
              <a:cs typeface="+mn-ea"/>
              <a:sym typeface="+mn-lt"/>
            </a:endParaRPr>
          </a:p>
          <a:p>
            <a:pPr marL="285750" indent="-285750">
              <a:lnSpc>
                <a:spcPct val="150000"/>
              </a:lnSpc>
              <a:buClr>
                <a:srgbClr val="1689A0"/>
              </a:buClr>
              <a:buFont typeface="Wingdings" panose="05000000000000000000" pitchFamily="2" charset="2"/>
              <a:buChar char="n"/>
            </a:pPr>
            <a:r>
              <a:rPr lang="en-US" altLang="zh-CN" sz="1600" dirty="0"/>
              <a:t>we believe that more inequivalent fixes can provide more clue information to assist developers in eliminating bugs</a:t>
            </a:r>
          </a:p>
          <a:p>
            <a:pPr marL="285750" indent="-285750">
              <a:lnSpc>
                <a:spcPct val="150000"/>
              </a:lnSpc>
              <a:buClr>
                <a:srgbClr val="1689A0"/>
              </a:buClr>
              <a:buFont typeface="Wingdings" panose="05000000000000000000" pitchFamily="2" charset="2"/>
              <a:buChar char="n"/>
            </a:pPr>
            <a:endParaRPr lang="en-US" altLang="zh-CN" sz="1600" dirty="0">
              <a:cs typeface="+mn-ea"/>
              <a:sym typeface="+mn-lt"/>
            </a:endParaRPr>
          </a:p>
          <a:p>
            <a:pPr marL="285750" indent="-285750">
              <a:lnSpc>
                <a:spcPct val="150000"/>
              </a:lnSpc>
              <a:buClr>
                <a:srgbClr val="1689A0"/>
              </a:buClr>
              <a:buFont typeface="Wingdings" panose="05000000000000000000" pitchFamily="2" charset="2"/>
              <a:buChar char="n"/>
            </a:pPr>
            <a:r>
              <a:rPr lang="en-US" altLang="zh-CN" sz="1600" dirty="0">
                <a:cs typeface="+mn-ea"/>
                <a:sym typeface="+mn-lt"/>
              </a:rPr>
              <a:t>Data Collection: also collected from the repeated trials for each bug and FL</a:t>
            </a:r>
          </a:p>
        </p:txBody>
      </p:sp>
    </p:spTree>
    <p:custDataLst>
      <p:tags r:id="rId1"/>
    </p:custDataLst>
    <p:extLst>
      <p:ext uri="{BB962C8B-B14F-4D97-AF65-F5344CB8AC3E}">
        <p14:creationId xmlns:p14="http://schemas.microsoft.com/office/powerpoint/2010/main" val="33778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cxnSp>
        <p:nvCxnSpPr>
          <p:cNvPr id="20" name="直接连接符 19"/>
          <p:cNvCxnSpPr>
            <a:cxnSpLocks/>
          </p:cNvCxnSpPr>
          <p:nvPr/>
        </p:nvCxnSpPr>
        <p:spPr>
          <a:xfrm flipV="1">
            <a:off x="684205" y="1726534"/>
            <a:ext cx="9964325"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3. Experimental Setup</a:t>
            </a:r>
          </a:p>
        </p:txBody>
      </p:sp>
      <p:sp>
        <p:nvSpPr>
          <p:cNvPr id="49" name="직사각형 45">
            <a:extLst>
              <a:ext uri="{FF2B5EF4-FFF2-40B4-BE49-F238E27FC236}">
                <a16:creationId xmlns:a16="http://schemas.microsoft.com/office/drawing/2014/main" id="{70537D41-1690-44B4-875B-3E6C18A46109}"/>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cxnSp>
        <p:nvCxnSpPr>
          <p:cNvPr id="51" name="直接连接符 50">
            <a:extLst>
              <a:ext uri="{FF2B5EF4-FFF2-40B4-BE49-F238E27FC236}">
                <a16:creationId xmlns:a16="http://schemas.microsoft.com/office/drawing/2014/main" id="{A40056DF-F026-4052-82B3-E49A13E0BF95}"/>
              </a:ext>
            </a:extLst>
          </p:cNvPr>
          <p:cNvCxnSpPr>
            <a:cxnSpLocks/>
          </p:cNvCxnSpPr>
          <p:nvPr/>
        </p:nvCxnSpPr>
        <p:spPr>
          <a:xfrm>
            <a:off x="684205" y="6842357"/>
            <a:ext cx="9935763" cy="1159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B7857804-E0DB-46C6-82D0-BDD77EEC19A9}"/>
              </a:ext>
            </a:extLst>
          </p:cNvPr>
          <p:cNvPicPr>
            <a:picLocks noChangeAspect="1"/>
          </p:cNvPicPr>
          <p:nvPr/>
        </p:nvPicPr>
        <p:blipFill>
          <a:blip r:embed="rId4"/>
          <a:stretch>
            <a:fillRect/>
          </a:stretch>
        </p:blipFill>
        <p:spPr>
          <a:xfrm>
            <a:off x="645968" y="2199624"/>
            <a:ext cx="10900064" cy="3201509"/>
          </a:xfrm>
          <a:prstGeom prst="rect">
            <a:avLst/>
          </a:prstGeom>
        </p:spPr>
      </p:pic>
      <p:sp>
        <p:nvSpPr>
          <p:cNvPr id="17" name="文本框 16">
            <a:extLst>
              <a:ext uri="{FF2B5EF4-FFF2-40B4-BE49-F238E27FC236}">
                <a16:creationId xmlns:a16="http://schemas.microsoft.com/office/drawing/2014/main" id="{FDCBADC1-306C-4905-8CA5-023A574388F6}"/>
              </a:ext>
            </a:extLst>
          </p:cNvPr>
          <p:cNvSpPr txBox="1"/>
          <p:nvPr/>
        </p:nvSpPr>
        <p:spPr>
          <a:xfrm>
            <a:off x="898527" y="1364193"/>
            <a:ext cx="2644773" cy="394210"/>
          </a:xfrm>
          <a:prstGeom prst="rect">
            <a:avLst/>
          </a:prstGeom>
          <a:noFill/>
        </p:spPr>
        <p:txBody>
          <a:bodyPr wrap="square" rtlCol="0">
            <a:spAutoFit/>
          </a:bodyPr>
          <a:lstStyle/>
          <a:p>
            <a:pPr>
              <a:lnSpc>
                <a:spcPct val="120000"/>
              </a:lnSpc>
            </a:pPr>
            <a:r>
              <a:rPr lang="en-US" altLang="zh-CN" dirty="0">
                <a:cs typeface="+mn-ea"/>
                <a:sym typeface="+mn-lt"/>
              </a:rPr>
              <a:t>OVERVIEW</a:t>
            </a:r>
            <a:endParaRPr lang="zh-CN" altLang="en-US" dirty="0">
              <a:cs typeface="+mn-ea"/>
              <a:sym typeface="+mn-lt"/>
            </a:endParaRPr>
          </a:p>
        </p:txBody>
      </p:sp>
    </p:spTree>
    <p:custDataLst>
      <p:tags r:id="rId1"/>
    </p:custDataLst>
    <p:extLst>
      <p:ext uri="{BB962C8B-B14F-4D97-AF65-F5344CB8AC3E}">
        <p14:creationId xmlns:p14="http://schemas.microsoft.com/office/powerpoint/2010/main" val="57102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cxnSp>
        <p:nvCxnSpPr>
          <p:cNvPr id="20" name="直接连接符 19"/>
          <p:cNvCxnSpPr>
            <a:cxnSpLocks/>
          </p:cNvCxnSpPr>
          <p:nvPr/>
        </p:nvCxnSpPr>
        <p:spPr>
          <a:xfrm>
            <a:off x="684205" y="1758403"/>
            <a:ext cx="518277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3. Experimental Setup</a:t>
            </a:r>
          </a:p>
        </p:txBody>
      </p:sp>
      <p:sp>
        <p:nvSpPr>
          <p:cNvPr id="49" name="직사각형 45">
            <a:extLst>
              <a:ext uri="{FF2B5EF4-FFF2-40B4-BE49-F238E27FC236}">
                <a16:creationId xmlns:a16="http://schemas.microsoft.com/office/drawing/2014/main" id="{70537D41-1690-44B4-875B-3E6C18A46109}"/>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cxnSp>
        <p:nvCxnSpPr>
          <p:cNvPr id="51" name="直接连接符 50">
            <a:extLst>
              <a:ext uri="{FF2B5EF4-FFF2-40B4-BE49-F238E27FC236}">
                <a16:creationId xmlns:a16="http://schemas.microsoft.com/office/drawing/2014/main" id="{A40056DF-F026-4052-82B3-E49A13E0BF95}"/>
              </a:ext>
            </a:extLst>
          </p:cNvPr>
          <p:cNvCxnSpPr>
            <a:cxnSpLocks/>
          </p:cNvCxnSpPr>
          <p:nvPr/>
        </p:nvCxnSpPr>
        <p:spPr>
          <a:xfrm>
            <a:off x="684205" y="6842357"/>
            <a:ext cx="9935763" cy="1159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DCBADC1-306C-4905-8CA5-023A574388F6}"/>
              </a:ext>
            </a:extLst>
          </p:cNvPr>
          <p:cNvSpPr txBox="1"/>
          <p:nvPr/>
        </p:nvSpPr>
        <p:spPr>
          <a:xfrm>
            <a:off x="898527" y="1364193"/>
            <a:ext cx="4411228" cy="394210"/>
          </a:xfrm>
          <a:prstGeom prst="rect">
            <a:avLst/>
          </a:prstGeom>
          <a:noFill/>
        </p:spPr>
        <p:txBody>
          <a:bodyPr wrap="square" rtlCol="0">
            <a:spAutoFit/>
          </a:bodyPr>
          <a:lstStyle/>
          <a:p>
            <a:pPr>
              <a:lnSpc>
                <a:spcPct val="120000"/>
              </a:lnSpc>
            </a:pPr>
            <a:r>
              <a:rPr lang="en-US" altLang="zh-CN" dirty="0">
                <a:cs typeface="+mn-ea"/>
                <a:sym typeface="+mn-lt"/>
              </a:rPr>
              <a:t>REPAIR TOOLS IMPLEMENTATION</a:t>
            </a:r>
            <a:endParaRPr lang="zh-CN" altLang="en-US" dirty="0">
              <a:cs typeface="+mn-ea"/>
              <a:sym typeface="+mn-lt"/>
            </a:endParaRPr>
          </a:p>
        </p:txBody>
      </p:sp>
      <p:grpSp>
        <p:nvGrpSpPr>
          <p:cNvPr id="7" name="组合 6">
            <a:extLst>
              <a:ext uri="{FF2B5EF4-FFF2-40B4-BE49-F238E27FC236}">
                <a16:creationId xmlns:a16="http://schemas.microsoft.com/office/drawing/2014/main" id="{0AE26DDB-5704-4683-81CA-1E29F78FA7E3}"/>
              </a:ext>
            </a:extLst>
          </p:cNvPr>
          <p:cNvGrpSpPr/>
          <p:nvPr/>
        </p:nvGrpSpPr>
        <p:grpSpPr>
          <a:xfrm>
            <a:off x="684205" y="4103274"/>
            <a:ext cx="5197050" cy="394210"/>
            <a:chOff x="684205" y="4103274"/>
            <a:chExt cx="5197050" cy="394210"/>
          </a:xfrm>
        </p:grpSpPr>
        <p:cxnSp>
          <p:nvCxnSpPr>
            <p:cNvPr id="9" name="直接连接符 8">
              <a:extLst>
                <a:ext uri="{FF2B5EF4-FFF2-40B4-BE49-F238E27FC236}">
                  <a16:creationId xmlns:a16="http://schemas.microsoft.com/office/drawing/2014/main" id="{D6614DAE-8063-43A0-8458-0F292D402F82}"/>
                </a:ext>
              </a:extLst>
            </p:cNvPr>
            <p:cNvCxnSpPr>
              <a:cxnSpLocks/>
            </p:cNvCxnSpPr>
            <p:nvPr/>
          </p:nvCxnSpPr>
          <p:spPr>
            <a:xfrm>
              <a:off x="684205" y="4465617"/>
              <a:ext cx="5197050" cy="0"/>
            </a:xfrm>
            <a:prstGeom prst="line">
              <a:avLst/>
            </a:prstGeom>
            <a:ln>
              <a:solidFill>
                <a:srgbClr val="1689A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2CF3D2F-EB9A-47F3-BA1F-2AB051C9D98D}"/>
                </a:ext>
              </a:extLst>
            </p:cNvPr>
            <p:cNvSpPr txBox="1"/>
            <p:nvPr/>
          </p:nvSpPr>
          <p:spPr>
            <a:xfrm>
              <a:off x="898527" y="4103274"/>
              <a:ext cx="4411228" cy="394210"/>
            </a:xfrm>
            <a:prstGeom prst="rect">
              <a:avLst/>
            </a:prstGeom>
            <a:noFill/>
          </p:spPr>
          <p:txBody>
            <a:bodyPr wrap="square" rtlCol="0">
              <a:spAutoFit/>
            </a:bodyPr>
            <a:lstStyle/>
            <a:p>
              <a:pPr>
                <a:lnSpc>
                  <a:spcPct val="120000"/>
                </a:lnSpc>
              </a:pPr>
              <a:r>
                <a:rPr lang="en-US" altLang="zh-CN" dirty="0">
                  <a:solidFill>
                    <a:srgbClr val="1689A0"/>
                  </a:solidFill>
                  <a:cs typeface="+mn-ea"/>
                  <a:sym typeface="+mn-lt"/>
                </a:rPr>
                <a:t>SUBJECT PROGRAMS</a:t>
              </a:r>
              <a:endParaRPr lang="zh-CN" altLang="en-US" dirty="0">
                <a:solidFill>
                  <a:srgbClr val="1689A0"/>
                </a:solidFill>
                <a:cs typeface="+mn-ea"/>
                <a:sym typeface="+mn-lt"/>
              </a:endParaRPr>
            </a:p>
          </p:txBody>
        </p:sp>
      </p:grpSp>
      <p:sp>
        <p:nvSpPr>
          <p:cNvPr id="6" name="文本框 5">
            <a:extLst>
              <a:ext uri="{FF2B5EF4-FFF2-40B4-BE49-F238E27FC236}">
                <a16:creationId xmlns:a16="http://schemas.microsoft.com/office/drawing/2014/main" id="{753EB212-4457-495C-8158-392F2C259071}"/>
              </a:ext>
            </a:extLst>
          </p:cNvPr>
          <p:cNvSpPr txBox="1"/>
          <p:nvPr/>
        </p:nvSpPr>
        <p:spPr>
          <a:xfrm>
            <a:off x="1081200" y="1987254"/>
            <a:ext cx="9268144"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cs typeface="+mn-ea"/>
                <a:sym typeface="+mn-lt"/>
              </a:rPr>
              <a:t>Tool selection: </a:t>
            </a:r>
            <a:r>
              <a:rPr lang="en-US" altLang="zh-CN" dirty="0" err="1">
                <a:cs typeface="+mn-ea"/>
                <a:sym typeface="+mn-lt"/>
              </a:rPr>
              <a:t>RFA</a:t>
            </a:r>
            <a:r>
              <a:rPr lang="en-US" altLang="zh-CN" dirty="0">
                <a:cs typeface="+mn-ea"/>
                <a:sym typeface="+mn-lt"/>
              </a:rPr>
              <a:t>-based tools can be transformed into </a:t>
            </a:r>
            <a:r>
              <a:rPr lang="en-US" altLang="zh-CN" dirty="0" err="1">
                <a:cs typeface="+mn-ea"/>
                <a:sym typeface="+mn-lt"/>
              </a:rPr>
              <a:t>SFA</a:t>
            </a:r>
            <a:r>
              <a:rPr lang="en-US" altLang="zh-CN" dirty="0">
                <a:cs typeface="+mn-ea"/>
                <a:sym typeface="+mn-lt"/>
              </a:rPr>
              <a:t>-based tools, but not vice versa (e.g., </a:t>
            </a:r>
            <a:r>
              <a:rPr lang="en-US" altLang="zh-CN" dirty="0" err="1">
                <a:cs typeface="+mn-ea"/>
                <a:sym typeface="+mn-lt"/>
              </a:rPr>
              <a:t>Genprog</a:t>
            </a:r>
            <a:r>
              <a:rPr lang="en-US" altLang="zh-CN" dirty="0">
                <a:cs typeface="+mn-ea"/>
                <a:sym typeface="+mn-lt"/>
              </a:rPr>
              <a:t>, </a:t>
            </a:r>
            <a:r>
              <a:rPr lang="en-US" altLang="zh-CN" dirty="0" err="1">
                <a:cs typeface="+mn-ea"/>
                <a:sym typeface="+mn-lt"/>
              </a:rPr>
              <a:t>HDRepair</a:t>
            </a:r>
            <a:r>
              <a:rPr lang="en-US" altLang="zh-CN" dirty="0">
                <a:cs typeface="+mn-ea"/>
                <a:sym typeface="+mn-lt"/>
              </a:rPr>
              <a:t>).</a:t>
            </a:r>
          </a:p>
          <a:p>
            <a:pPr marL="285750" indent="-285750">
              <a:buFont typeface="Wingdings" panose="05000000000000000000" pitchFamily="2" charset="2"/>
              <a:buChar char="u"/>
            </a:pPr>
            <a:r>
              <a:rPr lang="en-US" altLang="zh-CN" dirty="0">
                <a:cs typeface="+mn-ea"/>
                <a:sym typeface="+mn-lt"/>
              </a:rPr>
              <a:t>Tool modification:</a:t>
            </a:r>
          </a:p>
          <a:p>
            <a:pPr marL="1257300" lvl="2" indent="-342900">
              <a:buFont typeface="+mj-lt"/>
              <a:buAutoNum type="arabicPeriod"/>
            </a:pPr>
            <a:r>
              <a:rPr lang="en-US" altLang="zh-CN" dirty="0"/>
              <a:t>Suspiciousness conversion</a:t>
            </a:r>
          </a:p>
          <a:p>
            <a:pPr marL="1257300" lvl="2" indent="-342900">
              <a:buFont typeface="+mj-lt"/>
              <a:buAutoNum type="arabicPeriod"/>
            </a:pPr>
            <a:r>
              <a:rPr lang="en-US" altLang="zh-CN" dirty="0"/>
              <a:t>Random selection</a:t>
            </a:r>
          </a:p>
          <a:p>
            <a:pPr marL="1257300" lvl="2" indent="-342900">
              <a:buFont typeface="+mj-lt"/>
              <a:buAutoNum type="arabicPeriod"/>
            </a:pPr>
            <a:r>
              <a:rPr lang="en-US" altLang="zh-CN" dirty="0"/>
              <a:t>Statement removal</a:t>
            </a:r>
            <a:endParaRPr lang="en-US" altLang="zh-CN" dirty="0">
              <a:cs typeface="+mn-ea"/>
              <a:sym typeface="+mn-lt"/>
            </a:endParaRPr>
          </a:p>
        </p:txBody>
      </p:sp>
      <p:sp>
        <p:nvSpPr>
          <p:cNvPr id="16" name="文本框 15">
            <a:extLst>
              <a:ext uri="{FF2B5EF4-FFF2-40B4-BE49-F238E27FC236}">
                <a16:creationId xmlns:a16="http://schemas.microsoft.com/office/drawing/2014/main" id="{BF2AEEA8-46D5-419F-AAE8-152854213D1B}"/>
              </a:ext>
            </a:extLst>
          </p:cNvPr>
          <p:cNvSpPr txBox="1"/>
          <p:nvPr/>
        </p:nvSpPr>
        <p:spPr>
          <a:xfrm>
            <a:off x="1081200" y="4640993"/>
            <a:ext cx="9268144" cy="1477328"/>
          </a:xfrm>
          <a:prstGeom prst="rect">
            <a:avLst/>
          </a:prstGeom>
          <a:noFill/>
        </p:spPr>
        <p:txBody>
          <a:bodyPr wrap="square" rtlCol="0">
            <a:spAutoFit/>
          </a:bodyPr>
          <a:lstStyle/>
          <a:p>
            <a:pPr marL="285750" indent="-285750">
              <a:buClr>
                <a:srgbClr val="1689A0"/>
              </a:buClr>
              <a:buFont typeface="Wingdings" panose="05000000000000000000" pitchFamily="2" charset="2"/>
              <a:buChar char="l"/>
            </a:pPr>
            <a:r>
              <a:rPr lang="en-US" altLang="zh-CN" dirty="0">
                <a:cs typeface="+mn-ea"/>
                <a:sym typeface="+mn-lt"/>
              </a:rPr>
              <a:t>Benchmark: </a:t>
            </a:r>
          </a:p>
          <a:p>
            <a:pPr marL="1200150" lvl="2" indent="-285750">
              <a:buClr>
                <a:srgbClr val="1689A0"/>
              </a:buClr>
              <a:buFont typeface="Wingdings" panose="05000000000000000000" pitchFamily="2" charset="2"/>
              <a:buChar char="Ø"/>
            </a:pPr>
            <a:r>
              <a:rPr lang="en-US" altLang="zh-CN" dirty="0">
                <a:cs typeface="+mn-ea"/>
                <a:sym typeface="+mn-lt"/>
              </a:rPr>
              <a:t>Defects4J</a:t>
            </a:r>
          </a:p>
          <a:p>
            <a:pPr marL="1200150" lvl="2" indent="-285750">
              <a:buClr>
                <a:srgbClr val="1689A0"/>
              </a:buClr>
              <a:buFont typeface="Wingdings" panose="05000000000000000000" pitchFamily="2" charset="2"/>
              <a:buChar char="Ø"/>
            </a:pPr>
            <a:r>
              <a:rPr lang="en-US" altLang="zh-CN" dirty="0">
                <a:cs typeface="+mn-ea"/>
                <a:sym typeface="+mn-lt"/>
              </a:rPr>
              <a:t>For </a:t>
            </a:r>
            <a:r>
              <a:rPr lang="en-US" altLang="zh-CN" dirty="0" err="1">
                <a:cs typeface="+mn-ea"/>
                <a:sym typeface="+mn-lt"/>
              </a:rPr>
              <a:t>Nopol</a:t>
            </a:r>
            <a:r>
              <a:rPr lang="en-US" altLang="zh-CN" dirty="0">
                <a:cs typeface="+mn-ea"/>
                <a:sym typeface="+mn-lt"/>
              </a:rPr>
              <a:t>, </a:t>
            </a:r>
            <a:r>
              <a:rPr lang="en-US" altLang="zh-CN" dirty="0" err="1">
                <a:cs typeface="+mn-ea"/>
                <a:sym typeface="+mn-lt"/>
              </a:rPr>
              <a:t>jMutRepair</a:t>
            </a:r>
            <a:r>
              <a:rPr lang="en-US" altLang="zh-CN" dirty="0">
                <a:cs typeface="+mn-ea"/>
                <a:sym typeface="+mn-lt"/>
              </a:rPr>
              <a:t>, </a:t>
            </a:r>
            <a:r>
              <a:rPr lang="en-US" altLang="zh-CN" dirty="0" err="1">
                <a:cs typeface="+mn-ea"/>
                <a:sym typeface="+mn-lt"/>
              </a:rPr>
              <a:t>jKali</a:t>
            </a:r>
            <a:r>
              <a:rPr lang="en-US" altLang="zh-CN" dirty="0">
                <a:cs typeface="+mn-ea"/>
                <a:sym typeface="+mn-lt"/>
              </a:rPr>
              <a:t> and </a:t>
            </a:r>
            <a:r>
              <a:rPr lang="en-US" altLang="zh-CN" dirty="0" err="1">
                <a:cs typeface="+mn-ea"/>
                <a:sym typeface="+mn-lt"/>
              </a:rPr>
              <a:t>SimFix</a:t>
            </a:r>
            <a:r>
              <a:rPr lang="en-US" altLang="zh-CN" dirty="0">
                <a:cs typeface="+mn-ea"/>
                <a:sym typeface="+mn-lt"/>
              </a:rPr>
              <a:t>, 44, 9, 9, and 7 bugs are selected randomly without any bias from the bugs that can be repaired by each APR tool.</a:t>
            </a:r>
          </a:p>
        </p:txBody>
      </p:sp>
    </p:spTree>
    <p:custDataLst>
      <p:tags r:id="rId1"/>
    </p:custDataLst>
    <p:extLst>
      <p:ext uri="{BB962C8B-B14F-4D97-AF65-F5344CB8AC3E}">
        <p14:creationId xmlns:p14="http://schemas.microsoft.com/office/powerpoint/2010/main" val="349157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a:cxnSpLocks/>
          </p:cNvCxnSpPr>
          <p:nvPr/>
        </p:nvCxnSpPr>
        <p:spPr>
          <a:xfrm>
            <a:off x="684205" y="1758403"/>
            <a:ext cx="518277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lnSpc>
                <a:spcPct val="120000"/>
              </a:lnSpc>
            </a:pPr>
            <a:r>
              <a:rPr lang="en-US" altLang="zh-CN" sz="2800" b="1" dirty="0">
                <a:solidFill>
                  <a:srgbClr val="1689A0"/>
                </a:solidFill>
                <a:latin typeface="+mn-lt"/>
                <a:ea typeface="+mn-ea"/>
                <a:cs typeface="+mn-ea"/>
                <a:sym typeface="+mn-lt"/>
              </a:rPr>
              <a:t>4. </a:t>
            </a:r>
            <a:r>
              <a:rPr lang="en-US" altLang="zh-CN" sz="2800" b="1" dirty="0" err="1">
                <a:solidFill>
                  <a:srgbClr val="1689A0"/>
                </a:solidFill>
                <a:latin typeface="+mn-lt"/>
                <a:ea typeface="+mn-ea"/>
                <a:cs typeface="+mn-ea"/>
                <a:sym typeface="+mn-lt"/>
              </a:rPr>
              <a:t>RQs</a:t>
            </a:r>
            <a:r>
              <a:rPr lang="en-US" altLang="zh-CN" sz="2800" b="1" dirty="0">
                <a:solidFill>
                  <a:srgbClr val="1689A0"/>
                </a:solidFill>
                <a:latin typeface="+mn-lt"/>
                <a:ea typeface="+mn-ea"/>
                <a:cs typeface="+mn-ea"/>
                <a:sym typeface="+mn-lt"/>
              </a:rPr>
              <a:t> and Evaluation</a:t>
            </a:r>
          </a:p>
        </p:txBody>
      </p:sp>
      <p:sp>
        <p:nvSpPr>
          <p:cNvPr id="49" name="직사각형 45">
            <a:extLst>
              <a:ext uri="{FF2B5EF4-FFF2-40B4-BE49-F238E27FC236}">
                <a16:creationId xmlns:a16="http://schemas.microsoft.com/office/drawing/2014/main" id="{70537D41-1690-44B4-875B-3E6C18A46109}"/>
              </a:ext>
            </a:extLst>
          </p:cNvPr>
          <p:cNvSpPr/>
          <p:nvPr/>
        </p:nvSpPr>
        <p:spPr>
          <a:xfrm>
            <a:off x="698488" y="1028700"/>
            <a:ext cx="10820412"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lnSpc>
                <a:spcPct val="120000"/>
              </a:lnSpc>
            </a:pPr>
            <a:endParaRPr lang="ko-KR" altLang="en-US" dirty="0">
              <a:cs typeface="+mn-ea"/>
              <a:sym typeface="+mn-lt"/>
            </a:endParaRPr>
          </a:p>
        </p:txBody>
      </p:sp>
      <p:cxnSp>
        <p:nvCxnSpPr>
          <p:cNvPr id="51" name="直接连接符 50">
            <a:extLst>
              <a:ext uri="{FF2B5EF4-FFF2-40B4-BE49-F238E27FC236}">
                <a16:creationId xmlns:a16="http://schemas.microsoft.com/office/drawing/2014/main" id="{A40056DF-F026-4052-82B3-E49A13E0BF95}"/>
              </a:ext>
            </a:extLst>
          </p:cNvPr>
          <p:cNvCxnSpPr>
            <a:cxnSpLocks/>
          </p:cNvCxnSpPr>
          <p:nvPr/>
        </p:nvCxnSpPr>
        <p:spPr>
          <a:xfrm>
            <a:off x="684205" y="6842357"/>
            <a:ext cx="9935763" cy="1159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DCBADC1-306C-4905-8CA5-023A574388F6}"/>
              </a:ext>
            </a:extLst>
          </p:cNvPr>
          <p:cNvSpPr txBox="1"/>
          <p:nvPr/>
        </p:nvSpPr>
        <p:spPr>
          <a:xfrm>
            <a:off x="898527" y="1364193"/>
            <a:ext cx="4411228" cy="394210"/>
          </a:xfrm>
          <a:prstGeom prst="rect">
            <a:avLst/>
          </a:prstGeom>
          <a:noFill/>
        </p:spPr>
        <p:txBody>
          <a:bodyPr wrap="square" rtlCol="0">
            <a:spAutoFit/>
          </a:bodyPr>
          <a:lstStyle/>
          <a:p>
            <a:pPr>
              <a:lnSpc>
                <a:spcPct val="120000"/>
              </a:lnSpc>
            </a:pPr>
            <a:r>
              <a:rPr lang="en-US" altLang="zh-CN" dirty="0">
                <a:cs typeface="+mn-ea"/>
                <a:sym typeface="+mn-lt"/>
              </a:rPr>
              <a:t>RESEARCH</a:t>
            </a:r>
            <a:r>
              <a:rPr lang="zh-CN" altLang="en-US" dirty="0">
                <a:cs typeface="+mn-ea"/>
                <a:sym typeface="+mn-lt"/>
              </a:rPr>
              <a:t> </a:t>
            </a:r>
            <a:r>
              <a:rPr lang="en-US" altLang="zh-CN" dirty="0">
                <a:cs typeface="+mn-ea"/>
                <a:sym typeface="+mn-lt"/>
              </a:rPr>
              <a:t>QUESTIONS</a:t>
            </a:r>
            <a:endParaRPr lang="zh-CN" altLang="en-US" dirty="0">
              <a:cs typeface="+mn-ea"/>
              <a:sym typeface="+mn-lt"/>
            </a:endParaRPr>
          </a:p>
        </p:txBody>
      </p:sp>
      <p:sp>
        <p:nvSpPr>
          <p:cNvPr id="6" name="文本框 5">
            <a:extLst>
              <a:ext uri="{FF2B5EF4-FFF2-40B4-BE49-F238E27FC236}">
                <a16:creationId xmlns:a16="http://schemas.microsoft.com/office/drawing/2014/main" id="{753EB212-4457-495C-8158-392F2C259071}"/>
              </a:ext>
            </a:extLst>
          </p:cNvPr>
          <p:cNvSpPr txBox="1"/>
          <p:nvPr/>
        </p:nvSpPr>
        <p:spPr>
          <a:xfrm>
            <a:off x="1232903" y="1949624"/>
            <a:ext cx="9268144" cy="1945404"/>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cs typeface="+mn-ea"/>
                <a:sym typeface="+mn-lt"/>
              </a:rPr>
              <a:t>RQ1: Does there exist a statement selecting strategy achieving statistically significantly better performance than the other under the measurement of </a:t>
            </a:r>
            <a:r>
              <a:rPr lang="en-US" altLang="zh-CN" dirty="0">
                <a:solidFill>
                  <a:srgbClr val="C00000"/>
                </a:solidFill>
                <a:cs typeface="+mn-ea"/>
                <a:sym typeface="+mn-lt"/>
              </a:rPr>
              <a:t>NCP metric</a:t>
            </a:r>
            <a:r>
              <a:rPr lang="en-US" altLang="zh-CN" dirty="0">
                <a:cs typeface="+mn-ea"/>
                <a:sym typeface="+mn-lt"/>
              </a:rPr>
              <a:t>?</a:t>
            </a:r>
          </a:p>
          <a:p>
            <a:pPr marL="285750" indent="-285750">
              <a:lnSpc>
                <a:spcPct val="200000"/>
              </a:lnSpc>
              <a:buFont typeface="Wingdings" panose="05000000000000000000" pitchFamily="2" charset="2"/>
              <a:buChar char="u"/>
            </a:pPr>
            <a:r>
              <a:rPr lang="en-US" altLang="zh-CN" dirty="0" err="1">
                <a:cs typeface="+mn-ea"/>
                <a:sym typeface="+mn-lt"/>
              </a:rPr>
              <a:t>RQ</a:t>
            </a:r>
            <a:r>
              <a:rPr lang="en-US" altLang="zh-CN" dirty="0">
                <a:cs typeface="+mn-ea"/>
                <a:sym typeface="+mn-lt"/>
              </a:rPr>
              <a:t> 2: If so, </a:t>
            </a:r>
            <a:r>
              <a:rPr lang="en-US" altLang="zh-CN" dirty="0">
                <a:solidFill>
                  <a:srgbClr val="C00000"/>
                </a:solidFill>
                <a:cs typeface="+mn-ea"/>
                <a:sym typeface="+mn-lt"/>
              </a:rPr>
              <a:t>why</a:t>
            </a:r>
            <a:r>
              <a:rPr lang="en-US" altLang="zh-CN" dirty="0">
                <a:cs typeface="+mn-ea"/>
                <a:sym typeface="+mn-lt"/>
              </a:rPr>
              <a:t> does this strategy achieve better performance than the other?</a:t>
            </a:r>
          </a:p>
          <a:p>
            <a:pPr marL="285750" indent="-285750">
              <a:lnSpc>
                <a:spcPct val="200000"/>
              </a:lnSpc>
              <a:buFont typeface="Wingdings" panose="05000000000000000000" pitchFamily="2" charset="2"/>
              <a:buChar char="u"/>
            </a:pPr>
            <a:r>
              <a:rPr lang="en-US" altLang="zh-CN" dirty="0" err="1">
                <a:cs typeface="+mn-ea"/>
                <a:sym typeface="+mn-lt"/>
              </a:rPr>
              <a:t>RQ</a:t>
            </a:r>
            <a:r>
              <a:rPr lang="en-US" altLang="zh-CN" dirty="0">
                <a:cs typeface="+mn-ea"/>
                <a:sym typeface="+mn-lt"/>
              </a:rPr>
              <a:t> 3: Does </a:t>
            </a:r>
            <a:r>
              <a:rPr lang="en-US" altLang="zh-CN" dirty="0" err="1">
                <a:cs typeface="+mn-ea"/>
                <a:sym typeface="+mn-lt"/>
              </a:rPr>
              <a:t>SFA</a:t>
            </a:r>
            <a:r>
              <a:rPr lang="en-US" altLang="zh-CN" dirty="0">
                <a:cs typeface="+mn-ea"/>
                <a:sym typeface="+mn-lt"/>
              </a:rPr>
              <a:t> outperform </a:t>
            </a:r>
            <a:r>
              <a:rPr lang="en-US" altLang="zh-CN" dirty="0" err="1">
                <a:cs typeface="+mn-ea"/>
                <a:sym typeface="+mn-lt"/>
              </a:rPr>
              <a:t>RFA</a:t>
            </a:r>
            <a:r>
              <a:rPr lang="en-US" altLang="zh-CN" dirty="0">
                <a:cs typeface="+mn-ea"/>
                <a:sym typeface="+mn-lt"/>
              </a:rPr>
              <a:t> in </a:t>
            </a:r>
            <a:r>
              <a:rPr lang="en-US" altLang="zh-CN" dirty="0">
                <a:solidFill>
                  <a:srgbClr val="C00000"/>
                </a:solidFill>
                <a:cs typeface="+mn-ea"/>
                <a:sym typeface="+mn-lt"/>
              </a:rPr>
              <a:t>patch diversity</a:t>
            </a:r>
            <a:r>
              <a:rPr lang="en-US" altLang="zh-CN" dirty="0">
                <a:cs typeface="+mn-ea"/>
                <a:sym typeface="+mn-lt"/>
              </a:rPr>
              <a:t>?</a:t>
            </a:r>
          </a:p>
        </p:txBody>
      </p:sp>
      <p:cxnSp>
        <p:nvCxnSpPr>
          <p:cNvPr id="12" name="直接连接符 11">
            <a:extLst>
              <a:ext uri="{FF2B5EF4-FFF2-40B4-BE49-F238E27FC236}">
                <a16:creationId xmlns:a16="http://schemas.microsoft.com/office/drawing/2014/main" id="{F3CE4D38-EE03-473B-8E96-1171E73B7DBB}"/>
              </a:ext>
            </a:extLst>
          </p:cNvPr>
          <p:cNvCxnSpPr>
            <a:cxnSpLocks/>
          </p:cNvCxnSpPr>
          <p:nvPr/>
        </p:nvCxnSpPr>
        <p:spPr>
          <a:xfrm>
            <a:off x="607579" y="4546731"/>
            <a:ext cx="5182770" cy="0"/>
          </a:xfrm>
          <a:prstGeom prst="line">
            <a:avLst/>
          </a:prstGeom>
          <a:ln>
            <a:solidFill>
              <a:srgbClr val="1689A0"/>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1D39352-C6F4-42C6-ADBC-160FEE9FAB3D}"/>
              </a:ext>
            </a:extLst>
          </p:cNvPr>
          <p:cNvSpPr txBox="1"/>
          <p:nvPr/>
        </p:nvSpPr>
        <p:spPr>
          <a:xfrm>
            <a:off x="1351824" y="4923208"/>
            <a:ext cx="9268144" cy="872034"/>
          </a:xfrm>
          <a:prstGeom prst="rect">
            <a:avLst/>
          </a:prstGeom>
          <a:noFill/>
        </p:spPr>
        <p:txBody>
          <a:bodyPr wrap="square" rtlCol="0">
            <a:spAutoFit/>
          </a:bodyPr>
          <a:lstStyle/>
          <a:p>
            <a:pPr marL="285750" indent="-285750">
              <a:lnSpc>
                <a:spcPct val="150000"/>
              </a:lnSpc>
              <a:buClr>
                <a:srgbClr val="1689A0"/>
              </a:buClr>
              <a:buFont typeface="Wingdings" panose="05000000000000000000" pitchFamily="2" charset="2"/>
              <a:buChar char="p"/>
            </a:pPr>
            <a:r>
              <a:rPr lang="en-US" altLang="zh-CN" dirty="0"/>
              <a:t>Qualitatively: Mann-Whitney-Wilcoxon test</a:t>
            </a:r>
          </a:p>
          <a:p>
            <a:pPr marL="285750" indent="-285750">
              <a:lnSpc>
                <a:spcPct val="150000"/>
              </a:lnSpc>
              <a:buClr>
                <a:srgbClr val="1689A0"/>
              </a:buClr>
              <a:buFont typeface="Wingdings" panose="05000000000000000000" pitchFamily="2" charset="2"/>
              <a:buChar char="p"/>
            </a:pPr>
            <a:r>
              <a:rPr lang="en-US" altLang="zh-CN" dirty="0"/>
              <a:t>Quantitatively: </a:t>
            </a:r>
            <a:r>
              <a:rPr lang="en-US" altLang="zh-CN" dirty="0" err="1"/>
              <a:t>Vargha</a:t>
            </a:r>
            <a:r>
              <a:rPr lang="en-US" altLang="zh-CN" dirty="0"/>
              <a:t>-Delaney A-test</a:t>
            </a:r>
            <a:endParaRPr lang="en-US" altLang="zh-CN" dirty="0">
              <a:cs typeface="+mn-ea"/>
              <a:sym typeface="+mn-lt"/>
            </a:endParaRPr>
          </a:p>
        </p:txBody>
      </p:sp>
      <p:sp>
        <p:nvSpPr>
          <p:cNvPr id="18" name="文本框 17">
            <a:extLst>
              <a:ext uri="{FF2B5EF4-FFF2-40B4-BE49-F238E27FC236}">
                <a16:creationId xmlns:a16="http://schemas.microsoft.com/office/drawing/2014/main" id="{1A6E05A0-ADAC-494E-ADF2-351FBA609EB3}"/>
              </a:ext>
            </a:extLst>
          </p:cNvPr>
          <p:cNvSpPr txBox="1"/>
          <p:nvPr/>
        </p:nvSpPr>
        <p:spPr>
          <a:xfrm>
            <a:off x="790728" y="4161388"/>
            <a:ext cx="4411228" cy="394210"/>
          </a:xfrm>
          <a:prstGeom prst="rect">
            <a:avLst/>
          </a:prstGeom>
          <a:noFill/>
        </p:spPr>
        <p:txBody>
          <a:bodyPr wrap="square" rtlCol="0">
            <a:spAutoFit/>
          </a:bodyPr>
          <a:lstStyle/>
          <a:p>
            <a:pPr>
              <a:lnSpc>
                <a:spcPct val="120000"/>
              </a:lnSpc>
            </a:pPr>
            <a:r>
              <a:rPr lang="en-US" altLang="zh-CN" dirty="0">
                <a:solidFill>
                  <a:srgbClr val="1689A0"/>
                </a:solidFill>
                <a:cs typeface="+mn-ea"/>
                <a:sym typeface="+mn-lt"/>
              </a:rPr>
              <a:t>STATISTICAL TESTS</a:t>
            </a:r>
            <a:endParaRPr lang="zh-CN" altLang="en-US" dirty="0">
              <a:solidFill>
                <a:srgbClr val="1689A0"/>
              </a:solidFill>
              <a:cs typeface="+mn-ea"/>
              <a:sym typeface="+mn-lt"/>
            </a:endParaRPr>
          </a:p>
        </p:txBody>
      </p:sp>
    </p:spTree>
    <p:custDataLst>
      <p:tags r:id="rId1"/>
    </p:custDataLst>
    <p:extLst>
      <p:ext uri="{BB962C8B-B14F-4D97-AF65-F5344CB8AC3E}">
        <p14:creationId xmlns:p14="http://schemas.microsoft.com/office/powerpoint/2010/main" val="3081130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 name="ISLIDE.THEME" val="753274a3-d12c-43a4-9eff-64603729bf8b"/>
</p:tagLst>
</file>

<file path=ppt/tags/tag10.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11.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12.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13.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14.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2.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3.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4.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5.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6.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7.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8.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9.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heme/theme1.xml><?xml version="1.0" encoding="utf-8"?>
<a:theme xmlns:a="http://schemas.openxmlformats.org/drawingml/2006/main" name="主题6">
  <a:themeElements>
    <a:clrScheme name="自定义 3">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sfmn5vuq">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6" id="{831885C9-D3C4-4521-BAE3-C5089662FC01}" vid="{B048F8B0-7CB4-4854-A83B-1C50C440C094}"/>
    </a:ext>
  </a:extLst>
</a:theme>
</file>

<file path=ppt/theme/theme2.xml><?xml version="1.0" encoding="utf-8"?>
<a:theme xmlns:a="http://schemas.openxmlformats.org/drawingml/2006/main" name="1_主题5">
  <a:themeElements>
    <a:clrScheme name="房利美">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sfmn5vuq">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2.xml><?xml version="1.0" encoding="utf-8"?>
<a:themeOverride xmlns:a="http://schemas.openxmlformats.org/drawingml/2006/main">
  <a:clrScheme name="自定义 3">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3.xml><?xml version="1.0" encoding="utf-8"?>
<a:themeOverride xmlns:a="http://schemas.openxmlformats.org/drawingml/2006/main">
  <a:clrScheme name="自定义 3">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483</TotalTime>
  <Words>1515</Words>
  <Application>Microsoft Office PowerPoint</Application>
  <PresentationFormat>宽屏</PresentationFormat>
  <Paragraphs>154</Paragraphs>
  <Slides>16</Slides>
  <Notes>12</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16</vt:i4>
      </vt:variant>
    </vt:vector>
  </HeadingPairs>
  <TitlesOfParts>
    <vt:vector size="26" baseType="lpstr">
      <vt:lpstr>宋体</vt:lpstr>
      <vt:lpstr>Microsoft YaHei</vt:lpstr>
      <vt:lpstr>幼圆</vt:lpstr>
      <vt:lpstr>Arial</vt:lpstr>
      <vt:lpstr>Calibri</vt:lpstr>
      <vt:lpstr>Century Gothic</vt:lpstr>
      <vt:lpstr>Wingdings</vt:lpstr>
      <vt:lpstr>主题6</vt:lpstr>
      <vt:lpstr>1_主题5</vt:lpstr>
      <vt:lpstr>think-cell Slide</vt:lpstr>
      <vt:lpstr>Evaluating the Strategies of Statement Selection in Automated Program Repair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齐 玉华</cp:lastModifiedBy>
  <cp:revision>73</cp:revision>
  <cp:lastPrinted>2018-02-05T16:00:00Z</cp:lastPrinted>
  <dcterms:created xsi:type="dcterms:W3CDTF">2018-02-05T16:00:00Z</dcterms:created>
  <dcterms:modified xsi:type="dcterms:W3CDTF">2018-11-23T05:10:28Z</dcterms:modified>
  <cp:category>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753274a3-d12c-43a4-9eff-64603729bf8b</vt:lpwstr>
  </property>
</Properties>
</file>