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8" r:id="rId4"/>
    <p:sldMasterId id="2147483712" r:id="rId5"/>
    <p:sldMasterId id="2147483726" r:id="rId6"/>
  </p:sldMasterIdLst>
  <p:notesMasterIdLst>
    <p:notesMasterId r:id="rId28"/>
  </p:notesMasterIdLst>
  <p:sldIdLst>
    <p:sldId id="257" r:id="rId7"/>
    <p:sldId id="259" r:id="rId8"/>
    <p:sldId id="260" r:id="rId9"/>
    <p:sldId id="285" r:id="rId10"/>
    <p:sldId id="283" r:id="rId11"/>
    <p:sldId id="286" r:id="rId12"/>
    <p:sldId id="284" r:id="rId13"/>
    <p:sldId id="261" r:id="rId14"/>
    <p:sldId id="269" r:id="rId15"/>
    <p:sldId id="262" r:id="rId16"/>
    <p:sldId id="270" r:id="rId17"/>
    <p:sldId id="272" r:id="rId18"/>
    <p:sldId id="271" r:id="rId19"/>
    <p:sldId id="278" r:id="rId20"/>
    <p:sldId id="277" r:id="rId21"/>
    <p:sldId id="279" r:id="rId22"/>
    <p:sldId id="276" r:id="rId23"/>
    <p:sldId id="280" r:id="rId24"/>
    <p:sldId id="281" r:id="rId25"/>
    <p:sldId id="274"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32" autoAdjust="0"/>
  </p:normalViewPr>
  <p:slideViewPr>
    <p:cSldViewPr snapToGrid="0">
      <p:cViewPr varScale="1">
        <p:scale>
          <a:sx n="73" d="100"/>
          <a:sy n="73" d="100"/>
        </p:scale>
        <p:origin x="-2016"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99405483365548"/>
          <c:y val="0.073702994467466"/>
          <c:w val="0.91213079365958"/>
          <c:h val="0.65642123325535"/>
        </c:manualLayout>
      </c:layout>
      <c:barChart>
        <c:barDir val="col"/>
        <c:grouping val="clustered"/>
        <c:varyColors val="0"/>
        <c:ser>
          <c:idx val="0"/>
          <c:order val="0"/>
          <c:tx>
            <c:strRef>
              <c:f>Sheet1!$B$1</c:f>
              <c:strCache>
                <c:ptCount val="1"/>
                <c:pt idx="0">
                  <c:v>RFC</c:v>
                </c:pt>
              </c:strCache>
            </c:strRef>
          </c:tx>
          <c:spPr>
            <a:solidFill>
              <a:srgbClr val="0070C0"/>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1</c:v>
                </c:pt>
                <c:pt idx="1">
                  <c:v>2</c:v>
                </c:pt>
                <c:pt idx="2">
                  <c:v>4</c:v>
                </c:pt>
                <c:pt idx="3">
                  <c:v>5</c:v>
                </c:pt>
                <c:pt idx="4">
                  <c:v>6</c:v>
                </c:pt>
                <c:pt idx="5">
                  <c:v>7</c:v>
                </c:pt>
                <c:pt idx="6">
                  <c:v>N</c:v>
                </c:pt>
              </c:strCache>
            </c:strRef>
          </c:cat>
          <c:val>
            <c:numRef>
              <c:f>Sheet1!$B$2:$B$8</c:f>
              <c:numCache>
                <c:formatCode>General</c:formatCode>
                <c:ptCount val="7"/>
                <c:pt idx="0">
                  <c:v>25.0</c:v>
                </c:pt>
                <c:pt idx="1">
                  <c:v>1.0</c:v>
                </c:pt>
                <c:pt idx="2">
                  <c:v>1.0</c:v>
                </c:pt>
                <c:pt idx="3">
                  <c:v>1.0</c:v>
                </c:pt>
                <c:pt idx="4">
                  <c:v>1.0</c:v>
                </c:pt>
                <c:pt idx="5">
                  <c:v>1.0</c:v>
                </c:pt>
                <c:pt idx="6">
                  <c:v>5.0</c:v>
                </c:pt>
              </c:numCache>
            </c:numRef>
          </c:val>
          <c:extLst xmlns:c16r2="http://schemas.microsoft.com/office/drawing/2015/06/chart">
            <c:ext xmlns:c16="http://schemas.microsoft.com/office/drawing/2014/chart" uri="{C3380CC4-5D6E-409C-BE32-E72D297353CC}">
              <c16:uniqueId val="{00000000-1B11-417A-A235-174E441166C6}"/>
            </c:ext>
          </c:extLst>
        </c:ser>
        <c:dLbls>
          <c:dLblPos val="outEnd"/>
          <c:showLegendKey val="0"/>
          <c:showVal val="1"/>
          <c:showCatName val="0"/>
          <c:showSerName val="0"/>
          <c:showPercent val="0"/>
          <c:showBubbleSize val="0"/>
        </c:dLbls>
        <c:gapWidth val="150"/>
        <c:overlap val="-90"/>
        <c:axId val="-2121140328"/>
        <c:axId val="-2120495112"/>
      </c:barChart>
      <c:catAx>
        <c:axId val="-2121140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2120495112"/>
        <c:crosses val="autoZero"/>
        <c:auto val="1"/>
        <c:lblAlgn val="ctr"/>
        <c:lblOffset val="100"/>
        <c:noMultiLvlLbl val="0"/>
      </c:catAx>
      <c:valAx>
        <c:axId val="-2120495112"/>
        <c:scaling>
          <c:orientation val="minMax"/>
        </c:scaling>
        <c:delete val="1"/>
        <c:axPos val="l"/>
        <c:numFmt formatCode="General" sourceLinked="1"/>
        <c:majorTickMark val="none"/>
        <c:minorTickMark val="none"/>
        <c:tickLblPos val="nextTo"/>
        <c:crossAx val="-2121140328"/>
        <c:crosses val="autoZero"/>
        <c:crossBetween val="between"/>
      </c:valAx>
      <c:spPr>
        <a:noFill/>
        <a:ln>
          <a:noFill/>
        </a:ln>
        <a:effectLst/>
      </c:spPr>
    </c:plotArea>
    <c:legend>
      <c:legendPos val="t"/>
      <c:layout>
        <c:manualLayout>
          <c:xMode val="edge"/>
          <c:yMode val="edge"/>
          <c:x val="0.421186290894247"/>
          <c:y val="0.84766514680453"/>
          <c:w val="0.151288117430919"/>
          <c:h val="0.0972555945344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36AAD-EC94-44BD-B74A-55594A3FE2C8}" type="datetimeFigureOut">
              <a:rPr lang="zh-CN" altLang="en-US" smtClean="0"/>
              <a:t>18/11/23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97D4D-138F-424F-8BB9-A7B87B5522F5}" type="slidenum">
              <a:rPr lang="zh-CN" altLang="en-US" smtClean="0"/>
              <a:t>‹#›</a:t>
            </a:fld>
            <a:endParaRPr lang="zh-CN" altLang="en-US"/>
          </a:p>
        </p:txBody>
      </p:sp>
    </p:spTree>
    <p:extLst>
      <p:ext uri="{BB962C8B-B14F-4D97-AF65-F5344CB8AC3E}">
        <p14:creationId xmlns:p14="http://schemas.microsoft.com/office/powerpoint/2010/main" val="262117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62ACCC-3A85-4D03-9980-ACE595E1A24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kumimoji="0" lang="zh-CN" altLang="en-US" dirty="0" smtClean="0">
                <a:ea typeface="宋体" charset="0"/>
              </a:rPr>
              <a:t>各位老师好，我是南京大学的陈正钊。我今天报告的题目是基于约束求解的代码查询技术在</a:t>
            </a:r>
            <a:r>
              <a:rPr kumimoji="0" lang="en-US" altLang="zh-CN" dirty="0" smtClean="0">
                <a:ea typeface="宋体" charset="0"/>
              </a:rPr>
              <a:t>StackOverflow</a:t>
            </a:r>
            <a:r>
              <a:rPr kumimoji="0" lang="zh-CN" altLang="en-US" dirty="0" smtClean="0">
                <a:ea typeface="宋体" charset="0"/>
              </a:rPr>
              <a:t>上的实证研究，这个工作是由我和我的师兄姜人和在潘敏学老师、张天老师和李宣东老师的共同指导下完成的。</a:t>
            </a:r>
            <a:endParaRPr kumimoji="0" lang="zh-CN" dirty="0">
              <a:ea typeface="宋体" charset="0"/>
            </a:endParaRPr>
          </a:p>
        </p:txBody>
      </p:sp>
    </p:spTree>
    <p:extLst>
      <p:ext uri="{BB962C8B-B14F-4D97-AF65-F5344CB8AC3E}">
        <p14:creationId xmlns:p14="http://schemas.microsoft.com/office/powerpoint/2010/main" val="3323098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以下是我们的实证研究，实验的目标是</a:t>
            </a:r>
            <a:r>
              <a:rPr lang="zh-CN" altLang="en-US" dirty="0" smtClean="0"/>
              <a:t>为</a:t>
            </a:r>
            <a:r>
              <a:rPr lang="en-US" altLang="zh-CN" dirty="0" smtClean="0"/>
              <a:t>StackOverflow</a:t>
            </a:r>
            <a:r>
              <a:rPr lang="zh-CN" altLang="en-US" dirty="0" smtClean="0"/>
              <a:t>上一类提问提供自动回答的支持，右图是我们实验的大体框架（点击动画）</a:t>
            </a:r>
            <a:r>
              <a:rPr lang="zh-CN" altLang="en-US" sz="1200" kern="1200" dirty="0" smtClean="0">
                <a:solidFill>
                  <a:schemeClr val="tx1"/>
                </a:solidFill>
                <a:effectLst/>
                <a:latin typeface="+mn-lt"/>
                <a:ea typeface="+mn-ea"/>
                <a:cs typeface="+mn-cs"/>
              </a:rPr>
              <a:t>。我们首先要知道在</a:t>
            </a:r>
            <a:r>
              <a:rPr lang="en-US" altLang="zh-CN" sz="1200" kern="1200" dirty="0" smtClean="0">
                <a:solidFill>
                  <a:schemeClr val="tx1"/>
                </a:solidFill>
                <a:effectLst/>
                <a:latin typeface="+mn-lt"/>
                <a:ea typeface="+mn-ea"/>
                <a:cs typeface="+mn-cs"/>
              </a:rPr>
              <a:t>StackOverflow</a:t>
            </a:r>
            <a:r>
              <a:rPr lang="zh-CN" altLang="en-US" sz="1200" kern="1200" dirty="0" smtClean="0">
                <a:solidFill>
                  <a:schemeClr val="tx1"/>
                </a:solidFill>
                <a:effectLst/>
                <a:latin typeface="+mn-lt"/>
                <a:ea typeface="+mn-ea"/>
                <a:cs typeface="+mn-cs"/>
              </a:rPr>
              <a:t>上有多少常见问题能用输入输出实例来进行描述，并且构建这些问题的若干输入输出实例作为测试脚本。对于这些问题，我们还需要在开源代码库中找到相关的代码作为问题的回答，故我们选取了最大的开源代码托管网站</a:t>
            </a:r>
            <a:r>
              <a:rPr lang="en-US" altLang="zh-CN" sz="1200" kern="1200" dirty="0" smtClean="0">
                <a:solidFill>
                  <a:schemeClr val="tx1"/>
                </a:solidFill>
                <a:effectLst/>
                <a:latin typeface="+mn-lt"/>
                <a:ea typeface="+mn-ea"/>
                <a:cs typeface="+mn-cs"/>
              </a:rPr>
              <a:t>GitHub</a:t>
            </a:r>
            <a:r>
              <a:rPr lang="zh-CN" altLang="en-US" sz="1200" kern="1200" dirty="0" smtClean="0">
                <a:solidFill>
                  <a:schemeClr val="tx1"/>
                </a:solidFill>
                <a:effectLst/>
                <a:latin typeface="+mn-lt"/>
                <a:ea typeface="+mn-ea"/>
                <a:cs typeface="+mn-cs"/>
              </a:rPr>
              <a:t>，作为实证研究的代码来源，将其中筛选得到的代码提取并编码为约束形式。最后进行查询实验，统计并分析实验结果，确定基于约束求解的代码查询技术能否为不同的问题查询到可用的正确的代码。</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962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于是我们有了以下四个研究问题来对本文实证研究进行评估。我们从</a:t>
            </a:r>
            <a:r>
              <a:rPr lang="en-US" altLang="zh-CN" sz="1200" kern="1200" dirty="0" smtClean="0">
                <a:solidFill>
                  <a:schemeClr val="tx1"/>
                </a:solidFill>
                <a:effectLst/>
                <a:latin typeface="+mn-lt"/>
                <a:ea typeface="+mn-ea"/>
                <a:cs typeface="+mn-cs"/>
              </a:rPr>
              <a:t>StackOverflow</a:t>
            </a:r>
            <a:r>
              <a:rPr lang="zh-CN" altLang="en-US" sz="1200" kern="1200" dirty="0" smtClean="0">
                <a:solidFill>
                  <a:schemeClr val="tx1"/>
                </a:solidFill>
                <a:effectLst/>
                <a:latin typeface="+mn-lt"/>
                <a:ea typeface="+mn-ea"/>
                <a:cs typeface="+mn-cs"/>
              </a:rPr>
              <a:t>上的问题开始，先对能够用</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实例来描述的问题进行筛选并构建其</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实例，解决第一个研究问题；然后根据问题关键词在</a:t>
            </a:r>
            <a:r>
              <a:rPr lang="en-US" altLang="zh-CN" sz="1200" kern="1200" dirty="0" smtClean="0">
                <a:solidFill>
                  <a:schemeClr val="tx1"/>
                </a:solidFill>
                <a:effectLst/>
                <a:latin typeface="+mn-lt"/>
                <a:ea typeface="+mn-ea"/>
                <a:cs typeface="+mn-cs"/>
              </a:rPr>
              <a:t>GitHub</a:t>
            </a:r>
            <a:r>
              <a:rPr lang="zh-CN" altLang="en-US" sz="1200" kern="1200" dirty="0" smtClean="0">
                <a:solidFill>
                  <a:schemeClr val="tx1"/>
                </a:solidFill>
                <a:effectLst/>
                <a:latin typeface="+mn-lt"/>
                <a:ea typeface="+mn-ea"/>
                <a:cs typeface="+mn-cs"/>
              </a:rPr>
              <a:t>上抓取相关的</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代码，提</a:t>
            </a:r>
            <a:r>
              <a:rPr lang="zh-CN" altLang="en-US" sz="1200" kern="1200" smtClean="0">
                <a:solidFill>
                  <a:schemeClr val="tx1"/>
                </a:solidFill>
                <a:effectLst/>
                <a:latin typeface="+mn-lt"/>
                <a:ea typeface="+mn-ea"/>
                <a:cs typeface="+mn-cs"/>
              </a:rPr>
              <a:t>取其中可复</a:t>
            </a:r>
            <a:r>
              <a:rPr lang="zh-CN" altLang="en-US" sz="1200" kern="1200" dirty="0" smtClean="0">
                <a:solidFill>
                  <a:schemeClr val="tx1"/>
                </a:solidFill>
                <a:effectLst/>
                <a:latin typeface="+mn-lt"/>
                <a:ea typeface="+mn-ea"/>
                <a:cs typeface="+mn-cs"/>
              </a:rPr>
              <a:t>用的代码进行约束转换，构建以约束形式表示的代码库，以使得我们的工具能够应用于实际的问题与代码查询中，解决</a:t>
            </a:r>
            <a:r>
              <a:rPr lang="en-US" altLang="zh-CN" sz="1200" kern="1200" dirty="0" smtClean="0">
                <a:solidFill>
                  <a:schemeClr val="tx1"/>
                </a:solidFill>
                <a:effectLst/>
                <a:latin typeface="+mn-lt"/>
                <a:ea typeface="+mn-ea"/>
                <a:cs typeface="+mn-cs"/>
              </a:rPr>
              <a:t>RQ2</a:t>
            </a:r>
            <a:r>
              <a:rPr lang="zh-CN" altLang="en-US" sz="1200" kern="1200" dirty="0" smtClean="0">
                <a:solidFill>
                  <a:schemeClr val="tx1"/>
                </a:solidFill>
                <a:effectLst/>
                <a:latin typeface="+mn-lt"/>
                <a:ea typeface="+mn-ea"/>
                <a:cs typeface="+mn-cs"/>
              </a:rPr>
              <a:t>；最后，我们需要从查询有效性和查询效率两方面对工具的查询效果进行评估，从而为</a:t>
            </a:r>
            <a:r>
              <a:rPr lang="en-US" altLang="zh-CN" sz="1200" kern="1200" dirty="0" smtClean="0">
                <a:solidFill>
                  <a:schemeClr val="tx1"/>
                </a:solidFill>
                <a:effectLst/>
                <a:latin typeface="+mn-lt"/>
                <a:ea typeface="+mn-ea"/>
                <a:cs typeface="+mn-cs"/>
              </a:rPr>
              <a:t>RQ3</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RQ4</a:t>
            </a:r>
            <a:r>
              <a:rPr lang="zh-CN" altLang="en-US" sz="1200" kern="1200" dirty="0" smtClean="0">
                <a:solidFill>
                  <a:schemeClr val="tx1"/>
                </a:solidFill>
                <a:effectLst/>
                <a:latin typeface="+mn-lt"/>
                <a:ea typeface="+mn-ea"/>
                <a:cs typeface="+mn-cs"/>
              </a:rPr>
              <a:t>给出结论。</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9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首先来看</a:t>
            </a:r>
            <a:r>
              <a:rPr lang="en-US" altLang="zh-CN" sz="1200" kern="1200" dirty="0" smtClean="0">
                <a:solidFill>
                  <a:schemeClr val="tx1"/>
                </a:solidFill>
                <a:effectLst/>
                <a:latin typeface="+mn-lt"/>
                <a:ea typeface="+mn-ea"/>
                <a:cs typeface="+mn-cs"/>
              </a:rPr>
              <a:t>RQ1</a:t>
            </a:r>
            <a:r>
              <a:rPr lang="zh-CN" altLang="en-US" sz="1200" kern="1200" dirty="0" smtClean="0">
                <a:solidFill>
                  <a:schemeClr val="tx1"/>
                </a:solidFill>
                <a:effectLst/>
                <a:latin typeface="+mn-lt"/>
                <a:ea typeface="+mn-ea"/>
                <a:cs typeface="+mn-cs"/>
              </a:rPr>
              <a:t>：</a:t>
            </a:r>
            <a:r>
              <a:rPr lang="en-US" altLang="zh-CN" dirty="0" smtClean="0"/>
              <a:t>StackOverflow</a:t>
            </a:r>
            <a:r>
              <a:rPr lang="zh-CN" altLang="en-US" dirty="0" smtClean="0"/>
              <a:t>上的常见问题中有多少可以使用</a:t>
            </a:r>
            <a:r>
              <a:rPr lang="en-US" altLang="zh-CN" dirty="0" smtClean="0"/>
              <a:t>I/O</a:t>
            </a:r>
            <a:r>
              <a:rPr lang="zh-CN" altLang="en-US" dirty="0" smtClean="0"/>
              <a:t>实例来描述。</a:t>
            </a:r>
            <a:r>
              <a:rPr lang="en-US" altLang="zh-CN" sz="1200" kern="1200" dirty="0" smtClean="0">
                <a:solidFill>
                  <a:schemeClr val="tx1"/>
                </a:solidFill>
                <a:effectLst/>
                <a:latin typeface="+mn-lt"/>
                <a:ea typeface="+mn-ea"/>
                <a:cs typeface="+mn-cs"/>
              </a:rPr>
              <a:t>StackOverflow</a:t>
            </a:r>
            <a:r>
              <a:rPr lang="zh-CN" altLang="en-US" sz="1200" kern="1200" dirty="0" smtClean="0">
                <a:solidFill>
                  <a:schemeClr val="tx1"/>
                </a:solidFill>
                <a:effectLst/>
                <a:latin typeface="+mn-lt"/>
                <a:ea typeface="+mn-ea"/>
                <a:cs typeface="+mn-cs"/>
              </a:rPr>
              <a:t>作为最大的程序问答网站，对问题和回答都有着严格的管理，而对于浏览量和点赞率最高的一些问题来说，它们都可以称为程序员最有可能提出的问题。对于这些问题，若我们的查询工具</a:t>
            </a:r>
            <a:r>
              <a:rPr lang="en-US" altLang="zh-CN" sz="1200" kern="1200" dirty="0" err="1"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能进行回答，就能证明它在实际应用中有相对良好的效果。</a:t>
            </a:r>
          </a:p>
          <a:p>
            <a:r>
              <a:rPr lang="zh-CN" altLang="en-US" sz="1200" kern="1200" dirty="0" smtClean="0">
                <a:solidFill>
                  <a:schemeClr val="tx1"/>
                </a:solidFill>
                <a:effectLst/>
                <a:latin typeface="+mn-lt"/>
                <a:ea typeface="+mn-ea"/>
                <a:cs typeface="+mn-cs"/>
              </a:rPr>
              <a:t>首先需要明确的是，能用</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实例描述的问题必须是与数据处理有关的问题，所对应的也就是能够用代码处理的输入输出实例来体现功能的代码。如问题</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en-US" altLang="zh-CN" dirty="0" smtClean="0"/>
              <a:t>How to get the separate digits of an </a:t>
            </a:r>
            <a:r>
              <a:rPr lang="en-US" altLang="zh-CN" dirty="0" err="1" smtClean="0"/>
              <a:t>int</a:t>
            </a:r>
            <a:r>
              <a:rPr lang="en-US" altLang="zh-CN" dirty="0" smtClean="0"/>
              <a:t> number?</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即给定一个整数来得到它的每一位数字，这个问题可以用多个输入输出实例对来体现其功能；解决这个问题的代码也是对一个数据区域，在这个问题中是对一个</a:t>
            </a:r>
            <a:r>
              <a:rPr lang="en-US" altLang="zh-CN" sz="1200" kern="1200" dirty="0" err="1" smtClean="0">
                <a:solidFill>
                  <a:schemeClr val="tx1"/>
                </a:solidFill>
                <a:effectLst/>
                <a:latin typeface="+mn-lt"/>
                <a:ea typeface="+mn-ea"/>
                <a:cs typeface="+mn-cs"/>
              </a:rPr>
              <a:t>int</a:t>
            </a:r>
            <a:r>
              <a:rPr lang="zh-CN" altLang="en-US" sz="1200" kern="1200" dirty="0" smtClean="0">
                <a:solidFill>
                  <a:schemeClr val="tx1"/>
                </a:solidFill>
                <a:effectLst/>
                <a:latin typeface="+mn-lt"/>
                <a:ea typeface="+mn-ea"/>
                <a:cs typeface="+mn-cs"/>
              </a:rPr>
              <a:t>变量，进行处理的功能性代码，这类代码是可以转换成约束的。而其他的问题有的并不是代码相关的问题，如问题</a:t>
            </a:r>
          </a:p>
          <a:p>
            <a:r>
              <a:rPr lang="en-US" altLang="zh-CN" sz="1200" kern="1200" dirty="0" smtClean="0">
                <a:solidFill>
                  <a:schemeClr val="tx1"/>
                </a:solidFill>
                <a:effectLst/>
                <a:latin typeface="+mn-lt"/>
                <a:ea typeface="+mn-ea"/>
                <a:cs typeface="+mn-cs"/>
              </a:rPr>
              <a:t>-	What is a </a:t>
            </a:r>
            <a:r>
              <a:rPr lang="en-US" altLang="zh-CN" sz="1200" kern="1200" dirty="0" err="1" smtClean="0">
                <a:solidFill>
                  <a:schemeClr val="tx1"/>
                </a:solidFill>
                <a:effectLst/>
                <a:latin typeface="+mn-lt"/>
                <a:ea typeface="+mn-ea"/>
                <a:cs typeface="+mn-cs"/>
              </a:rPr>
              <a:t>NullPointerException</a:t>
            </a:r>
            <a:r>
              <a:rPr lang="en-US" altLang="zh-CN" sz="1200" kern="1200" dirty="0" smtClean="0">
                <a:solidFill>
                  <a:schemeClr val="tx1"/>
                </a:solidFill>
                <a:effectLst/>
                <a:latin typeface="+mn-lt"/>
                <a:ea typeface="+mn-ea"/>
                <a:cs typeface="+mn-cs"/>
              </a:rPr>
              <a:t>, and how do I fix it? </a:t>
            </a:r>
          </a:p>
          <a:p>
            <a:r>
              <a:rPr lang="zh-CN" altLang="en-US" sz="1200" kern="1200" dirty="0" smtClean="0">
                <a:solidFill>
                  <a:schemeClr val="tx1"/>
                </a:solidFill>
                <a:effectLst/>
                <a:latin typeface="+mn-lt"/>
                <a:ea typeface="+mn-ea"/>
                <a:cs typeface="+mn-cs"/>
              </a:rPr>
              <a:t>还有的问题所对应的代码并不能用</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实例对来体现其功能，这些都是我们需要筛选掉的问题。然后为前一类问题构建</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实例作为查询规约。（点击动画）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我们为第一个问题所设计的</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实例规约如表所示，一对圆括号里的内容表示一个</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实例，括号里面用箭头的符号来分隔输入与输出的实例数据，不同实例间用逗号分隔。</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92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最终，我们对带有</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标签的排行最高的前</a:t>
            </a:r>
            <a:r>
              <a:rPr lang="en-US" altLang="zh-CN" sz="1200" kern="1200" dirty="0" smtClean="0">
                <a:solidFill>
                  <a:schemeClr val="tx1"/>
                </a:solidFill>
                <a:effectLst/>
                <a:latin typeface="+mn-lt"/>
                <a:ea typeface="+mn-ea"/>
                <a:cs typeface="+mn-cs"/>
              </a:rPr>
              <a:t>1000</a:t>
            </a:r>
            <a:r>
              <a:rPr lang="zh-CN" altLang="en-US" sz="1200" kern="1200" dirty="0" smtClean="0">
                <a:solidFill>
                  <a:schemeClr val="tx1"/>
                </a:solidFill>
                <a:effectLst/>
                <a:latin typeface="+mn-lt"/>
                <a:ea typeface="+mn-ea"/>
                <a:cs typeface="+mn-cs"/>
              </a:rPr>
              <a:t>个问题进行筛选，得到了</a:t>
            </a:r>
            <a:r>
              <a:rPr lang="en-US" altLang="zh-CN" sz="1200" kern="1200" dirty="0" smtClean="0">
                <a:solidFill>
                  <a:schemeClr val="tx1"/>
                </a:solidFill>
                <a:effectLst/>
                <a:latin typeface="+mn-lt"/>
                <a:ea typeface="+mn-ea"/>
                <a:cs typeface="+mn-cs"/>
              </a:rPr>
              <a:t>88</a:t>
            </a:r>
            <a:r>
              <a:rPr lang="zh-CN" altLang="en-US" sz="1200" kern="1200" dirty="0" smtClean="0">
                <a:solidFill>
                  <a:schemeClr val="tx1"/>
                </a:solidFill>
                <a:effectLst/>
                <a:latin typeface="+mn-lt"/>
                <a:ea typeface="+mn-ea"/>
                <a:cs typeface="+mn-cs"/>
              </a:rPr>
              <a:t>个能用</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实例描述的问题，约占</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，可见这是一个不小的比例。</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（点击动画）对于这</a:t>
            </a:r>
            <a:r>
              <a:rPr lang="en-US" altLang="zh-CN" sz="1200" kern="1200" dirty="0" smtClean="0">
                <a:solidFill>
                  <a:schemeClr val="tx1"/>
                </a:solidFill>
                <a:effectLst/>
                <a:latin typeface="+mn-lt"/>
                <a:ea typeface="+mn-ea"/>
                <a:cs typeface="+mn-cs"/>
              </a:rPr>
              <a:t>88</a:t>
            </a:r>
            <a:r>
              <a:rPr lang="zh-CN" altLang="en-US" sz="1200" kern="1200" dirty="0" smtClean="0">
                <a:solidFill>
                  <a:schemeClr val="tx1"/>
                </a:solidFill>
                <a:effectLst/>
                <a:latin typeface="+mn-lt"/>
                <a:ea typeface="+mn-ea"/>
                <a:cs typeface="+mn-cs"/>
              </a:rPr>
              <a:t>个问题，我们需要分析其中所可能涉及的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调用，将有关处理基本数据类型、</a:t>
            </a:r>
            <a:r>
              <a:rPr lang="en-US" altLang="zh-CN" sz="1200" kern="1200" dirty="0" smtClean="0">
                <a:solidFill>
                  <a:schemeClr val="tx1"/>
                </a:solidFill>
                <a:effectLst/>
                <a:latin typeface="+mn-lt"/>
                <a:ea typeface="+mn-ea"/>
                <a:cs typeface="+mn-cs"/>
              </a:rPr>
              <a:t>String</a:t>
            </a:r>
            <a:r>
              <a:rPr lang="zh-CN" altLang="en-US" sz="1200" kern="1200" dirty="0" smtClean="0">
                <a:solidFill>
                  <a:schemeClr val="tx1"/>
                </a:solidFill>
                <a:effectLst/>
                <a:latin typeface="+mn-lt"/>
                <a:ea typeface="+mn-ea"/>
                <a:cs typeface="+mn-cs"/>
              </a:rPr>
              <a:t>类和</a:t>
            </a:r>
            <a:r>
              <a:rPr lang="en-US" altLang="zh-CN" sz="1200" kern="1200" dirty="0" smtClean="0">
                <a:solidFill>
                  <a:schemeClr val="tx1"/>
                </a:solidFill>
                <a:effectLst/>
                <a:latin typeface="+mn-lt"/>
                <a:ea typeface="+mn-ea"/>
                <a:cs typeface="+mn-cs"/>
              </a:rPr>
              <a:t>Container</a:t>
            </a:r>
            <a:r>
              <a:rPr lang="zh-CN" altLang="en-US" sz="1200" kern="1200" dirty="0" smtClean="0">
                <a:solidFill>
                  <a:schemeClr val="tx1"/>
                </a:solidFill>
                <a:effectLst/>
                <a:latin typeface="+mn-lt"/>
                <a:ea typeface="+mn-ea"/>
                <a:cs typeface="+mn-cs"/>
              </a:rPr>
              <a:t>类数据的问题标记出来，因此对这些问题进行了类型统计，得到的统计结果展示在这个表中，有些问题有可能不止属于一种问题类型。我们工具当前能处理的问题包含前</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类，（点击动画）即</a:t>
            </a:r>
            <a:r>
              <a:rPr lang="zh-CN" altLang="zh-CN" sz="1200" kern="100" dirty="0" smtClean="0">
                <a:effectLst/>
                <a:latin typeface="Times New Roman" panose="02020603050405020304" pitchFamily="18" charset="0"/>
                <a:ea typeface="宋体" panose="02010600030101010101" pitchFamily="2" charset="-122"/>
              </a:rPr>
              <a:t>与处理基本数据类型或其数组</a:t>
            </a:r>
            <a:r>
              <a:rPr lang="zh-CN" altLang="en-US" sz="1200" kern="100" dirty="0" smtClean="0">
                <a:effectLst/>
                <a:latin typeface="Times New Roman" panose="02020603050405020304" pitchFamily="18" charset="0"/>
                <a:ea typeface="宋体" panose="02010600030101010101" pitchFamily="2" charset="-122"/>
              </a:rPr>
              <a:t>、</a:t>
            </a:r>
            <a:r>
              <a:rPr lang="en-US" altLang="zh-CN" sz="1200" kern="100" dirty="0" smtClean="0">
                <a:effectLst/>
                <a:latin typeface="Times New Roman" panose="02020603050405020304" pitchFamily="18" charset="0"/>
                <a:ea typeface="宋体" panose="02010600030101010101" pitchFamily="2" charset="-122"/>
              </a:rPr>
              <a:t>String</a:t>
            </a:r>
            <a:r>
              <a:rPr lang="zh-CN" altLang="en-US" sz="1200" kern="100" dirty="0" smtClean="0">
                <a:effectLst/>
                <a:latin typeface="Times New Roman" panose="02020603050405020304" pitchFamily="18" charset="0"/>
                <a:ea typeface="宋体" panose="02010600030101010101" pitchFamily="2" charset="-122"/>
              </a:rPr>
              <a:t>类、容器类</a:t>
            </a:r>
            <a:r>
              <a:rPr lang="zh-CN" altLang="zh-CN" sz="1200" kern="100" dirty="0" smtClean="0">
                <a:effectLst/>
                <a:latin typeface="Times New Roman" panose="02020603050405020304" pitchFamily="18" charset="0"/>
                <a:ea typeface="宋体" panose="02010600030101010101" pitchFamily="2" charset="-122"/>
              </a:rPr>
              <a:t>相关</a:t>
            </a:r>
            <a:r>
              <a:rPr lang="zh-CN" altLang="en-US" sz="1200" kern="100" dirty="0" smtClean="0">
                <a:effectLst/>
                <a:latin typeface="Times New Roman" panose="02020603050405020304" pitchFamily="18" charset="0"/>
                <a:ea typeface="宋体" panose="02010600030101010101" pitchFamily="2" charset="-122"/>
              </a:rPr>
              <a:t>的问题。</a:t>
            </a:r>
            <a:endParaRPr lang="zh-CN" altLang="zh-CN" sz="1200" kern="100" dirty="0" smtClean="0">
              <a:effectLst/>
              <a:latin typeface="Times New Roman" panose="02020603050405020304" pitchFamily="18" charset="0"/>
              <a:ea typeface="宋体" panose="02010600030101010101" pitchFamily="2" charset="-122"/>
            </a:endParaRPr>
          </a:p>
          <a:p>
            <a:endParaRPr lang="zh-CN" alt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413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对于第二个研究问题：</a:t>
            </a:r>
            <a:r>
              <a:rPr lang="en-US" altLang="zh-CN" dirty="0" smtClean="0"/>
              <a:t>GitHub</a:t>
            </a:r>
            <a:r>
              <a:rPr lang="zh-CN" altLang="en-US" dirty="0" smtClean="0"/>
              <a:t>上有多少与这些问题相关的代码可以被提取和编码？由于</a:t>
            </a:r>
            <a:r>
              <a:rPr lang="en-US" altLang="zh-CN" sz="1200" kern="1200" dirty="0" smtClean="0">
                <a:solidFill>
                  <a:schemeClr val="tx1"/>
                </a:solidFill>
                <a:effectLst/>
                <a:latin typeface="+mn-lt"/>
                <a:ea typeface="+mn-ea"/>
                <a:cs typeface="+mn-cs"/>
              </a:rPr>
              <a:t>GitHub</a:t>
            </a:r>
            <a:r>
              <a:rPr lang="zh-CN" altLang="en-US" sz="1200" kern="1200" dirty="0" smtClean="0">
                <a:solidFill>
                  <a:schemeClr val="tx1"/>
                </a:solidFill>
                <a:effectLst/>
                <a:latin typeface="+mn-lt"/>
                <a:ea typeface="+mn-ea"/>
                <a:cs typeface="+mn-cs"/>
              </a:rPr>
              <a:t>上有数以百万计的代码，我们的工具和实验目前还无法将所有代码囊括其中，因此我们选择了一个较为折中的方法：根据所筛选的问题获得问题的关键词，然后在</a:t>
            </a:r>
            <a:r>
              <a:rPr lang="en-US" altLang="zh-CN" sz="1200" kern="1200" dirty="0" smtClean="0">
                <a:solidFill>
                  <a:schemeClr val="tx1"/>
                </a:solidFill>
                <a:effectLst/>
                <a:latin typeface="+mn-lt"/>
                <a:ea typeface="+mn-ea"/>
                <a:cs typeface="+mn-cs"/>
              </a:rPr>
              <a:t>GitHub</a:t>
            </a:r>
            <a:r>
              <a:rPr lang="zh-CN" altLang="en-US" sz="1200" kern="1200" dirty="0" smtClean="0">
                <a:solidFill>
                  <a:schemeClr val="tx1"/>
                </a:solidFill>
                <a:effectLst/>
                <a:latin typeface="+mn-lt"/>
                <a:ea typeface="+mn-ea"/>
                <a:cs typeface="+mn-cs"/>
              </a:rPr>
              <a:t>上用这些关键词抓取开源项目，对于找到的项目，将整个项目的所有代码都加入到代码库中。</a:t>
            </a:r>
          </a:p>
          <a:p>
            <a:r>
              <a:rPr lang="zh-CN" altLang="en-US" sz="1200" kern="1200" dirty="0" smtClean="0">
                <a:solidFill>
                  <a:schemeClr val="tx1"/>
                </a:solidFill>
                <a:effectLst/>
                <a:latin typeface="+mn-lt"/>
                <a:ea typeface="+mn-ea"/>
                <a:cs typeface="+mn-cs"/>
              </a:rPr>
              <a:t>对于所抓取的代码，我们还需要进一步的筛选。首先，我们所需要的是已经封装好的有参数和返回值的</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方法，其次这些方法还需要满足以下三个条件：（</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）不能是抽象方法或本地方法；（</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）不能以</a:t>
            </a:r>
            <a:r>
              <a:rPr lang="en-US" altLang="zh-CN" sz="1200" kern="1200" dirty="0" smtClean="0">
                <a:solidFill>
                  <a:schemeClr val="tx1"/>
                </a:solidFill>
                <a:effectLst/>
                <a:latin typeface="+mn-lt"/>
                <a:ea typeface="+mn-ea"/>
                <a:cs typeface="+mn-cs"/>
              </a:rPr>
              <a:t>main/set/get/test</a:t>
            </a:r>
            <a:r>
              <a:rPr lang="zh-CN" altLang="en-US" sz="1200" kern="1200" dirty="0" smtClean="0">
                <a:solidFill>
                  <a:schemeClr val="tx1"/>
                </a:solidFill>
                <a:effectLst/>
                <a:latin typeface="+mn-lt"/>
                <a:ea typeface="+mn-ea"/>
                <a:cs typeface="+mn-cs"/>
              </a:rPr>
              <a:t>开头；（</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）方法所涉及的变量类型只能为基本数据类型及其数组、</a:t>
            </a:r>
            <a:r>
              <a:rPr lang="en-US" altLang="zh-CN" sz="1200" kern="1200" dirty="0" smtClean="0">
                <a:solidFill>
                  <a:schemeClr val="tx1"/>
                </a:solidFill>
                <a:effectLst/>
                <a:latin typeface="+mn-lt"/>
                <a:ea typeface="+mn-ea"/>
                <a:cs typeface="+mn-cs"/>
              </a:rPr>
              <a:t>String</a:t>
            </a:r>
            <a:r>
              <a:rPr lang="zh-CN" altLang="en-US" sz="1200" kern="1200" dirty="0" smtClean="0">
                <a:solidFill>
                  <a:schemeClr val="tx1"/>
                </a:solidFill>
                <a:effectLst/>
                <a:latin typeface="+mn-lt"/>
                <a:ea typeface="+mn-ea"/>
                <a:cs typeface="+mn-cs"/>
              </a:rPr>
              <a:t>类或容器类。</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812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在实际的操作中，我们希望构建一个有一定规模的代码库来进行查询实验，并且希望所构建的代码库中存在能解决这些问题的代码。于是我们利用</a:t>
            </a:r>
            <a:r>
              <a:rPr lang="en-US" altLang="zh-CN" sz="1200" kern="1200" dirty="0" smtClean="0">
                <a:solidFill>
                  <a:schemeClr val="tx1"/>
                </a:solidFill>
                <a:effectLst/>
                <a:latin typeface="+mn-lt"/>
                <a:ea typeface="+mn-ea"/>
                <a:cs typeface="+mn-cs"/>
              </a:rPr>
              <a:t>GitHub</a:t>
            </a:r>
            <a:r>
              <a:rPr lang="zh-CN" altLang="en-US" sz="1200" kern="1200" dirty="0" smtClean="0">
                <a:solidFill>
                  <a:schemeClr val="tx1"/>
                </a:solidFill>
                <a:effectLst/>
                <a:latin typeface="+mn-lt"/>
                <a:ea typeface="+mn-ea"/>
                <a:cs typeface="+mn-cs"/>
              </a:rPr>
              <a:t>提供的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根据问题的关键词来抓取代码，但即便仅根据关键词搜到的开源项目仍然很多，代码量更是一个十分大的数量级，因此我们规定了如下的筛选规则（点击动画）在侧边栏中可以看到一些选项（点击动画）：我们筛选项目描述与关键词匹配度最高的前</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个项目，（点击动画）以及项目代码文本与关键词匹配度最高的前</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个项目作为要抓取的项目。</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47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zh-CN" altLang="zh-CN" sz="1200" kern="1200" dirty="0" smtClean="0">
                <a:solidFill>
                  <a:schemeClr val="tx1"/>
                </a:solidFill>
                <a:effectLst/>
                <a:latin typeface="+mn-lt"/>
                <a:ea typeface="+mn-ea"/>
                <a:cs typeface="+mn-cs"/>
              </a:rPr>
              <a:t>最终，</a:t>
            </a: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从总共</a:t>
            </a:r>
            <a:r>
              <a:rPr lang="en-US" altLang="zh-CN" sz="1200" kern="1200" dirty="0" smtClean="0">
                <a:solidFill>
                  <a:schemeClr val="tx1"/>
                </a:solidFill>
                <a:effectLst/>
                <a:latin typeface="+mn-lt"/>
                <a:ea typeface="+mn-ea"/>
                <a:cs typeface="+mn-cs"/>
              </a:rPr>
              <a:t>333</a:t>
            </a:r>
            <a:r>
              <a:rPr lang="zh-CN" altLang="zh-CN" sz="1200" kern="1200" dirty="0" smtClean="0">
                <a:solidFill>
                  <a:schemeClr val="tx1"/>
                </a:solidFill>
                <a:effectLst/>
                <a:latin typeface="+mn-lt"/>
                <a:ea typeface="+mn-ea"/>
                <a:cs typeface="+mn-cs"/>
              </a:rPr>
              <a:t>个项目中的</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万多个</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方法里面，将其中</a:t>
            </a:r>
            <a:r>
              <a:rPr lang="en-US" altLang="zh-CN" sz="1200" kern="1200" dirty="0" smtClean="0">
                <a:solidFill>
                  <a:schemeClr val="tx1"/>
                </a:solidFill>
                <a:effectLst/>
                <a:latin typeface="+mn-lt"/>
                <a:ea typeface="+mn-ea"/>
                <a:cs typeface="+mn-cs"/>
              </a:rPr>
              <a:t>1226</a:t>
            </a:r>
            <a:r>
              <a:rPr lang="zh-CN" altLang="zh-CN" sz="1200" kern="1200" dirty="0" smtClean="0">
                <a:solidFill>
                  <a:schemeClr val="tx1"/>
                </a:solidFill>
                <a:effectLst/>
                <a:latin typeface="+mn-lt"/>
                <a:ea typeface="+mn-ea"/>
                <a:cs typeface="+mn-cs"/>
              </a:rPr>
              <a:t>个符合要求的方法筛选出来并转换成约束形式，并构建了一个</a:t>
            </a:r>
            <a:r>
              <a:rPr lang="zh-CN" altLang="en-US" sz="1200" kern="1200" dirty="0" smtClean="0">
                <a:solidFill>
                  <a:schemeClr val="tx1"/>
                </a:solidFill>
                <a:effectLst/>
                <a:latin typeface="+mn-lt"/>
                <a:ea typeface="+mn-ea"/>
                <a:cs typeface="+mn-cs"/>
              </a:rPr>
              <a:t>有一定</a:t>
            </a:r>
            <a:r>
              <a:rPr lang="zh-CN" altLang="zh-CN" sz="1200" kern="1200" dirty="0" smtClean="0">
                <a:solidFill>
                  <a:schemeClr val="tx1"/>
                </a:solidFill>
                <a:effectLst/>
                <a:latin typeface="+mn-lt"/>
                <a:ea typeface="+mn-ea"/>
                <a:cs typeface="+mn-cs"/>
              </a:rPr>
              <a:t>规模的代码库，根据经验可以认为其中包含了能解决问题的代码，并且也包含了更多的与问题无关的实现其他功能的代码，这个代码库可以看做为现实中代码查询环境的模拟。</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45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我们将从有效性和效率两个方面分别做分析统计以解答研究问题。</a:t>
            </a:r>
            <a:r>
              <a:rPr lang="zh-CN" altLang="zh-CN" sz="1200" kern="1200" dirty="0" smtClean="0">
                <a:solidFill>
                  <a:schemeClr val="tx1"/>
                </a:solidFill>
                <a:effectLst/>
                <a:latin typeface="+mn-lt"/>
                <a:ea typeface="+mn-ea"/>
                <a:cs typeface="+mn-cs"/>
              </a:rPr>
              <a:t>下面先对有效性进行阐述</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在查询实验中，我们为每个问题都设计了</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组</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实例作为查询脚本输入，这</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组实例应当都是较为简单但具有代表性的，能够尽可能地覆盖所需代码处理不同数据时的处理情况。我们对所查询到的代码按照</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组</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实例的处理结果分成了</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类：疑似正确（</a:t>
            </a:r>
            <a:r>
              <a:rPr lang="en-US" altLang="zh-CN" sz="1200" kern="1200" dirty="0" smtClean="0">
                <a:solidFill>
                  <a:schemeClr val="tx1"/>
                </a:solidFill>
                <a:effectLst/>
                <a:latin typeface="+mn-lt"/>
                <a:ea typeface="+mn-ea"/>
                <a:cs typeface="+mn-cs"/>
              </a:rPr>
              <a:t>likely</a:t>
            </a:r>
            <a:r>
              <a:rPr lang="zh-CN" altLang="en-US" sz="1200" kern="1200" dirty="0" smtClean="0">
                <a:solidFill>
                  <a:schemeClr val="tx1"/>
                </a:solidFill>
                <a:effectLst/>
                <a:latin typeface="+mn-lt"/>
                <a:ea typeface="+mn-ea"/>
                <a:cs typeface="+mn-cs"/>
              </a:rPr>
              <a:t>）、实例正确（</a:t>
            </a:r>
            <a:r>
              <a:rPr lang="en-US" altLang="zh-CN" sz="1200" kern="1200" dirty="0" smtClean="0">
                <a:solidFill>
                  <a:schemeClr val="tx1"/>
                </a:solidFill>
                <a:effectLst/>
                <a:latin typeface="+mn-lt"/>
                <a:ea typeface="+mn-ea"/>
                <a:cs typeface="+mn-cs"/>
              </a:rPr>
              <a:t>valid</a:t>
            </a:r>
            <a:r>
              <a:rPr lang="zh-CN" altLang="en-US" sz="1200" kern="1200" dirty="0" smtClean="0">
                <a:solidFill>
                  <a:schemeClr val="tx1"/>
                </a:solidFill>
                <a:effectLst/>
                <a:latin typeface="+mn-lt"/>
                <a:ea typeface="+mn-ea"/>
                <a:cs typeface="+mn-cs"/>
              </a:rPr>
              <a:t>）和证实正确（</a:t>
            </a:r>
            <a:r>
              <a:rPr lang="en-US" altLang="zh-CN" sz="1200" kern="1200" dirty="0" smtClean="0">
                <a:solidFill>
                  <a:schemeClr val="tx1"/>
                </a:solidFill>
                <a:effectLst/>
                <a:latin typeface="+mn-lt"/>
                <a:ea typeface="+mn-ea"/>
                <a:cs typeface="+mn-cs"/>
              </a:rPr>
              <a:t>correct</a:t>
            </a:r>
            <a:r>
              <a:rPr lang="zh-CN" altLang="en-US" sz="1200" kern="1200" dirty="0" smtClean="0">
                <a:solidFill>
                  <a:schemeClr val="tx1"/>
                </a:solidFill>
                <a:effectLst/>
                <a:latin typeface="+mn-lt"/>
                <a:ea typeface="+mn-ea"/>
                <a:cs typeface="+mn-cs"/>
              </a:rPr>
              <a:t>）。疑似正确是指代码能够完成</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实例中一部分的输入输出转换，正确度小于</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；实例正确是指代码能够完成全部</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实例的输入输出转换，证实正确是指代码确实是问题所需的代码，这两个的正确度都为</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，且最后一个需要进行人工检验。</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另外我们引入了</a:t>
            </a:r>
            <a:r>
              <a:rPr lang="en-US" altLang="zh-CN" sz="1200" kern="1200" dirty="0" smtClean="0">
                <a:solidFill>
                  <a:schemeClr val="tx1"/>
                </a:solidFill>
                <a:effectLst/>
                <a:latin typeface="+mn-lt"/>
                <a:ea typeface="+mn-ea"/>
                <a:cs typeface="+mn-cs"/>
              </a:rPr>
              <a:t>RFC</a:t>
            </a:r>
            <a:r>
              <a:rPr lang="zh-CN" altLang="en-US" sz="1200" kern="1200" dirty="0" smtClean="0">
                <a:solidFill>
                  <a:schemeClr val="tx1"/>
                </a:solidFill>
                <a:effectLst/>
                <a:latin typeface="+mn-lt"/>
                <a:ea typeface="+mn-ea"/>
                <a:cs typeface="+mn-cs"/>
              </a:rPr>
              <a:t>的概念对实验效果进行评估。</a:t>
            </a:r>
            <a:r>
              <a:rPr lang="en-US" altLang="zh-CN" sz="1200" kern="1200" dirty="0" smtClean="0">
                <a:solidFill>
                  <a:schemeClr val="tx1"/>
                </a:solidFill>
                <a:effectLst/>
                <a:latin typeface="+mn-lt"/>
                <a:ea typeface="+mn-ea"/>
                <a:cs typeface="+mn-cs"/>
              </a:rPr>
              <a:t>RFC</a:t>
            </a:r>
            <a:r>
              <a:rPr lang="zh-CN" altLang="en-US" sz="1200" kern="1200" dirty="0" smtClean="0">
                <a:solidFill>
                  <a:schemeClr val="tx1"/>
                </a:solidFill>
                <a:effectLst/>
                <a:latin typeface="+mn-lt"/>
                <a:ea typeface="+mn-ea"/>
                <a:cs typeface="+mn-cs"/>
              </a:rPr>
              <a:t>是</a:t>
            </a:r>
            <a:r>
              <a:rPr lang="en-US" altLang="zh-CN" dirty="0" smtClean="0"/>
              <a:t>Rank of First Correct</a:t>
            </a:r>
            <a:r>
              <a:rPr lang="zh-CN" altLang="en-US" dirty="0" smtClean="0"/>
              <a:t>，即第一个证实正确的代码在查询结果中的排名。</a:t>
            </a:r>
            <a:r>
              <a:rPr lang="en-US" altLang="zh-CN" dirty="0" smtClean="0"/>
              <a:t>RFC</a:t>
            </a:r>
            <a:r>
              <a:rPr lang="zh-CN" altLang="en-US" dirty="0" smtClean="0"/>
              <a:t>越高，查询结果越好。</a:t>
            </a:r>
            <a:endParaRPr lang="en-US" altLang="zh-CN"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8079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这个表记录了我们</a:t>
            </a:r>
            <a:r>
              <a:rPr lang="en-US" altLang="zh-CN" sz="1200" kern="1200" dirty="0" smtClean="0">
                <a:solidFill>
                  <a:schemeClr val="tx1"/>
                </a:solidFill>
                <a:effectLst/>
                <a:latin typeface="+mn-lt"/>
                <a:ea typeface="+mn-ea"/>
                <a:cs typeface="+mn-cs"/>
              </a:rPr>
              <a:t>35</a:t>
            </a:r>
            <a:r>
              <a:rPr lang="zh-CN" altLang="en-US" sz="1200" kern="1200" dirty="0" smtClean="0">
                <a:solidFill>
                  <a:schemeClr val="tx1"/>
                </a:solidFill>
                <a:effectLst/>
                <a:latin typeface="+mn-lt"/>
                <a:ea typeface="+mn-ea"/>
                <a:cs typeface="+mn-cs"/>
              </a:rPr>
              <a:t>个查询问题的实验数据</a:t>
            </a:r>
            <a:r>
              <a:rPr lang="en-US" altLang="zh-CN" sz="1200" kern="120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第一列是编号，第二列是问题描述，第三列是疑似正确数，第四列是实例正确数，第</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列是</a:t>
            </a:r>
            <a:r>
              <a:rPr lang="en-US" altLang="zh-CN" sz="1200" kern="1200" dirty="0" smtClean="0">
                <a:solidFill>
                  <a:schemeClr val="tx1"/>
                </a:solidFill>
                <a:effectLst/>
                <a:latin typeface="+mn-lt"/>
                <a:ea typeface="+mn-ea"/>
                <a:cs typeface="+mn-cs"/>
              </a:rPr>
              <a:t>RFC</a:t>
            </a:r>
            <a:r>
              <a:rPr lang="zh-CN" altLang="en-US" sz="1200" kern="1200" dirty="0" smtClean="0">
                <a:solidFill>
                  <a:schemeClr val="tx1"/>
                </a:solidFill>
                <a:effectLst/>
                <a:latin typeface="+mn-lt"/>
                <a:ea typeface="+mn-ea"/>
                <a:cs typeface="+mn-cs"/>
              </a:rPr>
              <a:t>。实验结果表明，</a:t>
            </a:r>
            <a:r>
              <a:rPr lang="en-US" altLang="zh-CN" sz="1200" kern="1200" dirty="0" err="1"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个查询找到了有效的方法，其中很多查询有</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个以上的有效方法。在右边这个图</a:t>
            </a:r>
            <a:r>
              <a:rPr lang="zh-CN" altLang="en-US" sz="1200" kern="1200" smtClean="0">
                <a:solidFill>
                  <a:schemeClr val="tx1"/>
                </a:solidFill>
                <a:effectLst/>
                <a:latin typeface="+mn-lt"/>
                <a:ea typeface="+mn-ea"/>
                <a:cs typeface="+mn-cs"/>
              </a:rPr>
              <a:t>中，可以看到</a:t>
            </a:r>
            <a:r>
              <a:rPr lang="en-US" altLang="zh-CN" sz="1200" kern="1200" dirty="0" smtClean="0">
                <a:solidFill>
                  <a:schemeClr val="tx1"/>
                </a:solidFill>
                <a:effectLst/>
                <a:latin typeface="+mn-lt"/>
                <a:ea typeface="+mn-ea"/>
                <a:cs typeface="+mn-cs"/>
              </a:rPr>
              <a:t>RFC</a:t>
            </a:r>
            <a:r>
              <a:rPr lang="zh-CN" altLang="en-US" sz="1200" kern="1200" dirty="0" smtClean="0">
                <a:solidFill>
                  <a:schemeClr val="tx1"/>
                </a:solidFill>
                <a:effectLst/>
                <a:latin typeface="+mn-lt"/>
                <a:ea typeface="+mn-ea"/>
                <a:cs typeface="+mn-cs"/>
              </a:rPr>
              <a:t>的统计，在</a:t>
            </a:r>
            <a:r>
              <a:rPr lang="en-US" altLang="zh-CN" sz="1200" kern="1200" dirty="0" smtClean="0">
                <a:solidFill>
                  <a:schemeClr val="tx1"/>
                </a:solidFill>
                <a:effectLst/>
                <a:latin typeface="+mn-lt"/>
                <a:ea typeface="+mn-ea"/>
                <a:cs typeface="+mn-cs"/>
              </a:rPr>
              <a:t>25</a:t>
            </a:r>
            <a:r>
              <a:rPr lang="zh-CN" altLang="en-US" sz="1200" kern="1200" dirty="0" smtClean="0">
                <a:solidFill>
                  <a:schemeClr val="tx1"/>
                </a:solidFill>
                <a:effectLst/>
                <a:latin typeface="+mn-lt"/>
                <a:ea typeface="+mn-ea"/>
                <a:cs typeface="+mn-cs"/>
              </a:rPr>
              <a:t>个查询中，证实正确的结果排名为第一。我们挑</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个查询问题来看，（点击动画）这</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个的</a:t>
            </a:r>
            <a:r>
              <a:rPr lang="en-US" altLang="zh-CN" sz="1200" kern="1200" dirty="0" smtClean="0">
                <a:solidFill>
                  <a:schemeClr val="tx1"/>
                </a:solidFill>
                <a:effectLst/>
                <a:latin typeface="+mn-lt"/>
                <a:ea typeface="+mn-ea"/>
                <a:cs typeface="+mn-cs"/>
              </a:rPr>
              <a:t>RFC</a:t>
            </a:r>
            <a:r>
              <a:rPr lang="zh-CN" altLang="en-US" sz="1200" kern="1200" dirty="0" smtClean="0">
                <a:solidFill>
                  <a:schemeClr val="tx1"/>
                </a:solidFill>
                <a:effectLst/>
                <a:latin typeface="+mn-lt"/>
                <a:ea typeface="+mn-ea"/>
                <a:cs typeface="+mn-cs"/>
              </a:rPr>
              <a:t>都为</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，在查找计算字符串中某个字符出现次数的方法时，</a:t>
            </a:r>
            <a:r>
              <a:rPr lang="en-US" altLang="zh-CN" sz="1200" kern="1200" dirty="0" err="1"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找到了</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个可能的结果，其中</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个是实例正确和证实正确的。在从数组中删除对象的代码的搜索中，尽管</a:t>
            </a:r>
            <a:r>
              <a:rPr lang="en-US" altLang="zh-CN" sz="1200" kern="1200" dirty="0" err="1"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没有找到实例正确的结果，但是正确度最高的结果实际上是证实正确的。对于前面的</a:t>
            </a:r>
            <a:r>
              <a:rPr lang="en-US" altLang="zh-CN" sz="1200" kern="1200" dirty="0" smtClean="0">
                <a:solidFill>
                  <a:schemeClr val="tx1"/>
                </a:solidFill>
                <a:effectLst/>
                <a:latin typeface="+mn-lt"/>
                <a:ea typeface="+mn-ea"/>
                <a:cs typeface="+mn-cs"/>
              </a:rPr>
              <a:t>Motivating Example</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找到</a:t>
            </a:r>
            <a:r>
              <a:rPr lang="en-US" altLang="zh-CN" sz="1200" kern="1200" dirty="0" smtClean="0">
                <a:solidFill>
                  <a:schemeClr val="tx1"/>
                </a:solidFill>
                <a:effectLst/>
                <a:latin typeface="+mn-lt"/>
                <a:ea typeface="+mn-ea"/>
                <a:cs typeface="+mn-cs"/>
              </a:rPr>
              <a:t>101</a:t>
            </a:r>
            <a:r>
              <a:rPr lang="zh-CN" altLang="en-US" sz="1200" kern="1200" dirty="0" smtClean="0">
                <a:solidFill>
                  <a:schemeClr val="tx1"/>
                </a:solidFill>
                <a:effectLst/>
                <a:latin typeface="+mn-lt"/>
                <a:ea typeface="+mn-ea"/>
                <a:cs typeface="+mn-cs"/>
              </a:rPr>
              <a:t>个疑似正确的结果，</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个实例正确的结果，证实正确的结果在所有结果中排名第一。</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05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下面先对</a:t>
            </a:r>
            <a:r>
              <a:rPr lang="zh-CN" altLang="en-US" sz="1200" kern="1200" dirty="0" smtClean="0">
                <a:solidFill>
                  <a:schemeClr val="tx1"/>
                </a:solidFill>
                <a:effectLst/>
                <a:latin typeface="+mn-lt"/>
                <a:ea typeface="+mn-ea"/>
                <a:cs typeface="+mn-cs"/>
              </a:rPr>
              <a:t>查询效率</a:t>
            </a:r>
            <a:r>
              <a:rPr lang="zh-CN" altLang="zh-CN" sz="1200" kern="1200" dirty="0" smtClean="0">
                <a:solidFill>
                  <a:schemeClr val="tx1"/>
                </a:solidFill>
                <a:effectLst/>
                <a:latin typeface="+mn-lt"/>
                <a:ea typeface="+mn-ea"/>
                <a:cs typeface="+mn-cs"/>
              </a:rPr>
              <a:t>进行阐述</a:t>
            </a:r>
            <a:r>
              <a:rPr lang="zh-CN" altLang="en-US" sz="1200" kern="1200" dirty="0" smtClean="0">
                <a:solidFill>
                  <a:schemeClr val="tx1"/>
                </a:solidFill>
                <a:effectLst/>
                <a:latin typeface="+mn-lt"/>
                <a:ea typeface="+mn-ea"/>
                <a:cs typeface="+mn-cs"/>
              </a:rPr>
              <a:t>。在实验的</a:t>
            </a:r>
            <a:r>
              <a:rPr lang="en-US" altLang="zh-CN" sz="1200" kern="1200" dirty="0" smtClean="0">
                <a:solidFill>
                  <a:schemeClr val="tx1"/>
                </a:solidFill>
                <a:effectLst/>
                <a:latin typeface="+mn-lt"/>
                <a:ea typeface="+mn-ea"/>
                <a:cs typeface="+mn-cs"/>
              </a:rPr>
              <a:t>35</a:t>
            </a:r>
            <a:r>
              <a:rPr lang="zh-CN" altLang="en-US" sz="1200" kern="1200" dirty="0" smtClean="0">
                <a:solidFill>
                  <a:schemeClr val="tx1"/>
                </a:solidFill>
                <a:effectLst/>
                <a:latin typeface="+mn-lt"/>
                <a:ea typeface="+mn-ea"/>
                <a:cs typeface="+mn-cs"/>
              </a:rPr>
              <a:t>个查询请求中，平均查询时间约为</a:t>
            </a:r>
            <a:r>
              <a:rPr lang="en-US" altLang="zh-CN" sz="1200" kern="1200" dirty="0" smtClean="0">
                <a:solidFill>
                  <a:schemeClr val="tx1"/>
                </a:solidFill>
                <a:effectLst/>
                <a:latin typeface="+mn-lt"/>
                <a:ea typeface="+mn-ea"/>
                <a:cs typeface="+mn-cs"/>
              </a:rPr>
              <a:t>206</a:t>
            </a:r>
            <a:r>
              <a:rPr lang="zh-CN" altLang="en-US" sz="1200" kern="1200" dirty="0" smtClean="0">
                <a:solidFill>
                  <a:schemeClr val="tx1"/>
                </a:solidFill>
                <a:effectLst/>
                <a:latin typeface="+mn-lt"/>
                <a:ea typeface="+mn-ea"/>
                <a:cs typeface="+mn-cs"/>
              </a:rPr>
              <a:t>秒，实验时设置了约束求解器</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秒的求解超时时间。我们将查询时间和代码路径数绘制到坐标系中，计算线性回归方程并咋图中绘出回归直线。可以得出结论：</a:t>
            </a:r>
            <a:r>
              <a:rPr lang="zh-CN" altLang="en-US" dirty="0" smtClean="0"/>
              <a:t>查询时间与代码路径数呈线性相关</a:t>
            </a:r>
            <a:endParaRPr lang="en-US" altLang="zh-CN"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31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这是我今天报告的大纲。首先我将介绍我们的研究背景和动机。然后介绍我们工具的技术原理，并用一个</a:t>
            </a:r>
            <a:r>
              <a:rPr lang="en-US" altLang="zh-CN" sz="1200" kern="1200" dirty="0" smtClean="0">
                <a:solidFill>
                  <a:schemeClr val="tx1"/>
                </a:solidFill>
                <a:effectLst/>
                <a:latin typeface="+mn-lt"/>
                <a:ea typeface="+mn-ea"/>
                <a:cs typeface="+mn-cs"/>
              </a:rPr>
              <a:t>Motivating Example</a:t>
            </a:r>
            <a:r>
              <a:rPr lang="zh-CN" altLang="en-US" sz="1200" kern="1200" dirty="0" smtClean="0">
                <a:solidFill>
                  <a:schemeClr val="tx1"/>
                </a:solidFill>
                <a:effectLst/>
                <a:latin typeface="+mn-lt"/>
                <a:ea typeface="+mn-ea"/>
                <a:cs typeface="+mn-cs"/>
              </a:rPr>
              <a:t>从用户使用的角度介绍工具的功能，并以这个例子介绍整个代码查询的流程。最后对我们实证研究的实验设计与实验结果进行介绍。</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67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最后对我们的实证研究进行总结。我们验证了</a:t>
            </a:r>
            <a:r>
              <a:rPr lang="en-US" altLang="zh-CN" dirty="0" smtClean="0"/>
              <a:t>StackOverflow</a:t>
            </a:r>
            <a:r>
              <a:rPr lang="zh-CN" altLang="en-US" dirty="0" smtClean="0"/>
              <a:t>上关于特定功能代码的提问能够用基于约束求解的代码查询技术进行一定程度的替代，实现自动化回答，设计了相关的实验来进行实证研究；按分类收集了</a:t>
            </a:r>
            <a:r>
              <a:rPr lang="en-US" altLang="zh-CN" dirty="0" smtClean="0"/>
              <a:t>StackOverflow</a:t>
            </a:r>
            <a:r>
              <a:rPr lang="zh-CN" altLang="en-US" dirty="0" smtClean="0"/>
              <a:t>上</a:t>
            </a:r>
            <a:r>
              <a:rPr lang="en-US" altLang="zh-CN" dirty="0" smtClean="0"/>
              <a:t>35</a:t>
            </a:r>
            <a:r>
              <a:rPr lang="zh-CN" altLang="en-US" dirty="0" smtClean="0"/>
              <a:t>个问题，编码了从</a:t>
            </a:r>
            <a:r>
              <a:rPr lang="en-US" altLang="zh-CN" dirty="0" smtClean="0"/>
              <a:t>GitHub</a:t>
            </a:r>
            <a:r>
              <a:rPr lang="zh-CN" altLang="en-US" dirty="0" smtClean="0"/>
              <a:t>上抓取的</a:t>
            </a:r>
            <a:r>
              <a:rPr lang="en-US" altLang="zh-CN" dirty="0" smtClean="0"/>
              <a:t>1226</a:t>
            </a:r>
            <a:r>
              <a:rPr lang="zh-CN" altLang="en-US" dirty="0" smtClean="0"/>
              <a:t>个方法；为</a:t>
            </a:r>
            <a:r>
              <a:rPr lang="en-US" altLang="zh-CN" dirty="0" smtClean="0"/>
              <a:t>30</a:t>
            </a:r>
            <a:r>
              <a:rPr lang="zh-CN" altLang="en-US" dirty="0" smtClean="0"/>
              <a:t>个问题成功</a:t>
            </a:r>
            <a:r>
              <a:rPr lang="zh-CN" altLang="zh-CN" dirty="0" smtClean="0"/>
              <a:t>找到能解决的代码</a:t>
            </a:r>
            <a:r>
              <a:rPr lang="zh-CN" altLang="en-US" dirty="0" smtClean="0"/>
              <a:t>，且</a:t>
            </a:r>
            <a:r>
              <a:rPr lang="en-US" altLang="zh-CN" dirty="0" smtClean="0"/>
              <a:t>RFC</a:t>
            </a:r>
            <a:r>
              <a:rPr lang="zh-CN" altLang="en-US" dirty="0" smtClean="0"/>
              <a:t>基本都排行在前</a:t>
            </a:r>
            <a:r>
              <a:rPr lang="en-US" altLang="zh-CN" dirty="0" smtClean="0"/>
              <a:t>10</a:t>
            </a:r>
            <a:r>
              <a:rPr lang="zh-CN" altLang="en-US" dirty="0" smtClean="0"/>
              <a:t>之中；单线程查询的平均时间约为</a:t>
            </a:r>
            <a:r>
              <a:rPr lang="en-US" altLang="zh-CN" dirty="0" smtClean="0"/>
              <a:t>3</a:t>
            </a:r>
            <a:r>
              <a:rPr lang="zh-CN" altLang="en-US" dirty="0" smtClean="0"/>
              <a:t>分钟</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8975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我们的工具</a:t>
            </a:r>
            <a:r>
              <a:rPr lang="en-US" altLang="zh-CN" dirty="0" err="1" smtClean="0"/>
              <a:t>Quebio</a:t>
            </a:r>
            <a:r>
              <a:rPr lang="zh-CN" altLang="en-US" dirty="0" smtClean="0"/>
              <a:t>已经上线了，这里有两个二维码，左边是网站的网址，右边是工具简单的使用教程。</a:t>
            </a:r>
            <a:endParaRPr lang="en-US" dirty="0"/>
          </a:p>
        </p:txBody>
      </p:sp>
      <p:sp>
        <p:nvSpPr>
          <p:cNvPr id="4" name="Slide Number Placeholder 3"/>
          <p:cNvSpPr>
            <a:spLocks noGrp="1"/>
          </p:cNvSpPr>
          <p:nvPr>
            <p:ph type="sldNum" sz="quarter" idx="5"/>
          </p:nvPr>
        </p:nvSpPr>
        <p:spPr/>
        <p:txBody>
          <a:bodyPr/>
          <a:lstStyle/>
          <a:p>
            <a:fld id="{62EAF856-4984-9E42-8474-CF6EED956523}" type="slidenum">
              <a:rPr lang="en-US" smtClean="0"/>
              <a:t>21</a:t>
            </a:fld>
            <a:endParaRPr lang="en-US"/>
          </a:p>
        </p:txBody>
      </p:sp>
    </p:spTree>
    <p:extLst>
      <p:ext uri="{BB962C8B-B14F-4D97-AF65-F5344CB8AC3E}">
        <p14:creationId xmlns:p14="http://schemas.microsoft.com/office/powerpoint/2010/main" val="2403605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代码查询在代码的分析测试和复用等工作中都具有十分重要的地位。已有实证研究表明，开发人员每天进行代码查询的频率很高，平均每个工作日进行的 </a:t>
            </a:r>
            <a:r>
              <a:rPr lang="en-US" altLang="zh-CN" sz="1200" kern="1200" dirty="0" smtClean="0">
                <a:solidFill>
                  <a:schemeClr val="tx1"/>
                </a:solidFill>
                <a:effectLst/>
                <a:latin typeface="+mn-lt"/>
                <a:ea typeface="+mn-ea"/>
                <a:cs typeface="+mn-cs"/>
              </a:rPr>
              <a:t>12 </a:t>
            </a:r>
            <a:r>
              <a:rPr lang="zh-CN" altLang="en-US" sz="1200" kern="1200" dirty="0" smtClean="0">
                <a:solidFill>
                  <a:schemeClr val="tx1"/>
                </a:solidFill>
                <a:effectLst/>
                <a:latin typeface="+mn-lt"/>
                <a:ea typeface="+mn-ea"/>
                <a:cs typeface="+mn-cs"/>
              </a:rPr>
              <a:t>次查询中有 </a:t>
            </a:r>
            <a:r>
              <a:rPr lang="en-US" altLang="zh-CN" sz="1200" kern="1200" dirty="0" smtClean="0">
                <a:solidFill>
                  <a:schemeClr val="tx1"/>
                </a:solidFill>
                <a:effectLst/>
                <a:latin typeface="+mn-lt"/>
                <a:ea typeface="+mn-ea"/>
                <a:cs typeface="+mn-cs"/>
              </a:rPr>
              <a:t>5 </a:t>
            </a:r>
            <a:r>
              <a:rPr lang="zh-CN" altLang="en-US" sz="1200" kern="1200" dirty="0" smtClean="0">
                <a:solidFill>
                  <a:schemeClr val="tx1"/>
                </a:solidFill>
                <a:effectLst/>
                <a:latin typeface="+mn-lt"/>
                <a:ea typeface="+mn-ea"/>
                <a:cs typeface="+mn-cs"/>
              </a:rPr>
              <a:t>次为代码查询。在</a:t>
            </a:r>
            <a:r>
              <a:rPr lang="en-US" altLang="zh-CN" sz="1200" kern="1200" dirty="0" smtClean="0">
                <a:solidFill>
                  <a:schemeClr val="tx1"/>
                </a:solidFill>
                <a:effectLst/>
                <a:latin typeface="+mn-lt"/>
                <a:ea typeface="+mn-ea"/>
                <a:cs typeface="+mn-cs"/>
              </a:rPr>
              <a:t>StackOverflow</a:t>
            </a:r>
            <a:r>
              <a:rPr lang="zh-CN" altLang="en-US" sz="1200" kern="1200" dirty="0" smtClean="0">
                <a:solidFill>
                  <a:schemeClr val="tx1"/>
                </a:solidFill>
                <a:effectLst/>
                <a:latin typeface="+mn-lt"/>
                <a:ea typeface="+mn-ea"/>
                <a:cs typeface="+mn-cs"/>
              </a:rPr>
              <a:t>这样一个程序问答社区中，已经有</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千</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百多万条提问，其中关于如何实现特定功能代码的提问也非常多。同时，在当前的</a:t>
            </a:r>
            <a:r>
              <a:rPr lang="zh-CN" altLang="en-US" dirty="0" smtClean="0"/>
              <a:t>在线代码托管网站（如</a:t>
            </a:r>
            <a:r>
              <a:rPr lang="en-US" altLang="zh-CN" dirty="0" smtClean="0"/>
              <a:t>GitHub</a:t>
            </a:r>
            <a:r>
              <a:rPr lang="zh-CN" altLang="en-US" dirty="0" smtClean="0"/>
              <a:t>、</a:t>
            </a:r>
            <a:r>
              <a:rPr lang="en-US" altLang="zh-CN" dirty="0" err="1" smtClean="0"/>
              <a:t>BitBucket</a:t>
            </a:r>
            <a:r>
              <a:rPr lang="zh-CN" altLang="en-US" dirty="0" smtClean="0"/>
              <a:t>）上有着海量的开源项目，在这些项目中，有很多实现好了的特定功能的代码。不难想象，</a:t>
            </a:r>
            <a:r>
              <a:rPr lang="en-US" altLang="zh-CN" dirty="0" smtClean="0"/>
              <a:t>StackOverflow</a:t>
            </a:r>
            <a:r>
              <a:rPr lang="zh-CN" altLang="en-US" dirty="0" smtClean="0"/>
              <a:t>上的一些问题应该能够直接对应到</a:t>
            </a:r>
            <a:r>
              <a:rPr lang="en-US" altLang="zh-CN" dirty="0" smtClean="0"/>
              <a:t>GitHub</a:t>
            </a:r>
            <a:r>
              <a:rPr lang="zh-CN" altLang="en-US" dirty="0" smtClean="0"/>
              <a:t>上的一些代码片段。</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63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（点击动画）那我们能否用代码查询技术找到这些代码片段？这就是我们的研究目标：利用已有的代码回答</a:t>
            </a:r>
            <a:r>
              <a:rPr lang="en-US" altLang="zh-CN" dirty="0" smtClean="0"/>
              <a:t>StackOverflow</a:t>
            </a:r>
            <a:r>
              <a:rPr lang="zh-CN" altLang="en-US" dirty="0" smtClean="0"/>
              <a:t>上的问题，通过代码查询工具为一些问题提供自动回答。于是下面将先介绍我们工具的技术原理，然后介绍对这个研究目标设计的实证研究。</a:t>
            </a:r>
          </a:p>
        </p:txBody>
      </p:sp>
      <p:sp>
        <p:nvSpPr>
          <p:cNvPr id="4" name="灯片编号占位符 3"/>
          <p:cNvSpPr>
            <a:spLocks noGrp="1"/>
          </p:cNvSpPr>
          <p:nvPr>
            <p:ph type="sldNum" sz="quarter" idx="10"/>
          </p:nvPr>
        </p:nvSpPr>
        <p:spPr/>
        <p:txBody>
          <a:bodyPr/>
          <a:lstStyle/>
          <a:p>
            <a:fld id="{33A97D4D-138F-424F-8BB9-A7B87B5522F5}" type="slidenum">
              <a:rPr lang="zh-CN" altLang="en-US" smtClean="0"/>
              <a:t>4</a:t>
            </a:fld>
            <a:endParaRPr lang="zh-CN" altLang="en-US"/>
          </a:p>
        </p:txBody>
      </p:sp>
    </p:spTree>
    <p:extLst>
      <p:ext uri="{BB962C8B-B14F-4D97-AF65-F5344CB8AC3E}">
        <p14:creationId xmlns:p14="http://schemas.microsoft.com/office/powerpoint/2010/main" val="220292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基于约束求解的代码查询技术是沿着一个“提取</a:t>
            </a:r>
            <a:r>
              <a:rPr lang="en-US" altLang="zh-CN" dirty="0" smtClean="0"/>
              <a:t>——</a:t>
            </a:r>
            <a:r>
              <a:rPr lang="zh-CN" altLang="en-US" dirty="0" smtClean="0"/>
              <a:t>转换</a:t>
            </a:r>
            <a:r>
              <a:rPr lang="en-US" altLang="zh-CN" dirty="0" smtClean="0"/>
              <a:t>——</a:t>
            </a:r>
            <a:r>
              <a:rPr lang="zh-CN" altLang="en-US" dirty="0" smtClean="0"/>
              <a:t>展示”的路线来实现，“提取”即将代码中能够被有效利用或者应用需要的部分筛选出来，“转换”即把代码变换成一种中间表示形式以便于进行查询，“展示”即对按照查询要求所查到的结果代码进行展示。（点击动画）我们的方法采用了约束这一中间表示形式来进行</a:t>
            </a:r>
            <a:r>
              <a:rPr lang="zh-CN" altLang="en-US" smtClean="0"/>
              <a:t>代码的编码</a:t>
            </a:r>
            <a:r>
              <a:rPr lang="zh-CN" altLang="en-US" dirty="0" smtClean="0"/>
              <a:t>，而在查询时采用了以输入输出实例描述代码功能的查询规约。我们的工具取名</a:t>
            </a:r>
            <a:r>
              <a:rPr lang="en-US" altLang="zh-CN" dirty="0" smtClean="0"/>
              <a:t>Quebio</a:t>
            </a:r>
            <a:r>
              <a:rPr lang="zh-CN" altLang="en-US" dirty="0" smtClean="0"/>
              <a:t>也是由这个查询规约而来：</a:t>
            </a:r>
            <a:r>
              <a:rPr lang="en-US" altLang="zh-CN" dirty="0" smtClean="0"/>
              <a:t>query by input and output</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97D4D-138F-424F-8BB9-A7B87B5522F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2516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技术框架分为编码和查询两部分，我们先看编码的技术原理。对于代码中的每个</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方法，</a:t>
            </a:r>
            <a:r>
              <a:rPr lang="en-US" altLang="zh-CN" sz="1200" kern="1200" dirty="0"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首先构建它的控制流图，从中提取一组路径，然后将每个路径转换为约束，并通过求解约束的方式来过滤不可达的路径。通过这种方式，</a:t>
            </a:r>
            <a:r>
              <a:rPr lang="en-US" altLang="zh-CN" sz="1200" kern="1200" dirty="0"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最终构建了一个约束形式表示的代码库。</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接下来介绍代码查询的技术原理。在接收到一个查询请求后</a:t>
            </a:r>
            <a:r>
              <a:rPr lang="en-US" altLang="zh-CN" sz="1200" kern="1200" dirty="0"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首先将与查询请求中输入输出类型相同的方法筛选出来，然后将查询请求中输入输出的值和约束的变量绑定，并交给</a:t>
            </a:r>
            <a:r>
              <a:rPr lang="en-US" altLang="zh-CN" sz="1200" kern="1200" dirty="0" smtClean="0">
                <a:solidFill>
                  <a:schemeClr val="tx1"/>
                </a:solidFill>
                <a:effectLst/>
                <a:latin typeface="+mn-lt"/>
                <a:ea typeface="+mn-ea"/>
                <a:cs typeface="+mn-cs"/>
              </a:rPr>
              <a:t>SMT</a:t>
            </a:r>
            <a:r>
              <a:rPr lang="zh-CN" altLang="en-US" sz="1200" kern="1200" dirty="0" smtClean="0">
                <a:solidFill>
                  <a:schemeClr val="tx1"/>
                </a:solidFill>
                <a:effectLst/>
                <a:latin typeface="+mn-lt"/>
                <a:ea typeface="+mn-ea"/>
                <a:cs typeface="+mn-cs"/>
              </a:rPr>
              <a:t>求解器求解，求解成功，说明代码能够成功进行输入输出转换，也就是能完成查询请求中的功能，说明这就</a:t>
            </a:r>
            <a:r>
              <a:rPr lang="zh-CN" altLang="en-US" sz="1200" b="1" kern="1200" dirty="0" smtClean="0">
                <a:solidFill>
                  <a:schemeClr val="tx1"/>
                </a:solidFill>
                <a:effectLst/>
                <a:latin typeface="+mn-lt"/>
                <a:ea typeface="+mn-ea"/>
                <a:cs typeface="+mn-cs"/>
              </a:rPr>
              <a:t>可能</a:t>
            </a:r>
            <a:r>
              <a:rPr lang="zh-CN" altLang="en-US" sz="1200" kern="1200" dirty="0" smtClean="0">
                <a:solidFill>
                  <a:schemeClr val="tx1"/>
                </a:solidFill>
                <a:effectLst/>
                <a:latin typeface="+mn-lt"/>
                <a:ea typeface="+mn-ea"/>
                <a:cs typeface="+mn-cs"/>
              </a:rPr>
              <a:t>是用户所需的代码。最后，</a:t>
            </a:r>
            <a:r>
              <a:rPr lang="en-US" altLang="zh-CN" sz="1200" kern="1200" dirty="0"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对结果代码进行排序，并向用户返回结果列表。</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752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接下来我们用一个</a:t>
            </a:r>
            <a:r>
              <a:rPr lang="en-US" altLang="zh-CN" b="0" dirty="0" smtClean="0">
                <a:latin typeface="+mn-lt"/>
              </a:rPr>
              <a:t>Motivating Example</a:t>
            </a:r>
            <a:r>
              <a:rPr lang="zh-CN" altLang="en-US" b="0" dirty="0" smtClean="0">
                <a:latin typeface="+mn-lt"/>
              </a:rPr>
              <a:t>来对</a:t>
            </a:r>
            <a:r>
              <a:rPr lang="en-US" altLang="zh-CN" b="0" dirty="0" smtClean="0">
                <a:latin typeface="+mn-lt"/>
              </a:rPr>
              <a:t>Quebio</a:t>
            </a:r>
            <a:r>
              <a:rPr lang="zh-CN" altLang="en-US" b="0" dirty="0" smtClean="0">
                <a:latin typeface="+mn-lt"/>
              </a:rPr>
              <a:t>的使用和原理进行介绍</a:t>
            </a:r>
            <a:r>
              <a:rPr lang="zh-CN" altLang="en-US" sz="1200" kern="1200" dirty="0" smtClean="0">
                <a:solidFill>
                  <a:schemeClr val="tx1"/>
                </a:solidFill>
                <a:effectLst/>
                <a:latin typeface="+mn-lt"/>
                <a:ea typeface="+mn-ea"/>
                <a:cs typeface="+mn-cs"/>
              </a:rPr>
              <a:t>。这个例子也是一个在</a:t>
            </a:r>
            <a:r>
              <a:rPr lang="en-US" altLang="zh-CN" sz="1200" kern="1200" dirty="0" smtClean="0">
                <a:solidFill>
                  <a:schemeClr val="tx1"/>
                </a:solidFill>
                <a:effectLst/>
                <a:latin typeface="+mn-lt"/>
                <a:ea typeface="+mn-ea"/>
                <a:cs typeface="+mn-cs"/>
              </a:rPr>
              <a:t>StackOverflow</a:t>
            </a:r>
            <a:r>
              <a:rPr lang="zh-CN" altLang="en-US" sz="1200" kern="1200" dirty="0" smtClean="0">
                <a:solidFill>
                  <a:schemeClr val="tx1"/>
                </a:solidFill>
                <a:effectLst/>
                <a:latin typeface="+mn-lt"/>
                <a:ea typeface="+mn-ea"/>
                <a:cs typeface="+mn-cs"/>
              </a:rPr>
              <a:t>上提问的真实例子，我们要</a:t>
            </a:r>
            <a:r>
              <a:rPr lang="zh-CN" altLang="en-US" sz="1200" dirty="0" smtClean="0"/>
              <a:t>找到整型数组中最大元素的下标值，使用</a:t>
            </a:r>
            <a:r>
              <a:rPr lang="en-US" altLang="zh-CN" sz="1200" dirty="0" smtClean="0"/>
              <a:t>Quebio</a:t>
            </a:r>
            <a:r>
              <a:rPr lang="zh-CN" altLang="en-US" sz="1200" dirty="0" smtClean="0"/>
              <a:t>进行代码查询的话，首先要用输入输出实例来对代码的功能进行描述如下（点击动画），如表格中有</a:t>
            </a:r>
            <a:r>
              <a:rPr lang="en-US" altLang="zh-CN" sz="1200" dirty="0" smtClean="0"/>
              <a:t>5</a:t>
            </a:r>
            <a:r>
              <a:rPr lang="zh-CN" altLang="en-US" sz="1200" dirty="0" smtClean="0"/>
              <a:t>组输入输出实例，它所描述的代码输入是一个数组，输出是一个整型数字。在第一个</a:t>
            </a:r>
            <a:r>
              <a:rPr lang="en-US" altLang="zh-CN" sz="1200" dirty="0" smtClean="0"/>
              <a:t>I/O</a:t>
            </a:r>
            <a:r>
              <a:rPr lang="zh-CN" altLang="en-US" sz="1200" dirty="0" smtClean="0"/>
              <a:t>实例中，输入数组为</a:t>
            </a:r>
            <a:r>
              <a:rPr lang="en-US" altLang="zh-CN" sz="1200" dirty="0" smtClean="0"/>
              <a:t>[1]</a:t>
            </a:r>
            <a:r>
              <a:rPr lang="zh-CN" altLang="en-US" sz="1200" dirty="0" smtClean="0"/>
              <a:t>，其最大元素为</a:t>
            </a:r>
            <a:r>
              <a:rPr lang="en-US" altLang="zh-CN" sz="1200" dirty="0" smtClean="0"/>
              <a:t>1</a:t>
            </a:r>
            <a:r>
              <a:rPr lang="zh-CN" altLang="en-US" sz="1200" dirty="0" smtClean="0"/>
              <a:t>，下标为</a:t>
            </a:r>
            <a:r>
              <a:rPr lang="en-US" altLang="zh-CN" sz="1200" dirty="0" smtClean="0"/>
              <a:t>0</a:t>
            </a:r>
            <a:r>
              <a:rPr lang="zh-CN" altLang="en-US" sz="1200" dirty="0" smtClean="0"/>
              <a:t>，故代码应输出为</a:t>
            </a:r>
            <a:r>
              <a:rPr lang="en-US" altLang="zh-CN" sz="1200" dirty="0" smtClean="0"/>
              <a:t>0</a:t>
            </a:r>
            <a:r>
              <a:rPr lang="zh-CN" altLang="en-US" sz="1200" dirty="0" smtClean="0"/>
              <a:t>；在第二个</a:t>
            </a:r>
            <a:r>
              <a:rPr lang="en-US" altLang="zh-CN" sz="1200" dirty="0" smtClean="0"/>
              <a:t>I/O</a:t>
            </a:r>
            <a:r>
              <a:rPr lang="zh-CN" altLang="en-US" sz="1200" dirty="0" smtClean="0"/>
              <a:t>实例中，输入是一个两元素数组</a:t>
            </a:r>
            <a:r>
              <a:rPr lang="en-US" altLang="zh-CN" sz="1200" dirty="0" smtClean="0"/>
              <a:t>[1,2]</a:t>
            </a:r>
            <a:r>
              <a:rPr lang="zh-CN" altLang="en-US" sz="1200" dirty="0" smtClean="0"/>
              <a:t>，最大元素为</a:t>
            </a:r>
            <a:r>
              <a:rPr lang="en-US" altLang="zh-CN" sz="1200" dirty="0" smtClean="0"/>
              <a:t>2</a:t>
            </a:r>
            <a:r>
              <a:rPr lang="zh-CN" altLang="en-US" sz="1200" dirty="0" smtClean="0"/>
              <a:t>，下标为</a:t>
            </a:r>
            <a:r>
              <a:rPr lang="en-US" altLang="zh-CN" sz="1200" dirty="0" smtClean="0"/>
              <a:t>1</a:t>
            </a:r>
            <a:r>
              <a:rPr lang="zh-CN" altLang="en-US" sz="1200" dirty="0" smtClean="0"/>
              <a:t>，因此代码应输出应该为</a:t>
            </a:r>
            <a:r>
              <a:rPr lang="en-US" altLang="zh-CN" sz="1200" dirty="0" smtClean="0"/>
              <a:t>1</a:t>
            </a:r>
            <a:r>
              <a:rPr lang="zh-CN" altLang="en-US" sz="1200" dirty="0" smtClean="0"/>
              <a:t>。下面的同理。点击界面中的查询按钮，（点击动画）即可得到检索结果。</a:t>
            </a:r>
            <a:endParaRPr lang="en-US" altLang="zh-CN" sz="1200"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476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接下来，我们用刚才的例子，来对代码的编码和查询流程进行一个简单介绍。这是我们刚才查到的、从</a:t>
            </a:r>
            <a:r>
              <a:rPr lang="en-US" altLang="zh-CN" sz="1200" kern="1200" dirty="0" smtClean="0">
                <a:solidFill>
                  <a:schemeClr val="tx1"/>
                </a:solidFill>
                <a:effectLst/>
                <a:latin typeface="+mn-lt"/>
                <a:ea typeface="+mn-ea"/>
                <a:cs typeface="+mn-cs"/>
              </a:rPr>
              <a:t>GitHub</a:t>
            </a:r>
            <a:r>
              <a:rPr lang="zh-CN" altLang="en-US" sz="1200" kern="1200" dirty="0" smtClean="0">
                <a:solidFill>
                  <a:schemeClr val="tx1"/>
                </a:solidFill>
                <a:effectLst/>
                <a:latin typeface="+mn-lt"/>
                <a:ea typeface="+mn-ea"/>
                <a:cs typeface="+mn-cs"/>
              </a:rPr>
              <a:t>上抓取的一段求数组中最大元素下标的代码，及其控制流图。我们从这个图中提取程序执行路径，通过遍历这个有向图，得到从</a:t>
            </a:r>
            <a:r>
              <a:rPr lang="en-US" altLang="zh-CN" sz="1200" kern="1200" dirty="0" smtClean="0">
                <a:solidFill>
                  <a:schemeClr val="tx1"/>
                </a:solidFill>
                <a:effectLst/>
                <a:latin typeface="+mn-lt"/>
                <a:ea typeface="+mn-ea"/>
                <a:cs typeface="+mn-cs"/>
              </a:rPr>
              <a:t>Entry</a:t>
            </a:r>
            <a:r>
              <a:rPr lang="zh-CN" altLang="en-US" sz="1200" kern="1200" dirty="0" smtClean="0">
                <a:solidFill>
                  <a:schemeClr val="tx1"/>
                </a:solidFill>
                <a:effectLst/>
                <a:latin typeface="+mn-lt"/>
                <a:ea typeface="+mn-ea"/>
                <a:cs typeface="+mn-cs"/>
              </a:rPr>
              <a:t>基本块到</a:t>
            </a:r>
            <a:r>
              <a:rPr lang="en-US" altLang="zh-CN" sz="1200" kern="1200" dirty="0" smtClean="0">
                <a:solidFill>
                  <a:schemeClr val="tx1"/>
                </a:solidFill>
                <a:effectLst/>
                <a:latin typeface="+mn-lt"/>
                <a:ea typeface="+mn-ea"/>
                <a:cs typeface="+mn-cs"/>
              </a:rPr>
              <a:t>Exit</a:t>
            </a:r>
            <a:r>
              <a:rPr lang="zh-CN" altLang="en-US" sz="1200" kern="1200" dirty="0" smtClean="0">
                <a:solidFill>
                  <a:schemeClr val="tx1"/>
                </a:solidFill>
                <a:effectLst/>
                <a:latin typeface="+mn-lt"/>
                <a:ea typeface="+mn-ea"/>
                <a:cs typeface="+mn-cs"/>
              </a:rPr>
              <a:t>基本块的遍历结果就是程序可能的执行路径。以其中一条路径为例，程序的执行流如这个表的流程所示（点击动画），这是数组</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只有两个元素且第一个元素为最大元素的程序执行路径，右边是这条路径对应的约束（点击动画）。</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7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接下来对查询的流程进行一个简单介绍。由于只用</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组</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实例有时并不足以完全描述所需代码；并且</a:t>
            </a:r>
            <a:r>
              <a:rPr lang="en-US" altLang="zh-CN" sz="1200" kern="1200" dirty="0" err="1" smtClean="0">
                <a:solidFill>
                  <a:schemeClr val="tx1"/>
                </a:solidFill>
                <a:effectLst/>
                <a:latin typeface="+mn-lt"/>
                <a:ea typeface="+mn-ea"/>
                <a:cs typeface="+mn-cs"/>
              </a:rPr>
              <a:t>Quebio</a:t>
            </a:r>
            <a:r>
              <a:rPr lang="zh-CN" altLang="en-US" sz="1200" kern="1200" dirty="0" smtClean="0">
                <a:solidFill>
                  <a:schemeClr val="tx1"/>
                </a:solidFill>
                <a:effectLst/>
                <a:latin typeface="+mn-lt"/>
                <a:ea typeface="+mn-ea"/>
                <a:cs typeface="+mn-cs"/>
              </a:rPr>
              <a:t>对代码的编码需要分析程序的执行路径，这就意味着有时并不能穷尽所有路径，因此，查询实验所搜索到的代码有时候并不一定是所需代码。于是</a:t>
            </a:r>
            <a:r>
              <a:rPr lang="zh-CN" altLang="zh-CN" sz="1200" kern="1200" dirty="0" smtClean="0">
                <a:solidFill>
                  <a:schemeClr val="tx1"/>
                </a:solidFill>
                <a:effectLst/>
                <a:latin typeface="+mn-lt"/>
                <a:ea typeface="+mn-ea"/>
                <a:cs typeface="+mn-cs"/>
              </a:rPr>
              <a:t>我们引入了“正确度”</a:t>
            </a:r>
            <a:r>
              <a:rPr lang="zh-CN" altLang="en-US" sz="1200" kern="1200" dirty="0" smtClean="0">
                <a:solidFill>
                  <a:schemeClr val="tx1"/>
                </a:solidFill>
                <a:effectLst/>
                <a:latin typeface="+mn-lt"/>
                <a:ea typeface="+mn-ea"/>
                <a:cs typeface="+mn-cs"/>
              </a:rPr>
              <a:t>，也就是结果的优先级</a:t>
            </a:r>
            <a:r>
              <a:rPr lang="en-US" altLang="zh-CN" sz="1200" kern="1200" dirty="0" smtClean="0">
                <a:solidFill>
                  <a:schemeClr val="tx1"/>
                </a:solidFill>
                <a:effectLst/>
                <a:latin typeface="+mn-lt"/>
                <a:ea typeface="+mn-ea"/>
                <a:cs typeface="+mn-cs"/>
              </a:rPr>
              <a:t>priority</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的概念来对查询结果进行度量，查询结果的正确度为代码能够完成输入输出转换的实例在</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组实例中的比例。</a:t>
            </a:r>
            <a:r>
              <a:rPr lang="zh-CN" altLang="en-US" sz="1200" kern="1200" dirty="0" smtClean="0">
                <a:solidFill>
                  <a:schemeClr val="tx1"/>
                </a:solidFill>
                <a:effectLst/>
                <a:latin typeface="+mn-lt"/>
                <a:ea typeface="+mn-ea"/>
                <a:cs typeface="+mn-cs"/>
              </a:rPr>
              <a:t>（点击动画）在这个例子中可以看到查询结果的前两个正确度都为</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，说明这两段代码都能完成</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组输入输出实例的转换，但经检查后可以得知第二个才是本次查询所需的代码（点击动画）。</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AF856-4984-9E42-8474-CF6EED9565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81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3.xml"/><Relationship Id="rId2"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4.xml"/><Relationship Id="rId2" Type="http://schemas.openxmlformats.org/officeDocument/2006/relationships/image" Target="../media/image1.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5.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6.xml"/><Relationship Id="rId2" Type="http://schemas.openxmlformats.org/officeDocument/2006/relationships/image" Target="../media/image1.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89207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65102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40223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mtClean="0">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smtClean="0"/>
            </a:lvl1pPr>
          </a:lstStyle>
          <a:p>
            <a:pPr>
              <a:defRPr/>
            </a:pPr>
            <a:fld id="{907FAF88-269A-4B5F-93D9-8739143CDACF}" type="datetime1">
              <a:rPr lang="zh-CN" altLang="en-US"/>
              <a:pPr>
                <a:defRPr/>
              </a:pPr>
              <a:t>18/11/23</a:t>
            </a:fld>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 Institute of Computer Software</a:t>
            </a:r>
          </a:p>
          <a:p>
            <a:pPr>
              <a:defRPr/>
            </a:pPr>
            <a:r>
              <a:rPr lang="en-US" altLang="zh-CN"/>
              <a:t>Nanjing University</a:t>
            </a:r>
          </a:p>
        </p:txBody>
      </p:sp>
      <p:sp>
        <p:nvSpPr>
          <p:cNvPr id="13" name="Rectangle 5"/>
          <p:cNvSpPr>
            <a:spLocks noGrp="1" noChangeArrowheads="1"/>
          </p:cNvSpPr>
          <p:nvPr>
            <p:ph type="sldNum" sz="quarter" idx="12"/>
          </p:nvPr>
        </p:nvSpPr>
        <p:spPr/>
        <p:txBody>
          <a:bodyPr/>
          <a:lstStyle>
            <a:lvl1pPr>
              <a:defRPr smtClean="0"/>
            </a:lvl1pPr>
          </a:lstStyle>
          <a:p>
            <a:pPr>
              <a:defRPr/>
            </a:pPr>
            <a:fld id="{E09011F9-0C18-482F-8FB1-5C8A163A1AC0}" type="slidenum">
              <a:rPr lang="en-US" altLang="zh-CN"/>
              <a:pPr>
                <a:defRPr/>
              </a:pPr>
              <a:t>‹#›</a:t>
            </a:fld>
            <a:endParaRPr lang="en-US" altLang="zh-CN"/>
          </a:p>
        </p:txBody>
      </p:sp>
    </p:spTree>
    <p:extLst>
      <p:ext uri="{BB962C8B-B14F-4D97-AF65-F5344CB8AC3E}">
        <p14:creationId xmlns:p14="http://schemas.microsoft.com/office/powerpoint/2010/main" val="309037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9A3C2F1F-423C-4A90-B2F9-8F4B8B179670}" type="datetime1">
              <a:rPr lang="zh-CN" altLang="en-US"/>
              <a:pPr>
                <a:defRPr/>
              </a:pPr>
              <a:t>18/11/23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7D3F4500-7046-442B-A564-E58A7D02963A}" type="slidenum">
              <a:rPr lang="en-US" altLang="zh-CN"/>
              <a:pPr>
                <a:defRPr/>
              </a:pPr>
              <a:t>‹#›</a:t>
            </a:fld>
            <a:endParaRPr lang="en-US" altLang="zh-CN"/>
          </a:p>
        </p:txBody>
      </p:sp>
    </p:spTree>
    <p:extLst>
      <p:ext uri="{BB962C8B-B14F-4D97-AF65-F5344CB8AC3E}">
        <p14:creationId xmlns:p14="http://schemas.microsoft.com/office/powerpoint/2010/main" val="241471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09D34C1E-FF65-4FB3-96BF-6DE8F5D8223F}" type="datetime1">
              <a:rPr lang="zh-CN" altLang="en-US"/>
              <a:pPr>
                <a:defRPr/>
              </a:pPr>
              <a:t>18/11/23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B3C300AD-308F-427F-8E75-499994986A03}" type="slidenum">
              <a:rPr lang="en-US" altLang="zh-CN"/>
              <a:pPr>
                <a:defRPr/>
              </a:pPr>
              <a:t>‹#›</a:t>
            </a:fld>
            <a:endParaRPr lang="en-US" altLang="zh-CN"/>
          </a:p>
        </p:txBody>
      </p:sp>
    </p:spTree>
    <p:extLst>
      <p:ext uri="{BB962C8B-B14F-4D97-AF65-F5344CB8AC3E}">
        <p14:creationId xmlns:p14="http://schemas.microsoft.com/office/powerpoint/2010/main" val="1610281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624F1BCC-0167-4DB1-AAB2-87F8F3C17A6E}" type="datetime1">
              <a:rPr lang="zh-CN" altLang="en-US"/>
              <a:pPr>
                <a:defRPr/>
              </a:pPr>
              <a:t>18/11/23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C6A542B8-0418-4660-80BA-543B3FB8226E}" type="slidenum">
              <a:rPr lang="en-US" altLang="zh-CN"/>
              <a:pPr>
                <a:defRPr/>
              </a:pPr>
              <a:t>‹#›</a:t>
            </a:fld>
            <a:endParaRPr lang="en-US" altLang="zh-CN"/>
          </a:p>
        </p:txBody>
      </p:sp>
    </p:spTree>
    <p:extLst>
      <p:ext uri="{BB962C8B-B14F-4D97-AF65-F5344CB8AC3E}">
        <p14:creationId xmlns:p14="http://schemas.microsoft.com/office/powerpoint/2010/main" val="3250243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0EFC1965-C957-4CDB-9AEA-AA56D96B2A54}" type="datetime1">
              <a:rPr lang="zh-CN" altLang="en-US"/>
              <a:pPr>
                <a:defRPr/>
              </a:pPr>
              <a:t>18/11/23</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9" name="Rectangle 9"/>
          <p:cNvSpPr>
            <a:spLocks noGrp="1" noChangeArrowheads="1"/>
          </p:cNvSpPr>
          <p:nvPr>
            <p:ph type="sldNum" sz="quarter" idx="12"/>
          </p:nvPr>
        </p:nvSpPr>
        <p:spPr>
          <a:ln/>
        </p:spPr>
        <p:txBody>
          <a:bodyPr/>
          <a:lstStyle>
            <a:lvl1pPr>
              <a:defRPr/>
            </a:lvl1pPr>
          </a:lstStyle>
          <a:p>
            <a:pPr>
              <a:defRPr/>
            </a:pPr>
            <a:fld id="{1CB15C54-2E78-4FC1-9511-2C9B7E90B74D}" type="slidenum">
              <a:rPr lang="en-US" altLang="zh-CN"/>
              <a:pPr>
                <a:defRPr/>
              </a:pPr>
              <a:t>‹#›</a:t>
            </a:fld>
            <a:endParaRPr lang="en-US" altLang="zh-CN"/>
          </a:p>
        </p:txBody>
      </p:sp>
    </p:spTree>
    <p:extLst>
      <p:ext uri="{BB962C8B-B14F-4D97-AF65-F5344CB8AC3E}">
        <p14:creationId xmlns:p14="http://schemas.microsoft.com/office/powerpoint/2010/main" val="120991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DC1FE394-00C2-406E-9EA7-04A28DA1D900}" type="datetime1">
              <a:rPr lang="zh-CN" altLang="en-US"/>
              <a:pPr>
                <a:defRPr/>
              </a:pPr>
              <a:t>18/11/23</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5" name="Rectangle 9"/>
          <p:cNvSpPr>
            <a:spLocks noGrp="1" noChangeArrowheads="1"/>
          </p:cNvSpPr>
          <p:nvPr>
            <p:ph type="sldNum" sz="quarter" idx="12"/>
          </p:nvPr>
        </p:nvSpPr>
        <p:spPr>
          <a:ln/>
        </p:spPr>
        <p:txBody>
          <a:bodyPr/>
          <a:lstStyle>
            <a:lvl1pPr>
              <a:defRPr/>
            </a:lvl1pPr>
          </a:lstStyle>
          <a:p>
            <a:pPr>
              <a:defRPr/>
            </a:pPr>
            <a:fld id="{319854DA-3B83-4B11-A774-3A60028AC2B2}" type="slidenum">
              <a:rPr lang="en-US" altLang="zh-CN"/>
              <a:pPr>
                <a:defRPr/>
              </a:pPr>
              <a:t>‹#›</a:t>
            </a:fld>
            <a:endParaRPr lang="en-US" altLang="zh-CN"/>
          </a:p>
        </p:txBody>
      </p:sp>
    </p:spTree>
    <p:extLst>
      <p:ext uri="{BB962C8B-B14F-4D97-AF65-F5344CB8AC3E}">
        <p14:creationId xmlns:p14="http://schemas.microsoft.com/office/powerpoint/2010/main" val="3226460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820807A-911D-4127-AD9C-72F4414DDC9F}" type="datetime1">
              <a:rPr lang="zh-CN" altLang="en-US"/>
              <a:pPr>
                <a:defRPr/>
              </a:pPr>
              <a:t>18/11/23</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4" name="Rectangle 9"/>
          <p:cNvSpPr>
            <a:spLocks noGrp="1" noChangeArrowheads="1"/>
          </p:cNvSpPr>
          <p:nvPr>
            <p:ph type="sldNum" sz="quarter" idx="12"/>
          </p:nvPr>
        </p:nvSpPr>
        <p:spPr>
          <a:ln/>
        </p:spPr>
        <p:txBody>
          <a:bodyPr/>
          <a:lstStyle>
            <a:lvl1pPr>
              <a:defRPr/>
            </a:lvl1pPr>
          </a:lstStyle>
          <a:p>
            <a:pPr>
              <a:defRPr/>
            </a:pPr>
            <a:fld id="{38D30822-D6DB-4430-945B-5306ACB7A4D9}" type="slidenum">
              <a:rPr lang="en-US" altLang="zh-CN"/>
              <a:pPr>
                <a:defRPr/>
              </a:pPr>
              <a:t>‹#›</a:t>
            </a:fld>
            <a:endParaRPr lang="en-US" altLang="zh-CN"/>
          </a:p>
        </p:txBody>
      </p:sp>
    </p:spTree>
    <p:extLst>
      <p:ext uri="{BB962C8B-B14F-4D97-AF65-F5344CB8AC3E}">
        <p14:creationId xmlns:p14="http://schemas.microsoft.com/office/powerpoint/2010/main" val="767055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31C89740-E917-4B4D-832F-FB3609C32C0E}" type="datetime1">
              <a:rPr lang="zh-CN" altLang="en-US"/>
              <a:pPr>
                <a:defRPr/>
              </a:pPr>
              <a:t>18/11/23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4EF46749-7DA4-4A04-8D0B-D0B1B39531B0}" type="slidenum">
              <a:rPr lang="en-US" altLang="zh-CN"/>
              <a:pPr>
                <a:defRPr/>
              </a:pPr>
              <a:t>‹#›</a:t>
            </a:fld>
            <a:endParaRPr lang="en-US" altLang="zh-CN"/>
          </a:p>
        </p:txBody>
      </p:sp>
    </p:spTree>
    <p:extLst>
      <p:ext uri="{BB962C8B-B14F-4D97-AF65-F5344CB8AC3E}">
        <p14:creationId xmlns:p14="http://schemas.microsoft.com/office/powerpoint/2010/main" val="5652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4093427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A13A295-6C26-4F36-A4D6-BE81512B5D39}" type="datetime1">
              <a:rPr lang="zh-CN" altLang="en-US"/>
              <a:pPr>
                <a:defRPr/>
              </a:pPr>
              <a:t>18/11/23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BBFE07D5-2CB0-4583-9B8F-715C6C3262AC}" type="slidenum">
              <a:rPr lang="en-US" altLang="zh-CN"/>
              <a:pPr>
                <a:defRPr/>
              </a:pPr>
              <a:t>‹#›</a:t>
            </a:fld>
            <a:endParaRPr lang="en-US" altLang="zh-CN"/>
          </a:p>
        </p:txBody>
      </p:sp>
    </p:spTree>
    <p:extLst>
      <p:ext uri="{BB962C8B-B14F-4D97-AF65-F5344CB8AC3E}">
        <p14:creationId xmlns:p14="http://schemas.microsoft.com/office/powerpoint/2010/main" val="3717635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AC82D916-F3D0-4C62-9552-24F4D7A5E4A3}" type="datetime1">
              <a:rPr lang="zh-CN" altLang="en-US"/>
              <a:pPr>
                <a:defRPr/>
              </a:pPr>
              <a:t>18/11/23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523D08F5-293B-4429-BE79-8727F7760ED7}" type="slidenum">
              <a:rPr lang="en-US" altLang="zh-CN"/>
              <a:pPr>
                <a:defRPr/>
              </a:pPr>
              <a:t>‹#›</a:t>
            </a:fld>
            <a:endParaRPr lang="en-US" altLang="zh-CN"/>
          </a:p>
        </p:txBody>
      </p:sp>
    </p:spTree>
    <p:extLst>
      <p:ext uri="{BB962C8B-B14F-4D97-AF65-F5344CB8AC3E}">
        <p14:creationId xmlns:p14="http://schemas.microsoft.com/office/powerpoint/2010/main" val="141541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006B03AB-198A-45CD-9EA6-4FBD869C043B}" type="datetime1">
              <a:rPr lang="zh-CN" altLang="en-US"/>
              <a:pPr>
                <a:defRPr/>
              </a:pPr>
              <a:t>18/11/23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 Institute of Computer Software</a:t>
            </a:r>
          </a:p>
          <a:p>
            <a:pPr>
              <a:defRPr/>
            </a:pPr>
            <a:r>
              <a:rPr lang="en-US" altLang="zh-CN"/>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DC7FB70B-91A4-4869-9617-C9F1D117EDED}" type="slidenum">
              <a:rPr lang="en-US" altLang="zh-CN"/>
              <a:pPr>
                <a:defRPr/>
              </a:pPr>
              <a:t>‹#›</a:t>
            </a:fld>
            <a:endParaRPr lang="en-US" altLang="zh-CN"/>
          </a:p>
        </p:txBody>
      </p:sp>
    </p:spTree>
    <p:extLst>
      <p:ext uri="{BB962C8B-B14F-4D97-AF65-F5344CB8AC3E}">
        <p14:creationId xmlns:p14="http://schemas.microsoft.com/office/powerpoint/2010/main" val="2310526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10" descr="tow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Tree>
    <p:extLst>
      <p:ext uri="{BB962C8B-B14F-4D97-AF65-F5344CB8AC3E}">
        <p14:creationId xmlns:p14="http://schemas.microsoft.com/office/powerpoint/2010/main" val="1665621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3_标题幻灯片">
    <p:spTree>
      <p:nvGrpSpPr>
        <p:cNvPr id="1" name=""/>
        <p:cNvGrpSpPr/>
        <p:nvPr/>
      </p:nvGrpSpPr>
      <p:grpSpPr>
        <a:xfrm>
          <a:off x="0" y="0"/>
          <a:ext cx="0" cy="0"/>
          <a:chOff x="0" y="0"/>
          <a:chExt cx="0" cy="0"/>
        </a:xfrm>
      </p:grpSpPr>
      <p:pic>
        <p:nvPicPr>
          <p:cNvPr id="10"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pic>
        <p:nvPicPr>
          <p:cNvPr id="9" name="Picture 8">
            <a:extLst>
              <a:ext uri="{FF2B5EF4-FFF2-40B4-BE49-F238E27FC236}">
                <a16:creationId xmlns:a16="http://schemas.microsoft.com/office/drawing/2014/main" xmlns="" id="{569A77CB-67ED-B04B-9C22-B982F39B4DDB}"/>
              </a:ext>
            </a:extLst>
          </p:cNvPr>
          <p:cNvPicPr>
            <a:picLocks noChangeAspect="1"/>
          </p:cNvPicPr>
          <p:nvPr userDrawn="1"/>
        </p:nvPicPr>
        <p:blipFill>
          <a:blip r:embed="rId3"/>
          <a:stretch>
            <a:fillRect/>
          </a:stretch>
        </p:blipFill>
        <p:spPr>
          <a:xfrm>
            <a:off x="3248751" y="251880"/>
            <a:ext cx="3810000" cy="736600"/>
          </a:xfrm>
          <a:prstGeom prst="rect">
            <a:avLst/>
          </a:prstGeom>
        </p:spPr>
      </p:pic>
      <p:pic>
        <p:nvPicPr>
          <p:cNvPr id="3" name="Picture 2">
            <a:extLst>
              <a:ext uri="{FF2B5EF4-FFF2-40B4-BE49-F238E27FC236}">
                <a16:creationId xmlns:a16="http://schemas.microsoft.com/office/drawing/2014/main" xmlns="" id="{EC223DCE-922C-B843-AB29-21C65017EFD8}"/>
              </a:ext>
            </a:extLst>
          </p:cNvPr>
          <p:cNvPicPr>
            <a:picLocks noChangeAspect="1"/>
          </p:cNvPicPr>
          <p:nvPr userDrawn="1"/>
        </p:nvPicPr>
        <p:blipFill>
          <a:blip r:embed="rId4"/>
          <a:stretch>
            <a:fillRect/>
          </a:stretch>
        </p:blipFill>
        <p:spPr>
          <a:xfrm>
            <a:off x="1051247" y="251880"/>
            <a:ext cx="1727200" cy="738257"/>
          </a:xfrm>
          <a:prstGeom prst="rect">
            <a:avLst/>
          </a:prstGeom>
        </p:spPr>
      </p:pic>
      <p:pic>
        <p:nvPicPr>
          <p:cNvPr id="5" name="Picture 4">
            <a:extLst>
              <a:ext uri="{FF2B5EF4-FFF2-40B4-BE49-F238E27FC236}">
                <a16:creationId xmlns:a16="http://schemas.microsoft.com/office/drawing/2014/main" xmlns="" id="{DDD50708-5A43-3B4C-A7AC-48BC1300469E}"/>
              </a:ext>
            </a:extLst>
          </p:cNvPr>
          <p:cNvPicPr>
            <a:picLocks noChangeAspect="1"/>
          </p:cNvPicPr>
          <p:nvPr userDrawn="1"/>
        </p:nvPicPr>
        <p:blipFill>
          <a:blip r:embed="rId5"/>
          <a:stretch>
            <a:fillRect/>
          </a:stretch>
        </p:blipFill>
        <p:spPr>
          <a:xfrm>
            <a:off x="310990" y="251880"/>
            <a:ext cx="586419" cy="736600"/>
          </a:xfrm>
          <a:prstGeom prst="rect">
            <a:avLst/>
          </a:prstGeom>
        </p:spPr>
      </p:pic>
    </p:spTree>
    <p:extLst>
      <p:ext uri="{BB962C8B-B14F-4D97-AF65-F5344CB8AC3E}">
        <p14:creationId xmlns:p14="http://schemas.microsoft.com/office/powerpoint/2010/main" val="2424204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838200" y="3153625"/>
            <a:ext cx="7405688" cy="870727"/>
          </a:xfrm>
        </p:spPr>
        <p:txBody>
          <a:bodyPr anchor="ctr" anchorCtr="0"/>
          <a:lstStyle>
            <a:lvl1pPr marL="0" indent="0" algn="ctr">
              <a:buFont typeface="Wingdings" pitchFamily="2" charset="2"/>
              <a:buNone/>
              <a:defRPr sz="2400"/>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1226161"/>
            <a:ext cx="7405688" cy="1600200"/>
          </a:xfrm>
        </p:spPr>
        <p:txBody>
          <a:bodyPr anchor="ctr"/>
          <a:lstStyle>
            <a:lvl1pPr>
              <a:defRPr sz="2800"/>
            </a:lvl1pPr>
          </a:lstStyle>
          <a:p>
            <a:pPr lvl="0"/>
            <a:r>
              <a:rPr lang="en-US" altLang="zh-CN" noProof="0" dirty="0"/>
              <a:t>Click to edit Master title style</a:t>
            </a:r>
            <a:endParaRPr lang="zh-CN" altLang="en-US" noProof="0" dirty="0"/>
          </a:p>
        </p:txBody>
      </p:sp>
    </p:spTree>
    <p:extLst>
      <p:ext uri="{BB962C8B-B14F-4D97-AF65-F5344CB8AC3E}">
        <p14:creationId xmlns:p14="http://schemas.microsoft.com/office/powerpoint/2010/main" val="31732079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xfrm>
            <a:off x="7709692" y="6224639"/>
            <a:ext cx="933450" cy="457200"/>
          </a:xfrm>
          <a:ln/>
        </p:spPr>
        <p:txBody>
          <a:bodyPr/>
          <a:lstStyle>
            <a:lvl1pPr>
              <a:defRPr b="0" i="0">
                <a:latin typeface="Times New Roman" panose="02020603050405020304" pitchFamily="18" charset="0"/>
                <a:cs typeface="Times New Roman" panose="02020603050405020304" pitchFamily="18" charset="0"/>
              </a:defRPr>
            </a:lvl1pPr>
          </a:lstStyle>
          <a:p>
            <a:fld id="{240962DD-1CA7-7141-B05A-9DEE4B2DDAC2}" type="slidenum">
              <a:rPr lang="en-US" smtClean="0"/>
              <a:pPr/>
              <a:t>‹#›</a:t>
            </a:fld>
            <a:endParaRPr lang="en-US" dirty="0"/>
          </a:p>
        </p:txBody>
      </p:sp>
    </p:spTree>
    <p:extLst>
      <p:ext uri="{BB962C8B-B14F-4D97-AF65-F5344CB8AC3E}">
        <p14:creationId xmlns:p14="http://schemas.microsoft.com/office/powerpoint/2010/main" val="1634702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Edit Master text styles</a:t>
            </a:r>
          </a:p>
        </p:txBody>
      </p:sp>
      <p:sp>
        <p:nvSpPr>
          <p:cNvPr id="6"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33602573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68313" y="1132114"/>
            <a:ext cx="3994150"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内容占位符 3"/>
          <p:cNvSpPr>
            <a:spLocks noGrp="1"/>
          </p:cNvSpPr>
          <p:nvPr>
            <p:ph sz="half" idx="2"/>
          </p:nvPr>
        </p:nvSpPr>
        <p:spPr>
          <a:xfrm>
            <a:off x="4614863" y="1132114"/>
            <a:ext cx="3995737"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11" name="Rectangle 9">
            <a:extLst>
              <a:ext uri="{FF2B5EF4-FFF2-40B4-BE49-F238E27FC236}">
                <a16:creationId xmlns:a16="http://schemas.microsoft.com/office/drawing/2014/main" xmlns="" id="{FEB3ECAB-11D4-8743-A3D6-5605ED2EDE2E}"/>
              </a:ext>
            </a:extLst>
          </p:cNvPr>
          <p:cNvSpPr>
            <a:spLocks noGrp="1" noChangeArrowheads="1"/>
          </p:cNvSpPr>
          <p:nvPr>
            <p:ph type="sldNum" sz="quarter" idx="12"/>
          </p:nvPr>
        </p:nvSpPr>
        <p:spPr>
          <a:xfrm>
            <a:off x="7677150" y="6359519"/>
            <a:ext cx="933450" cy="457200"/>
          </a:xfrm>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529156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内容占位符 3"/>
          <p:cNvSpPr>
            <a:spLocks noGrp="1"/>
          </p:cNvSpPr>
          <p:nvPr>
            <p:ph sz="half" idx="2"/>
          </p:nvPr>
        </p:nvSpPr>
        <p:spPr>
          <a:xfrm>
            <a:off x="457200" y="2174875"/>
            <a:ext cx="4040188"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内容占位符 5"/>
          <p:cNvSpPr>
            <a:spLocks noGrp="1"/>
          </p:cNvSpPr>
          <p:nvPr>
            <p:ph sz="quarter" idx="4"/>
          </p:nvPr>
        </p:nvSpPr>
        <p:spPr>
          <a:xfrm>
            <a:off x="4645025" y="2174875"/>
            <a:ext cx="4041775"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9" name="Rectangle 9"/>
          <p:cNvSpPr>
            <a:spLocks noGrp="1" noChangeArrowheads="1"/>
          </p:cNvSpPr>
          <p:nvPr>
            <p:ph type="sldNum" sz="quarter" idx="12"/>
          </p:nvPr>
        </p:nvSpPr>
        <p:spPr>
          <a:xfrm>
            <a:off x="7753350" y="6379028"/>
            <a:ext cx="933450" cy="457200"/>
          </a:xfrm>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251325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23897460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5"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1918510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40345831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32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8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20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5pPr>
            <a:lvl6pPr>
              <a:defRPr sz="2000"/>
            </a:lvl6pPr>
            <a:lvl7pPr>
              <a:defRPr sz="2000"/>
            </a:lvl7pPr>
            <a:lvl8pPr>
              <a:defRPr sz="2000"/>
            </a:lvl8pPr>
            <a:lvl9pPr>
              <a:defRPr sz="20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5464790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3711827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40199437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240962DD-1CA7-7141-B05A-9DEE4B2DDAC2}" type="slidenum">
              <a:rPr lang="en-US" smtClean="0"/>
              <a:t>‹#›</a:t>
            </a:fld>
            <a:endParaRPr lang="en-US"/>
          </a:p>
        </p:txBody>
      </p:sp>
    </p:spTree>
    <p:extLst>
      <p:ext uri="{BB962C8B-B14F-4D97-AF65-F5344CB8AC3E}">
        <p14:creationId xmlns:p14="http://schemas.microsoft.com/office/powerpoint/2010/main" val="2388957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10" descr="tow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0406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3_标题幻灯片">
    <p:spTree>
      <p:nvGrpSpPr>
        <p:cNvPr id="1" name=""/>
        <p:cNvGrpSpPr/>
        <p:nvPr/>
      </p:nvGrpSpPr>
      <p:grpSpPr>
        <a:xfrm>
          <a:off x="0" y="0"/>
          <a:ext cx="0" cy="0"/>
          <a:chOff x="0" y="0"/>
          <a:chExt cx="0" cy="0"/>
        </a:xfrm>
      </p:grpSpPr>
      <p:pic>
        <p:nvPicPr>
          <p:cNvPr id="10"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pic>
        <p:nvPicPr>
          <p:cNvPr id="9" name="Picture 8">
            <a:extLst>
              <a:ext uri="{FF2B5EF4-FFF2-40B4-BE49-F238E27FC236}">
                <a16:creationId xmlns:a16="http://schemas.microsoft.com/office/drawing/2014/main" xmlns="" id="{569A77CB-67ED-B04B-9C22-B982F39B4DDB}"/>
              </a:ext>
            </a:extLst>
          </p:cNvPr>
          <p:cNvPicPr>
            <a:picLocks noChangeAspect="1"/>
          </p:cNvPicPr>
          <p:nvPr userDrawn="1"/>
        </p:nvPicPr>
        <p:blipFill>
          <a:blip r:embed="rId3"/>
          <a:stretch>
            <a:fillRect/>
          </a:stretch>
        </p:blipFill>
        <p:spPr>
          <a:xfrm>
            <a:off x="3248751" y="251880"/>
            <a:ext cx="3810000" cy="736600"/>
          </a:xfrm>
          <a:prstGeom prst="rect">
            <a:avLst/>
          </a:prstGeom>
        </p:spPr>
      </p:pic>
      <p:pic>
        <p:nvPicPr>
          <p:cNvPr id="3" name="Picture 2">
            <a:extLst>
              <a:ext uri="{FF2B5EF4-FFF2-40B4-BE49-F238E27FC236}">
                <a16:creationId xmlns:a16="http://schemas.microsoft.com/office/drawing/2014/main" xmlns="" id="{EC223DCE-922C-B843-AB29-21C65017EFD8}"/>
              </a:ext>
            </a:extLst>
          </p:cNvPr>
          <p:cNvPicPr>
            <a:picLocks noChangeAspect="1"/>
          </p:cNvPicPr>
          <p:nvPr userDrawn="1"/>
        </p:nvPicPr>
        <p:blipFill>
          <a:blip r:embed="rId4"/>
          <a:stretch>
            <a:fillRect/>
          </a:stretch>
        </p:blipFill>
        <p:spPr>
          <a:xfrm>
            <a:off x="1051247" y="251880"/>
            <a:ext cx="1727200" cy="738257"/>
          </a:xfrm>
          <a:prstGeom prst="rect">
            <a:avLst/>
          </a:prstGeom>
        </p:spPr>
      </p:pic>
      <p:pic>
        <p:nvPicPr>
          <p:cNvPr id="5" name="Picture 4">
            <a:extLst>
              <a:ext uri="{FF2B5EF4-FFF2-40B4-BE49-F238E27FC236}">
                <a16:creationId xmlns:a16="http://schemas.microsoft.com/office/drawing/2014/main" xmlns="" id="{DDD50708-5A43-3B4C-A7AC-48BC1300469E}"/>
              </a:ext>
            </a:extLst>
          </p:cNvPr>
          <p:cNvPicPr>
            <a:picLocks noChangeAspect="1"/>
          </p:cNvPicPr>
          <p:nvPr userDrawn="1"/>
        </p:nvPicPr>
        <p:blipFill>
          <a:blip r:embed="rId5"/>
          <a:stretch>
            <a:fillRect/>
          </a:stretch>
        </p:blipFill>
        <p:spPr>
          <a:xfrm>
            <a:off x="310990" y="251880"/>
            <a:ext cx="586419" cy="736600"/>
          </a:xfrm>
          <a:prstGeom prst="rect">
            <a:avLst/>
          </a:prstGeom>
        </p:spPr>
      </p:pic>
    </p:spTree>
    <p:extLst>
      <p:ext uri="{BB962C8B-B14F-4D97-AF65-F5344CB8AC3E}">
        <p14:creationId xmlns:p14="http://schemas.microsoft.com/office/powerpoint/2010/main" val="1417191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838200" y="3153625"/>
            <a:ext cx="7405688" cy="870727"/>
          </a:xfrm>
        </p:spPr>
        <p:txBody>
          <a:bodyPr anchor="ctr" anchorCtr="0"/>
          <a:lstStyle>
            <a:lvl1pPr marL="0" indent="0" algn="ctr">
              <a:buFont typeface="Wingdings" pitchFamily="2" charset="2"/>
              <a:buNone/>
              <a:defRPr sz="2400"/>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1226161"/>
            <a:ext cx="7405688" cy="1600200"/>
          </a:xfrm>
        </p:spPr>
        <p:txBody>
          <a:bodyPr anchor="ctr"/>
          <a:lstStyle>
            <a:lvl1pPr>
              <a:defRPr sz="2800"/>
            </a:lvl1pPr>
          </a:lstStyle>
          <a:p>
            <a:pPr lvl="0"/>
            <a:r>
              <a:rPr lang="en-US" altLang="zh-CN" noProof="0" dirty="0"/>
              <a:t>Click to edit Master title style</a:t>
            </a:r>
            <a:endParaRPr lang="zh-CN" altLang="en-US" noProof="0" dirty="0"/>
          </a:p>
        </p:txBody>
      </p:sp>
    </p:spTree>
    <p:extLst>
      <p:ext uri="{BB962C8B-B14F-4D97-AF65-F5344CB8AC3E}">
        <p14:creationId xmlns:p14="http://schemas.microsoft.com/office/powerpoint/2010/main" val="6934243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xfrm>
            <a:off x="7709692" y="6224639"/>
            <a:ext cx="933450" cy="457200"/>
          </a:xfrm>
          <a:ln/>
        </p:spPr>
        <p:txBody>
          <a:bodyPr/>
          <a:lstStyle>
            <a:lvl1pPr>
              <a:defRPr b="0" i="0">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93261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29581318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Edit Master text styles</a:t>
            </a:r>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7888215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68313" y="1132114"/>
            <a:ext cx="3994150"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内容占位符 3"/>
          <p:cNvSpPr>
            <a:spLocks noGrp="1"/>
          </p:cNvSpPr>
          <p:nvPr>
            <p:ph sz="half" idx="2"/>
          </p:nvPr>
        </p:nvSpPr>
        <p:spPr>
          <a:xfrm>
            <a:off x="4614863" y="1132114"/>
            <a:ext cx="3995737"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11" name="Rectangle 9">
            <a:extLst>
              <a:ext uri="{FF2B5EF4-FFF2-40B4-BE49-F238E27FC236}">
                <a16:creationId xmlns:a16="http://schemas.microsoft.com/office/drawing/2014/main" xmlns="" id="{FEB3ECAB-11D4-8743-A3D6-5605ED2EDE2E}"/>
              </a:ext>
            </a:extLst>
          </p:cNvPr>
          <p:cNvSpPr>
            <a:spLocks noGrp="1" noChangeArrowheads="1"/>
          </p:cNvSpPr>
          <p:nvPr>
            <p:ph type="sldNum" sz="quarter" idx="12"/>
          </p:nvPr>
        </p:nvSpPr>
        <p:spPr>
          <a:xfrm>
            <a:off x="7677150" y="6359519"/>
            <a:ext cx="933450" cy="457200"/>
          </a:xfrm>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932953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内容占位符 3"/>
          <p:cNvSpPr>
            <a:spLocks noGrp="1"/>
          </p:cNvSpPr>
          <p:nvPr>
            <p:ph sz="half" idx="2"/>
          </p:nvPr>
        </p:nvSpPr>
        <p:spPr>
          <a:xfrm>
            <a:off x="457200" y="2174875"/>
            <a:ext cx="4040188"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内容占位符 5"/>
          <p:cNvSpPr>
            <a:spLocks noGrp="1"/>
          </p:cNvSpPr>
          <p:nvPr>
            <p:ph sz="quarter" idx="4"/>
          </p:nvPr>
        </p:nvSpPr>
        <p:spPr>
          <a:xfrm>
            <a:off x="4645025" y="2174875"/>
            <a:ext cx="4041775"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9" name="Rectangle 9"/>
          <p:cNvSpPr>
            <a:spLocks noGrp="1" noChangeArrowheads="1"/>
          </p:cNvSpPr>
          <p:nvPr>
            <p:ph type="sldNum" sz="quarter" idx="12"/>
          </p:nvPr>
        </p:nvSpPr>
        <p:spPr>
          <a:xfrm>
            <a:off x="7753350" y="6379028"/>
            <a:ext cx="933450" cy="457200"/>
          </a:xfrm>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7243569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650384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043330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32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8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20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5pPr>
            <a:lvl6pPr>
              <a:defRPr sz="2000"/>
            </a:lvl6pPr>
            <a:lvl7pPr>
              <a:defRPr sz="2000"/>
            </a:lvl7pPr>
            <a:lvl8pPr>
              <a:defRPr sz="2000"/>
            </a:lvl8pPr>
            <a:lvl9pPr>
              <a:defRPr sz="20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6234697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230767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4453880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6604507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10" descr="tow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297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7495871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3_标题幻灯片">
    <p:spTree>
      <p:nvGrpSpPr>
        <p:cNvPr id="1" name=""/>
        <p:cNvGrpSpPr/>
        <p:nvPr/>
      </p:nvGrpSpPr>
      <p:grpSpPr>
        <a:xfrm>
          <a:off x="0" y="0"/>
          <a:ext cx="0" cy="0"/>
          <a:chOff x="0" y="0"/>
          <a:chExt cx="0" cy="0"/>
        </a:xfrm>
      </p:grpSpPr>
      <p:pic>
        <p:nvPicPr>
          <p:cNvPr id="10"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pic>
        <p:nvPicPr>
          <p:cNvPr id="9" name="Picture 8">
            <a:extLst>
              <a:ext uri="{FF2B5EF4-FFF2-40B4-BE49-F238E27FC236}">
                <a16:creationId xmlns:a16="http://schemas.microsoft.com/office/drawing/2014/main" xmlns="" id="{569A77CB-67ED-B04B-9C22-B982F39B4DDB}"/>
              </a:ext>
            </a:extLst>
          </p:cNvPr>
          <p:cNvPicPr>
            <a:picLocks noChangeAspect="1"/>
          </p:cNvPicPr>
          <p:nvPr userDrawn="1"/>
        </p:nvPicPr>
        <p:blipFill>
          <a:blip r:embed="rId3"/>
          <a:stretch>
            <a:fillRect/>
          </a:stretch>
        </p:blipFill>
        <p:spPr>
          <a:xfrm>
            <a:off x="3248751" y="251880"/>
            <a:ext cx="3810000" cy="736600"/>
          </a:xfrm>
          <a:prstGeom prst="rect">
            <a:avLst/>
          </a:prstGeom>
        </p:spPr>
      </p:pic>
      <p:pic>
        <p:nvPicPr>
          <p:cNvPr id="3" name="Picture 2">
            <a:extLst>
              <a:ext uri="{FF2B5EF4-FFF2-40B4-BE49-F238E27FC236}">
                <a16:creationId xmlns:a16="http://schemas.microsoft.com/office/drawing/2014/main" xmlns="" id="{EC223DCE-922C-B843-AB29-21C65017EFD8}"/>
              </a:ext>
            </a:extLst>
          </p:cNvPr>
          <p:cNvPicPr>
            <a:picLocks noChangeAspect="1"/>
          </p:cNvPicPr>
          <p:nvPr userDrawn="1"/>
        </p:nvPicPr>
        <p:blipFill>
          <a:blip r:embed="rId4"/>
          <a:stretch>
            <a:fillRect/>
          </a:stretch>
        </p:blipFill>
        <p:spPr>
          <a:xfrm>
            <a:off x="1051247" y="251880"/>
            <a:ext cx="1727200" cy="738257"/>
          </a:xfrm>
          <a:prstGeom prst="rect">
            <a:avLst/>
          </a:prstGeom>
        </p:spPr>
      </p:pic>
      <p:pic>
        <p:nvPicPr>
          <p:cNvPr id="5" name="Picture 4">
            <a:extLst>
              <a:ext uri="{FF2B5EF4-FFF2-40B4-BE49-F238E27FC236}">
                <a16:creationId xmlns:a16="http://schemas.microsoft.com/office/drawing/2014/main" xmlns="" id="{DDD50708-5A43-3B4C-A7AC-48BC1300469E}"/>
              </a:ext>
            </a:extLst>
          </p:cNvPr>
          <p:cNvPicPr>
            <a:picLocks noChangeAspect="1"/>
          </p:cNvPicPr>
          <p:nvPr userDrawn="1"/>
        </p:nvPicPr>
        <p:blipFill>
          <a:blip r:embed="rId5"/>
          <a:stretch>
            <a:fillRect/>
          </a:stretch>
        </p:blipFill>
        <p:spPr>
          <a:xfrm>
            <a:off x="310990" y="251880"/>
            <a:ext cx="586419" cy="736600"/>
          </a:xfrm>
          <a:prstGeom prst="rect">
            <a:avLst/>
          </a:prstGeom>
        </p:spPr>
      </p:pic>
    </p:spTree>
    <p:extLst>
      <p:ext uri="{BB962C8B-B14F-4D97-AF65-F5344CB8AC3E}">
        <p14:creationId xmlns:p14="http://schemas.microsoft.com/office/powerpoint/2010/main" val="37525768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838200" y="3153625"/>
            <a:ext cx="7405688" cy="870727"/>
          </a:xfrm>
        </p:spPr>
        <p:txBody>
          <a:bodyPr anchor="ctr" anchorCtr="0"/>
          <a:lstStyle>
            <a:lvl1pPr marL="0" indent="0" algn="ctr">
              <a:buFont typeface="Wingdings" pitchFamily="2" charset="2"/>
              <a:buNone/>
              <a:defRPr sz="2400"/>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1226161"/>
            <a:ext cx="7405688" cy="1600200"/>
          </a:xfrm>
        </p:spPr>
        <p:txBody>
          <a:bodyPr anchor="ctr"/>
          <a:lstStyle>
            <a:lvl1pPr>
              <a:defRPr sz="2800"/>
            </a:lvl1pPr>
          </a:lstStyle>
          <a:p>
            <a:pPr lvl="0"/>
            <a:r>
              <a:rPr lang="en-US" altLang="zh-CN" noProof="0" dirty="0"/>
              <a:t>Click to edit Master title style</a:t>
            </a:r>
            <a:endParaRPr lang="zh-CN" altLang="en-US" noProof="0" dirty="0"/>
          </a:p>
        </p:txBody>
      </p:sp>
    </p:spTree>
    <p:extLst>
      <p:ext uri="{BB962C8B-B14F-4D97-AF65-F5344CB8AC3E}">
        <p14:creationId xmlns:p14="http://schemas.microsoft.com/office/powerpoint/2010/main" val="7774431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xfrm>
            <a:off x="7709692" y="6224639"/>
            <a:ext cx="933450" cy="457200"/>
          </a:xfrm>
          <a:ln/>
        </p:spPr>
        <p:txBody>
          <a:bodyPr/>
          <a:lstStyle>
            <a:lvl1pPr>
              <a:defRPr b="0" i="0">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1461718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Edit Master text styles</a:t>
            </a:r>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1012767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68313" y="1132114"/>
            <a:ext cx="3994150"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内容占位符 3"/>
          <p:cNvSpPr>
            <a:spLocks noGrp="1"/>
          </p:cNvSpPr>
          <p:nvPr>
            <p:ph sz="half" idx="2"/>
          </p:nvPr>
        </p:nvSpPr>
        <p:spPr>
          <a:xfrm>
            <a:off x="4614863" y="1132114"/>
            <a:ext cx="3995737"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11" name="Rectangle 9">
            <a:extLst>
              <a:ext uri="{FF2B5EF4-FFF2-40B4-BE49-F238E27FC236}">
                <a16:creationId xmlns:a16="http://schemas.microsoft.com/office/drawing/2014/main" xmlns="" id="{FEB3ECAB-11D4-8743-A3D6-5605ED2EDE2E}"/>
              </a:ext>
            </a:extLst>
          </p:cNvPr>
          <p:cNvSpPr>
            <a:spLocks noGrp="1" noChangeArrowheads="1"/>
          </p:cNvSpPr>
          <p:nvPr>
            <p:ph type="sldNum" sz="quarter" idx="12"/>
          </p:nvPr>
        </p:nvSpPr>
        <p:spPr>
          <a:xfrm>
            <a:off x="7677150" y="6359519"/>
            <a:ext cx="933450" cy="457200"/>
          </a:xfrm>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2273246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内容占位符 3"/>
          <p:cNvSpPr>
            <a:spLocks noGrp="1"/>
          </p:cNvSpPr>
          <p:nvPr>
            <p:ph sz="half" idx="2"/>
          </p:nvPr>
        </p:nvSpPr>
        <p:spPr>
          <a:xfrm>
            <a:off x="457200" y="2174875"/>
            <a:ext cx="4040188"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内容占位符 5"/>
          <p:cNvSpPr>
            <a:spLocks noGrp="1"/>
          </p:cNvSpPr>
          <p:nvPr>
            <p:ph sz="quarter" idx="4"/>
          </p:nvPr>
        </p:nvSpPr>
        <p:spPr>
          <a:xfrm>
            <a:off x="4645025" y="2174875"/>
            <a:ext cx="4041775"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9" name="Rectangle 9"/>
          <p:cNvSpPr>
            <a:spLocks noGrp="1" noChangeArrowheads="1"/>
          </p:cNvSpPr>
          <p:nvPr>
            <p:ph type="sldNum" sz="quarter" idx="12"/>
          </p:nvPr>
        </p:nvSpPr>
        <p:spPr>
          <a:xfrm>
            <a:off x="7753350" y="6379028"/>
            <a:ext cx="933450" cy="457200"/>
          </a:xfrm>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7786769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4983033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6319586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32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8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20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5pPr>
            <a:lvl6pPr>
              <a:defRPr sz="2000"/>
            </a:lvl6pPr>
            <a:lvl7pPr>
              <a:defRPr sz="2000"/>
            </a:lvl7pPr>
            <a:lvl8pPr>
              <a:defRPr sz="2000"/>
            </a:lvl8pPr>
            <a:lvl9pPr>
              <a:defRPr sz="20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0289932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415978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4275212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4821103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8942594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10" descr="towe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661147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3_标题幻灯片">
    <p:spTree>
      <p:nvGrpSpPr>
        <p:cNvPr id="1" name=""/>
        <p:cNvGrpSpPr/>
        <p:nvPr/>
      </p:nvGrpSpPr>
      <p:grpSpPr>
        <a:xfrm>
          <a:off x="0" y="0"/>
          <a:ext cx="0" cy="0"/>
          <a:chOff x="0" y="0"/>
          <a:chExt cx="0" cy="0"/>
        </a:xfrm>
      </p:grpSpPr>
      <p:pic>
        <p:nvPicPr>
          <p:cNvPr id="10"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838200" y="4149725"/>
            <a:ext cx="7405688" cy="748846"/>
          </a:xfrm>
        </p:spPr>
        <p:txBody>
          <a:bodyPr anchor="ctr" anchorCtr="0"/>
          <a:lstStyle>
            <a:lvl1pPr marL="0" indent="0" algn="ctr">
              <a:buFont typeface="Wingdings" pitchFamily="2" charset="2"/>
              <a:buNone/>
              <a:defRPr sz="2400" b="0" i="0">
                <a:latin typeface="Times New Roman" panose="02020603050405020304" pitchFamily="18" charset="0"/>
                <a:ea typeface="Microsoft YaHei Light" panose="020B0502040204020203" pitchFamily="34" charset="-122"/>
                <a:cs typeface="Times New Roman" panose="02020603050405020304" pitchFamily="18" charset="0"/>
              </a:defRPr>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2800" b="1" i="0">
                <a:latin typeface="Times New Roman" panose="02020603050405020304" pitchFamily="18" charset="0"/>
                <a:ea typeface="Microsoft YaHei" panose="020B0503020204020204" pitchFamily="34" charset="-122"/>
                <a:cs typeface="Times New Roman" panose="02020603050405020304" pitchFamily="18" charset="0"/>
              </a:defRPr>
            </a:lvl1pPr>
          </a:lstStyle>
          <a:p>
            <a:pPr lvl="0"/>
            <a:r>
              <a:rPr lang="en-US" altLang="zh-CN" noProof="0" dirty="0"/>
              <a:t>Click to edit Master title style</a:t>
            </a:r>
            <a:endParaRPr lang="zh-CN" altLang="en-US" noProof="0" dirty="0"/>
          </a:p>
        </p:txBody>
      </p:sp>
      <p:sp>
        <p:nvSpPr>
          <p:cNvPr id="14" name="Rectangle 2">
            <a:extLst>
              <a:ext uri="{FF2B5EF4-FFF2-40B4-BE49-F238E27FC236}">
                <a16:creationId xmlns:a16="http://schemas.microsoft.com/office/drawing/2014/main" xmlns="" id="{ECA26568-F181-2541-AF81-42EEB0FD3714}"/>
              </a:ext>
            </a:extLst>
          </p:cNvPr>
          <p:cNvSpPr>
            <a:spLocks noChangeArrowheads="1"/>
          </p:cNvSpPr>
          <p:nvPr userDrawn="1"/>
        </p:nvSpPr>
        <p:spPr bwMode="auto">
          <a:xfrm flipV="1">
            <a:off x="0" y="6318244"/>
            <a:ext cx="9144000" cy="53975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pic>
        <p:nvPicPr>
          <p:cNvPr id="9" name="Picture 8">
            <a:extLst>
              <a:ext uri="{FF2B5EF4-FFF2-40B4-BE49-F238E27FC236}">
                <a16:creationId xmlns:a16="http://schemas.microsoft.com/office/drawing/2014/main" xmlns="" id="{569A77CB-67ED-B04B-9C22-B982F39B4DDB}"/>
              </a:ext>
            </a:extLst>
          </p:cNvPr>
          <p:cNvPicPr>
            <a:picLocks noChangeAspect="1"/>
          </p:cNvPicPr>
          <p:nvPr userDrawn="1"/>
        </p:nvPicPr>
        <p:blipFill>
          <a:blip r:embed="rId3"/>
          <a:stretch>
            <a:fillRect/>
          </a:stretch>
        </p:blipFill>
        <p:spPr>
          <a:xfrm>
            <a:off x="3248751" y="251880"/>
            <a:ext cx="3810000" cy="736600"/>
          </a:xfrm>
          <a:prstGeom prst="rect">
            <a:avLst/>
          </a:prstGeom>
        </p:spPr>
      </p:pic>
      <p:pic>
        <p:nvPicPr>
          <p:cNvPr id="3" name="Picture 2">
            <a:extLst>
              <a:ext uri="{FF2B5EF4-FFF2-40B4-BE49-F238E27FC236}">
                <a16:creationId xmlns:a16="http://schemas.microsoft.com/office/drawing/2014/main" xmlns="" id="{EC223DCE-922C-B843-AB29-21C65017EFD8}"/>
              </a:ext>
            </a:extLst>
          </p:cNvPr>
          <p:cNvPicPr>
            <a:picLocks noChangeAspect="1"/>
          </p:cNvPicPr>
          <p:nvPr userDrawn="1"/>
        </p:nvPicPr>
        <p:blipFill>
          <a:blip r:embed="rId4"/>
          <a:stretch>
            <a:fillRect/>
          </a:stretch>
        </p:blipFill>
        <p:spPr>
          <a:xfrm>
            <a:off x="1051247" y="251880"/>
            <a:ext cx="1727200" cy="738257"/>
          </a:xfrm>
          <a:prstGeom prst="rect">
            <a:avLst/>
          </a:prstGeom>
        </p:spPr>
      </p:pic>
      <p:pic>
        <p:nvPicPr>
          <p:cNvPr id="5" name="Picture 4">
            <a:extLst>
              <a:ext uri="{FF2B5EF4-FFF2-40B4-BE49-F238E27FC236}">
                <a16:creationId xmlns:a16="http://schemas.microsoft.com/office/drawing/2014/main" xmlns="" id="{DDD50708-5A43-3B4C-A7AC-48BC1300469E}"/>
              </a:ext>
            </a:extLst>
          </p:cNvPr>
          <p:cNvPicPr>
            <a:picLocks noChangeAspect="1"/>
          </p:cNvPicPr>
          <p:nvPr userDrawn="1"/>
        </p:nvPicPr>
        <p:blipFill>
          <a:blip r:embed="rId5"/>
          <a:stretch>
            <a:fillRect/>
          </a:stretch>
        </p:blipFill>
        <p:spPr>
          <a:xfrm>
            <a:off x="310990" y="251880"/>
            <a:ext cx="586419" cy="736600"/>
          </a:xfrm>
          <a:prstGeom prst="rect">
            <a:avLst/>
          </a:prstGeom>
        </p:spPr>
      </p:pic>
    </p:spTree>
    <p:extLst>
      <p:ext uri="{BB962C8B-B14F-4D97-AF65-F5344CB8AC3E}">
        <p14:creationId xmlns:p14="http://schemas.microsoft.com/office/powerpoint/2010/main" val="3432431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838200" y="3153625"/>
            <a:ext cx="7405688" cy="870727"/>
          </a:xfrm>
        </p:spPr>
        <p:txBody>
          <a:bodyPr anchor="ctr" anchorCtr="0"/>
          <a:lstStyle>
            <a:lvl1pPr marL="0" indent="0" algn="ctr">
              <a:buFont typeface="Wingdings" pitchFamily="2" charset="2"/>
              <a:buNone/>
              <a:defRPr sz="2400"/>
            </a:lvl1pPr>
          </a:lstStyle>
          <a:p>
            <a:pPr lvl="0"/>
            <a:r>
              <a:rPr lang="en-US" altLang="zh-CN" noProof="0" dirty="0"/>
              <a:t>Click to edit Master subtitle style</a:t>
            </a:r>
            <a:endParaRPr lang="zh-CN" altLang="en-US" noProof="0" dirty="0"/>
          </a:p>
        </p:txBody>
      </p:sp>
      <p:sp>
        <p:nvSpPr>
          <p:cNvPr id="189449" name="Rectangle 9"/>
          <p:cNvSpPr>
            <a:spLocks noGrp="1" noChangeArrowheads="1"/>
          </p:cNvSpPr>
          <p:nvPr>
            <p:ph type="ctrTitle"/>
          </p:nvPr>
        </p:nvSpPr>
        <p:spPr>
          <a:xfrm>
            <a:off x="838200" y="1226161"/>
            <a:ext cx="7405688" cy="1600200"/>
          </a:xfrm>
        </p:spPr>
        <p:txBody>
          <a:bodyPr anchor="ctr"/>
          <a:lstStyle>
            <a:lvl1pPr>
              <a:defRPr sz="2800"/>
            </a:lvl1pPr>
          </a:lstStyle>
          <a:p>
            <a:pPr lvl="0"/>
            <a:r>
              <a:rPr lang="en-US" altLang="zh-CN" noProof="0" dirty="0"/>
              <a:t>Click to edit Master title style</a:t>
            </a:r>
            <a:endParaRPr lang="zh-CN" altLang="en-US" noProof="0" dirty="0"/>
          </a:p>
        </p:txBody>
      </p:sp>
    </p:spTree>
    <p:extLst>
      <p:ext uri="{BB962C8B-B14F-4D97-AF65-F5344CB8AC3E}">
        <p14:creationId xmlns:p14="http://schemas.microsoft.com/office/powerpoint/2010/main" val="21347920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xfrm>
            <a:off x="7709692" y="6224639"/>
            <a:ext cx="933450" cy="457200"/>
          </a:xfrm>
          <a:ln/>
        </p:spPr>
        <p:txBody>
          <a:bodyPr/>
          <a:lstStyle>
            <a:lvl1pPr>
              <a:defRPr b="0" i="0">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6608109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Edit Master text styles</a:t>
            </a:r>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889149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68313" y="1132114"/>
            <a:ext cx="3994150"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内容占位符 3"/>
          <p:cNvSpPr>
            <a:spLocks noGrp="1"/>
          </p:cNvSpPr>
          <p:nvPr>
            <p:ph sz="half" idx="2"/>
          </p:nvPr>
        </p:nvSpPr>
        <p:spPr>
          <a:xfrm>
            <a:off x="4614863" y="1132114"/>
            <a:ext cx="3995737" cy="5007429"/>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8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4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8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5pPr>
            <a:lvl6pPr>
              <a:defRPr sz="1800"/>
            </a:lvl6pPr>
            <a:lvl7pPr>
              <a:defRPr sz="1800"/>
            </a:lvl7pPr>
            <a:lvl8pPr>
              <a:defRPr sz="1800"/>
            </a:lvl8pPr>
            <a:lvl9pPr>
              <a:defRPr sz="18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11" name="Rectangle 9">
            <a:extLst>
              <a:ext uri="{FF2B5EF4-FFF2-40B4-BE49-F238E27FC236}">
                <a16:creationId xmlns:a16="http://schemas.microsoft.com/office/drawing/2014/main" xmlns="" id="{FEB3ECAB-11D4-8743-A3D6-5605ED2EDE2E}"/>
              </a:ext>
            </a:extLst>
          </p:cNvPr>
          <p:cNvSpPr>
            <a:spLocks noGrp="1" noChangeArrowheads="1"/>
          </p:cNvSpPr>
          <p:nvPr>
            <p:ph type="sldNum" sz="quarter" idx="12"/>
          </p:nvPr>
        </p:nvSpPr>
        <p:spPr>
          <a:xfrm>
            <a:off x="7677150" y="6359519"/>
            <a:ext cx="933450" cy="457200"/>
          </a:xfrm>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2924848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内容占位符 3"/>
          <p:cNvSpPr>
            <a:spLocks noGrp="1"/>
          </p:cNvSpPr>
          <p:nvPr>
            <p:ph sz="half" idx="2"/>
          </p:nvPr>
        </p:nvSpPr>
        <p:spPr>
          <a:xfrm>
            <a:off x="457200" y="2174875"/>
            <a:ext cx="4040188"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内容占位符 5"/>
          <p:cNvSpPr>
            <a:spLocks noGrp="1"/>
          </p:cNvSpPr>
          <p:nvPr>
            <p:ph sz="quarter" idx="4"/>
          </p:nvPr>
        </p:nvSpPr>
        <p:spPr>
          <a:xfrm>
            <a:off x="4645025" y="2174875"/>
            <a:ext cx="4041775" cy="3951288"/>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0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8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16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1600"/>
            </a:lvl5pPr>
            <a:lvl6pPr>
              <a:defRPr sz="1600"/>
            </a:lvl6pPr>
            <a:lvl7pPr>
              <a:defRPr sz="1600"/>
            </a:lvl7pPr>
            <a:lvl8pPr>
              <a:defRPr sz="1600"/>
            </a:lvl8pPr>
            <a:lvl9pPr>
              <a:defRPr sz="16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9" name="Rectangle 9"/>
          <p:cNvSpPr>
            <a:spLocks noGrp="1" noChangeArrowheads="1"/>
          </p:cNvSpPr>
          <p:nvPr>
            <p:ph type="sldNum" sz="quarter" idx="12"/>
          </p:nvPr>
        </p:nvSpPr>
        <p:spPr>
          <a:xfrm>
            <a:off x="7753350" y="6379028"/>
            <a:ext cx="933450" cy="457200"/>
          </a:xfrm>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41479071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51917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2591853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340801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marL="447675" marR="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3200"/>
            </a:lvl1pPr>
            <a:lvl2pPr marL="889000" marR="0"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sz="2800"/>
            </a:lvl2pPr>
            <a:lvl3pPr marL="1293813" marR="0"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400"/>
            </a:lvl3pPr>
            <a:lvl4pPr marL="1681163" marR="0"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sz="2000"/>
            </a:lvl4pPr>
            <a:lvl5pPr marL="2070100" marR="0"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sz="2000"/>
            </a:lvl5pPr>
            <a:lvl6pPr>
              <a:defRPr sz="2000"/>
            </a:lvl6pPr>
            <a:lvl7pPr>
              <a:defRPr sz="2000"/>
            </a:lvl7pPr>
            <a:lvl8pPr>
              <a:defRPr sz="2000"/>
            </a:lvl8pPr>
            <a:lvl9pPr>
              <a:defRPr sz="2000"/>
            </a:lvl9pPr>
          </a:lstStyle>
          <a:p>
            <a:pPr marL="447675" marR="0" lvl="0" indent="-44767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292929"/>
                </a:solidFill>
                <a:effectLst/>
                <a:uLnTx/>
                <a:uFillTx/>
                <a:latin typeface="+mn-lt"/>
                <a:ea typeface="+mn-ea"/>
                <a:cs typeface="+mn-cs"/>
              </a:rPr>
              <a:t>Edit Master text styles</a:t>
            </a:r>
          </a:p>
          <a:p>
            <a:pPr marL="889000" marR="0" lvl="1" indent="-439738" algn="l" defTabSz="914400" rtl="0" eaLnBrk="1" fontAlgn="base" latinLnBrk="0" hangingPunct="1">
              <a:lnSpc>
                <a:spcPct val="100000"/>
              </a:lnSpc>
              <a:spcBef>
                <a:spcPct val="20000"/>
              </a:spcBef>
              <a:spcAft>
                <a:spcPct val="0"/>
              </a:spcAft>
              <a:buClr>
                <a:srgbClr val="999933"/>
              </a:buClr>
              <a:buSzPct val="65000"/>
              <a:buFont typeface="Wingdings" panose="05000000000000000000" pitchFamily="2" charset="2"/>
              <a:buChar char="¡"/>
              <a:tabLst/>
              <a:defRPr/>
            </a:pPr>
            <a:r>
              <a:rPr kumimoji="0" lang="en-US" altLang="zh-CN" sz="1800" b="0" i="0" u="none" strike="noStrike" kern="0" cap="none" spc="0" normalizeH="0" baseline="0" noProof="0" dirty="0">
                <a:ln>
                  <a:noFill/>
                </a:ln>
                <a:solidFill>
                  <a:srgbClr val="292929"/>
                </a:solidFill>
                <a:effectLst/>
                <a:uLnTx/>
                <a:uFillTx/>
                <a:latin typeface="+mn-lt"/>
                <a:ea typeface="+mn-ea"/>
              </a:rPr>
              <a:t>Second level</a:t>
            </a:r>
          </a:p>
          <a:p>
            <a:pPr marL="1293813" marR="0" lvl="2" indent="-403225"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600" b="0" i="0" u="none" strike="noStrike" kern="0" cap="none" spc="0" normalizeH="0" baseline="0" noProof="0" dirty="0">
                <a:ln>
                  <a:noFill/>
                </a:ln>
                <a:solidFill>
                  <a:srgbClr val="292929"/>
                </a:solidFill>
                <a:effectLst/>
                <a:uLnTx/>
                <a:uFillTx/>
                <a:latin typeface="+mn-lt"/>
                <a:ea typeface="+mn-ea"/>
              </a:rPr>
              <a:t>Third level</a:t>
            </a:r>
          </a:p>
          <a:p>
            <a:pPr marL="1681163" marR="0" lvl="3" indent="-385763" algn="l" defTabSz="914400" rtl="0" eaLnBrk="1" fontAlgn="base" latinLnBrk="0" hangingPunct="1">
              <a:lnSpc>
                <a:spcPct val="100000"/>
              </a:lnSpc>
              <a:spcBef>
                <a:spcPct val="20000"/>
              </a:spcBef>
              <a:spcAft>
                <a:spcPct val="0"/>
              </a:spcAft>
              <a:buClr>
                <a:srgbClr val="999933"/>
              </a:buClr>
              <a:buSzPct val="75000"/>
              <a:buFont typeface="Wingdings" panose="05000000000000000000" pitchFamily="2" charset="2"/>
              <a:buChar char="¡"/>
              <a:tabLst/>
              <a:defRPr/>
            </a:pPr>
            <a:r>
              <a:rPr kumimoji="0" lang="en-US" altLang="zh-CN" sz="1400" b="0" i="0" u="none" strike="noStrike" kern="0" cap="none" spc="0" normalizeH="0" baseline="0" noProof="0" dirty="0">
                <a:ln>
                  <a:noFill/>
                </a:ln>
                <a:solidFill>
                  <a:srgbClr val="292929"/>
                </a:solidFill>
                <a:effectLst/>
                <a:uLnTx/>
                <a:uFillTx/>
                <a:latin typeface="+mn-lt"/>
                <a:ea typeface="+mn-ea"/>
              </a:rPr>
              <a:t>Fourth level</a:t>
            </a:r>
          </a:p>
          <a:p>
            <a:pPr marL="2070100" marR="0" lvl="4" indent="-387350" algn="l" defTabSz="914400" rtl="0" eaLnBrk="1" fontAlgn="base" latinLnBrk="0" hangingPunct="1">
              <a:lnSpc>
                <a:spcPct val="100000"/>
              </a:lnSpc>
              <a:spcBef>
                <a:spcPct val="20000"/>
              </a:spcBef>
              <a:spcAft>
                <a:spcPct val="0"/>
              </a:spcAft>
              <a:buClr>
                <a:srgbClr val="CC9900"/>
              </a:buClr>
              <a:buSzPct val="70000"/>
              <a:buFont typeface="Wingdings" panose="05000000000000000000" pitchFamily="2" charset="2"/>
              <a:buChar char="n"/>
              <a:tabLst/>
              <a:defRPr/>
            </a:pPr>
            <a:r>
              <a:rPr kumimoji="0" lang="en-US" altLang="zh-CN" sz="1200" b="0" i="0" u="none" strike="noStrike" kern="0" cap="none" spc="0" normalizeH="0" baseline="0" noProof="0" dirty="0">
                <a:ln>
                  <a:noFill/>
                </a:ln>
                <a:solidFill>
                  <a:srgbClr val="292929"/>
                </a:solidFill>
                <a:effectLst/>
                <a:uLnTx/>
                <a:uFillTx/>
                <a:latin typeface="+mn-lt"/>
                <a:ea typeface="+mn-ea"/>
              </a:rPr>
              <a:t>Fifth level</a:t>
            </a:r>
            <a:endParaRPr kumimoji="0" lang="zh-CN" altLang="en-US" sz="1200" b="0" i="0" u="none" strike="noStrike" kern="0" cap="none" spc="0" normalizeH="0" baseline="0" noProof="0" dirty="0">
              <a:ln>
                <a:noFill/>
              </a:ln>
              <a:solidFill>
                <a:srgbClr val="292929"/>
              </a:solidFill>
              <a:effectLst/>
              <a:uLnTx/>
              <a:uFillTx/>
              <a:latin typeface="+mn-lt"/>
              <a:ea typeface="+mn-ea"/>
            </a:endParaRP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4574068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7"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42839657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0012023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34850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32133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113E8D-5413-4165-836E-3E92F43AE43E}" type="datetimeFigureOut">
              <a:rPr lang="zh-CN" altLang="en-US" smtClean="0"/>
              <a:t>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4111142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theme" Target="../theme/theme5.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2.xml"/><Relationship Id="rId12" Type="http://schemas.openxmlformats.org/officeDocument/2006/relationships/slideLayout" Target="../slideLayouts/slideLayout73.xml"/><Relationship Id="rId13" Type="http://schemas.openxmlformats.org/officeDocument/2006/relationships/slideLayout" Target="../slideLayouts/slideLayout74.xml"/><Relationship Id="rId14" Type="http://schemas.openxmlformats.org/officeDocument/2006/relationships/theme" Target="../theme/theme6.xml"/><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 Id="rId9" Type="http://schemas.openxmlformats.org/officeDocument/2006/relationships/slideLayout" Target="../slideLayouts/slideLayout70.xml"/><Relationship Id="rId10"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7113E8D-5413-4165-836E-3E92F43AE43E}" type="datetimeFigureOut">
              <a:rPr lang="zh-CN" altLang="en-US" smtClean="0"/>
              <a:t>18/11/23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E930A8-D3BB-4D38-B508-C926D7CB15FC}" type="slidenum">
              <a:rPr lang="zh-CN" altLang="en-US" smtClean="0"/>
              <a:t>‹#›</a:t>
            </a:fld>
            <a:endParaRPr lang="zh-CN" altLang="en-US"/>
          </a:p>
        </p:txBody>
      </p:sp>
    </p:spTree>
    <p:extLst>
      <p:ext uri="{BB962C8B-B14F-4D97-AF65-F5344CB8AC3E}">
        <p14:creationId xmlns:p14="http://schemas.microsoft.com/office/powerpoint/2010/main" val="137178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600" smtClean="0">
                <a:latin typeface="Arial" panose="020B0604020202020204" pitchFamily="34" charset="0"/>
              </a:defRPr>
            </a:lvl1pPr>
          </a:lstStyle>
          <a:p>
            <a:pPr>
              <a:defRPr/>
            </a:pPr>
            <a:fld id="{915A59E8-45BC-4A10-A708-8D7A9BBA9277}" type="datetime1">
              <a:rPr lang="zh-CN" altLang="en-US"/>
              <a:pPr>
                <a:defRPr/>
              </a:pPr>
              <a:t>18/11/23</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600">
                <a:latin typeface="+mn-lt"/>
                <a:ea typeface="宋体" panose="02010600030101010101" pitchFamily="2" charset="-122"/>
                <a:cs typeface="+mn-cs"/>
              </a:defRPr>
            </a:lvl1pPr>
          </a:lstStyle>
          <a:p>
            <a:pPr>
              <a:defRPr/>
            </a:pPr>
            <a:r>
              <a:rPr lang="en-US" altLang="zh-CN"/>
              <a:t> Institute of Computer Software</a:t>
            </a:r>
          </a:p>
          <a:p>
            <a:pPr>
              <a:defRPr/>
            </a:pPr>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600" smtClean="0">
                <a:latin typeface="Arial" panose="020B0604020202020204" pitchFamily="34" charset="0"/>
              </a:defRPr>
            </a:lvl1pPr>
          </a:lstStyle>
          <a:p>
            <a:pPr>
              <a:defRPr/>
            </a:pPr>
            <a:fld id="{467C29E0-8B40-45BA-A346-42B7EC8A5A72}" type="slidenum">
              <a:rPr lang="en-US" altLang="zh-CN"/>
              <a:pPr>
                <a:defRPr/>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396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rtl="0" eaLnBrk="0" fontAlgn="base" hangingPunct="0">
        <a:spcBef>
          <a:spcPct val="0"/>
        </a:spcBef>
        <a:spcAft>
          <a:spcPct val="0"/>
        </a:spcAft>
        <a:defRPr kumimoji="1" sz="3200">
          <a:solidFill>
            <a:schemeClr val="tx1"/>
          </a:solidFill>
          <a:latin typeface="+mj-lt"/>
          <a:ea typeface="+mj-ea"/>
          <a:cs typeface="宋体" charset="0"/>
        </a:defRPr>
      </a:lvl1pPr>
      <a:lvl2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2pPr>
      <a:lvl3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3pPr>
      <a:lvl4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4pPr>
      <a:lvl5pPr algn="ctr" rtl="0" eaLnBrk="0" fontAlgn="base" hangingPunct="0">
        <a:spcBef>
          <a:spcPct val="0"/>
        </a:spcBef>
        <a:spcAft>
          <a:spcPct val="0"/>
        </a:spcAft>
        <a:defRPr kumimoji="1" sz="3200">
          <a:solidFill>
            <a:schemeClr val="tx1"/>
          </a:solidFill>
          <a:latin typeface="Arial" charset="0"/>
          <a:ea typeface="宋体" pitchFamily="2" charset="-122"/>
          <a:cs typeface="宋体" charset="0"/>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2800">
          <a:solidFill>
            <a:schemeClr val="tx1"/>
          </a:solidFill>
          <a:latin typeface="+mn-lt"/>
          <a:ea typeface="+mn-ea"/>
          <a:cs typeface="宋体" charset="0"/>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8313" y="236127"/>
            <a:ext cx="8142286"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noProof="0" dirty="0"/>
              <a:t>Click to edit Master title style</a:t>
            </a:r>
            <a:endParaRPr lang="zh-CN" altLang="en-US" dirty="0"/>
          </a:p>
        </p:txBody>
      </p:sp>
      <p:sp>
        <p:nvSpPr>
          <p:cNvPr id="1029" name="Rectangle 5"/>
          <p:cNvSpPr>
            <a:spLocks noGrp="1" noChangeArrowheads="1"/>
          </p:cNvSpPr>
          <p:nvPr>
            <p:ph type="body" idx="1"/>
          </p:nvPr>
        </p:nvSpPr>
        <p:spPr bwMode="auto">
          <a:xfrm>
            <a:off x="500856" y="1169282"/>
            <a:ext cx="8142286" cy="492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88425" name="Rectangle 9"/>
          <p:cNvSpPr>
            <a:spLocks noGrp="1" noChangeArrowheads="1"/>
          </p:cNvSpPr>
          <p:nvPr>
            <p:ph type="sldNum" sz="quarter" idx="4"/>
          </p:nvPr>
        </p:nvSpPr>
        <p:spPr bwMode="auto">
          <a:xfrm>
            <a:off x="7709692" y="6224639"/>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bodyPr>
          <a:lstStyle>
            <a:lvl1pPr algn="r" eaLnBrk="1" hangingPunct="1">
              <a:defRPr sz="1800" b="0">
                <a:solidFill>
                  <a:schemeClr val="tx1"/>
                </a:solidFill>
                <a:latin typeface="Times New Roman" panose="02020603050405020304" pitchFamily="18" charset="0"/>
                <a:cs typeface="Times New Roman" panose="02020603050405020304" pitchFamily="18" charset="0"/>
              </a:defRPr>
            </a:lvl1pPr>
          </a:lstStyle>
          <a:p>
            <a:fld id="{240962DD-1CA7-7141-B05A-9DEE4B2DDAC2}" type="slidenum">
              <a:rPr lang="en-US" smtClean="0"/>
              <a:pPr/>
              <a:t>‹#›</a:t>
            </a:fld>
            <a:endParaRPr lang="en-US" dirty="0"/>
          </a:p>
        </p:txBody>
      </p:sp>
    </p:spTree>
    <p:extLst>
      <p:ext uri="{BB962C8B-B14F-4D97-AF65-F5344CB8AC3E}">
        <p14:creationId xmlns:p14="http://schemas.microsoft.com/office/powerpoint/2010/main" val="28002721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ftr="0" dt="0"/>
  <p:txStyles>
    <p:titleStyle>
      <a:lvl1pPr algn="ctr" rtl="0" eaLnBrk="1" fontAlgn="base" hangingPunct="1">
        <a:spcBef>
          <a:spcPct val="0"/>
        </a:spcBef>
        <a:spcAft>
          <a:spcPct val="0"/>
        </a:spcAft>
        <a:defRPr sz="2400" b="1" i="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0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18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16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4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28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8313" y="236127"/>
            <a:ext cx="8142286"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noProof="0" dirty="0"/>
              <a:t>Click to edit Master title style</a:t>
            </a:r>
            <a:endParaRPr lang="zh-CN" altLang="en-US" dirty="0"/>
          </a:p>
        </p:txBody>
      </p:sp>
      <p:sp>
        <p:nvSpPr>
          <p:cNvPr id="1029" name="Rectangle 5"/>
          <p:cNvSpPr>
            <a:spLocks noGrp="1" noChangeArrowheads="1"/>
          </p:cNvSpPr>
          <p:nvPr>
            <p:ph type="body" idx="1"/>
          </p:nvPr>
        </p:nvSpPr>
        <p:spPr bwMode="auto">
          <a:xfrm>
            <a:off x="500856" y="1169282"/>
            <a:ext cx="8142286" cy="492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88425" name="Rectangle 9"/>
          <p:cNvSpPr>
            <a:spLocks noGrp="1" noChangeArrowheads="1"/>
          </p:cNvSpPr>
          <p:nvPr>
            <p:ph type="sldNum" sz="quarter" idx="4"/>
          </p:nvPr>
        </p:nvSpPr>
        <p:spPr bwMode="auto">
          <a:xfrm>
            <a:off x="7709692" y="6224639"/>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bodyPr>
          <a:lstStyle>
            <a:lvl1pPr algn="r" eaLnBrk="1" hangingPunct="1">
              <a:defRPr sz="1800" b="0">
                <a:solidFill>
                  <a:schemeClr val="tx1"/>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68117712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ftr="0" dt="0"/>
  <p:txStyles>
    <p:titleStyle>
      <a:lvl1pPr algn="ctr" rtl="0" eaLnBrk="1" fontAlgn="base" hangingPunct="1">
        <a:spcBef>
          <a:spcPct val="0"/>
        </a:spcBef>
        <a:spcAft>
          <a:spcPct val="0"/>
        </a:spcAft>
        <a:defRPr sz="2400" b="1" i="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0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18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16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4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28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8313" y="236127"/>
            <a:ext cx="8142286"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noProof="0" dirty="0"/>
              <a:t>Click to edit Master title style</a:t>
            </a:r>
            <a:endParaRPr lang="zh-CN" altLang="en-US" dirty="0"/>
          </a:p>
        </p:txBody>
      </p:sp>
      <p:sp>
        <p:nvSpPr>
          <p:cNvPr id="1029" name="Rectangle 5"/>
          <p:cNvSpPr>
            <a:spLocks noGrp="1" noChangeArrowheads="1"/>
          </p:cNvSpPr>
          <p:nvPr>
            <p:ph type="body" idx="1"/>
          </p:nvPr>
        </p:nvSpPr>
        <p:spPr bwMode="auto">
          <a:xfrm>
            <a:off x="500856" y="1169282"/>
            <a:ext cx="8142286" cy="492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88425" name="Rectangle 9"/>
          <p:cNvSpPr>
            <a:spLocks noGrp="1" noChangeArrowheads="1"/>
          </p:cNvSpPr>
          <p:nvPr>
            <p:ph type="sldNum" sz="quarter" idx="4"/>
          </p:nvPr>
        </p:nvSpPr>
        <p:spPr bwMode="auto">
          <a:xfrm>
            <a:off x="7709692" y="6224639"/>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bodyPr>
          <a:lstStyle>
            <a:lvl1pPr algn="r" eaLnBrk="1" hangingPunct="1">
              <a:defRPr sz="1800" b="0">
                <a:solidFill>
                  <a:schemeClr val="tx1"/>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80238077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ctr" rtl="0" eaLnBrk="1" fontAlgn="base" hangingPunct="1">
        <a:spcBef>
          <a:spcPct val="0"/>
        </a:spcBef>
        <a:spcAft>
          <a:spcPct val="0"/>
        </a:spcAft>
        <a:defRPr sz="2400" b="1" i="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0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18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16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4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288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8313" y="236127"/>
            <a:ext cx="8142286"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noProof="0" dirty="0"/>
              <a:t>Click to edit Master title style</a:t>
            </a:r>
            <a:endParaRPr lang="zh-CN" altLang="en-US" dirty="0"/>
          </a:p>
        </p:txBody>
      </p:sp>
      <p:sp>
        <p:nvSpPr>
          <p:cNvPr id="1029" name="Rectangle 5"/>
          <p:cNvSpPr>
            <a:spLocks noGrp="1" noChangeArrowheads="1"/>
          </p:cNvSpPr>
          <p:nvPr>
            <p:ph type="body" idx="1"/>
          </p:nvPr>
        </p:nvSpPr>
        <p:spPr bwMode="auto">
          <a:xfrm>
            <a:off x="500856" y="1169282"/>
            <a:ext cx="8142286" cy="492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88425" name="Rectangle 9"/>
          <p:cNvSpPr>
            <a:spLocks noGrp="1" noChangeArrowheads="1"/>
          </p:cNvSpPr>
          <p:nvPr>
            <p:ph type="sldNum" sz="quarter" idx="4"/>
          </p:nvPr>
        </p:nvSpPr>
        <p:spPr bwMode="auto">
          <a:xfrm>
            <a:off x="7709692" y="6224639"/>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ctr" anchorCtr="0" compatLnSpc="1">
            <a:prstTxWarp prst="textNoShape">
              <a:avLst/>
            </a:prstTxWarp>
          </a:bodyPr>
          <a:lstStyle>
            <a:lvl1pPr algn="r" eaLnBrk="1" hangingPunct="1">
              <a:defRPr sz="1800" b="0">
                <a:solidFill>
                  <a:schemeClr val="tx1"/>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53623431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hf hdr="0" ftr="0" dt="0"/>
  <p:txStyles>
    <p:titleStyle>
      <a:lvl1pPr algn="ctr" rtl="0" eaLnBrk="1" fontAlgn="base" hangingPunct="1">
        <a:spcBef>
          <a:spcPct val="0"/>
        </a:spcBef>
        <a:spcAft>
          <a:spcPct val="0"/>
        </a:spcAft>
        <a:defRPr sz="2400" b="1" i="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0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18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16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4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dt" sz="quarter" idx="10"/>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A7D1E7C-C98C-45F9-AD0E-98F713E3F647}" type="datetime1">
              <a:rPr kumimoji="0" lang="zh-CN" altLang="en-US" sz="1600" b="0" i="0" u="none" strike="noStrike" kern="1200" cap="none" spc="0" normalizeH="0" baseline="0" noProof="0" smtClean="0">
                <a:ln>
                  <a:noFill/>
                </a:ln>
                <a:solidFill>
                  <a:srgbClr val="29292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18/11/23</a:t>
            </a:fld>
            <a:endParaRPr kumimoji="0" lang="en-US" altLang="zh-CN" sz="1600" b="0" i="0" u="none" strike="noStrike" kern="1200" cap="none" spc="0" normalizeH="0" baseline="0" noProof="0" smtClean="0">
              <a:ln>
                <a:noFill/>
              </a:ln>
              <a:solidFill>
                <a:srgbClr val="292929"/>
              </a:solidFill>
              <a:effectLst/>
              <a:uLnTx/>
              <a:uFillTx/>
              <a:latin typeface="Arial" panose="020B0604020202020204" pitchFamily="34" charset="0"/>
              <a:ea typeface="宋体" panose="02010600030101010101" pitchFamily="2" charset="-122"/>
              <a:cs typeface="+mn-cs"/>
            </a:endParaRPr>
          </a:p>
        </p:txBody>
      </p:sp>
      <p:sp>
        <p:nvSpPr>
          <p:cNvPr id="4099" name="Rectangle 5"/>
          <p:cNvSpPr>
            <a:spLocks noGrp="1" noChangeArrowheads="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180F6A2-2B47-40F2-A8F0-6DFC35E78A4D}" type="slidenum">
              <a:rPr kumimoji="0" lang="en-US" altLang="zh-CN" sz="1600" b="0" i="0" u="none" strike="noStrike" kern="1200" cap="none" spc="0" normalizeH="0" baseline="0" noProof="0" smtClean="0">
                <a:ln>
                  <a:noFill/>
                </a:ln>
                <a:solidFill>
                  <a:srgbClr val="29292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600" b="0" i="0" u="none" strike="noStrike" kern="1200" cap="none" spc="0" normalizeH="0" baseline="0" noProof="0" smtClean="0">
              <a:ln>
                <a:noFill/>
              </a:ln>
              <a:solidFill>
                <a:srgbClr val="292929"/>
              </a:solidFill>
              <a:effectLst/>
              <a:uLnTx/>
              <a:uFillTx/>
              <a:latin typeface="Arial" panose="020B0604020202020204" pitchFamily="34" charset="0"/>
              <a:ea typeface="宋体" panose="02010600030101010101" pitchFamily="2" charset="-122"/>
              <a:cs typeface="+mn-cs"/>
            </a:endParaRPr>
          </a:p>
        </p:txBody>
      </p:sp>
      <p:sp>
        <p:nvSpPr>
          <p:cNvPr id="4100" name="Rectangle 2"/>
          <p:cNvSpPr>
            <a:spLocks noGrp="1" noChangeArrowheads="1"/>
          </p:cNvSpPr>
          <p:nvPr>
            <p:ph type="ctrTitle"/>
          </p:nvPr>
        </p:nvSpPr>
        <p:spPr>
          <a:xfrm>
            <a:off x="685800" y="1989138"/>
            <a:ext cx="7702550" cy="1897062"/>
          </a:xfrm>
        </p:spPr>
        <p:txBody>
          <a:bodyPr/>
          <a:lstStyle/>
          <a:p>
            <a:pPr eaLnBrk="1" hangingPunct="1"/>
            <a:r>
              <a:rPr kumimoji="0" lang="en-US" altLang="zh-CN" b="1" dirty="0" smtClean="0"/>
              <a:t/>
            </a:r>
            <a:br>
              <a:rPr kumimoji="0" lang="en-US" altLang="zh-CN" b="1" dirty="0" smtClean="0"/>
            </a:br>
            <a:r>
              <a:rPr kumimoji="0" lang="zh-CN" altLang="en-US" b="1" dirty="0" smtClean="0"/>
              <a:t>基于约束求解的代码查询技术在</a:t>
            </a:r>
            <a:r>
              <a:rPr kumimoji="0" lang="en-US" altLang="zh-CN" b="1" dirty="0" smtClean="0"/>
              <a:t>StackOverflow</a:t>
            </a:r>
            <a:r>
              <a:rPr kumimoji="0" lang="zh-CN" altLang="en-US" b="1" dirty="0" smtClean="0"/>
              <a:t>上的实证研究</a:t>
            </a:r>
            <a:r>
              <a:rPr kumimoji="0" lang="zh-CN" altLang="zh-CN" dirty="0" smtClean="0"/>
              <a:t> </a:t>
            </a:r>
            <a:r>
              <a:rPr kumimoji="0" lang="zh-CN" altLang="en-US" b="1" dirty="0" smtClean="0">
                <a:latin typeface="Cambria Math" panose="02040503050406030204" pitchFamily="18" charset="0"/>
              </a:rPr>
              <a:t/>
            </a:r>
            <a:br>
              <a:rPr kumimoji="0" lang="zh-CN" altLang="en-US" b="1" dirty="0" smtClean="0">
                <a:latin typeface="Cambria Math" panose="02040503050406030204" pitchFamily="18" charset="0"/>
              </a:rPr>
            </a:br>
            <a:endParaRPr kumimoji="0" lang="zh-CN" altLang="zh-CN" b="1" dirty="0" smtClean="0">
              <a:latin typeface="Cambria Math" panose="02040503050406030204" pitchFamily="18" charset="0"/>
            </a:endParaRPr>
          </a:p>
        </p:txBody>
      </p:sp>
      <p:sp>
        <p:nvSpPr>
          <p:cNvPr id="4102" name="文本框 1"/>
          <p:cNvSpPr txBox="1">
            <a:spLocks noChangeArrowheads="1"/>
          </p:cNvSpPr>
          <p:nvPr/>
        </p:nvSpPr>
        <p:spPr bwMode="auto">
          <a:xfrm>
            <a:off x="2643663" y="4024899"/>
            <a:ext cx="4630301" cy="37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0" eaLnBrk="0" fontAlgn="base" hangingPunct="0">
              <a:spcBef>
                <a:spcPct val="0"/>
              </a:spcBef>
              <a:spcAft>
                <a:spcPct val="0"/>
              </a:spcAft>
            </a:pPr>
            <a:r>
              <a:rPr lang="zh-CN" altLang="en-US" b="1" dirty="0">
                <a:solidFill>
                  <a:srgbClr val="292929"/>
                </a:solidFill>
              </a:rPr>
              <a:t>陈正钊</a:t>
            </a:r>
            <a:r>
              <a:rPr lang="zh-CN" altLang="en-US" dirty="0">
                <a:solidFill>
                  <a:srgbClr val="292929"/>
                </a:solidFill>
              </a:rPr>
              <a:t> 姜人和 </a:t>
            </a:r>
            <a:r>
              <a:rPr lang="zh-CN" altLang="en-US" dirty="0" smtClean="0">
                <a:solidFill>
                  <a:srgbClr val="292929"/>
                </a:solidFill>
              </a:rPr>
              <a:t>潘敏学 </a:t>
            </a:r>
            <a:r>
              <a:rPr lang="zh-CN" altLang="en-US" dirty="0">
                <a:solidFill>
                  <a:srgbClr val="292929"/>
                </a:solidFill>
              </a:rPr>
              <a:t>张天 李宣东</a:t>
            </a:r>
            <a:endParaRPr kumimoji="0" lang="zh-CN" altLang="en-US" sz="1800" b="0" i="0" u="none" strike="noStrike" kern="1200" cap="none" spc="0" normalizeH="0" baseline="0" noProof="0" dirty="0" smtClean="0">
              <a:ln>
                <a:noFill/>
              </a:ln>
              <a:solidFill>
                <a:srgbClr val="292929"/>
              </a:solidFill>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1527882" y="4649551"/>
            <a:ext cx="6018382" cy="584775"/>
          </a:xfrm>
          <a:prstGeom prst="rect">
            <a:avLst/>
          </a:prstGeom>
        </p:spPr>
        <p:txBody>
          <a:bodyPr wrap="square">
            <a:spAutoFit/>
          </a:bodyPr>
          <a:lstStyle/>
          <a:p>
            <a:pPr algn="ctr"/>
            <a:r>
              <a:rPr lang="zh-CN" altLang="en-US" sz="1600" dirty="0" smtClean="0">
                <a:latin typeface="华文楷体" panose="02010600040101010101" pitchFamily="2" charset="-122"/>
                <a:ea typeface="华文楷体" panose="02010600040101010101" pitchFamily="2" charset="-122"/>
              </a:rPr>
              <a:t>南京大学</a:t>
            </a:r>
            <a:r>
              <a:rPr lang="zh-CN" altLang="en-US" sz="1600" dirty="0">
                <a:latin typeface="华文楷体" panose="02010600040101010101" pitchFamily="2" charset="-122"/>
                <a:ea typeface="华文楷体" panose="02010600040101010101" pitchFamily="2" charset="-122"/>
              </a:rPr>
              <a:t>计算机软件新技术国家重点</a:t>
            </a:r>
            <a:r>
              <a:rPr lang="zh-CN" altLang="en-US" sz="1600" dirty="0" smtClean="0">
                <a:latin typeface="华文楷体" panose="02010600040101010101" pitchFamily="2" charset="-122"/>
                <a:ea typeface="华文楷体" panose="02010600040101010101" pitchFamily="2" charset="-122"/>
              </a:rPr>
              <a:t>实验室</a:t>
            </a:r>
            <a:endParaRPr lang="en-US" altLang="zh-CN" sz="1600" dirty="0" smtClean="0">
              <a:latin typeface="华文楷体" panose="02010600040101010101" pitchFamily="2" charset="-122"/>
              <a:ea typeface="华文楷体" panose="02010600040101010101" pitchFamily="2" charset="-122"/>
            </a:endParaRPr>
          </a:p>
          <a:p>
            <a:pPr algn="ctr"/>
            <a:r>
              <a:rPr lang="zh-CN" altLang="en-US" sz="1600" dirty="0" smtClean="0">
                <a:latin typeface="华文楷体" panose="02010600040101010101" pitchFamily="2" charset="-122"/>
                <a:ea typeface="华文楷体" panose="02010600040101010101" pitchFamily="2" charset="-122"/>
              </a:rPr>
              <a:t>南京大学计算机科学与技术系</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660982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针对</a:t>
            </a:r>
            <a:r>
              <a:rPr lang="en-US" altLang="zh-CN" b="0" dirty="0" smtClean="0">
                <a:latin typeface="+mn-lt"/>
              </a:rPr>
              <a:t>StackOverflow</a:t>
            </a:r>
            <a:r>
              <a:rPr lang="zh-CN" altLang="en-US" b="0" dirty="0" smtClean="0">
                <a:latin typeface="+mn-lt"/>
              </a:rPr>
              <a:t>的实证研究</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4" name="内容占位符 3"/>
          <p:cNvSpPr>
            <a:spLocks noGrp="1"/>
          </p:cNvSpPr>
          <p:nvPr>
            <p:ph idx="1"/>
          </p:nvPr>
        </p:nvSpPr>
        <p:spPr/>
        <p:txBody>
          <a:bodyPr/>
          <a:lstStyle/>
          <a:p>
            <a:r>
              <a:rPr lang="zh-CN" altLang="en-US" dirty="0" smtClean="0"/>
              <a:t>实验目标</a:t>
            </a:r>
            <a:endParaRPr lang="en-US" altLang="zh-CN" dirty="0" smtClean="0"/>
          </a:p>
          <a:p>
            <a:pPr lvl="1"/>
            <a:r>
              <a:rPr lang="zh-CN" altLang="en-US" dirty="0"/>
              <a:t>为</a:t>
            </a:r>
            <a:r>
              <a:rPr lang="en-US" altLang="zh-CN" dirty="0"/>
              <a:t>StackOverflow</a:t>
            </a:r>
            <a:r>
              <a:rPr lang="zh-CN" altLang="en-US" dirty="0"/>
              <a:t>上一类提问提供自动回答的支持</a:t>
            </a:r>
            <a:endParaRPr lang="en-US" altLang="zh-CN" dirty="0"/>
          </a:p>
          <a:p>
            <a:r>
              <a:rPr lang="zh-CN" altLang="en-US" dirty="0" smtClean="0"/>
              <a:t>查询请求来源：</a:t>
            </a:r>
            <a:endParaRPr lang="en-US" altLang="zh-CN" dirty="0" smtClean="0"/>
          </a:p>
          <a:p>
            <a:pPr lvl="1"/>
            <a:r>
              <a:rPr lang="en-US" altLang="zh-CN" dirty="0" smtClean="0"/>
              <a:t>StackOverflow</a:t>
            </a:r>
          </a:p>
          <a:p>
            <a:r>
              <a:rPr lang="zh-CN" altLang="en-US" dirty="0" smtClean="0"/>
              <a:t>代码来源：</a:t>
            </a:r>
            <a:endParaRPr lang="en-US" altLang="zh-CN" dirty="0" smtClean="0"/>
          </a:p>
          <a:p>
            <a:pPr lvl="1"/>
            <a:r>
              <a:rPr lang="en-US" altLang="zh-CN" dirty="0" smtClean="0"/>
              <a:t>GitHub</a:t>
            </a:r>
          </a:p>
          <a:p>
            <a:endParaRPr lang="en-US" altLang="zh-CN" dirty="0"/>
          </a:p>
          <a:p>
            <a:endParaRPr lang="en-US" altLang="zh-CN" dirty="0" smtClean="0"/>
          </a:p>
          <a:p>
            <a:endParaRPr lang="en-US" altLang="zh-CN" dirty="0"/>
          </a:p>
          <a:p>
            <a:endParaRPr lang="en-US" altLang="zh-CN" dirty="0" smtClean="0"/>
          </a:p>
          <a:p>
            <a:endParaRPr lang="en-US" altLang="zh-CN" dirty="0" smtClean="0"/>
          </a:p>
        </p:txBody>
      </p:sp>
      <p:grpSp>
        <p:nvGrpSpPr>
          <p:cNvPr id="26" name="组合 25"/>
          <p:cNvGrpSpPr/>
          <p:nvPr/>
        </p:nvGrpSpPr>
        <p:grpSpPr>
          <a:xfrm>
            <a:off x="3568700" y="2662731"/>
            <a:ext cx="4729557" cy="3497762"/>
            <a:chOff x="3289300" y="2598584"/>
            <a:chExt cx="4729557" cy="3497762"/>
          </a:xfrm>
        </p:grpSpPr>
        <p:sp>
          <p:nvSpPr>
            <p:cNvPr id="6" name="剪去单角的矩形 5"/>
            <p:cNvSpPr/>
            <p:nvPr/>
          </p:nvSpPr>
          <p:spPr bwMode="auto">
            <a:xfrm>
              <a:off x="3289300" y="2603500"/>
              <a:ext cx="1625600" cy="660400"/>
            </a:xfrm>
            <a:prstGeom prst="snip1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effectLst/>
                  <a:latin typeface="Times New Roman" pitchFamily="18" charset="0"/>
                  <a:ea typeface="宋体" pitchFamily="2" charset="-122"/>
                </a:rPr>
                <a:t>StackOverflow</a:t>
              </a:r>
              <a:endParaRPr kumimoji="0" lang="zh-CN" altLang="en-US" sz="1800" b="0" i="0" u="none" strike="noStrike" cap="none" normalizeH="0" baseline="0" dirty="0" smtClean="0">
                <a:ln>
                  <a:noFill/>
                </a:ln>
                <a:effectLst/>
                <a:latin typeface="Times New Roman" pitchFamily="18" charset="0"/>
                <a:ea typeface="宋体" pitchFamily="2" charset="-122"/>
              </a:endParaRPr>
            </a:p>
          </p:txBody>
        </p:sp>
        <p:sp>
          <p:nvSpPr>
            <p:cNvPr id="7" name="矩形 6"/>
            <p:cNvSpPr/>
            <p:nvPr/>
          </p:nvSpPr>
          <p:spPr bwMode="auto">
            <a:xfrm>
              <a:off x="3289300" y="3632814"/>
              <a:ext cx="1625600" cy="4953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问题</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查询请求</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3289300" y="4497028"/>
              <a:ext cx="1625600" cy="49530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latin typeface="Times New Roman" pitchFamily="18" charset="0"/>
                  <a:ea typeface="宋体" pitchFamily="2" charset="-122"/>
                </a:rPr>
                <a:t>I/O</a:t>
              </a:r>
              <a:r>
                <a:rPr lang="zh-CN" altLang="en-US" dirty="0" smtClean="0">
                  <a:latin typeface="Times New Roman" pitchFamily="18" charset="0"/>
                  <a:ea typeface="宋体" pitchFamily="2" charset="-122"/>
                </a:rPr>
                <a:t>实例</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9" name="剪去单角的矩形 8"/>
            <p:cNvSpPr/>
            <p:nvPr/>
          </p:nvSpPr>
          <p:spPr bwMode="auto">
            <a:xfrm>
              <a:off x="6393257" y="2598584"/>
              <a:ext cx="1625600" cy="660400"/>
            </a:xfrm>
            <a:prstGeom prst="snip1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latin typeface="Times New Roman" pitchFamily="18" charset="0"/>
                  <a:ea typeface="宋体" pitchFamily="2" charset="-122"/>
                </a:rPr>
                <a:t>GitHub</a:t>
              </a:r>
              <a:endParaRPr kumimoji="0" lang="zh-CN" altLang="en-US" sz="1800" b="0" i="0" u="none" strike="noStrike" cap="none" normalizeH="0" baseline="0" dirty="0" smtClean="0">
                <a:ln>
                  <a:noFill/>
                </a:ln>
                <a:effectLst/>
                <a:latin typeface="Times New Roman" pitchFamily="18" charset="0"/>
                <a:ea typeface="宋体" pitchFamily="2" charset="-122"/>
              </a:endParaRPr>
            </a:p>
          </p:txBody>
        </p:sp>
        <p:sp>
          <p:nvSpPr>
            <p:cNvPr id="10" name="流程图: 磁盘 9"/>
            <p:cNvSpPr/>
            <p:nvPr/>
          </p:nvSpPr>
          <p:spPr bwMode="auto">
            <a:xfrm>
              <a:off x="6550816" y="3925528"/>
              <a:ext cx="1310483" cy="774086"/>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代码库</a:t>
              </a:r>
            </a:p>
          </p:txBody>
        </p:sp>
        <p:sp>
          <p:nvSpPr>
            <p:cNvPr id="11" name="流程图: 磁盘 10"/>
            <p:cNvSpPr/>
            <p:nvPr/>
          </p:nvSpPr>
          <p:spPr bwMode="auto">
            <a:xfrm>
              <a:off x="6550815" y="5322260"/>
              <a:ext cx="1310483" cy="774086"/>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约束库</a:t>
              </a:r>
            </a:p>
          </p:txBody>
        </p:sp>
        <p:cxnSp>
          <p:nvCxnSpPr>
            <p:cNvPr id="13" name="直接箭头连接符 12"/>
            <p:cNvCxnSpPr>
              <a:stCxn id="6" idx="1"/>
              <a:endCxn id="7" idx="0"/>
            </p:cNvCxnSpPr>
            <p:nvPr/>
          </p:nvCxnSpPr>
          <p:spPr bwMode="auto">
            <a:xfrm>
              <a:off x="4102100" y="3263900"/>
              <a:ext cx="0" cy="36891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4102100" y="4128114"/>
              <a:ext cx="0" cy="368914"/>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a:endCxn id="10" idx="1"/>
            </p:cNvCxnSpPr>
            <p:nvPr/>
          </p:nvCxnSpPr>
          <p:spPr bwMode="auto">
            <a:xfrm>
              <a:off x="7206056" y="3263900"/>
              <a:ext cx="2" cy="661628"/>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endCxn id="11" idx="1"/>
            </p:cNvCxnSpPr>
            <p:nvPr/>
          </p:nvCxnSpPr>
          <p:spPr bwMode="auto">
            <a:xfrm>
              <a:off x="7206056" y="4699614"/>
              <a:ext cx="1" cy="622646"/>
            </a:xfrm>
            <a:prstGeom prst="straightConnector1">
              <a:avLst/>
            </a:prstGeom>
            <a:solidFill>
              <a:schemeClr val="bg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bwMode="auto">
            <a:xfrm>
              <a:off x="6258715" y="3462819"/>
              <a:ext cx="1158877" cy="32968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筛选</a:t>
              </a:r>
            </a:p>
          </p:txBody>
        </p:sp>
        <p:sp>
          <p:nvSpPr>
            <p:cNvPr id="23" name="矩形 22"/>
            <p:cNvSpPr/>
            <p:nvPr/>
          </p:nvSpPr>
          <p:spPr bwMode="auto">
            <a:xfrm>
              <a:off x="6258715" y="4814126"/>
              <a:ext cx="1158877" cy="32968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编码</a:t>
              </a:r>
            </a:p>
          </p:txBody>
        </p:sp>
        <p:sp>
          <p:nvSpPr>
            <p:cNvPr id="24" name="右箭头 23"/>
            <p:cNvSpPr/>
            <p:nvPr/>
          </p:nvSpPr>
          <p:spPr bwMode="auto">
            <a:xfrm rot="1192444">
              <a:off x="4873253" y="5199425"/>
              <a:ext cx="1597815" cy="538963"/>
            </a:xfrm>
            <a:prstGeom prst="rightArrow">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4793506" y="5544459"/>
              <a:ext cx="1158877" cy="32968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查询</a:t>
              </a:r>
            </a:p>
          </p:txBody>
        </p:sp>
      </p:grpSp>
    </p:spTree>
    <p:extLst>
      <p:ext uri="{BB962C8B-B14F-4D97-AF65-F5344CB8AC3E}">
        <p14:creationId xmlns:p14="http://schemas.microsoft.com/office/powerpoint/2010/main" val="3447471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研究问题</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4" name="内容占位符 3"/>
          <p:cNvSpPr>
            <a:spLocks noGrp="1"/>
          </p:cNvSpPr>
          <p:nvPr>
            <p:ph idx="1"/>
          </p:nvPr>
        </p:nvSpPr>
        <p:spPr/>
        <p:txBody>
          <a:bodyPr/>
          <a:lstStyle/>
          <a:p>
            <a:r>
              <a:rPr lang="en-US" altLang="zh-CN" dirty="0" smtClean="0"/>
              <a:t>RQ1</a:t>
            </a:r>
            <a:r>
              <a:rPr lang="zh-CN" altLang="en-US" dirty="0"/>
              <a:t>：</a:t>
            </a:r>
            <a:r>
              <a:rPr lang="en-US" altLang="zh-CN" dirty="0"/>
              <a:t>StackOverflow</a:t>
            </a:r>
            <a:r>
              <a:rPr lang="zh-CN" altLang="en-US" dirty="0"/>
              <a:t>上的常见问题中有多少可以使用</a:t>
            </a:r>
            <a:r>
              <a:rPr lang="en-US" altLang="zh-CN" dirty="0"/>
              <a:t>I/O</a:t>
            </a:r>
            <a:r>
              <a:rPr lang="zh-CN" altLang="en-US" dirty="0"/>
              <a:t>实例来描述？</a:t>
            </a:r>
          </a:p>
          <a:p>
            <a:r>
              <a:rPr lang="en-US" altLang="zh-CN" dirty="0"/>
              <a:t>RQ2</a:t>
            </a:r>
            <a:r>
              <a:rPr lang="zh-CN" altLang="en-US" dirty="0"/>
              <a:t>：</a:t>
            </a:r>
            <a:r>
              <a:rPr lang="en-US" altLang="zh-CN" dirty="0"/>
              <a:t>GitHub</a:t>
            </a:r>
            <a:r>
              <a:rPr lang="zh-CN" altLang="en-US" dirty="0"/>
              <a:t>上有多少与这些问题相关的代码可以被提取和编码？</a:t>
            </a:r>
          </a:p>
          <a:p>
            <a:r>
              <a:rPr lang="en-US" altLang="zh-CN" dirty="0"/>
              <a:t>RQ3</a:t>
            </a:r>
            <a:r>
              <a:rPr lang="zh-CN" altLang="en-US" dirty="0"/>
              <a:t>：基于约束求解的代码查询的有效性如何？</a:t>
            </a:r>
          </a:p>
          <a:p>
            <a:r>
              <a:rPr lang="en-US" altLang="zh-CN" dirty="0"/>
              <a:t>RQ4</a:t>
            </a:r>
            <a:r>
              <a:rPr lang="zh-CN" altLang="en-US" dirty="0"/>
              <a:t>：基于约束求解的代码查询的效率如何？</a:t>
            </a:r>
          </a:p>
          <a:p>
            <a:endParaRPr lang="zh-CN" altLang="en-US" dirty="0"/>
          </a:p>
          <a:p>
            <a:endParaRPr lang="en-US" altLang="zh-CN" dirty="0" smtClean="0"/>
          </a:p>
        </p:txBody>
      </p:sp>
    </p:spTree>
    <p:extLst>
      <p:ext uri="{BB962C8B-B14F-4D97-AF65-F5344CB8AC3E}">
        <p14:creationId xmlns:p14="http://schemas.microsoft.com/office/powerpoint/2010/main" val="22562207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实验设计</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4" name="内容占位符 3"/>
          <p:cNvSpPr>
            <a:spLocks noGrp="1"/>
          </p:cNvSpPr>
          <p:nvPr>
            <p:ph idx="1"/>
          </p:nvPr>
        </p:nvSpPr>
        <p:spPr/>
        <p:txBody>
          <a:bodyPr/>
          <a:lstStyle/>
          <a:p>
            <a:r>
              <a:rPr lang="en-US" altLang="zh-CN" dirty="0" smtClean="0"/>
              <a:t>RQ1</a:t>
            </a:r>
            <a:r>
              <a:rPr lang="zh-CN" altLang="en-US" dirty="0" smtClean="0"/>
              <a:t>：</a:t>
            </a:r>
            <a:r>
              <a:rPr lang="en-US" altLang="zh-CN" dirty="0"/>
              <a:t>StackOverflow</a:t>
            </a:r>
            <a:r>
              <a:rPr lang="zh-CN" altLang="en-US" dirty="0"/>
              <a:t>上的常见问题中有多少可以使用</a:t>
            </a:r>
            <a:r>
              <a:rPr lang="en-US" altLang="zh-CN" dirty="0"/>
              <a:t>I/O</a:t>
            </a:r>
            <a:r>
              <a:rPr lang="zh-CN" altLang="en-US" dirty="0"/>
              <a:t>实例来描述</a:t>
            </a:r>
            <a:r>
              <a:rPr lang="zh-CN" altLang="en-US" dirty="0" smtClean="0"/>
              <a:t>？</a:t>
            </a:r>
            <a:endParaRPr lang="en-US" altLang="zh-CN" dirty="0" smtClean="0"/>
          </a:p>
          <a:p>
            <a:pPr lvl="1"/>
            <a:r>
              <a:rPr lang="zh-CN" altLang="en-US" dirty="0" smtClean="0"/>
              <a:t>筛选</a:t>
            </a:r>
            <a:r>
              <a:rPr lang="zh-CN" altLang="zh-CN" dirty="0" smtClean="0"/>
              <a:t>与</a:t>
            </a:r>
            <a:r>
              <a:rPr lang="zh-CN" altLang="zh-CN" dirty="0"/>
              <a:t>数据处理有关的</a:t>
            </a:r>
            <a:r>
              <a:rPr lang="zh-CN" altLang="zh-CN" dirty="0" smtClean="0"/>
              <a:t>问题</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a:t>编写</a:t>
            </a:r>
            <a:r>
              <a:rPr lang="en-US" altLang="zh-CN" dirty="0" smtClean="0"/>
              <a:t>I/O</a:t>
            </a:r>
            <a:r>
              <a:rPr lang="zh-CN" altLang="en-US" dirty="0"/>
              <a:t>实例</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176655"/>
              </p:ext>
            </p:extLst>
          </p:nvPr>
        </p:nvGraphicFramePr>
        <p:xfrm>
          <a:off x="825500" y="2628901"/>
          <a:ext cx="7518400" cy="1254907"/>
        </p:xfrm>
        <a:graphic>
          <a:graphicData uri="http://schemas.openxmlformats.org/drawingml/2006/table">
            <a:tbl>
              <a:tblPr firstRow="1" bandRow="1">
                <a:tableStyleId>{5C22544A-7EE6-4342-B048-85BDC9FD1C3A}</a:tableStyleId>
              </a:tblPr>
              <a:tblGrid>
                <a:gridCol w="5956300">
                  <a:extLst>
                    <a:ext uri="{9D8B030D-6E8A-4147-A177-3AD203B41FA5}">
                      <a16:colId xmlns:a16="http://schemas.microsoft.com/office/drawing/2014/main" xmlns="" val="4055993069"/>
                    </a:ext>
                  </a:extLst>
                </a:gridCol>
                <a:gridCol w="1562100">
                  <a:extLst>
                    <a:ext uri="{9D8B030D-6E8A-4147-A177-3AD203B41FA5}">
                      <a16:colId xmlns:a16="http://schemas.microsoft.com/office/drawing/2014/main" xmlns="" val="41736630"/>
                    </a:ext>
                  </a:extLst>
                </a:gridCol>
              </a:tblGrid>
              <a:tr h="404008">
                <a:tc>
                  <a:txBody>
                    <a:bodyPr/>
                    <a:lstStyle/>
                    <a:p>
                      <a:r>
                        <a:rPr lang="zh-CN" altLang="en-US" dirty="0" smtClean="0"/>
                        <a:t>问题</a:t>
                      </a:r>
                      <a:endParaRPr lang="zh-CN" altLang="en-US" dirty="0"/>
                    </a:p>
                  </a:txBody>
                  <a:tcPr/>
                </a:tc>
                <a:tc>
                  <a:txBody>
                    <a:bodyPr/>
                    <a:lstStyle/>
                    <a:p>
                      <a:r>
                        <a:rPr lang="zh-CN" altLang="en-US" dirty="0" smtClean="0"/>
                        <a:t>筛选结果</a:t>
                      </a:r>
                      <a:endParaRPr lang="zh-CN" altLang="en-US" dirty="0"/>
                    </a:p>
                  </a:txBody>
                  <a:tcPr/>
                </a:tc>
                <a:extLst>
                  <a:ext uri="{0D108BD9-81ED-4DB2-BD59-A6C34878D82A}">
                    <a16:rowId xmlns:a16="http://schemas.microsoft.com/office/drawing/2014/main" xmlns="" val="4251196339"/>
                  </a:ext>
                </a:extLst>
              </a:tr>
              <a:tr h="446891">
                <a:tc>
                  <a:txBody>
                    <a:bodyPr/>
                    <a:lstStyle/>
                    <a:p>
                      <a:r>
                        <a:rPr lang="en-US" altLang="zh-CN" dirty="0" smtClean="0"/>
                        <a:t>How to get the separate digits of an </a:t>
                      </a:r>
                      <a:r>
                        <a:rPr lang="en-US" altLang="zh-CN" dirty="0" err="1" smtClean="0"/>
                        <a:t>int</a:t>
                      </a:r>
                      <a:r>
                        <a:rPr lang="en-US" altLang="zh-CN" dirty="0" smtClean="0"/>
                        <a:t> number?</a:t>
                      </a:r>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xmlns="" val="493292374"/>
                  </a:ext>
                </a:extLst>
              </a:tr>
              <a:tr h="404008">
                <a:tc>
                  <a:txBody>
                    <a:bodyPr/>
                    <a:lstStyle/>
                    <a:p>
                      <a:r>
                        <a:rPr lang="en-US" altLang="zh-CN" dirty="0" smtClean="0"/>
                        <a:t>What is a </a:t>
                      </a:r>
                      <a:r>
                        <a:rPr lang="en-US" altLang="zh-CN" dirty="0" err="1" smtClean="0"/>
                        <a:t>NullPointerException</a:t>
                      </a:r>
                      <a:r>
                        <a:rPr lang="en-US" altLang="zh-CN" dirty="0" smtClean="0"/>
                        <a:t>, and how do I fix it?</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xmlns="" val="4236572985"/>
                  </a:ext>
                </a:extLst>
              </a:tr>
            </a:tbl>
          </a:graphicData>
        </a:graphic>
      </p:graphicFrame>
      <p:sp>
        <p:nvSpPr>
          <p:cNvPr id="6" name="矩形标注 5"/>
          <p:cNvSpPr/>
          <p:nvPr/>
        </p:nvSpPr>
        <p:spPr bwMode="auto">
          <a:xfrm>
            <a:off x="3003955" y="4285227"/>
            <a:ext cx="3962400" cy="1409700"/>
          </a:xfrm>
          <a:prstGeom prst="wedgeRectCallout">
            <a:avLst>
              <a:gd name="adj1" fmla="val -36581"/>
              <a:gd name="adj2" fmla="val -113404"/>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CN" dirty="0">
                <a:latin typeface="Times New Roman" pitchFamily="18" charset="0"/>
                <a:ea typeface="宋体" pitchFamily="2" charset="-122"/>
              </a:rPr>
              <a:t>(0-&gt;[0]),(12-&gt;[1,2</a:t>
            </a:r>
            <a:r>
              <a:rPr lang="en-US" altLang="zh-CN" dirty="0" smtClean="0">
                <a:latin typeface="Times New Roman" pitchFamily="18" charset="0"/>
                <a:ea typeface="宋体" pitchFamily="2" charset="-122"/>
              </a:rPr>
              <a:t>]),(23-&gt;[2,3]),</a:t>
            </a:r>
            <a:endParaRPr lang="en-US" altLang="zh-CN" dirty="0">
              <a:latin typeface="Times New Roman" pitchFamily="18" charset="0"/>
              <a:ea typeface="宋体" pitchFamily="2" charset="-122"/>
            </a:endParaRPr>
          </a:p>
          <a:p>
            <a:pPr algn="ctr" fontAlgn="base">
              <a:spcBef>
                <a:spcPct val="0"/>
              </a:spcBef>
              <a:spcAft>
                <a:spcPct val="0"/>
              </a:spcAft>
            </a:pPr>
            <a:r>
              <a:rPr lang="en-US" altLang="zh-CN" dirty="0">
                <a:latin typeface="Times New Roman" pitchFamily="18" charset="0"/>
                <a:ea typeface="宋体" pitchFamily="2" charset="-122"/>
              </a:rPr>
              <a:t>(345-&gt;[3,4,5]),(1100-&gt;[1,1,0,0])</a:t>
            </a:r>
          </a:p>
        </p:txBody>
      </p:sp>
    </p:spTree>
    <p:extLst>
      <p:ext uri="{BB962C8B-B14F-4D97-AF65-F5344CB8AC3E}">
        <p14:creationId xmlns:p14="http://schemas.microsoft.com/office/powerpoint/2010/main" val="317648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实验结果</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p:txBody>
          <a:bodyPr/>
          <a:lstStyle/>
          <a:p>
            <a:r>
              <a:rPr lang="en-US" altLang="zh-CN" dirty="0" smtClean="0"/>
              <a:t>RQ1</a:t>
            </a:r>
            <a:r>
              <a:rPr lang="zh-CN" altLang="en-US" dirty="0" smtClean="0"/>
              <a:t>：</a:t>
            </a:r>
            <a:r>
              <a:rPr lang="en-US" altLang="zh-CN" dirty="0"/>
              <a:t>StackOverflow</a:t>
            </a:r>
            <a:r>
              <a:rPr lang="zh-CN" altLang="en-US" dirty="0"/>
              <a:t>上的常见问题中有多少可以使用</a:t>
            </a:r>
            <a:r>
              <a:rPr lang="en-US" altLang="zh-CN" dirty="0"/>
              <a:t>I/O</a:t>
            </a:r>
            <a:r>
              <a:rPr lang="zh-CN" altLang="en-US" dirty="0"/>
              <a:t>实例来</a:t>
            </a:r>
            <a:r>
              <a:rPr lang="zh-CN" altLang="en-US" dirty="0" smtClean="0"/>
              <a:t>描述？</a:t>
            </a:r>
            <a:endParaRPr lang="en-US" altLang="zh-CN" dirty="0" smtClean="0"/>
          </a:p>
          <a:p>
            <a:pPr lvl="1"/>
            <a:r>
              <a:rPr lang="en-US" altLang="zh-CN" dirty="0" smtClean="0"/>
              <a:t>88/1000</a:t>
            </a:r>
            <a:r>
              <a:rPr lang="zh-CN" altLang="en-US" dirty="0" smtClean="0"/>
              <a:t>（约</a:t>
            </a:r>
            <a:r>
              <a:rPr lang="en-US" altLang="zh-CN" dirty="0" smtClean="0"/>
              <a:t>9%</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graphicFrame>
        <p:nvGraphicFramePr>
          <p:cNvPr id="7" name="表格 6"/>
          <p:cNvGraphicFramePr>
            <a:graphicFrameLocks noGrp="1"/>
          </p:cNvGraphicFramePr>
          <p:nvPr>
            <p:extLst>
              <p:ext uri="{D42A27DB-BD31-4B8C-83A1-F6EECF244321}">
                <p14:modId xmlns:p14="http://schemas.microsoft.com/office/powerpoint/2010/main" val="1279128596"/>
              </p:ext>
            </p:extLst>
          </p:nvPr>
        </p:nvGraphicFramePr>
        <p:xfrm>
          <a:off x="1219991" y="2806702"/>
          <a:ext cx="6489701" cy="2628900"/>
        </p:xfrm>
        <a:graphic>
          <a:graphicData uri="http://schemas.openxmlformats.org/drawingml/2006/table">
            <a:tbl>
              <a:tblPr firstRow="1" firstCol="1" bandRow="1"/>
              <a:tblGrid>
                <a:gridCol w="4291042">
                  <a:extLst>
                    <a:ext uri="{9D8B030D-6E8A-4147-A177-3AD203B41FA5}">
                      <a16:colId xmlns:a16="http://schemas.microsoft.com/office/drawing/2014/main" xmlns="" val="1059451258"/>
                    </a:ext>
                  </a:extLst>
                </a:gridCol>
                <a:gridCol w="2198659">
                  <a:extLst>
                    <a:ext uri="{9D8B030D-6E8A-4147-A177-3AD203B41FA5}">
                      <a16:colId xmlns:a16="http://schemas.microsoft.com/office/drawing/2014/main" xmlns="" val="3249401512"/>
                    </a:ext>
                  </a:extLst>
                </a:gridCol>
              </a:tblGrid>
              <a:tr h="292100">
                <a:tc gridSpan="2">
                  <a:txBody>
                    <a:bodyPr/>
                    <a:lstStyle/>
                    <a:p>
                      <a:pPr algn="ctr" hangingPunct="0">
                        <a:spcAft>
                          <a:spcPts val="0"/>
                        </a:spcAft>
                      </a:pPr>
                      <a:r>
                        <a:rPr lang="en-US" sz="1800" b="1" kern="100" dirty="0" smtClean="0">
                          <a:effectLst/>
                          <a:latin typeface="Times New Roman" panose="02020603050405020304" pitchFamily="18" charset="0"/>
                          <a:ea typeface="宋体" panose="02010600030101010101" pitchFamily="2" charset="-122"/>
                        </a:rPr>
                        <a:t>StackOverflow</a:t>
                      </a:r>
                      <a:r>
                        <a:rPr lang="zh-CN" sz="1800" b="1" kern="100" dirty="0">
                          <a:effectLst/>
                          <a:latin typeface="Times New Roman" panose="02020603050405020304" pitchFamily="18" charset="0"/>
                          <a:ea typeface="宋体" panose="02010600030101010101" pitchFamily="2" charset="-122"/>
                        </a:rPr>
                        <a:t>问题筛选统计结果</a:t>
                      </a:r>
                      <a:endParaRPr lang="zh-CN" sz="1800" kern="1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3349579233"/>
                  </a:ext>
                </a:extLst>
              </a:tr>
              <a:tr h="292100">
                <a:tc>
                  <a:txBody>
                    <a:bodyPr/>
                    <a:lstStyle/>
                    <a:p>
                      <a:pPr algn="ctr" hangingPunct="0">
                        <a:spcAft>
                          <a:spcPts val="0"/>
                        </a:spcAft>
                      </a:pPr>
                      <a:r>
                        <a:rPr lang="zh-CN" sz="1800" b="1" kern="100">
                          <a:effectLst/>
                          <a:latin typeface="Times New Roman" panose="02020603050405020304" pitchFamily="18" charset="0"/>
                          <a:ea typeface="宋体" panose="02010600030101010101" pitchFamily="2" charset="-122"/>
                        </a:rPr>
                        <a:t>问题类型</a:t>
                      </a:r>
                      <a:endParaRPr lang="zh-CN" sz="1800" kern="100">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zh-CN" sz="1800" b="1" kern="100">
                          <a:effectLst/>
                          <a:latin typeface="Times New Roman" panose="02020603050405020304" pitchFamily="18" charset="0"/>
                          <a:ea typeface="宋体" panose="02010600030101010101" pitchFamily="2" charset="-122"/>
                        </a:rPr>
                        <a:t>个数</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6642854"/>
                  </a:ext>
                </a:extLst>
              </a:tr>
              <a:tr h="292100">
                <a:tc>
                  <a:txBody>
                    <a:bodyPr/>
                    <a:lstStyle/>
                    <a:p>
                      <a:pPr algn="ctr" hangingPunct="0">
                        <a:spcAft>
                          <a:spcPts val="0"/>
                        </a:spcAft>
                      </a:pPr>
                      <a:r>
                        <a:rPr lang="zh-CN" sz="1800" kern="100" dirty="0">
                          <a:effectLst/>
                          <a:latin typeface="Times New Roman" panose="02020603050405020304" pitchFamily="18" charset="0"/>
                          <a:ea typeface="宋体" panose="02010600030101010101" pitchFamily="2" charset="-122"/>
                        </a:rPr>
                        <a:t>与处理基本数据类型或其数组相关</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a:effectLst/>
                          <a:latin typeface="Times New Roman" panose="02020603050405020304" pitchFamily="18" charset="0"/>
                          <a:ea typeface="宋体" panose="02010600030101010101" pitchFamily="2" charset="-122"/>
                        </a:rPr>
                        <a:t>18</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20305298"/>
                  </a:ext>
                </a:extLst>
              </a:tr>
              <a:tr h="292100">
                <a:tc>
                  <a:txBody>
                    <a:bodyPr/>
                    <a:lstStyle/>
                    <a:p>
                      <a:pPr algn="ctr" hangingPunct="0">
                        <a:spcAft>
                          <a:spcPts val="0"/>
                        </a:spcAft>
                      </a:pPr>
                      <a:r>
                        <a:rPr lang="zh-CN" sz="1800" kern="100">
                          <a:effectLst/>
                          <a:latin typeface="Times New Roman" panose="02020603050405020304" pitchFamily="18" charset="0"/>
                          <a:ea typeface="宋体" panose="02010600030101010101" pitchFamily="2" charset="-122"/>
                        </a:rPr>
                        <a:t>与处理</a:t>
                      </a:r>
                      <a:r>
                        <a:rPr lang="en-US" sz="1800" kern="100">
                          <a:effectLst/>
                          <a:latin typeface="Times New Roman" panose="02020603050405020304" pitchFamily="18" charset="0"/>
                          <a:ea typeface="宋体" panose="02010600030101010101" pitchFamily="2" charset="-122"/>
                        </a:rPr>
                        <a:t>String</a:t>
                      </a:r>
                      <a:r>
                        <a:rPr lang="zh-CN" sz="1800" kern="100">
                          <a:effectLst/>
                          <a:latin typeface="Times New Roman" panose="02020603050405020304" pitchFamily="18" charset="0"/>
                          <a:ea typeface="宋体" panose="02010600030101010101" pitchFamily="2" charset="-122"/>
                        </a:rPr>
                        <a:t>类型相关</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dirty="0">
                          <a:effectLst/>
                          <a:latin typeface="Times New Roman" panose="02020603050405020304" pitchFamily="18" charset="0"/>
                          <a:ea typeface="宋体" panose="02010600030101010101" pitchFamily="2" charset="-122"/>
                        </a:rPr>
                        <a:t>15</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88266609"/>
                  </a:ext>
                </a:extLst>
              </a:tr>
              <a:tr h="292100">
                <a:tc>
                  <a:txBody>
                    <a:bodyPr/>
                    <a:lstStyle/>
                    <a:p>
                      <a:pPr algn="ctr" hangingPunct="0">
                        <a:spcAft>
                          <a:spcPts val="0"/>
                        </a:spcAft>
                      </a:pPr>
                      <a:r>
                        <a:rPr lang="zh-CN" sz="1800" kern="100">
                          <a:effectLst/>
                          <a:latin typeface="Times New Roman" panose="02020603050405020304" pitchFamily="18" charset="0"/>
                          <a:ea typeface="宋体" panose="02010600030101010101" pitchFamily="2" charset="-122"/>
                        </a:rPr>
                        <a:t>与处理</a:t>
                      </a:r>
                      <a:r>
                        <a:rPr lang="en-US" sz="1800" kern="100">
                          <a:effectLst/>
                          <a:latin typeface="Times New Roman" panose="02020603050405020304" pitchFamily="18" charset="0"/>
                          <a:ea typeface="宋体" panose="02010600030101010101" pitchFamily="2" charset="-122"/>
                        </a:rPr>
                        <a:t>Container</a:t>
                      </a:r>
                      <a:r>
                        <a:rPr lang="zh-CN" sz="1800" kern="100">
                          <a:effectLst/>
                          <a:latin typeface="Times New Roman" panose="02020603050405020304" pitchFamily="18" charset="0"/>
                          <a:ea typeface="宋体" panose="02010600030101010101" pitchFamily="2" charset="-122"/>
                        </a:rPr>
                        <a:t>类型相关</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a:effectLst/>
                          <a:latin typeface="Times New Roman" panose="02020603050405020304" pitchFamily="18" charset="0"/>
                          <a:ea typeface="宋体" panose="02010600030101010101" pitchFamily="2" charset="-122"/>
                        </a:rPr>
                        <a:t>15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41788402"/>
                  </a:ext>
                </a:extLst>
              </a:tr>
              <a:tr h="292100">
                <a:tc>
                  <a:txBody>
                    <a:bodyPr/>
                    <a:lstStyle/>
                    <a:p>
                      <a:pPr algn="ctr" hangingPunct="0">
                        <a:spcAft>
                          <a:spcPts val="0"/>
                        </a:spcAft>
                      </a:pPr>
                      <a:r>
                        <a:rPr lang="zh-CN" sz="1800" kern="100">
                          <a:effectLst/>
                          <a:latin typeface="Times New Roman" panose="02020603050405020304" pitchFamily="18" charset="0"/>
                          <a:ea typeface="宋体" panose="02010600030101010101" pitchFamily="2" charset="-122"/>
                        </a:rPr>
                        <a:t>与处理</a:t>
                      </a:r>
                      <a:r>
                        <a:rPr lang="en-US" sz="1800" kern="100">
                          <a:effectLst/>
                          <a:latin typeface="Times New Roman" panose="02020603050405020304" pitchFamily="18" charset="0"/>
                          <a:ea typeface="宋体" panose="02010600030101010101" pitchFamily="2" charset="-122"/>
                        </a:rPr>
                        <a:t>Date</a:t>
                      </a:r>
                      <a:r>
                        <a:rPr lang="zh-CN" sz="1800" kern="100">
                          <a:effectLst/>
                          <a:latin typeface="Times New Roman" panose="02020603050405020304" pitchFamily="18" charset="0"/>
                          <a:ea typeface="宋体" panose="02010600030101010101" pitchFamily="2" charset="-122"/>
                        </a:rPr>
                        <a:t>类型相关</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a:effectLst/>
                          <a:latin typeface="Times New Roman" panose="02020603050405020304" pitchFamily="18" charset="0"/>
                          <a:ea typeface="宋体" panose="02010600030101010101" pitchFamily="2" charset="-122"/>
                        </a:rPr>
                        <a:t>7</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15527476"/>
                  </a:ext>
                </a:extLst>
              </a:tr>
              <a:tr h="292100">
                <a:tc>
                  <a:txBody>
                    <a:bodyPr/>
                    <a:lstStyle/>
                    <a:p>
                      <a:pPr algn="ctr" hangingPunct="0">
                        <a:spcAft>
                          <a:spcPts val="0"/>
                        </a:spcAft>
                      </a:pPr>
                      <a:r>
                        <a:rPr lang="zh-CN" sz="1800" kern="100">
                          <a:effectLst/>
                          <a:latin typeface="Times New Roman" panose="02020603050405020304" pitchFamily="18" charset="0"/>
                          <a:ea typeface="宋体" panose="02010600030101010101" pitchFamily="2" charset="-122"/>
                        </a:rPr>
                        <a:t>与处理</a:t>
                      </a:r>
                      <a:r>
                        <a:rPr lang="en-US" sz="1800" kern="100">
                          <a:effectLst/>
                          <a:latin typeface="Times New Roman" panose="02020603050405020304" pitchFamily="18" charset="0"/>
                          <a:ea typeface="宋体" panose="02010600030101010101" pitchFamily="2" charset="-122"/>
                        </a:rPr>
                        <a:t>Random</a:t>
                      </a:r>
                      <a:r>
                        <a:rPr lang="zh-CN" sz="1800" kern="100">
                          <a:effectLst/>
                          <a:latin typeface="Times New Roman" panose="02020603050405020304" pitchFamily="18" charset="0"/>
                          <a:ea typeface="宋体" panose="02010600030101010101" pitchFamily="2" charset="-122"/>
                        </a:rPr>
                        <a:t>类型相关</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a:effectLst/>
                          <a:latin typeface="Times New Roman" panose="02020603050405020304" pitchFamily="18" charset="0"/>
                          <a:ea typeface="宋体" panose="02010600030101010101" pitchFamily="2" charset="-122"/>
                        </a:rPr>
                        <a:t>4</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83232337"/>
                  </a:ext>
                </a:extLst>
              </a:tr>
              <a:tr h="292100">
                <a:tc>
                  <a:txBody>
                    <a:bodyPr/>
                    <a:lstStyle/>
                    <a:p>
                      <a:pPr algn="ctr" hangingPunct="0">
                        <a:spcAft>
                          <a:spcPts val="0"/>
                        </a:spcAft>
                      </a:pPr>
                      <a:r>
                        <a:rPr lang="zh-CN" sz="1800" kern="100">
                          <a:effectLst/>
                          <a:latin typeface="Times New Roman" panose="02020603050405020304" pitchFamily="18" charset="0"/>
                          <a:ea typeface="宋体" panose="02010600030101010101" pitchFamily="2" charset="-122"/>
                        </a:rPr>
                        <a:t>与处理</a:t>
                      </a:r>
                      <a:r>
                        <a:rPr lang="en-US" sz="1800" kern="100">
                          <a:effectLst/>
                          <a:latin typeface="Times New Roman" panose="02020603050405020304" pitchFamily="18" charset="0"/>
                          <a:ea typeface="宋体" panose="02010600030101010101" pitchFamily="2" charset="-122"/>
                        </a:rPr>
                        <a:t>format</a:t>
                      </a:r>
                      <a:r>
                        <a:rPr lang="zh-CN" sz="1800" kern="100">
                          <a:effectLst/>
                          <a:latin typeface="Times New Roman" panose="02020603050405020304" pitchFamily="18" charset="0"/>
                          <a:ea typeface="宋体" panose="02010600030101010101" pitchFamily="2" charset="-122"/>
                        </a:rPr>
                        <a:t>操作相关</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a:effectLst/>
                          <a:latin typeface="Times New Roman" panose="02020603050405020304" pitchFamily="18" charset="0"/>
                          <a:ea typeface="宋体" panose="02010600030101010101" pitchFamily="2" charset="-122"/>
                        </a:rPr>
                        <a:t>9</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86001724"/>
                  </a:ext>
                </a:extLst>
              </a:tr>
              <a:tr h="292100">
                <a:tc>
                  <a:txBody>
                    <a:bodyPr/>
                    <a:lstStyle/>
                    <a:p>
                      <a:pPr algn="ctr" hangingPunct="0">
                        <a:spcAft>
                          <a:spcPts val="0"/>
                        </a:spcAft>
                      </a:pPr>
                      <a:r>
                        <a:rPr lang="zh-CN" sz="1800" kern="100">
                          <a:effectLst/>
                          <a:latin typeface="Times New Roman" panose="02020603050405020304" pitchFamily="18" charset="0"/>
                          <a:ea typeface="宋体" panose="02010600030101010101" pitchFamily="2" charset="-122"/>
                        </a:rPr>
                        <a:t>其他，如自定义类相关等</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spcAft>
                          <a:spcPts val="0"/>
                        </a:spcAft>
                      </a:pPr>
                      <a:r>
                        <a:rPr lang="en-US" sz="1800" kern="100" dirty="0">
                          <a:effectLst/>
                          <a:latin typeface="Times New Roman" panose="02020603050405020304" pitchFamily="18" charset="0"/>
                          <a:ea typeface="宋体" panose="02010600030101010101" pitchFamily="2" charset="-122"/>
                        </a:rPr>
                        <a:t>34</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63607355"/>
                  </a:ext>
                </a:extLst>
              </a:tr>
            </a:tbl>
          </a:graphicData>
        </a:graphic>
      </p:graphicFrame>
      <p:sp>
        <p:nvSpPr>
          <p:cNvPr id="8" name="矩形 7"/>
          <p:cNvSpPr/>
          <p:nvPr/>
        </p:nvSpPr>
        <p:spPr bwMode="auto">
          <a:xfrm>
            <a:off x="1219991" y="3378200"/>
            <a:ext cx="6489702" cy="8763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14700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实验设计</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p:txBody>
          <a:bodyPr/>
          <a:lstStyle/>
          <a:p>
            <a:r>
              <a:rPr lang="en-US" altLang="zh-CN" dirty="0" smtClean="0"/>
              <a:t>RQ2</a:t>
            </a:r>
            <a:r>
              <a:rPr lang="zh-CN" altLang="en-US" dirty="0" smtClean="0"/>
              <a:t>：</a:t>
            </a:r>
            <a:r>
              <a:rPr lang="en-US" altLang="zh-CN" dirty="0"/>
              <a:t>GitHub</a:t>
            </a:r>
            <a:r>
              <a:rPr lang="zh-CN" altLang="en-US" dirty="0"/>
              <a:t>上有多少与这些问题相关的代码可以被提取和编码</a:t>
            </a:r>
            <a:r>
              <a:rPr lang="zh-CN" altLang="en-US" dirty="0" smtClean="0"/>
              <a:t>？</a:t>
            </a:r>
            <a:endParaRPr lang="en-US" altLang="zh-CN" dirty="0" smtClean="0"/>
          </a:p>
          <a:p>
            <a:pPr lvl="1"/>
            <a:r>
              <a:rPr lang="zh-CN" altLang="en-US" dirty="0" smtClean="0"/>
              <a:t>直接抓取所有代码不可行</a:t>
            </a:r>
            <a:endParaRPr lang="en-US" altLang="zh-CN" dirty="0" smtClean="0"/>
          </a:p>
          <a:p>
            <a:pPr lvl="1"/>
            <a:r>
              <a:rPr lang="zh-CN" altLang="en-US" dirty="0" smtClean="0"/>
              <a:t>筛选：</a:t>
            </a:r>
            <a:endParaRPr lang="en-US" altLang="zh-CN" dirty="0" smtClean="0"/>
          </a:p>
          <a:p>
            <a:pPr lvl="2"/>
            <a:r>
              <a:rPr lang="zh-CN" altLang="en-US" dirty="0" smtClean="0"/>
              <a:t>不能</a:t>
            </a:r>
            <a:r>
              <a:rPr lang="zh-CN" altLang="en-US" dirty="0"/>
              <a:t>是抽象方法或本地</a:t>
            </a:r>
            <a:r>
              <a:rPr lang="zh-CN" altLang="en-US" dirty="0" smtClean="0"/>
              <a:t>方法</a:t>
            </a:r>
            <a:endParaRPr lang="en-US" altLang="zh-CN" dirty="0" smtClean="0"/>
          </a:p>
          <a:p>
            <a:pPr lvl="2"/>
            <a:r>
              <a:rPr lang="zh-CN" altLang="en-US" dirty="0" smtClean="0"/>
              <a:t>不能</a:t>
            </a:r>
            <a:r>
              <a:rPr lang="zh-CN" altLang="en-US" dirty="0"/>
              <a:t>以</a:t>
            </a:r>
            <a:r>
              <a:rPr lang="en-US" altLang="zh-CN" dirty="0"/>
              <a:t>main/set/get/test</a:t>
            </a:r>
            <a:r>
              <a:rPr lang="zh-CN" altLang="en-US" dirty="0" smtClean="0"/>
              <a:t>开头</a:t>
            </a:r>
            <a:endParaRPr lang="en-US" altLang="zh-CN" dirty="0" smtClean="0"/>
          </a:p>
          <a:p>
            <a:pPr lvl="2"/>
            <a:r>
              <a:rPr lang="zh-CN" altLang="en-US" dirty="0" smtClean="0"/>
              <a:t>方法</a:t>
            </a:r>
            <a:r>
              <a:rPr lang="zh-CN" altLang="en-US" dirty="0"/>
              <a:t>所涉及的变量类型只能为基本</a:t>
            </a:r>
            <a:r>
              <a:rPr lang="zh-CN" altLang="en-US" dirty="0" smtClean="0"/>
              <a:t>数据类型及其数组、</a:t>
            </a:r>
            <a:r>
              <a:rPr lang="en-US" altLang="zh-CN" dirty="0"/>
              <a:t>String</a:t>
            </a:r>
            <a:r>
              <a:rPr lang="zh-CN" altLang="en-US" dirty="0"/>
              <a:t>类或容器</a:t>
            </a:r>
            <a:r>
              <a:rPr lang="zh-CN" altLang="en-US" dirty="0" smtClean="0"/>
              <a:t>类</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535401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实验设计</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p:txBody>
          <a:bodyPr/>
          <a:lstStyle/>
          <a:p>
            <a:r>
              <a:rPr lang="en-US" altLang="zh-CN" dirty="0" smtClean="0"/>
              <a:t>RQ2</a:t>
            </a:r>
            <a:r>
              <a:rPr lang="zh-CN" altLang="en-US" dirty="0" smtClean="0"/>
              <a:t>：</a:t>
            </a:r>
            <a:r>
              <a:rPr lang="en-US" altLang="zh-CN" dirty="0"/>
              <a:t>GitHub</a:t>
            </a:r>
            <a:r>
              <a:rPr lang="zh-CN" altLang="en-US" dirty="0"/>
              <a:t>上有多少与这些问题相关的代码可以被提取和编码？</a:t>
            </a:r>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3"/>
          <a:stretch>
            <a:fillRect/>
          </a:stretch>
        </p:blipFill>
        <p:spPr>
          <a:xfrm>
            <a:off x="1127124" y="2150679"/>
            <a:ext cx="7483475" cy="2673209"/>
          </a:xfrm>
          <a:prstGeom prst="rect">
            <a:avLst/>
          </a:prstGeom>
        </p:spPr>
      </p:pic>
      <p:pic>
        <p:nvPicPr>
          <p:cNvPr id="7" name="图片 6"/>
          <p:cNvPicPr>
            <a:picLocks noChangeAspect="1"/>
          </p:cNvPicPr>
          <p:nvPr/>
        </p:nvPicPr>
        <p:blipFill>
          <a:blip r:embed="rId4"/>
          <a:stretch>
            <a:fillRect/>
          </a:stretch>
        </p:blipFill>
        <p:spPr>
          <a:xfrm>
            <a:off x="1127124" y="2150679"/>
            <a:ext cx="2863703" cy="3716721"/>
          </a:xfrm>
          <a:prstGeom prst="rect">
            <a:avLst/>
          </a:prstGeom>
        </p:spPr>
      </p:pic>
      <p:grpSp>
        <p:nvGrpSpPr>
          <p:cNvPr id="12" name="组合 11"/>
          <p:cNvGrpSpPr/>
          <p:nvPr/>
        </p:nvGrpSpPr>
        <p:grpSpPr>
          <a:xfrm>
            <a:off x="1127124" y="2150679"/>
            <a:ext cx="2863703" cy="478221"/>
            <a:chOff x="1127124" y="2150679"/>
            <a:chExt cx="2863703" cy="478221"/>
          </a:xfrm>
        </p:grpSpPr>
        <p:sp>
          <p:nvSpPr>
            <p:cNvPr id="8" name="矩形 7"/>
            <p:cNvSpPr/>
            <p:nvPr/>
          </p:nvSpPr>
          <p:spPr bwMode="auto">
            <a:xfrm>
              <a:off x="2558975" y="2150679"/>
              <a:ext cx="626268" cy="478221"/>
            </a:xfrm>
            <a:prstGeom prst="rect">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前</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5</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1127124" y="2150679"/>
              <a:ext cx="2863703" cy="478221"/>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 name="组合 2"/>
          <p:cNvGrpSpPr/>
          <p:nvPr/>
        </p:nvGrpSpPr>
        <p:grpSpPr>
          <a:xfrm>
            <a:off x="1127123" y="2628900"/>
            <a:ext cx="2863703" cy="478221"/>
            <a:chOff x="1127123" y="2628900"/>
            <a:chExt cx="2863703" cy="478221"/>
          </a:xfrm>
        </p:grpSpPr>
        <p:sp>
          <p:nvSpPr>
            <p:cNvPr id="9" name="矩形 8"/>
            <p:cNvSpPr/>
            <p:nvPr/>
          </p:nvSpPr>
          <p:spPr bwMode="auto">
            <a:xfrm>
              <a:off x="2558975" y="2628900"/>
              <a:ext cx="626268" cy="478221"/>
            </a:xfrm>
            <a:prstGeom prst="rect">
              <a:avLst/>
            </a:pr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前</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15</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1127123" y="2628900"/>
              <a:ext cx="2863703" cy="478221"/>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1256204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实验结果</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p:txBody>
          <a:bodyPr/>
          <a:lstStyle/>
          <a:p>
            <a:r>
              <a:rPr lang="en-US" altLang="zh-CN" dirty="0" smtClean="0"/>
              <a:t>RQ2</a:t>
            </a:r>
            <a:r>
              <a:rPr lang="zh-CN" altLang="en-US" dirty="0" smtClean="0"/>
              <a:t>：</a:t>
            </a:r>
            <a:r>
              <a:rPr lang="en-US" altLang="zh-CN" dirty="0"/>
              <a:t>GitHub</a:t>
            </a:r>
            <a:r>
              <a:rPr lang="zh-CN" altLang="en-US" dirty="0"/>
              <a:t>上有多少与这些问题相关的代码可以被提取和编码？</a:t>
            </a:r>
          </a:p>
          <a:p>
            <a:pPr lvl="1"/>
            <a:r>
              <a:rPr lang="en-US" altLang="zh-CN" dirty="0"/>
              <a:t>333</a:t>
            </a:r>
            <a:r>
              <a:rPr lang="zh-CN" altLang="en-US" dirty="0"/>
              <a:t>个</a:t>
            </a:r>
            <a:r>
              <a:rPr lang="zh-CN" altLang="en-US" dirty="0" smtClean="0"/>
              <a:t>项目</a:t>
            </a:r>
            <a:endParaRPr lang="en-US" altLang="zh-CN" dirty="0" smtClean="0"/>
          </a:p>
          <a:p>
            <a:pPr lvl="1"/>
            <a:r>
              <a:rPr lang="en-US" altLang="zh-CN" dirty="0" smtClean="0"/>
              <a:t>1226/32261</a:t>
            </a:r>
            <a:r>
              <a:rPr lang="zh-CN" altLang="en-US" dirty="0" smtClean="0"/>
              <a:t>个</a:t>
            </a:r>
            <a:r>
              <a:rPr lang="en-US" altLang="zh-CN" dirty="0" smtClean="0"/>
              <a:t>Java</a:t>
            </a:r>
            <a:r>
              <a:rPr lang="zh-CN" altLang="zh-CN" dirty="0"/>
              <a:t>方法</a:t>
            </a:r>
            <a:endParaRPr lang="en-US" altLang="zh-CN" dirty="0" smtClean="0"/>
          </a:p>
          <a:p>
            <a:endParaRPr lang="en-US" altLang="zh-CN" dirty="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3664224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实验设计</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p:txBody>
          <a:bodyPr/>
          <a:lstStyle/>
          <a:p>
            <a:r>
              <a:rPr lang="en-US" altLang="zh-CN" dirty="0" smtClean="0"/>
              <a:t>RQ3</a:t>
            </a:r>
            <a:r>
              <a:rPr lang="zh-CN" altLang="en-US" dirty="0"/>
              <a:t>：基于约束求解的代码查询的有效性如何？</a:t>
            </a:r>
            <a:endParaRPr lang="en-US" altLang="zh-CN" dirty="0"/>
          </a:p>
          <a:p>
            <a:pPr lvl="1"/>
            <a:r>
              <a:rPr lang="zh-CN" altLang="en-US" dirty="0" smtClean="0"/>
              <a:t>每个问题编写</a:t>
            </a:r>
            <a:r>
              <a:rPr lang="en-US" altLang="zh-CN" dirty="0" smtClean="0"/>
              <a:t>5</a:t>
            </a:r>
            <a:r>
              <a:rPr lang="zh-CN" altLang="en-US" dirty="0" smtClean="0"/>
              <a:t>组</a:t>
            </a:r>
            <a:r>
              <a:rPr lang="en-US" altLang="zh-CN" dirty="0" smtClean="0"/>
              <a:t>I/O</a:t>
            </a:r>
            <a:r>
              <a:rPr lang="zh-CN" altLang="en-US" dirty="0" smtClean="0"/>
              <a:t>实例</a:t>
            </a:r>
            <a:endParaRPr lang="en-US" altLang="zh-CN" dirty="0" smtClean="0"/>
          </a:p>
          <a:p>
            <a:pPr lvl="1"/>
            <a:r>
              <a:rPr lang="zh-CN" altLang="en-US" dirty="0"/>
              <a:t>正确度：代码能够完成输入输出转换的实例在</a:t>
            </a:r>
            <a:r>
              <a:rPr lang="en-US" altLang="zh-CN" dirty="0"/>
              <a:t>5</a:t>
            </a:r>
            <a:r>
              <a:rPr lang="zh-CN" altLang="en-US" dirty="0"/>
              <a:t>组实例中的</a:t>
            </a:r>
            <a:r>
              <a:rPr lang="zh-CN" altLang="en-US" dirty="0" smtClean="0"/>
              <a:t>比例</a:t>
            </a:r>
            <a:endParaRPr lang="en-US" altLang="zh-CN" dirty="0" smtClean="0"/>
          </a:p>
          <a:p>
            <a:pPr lvl="2"/>
            <a:r>
              <a:rPr lang="zh-CN" altLang="en-US" dirty="0" smtClean="0"/>
              <a:t>疑似正确 </a:t>
            </a:r>
            <a:r>
              <a:rPr lang="en-US" altLang="zh-CN" dirty="0" smtClean="0"/>
              <a:t>(Likely)</a:t>
            </a:r>
            <a:r>
              <a:rPr lang="zh-CN" altLang="en-US" dirty="0" smtClean="0"/>
              <a:t>：</a:t>
            </a:r>
            <a:r>
              <a:rPr lang="en-US" altLang="zh-CN" dirty="0" smtClean="0"/>
              <a:t>   &lt; 1</a:t>
            </a:r>
          </a:p>
          <a:p>
            <a:pPr lvl="2"/>
            <a:r>
              <a:rPr lang="zh-CN" altLang="en-US" dirty="0" smtClean="0"/>
              <a:t>实例正确 </a:t>
            </a:r>
            <a:r>
              <a:rPr lang="en-US" altLang="zh-CN" dirty="0" smtClean="0"/>
              <a:t>(Valid)</a:t>
            </a:r>
            <a:r>
              <a:rPr lang="zh-CN" altLang="en-US" dirty="0" smtClean="0"/>
              <a:t>：</a:t>
            </a:r>
            <a:r>
              <a:rPr lang="en-US" altLang="zh-CN" dirty="0" smtClean="0"/>
              <a:t>     = 1</a:t>
            </a:r>
          </a:p>
          <a:p>
            <a:pPr lvl="2"/>
            <a:r>
              <a:rPr lang="zh-CN" altLang="en-US" dirty="0" smtClean="0"/>
              <a:t>证实正确 </a:t>
            </a:r>
            <a:r>
              <a:rPr lang="en-US" altLang="zh-CN" dirty="0" smtClean="0"/>
              <a:t>(Correct)</a:t>
            </a:r>
            <a:r>
              <a:rPr lang="zh-CN" altLang="en-US" dirty="0" smtClean="0"/>
              <a:t>：</a:t>
            </a:r>
            <a:r>
              <a:rPr lang="en-US" altLang="zh-CN" dirty="0" smtClean="0"/>
              <a:t> </a:t>
            </a:r>
            <a:r>
              <a:rPr lang="zh-CN" altLang="en-US" dirty="0" smtClean="0"/>
              <a:t>人工检验</a:t>
            </a:r>
            <a:endParaRPr lang="en-US" altLang="zh-CN" dirty="0" smtClean="0"/>
          </a:p>
          <a:p>
            <a:pPr lvl="1"/>
            <a:r>
              <a:rPr lang="en-US" altLang="zh-CN" dirty="0" smtClean="0"/>
              <a:t>RFC (Rank of First Correct)</a:t>
            </a:r>
          </a:p>
          <a:p>
            <a:pPr lvl="2"/>
            <a:r>
              <a:rPr lang="en-US" altLang="zh-CN" dirty="0" smtClean="0"/>
              <a:t>RFC</a:t>
            </a:r>
            <a:r>
              <a:rPr lang="zh-CN" altLang="en-US" dirty="0" smtClean="0"/>
              <a:t>越高，查询结果越好</a:t>
            </a:r>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34228086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图表 15"/>
          <p:cNvGraphicFramePr/>
          <p:nvPr>
            <p:extLst>
              <p:ext uri="{D42A27DB-BD31-4B8C-83A1-F6EECF244321}">
                <p14:modId xmlns:p14="http://schemas.microsoft.com/office/powerpoint/2010/main" val="3855139793"/>
              </p:ext>
            </p:extLst>
          </p:nvPr>
        </p:nvGraphicFramePr>
        <p:xfrm>
          <a:off x="5011721" y="2413530"/>
          <a:ext cx="3480855" cy="249708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a:xfrm>
            <a:off x="4813299" y="236127"/>
            <a:ext cx="3797299" cy="576262"/>
          </a:xfrm>
        </p:spPr>
        <p:txBody>
          <a:bodyPr/>
          <a:lstStyle/>
          <a:p>
            <a:r>
              <a:rPr lang="zh-CN" altLang="en-US" b="0" dirty="0" smtClean="0">
                <a:latin typeface="+mn-lt"/>
              </a:rPr>
              <a:t>实验结果</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a:xfrm>
            <a:off x="4813298" y="1169282"/>
            <a:ext cx="3829843" cy="4927064"/>
          </a:xfrm>
        </p:spPr>
        <p:txBody>
          <a:bodyPr/>
          <a:lstStyle/>
          <a:p>
            <a:r>
              <a:rPr lang="en-US" altLang="zh-CN" dirty="0" smtClean="0"/>
              <a:t>RQ3</a:t>
            </a:r>
            <a:r>
              <a:rPr lang="zh-CN" altLang="en-US" dirty="0"/>
              <a:t>：基于约束求解的代码查询的有效性如何？</a:t>
            </a:r>
            <a:endParaRPr lang="en-US" altLang="zh-CN" dirty="0"/>
          </a:p>
          <a:p>
            <a:endParaRPr lang="en-US" altLang="zh-CN" dirty="0" smtClean="0"/>
          </a:p>
          <a:p>
            <a:endParaRPr lang="en-US" altLang="zh-CN" dirty="0" smtClean="0"/>
          </a:p>
        </p:txBody>
      </p:sp>
      <p:graphicFrame>
        <p:nvGraphicFramePr>
          <p:cNvPr id="12" name="Table 12">
            <a:extLst>
              <a:ext uri="{FF2B5EF4-FFF2-40B4-BE49-F238E27FC236}">
                <a16:creationId xmlns:a16="http://schemas.microsoft.com/office/drawing/2014/main" xmlns="" id="{0FEE6203-F369-2A47-A84C-2DB848CB17BD}"/>
              </a:ext>
            </a:extLst>
          </p:cNvPr>
          <p:cNvGraphicFramePr>
            <a:graphicFrameLocks noGrp="1"/>
          </p:cNvGraphicFramePr>
          <p:nvPr>
            <p:extLst>
              <p:ext uri="{D42A27DB-BD31-4B8C-83A1-F6EECF244321}">
                <p14:modId xmlns:p14="http://schemas.microsoft.com/office/powerpoint/2010/main" val="1689727491"/>
              </p:ext>
            </p:extLst>
          </p:nvPr>
        </p:nvGraphicFramePr>
        <p:xfrm>
          <a:off x="1" y="0"/>
          <a:ext cx="4624944" cy="6851442"/>
        </p:xfrm>
        <a:graphic>
          <a:graphicData uri="http://schemas.openxmlformats.org/drawingml/2006/table">
            <a:tbl>
              <a:tblPr firstRow="1">
                <a:tableStyleId>{5C22544A-7EE6-4342-B048-85BDC9FD1C3A}</a:tableStyleId>
              </a:tblPr>
              <a:tblGrid>
                <a:gridCol w="286721">
                  <a:extLst>
                    <a:ext uri="{9D8B030D-6E8A-4147-A177-3AD203B41FA5}">
                      <a16:colId xmlns:a16="http://schemas.microsoft.com/office/drawing/2014/main" xmlns="" val="3552341784"/>
                    </a:ext>
                  </a:extLst>
                </a:gridCol>
                <a:gridCol w="3216266">
                  <a:extLst>
                    <a:ext uri="{9D8B030D-6E8A-4147-A177-3AD203B41FA5}">
                      <a16:colId xmlns:a16="http://schemas.microsoft.com/office/drawing/2014/main" xmlns="" val="1259619417"/>
                    </a:ext>
                  </a:extLst>
                </a:gridCol>
                <a:gridCol w="311656">
                  <a:extLst>
                    <a:ext uri="{9D8B030D-6E8A-4147-A177-3AD203B41FA5}">
                      <a16:colId xmlns:a16="http://schemas.microsoft.com/office/drawing/2014/main" xmlns="" val="3140880488"/>
                    </a:ext>
                  </a:extLst>
                </a:gridCol>
                <a:gridCol w="361519">
                  <a:extLst>
                    <a:ext uri="{9D8B030D-6E8A-4147-A177-3AD203B41FA5}">
                      <a16:colId xmlns:a16="http://schemas.microsoft.com/office/drawing/2014/main" xmlns="" val="4090299283"/>
                    </a:ext>
                  </a:extLst>
                </a:gridCol>
                <a:gridCol w="448782">
                  <a:extLst>
                    <a:ext uri="{9D8B030D-6E8A-4147-A177-3AD203B41FA5}">
                      <a16:colId xmlns:a16="http://schemas.microsoft.com/office/drawing/2014/main" xmlns="" val="3304389106"/>
                    </a:ext>
                  </a:extLst>
                </a:gridCol>
              </a:tblGrid>
              <a:tr h="176325">
                <a:tc>
                  <a:txBody>
                    <a:bodyPr/>
                    <a:lstStyle/>
                    <a:p>
                      <a:pPr algn="ctr" fontAlgn="b"/>
                      <a:r>
                        <a:rPr lang="en-US" sz="1200" u="none" strike="noStrike" dirty="0">
                          <a:effectLst/>
                          <a:latin typeface="+mn-lt"/>
                        </a:rPr>
                        <a:t>ID</a:t>
                      </a:r>
                      <a:endParaRPr lang="en-US" sz="1200" b="0" i="0" u="none" strike="noStrike" dirty="0">
                        <a:solidFill>
                          <a:srgbClr val="000000"/>
                        </a:solidFill>
                        <a:effectLst/>
                        <a:latin typeface="+mn-lt"/>
                      </a:endParaRPr>
                    </a:p>
                  </a:txBody>
                  <a:tcPr marL="7200" marR="6097" marT="6097" marB="0" anchor="ctr"/>
                </a:tc>
                <a:tc>
                  <a:txBody>
                    <a:bodyPr/>
                    <a:lstStyle/>
                    <a:p>
                      <a:pPr algn="ctr" fontAlgn="b"/>
                      <a:r>
                        <a:rPr lang="en-US" sz="1200" u="none" strike="noStrike" dirty="0">
                          <a:effectLst/>
                          <a:latin typeface="+mn-lt"/>
                        </a:rPr>
                        <a:t>Question</a:t>
                      </a:r>
                      <a:endParaRPr lang="en-US" sz="1200" b="0" i="0" u="none" strike="noStrike" dirty="0">
                        <a:solidFill>
                          <a:srgbClr val="000000"/>
                        </a:solidFill>
                        <a:effectLst/>
                        <a:latin typeface="+mn-lt"/>
                      </a:endParaRPr>
                    </a:p>
                  </a:txBody>
                  <a:tcPr marL="7200" marR="6097" marT="6097" marB="0" anchor="ctr"/>
                </a:tc>
                <a:tc>
                  <a:txBody>
                    <a:bodyPr/>
                    <a:lstStyle/>
                    <a:p>
                      <a:pPr marL="0" algn="ctr" defTabSz="914400" rtl="0" eaLnBrk="1" fontAlgn="b" latinLnBrk="0" hangingPunct="1"/>
                      <a:r>
                        <a:rPr lang="en-US" sz="1200" b="1" u="none" strike="noStrike" kern="1200" dirty="0">
                          <a:solidFill>
                            <a:schemeClr val="lt1"/>
                          </a:solidFill>
                          <a:effectLst/>
                          <a:latin typeface="+mn-lt"/>
                          <a:ea typeface="+mn-ea"/>
                          <a:cs typeface="+mn-cs"/>
                        </a:rPr>
                        <a:t>#L</a:t>
                      </a:r>
                    </a:p>
                  </a:txBody>
                  <a:tcPr marL="7200" marR="6097" marT="6097" marB="0" anchor="ctr"/>
                </a:tc>
                <a:tc>
                  <a:txBody>
                    <a:bodyPr/>
                    <a:lstStyle/>
                    <a:p>
                      <a:pPr marL="0" algn="ctr" defTabSz="914400" rtl="0" eaLnBrk="1" fontAlgn="b" latinLnBrk="0" hangingPunct="1"/>
                      <a:r>
                        <a:rPr lang="en-US" sz="1200" b="1" u="none" strike="noStrike" kern="1200" dirty="0">
                          <a:solidFill>
                            <a:schemeClr val="lt1"/>
                          </a:solidFill>
                          <a:effectLst/>
                          <a:latin typeface="+mn-lt"/>
                          <a:ea typeface="+mn-ea"/>
                          <a:cs typeface="+mn-cs"/>
                        </a:rPr>
                        <a:t>#V</a:t>
                      </a:r>
                    </a:p>
                  </a:txBody>
                  <a:tcPr marL="7200" marR="6097" marT="6097" marB="0" anchor="ctr"/>
                </a:tc>
                <a:tc>
                  <a:txBody>
                    <a:bodyPr/>
                    <a:lstStyle/>
                    <a:p>
                      <a:pPr algn="ctr" fontAlgn="b"/>
                      <a:r>
                        <a:rPr lang="en-US" sz="1200" u="none" strike="noStrike" dirty="0">
                          <a:effectLst/>
                          <a:latin typeface="+mn-lt"/>
                        </a:rPr>
                        <a:t>RFC</a:t>
                      </a:r>
                      <a:endParaRPr lang="en-US" sz="1200" b="0" i="0" u="none" strike="noStrike" dirty="0">
                        <a:solidFill>
                          <a:srgbClr val="000000"/>
                        </a:solidFill>
                        <a:effectLst/>
                        <a:latin typeface="+mn-lt"/>
                      </a:endParaRPr>
                    </a:p>
                  </a:txBody>
                  <a:tcPr marL="7200" marR="6097" marT="6097" marB="0" anchor="ctr"/>
                </a:tc>
                <a:extLst>
                  <a:ext uri="{0D108BD9-81ED-4DB2-BD59-A6C34878D82A}">
                    <a16:rowId xmlns:a16="http://schemas.microsoft.com/office/drawing/2014/main" xmlns="" val="4270005361"/>
                  </a:ext>
                </a:extLst>
              </a:tr>
              <a:tr h="176325">
                <a:tc>
                  <a:txBody>
                    <a:bodyPr/>
                    <a:lstStyle/>
                    <a:p>
                      <a:pPr algn="l" fontAlgn="b"/>
                      <a:r>
                        <a:rPr lang="en-US" sz="1200" u="none" strike="noStrike" dirty="0">
                          <a:effectLst/>
                          <a:latin typeface="+mn-lt"/>
                        </a:rPr>
                        <a:t>Q1</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Get the separate digits of an int number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14</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3</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6</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362760960"/>
                  </a:ext>
                </a:extLst>
              </a:tr>
              <a:tr h="176325">
                <a:tc>
                  <a:txBody>
                    <a:bodyPr/>
                    <a:lstStyle/>
                    <a:p>
                      <a:pPr algn="l" fontAlgn="b"/>
                      <a:r>
                        <a:rPr lang="en-US" sz="1200" u="none" strike="noStrike" dirty="0">
                          <a:effectLst/>
                          <a:latin typeface="+mn-lt"/>
                        </a:rPr>
                        <a:t>Q2</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Reverse an int value without using array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221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93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677107963"/>
                  </a:ext>
                </a:extLst>
              </a:tr>
              <a:tr h="176325">
                <a:tc>
                  <a:txBody>
                    <a:bodyPr/>
                    <a:lstStyle/>
                    <a:p>
                      <a:pPr algn="l" fontAlgn="b"/>
                      <a:r>
                        <a:rPr lang="en-US" sz="1200" u="none" strike="noStrike" dirty="0">
                          <a:effectLst/>
                          <a:latin typeface="+mn-lt"/>
                        </a:rPr>
                        <a:t>Q3</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Concatenate int values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76</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1656037761"/>
                  </a:ext>
                </a:extLst>
              </a:tr>
              <a:tr h="176325">
                <a:tc>
                  <a:txBody>
                    <a:bodyPr/>
                    <a:lstStyle/>
                    <a:p>
                      <a:pPr algn="l" fontAlgn="b"/>
                      <a:r>
                        <a:rPr lang="en-US" sz="1200" u="none" strike="noStrike" dirty="0">
                          <a:effectLst/>
                          <a:latin typeface="+mn-lt"/>
                        </a:rPr>
                        <a:t>Q4</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Sorting integers in order lowest to highest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183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1856213675"/>
                  </a:ext>
                </a:extLst>
              </a:tr>
              <a:tr h="176325">
                <a:tc>
                  <a:txBody>
                    <a:bodyPr/>
                    <a:lstStyle/>
                    <a:p>
                      <a:pPr algn="l" fontAlgn="b"/>
                      <a:r>
                        <a:rPr lang="en-US" sz="1200" dirty="0"/>
                        <a:t>Q5</a:t>
                      </a:r>
                    </a:p>
                  </a:txBody>
                  <a:tcPr marL="6097" marR="6097" marT="6097" marB="0" anchor="b"/>
                </a:tc>
                <a:tc>
                  <a:txBody>
                    <a:bodyPr/>
                    <a:lstStyle/>
                    <a:p>
                      <a:pPr algn="l" fontAlgn="b"/>
                      <a:r>
                        <a:rPr lang="en-US" sz="1200" dirty="0"/>
                        <a:t> Convert letters in a string to a number </a:t>
                      </a:r>
                    </a:p>
                  </a:txBody>
                  <a:tcPr marL="6097" marR="6097" marT="6097" marB="0" anchor="b"/>
                </a:tc>
                <a:tc>
                  <a:txBody>
                    <a:bodyPr/>
                    <a:lstStyle/>
                    <a:p>
                      <a:pPr algn="r" fontAlgn="b"/>
                      <a:r>
                        <a:rPr lang="en-US" sz="1200"/>
                        <a:t>13</a:t>
                      </a:r>
                    </a:p>
                  </a:txBody>
                  <a:tcPr marL="6097" marR="6097" marT="6097" marB="0" anchor="b"/>
                </a:tc>
                <a:tc>
                  <a:txBody>
                    <a:bodyPr/>
                    <a:lstStyle/>
                    <a:p>
                      <a:pPr algn="r" fontAlgn="b"/>
                      <a:r>
                        <a:rPr lang="en-US" sz="1200"/>
                        <a:t>4</a:t>
                      </a:r>
                    </a:p>
                  </a:txBody>
                  <a:tcPr marL="6097" marR="6097" marT="6097" marB="0" anchor="b"/>
                </a:tc>
                <a:tc>
                  <a:txBody>
                    <a:bodyPr/>
                    <a:lstStyle/>
                    <a:p>
                      <a:pPr algn="r" fontAlgn="b"/>
                      <a:r>
                        <a:rPr lang="en-US" sz="1200" dirty="0"/>
                        <a:t>1</a:t>
                      </a:r>
                    </a:p>
                  </a:txBody>
                  <a:tcPr marL="6097" marR="6097" marT="6097" marB="0" anchor="b"/>
                </a:tc>
                <a:extLst>
                  <a:ext uri="{0D108BD9-81ED-4DB2-BD59-A6C34878D82A}">
                    <a16:rowId xmlns:a16="http://schemas.microsoft.com/office/drawing/2014/main" xmlns="" val="973023784"/>
                  </a:ext>
                </a:extLst>
              </a:tr>
              <a:tr h="176325">
                <a:tc>
                  <a:txBody>
                    <a:bodyPr/>
                    <a:lstStyle/>
                    <a:p>
                      <a:pPr algn="l" fontAlgn="b"/>
                      <a:r>
                        <a:rPr lang="en-US" sz="1200" u="none" strike="noStrike">
                          <a:effectLst/>
                          <a:latin typeface="+mn-lt"/>
                        </a:rPr>
                        <a:t>Q6</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Rounding a double to turn it into an int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9</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726649276"/>
                  </a:ext>
                </a:extLst>
              </a:tr>
              <a:tr h="176325">
                <a:tc>
                  <a:txBody>
                    <a:bodyPr/>
                    <a:lstStyle/>
                    <a:p>
                      <a:pPr algn="l" fontAlgn="b"/>
                      <a:r>
                        <a:rPr lang="en-US" sz="1200" u="none" strike="noStrike">
                          <a:effectLst/>
                          <a:latin typeface="+mn-lt"/>
                        </a:rPr>
                        <a:t>Q7</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Dividing two integers to a double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4</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94700963"/>
                  </a:ext>
                </a:extLst>
              </a:tr>
              <a:tr h="176325">
                <a:tc>
                  <a:txBody>
                    <a:bodyPr/>
                    <a:lstStyle/>
                    <a:p>
                      <a:pPr algn="l" fontAlgn="b"/>
                      <a:r>
                        <a:rPr lang="en-US" sz="1200" u="none" strike="noStrike">
                          <a:effectLst/>
                          <a:latin typeface="+mn-lt"/>
                        </a:rPr>
                        <a:t>Q8</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Round a double to 2 decimal places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19</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18</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2006747872"/>
                  </a:ext>
                </a:extLst>
              </a:tr>
              <a:tr h="176325">
                <a:tc>
                  <a:txBody>
                    <a:bodyPr/>
                    <a:lstStyle/>
                    <a:p>
                      <a:pPr algn="l" fontAlgn="b"/>
                      <a:r>
                        <a:rPr lang="en-US" sz="1200" u="none" strike="noStrike" dirty="0">
                          <a:effectLst/>
                          <a:latin typeface="+mn-lt"/>
                        </a:rPr>
                        <a:t>Q9</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Checking if an int is prime more efficiently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125</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56</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3839155826"/>
                  </a:ext>
                </a:extLst>
              </a:tr>
              <a:tr h="176325">
                <a:tc>
                  <a:txBody>
                    <a:bodyPr/>
                    <a:lstStyle/>
                    <a:p>
                      <a:pPr algn="l" fontAlgn="b"/>
                      <a:r>
                        <a:rPr lang="en-US" sz="1200" u="none" strike="noStrike">
                          <a:effectLst/>
                          <a:latin typeface="+mn-lt"/>
                        </a:rPr>
                        <a:t>Q10</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Pad an integers with zeros on the left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962102031"/>
                  </a:ext>
                </a:extLst>
              </a:tr>
              <a:tr h="176325">
                <a:tc>
                  <a:txBody>
                    <a:bodyPr/>
                    <a:lstStyle/>
                    <a:p>
                      <a:pPr algn="l" fontAlgn="b"/>
                      <a:r>
                        <a:rPr lang="en-US" sz="1200" u="none" strike="noStrike">
                          <a:effectLst/>
                          <a:latin typeface="+mn-lt"/>
                        </a:rPr>
                        <a:t>Q11</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Convert a String to an int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28</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421785787"/>
                  </a:ext>
                </a:extLst>
              </a:tr>
              <a:tr h="176325">
                <a:tc>
                  <a:txBody>
                    <a:bodyPr/>
                    <a:lstStyle/>
                    <a:p>
                      <a:pPr algn="l" fontAlgn="b"/>
                      <a:r>
                        <a:rPr lang="en-US" sz="1200" u="none" strike="noStrike">
                          <a:effectLst/>
                          <a:latin typeface="+mn-lt"/>
                        </a:rPr>
                        <a:t>Q12</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Check if a String is numeric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34</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12</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428634400"/>
                  </a:ext>
                </a:extLst>
              </a:tr>
              <a:tr h="176325">
                <a:tc>
                  <a:txBody>
                    <a:bodyPr/>
                    <a:lstStyle/>
                    <a:p>
                      <a:pPr algn="l" fontAlgn="b"/>
                      <a:r>
                        <a:rPr lang="en-US" sz="1200" u="none" strike="noStrike" dirty="0">
                          <a:effectLst/>
                          <a:latin typeface="+mn-lt"/>
                        </a:rPr>
                        <a:t>Q13</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Count the number of a char in a String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3</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2</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4083462316"/>
                  </a:ext>
                </a:extLst>
              </a:tr>
              <a:tr h="176325">
                <a:tc>
                  <a:txBody>
                    <a:bodyPr/>
                    <a:lstStyle/>
                    <a:p>
                      <a:pPr algn="l" fontAlgn="b"/>
                      <a:r>
                        <a:rPr lang="en-US" sz="1200" u="none" strike="noStrike">
                          <a:effectLst/>
                          <a:latin typeface="+mn-lt"/>
                        </a:rPr>
                        <a:t>Q14</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Reverse a string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43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3071865904"/>
                  </a:ext>
                </a:extLst>
              </a:tr>
              <a:tr h="198631">
                <a:tc>
                  <a:txBody>
                    <a:bodyPr/>
                    <a:lstStyle/>
                    <a:p>
                      <a:pPr algn="l" fontAlgn="b"/>
                      <a:r>
                        <a:rPr lang="en-US" sz="1200" u="none" strike="noStrike">
                          <a:effectLst/>
                          <a:latin typeface="+mn-lt"/>
                        </a:rPr>
                        <a:t>Q15</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Check whether a string is not null and not empty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59</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6</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2502522108"/>
                  </a:ext>
                </a:extLst>
              </a:tr>
              <a:tr h="176325">
                <a:tc>
                  <a:txBody>
                    <a:bodyPr/>
                    <a:lstStyle/>
                    <a:p>
                      <a:pPr algn="l" fontAlgn="b"/>
                      <a:r>
                        <a:rPr lang="en-US" sz="1200" u="none" strike="noStrike">
                          <a:effectLst/>
                          <a:latin typeface="+mn-lt"/>
                        </a:rPr>
                        <a:t>Q16</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Check string for palindrome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38</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12</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3114755823"/>
                  </a:ext>
                </a:extLst>
              </a:tr>
              <a:tr h="176325">
                <a:tc>
                  <a:txBody>
                    <a:bodyPr/>
                    <a:lstStyle/>
                    <a:p>
                      <a:pPr algn="l" fontAlgn="b"/>
                      <a:r>
                        <a:rPr lang="en-US" sz="1200" u="none" strike="noStrike">
                          <a:effectLst/>
                          <a:latin typeface="+mn-lt"/>
                        </a:rPr>
                        <a:t>Q17</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Concatenate two strings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702428245"/>
                  </a:ext>
                </a:extLst>
              </a:tr>
              <a:tr h="198631">
                <a:tc>
                  <a:txBody>
                    <a:bodyPr/>
                    <a:lstStyle/>
                    <a:p>
                      <a:pPr algn="l" fontAlgn="b"/>
                      <a:r>
                        <a:rPr lang="en-US" sz="1200" u="none" strike="noStrike">
                          <a:effectLst/>
                          <a:latin typeface="+mn-lt"/>
                        </a:rPr>
                        <a:t>Q18</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Evaluating a math expression given in string form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3125896075"/>
                  </a:ext>
                </a:extLst>
              </a:tr>
              <a:tr h="176325">
                <a:tc>
                  <a:txBody>
                    <a:bodyPr/>
                    <a:lstStyle/>
                    <a:p>
                      <a:pPr algn="l" fontAlgn="b"/>
                      <a:r>
                        <a:rPr lang="en-US" sz="1200" u="none" strike="noStrike">
                          <a:effectLst/>
                          <a:latin typeface="+mn-lt"/>
                        </a:rPr>
                        <a:t>Q19</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Convert an </a:t>
                      </a:r>
                      <a:r>
                        <a:rPr lang="en-US" sz="1200" u="none" strike="noStrike" dirty="0" err="1">
                          <a:effectLst/>
                          <a:latin typeface="+mn-lt"/>
                        </a:rPr>
                        <a:t>ArrayList</a:t>
                      </a:r>
                      <a:r>
                        <a:rPr lang="en-US" sz="1200" u="none" strike="noStrike" dirty="0">
                          <a:effectLst/>
                          <a:latin typeface="+mn-lt"/>
                        </a:rPr>
                        <a:t> to a string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2</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2</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505779300"/>
                  </a:ext>
                </a:extLst>
              </a:tr>
              <a:tr h="176325">
                <a:tc>
                  <a:txBody>
                    <a:bodyPr/>
                    <a:lstStyle/>
                    <a:p>
                      <a:pPr algn="l" fontAlgn="b"/>
                      <a:r>
                        <a:rPr lang="en-US" sz="1200" u="none" strike="noStrike" dirty="0">
                          <a:effectLst/>
                          <a:latin typeface="+mn-lt"/>
                        </a:rPr>
                        <a:t>Q20</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Remove the last character from a string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30</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2</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b="0" i="0" u="none" strike="noStrike" dirty="0" smtClean="0">
                          <a:solidFill>
                            <a:srgbClr val="000000"/>
                          </a:solidFill>
                          <a:effectLst/>
                          <a:latin typeface="+mn-lt"/>
                        </a:rPr>
                        <a:t>4</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953756333"/>
                  </a:ext>
                </a:extLst>
              </a:tr>
              <a:tr h="176325">
                <a:tc>
                  <a:txBody>
                    <a:bodyPr/>
                    <a:lstStyle/>
                    <a:p>
                      <a:pPr algn="l" fontAlgn="b"/>
                      <a:r>
                        <a:rPr lang="en-US" sz="1200" u="none" strike="noStrike">
                          <a:effectLst/>
                          <a:latin typeface="+mn-lt"/>
                        </a:rPr>
                        <a:t>Q21</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Test if an array contains a certain value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3429520686"/>
                  </a:ext>
                </a:extLst>
              </a:tr>
              <a:tr h="176325">
                <a:tc>
                  <a:txBody>
                    <a:bodyPr/>
                    <a:lstStyle/>
                    <a:p>
                      <a:pPr algn="l" fontAlgn="b"/>
                      <a:r>
                        <a:rPr lang="en-US" sz="1200" u="none" strike="noStrike">
                          <a:effectLst/>
                          <a:latin typeface="+mn-lt"/>
                        </a:rPr>
                        <a:t>Q22</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Concatenate two arrays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1931217580"/>
                  </a:ext>
                </a:extLst>
              </a:tr>
              <a:tr h="176325">
                <a:tc>
                  <a:txBody>
                    <a:bodyPr/>
                    <a:lstStyle/>
                    <a:p>
                      <a:pPr algn="l" fontAlgn="b"/>
                      <a:r>
                        <a:rPr lang="en-US" sz="1200" u="none" strike="noStrike">
                          <a:effectLst/>
                          <a:latin typeface="+mn-lt"/>
                        </a:rPr>
                        <a:t>Q23</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Reverse an int array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217</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9</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4001843323"/>
                  </a:ext>
                </a:extLst>
              </a:tr>
              <a:tr h="176325">
                <a:tc>
                  <a:txBody>
                    <a:bodyPr/>
                    <a:lstStyle/>
                    <a:p>
                      <a:pPr algn="l" fontAlgn="b"/>
                      <a:r>
                        <a:rPr lang="en-US" sz="1200" u="none" strike="noStrike">
                          <a:effectLst/>
                          <a:latin typeface="+mn-lt"/>
                        </a:rPr>
                        <a:t>Q24</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Remove objects from an array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131559510"/>
                  </a:ext>
                </a:extLst>
              </a:tr>
              <a:tr h="176325">
                <a:tc>
                  <a:txBody>
                    <a:bodyPr/>
                    <a:lstStyle/>
                    <a:p>
                      <a:pPr algn="l" fontAlgn="b"/>
                      <a:r>
                        <a:rPr lang="en-US" sz="1200" u="none" strike="noStrike">
                          <a:effectLst/>
                          <a:latin typeface="+mn-lt"/>
                        </a:rPr>
                        <a:t>Q25</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Add new elements to an array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4</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91039466"/>
                  </a:ext>
                </a:extLst>
              </a:tr>
              <a:tr h="198631">
                <a:tc>
                  <a:txBody>
                    <a:bodyPr/>
                    <a:lstStyle/>
                    <a:p>
                      <a:pPr algn="l" fontAlgn="b"/>
                      <a:r>
                        <a:rPr lang="en-US" sz="1200" u="none" strike="noStrike">
                          <a:effectLst/>
                          <a:latin typeface="+mn-lt"/>
                        </a:rPr>
                        <a:t>Q26</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Finding the max value in an array of primitives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63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18</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992107681"/>
                  </a:ext>
                </a:extLst>
              </a:tr>
              <a:tr h="198631">
                <a:tc>
                  <a:txBody>
                    <a:bodyPr/>
                    <a:lstStyle/>
                    <a:p>
                      <a:pPr algn="l" fontAlgn="b"/>
                      <a:r>
                        <a:rPr lang="en-US" sz="1200" u="none" strike="noStrike">
                          <a:effectLst/>
                          <a:latin typeface="+mn-lt"/>
                        </a:rPr>
                        <a:t>Q27</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Finding the min value in an array of primitives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101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80798756"/>
                  </a:ext>
                </a:extLst>
              </a:tr>
              <a:tr h="198631">
                <a:tc>
                  <a:txBody>
                    <a:bodyPr/>
                    <a:lstStyle/>
                    <a:p>
                      <a:pPr algn="l" fontAlgn="b"/>
                      <a:r>
                        <a:rPr lang="en-US" sz="1200" u="none" strike="noStrike" dirty="0">
                          <a:effectLst/>
                          <a:latin typeface="+mn-lt"/>
                        </a:rPr>
                        <a:t>Q28</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Finding index of maximum from slice of an array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101</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32</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2963219621"/>
                  </a:ext>
                </a:extLst>
              </a:tr>
              <a:tr h="176325">
                <a:tc>
                  <a:txBody>
                    <a:bodyPr/>
                    <a:lstStyle/>
                    <a:p>
                      <a:pPr algn="l" fontAlgn="b"/>
                      <a:r>
                        <a:rPr lang="en-US" sz="1200" u="none" strike="noStrike">
                          <a:effectLst/>
                          <a:latin typeface="+mn-lt"/>
                        </a:rPr>
                        <a:t>Q29</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Sort an array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201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7</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1365462199"/>
                  </a:ext>
                </a:extLst>
              </a:tr>
              <a:tr h="176325">
                <a:tc>
                  <a:txBody>
                    <a:bodyPr/>
                    <a:lstStyle/>
                    <a:p>
                      <a:pPr algn="l" fontAlgn="b"/>
                      <a:r>
                        <a:rPr lang="en-US" sz="1200" u="none" strike="noStrike">
                          <a:effectLst/>
                          <a:latin typeface="+mn-lt"/>
                        </a:rPr>
                        <a:t>Q30</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Array Finding Duplicates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45</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29</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3489900291"/>
                  </a:ext>
                </a:extLst>
              </a:tr>
              <a:tr h="176325">
                <a:tc>
                  <a:txBody>
                    <a:bodyPr/>
                    <a:lstStyle/>
                    <a:p>
                      <a:pPr algn="l" fontAlgn="b"/>
                      <a:r>
                        <a:rPr lang="en-US" sz="1200" u="none" strike="noStrike">
                          <a:effectLst/>
                          <a:latin typeface="+mn-lt"/>
                        </a:rPr>
                        <a:t>Q31</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Array Sort descending?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222</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4</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5</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3727509593"/>
                  </a:ext>
                </a:extLst>
              </a:tr>
              <a:tr h="176325">
                <a:tc>
                  <a:txBody>
                    <a:bodyPr/>
                    <a:lstStyle/>
                    <a:p>
                      <a:pPr algn="l" fontAlgn="b"/>
                      <a:r>
                        <a:rPr lang="en-US" sz="1200" u="none" strike="noStrike" dirty="0">
                          <a:effectLst/>
                          <a:latin typeface="+mn-lt"/>
                        </a:rPr>
                        <a:t>Q32</a:t>
                      </a:r>
                      <a:endParaRPr lang="en-US" sz="1200" b="0" i="0" u="none" strike="noStrike" dirty="0">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Find the index of an element in an array  </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42</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1362857804"/>
                  </a:ext>
                </a:extLst>
              </a:tr>
              <a:tr h="176325">
                <a:tc>
                  <a:txBody>
                    <a:bodyPr/>
                    <a:lstStyle/>
                    <a:p>
                      <a:pPr algn="l" fontAlgn="b"/>
                      <a:r>
                        <a:rPr lang="en-US" sz="1200" u="none" strike="noStrike">
                          <a:effectLst/>
                          <a:latin typeface="+mn-lt"/>
                        </a:rPr>
                        <a:t>Q33</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Remove repeated elements from ArrayList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181</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2129034277"/>
                  </a:ext>
                </a:extLst>
              </a:tr>
              <a:tr h="176325">
                <a:tc>
                  <a:txBody>
                    <a:bodyPr/>
                    <a:lstStyle/>
                    <a:p>
                      <a:pPr algn="l" fontAlgn="b"/>
                      <a:r>
                        <a:rPr lang="en-US" sz="1200" u="none" strike="noStrike">
                          <a:effectLst/>
                          <a:latin typeface="+mn-lt"/>
                        </a:rPr>
                        <a:t>Q34</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dirty="0">
                          <a:effectLst/>
                          <a:latin typeface="+mn-lt"/>
                        </a:rPr>
                        <a:t> Intersection of ArrayLists</a:t>
                      </a:r>
                      <a:endParaRPr lang="en-US" sz="1200" b="0" i="0" u="none" strike="noStrike" dirty="0">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22</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a:t>
                      </a:r>
                      <a:endParaRPr lang="en-US" sz="1200" b="0" i="0" u="none" strike="noStrike">
                        <a:solidFill>
                          <a:srgbClr val="000000"/>
                        </a:solidFill>
                        <a:effectLst/>
                        <a:latin typeface="+mn-lt"/>
                      </a:endParaRPr>
                    </a:p>
                  </a:txBody>
                  <a:tcPr marL="6097" marR="6097" marT="6097" marB="0" anchor="b"/>
                </a:tc>
                <a:extLst>
                  <a:ext uri="{0D108BD9-81ED-4DB2-BD59-A6C34878D82A}">
                    <a16:rowId xmlns:a16="http://schemas.microsoft.com/office/drawing/2014/main" xmlns="" val="2437749606"/>
                  </a:ext>
                </a:extLst>
              </a:tr>
              <a:tr h="176325">
                <a:tc>
                  <a:txBody>
                    <a:bodyPr/>
                    <a:lstStyle/>
                    <a:p>
                      <a:pPr algn="l" fontAlgn="b"/>
                      <a:r>
                        <a:rPr lang="en-US" sz="1200" u="none" strike="noStrike">
                          <a:effectLst/>
                          <a:latin typeface="+mn-lt"/>
                        </a:rPr>
                        <a:t>Q35</a:t>
                      </a:r>
                      <a:endParaRPr lang="en-US" sz="1200" b="0" i="0" u="none" strike="noStrike">
                        <a:solidFill>
                          <a:srgbClr val="000000"/>
                        </a:solidFill>
                        <a:effectLst/>
                        <a:latin typeface="+mn-lt"/>
                      </a:endParaRPr>
                    </a:p>
                  </a:txBody>
                  <a:tcPr marL="6097" marR="6097" marT="6097" marB="0" anchor="b"/>
                </a:tc>
                <a:tc>
                  <a:txBody>
                    <a:bodyPr/>
                    <a:lstStyle/>
                    <a:p>
                      <a:pPr algn="l" fontAlgn="b"/>
                      <a:r>
                        <a:rPr lang="en-US" sz="1200" u="none" strike="noStrike">
                          <a:effectLst/>
                          <a:latin typeface="+mn-lt"/>
                        </a:rPr>
                        <a:t> Union of ArrayLists </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23</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a:effectLst/>
                          <a:latin typeface="+mn-lt"/>
                        </a:rPr>
                        <a:t>0</a:t>
                      </a:r>
                      <a:endParaRPr lang="en-US" sz="1200" b="0" i="0" u="none" strike="noStrike">
                        <a:solidFill>
                          <a:srgbClr val="000000"/>
                        </a:solidFill>
                        <a:effectLst/>
                        <a:latin typeface="+mn-lt"/>
                      </a:endParaRPr>
                    </a:p>
                  </a:txBody>
                  <a:tcPr marL="6097" marR="6097" marT="6097" marB="0" anchor="b"/>
                </a:tc>
                <a:tc>
                  <a:txBody>
                    <a:bodyPr/>
                    <a:lstStyle/>
                    <a:p>
                      <a:pPr algn="r" fontAlgn="b"/>
                      <a:r>
                        <a:rPr lang="en-US" sz="1200" u="none" strike="noStrike" dirty="0">
                          <a:effectLst/>
                          <a:latin typeface="+mn-lt"/>
                        </a:rPr>
                        <a:t>1</a:t>
                      </a:r>
                      <a:endParaRPr lang="en-US" sz="1200" b="0" i="0" u="none" strike="noStrike" dirty="0">
                        <a:solidFill>
                          <a:srgbClr val="000000"/>
                        </a:solidFill>
                        <a:effectLst/>
                        <a:latin typeface="+mn-lt"/>
                      </a:endParaRPr>
                    </a:p>
                  </a:txBody>
                  <a:tcPr marL="6097" marR="6097" marT="6097" marB="0" anchor="b"/>
                </a:tc>
                <a:extLst>
                  <a:ext uri="{0D108BD9-81ED-4DB2-BD59-A6C34878D82A}">
                    <a16:rowId xmlns:a16="http://schemas.microsoft.com/office/drawing/2014/main" xmlns="" val="3298591379"/>
                  </a:ext>
                </a:extLst>
              </a:tr>
            </a:tbl>
          </a:graphicData>
        </a:graphic>
      </p:graphicFrame>
      <p:graphicFrame>
        <p:nvGraphicFramePr>
          <p:cNvPr id="13" name="Table 21">
            <a:extLst>
              <a:ext uri="{FF2B5EF4-FFF2-40B4-BE49-F238E27FC236}">
                <a16:creationId xmlns:a16="http://schemas.microsoft.com/office/drawing/2014/main" xmlns="" id="{4DDAFB13-8731-034D-94E0-E41866DAAB45}"/>
              </a:ext>
            </a:extLst>
          </p:cNvPr>
          <p:cNvGraphicFramePr>
            <a:graphicFrameLocks noGrp="1"/>
          </p:cNvGraphicFramePr>
          <p:nvPr>
            <p:extLst>
              <p:ext uri="{D42A27DB-BD31-4B8C-83A1-F6EECF244321}">
                <p14:modId xmlns:p14="http://schemas.microsoft.com/office/powerpoint/2010/main" val="4142011461"/>
              </p:ext>
            </p:extLst>
          </p:nvPr>
        </p:nvGraphicFramePr>
        <p:xfrm>
          <a:off x="0" y="5214907"/>
          <a:ext cx="6657975" cy="621730"/>
        </p:xfrm>
        <a:graphic>
          <a:graphicData uri="http://schemas.openxmlformats.org/drawingml/2006/table">
            <a:tbl>
              <a:tblPr>
                <a:tableStyleId>{5C22544A-7EE6-4342-B048-85BDC9FD1C3A}</a:tableStyleId>
              </a:tblPr>
              <a:tblGrid>
                <a:gridCol w="412758">
                  <a:extLst>
                    <a:ext uri="{9D8B030D-6E8A-4147-A177-3AD203B41FA5}">
                      <a16:colId xmlns:a16="http://schemas.microsoft.com/office/drawing/2014/main" xmlns="" val="2253832398"/>
                    </a:ext>
                  </a:extLst>
                </a:gridCol>
                <a:gridCol w="4630071">
                  <a:extLst>
                    <a:ext uri="{9D8B030D-6E8A-4147-A177-3AD203B41FA5}">
                      <a16:colId xmlns:a16="http://schemas.microsoft.com/office/drawing/2014/main" xmlns="" val="926533634"/>
                    </a:ext>
                  </a:extLst>
                </a:gridCol>
                <a:gridCol w="448653">
                  <a:extLst>
                    <a:ext uri="{9D8B030D-6E8A-4147-A177-3AD203B41FA5}">
                      <a16:colId xmlns:a16="http://schemas.microsoft.com/office/drawing/2014/main" xmlns="" val="2212026728"/>
                    </a:ext>
                  </a:extLst>
                </a:gridCol>
                <a:gridCol w="520436">
                  <a:extLst>
                    <a:ext uri="{9D8B030D-6E8A-4147-A177-3AD203B41FA5}">
                      <a16:colId xmlns:a16="http://schemas.microsoft.com/office/drawing/2014/main" xmlns="" val="1426233771"/>
                    </a:ext>
                  </a:extLst>
                </a:gridCol>
                <a:gridCol w="646057">
                  <a:extLst>
                    <a:ext uri="{9D8B030D-6E8A-4147-A177-3AD203B41FA5}">
                      <a16:colId xmlns:a16="http://schemas.microsoft.com/office/drawing/2014/main" xmlns="" val="3436995185"/>
                    </a:ext>
                  </a:extLst>
                </a:gridCol>
              </a:tblGrid>
              <a:tr h="621730">
                <a:tc>
                  <a:txBody>
                    <a:bodyPr/>
                    <a:lstStyle/>
                    <a:p>
                      <a:pPr algn="ctr" fontAlgn="b"/>
                      <a:r>
                        <a:rPr lang="en-US" sz="1800" u="none" strike="noStrike" dirty="0">
                          <a:effectLst/>
                          <a:latin typeface="+mn-lt"/>
                        </a:rPr>
                        <a:t>Q28</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 Finding index of maximum from slice of an array </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101</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32</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1</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1449597"/>
                  </a:ext>
                </a:extLst>
              </a:tr>
            </a:tbl>
          </a:graphicData>
        </a:graphic>
      </p:graphicFrame>
      <p:graphicFrame>
        <p:nvGraphicFramePr>
          <p:cNvPr id="14" name="Table 26">
            <a:extLst>
              <a:ext uri="{FF2B5EF4-FFF2-40B4-BE49-F238E27FC236}">
                <a16:creationId xmlns:a16="http://schemas.microsoft.com/office/drawing/2014/main" xmlns="" id="{BFE511DA-4A81-E34C-AB9F-7E177A9A6F3E}"/>
              </a:ext>
            </a:extLst>
          </p:cNvPr>
          <p:cNvGraphicFramePr>
            <a:graphicFrameLocks noGrp="1"/>
          </p:cNvGraphicFramePr>
          <p:nvPr>
            <p:extLst>
              <p:ext uri="{D42A27DB-BD31-4B8C-83A1-F6EECF244321}">
                <p14:modId xmlns:p14="http://schemas.microsoft.com/office/powerpoint/2010/main" val="2583387655"/>
              </p:ext>
            </p:extLst>
          </p:nvPr>
        </p:nvGraphicFramePr>
        <p:xfrm>
          <a:off x="-1" y="2458118"/>
          <a:ext cx="6657975" cy="621730"/>
        </p:xfrm>
        <a:graphic>
          <a:graphicData uri="http://schemas.openxmlformats.org/drawingml/2006/table">
            <a:tbl>
              <a:tblPr>
                <a:tableStyleId>{5C22544A-7EE6-4342-B048-85BDC9FD1C3A}</a:tableStyleId>
              </a:tblPr>
              <a:tblGrid>
                <a:gridCol w="412758">
                  <a:extLst>
                    <a:ext uri="{9D8B030D-6E8A-4147-A177-3AD203B41FA5}">
                      <a16:colId xmlns:a16="http://schemas.microsoft.com/office/drawing/2014/main" xmlns="" val="2253832398"/>
                    </a:ext>
                  </a:extLst>
                </a:gridCol>
                <a:gridCol w="4630071">
                  <a:extLst>
                    <a:ext uri="{9D8B030D-6E8A-4147-A177-3AD203B41FA5}">
                      <a16:colId xmlns:a16="http://schemas.microsoft.com/office/drawing/2014/main" xmlns="" val="926533634"/>
                    </a:ext>
                  </a:extLst>
                </a:gridCol>
                <a:gridCol w="448653">
                  <a:extLst>
                    <a:ext uri="{9D8B030D-6E8A-4147-A177-3AD203B41FA5}">
                      <a16:colId xmlns:a16="http://schemas.microsoft.com/office/drawing/2014/main" xmlns="" val="2212026728"/>
                    </a:ext>
                  </a:extLst>
                </a:gridCol>
                <a:gridCol w="520436">
                  <a:extLst>
                    <a:ext uri="{9D8B030D-6E8A-4147-A177-3AD203B41FA5}">
                      <a16:colId xmlns:a16="http://schemas.microsoft.com/office/drawing/2014/main" xmlns="" val="1426233771"/>
                    </a:ext>
                  </a:extLst>
                </a:gridCol>
                <a:gridCol w="646057">
                  <a:extLst>
                    <a:ext uri="{9D8B030D-6E8A-4147-A177-3AD203B41FA5}">
                      <a16:colId xmlns:a16="http://schemas.microsoft.com/office/drawing/2014/main" xmlns="" val="3436995185"/>
                    </a:ext>
                  </a:extLst>
                </a:gridCol>
              </a:tblGrid>
              <a:tr h="621730">
                <a:tc>
                  <a:txBody>
                    <a:bodyPr/>
                    <a:lstStyle/>
                    <a:p>
                      <a:pPr algn="ctr" fontAlgn="b"/>
                      <a:r>
                        <a:rPr lang="en-US" sz="1800" u="none" strike="noStrike" dirty="0">
                          <a:effectLst/>
                          <a:latin typeface="+mn-lt"/>
                        </a:rPr>
                        <a:t>Q13</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 Count the number of a char in a String </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3</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2</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1</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1449597"/>
                  </a:ext>
                </a:extLst>
              </a:tr>
            </a:tbl>
          </a:graphicData>
        </a:graphic>
      </p:graphicFrame>
      <p:graphicFrame>
        <p:nvGraphicFramePr>
          <p:cNvPr id="15" name="Table 28">
            <a:extLst>
              <a:ext uri="{FF2B5EF4-FFF2-40B4-BE49-F238E27FC236}">
                <a16:creationId xmlns:a16="http://schemas.microsoft.com/office/drawing/2014/main" xmlns="" id="{8CCB7B0B-1E87-DA4E-9D7A-23D1D6065F7D}"/>
              </a:ext>
            </a:extLst>
          </p:cNvPr>
          <p:cNvGraphicFramePr>
            <a:graphicFrameLocks noGrp="1"/>
          </p:cNvGraphicFramePr>
          <p:nvPr>
            <p:extLst>
              <p:ext uri="{D42A27DB-BD31-4B8C-83A1-F6EECF244321}">
                <p14:modId xmlns:p14="http://schemas.microsoft.com/office/powerpoint/2010/main" val="1486206469"/>
              </p:ext>
            </p:extLst>
          </p:nvPr>
        </p:nvGraphicFramePr>
        <p:xfrm>
          <a:off x="-3" y="4606313"/>
          <a:ext cx="6657975" cy="621730"/>
        </p:xfrm>
        <a:graphic>
          <a:graphicData uri="http://schemas.openxmlformats.org/drawingml/2006/table">
            <a:tbl>
              <a:tblPr>
                <a:tableStyleId>{5C22544A-7EE6-4342-B048-85BDC9FD1C3A}</a:tableStyleId>
              </a:tblPr>
              <a:tblGrid>
                <a:gridCol w="412758">
                  <a:extLst>
                    <a:ext uri="{9D8B030D-6E8A-4147-A177-3AD203B41FA5}">
                      <a16:colId xmlns:a16="http://schemas.microsoft.com/office/drawing/2014/main" xmlns="" val="2253832398"/>
                    </a:ext>
                  </a:extLst>
                </a:gridCol>
                <a:gridCol w="4630071">
                  <a:extLst>
                    <a:ext uri="{9D8B030D-6E8A-4147-A177-3AD203B41FA5}">
                      <a16:colId xmlns:a16="http://schemas.microsoft.com/office/drawing/2014/main" xmlns="" val="926533634"/>
                    </a:ext>
                  </a:extLst>
                </a:gridCol>
                <a:gridCol w="448653">
                  <a:extLst>
                    <a:ext uri="{9D8B030D-6E8A-4147-A177-3AD203B41FA5}">
                      <a16:colId xmlns:a16="http://schemas.microsoft.com/office/drawing/2014/main" xmlns="" val="2212026728"/>
                    </a:ext>
                  </a:extLst>
                </a:gridCol>
                <a:gridCol w="520436">
                  <a:extLst>
                    <a:ext uri="{9D8B030D-6E8A-4147-A177-3AD203B41FA5}">
                      <a16:colId xmlns:a16="http://schemas.microsoft.com/office/drawing/2014/main" xmlns="" val="1426233771"/>
                    </a:ext>
                  </a:extLst>
                </a:gridCol>
                <a:gridCol w="646057">
                  <a:extLst>
                    <a:ext uri="{9D8B030D-6E8A-4147-A177-3AD203B41FA5}">
                      <a16:colId xmlns:a16="http://schemas.microsoft.com/office/drawing/2014/main" xmlns="" val="3436995185"/>
                    </a:ext>
                  </a:extLst>
                </a:gridCol>
              </a:tblGrid>
              <a:tr h="621730">
                <a:tc>
                  <a:txBody>
                    <a:bodyPr/>
                    <a:lstStyle/>
                    <a:p>
                      <a:pPr algn="ctr" fontAlgn="b"/>
                      <a:r>
                        <a:rPr lang="en-US" sz="1800" u="none" strike="noStrike">
                          <a:effectLst/>
                          <a:latin typeface="+mn-lt"/>
                        </a:rPr>
                        <a:t>Q24</a:t>
                      </a:r>
                      <a:endParaRPr lang="en-US" sz="1800" b="0" i="0" u="none" strike="noStrike">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 Remove objects from an array </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mn-lt"/>
                        </a:rPr>
                        <a:t>25</a:t>
                      </a:r>
                      <a:endParaRPr lang="en-US" sz="1800" b="0" i="0" u="none" strike="noStrike">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latin typeface="+mn-lt"/>
                        </a:rPr>
                        <a:t>0</a:t>
                      </a:r>
                      <a:endParaRPr lang="en-US" sz="1800" b="0" i="0" u="none" strike="noStrike">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latin typeface="+mn-lt"/>
                        </a:rPr>
                        <a:t>1</a:t>
                      </a:r>
                      <a:endParaRPr lang="en-US" sz="1800" b="0" i="0" u="none" strike="noStrike" dirty="0">
                        <a:solidFill>
                          <a:srgbClr val="000000"/>
                        </a:solidFill>
                        <a:effectLst/>
                        <a:latin typeface="+mn-lt"/>
                      </a:endParaRPr>
                    </a:p>
                  </a:txBody>
                  <a:tcPr marL="6097" marR="6097" marT="60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1449597"/>
                  </a:ext>
                </a:extLst>
              </a:tr>
            </a:tbl>
          </a:graphicData>
        </a:graphic>
      </p:graphicFrame>
    </p:spTree>
    <p:extLst>
      <p:ext uri="{BB962C8B-B14F-4D97-AF65-F5344CB8AC3E}">
        <p14:creationId xmlns:p14="http://schemas.microsoft.com/office/powerpoint/2010/main" val="1306650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实验结果</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6" name="内容占位符 3"/>
          <p:cNvSpPr>
            <a:spLocks noGrp="1"/>
          </p:cNvSpPr>
          <p:nvPr>
            <p:ph idx="1"/>
          </p:nvPr>
        </p:nvSpPr>
        <p:spPr/>
        <p:txBody>
          <a:bodyPr/>
          <a:lstStyle/>
          <a:p>
            <a:r>
              <a:rPr lang="en-US" altLang="zh-CN" dirty="0" smtClean="0"/>
              <a:t>RQ4</a:t>
            </a:r>
            <a:r>
              <a:rPr lang="zh-CN" altLang="en-US" dirty="0" smtClean="0"/>
              <a:t>：</a:t>
            </a:r>
            <a:r>
              <a:rPr lang="zh-CN" altLang="zh-CN" dirty="0"/>
              <a:t>基于约束求解的代码查询的效率如何</a:t>
            </a:r>
            <a:r>
              <a:rPr lang="zh-CN" altLang="zh-CN" dirty="0" smtClean="0"/>
              <a:t>？</a:t>
            </a:r>
            <a:endParaRPr lang="en-US" altLang="zh-CN" dirty="0" smtClean="0"/>
          </a:p>
          <a:p>
            <a:pPr lvl="1"/>
            <a:r>
              <a:rPr lang="zh-CN" altLang="en-US" dirty="0" smtClean="0"/>
              <a:t>平均查询时间约</a:t>
            </a:r>
            <a:r>
              <a:rPr lang="en-US" altLang="zh-CN" dirty="0" smtClean="0"/>
              <a:t>206s</a:t>
            </a:r>
          </a:p>
          <a:p>
            <a:pPr lvl="1"/>
            <a:r>
              <a:rPr lang="zh-CN" altLang="en-US" dirty="0" smtClean="0"/>
              <a:t>设置约束求解器</a:t>
            </a:r>
            <a:r>
              <a:rPr lang="en-US" altLang="zh-CN" dirty="0" smtClean="0"/>
              <a:t>2</a:t>
            </a:r>
            <a:r>
              <a:rPr lang="zh-CN" altLang="en-US" dirty="0" smtClean="0"/>
              <a:t>秒的求解超时时间</a:t>
            </a:r>
            <a:endParaRPr lang="en-US" altLang="zh-CN" dirty="0" smtClean="0"/>
          </a:p>
          <a:p>
            <a:pPr lvl="1"/>
            <a:r>
              <a:rPr lang="zh-CN" altLang="en-US" dirty="0"/>
              <a:t>查询</a:t>
            </a:r>
            <a:r>
              <a:rPr lang="zh-CN" altLang="en-US" dirty="0" smtClean="0"/>
              <a:t>时间与代码</a:t>
            </a:r>
            <a:r>
              <a:rPr lang="zh-CN" altLang="en-US" dirty="0"/>
              <a:t>路径</a:t>
            </a:r>
            <a:r>
              <a:rPr lang="zh-CN" altLang="en-US" dirty="0" smtClean="0"/>
              <a:t>数呈线性相关</a:t>
            </a:r>
            <a:endParaRPr lang="en-US" altLang="zh-CN" dirty="0" smtClean="0"/>
          </a:p>
          <a:p>
            <a:pPr lvl="1"/>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7" name="Picture 15">
            <a:extLst>
              <a:ext uri="{FF2B5EF4-FFF2-40B4-BE49-F238E27FC236}">
                <a16:creationId xmlns:a16="http://schemas.microsoft.com/office/drawing/2014/main" xmlns="" id="{94CFF7E1-79A6-3D4A-BE1D-66C72272268C}"/>
              </a:ext>
            </a:extLst>
          </p:cNvPr>
          <p:cNvPicPr>
            <a:picLocks noChangeAspect="1"/>
          </p:cNvPicPr>
          <p:nvPr/>
        </p:nvPicPr>
        <p:blipFill>
          <a:blip r:embed="rId3"/>
          <a:stretch>
            <a:fillRect/>
          </a:stretch>
        </p:blipFill>
        <p:spPr>
          <a:xfrm>
            <a:off x="1549400" y="2868859"/>
            <a:ext cx="5346700" cy="3584380"/>
          </a:xfrm>
          <a:prstGeom prst="rect">
            <a:avLst/>
          </a:prstGeom>
        </p:spPr>
      </p:pic>
    </p:spTree>
    <p:extLst>
      <p:ext uri="{BB962C8B-B14F-4D97-AF65-F5344CB8AC3E}">
        <p14:creationId xmlns:p14="http://schemas.microsoft.com/office/powerpoint/2010/main" val="20783170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6D928-99E3-9045-A157-93706C47003D}"/>
              </a:ext>
            </a:extLst>
          </p:cNvPr>
          <p:cNvSpPr>
            <a:spLocks noGrp="1"/>
          </p:cNvSpPr>
          <p:nvPr>
            <p:ph type="title"/>
          </p:nvPr>
        </p:nvSpPr>
        <p:spPr/>
        <p:txBody>
          <a:bodyPr/>
          <a:lstStyle/>
          <a:p>
            <a:r>
              <a:rPr lang="zh-CN" altLang="en-US" b="0" dirty="0" smtClean="0">
                <a:latin typeface="+mn-lt"/>
              </a:rPr>
              <a:t>目录</a:t>
            </a:r>
            <a:endParaRPr lang="en-US" b="0" dirty="0">
              <a:latin typeface="+mn-lt"/>
            </a:endParaRPr>
          </a:p>
        </p:txBody>
      </p:sp>
      <p:sp>
        <p:nvSpPr>
          <p:cNvPr id="3" name="Content Placeholder 2">
            <a:extLst>
              <a:ext uri="{FF2B5EF4-FFF2-40B4-BE49-F238E27FC236}">
                <a16:creationId xmlns:a16="http://schemas.microsoft.com/office/drawing/2014/main" xmlns="" id="{FD2A8958-6161-7342-8932-CB2AB1369F88}"/>
              </a:ext>
            </a:extLst>
          </p:cNvPr>
          <p:cNvSpPr>
            <a:spLocks noGrp="1"/>
          </p:cNvSpPr>
          <p:nvPr>
            <p:ph idx="1"/>
          </p:nvPr>
        </p:nvSpPr>
        <p:spPr>
          <a:xfrm>
            <a:off x="752906" y="829131"/>
            <a:ext cx="3332205" cy="3583554"/>
          </a:xfrm>
        </p:spPr>
        <p:txBody>
          <a:bodyPr/>
          <a:lstStyle/>
          <a:p>
            <a:r>
              <a:rPr lang="zh-CN" altLang="en-US" dirty="0" smtClean="0"/>
              <a:t>背景</a:t>
            </a:r>
            <a:endParaRPr lang="en-US" altLang="zh-CN" dirty="0" smtClean="0"/>
          </a:p>
          <a:p>
            <a:r>
              <a:rPr lang="zh-CN" altLang="en-US" dirty="0" smtClean="0"/>
              <a:t>技术框架</a:t>
            </a:r>
            <a:endParaRPr lang="en-US" altLang="zh-CN" dirty="0" smtClean="0"/>
          </a:p>
          <a:p>
            <a:r>
              <a:rPr lang="en-US" altLang="zh-CN" dirty="0"/>
              <a:t>Motivating Example</a:t>
            </a:r>
          </a:p>
          <a:p>
            <a:r>
              <a:rPr lang="zh-CN" altLang="en-US" smtClean="0"/>
              <a:t>实证研究</a:t>
            </a:r>
            <a:endParaRPr lang="en-US" altLang="zh-CN" smtClean="0"/>
          </a:p>
          <a:p>
            <a:r>
              <a:rPr lang="zh-CN" altLang="en-US" smtClean="0"/>
              <a:t>总结</a:t>
            </a:r>
            <a:endParaRPr lang="en-US" altLang="zh-CN" dirty="0" smtClean="0"/>
          </a:p>
        </p:txBody>
      </p:sp>
      <p:sp>
        <p:nvSpPr>
          <p:cNvPr id="5" name="Slide Number Placeholder 4">
            <a:extLst>
              <a:ext uri="{FF2B5EF4-FFF2-40B4-BE49-F238E27FC236}">
                <a16:creationId xmlns:a16="http://schemas.microsoft.com/office/drawing/2014/main" xmlns="" id="{F76C31E3-CE7D-E943-8ED1-444A5D2C0F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4420003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91A90-9F69-224B-B5DF-3CCF21E268D1}"/>
              </a:ext>
            </a:extLst>
          </p:cNvPr>
          <p:cNvSpPr>
            <a:spLocks noGrp="1"/>
          </p:cNvSpPr>
          <p:nvPr>
            <p:ph type="title"/>
          </p:nvPr>
        </p:nvSpPr>
        <p:spPr/>
        <p:txBody>
          <a:bodyPr/>
          <a:lstStyle/>
          <a:p>
            <a:r>
              <a:rPr lang="zh-CN" altLang="en-US" b="0" dirty="0" smtClean="0">
                <a:latin typeface="+mn-lt"/>
              </a:rPr>
              <a:t>总结</a:t>
            </a:r>
            <a:endParaRPr lang="en-US" b="0" dirty="0">
              <a:latin typeface="+mn-lt"/>
            </a:endParaRPr>
          </a:p>
        </p:txBody>
      </p:sp>
      <p:sp>
        <p:nvSpPr>
          <p:cNvPr id="5" name="Slide Number Placeholder 4">
            <a:extLst>
              <a:ext uri="{FF2B5EF4-FFF2-40B4-BE49-F238E27FC236}">
                <a16:creationId xmlns:a16="http://schemas.microsoft.com/office/drawing/2014/main" xmlns="" id="{3F207BEC-F4C6-404E-A682-DAAA1EC9F4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4" name="内容占位符 3"/>
          <p:cNvSpPr>
            <a:spLocks noGrp="1"/>
          </p:cNvSpPr>
          <p:nvPr>
            <p:ph idx="1"/>
          </p:nvPr>
        </p:nvSpPr>
        <p:spPr/>
        <p:txBody>
          <a:bodyPr/>
          <a:lstStyle/>
          <a:p>
            <a:r>
              <a:rPr lang="zh-CN" altLang="en-US" dirty="0"/>
              <a:t>验证</a:t>
            </a:r>
            <a:r>
              <a:rPr lang="en-US" altLang="zh-CN" dirty="0"/>
              <a:t>StackOverflow</a:t>
            </a:r>
            <a:r>
              <a:rPr lang="zh-CN" altLang="en-US" dirty="0"/>
              <a:t>上关于特定功能代码的提问能够用基于约束求解的代码查询技术进行一定程度的替代，实现自动化回答，设计了相关的实验来进行实证</a:t>
            </a:r>
            <a:r>
              <a:rPr lang="zh-CN" altLang="en-US" dirty="0" smtClean="0"/>
              <a:t>研究</a:t>
            </a:r>
            <a:endParaRPr lang="en-US" altLang="zh-CN" dirty="0" smtClean="0"/>
          </a:p>
          <a:p>
            <a:r>
              <a:rPr lang="zh-CN" altLang="en-US" dirty="0"/>
              <a:t>按分类收集了</a:t>
            </a:r>
            <a:r>
              <a:rPr lang="en-US" altLang="zh-CN" dirty="0"/>
              <a:t>StackOverflow</a:t>
            </a:r>
            <a:r>
              <a:rPr lang="zh-CN" altLang="en-US" dirty="0" smtClean="0"/>
              <a:t>上</a:t>
            </a:r>
            <a:r>
              <a:rPr lang="en-US" altLang="zh-CN" dirty="0" smtClean="0"/>
              <a:t>35</a:t>
            </a:r>
            <a:r>
              <a:rPr lang="zh-CN" altLang="en-US" dirty="0" smtClean="0"/>
              <a:t>个问题，编码了从</a:t>
            </a:r>
            <a:r>
              <a:rPr lang="en-US" altLang="zh-CN" dirty="0" smtClean="0"/>
              <a:t>GitHub</a:t>
            </a:r>
            <a:r>
              <a:rPr lang="zh-CN" altLang="en-US" dirty="0" smtClean="0"/>
              <a:t>上抓取的</a:t>
            </a:r>
            <a:r>
              <a:rPr lang="en-US" altLang="zh-CN" dirty="0" smtClean="0"/>
              <a:t>1226</a:t>
            </a:r>
            <a:r>
              <a:rPr lang="zh-CN" altLang="en-US" dirty="0" smtClean="0"/>
              <a:t>个方法</a:t>
            </a:r>
            <a:endParaRPr lang="en-US" altLang="zh-CN" dirty="0" smtClean="0"/>
          </a:p>
          <a:p>
            <a:r>
              <a:rPr lang="zh-CN" altLang="en-US" dirty="0" smtClean="0"/>
              <a:t>为</a:t>
            </a:r>
            <a:r>
              <a:rPr lang="en-US" altLang="zh-CN" dirty="0" smtClean="0"/>
              <a:t>30</a:t>
            </a:r>
            <a:r>
              <a:rPr lang="zh-CN" altLang="en-US" dirty="0" smtClean="0"/>
              <a:t>个问题成功</a:t>
            </a:r>
            <a:r>
              <a:rPr lang="zh-CN" altLang="zh-CN" dirty="0"/>
              <a:t>找到能解决的</a:t>
            </a:r>
            <a:r>
              <a:rPr lang="zh-CN" altLang="zh-CN" dirty="0" smtClean="0"/>
              <a:t>代码</a:t>
            </a:r>
            <a:r>
              <a:rPr lang="zh-CN" altLang="en-US" dirty="0" smtClean="0"/>
              <a:t>，且</a:t>
            </a:r>
            <a:r>
              <a:rPr lang="en-US" altLang="zh-CN" dirty="0" smtClean="0"/>
              <a:t>RFC</a:t>
            </a:r>
            <a:r>
              <a:rPr lang="zh-CN" altLang="en-US" dirty="0" smtClean="0"/>
              <a:t>基本都排行在前</a:t>
            </a:r>
            <a:r>
              <a:rPr lang="en-US" altLang="zh-CN" dirty="0" smtClean="0"/>
              <a:t>10</a:t>
            </a:r>
            <a:r>
              <a:rPr lang="zh-CN" altLang="en-US" dirty="0" smtClean="0"/>
              <a:t>之中</a:t>
            </a:r>
            <a:endParaRPr lang="en-US" altLang="zh-CN" dirty="0" smtClean="0"/>
          </a:p>
          <a:p>
            <a:r>
              <a:rPr lang="zh-CN" altLang="en-US" dirty="0"/>
              <a:t>平均</a:t>
            </a:r>
            <a:r>
              <a:rPr lang="zh-CN" altLang="en-US" dirty="0" smtClean="0"/>
              <a:t>时间约为</a:t>
            </a:r>
            <a:r>
              <a:rPr lang="en-US" altLang="zh-CN" dirty="0"/>
              <a:t>3</a:t>
            </a:r>
            <a:r>
              <a:rPr lang="zh-CN" altLang="en-US" dirty="0" smtClean="0"/>
              <a:t>分钟（单线程）</a:t>
            </a:r>
            <a:endParaRPr lang="zh-CN" altLang="en-US" dirty="0"/>
          </a:p>
        </p:txBody>
      </p:sp>
    </p:spTree>
    <p:extLst>
      <p:ext uri="{BB962C8B-B14F-4D97-AF65-F5344CB8AC3E}">
        <p14:creationId xmlns:p14="http://schemas.microsoft.com/office/powerpoint/2010/main" val="2859861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33088D5-99E6-B746-AEFD-DB95B355AC33}"/>
              </a:ext>
            </a:extLst>
          </p:cNvPr>
          <p:cNvSpPr/>
          <p:nvPr/>
        </p:nvSpPr>
        <p:spPr>
          <a:xfrm>
            <a:off x="1161237" y="360295"/>
            <a:ext cx="1800494" cy="1754326"/>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谢谢</a:t>
            </a:r>
            <a:r>
              <a:rPr lang="en-US" sz="5400" b="0" cap="none" spc="0" dirty="0" smtClean="0">
                <a:ln w="0"/>
                <a:solidFill>
                  <a:schemeClr val="accent1"/>
                </a:solidFill>
                <a:effectLst>
                  <a:outerShdw blurRad="38100" dist="25400" dir="5400000" algn="ctr" rotWithShape="0">
                    <a:srgbClr val="6E747A">
                      <a:alpha val="43000"/>
                    </a:srgbClr>
                  </a:outerShdw>
                </a:effectLst>
              </a:rPr>
              <a:t>!</a:t>
            </a:r>
            <a:endParaRPr lang="en-US" sz="5400" b="0" cap="none" spc="0" dirty="0">
              <a:ln w="0"/>
              <a:solidFill>
                <a:schemeClr val="accent1"/>
              </a:solidFill>
              <a:effectLst>
                <a:outerShdw blurRad="38100" dist="25400" dir="5400000" algn="ctr" rotWithShape="0">
                  <a:srgbClr val="6E747A">
                    <a:alpha val="43000"/>
                  </a:srgbClr>
                </a:outerShdw>
              </a:effectLst>
            </a:endParaRPr>
          </a:p>
          <a:p>
            <a:pPr algn="ctr"/>
            <a:r>
              <a:rPr lang="en-US" sz="5400" dirty="0">
                <a:ln w="0"/>
                <a:solidFill>
                  <a:schemeClr val="accent1"/>
                </a:solidFill>
                <a:effectLst>
                  <a:outerShdw blurRad="38100" dist="25400" dir="5400000" algn="ctr" rotWithShape="0">
                    <a:srgbClr val="6E747A">
                      <a:alpha val="43000"/>
                    </a:srgbClr>
                  </a:outerShdw>
                </a:effectLst>
              </a:rPr>
              <a:t>Q&amp;A</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8" name="Picture 7">
            <a:extLst>
              <a:ext uri="{FF2B5EF4-FFF2-40B4-BE49-F238E27FC236}">
                <a16:creationId xmlns:a16="http://schemas.microsoft.com/office/drawing/2014/main" xmlns="" id="{A13AB92C-F513-3A41-BB31-0103874E90A8}"/>
              </a:ext>
            </a:extLst>
          </p:cNvPr>
          <p:cNvPicPr>
            <a:picLocks noChangeAspect="1"/>
          </p:cNvPicPr>
          <p:nvPr/>
        </p:nvPicPr>
        <p:blipFill rotWithShape="1">
          <a:blip r:embed="rId3"/>
          <a:srcRect r="17169"/>
          <a:stretch/>
        </p:blipFill>
        <p:spPr>
          <a:xfrm>
            <a:off x="167893" y="2656114"/>
            <a:ext cx="4315359" cy="3473224"/>
          </a:xfrm>
          <a:prstGeom prst="rect">
            <a:avLst/>
          </a:prstGeom>
        </p:spPr>
      </p:pic>
      <p:pic>
        <p:nvPicPr>
          <p:cNvPr id="9" name="Picture 8">
            <a:extLst>
              <a:ext uri="{FF2B5EF4-FFF2-40B4-BE49-F238E27FC236}">
                <a16:creationId xmlns:a16="http://schemas.microsoft.com/office/drawing/2014/main" xmlns="" id="{CADEB50F-04C0-A042-B389-5F26489B2811}"/>
              </a:ext>
            </a:extLst>
          </p:cNvPr>
          <p:cNvPicPr>
            <a:picLocks noChangeAspect="1"/>
          </p:cNvPicPr>
          <p:nvPr/>
        </p:nvPicPr>
        <p:blipFill>
          <a:blip r:embed="rId4"/>
          <a:stretch>
            <a:fillRect/>
          </a:stretch>
        </p:blipFill>
        <p:spPr>
          <a:xfrm>
            <a:off x="4699669" y="2668868"/>
            <a:ext cx="4179869" cy="3621547"/>
          </a:xfrm>
          <a:prstGeom prst="rect">
            <a:avLst/>
          </a:prstGeom>
        </p:spPr>
      </p:pic>
      <p:sp>
        <p:nvSpPr>
          <p:cNvPr id="10" name="TextBox 9">
            <a:extLst>
              <a:ext uri="{FF2B5EF4-FFF2-40B4-BE49-F238E27FC236}">
                <a16:creationId xmlns:a16="http://schemas.microsoft.com/office/drawing/2014/main" xmlns="" id="{A0C9E498-4070-2043-8E29-AC7C585B9406}"/>
              </a:ext>
            </a:extLst>
          </p:cNvPr>
          <p:cNvSpPr txBox="1"/>
          <p:nvPr/>
        </p:nvSpPr>
        <p:spPr>
          <a:xfrm>
            <a:off x="1711762" y="5578122"/>
            <a:ext cx="3711530" cy="584775"/>
          </a:xfrm>
          <a:prstGeom prst="rect">
            <a:avLst/>
          </a:prstGeom>
          <a:noFill/>
        </p:spPr>
        <p:txBody>
          <a:bodyPr wrap="square" rtlCol="0">
            <a:spAutoFit/>
          </a:bodyPr>
          <a:lstStyle/>
          <a:p>
            <a:pPr algn="l"/>
            <a:r>
              <a:rPr lang="en-US" sz="3200" dirty="0"/>
              <a:t>Try</a:t>
            </a:r>
            <a:r>
              <a:rPr lang="en-US" sz="3200" i="1" dirty="0"/>
              <a:t> </a:t>
            </a:r>
            <a:r>
              <a:rPr lang="en-US" sz="3200" dirty="0"/>
              <a:t>Quebio</a:t>
            </a:r>
            <a:r>
              <a:rPr lang="en-US" sz="3200" i="1" dirty="0"/>
              <a:t> </a:t>
            </a:r>
            <a:r>
              <a:rPr lang="en-US" sz="3200" dirty="0"/>
              <a:t>yourself!</a:t>
            </a:r>
          </a:p>
        </p:txBody>
      </p:sp>
      <p:sp>
        <p:nvSpPr>
          <p:cNvPr id="2" name="Slide Number Placeholder 1">
            <a:extLst>
              <a:ext uri="{FF2B5EF4-FFF2-40B4-BE49-F238E27FC236}">
                <a16:creationId xmlns:a16="http://schemas.microsoft.com/office/drawing/2014/main" xmlns="" id="{58317A08-27A6-A04F-918D-418576089D7C}"/>
              </a:ext>
            </a:extLst>
          </p:cNvPr>
          <p:cNvSpPr>
            <a:spLocks noGrp="1"/>
          </p:cNvSpPr>
          <p:nvPr>
            <p:ph type="sldNum" sz="quarter" idx="12"/>
          </p:nvPr>
        </p:nvSpPr>
        <p:spPr/>
        <p:txBody>
          <a:bodyPr/>
          <a:lstStyle/>
          <a:p>
            <a:fld id="{240962DD-1CA7-7141-B05A-9DEE4B2DDAC2}" type="slidenum">
              <a:rPr lang="en-US" smtClean="0"/>
              <a:pPr/>
              <a:t>21</a:t>
            </a:fld>
            <a:endParaRPr lang="en-US" dirty="0"/>
          </a:p>
        </p:txBody>
      </p:sp>
      <p:pic>
        <p:nvPicPr>
          <p:cNvPr id="22" name="图片 36">
            <a:extLst>
              <a:ext uri="{FF2B5EF4-FFF2-40B4-BE49-F238E27FC236}">
                <a16:creationId xmlns:a16="http://schemas.microsoft.com/office/drawing/2014/main" xmlns="" id="{00B1369D-E142-D24A-9684-F908DFE51D2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141" y="423640"/>
            <a:ext cx="1778000" cy="1778000"/>
          </a:xfrm>
          <a:prstGeom prst="rect">
            <a:avLst/>
          </a:prstGeom>
        </p:spPr>
      </p:pic>
      <p:pic>
        <p:nvPicPr>
          <p:cNvPr id="23" name="图片 35">
            <a:extLst>
              <a:ext uri="{FF2B5EF4-FFF2-40B4-BE49-F238E27FC236}">
                <a16:creationId xmlns:a16="http://schemas.microsoft.com/office/drawing/2014/main" xmlns="" id="{EACEC2DE-2B60-724A-A670-D64AC6210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4869783" y="423640"/>
            <a:ext cx="17780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xmlns="" id="{51800E88-AB20-4242-94EB-3E04A73C6FAE}"/>
              </a:ext>
            </a:extLst>
          </p:cNvPr>
          <p:cNvSpPr txBox="1"/>
          <p:nvPr/>
        </p:nvSpPr>
        <p:spPr>
          <a:xfrm>
            <a:off x="5243526" y="2235199"/>
            <a:ext cx="1030514" cy="400110"/>
          </a:xfrm>
          <a:prstGeom prst="rect">
            <a:avLst/>
          </a:prstGeom>
          <a:noFill/>
        </p:spPr>
        <p:txBody>
          <a:bodyPr wrap="square" rtlCol="0">
            <a:spAutoFit/>
          </a:bodyPr>
          <a:lstStyle/>
          <a:p>
            <a:pPr algn="l"/>
            <a:r>
              <a:rPr lang="en-US" sz="2000" dirty="0"/>
              <a:t>Website</a:t>
            </a:r>
          </a:p>
        </p:txBody>
      </p:sp>
      <p:sp>
        <p:nvSpPr>
          <p:cNvPr id="24" name="TextBox 23">
            <a:extLst>
              <a:ext uri="{FF2B5EF4-FFF2-40B4-BE49-F238E27FC236}">
                <a16:creationId xmlns:a16="http://schemas.microsoft.com/office/drawing/2014/main" xmlns="" id="{F16D718D-99ED-9643-822A-4B512391F953}"/>
              </a:ext>
            </a:extLst>
          </p:cNvPr>
          <p:cNvSpPr txBox="1"/>
          <p:nvPr/>
        </p:nvSpPr>
        <p:spPr>
          <a:xfrm>
            <a:off x="7356755" y="2235199"/>
            <a:ext cx="794773" cy="400110"/>
          </a:xfrm>
          <a:prstGeom prst="rect">
            <a:avLst/>
          </a:prstGeom>
          <a:noFill/>
        </p:spPr>
        <p:txBody>
          <a:bodyPr wrap="square" rtlCol="0">
            <a:spAutoFit/>
          </a:bodyPr>
          <a:lstStyle/>
          <a:p>
            <a:pPr algn="l"/>
            <a:r>
              <a:rPr lang="en-US" sz="2000" dirty="0"/>
              <a:t>Video</a:t>
            </a:r>
          </a:p>
        </p:txBody>
      </p:sp>
    </p:spTree>
    <p:extLst>
      <p:ext uri="{BB962C8B-B14F-4D97-AF65-F5344CB8AC3E}">
        <p14:creationId xmlns:p14="http://schemas.microsoft.com/office/powerpoint/2010/main" val="41098329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7A37E-EB9D-6A43-8E2F-17E911C9775C}"/>
              </a:ext>
            </a:extLst>
          </p:cNvPr>
          <p:cNvSpPr>
            <a:spLocks noGrp="1"/>
          </p:cNvSpPr>
          <p:nvPr>
            <p:ph type="title"/>
          </p:nvPr>
        </p:nvSpPr>
        <p:spPr/>
        <p:txBody>
          <a:bodyPr/>
          <a:lstStyle/>
          <a:p>
            <a:r>
              <a:rPr lang="zh-CN" altLang="en-US" b="0" dirty="0" smtClean="0">
                <a:latin typeface="+mn-lt"/>
              </a:rPr>
              <a:t>背景</a:t>
            </a:r>
            <a:endParaRPr lang="en-US" b="0" dirty="0">
              <a:latin typeface="+mn-lt"/>
            </a:endParaRPr>
          </a:p>
        </p:txBody>
      </p:sp>
      <p:sp>
        <p:nvSpPr>
          <p:cNvPr id="3" name="Content Placeholder 2">
            <a:extLst>
              <a:ext uri="{FF2B5EF4-FFF2-40B4-BE49-F238E27FC236}">
                <a16:creationId xmlns:a16="http://schemas.microsoft.com/office/drawing/2014/main" xmlns="" id="{51C568E9-754D-D244-97A7-7808C88A91C4}"/>
              </a:ext>
            </a:extLst>
          </p:cNvPr>
          <p:cNvSpPr>
            <a:spLocks noGrp="1"/>
          </p:cNvSpPr>
          <p:nvPr>
            <p:ph idx="1"/>
          </p:nvPr>
        </p:nvSpPr>
        <p:spPr>
          <a:xfrm>
            <a:off x="234393" y="1196229"/>
            <a:ext cx="8610126" cy="4674011"/>
          </a:xfrm>
        </p:spPr>
        <p:txBody>
          <a:bodyPr/>
          <a:lstStyle/>
          <a:p>
            <a:r>
              <a:rPr lang="zh-CN" altLang="en-US" dirty="0" smtClean="0"/>
              <a:t>编程人员频繁地进行代码查询</a:t>
            </a:r>
            <a:endParaRPr lang="en-US" altLang="zh-CN" dirty="0"/>
          </a:p>
          <a:p>
            <a:r>
              <a:rPr lang="en-US" dirty="0" err="1" smtClean="0"/>
              <a:t>S</a:t>
            </a:r>
            <a:r>
              <a:rPr lang="en-US" altLang="zh-CN" dirty="0" err="1" smtClean="0"/>
              <a:t>tackOverflow</a:t>
            </a:r>
            <a:r>
              <a:rPr lang="zh-CN" altLang="en-US" dirty="0" smtClean="0"/>
              <a:t>上有一千四百多万条提问，很多是提问如何实现特定功能的代码</a:t>
            </a:r>
            <a:endParaRPr lang="en-US" altLang="zh-CN" dirty="0" smtClean="0"/>
          </a:p>
          <a:p>
            <a:r>
              <a:rPr lang="zh-CN" altLang="en-US" dirty="0" smtClean="0"/>
              <a:t>当前的在线代码托管网站（如</a:t>
            </a:r>
            <a:r>
              <a:rPr lang="en-US" altLang="zh-CN" dirty="0" smtClean="0"/>
              <a:t>GitHub</a:t>
            </a:r>
            <a:r>
              <a:rPr lang="zh-CN" altLang="en-US" dirty="0" smtClean="0"/>
              <a:t>、</a:t>
            </a:r>
            <a:r>
              <a:rPr lang="en-US" altLang="zh-CN" dirty="0" err="1" smtClean="0"/>
              <a:t>BitBucket</a:t>
            </a:r>
            <a:r>
              <a:rPr lang="zh-CN" altLang="en-US" dirty="0" smtClean="0"/>
              <a:t>）上有着海量的开源项目</a:t>
            </a:r>
            <a:endParaRPr lang="en-US" altLang="zh-CN" dirty="0" smtClean="0"/>
          </a:p>
          <a:p>
            <a:r>
              <a:rPr lang="en-US" dirty="0" smtClean="0"/>
              <a:t>StackOverflow</a:t>
            </a:r>
            <a:r>
              <a:rPr lang="zh-CN" altLang="en-US" dirty="0" smtClean="0"/>
              <a:t>上的一些问题能够直接对应到</a:t>
            </a:r>
            <a:r>
              <a:rPr lang="en-US" altLang="zh-CN" dirty="0" smtClean="0"/>
              <a:t>GitHub</a:t>
            </a:r>
            <a:r>
              <a:rPr lang="zh-CN" altLang="en-US" dirty="0" smtClean="0"/>
              <a:t>上的一些代码片段</a:t>
            </a:r>
            <a:endParaRPr lang="en-US" dirty="0"/>
          </a:p>
        </p:txBody>
      </p:sp>
      <p:sp>
        <p:nvSpPr>
          <p:cNvPr id="5" name="Slide Number Placeholder 4">
            <a:extLst>
              <a:ext uri="{FF2B5EF4-FFF2-40B4-BE49-F238E27FC236}">
                <a16:creationId xmlns:a16="http://schemas.microsoft.com/office/drawing/2014/main" xmlns="" id="{90C99E18-B610-6B40-BB38-2FFCD5303A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grpSp>
        <p:nvGrpSpPr>
          <p:cNvPr id="19" name="Group 2">
            <a:extLst>
              <a:ext uri="{FF2B5EF4-FFF2-40B4-BE49-F238E27FC236}">
                <a16:creationId xmlns:a16="http://schemas.microsoft.com/office/drawing/2014/main" xmlns="" id="{34982974-887E-BA48-A497-AD308271CCD8}"/>
              </a:ext>
            </a:extLst>
          </p:cNvPr>
          <p:cNvGrpSpPr/>
          <p:nvPr/>
        </p:nvGrpSpPr>
        <p:grpSpPr>
          <a:xfrm>
            <a:off x="1234351" y="4359046"/>
            <a:ext cx="6025075" cy="1606654"/>
            <a:chOff x="380530" y="3479969"/>
            <a:chExt cx="6025075" cy="1606654"/>
          </a:xfrm>
        </p:grpSpPr>
        <p:sp>
          <p:nvSpPr>
            <p:cNvPr id="20" name="Rectangle 151">
              <a:extLst>
                <a:ext uri="{FF2B5EF4-FFF2-40B4-BE49-F238E27FC236}">
                  <a16:creationId xmlns:a16="http://schemas.microsoft.com/office/drawing/2014/main" xmlns="" id="{63BE6AD0-2B5C-7943-B30E-C9E1F3FCD3FF}"/>
                </a:ext>
              </a:extLst>
            </p:cNvPr>
            <p:cNvSpPr/>
            <p:nvPr/>
          </p:nvSpPr>
          <p:spPr bwMode="auto">
            <a:xfrm>
              <a:off x="380530" y="3479969"/>
              <a:ext cx="1447347" cy="1606654"/>
            </a:xfrm>
            <a:prstGeom prst="rect">
              <a:avLst/>
            </a:prstGeom>
            <a:ln>
              <a:solidFill>
                <a:srgbClr val="3399FF"/>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base">
                <a:spcBef>
                  <a:spcPct val="0"/>
                </a:spcBef>
                <a:spcAft>
                  <a:spcPct val="0"/>
                </a:spcAft>
              </a:pPr>
              <a:r>
                <a:rPr lang="en-US" dirty="0"/>
                <a:t>Programming Questions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ea typeface="宋体" pitchFamily="2" charset="-122"/>
              </a:endParaRPr>
            </a:p>
          </p:txBody>
        </p:sp>
        <p:pic>
          <p:nvPicPr>
            <p:cNvPr id="21" name="Picture 9">
              <a:extLst>
                <a:ext uri="{FF2B5EF4-FFF2-40B4-BE49-F238E27FC236}">
                  <a16:creationId xmlns:a16="http://schemas.microsoft.com/office/drawing/2014/main" xmlns="" id="{ABC27CEF-A23C-2143-B8C9-A6E300821A01}"/>
                </a:ext>
              </a:extLst>
            </p:cNvPr>
            <p:cNvPicPr>
              <a:picLocks noChangeAspect="1"/>
            </p:cNvPicPr>
            <p:nvPr/>
          </p:nvPicPr>
          <p:blipFill>
            <a:blip r:embed="rId3"/>
            <a:stretch>
              <a:fillRect/>
            </a:stretch>
          </p:blipFill>
          <p:spPr>
            <a:xfrm>
              <a:off x="3876096" y="3846060"/>
              <a:ext cx="2529509" cy="632362"/>
            </a:xfrm>
            <a:prstGeom prst="rect">
              <a:avLst/>
            </a:prstGeom>
          </p:spPr>
        </p:pic>
        <p:cxnSp>
          <p:nvCxnSpPr>
            <p:cNvPr id="22" name="Straight Arrow Connector 70">
              <a:extLst>
                <a:ext uri="{FF2B5EF4-FFF2-40B4-BE49-F238E27FC236}">
                  <a16:creationId xmlns:a16="http://schemas.microsoft.com/office/drawing/2014/main" xmlns="" id="{5C99E391-4116-DE4B-B229-73BBEDD18B3C}"/>
                </a:ext>
              </a:extLst>
            </p:cNvPr>
            <p:cNvCxnSpPr>
              <a:cxnSpLocks/>
            </p:cNvCxnSpPr>
            <p:nvPr/>
          </p:nvCxnSpPr>
          <p:spPr bwMode="auto">
            <a:xfrm>
              <a:off x="2012426" y="4162241"/>
              <a:ext cx="1547784" cy="0"/>
            </a:xfrm>
            <a:prstGeom prst="straightConnector1">
              <a:avLst/>
            </a:prstGeom>
            <a:ln w="25400">
              <a:solidFill>
                <a:srgbClr val="3399FF"/>
              </a:solidFill>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4" name="TextBox 113">
              <a:extLst>
                <a:ext uri="{FF2B5EF4-FFF2-40B4-BE49-F238E27FC236}">
                  <a16:creationId xmlns:a16="http://schemas.microsoft.com/office/drawing/2014/main" xmlns="" id="{7C0BF5FE-A643-1441-8C8E-63E9DE7C9279}"/>
                </a:ext>
              </a:extLst>
            </p:cNvPr>
            <p:cNvSpPr txBox="1"/>
            <p:nvPr/>
          </p:nvSpPr>
          <p:spPr>
            <a:xfrm>
              <a:off x="2413623" y="4198150"/>
              <a:ext cx="94463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b="1" dirty="0" smtClean="0">
                  <a:solidFill>
                    <a:srgbClr val="3399FF"/>
                  </a:solidFill>
                </a:rPr>
                <a:t>提问</a:t>
              </a:r>
              <a:endParaRPr lang="en-US" sz="2000" b="1" dirty="0">
                <a:solidFill>
                  <a:srgbClr val="3399FF"/>
                </a:solidFill>
              </a:endParaRPr>
            </a:p>
          </p:txBody>
        </p:sp>
        <p:sp>
          <p:nvSpPr>
            <p:cNvPr id="25" name="Rectangle 152">
              <a:extLst>
                <a:ext uri="{FF2B5EF4-FFF2-40B4-BE49-F238E27FC236}">
                  <a16:creationId xmlns:a16="http://schemas.microsoft.com/office/drawing/2014/main" xmlns="" id="{F25E0C19-24C1-414B-BC87-91474D02651D}"/>
                </a:ext>
              </a:extLst>
            </p:cNvPr>
            <p:cNvSpPr/>
            <p:nvPr/>
          </p:nvSpPr>
          <p:spPr bwMode="auto">
            <a:xfrm>
              <a:off x="468313" y="4299661"/>
              <a:ext cx="1285546" cy="667686"/>
            </a:xfrm>
            <a:prstGeom prst="rect">
              <a:avLst/>
            </a:prstGeom>
            <a:ln>
              <a:solidFill>
                <a:srgbClr val="3399FF"/>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base">
                <a:spcBef>
                  <a:spcPct val="0"/>
                </a:spcBef>
                <a:spcAft>
                  <a:spcPct val="0"/>
                </a:spcAft>
              </a:pPr>
              <a:r>
                <a:rPr lang="en-US" dirty="0">
                  <a:solidFill>
                    <a:schemeClr val="tx1"/>
                  </a:solidFill>
                </a:rPr>
                <a:t>How to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ea typeface="宋体" pitchFamily="2" charset="-122"/>
              </a:endParaRPr>
            </a:p>
          </p:txBody>
        </p:sp>
      </p:grpSp>
    </p:spTree>
    <p:extLst>
      <p:ext uri="{BB962C8B-B14F-4D97-AF65-F5344CB8AC3E}">
        <p14:creationId xmlns:p14="http://schemas.microsoft.com/office/powerpoint/2010/main" val="18451183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研究目标</a:t>
            </a:r>
            <a:endParaRPr lang="zh-CN" altLang="en-US" b="0" dirty="0"/>
          </a:p>
        </p:txBody>
      </p:sp>
      <p:sp>
        <p:nvSpPr>
          <p:cNvPr id="3" name="内容占位符 2"/>
          <p:cNvSpPr>
            <a:spLocks noGrp="1"/>
          </p:cNvSpPr>
          <p:nvPr>
            <p:ph idx="1"/>
          </p:nvPr>
        </p:nvSpPr>
        <p:spPr/>
        <p:txBody>
          <a:bodyPr/>
          <a:lstStyle/>
          <a:p>
            <a:r>
              <a:rPr lang="zh-CN" altLang="en-US" dirty="0" smtClean="0"/>
              <a:t>利用已有的代码回答</a:t>
            </a:r>
            <a:r>
              <a:rPr lang="en-US" altLang="zh-CN" dirty="0" smtClean="0"/>
              <a:t>StackOverflow</a:t>
            </a:r>
            <a:r>
              <a:rPr lang="zh-CN" altLang="en-US" dirty="0" smtClean="0"/>
              <a:t>上的问题，通过</a:t>
            </a:r>
            <a:r>
              <a:rPr lang="zh-CN" altLang="en-US" dirty="0"/>
              <a:t>代码查询工具为一些问题提供自动回答</a:t>
            </a:r>
          </a:p>
          <a:p>
            <a:endParaRPr lang="zh-CN" altLang="en-US" dirty="0"/>
          </a:p>
          <a:p>
            <a:endParaRPr lang="zh-CN" altLang="en-US" dirty="0" smtClean="0"/>
          </a:p>
        </p:txBody>
      </p:sp>
      <p:sp>
        <p:nvSpPr>
          <p:cNvPr id="4" name="灯片编号占位符 3"/>
          <p:cNvSpPr>
            <a:spLocks noGrp="1"/>
          </p:cNvSpPr>
          <p:nvPr>
            <p:ph type="sldNum" sz="quarter" idx="12"/>
          </p:nvPr>
        </p:nvSpPr>
        <p:spPr/>
        <p:txBody>
          <a:bodyPr/>
          <a:lstStyle/>
          <a:p>
            <a:fld id="{240962DD-1CA7-7141-B05A-9DEE4B2DDAC2}" type="slidenum">
              <a:rPr lang="en-US" smtClean="0"/>
              <a:pPr/>
              <a:t>4</a:t>
            </a:fld>
            <a:endParaRPr lang="en-US" dirty="0"/>
          </a:p>
        </p:txBody>
      </p:sp>
      <p:grpSp>
        <p:nvGrpSpPr>
          <p:cNvPr id="5" name="Group 2">
            <a:extLst>
              <a:ext uri="{FF2B5EF4-FFF2-40B4-BE49-F238E27FC236}">
                <a16:creationId xmlns:a16="http://schemas.microsoft.com/office/drawing/2014/main" xmlns="" id="{34982974-887E-BA48-A497-AD308271CCD8}"/>
              </a:ext>
            </a:extLst>
          </p:cNvPr>
          <p:cNvGrpSpPr/>
          <p:nvPr/>
        </p:nvGrpSpPr>
        <p:grpSpPr>
          <a:xfrm>
            <a:off x="1565092" y="2490187"/>
            <a:ext cx="6015347" cy="1685624"/>
            <a:chOff x="380530" y="3400999"/>
            <a:chExt cx="6015347" cy="1685624"/>
          </a:xfrm>
        </p:grpSpPr>
        <p:sp>
          <p:nvSpPr>
            <p:cNvPr id="6" name="Rectangle 151">
              <a:extLst>
                <a:ext uri="{FF2B5EF4-FFF2-40B4-BE49-F238E27FC236}">
                  <a16:creationId xmlns:a16="http://schemas.microsoft.com/office/drawing/2014/main" xmlns="" id="{63BE6AD0-2B5C-7943-B30E-C9E1F3FCD3FF}"/>
                </a:ext>
              </a:extLst>
            </p:cNvPr>
            <p:cNvSpPr/>
            <p:nvPr/>
          </p:nvSpPr>
          <p:spPr bwMode="auto">
            <a:xfrm>
              <a:off x="380530" y="3479969"/>
              <a:ext cx="1447347" cy="1606654"/>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base">
                <a:spcBef>
                  <a:spcPct val="0"/>
                </a:spcBef>
                <a:spcAft>
                  <a:spcPct val="0"/>
                </a:spcAft>
              </a:pPr>
              <a:r>
                <a:rPr lang="en-US" dirty="0"/>
                <a:t>Programming Questions</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ea typeface="宋体" pitchFamily="2" charset="-122"/>
              </a:endParaRPr>
            </a:p>
          </p:txBody>
        </p:sp>
        <p:pic>
          <p:nvPicPr>
            <p:cNvPr id="7" name="Picture 9">
              <a:extLst>
                <a:ext uri="{FF2B5EF4-FFF2-40B4-BE49-F238E27FC236}">
                  <a16:creationId xmlns:a16="http://schemas.microsoft.com/office/drawing/2014/main" xmlns="" id="{ABC27CEF-A23C-2143-B8C9-A6E300821A01}"/>
                </a:ext>
              </a:extLst>
            </p:cNvPr>
            <p:cNvPicPr>
              <a:picLocks noChangeAspect="1"/>
            </p:cNvPicPr>
            <p:nvPr/>
          </p:nvPicPr>
          <p:blipFill>
            <a:blip r:embed="rId3"/>
            <a:stretch>
              <a:fillRect/>
            </a:stretch>
          </p:blipFill>
          <p:spPr>
            <a:xfrm>
              <a:off x="3866368" y="3400999"/>
              <a:ext cx="2529509" cy="632362"/>
            </a:xfrm>
            <a:prstGeom prst="rect">
              <a:avLst/>
            </a:prstGeom>
          </p:spPr>
        </p:pic>
        <p:cxnSp>
          <p:nvCxnSpPr>
            <p:cNvPr id="8" name="Straight Arrow Connector 70">
              <a:extLst>
                <a:ext uri="{FF2B5EF4-FFF2-40B4-BE49-F238E27FC236}">
                  <a16:creationId xmlns:a16="http://schemas.microsoft.com/office/drawing/2014/main" xmlns="" id="{5C99E391-4116-DE4B-B229-73BBEDD18B3C}"/>
                </a:ext>
              </a:extLst>
            </p:cNvPr>
            <p:cNvCxnSpPr>
              <a:cxnSpLocks/>
            </p:cNvCxnSpPr>
            <p:nvPr/>
          </p:nvCxnSpPr>
          <p:spPr bwMode="auto">
            <a:xfrm>
              <a:off x="1954060" y="3753679"/>
              <a:ext cx="1547784" cy="0"/>
            </a:xfrm>
            <a:prstGeom prst="straightConnector1">
              <a:avLst/>
            </a:prstGeom>
            <a:ln w="25400">
              <a:solidFill>
                <a:schemeClr val="tx1"/>
              </a:solidFill>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 name="TextBox 113">
              <a:extLst>
                <a:ext uri="{FF2B5EF4-FFF2-40B4-BE49-F238E27FC236}">
                  <a16:creationId xmlns:a16="http://schemas.microsoft.com/office/drawing/2014/main" xmlns="" id="{7C0BF5FE-A643-1441-8C8E-63E9DE7C9279}"/>
                </a:ext>
              </a:extLst>
            </p:cNvPr>
            <p:cNvSpPr txBox="1"/>
            <p:nvPr/>
          </p:nvSpPr>
          <p:spPr>
            <a:xfrm>
              <a:off x="2592722" y="3775448"/>
              <a:ext cx="87672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smtClean="0"/>
                <a:t>提问</a:t>
              </a:r>
              <a:endParaRPr lang="en-US" sz="2000" dirty="0"/>
            </a:p>
          </p:txBody>
        </p:sp>
        <p:sp>
          <p:nvSpPr>
            <p:cNvPr id="10" name="Rectangle 152">
              <a:extLst>
                <a:ext uri="{FF2B5EF4-FFF2-40B4-BE49-F238E27FC236}">
                  <a16:creationId xmlns:a16="http://schemas.microsoft.com/office/drawing/2014/main" xmlns="" id="{F25E0C19-24C1-414B-BC87-91474D02651D}"/>
                </a:ext>
              </a:extLst>
            </p:cNvPr>
            <p:cNvSpPr/>
            <p:nvPr/>
          </p:nvSpPr>
          <p:spPr bwMode="auto">
            <a:xfrm>
              <a:off x="468313" y="4299661"/>
              <a:ext cx="1285546" cy="667686"/>
            </a:xfrm>
            <a:prstGeom prst="rect">
              <a:avLst/>
            </a:prstGeom>
            <a:ln>
              <a:solidFill>
                <a:schemeClr val="tx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base">
                <a:spcBef>
                  <a:spcPct val="0"/>
                </a:spcBef>
                <a:spcAft>
                  <a:spcPct val="0"/>
                </a:spcAft>
              </a:pPr>
              <a:r>
                <a:rPr lang="en-US" dirty="0">
                  <a:solidFill>
                    <a:schemeClr val="tx1"/>
                  </a:solidFill>
                </a:rPr>
                <a:t>How to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ea typeface="宋体" pitchFamily="2" charset="-122"/>
              </a:endParaRPr>
            </a:p>
          </p:txBody>
        </p:sp>
      </p:grpSp>
      <p:grpSp>
        <p:nvGrpSpPr>
          <p:cNvPr id="11" name="组合 10"/>
          <p:cNvGrpSpPr/>
          <p:nvPr/>
        </p:nvGrpSpPr>
        <p:grpSpPr>
          <a:xfrm>
            <a:off x="2464973" y="2842867"/>
            <a:ext cx="5244719" cy="2267046"/>
            <a:chOff x="2367037" y="4340927"/>
            <a:chExt cx="5244719" cy="2267046"/>
          </a:xfrm>
        </p:grpSpPr>
        <p:cxnSp>
          <p:nvCxnSpPr>
            <p:cNvPr id="12" name="Curved Connector 104">
              <a:extLst>
                <a:ext uri="{FF2B5EF4-FFF2-40B4-BE49-F238E27FC236}">
                  <a16:creationId xmlns:a16="http://schemas.microsoft.com/office/drawing/2014/main" xmlns="" id="{8A37F09B-61B8-6148-AE9C-60D46DD1D531}"/>
                </a:ext>
              </a:extLst>
            </p:cNvPr>
            <p:cNvCxnSpPr>
              <a:cxnSpLocks/>
            </p:cNvCxnSpPr>
            <p:nvPr/>
          </p:nvCxnSpPr>
          <p:spPr bwMode="auto">
            <a:xfrm rot="16200000" flipH="1">
              <a:off x="3246563" y="4547859"/>
              <a:ext cx="1548839" cy="1134976"/>
            </a:xfrm>
            <a:prstGeom prst="curvedConnector3">
              <a:avLst>
                <a:gd name="adj1" fmla="val 99333"/>
              </a:avLst>
            </a:prstGeom>
            <a:ln w="25400">
              <a:solidFill>
                <a:srgbClr val="C00000"/>
              </a:solidFill>
              <a:headEnd type="none" w="med" len="med"/>
              <a:tailEnd type="arrow"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13" name="Rectangle 114">
              <a:extLst>
                <a:ext uri="{FF2B5EF4-FFF2-40B4-BE49-F238E27FC236}">
                  <a16:creationId xmlns:a16="http://schemas.microsoft.com/office/drawing/2014/main" xmlns="" id="{1BACDD56-E88C-B044-A0CD-3C31A996C8A5}"/>
                </a:ext>
              </a:extLst>
            </p:cNvPr>
            <p:cNvSpPr/>
            <p:nvPr/>
          </p:nvSpPr>
          <p:spPr>
            <a:xfrm>
              <a:off x="2367037" y="5900087"/>
              <a:ext cx="2624622" cy="70788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solidFill>
                    <a:srgbClr val="C00000"/>
                  </a:solidFill>
                </a:rPr>
                <a:t>能否用代码查询技术找到这些代码片段？</a:t>
              </a:r>
              <a:endParaRPr lang="en-US" sz="2000" dirty="0">
                <a:solidFill>
                  <a:srgbClr val="C00000"/>
                </a:solidFill>
              </a:endParaRPr>
            </a:p>
          </p:txBody>
        </p:sp>
        <p:grpSp>
          <p:nvGrpSpPr>
            <p:cNvPr id="14" name="组合 13"/>
            <p:cNvGrpSpPr/>
            <p:nvPr/>
          </p:nvGrpSpPr>
          <p:grpSpPr>
            <a:xfrm>
              <a:off x="4931163" y="5133596"/>
              <a:ext cx="2680593" cy="1319643"/>
              <a:chOff x="4931163" y="5133596"/>
              <a:chExt cx="2680593" cy="1319643"/>
            </a:xfrm>
          </p:grpSpPr>
          <p:pic>
            <p:nvPicPr>
              <p:cNvPr id="15" name="Picture 14">
                <a:extLst>
                  <a:ext uri="{FF2B5EF4-FFF2-40B4-BE49-F238E27FC236}">
                    <a16:creationId xmlns:a16="http://schemas.microsoft.com/office/drawing/2014/main" xmlns="" id="{C3A0C0D2-A769-974D-9C81-7273BF848857}"/>
                  </a:ext>
                </a:extLst>
              </p:cNvPr>
              <p:cNvPicPr>
                <a:picLocks noChangeAspect="1"/>
              </p:cNvPicPr>
              <p:nvPr/>
            </p:nvPicPr>
            <p:blipFill rotWithShape="1">
              <a:blip r:embed="rId4"/>
              <a:srcRect l="4364" r="4683"/>
              <a:stretch/>
            </p:blipFill>
            <p:spPr>
              <a:xfrm>
                <a:off x="4931163" y="5555119"/>
                <a:ext cx="1179682" cy="531781"/>
              </a:xfrm>
              <a:prstGeom prst="rect">
                <a:avLst/>
              </a:prstGeom>
            </p:spPr>
          </p:pic>
          <p:pic>
            <p:nvPicPr>
              <p:cNvPr id="16" name="Picture 8">
                <a:extLst>
                  <a:ext uri="{FF2B5EF4-FFF2-40B4-BE49-F238E27FC236}">
                    <a16:creationId xmlns:a16="http://schemas.microsoft.com/office/drawing/2014/main" xmlns="" id="{B294412B-1BD9-9F49-83EC-BB464E6286B2}"/>
                  </a:ext>
                </a:extLst>
              </p:cNvPr>
              <p:cNvPicPr>
                <a:picLocks noChangeAspect="1"/>
              </p:cNvPicPr>
              <p:nvPr/>
            </p:nvPicPr>
            <p:blipFill>
              <a:blip r:embed="rId5"/>
              <a:stretch>
                <a:fillRect/>
              </a:stretch>
            </p:blipFill>
            <p:spPr>
              <a:xfrm>
                <a:off x="4931163" y="5133596"/>
                <a:ext cx="2619577" cy="430532"/>
              </a:xfrm>
              <a:prstGeom prst="rect">
                <a:avLst/>
              </a:prstGeom>
            </p:spPr>
          </p:pic>
          <p:pic>
            <p:nvPicPr>
              <p:cNvPr id="17" name="Picture 21">
                <a:extLst>
                  <a:ext uri="{FF2B5EF4-FFF2-40B4-BE49-F238E27FC236}">
                    <a16:creationId xmlns:a16="http://schemas.microsoft.com/office/drawing/2014/main" xmlns="" id="{A9F483DD-EB81-DC4D-B811-27A189A4F4B0}"/>
                  </a:ext>
                </a:extLst>
              </p:cNvPr>
              <p:cNvPicPr>
                <a:picLocks noChangeAspect="1"/>
              </p:cNvPicPr>
              <p:nvPr/>
            </p:nvPicPr>
            <p:blipFill>
              <a:blip r:embed="rId6"/>
              <a:stretch>
                <a:fillRect/>
              </a:stretch>
            </p:blipFill>
            <p:spPr>
              <a:xfrm>
                <a:off x="5167288" y="6146380"/>
                <a:ext cx="2128837" cy="306859"/>
              </a:xfrm>
              <a:prstGeom prst="rect">
                <a:avLst/>
              </a:prstGeom>
            </p:spPr>
          </p:pic>
          <p:pic>
            <p:nvPicPr>
              <p:cNvPr id="18" name="Picture 40">
                <a:extLst>
                  <a:ext uri="{FF2B5EF4-FFF2-40B4-BE49-F238E27FC236}">
                    <a16:creationId xmlns:a16="http://schemas.microsoft.com/office/drawing/2014/main" xmlns="" id="{84BE569B-82F9-6441-86A5-1C4616F65D51}"/>
                  </a:ext>
                </a:extLst>
              </p:cNvPr>
              <p:cNvPicPr>
                <a:picLocks noChangeAspect="1"/>
              </p:cNvPicPr>
              <p:nvPr/>
            </p:nvPicPr>
            <p:blipFill>
              <a:blip r:embed="rId7"/>
              <a:stretch>
                <a:fillRect/>
              </a:stretch>
            </p:blipFill>
            <p:spPr>
              <a:xfrm>
                <a:off x="6290478" y="5587848"/>
                <a:ext cx="1321278" cy="499052"/>
              </a:xfrm>
              <a:prstGeom prst="rect">
                <a:avLst/>
              </a:prstGeom>
            </p:spPr>
          </p:pic>
        </p:grpSp>
      </p:grpSp>
    </p:spTree>
    <p:extLst>
      <p:ext uri="{BB962C8B-B14F-4D97-AF65-F5344CB8AC3E}">
        <p14:creationId xmlns:p14="http://schemas.microsoft.com/office/powerpoint/2010/main" val="3730911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基于约束求解的代码查询技术</a:t>
            </a:r>
            <a:endParaRPr lang="zh-CN" altLang="en-US" b="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5" name="内容占位符 2"/>
          <p:cNvSpPr txBox="1">
            <a:spLocks/>
          </p:cNvSpPr>
          <p:nvPr/>
        </p:nvSpPr>
        <p:spPr bwMode="auto">
          <a:xfrm>
            <a:off x="468313" y="1916868"/>
            <a:ext cx="81422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2800">
                <a:solidFill>
                  <a:schemeClr val="tx1"/>
                </a:solidFill>
                <a:latin typeface="+mn-lt"/>
                <a:ea typeface="+mn-ea"/>
                <a:cs typeface="宋体" charset="0"/>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47675" marR="0" lvl="0" indent="-447675"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rgbClr val="292929"/>
                </a:solidFill>
                <a:effectLst/>
                <a:uLnTx/>
                <a:uFillTx/>
                <a:latin typeface="Arial"/>
                <a:ea typeface="宋体"/>
              </a:rPr>
              <a:t>提取：将代码中能够被有效利用或者应用需要的部分筛选出来</a:t>
            </a:r>
            <a:endParaRPr kumimoji="1" lang="en-US" altLang="zh-CN" sz="2400" b="0" i="0" u="none" strike="noStrike" kern="0" cap="none" spc="0" normalizeH="0" baseline="0" noProof="0" dirty="0" smtClean="0">
              <a:ln>
                <a:noFill/>
              </a:ln>
              <a:solidFill>
                <a:srgbClr val="292929"/>
              </a:solidFill>
              <a:effectLst/>
              <a:uLnTx/>
              <a:uFillTx/>
              <a:latin typeface="Arial"/>
              <a:ea typeface="宋体"/>
            </a:endParaRPr>
          </a:p>
          <a:p>
            <a:pPr marL="447675" marR="0" lvl="0" indent="-447675"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rgbClr val="292929"/>
                </a:solidFill>
                <a:effectLst/>
                <a:uLnTx/>
                <a:uFillTx/>
                <a:latin typeface="Arial"/>
                <a:ea typeface="宋体"/>
              </a:rPr>
              <a:t>转换：把代码变换成一种中间表示形式以便于进行查询</a:t>
            </a:r>
            <a:endParaRPr kumimoji="1" lang="en-US" altLang="zh-CN" sz="2400" b="0" i="0" u="none" strike="noStrike" kern="0" cap="none" spc="0" normalizeH="0" baseline="0" noProof="0" dirty="0" smtClean="0">
              <a:ln>
                <a:noFill/>
              </a:ln>
              <a:solidFill>
                <a:srgbClr val="292929"/>
              </a:solidFill>
              <a:effectLst/>
              <a:uLnTx/>
              <a:uFillTx/>
              <a:latin typeface="Arial"/>
              <a:ea typeface="宋体"/>
            </a:endParaRPr>
          </a:p>
          <a:p>
            <a:pPr marL="447675" marR="0" lvl="0" indent="-447675"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rgbClr val="292929"/>
                </a:solidFill>
                <a:effectLst/>
                <a:uLnTx/>
                <a:uFillTx/>
                <a:latin typeface="Arial"/>
                <a:ea typeface="宋体"/>
              </a:rPr>
              <a:t>展示：对按照查询要求所查到的结果代码进行展示</a:t>
            </a:r>
            <a:endParaRPr kumimoji="1" lang="zh-CN" altLang="en-US" sz="2400" b="0" i="0" u="none" strike="noStrike" kern="0" cap="none" spc="0" normalizeH="0" baseline="0" noProof="0" dirty="0">
              <a:ln>
                <a:noFill/>
              </a:ln>
              <a:solidFill>
                <a:srgbClr val="292929"/>
              </a:solidFill>
              <a:effectLst/>
              <a:uLnTx/>
              <a:uFillTx/>
              <a:latin typeface="Arial"/>
              <a:ea typeface="宋体"/>
            </a:endParaRPr>
          </a:p>
        </p:txBody>
      </p:sp>
      <p:sp>
        <p:nvSpPr>
          <p:cNvPr id="6" name="文本框 5"/>
          <p:cNvSpPr txBox="1"/>
          <p:nvPr/>
        </p:nvSpPr>
        <p:spPr>
          <a:xfrm>
            <a:off x="2256814" y="1103018"/>
            <a:ext cx="46303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292929"/>
                </a:solidFill>
                <a:effectLst/>
                <a:uLnTx/>
                <a:uFillTx/>
                <a:latin typeface="黑体" panose="02010609060101010101" pitchFamily="49" charset="-122"/>
                <a:ea typeface="黑体" panose="02010609060101010101" pitchFamily="49" charset="-122"/>
                <a:cs typeface="+mn-cs"/>
              </a:rPr>
              <a:t>提取 </a:t>
            </a:r>
            <a:r>
              <a:rPr kumimoji="0" lang="en-US" altLang="zh-CN" sz="2800" b="1" i="0" u="none" strike="noStrike" kern="1200" cap="none" spc="0" normalizeH="0" baseline="0" noProof="0" dirty="0" smtClean="0">
                <a:ln>
                  <a:noFill/>
                </a:ln>
                <a:solidFill>
                  <a:srgbClr val="292929"/>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smtClean="0">
                <a:ln>
                  <a:noFill/>
                </a:ln>
                <a:solidFill>
                  <a:srgbClr val="292929"/>
                </a:solidFill>
                <a:effectLst/>
                <a:uLnTx/>
                <a:uFillTx/>
                <a:latin typeface="黑体" panose="02010609060101010101" pitchFamily="49" charset="-122"/>
                <a:ea typeface="黑体" panose="02010609060101010101" pitchFamily="49" charset="-122"/>
                <a:cs typeface="+mn-cs"/>
              </a:rPr>
              <a:t>转换 </a:t>
            </a:r>
            <a:r>
              <a:rPr kumimoji="0" lang="en-US" altLang="zh-CN" sz="2800" b="1" i="0" u="none" strike="noStrike" kern="1200" cap="none" spc="0" normalizeH="0" baseline="0" noProof="0" dirty="0" smtClean="0">
                <a:ln>
                  <a:noFill/>
                </a:ln>
                <a:solidFill>
                  <a:srgbClr val="292929"/>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smtClean="0">
                <a:ln>
                  <a:noFill/>
                </a:ln>
                <a:solidFill>
                  <a:srgbClr val="292929"/>
                </a:solidFill>
                <a:effectLst/>
                <a:uLnTx/>
                <a:uFillTx/>
                <a:latin typeface="黑体" panose="02010609060101010101" pitchFamily="49" charset="-122"/>
                <a:ea typeface="黑体" panose="02010609060101010101" pitchFamily="49" charset="-122"/>
                <a:cs typeface="+mn-cs"/>
              </a:rPr>
              <a:t>展示</a:t>
            </a:r>
            <a:endParaRPr kumimoji="0" lang="zh-CN" altLang="en-US" sz="2800" b="1" i="0" u="none" strike="noStrike" kern="1200" cap="none" spc="0" normalizeH="0" baseline="0" noProof="0" dirty="0">
              <a:ln>
                <a:noFill/>
              </a:ln>
              <a:solidFill>
                <a:srgbClr val="292929"/>
              </a:solidFill>
              <a:effectLst/>
              <a:uLnTx/>
              <a:uFillTx/>
              <a:latin typeface="黑体" panose="02010609060101010101" pitchFamily="49" charset="-122"/>
              <a:ea typeface="黑体" panose="02010609060101010101" pitchFamily="49" charset="-122"/>
              <a:cs typeface="+mn-cs"/>
            </a:endParaRPr>
          </a:p>
        </p:txBody>
      </p:sp>
      <p:sp>
        <p:nvSpPr>
          <p:cNvPr id="7" name="内容占位符 2"/>
          <p:cNvSpPr txBox="1">
            <a:spLocks/>
          </p:cNvSpPr>
          <p:nvPr/>
        </p:nvSpPr>
        <p:spPr bwMode="auto">
          <a:xfrm>
            <a:off x="500855" y="4232184"/>
            <a:ext cx="8142287" cy="183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2800">
                <a:solidFill>
                  <a:schemeClr val="tx1"/>
                </a:solidFill>
                <a:latin typeface="+mn-lt"/>
                <a:ea typeface="+mn-ea"/>
                <a:cs typeface="宋体" charset="0"/>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None/>
              <a:tabLst/>
              <a:defRPr/>
            </a:pPr>
            <a:r>
              <a:rPr kumimoji="1" lang="en-US" altLang="zh-CN" sz="2400" b="0" i="1" u="none" strike="noStrike" kern="0" cap="none" spc="0" normalizeH="0" baseline="0" noProof="0" dirty="0">
                <a:ln>
                  <a:noFill/>
                </a:ln>
                <a:solidFill>
                  <a:srgbClr val="292929"/>
                </a:solidFill>
                <a:effectLst/>
                <a:uLnTx/>
                <a:uFillTx/>
                <a:latin typeface="Times New Roman"/>
                <a:ea typeface="宋体"/>
              </a:rPr>
              <a:t>Quebio</a:t>
            </a:r>
            <a:r>
              <a:rPr kumimoji="1" lang="en-US" altLang="zh-CN" sz="2400" b="0" i="0" u="none" strike="noStrike" kern="0" cap="none" spc="0" normalizeH="0" baseline="0" noProof="0" dirty="0">
                <a:ln>
                  <a:noFill/>
                </a:ln>
                <a:solidFill>
                  <a:srgbClr val="292929"/>
                </a:solidFill>
                <a:effectLst/>
                <a:uLnTx/>
                <a:uFillTx/>
                <a:latin typeface="Arial"/>
                <a:ea typeface="宋体"/>
              </a:rPr>
              <a:t>(</a:t>
            </a:r>
            <a:r>
              <a:rPr kumimoji="1" lang="en-US" altLang="zh-CN" sz="2400" b="1" i="0" u="none" strike="noStrike" kern="0" cap="none" spc="0" normalizeH="0" baseline="0" noProof="0" dirty="0">
                <a:ln>
                  <a:noFill/>
                </a:ln>
                <a:solidFill>
                  <a:srgbClr val="C00000"/>
                </a:solidFill>
                <a:effectLst/>
                <a:uLnTx/>
                <a:uFillTx/>
                <a:latin typeface="Arial"/>
                <a:ea typeface="宋体"/>
              </a:rPr>
              <a:t>Que</a:t>
            </a:r>
            <a:r>
              <a:rPr kumimoji="1" lang="en-US" altLang="zh-CN" sz="2400" b="0" i="0" u="none" strike="noStrike" kern="0" cap="none" spc="0" normalizeH="0" baseline="0" noProof="0" dirty="0">
                <a:ln>
                  <a:noFill/>
                </a:ln>
                <a:solidFill>
                  <a:srgbClr val="292929"/>
                </a:solidFill>
                <a:effectLst/>
                <a:uLnTx/>
                <a:uFillTx/>
                <a:latin typeface="Arial"/>
                <a:ea typeface="宋体"/>
              </a:rPr>
              <a:t>ry </a:t>
            </a:r>
            <a:r>
              <a:rPr kumimoji="1" lang="en-US" altLang="zh-CN" sz="2400" b="1" i="0" u="none" strike="noStrike" kern="0" cap="none" spc="0" normalizeH="0" baseline="0" noProof="0" dirty="0">
                <a:ln>
                  <a:noFill/>
                </a:ln>
                <a:solidFill>
                  <a:srgbClr val="C00000"/>
                </a:solidFill>
                <a:effectLst/>
                <a:uLnTx/>
                <a:uFillTx/>
                <a:latin typeface="Arial"/>
                <a:ea typeface="宋体"/>
              </a:rPr>
              <a:t>b</a:t>
            </a:r>
            <a:r>
              <a:rPr kumimoji="1" lang="en-US" altLang="zh-CN" sz="2400" b="0" i="0" u="none" strike="noStrike" kern="0" cap="none" spc="0" normalizeH="0" baseline="0" noProof="0" dirty="0">
                <a:ln>
                  <a:noFill/>
                </a:ln>
                <a:solidFill>
                  <a:srgbClr val="292929"/>
                </a:solidFill>
                <a:effectLst/>
                <a:uLnTx/>
                <a:uFillTx/>
                <a:latin typeface="Arial"/>
                <a:ea typeface="宋体"/>
              </a:rPr>
              <a:t>y </a:t>
            </a:r>
            <a:r>
              <a:rPr kumimoji="1" lang="en-US" altLang="zh-CN" sz="2400" b="1" i="0" u="none" strike="noStrike" kern="0" cap="none" spc="0" normalizeH="0" baseline="0" noProof="0" dirty="0">
                <a:ln>
                  <a:noFill/>
                </a:ln>
                <a:solidFill>
                  <a:srgbClr val="C00000"/>
                </a:solidFill>
                <a:effectLst/>
                <a:uLnTx/>
                <a:uFillTx/>
                <a:latin typeface="Arial"/>
                <a:ea typeface="宋体"/>
              </a:rPr>
              <a:t>i</a:t>
            </a:r>
            <a:r>
              <a:rPr kumimoji="1" lang="en-US" altLang="zh-CN" sz="2400" b="0" i="0" u="none" strike="noStrike" kern="0" cap="none" spc="0" normalizeH="0" baseline="0" noProof="0" dirty="0">
                <a:ln>
                  <a:noFill/>
                </a:ln>
                <a:solidFill>
                  <a:srgbClr val="292929"/>
                </a:solidFill>
                <a:effectLst/>
                <a:uLnTx/>
                <a:uFillTx/>
                <a:latin typeface="Arial"/>
                <a:ea typeface="宋体"/>
              </a:rPr>
              <a:t>nput/</a:t>
            </a:r>
            <a:r>
              <a:rPr kumimoji="1" lang="en-US" altLang="zh-CN" sz="2400" b="1" i="0" u="none" strike="noStrike" kern="0" cap="none" spc="0" normalizeH="0" baseline="0" noProof="0" dirty="0">
                <a:ln>
                  <a:noFill/>
                </a:ln>
                <a:solidFill>
                  <a:srgbClr val="C00000"/>
                </a:solidFill>
                <a:effectLst/>
                <a:uLnTx/>
                <a:uFillTx/>
                <a:latin typeface="Arial"/>
                <a:ea typeface="宋体"/>
              </a:rPr>
              <a:t>o</a:t>
            </a:r>
            <a:r>
              <a:rPr kumimoji="1" lang="en-US" altLang="zh-CN" sz="2400" b="0" i="0" u="none" strike="noStrike" kern="0" cap="none" spc="0" normalizeH="0" baseline="0" noProof="0" dirty="0">
                <a:ln>
                  <a:noFill/>
                </a:ln>
                <a:solidFill>
                  <a:srgbClr val="292929"/>
                </a:solidFill>
                <a:effectLst/>
                <a:uLnTx/>
                <a:uFillTx/>
                <a:latin typeface="Arial"/>
                <a:ea typeface="宋体"/>
              </a:rPr>
              <a:t>utput</a:t>
            </a:r>
            <a:r>
              <a:rPr kumimoji="1" lang="en-US" altLang="zh-CN" sz="2400" b="0" i="0" u="none" strike="noStrike" kern="0" cap="none" spc="0" normalizeH="0" baseline="0" noProof="0" dirty="0" smtClean="0">
                <a:ln>
                  <a:noFill/>
                </a:ln>
                <a:solidFill>
                  <a:srgbClr val="292929"/>
                </a:solidFill>
                <a:effectLst/>
                <a:uLnTx/>
                <a:uFillTx/>
                <a:latin typeface="Arial"/>
                <a:ea typeface="宋体"/>
              </a:rPr>
              <a:t>)</a:t>
            </a:r>
            <a:endParaRPr kumimoji="1" lang="en-US" altLang="zh-CN" sz="2400" b="0" i="1" u="none" strike="noStrike" kern="0" cap="none" spc="0" normalizeH="0" baseline="0" noProof="0" dirty="0" smtClean="0">
              <a:ln>
                <a:noFill/>
              </a:ln>
              <a:solidFill>
                <a:srgbClr val="292929"/>
              </a:solidFill>
              <a:effectLst/>
              <a:uLnTx/>
              <a:uFillTx/>
              <a:latin typeface="Arial"/>
              <a:ea typeface="宋体"/>
            </a:endParaRPr>
          </a:p>
          <a:p>
            <a:pPr marL="447675" marR="0" lvl="0" indent="-447675"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rgbClr val="292929"/>
                </a:solidFill>
                <a:effectLst/>
                <a:uLnTx/>
                <a:uFillTx/>
                <a:latin typeface="Arial"/>
                <a:ea typeface="宋体"/>
              </a:rPr>
              <a:t>中间表示：约束</a:t>
            </a:r>
            <a:r>
              <a:rPr kumimoji="1" lang="en-US" altLang="zh-CN" sz="2400" b="0" i="0" u="none" strike="noStrike" kern="0" cap="none" spc="0" normalizeH="0" baseline="0" noProof="0" dirty="0" smtClean="0">
                <a:ln>
                  <a:noFill/>
                </a:ln>
                <a:solidFill>
                  <a:srgbClr val="292929"/>
                </a:solidFill>
                <a:effectLst/>
                <a:uLnTx/>
                <a:uFillTx/>
                <a:latin typeface="Arial"/>
                <a:ea typeface="宋体"/>
              </a:rPr>
              <a:t>(extension of SMT-LIB 2.0)</a:t>
            </a:r>
          </a:p>
          <a:p>
            <a:pPr marL="447675" marR="0" lvl="0" indent="-447675"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Char char="n"/>
              <a:tabLst/>
              <a:defRPr/>
            </a:pPr>
            <a:r>
              <a:rPr kumimoji="1" lang="zh-CN" altLang="en-US" sz="2400" b="0" i="0" u="none" strike="noStrike" kern="0" cap="none" spc="0" normalizeH="0" baseline="0" noProof="0" dirty="0" smtClean="0">
                <a:ln>
                  <a:noFill/>
                </a:ln>
                <a:solidFill>
                  <a:srgbClr val="292929"/>
                </a:solidFill>
                <a:effectLst/>
                <a:uLnTx/>
                <a:uFillTx/>
                <a:latin typeface="Arial"/>
                <a:ea typeface="宋体"/>
              </a:rPr>
              <a:t>查询：</a:t>
            </a:r>
            <a:r>
              <a:rPr kumimoji="1" lang="en-US" altLang="zh-CN" sz="2400" b="0" i="0" u="none" strike="noStrike" kern="0" cap="none" spc="0" normalizeH="0" baseline="0" noProof="0" dirty="0" smtClean="0">
                <a:ln>
                  <a:noFill/>
                </a:ln>
                <a:solidFill>
                  <a:srgbClr val="292929"/>
                </a:solidFill>
                <a:effectLst/>
                <a:uLnTx/>
                <a:uFillTx/>
                <a:latin typeface="Arial"/>
                <a:ea typeface="宋体"/>
              </a:rPr>
              <a:t>I/O</a:t>
            </a:r>
            <a:r>
              <a:rPr kumimoji="1" lang="zh-CN" altLang="en-US" sz="2400" b="0" i="0" u="none" strike="noStrike" kern="0" cap="none" spc="0" normalizeH="0" baseline="0" noProof="0" dirty="0" smtClean="0">
                <a:ln>
                  <a:noFill/>
                </a:ln>
                <a:solidFill>
                  <a:srgbClr val="292929"/>
                </a:solidFill>
                <a:effectLst/>
                <a:uLnTx/>
                <a:uFillTx/>
                <a:latin typeface="Arial"/>
                <a:ea typeface="宋体"/>
              </a:rPr>
              <a:t>实例</a:t>
            </a:r>
            <a:endParaRPr kumimoji="1" lang="zh-CN" altLang="en-US" sz="2400" b="0" i="0" u="none" strike="noStrike" kern="0" cap="none" spc="0" normalizeH="0" baseline="0" noProof="0" dirty="0">
              <a:ln>
                <a:noFill/>
              </a:ln>
              <a:solidFill>
                <a:srgbClr val="292929"/>
              </a:solidFill>
              <a:effectLst/>
              <a:uLnTx/>
              <a:uFillTx/>
              <a:latin typeface="Arial"/>
              <a:ea typeface="宋体"/>
            </a:endParaRPr>
          </a:p>
        </p:txBody>
      </p:sp>
    </p:spTree>
    <p:extLst>
      <p:ext uri="{BB962C8B-B14F-4D97-AF65-F5344CB8AC3E}">
        <p14:creationId xmlns:p14="http://schemas.microsoft.com/office/powerpoint/2010/main" val="2517808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7A37E-EB9D-6A43-8E2F-17E911C9775C}"/>
              </a:ext>
            </a:extLst>
          </p:cNvPr>
          <p:cNvSpPr>
            <a:spLocks noGrp="1"/>
          </p:cNvSpPr>
          <p:nvPr>
            <p:ph type="title"/>
          </p:nvPr>
        </p:nvSpPr>
        <p:spPr>
          <a:xfrm>
            <a:off x="500856" y="306476"/>
            <a:ext cx="8142286" cy="576262"/>
          </a:xfrm>
        </p:spPr>
        <p:txBody>
          <a:bodyPr/>
          <a:lstStyle/>
          <a:p>
            <a:r>
              <a:rPr lang="zh-CN" altLang="en-US" b="0" dirty="0" smtClean="0">
                <a:latin typeface="+mn-lt"/>
              </a:rPr>
              <a:t>技术框架</a:t>
            </a:r>
            <a:endParaRPr lang="en-US" b="0" dirty="0">
              <a:latin typeface="+mn-lt"/>
            </a:endParaRPr>
          </a:p>
        </p:txBody>
      </p:sp>
      <p:sp>
        <p:nvSpPr>
          <p:cNvPr id="5" name="Slide Number Placeholder 4">
            <a:extLst>
              <a:ext uri="{FF2B5EF4-FFF2-40B4-BE49-F238E27FC236}">
                <a16:creationId xmlns:a16="http://schemas.microsoft.com/office/drawing/2014/main" xmlns="" id="{90C99E18-B610-6B40-BB38-2FFCD5303A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15" name="Rounded Rectangle 43">
            <a:extLst>
              <a:ext uri="{FF2B5EF4-FFF2-40B4-BE49-F238E27FC236}">
                <a16:creationId xmlns:a16="http://schemas.microsoft.com/office/drawing/2014/main" xmlns="" id="{1EAA5219-A755-1745-928A-E28FA4367BC2}"/>
              </a:ext>
            </a:extLst>
          </p:cNvPr>
          <p:cNvSpPr/>
          <p:nvPr/>
        </p:nvSpPr>
        <p:spPr bwMode="auto">
          <a:xfrm>
            <a:off x="4212055" y="1073869"/>
            <a:ext cx="4634279" cy="5127751"/>
          </a:xfrm>
          <a:prstGeom prst="roundRect">
            <a:avLst>
              <a:gd name="adj" fmla="val 4985"/>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rot="0" spcFirstLastPara="0" vert="horz" wrap="none" lIns="91440" tIns="45720" rIns="91440" bIns="45720" numCol="1" spcCol="0" rtlCol="0" fromWordArt="0" anchor="b"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pattFill prst="dkUpDiag">
                  <a:fgClr>
                    <a:srgbClr val="FFFFFF">
                      <a:lumMod val="50000"/>
                    </a:srgbClr>
                  </a:fgClr>
                  <a:bgClr>
                    <a:srgbClr val="292929">
                      <a:lumMod val="75000"/>
                      <a:lumOff val="25000"/>
                    </a:srgbClr>
                  </a:bgClr>
                </a:pattFill>
                <a:effectLst>
                  <a:outerShdw blurRad="38100" dist="19050" dir="2700000" algn="tl" rotWithShape="0">
                    <a:srgbClr val="292929">
                      <a:lumMod val="50000"/>
                      <a:alpha val="40000"/>
                    </a:srgbClr>
                  </a:outerShdw>
                </a:effectLst>
                <a:uLnTx/>
                <a:uFillTx/>
                <a:latin typeface="Times New Roman"/>
                <a:ea typeface="宋体" pitchFamily="2" charset="-122"/>
                <a:cs typeface="+mn-cs"/>
              </a:rPr>
              <a:t>查询</a:t>
            </a:r>
            <a:endParaRPr kumimoji="0" lang="en-US" sz="2800" b="1" i="0" u="none" strike="noStrike" kern="1200" cap="none" spc="0" normalizeH="0" baseline="0" noProof="0" dirty="0">
              <a:ln/>
              <a:pattFill prst="dkUpDiag">
                <a:fgClr>
                  <a:srgbClr val="FFFFFF">
                    <a:lumMod val="50000"/>
                  </a:srgbClr>
                </a:fgClr>
                <a:bgClr>
                  <a:srgbClr val="292929">
                    <a:lumMod val="75000"/>
                    <a:lumOff val="25000"/>
                  </a:srgbClr>
                </a:bgClr>
              </a:pattFill>
              <a:effectLst>
                <a:outerShdw blurRad="38100" dist="19050" dir="2700000" algn="tl" rotWithShape="0">
                  <a:srgbClr val="292929">
                    <a:lumMod val="50000"/>
                    <a:alpha val="40000"/>
                  </a:srgbClr>
                </a:outerShdw>
              </a:effectLst>
              <a:uLnTx/>
              <a:uFillTx/>
              <a:latin typeface="Times New Roman"/>
              <a:ea typeface="宋体" pitchFamily="2" charset="-122"/>
              <a:cs typeface="+mn-cs"/>
            </a:endParaRPr>
          </a:p>
        </p:txBody>
      </p:sp>
      <p:sp>
        <p:nvSpPr>
          <p:cNvPr id="17" name="Rounded Rectangle 48">
            <a:extLst>
              <a:ext uri="{FF2B5EF4-FFF2-40B4-BE49-F238E27FC236}">
                <a16:creationId xmlns:a16="http://schemas.microsoft.com/office/drawing/2014/main" xmlns="" id="{60C10A13-A53A-BB41-9957-DDCE36A5CD57}"/>
              </a:ext>
            </a:extLst>
          </p:cNvPr>
          <p:cNvSpPr/>
          <p:nvPr/>
        </p:nvSpPr>
        <p:spPr bwMode="auto">
          <a:xfrm>
            <a:off x="397621" y="1073869"/>
            <a:ext cx="3550717" cy="5127751"/>
          </a:xfrm>
          <a:prstGeom prst="roundRect">
            <a:avLst>
              <a:gd name="adj" fmla="val 6459"/>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b"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pattFill prst="dkUpDiag">
                  <a:fgClr>
                    <a:srgbClr val="FFFFFF">
                      <a:lumMod val="50000"/>
                    </a:srgbClr>
                  </a:fgClr>
                  <a:bgClr>
                    <a:srgbClr val="292929">
                      <a:lumMod val="75000"/>
                      <a:lumOff val="25000"/>
                    </a:srgbClr>
                  </a:bgClr>
                </a:pattFill>
                <a:effectLst>
                  <a:outerShdw blurRad="38100" dist="19050" dir="2700000" algn="tl" rotWithShape="0">
                    <a:srgbClr val="292929">
                      <a:lumMod val="50000"/>
                      <a:alpha val="40000"/>
                    </a:srgbClr>
                  </a:outerShdw>
                </a:effectLst>
                <a:uLnTx/>
                <a:uFillTx/>
                <a:latin typeface="Times New Roman"/>
                <a:ea typeface="宋体" pitchFamily="2" charset="-122"/>
                <a:cs typeface="+mn-cs"/>
              </a:rPr>
              <a:t>编码</a:t>
            </a:r>
            <a:endParaRPr kumimoji="0" lang="en-US" sz="28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nvGrpSpPr>
          <p:cNvPr id="3" name="组合 2"/>
          <p:cNvGrpSpPr/>
          <p:nvPr/>
        </p:nvGrpSpPr>
        <p:grpSpPr>
          <a:xfrm>
            <a:off x="566952" y="1207431"/>
            <a:ext cx="3124219" cy="4733837"/>
            <a:chOff x="5435730" y="986570"/>
            <a:chExt cx="3124219" cy="4733837"/>
          </a:xfrm>
        </p:grpSpPr>
        <p:sp>
          <p:nvSpPr>
            <p:cNvPr id="21" name="Rectangle 60">
              <a:extLst>
                <a:ext uri="{FF2B5EF4-FFF2-40B4-BE49-F238E27FC236}">
                  <a16:creationId xmlns:a16="http://schemas.microsoft.com/office/drawing/2014/main" xmlns="" id="{EB9ECC2D-FFA1-F34D-AB29-A753952E5C03}"/>
                </a:ext>
              </a:extLst>
            </p:cNvPr>
            <p:cNvSpPr/>
            <p:nvPr/>
          </p:nvSpPr>
          <p:spPr bwMode="auto">
            <a:xfrm>
              <a:off x="5435730" y="986570"/>
              <a:ext cx="1187246" cy="656165"/>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代码</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nvGrpSpPr>
            <p:cNvPr id="22" name="Group 61">
              <a:extLst>
                <a:ext uri="{FF2B5EF4-FFF2-40B4-BE49-F238E27FC236}">
                  <a16:creationId xmlns:a16="http://schemas.microsoft.com/office/drawing/2014/main" xmlns="" id="{B5B48CF5-39D5-0545-84E2-169E982857D7}"/>
                </a:ext>
              </a:extLst>
            </p:cNvPr>
            <p:cNvGrpSpPr/>
            <p:nvPr/>
          </p:nvGrpSpPr>
          <p:grpSpPr>
            <a:xfrm>
              <a:off x="5510391" y="1372620"/>
              <a:ext cx="2731803" cy="1629714"/>
              <a:chOff x="5322382" y="1561654"/>
              <a:chExt cx="2841104" cy="1715108"/>
            </a:xfrm>
          </p:grpSpPr>
          <p:grpSp>
            <p:nvGrpSpPr>
              <p:cNvPr id="38" name="Group 62">
                <a:extLst>
                  <a:ext uri="{FF2B5EF4-FFF2-40B4-BE49-F238E27FC236}">
                    <a16:creationId xmlns:a16="http://schemas.microsoft.com/office/drawing/2014/main" xmlns="" id="{6BC349EF-86B4-C545-A0E7-8774553342F3}"/>
                  </a:ext>
                </a:extLst>
              </p:cNvPr>
              <p:cNvGrpSpPr/>
              <p:nvPr/>
            </p:nvGrpSpPr>
            <p:grpSpPr>
              <a:xfrm>
                <a:off x="5322382" y="2428400"/>
                <a:ext cx="1290573" cy="848362"/>
                <a:chOff x="5054624" y="3024305"/>
                <a:chExt cx="1629177" cy="1060267"/>
              </a:xfrm>
            </p:grpSpPr>
            <p:sp>
              <p:nvSpPr>
                <p:cNvPr id="42" name="Rectangle 66">
                  <a:extLst>
                    <a:ext uri="{FF2B5EF4-FFF2-40B4-BE49-F238E27FC236}">
                      <a16:creationId xmlns:a16="http://schemas.microsoft.com/office/drawing/2014/main" xmlns="" id="{EF6114E7-C39E-C04F-B41F-F7E5AB0188F3}"/>
                    </a:ext>
                  </a:extLst>
                </p:cNvPr>
                <p:cNvSpPr/>
                <p:nvPr/>
              </p:nvSpPr>
              <p:spPr bwMode="auto">
                <a:xfrm>
                  <a:off x="5054624" y="3024305"/>
                  <a:ext cx="1476777" cy="90786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43" name="Rectangle 67">
                  <a:extLst>
                    <a:ext uri="{FF2B5EF4-FFF2-40B4-BE49-F238E27FC236}">
                      <a16:creationId xmlns:a16="http://schemas.microsoft.com/office/drawing/2014/main" xmlns="" id="{3722FCD7-305E-8045-8C5A-32ADF76EC61B}"/>
                    </a:ext>
                  </a:extLst>
                </p:cNvPr>
                <p:cNvSpPr/>
                <p:nvPr/>
              </p:nvSpPr>
              <p:spPr bwMode="auto">
                <a:xfrm>
                  <a:off x="5207024" y="3176705"/>
                  <a:ext cx="1476777" cy="90786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路径</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sp>
            <p:nvSpPr>
              <p:cNvPr id="39" name="Curved Down Arrow 63">
                <a:extLst>
                  <a:ext uri="{FF2B5EF4-FFF2-40B4-BE49-F238E27FC236}">
                    <a16:creationId xmlns:a16="http://schemas.microsoft.com/office/drawing/2014/main" xmlns="" id="{D39F5EDE-E447-4047-BFDA-DC28F8004DBB}"/>
                  </a:ext>
                </a:extLst>
              </p:cNvPr>
              <p:cNvSpPr/>
              <p:nvPr/>
            </p:nvSpPr>
            <p:spPr bwMode="auto">
              <a:xfrm rot="5400000">
                <a:off x="6358476" y="1872387"/>
                <a:ext cx="1132461" cy="510995"/>
              </a:xfrm>
              <a:prstGeom prst="curvedDownArrow">
                <a:avLst>
                  <a:gd name="adj1" fmla="val 14048"/>
                  <a:gd name="adj2" fmla="val 26210"/>
                  <a:gd name="adj3" fmla="val 22219"/>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vert270"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41" name="TextBox 65">
                <a:extLst>
                  <a:ext uri="{FF2B5EF4-FFF2-40B4-BE49-F238E27FC236}">
                    <a16:creationId xmlns:a16="http://schemas.microsoft.com/office/drawing/2014/main" xmlns="" id="{0DF674CD-F973-9548-8817-CEFCB9913076}"/>
                  </a:ext>
                </a:extLst>
              </p:cNvPr>
              <p:cNvSpPr txBox="1"/>
              <p:nvPr/>
            </p:nvSpPr>
            <p:spPr>
              <a:xfrm>
                <a:off x="5684311" y="1927166"/>
                <a:ext cx="2479175" cy="42107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292929"/>
                    </a:solidFill>
                    <a:effectLst/>
                    <a:uLnTx/>
                    <a:uFillTx/>
                    <a:latin typeface="Times New Roman"/>
                    <a:ea typeface="宋体"/>
                    <a:cs typeface="+mn-cs"/>
                  </a:rPr>
                  <a:t>【1】CFG</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a:cs typeface="+mn-cs"/>
                  </a:rPr>
                  <a:t>提取</a:t>
                </a:r>
                <a:r>
                  <a:rPr kumimoji="0" lang="zh-CN" altLang="en-US" sz="2000" b="0" i="0" u="none" strike="noStrike" kern="1200" cap="none" spc="0" normalizeH="0" baseline="0" noProof="0" dirty="0">
                    <a:ln>
                      <a:noFill/>
                    </a:ln>
                    <a:solidFill>
                      <a:srgbClr val="292929"/>
                    </a:solidFill>
                    <a:effectLst/>
                    <a:uLnTx/>
                    <a:uFillTx/>
                    <a:latin typeface="Times New Roman"/>
                    <a:ea typeface="宋体"/>
                    <a:cs typeface="+mn-cs"/>
                  </a:rPr>
                  <a:t>路径</a:t>
                </a:r>
                <a:endParaRPr kumimoji="0" lang="en-US" sz="2000" b="0" i="0" u="none" strike="noStrike" kern="1200" cap="none" spc="0" normalizeH="0" baseline="0" noProof="0" dirty="0">
                  <a:ln>
                    <a:noFill/>
                  </a:ln>
                  <a:solidFill>
                    <a:srgbClr val="292929"/>
                  </a:solidFill>
                  <a:effectLst/>
                  <a:uLnTx/>
                  <a:uFillTx/>
                  <a:latin typeface="Times New Roman"/>
                  <a:ea typeface="宋体"/>
                  <a:cs typeface="+mn-cs"/>
                </a:endParaRPr>
              </a:p>
            </p:txBody>
          </p:sp>
        </p:grpSp>
        <p:grpSp>
          <p:nvGrpSpPr>
            <p:cNvPr id="23" name="Group 68">
              <a:extLst>
                <a:ext uri="{FF2B5EF4-FFF2-40B4-BE49-F238E27FC236}">
                  <a16:creationId xmlns:a16="http://schemas.microsoft.com/office/drawing/2014/main" xmlns="" id="{C12DD761-6C40-FE43-AFFA-F33F8B527BA1}"/>
                </a:ext>
              </a:extLst>
            </p:cNvPr>
            <p:cNvGrpSpPr/>
            <p:nvPr/>
          </p:nvGrpSpPr>
          <p:grpSpPr>
            <a:xfrm>
              <a:off x="5517425" y="2814750"/>
              <a:ext cx="1998799" cy="1707983"/>
              <a:chOff x="5322382" y="2999682"/>
              <a:chExt cx="2078773" cy="1797479"/>
            </a:xfrm>
          </p:grpSpPr>
          <p:grpSp>
            <p:nvGrpSpPr>
              <p:cNvPr id="32" name="Group 69">
                <a:extLst>
                  <a:ext uri="{FF2B5EF4-FFF2-40B4-BE49-F238E27FC236}">
                    <a16:creationId xmlns:a16="http://schemas.microsoft.com/office/drawing/2014/main" xmlns="" id="{638D167F-4542-5045-B4F8-652BAED4B75B}"/>
                  </a:ext>
                </a:extLst>
              </p:cNvPr>
              <p:cNvGrpSpPr/>
              <p:nvPr/>
            </p:nvGrpSpPr>
            <p:grpSpPr>
              <a:xfrm>
                <a:off x="5322382" y="3758159"/>
                <a:ext cx="1290574" cy="1039002"/>
                <a:chOff x="5054624" y="3024305"/>
                <a:chExt cx="1629177" cy="1060267"/>
              </a:xfrm>
            </p:grpSpPr>
            <p:sp>
              <p:nvSpPr>
                <p:cNvPr id="36" name="Rectangle 73">
                  <a:extLst>
                    <a:ext uri="{FF2B5EF4-FFF2-40B4-BE49-F238E27FC236}">
                      <a16:creationId xmlns:a16="http://schemas.microsoft.com/office/drawing/2014/main" xmlns="" id="{5B5DDD94-2951-BA47-BFCC-5AC919D22B9A}"/>
                    </a:ext>
                  </a:extLst>
                </p:cNvPr>
                <p:cNvSpPr/>
                <p:nvPr/>
              </p:nvSpPr>
              <p:spPr bwMode="auto">
                <a:xfrm>
                  <a:off x="5054624" y="3024305"/>
                  <a:ext cx="1476777" cy="90786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37" name="Rectangle 74">
                  <a:extLst>
                    <a:ext uri="{FF2B5EF4-FFF2-40B4-BE49-F238E27FC236}">
                      <a16:creationId xmlns:a16="http://schemas.microsoft.com/office/drawing/2014/main" xmlns="" id="{370D7670-2F6C-A841-AA84-DDF4D84BA171}"/>
                    </a:ext>
                  </a:extLst>
                </p:cNvPr>
                <p:cNvSpPr/>
                <p:nvPr/>
              </p:nvSpPr>
              <p:spPr bwMode="auto">
                <a:xfrm>
                  <a:off x="5207024" y="3176705"/>
                  <a:ext cx="1476777" cy="90786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路径约束</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sp>
            <p:nvSpPr>
              <p:cNvPr id="33" name="Curved Down Arrow 70">
                <a:extLst>
                  <a:ext uri="{FF2B5EF4-FFF2-40B4-BE49-F238E27FC236}">
                    <a16:creationId xmlns:a16="http://schemas.microsoft.com/office/drawing/2014/main" xmlns="" id="{BAA3175C-5E7D-5745-9A11-3A3C8F175512}"/>
                  </a:ext>
                </a:extLst>
              </p:cNvPr>
              <p:cNvSpPr/>
              <p:nvPr/>
            </p:nvSpPr>
            <p:spPr bwMode="auto">
              <a:xfrm rot="5400000">
                <a:off x="6359140" y="3310415"/>
                <a:ext cx="1132461" cy="510995"/>
              </a:xfrm>
              <a:prstGeom prst="curvedDownArrow">
                <a:avLst>
                  <a:gd name="adj1" fmla="val 14048"/>
                  <a:gd name="adj2" fmla="val 26210"/>
                  <a:gd name="adj3" fmla="val 22219"/>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vert270"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35" name="TextBox 72">
                <a:extLst>
                  <a:ext uri="{FF2B5EF4-FFF2-40B4-BE49-F238E27FC236}">
                    <a16:creationId xmlns:a16="http://schemas.microsoft.com/office/drawing/2014/main" xmlns="" id="{F403CDD4-CD16-2C4D-837E-5944CB6D1725}"/>
                  </a:ext>
                </a:extLst>
              </p:cNvPr>
              <p:cNvSpPr txBox="1"/>
              <p:nvPr/>
            </p:nvSpPr>
            <p:spPr>
              <a:xfrm>
                <a:off x="5734709" y="3302812"/>
                <a:ext cx="1666446" cy="42107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292929"/>
                    </a:solidFill>
                    <a:effectLst/>
                    <a:uLnTx/>
                    <a:uFillTx/>
                    <a:latin typeface="Times New Roman"/>
                    <a:ea typeface="宋体"/>
                    <a:cs typeface="+mn-cs"/>
                  </a:rPr>
                  <a:t>【2】</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a:cs typeface="+mn-cs"/>
                  </a:rPr>
                  <a:t>编码</a:t>
                </a:r>
                <a:endParaRPr kumimoji="0" lang="en-US" sz="2000" b="0" i="0" u="none" strike="noStrike" kern="1200" cap="none" spc="0" normalizeH="0" baseline="0" noProof="0" dirty="0">
                  <a:ln>
                    <a:noFill/>
                  </a:ln>
                  <a:solidFill>
                    <a:srgbClr val="292929"/>
                  </a:solidFill>
                  <a:effectLst/>
                  <a:uLnTx/>
                  <a:uFillTx/>
                  <a:latin typeface="Times New Roman"/>
                  <a:ea typeface="宋体"/>
                  <a:cs typeface="+mn-cs"/>
                </a:endParaRPr>
              </a:p>
            </p:txBody>
          </p:sp>
        </p:grpSp>
        <p:grpSp>
          <p:nvGrpSpPr>
            <p:cNvPr id="24" name="Group 75">
              <a:extLst>
                <a:ext uri="{FF2B5EF4-FFF2-40B4-BE49-F238E27FC236}">
                  <a16:creationId xmlns:a16="http://schemas.microsoft.com/office/drawing/2014/main" xmlns="" id="{F50A576B-3B68-414A-AE2C-DF6EB58154AB}"/>
                </a:ext>
              </a:extLst>
            </p:cNvPr>
            <p:cNvGrpSpPr/>
            <p:nvPr/>
          </p:nvGrpSpPr>
          <p:grpSpPr>
            <a:xfrm>
              <a:off x="5514463" y="4301140"/>
              <a:ext cx="3045486" cy="1419267"/>
              <a:chOff x="5322382" y="4491576"/>
              <a:chExt cx="3167339" cy="1493634"/>
            </a:xfrm>
          </p:grpSpPr>
          <p:sp>
            <p:nvSpPr>
              <p:cNvPr id="28" name="Can 76">
                <a:extLst>
                  <a:ext uri="{FF2B5EF4-FFF2-40B4-BE49-F238E27FC236}">
                    <a16:creationId xmlns:a16="http://schemas.microsoft.com/office/drawing/2014/main" xmlns="" id="{3F606697-7515-324A-B20C-F3B4F2C133FA}"/>
                  </a:ext>
                </a:extLst>
              </p:cNvPr>
              <p:cNvSpPr/>
              <p:nvPr/>
            </p:nvSpPr>
            <p:spPr bwMode="auto">
              <a:xfrm>
                <a:off x="5322382" y="5417533"/>
                <a:ext cx="1290574" cy="567677"/>
              </a:xfrm>
              <a:prstGeom prst="can">
                <a:avLst>
                  <a:gd name="adj" fmla="val 17383"/>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smtClean="0">
                    <a:ln>
                      <a:noFill/>
                    </a:ln>
                    <a:solidFill>
                      <a:srgbClr val="292929"/>
                    </a:solidFill>
                    <a:effectLst/>
                    <a:uLnTx/>
                    <a:uFillTx/>
                    <a:latin typeface="Times New Roman"/>
                    <a:ea typeface="宋体" pitchFamily="2" charset="-122"/>
                    <a:cs typeface="+mn-cs"/>
                  </a:rPr>
                  <a:t>约束库</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29" name="Curved Down Arrow 77">
                <a:extLst>
                  <a:ext uri="{FF2B5EF4-FFF2-40B4-BE49-F238E27FC236}">
                    <a16:creationId xmlns:a16="http://schemas.microsoft.com/office/drawing/2014/main" xmlns="" id="{DD2122EA-D616-8A44-8047-7B9FE2B3349F}"/>
                  </a:ext>
                </a:extLst>
              </p:cNvPr>
              <p:cNvSpPr/>
              <p:nvPr/>
            </p:nvSpPr>
            <p:spPr bwMode="auto">
              <a:xfrm rot="5400000">
                <a:off x="6347645" y="4802309"/>
                <a:ext cx="1132461" cy="510995"/>
              </a:xfrm>
              <a:prstGeom prst="curvedDownArrow">
                <a:avLst>
                  <a:gd name="adj1" fmla="val 14048"/>
                  <a:gd name="adj2" fmla="val 26210"/>
                  <a:gd name="adj3" fmla="val 22219"/>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shade val="50000"/>
                </a:schemeClr>
              </a:lnRef>
              <a:fillRef idx="1">
                <a:schemeClr val="accent5"/>
              </a:fillRef>
              <a:effectRef idx="0">
                <a:schemeClr val="accent5"/>
              </a:effectRef>
              <a:fontRef idx="minor">
                <a:schemeClr val="lt1"/>
              </a:fontRef>
            </p:style>
            <p:txBody>
              <a:bodyPr vert="vert270"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30" name="Snip Single Corner Rectangle 78">
                <a:extLst>
                  <a:ext uri="{FF2B5EF4-FFF2-40B4-BE49-F238E27FC236}">
                    <a16:creationId xmlns:a16="http://schemas.microsoft.com/office/drawing/2014/main" xmlns="" id="{88A1A60E-25B0-BF46-914B-CF6629A82917}"/>
                  </a:ext>
                </a:extLst>
              </p:cNvPr>
              <p:cNvSpPr/>
              <p:nvPr/>
            </p:nvSpPr>
            <p:spPr bwMode="auto">
              <a:xfrm>
                <a:off x="7439397" y="4496316"/>
                <a:ext cx="1050324" cy="1023904"/>
              </a:xfrm>
              <a:prstGeom prst="snip1Rect">
                <a:avLst>
                  <a:gd name="adj" fmla="val 2752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rPr>
                  <a:t>SMT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求解器</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31" name="TextBox 79">
                <a:extLst>
                  <a:ext uri="{FF2B5EF4-FFF2-40B4-BE49-F238E27FC236}">
                    <a16:creationId xmlns:a16="http://schemas.microsoft.com/office/drawing/2014/main" xmlns="" id="{A4E12618-145E-A343-9304-B195067403F5}"/>
                  </a:ext>
                </a:extLst>
              </p:cNvPr>
              <p:cNvSpPr txBox="1"/>
              <p:nvPr/>
            </p:nvSpPr>
            <p:spPr>
              <a:xfrm>
                <a:off x="6006523" y="4823243"/>
                <a:ext cx="1430938" cy="42107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292929"/>
                    </a:solidFill>
                    <a:effectLst/>
                    <a:uLnTx/>
                    <a:uFillTx/>
                    <a:latin typeface="Times New Roman"/>
                    <a:ea typeface="宋体"/>
                    <a:cs typeface="+mn-cs"/>
                  </a:rPr>
                  <a:t>【3】</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a:cs typeface="+mn-cs"/>
                  </a:rPr>
                  <a:t>筛选</a:t>
                </a:r>
                <a:endParaRPr kumimoji="0" lang="en-US" sz="2000" b="0" i="0" u="none" strike="noStrike" kern="1200" cap="none" spc="0" normalizeH="0" baseline="0" noProof="0" dirty="0">
                  <a:ln>
                    <a:noFill/>
                  </a:ln>
                  <a:solidFill>
                    <a:srgbClr val="292929"/>
                  </a:solidFill>
                  <a:effectLst/>
                  <a:uLnTx/>
                  <a:uFillTx/>
                  <a:latin typeface="Times New Roman"/>
                  <a:ea typeface="宋体"/>
                  <a:cs typeface="+mn-cs"/>
                </a:endParaRPr>
              </a:p>
            </p:txBody>
          </p:sp>
        </p:grpSp>
      </p:grpSp>
      <p:grpSp>
        <p:nvGrpSpPr>
          <p:cNvPr id="6" name="组合 5"/>
          <p:cNvGrpSpPr/>
          <p:nvPr/>
        </p:nvGrpSpPr>
        <p:grpSpPr>
          <a:xfrm>
            <a:off x="4294744" y="1484800"/>
            <a:ext cx="4491068" cy="3959544"/>
            <a:chOff x="4294744" y="1484800"/>
            <a:chExt cx="4491068" cy="3959544"/>
          </a:xfrm>
        </p:grpSpPr>
        <p:grpSp>
          <p:nvGrpSpPr>
            <p:cNvPr id="16" name="Group 44">
              <a:extLst>
                <a:ext uri="{FF2B5EF4-FFF2-40B4-BE49-F238E27FC236}">
                  <a16:creationId xmlns:a16="http://schemas.microsoft.com/office/drawing/2014/main" xmlns="" id="{817ACFDD-C726-D040-83F4-9495F641BC40}"/>
                </a:ext>
              </a:extLst>
            </p:cNvPr>
            <p:cNvGrpSpPr/>
            <p:nvPr/>
          </p:nvGrpSpPr>
          <p:grpSpPr>
            <a:xfrm>
              <a:off x="4790777" y="1484800"/>
              <a:ext cx="3782324" cy="3680267"/>
              <a:chOff x="737330" y="1475719"/>
              <a:chExt cx="3933658" cy="3873107"/>
            </a:xfrm>
          </p:grpSpPr>
          <p:sp>
            <p:nvSpPr>
              <p:cNvPr id="52" name="Circular Arrow 45">
                <a:extLst>
                  <a:ext uri="{FF2B5EF4-FFF2-40B4-BE49-F238E27FC236}">
                    <a16:creationId xmlns:a16="http://schemas.microsoft.com/office/drawing/2014/main" xmlns="" id="{E74C01F4-9634-EE4D-8B65-3213A75333D9}"/>
                  </a:ext>
                </a:extLst>
              </p:cNvPr>
              <p:cNvSpPr/>
              <p:nvPr/>
            </p:nvSpPr>
            <p:spPr>
              <a:xfrm rot="17422988">
                <a:off x="767605" y="1445444"/>
                <a:ext cx="3873107" cy="3933658"/>
              </a:xfrm>
              <a:prstGeom prst="circularArrow">
                <a:avLst>
                  <a:gd name="adj1" fmla="val 5689"/>
                  <a:gd name="adj2" fmla="val 663377"/>
                  <a:gd name="adj3" fmla="val 12471172"/>
                  <a:gd name="adj4" fmla="val 18042282"/>
                  <a:gd name="adj5" fmla="val 5908"/>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92929">
                      <a:hueOff val="0"/>
                      <a:satOff val="0"/>
                      <a:lumOff val="0"/>
                      <a:alphaOff val="0"/>
                    </a:srgbClr>
                  </a:solidFill>
                  <a:effectLst/>
                  <a:uLnTx/>
                  <a:uFillTx/>
                  <a:latin typeface="Times New Roman"/>
                  <a:ea typeface="宋体"/>
                  <a:cs typeface="+mn-cs"/>
                </a:endParaRPr>
              </a:p>
            </p:txBody>
          </p:sp>
          <p:sp>
            <p:nvSpPr>
              <p:cNvPr id="53" name="Can 46">
                <a:extLst>
                  <a:ext uri="{FF2B5EF4-FFF2-40B4-BE49-F238E27FC236}">
                    <a16:creationId xmlns:a16="http://schemas.microsoft.com/office/drawing/2014/main" xmlns="" id="{64E358BC-487D-1945-8E92-D8AAA34F3A6C}"/>
                  </a:ext>
                </a:extLst>
              </p:cNvPr>
              <p:cNvSpPr/>
              <p:nvPr/>
            </p:nvSpPr>
            <p:spPr bwMode="auto">
              <a:xfrm>
                <a:off x="2873099" y="1573671"/>
                <a:ext cx="1290574" cy="567677"/>
              </a:xfrm>
              <a:prstGeom prst="can">
                <a:avLst>
                  <a:gd name="adj" fmla="val 17383"/>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约束库</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54" name="TextBox 47">
                <a:extLst>
                  <a:ext uri="{FF2B5EF4-FFF2-40B4-BE49-F238E27FC236}">
                    <a16:creationId xmlns:a16="http://schemas.microsoft.com/office/drawing/2014/main" xmlns="" id="{8ED51BA8-1F6A-F64E-9A77-9E78636EA40A}"/>
                  </a:ext>
                </a:extLst>
              </p:cNvPr>
              <p:cNvSpPr txBox="1"/>
              <p:nvPr/>
            </p:nvSpPr>
            <p:spPr>
              <a:xfrm>
                <a:off x="2108542" y="2156325"/>
                <a:ext cx="1915942" cy="4210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292929"/>
                    </a:solidFill>
                    <a:effectLst/>
                    <a:uLnTx/>
                    <a:uFillTx/>
                    <a:latin typeface="Times New Roman"/>
                    <a:ea typeface="宋体"/>
                    <a:cs typeface="+mn-cs"/>
                  </a:rPr>
                  <a:t>【1】</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a:cs typeface="+mn-cs"/>
                  </a:rPr>
                  <a:t>参数匹配</a:t>
                </a:r>
                <a:endParaRPr kumimoji="0" lang="en-US" sz="2000" b="0" i="0" u="none" strike="noStrike" kern="1200" cap="none" spc="0" normalizeH="0" baseline="0" noProof="0" dirty="0">
                  <a:ln>
                    <a:noFill/>
                  </a:ln>
                  <a:solidFill>
                    <a:srgbClr val="292929"/>
                  </a:solidFill>
                  <a:effectLst/>
                  <a:uLnTx/>
                  <a:uFillTx/>
                  <a:latin typeface="Times New Roman"/>
                  <a:ea typeface="宋体"/>
                  <a:cs typeface="+mn-cs"/>
                </a:endParaRPr>
              </a:p>
            </p:txBody>
          </p:sp>
        </p:grpSp>
        <p:grpSp>
          <p:nvGrpSpPr>
            <p:cNvPr id="18" name="Group 49">
              <a:extLst>
                <a:ext uri="{FF2B5EF4-FFF2-40B4-BE49-F238E27FC236}">
                  <a16:creationId xmlns:a16="http://schemas.microsoft.com/office/drawing/2014/main" xmlns="" id="{639A8501-0307-E64D-8246-36D081C49FCD}"/>
                </a:ext>
              </a:extLst>
            </p:cNvPr>
            <p:cNvGrpSpPr/>
            <p:nvPr/>
          </p:nvGrpSpPr>
          <p:grpSpPr>
            <a:xfrm>
              <a:off x="4294744" y="1577290"/>
              <a:ext cx="1734375" cy="1122612"/>
              <a:chOff x="2518328" y="2171226"/>
              <a:chExt cx="1629177" cy="1060268"/>
            </a:xfrm>
          </p:grpSpPr>
          <p:sp>
            <p:nvSpPr>
              <p:cNvPr id="50" name="Oval 50">
                <a:extLst>
                  <a:ext uri="{FF2B5EF4-FFF2-40B4-BE49-F238E27FC236}">
                    <a16:creationId xmlns:a16="http://schemas.microsoft.com/office/drawing/2014/main" xmlns="" id="{50E945EC-2944-174E-9856-609375F6E848}"/>
                  </a:ext>
                </a:extLst>
              </p:cNvPr>
              <p:cNvSpPr/>
              <p:nvPr/>
            </p:nvSpPr>
            <p:spPr bwMode="auto">
              <a:xfrm>
                <a:off x="2518328" y="2171226"/>
                <a:ext cx="1476777" cy="907868"/>
              </a:xfrm>
              <a:prstGeom prst="ellipse">
                <a:avLst/>
              </a:prstGeom>
              <a:ln>
                <a:solidFill>
                  <a:schemeClr val="accent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51" name="Oval 51">
                <a:extLst>
                  <a:ext uri="{FF2B5EF4-FFF2-40B4-BE49-F238E27FC236}">
                    <a16:creationId xmlns:a16="http://schemas.microsoft.com/office/drawing/2014/main" xmlns="" id="{9D88FF64-5096-8A4C-B9CE-A8E430DA5429}"/>
                  </a:ext>
                </a:extLst>
              </p:cNvPr>
              <p:cNvSpPr/>
              <p:nvPr/>
            </p:nvSpPr>
            <p:spPr bwMode="auto">
              <a:xfrm>
                <a:off x="2670728" y="2323626"/>
                <a:ext cx="1476777" cy="907868"/>
              </a:xfrm>
              <a:prstGeom prst="ellipse">
                <a:avLst/>
              </a:prstGeom>
              <a:ln>
                <a:solidFill>
                  <a:schemeClr val="accent1"/>
                </a:solid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I/O</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实例</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grpSp>
          <p:nvGrpSpPr>
            <p:cNvPr id="19" name="Group 52">
              <a:extLst>
                <a:ext uri="{FF2B5EF4-FFF2-40B4-BE49-F238E27FC236}">
                  <a16:creationId xmlns:a16="http://schemas.microsoft.com/office/drawing/2014/main" xmlns="" id="{1EA7E4F4-3E60-024C-A196-52618DD969F3}"/>
                </a:ext>
              </a:extLst>
            </p:cNvPr>
            <p:cNvGrpSpPr/>
            <p:nvPr/>
          </p:nvGrpSpPr>
          <p:grpSpPr>
            <a:xfrm>
              <a:off x="6174738" y="4437045"/>
              <a:ext cx="2529358" cy="1007299"/>
              <a:chOff x="2178299" y="4568022"/>
              <a:chExt cx="2630560" cy="1060080"/>
            </a:xfrm>
          </p:grpSpPr>
          <p:sp>
            <p:nvSpPr>
              <p:cNvPr id="48" name="Snip Single Corner Rectangle 53">
                <a:extLst>
                  <a:ext uri="{FF2B5EF4-FFF2-40B4-BE49-F238E27FC236}">
                    <a16:creationId xmlns:a16="http://schemas.microsoft.com/office/drawing/2014/main" xmlns="" id="{C4873569-9DB6-2B48-99FB-2328F566A5A7}"/>
                  </a:ext>
                </a:extLst>
              </p:cNvPr>
              <p:cNvSpPr/>
              <p:nvPr/>
            </p:nvSpPr>
            <p:spPr bwMode="auto">
              <a:xfrm>
                <a:off x="2178299" y="4604198"/>
                <a:ext cx="1050324" cy="1023904"/>
              </a:xfrm>
              <a:prstGeom prst="snip1Rect">
                <a:avLst>
                  <a:gd name="adj" fmla="val 2752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rPr>
                  <a:t>SMT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求解器</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49" name="TextBox 54">
                <a:extLst>
                  <a:ext uri="{FF2B5EF4-FFF2-40B4-BE49-F238E27FC236}">
                    <a16:creationId xmlns:a16="http://schemas.microsoft.com/office/drawing/2014/main" xmlns="" id="{86D17CC6-6C87-F04C-A4C3-ED76115219A8}"/>
                  </a:ext>
                </a:extLst>
              </p:cNvPr>
              <p:cNvSpPr txBox="1"/>
              <p:nvPr/>
            </p:nvSpPr>
            <p:spPr>
              <a:xfrm>
                <a:off x="3274159" y="4568022"/>
                <a:ext cx="1534700" cy="4210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292929"/>
                    </a:solidFill>
                    <a:effectLst/>
                    <a:uLnTx/>
                    <a:uFillTx/>
                    <a:latin typeface="Times New Roman"/>
                    <a:ea typeface="宋体"/>
                    <a:cs typeface="+mn-cs"/>
                  </a:rPr>
                  <a:t>【2】</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a:cs typeface="+mn-cs"/>
                  </a:rPr>
                  <a:t>求解</a:t>
                </a:r>
                <a:endParaRPr kumimoji="0" lang="en-US" sz="2000" b="0" i="0" u="none" strike="noStrike" kern="1200" cap="none" spc="0" normalizeH="0" baseline="0" noProof="0" dirty="0">
                  <a:ln>
                    <a:noFill/>
                  </a:ln>
                  <a:solidFill>
                    <a:srgbClr val="292929"/>
                  </a:solidFill>
                  <a:effectLst/>
                  <a:uLnTx/>
                  <a:uFillTx/>
                  <a:latin typeface="Times New Roman"/>
                  <a:ea typeface="宋体"/>
                  <a:cs typeface="+mn-cs"/>
                </a:endParaRPr>
              </a:p>
            </p:txBody>
          </p:sp>
        </p:grpSp>
        <p:grpSp>
          <p:nvGrpSpPr>
            <p:cNvPr id="20" name="Group 55">
              <a:extLst>
                <a:ext uri="{FF2B5EF4-FFF2-40B4-BE49-F238E27FC236}">
                  <a16:creationId xmlns:a16="http://schemas.microsoft.com/office/drawing/2014/main" xmlns="" id="{C7D83D2E-7EB2-794E-8068-879483E090F7}"/>
                </a:ext>
              </a:extLst>
            </p:cNvPr>
            <p:cNvGrpSpPr/>
            <p:nvPr/>
          </p:nvGrpSpPr>
          <p:grpSpPr>
            <a:xfrm>
              <a:off x="4407309" y="3323648"/>
              <a:ext cx="1621808" cy="1573281"/>
              <a:chOff x="447180" y="3426013"/>
              <a:chExt cx="1686699" cy="1655719"/>
            </a:xfrm>
          </p:grpSpPr>
          <p:sp>
            <p:nvSpPr>
              <p:cNvPr id="44" name="TextBox 56">
                <a:extLst>
                  <a:ext uri="{FF2B5EF4-FFF2-40B4-BE49-F238E27FC236}">
                    <a16:creationId xmlns:a16="http://schemas.microsoft.com/office/drawing/2014/main" xmlns="" id="{34813339-7BF5-BB4C-AD43-93B869ACB6B1}"/>
                  </a:ext>
                </a:extLst>
              </p:cNvPr>
              <p:cNvSpPr txBox="1"/>
              <p:nvPr/>
            </p:nvSpPr>
            <p:spPr>
              <a:xfrm>
                <a:off x="747149" y="4660657"/>
                <a:ext cx="1386730" cy="4210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292929"/>
                    </a:solidFill>
                    <a:effectLst/>
                    <a:uLnTx/>
                    <a:uFillTx/>
                    <a:latin typeface="Times New Roman"/>
                    <a:ea typeface="宋体"/>
                    <a:cs typeface="+mn-cs"/>
                  </a:rPr>
                  <a:t>【3】</a:t>
                </a:r>
                <a:r>
                  <a:rPr kumimoji="0" lang="zh-CN" altLang="en-US" sz="2000" b="0" i="0" u="none" strike="noStrike" kern="1200" cap="none" spc="0" normalizeH="0" baseline="0" noProof="0" dirty="0" smtClean="0">
                    <a:ln>
                      <a:noFill/>
                    </a:ln>
                    <a:solidFill>
                      <a:srgbClr val="292929"/>
                    </a:solidFill>
                    <a:effectLst/>
                    <a:uLnTx/>
                    <a:uFillTx/>
                    <a:latin typeface="Times New Roman"/>
                    <a:ea typeface="宋体"/>
                    <a:cs typeface="+mn-cs"/>
                  </a:rPr>
                  <a:t>排名</a:t>
                </a:r>
                <a:endParaRPr kumimoji="0" lang="en-US" sz="2000" b="0" i="0" u="none" strike="noStrike" kern="1200" cap="none" spc="0" normalizeH="0" baseline="0" noProof="0" dirty="0">
                  <a:ln>
                    <a:noFill/>
                  </a:ln>
                  <a:solidFill>
                    <a:srgbClr val="292929"/>
                  </a:solidFill>
                  <a:effectLst/>
                  <a:uLnTx/>
                  <a:uFillTx/>
                  <a:latin typeface="Times New Roman"/>
                  <a:ea typeface="宋体"/>
                  <a:cs typeface="+mn-cs"/>
                </a:endParaRPr>
              </a:p>
            </p:txBody>
          </p:sp>
          <p:grpSp>
            <p:nvGrpSpPr>
              <p:cNvPr id="45" name="Group 57">
                <a:extLst>
                  <a:ext uri="{FF2B5EF4-FFF2-40B4-BE49-F238E27FC236}">
                    <a16:creationId xmlns:a16="http://schemas.microsoft.com/office/drawing/2014/main" xmlns="" id="{28BA0E3B-783A-6342-B0BC-D3F338A90DB4}"/>
                  </a:ext>
                </a:extLst>
              </p:cNvPr>
              <p:cNvGrpSpPr/>
              <p:nvPr/>
            </p:nvGrpSpPr>
            <p:grpSpPr>
              <a:xfrm>
                <a:off x="447180" y="3426013"/>
                <a:ext cx="1387149" cy="842947"/>
                <a:chOff x="468208" y="4411161"/>
                <a:chExt cx="1387149" cy="842947"/>
              </a:xfrm>
            </p:grpSpPr>
            <p:sp>
              <p:nvSpPr>
                <p:cNvPr id="46" name="Rectangle 58">
                  <a:extLst>
                    <a:ext uri="{FF2B5EF4-FFF2-40B4-BE49-F238E27FC236}">
                      <a16:creationId xmlns:a16="http://schemas.microsoft.com/office/drawing/2014/main" xmlns="" id="{2BBDD2ED-E388-FA43-AFE1-EFAB7F22C360}"/>
                    </a:ext>
                  </a:extLst>
                </p:cNvPr>
                <p:cNvSpPr/>
                <p:nvPr/>
              </p:nvSpPr>
              <p:spPr bwMode="auto">
                <a:xfrm>
                  <a:off x="468208" y="4411161"/>
                  <a:ext cx="1234749" cy="69054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47" name="Rectangle 59">
                  <a:extLst>
                    <a:ext uri="{FF2B5EF4-FFF2-40B4-BE49-F238E27FC236}">
                      <a16:creationId xmlns:a16="http://schemas.microsoft.com/office/drawing/2014/main" xmlns="" id="{BA8FEB47-09F6-7C4E-B4BE-7EAC46144B45}"/>
                    </a:ext>
                  </a:extLst>
                </p:cNvPr>
                <p:cNvSpPr/>
                <p:nvPr/>
              </p:nvSpPr>
              <p:spPr bwMode="auto">
                <a:xfrm>
                  <a:off x="620608" y="4563561"/>
                  <a:ext cx="1234749" cy="69054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代码</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grpSp>
        <p:grpSp>
          <p:nvGrpSpPr>
            <p:cNvPr id="25" name="Group 80">
              <a:extLst>
                <a:ext uri="{FF2B5EF4-FFF2-40B4-BE49-F238E27FC236}">
                  <a16:creationId xmlns:a16="http://schemas.microsoft.com/office/drawing/2014/main" xmlns="" id="{4E0553C7-CDE3-9941-A009-B66341323653}"/>
                </a:ext>
              </a:extLst>
            </p:cNvPr>
            <p:cNvGrpSpPr/>
            <p:nvPr/>
          </p:nvGrpSpPr>
          <p:grpSpPr>
            <a:xfrm>
              <a:off x="7544889" y="3009275"/>
              <a:ext cx="1240923" cy="987271"/>
              <a:chOff x="5054624" y="3024305"/>
              <a:chExt cx="1629177" cy="1060267"/>
            </a:xfrm>
          </p:grpSpPr>
          <p:sp>
            <p:nvSpPr>
              <p:cNvPr id="26" name="Rectangle 81">
                <a:extLst>
                  <a:ext uri="{FF2B5EF4-FFF2-40B4-BE49-F238E27FC236}">
                    <a16:creationId xmlns:a16="http://schemas.microsoft.com/office/drawing/2014/main" xmlns="" id="{E5F48B9C-3FA7-124F-B156-7D646918BC44}"/>
                  </a:ext>
                </a:extLst>
              </p:cNvPr>
              <p:cNvSpPr/>
              <p:nvPr/>
            </p:nvSpPr>
            <p:spPr bwMode="auto">
              <a:xfrm>
                <a:off x="5054624" y="3024305"/>
                <a:ext cx="1476777" cy="90786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sp>
            <p:nvSpPr>
              <p:cNvPr id="27" name="Rectangle 82">
                <a:extLst>
                  <a:ext uri="{FF2B5EF4-FFF2-40B4-BE49-F238E27FC236}">
                    <a16:creationId xmlns:a16="http://schemas.microsoft.com/office/drawing/2014/main" xmlns="" id="{062810E6-1DC1-EE42-BD2C-68CF9714FDEB}"/>
                  </a:ext>
                </a:extLst>
              </p:cNvPr>
              <p:cNvSpPr/>
              <p:nvPr/>
            </p:nvSpPr>
            <p:spPr bwMode="auto">
              <a:xfrm>
                <a:off x="5207024" y="3176705"/>
                <a:ext cx="1476777" cy="907867"/>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292929"/>
                    </a:solidFill>
                    <a:effectLst/>
                    <a:uLnTx/>
                    <a:uFillTx/>
                    <a:latin typeface="Times New Roman"/>
                    <a:ea typeface="宋体" pitchFamily="2" charset="-122"/>
                    <a:cs typeface="+mn-cs"/>
                  </a:rPr>
                  <a:t>路径约束</a:t>
                </a:r>
                <a:endParaRPr kumimoji="0" lang="en-US" sz="2000" b="0" i="0" u="none" strike="noStrike" kern="1200" cap="none" spc="0" normalizeH="0" baseline="0" noProof="0" dirty="0">
                  <a:ln>
                    <a:noFill/>
                  </a:ln>
                  <a:solidFill>
                    <a:srgbClr val="292929"/>
                  </a:solidFill>
                  <a:effectLst/>
                  <a:uLnTx/>
                  <a:uFillTx/>
                  <a:latin typeface="Times New Roman"/>
                  <a:ea typeface="宋体" pitchFamily="2" charset="-122"/>
                  <a:cs typeface="+mn-cs"/>
                </a:endParaRPr>
              </a:p>
            </p:txBody>
          </p:sp>
        </p:grpSp>
      </p:grpSp>
    </p:spTree>
    <p:extLst>
      <p:ext uri="{BB962C8B-B14F-4D97-AF65-F5344CB8AC3E}">
        <p14:creationId xmlns:p14="http://schemas.microsoft.com/office/powerpoint/2010/main" val="2972720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7A37E-EB9D-6A43-8E2F-17E911C9775C}"/>
              </a:ext>
            </a:extLst>
          </p:cNvPr>
          <p:cNvSpPr>
            <a:spLocks noGrp="1"/>
          </p:cNvSpPr>
          <p:nvPr>
            <p:ph type="title"/>
          </p:nvPr>
        </p:nvSpPr>
        <p:spPr>
          <a:xfrm>
            <a:off x="194554" y="306476"/>
            <a:ext cx="3574814" cy="576262"/>
          </a:xfrm>
        </p:spPr>
        <p:txBody>
          <a:bodyPr/>
          <a:lstStyle/>
          <a:p>
            <a:r>
              <a:rPr lang="en-US" altLang="zh-CN" b="0" dirty="0" smtClean="0">
                <a:latin typeface="+mn-lt"/>
              </a:rPr>
              <a:t>Motivating Example</a:t>
            </a:r>
            <a:endParaRPr lang="en-US" b="0" dirty="0">
              <a:latin typeface="+mn-lt"/>
            </a:endParaRPr>
          </a:p>
        </p:txBody>
      </p:sp>
      <p:sp>
        <p:nvSpPr>
          <p:cNvPr id="5" name="Slide Number Placeholder 4">
            <a:extLst>
              <a:ext uri="{FF2B5EF4-FFF2-40B4-BE49-F238E27FC236}">
                <a16:creationId xmlns:a16="http://schemas.microsoft.com/office/drawing/2014/main" xmlns="" id="{90C99E18-B610-6B40-BB38-2FFCD5303A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grpSp>
        <p:nvGrpSpPr>
          <p:cNvPr id="10" name="Group 10">
            <a:extLst>
              <a:ext uri="{FF2B5EF4-FFF2-40B4-BE49-F238E27FC236}">
                <a16:creationId xmlns:a16="http://schemas.microsoft.com/office/drawing/2014/main" xmlns="" id="{32F9D428-2129-D149-8B91-BAA957DDC572}"/>
              </a:ext>
            </a:extLst>
          </p:cNvPr>
          <p:cNvGrpSpPr/>
          <p:nvPr/>
        </p:nvGrpSpPr>
        <p:grpSpPr>
          <a:xfrm>
            <a:off x="4130513" y="924127"/>
            <a:ext cx="4734688" cy="5800214"/>
            <a:chOff x="4208260" y="883393"/>
            <a:chExt cx="4608615" cy="5706988"/>
          </a:xfrm>
        </p:grpSpPr>
        <p:pic>
          <p:nvPicPr>
            <p:cNvPr id="11" name="Picture 6">
              <a:extLst>
                <a:ext uri="{FF2B5EF4-FFF2-40B4-BE49-F238E27FC236}">
                  <a16:creationId xmlns:a16="http://schemas.microsoft.com/office/drawing/2014/main" xmlns="" id="{B96BDC98-9F13-C04B-88E6-4D4A7E66ECCB}"/>
                </a:ext>
              </a:extLst>
            </p:cNvPr>
            <p:cNvPicPr>
              <a:picLocks noChangeAspect="1"/>
            </p:cNvPicPr>
            <p:nvPr/>
          </p:nvPicPr>
          <p:blipFill rotWithShape="1">
            <a:blip r:embed="rId3"/>
            <a:srcRect t="9986"/>
            <a:stretch/>
          </p:blipFill>
          <p:spPr>
            <a:xfrm>
              <a:off x="4208260" y="883393"/>
              <a:ext cx="4608615" cy="5478388"/>
            </a:xfrm>
            <a:prstGeom prst="rect">
              <a:avLst/>
            </a:prstGeom>
          </p:spPr>
        </p:pic>
        <p:sp>
          <p:nvSpPr>
            <p:cNvPr id="12" name="TextBox 9">
              <a:extLst>
                <a:ext uri="{FF2B5EF4-FFF2-40B4-BE49-F238E27FC236}">
                  <a16:creationId xmlns:a16="http://schemas.microsoft.com/office/drawing/2014/main" xmlns="" id="{16F93A24-C797-1A47-BC85-992D1C138027}"/>
                </a:ext>
              </a:extLst>
            </p:cNvPr>
            <p:cNvSpPr txBox="1"/>
            <p:nvPr/>
          </p:nvSpPr>
          <p:spPr>
            <a:xfrm>
              <a:off x="5583880" y="6067161"/>
              <a:ext cx="92868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92929"/>
                  </a:solidFill>
                  <a:effectLst/>
                  <a:uLnTx/>
                  <a:uFillTx/>
                  <a:latin typeface="Times New Roman"/>
                  <a:ea typeface="宋体"/>
                  <a:cs typeface="+mn-cs"/>
                </a:rPr>
                <a:t>……</a:t>
              </a:r>
            </a:p>
          </p:txBody>
        </p:sp>
      </p:grpSp>
      <p:graphicFrame>
        <p:nvGraphicFramePr>
          <p:cNvPr id="3" name="表格 2"/>
          <p:cNvGraphicFramePr>
            <a:graphicFrameLocks noGrp="1"/>
          </p:cNvGraphicFramePr>
          <p:nvPr>
            <p:extLst>
              <p:ext uri="{D42A27DB-BD31-4B8C-83A1-F6EECF244321}">
                <p14:modId xmlns:p14="http://schemas.microsoft.com/office/powerpoint/2010/main" val="4253206160"/>
              </p:ext>
            </p:extLst>
          </p:nvPr>
        </p:nvGraphicFramePr>
        <p:xfrm>
          <a:off x="498111" y="3999599"/>
          <a:ext cx="2352093" cy="2494280"/>
        </p:xfrm>
        <a:graphic>
          <a:graphicData uri="http://schemas.openxmlformats.org/drawingml/2006/table">
            <a:tbl>
              <a:tblPr firstRow="1" bandRow="1">
                <a:tableStyleId>{2D5ABB26-0587-4C30-8999-92F81FD0307C}</a:tableStyleId>
              </a:tblPr>
              <a:tblGrid>
                <a:gridCol w="698391">
                  <a:extLst>
                    <a:ext uri="{9D8B030D-6E8A-4147-A177-3AD203B41FA5}">
                      <a16:colId xmlns:a16="http://schemas.microsoft.com/office/drawing/2014/main" xmlns="" val="3130104328"/>
                    </a:ext>
                  </a:extLst>
                </a:gridCol>
                <a:gridCol w="933855">
                  <a:extLst>
                    <a:ext uri="{9D8B030D-6E8A-4147-A177-3AD203B41FA5}">
                      <a16:colId xmlns:a16="http://schemas.microsoft.com/office/drawing/2014/main" xmlns="" val="30204054"/>
                    </a:ext>
                  </a:extLst>
                </a:gridCol>
                <a:gridCol w="719847">
                  <a:extLst>
                    <a:ext uri="{9D8B030D-6E8A-4147-A177-3AD203B41FA5}">
                      <a16:colId xmlns:a16="http://schemas.microsoft.com/office/drawing/2014/main" xmlns="" val="3774826100"/>
                    </a:ext>
                  </a:extLst>
                </a:gridCol>
              </a:tblGrid>
              <a:tr h="370840">
                <a:tc>
                  <a:txBody>
                    <a:bodyPr/>
                    <a:lstStyle/>
                    <a:p>
                      <a:pPr algn="ctr"/>
                      <a:r>
                        <a:rPr lang="zh-CN" altLang="en-US" dirty="0" smtClean="0"/>
                        <a:t>编号</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xmlns="" val="172983029"/>
                  </a:ext>
                </a:extLst>
              </a:tr>
              <a:tr h="370840">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39299560"/>
                  </a:ext>
                </a:extLst>
              </a:tr>
              <a:tr h="370840">
                <a:tc>
                  <a:txBody>
                    <a:bodyPr/>
                    <a:lstStyle/>
                    <a:p>
                      <a:pPr algn="ct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12848690"/>
                  </a:ext>
                </a:extLst>
              </a:tr>
              <a:tr h="370840">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33675319"/>
                  </a:ext>
                </a:extLst>
              </a:tr>
              <a:tr h="370840">
                <a:tc>
                  <a:txBody>
                    <a:bodyPr/>
                    <a:lstStyle/>
                    <a:p>
                      <a:pPr algn="ctr"/>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[1,3,2]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11041626"/>
                  </a:ext>
                </a:extLst>
              </a:tr>
              <a:tr h="370840">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[2,3,1,4]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5393628"/>
                  </a:ext>
                </a:extLst>
              </a:tr>
            </a:tbl>
          </a:graphicData>
        </a:graphic>
      </p:graphicFrame>
      <p:sp>
        <p:nvSpPr>
          <p:cNvPr id="14" name="内容占位符 2"/>
          <p:cNvSpPr txBox="1">
            <a:spLocks/>
          </p:cNvSpPr>
          <p:nvPr/>
        </p:nvSpPr>
        <p:spPr bwMode="auto">
          <a:xfrm>
            <a:off x="278524" y="1074670"/>
            <a:ext cx="3490844" cy="217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2800">
                <a:solidFill>
                  <a:schemeClr val="tx1"/>
                </a:solidFill>
                <a:latin typeface="+mn-lt"/>
                <a:ea typeface="+mn-ea"/>
                <a:cs typeface="宋体" charset="0"/>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buClr>
                <a:srgbClr val="CC9900"/>
              </a:buClr>
              <a:defRPr/>
            </a:pPr>
            <a:r>
              <a:rPr lang="zh-CN" altLang="en-US" sz="2000" kern="0" dirty="0" smtClean="0">
                <a:solidFill>
                  <a:srgbClr val="292929"/>
                </a:solidFill>
                <a:latin typeface="Arial"/>
              </a:rPr>
              <a:t>问题：</a:t>
            </a:r>
            <a:endParaRPr lang="en-US" altLang="zh-CN" sz="2000" kern="0" dirty="0" smtClean="0">
              <a:solidFill>
                <a:srgbClr val="292929"/>
              </a:solidFill>
              <a:latin typeface="Arial"/>
            </a:endParaRPr>
          </a:p>
          <a:p>
            <a:pPr marL="0" lvl="0" indent="0">
              <a:buClr>
                <a:srgbClr val="CC9900"/>
              </a:buClr>
              <a:buNone/>
              <a:defRPr/>
            </a:pPr>
            <a:r>
              <a:rPr lang="zh-CN" altLang="en-US" sz="2000" kern="0" dirty="0" smtClean="0">
                <a:solidFill>
                  <a:srgbClr val="292929"/>
                </a:solidFill>
                <a:latin typeface="Arial"/>
              </a:rPr>
              <a:t>找到</a:t>
            </a:r>
            <a:r>
              <a:rPr lang="zh-CN" altLang="en-US" sz="2000" kern="0" dirty="0">
                <a:solidFill>
                  <a:srgbClr val="292929"/>
                </a:solidFill>
                <a:latin typeface="Arial"/>
              </a:rPr>
              <a:t>整型数组中最大元素的下标值</a:t>
            </a:r>
          </a:p>
          <a:p>
            <a:pPr marL="0" lvl="0" indent="0" eaLnBrk="1" fontAlgn="auto" hangingPunct="1">
              <a:spcBef>
                <a:spcPts val="0"/>
              </a:spcBef>
              <a:spcAft>
                <a:spcPts val="0"/>
              </a:spcAft>
              <a:buClrTx/>
              <a:buSzTx/>
              <a:buNone/>
              <a:defRPr/>
            </a:pPr>
            <a:r>
              <a:rPr kumimoji="0" lang="en-US" altLang="zh-CN" sz="1200" dirty="0" smtClean="0">
                <a:solidFill>
                  <a:srgbClr val="292929"/>
                </a:solidFill>
                <a:cs typeface="+mn-cs"/>
              </a:rPr>
              <a:t>https</a:t>
            </a:r>
            <a:r>
              <a:rPr kumimoji="0" lang="en-US" altLang="zh-CN" sz="1200" dirty="0">
                <a:solidFill>
                  <a:srgbClr val="292929"/>
                </a:solidFill>
                <a:cs typeface="+mn-cs"/>
              </a:rPr>
              <a:t>://stackoverflow.com/questions/6605022/java-finding-index-of-maximum-from-slice-of-an-array</a:t>
            </a:r>
          </a:p>
          <a:p>
            <a:pPr marL="0" marR="0" lvl="0" indent="0" algn="l" defTabSz="914400" rtl="0" eaLnBrk="0" fontAlgn="base" latinLnBrk="0" hangingPunct="0">
              <a:lnSpc>
                <a:spcPct val="100000"/>
              </a:lnSpc>
              <a:spcBef>
                <a:spcPct val="20000"/>
              </a:spcBef>
              <a:spcAft>
                <a:spcPct val="0"/>
              </a:spcAft>
              <a:buClr>
                <a:srgbClr val="CC9900"/>
              </a:buClr>
              <a:buSzPct val="70000"/>
              <a:buNone/>
              <a:tabLst/>
              <a:defRPr/>
            </a:pPr>
            <a:endParaRPr lang="en-US" altLang="zh-CN" sz="2000" kern="0" dirty="0">
              <a:solidFill>
                <a:srgbClr val="292929"/>
              </a:solidFill>
              <a:latin typeface="Arial"/>
              <a:ea typeface="宋体"/>
            </a:endParaRPr>
          </a:p>
          <a:p>
            <a:pPr marL="0" marR="0" lvl="0" indent="0" algn="l" defTabSz="914400" rtl="0" eaLnBrk="0" fontAlgn="base" latinLnBrk="0" hangingPunct="0">
              <a:lnSpc>
                <a:spcPct val="100000"/>
              </a:lnSpc>
              <a:spcBef>
                <a:spcPct val="20000"/>
              </a:spcBef>
              <a:spcAft>
                <a:spcPct val="0"/>
              </a:spcAft>
              <a:buClr>
                <a:srgbClr val="CC9900"/>
              </a:buClr>
              <a:buSzPct val="70000"/>
              <a:buNone/>
              <a:tabLst/>
              <a:defRPr/>
            </a:pPr>
            <a:endParaRPr kumimoji="1" lang="en-US" altLang="zh-CN" sz="2000" b="0" i="0" u="none" strike="noStrike" kern="0" cap="none" spc="0" normalizeH="0" baseline="0" noProof="0" dirty="0" smtClean="0">
              <a:ln>
                <a:noFill/>
              </a:ln>
              <a:solidFill>
                <a:srgbClr val="292929"/>
              </a:solidFill>
              <a:effectLst/>
              <a:uLnTx/>
              <a:uFillTx/>
              <a:latin typeface="Arial"/>
              <a:ea typeface="宋体"/>
            </a:endParaRPr>
          </a:p>
          <a:p>
            <a:pPr marL="0" marR="0" lvl="0" indent="0" algn="l" defTabSz="914400" rtl="0" eaLnBrk="0" fontAlgn="base" latinLnBrk="0" hangingPunct="0">
              <a:lnSpc>
                <a:spcPct val="100000"/>
              </a:lnSpc>
              <a:spcBef>
                <a:spcPct val="20000"/>
              </a:spcBef>
              <a:spcAft>
                <a:spcPct val="0"/>
              </a:spcAft>
              <a:buClr>
                <a:srgbClr val="CC9900"/>
              </a:buClr>
              <a:buSzPct val="70000"/>
              <a:buNone/>
              <a:tabLst/>
              <a:defRPr/>
            </a:pPr>
            <a:endParaRPr kumimoji="1" lang="en-US" altLang="zh-CN" sz="2000" b="0" i="0" u="none" strike="noStrike" kern="0" cap="none" spc="0" normalizeH="0" baseline="0" noProof="0" dirty="0" smtClean="0">
              <a:ln>
                <a:noFill/>
              </a:ln>
              <a:solidFill>
                <a:srgbClr val="292929"/>
              </a:solidFill>
              <a:effectLst/>
              <a:uLnTx/>
              <a:uFillTx/>
              <a:latin typeface="Arial"/>
              <a:ea typeface="宋体"/>
            </a:endParaRPr>
          </a:p>
          <a:p>
            <a:pPr marL="447675" marR="0" lvl="0" indent="-447675" algn="l" defTabSz="914400" rtl="0" eaLnBrk="0" fontAlgn="base" latinLnBrk="0" hangingPunct="0">
              <a:lnSpc>
                <a:spcPct val="100000"/>
              </a:lnSpc>
              <a:spcBef>
                <a:spcPct val="20000"/>
              </a:spcBef>
              <a:spcAft>
                <a:spcPct val="0"/>
              </a:spcAft>
              <a:buClr>
                <a:srgbClr val="CC9900"/>
              </a:buClr>
              <a:buSzPct val="70000"/>
              <a:buFont typeface="Wingdings" panose="05000000000000000000" pitchFamily="2" charset="2"/>
              <a:buChar char="n"/>
              <a:tabLst/>
              <a:defRPr/>
            </a:pPr>
            <a:r>
              <a:rPr kumimoji="1" lang="en-US" altLang="zh-CN" sz="2000" b="0" i="0" u="none" strike="noStrike" kern="0" cap="none" spc="0" normalizeH="0" baseline="0" noProof="0" dirty="0" smtClean="0">
                <a:ln>
                  <a:noFill/>
                </a:ln>
                <a:solidFill>
                  <a:srgbClr val="292929"/>
                </a:solidFill>
                <a:effectLst/>
                <a:uLnTx/>
                <a:uFillTx/>
                <a:latin typeface="Arial"/>
                <a:ea typeface="宋体"/>
              </a:rPr>
              <a:t>I/O</a:t>
            </a:r>
            <a:r>
              <a:rPr kumimoji="1" lang="zh-CN" altLang="en-US" sz="2000" b="0" i="0" u="none" strike="noStrike" kern="0" cap="none" spc="0" normalizeH="0" baseline="0" noProof="0" dirty="0" smtClean="0">
                <a:ln>
                  <a:noFill/>
                </a:ln>
                <a:solidFill>
                  <a:srgbClr val="292929"/>
                </a:solidFill>
                <a:effectLst/>
                <a:uLnTx/>
                <a:uFillTx/>
                <a:latin typeface="Arial"/>
                <a:ea typeface="宋体"/>
              </a:rPr>
              <a:t>实例</a:t>
            </a:r>
            <a:endParaRPr kumimoji="1" lang="zh-CN" altLang="en-US" sz="2000" b="0" i="0" u="none" strike="noStrike" kern="0" cap="none" spc="0" normalizeH="0" baseline="0" noProof="0" dirty="0">
              <a:ln>
                <a:noFill/>
              </a:ln>
              <a:solidFill>
                <a:srgbClr val="292929"/>
              </a:solidFill>
              <a:effectLst/>
              <a:uLnTx/>
              <a:uFillTx/>
              <a:latin typeface="Arial"/>
              <a:ea typeface="宋体"/>
            </a:endParaRPr>
          </a:p>
        </p:txBody>
      </p:sp>
      <p:sp>
        <p:nvSpPr>
          <p:cNvPr id="15" name="内容占位符 2"/>
          <p:cNvSpPr txBox="1">
            <a:spLocks/>
          </p:cNvSpPr>
          <p:nvPr/>
        </p:nvSpPr>
        <p:spPr bwMode="auto">
          <a:xfrm>
            <a:off x="4130513" y="522799"/>
            <a:ext cx="2217907" cy="55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kumimoji="1" sz="2800">
                <a:solidFill>
                  <a:schemeClr val="tx1"/>
                </a:solidFill>
                <a:latin typeface="+mn-lt"/>
                <a:ea typeface="+mn-ea"/>
                <a:cs typeface="宋体" charset="0"/>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kumimoji="1"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kumimoji="1">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buClr>
                <a:srgbClr val="CC9900"/>
              </a:buClr>
              <a:defRPr/>
            </a:pPr>
            <a:r>
              <a:rPr kumimoji="1" lang="zh-CN" altLang="en-US" sz="2000" b="0" i="0" u="none" strike="noStrike" kern="0" cap="none" spc="0" normalizeH="0" baseline="0" noProof="0" dirty="0" smtClean="0">
                <a:ln>
                  <a:noFill/>
                </a:ln>
                <a:solidFill>
                  <a:srgbClr val="292929"/>
                </a:solidFill>
                <a:effectLst/>
                <a:uLnTx/>
                <a:uFillTx/>
                <a:latin typeface="Arial"/>
                <a:ea typeface="宋体"/>
              </a:rPr>
              <a:t>查询结果</a:t>
            </a:r>
            <a:endParaRPr kumimoji="1" lang="zh-CN" altLang="en-US" sz="2000" b="0" i="0" u="none" strike="noStrike" kern="0" cap="none" spc="0" normalizeH="0" baseline="0" noProof="0" dirty="0">
              <a:ln>
                <a:noFill/>
              </a:ln>
              <a:solidFill>
                <a:srgbClr val="292929"/>
              </a:solidFill>
              <a:effectLst/>
              <a:uLnTx/>
              <a:uFillTx/>
              <a:latin typeface="Arial"/>
              <a:ea typeface="宋体"/>
            </a:endParaRPr>
          </a:p>
        </p:txBody>
      </p:sp>
      <p:grpSp>
        <p:nvGrpSpPr>
          <p:cNvPr id="8" name="组合 7"/>
          <p:cNvGrpSpPr/>
          <p:nvPr/>
        </p:nvGrpSpPr>
        <p:grpSpPr>
          <a:xfrm>
            <a:off x="866131" y="2607011"/>
            <a:ext cx="2333009" cy="914400"/>
            <a:chOff x="866131" y="2607011"/>
            <a:chExt cx="2333009" cy="914400"/>
          </a:xfrm>
        </p:grpSpPr>
        <p:sp>
          <p:nvSpPr>
            <p:cNvPr id="4" name="下箭头 3"/>
            <p:cNvSpPr/>
            <p:nvPr/>
          </p:nvSpPr>
          <p:spPr bwMode="auto">
            <a:xfrm>
              <a:off x="866131" y="2607011"/>
              <a:ext cx="331333" cy="914400"/>
            </a:xfrm>
            <a:prstGeom prst="downArrow">
              <a:avLst/>
            </a:prstGeom>
            <a:solidFill>
              <a:srgbClr val="0078A2"/>
            </a:solidFill>
            <a:ln w="9525" cap="flat" cmpd="sng" algn="ctr">
              <a:solidFill>
                <a:srgbClr val="0078A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78A2"/>
                </a:solidFill>
                <a:effectLst/>
                <a:latin typeface="Times New Roman" pitchFamily="18" charset="0"/>
                <a:ea typeface="宋体" pitchFamily="2" charset="-122"/>
              </a:endParaRPr>
            </a:p>
          </p:txBody>
        </p:sp>
        <p:sp>
          <p:nvSpPr>
            <p:cNvPr id="6" name="矩形 5"/>
            <p:cNvSpPr/>
            <p:nvPr/>
          </p:nvSpPr>
          <p:spPr>
            <a:xfrm>
              <a:off x="1019588" y="2788861"/>
              <a:ext cx="2179552" cy="461665"/>
            </a:xfrm>
            <a:prstGeom prst="rect">
              <a:avLst/>
            </a:prstGeom>
            <a:noFill/>
          </p:spPr>
          <p:txBody>
            <a:bodyPr wrap="square" lIns="91440" tIns="45720" rIns="91440" bIns="45720">
              <a:spAutoFit/>
            </a:bodyPr>
            <a:lstStyle/>
            <a:p>
              <a:pPr algn="ctr"/>
              <a:r>
                <a:rPr lang="zh-CN" altLang="en-US" sz="2400" b="1" dirty="0" smtClean="0">
                  <a:ln w="0"/>
                  <a:solidFill>
                    <a:srgbClr val="0078A2"/>
                  </a:solidFill>
                </a:rPr>
                <a:t>编写查询规约</a:t>
              </a:r>
              <a:endParaRPr lang="zh-CN" altLang="en-US" sz="2400" b="1" dirty="0">
                <a:ln w="0"/>
                <a:solidFill>
                  <a:srgbClr val="0078A2"/>
                </a:solidFill>
              </a:endParaRPr>
            </a:p>
          </p:txBody>
        </p:sp>
      </p:grpSp>
      <p:grpSp>
        <p:nvGrpSpPr>
          <p:cNvPr id="9" name="组合 8"/>
          <p:cNvGrpSpPr/>
          <p:nvPr/>
        </p:nvGrpSpPr>
        <p:grpSpPr>
          <a:xfrm>
            <a:off x="3035030" y="4365489"/>
            <a:ext cx="931373" cy="877720"/>
            <a:chOff x="3035030" y="4365489"/>
            <a:chExt cx="931373" cy="877720"/>
          </a:xfrm>
        </p:grpSpPr>
        <p:sp>
          <p:nvSpPr>
            <p:cNvPr id="7" name="右箭头 6"/>
            <p:cNvSpPr/>
            <p:nvPr/>
          </p:nvSpPr>
          <p:spPr bwMode="auto">
            <a:xfrm>
              <a:off x="3153760" y="4776281"/>
              <a:ext cx="812643" cy="466928"/>
            </a:xfrm>
            <a:prstGeom prst="rightArrow">
              <a:avLst/>
            </a:prstGeom>
            <a:solidFill>
              <a:srgbClr val="0078A2"/>
            </a:solidFill>
            <a:ln w="9525" cap="flat" cmpd="sng" algn="ctr">
              <a:solidFill>
                <a:srgbClr val="0078A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矩形 12"/>
            <p:cNvSpPr/>
            <p:nvPr/>
          </p:nvSpPr>
          <p:spPr>
            <a:xfrm>
              <a:off x="3035030" y="4365489"/>
              <a:ext cx="847566" cy="461665"/>
            </a:xfrm>
            <a:prstGeom prst="rect">
              <a:avLst/>
            </a:prstGeom>
            <a:noFill/>
          </p:spPr>
          <p:txBody>
            <a:bodyPr wrap="square" lIns="91440" tIns="45720" rIns="91440" bIns="45720">
              <a:spAutoFit/>
            </a:bodyPr>
            <a:lstStyle/>
            <a:p>
              <a:pPr algn="ctr"/>
              <a:r>
                <a:rPr lang="zh-CN" altLang="en-US" sz="2400" b="1" dirty="0" smtClean="0">
                  <a:ln w="0"/>
                  <a:solidFill>
                    <a:srgbClr val="0078A2"/>
                  </a:solidFill>
                </a:rPr>
                <a:t>查询</a:t>
              </a:r>
              <a:endParaRPr lang="zh-CN" altLang="en-US" sz="2400" b="1" dirty="0">
                <a:ln w="0"/>
                <a:solidFill>
                  <a:srgbClr val="0078A2"/>
                </a:solidFill>
              </a:endParaRPr>
            </a:p>
          </p:txBody>
        </p:sp>
      </p:grpSp>
      <p:sp>
        <p:nvSpPr>
          <p:cNvPr id="16" name="矩形 15"/>
          <p:cNvSpPr/>
          <p:nvPr/>
        </p:nvSpPr>
        <p:spPr bwMode="auto">
          <a:xfrm>
            <a:off x="194554" y="1064587"/>
            <a:ext cx="3574814" cy="1453389"/>
          </a:xfrm>
          <a:prstGeom prst="rect">
            <a:avLst/>
          </a:prstGeom>
          <a:noFill/>
          <a:ln w="190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矩形 16"/>
          <p:cNvSpPr/>
          <p:nvPr/>
        </p:nvSpPr>
        <p:spPr bwMode="auto">
          <a:xfrm>
            <a:off x="194554" y="3610446"/>
            <a:ext cx="2840476" cy="2790354"/>
          </a:xfrm>
          <a:prstGeom prst="rect">
            <a:avLst/>
          </a:prstGeom>
          <a:noFill/>
          <a:ln w="190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4020789" y="522799"/>
            <a:ext cx="4977296" cy="6201542"/>
          </a:xfrm>
          <a:prstGeom prst="rect">
            <a:avLst/>
          </a:prstGeom>
          <a:noFill/>
          <a:ln w="190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914760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55C8AF-A9DC-344A-8F6B-25DF23AEC56B}"/>
              </a:ext>
            </a:extLst>
          </p:cNvPr>
          <p:cNvSpPr>
            <a:spLocks noGrp="1"/>
          </p:cNvSpPr>
          <p:nvPr>
            <p:ph type="title"/>
          </p:nvPr>
        </p:nvSpPr>
        <p:spPr>
          <a:xfrm>
            <a:off x="465214" y="125313"/>
            <a:ext cx="5458931" cy="576262"/>
          </a:xfrm>
        </p:spPr>
        <p:txBody>
          <a:bodyPr/>
          <a:lstStyle/>
          <a:p>
            <a:pPr algn="l"/>
            <a:r>
              <a:rPr lang="zh-CN" altLang="en-US" b="0" dirty="0" smtClean="0">
                <a:latin typeface="+mn-lt"/>
              </a:rPr>
              <a:t>编码：基于符号分析的约束生成</a:t>
            </a:r>
            <a:endParaRPr lang="en-US" b="0" dirty="0">
              <a:latin typeface="+mn-lt"/>
            </a:endParaRPr>
          </a:p>
        </p:txBody>
      </p:sp>
      <p:pic>
        <p:nvPicPr>
          <p:cNvPr id="12" name="Picture 11">
            <a:extLst>
              <a:ext uri="{FF2B5EF4-FFF2-40B4-BE49-F238E27FC236}">
                <a16:creationId xmlns:a16="http://schemas.microsoft.com/office/drawing/2014/main" xmlns="" id="{2A8D036E-3F45-8F4A-A3FC-C8CFEEAC66A5}"/>
              </a:ext>
            </a:extLst>
          </p:cNvPr>
          <p:cNvPicPr>
            <a:picLocks noChangeAspect="1"/>
          </p:cNvPicPr>
          <p:nvPr/>
        </p:nvPicPr>
        <p:blipFill>
          <a:blip r:embed="rId3"/>
          <a:stretch>
            <a:fillRect/>
          </a:stretch>
        </p:blipFill>
        <p:spPr>
          <a:xfrm>
            <a:off x="506796" y="871721"/>
            <a:ext cx="5196370" cy="1673408"/>
          </a:xfrm>
          <a:prstGeom prst="rect">
            <a:avLst/>
          </a:prstGeom>
        </p:spPr>
      </p:pic>
      <p:grpSp>
        <p:nvGrpSpPr>
          <p:cNvPr id="129" name="Group 128">
            <a:extLst>
              <a:ext uri="{FF2B5EF4-FFF2-40B4-BE49-F238E27FC236}">
                <a16:creationId xmlns:a16="http://schemas.microsoft.com/office/drawing/2014/main" xmlns="" id="{93244AA1-5E78-DA43-8167-C9F220F345E2}"/>
              </a:ext>
            </a:extLst>
          </p:cNvPr>
          <p:cNvGrpSpPr/>
          <p:nvPr/>
        </p:nvGrpSpPr>
        <p:grpSpPr>
          <a:xfrm>
            <a:off x="6561355" y="407596"/>
            <a:ext cx="1986441" cy="5817043"/>
            <a:chOff x="5992723" y="760876"/>
            <a:chExt cx="1986441" cy="5817043"/>
          </a:xfrm>
        </p:grpSpPr>
        <p:sp>
          <p:nvSpPr>
            <p:cNvPr id="6" name="Rounded Rectangle 5">
              <a:extLst>
                <a:ext uri="{FF2B5EF4-FFF2-40B4-BE49-F238E27FC236}">
                  <a16:creationId xmlns:a16="http://schemas.microsoft.com/office/drawing/2014/main" xmlns="" id="{DD52EBB0-5D57-1547-A99F-AD49197EC6F4}"/>
                </a:ext>
              </a:extLst>
            </p:cNvPr>
            <p:cNvSpPr/>
            <p:nvPr/>
          </p:nvSpPr>
          <p:spPr bwMode="auto">
            <a:xfrm>
              <a:off x="6573098" y="760876"/>
              <a:ext cx="825692" cy="408623"/>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Entry</a:t>
              </a:r>
            </a:p>
          </p:txBody>
        </p:sp>
        <p:sp>
          <p:nvSpPr>
            <p:cNvPr id="7" name="Rectangle 6">
              <a:extLst>
                <a:ext uri="{FF2B5EF4-FFF2-40B4-BE49-F238E27FC236}">
                  <a16:creationId xmlns:a16="http://schemas.microsoft.com/office/drawing/2014/main" xmlns="" id="{3CF9746E-492C-954E-A219-7FCBD007FFAB}"/>
                </a:ext>
              </a:extLst>
            </p:cNvPr>
            <p:cNvSpPr/>
            <p:nvPr/>
          </p:nvSpPr>
          <p:spPr bwMode="auto">
            <a:xfrm>
              <a:off x="5992723" y="1415374"/>
              <a:ext cx="1986441" cy="646331"/>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int[] a; int i, max, j;</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max=i; j=0</a:t>
              </a:r>
            </a:p>
          </p:txBody>
        </p:sp>
        <p:sp>
          <p:nvSpPr>
            <p:cNvPr id="9" name="Rectangle 8">
              <a:extLst>
                <a:ext uri="{FF2B5EF4-FFF2-40B4-BE49-F238E27FC236}">
                  <a16:creationId xmlns:a16="http://schemas.microsoft.com/office/drawing/2014/main" xmlns="" id="{7227B280-AB55-C141-B513-E9168D33EC76}"/>
                </a:ext>
              </a:extLst>
            </p:cNvPr>
            <p:cNvSpPr/>
            <p:nvPr/>
          </p:nvSpPr>
          <p:spPr bwMode="auto">
            <a:xfrm>
              <a:off x="6541532" y="4257661"/>
              <a:ext cx="888816" cy="369332"/>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max=j;</a:t>
              </a:r>
            </a:p>
          </p:txBody>
        </p:sp>
        <p:sp>
          <p:nvSpPr>
            <p:cNvPr id="10" name="Rounded Rectangle 9">
              <a:extLst>
                <a:ext uri="{FF2B5EF4-FFF2-40B4-BE49-F238E27FC236}">
                  <a16:creationId xmlns:a16="http://schemas.microsoft.com/office/drawing/2014/main" xmlns="" id="{B0BA4874-94AB-5145-9F33-1C33F5CCF764}"/>
                </a:ext>
              </a:extLst>
            </p:cNvPr>
            <p:cNvSpPr/>
            <p:nvPr/>
          </p:nvSpPr>
          <p:spPr bwMode="auto">
            <a:xfrm>
              <a:off x="6626832" y="6236725"/>
              <a:ext cx="709684" cy="341194"/>
            </a:xfrm>
            <a:prstGeom prst="round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Exit</a:t>
              </a:r>
            </a:p>
          </p:txBody>
        </p:sp>
        <p:sp>
          <p:nvSpPr>
            <p:cNvPr id="29" name="Diamond 28">
              <a:extLst>
                <a:ext uri="{FF2B5EF4-FFF2-40B4-BE49-F238E27FC236}">
                  <a16:creationId xmlns:a16="http://schemas.microsoft.com/office/drawing/2014/main" xmlns="" id="{D932982C-D2EE-B045-B02B-D8854425F2CD}"/>
                </a:ext>
              </a:extLst>
            </p:cNvPr>
            <p:cNvSpPr/>
            <p:nvPr/>
          </p:nvSpPr>
          <p:spPr bwMode="auto">
            <a:xfrm>
              <a:off x="6196928" y="2287145"/>
              <a:ext cx="1569492" cy="661350"/>
            </a:xfrm>
            <a:prstGeom prst="diamond">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j&lt;i</a:t>
              </a:r>
            </a:p>
          </p:txBody>
        </p:sp>
        <p:sp>
          <p:nvSpPr>
            <p:cNvPr id="30" name="Rectangle 29">
              <a:extLst>
                <a:ext uri="{FF2B5EF4-FFF2-40B4-BE49-F238E27FC236}">
                  <a16:creationId xmlns:a16="http://schemas.microsoft.com/office/drawing/2014/main" xmlns="" id="{06D676EC-9B3D-6842-9B7D-BD3D22A4F246}"/>
                </a:ext>
              </a:extLst>
            </p:cNvPr>
            <p:cNvSpPr/>
            <p:nvPr/>
          </p:nvSpPr>
          <p:spPr bwMode="auto">
            <a:xfrm>
              <a:off x="6277962" y="5567493"/>
              <a:ext cx="1407424" cy="369332"/>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return max;</a:t>
              </a:r>
            </a:p>
          </p:txBody>
        </p:sp>
        <p:sp>
          <p:nvSpPr>
            <p:cNvPr id="31" name="Diamond 30">
              <a:extLst>
                <a:ext uri="{FF2B5EF4-FFF2-40B4-BE49-F238E27FC236}">
                  <a16:creationId xmlns:a16="http://schemas.microsoft.com/office/drawing/2014/main" xmlns="" id="{4787A685-66EF-C24A-862B-496ACF1D9F4C}"/>
                </a:ext>
              </a:extLst>
            </p:cNvPr>
            <p:cNvSpPr/>
            <p:nvPr/>
          </p:nvSpPr>
          <p:spPr bwMode="auto">
            <a:xfrm>
              <a:off x="6110564" y="3195356"/>
              <a:ext cx="1742220" cy="745472"/>
            </a:xfrm>
            <a:prstGeom prst="diamond">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a[j] &gt; a[max]</a:t>
              </a:r>
            </a:p>
          </p:txBody>
        </p:sp>
        <p:sp>
          <p:nvSpPr>
            <p:cNvPr id="32" name="Rectangle 31">
              <a:extLst>
                <a:ext uri="{FF2B5EF4-FFF2-40B4-BE49-F238E27FC236}">
                  <a16:creationId xmlns:a16="http://schemas.microsoft.com/office/drawing/2014/main" xmlns="" id="{34B9C6C2-66C8-5B45-8CA5-367C51213849}"/>
                </a:ext>
              </a:extLst>
            </p:cNvPr>
            <p:cNvSpPr/>
            <p:nvPr/>
          </p:nvSpPr>
          <p:spPr bwMode="auto">
            <a:xfrm>
              <a:off x="6622991" y="4970443"/>
              <a:ext cx="725899" cy="369332"/>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Times New Roman"/>
                  <a:ea typeface="宋体" pitchFamily="2" charset="-122"/>
                  <a:cs typeface="+mn-cs"/>
                </a:rPr>
                <a:t>j++;</a:t>
              </a:r>
            </a:p>
          </p:txBody>
        </p:sp>
        <p:cxnSp>
          <p:nvCxnSpPr>
            <p:cNvPr id="36" name="Straight Arrow Connector 35">
              <a:extLst>
                <a:ext uri="{FF2B5EF4-FFF2-40B4-BE49-F238E27FC236}">
                  <a16:creationId xmlns:a16="http://schemas.microsoft.com/office/drawing/2014/main" xmlns="" id="{EE21A914-5B3A-4B42-BBF8-5924860472A8}"/>
                </a:ext>
              </a:extLst>
            </p:cNvPr>
            <p:cNvCxnSpPr>
              <a:stCxn id="6" idx="2"/>
              <a:endCxn id="7" idx="0"/>
            </p:cNvCxnSpPr>
            <p:nvPr/>
          </p:nvCxnSpPr>
          <p:spPr bwMode="auto">
            <a:xfrm>
              <a:off x="6985944" y="1169499"/>
              <a:ext cx="0" cy="245875"/>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38" name="Straight Arrow Connector 37">
              <a:extLst>
                <a:ext uri="{FF2B5EF4-FFF2-40B4-BE49-F238E27FC236}">
                  <a16:creationId xmlns:a16="http://schemas.microsoft.com/office/drawing/2014/main" xmlns="" id="{2C6B2598-0F3B-4043-B638-ECAC24F22E4B}"/>
                </a:ext>
              </a:extLst>
            </p:cNvPr>
            <p:cNvCxnSpPr>
              <a:cxnSpLocks/>
              <a:stCxn id="7" idx="2"/>
              <a:endCxn id="29" idx="0"/>
            </p:cNvCxnSpPr>
            <p:nvPr/>
          </p:nvCxnSpPr>
          <p:spPr bwMode="auto">
            <a:xfrm flipH="1">
              <a:off x="6981674" y="2061705"/>
              <a:ext cx="4270" cy="22544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40" name="Straight Arrow Connector 39">
              <a:extLst>
                <a:ext uri="{FF2B5EF4-FFF2-40B4-BE49-F238E27FC236}">
                  <a16:creationId xmlns:a16="http://schemas.microsoft.com/office/drawing/2014/main" xmlns="" id="{92DB2780-259B-D44C-A02D-13C5D471B33D}"/>
                </a:ext>
              </a:extLst>
            </p:cNvPr>
            <p:cNvCxnSpPr>
              <a:cxnSpLocks/>
              <a:stCxn id="29" idx="2"/>
              <a:endCxn id="31" idx="0"/>
            </p:cNvCxnSpPr>
            <p:nvPr/>
          </p:nvCxnSpPr>
          <p:spPr bwMode="auto">
            <a:xfrm>
              <a:off x="6981674" y="2948495"/>
              <a:ext cx="0" cy="246861"/>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42" name="Straight Arrow Connector 41">
              <a:extLst>
                <a:ext uri="{FF2B5EF4-FFF2-40B4-BE49-F238E27FC236}">
                  <a16:creationId xmlns:a16="http://schemas.microsoft.com/office/drawing/2014/main" xmlns="" id="{190FCB94-1AAB-5342-9E51-95D432EF802E}"/>
                </a:ext>
              </a:extLst>
            </p:cNvPr>
            <p:cNvCxnSpPr>
              <a:cxnSpLocks/>
              <a:stCxn id="31" idx="2"/>
              <a:endCxn id="9" idx="0"/>
            </p:cNvCxnSpPr>
            <p:nvPr/>
          </p:nvCxnSpPr>
          <p:spPr bwMode="auto">
            <a:xfrm>
              <a:off x="6981674" y="3940828"/>
              <a:ext cx="4266" cy="316833"/>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52" name="Elbow Connector 51">
              <a:extLst>
                <a:ext uri="{FF2B5EF4-FFF2-40B4-BE49-F238E27FC236}">
                  <a16:creationId xmlns:a16="http://schemas.microsoft.com/office/drawing/2014/main" xmlns="" id="{9AD0DEC6-7335-A84E-B24D-490E0FD0EB65}"/>
                </a:ext>
              </a:extLst>
            </p:cNvPr>
            <p:cNvCxnSpPr>
              <a:cxnSpLocks/>
              <a:stCxn id="29" idx="3"/>
              <a:endCxn id="30" idx="3"/>
            </p:cNvCxnSpPr>
            <p:nvPr/>
          </p:nvCxnSpPr>
          <p:spPr bwMode="auto">
            <a:xfrm flipH="1">
              <a:off x="7685386" y="2617820"/>
              <a:ext cx="81034" cy="3134339"/>
            </a:xfrm>
            <a:prstGeom prst="bentConnector3">
              <a:avLst>
                <a:gd name="adj1" fmla="val -557939"/>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56" name="Elbow Connector 55">
              <a:extLst>
                <a:ext uri="{FF2B5EF4-FFF2-40B4-BE49-F238E27FC236}">
                  <a16:creationId xmlns:a16="http://schemas.microsoft.com/office/drawing/2014/main" xmlns="" id="{150AF87E-4A98-3343-BFE9-5C0C96832D48}"/>
                </a:ext>
              </a:extLst>
            </p:cNvPr>
            <p:cNvCxnSpPr>
              <a:cxnSpLocks/>
              <a:stCxn id="31" idx="3"/>
              <a:endCxn id="32" idx="3"/>
            </p:cNvCxnSpPr>
            <p:nvPr/>
          </p:nvCxnSpPr>
          <p:spPr bwMode="auto">
            <a:xfrm flipH="1">
              <a:off x="7348890" y="3568092"/>
              <a:ext cx="503894" cy="1587017"/>
            </a:xfrm>
            <a:prstGeom prst="bentConnector3">
              <a:avLst>
                <a:gd name="adj1" fmla="val -28430"/>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62" name="Straight Arrow Connector 61">
              <a:extLst>
                <a:ext uri="{FF2B5EF4-FFF2-40B4-BE49-F238E27FC236}">
                  <a16:creationId xmlns:a16="http://schemas.microsoft.com/office/drawing/2014/main" xmlns="" id="{23618DC3-A9FF-EE4C-9D93-F87688F9B11B}"/>
                </a:ext>
              </a:extLst>
            </p:cNvPr>
            <p:cNvCxnSpPr>
              <a:stCxn id="9" idx="2"/>
              <a:endCxn id="32" idx="0"/>
            </p:cNvCxnSpPr>
            <p:nvPr/>
          </p:nvCxnSpPr>
          <p:spPr bwMode="auto">
            <a:xfrm>
              <a:off x="6985940" y="4626993"/>
              <a:ext cx="1" cy="34345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64" name="Elbow Connector 63">
              <a:extLst>
                <a:ext uri="{FF2B5EF4-FFF2-40B4-BE49-F238E27FC236}">
                  <a16:creationId xmlns:a16="http://schemas.microsoft.com/office/drawing/2014/main" xmlns="" id="{1C0EDE2F-28BF-5840-825A-7D3265B7DDA6}"/>
                </a:ext>
              </a:extLst>
            </p:cNvPr>
            <p:cNvCxnSpPr>
              <a:cxnSpLocks/>
              <a:stCxn id="32" idx="1"/>
              <a:endCxn id="29" idx="1"/>
            </p:cNvCxnSpPr>
            <p:nvPr/>
          </p:nvCxnSpPr>
          <p:spPr bwMode="auto">
            <a:xfrm rot="10800000">
              <a:off x="6196929" y="2617821"/>
              <a:ext cx="426063" cy="2537289"/>
            </a:xfrm>
            <a:prstGeom prst="bentConnector3">
              <a:avLst>
                <a:gd name="adj1" fmla="val 176546"/>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cxnSp>
          <p:nvCxnSpPr>
            <p:cNvPr id="81" name="Straight Arrow Connector 80">
              <a:extLst>
                <a:ext uri="{FF2B5EF4-FFF2-40B4-BE49-F238E27FC236}">
                  <a16:creationId xmlns:a16="http://schemas.microsoft.com/office/drawing/2014/main" xmlns="" id="{14771F3C-CA0A-1D4F-AE36-1A2E9BC83E0E}"/>
                </a:ext>
              </a:extLst>
            </p:cNvPr>
            <p:cNvCxnSpPr>
              <a:stCxn id="30" idx="2"/>
              <a:endCxn id="10" idx="0"/>
            </p:cNvCxnSpPr>
            <p:nvPr/>
          </p:nvCxnSpPr>
          <p:spPr bwMode="auto">
            <a:xfrm>
              <a:off x="6981674" y="5936825"/>
              <a:ext cx="0" cy="299900"/>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cxnSp>
      </p:grpSp>
      <p:sp>
        <p:nvSpPr>
          <p:cNvPr id="5" name="Slide Number Placeholder 4">
            <a:extLst>
              <a:ext uri="{FF2B5EF4-FFF2-40B4-BE49-F238E27FC236}">
                <a16:creationId xmlns:a16="http://schemas.microsoft.com/office/drawing/2014/main" xmlns="" id="{96F92F88-9613-C94A-BEE5-167407DC2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pic>
        <p:nvPicPr>
          <p:cNvPr id="33" name="table"/>
          <p:cNvPicPr>
            <a:picLocks noChangeAspect="1"/>
          </p:cNvPicPr>
          <p:nvPr/>
        </p:nvPicPr>
        <p:blipFill>
          <a:blip r:embed="rId4"/>
          <a:stretch>
            <a:fillRect/>
          </a:stretch>
        </p:blipFill>
        <p:spPr>
          <a:xfrm>
            <a:off x="709955" y="2721740"/>
            <a:ext cx="1804575" cy="3962400"/>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919455398"/>
              </p:ext>
            </p:extLst>
          </p:nvPr>
        </p:nvGraphicFramePr>
        <p:xfrm>
          <a:off x="2526314" y="2768600"/>
          <a:ext cx="2791279" cy="3797300"/>
        </p:xfrm>
        <a:graphic>
          <a:graphicData uri="http://schemas.openxmlformats.org/drawingml/2006/table">
            <a:tbl>
              <a:tblPr firstRow="1" bandRow="1">
                <a:tableStyleId>{2D5ABB26-0587-4C30-8999-92F81FD0307C}</a:tableStyleId>
              </a:tblPr>
              <a:tblGrid>
                <a:gridCol w="2791279">
                  <a:extLst>
                    <a:ext uri="{9D8B030D-6E8A-4147-A177-3AD203B41FA5}">
                      <a16:colId xmlns:a16="http://schemas.microsoft.com/office/drawing/2014/main" xmlns="" val="3252986873"/>
                    </a:ext>
                  </a:extLst>
                </a:gridCol>
              </a:tblGrid>
              <a:tr h="367087">
                <a:tc>
                  <a:txBody>
                    <a:bodyPr/>
                    <a:lstStyle/>
                    <a:p>
                      <a:r>
                        <a:rPr lang="en-US" altLang="zh-CN" dirty="0" smtClean="0"/>
                        <a:t>(=</a:t>
                      </a:r>
                      <a:r>
                        <a:rPr lang="en-US" altLang="zh-CN" baseline="0" dirty="0" smtClean="0"/>
                        <a:t> max#1 i#1)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19941071"/>
                  </a:ext>
                </a:extLst>
              </a:tr>
              <a:tr h="373414">
                <a:tc>
                  <a:txBody>
                    <a:bodyPr/>
                    <a:lstStyle/>
                    <a:p>
                      <a:r>
                        <a:rPr lang="en-US" altLang="zh-CN" dirty="0" smtClean="0"/>
                        <a:t>(= j#1 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02504863"/>
                  </a:ext>
                </a:extLst>
              </a:tr>
              <a:tr h="373414">
                <a:tc>
                  <a:txBody>
                    <a:bodyPr/>
                    <a:lstStyle/>
                    <a:p>
                      <a:r>
                        <a:rPr lang="en-US" altLang="zh-CN" dirty="0" smtClean="0"/>
                        <a:t>(&lt; j#1 i#1)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54620892"/>
                  </a:ext>
                </a:extLst>
              </a:tr>
              <a:tr h="373414">
                <a:tc>
                  <a:txBody>
                    <a:bodyPr/>
                    <a:lstStyle/>
                    <a:p>
                      <a:r>
                        <a:rPr lang="en-US" altLang="zh-CN" dirty="0" smtClean="0"/>
                        <a:t>(&gt; a[j#1] a[max#1])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10939173"/>
                  </a:ext>
                </a:extLst>
              </a:tr>
              <a:tr h="373414">
                <a:tc>
                  <a:txBody>
                    <a:bodyPr/>
                    <a:lstStyle/>
                    <a:p>
                      <a:r>
                        <a:rPr lang="en-US" altLang="zh-CN" dirty="0" smtClean="0"/>
                        <a:t>(=</a:t>
                      </a:r>
                      <a:r>
                        <a:rPr lang="en-US" altLang="zh-CN" baseline="0" dirty="0" smtClean="0"/>
                        <a:t> max#2 j#2)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15235194"/>
                  </a:ext>
                </a:extLst>
              </a:tr>
              <a:tr h="373414">
                <a:tc>
                  <a:txBody>
                    <a:bodyPr/>
                    <a:lstStyle/>
                    <a:p>
                      <a:r>
                        <a:rPr lang="en-US" altLang="zh-CN" dirty="0" smtClean="0"/>
                        <a:t>(=</a:t>
                      </a:r>
                      <a:r>
                        <a:rPr lang="en-US" altLang="zh-CN" baseline="0" dirty="0" smtClean="0"/>
                        <a:t> j#2 (+ j#1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55559226"/>
                  </a:ext>
                </a:extLst>
              </a:tr>
              <a:tr h="373414">
                <a:tc>
                  <a:txBody>
                    <a:bodyPr/>
                    <a:lstStyle/>
                    <a:p>
                      <a:r>
                        <a:rPr lang="en-US" altLang="zh-CN" dirty="0" smtClean="0"/>
                        <a:t>(&lt;</a:t>
                      </a:r>
                      <a:r>
                        <a:rPr lang="en-US" altLang="zh-CN" baseline="0" dirty="0" smtClean="0"/>
                        <a:t> j#2 i#2)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1205336"/>
                  </a:ext>
                </a:extLst>
              </a:tr>
              <a:tr h="373414">
                <a:tc>
                  <a:txBody>
                    <a:bodyPr/>
                    <a:lstStyle/>
                    <a:p>
                      <a:r>
                        <a:rPr lang="en-US" altLang="zh-CN" dirty="0" smtClean="0"/>
                        <a:t>(not (&gt;</a:t>
                      </a:r>
                      <a:r>
                        <a:rPr lang="en-US" altLang="zh-CN" baseline="0" dirty="0" smtClean="0"/>
                        <a:t> a[j#2] a[max#2]))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27465362"/>
                  </a:ext>
                </a:extLst>
              </a:tr>
              <a:tr h="411405">
                <a:tc>
                  <a:txBody>
                    <a:bodyPr/>
                    <a:lstStyle/>
                    <a:p>
                      <a:r>
                        <a:rPr lang="en-US" altLang="zh-CN" dirty="0" smtClean="0"/>
                        <a:t>(= j#3 (+</a:t>
                      </a:r>
                      <a:r>
                        <a:rPr lang="en-US" altLang="zh-CN" baseline="0" dirty="0" smtClean="0"/>
                        <a:t> j#2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67514910"/>
                  </a:ext>
                </a:extLst>
              </a:tr>
              <a:tr h="404910">
                <a:tc>
                  <a:txBody>
                    <a:bodyPr/>
                    <a:lstStyle/>
                    <a:p>
                      <a:r>
                        <a:rPr lang="en-US" altLang="zh-CN" dirty="0" smtClean="0"/>
                        <a:t>(not (&lt;</a:t>
                      </a:r>
                      <a:r>
                        <a:rPr lang="en-US" altLang="zh-CN" baseline="0" dirty="0" smtClean="0"/>
                        <a:t> j#3 i#1))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8923375"/>
                  </a:ext>
                </a:extLst>
              </a:tr>
            </a:tbl>
          </a:graphicData>
        </a:graphic>
      </p:graphicFrame>
    </p:spTree>
    <p:extLst>
      <p:ext uri="{BB962C8B-B14F-4D97-AF65-F5344CB8AC3E}">
        <p14:creationId xmlns:p14="http://schemas.microsoft.com/office/powerpoint/2010/main" val="4188181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55C8AF-A9DC-344A-8F6B-25DF23AEC56B}"/>
              </a:ext>
            </a:extLst>
          </p:cNvPr>
          <p:cNvSpPr>
            <a:spLocks noGrp="1"/>
          </p:cNvSpPr>
          <p:nvPr>
            <p:ph type="title"/>
          </p:nvPr>
        </p:nvSpPr>
        <p:spPr>
          <a:xfrm>
            <a:off x="465214" y="125313"/>
            <a:ext cx="6062046" cy="576262"/>
          </a:xfrm>
        </p:spPr>
        <p:txBody>
          <a:bodyPr/>
          <a:lstStyle/>
          <a:p>
            <a:r>
              <a:rPr lang="zh-CN" altLang="en-US" b="0" dirty="0" smtClean="0">
                <a:latin typeface="+mn-lt"/>
              </a:rPr>
              <a:t>查询：</a:t>
            </a:r>
            <a:r>
              <a:rPr lang="zh-CN" altLang="en-US" b="0" dirty="0" smtClean="0">
                <a:latin typeface="+mn-lt"/>
              </a:rPr>
              <a:t>基于</a:t>
            </a:r>
            <a:r>
              <a:rPr lang="en-US" altLang="zh-CN" b="0" dirty="0">
                <a:latin typeface="+mn-lt"/>
              </a:rPr>
              <a:t>I/O</a:t>
            </a:r>
            <a:r>
              <a:rPr lang="zh-CN" altLang="en-US" b="0" dirty="0">
                <a:latin typeface="+mn-lt"/>
              </a:rPr>
              <a:t>与路径匹配</a:t>
            </a:r>
            <a:r>
              <a:rPr lang="zh-CN" altLang="en-US" b="0" dirty="0" smtClean="0">
                <a:latin typeface="+mn-lt"/>
              </a:rPr>
              <a:t>的约束</a:t>
            </a:r>
            <a:r>
              <a:rPr lang="zh-CN" altLang="en-US" b="0" dirty="0">
                <a:latin typeface="+mn-lt"/>
              </a:rPr>
              <a:t>求</a:t>
            </a:r>
            <a:r>
              <a:rPr lang="zh-CN" altLang="en-US" b="0" dirty="0" smtClean="0">
                <a:latin typeface="+mn-lt"/>
              </a:rPr>
              <a:t>解</a:t>
            </a:r>
            <a:endParaRPr lang="en-US" b="0" dirty="0">
              <a:latin typeface="+mn-lt"/>
            </a:endParaRPr>
          </a:p>
        </p:txBody>
      </p:sp>
      <p:sp>
        <p:nvSpPr>
          <p:cNvPr id="5" name="Slide Number Placeholder 4">
            <a:extLst>
              <a:ext uri="{FF2B5EF4-FFF2-40B4-BE49-F238E27FC236}">
                <a16:creationId xmlns:a16="http://schemas.microsoft.com/office/drawing/2014/main" xmlns="" id="{96F92F88-9613-C94A-BEE5-167407DC2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962DD-1CA7-7141-B05A-9DEE4B2DDAC2}" type="slidenum">
              <a:rPr kumimoji="0" lang="en-US" sz="1800" b="0" i="0" u="none" strike="noStrike" kern="1200" cap="none" spc="0" normalizeH="0" baseline="0" noProof="0" smtClean="0">
                <a:ln>
                  <a:noFill/>
                </a:ln>
                <a:solidFill>
                  <a:srgbClr val="292929"/>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rgbClr val="292929"/>
              </a:solidFill>
              <a:effectLst/>
              <a:uLnTx/>
              <a:uFillTx/>
              <a:latin typeface="Times New Roman" panose="02020603050405020304" pitchFamily="18" charset="0"/>
              <a:ea typeface="宋体"/>
              <a:cs typeface="Times New Roman" panose="02020603050405020304" pitchFamily="18" charset="0"/>
            </a:endParaRPr>
          </a:p>
        </p:txBody>
      </p:sp>
      <p:sp>
        <p:nvSpPr>
          <p:cNvPr id="35" name="Content Placeholder 2">
            <a:extLst>
              <a:ext uri="{FF2B5EF4-FFF2-40B4-BE49-F238E27FC236}">
                <a16:creationId xmlns:a16="http://schemas.microsoft.com/office/drawing/2014/main" xmlns="" id="{51C568E9-754D-D244-97A7-7808C88A91C4}"/>
              </a:ext>
            </a:extLst>
          </p:cNvPr>
          <p:cNvSpPr>
            <a:spLocks noGrp="1"/>
          </p:cNvSpPr>
          <p:nvPr>
            <p:ph idx="1"/>
          </p:nvPr>
        </p:nvSpPr>
        <p:spPr>
          <a:xfrm>
            <a:off x="234393" y="812388"/>
            <a:ext cx="4896407" cy="3607211"/>
          </a:xfrm>
        </p:spPr>
        <p:txBody>
          <a:bodyPr/>
          <a:lstStyle/>
          <a:p>
            <a:r>
              <a:rPr lang="en-US" altLang="zh-CN" dirty="0" smtClean="0"/>
              <a:t>priority</a:t>
            </a:r>
            <a:r>
              <a:rPr lang="zh-CN" altLang="en-US" dirty="0" smtClean="0"/>
              <a:t>（正确度）</a:t>
            </a:r>
            <a:endParaRPr lang="en-US" altLang="zh-CN" dirty="0"/>
          </a:p>
          <a:p>
            <a:pPr marL="0" indent="0">
              <a:buNone/>
            </a:pPr>
            <a:r>
              <a:rPr lang="zh-CN" altLang="en-US" dirty="0" smtClean="0"/>
              <a:t>      代码</a:t>
            </a:r>
            <a:r>
              <a:rPr lang="zh-CN" altLang="en-US" dirty="0"/>
              <a:t>能够完成输入输出转换的实例在</a:t>
            </a:r>
            <a:r>
              <a:rPr lang="en-US" altLang="zh-CN" dirty="0"/>
              <a:t>5</a:t>
            </a:r>
            <a:r>
              <a:rPr lang="zh-CN" altLang="en-US" dirty="0"/>
              <a:t>组实例中的比例</a:t>
            </a:r>
            <a:endParaRPr lang="en-US" dirty="0"/>
          </a:p>
          <a:p>
            <a:endParaRPr lang="en-US" dirty="0"/>
          </a:p>
          <a:p>
            <a:endParaRPr lang="en-US" dirty="0" smtClean="0"/>
          </a:p>
          <a:p>
            <a:endParaRPr lang="en-US" dirty="0"/>
          </a:p>
        </p:txBody>
      </p:sp>
      <p:pic>
        <p:nvPicPr>
          <p:cNvPr id="3" name="图片 2"/>
          <p:cNvPicPr>
            <a:picLocks noChangeAspect="1"/>
          </p:cNvPicPr>
          <p:nvPr/>
        </p:nvPicPr>
        <p:blipFill>
          <a:blip r:embed="rId3"/>
          <a:stretch>
            <a:fillRect/>
          </a:stretch>
        </p:blipFill>
        <p:spPr>
          <a:xfrm>
            <a:off x="5267074" y="812388"/>
            <a:ext cx="2987299" cy="2359356"/>
          </a:xfrm>
          <a:prstGeom prst="rect">
            <a:avLst/>
          </a:prstGeom>
        </p:spPr>
      </p:pic>
      <p:grpSp>
        <p:nvGrpSpPr>
          <p:cNvPr id="6" name="组合 5"/>
          <p:cNvGrpSpPr/>
          <p:nvPr/>
        </p:nvGrpSpPr>
        <p:grpSpPr>
          <a:xfrm>
            <a:off x="309572" y="2002589"/>
            <a:ext cx="4067875" cy="4855411"/>
            <a:chOff x="309572" y="2002589"/>
            <a:chExt cx="4067875" cy="4855411"/>
          </a:xfrm>
        </p:grpSpPr>
        <p:pic>
          <p:nvPicPr>
            <p:cNvPr id="9" name="Picture 6">
              <a:extLst>
                <a:ext uri="{FF2B5EF4-FFF2-40B4-BE49-F238E27FC236}">
                  <a16:creationId xmlns:a16="http://schemas.microsoft.com/office/drawing/2014/main" xmlns="" id="{B96BDC98-9F13-C04B-88E6-4D4A7E66ECCB}"/>
                </a:ext>
              </a:extLst>
            </p:cNvPr>
            <p:cNvPicPr>
              <a:picLocks noChangeAspect="1"/>
            </p:cNvPicPr>
            <p:nvPr/>
          </p:nvPicPr>
          <p:blipFill>
            <a:blip r:embed="rId4"/>
            <a:stretch>
              <a:fillRect/>
            </a:stretch>
          </p:blipFill>
          <p:spPr>
            <a:xfrm>
              <a:off x="309572" y="2002589"/>
              <a:ext cx="4067875" cy="4855411"/>
            </a:xfrm>
            <a:prstGeom prst="rect">
              <a:avLst/>
            </a:prstGeom>
          </p:spPr>
        </p:pic>
        <p:sp>
          <p:nvSpPr>
            <p:cNvPr id="4" name="矩形 3"/>
            <p:cNvSpPr/>
            <p:nvPr/>
          </p:nvSpPr>
          <p:spPr bwMode="auto">
            <a:xfrm>
              <a:off x="1132840" y="5711695"/>
              <a:ext cx="3099512" cy="826851"/>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grpSp>
      <p:pic>
        <p:nvPicPr>
          <p:cNvPr id="39" name="Picture 11">
            <a:extLst>
              <a:ext uri="{FF2B5EF4-FFF2-40B4-BE49-F238E27FC236}">
                <a16:creationId xmlns:a16="http://schemas.microsoft.com/office/drawing/2014/main" xmlns="" id="{2A8D036E-3F45-8F4A-A3FC-C8CFEEAC66A5}"/>
              </a:ext>
            </a:extLst>
          </p:cNvPr>
          <p:cNvPicPr>
            <a:picLocks noChangeAspect="1"/>
          </p:cNvPicPr>
          <p:nvPr/>
        </p:nvPicPr>
        <p:blipFill>
          <a:blip r:embed="rId5"/>
          <a:stretch>
            <a:fillRect/>
          </a:stretch>
        </p:blipFill>
        <p:spPr>
          <a:xfrm>
            <a:off x="1132840" y="4874991"/>
            <a:ext cx="5196370" cy="1673408"/>
          </a:xfrm>
          <a:prstGeom prst="rect">
            <a:avLst/>
          </a:prstGeom>
        </p:spPr>
      </p:pic>
    </p:spTree>
    <p:extLst>
      <p:ext uri="{BB962C8B-B14F-4D97-AF65-F5344CB8AC3E}">
        <p14:creationId xmlns:p14="http://schemas.microsoft.com/office/powerpoint/2010/main" val="354548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论文字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gn="l">
          <a:defRPr sz="2000" dirty="0"/>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南大ppt" id="{27AA90DD-9406-441D-B997-E3536AC44F06}" vid="{72BAAFE6-E057-4F93-9BC2-D8D7EC72334A}"/>
    </a:ext>
  </a:extLst>
</a:theme>
</file>

<file path=ppt/theme/theme4.xml><?xml version="1.0" encoding="utf-8"?>
<a:theme xmlns:a="http://schemas.openxmlformats.org/drawingml/2006/main" name="1_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论文字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gn="l">
          <a:defRPr sz="2000" dirty="0"/>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南大ppt" id="{27AA90DD-9406-441D-B997-E3536AC44F06}" vid="{72BAAFE6-E057-4F93-9BC2-D8D7EC72334A}"/>
    </a:ext>
  </a:extLst>
</a:theme>
</file>

<file path=ppt/theme/theme5.xml><?xml version="1.0" encoding="utf-8"?>
<a:theme xmlns:a="http://schemas.openxmlformats.org/drawingml/2006/main" name="2_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论文字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gn="l">
          <a:defRPr sz="2000" dirty="0"/>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南大ppt" id="{27AA90DD-9406-441D-B997-E3536AC44F06}" vid="{72BAAFE6-E057-4F93-9BC2-D8D7EC72334A}"/>
    </a:ext>
  </a:extLst>
</a:theme>
</file>

<file path=ppt/theme/theme6.xml><?xml version="1.0" encoding="utf-8"?>
<a:theme xmlns:a="http://schemas.openxmlformats.org/drawingml/2006/main" name="3_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论文字体">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gn="l">
          <a:defRPr sz="2000" dirty="0"/>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南大ppt" id="{27AA90DD-9406-441D-B997-E3536AC44F06}" vid="{72BAAFE6-E057-4F93-9BC2-D8D7EC7233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2732</Words>
  <Application>Microsoft Macintosh PowerPoint</Application>
  <PresentationFormat>全屏显示(4:3)</PresentationFormat>
  <Paragraphs>494</Paragraphs>
  <Slides>21</Slides>
  <Notes>21</Notes>
  <HiddenSlides>0</HiddenSlides>
  <MMClips>0</MMClips>
  <ScaleCrop>false</ScaleCrop>
  <HeadingPairs>
    <vt:vector size="4" baseType="variant">
      <vt:variant>
        <vt:lpstr>主题</vt:lpstr>
      </vt:variant>
      <vt:variant>
        <vt:i4>6</vt:i4>
      </vt:variant>
      <vt:variant>
        <vt:lpstr>幻灯片标题</vt:lpstr>
      </vt:variant>
      <vt:variant>
        <vt:i4>21</vt:i4>
      </vt:variant>
    </vt:vector>
  </HeadingPairs>
  <TitlesOfParts>
    <vt:vector size="27" baseType="lpstr">
      <vt:lpstr>Office 主题​​</vt:lpstr>
      <vt:lpstr>1_Axis</vt:lpstr>
      <vt:lpstr>nju</vt:lpstr>
      <vt:lpstr>1_nju</vt:lpstr>
      <vt:lpstr>2_nju</vt:lpstr>
      <vt:lpstr>3_nju</vt:lpstr>
      <vt:lpstr> 基于约束求解的代码查询技术在StackOverflow上的实证研究  </vt:lpstr>
      <vt:lpstr>目录</vt:lpstr>
      <vt:lpstr>背景</vt:lpstr>
      <vt:lpstr>研究目标</vt:lpstr>
      <vt:lpstr>基于约束求解的代码查询技术</vt:lpstr>
      <vt:lpstr>技术框架</vt:lpstr>
      <vt:lpstr>Motivating Example</vt:lpstr>
      <vt:lpstr>编码：基于符号分析的约束生成</vt:lpstr>
      <vt:lpstr>查询：基于I/O与路径匹配的约束求解</vt:lpstr>
      <vt:lpstr>针对StackOverflow的实证研究</vt:lpstr>
      <vt:lpstr>研究问题</vt:lpstr>
      <vt:lpstr>实验设计</vt:lpstr>
      <vt:lpstr>实验结果</vt:lpstr>
      <vt:lpstr>实验设计</vt:lpstr>
      <vt:lpstr>实验设计</vt:lpstr>
      <vt:lpstr>实验结果</vt:lpstr>
      <vt:lpstr>实验设计</vt:lpstr>
      <vt:lpstr>实验结果</vt:lpstr>
      <vt:lpstr>实验结果</vt:lpstr>
      <vt:lpstr>总结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基于约束求解的代码查询技术在StackOverflow上的实证研究  </dc:title>
  <dc:creator>C Fox</dc:creator>
  <cp:lastModifiedBy>Fox Chen</cp:lastModifiedBy>
  <cp:revision>72</cp:revision>
  <dcterms:created xsi:type="dcterms:W3CDTF">2018-11-19T05:56:02Z</dcterms:created>
  <dcterms:modified xsi:type="dcterms:W3CDTF">2018-11-23T02:05:11Z</dcterms:modified>
</cp:coreProperties>
</file>