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2" r:id="rId1"/>
  </p:sldMasterIdLst>
  <p:notesMasterIdLst>
    <p:notesMasterId r:id="rId36"/>
  </p:notesMasterIdLst>
  <p:handoutMasterIdLst>
    <p:handoutMasterId r:id="rId37"/>
  </p:handoutMasterIdLst>
  <p:sldIdLst>
    <p:sldId id="272" r:id="rId2"/>
    <p:sldId id="392" r:id="rId3"/>
    <p:sldId id="450" r:id="rId4"/>
    <p:sldId id="426" r:id="rId5"/>
    <p:sldId id="428" r:id="rId6"/>
    <p:sldId id="430" r:id="rId7"/>
    <p:sldId id="432" r:id="rId8"/>
    <p:sldId id="431" r:id="rId9"/>
    <p:sldId id="452" r:id="rId10"/>
    <p:sldId id="453" r:id="rId11"/>
    <p:sldId id="454" r:id="rId12"/>
    <p:sldId id="455" r:id="rId13"/>
    <p:sldId id="458" r:id="rId14"/>
    <p:sldId id="463" r:id="rId15"/>
    <p:sldId id="464" r:id="rId16"/>
    <p:sldId id="434" r:id="rId17"/>
    <p:sldId id="457" r:id="rId18"/>
    <p:sldId id="459" r:id="rId19"/>
    <p:sldId id="460" r:id="rId20"/>
    <p:sldId id="461" r:id="rId21"/>
    <p:sldId id="462" r:id="rId22"/>
    <p:sldId id="456" r:id="rId23"/>
    <p:sldId id="435" r:id="rId24"/>
    <p:sldId id="438" r:id="rId25"/>
    <p:sldId id="439" r:id="rId26"/>
    <p:sldId id="440" r:id="rId27"/>
    <p:sldId id="441" r:id="rId28"/>
    <p:sldId id="442" r:id="rId29"/>
    <p:sldId id="443" r:id="rId30"/>
    <p:sldId id="444" r:id="rId31"/>
    <p:sldId id="445" r:id="rId32"/>
    <p:sldId id="446" r:id="rId33"/>
    <p:sldId id="449" r:id="rId34"/>
    <p:sldId id="427" r:id="rId35"/>
  </p:sldIdLst>
  <p:sldSz cx="9144000" cy="6858000" type="screen4x3"/>
  <p:notesSz cx="6858000" cy="9144000"/>
  <p:embeddedFontLst>
    <p:embeddedFont>
      <p:font typeface="Microsoft Sans Serif" panose="020B0604020202020204" pitchFamily="34" charset="0"/>
      <p:regular r:id="rId38"/>
    </p:embeddedFont>
    <p:embeddedFont>
      <p:font typeface="Cambria Math" panose="02040503050406030204" pitchFamily="18" charset="0"/>
      <p:regular r:id="rId39"/>
    </p:embeddedFont>
    <p:embeddedFont>
      <p:font typeface="微软雅黑" panose="020B0503020204020204" pitchFamily="34" charset="-122"/>
      <p:regular r:id="rId40"/>
      <p:bold r:id="rId41"/>
    </p:embeddedFont>
    <p:embeddedFont>
      <p:font typeface="华文行楷" panose="02010800040101010101" pitchFamily="2" charset="-122"/>
      <p:regular r:id="rId42"/>
    </p:embeddedFont>
    <p:embeddedFont>
      <p:font typeface="Constantia" panose="02030602050306030303" pitchFamily="18" charset="0"/>
      <p:regular r:id="rId43"/>
      <p:bold r:id="rId44"/>
      <p:italic r:id="rId45"/>
      <p:boldItalic r:id="rId46"/>
    </p:embeddedFont>
    <p:embeddedFont>
      <p:font typeface="Verdana" panose="020B0604030504040204" pitchFamily="34" charset="0"/>
      <p:regular r:id="rId47"/>
      <p:bold r:id="rId48"/>
      <p:italic r:id="rId49"/>
      <p:boldItalic r:id="rId50"/>
    </p:embeddedFont>
    <p:embeddedFont>
      <p:font typeface="华文中宋" panose="02010600040101010101" pitchFamily="2" charset="-122"/>
      <p:regular r:id="rId51"/>
    </p:embeddedFont>
    <p:embeddedFont>
      <p:font typeface="Calibri" panose="020F0502020204030204" pitchFamily="34" charset="0"/>
      <p:regular r:id="rId52"/>
      <p:bold r:id="rId53"/>
      <p:italic r:id="rId54"/>
      <p:boldItalic r:id="rId55"/>
    </p:embeddedFont>
  </p:embeddedFontLst>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83E6"/>
    <a:srgbClr val="FFFF99"/>
    <a:srgbClr val="EAB200"/>
    <a:srgbClr val="2185DF"/>
    <a:srgbClr val="C49500"/>
    <a:srgbClr val="1D77C9"/>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6" autoAdjust="0"/>
    <p:restoredTop sz="94660"/>
  </p:normalViewPr>
  <p:slideViewPr>
    <p:cSldViewPr>
      <p:cViewPr varScale="1">
        <p:scale>
          <a:sx n="69" d="100"/>
          <a:sy n="69" d="100"/>
        </p:scale>
        <p:origin x="1284"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AF528-9CE1-4CA5-8C16-ED32407E8BFF}" type="doc">
      <dgm:prSet loTypeId="urn:microsoft.com/office/officeart/2005/8/layout/hProcess9" loCatId="process" qsTypeId="urn:microsoft.com/office/officeart/2005/8/quickstyle/simple1" qsCatId="simple" csTypeId="urn:microsoft.com/office/officeart/2005/8/colors/accent5_2" csCatId="accent5" phldr="1"/>
      <dgm:spPr/>
    </dgm:pt>
    <dgm:pt modelId="{F4CE9C98-41B6-43FA-B5CD-0094CE614EAD}">
      <dgm:prSet phldrT="[文本]" custT="1"/>
      <dgm:spPr>
        <a:solidFill>
          <a:schemeClr val="accent4">
            <a:lumMod val="75000"/>
          </a:schemeClr>
        </a:solidFill>
      </dgm:spPr>
      <dgm:t>
        <a:bodyPr/>
        <a:lstStyle/>
        <a:p>
          <a:r>
            <a:rPr lang="zh-CN" altLang="en-US" sz="3600" dirty="0"/>
            <a:t>模型介绍</a:t>
          </a:r>
        </a:p>
      </dgm:t>
    </dgm:pt>
    <dgm:pt modelId="{640F838C-4421-427A-87FB-7360969E7D46}" type="parTrans" cxnId="{09AE2A17-F73A-47CA-98A7-56D58A834D1E}">
      <dgm:prSet/>
      <dgm:spPr/>
      <dgm:t>
        <a:bodyPr/>
        <a:lstStyle/>
        <a:p>
          <a:endParaRPr lang="zh-CN" altLang="en-US"/>
        </a:p>
      </dgm:t>
    </dgm:pt>
    <dgm:pt modelId="{67F75D3E-D520-44D4-A29F-3C8C6DD59940}" type="sibTrans" cxnId="{09AE2A17-F73A-47CA-98A7-56D58A834D1E}">
      <dgm:prSet/>
      <dgm:spPr/>
      <dgm:t>
        <a:bodyPr/>
        <a:lstStyle/>
        <a:p>
          <a:endParaRPr lang="zh-CN" altLang="en-US"/>
        </a:p>
      </dgm:t>
    </dgm:pt>
    <dgm:pt modelId="{13EAD4BE-FF61-42EE-AF60-19769FC2136E}">
      <dgm:prSet phldrT="[文本]" custT="1"/>
      <dgm:spPr>
        <a:solidFill>
          <a:srgbClr val="8F45C7"/>
        </a:solidFill>
      </dgm:spPr>
      <dgm:t>
        <a:bodyPr/>
        <a:lstStyle/>
        <a:p>
          <a:r>
            <a:rPr lang="zh-CN" altLang="en-US" sz="3600" dirty="0"/>
            <a:t>结果分析</a:t>
          </a:r>
        </a:p>
      </dgm:t>
    </dgm:pt>
    <dgm:pt modelId="{CF925E8C-0ED4-472E-94DF-F7FD4374DFAB}" type="parTrans" cxnId="{77FE0386-65D0-4517-A8B7-5C19F6B14559}">
      <dgm:prSet/>
      <dgm:spPr/>
      <dgm:t>
        <a:bodyPr/>
        <a:lstStyle/>
        <a:p>
          <a:endParaRPr lang="zh-CN" altLang="en-US"/>
        </a:p>
      </dgm:t>
    </dgm:pt>
    <dgm:pt modelId="{60B63FBF-D0A5-49FB-8A0D-2FCBDA3AE5A4}" type="sibTrans" cxnId="{77FE0386-65D0-4517-A8B7-5C19F6B14559}">
      <dgm:prSet/>
      <dgm:spPr/>
      <dgm:t>
        <a:bodyPr/>
        <a:lstStyle/>
        <a:p>
          <a:endParaRPr lang="zh-CN" altLang="en-US"/>
        </a:p>
      </dgm:t>
    </dgm:pt>
    <dgm:pt modelId="{8FA39EF7-1407-47EE-BA3D-3A07E37D9BE0}">
      <dgm:prSet phldrT="[文本]" custT="1"/>
      <dgm:spPr>
        <a:solidFill>
          <a:schemeClr val="accent1">
            <a:lumMod val="75000"/>
          </a:schemeClr>
        </a:solidFill>
      </dgm:spPr>
      <dgm:t>
        <a:bodyPr/>
        <a:lstStyle/>
        <a:p>
          <a:r>
            <a:rPr lang="zh-CN" altLang="en-US" sz="3600" dirty="0"/>
            <a:t>背景介绍</a:t>
          </a:r>
        </a:p>
      </dgm:t>
    </dgm:pt>
    <dgm:pt modelId="{DD0B5A81-3137-4821-99D1-CB3B55D9B694}" type="sibTrans" cxnId="{3317B87F-F14B-4668-BEFE-6ECE6CAF4AA4}">
      <dgm:prSet/>
      <dgm:spPr/>
      <dgm:t>
        <a:bodyPr/>
        <a:lstStyle/>
        <a:p>
          <a:endParaRPr lang="zh-CN" altLang="en-US"/>
        </a:p>
      </dgm:t>
    </dgm:pt>
    <dgm:pt modelId="{0EC2854D-F3FE-402C-8386-9FEAACB9821B}" type="parTrans" cxnId="{3317B87F-F14B-4668-BEFE-6ECE6CAF4AA4}">
      <dgm:prSet/>
      <dgm:spPr/>
      <dgm:t>
        <a:bodyPr/>
        <a:lstStyle/>
        <a:p>
          <a:endParaRPr lang="zh-CN" altLang="en-US"/>
        </a:p>
      </dgm:t>
    </dgm:pt>
    <dgm:pt modelId="{13D89B76-450C-44C7-A102-068FF13017CF}" type="pres">
      <dgm:prSet presAssocID="{68AAF528-9CE1-4CA5-8C16-ED32407E8BFF}" presName="CompostProcess" presStyleCnt="0">
        <dgm:presLayoutVars>
          <dgm:dir/>
          <dgm:resizeHandles val="exact"/>
        </dgm:presLayoutVars>
      </dgm:prSet>
      <dgm:spPr/>
    </dgm:pt>
    <dgm:pt modelId="{EA9D2D99-6451-47E5-9196-9D8E504F33AE}" type="pres">
      <dgm:prSet presAssocID="{68AAF528-9CE1-4CA5-8C16-ED32407E8BFF}" presName="arrow" presStyleLbl="bgShp" presStyleIdx="0" presStyleCnt="1" custLinFactNeighborX="0" custLinFactNeighborY="-12518"/>
      <dgm:spPr>
        <a:solidFill>
          <a:schemeClr val="bg1">
            <a:lumMod val="65000"/>
          </a:schemeClr>
        </a:solidFill>
      </dgm:spPr>
    </dgm:pt>
    <dgm:pt modelId="{EF6B47A2-D677-45CE-91D3-80589AD432E5}" type="pres">
      <dgm:prSet presAssocID="{68AAF528-9CE1-4CA5-8C16-ED32407E8BFF}" presName="linearProcess" presStyleCnt="0"/>
      <dgm:spPr/>
    </dgm:pt>
    <dgm:pt modelId="{8B4C92E9-E003-493F-AF55-EE4B4170EC32}" type="pres">
      <dgm:prSet presAssocID="{8FA39EF7-1407-47EE-BA3D-3A07E37D9BE0}" presName="textNode" presStyleLbl="node1" presStyleIdx="0" presStyleCnt="3" custLinFactX="-19215" custLinFactNeighborX="-100000" custLinFactNeighborY="210">
        <dgm:presLayoutVars>
          <dgm:bulletEnabled val="1"/>
        </dgm:presLayoutVars>
      </dgm:prSet>
      <dgm:spPr/>
      <dgm:t>
        <a:bodyPr/>
        <a:lstStyle/>
        <a:p>
          <a:endParaRPr lang="zh-CN" altLang="en-US"/>
        </a:p>
      </dgm:t>
    </dgm:pt>
    <dgm:pt modelId="{3EB58FD8-8E8A-44C7-90B7-AC0E748A3895}" type="pres">
      <dgm:prSet presAssocID="{DD0B5A81-3137-4821-99D1-CB3B55D9B694}" presName="sibTrans" presStyleCnt="0"/>
      <dgm:spPr/>
    </dgm:pt>
    <dgm:pt modelId="{30F684CB-47A6-4003-8AC3-F4218E7E32E4}" type="pres">
      <dgm:prSet presAssocID="{F4CE9C98-41B6-43FA-B5CD-0094CE614EAD}" presName="textNode" presStyleLbl="node1" presStyleIdx="1" presStyleCnt="3">
        <dgm:presLayoutVars>
          <dgm:bulletEnabled val="1"/>
        </dgm:presLayoutVars>
      </dgm:prSet>
      <dgm:spPr/>
      <dgm:t>
        <a:bodyPr/>
        <a:lstStyle/>
        <a:p>
          <a:endParaRPr lang="zh-CN" altLang="en-US"/>
        </a:p>
      </dgm:t>
    </dgm:pt>
    <dgm:pt modelId="{D4B0FCCA-80B3-46C0-B339-83558E48A407}" type="pres">
      <dgm:prSet presAssocID="{67F75D3E-D520-44D4-A29F-3C8C6DD59940}" presName="sibTrans" presStyleCnt="0"/>
      <dgm:spPr/>
    </dgm:pt>
    <dgm:pt modelId="{A9FF558B-70EE-41E7-8231-6FB9971D535D}" type="pres">
      <dgm:prSet presAssocID="{13EAD4BE-FF61-42EE-AF60-19769FC2136E}" presName="textNode" presStyleLbl="node1" presStyleIdx="2" presStyleCnt="3" custScaleY="96694" custLinFactNeighborX="82413">
        <dgm:presLayoutVars>
          <dgm:bulletEnabled val="1"/>
        </dgm:presLayoutVars>
      </dgm:prSet>
      <dgm:spPr/>
      <dgm:t>
        <a:bodyPr/>
        <a:lstStyle/>
        <a:p>
          <a:endParaRPr lang="zh-CN" altLang="en-US"/>
        </a:p>
      </dgm:t>
    </dgm:pt>
  </dgm:ptLst>
  <dgm:cxnLst>
    <dgm:cxn modelId="{5F88D743-1E46-4FB9-8017-66DD53C23058}" type="presOf" srcId="{8FA39EF7-1407-47EE-BA3D-3A07E37D9BE0}" destId="{8B4C92E9-E003-493F-AF55-EE4B4170EC32}" srcOrd="0" destOrd="0" presId="urn:microsoft.com/office/officeart/2005/8/layout/hProcess9"/>
    <dgm:cxn modelId="{5CE89168-EB33-4D67-97BE-1616F0150C32}" type="presOf" srcId="{68AAF528-9CE1-4CA5-8C16-ED32407E8BFF}" destId="{13D89B76-450C-44C7-A102-068FF13017CF}" srcOrd="0" destOrd="0" presId="urn:microsoft.com/office/officeart/2005/8/layout/hProcess9"/>
    <dgm:cxn modelId="{77FE0386-65D0-4517-A8B7-5C19F6B14559}" srcId="{68AAF528-9CE1-4CA5-8C16-ED32407E8BFF}" destId="{13EAD4BE-FF61-42EE-AF60-19769FC2136E}" srcOrd="2" destOrd="0" parTransId="{CF925E8C-0ED4-472E-94DF-F7FD4374DFAB}" sibTransId="{60B63FBF-D0A5-49FB-8A0D-2FCBDA3AE5A4}"/>
    <dgm:cxn modelId="{C0D81786-B2F7-479D-86C0-EB8811F0C8F0}" type="presOf" srcId="{F4CE9C98-41B6-43FA-B5CD-0094CE614EAD}" destId="{30F684CB-47A6-4003-8AC3-F4218E7E32E4}" srcOrd="0" destOrd="0" presId="urn:microsoft.com/office/officeart/2005/8/layout/hProcess9"/>
    <dgm:cxn modelId="{3317B87F-F14B-4668-BEFE-6ECE6CAF4AA4}" srcId="{68AAF528-9CE1-4CA5-8C16-ED32407E8BFF}" destId="{8FA39EF7-1407-47EE-BA3D-3A07E37D9BE0}" srcOrd="0" destOrd="0" parTransId="{0EC2854D-F3FE-402C-8386-9FEAACB9821B}" sibTransId="{DD0B5A81-3137-4821-99D1-CB3B55D9B694}"/>
    <dgm:cxn modelId="{115CD856-3504-47BC-A29A-D2A665DD1C8E}" type="presOf" srcId="{13EAD4BE-FF61-42EE-AF60-19769FC2136E}" destId="{A9FF558B-70EE-41E7-8231-6FB9971D535D}" srcOrd="0" destOrd="0" presId="urn:microsoft.com/office/officeart/2005/8/layout/hProcess9"/>
    <dgm:cxn modelId="{09AE2A17-F73A-47CA-98A7-56D58A834D1E}" srcId="{68AAF528-9CE1-4CA5-8C16-ED32407E8BFF}" destId="{F4CE9C98-41B6-43FA-B5CD-0094CE614EAD}" srcOrd="1" destOrd="0" parTransId="{640F838C-4421-427A-87FB-7360969E7D46}" sibTransId="{67F75D3E-D520-44D4-A29F-3C8C6DD59940}"/>
    <dgm:cxn modelId="{A83DBF8B-559F-4177-A717-F5D40F085564}" type="presParOf" srcId="{13D89B76-450C-44C7-A102-068FF13017CF}" destId="{EA9D2D99-6451-47E5-9196-9D8E504F33AE}" srcOrd="0" destOrd="0" presId="urn:microsoft.com/office/officeart/2005/8/layout/hProcess9"/>
    <dgm:cxn modelId="{FCB9E7D1-C43D-4B2F-878E-69B3BC26354D}" type="presParOf" srcId="{13D89B76-450C-44C7-A102-068FF13017CF}" destId="{EF6B47A2-D677-45CE-91D3-80589AD432E5}" srcOrd="1" destOrd="0" presId="urn:microsoft.com/office/officeart/2005/8/layout/hProcess9"/>
    <dgm:cxn modelId="{7EDC8660-9F88-4519-822E-851F2EB42C67}" type="presParOf" srcId="{EF6B47A2-D677-45CE-91D3-80589AD432E5}" destId="{8B4C92E9-E003-493F-AF55-EE4B4170EC32}" srcOrd="0" destOrd="0" presId="urn:microsoft.com/office/officeart/2005/8/layout/hProcess9"/>
    <dgm:cxn modelId="{43911C8E-57F8-4114-B5D0-3BC62C35097F}" type="presParOf" srcId="{EF6B47A2-D677-45CE-91D3-80589AD432E5}" destId="{3EB58FD8-8E8A-44C7-90B7-AC0E748A3895}" srcOrd="1" destOrd="0" presId="urn:microsoft.com/office/officeart/2005/8/layout/hProcess9"/>
    <dgm:cxn modelId="{B25EC828-3E5F-4179-B4DD-B4DE532CB911}" type="presParOf" srcId="{EF6B47A2-D677-45CE-91D3-80589AD432E5}" destId="{30F684CB-47A6-4003-8AC3-F4218E7E32E4}" srcOrd="2" destOrd="0" presId="urn:microsoft.com/office/officeart/2005/8/layout/hProcess9"/>
    <dgm:cxn modelId="{B6377D26-552C-4076-849D-0A1EE3B873F3}" type="presParOf" srcId="{EF6B47A2-D677-45CE-91D3-80589AD432E5}" destId="{D4B0FCCA-80B3-46C0-B339-83558E48A407}" srcOrd="3" destOrd="0" presId="urn:microsoft.com/office/officeart/2005/8/layout/hProcess9"/>
    <dgm:cxn modelId="{15B317C4-CED2-4966-B22F-828AD347152B}" type="presParOf" srcId="{EF6B47A2-D677-45CE-91D3-80589AD432E5}" destId="{A9FF558B-70EE-41E7-8231-6FB9971D535D}"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D2D99-6451-47E5-9196-9D8E504F33AE}">
      <dsp:nvSpPr>
        <dsp:cNvPr id="0" name=""/>
        <dsp:cNvSpPr/>
      </dsp:nvSpPr>
      <dsp:spPr>
        <a:xfrm>
          <a:off x="648071" y="0"/>
          <a:ext cx="7344816" cy="3600400"/>
        </a:xfrm>
        <a:prstGeom prst="rightArrow">
          <a:avLst/>
        </a:prstGeom>
        <a:solidFill>
          <a:schemeClr val="bg1">
            <a:lumMod val="65000"/>
          </a:schemeClr>
        </a:solidFill>
        <a:ln>
          <a:noFill/>
        </a:ln>
        <a:effectLst/>
      </dsp:spPr>
      <dsp:style>
        <a:lnRef idx="0">
          <a:scrgbClr r="0" g="0" b="0"/>
        </a:lnRef>
        <a:fillRef idx="1">
          <a:scrgbClr r="0" g="0" b="0"/>
        </a:fillRef>
        <a:effectRef idx="0">
          <a:scrgbClr r="0" g="0" b="0"/>
        </a:effectRef>
        <a:fontRef idx="minor"/>
      </dsp:style>
    </dsp:sp>
    <dsp:sp modelId="{8B4C92E9-E003-493F-AF55-EE4B4170EC32}">
      <dsp:nvSpPr>
        <dsp:cNvPr id="0" name=""/>
        <dsp:cNvSpPr/>
      </dsp:nvSpPr>
      <dsp:spPr>
        <a:xfrm>
          <a:off x="0" y="1083144"/>
          <a:ext cx="2592288" cy="144016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t>背景介绍</a:t>
          </a:r>
        </a:p>
      </dsp:txBody>
      <dsp:txXfrm>
        <a:off x="70303" y="1153447"/>
        <a:ext cx="2451682" cy="1299554"/>
      </dsp:txXfrm>
    </dsp:sp>
    <dsp:sp modelId="{30F684CB-47A6-4003-8AC3-F4218E7E32E4}">
      <dsp:nvSpPr>
        <dsp:cNvPr id="0" name=""/>
        <dsp:cNvSpPr/>
      </dsp:nvSpPr>
      <dsp:spPr>
        <a:xfrm>
          <a:off x="3024336" y="1080119"/>
          <a:ext cx="2592288" cy="144016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t>模型介绍</a:t>
          </a:r>
        </a:p>
      </dsp:txBody>
      <dsp:txXfrm>
        <a:off x="3094639" y="1150422"/>
        <a:ext cx="2451682" cy="1299554"/>
      </dsp:txXfrm>
    </dsp:sp>
    <dsp:sp modelId="{A9FF558B-70EE-41E7-8231-6FB9971D535D}">
      <dsp:nvSpPr>
        <dsp:cNvPr id="0" name=""/>
        <dsp:cNvSpPr/>
      </dsp:nvSpPr>
      <dsp:spPr>
        <a:xfrm>
          <a:off x="6048672" y="1103925"/>
          <a:ext cx="2592288" cy="1392548"/>
        </a:xfrm>
        <a:prstGeom prst="roundRect">
          <a:avLst/>
        </a:prstGeom>
        <a:solidFill>
          <a:srgbClr val="8F45C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t>结果分析</a:t>
          </a:r>
        </a:p>
      </dsp:txBody>
      <dsp:txXfrm>
        <a:off x="6116651" y="1171904"/>
        <a:ext cx="2456330" cy="12565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3CE9B2-172D-4E32-BF92-B7AF717B7FC9}" type="datetimeFigureOut">
              <a:rPr lang="zh-CN" altLang="en-US" smtClean="0"/>
              <a:t>2018/11/23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76B600-996B-4AFB-AF78-93775124D1CB}" type="slidenum">
              <a:rPr lang="zh-CN" altLang="en-US" smtClean="0"/>
              <a:t>‹#›</a:t>
            </a:fld>
            <a:endParaRPr lang="zh-CN" altLang="en-US"/>
          </a:p>
        </p:txBody>
      </p:sp>
    </p:spTree>
    <p:extLst>
      <p:ext uri="{BB962C8B-B14F-4D97-AF65-F5344CB8AC3E}">
        <p14:creationId xmlns:p14="http://schemas.microsoft.com/office/powerpoint/2010/main" val="4200676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3DDDD-D65D-4826-B3EF-2C894C429A65}"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7F3CA-EB9D-493B-B4C9-4AF591946EB2}" type="slidenum">
              <a:rPr lang="zh-CN" altLang="en-US" smtClean="0"/>
              <a:t>‹#›</a:t>
            </a:fld>
            <a:endParaRPr lang="zh-CN" altLang="en-US"/>
          </a:p>
        </p:txBody>
      </p:sp>
    </p:spTree>
    <p:extLst>
      <p:ext uri="{BB962C8B-B14F-4D97-AF65-F5344CB8AC3E}">
        <p14:creationId xmlns:p14="http://schemas.microsoft.com/office/powerpoint/2010/main" val="67054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lgn="r" fontAlgn="auto">
              <a:spcBef>
                <a:spcPts val="0"/>
              </a:spcBef>
              <a:spcAft>
                <a:spcPts val="0"/>
              </a:spcAft>
              <a:defRPr>
                <a:latin typeface="+mn-lt"/>
                <a:ea typeface="+mn-ea"/>
              </a:defRPr>
            </a:lvl1pPr>
          </a:lstStyle>
          <a:p>
            <a:pPr>
              <a:defRPr/>
            </a:pPr>
            <a:fld id="{95668E6F-3C90-4C59-BD8C-A530AA7C53A0}" type="slidenum">
              <a:rPr lang="en-US"/>
              <a:pPr>
                <a:defRPr/>
              </a:pPr>
              <a:t>‹#›</a:t>
            </a:fld>
            <a:endParaRPr lang="en-US" dirty="0">
              <a:solidFill>
                <a:schemeClr val="bg1"/>
              </a:solidFill>
            </a:endParaRPr>
          </a:p>
        </p:txBody>
      </p:sp>
    </p:spTree>
    <p:extLst>
      <p:ext uri="{BB962C8B-B14F-4D97-AF65-F5344CB8AC3E}">
        <p14:creationId xmlns:p14="http://schemas.microsoft.com/office/powerpoint/2010/main" val="405702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0E730DE-3677-4AB2-A58C-D1924BFEDBD8}" type="slidenum">
              <a:rPr lang="zh-CN" altLang="en-US"/>
              <a:pPr>
                <a:defRPr/>
              </a:pPr>
              <a:t>‹#›</a:t>
            </a:fld>
            <a:endParaRPr lang="zh-CN" altLang="en-US"/>
          </a:p>
        </p:txBody>
      </p:sp>
    </p:spTree>
    <p:extLst>
      <p:ext uri="{BB962C8B-B14F-4D97-AF65-F5344CB8AC3E}">
        <p14:creationId xmlns:p14="http://schemas.microsoft.com/office/powerpoint/2010/main" val="108307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B7BC093-243D-4A73-A8BA-5FE17BB17EB2}" type="slidenum">
              <a:rPr lang="zh-CN" altLang="en-US"/>
              <a:pPr>
                <a:defRPr/>
              </a:pPr>
              <a:t>‹#›</a:t>
            </a:fld>
            <a:endParaRPr lang="zh-CN" altLang="en-US"/>
          </a:p>
        </p:txBody>
      </p:sp>
    </p:spTree>
    <p:extLst>
      <p:ext uri="{BB962C8B-B14F-4D97-AF65-F5344CB8AC3E}">
        <p14:creationId xmlns:p14="http://schemas.microsoft.com/office/powerpoint/2010/main" val="350328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57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7C6BF408-FF52-4B7A-BE80-85BD70B6CC78}" type="slidenum">
              <a:rPr lang="zh-CN" altLang="en-US"/>
              <a:pPr>
                <a:defRPr/>
              </a:pPr>
              <a:t>‹#›</a:t>
            </a:fld>
            <a:endParaRPr lang="zh-CN" altLang="en-US"/>
          </a:p>
        </p:txBody>
      </p:sp>
    </p:spTree>
    <p:extLst>
      <p:ext uri="{BB962C8B-B14F-4D97-AF65-F5344CB8AC3E}">
        <p14:creationId xmlns:p14="http://schemas.microsoft.com/office/powerpoint/2010/main" val="212720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EB306B77-51FF-4618-A74B-442ED27C32E8}" type="slidenum">
              <a:rPr lang="zh-CN" altLang="en-US"/>
              <a:pPr>
                <a:defRPr/>
              </a:pPr>
              <a:t>‹#›</a:t>
            </a:fld>
            <a:endParaRPr lang="zh-CN" altLang="en-US"/>
          </a:p>
        </p:txBody>
      </p:sp>
    </p:spTree>
    <p:extLst>
      <p:ext uri="{BB962C8B-B14F-4D97-AF65-F5344CB8AC3E}">
        <p14:creationId xmlns:p14="http://schemas.microsoft.com/office/powerpoint/2010/main" val="417363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816929D-5337-47A0-A603-37DE2821AAF8}" type="slidenum">
              <a:rPr lang="zh-CN" altLang="en-US"/>
              <a:pPr>
                <a:defRPr/>
              </a:pPr>
              <a:t>‹#›</a:t>
            </a:fld>
            <a:endParaRPr lang="zh-CN" altLang="en-US"/>
          </a:p>
        </p:txBody>
      </p:sp>
    </p:spTree>
    <p:extLst>
      <p:ext uri="{BB962C8B-B14F-4D97-AF65-F5344CB8AC3E}">
        <p14:creationId xmlns:p14="http://schemas.microsoft.com/office/powerpoint/2010/main" val="286679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1D4F21F-5B83-49FC-9078-8F32BE83ECB5}" type="slidenum">
              <a:rPr lang="zh-CN" altLang="en-US"/>
              <a:pPr>
                <a:defRPr/>
              </a:pPr>
              <a:t>‹#›</a:t>
            </a:fld>
            <a:endParaRPr lang="zh-CN" altLang="en-US"/>
          </a:p>
        </p:txBody>
      </p:sp>
    </p:spTree>
    <p:extLst>
      <p:ext uri="{BB962C8B-B14F-4D97-AF65-F5344CB8AC3E}">
        <p14:creationId xmlns:p14="http://schemas.microsoft.com/office/powerpoint/2010/main" val="230724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9756788-F0F5-42F4-9C5F-0438F181F8D3}" type="slidenum">
              <a:rPr lang="zh-CN" altLang="en-US"/>
              <a:pPr>
                <a:defRPr/>
              </a:pPr>
              <a:t>‹#›</a:t>
            </a:fld>
            <a:endParaRPr lang="zh-CN" altLang="en-US"/>
          </a:p>
        </p:txBody>
      </p:sp>
    </p:spTree>
    <p:extLst>
      <p:ext uri="{BB962C8B-B14F-4D97-AF65-F5344CB8AC3E}">
        <p14:creationId xmlns:p14="http://schemas.microsoft.com/office/powerpoint/2010/main" val="41471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9DF830B-E05C-40B2-B831-0FEBBC689665}" type="slidenum">
              <a:rPr lang="zh-CN" altLang="en-US"/>
              <a:pPr>
                <a:defRPr/>
              </a:pPr>
              <a:t>‹#›</a:t>
            </a:fld>
            <a:endParaRPr lang="zh-CN" altLang="en-US"/>
          </a:p>
        </p:txBody>
      </p:sp>
    </p:spTree>
    <p:extLst>
      <p:ext uri="{BB962C8B-B14F-4D97-AF65-F5344CB8AC3E}">
        <p14:creationId xmlns:p14="http://schemas.microsoft.com/office/powerpoint/2010/main" val="414903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69E1C9E-8D5D-4C5F-BF17-227275DF1048}" type="slidenum">
              <a:rPr lang="zh-CN" altLang="en-US"/>
              <a:pPr>
                <a:defRPr/>
              </a:pPr>
              <a:t>‹#›</a:t>
            </a:fld>
            <a:endParaRPr lang="zh-CN" altLang="en-US"/>
          </a:p>
        </p:txBody>
      </p:sp>
    </p:spTree>
    <p:extLst>
      <p:ext uri="{BB962C8B-B14F-4D97-AF65-F5344CB8AC3E}">
        <p14:creationId xmlns:p14="http://schemas.microsoft.com/office/powerpoint/2010/main" val="288187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735D9304-ED6B-4B7F-B417-2DD5A9584804}" type="slidenum">
              <a:rPr lang="zh-CN" altLang="en-US"/>
              <a:pPr>
                <a:defRPr/>
              </a:pPr>
              <a:t>‹#›</a:t>
            </a:fld>
            <a:endParaRPr lang="zh-CN" altLang="en-US"/>
          </a:p>
        </p:txBody>
      </p:sp>
    </p:spTree>
    <p:extLst>
      <p:ext uri="{BB962C8B-B14F-4D97-AF65-F5344CB8AC3E}">
        <p14:creationId xmlns:p14="http://schemas.microsoft.com/office/powerpoint/2010/main" val="318925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圆角矩形 15"/>
          <p:cNvSpPr/>
          <p:nvPr/>
        </p:nvSpPr>
        <p:spPr>
          <a:xfrm>
            <a:off x="71438" y="115888"/>
            <a:ext cx="9001125" cy="6669087"/>
          </a:xfrm>
          <a:prstGeom prst="roundRect">
            <a:avLst>
              <a:gd name="adj" fmla="val 4562"/>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p:nvCxnSpPr>
        <p:spPr>
          <a:xfrm>
            <a:off x="428625" y="6357938"/>
            <a:ext cx="8286750" cy="158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28" name="TextBox 10"/>
          <p:cNvSpPr txBox="1">
            <a:spLocks noChangeArrowheads="1"/>
          </p:cNvSpPr>
          <p:nvPr/>
        </p:nvSpPr>
        <p:spPr bwMode="auto">
          <a:xfrm>
            <a:off x="6572250" y="6416675"/>
            <a:ext cx="2500313" cy="369888"/>
          </a:xfrm>
          <a:prstGeom prst="rect">
            <a:avLst/>
          </a:prstGeom>
          <a:noFill/>
          <a:ln>
            <a:noFill/>
          </a:ln>
          <a:extLst/>
        </p:spPr>
        <p:txBody>
          <a:bodyPr>
            <a:spAutoFit/>
          </a:bodyPr>
          <a:lstStyle>
            <a:lvl1pPr>
              <a:defRPr>
                <a:solidFill>
                  <a:schemeClr val="tx1"/>
                </a:solidFill>
                <a:latin typeface="Verdana" pitchFamily="34" charset="0"/>
                <a:ea typeface="微软雅黑" pitchFamily="34" charset="-122"/>
              </a:defRPr>
            </a:lvl1pPr>
            <a:lvl2pPr marL="742950" indent="-285750">
              <a:defRPr>
                <a:solidFill>
                  <a:schemeClr val="tx1"/>
                </a:solidFill>
                <a:latin typeface="Verdana" pitchFamily="34" charset="0"/>
                <a:ea typeface="微软雅黑" pitchFamily="34" charset="-122"/>
              </a:defRPr>
            </a:lvl2pPr>
            <a:lvl3pPr marL="1143000" indent="-228600">
              <a:defRPr>
                <a:solidFill>
                  <a:schemeClr val="tx1"/>
                </a:solidFill>
                <a:latin typeface="Verdana" pitchFamily="34" charset="0"/>
                <a:ea typeface="微软雅黑" pitchFamily="34" charset="-122"/>
              </a:defRPr>
            </a:lvl3pPr>
            <a:lvl4pPr marL="1600200" indent="-228600">
              <a:defRPr>
                <a:solidFill>
                  <a:schemeClr val="tx1"/>
                </a:solidFill>
                <a:latin typeface="Verdana" pitchFamily="34" charset="0"/>
                <a:ea typeface="微软雅黑" pitchFamily="34" charset="-122"/>
              </a:defRPr>
            </a:lvl4pPr>
            <a:lvl5pPr marL="2057400" indent="-228600">
              <a:defRPr>
                <a:solidFill>
                  <a:schemeClr val="tx1"/>
                </a:solidFill>
                <a:latin typeface="Verdana" pitchFamily="34" charset="0"/>
                <a:ea typeface="微软雅黑" pitchFamily="34" charset="-122"/>
              </a:defRPr>
            </a:lvl5pPr>
            <a:lvl6pPr marL="2514600" indent="-228600" fontAlgn="base">
              <a:spcBef>
                <a:spcPct val="0"/>
              </a:spcBef>
              <a:spcAft>
                <a:spcPct val="0"/>
              </a:spcAft>
              <a:defRPr>
                <a:solidFill>
                  <a:schemeClr val="tx1"/>
                </a:solidFill>
                <a:latin typeface="Verdana" pitchFamily="34" charset="0"/>
                <a:ea typeface="微软雅黑" pitchFamily="34" charset="-122"/>
              </a:defRPr>
            </a:lvl6pPr>
            <a:lvl7pPr marL="2971800" indent="-228600" fontAlgn="base">
              <a:spcBef>
                <a:spcPct val="0"/>
              </a:spcBef>
              <a:spcAft>
                <a:spcPct val="0"/>
              </a:spcAft>
              <a:defRPr>
                <a:solidFill>
                  <a:schemeClr val="tx1"/>
                </a:solidFill>
                <a:latin typeface="Verdana" pitchFamily="34" charset="0"/>
                <a:ea typeface="微软雅黑" pitchFamily="34" charset="-122"/>
              </a:defRPr>
            </a:lvl7pPr>
            <a:lvl8pPr marL="3429000" indent="-228600" fontAlgn="base">
              <a:spcBef>
                <a:spcPct val="0"/>
              </a:spcBef>
              <a:spcAft>
                <a:spcPct val="0"/>
              </a:spcAft>
              <a:defRPr>
                <a:solidFill>
                  <a:schemeClr val="tx1"/>
                </a:solidFill>
                <a:latin typeface="Verdana" pitchFamily="34" charset="0"/>
                <a:ea typeface="微软雅黑" pitchFamily="34" charset="-122"/>
              </a:defRPr>
            </a:lvl8pPr>
            <a:lvl9pPr marL="3886200" indent="-228600" fontAlgn="base">
              <a:spcBef>
                <a:spcPct val="0"/>
              </a:spcBef>
              <a:spcAft>
                <a:spcPct val="0"/>
              </a:spcAft>
              <a:defRPr>
                <a:solidFill>
                  <a:schemeClr val="tx1"/>
                </a:solidFill>
                <a:latin typeface="Verdana" pitchFamily="34" charset="0"/>
                <a:ea typeface="微软雅黑" pitchFamily="34" charset="-122"/>
              </a:defRPr>
            </a:lvl9pPr>
          </a:lstStyle>
          <a:p>
            <a:pPr>
              <a:defRPr/>
            </a:pPr>
            <a:r>
              <a:rPr lang="zh-CN" altLang="en-US" dirty="0">
                <a:solidFill>
                  <a:srgbClr val="0070C0"/>
                </a:solidFill>
                <a:latin typeface="华文行楷" pitchFamily="2" charset="-122"/>
                <a:ea typeface="华文行楷" pitchFamily="2" charset="-122"/>
              </a:rPr>
              <a:t>学汇百川   德济四海  　　　　　　　</a:t>
            </a:r>
          </a:p>
        </p:txBody>
      </p:sp>
      <p:pic>
        <p:nvPicPr>
          <p:cNvPr id="1029" name="图片 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500063" y="6426261"/>
            <a:ext cx="1144587" cy="31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userDrawn="1"/>
        </p:nvCxnSpPr>
        <p:spPr>
          <a:xfrm>
            <a:off x="1692275" y="6416675"/>
            <a:ext cx="0" cy="32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17"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ea typeface="微软雅黑" pitchFamily="34" charset="-122"/>
        </a:defRPr>
      </a:lvl2pPr>
      <a:lvl3pPr algn="ctr" rtl="0" eaLnBrk="0" fontAlgn="base" hangingPunct="0">
        <a:spcBef>
          <a:spcPct val="0"/>
        </a:spcBef>
        <a:spcAft>
          <a:spcPct val="0"/>
        </a:spcAft>
        <a:defRPr sz="4400">
          <a:solidFill>
            <a:schemeClr val="tx1"/>
          </a:solidFill>
          <a:latin typeface="Verdana" pitchFamily="34" charset="0"/>
          <a:ea typeface="微软雅黑" pitchFamily="34" charset="-122"/>
        </a:defRPr>
      </a:lvl3pPr>
      <a:lvl4pPr algn="ctr" rtl="0" eaLnBrk="0" fontAlgn="base" hangingPunct="0">
        <a:spcBef>
          <a:spcPct val="0"/>
        </a:spcBef>
        <a:spcAft>
          <a:spcPct val="0"/>
        </a:spcAft>
        <a:defRPr sz="4400">
          <a:solidFill>
            <a:schemeClr val="tx1"/>
          </a:solidFill>
          <a:latin typeface="Verdana" pitchFamily="34" charset="0"/>
          <a:ea typeface="微软雅黑" pitchFamily="34" charset="-122"/>
        </a:defRPr>
      </a:lvl4pPr>
      <a:lvl5pPr algn="ctr" rtl="0" eaLnBrk="0" fontAlgn="base" hangingPunct="0">
        <a:spcBef>
          <a:spcPct val="0"/>
        </a:spcBef>
        <a:spcAft>
          <a:spcPct val="0"/>
        </a:spcAft>
        <a:defRPr sz="4400">
          <a:solidFill>
            <a:schemeClr val="tx1"/>
          </a:solidFill>
          <a:latin typeface="Verdana" pitchFamily="34" charset="0"/>
          <a:ea typeface="微软雅黑" pitchFamily="34" charset="-122"/>
        </a:defRPr>
      </a:lvl5pPr>
      <a:lvl6pPr marL="457200" algn="ctr" rtl="0" fontAlgn="base">
        <a:spcBef>
          <a:spcPct val="0"/>
        </a:spcBef>
        <a:spcAft>
          <a:spcPct val="0"/>
        </a:spcAft>
        <a:defRPr sz="4400">
          <a:solidFill>
            <a:schemeClr val="tx1"/>
          </a:solidFill>
          <a:latin typeface="Verdana" pitchFamily="34" charset="0"/>
          <a:ea typeface="微软雅黑" pitchFamily="34" charset="-122"/>
        </a:defRPr>
      </a:lvl6pPr>
      <a:lvl7pPr marL="914400" algn="ctr" rtl="0" fontAlgn="base">
        <a:spcBef>
          <a:spcPct val="0"/>
        </a:spcBef>
        <a:spcAft>
          <a:spcPct val="0"/>
        </a:spcAft>
        <a:defRPr sz="4400">
          <a:solidFill>
            <a:schemeClr val="tx1"/>
          </a:solidFill>
          <a:latin typeface="Verdana" pitchFamily="34" charset="0"/>
          <a:ea typeface="微软雅黑" pitchFamily="34" charset="-122"/>
        </a:defRPr>
      </a:lvl7pPr>
      <a:lvl8pPr marL="1371600" algn="ctr" rtl="0" fontAlgn="base">
        <a:spcBef>
          <a:spcPct val="0"/>
        </a:spcBef>
        <a:spcAft>
          <a:spcPct val="0"/>
        </a:spcAft>
        <a:defRPr sz="4400">
          <a:solidFill>
            <a:schemeClr val="tx1"/>
          </a:solidFill>
          <a:latin typeface="Verdana" pitchFamily="34" charset="0"/>
          <a:ea typeface="微软雅黑" pitchFamily="34" charset="-122"/>
        </a:defRPr>
      </a:lvl8pPr>
      <a:lvl9pPr marL="1828800" algn="ctr" rtl="0" fontAlgn="base">
        <a:spcBef>
          <a:spcPct val="0"/>
        </a:spcBef>
        <a:spcAft>
          <a:spcPct val="0"/>
        </a:spcAft>
        <a:defRPr sz="4400">
          <a:solidFill>
            <a:schemeClr val="tx1"/>
          </a:solidFill>
          <a:latin typeface="Verdana"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14.png"/><Relationship Id="rId5" Type="http://schemas.openxmlformats.org/officeDocument/2006/relationships/image" Target="../media/image12.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矩形 5"/>
          <p:cNvSpPr/>
          <p:nvPr/>
        </p:nvSpPr>
        <p:spPr>
          <a:xfrm>
            <a:off x="0" y="4071942"/>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0" y="1128871"/>
            <a:ext cx="9144000" cy="2800195"/>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1" y="1100594"/>
            <a:ext cx="9144001" cy="2492990"/>
          </a:xfrm>
          <a:prstGeom prst="rect">
            <a:avLst/>
          </a:prstGeom>
          <a:noFill/>
          <a:effectLst>
            <a:reflection blurRad="6350" stA="52000" endA="300" endPos="35000" dir="5400000" sy="-100000" algn="bl" rotWithShape="0"/>
          </a:effectLst>
        </p:spPr>
        <p:txBody>
          <a:bodyPr wrap="square">
            <a:spAutoFit/>
          </a:bodyPr>
          <a:lstStyle/>
          <a:p>
            <a:pPr algn="ctr" fontAlgn="auto">
              <a:spcBef>
                <a:spcPts val="0"/>
              </a:spcBef>
              <a:spcAft>
                <a:spcPts val="0"/>
              </a:spcAft>
              <a:defRPr/>
            </a:pPr>
            <a:endParaRPr lang="en-US" altLang="zh-CN" sz="32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fontAlgn="auto">
              <a:spcBef>
                <a:spcPts val="0"/>
              </a:spcBef>
              <a:spcAft>
                <a:spcPts val="0"/>
              </a:spcAft>
              <a:defRPr/>
            </a:pPr>
            <a:r>
              <a:rPr lang="zh-CN" altLang="en-US"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一种基于卷积神经网络的缺陷报告分派方法</a:t>
            </a:r>
            <a:endParaRPr lang="en-US" altLang="zh-CN"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fontAlgn="auto">
              <a:spcBef>
                <a:spcPts val="0"/>
              </a:spcBef>
              <a:spcAft>
                <a:spcPts val="0"/>
              </a:spcAft>
              <a:defRPr/>
            </a:pP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郭世凯，陈荣，唐文君，李辉，魏苗苗</a:t>
            </a: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341" name="副标题 4"/>
          <p:cNvSpPr>
            <a:spLocks noGrp="1"/>
          </p:cNvSpPr>
          <p:nvPr>
            <p:ph type="subTitle" sz="quarter" idx="1"/>
          </p:nvPr>
        </p:nvSpPr>
        <p:spPr bwMode="auto">
          <a:xfrm>
            <a:off x="4296054" y="4756207"/>
            <a:ext cx="4847946" cy="15841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dirty="0">
                <a:solidFill>
                  <a:schemeClr val="tx1"/>
                </a:solidFill>
                <a:latin typeface="华文中宋" pitchFamily="2" charset="-122"/>
                <a:ea typeface="华文中宋" pitchFamily="2" charset="-122"/>
              </a:rPr>
              <a:t>主讲人：郭世凯</a:t>
            </a:r>
            <a:endParaRPr lang="en-US" altLang="zh-CN" sz="2800" dirty="0">
              <a:solidFill>
                <a:schemeClr val="tx1"/>
              </a:solidFill>
              <a:latin typeface="华文中宋" pitchFamily="2" charset="-122"/>
              <a:ea typeface="华文中宋" pitchFamily="2" charset="-122"/>
            </a:endParaRPr>
          </a:p>
          <a:p>
            <a:pPr eaLnBrk="1" hangingPunct="1"/>
            <a:r>
              <a:rPr lang="zh-CN" altLang="en-US" sz="2800" dirty="0">
                <a:solidFill>
                  <a:schemeClr val="tx1"/>
                </a:solidFill>
                <a:latin typeface="华文中宋" pitchFamily="2" charset="-122"/>
                <a:ea typeface="华文中宋" pitchFamily="2" charset="-122"/>
              </a:rPr>
              <a:t>单位：大连海事大学</a:t>
            </a:r>
            <a:endParaRPr lang="en-US" altLang="zh-CN" sz="2800" dirty="0">
              <a:solidFill>
                <a:schemeClr val="tx1"/>
              </a:solidFill>
              <a:latin typeface="华文中宋" pitchFamily="2" charset="-122"/>
              <a:ea typeface="华文中宋" pitchFamily="2" charset="-122"/>
            </a:endParaRPr>
          </a:p>
          <a:p>
            <a:pPr eaLnBrk="1" hangingPunct="1"/>
            <a:r>
              <a:rPr lang="zh-CN" altLang="en-US" sz="2800" dirty="0">
                <a:solidFill>
                  <a:schemeClr val="tx1"/>
                </a:solidFill>
                <a:latin typeface="华文中宋" pitchFamily="2" charset="-122"/>
                <a:ea typeface="华文中宋" pitchFamily="2" charset="-122"/>
              </a:rPr>
              <a:t>时间：</a:t>
            </a:r>
            <a:r>
              <a:rPr lang="en-US" altLang="zh-CN" sz="2800" dirty="0">
                <a:solidFill>
                  <a:schemeClr val="tx1"/>
                </a:solidFill>
                <a:latin typeface="华文中宋" pitchFamily="2" charset="-122"/>
                <a:ea typeface="华文中宋" pitchFamily="2" charset="-122"/>
              </a:rPr>
              <a:t>2018</a:t>
            </a:r>
            <a:r>
              <a:rPr lang="zh-CN" altLang="en-US" sz="2800" dirty="0">
                <a:solidFill>
                  <a:schemeClr val="tx1"/>
                </a:solidFill>
                <a:latin typeface="华文中宋" pitchFamily="2" charset="-122"/>
                <a:ea typeface="华文中宋" pitchFamily="2" charset="-122"/>
              </a:rPr>
              <a:t>年</a:t>
            </a:r>
            <a:r>
              <a:rPr lang="en-US" altLang="zh-CN" sz="2800" dirty="0">
                <a:solidFill>
                  <a:schemeClr val="tx1"/>
                </a:solidFill>
                <a:latin typeface="华文中宋" pitchFamily="2" charset="-122"/>
                <a:ea typeface="华文中宋" pitchFamily="2" charset="-122"/>
              </a:rPr>
              <a:t>11</a:t>
            </a:r>
            <a:r>
              <a:rPr lang="zh-CN" altLang="en-US" sz="2800" dirty="0">
                <a:solidFill>
                  <a:schemeClr val="tx1"/>
                </a:solidFill>
                <a:latin typeface="华文中宋" pitchFamily="2" charset="-122"/>
                <a:ea typeface="华文中宋" pitchFamily="2" charset="-122"/>
              </a:rPr>
              <a:t>月</a:t>
            </a:r>
            <a:r>
              <a:rPr lang="en-US" altLang="zh-CN" sz="2800" dirty="0">
                <a:solidFill>
                  <a:schemeClr val="tx1"/>
                </a:solidFill>
                <a:latin typeface="华文中宋" pitchFamily="2" charset="-122"/>
                <a:ea typeface="华文中宋" pitchFamily="2" charset="-122"/>
              </a:rPr>
              <a:t>23</a:t>
            </a:r>
            <a:r>
              <a:rPr lang="zh-CN" altLang="en-US" sz="2800" dirty="0">
                <a:solidFill>
                  <a:schemeClr val="tx1"/>
                </a:solidFill>
                <a:latin typeface="华文中宋" pitchFamily="2" charset="-122"/>
                <a:ea typeface="华文中宋" pitchFamily="2" charset="-122"/>
              </a:rPr>
              <a:t>日</a:t>
            </a:r>
          </a:p>
        </p:txBody>
      </p:sp>
      <p:grpSp>
        <p:nvGrpSpPr>
          <p:cNvPr id="14343" name="Group 2805"/>
          <p:cNvGrpSpPr>
            <a:grpSpLocks/>
          </p:cNvGrpSpPr>
          <p:nvPr/>
        </p:nvGrpSpPr>
        <p:grpSpPr bwMode="auto">
          <a:xfrm>
            <a:off x="107504" y="196766"/>
            <a:ext cx="3643313" cy="500063"/>
            <a:chOff x="3120" y="2430"/>
            <a:chExt cx="2304" cy="467"/>
          </a:xfrm>
        </p:grpSpPr>
        <p:sp>
          <p:nvSpPr>
            <p:cNvPr id="13" name="AutoShape 2788"/>
            <p:cNvSpPr>
              <a:spLocks noChangeArrowheads="1"/>
            </p:cNvSpPr>
            <p:nvPr/>
          </p:nvSpPr>
          <p:spPr bwMode="auto">
            <a:xfrm>
              <a:off x="3120" y="2430"/>
              <a:ext cx="601"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4" name="AutoShape 2792"/>
            <p:cNvSpPr>
              <a:spLocks noChangeArrowheads="1"/>
            </p:cNvSpPr>
            <p:nvPr/>
          </p:nvSpPr>
          <p:spPr bwMode="auto">
            <a:xfrm>
              <a:off x="3690" y="2430"/>
              <a:ext cx="597"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5" name="AutoShape 2793"/>
            <p:cNvSpPr>
              <a:spLocks noChangeArrowheads="1"/>
            </p:cNvSpPr>
            <p:nvPr/>
          </p:nvSpPr>
          <p:spPr bwMode="auto">
            <a:xfrm>
              <a:off x="4247" y="2430"/>
              <a:ext cx="597"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6" name="AutoShape 2794"/>
            <p:cNvSpPr>
              <a:spLocks noChangeArrowheads="1"/>
            </p:cNvSpPr>
            <p:nvPr/>
          </p:nvSpPr>
          <p:spPr bwMode="auto">
            <a:xfrm>
              <a:off x="4823" y="2430"/>
              <a:ext cx="601"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grpSp>
      <p:sp>
        <p:nvSpPr>
          <p:cNvPr id="2" name="灯片编号占位符 1"/>
          <p:cNvSpPr>
            <a:spLocks noGrp="1"/>
          </p:cNvSpPr>
          <p:nvPr>
            <p:ph type="sldNum" sz="quarter" idx="12"/>
          </p:nvPr>
        </p:nvSpPr>
        <p:spPr>
          <a:xfrm>
            <a:off x="4297052" y="6492875"/>
            <a:ext cx="658416" cy="365125"/>
          </a:xfrm>
        </p:spPr>
        <p:txBody>
          <a:bodyPr/>
          <a:lstStyle/>
          <a:p>
            <a:pPr algn="ctr">
              <a:defRPr/>
            </a:pPr>
            <a:fld id="{95668E6F-3C90-4C59-BD8C-A530AA7C53A0}" type="slidenum">
              <a:rPr lang="en-US" smtClean="0"/>
              <a:pPr algn="ctr">
                <a:defRPr/>
              </a:pPr>
              <a:t>1</a:t>
            </a:fld>
            <a:endParaRPr lang="en-US" dirty="0">
              <a:solidFill>
                <a:schemeClr val="bg1"/>
              </a:solidFill>
            </a:endParaRPr>
          </a:p>
        </p:txBody>
      </p:sp>
      <p:pic>
        <p:nvPicPr>
          <p:cNvPr id="1028" name="Picture 4" descr="https://gss2.bdstatic.com/-fo3dSag_xI4khGkpoWK1HF6hhy/baike/w%3D268%3Bg%3D0/sign=859585a427dda3cc0be4bf2639d25e3c/b64543a98226cffcd0b4a389b0014a90f603ea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05" y="4686287"/>
            <a:ext cx="1743528" cy="17240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1.2</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模型介绍</a:t>
              </a:r>
            </a:p>
          </p:txBody>
        </p:sp>
      </p:grpSp>
      <p:sp>
        <p:nvSpPr>
          <p:cNvPr id="24582" name="TextBox 39"/>
          <p:cNvSpPr txBox="1">
            <a:spLocks noChangeArrowheads="1"/>
          </p:cNvSpPr>
          <p:nvPr/>
        </p:nvSpPr>
        <p:spPr bwMode="auto">
          <a:xfrm>
            <a:off x="2843659" y="658137"/>
            <a:ext cx="619283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Text preprocessing</a:t>
            </a:r>
          </a:p>
          <a:p>
            <a:pPr algn="just" eaLnBrk="1" hangingPunct="1">
              <a:lnSpc>
                <a:spcPts val="2600"/>
              </a:lnSpc>
            </a:pPr>
            <a:endParaRPr lang="en-US" altLang="zh-CN" sz="4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10</a:t>
            </a:fld>
            <a:endParaRPr lang="en-US" dirty="0">
              <a:solidFill>
                <a:schemeClr val="bg1"/>
              </a:solidFill>
            </a:endParaRPr>
          </a:p>
        </p:txBody>
      </p:sp>
      <p:sp>
        <p:nvSpPr>
          <p:cNvPr id="3" name="矩形: 圆角 2">
            <a:extLst>
              <a:ext uri="{FF2B5EF4-FFF2-40B4-BE49-F238E27FC236}">
                <a16:creationId xmlns:a16="http://schemas.microsoft.com/office/drawing/2014/main" id="{22F00871-3DD8-4B92-B5F7-1C8087C48E63}"/>
              </a:ext>
            </a:extLst>
          </p:cNvPr>
          <p:cNvSpPr/>
          <p:nvPr/>
        </p:nvSpPr>
        <p:spPr>
          <a:xfrm>
            <a:off x="4415408" y="1980277"/>
            <a:ext cx="1080120" cy="1897452"/>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362FE76-BF29-4A52-A5B1-0A0AC2BF12EB}"/>
              </a:ext>
            </a:extLst>
          </p:cNvPr>
          <p:cNvPicPr>
            <a:picLocks noChangeAspect="1"/>
          </p:cNvPicPr>
          <p:nvPr/>
        </p:nvPicPr>
        <p:blipFill>
          <a:blip r:embed="rId4"/>
          <a:stretch>
            <a:fillRect/>
          </a:stretch>
        </p:blipFill>
        <p:spPr>
          <a:xfrm>
            <a:off x="179512" y="1980277"/>
            <a:ext cx="8784976" cy="2390527"/>
          </a:xfrm>
          <a:prstGeom prst="rect">
            <a:avLst/>
          </a:prstGeom>
        </p:spPr>
      </p:pic>
      <p:sp>
        <p:nvSpPr>
          <p:cNvPr id="2" name="矩形 1">
            <a:extLst>
              <a:ext uri="{FF2B5EF4-FFF2-40B4-BE49-F238E27FC236}">
                <a16:creationId xmlns:a16="http://schemas.microsoft.com/office/drawing/2014/main" id="{0CC76736-0652-4984-BBCF-FC521186579C}"/>
              </a:ext>
            </a:extLst>
          </p:cNvPr>
          <p:cNvSpPr/>
          <p:nvPr/>
        </p:nvSpPr>
        <p:spPr>
          <a:xfrm>
            <a:off x="205931" y="4904209"/>
            <a:ext cx="8732138" cy="1384995"/>
          </a:xfrm>
          <a:prstGeom prst="rect">
            <a:avLst/>
          </a:prstGeom>
        </p:spPr>
        <p:txBody>
          <a:bodyPr wrap="square">
            <a:spAutoFit/>
          </a:bodyPr>
          <a:lstStyle/>
          <a:p>
            <a:r>
              <a:rPr lang="en-US" altLang="zh-CN" sz="2800" dirty="0" smtClean="0">
                <a:solidFill>
                  <a:srgbClr val="000000"/>
                </a:solidFill>
                <a:latin typeface="宋体" panose="02010600030101010101" pitchFamily="2" charset="-122"/>
                <a:cs typeface="Times New Roman" panose="02020603050405020304" pitchFamily="18" charset="0"/>
              </a:rPr>
              <a:t>2.</a:t>
            </a:r>
            <a:r>
              <a:rPr lang="zh-CN" altLang="zh-CN" sz="2800" dirty="0" smtClean="0">
                <a:solidFill>
                  <a:srgbClr val="000000"/>
                </a:solidFill>
                <a:latin typeface="宋体" panose="02010600030101010101" pitchFamily="2" charset="-122"/>
                <a:cs typeface="Times New Roman" panose="02020603050405020304" pitchFamily="18" charset="0"/>
              </a:rPr>
              <a:t>在</a:t>
            </a:r>
            <a:r>
              <a:rPr lang="zh-CN" altLang="zh-CN" sz="2800" dirty="0">
                <a:solidFill>
                  <a:srgbClr val="000000"/>
                </a:solidFill>
                <a:latin typeface="宋体" panose="02010600030101010101" pitchFamily="2" charset="-122"/>
                <a:cs typeface="Times New Roman" panose="02020603050405020304" pitchFamily="18" charset="0"/>
              </a:rPr>
              <a:t>去停词这个过程中，删除所有</a:t>
            </a:r>
            <a:r>
              <a:rPr lang="zh-CN" altLang="en-US" sz="2800" dirty="0">
                <a:solidFill>
                  <a:srgbClr val="000000"/>
                </a:solidFill>
                <a:latin typeface="宋体" panose="02010600030101010101" pitchFamily="2" charset="-122"/>
                <a:cs typeface="Times New Roman" panose="02020603050405020304" pitchFamily="18" charset="0"/>
              </a:rPr>
              <a:t>对文本表达无关的</a:t>
            </a:r>
            <a:r>
              <a:rPr lang="zh-CN" altLang="zh-CN" sz="2800" dirty="0">
                <a:solidFill>
                  <a:srgbClr val="000000"/>
                </a:solidFill>
                <a:latin typeface="宋体" panose="02010600030101010101" pitchFamily="2" charset="-122"/>
                <a:cs typeface="Times New Roman" panose="02020603050405020304" pitchFamily="18" charset="0"/>
              </a:rPr>
              <a:t>停用词</a:t>
            </a:r>
            <a:r>
              <a:rPr lang="zh-CN" altLang="en-US" sz="2800" dirty="0">
                <a:solidFill>
                  <a:srgbClr val="000000"/>
                </a:solidFill>
                <a:latin typeface="宋体" panose="02010600030101010101" pitchFamily="2" charset="-122"/>
                <a:cs typeface="Times New Roman" panose="02020603050405020304" pitchFamily="18" charset="0"/>
              </a:rPr>
              <a:t>（如：</a:t>
            </a:r>
            <a:r>
              <a:rPr lang="zh-CN" altLang="zh-CN" sz="2800" dirty="0">
                <a:latin typeface="宋体" panose="02010600030101010101" pitchFamily="2" charset="-122"/>
              </a:rPr>
              <a:t>如连词、副词、介词、和其他语言结构来组成句子</a:t>
            </a:r>
            <a:r>
              <a:rPr lang="zh-CN" altLang="en-US" sz="2800" dirty="0">
                <a:solidFill>
                  <a:srgbClr val="000000"/>
                </a:solidFill>
                <a:latin typeface="宋体" panose="02010600030101010101" pitchFamily="2" charset="-122"/>
                <a:cs typeface="Times New Roman" panose="02020603050405020304" pitchFamily="18" charset="0"/>
              </a:rPr>
              <a:t>）</a:t>
            </a:r>
            <a:r>
              <a:rPr lang="zh-CN" altLang="zh-CN" sz="2800" dirty="0">
                <a:solidFill>
                  <a:srgbClr val="000000"/>
                </a:solidFill>
                <a:latin typeface="宋体" panose="02010600030101010101" pitchFamily="2" charset="-122"/>
                <a:cs typeface="Times New Roman" panose="02020603050405020304" pitchFamily="18" charset="0"/>
              </a:rPr>
              <a:t>。</a:t>
            </a:r>
            <a:endParaRPr lang="zh-CN" altLang="en-US" sz="2800" dirty="0">
              <a:latin typeface="宋体" panose="02010600030101010101" pitchFamily="2" charset="-122"/>
            </a:endParaRPr>
          </a:p>
        </p:txBody>
      </p:sp>
    </p:spTree>
    <p:extLst>
      <p:ext uri="{BB962C8B-B14F-4D97-AF65-F5344CB8AC3E}">
        <p14:creationId xmlns:p14="http://schemas.microsoft.com/office/powerpoint/2010/main" val="79741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1.2</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模型介绍</a:t>
              </a:r>
            </a:p>
          </p:txBody>
        </p:sp>
      </p:grpSp>
      <p:sp>
        <p:nvSpPr>
          <p:cNvPr id="24582" name="TextBox 39"/>
          <p:cNvSpPr txBox="1">
            <a:spLocks noChangeArrowheads="1"/>
          </p:cNvSpPr>
          <p:nvPr/>
        </p:nvSpPr>
        <p:spPr bwMode="auto">
          <a:xfrm>
            <a:off x="2843659" y="658137"/>
            <a:ext cx="619283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Text preprocessing</a:t>
            </a:r>
          </a:p>
          <a:p>
            <a:pPr algn="just" eaLnBrk="1" hangingPunct="1">
              <a:lnSpc>
                <a:spcPts val="2600"/>
              </a:lnSpc>
            </a:pPr>
            <a:endParaRPr lang="en-US" altLang="zh-CN" sz="4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11</a:t>
            </a:fld>
            <a:endParaRPr lang="en-US" dirty="0">
              <a:solidFill>
                <a:schemeClr val="bg1"/>
              </a:solidFill>
            </a:endParaRPr>
          </a:p>
        </p:txBody>
      </p:sp>
      <p:sp>
        <p:nvSpPr>
          <p:cNvPr id="3" name="矩形: 圆角 2">
            <a:extLst>
              <a:ext uri="{FF2B5EF4-FFF2-40B4-BE49-F238E27FC236}">
                <a16:creationId xmlns:a16="http://schemas.microsoft.com/office/drawing/2014/main" id="{22F00871-3DD8-4B92-B5F7-1C8087C48E63}"/>
              </a:ext>
            </a:extLst>
          </p:cNvPr>
          <p:cNvSpPr/>
          <p:nvPr/>
        </p:nvSpPr>
        <p:spPr>
          <a:xfrm>
            <a:off x="5580112" y="1980277"/>
            <a:ext cx="1080120" cy="1897452"/>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362FE76-BF29-4A52-A5B1-0A0AC2BF12EB}"/>
              </a:ext>
            </a:extLst>
          </p:cNvPr>
          <p:cNvPicPr>
            <a:picLocks noChangeAspect="1"/>
          </p:cNvPicPr>
          <p:nvPr/>
        </p:nvPicPr>
        <p:blipFill>
          <a:blip r:embed="rId4"/>
          <a:stretch>
            <a:fillRect/>
          </a:stretch>
        </p:blipFill>
        <p:spPr>
          <a:xfrm>
            <a:off x="179512" y="1936434"/>
            <a:ext cx="8784976" cy="2390527"/>
          </a:xfrm>
          <a:prstGeom prst="rect">
            <a:avLst/>
          </a:prstGeom>
        </p:spPr>
      </p:pic>
      <p:sp>
        <p:nvSpPr>
          <p:cNvPr id="2" name="矩形 1">
            <a:extLst>
              <a:ext uri="{FF2B5EF4-FFF2-40B4-BE49-F238E27FC236}">
                <a16:creationId xmlns:a16="http://schemas.microsoft.com/office/drawing/2014/main" id="{221E2FF0-5AA3-4735-BB4E-B34F33EF6114}"/>
              </a:ext>
            </a:extLst>
          </p:cNvPr>
          <p:cNvSpPr/>
          <p:nvPr/>
        </p:nvSpPr>
        <p:spPr>
          <a:xfrm>
            <a:off x="206139" y="4986318"/>
            <a:ext cx="8758349" cy="954107"/>
          </a:xfrm>
          <a:prstGeom prst="rect">
            <a:avLst/>
          </a:prstGeom>
        </p:spPr>
        <p:txBody>
          <a:bodyPr wrap="square">
            <a:spAutoFit/>
          </a:bodyPr>
          <a:lstStyle/>
          <a:p>
            <a:r>
              <a:rPr lang="en-US" altLang="zh-CN" sz="2800" dirty="0" smtClean="0">
                <a:solidFill>
                  <a:srgbClr val="000000"/>
                </a:solidFill>
                <a:latin typeface="宋体" panose="02010600030101010101" pitchFamily="2" charset="-122"/>
                <a:cs typeface="Times New Roman" panose="02020603050405020304" pitchFamily="18" charset="0"/>
              </a:rPr>
              <a:t>3.</a:t>
            </a:r>
            <a:r>
              <a:rPr lang="zh-CN" altLang="zh-CN" sz="2800" dirty="0" smtClean="0">
                <a:solidFill>
                  <a:srgbClr val="000000"/>
                </a:solidFill>
                <a:latin typeface="宋体" panose="02010600030101010101" pitchFamily="2" charset="-122"/>
                <a:cs typeface="Times New Roman" panose="02020603050405020304" pitchFamily="18" charset="0"/>
              </a:rPr>
              <a:t>词干</a:t>
            </a:r>
            <a:r>
              <a:rPr lang="zh-CN" altLang="zh-CN" sz="2800" dirty="0">
                <a:solidFill>
                  <a:srgbClr val="000000"/>
                </a:solidFill>
                <a:latin typeface="宋体" panose="02010600030101010101" pitchFamily="2" charset="-122"/>
                <a:cs typeface="Times New Roman" panose="02020603050405020304" pitchFamily="18" charset="0"/>
              </a:rPr>
              <a:t>化的目的是将缺陷报告中的每一个词语都简化为其最基本的形式。</a:t>
            </a:r>
            <a:endParaRPr lang="zh-CN" altLang="en-US" sz="2800" dirty="0">
              <a:latin typeface="宋体" panose="02010600030101010101" pitchFamily="2" charset="-122"/>
            </a:endParaRPr>
          </a:p>
        </p:txBody>
      </p:sp>
    </p:spTree>
    <p:extLst>
      <p:ext uri="{BB962C8B-B14F-4D97-AF65-F5344CB8AC3E}">
        <p14:creationId xmlns:p14="http://schemas.microsoft.com/office/powerpoint/2010/main" val="4106705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1.2</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模型介绍</a:t>
              </a:r>
            </a:p>
          </p:txBody>
        </p:sp>
      </p:grpSp>
      <p:sp>
        <p:nvSpPr>
          <p:cNvPr id="24582" name="TextBox 39"/>
          <p:cNvSpPr txBox="1">
            <a:spLocks noChangeArrowheads="1"/>
          </p:cNvSpPr>
          <p:nvPr/>
        </p:nvSpPr>
        <p:spPr bwMode="auto">
          <a:xfrm>
            <a:off x="2843659" y="658137"/>
            <a:ext cx="619283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Text preprocessing</a:t>
            </a:r>
          </a:p>
          <a:p>
            <a:pPr algn="just" eaLnBrk="1" hangingPunct="1">
              <a:lnSpc>
                <a:spcPts val="2600"/>
              </a:lnSpc>
            </a:pPr>
            <a:endParaRPr lang="en-US" altLang="zh-CN" sz="4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12</a:t>
            </a:fld>
            <a:endParaRPr lang="en-US" dirty="0">
              <a:solidFill>
                <a:schemeClr val="bg1"/>
              </a:solidFill>
            </a:endParaRPr>
          </a:p>
        </p:txBody>
      </p:sp>
      <p:sp>
        <p:nvSpPr>
          <p:cNvPr id="3" name="矩形: 圆角 2">
            <a:extLst>
              <a:ext uri="{FF2B5EF4-FFF2-40B4-BE49-F238E27FC236}">
                <a16:creationId xmlns:a16="http://schemas.microsoft.com/office/drawing/2014/main" id="{22F00871-3DD8-4B92-B5F7-1C8087C48E63}"/>
              </a:ext>
            </a:extLst>
          </p:cNvPr>
          <p:cNvSpPr/>
          <p:nvPr/>
        </p:nvSpPr>
        <p:spPr>
          <a:xfrm>
            <a:off x="6732240" y="1914001"/>
            <a:ext cx="1080120" cy="1897452"/>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362FE76-BF29-4A52-A5B1-0A0AC2BF12EB}"/>
              </a:ext>
            </a:extLst>
          </p:cNvPr>
          <p:cNvPicPr>
            <a:picLocks noChangeAspect="1"/>
          </p:cNvPicPr>
          <p:nvPr/>
        </p:nvPicPr>
        <p:blipFill>
          <a:blip r:embed="rId4"/>
          <a:stretch>
            <a:fillRect/>
          </a:stretch>
        </p:blipFill>
        <p:spPr>
          <a:xfrm>
            <a:off x="179512" y="1930607"/>
            <a:ext cx="8784976" cy="2390527"/>
          </a:xfrm>
          <a:prstGeom prst="rect">
            <a:avLst/>
          </a:prstGeom>
        </p:spPr>
      </p:pic>
      <p:sp>
        <p:nvSpPr>
          <p:cNvPr id="2" name="矩形 1">
            <a:extLst>
              <a:ext uri="{FF2B5EF4-FFF2-40B4-BE49-F238E27FC236}">
                <a16:creationId xmlns:a16="http://schemas.microsoft.com/office/drawing/2014/main" id="{E1DD2FC8-F262-47F8-8E38-A898C9648120}"/>
              </a:ext>
            </a:extLst>
          </p:cNvPr>
          <p:cNvSpPr/>
          <p:nvPr/>
        </p:nvSpPr>
        <p:spPr>
          <a:xfrm>
            <a:off x="179512" y="4992180"/>
            <a:ext cx="8784976" cy="954107"/>
          </a:xfrm>
          <a:prstGeom prst="rect">
            <a:avLst/>
          </a:prstGeom>
        </p:spPr>
        <p:txBody>
          <a:bodyPr wrap="square">
            <a:spAutoFit/>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4</a:t>
            </a:r>
            <a:r>
              <a:rPr lang="en-US" altLang="zh-CN" sz="2800" dirty="0">
                <a:solidFill>
                  <a:srgbClr val="000000"/>
                </a:solidFill>
                <a:latin typeface="Times New Roman" panose="02020603050405020304" pitchFamily="18" charset="0"/>
                <a:cs typeface="Times New Roman" panose="02020603050405020304" pitchFamily="18" charset="0"/>
              </a:rPr>
              <a:t>. Word </a:t>
            </a:r>
            <a:r>
              <a:rPr lang="en-US" altLang="zh-CN" sz="2800" dirty="0" smtClean="0">
                <a:solidFill>
                  <a:srgbClr val="000000"/>
                </a:solidFill>
                <a:latin typeface="Times New Roman" panose="02020603050405020304" pitchFamily="18" charset="0"/>
                <a:cs typeface="Times New Roman" panose="02020603050405020304" pitchFamily="18" charset="0"/>
              </a:rPr>
              <a:t>embedded</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为了将词干化之后的词汇输入到神经网络中</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将词干化之后的词汇转换成向量的模式。</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91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195736" y="840228"/>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426253" y="586168"/>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1.2</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模型介绍</a:t>
              </a:r>
            </a:p>
          </p:txBody>
        </p:sp>
      </p:grpSp>
      <p:sp>
        <p:nvSpPr>
          <p:cNvPr id="24582" name="TextBox 39"/>
          <p:cNvSpPr txBox="1">
            <a:spLocks noChangeArrowheads="1"/>
          </p:cNvSpPr>
          <p:nvPr/>
        </p:nvSpPr>
        <p:spPr bwMode="auto">
          <a:xfrm>
            <a:off x="2365020" y="610179"/>
            <a:ext cx="660064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3200" b="1" dirty="0" smtClean="0">
                <a:latin typeface="微软雅黑" pitchFamily="34" charset="-122"/>
                <a:ea typeface="微软雅黑" pitchFamily="34" charset="-122"/>
              </a:rPr>
              <a:t>Case study after </a:t>
            </a:r>
            <a:r>
              <a:rPr lang="en-US" altLang="zh-CN" sz="3200" b="1" dirty="0">
                <a:latin typeface="微软雅黑" pitchFamily="34" charset="-122"/>
                <a:ea typeface="微软雅黑" pitchFamily="34" charset="-122"/>
              </a:rPr>
              <a:t>Text </a:t>
            </a:r>
            <a:r>
              <a:rPr lang="en-US" altLang="zh-CN" sz="3200" b="1" dirty="0" err="1" smtClean="0">
                <a:latin typeface="微软雅黑" pitchFamily="34" charset="-122"/>
                <a:ea typeface="微软雅黑" pitchFamily="34" charset="-122"/>
              </a:rPr>
              <a:t>Prepreprocessing</a:t>
            </a:r>
            <a:endParaRPr lang="en-US" altLang="zh-CN" sz="32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13</a:t>
            </a:fld>
            <a:endParaRPr lang="en-US" dirty="0">
              <a:solidFill>
                <a:schemeClr val="bg1"/>
              </a:solidFill>
            </a:endParaRPr>
          </a:p>
        </p:txBody>
      </p:sp>
      <p:sp>
        <p:nvSpPr>
          <p:cNvPr id="4" name="Rectangle 3"/>
          <p:cNvSpPr>
            <a:spLocks noChangeArrowheads="1"/>
          </p:cNvSpPr>
          <p:nvPr/>
        </p:nvSpPr>
        <p:spPr bwMode="auto">
          <a:xfrm>
            <a:off x="1331640" y="53946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43241" y="1738298"/>
            <a:ext cx="8822426" cy="1384995"/>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Eclipse</a:t>
            </a:r>
            <a:r>
              <a:rPr lang="zh-CN" altLang="zh-CN" sz="2800" dirty="0">
                <a:latin typeface="Times New Roman" panose="02020603050405020304" pitchFamily="18" charset="0"/>
                <a:cs typeface="Times New Roman" panose="02020603050405020304" pitchFamily="18" charset="0"/>
              </a:rPr>
              <a:t>编号为</a:t>
            </a:r>
            <a:r>
              <a:rPr lang="en-US" altLang="zh-CN" sz="2800" dirty="0">
                <a:latin typeface="Times New Roman" panose="02020603050405020304" pitchFamily="18" charset="0"/>
                <a:cs typeface="Times New Roman" panose="02020603050405020304" pitchFamily="18" charset="0"/>
              </a:rPr>
              <a:t>212801</a:t>
            </a:r>
            <a:r>
              <a:rPr lang="zh-CN" altLang="zh-CN" sz="2800" dirty="0" smtClean="0">
                <a:latin typeface="Times New Roman" panose="02020603050405020304" pitchFamily="18" charset="0"/>
                <a:cs typeface="Times New Roman" panose="02020603050405020304" pitchFamily="18" charset="0"/>
              </a:rPr>
              <a:t>的</a:t>
            </a:r>
            <a:r>
              <a:rPr lang="en-US" altLang="zh-CN" sz="2800" dirty="0" smtClean="0">
                <a:latin typeface="Times New Roman" panose="02020603050405020304" pitchFamily="18" charset="0"/>
                <a:cs typeface="Times New Roman" panose="02020603050405020304" pitchFamily="18" charset="0"/>
              </a:rPr>
              <a:t>Bug</a:t>
            </a:r>
            <a:r>
              <a:rPr lang="zh-CN" altLang="zh-CN" sz="2800" dirty="0" smtClean="0">
                <a:latin typeface="Times New Roman" panose="02020603050405020304" pitchFamily="18" charset="0"/>
                <a:cs typeface="Times New Roman" panose="02020603050405020304" pitchFamily="18" charset="0"/>
              </a:rPr>
              <a:t>报告</a:t>
            </a:r>
            <a:r>
              <a:rPr lang="zh-CN" altLang="zh-CN" sz="2800" dirty="0">
                <a:latin typeface="Times New Roman" panose="02020603050405020304" pitchFamily="18" charset="0"/>
                <a:cs typeface="Times New Roman" panose="02020603050405020304" pitchFamily="18" charset="0"/>
              </a:rPr>
              <a:t>的标题是“</a:t>
            </a:r>
            <a:r>
              <a:rPr lang="en-US" altLang="zh-CN" sz="2800" dirty="0">
                <a:latin typeface="Times New Roman" panose="02020603050405020304" pitchFamily="18" charset="0"/>
                <a:cs typeface="Times New Roman" panose="02020603050405020304" pitchFamily="18" charset="0"/>
              </a:rPr>
              <a:t>Creating new report fails or causes exception</a:t>
            </a:r>
            <a:r>
              <a:rPr lang="zh-CN"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 该</a:t>
            </a:r>
            <a:r>
              <a:rPr lang="zh-CN" altLang="zh-CN" sz="2800" dirty="0">
                <a:latin typeface="Times New Roman" panose="02020603050405020304" pitchFamily="18" charset="0"/>
                <a:cs typeface="Times New Roman" panose="02020603050405020304" pitchFamily="18" charset="0"/>
              </a:rPr>
              <a:t>缺陷报告转换成向量空间就如下面所示（</a:t>
            </a:r>
            <a:r>
              <a:rPr lang="en-US" altLang="zh-CN" sz="2800" dirty="0">
                <a:latin typeface="Times New Roman" panose="02020603050405020304" pitchFamily="18" charset="0"/>
                <a:cs typeface="Times New Roman" panose="02020603050405020304" pitchFamily="18" charset="0"/>
              </a:rPr>
              <a:t>Word2vec</a:t>
            </a:r>
            <a:r>
              <a:rPr lang="zh-CN" altLang="zh-CN" sz="2800" dirty="0">
                <a:latin typeface="Times New Roman" panose="02020603050405020304" pitchFamily="18" charset="0"/>
                <a:cs typeface="Times New Roman" panose="02020603050405020304" pitchFamily="18" charset="0"/>
              </a:rPr>
              <a:t>维度设为</a:t>
            </a:r>
            <a:r>
              <a:rPr lang="en-US" altLang="zh-CN" sz="2800" dirty="0">
                <a:latin typeface="Times New Roman" panose="02020603050405020304" pitchFamily="18" charset="0"/>
                <a:cs typeface="Times New Roman" panose="02020603050405020304" pitchFamily="18" charset="0"/>
              </a:rPr>
              <a:t>5</a:t>
            </a:r>
            <a:r>
              <a:rPr lang="zh-CN"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94996081"/>
              </p:ext>
            </p:extLst>
          </p:nvPr>
        </p:nvGraphicFramePr>
        <p:xfrm>
          <a:off x="143242" y="3059862"/>
          <a:ext cx="8822426" cy="3321466"/>
        </p:xfrm>
        <a:graphic>
          <a:graphicData uri="http://schemas.openxmlformats.org/presentationml/2006/ole">
            <mc:AlternateContent xmlns:mc="http://schemas.openxmlformats.org/markup-compatibility/2006">
              <mc:Choice xmlns:v="urn:schemas-microsoft-com:vml" Requires="v">
                <p:oleObj spid="_x0000_s10256" r:id="rId5" imgW="4267200" imgH="1612900" progId="Equation.DSMT4">
                  <p:embed/>
                </p:oleObj>
              </mc:Choice>
              <mc:Fallback>
                <p:oleObj r:id="rId5" imgW="4267200" imgH="16129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42" y="3059862"/>
                        <a:ext cx="8822426" cy="3321466"/>
                      </a:xfrm>
                      <a:prstGeom prst="rect">
                        <a:avLst/>
                      </a:prstGeom>
                      <a:noFill/>
                    </p:spPr>
                  </p:pic>
                </p:oleObj>
              </mc:Fallback>
            </mc:AlternateContent>
          </a:graphicData>
        </a:graphic>
      </p:graphicFrame>
    </p:spTree>
    <p:extLst>
      <p:ext uri="{BB962C8B-B14F-4D97-AF65-F5344CB8AC3E}">
        <p14:creationId xmlns:p14="http://schemas.microsoft.com/office/powerpoint/2010/main" val="344852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195736" y="840228"/>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426253" y="586168"/>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1.2</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模型介绍</a:t>
              </a:r>
            </a:p>
          </p:txBody>
        </p:sp>
      </p:grpSp>
      <p:sp>
        <p:nvSpPr>
          <p:cNvPr id="24582" name="TextBox 39"/>
          <p:cNvSpPr txBox="1">
            <a:spLocks noChangeArrowheads="1"/>
          </p:cNvSpPr>
          <p:nvPr/>
        </p:nvSpPr>
        <p:spPr bwMode="auto">
          <a:xfrm>
            <a:off x="2365020" y="610179"/>
            <a:ext cx="66006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lang="en-US" altLang="zh-CN" sz="3200" b="1" dirty="0" smtClean="0">
                <a:latin typeface="微软雅黑" pitchFamily="34" charset="-122"/>
                <a:ea typeface="微软雅黑" pitchFamily="34" charset="-122"/>
              </a:rPr>
              <a:t>WCNN</a:t>
            </a:r>
            <a:endParaRPr lang="en-US" altLang="zh-CN" sz="32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14</a:t>
            </a:fld>
            <a:endParaRPr lang="en-US" dirty="0">
              <a:solidFill>
                <a:schemeClr val="bg1"/>
              </a:solidFill>
            </a:endParaRPr>
          </a:p>
        </p:txBody>
      </p:sp>
      <p:sp>
        <p:nvSpPr>
          <p:cNvPr id="4" name="Rectangle 3"/>
          <p:cNvSpPr>
            <a:spLocks noChangeArrowheads="1"/>
          </p:cNvSpPr>
          <p:nvPr/>
        </p:nvSpPr>
        <p:spPr bwMode="auto">
          <a:xfrm>
            <a:off x="1331640" y="53946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79512" y="2497986"/>
            <a:ext cx="8786156" cy="3539430"/>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W</a:t>
            </a:r>
            <a:r>
              <a:rPr lang="en-US" altLang="zh-CN" sz="2800" dirty="0" smtClean="0">
                <a:latin typeface="Times New Roman" panose="02020603050405020304" pitchFamily="18" charset="0"/>
                <a:cs typeface="Times New Roman" panose="02020603050405020304" pitchFamily="18" charset="0"/>
              </a:rPr>
              <a:t>ord embedded (Word2vec)</a:t>
            </a:r>
            <a:r>
              <a:rPr lang="zh-CN" altLang="en-US" sz="2800" dirty="0" smtClean="0">
                <a:latin typeface="Times New Roman" panose="02020603050405020304" pitchFamily="18" charset="0"/>
                <a:cs typeface="Times New Roman" panose="02020603050405020304" pitchFamily="18" charset="0"/>
              </a:rPr>
              <a:t>将每个单词多维表示更详细的信息；</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但是</a:t>
            </a:r>
            <a:r>
              <a:rPr lang="en-US" altLang="zh-CN" sz="2800" dirty="0" smtClean="0">
                <a:latin typeface="Times New Roman" panose="02020603050405020304" pitchFamily="18" charset="0"/>
                <a:cs typeface="Times New Roman" panose="02020603050405020304" pitchFamily="18" charset="0"/>
              </a:rPr>
              <a:t>Bug</a:t>
            </a:r>
            <a:r>
              <a:rPr lang="zh-CN" altLang="en-US" sz="2800" dirty="0" smtClean="0">
                <a:latin typeface="Times New Roman" panose="02020603050405020304" pitchFamily="18" charset="0"/>
                <a:cs typeface="Times New Roman" panose="02020603050405020304" pitchFamily="18" charset="0"/>
              </a:rPr>
              <a:t>报告的文本上下文语义信息普通的分类方法并没有考虑到，所以我们提出一种基于</a:t>
            </a:r>
            <a:r>
              <a:rPr lang="en-US" altLang="zh-CN" sz="2800" dirty="0" smtClean="0">
                <a:latin typeface="Times New Roman" panose="02020603050405020304" pitchFamily="18" charset="0"/>
                <a:cs typeface="Times New Roman" panose="02020603050405020304" pitchFamily="18" charset="0"/>
              </a:rPr>
              <a:t>CNN</a:t>
            </a:r>
            <a:r>
              <a:rPr lang="zh-CN" altLang="en-US" sz="2800" dirty="0" smtClean="0">
                <a:latin typeface="Times New Roman" panose="02020603050405020304" pitchFamily="18" charset="0"/>
                <a:cs typeface="Times New Roman" panose="02020603050405020304" pitchFamily="18" charset="0"/>
              </a:rPr>
              <a:t>的</a:t>
            </a:r>
            <a:r>
              <a:rPr lang="en-US" altLang="zh-CN" sz="2800" dirty="0" smtClean="0">
                <a:latin typeface="Times New Roman" panose="02020603050405020304" pitchFamily="18" charset="0"/>
                <a:cs typeface="Times New Roman" panose="02020603050405020304" pitchFamily="18" charset="0"/>
              </a:rPr>
              <a:t>Bug</a:t>
            </a:r>
            <a:r>
              <a:rPr lang="zh-CN" altLang="en-US" sz="2800" dirty="0" smtClean="0">
                <a:latin typeface="Times New Roman" panose="02020603050405020304" pitchFamily="18" charset="0"/>
                <a:cs typeface="Times New Roman" panose="02020603050405020304" pitchFamily="18" charset="0"/>
              </a:rPr>
              <a:t>报告分派模型</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来预测合适的开发者</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具体如下</a:t>
            </a:r>
            <a:r>
              <a:rPr lang="zh-CN" altLang="en-US" sz="2800" dirty="0" smtClean="0">
                <a:latin typeface="Times New Roman" panose="02020603050405020304" pitchFamily="18" charset="0"/>
                <a:cs typeface="Times New Roman" panose="02020603050405020304" pitchFamily="18" charset="0"/>
              </a:rPr>
              <a:t>图所示：</a:t>
            </a:r>
            <a:endParaRPr lang="zh-CN" altLang="en-US" sz="2800"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65289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15</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56375064"/>
              </p:ext>
            </p:extLst>
          </p:nvPr>
        </p:nvGraphicFramePr>
        <p:xfrm>
          <a:off x="395535" y="116632"/>
          <a:ext cx="8280920" cy="6264696"/>
        </p:xfrm>
        <a:graphic>
          <a:graphicData uri="http://schemas.openxmlformats.org/presentationml/2006/ole">
            <mc:AlternateContent xmlns:mc="http://schemas.openxmlformats.org/markup-compatibility/2006">
              <mc:Choice xmlns:v="urn:schemas-microsoft-com:vml" Requires="v">
                <p:oleObj spid="_x0000_s15370" name="Visio" r:id="rId3" imgW="14039970" imgH="11401297" progId="Visio.Drawing.15">
                  <p:embed/>
                </p:oleObj>
              </mc:Choice>
              <mc:Fallback>
                <p:oleObj name="Visio" r:id="rId3" imgW="14039970" imgH="1140129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116632"/>
                        <a:ext cx="8280920" cy="6264696"/>
                      </a:xfrm>
                      <a:prstGeom prst="rect">
                        <a:avLst/>
                      </a:prstGeom>
                      <a:noFill/>
                    </p:spPr>
                  </p:pic>
                </p:oleObj>
              </mc:Fallback>
            </mc:AlternateContent>
          </a:graphicData>
        </a:graphic>
      </p:graphicFrame>
    </p:spTree>
    <p:extLst>
      <p:ext uri="{BB962C8B-B14F-4D97-AF65-F5344CB8AC3E}">
        <p14:creationId xmlns:p14="http://schemas.microsoft.com/office/powerpoint/2010/main" val="3611385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16</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927438552"/>
              </p:ext>
            </p:extLst>
          </p:nvPr>
        </p:nvGraphicFramePr>
        <p:xfrm>
          <a:off x="878423" y="116632"/>
          <a:ext cx="8280920" cy="6264696"/>
        </p:xfrm>
        <a:graphic>
          <a:graphicData uri="http://schemas.openxmlformats.org/presentationml/2006/ole">
            <mc:AlternateContent xmlns:mc="http://schemas.openxmlformats.org/markup-compatibility/2006">
              <mc:Choice xmlns:v="urn:schemas-microsoft-com:vml" Requires="v">
                <p:oleObj spid="_x0000_s4138" name="Visio" r:id="rId3" imgW="14039970" imgH="11401297" progId="Visio.Drawing.15">
                  <p:embed/>
                </p:oleObj>
              </mc:Choice>
              <mc:Fallback>
                <p:oleObj name="Visio" r:id="rId3" imgW="14039970" imgH="1140129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423" y="116632"/>
                        <a:ext cx="8280920" cy="6264696"/>
                      </a:xfrm>
                      <a:prstGeom prst="rect">
                        <a:avLst/>
                      </a:prstGeom>
                      <a:noFill/>
                    </p:spPr>
                  </p:pic>
                </p:oleObj>
              </mc:Fallback>
            </mc:AlternateContent>
          </a:graphicData>
        </a:graphic>
      </p:graphicFrame>
      <p:sp>
        <p:nvSpPr>
          <p:cNvPr id="5" name="矩形: 圆角 2">
            <a:extLst>
              <a:ext uri="{FF2B5EF4-FFF2-40B4-BE49-F238E27FC236}">
                <a16:creationId xmlns:a16="http://schemas.microsoft.com/office/drawing/2014/main" id="{22F00871-3DD8-4B92-B5F7-1C8087C48E63}"/>
              </a:ext>
            </a:extLst>
          </p:cNvPr>
          <p:cNvSpPr/>
          <p:nvPr/>
        </p:nvSpPr>
        <p:spPr>
          <a:xfrm>
            <a:off x="2828018" y="116632"/>
            <a:ext cx="1512168" cy="5703409"/>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bwMode="auto">
          <a:xfrm>
            <a:off x="107504" y="3789040"/>
            <a:ext cx="2720514" cy="242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fontAlgn="auto">
              <a:lnSpc>
                <a:spcPts val="2600"/>
              </a:lnSpc>
              <a:spcBef>
                <a:spcPts val="0"/>
              </a:spcBef>
              <a:spcAft>
                <a:spcPts val="0"/>
              </a:spcAft>
            </a:pPr>
            <a:r>
              <a:rPr lang="en-US" altLang="zh-CN" sz="2400" dirty="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为了</a:t>
            </a:r>
            <a:r>
              <a:rPr lang="zh-CN" altLang="zh-CN" sz="2400" dirty="0">
                <a:solidFill>
                  <a:srgbClr val="000000"/>
                </a:solidFill>
                <a:latin typeface="Times New Roman" panose="02020603050405020304" pitchFamily="18" charset="0"/>
                <a:cs typeface="Times New Roman" panose="02020603050405020304" pitchFamily="18" charset="0"/>
              </a:rPr>
              <a:t>提取不同的上下文关系，我们采用不同空间尺度的卷积核对输入的文本矩阵进行卷积</a:t>
            </a:r>
            <a:r>
              <a:rPr lang="zh-CN" altLang="zh-CN" sz="2400" dirty="0" smtClean="0">
                <a:solidFill>
                  <a:srgbClr val="000000"/>
                </a:solidFill>
                <a:latin typeface="Times New Roman" panose="02020603050405020304" pitchFamily="18" charset="0"/>
                <a:cs typeface="Times New Roman" panose="02020603050405020304" pitchFamily="18" charset="0"/>
              </a:rPr>
              <a:t>操作</a:t>
            </a:r>
            <a:r>
              <a:rPr lang="zh-CN" altLang="en-US" sz="2400" dirty="0" smtClean="0">
                <a:solidFill>
                  <a:srgbClr val="000000"/>
                </a:solidFill>
                <a:latin typeface="Times New Roman" panose="02020603050405020304" pitchFamily="18" charset="0"/>
                <a:cs typeface="Times New Roman" panose="02020603050405020304" pitchFamily="18" charset="0"/>
              </a:rPr>
              <a:t>。卷积核分别是</a:t>
            </a:r>
            <a:r>
              <a:rPr lang="en-US" altLang="zh-CN" sz="2400" dirty="0" smtClean="0">
                <a:solidFill>
                  <a:srgbClr val="000000"/>
                </a:solidFill>
                <a:latin typeface="Times New Roman" panose="02020603050405020304" pitchFamily="18" charset="0"/>
                <a:cs typeface="Times New Roman" panose="02020603050405020304" pitchFamily="18" charset="0"/>
              </a:rPr>
              <a:t>4/3/2/1</a:t>
            </a:r>
            <a:endParaRPr lang="zh-CN" altLang="en-US" sz="2400" b="1" dirty="0">
              <a:solidFill>
                <a:schemeClr val="accent5"/>
              </a:solidFill>
              <a:latin typeface="微软雅黑" pitchFamily="34" charset="-122"/>
              <a:ea typeface="微软雅黑" pitchFamily="34" charset="-122"/>
              <a:cs typeface="Microsoft Sans Serif" pitchFamily="34" charset="0"/>
            </a:endParaRPr>
          </a:p>
        </p:txBody>
      </p:sp>
    </p:spTree>
    <p:extLst>
      <p:ext uri="{BB962C8B-B14F-4D97-AF65-F5344CB8AC3E}">
        <p14:creationId xmlns:p14="http://schemas.microsoft.com/office/powerpoint/2010/main" val="2311553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17</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467544" y="116632"/>
          <a:ext cx="8280920" cy="6264696"/>
        </p:xfrm>
        <a:graphic>
          <a:graphicData uri="http://schemas.openxmlformats.org/presentationml/2006/ole">
            <mc:AlternateContent xmlns:mc="http://schemas.openxmlformats.org/markup-compatibility/2006">
              <mc:Choice xmlns:v="urn:schemas-microsoft-com:vml" Requires="v">
                <p:oleObj spid="_x0000_s9233" name="Visio" r:id="rId3" imgW="14039970" imgH="11401297" progId="Visio.Drawing.15">
                  <p:embed/>
                </p:oleObj>
              </mc:Choice>
              <mc:Fallback>
                <p:oleObj name="Visio" r:id="rId3" imgW="14039970" imgH="1140129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16632"/>
                        <a:ext cx="8280920" cy="6264696"/>
                      </a:xfrm>
                      <a:prstGeom prst="rect">
                        <a:avLst/>
                      </a:prstGeom>
                      <a:noFill/>
                    </p:spPr>
                  </p:pic>
                </p:oleObj>
              </mc:Fallback>
            </mc:AlternateContent>
          </a:graphicData>
        </a:graphic>
      </p:graphicFrame>
      <p:sp>
        <p:nvSpPr>
          <p:cNvPr id="5" name="矩形: 圆角 2">
            <a:extLst>
              <a:ext uri="{FF2B5EF4-FFF2-40B4-BE49-F238E27FC236}">
                <a16:creationId xmlns:a16="http://schemas.microsoft.com/office/drawing/2014/main" id="{22F00871-3DD8-4B92-B5F7-1C8087C48E63}"/>
              </a:ext>
            </a:extLst>
          </p:cNvPr>
          <p:cNvSpPr/>
          <p:nvPr/>
        </p:nvSpPr>
        <p:spPr>
          <a:xfrm>
            <a:off x="3851920" y="49122"/>
            <a:ext cx="1368152" cy="6332206"/>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60" y="3759446"/>
            <a:ext cx="2771800" cy="2677656"/>
          </a:xfrm>
          <a:prstGeom prst="rect">
            <a:avLst/>
          </a:prstGeom>
        </p:spPr>
        <p:txBody>
          <a:bodyPr wrap="square">
            <a:spAutoFit/>
          </a:bodyPr>
          <a:lstStyle/>
          <a:p>
            <a:r>
              <a:rPr lang="zh-CN" altLang="zh-CN" sz="2400" dirty="0">
                <a:solidFill>
                  <a:srgbClr val="000000"/>
                </a:solidFill>
                <a:latin typeface="Times New Roman" panose="02020603050405020304" pitchFamily="18" charset="0"/>
                <a:cs typeface="Times New Roman" panose="02020603050405020304" pitchFamily="18" charset="0"/>
              </a:rPr>
              <a:t>经过卷积过程后，可以得到具有不同语义信息的特征向量（如图</a:t>
            </a:r>
            <a:r>
              <a:rPr lang="en-US" altLang="zh-CN" sz="2400" dirty="0">
                <a:solidFill>
                  <a:srgbClr val="000000"/>
                </a:solidFill>
                <a:latin typeface="Times New Roman" panose="02020603050405020304" pitchFamily="18" charset="0"/>
                <a:cs typeface="Times New Roman" panose="02020603050405020304" pitchFamily="18" charset="0"/>
              </a:rPr>
              <a:t>2.(b)</a:t>
            </a:r>
            <a:r>
              <a:rPr lang="zh-CN" altLang="zh-CN" sz="2400" dirty="0">
                <a:solidFill>
                  <a:srgbClr val="000000"/>
                </a:solidFill>
                <a:latin typeface="Times New Roman" panose="02020603050405020304" pitchFamily="18" charset="0"/>
                <a:cs typeface="Times New Roman" panose="02020603050405020304" pitchFamily="18" charset="0"/>
              </a:rPr>
              <a:t>特征图），这些特征向量包含了不同的上下文信息</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091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18</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38594674"/>
              </p:ext>
            </p:extLst>
          </p:nvPr>
        </p:nvGraphicFramePr>
        <p:xfrm>
          <a:off x="827584" y="160899"/>
          <a:ext cx="8280920" cy="6264696"/>
        </p:xfrm>
        <a:graphic>
          <a:graphicData uri="http://schemas.openxmlformats.org/presentationml/2006/ole">
            <mc:AlternateContent xmlns:mc="http://schemas.openxmlformats.org/markup-compatibility/2006">
              <mc:Choice xmlns:v="urn:schemas-microsoft-com:vml" Requires="v">
                <p:oleObj spid="_x0000_s11279" name="Visio" r:id="rId3" imgW="14039970" imgH="11401297" progId="Visio.Drawing.15">
                  <p:embed/>
                </p:oleObj>
              </mc:Choice>
              <mc:Fallback>
                <p:oleObj name="Visio" r:id="rId3" imgW="14039970" imgH="1140129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60899"/>
                        <a:ext cx="8280920" cy="6264696"/>
                      </a:xfrm>
                      <a:prstGeom prst="rect">
                        <a:avLst/>
                      </a:prstGeom>
                      <a:noFill/>
                    </p:spPr>
                  </p:pic>
                </p:oleObj>
              </mc:Fallback>
            </mc:AlternateContent>
          </a:graphicData>
        </a:graphic>
      </p:graphicFrame>
      <p:sp>
        <p:nvSpPr>
          <p:cNvPr id="5" name="矩形: 圆角 2">
            <a:extLst>
              <a:ext uri="{FF2B5EF4-FFF2-40B4-BE49-F238E27FC236}">
                <a16:creationId xmlns:a16="http://schemas.microsoft.com/office/drawing/2014/main" id="{22F00871-3DD8-4B92-B5F7-1C8087C48E63}"/>
              </a:ext>
            </a:extLst>
          </p:cNvPr>
          <p:cNvSpPr/>
          <p:nvPr/>
        </p:nvSpPr>
        <p:spPr>
          <a:xfrm>
            <a:off x="5220072" y="44624"/>
            <a:ext cx="1224136" cy="6425595"/>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60" y="3759446"/>
            <a:ext cx="3129880" cy="2677656"/>
          </a:xfrm>
          <a:prstGeom prst="rect">
            <a:avLst/>
          </a:prstGeom>
        </p:spPr>
        <p:txBody>
          <a:bodyPr wrap="square">
            <a:spAutoFit/>
          </a:bodyPr>
          <a:lstStyle/>
          <a:p>
            <a:r>
              <a:rPr lang="zh-CN" altLang="zh-CN" sz="2400" dirty="0">
                <a:solidFill>
                  <a:srgbClr val="000000"/>
                </a:solidFill>
                <a:latin typeface="Times New Roman" panose="02020603050405020304" pitchFamily="18" charset="0"/>
                <a:cs typeface="Times New Roman" panose="02020603050405020304" pitchFamily="18" charset="0"/>
              </a:rPr>
              <a:t>我们利用批量标准</a:t>
            </a:r>
            <a:r>
              <a:rPr lang="zh-CN" altLang="zh-CN" sz="2400" dirty="0" smtClean="0">
                <a:solidFill>
                  <a:srgbClr val="000000"/>
                </a:solidFill>
                <a:latin typeface="Times New Roman" panose="02020603050405020304" pitchFamily="18" charset="0"/>
                <a:cs typeface="Times New Roman" panose="02020603050405020304" pitchFamily="18" charset="0"/>
              </a:rPr>
              <a:t>正态化</a:t>
            </a:r>
            <a:r>
              <a:rPr lang="en-US" altLang="zh-CN" sz="2400" dirty="0" smtClean="0">
                <a:solidFill>
                  <a:srgbClr val="000000"/>
                </a:solidFill>
                <a:latin typeface="Times New Roman" panose="02020603050405020304" pitchFamily="18" charset="0"/>
                <a:cs typeface="Times New Roman" panose="02020603050405020304" pitchFamily="18" charset="0"/>
              </a:rPr>
              <a:t>(BN)</a:t>
            </a: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所有的特征向量的每一维进行</a:t>
            </a:r>
            <a:r>
              <a:rPr lang="zh-CN" altLang="zh-CN" sz="2400" dirty="0" smtClean="0">
                <a:solidFill>
                  <a:srgbClr val="000000"/>
                </a:solidFill>
                <a:latin typeface="Times New Roman" panose="02020603050405020304" pitchFamily="18" charset="0"/>
                <a:cs typeface="Times New Roman" panose="02020603050405020304" pitchFamily="18" charset="0"/>
              </a:rPr>
              <a:t>处理</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如</a:t>
            </a:r>
            <a:r>
              <a:rPr lang="zh-CN" altLang="zh-CN" sz="2400" dirty="0">
                <a:solidFill>
                  <a:srgbClr val="000000"/>
                </a:solidFill>
                <a:latin typeface="Times New Roman" panose="02020603050405020304" pitchFamily="18" charset="0"/>
                <a:cs typeface="Times New Roman" panose="02020603050405020304" pitchFamily="18" charset="0"/>
              </a:rPr>
              <a:t>图</a:t>
            </a:r>
            <a:r>
              <a:rPr lang="en-US" altLang="zh-CN" sz="2400" dirty="0">
                <a:solidFill>
                  <a:srgbClr val="000000"/>
                </a:solidFill>
                <a:latin typeface="Times New Roman" panose="02020603050405020304" pitchFamily="18" charset="0"/>
                <a:cs typeface="Times New Roman" panose="02020603050405020304" pitchFamily="18" charset="0"/>
              </a:rPr>
              <a:t>2.(c)</a:t>
            </a:r>
            <a:r>
              <a:rPr lang="zh-CN" altLang="zh-CN" sz="2400" dirty="0">
                <a:solidFill>
                  <a:srgbClr val="000000"/>
                </a:solidFill>
                <a:latin typeface="Times New Roman" panose="02020603050405020304" pitchFamily="18" charset="0"/>
                <a:cs typeface="Times New Roman" panose="02020603050405020304" pitchFamily="18" charset="0"/>
              </a:rPr>
              <a:t>批规范化所</a:t>
            </a:r>
            <a:r>
              <a:rPr lang="zh-CN" altLang="zh-CN" sz="2400" dirty="0" smtClean="0">
                <a:solidFill>
                  <a:srgbClr val="000000"/>
                </a:solidFill>
                <a:latin typeface="Times New Roman" panose="02020603050405020304" pitchFamily="18" charset="0"/>
                <a:cs typeface="Times New Roman" panose="02020603050405020304" pitchFamily="18" charset="0"/>
              </a:rPr>
              <a:t>示</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这一</a:t>
            </a:r>
            <a:r>
              <a:rPr lang="zh-CN" altLang="zh-CN" sz="2400" dirty="0" smtClean="0">
                <a:solidFill>
                  <a:srgbClr val="000000"/>
                </a:solidFill>
                <a:latin typeface="Times New Roman" panose="02020603050405020304" pitchFamily="18" charset="0"/>
                <a:cs typeface="Times New Roman" panose="02020603050405020304" pitchFamily="18" charset="0"/>
              </a:rPr>
              <a:t>步</a:t>
            </a:r>
            <a:r>
              <a:rPr lang="zh-CN" altLang="en-US" sz="2400" dirty="0">
                <a:solidFill>
                  <a:srgbClr val="000000"/>
                </a:solidFill>
                <a:latin typeface="Times New Roman" panose="02020603050405020304" pitchFamily="18" charset="0"/>
                <a:cs typeface="Times New Roman" panose="02020603050405020304" pitchFamily="18" charset="0"/>
              </a:rPr>
              <a:t>可以使</a:t>
            </a:r>
            <a:r>
              <a:rPr lang="zh-CN" altLang="zh-CN" sz="2400" dirty="0" smtClean="0">
                <a:solidFill>
                  <a:srgbClr val="000000"/>
                </a:solidFill>
                <a:latin typeface="Times New Roman" panose="02020603050405020304" pitchFamily="18" charset="0"/>
                <a:cs typeface="Times New Roman" panose="02020603050405020304" pitchFamily="18" charset="0"/>
              </a:rPr>
              <a:t>同</a:t>
            </a:r>
            <a:r>
              <a:rPr lang="zh-CN" altLang="zh-CN" sz="2400" dirty="0">
                <a:solidFill>
                  <a:srgbClr val="000000"/>
                </a:solidFill>
                <a:latin typeface="Times New Roman" panose="02020603050405020304" pitchFamily="18" charset="0"/>
                <a:cs typeface="Times New Roman" panose="02020603050405020304" pitchFamily="18" charset="0"/>
              </a:rPr>
              <a:t>一维度的数据的统计规律更加</a:t>
            </a:r>
            <a:r>
              <a:rPr lang="zh-CN" altLang="zh-CN" sz="2400" dirty="0" smtClean="0">
                <a:solidFill>
                  <a:srgbClr val="000000"/>
                </a:solidFill>
                <a:latin typeface="Times New Roman" panose="02020603050405020304" pitchFamily="18" charset="0"/>
                <a:cs typeface="Times New Roman" panose="02020603050405020304" pitchFamily="18" charset="0"/>
              </a:rPr>
              <a:t>明显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928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19</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827584" y="160899"/>
          <a:ext cx="8280920" cy="6264696"/>
        </p:xfrm>
        <a:graphic>
          <a:graphicData uri="http://schemas.openxmlformats.org/presentationml/2006/ole">
            <mc:AlternateContent xmlns:mc="http://schemas.openxmlformats.org/markup-compatibility/2006">
              <mc:Choice xmlns:v="urn:schemas-microsoft-com:vml" Requires="v">
                <p:oleObj spid="_x0000_s12304" name="Visio" r:id="rId3" imgW="14039970" imgH="11401297" progId="Visio.Drawing.15">
                  <p:embed/>
                </p:oleObj>
              </mc:Choice>
              <mc:Fallback>
                <p:oleObj name="Visio" r:id="rId3" imgW="14039970" imgH="1140129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60899"/>
                        <a:ext cx="8280920" cy="6264696"/>
                      </a:xfrm>
                      <a:prstGeom prst="rect">
                        <a:avLst/>
                      </a:prstGeom>
                      <a:noFill/>
                    </p:spPr>
                  </p:pic>
                </p:oleObj>
              </mc:Fallback>
            </mc:AlternateContent>
          </a:graphicData>
        </a:graphic>
      </p:graphicFrame>
      <p:sp>
        <p:nvSpPr>
          <p:cNvPr id="5" name="矩形: 圆角 2">
            <a:extLst>
              <a:ext uri="{FF2B5EF4-FFF2-40B4-BE49-F238E27FC236}">
                <a16:creationId xmlns:a16="http://schemas.microsoft.com/office/drawing/2014/main" id="{22F00871-3DD8-4B92-B5F7-1C8087C48E63}"/>
              </a:ext>
            </a:extLst>
          </p:cNvPr>
          <p:cNvSpPr/>
          <p:nvPr/>
        </p:nvSpPr>
        <p:spPr>
          <a:xfrm>
            <a:off x="6228184" y="194425"/>
            <a:ext cx="1080120" cy="6042888"/>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548" y="4005064"/>
            <a:ext cx="3129880" cy="1938992"/>
          </a:xfrm>
          <a:prstGeom prst="rect">
            <a:avLst/>
          </a:prstGeom>
        </p:spPr>
        <p:txBody>
          <a:bodyPr wrap="square">
            <a:spAutoFit/>
          </a:bodyPr>
          <a:lstStyle/>
          <a:p>
            <a:r>
              <a:rPr lang="zh-CN" altLang="en-US" sz="2400" dirty="0">
                <a:solidFill>
                  <a:srgbClr val="000000"/>
                </a:solidFill>
                <a:latin typeface="Times New Roman" panose="02020603050405020304" pitchFamily="18" charset="0"/>
                <a:cs typeface="Times New Roman" panose="02020603050405020304" pitchFamily="18" charset="0"/>
              </a:rPr>
              <a:t>我们使用最大池化操作（如图</a:t>
            </a:r>
            <a:r>
              <a:rPr lang="en-US" altLang="zh-CN" sz="2400" dirty="0">
                <a:solidFill>
                  <a:srgbClr val="000000"/>
                </a:solidFill>
                <a:latin typeface="Times New Roman" panose="02020603050405020304" pitchFamily="18" charset="0"/>
                <a:cs typeface="Times New Roman" panose="02020603050405020304" pitchFamily="18" charset="0"/>
              </a:rPr>
              <a:t>2.(d)</a:t>
            </a:r>
            <a:r>
              <a:rPr lang="zh-CN" altLang="en-US" sz="2400" dirty="0">
                <a:solidFill>
                  <a:srgbClr val="000000"/>
                </a:solidFill>
                <a:latin typeface="Times New Roman" panose="02020603050405020304" pitchFamily="18" charset="0"/>
                <a:cs typeface="Times New Roman" panose="02020603050405020304" pitchFamily="18" charset="0"/>
              </a:rPr>
              <a:t>所示），通过该操作对特征向量进行降维，过滤出特征向量中较大的值</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46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395536" y="611121"/>
            <a:ext cx="1725613" cy="883230"/>
            <a:chOff x="186445" y="404813"/>
            <a:chExt cx="2872668"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6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a:t>
                </a:r>
                <a:endParaRPr lang="zh-CN" altLang="en-US" sz="36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186445" y="1620505"/>
              <a:ext cx="2855821" cy="61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sz="2000" b="1" dirty="0">
                <a:latin typeface="Constantia" pitchFamily="18" charset="0"/>
                <a:ea typeface="微软雅黑" pitchFamily="34" charset="-122"/>
              </a:endParaRPr>
            </a:p>
          </p:txBody>
        </p:sp>
      </p:grpSp>
      <p:sp>
        <p:nvSpPr>
          <p:cNvPr id="24582" name="TextBox 39"/>
          <p:cNvSpPr txBox="1">
            <a:spLocks noChangeArrowheads="1"/>
          </p:cNvSpPr>
          <p:nvPr/>
        </p:nvSpPr>
        <p:spPr bwMode="auto">
          <a:xfrm>
            <a:off x="2843659" y="658137"/>
            <a:ext cx="6514687"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zh-CN" altLang="en-US" sz="4000" b="1" dirty="0">
                <a:latin typeface="微软雅黑" pitchFamily="34" charset="-122"/>
                <a:ea typeface="微软雅黑" pitchFamily="34" charset="-122"/>
              </a:rPr>
              <a:t>目录</a:t>
            </a:r>
            <a:endParaRPr lang="en-US" altLang="zh-CN" sz="4000" b="1" dirty="0">
              <a:latin typeface="微软雅黑" pitchFamily="34" charset="-122"/>
              <a:ea typeface="微软雅黑" pitchFamily="34" charset="-122"/>
            </a:endParaRPr>
          </a:p>
        </p:txBody>
      </p:sp>
      <p:graphicFrame>
        <p:nvGraphicFramePr>
          <p:cNvPr id="14" name="图示 13"/>
          <p:cNvGraphicFramePr/>
          <p:nvPr>
            <p:extLst>
              <p:ext uri="{D42A27DB-BD31-4B8C-83A1-F6EECF244321}">
                <p14:modId xmlns:p14="http://schemas.microsoft.com/office/powerpoint/2010/main" val="3270159415"/>
              </p:ext>
            </p:extLst>
          </p:nvPr>
        </p:nvGraphicFramePr>
        <p:xfrm>
          <a:off x="251520" y="2253070"/>
          <a:ext cx="8640960" cy="3600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a:t>
            </a:fld>
            <a:endParaRPr lang="en-US" dirty="0">
              <a:solidFill>
                <a:schemeClr val="bg1"/>
              </a:solidFill>
            </a:endParaRPr>
          </a:p>
        </p:txBody>
      </p:sp>
    </p:spTree>
    <p:extLst>
      <p:ext uri="{BB962C8B-B14F-4D97-AF65-F5344CB8AC3E}">
        <p14:creationId xmlns:p14="http://schemas.microsoft.com/office/powerpoint/2010/main" val="2763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20</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827584" y="160899"/>
          <a:ext cx="8280920" cy="6264696"/>
        </p:xfrm>
        <a:graphic>
          <a:graphicData uri="http://schemas.openxmlformats.org/presentationml/2006/ole">
            <mc:AlternateContent xmlns:mc="http://schemas.openxmlformats.org/markup-compatibility/2006">
              <mc:Choice xmlns:v="urn:schemas-microsoft-com:vml" Requires="v">
                <p:oleObj spid="_x0000_s13327" name="Visio" r:id="rId3" imgW="14039970" imgH="11401297" progId="Visio.Drawing.15">
                  <p:embed/>
                </p:oleObj>
              </mc:Choice>
              <mc:Fallback>
                <p:oleObj name="Visio" r:id="rId3" imgW="14039970" imgH="1140129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60899"/>
                        <a:ext cx="8280920" cy="6264696"/>
                      </a:xfrm>
                      <a:prstGeom prst="rect">
                        <a:avLst/>
                      </a:prstGeom>
                      <a:noFill/>
                    </p:spPr>
                  </p:pic>
                </p:oleObj>
              </mc:Fallback>
            </mc:AlternateContent>
          </a:graphicData>
        </a:graphic>
      </p:graphicFrame>
      <p:sp>
        <p:nvSpPr>
          <p:cNvPr id="5" name="矩形: 圆角 2">
            <a:extLst>
              <a:ext uri="{FF2B5EF4-FFF2-40B4-BE49-F238E27FC236}">
                <a16:creationId xmlns:a16="http://schemas.microsoft.com/office/drawing/2014/main" id="{22F00871-3DD8-4B92-B5F7-1C8087C48E63}"/>
              </a:ext>
            </a:extLst>
          </p:cNvPr>
          <p:cNvSpPr/>
          <p:nvPr/>
        </p:nvSpPr>
        <p:spPr>
          <a:xfrm>
            <a:off x="6948264" y="335788"/>
            <a:ext cx="1080120" cy="6042888"/>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5418" y="3856980"/>
            <a:ext cx="2932406" cy="2308324"/>
          </a:xfrm>
          <a:prstGeom prst="rect">
            <a:avLst/>
          </a:prstGeom>
        </p:spPr>
        <p:txBody>
          <a:bodyPr wrap="square">
            <a:spAutoFit/>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池化后的</a:t>
            </a:r>
            <a:r>
              <a:rPr lang="zh-CN" altLang="en-US" sz="2400" dirty="0">
                <a:solidFill>
                  <a:srgbClr val="000000"/>
                </a:solidFill>
                <a:latin typeface="Times New Roman" panose="02020603050405020304" pitchFamily="18" charset="0"/>
                <a:cs typeface="Times New Roman" panose="02020603050405020304" pitchFamily="18" charset="0"/>
              </a:rPr>
              <a:t>特征向量通过图</a:t>
            </a:r>
            <a:r>
              <a:rPr lang="en-US" altLang="zh-CN" sz="2400" dirty="0">
                <a:solidFill>
                  <a:srgbClr val="000000"/>
                </a:solidFill>
                <a:latin typeface="Times New Roman" panose="02020603050405020304" pitchFamily="18" charset="0"/>
                <a:cs typeface="Times New Roman" panose="02020603050405020304" pitchFamily="18" charset="0"/>
              </a:rPr>
              <a:t>2.(e)</a:t>
            </a:r>
            <a:r>
              <a:rPr lang="zh-CN" altLang="en-US" sz="2400" dirty="0">
                <a:solidFill>
                  <a:srgbClr val="000000"/>
                </a:solidFill>
                <a:latin typeface="Times New Roman" panose="02020603050405020304" pitchFamily="18" charset="0"/>
                <a:cs typeface="Times New Roman" panose="02020603050405020304" pitchFamily="18" charset="0"/>
              </a:rPr>
              <a:t>拼接</a:t>
            </a:r>
            <a:r>
              <a:rPr lang="zh-CN" altLang="en-US" sz="2400" dirty="0" smtClean="0">
                <a:solidFill>
                  <a:srgbClr val="000000"/>
                </a:solidFill>
                <a:latin typeface="Times New Roman" panose="02020603050405020304" pitchFamily="18" charset="0"/>
                <a:cs typeface="Times New Roman" panose="02020603050405020304" pitchFamily="18" charset="0"/>
              </a:rPr>
              <a:t>操作将特征</a:t>
            </a:r>
            <a:r>
              <a:rPr lang="zh-CN" altLang="en-US" sz="2400" dirty="0">
                <a:solidFill>
                  <a:srgbClr val="000000"/>
                </a:solidFill>
                <a:latin typeface="Times New Roman" panose="02020603050405020304" pitchFamily="18" charset="0"/>
                <a:cs typeface="Times New Roman" panose="02020603050405020304" pitchFamily="18" charset="0"/>
              </a:rPr>
              <a:t>融合层拼接在一起，拼接得到的特征向量具有多语义的上下文</a:t>
            </a:r>
            <a:r>
              <a:rPr lang="zh-CN" altLang="en-US" sz="2400" dirty="0" smtClean="0">
                <a:solidFill>
                  <a:srgbClr val="000000"/>
                </a:solidFill>
                <a:latin typeface="Times New Roman" panose="02020603050405020304" pitchFamily="18" charset="0"/>
                <a:cs typeface="Times New Roman" panose="02020603050405020304" pitchFamily="18" charset="0"/>
              </a:rPr>
              <a:t>信息。</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11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21</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023451751"/>
              </p:ext>
            </p:extLst>
          </p:nvPr>
        </p:nvGraphicFramePr>
        <p:xfrm>
          <a:off x="856792" y="116632"/>
          <a:ext cx="8280920" cy="6264696"/>
        </p:xfrm>
        <a:graphic>
          <a:graphicData uri="http://schemas.openxmlformats.org/presentationml/2006/ole">
            <mc:AlternateContent xmlns:mc="http://schemas.openxmlformats.org/markup-compatibility/2006">
              <mc:Choice xmlns:v="urn:schemas-microsoft-com:vml" Requires="v">
                <p:oleObj spid="_x0000_s14351" name="Visio" r:id="rId3" imgW="14039970" imgH="11401297" progId="Visio.Drawing.15">
                  <p:embed/>
                </p:oleObj>
              </mc:Choice>
              <mc:Fallback>
                <p:oleObj name="Visio" r:id="rId3" imgW="14039970" imgH="1140129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792" y="116632"/>
                        <a:ext cx="8280920" cy="6264696"/>
                      </a:xfrm>
                      <a:prstGeom prst="rect">
                        <a:avLst/>
                      </a:prstGeom>
                      <a:noFill/>
                    </p:spPr>
                  </p:pic>
                </p:oleObj>
              </mc:Fallback>
            </mc:AlternateContent>
          </a:graphicData>
        </a:graphic>
      </p:graphicFrame>
      <p:sp>
        <p:nvSpPr>
          <p:cNvPr id="5" name="矩形: 圆角 2">
            <a:extLst>
              <a:ext uri="{FF2B5EF4-FFF2-40B4-BE49-F238E27FC236}">
                <a16:creationId xmlns:a16="http://schemas.microsoft.com/office/drawing/2014/main" id="{22F00871-3DD8-4B92-B5F7-1C8087C48E63}"/>
              </a:ext>
            </a:extLst>
          </p:cNvPr>
          <p:cNvSpPr/>
          <p:nvPr/>
        </p:nvSpPr>
        <p:spPr>
          <a:xfrm>
            <a:off x="7961496" y="338440"/>
            <a:ext cx="1080120" cy="6042888"/>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5418" y="3856980"/>
            <a:ext cx="2932406" cy="2308324"/>
          </a:xfrm>
          <a:prstGeom prst="rect">
            <a:avLst/>
          </a:prstGeom>
        </p:spPr>
        <p:txBody>
          <a:bodyPr wrap="square">
            <a:spAutoFit/>
          </a:bodyPr>
          <a:lstStyle/>
          <a:p>
            <a:r>
              <a:rPr lang="zh-CN" altLang="en-US" sz="2400" dirty="0">
                <a:solidFill>
                  <a:srgbClr val="000000"/>
                </a:solidFill>
                <a:latin typeface="Times New Roman" panose="02020603050405020304" pitchFamily="18" charset="0"/>
                <a:cs typeface="Times New Roman" panose="02020603050405020304" pitchFamily="18" charset="0"/>
              </a:rPr>
              <a:t>全连接层的输出作为一个</a:t>
            </a:r>
            <a:r>
              <a:rPr lang="en-US" altLang="zh-CN" sz="2400" dirty="0" err="1">
                <a:solidFill>
                  <a:srgbClr val="000000"/>
                </a:solidFill>
                <a:latin typeface="Times New Roman" panose="02020603050405020304" pitchFamily="18" charset="0"/>
                <a:cs typeface="Times New Roman" panose="02020603050405020304" pitchFamily="18" charset="0"/>
              </a:rPr>
              <a:t>softmax</a:t>
            </a:r>
            <a:r>
              <a:rPr lang="zh-CN" altLang="en-US" sz="2400" dirty="0">
                <a:solidFill>
                  <a:srgbClr val="000000"/>
                </a:solidFill>
                <a:latin typeface="Times New Roman" panose="02020603050405020304" pitchFamily="18" charset="0"/>
                <a:cs typeface="Times New Roman" panose="02020603050405020304" pitchFamily="18" charset="0"/>
              </a:rPr>
              <a:t>层的输入，该层的作用主要是将全连接层的输出结果进行归一化，使得输出向量</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678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22</a:t>
            </a:fld>
            <a:endParaRPr lang="en-US" dirty="0">
              <a:solidFill>
                <a:schemeClr val="bg1"/>
              </a:solidFill>
            </a:endParaRPr>
          </a:p>
        </p:txBody>
      </p:sp>
      <p:sp>
        <p:nvSpPr>
          <p:cNvPr id="3" name="Rectangle 2"/>
          <p:cNvSpPr>
            <a:spLocks noChangeArrowheads="1"/>
          </p:cNvSpPr>
          <p:nvPr/>
        </p:nvSpPr>
        <p:spPr bwMode="auto">
          <a:xfrm>
            <a:off x="395535" y="1678873"/>
            <a:ext cx="11000427" cy="4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B117399-E154-405F-A99E-B9CC524B71FB}"/>
                  </a:ext>
                </a:extLst>
              </p:cNvPr>
              <p:cNvSpPr/>
              <p:nvPr/>
            </p:nvSpPr>
            <p:spPr>
              <a:xfrm>
                <a:off x="0" y="404664"/>
                <a:ext cx="9144000" cy="3356175"/>
              </a:xfrm>
              <a:prstGeom prst="rect">
                <a:avLst/>
              </a:prstGeom>
            </p:spPr>
            <p:txBody>
              <a:bodyPr wrap="square">
                <a:spAutoFit/>
              </a:bodyPr>
              <a:lstStyle/>
              <a:p>
                <a:r>
                  <a:rPr lang="zh-CN" altLang="zh-CN" sz="2800" dirty="0" smtClean="0">
                    <a:latin typeface="Times New Roman" panose="02020603050405020304" pitchFamily="18" charset="0"/>
                    <a:cs typeface="Times New Roman" panose="02020603050405020304" pitchFamily="18" charset="0"/>
                  </a:rPr>
                  <a:t>其中</a:t>
                </a:r>
                <a:r>
                  <a:rPr lang="en-US" altLang="zh-CN" sz="2800" i="1" dirty="0">
                    <a:latin typeface="Times New Roman" panose="02020603050405020304" pitchFamily="18" charset="0"/>
                    <a:cs typeface="Times New Roman" panose="02020603050405020304" pitchFamily="18" charset="0"/>
                  </a:rPr>
                  <a:t>V</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 </a:t>
                </a:r>
                <a:r>
                  <a:rPr lang="en-US" altLang="zh-CN" sz="2800" i="1" dirty="0" err="1">
                    <a:latin typeface="Times New Roman" panose="02020603050405020304" pitchFamily="18" charset="0"/>
                    <a:cs typeface="Times New Roman" panose="02020603050405020304" pitchFamily="18" charset="0"/>
                  </a:rPr>
                  <a:t>v</a:t>
                </a:r>
                <a:r>
                  <a:rPr lang="en-US" altLang="zh-CN" sz="2800" i="1" baseline="-25000" dirty="0" err="1">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是类别</a:t>
                </a:r>
                <a:r>
                  <a:rPr lang="zh-CN" altLang="zh-CN" sz="2800" dirty="0" smtClean="0">
                    <a:latin typeface="Times New Roman" panose="02020603050405020304" pitchFamily="18" charset="0"/>
                    <a:cs typeface="Times New Roman" panose="02020603050405020304" pitchFamily="18" charset="0"/>
                  </a:rPr>
                  <a:t>个数，</a:t>
                </a:r>
                <a:r>
                  <a:rPr lang="zh-CN" altLang="zh-CN" sz="2800" dirty="0">
                    <a:latin typeface="Times New Roman" panose="02020603050405020304" pitchFamily="18" charset="0"/>
                    <a:cs typeface="Times New Roman" panose="02020603050405020304" pitchFamily="18" charset="0"/>
                  </a:rPr>
                  <a:t>满足：</a:t>
                </a:r>
                <a:r>
                  <a:rPr lang="en-US" altLang="zh-CN" sz="2800" i="1" dirty="0">
                    <a:latin typeface="Times New Roman" panose="02020603050405020304" pitchFamily="18" charset="0"/>
                    <a:cs typeface="Times New Roman" panose="02020603050405020304" pitchFamily="18" charset="0"/>
                  </a:rPr>
                  <a:t>v</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&gt;0</a:t>
                </a:r>
                <a:r>
                  <a:rPr lang="zh-CN" altLang="zh-CN" sz="2800" dirty="0">
                    <a:latin typeface="Times New Roman" panose="02020603050405020304" pitchFamily="18" charset="0"/>
                    <a:cs typeface="Times New Roman" panose="02020603050405020304" pitchFamily="18" charset="0"/>
                  </a:rPr>
                  <a:t>且</a:t>
                </a:r>
                <a14:m>
                  <m:oMath xmlns:m="http://schemas.openxmlformats.org/officeDocument/2006/math">
                    <m:nary>
                      <m:naryPr>
                        <m:chr m:val="∑"/>
                        <m:limLoc m:val="undOvr"/>
                        <m:ctrlPr>
                          <a:rPr lang="zh-CN"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𝑐</m:t>
                        </m:r>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Sub>
                      </m:e>
                    </m:nary>
                    <m:r>
                      <a:rPr lang="en-US" altLang="zh-CN" sz="2800" i="1">
                        <a:latin typeface="Cambria Math" panose="02040503050406030204" pitchFamily="18" charset="0"/>
                      </a:rPr>
                      <m:t>=1</m:t>
                    </m:r>
                  </m:oMath>
                </a14:m>
                <a:r>
                  <a:rPr lang="zh-CN" altLang="zh-CN" sz="2800" dirty="0">
                    <a:latin typeface="Times New Roman" panose="02020603050405020304" pitchFamily="18" charset="0"/>
                    <a:cs typeface="Times New Roman" panose="02020603050405020304" pitchFamily="18" charset="0"/>
                  </a:rPr>
                  <a:t>，这样第</a:t>
                </a:r>
                <a:r>
                  <a:rPr lang="en-US" altLang="zh-CN" sz="2800" i="1"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个输出节点就代表这个样本属于第</a:t>
                </a:r>
                <a:r>
                  <a:rPr lang="en-US" altLang="zh-CN" sz="2800" i="1"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类的概率，</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=1,2,…,</a:t>
                </a:r>
                <a:r>
                  <a:rPr lang="en-US" altLang="zh-CN" sz="2800" i="1" dirty="0">
                    <a:latin typeface="Times New Roman" panose="02020603050405020304" pitchFamily="18" charset="0"/>
                    <a:cs typeface="Times New Roman" panose="02020603050405020304" pitchFamily="18" charset="0"/>
                  </a:rPr>
                  <a:t>c</a:t>
                </a:r>
                <a:r>
                  <a:rPr lang="zh-CN"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我们使用</a:t>
                </a:r>
                <a:r>
                  <a:rPr lang="zh-CN" altLang="zh-CN" sz="2800" dirty="0">
                    <a:latin typeface="Times New Roman" panose="02020603050405020304" pitchFamily="18" charset="0"/>
                    <a:cs typeface="Times New Roman" panose="02020603050405020304" pitchFamily="18" charset="0"/>
                  </a:rPr>
                  <a:t>交叉</a:t>
                </a:r>
                <a:r>
                  <a:rPr lang="zh-CN" altLang="zh-CN" sz="2800" dirty="0" smtClean="0">
                    <a:latin typeface="Times New Roman" panose="02020603050405020304" pitchFamily="18" charset="0"/>
                    <a:cs typeface="Times New Roman" panose="02020603050405020304" pitchFamily="18" charset="0"/>
                  </a:rPr>
                  <a:t>熵函数</a:t>
                </a:r>
                <a:r>
                  <a:rPr lang="zh-CN" altLang="en-US" sz="2800" dirty="0" smtClean="0">
                    <a:latin typeface="Times New Roman" panose="02020603050405020304" pitchFamily="18" charset="0"/>
                    <a:cs typeface="Times New Roman" panose="02020603050405020304" pitchFamily="18" charset="0"/>
                  </a:rPr>
                  <a:t>来度量期望输出</a:t>
                </a:r>
                <a:r>
                  <a:rPr lang="en-US" altLang="zh-CN" sz="2800" dirty="0" smtClean="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和实际输出</a:t>
                </a:r>
                <a:r>
                  <a:rPr lang="en-US" altLang="zh-CN" sz="2800" dirty="0" smtClean="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V</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的差异。</a:t>
                </a:r>
                <a:r>
                  <a:rPr lang="zh-CN" altLang="zh-CN" sz="2800" dirty="0" smtClean="0">
                    <a:latin typeface="Times New Roman" panose="02020603050405020304" pitchFamily="18" charset="0"/>
                    <a:cs typeface="Times New Roman" panose="02020603050405020304" pitchFamily="18" charset="0"/>
                  </a:rPr>
                  <a:t>该</a:t>
                </a:r>
                <a:r>
                  <a:rPr lang="zh-CN" altLang="zh-CN" sz="2800" dirty="0">
                    <a:latin typeface="Times New Roman" panose="02020603050405020304" pitchFamily="18" charset="0"/>
                    <a:cs typeface="Times New Roman" panose="02020603050405020304" pitchFamily="18" charset="0"/>
                  </a:rPr>
                  <a:t>函数可以度量</a:t>
                </a:r>
                <a:r>
                  <a:rPr lang="en-US" altLang="zh-CN" sz="2800" i="1" dirty="0">
                    <a:latin typeface="Times New Roman" panose="02020603050405020304" pitchFamily="18" charset="0"/>
                    <a:cs typeface="Times New Roman" panose="02020603050405020304" pitchFamily="18" charset="0"/>
                  </a:rPr>
                  <a:t>V</a:t>
                </a:r>
                <a:r>
                  <a:rPr lang="zh-CN" altLang="zh-CN" sz="2800" dirty="0">
                    <a:latin typeface="Times New Roman" panose="02020603050405020304" pitchFamily="18" charset="0"/>
                    <a:cs typeface="Times New Roman" panose="02020603050405020304" pitchFamily="18" charset="0"/>
                  </a:rPr>
                  <a:t>和</a:t>
                </a:r>
                <a:r>
                  <a:rPr lang="en-US" altLang="zh-CN" sz="2800" i="1"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之间的</a:t>
                </a:r>
                <a:r>
                  <a:rPr lang="en-US" altLang="zh-CN" sz="2800" dirty="0" err="1">
                    <a:latin typeface="Times New Roman" panose="02020603050405020304" pitchFamily="18" charset="0"/>
                    <a:cs typeface="Times New Roman" panose="02020603050405020304" pitchFamily="18" charset="0"/>
                  </a:rPr>
                  <a:t>Kullback-Leibler</a:t>
                </a:r>
                <a:r>
                  <a:rPr lang="en-US" altLang="zh-CN" sz="2800" dirty="0">
                    <a:latin typeface="Times New Roman" panose="02020603050405020304" pitchFamily="18" charset="0"/>
                    <a:cs typeface="Times New Roman" panose="02020603050405020304" pitchFamily="18" charset="0"/>
                  </a:rPr>
                  <a:t> Divergence</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KL</a:t>
                </a:r>
                <a:r>
                  <a:rPr lang="zh-CN" altLang="zh-CN" sz="2800" dirty="0">
                    <a:latin typeface="Times New Roman" panose="02020603050405020304" pitchFamily="18" charset="0"/>
                    <a:cs typeface="Times New Roman" panose="02020603050405020304" pitchFamily="18" charset="0"/>
                  </a:rPr>
                  <a:t>距离），该函数的函数形式如下：</a:t>
                </a:r>
                <a:endParaRPr lang="en-US" altLang="zh-CN" sz="2800" dirty="0">
                  <a:latin typeface="Times New Roman" panose="02020603050405020304" pitchFamily="18" charset="0"/>
                  <a:cs typeface="Times New Roman" panose="02020603050405020304" pitchFamily="18" charset="0"/>
                </a:endParaRPr>
              </a:p>
              <a:p>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AB117399-E154-405F-A99E-B9CC524B71FB}"/>
                  </a:ext>
                </a:extLst>
              </p:cNvPr>
              <p:cNvSpPr>
                <a:spLocks noRot="1" noChangeAspect="1" noMove="1" noResize="1" noEditPoints="1" noAdjustHandles="1" noChangeArrowheads="1" noChangeShapeType="1" noTextEdit="1"/>
              </p:cNvSpPr>
              <p:nvPr/>
            </p:nvSpPr>
            <p:spPr>
              <a:xfrm>
                <a:off x="0" y="404664"/>
                <a:ext cx="9144000" cy="3356175"/>
              </a:xfrm>
              <a:prstGeom prst="rect">
                <a:avLst/>
              </a:prstGeom>
              <a:blipFill>
                <a:blip r:embed="rId3"/>
                <a:stretch>
                  <a:fillRect l="-1333" t="-2359"/>
                </a:stretch>
              </a:blipFill>
            </p:spPr>
            <p:txBody>
              <a:bodyPr/>
              <a:lstStyle/>
              <a:p>
                <a:r>
                  <a:rPr lang="zh-CN" altLang="en-US">
                    <a:noFill/>
                  </a:rPr>
                  <a:t> </a:t>
                </a:r>
              </a:p>
            </p:txBody>
          </p:sp>
        </mc:Fallback>
      </mc:AlternateContent>
      <p:sp>
        <p:nvSpPr>
          <p:cNvPr id="10" name="Rectangle 7">
            <a:extLst>
              <a:ext uri="{FF2B5EF4-FFF2-40B4-BE49-F238E27FC236}">
                <a16:creationId xmlns:a16="http://schemas.microsoft.com/office/drawing/2014/main" id="{E1BF9F28-8CE1-4D72-A169-ADFCE60E2C13}"/>
              </a:ext>
            </a:extLst>
          </p:cNvPr>
          <p:cNvSpPr>
            <a:spLocks noChangeArrowheads="1"/>
          </p:cNvSpPr>
          <p:nvPr/>
        </p:nvSpPr>
        <p:spPr bwMode="auto">
          <a:xfrm>
            <a:off x="395535" y="5486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2E6A3ED3-8D69-4340-B806-89A69F85B98B}"/>
              </a:ext>
            </a:extLst>
          </p:cNvPr>
          <p:cNvGraphicFramePr>
            <a:graphicFrameLocks noChangeAspect="1"/>
          </p:cNvGraphicFramePr>
          <p:nvPr>
            <p:extLst>
              <p:ext uri="{D42A27DB-BD31-4B8C-83A1-F6EECF244321}">
                <p14:modId xmlns:p14="http://schemas.microsoft.com/office/powerpoint/2010/main" val="1375852558"/>
              </p:ext>
            </p:extLst>
          </p:nvPr>
        </p:nvGraphicFramePr>
        <p:xfrm>
          <a:off x="2204468" y="3556287"/>
          <a:ext cx="4627737" cy="1037735"/>
        </p:xfrm>
        <a:graphic>
          <a:graphicData uri="http://schemas.openxmlformats.org/presentationml/2006/ole">
            <mc:AlternateContent xmlns:mc="http://schemas.openxmlformats.org/markup-compatibility/2006">
              <mc:Choice xmlns:v="urn:schemas-microsoft-com:vml" Requires="v">
                <p:oleObj spid="_x0000_s8232" name="Equation" r:id="rId4" imgW="1574117" imgH="355446" progId="Equation.DSMT4">
                  <p:embed/>
                </p:oleObj>
              </mc:Choice>
              <mc:Fallback>
                <p:oleObj name="Equation" r:id="rId4" imgW="1574117" imgH="355446"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468" y="3556287"/>
                        <a:ext cx="4627737" cy="103773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B5FC369-937E-4299-A4E3-644C600A8820}"/>
                  </a:ext>
                </a:extLst>
              </p:cNvPr>
              <p:cNvSpPr/>
              <p:nvPr/>
            </p:nvSpPr>
            <p:spPr>
              <a:xfrm>
                <a:off x="17836" y="4602437"/>
                <a:ext cx="9001000" cy="1390765"/>
              </a:xfrm>
              <a:prstGeom prst="rect">
                <a:avLst/>
              </a:prstGeom>
            </p:spPr>
            <p:txBody>
              <a:bodyPr wrap="square">
                <a:spAutoFit/>
              </a:bodyPr>
              <a:lstStyle/>
              <a:p>
                <a:r>
                  <a:rPr lang="zh-CN" altLang="zh-CN" sz="2800" kern="100" dirty="0">
                    <a:solidFill>
                      <a:srgbClr val="000000"/>
                    </a:solidFill>
                    <a:latin typeface="Times New Roman" panose="02020603050405020304" pitchFamily="18" charset="0"/>
                    <a:cs typeface="Times New Roman" panose="02020603050405020304" pitchFamily="18" charset="0"/>
                  </a:rPr>
                  <a:t>其中，</a:t>
                </a:r>
                <a14:m>
                  <m:oMath xmlns:m="http://schemas.openxmlformats.org/officeDocument/2006/math">
                    <m:sSubSup>
                      <m:sSubSupPr>
                        <m:ctrlPr>
                          <a:rPr lang="zh-CN" altLang="zh-CN" sz="2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zh-CN" altLang="zh-CN" sz="28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kern="100">
                                <a:solidFill>
                                  <a:srgbClr val="000000"/>
                                </a:solidFill>
                                <a:latin typeface="Cambria Math" panose="02040503050406030204" pitchFamily="18" charset="0"/>
                                <a:cs typeface="Times New Roman" panose="02020603050405020304" pitchFamily="18" charset="0"/>
                              </a:rPr>
                              <m:t>∙</m:t>
                            </m:r>
                          </m:e>
                        </m:d>
                      </m:e>
                      <m:sub>
                        <m:r>
                          <a:rPr lang="en-US" altLang="zh-CN" sz="2800" i="1" kern="100">
                            <a:solidFill>
                              <a:srgbClr val="000000"/>
                            </a:solidFill>
                            <a:latin typeface="Cambria Math" panose="02040503050406030204" pitchFamily="18" charset="0"/>
                            <a:cs typeface="Times New Roman" panose="02020603050405020304" pitchFamily="18" charset="0"/>
                          </a:rPr>
                          <m:t>2</m:t>
                        </m:r>
                      </m:sub>
                      <m:sup>
                        <m:r>
                          <a:rPr lang="en-US" altLang="zh-CN" sz="2800" i="1" kern="100">
                            <a:solidFill>
                              <a:srgbClr val="000000"/>
                            </a:solidFill>
                            <a:latin typeface="Cambria Math" panose="02040503050406030204" pitchFamily="18" charset="0"/>
                            <a:cs typeface="Times New Roman" panose="02020603050405020304" pitchFamily="18" charset="0"/>
                          </a:rPr>
                          <m:t>2</m:t>
                        </m:r>
                      </m:sup>
                    </m:sSubSup>
                  </m:oMath>
                </a14:m>
                <a:r>
                  <a:rPr lang="zh-CN" altLang="zh-CN" sz="2800" kern="100" dirty="0">
                    <a:solidFill>
                      <a:srgbClr val="000000"/>
                    </a:solidFill>
                    <a:latin typeface="Times New Roman" panose="02020603050405020304" pitchFamily="18" charset="0"/>
                    <a:cs typeface="Times New Roman" panose="02020603050405020304" pitchFamily="18" charset="0"/>
                  </a:rPr>
                  <a:t>是</a:t>
                </a:r>
                <a:r>
                  <a:rPr lang="en-US" altLang="zh-CN" sz="2800" kern="100" dirty="0">
                    <a:solidFill>
                      <a:srgbClr val="000000"/>
                    </a:solidFill>
                    <a:latin typeface="Times New Roman" panose="02020603050405020304" pitchFamily="18" charset="0"/>
                    <a:cs typeface="Times New Roman" panose="02020603050405020304" pitchFamily="18" charset="0"/>
                  </a:rPr>
                  <a:t>L2</a:t>
                </a:r>
                <a:r>
                  <a:rPr lang="zh-CN" altLang="zh-CN" sz="2800" kern="100" dirty="0">
                    <a:solidFill>
                      <a:srgbClr val="000000"/>
                    </a:solidFill>
                    <a:latin typeface="Times New Roman" panose="02020603050405020304" pitchFamily="18" charset="0"/>
                    <a:cs typeface="Times New Roman" panose="02020603050405020304" pitchFamily="18" charset="0"/>
                  </a:rPr>
                  <a:t>正则项，</a:t>
                </a:r>
                <a:r>
                  <a:rPr lang="en-US" altLang="zh-CN" sz="2800" kern="1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kern="100" dirty="0">
                    <a:solidFill>
                      <a:srgbClr val="000000"/>
                    </a:solidFill>
                    <a:latin typeface="Times New Roman" panose="02020603050405020304" pitchFamily="18" charset="0"/>
                    <a:cs typeface="Times New Roman" panose="02020603050405020304" pitchFamily="18" charset="0"/>
                  </a:rPr>
                  <a:t>是</a:t>
                </a:r>
                <a:r>
                  <a:rPr lang="en-US" altLang="zh-CN" sz="2800" kern="100" dirty="0">
                    <a:solidFill>
                      <a:srgbClr val="000000"/>
                    </a:solidFill>
                    <a:latin typeface="Times New Roman" panose="02020603050405020304" pitchFamily="18" charset="0"/>
                    <a:cs typeface="Times New Roman" panose="02020603050405020304" pitchFamily="18" charset="0"/>
                  </a:rPr>
                  <a:t>L2</a:t>
                </a:r>
                <a:r>
                  <a:rPr lang="zh-CN" altLang="zh-CN" sz="2800" kern="100" dirty="0">
                    <a:solidFill>
                      <a:srgbClr val="000000"/>
                    </a:solidFill>
                    <a:latin typeface="Times New Roman" panose="02020603050405020304" pitchFamily="18" charset="0"/>
                    <a:cs typeface="Times New Roman" panose="02020603050405020304" pitchFamily="18" charset="0"/>
                  </a:rPr>
                  <a:t>正则项在总体损失中的权重大小，我们在损失函数里加入</a:t>
                </a:r>
                <a:r>
                  <a:rPr lang="en-US" altLang="zh-CN" sz="2800" kern="100" dirty="0">
                    <a:solidFill>
                      <a:srgbClr val="000000"/>
                    </a:solidFill>
                    <a:latin typeface="Times New Roman" panose="02020603050405020304" pitchFamily="18" charset="0"/>
                    <a:cs typeface="Times New Roman" panose="02020603050405020304" pitchFamily="18" charset="0"/>
                  </a:rPr>
                  <a:t>L2</a:t>
                </a:r>
                <a:r>
                  <a:rPr lang="zh-CN" altLang="zh-CN" sz="2800" kern="100" dirty="0">
                    <a:solidFill>
                      <a:srgbClr val="000000"/>
                    </a:solidFill>
                    <a:latin typeface="Times New Roman" panose="02020603050405020304" pitchFamily="18" charset="0"/>
                    <a:cs typeface="Times New Roman" panose="02020603050405020304" pitchFamily="18" charset="0"/>
                  </a:rPr>
                  <a:t>正则项主要是为了防止过拟合的现象</a:t>
                </a:r>
                <a:r>
                  <a:rPr lang="zh-CN" altLang="zh-CN" sz="2800" kern="1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EB5FC369-937E-4299-A4E3-644C600A8820}"/>
                  </a:ext>
                </a:extLst>
              </p:cNvPr>
              <p:cNvSpPr>
                <a:spLocks noRot="1" noChangeAspect="1" noMove="1" noResize="1" noEditPoints="1" noAdjustHandles="1" noChangeArrowheads="1" noChangeShapeType="1" noTextEdit="1"/>
              </p:cNvSpPr>
              <p:nvPr/>
            </p:nvSpPr>
            <p:spPr>
              <a:xfrm>
                <a:off x="17836" y="4602437"/>
                <a:ext cx="9001000" cy="1390765"/>
              </a:xfrm>
              <a:prstGeom prst="rect">
                <a:avLst/>
              </a:prstGeom>
              <a:blipFill>
                <a:blip r:embed="rId6"/>
                <a:stretch>
                  <a:fillRect l="-1423" t="-5702" r="-136" b="-10088"/>
                </a:stretch>
              </a:blipFill>
            </p:spPr>
            <p:txBody>
              <a:bodyPr/>
              <a:lstStyle/>
              <a:p>
                <a:r>
                  <a:rPr lang="zh-CN" altLang="en-US">
                    <a:noFill/>
                  </a:rPr>
                  <a:t> </a:t>
                </a:r>
              </a:p>
            </p:txBody>
          </p:sp>
        </mc:Fallback>
      </mc:AlternateContent>
      <p:sp>
        <p:nvSpPr>
          <p:cNvPr id="14" name="Rectangle 9">
            <a:extLst>
              <a:ext uri="{FF2B5EF4-FFF2-40B4-BE49-F238E27FC236}">
                <a16:creationId xmlns:a16="http://schemas.microsoft.com/office/drawing/2014/main" id="{9942781A-3496-40CC-8488-6AD1054B69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79350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19283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Experiment</a:t>
            </a:r>
          </a:p>
          <a:p>
            <a:pPr algn="just" eaLnBrk="1" hangingPunct="1">
              <a:lnSpc>
                <a:spcPts val="2600"/>
              </a:lnSpc>
            </a:pPr>
            <a:endParaRPr lang="en-US" altLang="zh-CN" sz="4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23</a:t>
            </a:fld>
            <a:endParaRPr lang="en-US" dirty="0">
              <a:solidFill>
                <a:schemeClr val="bg1"/>
              </a:solidFill>
            </a:endParaRPr>
          </a:p>
        </p:txBody>
      </p:sp>
      <p:graphicFrame>
        <p:nvGraphicFramePr>
          <p:cNvPr id="14" name="表格 13">
            <a:extLst>
              <a:ext uri="{FF2B5EF4-FFF2-40B4-BE49-F238E27FC236}">
                <a16:creationId xmlns:a16="http://schemas.microsoft.com/office/drawing/2014/main" id="{2A7F6A7A-D69A-4871-9B1A-915D465AF45C}"/>
              </a:ext>
            </a:extLst>
          </p:cNvPr>
          <p:cNvGraphicFramePr>
            <a:graphicFrameLocks noGrp="1"/>
          </p:cNvGraphicFramePr>
          <p:nvPr>
            <p:extLst>
              <p:ext uri="{D42A27DB-BD31-4B8C-83A1-F6EECF244321}">
                <p14:modId xmlns:p14="http://schemas.microsoft.com/office/powerpoint/2010/main" val="694398716"/>
              </p:ext>
            </p:extLst>
          </p:nvPr>
        </p:nvGraphicFramePr>
        <p:xfrm>
          <a:off x="188512" y="3140968"/>
          <a:ext cx="8766976" cy="2952328"/>
        </p:xfrm>
        <a:graphic>
          <a:graphicData uri="http://schemas.openxmlformats.org/drawingml/2006/table">
            <a:tbl>
              <a:tblPr>
                <a:tableStyleId>{5C22544A-7EE6-4342-B048-85BDC9FD1C3A}</a:tableStyleId>
              </a:tblPr>
              <a:tblGrid>
                <a:gridCol w="1125843">
                  <a:extLst>
                    <a:ext uri="{9D8B030D-6E8A-4147-A177-3AD203B41FA5}">
                      <a16:colId xmlns:a16="http://schemas.microsoft.com/office/drawing/2014/main" val="2077376865"/>
                    </a:ext>
                  </a:extLst>
                </a:gridCol>
                <a:gridCol w="2986610">
                  <a:extLst>
                    <a:ext uri="{9D8B030D-6E8A-4147-A177-3AD203B41FA5}">
                      <a16:colId xmlns:a16="http://schemas.microsoft.com/office/drawing/2014/main" val="585664728"/>
                    </a:ext>
                  </a:extLst>
                </a:gridCol>
                <a:gridCol w="1735673">
                  <a:extLst>
                    <a:ext uri="{9D8B030D-6E8A-4147-A177-3AD203B41FA5}">
                      <a16:colId xmlns:a16="http://schemas.microsoft.com/office/drawing/2014/main" val="201567341"/>
                    </a:ext>
                  </a:extLst>
                </a:gridCol>
                <a:gridCol w="1459425">
                  <a:extLst>
                    <a:ext uri="{9D8B030D-6E8A-4147-A177-3AD203B41FA5}">
                      <a16:colId xmlns:a16="http://schemas.microsoft.com/office/drawing/2014/main" val="2849415946"/>
                    </a:ext>
                  </a:extLst>
                </a:gridCol>
                <a:gridCol w="1459425">
                  <a:extLst>
                    <a:ext uri="{9D8B030D-6E8A-4147-A177-3AD203B41FA5}">
                      <a16:colId xmlns:a16="http://schemas.microsoft.com/office/drawing/2014/main" val="417196784"/>
                    </a:ext>
                  </a:extLst>
                </a:gridCol>
              </a:tblGrid>
              <a:tr h="738082">
                <a:tc>
                  <a:txBody>
                    <a:bodyPr/>
                    <a:lstStyle/>
                    <a:p>
                      <a:pPr algn="ctr" fontAlgn="ctr"/>
                      <a:r>
                        <a:rPr lang="zh-CN" altLang="en-US"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名称</a:t>
                      </a:r>
                      <a:endParaRPr lang="zh-CN" alt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时间区间</a:t>
                      </a:r>
                      <a:endParaRPr lang="zh-CN" alt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缺陷报告个数</a:t>
                      </a:r>
                      <a:endParaRPr lang="zh-CN" alt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词汇表大小</a:t>
                      </a:r>
                      <a:endParaRPr lang="zh-CN" alt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开发者个数</a:t>
                      </a:r>
                      <a:endParaRPr lang="zh-CN" alt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131536069"/>
                  </a:ext>
                </a:extLst>
              </a:tr>
              <a:tr h="738082">
                <a:tc>
                  <a:txBody>
                    <a:bodyPr/>
                    <a:lstStyle/>
                    <a:p>
                      <a:pPr algn="ctr" fontAlgn="ctr"/>
                      <a:r>
                        <a:rPr 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Eclipse</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2001/10/10-2014/12/29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39,669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40938</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771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370418856"/>
                  </a:ext>
                </a:extLst>
              </a:tr>
              <a:tr h="738082">
                <a:tc>
                  <a:txBody>
                    <a:bodyPr/>
                    <a:lstStyle/>
                    <a:p>
                      <a:pPr algn="ctr" fontAlgn="ctr"/>
                      <a:r>
                        <a:rPr 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Mozilla</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1999/03/17-2014/12/31</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15,501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18793</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1022</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910825480"/>
                  </a:ext>
                </a:extLst>
              </a:tr>
              <a:tr h="738082">
                <a:tc>
                  <a:txBody>
                    <a:bodyPr/>
                    <a:lstStyle/>
                    <a:p>
                      <a:pPr algn="ctr" fontAlgn="ctr"/>
                      <a:r>
                        <a:rPr 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NetBeans</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2000/10/21-2014/12/31</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19,249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19451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265</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881888758"/>
                  </a:ext>
                </a:extLst>
              </a:tr>
            </a:tbl>
          </a:graphicData>
        </a:graphic>
      </p:graphicFrame>
      <p:sp>
        <p:nvSpPr>
          <p:cNvPr id="2" name="矩形 1">
            <a:extLst>
              <a:ext uri="{FF2B5EF4-FFF2-40B4-BE49-F238E27FC236}">
                <a16:creationId xmlns:a16="http://schemas.microsoft.com/office/drawing/2014/main" id="{E03DC82C-F9D0-4D19-9955-7161660B9E9C}"/>
              </a:ext>
            </a:extLst>
          </p:cNvPr>
          <p:cNvSpPr/>
          <p:nvPr/>
        </p:nvSpPr>
        <p:spPr>
          <a:xfrm>
            <a:off x="179138" y="1898320"/>
            <a:ext cx="8785724" cy="1092607"/>
          </a:xfrm>
          <a:prstGeom prst="rect">
            <a:avLst/>
          </a:prstGeom>
        </p:spPr>
        <p:txBody>
          <a:bodyPr wrap="square">
            <a:spAutoFit/>
          </a:bodyPr>
          <a:lstStyle/>
          <a:p>
            <a:pPr algn="just" fontAlgn="auto">
              <a:lnSpc>
                <a:spcPts val="2600"/>
              </a:lnSpc>
              <a:spcBef>
                <a:spcPts val="0"/>
              </a:spcBef>
              <a:spcAft>
                <a:spcPts val="0"/>
              </a:spcAft>
            </a:pPr>
            <a:r>
              <a:rPr lang="zh-CN" altLang="zh-CN" sz="2800" dirty="0">
                <a:latin typeface="Times New Roman" panose="02020603050405020304" pitchFamily="18" charset="0"/>
                <a:cs typeface="Times New Roman" panose="02020603050405020304" pitchFamily="18" charset="0"/>
              </a:rPr>
              <a:t>本文选取了</a:t>
            </a:r>
            <a:r>
              <a:rPr lang="en-US" altLang="zh-CN" sz="2800" dirty="0">
                <a:latin typeface="Times New Roman" panose="02020603050405020304" pitchFamily="18" charset="0"/>
                <a:cs typeface="Times New Roman" panose="02020603050405020304" pitchFamily="18" charset="0"/>
              </a:rPr>
              <a:t>3</a:t>
            </a:r>
            <a:r>
              <a:rPr lang="zh-CN" altLang="zh-CN" sz="2800" dirty="0">
                <a:latin typeface="Times New Roman" panose="02020603050405020304" pitchFamily="18" charset="0"/>
                <a:cs typeface="Times New Roman" panose="02020603050405020304" pitchFamily="18" charset="0"/>
              </a:rPr>
              <a:t>个规模较大，并且是持续维护的开源项目作为实验对象。项目的名称分别是：</a:t>
            </a:r>
            <a:r>
              <a:rPr lang="en-US" altLang="zh-CN" sz="2800" dirty="0">
                <a:latin typeface="Times New Roman" panose="02020603050405020304" pitchFamily="18" charset="0"/>
                <a:cs typeface="Times New Roman" panose="02020603050405020304" pitchFamily="18" charset="0"/>
              </a:rPr>
              <a:t>Eclipse</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Mozilla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NetBeans</a:t>
            </a:r>
            <a:r>
              <a:rPr lang="zh-CN" altLang="zh-CN" sz="2800"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01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192837" cy="110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2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200" b="1" dirty="0">
                <a:latin typeface="微软雅黑" pitchFamily="34" charset="-122"/>
                <a:ea typeface="微软雅黑" pitchFamily="34" charset="-122"/>
              </a:rPr>
              <a:t>Results1-Eclipse-Supervised</a:t>
            </a:r>
          </a:p>
          <a:p>
            <a:pPr algn="just" eaLnBrk="1" hangingPunct="1">
              <a:lnSpc>
                <a:spcPts val="2600"/>
              </a:lnSpc>
            </a:pPr>
            <a:endParaRPr lang="en-US" altLang="zh-CN" sz="32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24</a:t>
            </a:fld>
            <a:endParaRPr lang="en-US" dirty="0">
              <a:solidFill>
                <a:schemeClr val="bg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685952251"/>
              </p:ext>
            </p:extLst>
          </p:nvPr>
        </p:nvGraphicFramePr>
        <p:xfrm>
          <a:off x="3" y="2115063"/>
          <a:ext cx="9143997" cy="3674582"/>
        </p:xfrm>
        <a:graphic>
          <a:graphicData uri="http://schemas.openxmlformats.org/drawingml/2006/table">
            <a:tbl>
              <a:tblPr>
                <a:tableStyleId>{5C22544A-7EE6-4342-B048-85BDC9FD1C3A}</a:tableStyleId>
              </a:tblPr>
              <a:tblGrid>
                <a:gridCol w="887323">
                  <a:extLst>
                    <a:ext uri="{9D8B030D-6E8A-4147-A177-3AD203B41FA5}">
                      <a16:colId xmlns:a16="http://schemas.microsoft.com/office/drawing/2014/main" val="1051729959"/>
                    </a:ext>
                  </a:extLst>
                </a:gridCol>
                <a:gridCol w="968879">
                  <a:extLst>
                    <a:ext uri="{9D8B030D-6E8A-4147-A177-3AD203B41FA5}">
                      <a16:colId xmlns:a16="http://schemas.microsoft.com/office/drawing/2014/main" val="2512169845"/>
                    </a:ext>
                  </a:extLst>
                </a:gridCol>
                <a:gridCol w="1047172">
                  <a:extLst>
                    <a:ext uri="{9D8B030D-6E8A-4147-A177-3AD203B41FA5}">
                      <a16:colId xmlns:a16="http://schemas.microsoft.com/office/drawing/2014/main" val="2538901390"/>
                    </a:ext>
                  </a:extLst>
                </a:gridCol>
                <a:gridCol w="1047172">
                  <a:extLst>
                    <a:ext uri="{9D8B030D-6E8A-4147-A177-3AD203B41FA5}">
                      <a16:colId xmlns:a16="http://schemas.microsoft.com/office/drawing/2014/main" val="224233626"/>
                    </a:ext>
                  </a:extLst>
                </a:gridCol>
                <a:gridCol w="1047172">
                  <a:extLst>
                    <a:ext uri="{9D8B030D-6E8A-4147-A177-3AD203B41FA5}">
                      <a16:colId xmlns:a16="http://schemas.microsoft.com/office/drawing/2014/main" val="2849965336"/>
                    </a:ext>
                  </a:extLst>
                </a:gridCol>
                <a:gridCol w="1047172">
                  <a:extLst>
                    <a:ext uri="{9D8B030D-6E8A-4147-A177-3AD203B41FA5}">
                      <a16:colId xmlns:a16="http://schemas.microsoft.com/office/drawing/2014/main" val="1580822108"/>
                    </a:ext>
                  </a:extLst>
                </a:gridCol>
                <a:gridCol w="1047172">
                  <a:extLst>
                    <a:ext uri="{9D8B030D-6E8A-4147-A177-3AD203B41FA5}">
                      <a16:colId xmlns:a16="http://schemas.microsoft.com/office/drawing/2014/main" val="232818396"/>
                    </a:ext>
                  </a:extLst>
                </a:gridCol>
                <a:gridCol w="1047172">
                  <a:extLst>
                    <a:ext uri="{9D8B030D-6E8A-4147-A177-3AD203B41FA5}">
                      <a16:colId xmlns:a16="http://schemas.microsoft.com/office/drawing/2014/main" val="3873230844"/>
                    </a:ext>
                  </a:extLst>
                </a:gridCol>
                <a:gridCol w="1004763">
                  <a:extLst>
                    <a:ext uri="{9D8B030D-6E8A-4147-A177-3AD203B41FA5}">
                      <a16:colId xmlns:a16="http://schemas.microsoft.com/office/drawing/2014/main" val="167831510"/>
                    </a:ext>
                  </a:extLst>
                </a:gridCol>
              </a:tblGrid>
              <a:tr h="317844">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Eclipse</a:t>
                      </a:r>
                      <a:endParaRPr lang="en-US"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BT-WCNN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BOW+NB</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BOW+NBM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BOW+SVM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BOW+KNN</a:t>
                      </a:r>
                      <a:endParaRPr 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BOW+RT</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BOW+J48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DeepTriage</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330948403"/>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0.2520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0.1029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0.1144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0.1247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2968321424"/>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0.3508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0.0374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0.2428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0.1489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0.1959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2277591215"/>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0.3970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0.0374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0.2973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0.1573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0.2657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50732051"/>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0.4328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0.3295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0.0006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0.1865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0.2887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2718711935"/>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Top-5</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0.4603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0.3519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0.0006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0.1883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0.3160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548329411"/>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0.4834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0.3704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0.0006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0.0396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0.1885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0.3376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070435989"/>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0.4988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0.3836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0.0396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0.0374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0.1900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0.3567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815452738"/>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0.5124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0.3981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0.0374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0.1937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0.3743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4111634495"/>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0.5236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0.0374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0.4086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0.0374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0.1937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0.3877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4240616450"/>
                  </a:ext>
                </a:extLst>
              </a:tr>
              <a:tr h="31784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0.5337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0.4174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0.1937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0.3980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2595717730"/>
                  </a:ext>
                </a:extLst>
              </a:tr>
            </a:tbl>
          </a:graphicData>
        </a:graphic>
      </p:graphicFrame>
    </p:spTree>
    <p:extLst>
      <p:ext uri="{BB962C8B-B14F-4D97-AF65-F5344CB8AC3E}">
        <p14:creationId xmlns:p14="http://schemas.microsoft.com/office/powerpoint/2010/main" val="345761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19283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2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200" b="1" dirty="0">
                <a:latin typeface="微软雅黑" pitchFamily="34" charset="-122"/>
                <a:ea typeface="微软雅黑" pitchFamily="34" charset="-122"/>
              </a:rPr>
              <a:t>Results1-Mozilla-Supervised</a:t>
            </a:r>
          </a:p>
          <a:p>
            <a:pPr algn="just" eaLnBrk="1" hangingPunct="1">
              <a:lnSpc>
                <a:spcPts val="2600"/>
              </a:lnSpc>
            </a:pPr>
            <a:endParaRPr lang="en-US" altLang="zh-CN" sz="32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25</a:t>
            </a:fld>
            <a:endParaRPr lang="en-US"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257889972"/>
              </p:ext>
            </p:extLst>
          </p:nvPr>
        </p:nvGraphicFramePr>
        <p:xfrm>
          <a:off x="0" y="2115063"/>
          <a:ext cx="9126418" cy="3608302"/>
        </p:xfrm>
        <a:graphic>
          <a:graphicData uri="http://schemas.openxmlformats.org/drawingml/2006/table">
            <a:tbl>
              <a:tblPr>
                <a:tableStyleId>{5C22544A-7EE6-4342-B048-85BDC9FD1C3A}</a:tableStyleId>
              </a:tblPr>
              <a:tblGrid>
                <a:gridCol w="885617">
                  <a:extLst>
                    <a:ext uri="{9D8B030D-6E8A-4147-A177-3AD203B41FA5}">
                      <a16:colId xmlns:a16="http://schemas.microsoft.com/office/drawing/2014/main" val="710011057"/>
                    </a:ext>
                  </a:extLst>
                </a:gridCol>
                <a:gridCol w="967016">
                  <a:extLst>
                    <a:ext uri="{9D8B030D-6E8A-4147-A177-3AD203B41FA5}">
                      <a16:colId xmlns:a16="http://schemas.microsoft.com/office/drawing/2014/main" val="2202129924"/>
                    </a:ext>
                  </a:extLst>
                </a:gridCol>
                <a:gridCol w="1045159">
                  <a:extLst>
                    <a:ext uri="{9D8B030D-6E8A-4147-A177-3AD203B41FA5}">
                      <a16:colId xmlns:a16="http://schemas.microsoft.com/office/drawing/2014/main" val="2654261311"/>
                    </a:ext>
                  </a:extLst>
                </a:gridCol>
                <a:gridCol w="1045159">
                  <a:extLst>
                    <a:ext uri="{9D8B030D-6E8A-4147-A177-3AD203B41FA5}">
                      <a16:colId xmlns:a16="http://schemas.microsoft.com/office/drawing/2014/main" val="2685123081"/>
                    </a:ext>
                  </a:extLst>
                </a:gridCol>
                <a:gridCol w="1045159">
                  <a:extLst>
                    <a:ext uri="{9D8B030D-6E8A-4147-A177-3AD203B41FA5}">
                      <a16:colId xmlns:a16="http://schemas.microsoft.com/office/drawing/2014/main" val="2738525587"/>
                    </a:ext>
                  </a:extLst>
                </a:gridCol>
                <a:gridCol w="1045159">
                  <a:extLst>
                    <a:ext uri="{9D8B030D-6E8A-4147-A177-3AD203B41FA5}">
                      <a16:colId xmlns:a16="http://schemas.microsoft.com/office/drawing/2014/main" val="565518627"/>
                    </a:ext>
                  </a:extLst>
                </a:gridCol>
                <a:gridCol w="1045159">
                  <a:extLst>
                    <a:ext uri="{9D8B030D-6E8A-4147-A177-3AD203B41FA5}">
                      <a16:colId xmlns:a16="http://schemas.microsoft.com/office/drawing/2014/main" val="3155175001"/>
                    </a:ext>
                  </a:extLst>
                </a:gridCol>
                <a:gridCol w="1045159">
                  <a:extLst>
                    <a:ext uri="{9D8B030D-6E8A-4147-A177-3AD203B41FA5}">
                      <a16:colId xmlns:a16="http://schemas.microsoft.com/office/drawing/2014/main" val="2447779076"/>
                    </a:ext>
                  </a:extLst>
                </a:gridCol>
                <a:gridCol w="1002831">
                  <a:extLst>
                    <a:ext uri="{9D8B030D-6E8A-4147-A177-3AD203B41FA5}">
                      <a16:colId xmlns:a16="http://schemas.microsoft.com/office/drawing/2014/main" val="2728669894"/>
                    </a:ext>
                  </a:extLst>
                </a:gridCol>
              </a:tblGrid>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Mozilla</a:t>
                      </a:r>
                      <a:endParaRPr lang="en-US"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BT-WCNN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BOW+NB</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BOW+NBM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BOW+SVM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BOW+KNN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BOW+RT</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BOW+J48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DeepTriage</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219449132"/>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0.1244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0.0815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0.0906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0.0226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0.0509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0.0460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0.0997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0.0826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838995441"/>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0.1909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0.1143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0.1463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0.0226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0.0509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0.0460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0.1334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0.1383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13927438"/>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0.2254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0.1369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0.1833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0.0352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0.0627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0.0582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0.1477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0.1728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140926740"/>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0.2491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0.1578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0.2045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0.0352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0.0634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0.0582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0.1547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0.1986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560920487"/>
                  </a:ext>
                </a:extLst>
              </a:tr>
              <a:tr h="311216">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Top-5</a:t>
                      </a:r>
                      <a:endParaRPr 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0.2693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0.1749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0.2233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0.0387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0.0662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0.0613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0.1599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0.2251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7545575"/>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0.2826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0.1868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0.2404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0.1624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0.2411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937367107"/>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0.3017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0.1976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0.2551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0.1652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0.2547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589884085"/>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0.3171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0.2129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0.2669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0.1693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0.2648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559662775"/>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0.3300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0.2265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0.2780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0.1704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0.2749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2579714122"/>
                  </a:ext>
                </a:extLst>
              </a:tr>
              <a:tr h="31121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0.3446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0.2369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0.2889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0.0397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0.1704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0.2819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961244461"/>
                  </a:ext>
                </a:extLst>
              </a:tr>
            </a:tbl>
          </a:graphicData>
        </a:graphic>
      </p:graphicFrame>
    </p:spTree>
    <p:extLst>
      <p:ext uri="{BB962C8B-B14F-4D97-AF65-F5344CB8AC3E}">
        <p14:creationId xmlns:p14="http://schemas.microsoft.com/office/powerpoint/2010/main" val="266271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483768" y="926610"/>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483769" y="658137"/>
            <a:ext cx="655272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2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200" b="1" dirty="0">
                <a:latin typeface="微软雅黑" pitchFamily="34" charset="-122"/>
                <a:ea typeface="微软雅黑" pitchFamily="34" charset="-122"/>
              </a:rPr>
              <a:t>Results1-NetBeans-Supervised</a:t>
            </a:r>
          </a:p>
          <a:p>
            <a:pPr algn="just" eaLnBrk="1" hangingPunct="1">
              <a:lnSpc>
                <a:spcPts val="2600"/>
              </a:lnSpc>
            </a:pPr>
            <a:endParaRPr lang="en-US" altLang="zh-CN" sz="32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26</a:t>
            </a:fld>
            <a:endParaRPr lang="en-US"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551934858"/>
              </p:ext>
            </p:extLst>
          </p:nvPr>
        </p:nvGraphicFramePr>
        <p:xfrm>
          <a:off x="0" y="2371456"/>
          <a:ext cx="9143997" cy="3258062"/>
        </p:xfrm>
        <a:graphic>
          <a:graphicData uri="http://schemas.openxmlformats.org/drawingml/2006/table">
            <a:tbl>
              <a:tblPr>
                <a:tableStyleId>{5C22544A-7EE6-4342-B048-85BDC9FD1C3A}</a:tableStyleId>
              </a:tblPr>
              <a:tblGrid>
                <a:gridCol w="887323">
                  <a:extLst>
                    <a:ext uri="{9D8B030D-6E8A-4147-A177-3AD203B41FA5}">
                      <a16:colId xmlns:a16="http://schemas.microsoft.com/office/drawing/2014/main" val="3924896235"/>
                    </a:ext>
                  </a:extLst>
                </a:gridCol>
                <a:gridCol w="968879">
                  <a:extLst>
                    <a:ext uri="{9D8B030D-6E8A-4147-A177-3AD203B41FA5}">
                      <a16:colId xmlns:a16="http://schemas.microsoft.com/office/drawing/2014/main" val="4121442941"/>
                    </a:ext>
                  </a:extLst>
                </a:gridCol>
                <a:gridCol w="1047172">
                  <a:extLst>
                    <a:ext uri="{9D8B030D-6E8A-4147-A177-3AD203B41FA5}">
                      <a16:colId xmlns:a16="http://schemas.microsoft.com/office/drawing/2014/main" val="906065916"/>
                    </a:ext>
                  </a:extLst>
                </a:gridCol>
                <a:gridCol w="1047172">
                  <a:extLst>
                    <a:ext uri="{9D8B030D-6E8A-4147-A177-3AD203B41FA5}">
                      <a16:colId xmlns:a16="http://schemas.microsoft.com/office/drawing/2014/main" val="1720387192"/>
                    </a:ext>
                  </a:extLst>
                </a:gridCol>
                <a:gridCol w="1047172">
                  <a:extLst>
                    <a:ext uri="{9D8B030D-6E8A-4147-A177-3AD203B41FA5}">
                      <a16:colId xmlns:a16="http://schemas.microsoft.com/office/drawing/2014/main" val="3398020389"/>
                    </a:ext>
                  </a:extLst>
                </a:gridCol>
                <a:gridCol w="1047172">
                  <a:extLst>
                    <a:ext uri="{9D8B030D-6E8A-4147-A177-3AD203B41FA5}">
                      <a16:colId xmlns:a16="http://schemas.microsoft.com/office/drawing/2014/main" val="863187859"/>
                    </a:ext>
                  </a:extLst>
                </a:gridCol>
                <a:gridCol w="1047172">
                  <a:extLst>
                    <a:ext uri="{9D8B030D-6E8A-4147-A177-3AD203B41FA5}">
                      <a16:colId xmlns:a16="http://schemas.microsoft.com/office/drawing/2014/main" val="3904233608"/>
                    </a:ext>
                  </a:extLst>
                </a:gridCol>
                <a:gridCol w="1047172">
                  <a:extLst>
                    <a:ext uri="{9D8B030D-6E8A-4147-A177-3AD203B41FA5}">
                      <a16:colId xmlns:a16="http://schemas.microsoft.com/office/drawing/2014/main" val="2920988468"/>
                    </a:ext>
                  </a:extLst>
                </a:gridCol>
                <a:gridCol w="1004763">
                  <a:extLst>
                    <a:ext uri="{9D8B030D-6E8A-4147-A177-3AD203B41FA5}">
                      <a16:colId xmlns:a16="http://schemas.microsoft.com/office/drawing/2014/main" val="2231860059"/>
                    </a:ext>
                  </a:extLst>
                </a:gridCol>
              </a:tblGrid>
              <a:tr h="276192">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NetBeans</a:t>
                      </a:r>
                      <a:endParaRPr lang="en-US"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BT-WCNN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BOW+NB</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BOW+NBM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BOW+SVM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BOW+KNN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BOW+RT</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BOW+J48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DeepTriage</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744577033"/>
                  </a:ext>
                </a:extLst>
              </a:tr>
              <a:tr h="276192">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Top-1</a:t>
                      </a:r>
                      <a:endParaRPr 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0.3554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0.2157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0.2917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0.1478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0.2163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0.3484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944036569"/>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0.4802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0.3041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0.3972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0.1478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0.2783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0.4742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803167194"/>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0.5436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0.3649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0.4311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0.1478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0.1184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0.2979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0.5387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1898854403"/>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0.5893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0.4039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0.4612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0.1548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0.1251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0.1251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0.3069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0.5747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718052928"/>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Top-5</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0.6266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0.4359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0.4847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0.1548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0.1254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0.1257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0.3170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0.6157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2518251535"/>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0.6539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0.4572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0.5091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0.1585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0.1302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0.1307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0.3212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0.6461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146330003"/>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0.6811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0.4825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0.5273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0.2508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0.3621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0.6733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442255328"/>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0.7111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0.5018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0.5447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0.2508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0.3933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0.7069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518501521"/>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0.7273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0.5195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0.5627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0.2508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0.4084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0.7112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3356631994"/>
                  </a:ext>
                </a:extLst>
              </a:tr>
              <a:tr h="27619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0.7489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0.5400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0.5759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0.2508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0.2205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0.4087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0.7283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62" marR="8462" marT="8462" marB="0" anchor="ctr"/>
                </a:tc>
                <a:extLst>
                  <a:ext uri="{0D108BD9-81ED-4DB2-BD59-A6C34878D82A}">
                    <a16:rowId xmlns:a16="http://schemas.microsoft.com/office/drawing/2014/main" val="733967517"/>
                  </a:ext>
                </a:extLst>
              </a:tr>
            </a:tbl>
          </a:graphicData>
        </a:graphic>
      </p:graphicFrame>
    </p:spTree>
    <p:extLst>
      <p:ext uri="{BB962C8B-B14F-4D97-AF65-F5344CB8AC3E}">
        <p14:creationId xmlns:p14="http://schemas.microsoft.com/office/powerpoint/2010/main" val="80139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300338" cy="110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000" b="1" dirty="0">
                <a:latin typeface="微软雅黑" pitchFamily="34" charset="-122"/>
                <a:ea typeface="微软雅黑" pitchFamily="34" charset="-122"/>
              </a:rPr>
              <a:t>Results2-Eclipse-Unsupervised</a:t>
            </a:r>
          </a:p>
          <a:p>
            <a:pPr algn="just" eaLnBrk="1" hangingPunct="1">
              <a:lnSpc>
                <a:spcPts val="2600"/>
              </a:lnSpc>
            </a:pPr>
            <a:endParaRPr lang="en-US" altLang="zh-CN" sz="3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27</a:t>
            </a:fld>
            <a:endParaRPr lang="en-US" dirty="0">
              <a:solidFill>
                <a:schemeClr val="bg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713783443"/>
              </p:ext>
            </p:extLst>
          </p:nvPr>
        </p:nvGraphicFramePr>
        <p:xfrm>
          <a:off x="-1" y="2003503"/>
          <a:ext cx="9143997" cy="3898213"/>
        </p:xfrm>
        <a:graphic>
          <a:graphicData uri="http://schemas.openxmlformats.org/drawingml/2006/table">
            <a:tbl>
              <a:tblPr>
                <a:tableStyleId>{5C22544A-7EE6-4342-B048-85BDC9FD1C3A}</a:tableStyleId>
              </a:tblPr>
              <a:tblGrid>
                <a:gridCol w="1360595">
                  <a:extLst>
                    <a:ext uri="{9D8B030D-6E8A-4147-A177-3AD203B41FA5}">
                      <a16:colId xmlns:a16="http://schemas.microsoft.com/office/drawing/2014/main" val="806508176"/>
                    </a:ext>
                  </a:extLst>
                </a:gridCol>
                <a:gridCol w="1720752">
                  <a:extLst>
                    <a:ext uri="{9D8B030D-6E8A-4147-A177-3AD203B41FA5}">
                      <a16:colId xmlns:a16="http://schemas.microsoft.com/office/drawing/2014/main" val="2985882050"/>
                    </a:ext>
                  </a:extLst>
                </a:gridCol>
                <a:gridCol w="1720752">
                  <a:extLst>
                    <a:ext uri="{9D8B030D-6E8A-4147-A177-3AD203B41FA5}">
                      <a16:colId xmlns:a16="http://schemas.microsoft.com/office/drawing/2014/main" val="3818219717"/>
                    </a:ext>
                  </a:extLst>
                </a:gridCol>
                <a:gridCol w="1860813">
                  <a:extLst>
                    <a:ext uri="{9D8B030D-6E8A-4147-A177-3AD203B41FA5}">
                      <a16:colId xmlns:a16="http://schemas.microsoft.com/office/drawing/2014/main" val="1587396290"/>
                    </a:ext>
                  </a:extLst>
                </a:gridCol>
                <a:gridCol w="1200525">
                  <a:extLst>
                    <a:ext uri="{9D8B030D-6E8A-4147-A177-3AD203B41FA5}">
                      <a16:colId xmlns:a16="http://schemas.microsoft.com/office/drawing/2014/main" val="664003071"/>
                    </a:ext>
                  </a:extLst>
                </a:gridCol>
                <a:gridCol w="1280560">
                  <a:extLst>
                    <a:ext uri="{9D8B030D-6E8A-4147-A177-3AD203B41FA5}">
                      <a16:colId xmlns:a16="http://schemas.microsoft.com/office/drawing/2014/main" val="727750373"/>
                    </a:ext>
                  </a:extLst>
                </a:gridCol>
              </a:tblGrid>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Eclipse</a:t>
                      </a:r>
                      <a:endParaRPr lang="en-US"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BT-WCNN</a:t>
                      </a:r>
                      <a:endParaRPr 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DREX</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LDA_SVM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LDA_KL</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DERTOM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593023054"/>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0.2520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0.1366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0.1469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0.2054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0.1234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080669354"/>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0.3508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0.1988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0.2582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0.2516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0.2179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387974100"/>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0.3970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0.2421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0.3090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0.2894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0.2762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178205493"/>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0.4328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0.2797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0.3450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0.3246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0.3129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841125364"/>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Top-5</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0.4603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0.3070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0.3769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0.3514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0.3424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626550273"/>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0.4834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0.3365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0.4044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0.3763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0.3681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226687830"/>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0.4988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0.3563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0.4266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0.3928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0.3895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546862941"/>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0.5124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0.3699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0.4409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0.4082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0.4046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564711937"/>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0.5236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0.3824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0.4543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0.4273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0.4209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504172719"/>
                  </a:ext>
                </a:extLst>
              </a:tr>
              <a:tr h="3543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0.5337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0.3935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0.4698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0.4398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0.4335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149265959"/>
                  </a:ext>
                </a:extLst>
              </a:tr>
            </a:tbl>
          </a:graphicData>
        </a:graphic>
      </p:graphicFrame>
    </p:spTree>
    <p:extLst>
      <p:ext uri="{BB962C8B-B14F-4D97-AF65-F5344CB8AC3E}">
        <p14:creationId xmlns:p14="http://schemas.microsoft.com/office/powerpoint/2010/main" val="230935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300338" cy="110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000" b="1" dirty="0">
                <a:latin typeface="微软雅黑" pitchFamily="34" charset="-122"/>
                <a:ea typeface="微软雅黑" pitchFamily="34" charset="-122"/>
              </a:rPr>
              <a:t>Results2-Mozilla-Unsupervised</a:t>
            </a:r>
          </a:p>
          <a:p>
            <a:pPr algn="just" eaLnBrk="1" hangingPunct="1">
              <a:lnSpc>
                <a:spcPts val="2600"/>
              </a:lnSpc>
            </a:pPr>
            <a:endParaRPr lang="en-US" altLang="zh-CN" sz="3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28</a:t>
            </a:fld>
            <a:endParaRPr lang="en-US"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689501516"/>
              </p:ext>
            </p:extLst>
          </p:nvPr>
        </p:nvGraphicFramePr>
        <p:xfrm>
          <a:off x="0" y="2069562"/>
          <a:ext cx="9143336" cy="3786651"/>
        </p:xfrm>
        <a:graphic>
          <a:graphicData uri="http://schemas.openxmlformats.org/drawingml/2006/table">
            <a:tbl>
              <a:tblPr>
                <a:tableStyleId>{5C22544A-7EE6-4342-B048-85BDC9FD1C3A}</a:tableStyleId>
              </a:tblPr>
              <a:tblGrid>
                <a:gridCol w="1360496">
                  <a:extLst>
                    <a:ext uri="{9D8B030D-6E8A-4147-A177-3AD203B41FA5}">
                      <a16:colId xmlns:a16="http://schemas.microsoft.com/office/drawing/2014/main" val="3500934768"/>
                    </a:ext>
                  </a:extLst>
                </a:gridCol>
                <a:gridCol w="1720628">
                  <a:extLst>
                    <a:ext uri="{9D8B030D-6E8A-4147-A177-3AD203B41FA5}">
                      <a16:colId xmlns:a16="http://schemas.microsoft.com/office/drawing/2014/main" val="1850810208"/>
                    </a:ext>
                  </a:extLst>
                </a:gridCol>
                <a:gridCol w="1720628">
                  <a:extLst>
                    <a:ext uri="{9D8B030D-6E8A-4147-A177-3AD203B41FA5}">
                      <a16:colId xmlns:a16="http://schemas.microsoft.com/office/drawing/2014/main" val="2416243038"/>
                    </a:ext>
                  </a:extLst>
                </a:gridCol>
                <a:gridCol w="1860679">
                  <a:extLst>
                    <a:ext uri="{9D8B030D-6E8A-4147-A177-3AD203B41FA5}">
                      <a16:colId xmlns:a16="http://schemas.microsoft.com/office/drawing/2014/main" val="3702504901"/>
                    </a:ext>
                  </a:extLst>
                </a:gridCol>
                <a:gridCol w="1200438">
                  <a:extLst>
                    <a:ext uri="{9D8B030D-6E8A-4147-A177-3AD203B41FA5}">
                      <a16:colId xmlns:a16="http://schemas.microsoft.com/office/drawing/2014/main" val="1478552193"/>
                    </a:ext>
                  </a:extLst>
                </a:gridCol>
                <a:gridCol w="1280467">
                  <a:extLst>
                    <a:ext uri="{9D8B030D-6E8A-4147-A177-3AD203B41FA5}">
                      <a16:colId xmlns:a16="http://schemas.microsoft.com/office/drawing/2014/main" val="3255939068"/>
                    </a:ext>
                  </a:extLst>
                </a:gridCol>
              </a:tblGrid>
              <a:tr h="344241">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Mozilla</a:t>
                      </a:r>
                      <a:endParaRPr lang="en-US"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BT-WCNN</a:t>
                      </a:r>
                      <a:endParaRPr 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DREX</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LDA_SVM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LDA_KL</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DERTOM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067918734"/>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0.1244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0.0878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0.0854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0.0673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0.0718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999628047"/>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0.1909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0.1526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0.1380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0.1261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0.1289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714541474"/>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0.2254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0.1822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0.1857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0.1714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0.1693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026421415"/>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0.2491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0.2028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0.2188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0.2059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0.2004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252418826"/>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Top-5</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0.2693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0.2240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0.2436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0.2324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0.2289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547006126"/>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0.2826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0.2380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0.2634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0.2544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0.2470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42356984"/>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0.3017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0.2491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0.2822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0.2721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0.2676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232378147"/>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0.3171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0.2606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0.2965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0.2916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0.2847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85246655"/>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0.3300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0.2732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0.3091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0.3077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0.3031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903173995"/>
                  </a:ext>
                </a:extLst>
              </a:tr>
              <a:tr h="344241">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0.3446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0.2892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0.3237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0.3240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0.3125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824560345"/>
                  </a:ext>
                </a:extLst>
              </a:tr>
            </a:tbl>
          </a:graphicData>
        </a:graphic>
      </p:graphicFrame>
    </p:spTree>
    <p:extLst>
      <p:ext uri="{BB962C8B-B14F-4D97-AF65-F5344CB8AC3E}">
        <p14:creationId xmlns:p14="http://schemas.microsoft.com/office/powerpoint/2010/main" val="168965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411760" y="871402"/>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555777" y="630122"/>
            <a:ext cx="6791376"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000" b="1" dirty="0">
                <a:latin typeface="微软雅黑" pitchFamily="34" charset="-122"/>
                <a:ea typeface="微软雅黑" pitchFamily="34" charset="-122"/>
              </a:rPr>
              <a:t>Results2-NetBeans-Unsupervised</a:t>
            </a:r>
          </a:p>
          <a:p>
            <a:pPr algn="just" eaLnBrk="1" hangingPunct="1">
              <a:lnSpc>
                <a:spcPts val="2600"/>
              </a:lnSpc>
            </a:pPr>
            <a:endParaRPr lang="en-US" altLang="zh-CN" sz="3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29</a:t>
            </a:fld>
            <a:endParaRPr lang="en-US"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198731852"/>
              </p:ext>
            </p:extLst>
          </p:nvPr>
        </p:nvGraphicFramePr>
        <p:xfrm>
          <a:off x="3" y="2072545"/>
          <a:ext cx="9143997" cy="4109974"/>
        </p:xfrm>
        <a:graphic>
          <a:graphicData uri="http://schemas.openxmlformats.org/drawingml/2006/table">
            <a:tbl>
              <a:tblPr>
                <a:tableStyleId>{5C22544A-7EE6-4342-B048-85BDC9FD1C3A}</a:tableStyleId>
              </a:tblPr>
              <a:tblGrid>
                <a:gridCol w="1360595">
                  <a:extLst>
                    <a:ext uri="{9D8B030D-6E8A-4147-A177-3AD203B41FA5}">
                      <a16:colId xmlns:a16="http://schemas.microsoft.com/office/drawing/2014/main" val="2307474361"/>
                    </a:ext>
                  </a:extLst>
                </a:gridCol>
                <a:gridCol w="1720752">
                  <a:extLst>
                    <a:ext uri="{9D8B030D-6E8A-4147-A177-3AD203B41FA5}">
                      <a16:colId xmlns:a16="http://schemas.microsoft.com/office/drawing/2014/main" val="4266187722"/>
                    </a:ext>
                  </a:extLst>
                </a:gridCol>
                <a:gridCol w="1720752">
                  <a:extLst>
                    <a:ext uri="{9D8B030D-6E8A-4147-A177-3AD203B41FA5}">
                      <a16:colId xmlns:a16="http://schemas.microsoft.com/office/drawing/2014/main" val="1297953922"/>
                    </a:ext>
                  </a:extLst>
                </a:gridCol>
                <a:gridCol w="1860813">
                  <a:extLst>
                    <a:ext uri="{9D8B030D-6E8A-4147-A177-3AD203B41FA5}">
                      <a16:colId xmlns:a16="http://schemas.microsoft.com/office/drawing/2014/main" val="689836731"/>
                    </a:ext>
                  </a:extLst>
                </a:gridCol>
                <a:gridCol w="1200525">
                  <a:extLst>
                    <a:ext uri="{9D8B030D-6E8A-4147-A177-3AD203B41FA5}">
                      <a16:colId xmlns:a16="http://schemas.microsoft.com/office/drawing/2014/main" val="2537549115"/>
                    </a:ext>
                  </a:extLst>
                </a:gridCol>
                <a:gridCol w="1280560">
                  <a:extLst>
                    <a:ext uri="{9D8B030D-6E8A-4147-A177-3AD203B41FA5}">
                      <a16:colId xmlns:a16="http://schemas.microsoft.com/office/drawing/2014/main" val="2560927334"/>
                    </a:ext>
                  </a:extLst>
                </a:gridCol>
              </a:tblGrid>
              <a:tr h="373634">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NetBeans</a:t>
                      </a:r>
                      <a:endParaRPr lang="en-US"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BT-WCNN</a:t>
                      </a:r>
                      <a:endParaRPr 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DREX</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LDA_SVM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LDA_KL</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DERTOM</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438808294"/>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0.3554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0.2729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0.2945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0.1672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0.2396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667696296"/>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0.4802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0.3675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0.4000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0.2438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0.3529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813539102"/>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0.5436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0.4348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0.4701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0.3150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0.4065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50465512"/>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0.5893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0.4724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0.5215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0.3630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0.4429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630266327"/>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Top-5</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0.6266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0.5083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0.5540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0.4059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0.4710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902813334"/>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0.6539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0.5360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0.5818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0.4415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0.5032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175805997"/>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0.6811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0.5537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0.6031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0.4668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0.5206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796723148"/>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0.7111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0.5736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0.6241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0.4929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0.5380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778982044"/>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0.7273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0.5879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0.6379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0.5091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0.5574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286863575"/>
                  </a:ext>
                </a:extLst>
              </a:tr>
              <a:tr h="37363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0.7489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0.5992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0.6536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0.5313 </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0.5776 </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63304814"/>
                  </a:ext>
                </a:extLst>
              </a:tr>
            </a:tbl>
          </a:graphicData>
        </a:graphic>
      </p:graphicFrame>
    </p:spTree>
    <p:extLst>
      <p:ext uri="{BB962C8B-B14F-4D97-AF65-F5344CB8AC3E}">
        <p14:creationId xmlns:p14="http://schemas.microsoft.com/office/powerpoint/2010/main" val="104433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1.1</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背景介绍</a:t>
              </a:r>
            </a:p>
          </p:txBody>
        </p:sp>
      </p:grpSp>
      <p:sp>
        <p:nvSpPr>
          <p:cNvPr id="24582" name="TextBox 39"/>
          <p:cNvSpPr txBox="1">
            <a:spLocks noChangeArrowheads="1"/>
          </p:cNvSpPr>
          <p:nvPr/>
        </p:nvSpPr>
        <p:spPr bwMode="auto">
          <a:xfrm>
            <a:off x="2843659" y="658137"/>
            <a:ext cx="6192837"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Problem Domain</a:t>
            </a: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3</a:t>
            </a:fld>
            <a:endParaRPr lang="en-US" dirty="0">
              <a:solidFill>
                <a:schemeClr val="bg1"/>
              </a:solidFill>
            </a:endParaRPr>
          </a:p>
        </p:txBody>
      </p:sp>
      <p:pic>
        <p:nvPicPr>
          <p:cNvPr id="14" name="Picture 1" descr="Software Repositories &#10;cvs &#10;mercurial &#10;i &#10;bitbucket &#10;Bugzilla &#10;Rich Data &#10;stack-overflow &#10;revi w ">
            <a:extLst>
              <a:ext uri="{FF2B5EF4-FFF2-40B4-BE49-F238E27FC236}">
                <a16:creationId xmlns:a16="http://schemas.microsoft.com/office/drawing/2014/main" id="{45FCA1A1-B2A7-46E0-90A1-05CDEA44D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13" y="1723884"/>
            <a:ext cx="5290491" cy="458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C9113731-14B6-4211-B12C-EE898AB84680}"/>
              </a:ext>
            </a:extLst>
          </p:cNvPr>
          <p:cNvSpPr txBox="1"/>
          <p:nvPr/>
        </p:nvSpPr>
        <p:spPr bwMode="auto">
          <a:xfrm>
            <a:off x="5648182" y="3303586"/>
            <a:ext cx="3384376" cy="142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fontAlgn="auto">
              <a:lnSpc>
                <a:spcPts val="2600"/>
              </a:lnSpc>
              <a:spcBef>
                <a:spcPts val="0"/>
              </a:spcBef>
              <a:spcAft>
                <a:spcPts val="0"/>
              </a:spcAft>
            </a:pPr>
            <a:r>
              <a:rPr lang="zh-CN" altLang="en-US" sz="2400" dirty="0">
                <a:latin typeface="Times New Roman" panose="02020603050405020304" pitchFamily="18" charset="0"/>
                <a:cs typeface="Times New Roman" panose="02020603050405020304" pitchFamily="18" charset="0"/>
              </a:rPr>
              <a:t>随着软件规模越来越大，复杂度越来越高，软件仓库的数据信息越来越丰富。</a:t>
            </a:r>
          </a:p>
        </p:txBody>
      </p:sp>
    </p:spTree>
    <p:extLst>
      <p:ext uri="{BB962C8B-B14F-4D97-AF65-F5344CB8AC3E}">
        <p14:creationId xmlns:p14="http://schemas.microsoft.com/office/powerpoint/2010/main" val="2963874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30033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000" b="1" dirty="0">
                <a:latin typeface="微软雅黑" pitchFamily="34" charset="-122"/>
                <a:ea typeface="微软雅黑" pitchFamily="34" charset="-122"/>
              </a:rPr>
              <a:t>Results3-Eclipse-Word Vector</a:t>
            </a:r>
          </a:p>
          <a:p>
            <a:pPr algn="just" eaLnBrk="1" hangingPunct="1">
              <a:lnSpc>
                <a:spcPts val="2600"/>
              </a:lnSpc>
            </a:pPr>
            <a:endParaRPr lang="en-US" altLang="zh-CN" sz="3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30</a:t>
            </a:fld>
            <a:endParaRPr lang="en-US" dirty="0">
              <a:solidFill>
                <a:schemeClr val="bg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21287410"/>
              </p:ext>
            </p:extLst>
          </p:nvPr>
        </p:nvGraphicFramePr>
        <p:xfrm>
          <a:off x="1601638" y="1723888"/>
          <a:ext cx="6012161" cy="4657440"/>
        </p:xfrm>
        <a:graphic>
          <a:graphicData uri="http://schemas.openxmlformats.org/drawingml/2006/table">
            <a:tbl>
              <a:tblPr>
                <a:tableStyleId>{5C22544A-7EE6-4342-B048-85BDC9FD1C3A}</a:tableStyleId>
              </a:tblPr>
              <a:tblGrid>
                <a:gridCol w="1631441">
                  <a:extLst>
                    <a:ext uri="{9D8B030D-6E8A-4147-A177-3AD203B41FA5}">
                      <a16:colId xmlns:a16="http://schemas.microsoft.com/office/drawing/2014/main" val="3575843159"/>
                    </a:ext>
                  </a:extLst>
                </a:gridCol>
                <a:gridCol w="1993983">
                  <a:extLst>
                    <a:ext uri="{9D8B030D-6E8A-4147-A177-3AD203B41FA5}">
                      <a16:colId xmlns:a16="http://schemas.microsoft.com/office/drawing/2014/main" val="51575609"/>
                    </a:ext>
                  </a:extLst>
                </a:gridCol>
                <a:gridCol w="2386737">
                  <a:extLst>
                    <a:ext uri="{9D8B030D-6E8A-4147-A177-3AD203B41FA5}">
                      <a16:colId xmlns:a16="http://schemas.microsoft.com/office/drawing/2014/main" val="2510823562"/>
                    </a:ext>
                  </a:extLst>
                </a:gridCol>
              </a:tblGrid>
              <a:tr h="735780">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Eclipse</a:t>
                      </a:r>
                      <a:endParaRPr lang="en-US"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BT-WCNN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One-hot+CNN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05605452"/>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0.2520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0.1973</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024969178"/>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0.3508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0.2949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830877977"/>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0.3970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0.3128</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156414247"/>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0.4328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0.3394</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251795072"/>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Top-5</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0.4603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0.3536</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932573997"/>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0.4834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0.3619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907474344"/>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0.4988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0.3867</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333963740"/>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0.5124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0.3918</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4178159662"/>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0.5236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0.4193</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763901106"/>
                  </a:ext>
                </a:extLst>
              </a:tr>
              <a:tr h="392166">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0.5337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0.4294</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445640883"/>
                  </a:ext>
                </a:extLst>
              </a:tr>
            </a:tbl>
          </a:graphicData>
        </a:graphic>
      </p:graphicFrame>
    </p:spTree>
    <p:extLst>
      <p:ext uri="{BB962C8B-B14F-4D97-AF65-F5344CB8AC3E}">
        <p14:creationId xmlns:p14="http://schemas.microsoft.com/office/powerpoint/2010/main" val="97527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30033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000" b="1" dirty="0">
                <a:latin typeface="微软雅黑" pitchFamily="34" charset="-122"/>
                <a:ea typeface="微软雅黑" pitchFamily="34" charset="-122"/>
              </a:rPr>
              <a:t>Results3-Mozilla-Word Vector</a:t>
            </a:r>
          </a:p>
          <a:p>
            <a:pPr algn="just" eaLnBrk="1" hangingPunct="1">
              <a:lnSpc>
                <a:spcPts val="2600"/>
              </a:lnSpc>
            </a:pPr>
            <a:endParaRPr lang="en-US" altLang="zh-CN" sz="3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31</a:t>
            </a:fld>
            <a:endParaRPr lang="en-US"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603676257"/>
              </p:ext>
            </p:extLst>
          </p:nvPr>
        </p:nvGraphicFramePr>
        <p:xfrm>
          <a:off x="1880879" y="1715683"/>
          <a:ext cx="5453680" cy="4657783"/>
        </p:xfrm>
        <a:graphic>
          <a:graphicData uri="http://schemas.openxmlformats.org/drawingml/2006/table">
            <a:tbl>
              <a:tblPr>
                <a:tableStyleId>{5C22544A-7EE6-4342-B048-85BDC9FD1C3A}</a:tableStyleId>
              </a:tblPr>
              <a:tblGrid>
                <a:gridCol w="1479893">
                  <a:extLst>
                    <a:ext uri="{9D8B030D-6E8A-4147-A177-3AD203B41FA5}">
                      <a16:colId xmlns:a16="http://schemas.microsoft.com/office/drawing/2014/main" val="621101074"/>
                    </a:ext>
                  </a:extLst>
                </a:gridCol>
                <a:gridCol w="1808758">
                  <a:extLst>
                    <a:ext uri="{9D8B030D-6E8A-4147-A177-3AD203B41FA5}">
                      <a16:colId xmlns:a16="http://schemas.microsoft.com/office/drawing/2014/main" val="2785096163"/>
                    </a:ext>
                  </a:extLst>
                </a:gridCol>
                <a:gridCol w="2165029">
                  <a:extLst>
                    <a:ext uri="{9D8B030D-6E8A-4147-A177-3AD203B41FA5}">
                      <a16:colId xmlns:a16="http://schemas.microsoft.com/office/drawing/2014/main" val="1627567510"/>
                    </a:ext>
                  </a:extLst>
                </a:gridCol>
              </a:tblGrid>
              <a:tr h="735833">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Mozilla</a:t>
                      </a:r>
                      <a:endParaRPr lang="en-US"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BT-WCNN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One-hot+CNN</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934893061"/>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0.1244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0.0816</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914011633"/>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Top-2</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0.1909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0.1569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841023789"/>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Top-3</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a:effectLst/>
                          <a:latin typeface="Times New Roman" panose="02020603050405020304" pitchFamily="18" charset="0"/>
                          <a:cs typeface="Times New Roman" panose="02020603050405020304" pitchFamily="18" charset="0"/>
                        </a:rPr>
                        <a:t>0.2254 </a:t>
                      </a:r>
                      <a:endParaRPr lang="en-US" altLang="zh-CN" sz="1600" b="1"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0.1967</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720950316"/>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Top-4</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0.2491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0.2076</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48459383"/>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Top-5</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0.2693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0.2357</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041520087"/>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Top-6</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0.2826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0.2519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749268519"/>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Top-7</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0.3017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0.2718</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682150214"/>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Top-8</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0.3171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0.2835</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875495635"/>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Top-9</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0.3300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0.3011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743688276"/>
                  </a:ext>
                </a:extLst>
              </a:tr>
              <a:tr h="39219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Top-10</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b="1" u="none" strike="noStrike" dirty="0">
                          <a:effectLst/>
                          <a:latin typeface="Times New Roman" panose="02020603050405020304" pitchFamily="18" charset="0"/>
                          <a:cs typeface="Times New Roman" panose="02020603050405020304" pitchFamily="18" charset="0"/>
                        </a:rPr>
                        <a:t>0.3446 </a:t>
                      </a:r>
                      <a:endParaRPr lang="en-US" altLang="zh-CN" sz="1600" b="1"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0.3286</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384158566"/>
                  </a:ext>
                </a:extLst>
              </a:tr>
            </a:tbl>
          </a:graphicData>
        </a:graphic>
      </p:graphicFrame>
    </p:spTree>
    <p:extLst>
      <p:ext uri="{BB962C8B-B14F-4D97-AF65-F5344CB8AC3E}">
        <p14:creationId xmlns:p14="http://schemas.microsoft.com/office/powerpoint/2010/main" val="99498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30033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000" b="1" dirty="0">
                <a:latin typeface="微软雅黑" pitchFamily="34" charset="-122"/>
                <a:ea typeface="微软雅黑" pitchFamily="34" charset="-122"/>
              </a:rPr>
              <a:t>Results3-Eclipse-Word Vector</a:t>
            </a:r>
          </a:p>
          <a:p>
            <a:pPr algn="just" eaLnBrk="1" hangingPunct="1">
              <a:lnSpc>
                <a:spcPts val="2600"/>
              </a:lnSpc>
            </a:pPr>
            <a:endParaRPr lang="en-US" altLang="zh-CN" sz="3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32</a:t>
            </a:fld>
            <a:endParaRPr lang="en-US" dirty="0">
              <a:solidFill>
                <a:schemeClr val="bg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481371516"/>
              </p:ext>
            </p:extLst>
          </p:nvPr>
        </p:nvGraphicFramePr>
        <p:xfrm>
          <a:off x="1620179" y="1733268"/>
          <a:ext cx="6012161" cy="4657440"/>
        </p:xfrm>
        <a:graphic>
          <a:graphicData uri="http://schemas.openxmlformats.org/drawingml/2006/table">
            <a:tbl>
              <a:tblPr>
                <a:tableStyleId>{5C22544A-7EE6-4342-B048-85BDC9FD1C3A}</a:tableStyleId>
              </a:tblPr>
              <a:tblGrid>
                <a:gridCol w="1631441">
                  <a:extLst>
                    <a:ext uri="{9D8B030D-6E8A-4147-A177-3AD203B41FA5}">
                      <a16:colId xmlns:a16="http://schemas.microsoft.com/office/drawing/2014/main" val="3575843159"/>
                    </a:ext>
                  </a:extLst>
                </a:gridCol>
                <a:gridCol w="1993983">
                  <a:extLst>
                    <a:ext uri="{9D8B030D-6E8A-4147-A177-3AD203B41FA5}">
                      <a16:colId xmlns:a16="http://schemas.microsoft.com/office/drawing/2014/main" val="51575609"/>
                    </a:ext>
                  </a:extLst>
                </a:gridCol>
                <a:gridCol w="2386737">
                  <a:extLst>
                    <a:ext uri="{9D8B030D-6E8A-4147-A177-3AD203B41FA5}">
                      <a16:colId xmlns:a16="http://schemas.microsoft.com/office/drawing/2014/main" val="2510823562"/>
                    </a:ext>
                  </a:extLst>
                </a:gridCol>
              </a:tblGrid>
              <a:tr h="735780">
                <a:tc>
                  <a:txBody>
                    <a:bodyPr/>
                    <a:lstStyle/>
                    <a:p>
                      <a:pPr algn="ctr" fontAlgn="ctr"/>
                      <a:r>
                        <a:rPr lang="en-US" sz="1600" b="1" i="0" u="none" strike="noStrike">
                          <a:effectLst/>
                          <a:latin typeface="Times New Roman" panose="02020603050405020304" pitchFamily="18" charset="0"/>
                          <a:ea typeface="宋体" panose="02010600030101010101" pitchFamily="2" charset="-122"/>
                        </a:rPr>
                        <a:t>NetBeans</a:t>
                      </a:r>
                    </a:p>
                  </a:txBody>
                  <a:tcPr marL="9525" marR="9525" marT="9525" marB="0" anchor="ctr"/>
                </a:tc>
                <a:tc>
                  <a:txBody>
                    <a:bodyPr/>
                    <a:lstStyle/>
                    <a:p>
                      <a:pPr algn="ctr" fontAlgn="ctr"/>
                      <a:r>
                        <a:rPr lang="en-US" sz="1600" b="0" i="0" u="none" strike="noStrike">
                          <a:effectLst/>
                          <a:latin typeface="Times New Roman" panose="02020603050405020304" pitchFamily="18" charset="0"/>
                          <a:ea typeface="宋体" panose="02010600030101010101" pitchFamily="2" charset="-122"/>
                        </a:rPr>
                        <a:t>BT-WCNN</a:t>
                      </a:r>
                    </a:p>
                  </a:txBody>
                  <a:tcPr marL="9525" marR="9525" marT="9525" marB="0" anchor="ctr"/>
                </a:tc>
                <a:tc>
                  <a:txBody>
                    <a:bodyPr/>
                    <a:lstStyle/>
                    <a:p>
                      <a:pPr algn="ctr" fontAlgn="ctr"/>
                      <a:r>
                        <a:rPr lang="en-US" sz="1600" b="0" i="0" u="none" strike="noStrike">
                          <a:effectLst/>
                          <a:latin typeface="Times New Roman" panose="02020603050405020304" pitchFamily="18" charset="0"/>
                          <a:ea typeface="宋体" panose="02010600030101010101" pitchFamily="2" charset="-122"/>
                        </a:rPr>
                        <a:t>One-hot+CNN</a:t>
                      </a:r>
                    </a:p>
                  </a:txBody>
                  <a:tcPr marL="9525" marR="9525" marT="9525" marB="0" anchor="ctr"/>
                </a:tc>
                <a:extLst>
                  <a:ext uri="{0D108BD9-81ED-4DB2-BD59-A6C34878D82A}">
                    <a16:rowId xmlns:a16="http://schemas.microsoft.com/office/drawing/2014/main" val="305605452"/>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Top-1</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0.3554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0.3049</a:t>
                      </a:r>
                    </a:p>
                  </a:txBody>
                  <a:tcPr marL="9525" marR="9525" marT="9525" marB="0" anchor="ctr"/>
                </a:tc>
                <a:extLst>
                  <a:ext uri="{0D108BD9-81ED-4DB2-BD59-A6C34878D82A}">
                    <a16:rowId xmlns:a16="http://schemas.microsoft.com/office/drawing/2014/main" val="1024969178"/>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Top-2</a:t>
                      </a:r>
                    </a:p>
                  </a:txBody>
                  <a:tcPr marL="9525" marR="9525" marT="9525" marB="0" anchor="ctr"/>
                </a:tc>
                <a:tc>
                  <a:txBody>
                    <a:bodyPr/>
                    <a:lstStyle/>
                    <a:p>
                      <a:pPr algn="ctr" fontAlgn="ctr"/>
                      <a:r>
                        <a:rPr lang="en-US" altLang="zh-CN" sz="1600" b="1" i="0" u="none" strike="noStrike" dirty="0">
                          <a:effectLst/>
                          <a:latin typeface="Times New Roman" panose="02020603050405020304" pitchFamily="18" charset="0"/>
                          <a:ea typeface="宋体" panose="02010600030101010101" pitchFamily="2" charset="-122"/>
                        </a:rPr>
                        <a:t>0.4802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0.4462</a:t>
                      </a:r>
                    </a:p>
                  </a:txBody>
                  <a:tcPr marL="9525" marR="9525" marT="9525" marB="0" anchor="ctr"/>
                </a:tc>
                <a:extLst>
                  <a:ext uri="{0D108BD9-81ED-4DB2-BD59-A6C34878D82A}">
                    <a16:rowId xmlns:a16="http://schemas.microsoft.com/office/drawing/2014/main" val="1830877977"/>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Top-3</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0.5436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0.4876</a:t>
                      </a:r>
                    </a:p>
                  </a:txBody>
                  <a:tcPr marL="9525" marR="9525" marT="9525" marB="0" anchor="ctr"/>
                </a:tc>
                <a:extLst>
                  <a:ext uri="{0D108BD9-81ED-4DB2-BD59-A6C34878D82A}">
                    <a16:rowId xmlns:a16="http://schemas.microsoft.com/office/drawing/2014/main" val="1156414247"/>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Top-4</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0.5893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0.5391</a:t>
                      </a:r>
                    </a:p>
                  </a:txBody>
                  <a:tcPr marL="9525" marR="9525" marT="9525" marB="0" anchor="ctr"/>
                </a:tc>
                <a:extLst>
                  <a:ext uri="{0D108BD9-81ED-4DB2-BD59-A6C34878D82A}">
                    <a16:rowId xmlns:a16="http://schemas.microsoft.com/office/drawing/2014/main" val="3251795072"/>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Top-5</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0.6266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0.5618</a:t>
                      </a:r>
                    </a:p>
                  </a:txBody>
                  <a:tcPr marL="9525" marR="9525" marT="9525" marB="0" anchor="ctr"/>
                </a:tc>
                <a:extLst>
                  <a:ext uri="{0D108BD9-81ED-4DB2-BD59-A6C34878D82A}">
                    <a16:rowId xmlns:a16="http://schemas.microsoft.com/office/drawing/2014/main" val="2932573997"/>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Top-6</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0.6539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0.6029</a:t>
                      </a:r>
                    </a:p>
                  </a:txBody>
                  <a:tcPr marL="9525" marR="9525" marT="9525" marB="0" anchor="ctr"/>
                </a:tc>
                <a:extLst>
                  <a:ext uri="{0D108BD9-81ED-4DB2-BD59-A6C34878D82A}">
                    <a16:rowId xmlns:a16="http://schemas.microsoft.com/office/drawing/2014/main" val="2907474344"/>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Top-7</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0.6811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0.6379</a:t>
                      </a:r>
                    </a:p>
                  </a:txBody>
                  <a:tcPr marL="9525" marR="9525" marT="9525" marB="0" anchor="ctr"/>
                </a:tc>
                <a:extLst>
                  <a:ext uri="{0D108BD9-81ED-4DB2-BD59-A6C34878D82A}">
                    <a16:rowId xmlns:a16="http://schemas.microsoft.com/office/drawing/2014/main" val="1333963740"/>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Top-8</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0.7111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0.6661</a:t>
                      </a:r>
                    </a:p>
                  </a:txBody>
                  <a:tcPr marL="9525" marR="9525" marT="9525" marB="0" anchor="ctr"/>
                </a:tc>
                <a:extLst>
                  <a:ext uri="{0D108BD9-81ED-4DB2-BD59-A6C34878D82A}">
                    <a16:rowId xmlns:a16="http://schemas.microsoft.com/office/drawing/2014/main" val="4178159662"/>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Top-9</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0.7273 </a:t>
                      </a:r>
                    </a:p>
                  </a:txBody>
                  <a:tcPr marL="9525" marR="9525" marT="9525" marB="0" anchor="ctr"/>
                </a:tc>
                <a:tc>
                  <a:txBody>
                    <a:bodyPr/>
                    <a:lstStyle/>
                    <a:p>
                      <a:pPr algn="ctr" fontAlgn="ctr"/>
                      <a:r>
                        <a:rPr lang="en-US" altLang="zh-CN" sz="1600" b="0" i="0" u="none" strike="noStrike">
                          <a:effectLst/>
                          <a:latin typeface="Times New Roman" panose="02020603050405020304" pitchFamily="18" charset="0"/>
                          <a:ea typeface="宋体" panose="02010600030101010101" pitchFamily="2" charset="-122"/>
                        </a:rPr>
                        <a:t>0.6793</a:t>
                      </a:r>
                    </a:p>
                  </a:txBody>
                  <a:tcPr marL="9525" marR="9525" marT="9525" marB="0" anchor="ctr"/>
                </a:tc>
                <a:extLst>
                  <a:ext uri="{0D108BD9-81ED-4DB2-BD59-A6C34878D82A}">
                    <a16:rowId xmlns:a16="http://schemas.microsoft.com/office/drawing/2014/main" val="1763901106"/>
                  </a:ext>
                </a:extLst>
              </a:tr>
              <a:tr h="392166">
                <a:tc>
                  <a:txBody>
                    <a:bodyPr/>
                    <a:lstStyle/>
                    <a:p>
                      <a:pPr algn="ctr" fontAlgn="ctr"/>
                      <a:r>
                        <a:rPr lang="en-US" sz="1600" b="0" i="0" u="none" strike="noStrike">
                          <a:effectLst/>
                          <a:latin typeface="Times New Roman" panose="02020603050405020304" pitchFamily="18" charset="0"/>
                          <a:ea typeface="宋体" panose="02010600030101010101" pitchFamily="2" charset="-122"/>
                        </a:rPr>
                        <a:t>Top-10</a:t>
                      </a:r>
                    </a:p>
                  </a:txBody>
                  <a:tcPr marL="9525" marR="9525" marT="9525" marB="0" anchor="ctr"/>
                </a:tc>
                <a:tc>
                  <a:txBody>
                    <a:bodyPr/>
                    <a:lstStyle/>
                    <a:p>
                      <a:pPr algn="ctr" fontAlgn="ctr"/>
                      <a:r>
                        <a:rPr lang="en-US" altLang="zh-CN" sz="1600" b="1" i="0" u="none" strike="noStrike">
                          <a:effectLst/>
                          <a:latin typeface="Times New Roman" panose="02020603050405020304" pitchFamily="18" charset="0"/>
                          <a:ea typeface="宋体" panose="02010600030101010101" pitchFamily="2" charset="-122"/>
                        </a:rPr>
                        <a:t>0.7489 </a:t>
                      </a:r>
                    </a:p>
                  </a:txBody>
                  <a:tcPr marL="9525" marR="9525" marT="9525" marB="0" anchor="ctr"/>
                </a:tc>
                <a:tc>
                  <a:txBody>
                    <a:bodyPr/>
                    <a:lstStyle/>
                    <a:p>
                      <a:pPr algn="ctr" fontAlgn="ctr"/>
                      <a:r>
                        <a:rPr lang="en-US" altLang="zh-CN" sz="1600" b="0" i="0" u="none" strike="noStrike" dirty="0">
                          <a:effectLst/>
                          <a:latin typeface="Times New Roman" panose="02020603050405020304" pitchFamily="18" charset="0"/>
                          <a:ea typeface="宋体" panose="02010600030101010101" pitchFamily="2" charset="-122"/>
                        </a:rPr>
                        <a:t>0.6916</a:t>
                      </a:r>
                    </a:p>
                  </a:txBody>
                  <a:tcPr marL="9525" marR="9525" marT="9525" marB="0" anchor="ctr"/>
                </a:tc>
                <a:extLst>
                  <a:ext uri="{0D108BD9-81ED-4DB2-BD59-A6C34878D82A}">
                    <a16:rowId xmlns:a16="http://schemas.microsoft.com/office/drawing/2014/main" val="1445640883"/>
                  </a:ext>
                </a:extLst>
              </a:tr>
            </a:tbl>
          </a:graphicData>
        </a:graphic>
      </p:graphicFrame>
    </p:spTree>
    <p:extLst>
      <p:ext uri="{BB962C8B-B14F-4D97-AF65-F5344CB8AC3E}">
        <p14:creationId xmlns:p14="http://schemas.microsoft.com/office/powerpoint/2010/main" val="168488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1.3</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结果分析</a:t>
              </a:r>
            </a:p>
          </p:txBody>
        </p:sp>
      </p:grpSp>
      <p:sp>
        <p:nvSpPr>
          <p:cNvPr id="24582" name="TextBox 39"/>
          <p:cNvSpPr txBox="1">
            <a:spLocks noChangeArrowheads="1"/>
          </p:cNvSpPr>
          <p:nvPr/>
        </p:nvSpPr>
        <p:spPr bwMode="auto">
          <a:xfrm>
            <a:off x="2843659" y="658137"/>
            <a:ext cx="630033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3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3000" b="1" dirty="0">
                <a:latin typeface="微软雅黑" pitchFamily="34" charset="-122"/>
                <a:ea typeface="微软雅黑" pitchFamily="34" charset="-122"/>
              </a:rPr>
              <a:t>Conclusions</a:t>
            </a:r>
          </a:p>
          <a:p>
            <a:pPr algn="just" eaLnBrk="1" hangingPunct="1">
              <a:lnSpc>
                <a:spcPts val="2600"/>
              </a:lnSpc>
            </a:pPr>
            <a:endParaRPr lang="en-US" altLang="zh-CN" sz="3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33</a:t>
            </a:fld>
            <a:endParaRPr lang="en-US" dirty="0">
              <a:solidFill>
                <a:schemeClr val="bg1"/>
              </a:solidFill>
            </a:endParaRPr>
          </a:p>
        </p:txBody>
      </p:sp>
      <p:sp>
        <p:nvSpPr>
          <p:cNvPr id="2" name="矩形 1">
            <a:extLst>
              <a:ext uri="{FF2B5EF4-FFF2-40B4-BE49-F238E27FC236}">
                <a16:creationId xmlns:a16="http://schemas.microsoft.com/office/drawing/2014/main" id="{F02BC0D1-4461-40AD-85F6-503BFB936B45}"/>
              </a:ext>
            </a:extLst>
          </p:cNvPr>
          <p:cNvSpPr/>
          <p:nvPr/>
        </p:nvSpPr>
        <p:spPr>
          <a:xfrm>
            <a:off x="179512" y="1862518"/>
            <a:ext cx="8784976" cy="4401205"/>
          </a:xfrm>
          <a:prstGeom prst="rect">
            <a:avLst/>
          </a:prstGeom>
        </p:spPr>
        <p:txBody>
          <a:bodyPr wrap="square">
            <a:spAutoFit/>
          </a:bodyPr>
          <a:lstStyle/>
          <a:p>
            <a:r>
              <a:rPr lang="zh-CN" altLang="zh-CN" sz="2800" dirty="0">
                <a:solidFill>
                  <a:srgbClr val="000000"/>
                </a:solidFill>
                <a:latin typeface="Times New Roman" panose="02020603050405020304" pitchFamily="18" charset="0"/>
                <a:cs typeface="Times New Roman" panose="02020603050405020304" pitchFamily="18" charset="0"/>
              </a:rPr>
              <a:t>在本文中我们提出了一种基于卷积神经网络的自动缺陷报告分派方法。</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首先我们使用文本预处理方法对缺陷报告中的文本进行分词，去停词，词干化的处理。</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然后使用</a:t>
            </a:r>
            <a:r>
              <a:rPr lang="en-US" altLang="zh-CN" sz="2800" dirty="0">
                <a:solidFill>
                  <a:srgbClr val="000000"/>
                </a:solidFill>
                <a:latin typeface="Times New Roman" panose="02020603050405020304" pitchFamily="18" charset="0"/>
                <a:cs typeface="Times New Roman" panose="02020603050405020304" pitchFamily="18" charset="0"/>
              </a:rPr>
              <a:t>Word2vec</a:t>
            </a:r>
            <a:r>
              <a:rPr lang="zh-CN" altLang="zh-CN" sz="2800" dirty="0">
                <a:solidFill>
                  <a:srgbClr val="000000"/>
                </a:solidFill>
                <a:latin typeface="Times New Roman" panose="02020603050405020304" pitchFamily="18" charset="0"/>
                <a:cs typeface="Times New Roman" panose="02020603050405020304" pitchFamily="18" charset="0"/>
              </a:rPr>
              <a:t>方法对已经处理好的缺陷报告文本信息进行词向量表示。</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最后将缺陷报告的词向量信息输入到我们提出的新的卷积神经网络模型中，预测缺陷报告分派的开发人员。</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650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071942"/>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0" y="1128871"/>
            <a:ext cx="9144000" cy="2800195"/>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1" y="1100594"/>
            <a:ext cx="9144001" cy="2492990"/>
          </a:xfrm>
          <a:prstGeom prst="rect">
            <a:avLst/>
          </a:prstGeom>
          <a:noFill/>
          <a:effectLst>
            <a:reflection blurRad="6350" stA="52000" endA="300" endPos="35000" dir="5400000" sy="-100000" algn="bl" rotWithShape="0"/>
          </a:effectLst>
        </p:spPr>
        <p:txBody>
          <a:bodyPr wrap="square">
            <a:spAutoFit/>
          </a:bodyPr>
          <a:lstStyle/>
          <a:p>
            <a:pPr algn="ctr" fontAlgn="auto">
              <a:spcBef>
                <a:spcPts val="0"/>
              </a:spcBef>
              <a:spcAft>
                <a:spcPts val="0"/>
              </a:spcAft>
              <a:defRPr/>
            </a:pPr>
            <a:endParaRPr lang="en-US" altLang="zh-CN" sz="32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fontAlgn="auto">
              <a:spcBef>
                <a:spcPts val="0"/>
              </a:spcBef>
              <a:spcAft>
                <a:spcPts val="0"/>
              </a:spcAft>
              <a:defRPr/>
            </a:pPr>
            <a:r>
              <a:rPr lang="zh-CN" altLang="en-US"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一种基于卷积神经网络的缺陷报告分派方法</a:t>
            </a:r>
            <a:endParaRPr lang="en-US" altLang="zh-CN"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fontAlgn="auto">
              <a:spcBef>
                <a:spcPts val="0"/>
              </a:spcBef>
              <a:spcAft>
                <a:spcPts val="0"/>
              </a:spcAft>
              <a:defRPr/>
            </a:pP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郭世凯，陈荣，唐文君，李辉，魏苗苗</a:t>
            </a: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341" name="副标题 4"/>
          <p:cNvSpPr>
            <a:spLocks noGrp="1"/>
          </p:cNvSpPr>
          <p:nvPr>
            <p:ph type="subTitle" sz="quarter" idx="1"/>
          </p:nvPr>
        </p:nvSpPr>
        <p:spPr bwMode="auto">
          <a:xfrm>
            <a:off x="4296054" y="4756207"/>
            <a:ext cx="4847946" cy="15841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dirty="0">
                <a:solidFill>
                  <a:schemeClr val="tx1"/>
                </a:solidFill>
                <a:latin typeface="华文中宋" pitchFamily="2" charset="-122"/>
                <a:ea typeface="华文中宋" pitchFamily="2" charset="-122"/>
              </a:rPr>
              <a:t>主讲人：郭世凯</a:t>
            </a:r>
            <a:endParaRPr lang="en-US" altLang="zh-CN" sz="2800" dirty="0">
              <a:solidFill>
                <a:schemeClr val="tx1"/>
              </a:solidFill>
              <a:latin typeface="华文中宋" pitchFamily="2" charset="-122"/>
              <a:ea typeface="华文中宋" pitchFamily="2" charset="-122"/>
            </a:endParaRPr>
          </a:p>
          <a:p>
            <a:pPr eaLnBrk="1" hangingPunct="1"/>
            <a:r>
              <a:rPr lang="zh-CN" altLang="en-US" sz="2800" dirty="0">
                <a:solidFill>
                  <a:schemeClr val="tx1"/>
                </a:solidFill>
                <a:latin typeface="华文中宋" pitchFamily="2" charset="-122"/>
                <a:ea typeface="华文中宋" pitchFamily="2" charset="-122"/>
              </a:rPr>
              <a:t>单位：大连海事大学</a:t>
            </a:r>
            <a:endParaRPr lang="en-US" altLang="zh-CN" sz="2800" dirty="0">
              <a:solidFill>
                <a:schemeClr val="tx1"/>
              </a:solidFill>
              <a:latin typeface="华文中宋" pitchFamily="2" charset="-122"/>
              <a:ea typeface="华文中宋" pitchFamily="2" charset="-122"/>
            </a:endParaRPr>
          </a:p>
          <a:p>
            <a:pPr eaLnBrk="1" hangingPunct="1"/>
            <a:r>
              <a:rPr lang="zh-CN" altLang="en-US" sz="2800" dirty="0">
                <a:solidFill>
                  <a:schemeClr val="tx1"/>
                </a:solidFill>
                <a:latin typeface="华文中宋" pitchFamily="2" charset="-122"/>
                <a:ea typeface="华文中宋" pitchFamily="2" charset="-122"/>
              </a:rPr>
              <a:t>时间：</a:t>
            </a:r>
            <a:r>
              <a:rPr lang="en-US" altLang="zh-CN" sz="2800" dirty="0">
                <a:solidFill>
                  <a:schemeClr val="tx1"/>
                </a:solidFill>
                <a:latin typeface="华文中宋" pitchFamily="2" charset="-122"/>
                <a:ea typeface="华文中宋" pitchFamily="2" charset="-122"/>
              </a:rPr>
              <a:t>2018</a:t>
            </a:r>
            <a:r>
              <a:rPr lang="zh-CN" altLang="en-US" sz="2800" dirty="0">
                <a:solidFill>
                  <a:schemeClr val="tx1"/>
                </a:solidFill>
                <a:latin typeface="华文中宋" pitchFamily="2" charset="-122"/>
                <a:ea typeface="华文中宋" pitchFamily="2" charset="-122"/>
              </a:rPr>
              <a:t>年</a:t>
            </a:r>
            <a:r>
              <a:rPr lang="en-US" altLang="zh-CN" sz="2800" dirty="0">
                <a:solidFill>
                  <a:schemeClr val="tx1"/>
                </a:solidFill>
                <a:latin typeface="华文中宋" pitchFamily="2" charset="-122"/>
                <a:ea typeface="华文中宋" pitchFamily="2" charset="-122"/>
              </a:rPr>
              <a:t>11</a:t>
            </a:r>
            <a:r>
              <a:rPr lang="zh-CN" altLang="en-US" sz="2800" dirty="0">
                <a:solidFill>
                  <a:schemeClr val="tx1"/>
                </a:solidFill>
                <a:latin typeface="华文中宋" pitchFamily="2" charset="-122"/>
                <a:ea typeface="华文中宋" pitchFamily="2" charset="-122"/>
              </a:rPr>
              <a:t>月</a:t>
            </a:r>
            <a:r>
              <a:rPr lang="en-US" altLang="zh-CN" sz="2800" dirty="0">
                <a:solidFill>
                  <a:schemeClr val="tx1"/>
                </a:solidFill>
                <a:latin typeface="华文中宋" pitchFamily="2" charset="-122"/>
                <a:ea typeface="华文中宋" pitchFamily="2" charset="-122"/>
              </a:rPr>
              <a:t>23</a:t>
            </a:r>
            <a:r>
              <a:rPr lang="zh-CN" altLang="en-US" sz="2800" dirty="0">
                <a:solidFill>
                  <a:schemeClr val="tx1"/>
                </a:solidFill>
                <a:latin typeface="华文中宋" pitchFamily="2" charset="-122"/>
                <a:ea typeface="华文中宋" pitchFamily="2" charset="-122"/>
              </a:rPr>
              <a:t>日</a:t>
            </a:r>
          </a:p>
        </p:txBody>
      </p:sp>
      <p:grpSp>
        <p:nvGrpSpPr>
          <p:cNvPr id="14343" name="Group 2805"/>
          <p:cNvGrpSpPr>
            <a:grpSpLocks/>
          </p:cNvGrpSpPr>
          <p:nvPr/>
        </p:nvGrpSpPr>
        <p:grpSpPr bwMode="auto">
          <a:xfrm>
            <a:off x="107504" y="196766"/>
            <a:ext cx="3643313" cy="500063"/>
            <a:chOff x="3120" y="2430"/>
            <a:chExt cx="2304" cy="467"/>
          </a:xfrm>
        </p:grpSpPr>
        <p:sp>
          <p:nvSpPr>
            <p:cNvPr id="13" name="AutoShape 2788"/>
            <p:cNvSpPr>
              <a:spLocks noChangeArrowheads="1"/>
            </p:cNvSpPr>
            <p:nvPr/>
          </p:nvSpPr>
          <p:spPr bwMode="auto">
            <a:xfrm>
              <a:off x="3120" y="2430"/>
              <a:ext cx="601"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4" name="AutoShape 2792"/>
            <p:cNvSpPr>
              <a:spLocks noChangeArrowheads="1"/>
            </p:cNvSpPr>
            <p:nvPr/>
          </p:nvSpPr>
          <p:spPr bwMode="auto">
            <a:xfrm>
              <a:off x="3690" y="2430"/>
              <a:ext cx="597"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5" name="AutoShape 2793"/>
            <p:cNvSpPr>
              <a:spLocks noChangeArrowheads="1"/>
            </p:cNvSpPr>
            <p:nvPr/>
          </p:nvSpPr>
          <p:spPr bwMode="auto">
            <a:xfrm>
              <a:off x="4247" y="2430"/>
              <a:ext cx="597"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6" name="AutoShape 2794"/>
            <p:cNvSpPr>
              <a:spLocks noChangeArrowheads="1"/>
            </p:cNvSpPr>
            <p:nvPr/>
          </p:nvSpPr>
          <p:spPr bwMode="auto">
            <a:xfrm>
              <a:off x="4823" y="2430"/>
              <a:ext cx="601"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grpSp>
      <p:sp>
        <p:nvSpPr>
          <p:cNvPr id="2" name="灯片编号占位符 1"/>
          <p:cNvSpPr>
            <a:spLocks noGrp="1"/>
          </p:cNvSpPr>
          <p:nvPr>
            <p:ph type="sldNum" sz="quarter" idx="12"/>
          </p:nvPr>
        </p:nvSpPr>
        <p:spPr>
          <a:xfrm>
            <a:off x="4297052" y="6492875"/>
            <a:ext cx="658416" cy="365125"/>
          </a:xfrm>
        </p:spPr>
        <p:txBody>
          <a:bodyPr/>
          <a:lstStyle/>
          <a:p>
            <a:pPr algn="ctr">
              <a:defRPr/>
            </a:pPr>
            <a:fld id="{95668E6F-3C90-4C59-BD8C-A530AA7C53A0}" type="slidenum">
              <a:rPr lang="en-US" smtClean="0"/>
              <a:pPr algn="ctr">
                <a:defRPr/>
              </a:pPr>
              <a:t>34</a:t>
            </a:fld>
            <a:endParaRPr lang="en-US" dirty="0">
              <a:solidFill>
                <a:schemeClr val="bg1"/>
              </a:solidFill>
            </a:endParaRPr>
          </a:p>
        </p:txBody>
      </p:sp>
      <p:pic>
        <p:nvPicPr>
          <p:cNvPr id="1028" name="Picture 4" descr="https://gss2.bdstatic.com/-fo3dSag_xI4khGkpoWK1HF6hhy/baike/w%3D268%3Bg%3D0/sign=859585a427dda3cc0be4bf2639d25e3c/b64543a98226cffcd0b4a389b0014a90f603ea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86232"/>
            <a:ext cx="255270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6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1.1</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背景介绍</a:t>
              </a:r>
            </a:p>
          </p:txBody>
        </p:sp>
      </p:grpSp>
      <p:sp>
        <p:nvSpPr>
          <p:cNvPr id="24582" name="TextBox 39"/>
          <p:cNvSpPr txBox="1">
            <a:spLocks noChangeArrowheads="1"/>
          </p:cNvSpPr>
          <p:nvPr/>
        </p:nvSpPr>
        <p:spPr bwMode="auto">
          <a:xfrm>
            <a:off x="2843659" y="658137"/>
            <a:ext cx="6192837"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Problem Domain</a:t>
            </a: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4</a:t>
            </a:fld>
            <a:endParaRPr lang="en-US" dirty="0">
              <a:solidFill>
                <a:schemeClr val="bg1"/>
              </a:solidFill>
            </a:endParaRPr>
          </a:p>
        </p:txBody>
      </p:sp>
      <p:pic>
        <p:nvPicPr>
          <p:cNvPr id="14" name="Picture 1" descr="Software Repositories &#10;cvs &#10;mercurial &#10;i &#10;bitbucket &#10;Bugzilla &#10;Rich Data &#10;stack-overflow &#10;revi w ">
            <a:extLst>
              <a:ext uri="{FF2B5EF4-FFF2-40B4-BE49-F238E27FC236}">
                <a16:creationId xmlns:a16="http://schemas.microsoft.com/office/drawing/2014/main" id="{45FCA1A1-B2A7-46E0-90A1-05CDEA44D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13" y="1723884"/>
            <a:ext cx="5290491" cy="458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236A0E2A-2E71-44EF-8F54-7CCAFE2B4288}"/>
              </a:ext>
            </a:extLst>
          </p:cNvPr>
          <p:cNvPicPr>
            <a:picLocks noChangeAspect="1"/>
          </p:cNvPicPr>
          <p:nvPr/>
        </p:nvPicPr>
        <p:blipFill>
          <a:blip r:embed="rId4"/>
          <a:stretch>
            <a:fillRect/>
          </a:stretch>
        </p:blipFill>
        <p:spPr>
          <a:xfrm>
            <a:off x="752717" y="5209979"/>
            <a:ext cx="1333500" cy="847725"/>
          </a:xfrm>
          <a:prstGeom prst="rect">
            <a:avLst/>
          </a:prstGeom>
        </p:spPr>
      </p:pic>
      <p:pic>
        <p:nvPicPr>
          <p:cNvPr id="5" name="图片 4">
            <a:extLst>
              <a:ext uri="{FF2B5EF4-FFF2-40B4-BE49-F238E27FC236}">
                <a16:creationId xmlns:a16="http://schemas.microsoft.com/office/drawing/2014/main" id="{882CB8DC-CEB6-43BE-81C7-17B918C316E3}"/>
              </a:ext>
            </a:extLst>
          </p:cNvPr>
          <p:cNvPicPr>
            <a:picLocks noChangeAspect="1"/>
          </p:cNvPicPr>
          <p:nvPr/>
        </p:nvPicPr>
        <p:blipFill>
          <a:blip r:embed="rId5"/>
          <a:stretch>
            <a:fillRect/>
          </a:stretch>
        </p:blipFill>
        <p:spPr>
          <a:xfrm>
            <a:off x="198413" y="4314629"/>
            <a:ext cx="1276350" cy="895350"/>
          </a:xfrm>
          <a:prstGeom prst="rect">
            <a:avLst/>
          </a:prstGeom>
        </p:spPr>
      </p:pic>
      <p:sp>
        <p:nvSpPr>
          <p:cNvPr id="7" name="文本框 6">
            <a:extLst>
              <a:ext uri="{FF2B5EF4-FFF2-40B4-BE49-F238E27FC236}">
                <a16:creationId xmlns:a16="http://schemas.microsoft.com/office/drawing/2014/main" id="{C9113731-14B6-4211-B12C-EE898AB84680}"/>
              </a:ext>
            </a:extLst>
          </p:cNvPr>
          <p:cNvSpPr txBox="1"/>
          <p:nvPr/>
        </p:nvSpPr>
        <p:spPr bwMode="auto">
          <a:xfrm>
            <a:off x="5269291" y="1417319"/>
            <a:ext cx="3779912" cy="242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fontAlgn="auto">
              <a:lnSpc>
                <a:spcPts val="2600"/>
              </a:lnSpc>
              <a:spcBef>
                <a:spcPts val="0"/>
              </a:spcBef>
              <a:spcAft>
                <a:spcPts val="0"/>
              </a:spcAft>
            </a:pPr>
            <a:r>
              <a:rPr lang="zh-CN" altLang="en-US" sz="2400" dirty="0">
                <a:latin typeface="Times New Roman" panose="02020603050405020304" pitchFamily="18" charset="0"/>
                <a:cs typeface="Times New Roman" panose="02020603050405020304" pitchFamily="18" charset="0"/>
              </a:rPr>
              <a:t>随着</a:t>
            </a:r>
            <a:r>
              <a:rPr lang="zh-CN" altLang="en-US" sz="2400" dirty="0" smtClean="0">
                <a:latin typeface="Times New Roman" panose="02020603050405020304" pitchFamily="18" charset="0"/>
                <a:cs typeface="Times New Roman" panose="02020603050405020304" pitchFamily="18" charset="0"/>
              </a:rPr>
              <a:t>软件规模和复杂度的提升，</a:t>
            </a:r>
            <a:r>
              <a:rPr lang="zh-CN" altLang="en-US" sz="2400" dirty="0">
                <a:latin typeface="Times New Roman" panose="02020603050405020304" pitchFamily="18" charset="0"/>
                <a:cs typeface="Times New Roman" panose="02020603050405020304" pitchFamily="18" charset="0"/>
              </a:rPr>
              <a:t>软件</a:t>
            </a:r>
            <a:r>
              <a:rPr lang="en-US" altLang="zh-CN" sz="2400" dirty="0">
                <a:latin typeface="Times New Roman" panose="02020603050405020304" pitchFamily="18" charset="0"/>
                <a:cs typeface="Times New Roman" panose="02020603050405020304" pitchFamily="18" charset="0"/>
              </a:rPr>
              <a:t>Bug</a:t>
            </a:r>
            <a:r>
              <a:rPr lang="zh-CN" altLang="en-US" sz="2400" dirty="0">
                <a:latin typeface="Times New Roman" panose="02020603050405020304" pitchFamily="18" charset="0"/>
                <a:cs typeface="Times New Roman" panose="02020603050405020304" pitchFamily="18" charset="0"/>
              </a:rPr>
              <a:t>数量不可避免的增加。</a:t>
            </a:r>
            <a:endParaRPr lang="en-US" altLang="zh-CN" sz="24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endParaRPr lang="en-US" altLang="zh-CN" sz="24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为了</a:t>
            </a:r>
            <a:r>
              <a:rPr lang="zh-CN" altLang="en-US" sz="2400" dirty="0">
                <a:latin typeface="Times New Roman" panose="02020603050405020304" pitchFamily="18" charset="0"/>
                <a:cs typeface="Times New Roman" panose="02020603050405020304" pitchFamily="18" charset="0"/>
              </a:rPr>
              <a:t>利于收集和管理软件的</a:t>
            </a:r>
            <a:r>
              <a:rPr lang="en-US" altLang="zh-CN" sz="2400" dirty="0">
                <a:latin typeface="Times New Roman" panose="02020603050405020304" pitchFamily="18" charset="0"/>
                <a:cs typeface="Times New Roman" panose="02020603050405020304" pitchFamily="18" charset="0"/>
              </a:rPr>
              <a:t>Bug</a:t>
            </a:r>
            <a:r>
              <a:rPr lang="zh-CN" altLang="en-US" sz="2400" dirty="0">
                <a:latin typeface="Times New Roman" panose="02020603050405020304" pitchFamily="18" charset="0"/>
                <a:cs typeface="Times New Roman" panose="02020603050405020304" pitchFamily="18" charset="0"/>
              </a:rPr>
              <a:t>，软件</a:t>
            </a:r>
            <a:r>
              <a:rPr lang="en-US" altLang="zh-CN" sz="2400" dirty="0">
                <a:latin typeface="Times New Roman" panose="02020603050405020304" pitchFamily="18" charset="0"/>
                <a:cs typeface="Times New Roman" panose="02020603050405020304" pitchFamily="18" charset="0"/>
              </a:rPr>
              <a:t>Bug</a:t>
            </a:r>
            <a:r>
              <a:rPr lang="zh-CN" altLang="en-US" sz="2400" dirty="0">
                <a:latin typeface="Times New Roman" panose="02020603050405020304" pitchFamily="18" charset="0"/>
                <a:cs typeface="Times New Roman" panose="02020603050405020304" pitchFamily="18" charset="0"/>
              </a:rPr>
              <a:t>仓库应运而生；</a:t>
            </a:r>
          </a:p>
        </p:txBody>
      </p:sp>
    </p:spTree>
    <p:extLst>
      <p:ext uri="{BB962C8B-B14F-4D97-AF65-F5344CB8AC3E}">
        <p14:creationId xmlns:p14="http://schemas.microsoft.com/office/powerpoint/2010/main" val="2217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146 0.00718 L 0.01146 0.00718 C 0.02882 0.00973 0.01719 0.00834 0.04636 0.00834 L 0.57848 0.06667 L 0.57848 0.06667 " pathEditMode="relative" ptsTypes="AAAAA">
                                      <p:cBhvr>
                                        <p:cTn id="6" dur="2000" fill="hold"/>
                                        <p:tgtEl>
                                          <p:spTgt spid="5"/>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00104 -0.00093 L 0.70885 0.04977 L 0.70781 -0.07847 L 0.70885 -0.07338 L 0.70885 -0.07338 " pathEditMode="relative" ptsTypes="AAAAA">
                                      <p:cBhvr>
                                        <p:cTn id="9"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1.1</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背景介绍</a:t>
              </a:r>
            </a:p>
          </p:txBody>
        </p:sp>
      </p:grpSp>
      <p:sp>
        <p:nvSpPr>
          <p:cNvPr id="24582" name="TextBox 39"/>
          <p:cNvSpPr txBox="1">
            <a:spLocks noChangeArrowheads="1"/>
          </p:cNvSpPr>
          <p:nvPr/>
        </p:nvSpPr>
        <p:spPr bwMode="auto">
          <a:xfrm>
            <a:off x="2843659" y="658137"/>
            <a:ext cx="6192837"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Problem</a:t>
            </a: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5</a:t>
            </a:fld>
            <a:endParaRPr lang="en-US" dirty="0">
              <a:solidFill>
                <a:schemeClr val="bg1"/>
              </a:solidFill>
            </a:endParaRPr>
          </a:p>
        </p:txBody>
      </p:sp>
      <p:sp>
        <p:nvSpPr>
          <p:cNvPr id="2" name="文本框 1">
            <a:extLst>
              <a:ext uri="{FF2B5EF4-FFF2-40B4-BE49-F238E27FC236}">
                <a16:creationId xmlns:a16="http://schemas.microsoft.com/office/drawing/2014/main" id="{FD0A0403-C2EF-48ED-A24C-F4BD73E3CA80}"/>
              </a:ext>
            </a:extLst>
          </p:cNvPr>
          <p:cNvSpPr txBox="1"/>
          <p:nvPr/>
        </p:nvSpPr>
        <p:spPr bwMode="auto">
          <a:xfrm>
            <a:off x="179512" y="1906290"/>
            <a:ext cx="878497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fontAlgn="auto">
              <a:spcBef>
                <a:spcPts val="0"/>
              </a:spcBef>
              <a:spcAft>
                <a:spcPts val="0"/>
              </a:spcAft>
            </a:pPr>
            <a:r>
              <a:rPr lang="zh-CN" altLang="en-US" sz="3200" dirty="0" smtClean="0">
                <a:latin typeface="Times New Roman" panose="02020603050405020304" pitchFamily="18" charset="0"/>
                <a:cs typeface="Times New Roman" panose="02020603050405020304" pitchFamily="18" charset="0"/>
              </a:rPr>
              <a:t>软件</a:t>
            </a:r>
            <a:r>
              <a:rPr lang="en-US" altLang="zh-CN" sz="3200" dirty="0" smtClean="0">
                <a:latin typeface="Times New Roman" panose="02020603050405020304" pitchFamily="18" charset="0"/>
                <a:cs typeface="Times New Roman" panose="02020603050405020304" pitchFamily="18" charset="0"/>
              </a:rPr>
              <a:t>Bug</a:t>
            </a:r>
            <a:r>
              <a:rPr lang="zh-CN" altLang="en-US" sz="3200" dirty="0" smtClean="0">
                <a:latin typeface="Times New Roman" panose="02020603050405020304" pitchFamily="18" charset="0"/>
                <a:cs typeface="Times New Roman" panose="02020603050405020304" pitchFamily="18" charset="0"/>
              </a:rPr>
              <a:t>报告指派是软件开发维护中的重要流程。快速</a:t>
            </a:r>
            <a:r>
              <a:rPr lang="en-US" altLang="zh-CN"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合理的</a:t>
            </a:r>
            <a:r>
              <a:rPr lang="en-US" altLang="zh-CN" sz="3200" dirty="0" smtClean="0">
                <a:latin typeface="Times New Roman" panose="02020603050405020304" pitchFamily="18" charset="0"/>
                <a:cs typeface="Times New Roman" panose="02020603050405020304" pitchFamily="18" charset="0"/>
              </a:rPr>
              <a:t>Bug</a:t>
            </a:r>
            <a:r>
              <a:rPr lang="zh-CN" altLang="en-US" sz="3200" dirty="0" smtClean="0">
                <a:latin typeface="Times New Roman" panose="02020603050405020304" pitchFamily="18" charset="0"/>
                <a:cs typeface="Times New Roman" panose="02020603050405020304" pitchFamily="18" charset="0"/>
              </a:rPr>
              <a:t>指派，直接决定软件维护周期长短。</a:t>
            </a:r>
            <a:endParaRPr lang="zh-CN" altLang="en-US" sz="32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DB457AC-20EA-4BC8-94A5-9F40D8C2A71A}"/>
              </a:ext>
            </a:extLst>
          </p:cNvPr>
          <p:cNvSpPr txBox="1"/>
          <p:nvPr/>
        </p:nvSpPr>
        <p:spPr bwMode="auto">
          <a:xfrm>
            <a:off x="179512" y="3743647"/>
            <a:ext cx="8784976" cy="242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fontAlgn="auto">
              <a:lnSpc>
                <a:spcPts val="2600"/>
              </a:lnSpc>
              <a:spcBef>
                <a:spcPts val="0"/>
              </a:spcBef>
              <a:spcAft>
                <a:spcPts val="0"/>
              </a:spcAft>
            </a:pPr>
            <a:r>
              <a:rPr lang="en-US" altLang="zh-CN" sz="3200" dirty="0" smtClean="0">
                <a:latin typeface="Times New Roman" panose="02020603050405020304" pitchFamily="18" charset="0"/>
                <a:cs typeface="Times New Roman" panose="02020603050405020304" pitchFamily="18" charset="0"/>
              </a:rPr>
              <a:t>Bug</a:t>
            </a:r>
            <a:r>
              <a:rPr lang="zh-CN" altLang="en-US" sz="3200" dirty="0" smtClean="0">
                <a:latin typeface="Times New Roman" panose="02020603050405020304" pitchFamily="18" charset="0"/>
                <a:cs typeface="Times New Roman" panose="02020603050405020304" pitchFamily="18" charset="0"/>
              </a:rPr>
              <a:t>指派目前主要</a:t>
            </a:r>
            <a:r>
              <a:rPr lang="zh-CN" altLang="en-US" sz="3200" dirty="0">
                <a:latin typeface="Times New Roman" panose="02020603050405020304" pitchFamily="18" charset="0"/>
                <a:cs typeface="Times New Roman" panose="02020603050405020304" pitchFamily="18" charset="0"/>
              </a:rPr>
              <a:t>存在以下几个问题：</a:t>
            </a: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、缺陷报告中主要是文本组成；</a:t>
            </a: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Bug</a:t>
            </a:r>
            <a:r>
              <a:rPr lang="zh-CN" altLang="en-US" sz="3200" dirty="0">
                <a:latin typeface="Times New Roman" panose="02020603050405020304" pitchFamily="18" charset="0"/>
                <a:cs typeface="Times New Roman" panose="02020603050405020304" pitchFamily="18" charset="0"/>
              </a:rPr>
              <a:t>报告数量很大；</a:t>
            </a: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r>
              <a:rPr lang="en-US" altLang="zh-CN" sz="3200" dirty="0">
                <a:latin typeface="Times New Roman" panose="02020603050405020304" pitchFamily="18" charset="0"/>
                <a:cs typeface="Times New Roman" panose="02020603050405020304" pitchFamily="18" charset="0"/>
              </a:rPr>
              <a:t>3</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Bug</a:t>
            </a:r>
            <a:r>
              <a:rPr lang="zh-CN" altLang="en-US" sz="3200" dirty="0">
                <a:latin typeface="Times New Roman" panose="02020603050405020304" pitchFamily="18" charset="0"/>
                <a:cs typeface="Times New Roman" panose="02020603050405020304" pitchFamily="18" charset="0"/>
              </a:rPr>
              <a:t>报告指派需要手动指派；</a:t>
            </a:r>
          </a:p>
        </p:txBody>
      </p:sp>
    </p:spTree>
    <p:extLst>
      <p:ext uri="{BB962C8B-B14F-4D97-AF65-F5344CB8AC3E}">
        <p14:creationId xmlns:p14="http://schemas.microsoft.com/office/powerpoint/2010/main" val="1963368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1.1</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背景介绍</a:t>
              </a:r>
            </a:p>
          </p:txBody>
        </p:sp>
      </p:grpSp>
      <p:sp>
        <p:nvSpPr>
          <p:cNvPr id="24582" name="TextBox 39"/>
          <p:cNvSpPr txBox="1">
            <a:spLocks noChangeArrowheads="1"/>
          </p:cNvSpPr>
          <p:nvPr/>
        </p:nvSpPr>
        <p:spPr bwMode="auto">
          <a:xfrm>
            <a:off x="2843659" y="658137"/>
            <a:ext cx="6192837"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Case Study</a:t>
            </a: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6</a:t>
            </a:fld>
            <a:endParaRPr lang="en-US" dirty="0">
              <a:solidFill>
                <a:schemeClr val="bg1"/>
              </a:solidFill>
            </a:endParaRPr>
          </a:p>
        </p:txBody>
      </p:sp>
      <p:graphicFrame>
        <p:nvGraphicFramePr>
          <p:cNvPr id="4" name="表格 3">
            <a:extLst>
              <a:ext uri="{FF2B5EF4-FFF2-40B4-BE49-F238E27FC236}">
                <a16:creationId xmlns:a16="http://schemas.microsoft.com/office/drawing/2014/main" id="{F9735686-0F95-4AF7-857F-2419215277C3}"/>
              </a:ext>
            </a:extLst>
          </p:cNvPr>
          <p:cNvGraphicFramePr>
            <a:graphicFrameLocks noGrp="1"/>
          </p:cNvGraphicFramePr>
          <p:nvPr>
            <p:extLst>
              <p:ext uri="{D42A27DB-BD31-4B8C-83A1-F6EECF244321}">
                <p14:modId xmlns:p14="http://schemas.microsoft.com/office/powerpoint/2010/main" val="459386691"/>
              </p:ext>
            </p:extLst>
          </p:nvPr>
        </p:nvGraphicFramePr>
        <p:xfrm>
          <a:off x="188512" y="3068960"/>
          <a:ext cx="8766976" cy="2952328"/>
        </p:xfrm>
        <a:graphic>
          <a:graphicData uri="http://schemas.openxmlformats.org/drawingml/2006/table">
            <a:tbl>
              <a:tblPr>
                <a:tableStyleId>{5C22544A-7EE6-4342-B048-85BDC9FD1C3A}</a:tableStyleId>
              </a:tblPr>
              <a:tblGrid>
                <a:gridCol w="1125843">
                  <a:extLst>
                    <a:ext uri="{9D8B030D-6E8A-4147-A177-3AD203B41FA5}">
                      <a16:colId xmlns:a16="http://schemas.microsoft.com/office/drawing/2014/main" val="2077376865"/>
                    </a:ext>
                  </a:extLst>
                </a:gridCol>
                <a:gridCol w="2986610">
                  <a:extLst>
                    <a:ext uri="{9D8B030D-6E8A-4147-A177-3AD203B41FA5}">
                      <a16:colId xmlns:a16="http://schemas.microsoft.com/office/drawing/2014/main" val="585664728"/>
                    </a:ext>
                  </a:extLst>
                </a:gridCol>
                <a:gridCol w="1735673">
                  <a:extLst>
                    <a:ext uri="{9D8B030D-6E8A-4147-A177-3AD203B41FA5}">
                      <a16:colId xmlns:a16="http://schemas.microsoft.com/office/drawing/2014/main" val="201567341"/>
                    </a:ext>
                  </a:extLst>
                </a:gridCol>
                <a:gridCol w="1459425">
                  <a:extLst>
                    <a:ext uri="{9D8B030D-6E8A-4147-A177-3AD203B41FA5}">
                      <a16:colId xmlns:a16="http://schemas.microsoft.com/office/drawing/2014/main" val="2849415946"/>
                    </a:ext>
                  </a:extLst>
                </a:gridCol>
                <a:gridCol w="1459425">
                  <a:extLst>
                    <a:ext uri="{9D8B030D-6E8A-4147-A177-3AD203B41FA5}">
                      <a16:colId xmlns:a16="http://schemas.microsoft.com/office/drawing/2014/main" val="417196784"/>
                    </a:ext>
                  </a:extLst>
                </a:gridCol>
              </a:tblGrid>
              <a:tr h="738082">
                <a:tc>
                  <a:txBody>
                    <a:bodyPr/>
                    <a:lstStyle/>
                    <a:p>
                      <a:pPr algn="ctr" fontAlgn="ctr"/>
                      <a:r>
                        <a:rPr lang="zh-CN" altLang="en-US"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名称</a:t>
                      </a:r>
                      <a:endParaRPr lang="zh-CN" alt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时间区间</a:t>
                      </a:r>
                      <a:endParaRPr lang="zh-CN" altLang="en-US"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缺陷报告个数</a:t>
                      </a:r>
                      <a:endParaRPr lang="zh-CN" alt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词汇表大小</a:t>
                      </a:r>
                      <a:endParaRPr lang="zh-CN" alt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zh-CN" alt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开发者个数</a:t>
                      </a:r>
                      <a:endParaRPr lang="zh-CN" alt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131536069"/>
                  </a:ext>
                </a:extLst>
              </a:tr>
              <a:tr h="738082">
                <a:tc>
                  <a:txBody>
                    <a:bodyPr/>
                    <a:lstStyle/>
                    <a:p>
                      <a:pPr algn="ctr" fontAlgn="ctr"/>
                      <a:r>
                        <a:rPr 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Eclipse</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2001/10/10-2014/12/29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39,669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40938</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771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370418856"/>
                  </a:ext>
                </a:extLst>
              </a:tr>
              <a:tr h="738082">
                <a:tc>
                  <a:txBody>
                    <a:bodyPr/>
                    <a:lstStyle/>
                    <a:p>
                      <a:pPr algn="ctr" fontAlgn="ctr"/>
                      <a:r>
                        <a:rPr 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Mozilla</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1999/03/17-2014/12/31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15,501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18793</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1022</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910825480"/>
                  </a:ext>
                </a:extLst>
              </a:tr>
              <a:tr h="738082">
                <a:tc>
                  <a:txBody>
                    <a:bodyPr/>
                    <a:lstStyle/>
                    <a:p>
                      <a:pPr algn="ctr" fontAlgn="ctr"/>
                      <a:r>
                        <a:rPr lang="en-US" sz="1600" u="none" strike="noStrike">
                          <a:effectLst/>
                          <a:latin typeface="Times New Roman" panose="02020603050405020304" pitchFamily="18" charset="0"/>
                          <a:ea typeface="宋体" panose="02010600030101010101" pitchFamily="2" charset="-122"/>
                          <a:cs typeface="Times New Roman" panose="02020603050405020304" pitchFamily="18" charset="0"/>
                        </a:rPr>
                        <a:t>NetBeans</a:t>
                      </a:r>
                      <a:endParaRPr lang="en-US"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2000/10/21-2014/12/31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19,249</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a:effectLst/>
                          <a:latin typeface="Times New Roman" panose="02020603050405020304" pitchFamily="18" charset="0"/>
                          <a:ea typeface="宋体" panose="02010600030101010101" pitchFamily="2" charset="-122"/>
                          <a:cs typeface="Times New Roman" panose="02020603050405020304" pitchFamily="18" charset="0"/>
                        </a:rPr>
                        <a:t>19451</a:t>
                      </a:r>
                      <a:endParaRPr lang="en-US" altLang="zh-CN" sz="1600" b="0" i="0" u="none" strike="noStrike">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altLang="zh-CN" sz="1600" u="none" strike="noStrike" dirty="0">
                          <a:effectLst/>
                          <a:latin typeface="Times New Roman" panose="02020603050405020304" pitchFamily="18" charset="0"/>
                          <a:ea typeface="宋体" panose="02010600030101010101" pitchFamily="2" charset="-122"/>
                          <a:cs typeface="Times New Roman" panose="02020603050405020304" pitchFamily="18" charset="0"/>
                        </a:rPr>
                        <a:t>265</a:t>
                      </a:r>
                      <a:endParaRPr lang="en-US" altLang="zh-CN" sz="1600" b="0" i="0"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881888758"/>
                  </a:ext>
                </a:extLst>
              </a:tr>
            </a:tbl>
          </a:graphicData>
        </a:graphic>
      </p:graphicFrame>
      <p:sp>
        <p:nvSpPr>
          <p:cNvPr id="5" name="文本框 4">
            <a:extLst>
              <a:ext uri="{FF2B5EF4-FFF2-40B4-BE49-F238E27FC236}">
                <a16:creationId xmlns:a16="http://schemas.microsoft.com/office/drawing/2014/main" id="{08E73494-BFDA-4F15-A0F2-D6492A11BA76}"/>
              </a:ext>
            </a:extLst>
          </p:cNvPr>
          <p:cNvSpPr txBox="1"/>
          <p:nvPr/>
        </p:nvSpPr>
        <p:spPr bwMode="auto">
          <a:xfrm>
            <a:off x="188512" y="1915411"/>
            <a:ext cx="876697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fontAlgn="auto">
              <a:spcBef>
                <a:spcPts val="0"/>
              </a:spcBef>
              <a:spcAft>
                <a:spcPts val="0"/>
              </a:spcAft>
            </a:pPr>
            <a:r>
              <a:rPr lang="en-US" altLang="zh-CN" sz="2800" b="1" dirty="0">
                <a:latin typeface="Times New Roman" panose="02020603050405020304" pitchFamily="18" charset="0"/>
                <a:cs typeface="Times New Roman" panose="02020603050405020304" pitchFamily="18" charset="0"/>
              </a:rPr>
              <a:t>Eclipse</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Mozilla</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GNOME</a:t>
            </a:r>
            <a:r>
              <a:rPr lang="zh-CN" altLang="en-US" sz="2800" b="1" dirty="0">
                <a:latin typeface="Times New Roman" panose="02020603050405020304" pitchFamily="18" charset="0"/>
                <a:cs typeface="Times New Roman" panose="02020603050405020304" pitchFamily="18" charset="0"/>
              </a:rPr>
              <a:t>三个项目一段周期内</a:t>
            </a:r>
            <a:r>
              <a:rPr lang="zh-CN" altLang="en-US" sz="2800" b="1" dirty="0" smtClean="0">
                <a:latin typeface="Times New Roman" panose="02020603050405020304" pitchFamily="18" charset="0"/>
                <a:cs typeface="Times New Roman" panose="02020603050405020304" pitchFamily="18" charset="0"/>
              </a:rPr>
              <a:t>的数据信息</a:t>
            </a:r>
            <a:r>
              <a:rPr lang="zh-CN" altLang="en-US" sz="2800" b="1" dirty="0">
                <a:latin typeface="Times New Roman" panose="02020603050405020304" pitchFamily="18" charset="0"/>
                <a:cs typeface="Times New Roman" panose="02020603050405020304" pitchFamily="18" charset="0"/>
              </a:rPr>
              <a:t>，如下表所示：</a:t>
            </a:r>
          </a:p>
        </p:txBody>
      </p:sp>
    </p:spTree>
    <p:extLst>
      <p:ext uri="{BB962C8B-B14F-4D97-AF65-F5344CB8AC3E}">
        <p14:creationId xmlns:p14="http://schemas.microsoft.com/office/powerpoint/2010/main" val="836287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1.1</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背景介绍</a:t>
              </a:r>
            </a:p>
          </p:txBody>
        </p:sp>
      </p:grpSp>
      <p:sp>
        <p:nvSpPr>
          <p:cNvPr id="24582" name="TextBox 39"/>
          <p:cNvSpPr txBox="1">
            <a:spLocks noChangeArrowheads="1"/>
          </p:cNvSpPr>
          <p:nvPr/>
        </p:nvSpPr>
        <p:spPr bwMode="auto">
          <a:xfrm>
            <a:off x="2843659" y="658137"/>
            <a:ext cx="6192837"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Motivation</a:t>
            </a: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7</a:t>
            </a:fld>
            <a:endParaRPr lang="en-US" dirty="0">
              <a:solidFill>
                <a:schemeClr val="bg1"/>
              </a:solidFill>
            </a:endParaRPr>
          </a:p>
        </p:txBody>
      </p:sp>
      <p:sp>
        <p:nvSpPr>
          <p:cNvPr id="14" name="文本框 13">
            <a:extLst>
              <a:ext uri="{FF2B5EF4-FFF2-40B4-BE49-F238E27FC236}">
                <a16:creationId xmlns:a16="http://schemas.microsoft.com/office/drawing/2014/main" id="{0DAD8A27-AEB1-41A4-BDFC-69C8C837650E}"/>
              </a:ext>
            </a:extLst>
          </p:cNvPr>
          <p:cNvSpPr txBox="1"/>
          <p:nvPr/>
        </p:nvSpPr>
        <p:spPr bwMode="auto">
          <a:xfrm>
            <a:off x="179512" y="2708920"/>
            <a:ext cx="8784976" cy="243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fontAlgn="auto">
              <a:lnSpc>
                <a:spcPts val="2600"/>
              </a:lnSpc>
              <a:spcBef>
                <a:spcPts val="0"/>
              </a:spcBef>
              <a:spcAft>
                <a:spcPts val="0"/>
              </a:spcAft>
            </a:pPr>
            <a:r>
              <a:rPr lang="zh-CN" altLang="en-US" sz="3200" dirty="0">
                <a:latin typeface="Times New Roman" panose="02020603050405020304" pitchFamily="18" charset="0"/>
                <a:cs typeface="Times New Roman" panose="02020603050405020304" pitchFamily="18" charset="0"/>
              </a:rPr>
              <a:t>动机：</a:t>
            </a: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、缺陷报告中主要是文本组成；</a:t>
            </a: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Bug</a:t>
            </a:r>
            <a:r>
              <a:rPr lang="zh-CN" altLang="en-US" sz="3200" dirty="0">
                <a:latin typeface="Times New Roman" panose="02020603050405020304" pitchFamily="18" charset="0"/>
                <a:cs typeface="Times New Roman" panose="02020603050405020304" pitchFamily="18" charset="0"/>
              </a:rPr>
              <a:t>报告数量很大；</a:t>
            </a: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endParaRPr lang="en-US" altLang="zh-CN" sz="3200" dirty="0">
              <a:latin typeface="Times New Roman" panose="02020603050405020304" pitchFamily="18" charset="0"/>
              <a:cs typeface="Times New Roman" panose="02020603050405020304" pitchFamily="18" charset="0"/>
            </a:endParaRPr>
          </a:p>
          <a:p>
            <a:pPr algn="just" fontAlgn="auto">
              <a:lnSpc>
                <a:spcPts val="2600"/>
              </a:lnSpc>
              <a:spcBef>
                <a:spcPts val="0"/>
              </a:spcBef>
              <a:spcAft>
                <a:spcPts val="0"/>
              </a:spcAft>
            </a:pPr>
            <a:r>
              <a:rPr lang="en-US" altLang="zh-CN" sz="3200" dirty="0">
                <a:latin typeface="Times New Roman" panose="02020603050405020304" pitchFamily="18" charset="0"/>
                <a:cs typeface="Times New Roman" panose="02020603050405020304" pitchFamily="18" charset="0"/>
              </a:rPr>
              <a:t>3</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Bug</a:t>
            </a:r>
            <a:r>
              <a:rPr lang="zh-CN" altLang="en-US" sz="3200" dirty="0">
                <a:latin typeface="Times New Roman" panose="02020603050405020304" pitchFamily="18" charset="0"/>
                <a:cs typeface="Times New Roman" panose="02020603050405020304" pitchFamily="18" charset="0"/>
              </a:rPr>
              <a:t>报告指派需要手动指派；</a:t>
            </a:r>
          </a:p>
        </p:txBody>
      </p:sp>
    </p:spTree>
    <p:extLst>
      <p:ext uri="{BB962C8B-B14F-4D97-AF65-F5344CB8AC3E}">
        <p14:creationId xmlns:p14="http://schemas.microsoft.com/office/powerpoint/2010/main" val="3936443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1.2</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模型介绍</a:t>
              </a:r>
            </a:p>
          </p:txBody>
        </p:sp>
      </p:grpSp>
      <p:sp>
        <p:nvSpPr>
          <p:cNvPr id="24582" name="TextBox 39"/>
          <p:cNvSpPr txBox="1">
            <a:spLocks noChangeArrowheads="1"/>
          </p:cNvSpPr>
          <p:nvPr/>
        </p:nvSpPr>
        <p:spPr bwMode="auto">
          <a:xfrm>
            <a:off x="2809101" y="838597"/>
            <a:ext cx="6192837"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2600"/>
              </a:lnSpc>
            </a:pPr>
            <a:r>
              <a:rPr lang="en-US" altLang="zh-CN" sz="2400" b="1" dirty="0">
                <a:latin typeface="微软雅黑" pitchFamily="34" charset="-122"/>
                <a:ea typeface="微软雅黑" pitchFamily="34" charset="-122"/>
              </a:rPr>
              <a:t>The Overall Workflow of BT-WNN</a:t>
            </a: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8</a:t>
            </a:fld>
            <a:endParaRPr lang="en-US" dirty="0">
              <a:solidFill>
                <a:schemeClr val="bg1"/>
              </a:solidFill>
            </a:endParaRPr>
          </a:p>
        </p:txBody>
      </p:sp>
      <p:sp>
        <p:nvSpPr>
          <p:cNvPr id="2" name="Rectangle 2"/>
          <p:cNvSpPr>
            <a:spLocks noChangeArrowheads="1"/>
          </p:cNvSpPr>
          <p:nvPr/>
        </p:nvSpPr>
        <p:spPr bwMode="auto">
          <a:xfrm>
            <a:off x="1331640" y="19275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549530825"/>
              </p:ext>
            </p:extLst>
          </p:nvPr>
        </p:nvGraphicFramePr>
        <p:xfrm>
          <a:off x="520949" y="1753326"/>
          <a:ext cx="8155507" cy="4577995"/>
        </p:xfrm>
        <a:graphic>
          <a:graphicData uri="http://schemas.openxmlformats.org/presentationml/2006/ole">
            <mc:AlternateContent xmlns:mc="http://schemas.openxmlformats.org/markup-compatibility/2006">
              <mc:Choice xmlns:v="urn:schemas-microsoft-com:vml" Requires="v">
                <p:oleObj spid="_x0000_s2091" name="Visio" r:id="rId5" imgW="20364474" imgH="11630068" progId="Visio.Drawing.15">
                  <p:embed/>
                </p:oleObj>
              </mc:Choice>
              <mc:Fallback>
                <p:oleObj name="Visio" r:id="rId5" imgW="20364474" imgH="11630068"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949" y="1753326"/>
                        <a:ext cx="8155507" cy="4577995"/>
                      </a:xfrm>
                      <a:prstGeom prst="rect">
                        <a:avLst/>
                      </a:prstGeom>
                      <a:noFill/>
                    </p:spPr>
                  </p:pic>
                </p:oleObj>
              </mc:Fallback>
            </mc:AlternateContent>
          </a:graphicData>
        </a:graphic>
      </p:graphicFrame>
      <p:sp>
        <p:nvSpPr>
          <p:cNvPr id="4" name="Rectangle 3"/>
          <p:cNvSpPr>
            <a:spLocks noChangeArrowheads="1"/>
          </p:cNvSpPr>
          <p:nvPr/>
        </p:nvSpPr>
        <p:spPr bwMode="auto">
          <a:xfrm>
            <a:off x="1331640" y="53946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6957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872"/>
            <a:ext cx="9144000" cy="442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2786063" y="917575"/>
            <a:ext cx="0" cy="49974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2908" y="142852"/>
            <a:ext cx="9501254"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4581" name="组合 27"/>
          <p:cNvGrpSpPr>
            <a:grpSpLocks/>
          </p:cNvGrpSpPr>
          <p:nvPr/>
        </p:nvGrpSpPr>
        <p:grpSpPr bwMode="auto">
          <a:xfrm>
            <a:off x="520949" y="611121"/>
            <a:ext cx="1600200" cy="883230"/>
            <a:chOff x="395223" y="404813"/>
            <a:chExt cx="2663890" cy="2087562"/>
          </a:xfrm>
        </p:grpSpPr>
        <p:sp>
          <p:nvSpPr>
            <p:cNvPr id="23" name="圆角矩形标注 22"/>
            <p:cNvSpPr/>
            <p:nvPr/>
          </p:nvSpPr>
          <p:spPr>
            <a:xfrm>
              <a:off x="395223" y="404813"/>
              <a:ext cx="2663890" cy="2087562"/>
            </a:xfrm>
            <a:prstGeom prst="wedgeRoundRectCallout">
              <a:avLst/>
            </a:prstGeom>
            <a:solidFill>
              <a:srgbClr val="EAB2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4585" name="同侧圆角矩形 19"/>
            <p:cNvGrpSpPr>
              <a:grpSpLocks/>
            </p:cNvGrpSpPr>
            <p:nvPr/>
          </p:nvGrpSpPr>
          <p:grpSpPr bwMode="auto">
            <a:xfrm>
              <a:off x="781053" y="515938"/>
              <a:ext cx="1903414" cy="773113"/>
              <a:chOff x="513" y="343"/>
              <a:chExt cx="1199" cy="487"/>
            </a:xfrm>
          </p:grpSpPr>
          <p:pic>
            <p:nvPicPr>
              <p:cNvPr id="24587" name="同侧圆角矩形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387"/>
                <a:ext cx="11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5"/>
              <p:cNvSpPr txBox="1">
                <a:spLocks noChangeArrowheads="1"/>
              </p:cNvSpPr>
              <p:nvPr/>
            </p:nvSpPr>
            <p:spPr bwMode="auto">
              <a:xfrm>
                <a:off x="513" y="343"/>
                <a:ext cx="1124" cy="487"/>
              </a:xfrm>
              <a:prstGeom prst="rect">
                <a:avLst/>
              </a:prstGeom>
              <a:noFill/>
              <a:ln w="9525">
                <a:noFill/>
                <a:miter lim="800000"/>
                <a:headEnd/>
                <a:tailEnd/>
              </a:ln>
            </p:spPr>
            <p:txBody>
              <a:bodyPr anchor="ctr"/>
              <a:lstStyle/>
              <a:p>
                <a:pPr algn="ctr" fontAlgn="auto">
                  <a:spcBef>
                    <a:spcPts val="0"/>
                  </a:spcBef>
                  <a:spcAft>
                    <a:spcPts val="0"/>
                  </a:spcAft>
                  <a:defRPr/>
                </a:pPr>
                <a:r>
                  <a:rPr lang="en-US" altLang="zh-CN"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rPr>
                  <a:t>1.2</a:t>
                </a:r>
                <a:endParaRPr lang="zh-CN" altLang="en-US" sz="3200" b="1" cap="all" dirty="0">
                  <a:ln w="9000" cmpd="sng">
                    <a:solidFill>
                      <a:schemeClr val="accent4">
                        <a:shade val="50000"/>
                        <a:satMod val="120000"/>
                      </a:schemeClr>
                    </a:solidFill>
                    <a:prstDash val="solid"/>
                  </a:ln>
                  <a:latin typeface="Calibri" pitchFamily="34" charset="0"/>
                  <a:ea typeface="微软雅黑" pitchFamily="34" charset="-122"/>
                  <a:cs typeface="Calibri" pitchFamily="34" charset="0"/>
                </a:endParaRPr>
              </a:p>
            </p:txBody>
          </p:sp>
        </p:grpSp>
        <p:sp>
          <p:nvSpPr>
            <p:cNvPr id="24586" name="TextBox 20"/>
            <p:cNvSpPr txBox="1">
              <a:spLocks noChangeArrowheads="1"/>
            </p:cNvSpPr>
            <p:nvPr/>
          </p:nvSpPr>
          <p:spPr bwMode="auto">
            <a:xfrm>
              <a:off x="733415" y="1385983"/>
              <a:ext cx="2076872" cy="94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b="1" dirty="0">
                  <a:latin typeface="Constantia" pitchFamily="18" charset="0"/>
                  <a:ea typeface="微软雅黑" pitchFamily="34" charset="-122"/>
                </a:rPr>
                <a:t>模型介绍</a:t>
              </a:r>
            </a:p>
          </p:txBody>
        </p:sp>
      </p:grpSp>
      <p:sp>
        <p:nvSpPr>
          <p:cNvPr id="24582" name="TextBox 39"/>
          <p:cNvSpPr txBox="1">
            <a:spLocks noChangeArrowheads="1"/>
          </p:cNvSpPr>
          <p:nvPr/>
        </p:nvSpPr>
        <p:spPr bwMode="auto">
          <a:xfrm>
            <a:off x="2843659" y="658137"/>
            <a:ext cx="6192837"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fontAlgn="auto">
              <a:lnSpc>
                <a:spcPts val="2600"/>
              </a:lnSpc>
              <a:spcBef>
                <a:spcPts val="0"/>
              </a:spcBef>
              <a:spcAft>
                <a:spcPts val="0"/>
              </a:spcAft>
              <a:defRPr/>
            </a:pPr>
            <a:endParaRPr lang="en-US" altLang="zh-CN" sz="4000" b="1" dirty="0">
              <a:solidFill>
                <a:schemeClr val="accent5"/>
              </a:solidFill>
              <a:latin typeface="微软雅黑" pitchFamily="34" charset="-122"/>
              <a:ea typeface="微软雅黑" pitchFamily="34" charset="-122"/>
              <a:cs typeface="Microsoft Sans Serif" pitchFamily="34" charset="0"/>
            </a:endParaRPr>
          </a:p>
          <a:p>
            <a:pPr algn="just" eaLnBrk="1" hangingPunct="1">
              <a:lnSpc>
                <a:spcPts val="2600"/>
              </a:lnSpc>
            </a:pPr>
            <a:r>
              <a:rPr lang="en-US" altLang="zh-CN" sz="4000" b="1" dirty="0">
                <a:latin typeface="微软雅黑" pitchFamily="34" charset="-122"/>
                <a:ea typeface="微软雅黑" pitchFamily="34" charset="-122"/>
              </a:rPr>
              <a:t>Text preprocessing</a:t>
            </a:r>
          </a:p>
          <a:p>
            <a:pPr algn="just" eaLnBrk="1" hangingPunct="1">
              <a:lnSpc>
                <a:spcPts val="2600"/>
              </a:lnSpc>
            </a:pPr>
            <a:endParaRPr lang="en-US" altLang="zh-CN" sz="4000" b="1" dirty="0">
              <a:latin typeface="微软雅黑" pitchFamily="34" charset="-122"/>
              <a:ea typeface="微软雅黑" pitchFamily="34" charset="-122"/>
            </a:endParaRPr>
          </a:p>
        </p:txBody>
      </p:sp>
      <p:sp>
        <p:nvSpPr>
          <p:cNvPr id="13" name="灯片编号占位符 1"/>
          <p:cNvSpPr txBox="1">
            <a:spLocks/>
          </p:cNvSpPr>
          <p:nvPr/>
        </p:nvSpPr>
        <p:spPr>
          <a:xfrm>
            <a:off x="4297052" y="6492875"/>
            <a:ext cx="658416"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defRPr/>
            </a:pPr>
            <a:fld id="{95668E6F-3C90-4C59-BD8C-A530AA7C53A0}" type="slidenum">
              <a:rPr lang="en-US" smtClean="0"/>
              <a:pPr algn="ctr">
                <a:defRPr/>
              </a:pPr>
              <a:t>9</a:t>
            </a:fld>
            <a:endParaRPr lang="en-US" dirty="0">
              <a:solidFill>
                <a:schemeClr val="bg1"/>
              </a:solidFill>
            </a:endParaRPr>
          </a:p>
        </p:txBody>
      </p:sp>
      <p:sp>
        <p:nvSpPr>
          <p:cNvPr id="3" name="矩形: 圆角 2">
            <a:extLst>
              <a:ext uri="{FF2B5EF4-FFF2-40B4-BE49-F238E27FC236}">
                <a16:creationId xmlns:a16="http://schemas.microsoft.com/office/drawing/2014/main" id="{22F00871-3DD8-4B92-B5F7-1C8087C48E63}"/>
              </a:ext>
            </a:extLst>
          </p:cNvPr>
          <p:cNvSpPr/>
          <p:nvPr/>
        </p:nvSpPr>
        <p:spPr>
          <a:xfrm>
            <a:off x="3275856" y="2060848"/>
            <a:ext cx="1080120" cy="1897452"/>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362FE76-BF29-4A52-A5B1-0A0AC2BF12EB}"/>
              </a:ext>
            </a:extLst>
          </p:cNvPr>
          <p:cNvPicPr>
            <a:picLocks noChangeAspect="1"/>
          </p:cNvPicPr>
          <p:nvPr/>
        </p:nvPicPr>
        <p:blipFill>
          <a:blip r:embed="rId4"/>
          <a:stretch>
            <a:fillRect/>
          </a:stretch>
        </p:blipFill>
        <p:spPr>
          <a:xfrm>
            <a:off x="179512" y="1980277"/>
            <a:ext cx="8784976" cy="2390527"/>
          </a:xfrm>
          <a:prstGeom prst="rect">
            <a:avLst/>
          </a:prstGeom>
        </p:spPr>
      </p:pic>
      <p:sp>
        <p:nvSpPr>
          <p:cNvPr id="5" name="矩形 4">
            <a:extLst>
              <a:ext uri="{FF2B5EF4-FFF2-40B4-BE49-F238E27FC236}">
                <a16:creationId xmlns:a16="http://schemas.microsoft.com/office/drawing/2014/main" id="{53FEA4E0-E5EC-46BC-9FAE-1B3E56933311}"/>
              </a:ext>
            </a:extLst>
          </p:cNvPr>
          <p:cNvSpPr/>
          <p:nvPr/>
        </p:nvSpPr>
        <p:spPr>
          <a:xfrm>
            <a:off x="179512" y="4717445"/>
            <a:ext cx="8784976" cy="1384995"/>
          </a:xfrm>
          <a:prstGeom prst="rect">
            <a:avLst/>
          </a:prstGeom>
        </p:spPr>
        <p:txBody>
          <a:bodyPr wrap="square">
            <a:spAutoFit/>
          </a:bodyPr>
          <a:lstStyle/>
          <a:p>
            <a:r>
              <a:rPr lang="en-US" altLang="zh-CN" sz="2800" dirty="0" smtClean="0">
                <a:solidFill>
                  <a:srgbClr val="000000"/>
                </a:solidFill>
                <a:latin typeface="宋体" panose="02010600030101010101" pitchFamily="2" charset="-122"/>
                <a:cs typeface="Times New Roman" panose="02020603050405020304" pitchFamily="18" charset="0"/>
              </a:rPr>
              <a:t>1.</a:t>
            </a:r>
            <a:r>
              <a:rPr lang="zh-CN" altLang="zh-CN" sz="2800" dirty="0" smtClean="0">
                <a:solidFill>
                  <a:srgbClr val="000000"/>
                </a:solidFill>
                <a:latin typeface="宋体" panose="02010600030101010101" pitchFamily="2" charset="-122"/>
                <a:cs typeface="Times New Roman" panose="02020603050405020304" pitchFamily="18" charset="0"/>
              </a:rPr>
              <a:t>分词</a:t>
            </a:r>
            <a:r>
              <a:rPr lang="zh-CN" altLang="zh-CN" sz="2800" dirty="0">
                <a:solidFill>
                  <a:srgbClr val="000000"/>
                </a:solidFill>
                <a:latin typeface="宋体" panose="02010600030101010101" pitchFamily="2" charset="-122"/>
                <a:cs typeface="Times New Roman" panose="02020603050405020304" pitchFamily="18" charset="0"/>
              </a:rPr>
              <a:t>的过程是把原始的缺陷报告的文本字符串信息转换成一组单词集合。在这一过程中还过滤掉所有无意义的符号，如标点和</a:t>
            </a:r>
            <a:r>
              <a:rPr lang="zh-CN" altLang="zh-CN" sz="2800" dirty="0" smtClean="0">
                <a:solidFill>
                  <a:srgbClr val="000000"/>
                </a:solidFill>
                <a:latin typeface="宋体" panose="02010600030101010101" pitchFamily="2" charset="-122"/>
                <a:cs typeface="Times New Roman" panose="02020603050405020304" pitchFamily="18" charset="0"/>
              </a:rPr>
              <a:t>逗号</a:t>
            </a:r>
            <a:r>
              <a:rPr lang="zh-CN" altLang="en-US" sz="2800" dirty="0" smtClean="0">
                <a:solidFill>
                  <a:srgbClr val="000000"/>
                </a:solidFill>
                <a:latin typeface="宋体" panose="02010600030101010101" pitchFamily="2" charset="-122"/>
                <a:cs typeface="Times New Roman" panose="02020603050405020304" pitchFamily="18" charset="0"/>
              </a:rPr>
              <a:t>等。</a:t>
            </a:r>
            <a:endParaRPr lang="zh-CN" altLang="en-US" sz="2800" dirty="0">
              <a:latin typeface="宋体" panose="02010600030101010101" pitchFamily="2" charset="-122"/>
            </a:endParaRPr>
          </a:p>
        </p:txBody>
      </p:sp>
    </p:spTree>
    <p:extLst>
      <p:ext uri="{BB962C8B-B14F-4D97-AF65-F5344CB8AC3E}">
        <p14:creationId xmlns:p14="http://schemas.microsoft.com/office/powerpoint/2010/main" val="1035059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algn="just" fontAlgn="auto">
          <a:lnSpc>
            <a:spcPts val="2600"/>
          </a:lnSpc>
          <a:spcBef>
            <a:spcPts val="0"/>
          </a:spcBef>
          <a:spcAft>
            <a:spcPts val="0"/>
          </a:spcAft>
          <a:defRPr sz="4800" b="1" dirty="0">
            <a:solidFill>
              <a:schemeClr val="accent5"/>
            </a:solidFill>
            <a:latin typeface="微软雅黑" pitchFamily="34" charset="-122"/>
            <a:ea typeface="微软雅黑" pitchFamily="34" charset="-122"/>
            <a:cs typeface="Microsoft Sans Serif"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3359</TotalTime>
  <Words>1636</Words>
  <Application>Microsoft Office PowerPoint</Application>
  <PresentationFormat>全屏显示(4:3)</PresentationFormat>
  <Paragraphs>851</Paragraphs>
  <Slides>34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50" baseType="lpstr">
      <vt:lpstr>Microsoft Sans Serif</vt:lpstr>
      <vt:lpstr>宋体</vt:lpstr>
      <vt:lpstr>Cambria Math</vt:lpstr>
      <vt:lpstr>Times New Roman</vt:lpstr>
      <vt:lpstr>微软雅黑</vt:lpstr>
      <vt:lpstr>Symbol</vt:lpstr>
      <vt:lpstr>华文行楷</vt:lpstr>
      <vt:lpstr>Constantia</vt:lpstr>
      <vt:lpstr>Arial</vt:lpstr>
      <vt:lpstr>Verdana</vt:lpstr>
      <vt:lpstr>华文中宋</vt:lpstr>
      <vt:lpstr>Calibri</vt:lpstr>
      <vt:lpstr>Office 主题</vt:lpstr>
      <vt:lpstr>Visio</vt:lpstr>
      <vt:lpstr>Equation.DSMT4</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gsk</dc:creator>
  <cp:lastModifiedBy>Administrator</cp:lastModifiedBy>
  <cp:revision>473</cp:revision>
  <dcterms:modified xsi:type="dcterms:W3CDTF">2018-11-23T05:27:20Z</dcterms:modified>
</cp:coreProperties>
</file>