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316" r:id="rId3"/>
    <p:sldId id="564" r:id="rId5"/>
    <p:sldId id="342" r:id="rId6"/>
    <p:sldId id="591" r:id="rId7"/>
    <p:sldId id="469" r:id="rId8"/>
    <p:sldId id="470" r:id="rId9"/>
    <p:sldId id="542" r:id="rId10"/>
    <p:sldId id="477" r:id="rId11"/>
    <p:sldId id="480" r:id="rId12"/>
    <p:sldId id="602" r:id="rId13"/>
    <p:sldId id="593" r:id="rId14"/>
    <p:sldId id="604" r:id="rId15"/>
    <p:sldId id="606" r:id="rId16"/>
    <p:sldId id="605" r:id="rId17"/>
    <p:sldId id="620" r:id="rId18"/>
    <p:sldId id="598" r:id="rId19"/>
    <p:sldId id="609" r:id="rId20"/>
    <p:sldId id="600" r:id="rId21"/>
    <p:sldId id="610" r:id="rId22"/>
    <p:sldId id="511" r:id="rId23"/>
    <p:sldId id="513" r:id="rId24"/>
    <p:sldId id="514" r:id="rId25"/>
    <p:sldId id="515" r:id="rId26"/>
    <p:sldId id="516" r:id="rId27"/>
    <p:sldId id="519" r:id="rId28"/>
    <p:sldId id="269" r:id="rId2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969"/>
    <a:srgbClr val="E71717"/>
    <a:srgbClr val="D9958F"/>
    <a:srgbClr val="FFFFFF"/>
    <a:srgbClr val="F0BBA8"/>
    <a:srgbClr val="0000FF"/>
    <a:srgbClr val="E11D47"/>
    <a:srgbClr val="FF9595"/>
    <a:srgbClr val="6FA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5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Workbook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750" b="0" i="0" u="none" strike="noStrike" kern="1200" spc="0" baseline="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r>
              <a:rPr lang="en-US" altLang="zh-CN" sz="750">
                <a:latin typeface="Times New Roman" panose="02020603050405020304" charset="0"/>
                <a:ea typeface="宋体" panose="02010600030101010101" pitchFamily="2" charset="-122"/>
                <a:cs typeface="Times New Roman" panose="02020603050405020304" charset="0"/>
                <a:sym typeface="宋体" panose="02010600030101010101" pitchFamily="2" charset="-122"/>
              </a:rPr>
              <a:t>test set</a:t>
            </a:r>
            <a:endParaRPr lang="en-US" altLang="zh-CN" sz="750">
              <a:latin typeface="Times New Roman" panose="02020603050405020304" charset="0"/>
              <a:ea typeface="宋体" panose="02010600030101010101" pitchFamily="2" charset="-122"/>
              <a:cs typeface="Times New Roman" panose="02020603050405020304" charset="0"/>
              <a:sym typeface="宋体" panose="02010600030101010101" pitchFamily="2" charset="-122"/>
            </a:endParaRPr>
          </a:p>
        </c:rich>
      </c:tx>
      <c:layout>
        <c:manualLayout>
          <c:xMode val="edge"/>
          <c:yMode val="edge"/>
          <c:x val="0.488950276243094"/>
          <c:y val="0.946066504460665"/>
        </c:manualLayout>
      </c:layout>
      <c:overlay val="0"/>
      <c:spPr>
        <a:noFill/>
        <a:ln>
          <a:noFill/>
        </a:ln>
        <a:effectLst/>
      </c:spPr>
    </c:title>
    <c:autoTitleDeleted val="0"/>
    <c:plotArea>
      <c:layout>
        <c:manualLayout>
          <c:layoutTarget val="inner"/>
          <c:xMode val="edge"/>
          <c:yMode val="edge"/>
          <c:x val="0.137909052273693"/>
          <c:y val="0.048661800486618"/>
          <c:w val="0.84870378240544"/>
          <c:h val="0.720600162206002"/>
        </c:manualLayout>
      </c:layout>
      <c:barChart>
        <c:barDir val="col"/>
        <c:grouping val="clustered"/>
        <c:varyColors val="0"/>
        <c:ser>
          <c:idx val="0"/>
          <c:order val="0"/>
          <c:tx>
            <c:strRef>
              <c:f>Sheet1!$B$1</c:f>
              <c:strCache>
                <c:ptCount val="1"/>
                <c:pt idx="0">
                  <c:v>the traditional method</c:v>
                </c:pt>
              </c:strCache>
            </c:strRef>
          </c:tx>
          <c:spPr>
            <a:noFill/>
            <a:ln>
              <a:solidFill>
                <a:schemeClr val="tx1"/>
              </a:solidFill>
            </a:ln>
            <a:effectLst/>
          </c:spPr>
          <c:invertIfNegative val="0"/>
          <c:dLbls>
            <c:delete val="1"/>
          </c:dLbls>
          <c:cat>
            <c:strRef>
              <c:f>Sheet1!$A$2:$A$8</c:f>
              <c:strCache>
                <c:ptCount val="7"/>
                <c:pt idx="0">
                  <c:v>print_tokens</c:v>
                </c:pt>
                <c:pt idx="1">
                  <c:v>print_tokens2</c:v>
                </c:pt>
                <c:pt idx="2">
                  <c:v>replace</c:v>
                </c:pt>
                <c:pt idx="3">
                  <c:v>schedule</c:v>
                </c:pt>
                <c:pt idx="4">
                  <c:v>schedule2</c:v>
                </c:pt>
                <c:pt idx="5">
                  <c:v>tcas</c:v>
                </c:pt>
                <c:pt idx="6">
                  <c:v>totinfo</c:v>
                </c:pt>
              </c:strCache>
            </c:strRef>
          </c:cat>
          <c:val>
            <c:numRef>
              <c:f>Sheet1!$B$2:$B$8</c:f>
              <c:numCache>
                <c:formatCode>General</c:formatCode>
                <c:ptCount val="7"/>
                <c:pt idx="0">
                  <c:v>129</c:v>
                </c:pt>
                <c:pt idx="1">
                  <c:v>95</c:v>
                </c:pt>
                <c:pt idx="2">
                  <c:v>316</c:v>
                </c:pt>
                <c:pt idx="3">
                  <c:v>65</c:v>
                </c:pt>
                <c:pt idx="4">
                  <c:v>89</c:v>
                </c:pt>
                <c:pt idx="5">
                  <c:v>79</c:v>
                </c:pt>
                <c:pt idx="6">
                  <c:v>176</c:v>
                </c:pt>
              </c:numCache>
            </c:numRef>
          </c:val>
        </c:ser>
        <c:ser>
          <c:idx val="1"/>
          <c:order val="1"/>
          <c:tx>
            <c:strRef>
              <c:f>Sheet1!$C$1</c:f>
              <c:strCache>
                <c:ptCount val="1"/>
                <c:pt idx="0">
                  <c:v>our method</c:v>
                </c:pt>
              </c:strCache>
            </c:strRef>
          </c:tx>
          <c:spPr>
            <a:solidFill>
              <a:schemeClr val="tx1"/>
            </a:solidFill>
            <a:ln>
              <a:noFill/>
            </a:ln>
            <a:effectLst/>
          </c:spPr>
          <c:invertIfNegative val="0"/>
          <c:dLbls>
            <c:delete val="1"/>
          </c:dLbls>
          <c:cat>
            <c:strRef>
              <c:f>Sheet1!$A$2:$A$8</c:f>
              <c:strCache>
                <c:ptCount val="7"/>
                <c:pt idx="0">
                  <c:v>print_tokens</c:v>
                </c:pt>
                <c:pt idx="1">
                  <c:v>print_tokens2</c:v>
                </c:pt>
                <c:pt idx="2">
                  <c:v>replace</c:v>
                </c:pt>
                <c:pt idx="3">
                  <c:v>schedule</c:v>
                </c:pt>
                <c:pt idx="4">
                  <c:v>schedule2</c:v>
                </c:pt>
                <c:pt idx="5">
                  <c:v>tcas</c:v>
                </c:pt>
                <c:pt idx="6">
                  <c:v>totinfo</c:v>
                </c:pt>
              </c:strCache>
            </c:strRef>
          </c:cat>
          <c:val>
            <c:numRef>
              <c:f>Sheet1!$C$2:$C$8</c:f>
              <c:numCache>
                <c:formatCode>General</c:formatCode>
                <c:ptCount val="7"/>
                <c:pt idx="0">
                  <c:v>80</c:v>
                </c:pt>
                <c:pt idx="1">
                  <c:v>48</c:v>
                </c:pt>
                <c:pt idx="2">
                  <c:v>165</c:v>
                </c:pt>
                <c:pt idx="3">
                  <c:v>37</c:v>
                </c:pt>
                <c:pt idx="4">
                  <c:v>44</c:v>
                </c:pt>
                <c:pt idx="5">
                  <c:v>25</c:v>
                </c:pt>
                <c:pt idx="6">
                  <c:v>101</c:v>
                </c:pt>
              </c:numCache>
            </c:numRef>
          </c:val>
        </c:ser>
        <c:dLbls>
          <c:showLegendKey val="0"/>
          <c:showVal val="0"/>
          <c:showCatName val="0"/>
          <c:showSerName val="0"/>
          <c:showPercent val="0"/>
          <c:showBubbleSize val="0"/>
        </c:dLbls>
        <c:gapWidth val="219"/>
        <c:overlap val="-27"/>
        <c:axId val="150167333"/>
        <c:axId val="573852963"/>
      </c:barChart>
      <c:catAx>
        <c:axId val="150167333"/>
        <c:scaling>
          <c:orientation val="minMax"/>
        </c:scaling>
        <c:delete val="0"/>
        <c:axPos val="b"/>
        <c:majorTickMark val="in"/>
        <c:minorTickMark val="none"/>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573852963"/>
        <c:crosses val="autoZero"/>
        <c:auto val="1"/>
        <c:lblAlgn val="ctr"/>
        <c:lblOffset val="100"/>
        <c:noMultiLvlLbl val="0"/>
      </c:catAx>
      <c:valAx>
        <c:axId val="573852963"/>
        <c:scaling>
          <c:orientation val="minMax"/>
        </c:scaling>
        <c:delete val="0"/>
        <c:axPos val="l"/>
        <c:majorGridlines>
          <c:spPr>
            <a:ln w="9525" cap="flat" cmpd="sng" algn="ctr">
              <a:noFill/>
              <a:round/>
            </a:ln>
            <a:effectLst/>
          </c:spPr>
        </c:majorGridlines>
        <c:title>
          <c:tx>
            <c:rich>
              <a:bodyPr rot="-5400000" spcFirstLastPara="0" vertOverflow="ellipsis" vert="horz" wrap="square" anchor="ctr" anchorCtr="1"/>
              <a:lstStyle/>
              <a:p>
                <a:pPr defTabSz="914400">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rPr>
                  <a:t>number of variables monitored</a:t>
                </a:r>
                <a:endPar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endParaRPr>
              </a:p>
            </c:rich>
          </c:tx>
          <c:layout>
            <c:manualLayout>
              <c:xMode val="edge"/>
              <c:yMode val="edge"/>
              <c:x val="0.00637484062898428"/>
              <c:y val="0.202554744525548"/>
            </c:manualLayout>
          </c:layout>
          <c:overlay val="0"/>
          <c:spPr>
            <a:noFill/>
            <a:ln>
              <a:noFill/>
            </a:ln>
            <a:effectLst/>
          </c:spPr>
        </c:title>
        <c:numFmt formatCode="General" sourceLinked="1"/>
        <c:majorTickMark val="in"/>
        <c:minorTickMark val="none"/>
        <c:tickLblPos val="nextTo"/>
        <c:spPr>
          <a:noFill/>
          <a:ln>
            <a:solidFill>
              <a:schemeClr val="tx1"/>
            </a:solidFill>
          </a:ln>
          <a:effectLst/>
        </c:spPr>
        <c:txPr>
          <a:bodyPr rot="-6000000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150167333"/>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1"/>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ayout>
        <c:manualLayout>
          <c:xMode val="edge"/>
          <c:yMode val="edge"/>
          <c:x val="0.685507862303442"/>
          <c:y val="0.024330900243309"/>
          <c:w val="0.308117297067573"/>
          <c:h val="0.0997566909975669"/>
        </c:manualLayout>
      </c:layout>
      <c:overlay val="0"/>
      <c:spPr>
        <a:noFill/>
        <a:ln>
          <a:noFill/>
        </a:ln>
        <a:effectLst/>
      </c:spPr>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
    <c:plotVisOnly val="1"/>
    <c:dispBlanksAs val="gap"/>
    <c:showDLblsOverMax val="0"/>
  </c:chart>
  <c:spPr>
    <a:solidFill>
      <a:schemeClr val="bg1"/>
    </a:solidFill>
    <a:ln w="9525" cap="flat" cmpd="sng" algn="ctr">
      <a:noFill/>
      <a:round/>
    </a:ln>
    <a:effectLst/>
  </c:spPr>
  <c:txPr>
    <a:bodyPr/>
    <a:lstStyle/>
    <a:p>
      <a:pPr>
        <a:defRPr lang="zh-CN">
          <a:solidFill>
            <a:schemeClr val="tx1"/>
          </a:solidFill>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900" b="0" i="0" u="none" strike="noStrike" kern="1200" spc="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a:t>
            </a:r>
            <a:r>
              <a:rPr lang="en-US" altLang="zh-CN"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a</a:t>
            </a:r>
            <a:r>
              <a:rPr altLang="en-US"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a:t>
            </a:r>
            <a:r>
              <a:rPr lang="en-US" altLang="zh-CN" sz="90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rPr>
              <a:t>print_tokens</a:t>
            </a:r>
            <a:endParaRPr lang="en-US" altLang="zh-CN" sz="90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endParaRPr>
          </a:p>
        </c:rich>
      </c:tx>
      <c:layout>
        <c:manualLayout>
          <c:xMode val="edge"/>
          <c:yMode val="edge"/>
          <c:x val="0.320944881889764"/>
          <c:y val="0.918046132971506"/>
        </c:manualLayout>
      </c:layout>
      <c:overlay val="0"/>
      <c:spPr>
        <a:noFill/>
        <a:ln>
          <a:noFill/>
        </a:ln>
        <a:effectLst/>
      </c:spPr>
    </c:title>
    <c:autoTitleDeleted val="0"/>
    <c:plotArea>
      <c:layout>
        <c:manualLayout>
          <c:layoutTarget val="inner"/>
          <c:xMode val="edge"/>
          <c:yMode val="edge"/>
          <c:x val="0.181732283464567"/>
          <c:y val="0.0567164179104478"/>
          <c:w val="0.808818897637795"/>
          <c:h val="0.671641791044776"/>
        </c:manualLayout>
      </c:layout>
      <c:lineChart>
        <c:grouping val="standard"/>
        <c:varyColors val="0"/>
        <c:ser>
          <c:idx val="0"/>
          <c:order val="0"/>
          <c:tx>
            <c:strRef>
              <c:f>Sheet1!$B$1</c:f>
              <c:strCache>
                <c:ptCount val="1"/>
                <c:pt idx="0">
                  <c:v>the traditional method</c:v>
                </c:pt>
              </c:strCache>
            </c:strRef>
          </c:tx>
          <c:spPr>
            <a:ln w="12700" cap="rnd">
              <a:solidFill>
                <a:schemeClr val="tx1"/>
              </a:solidFill>
              <a:round/>
            </a:ln>
            <a:effectLst/>
          </c:spPr>
          <c:marker>
            <c:symbol val="triangle"/>
            <c:size val="2"/>
            <c:spPr>
              <a:solidFill>
                <a:schemeClr val="tx1"/>
              </a:solidFill>
              <a:ln w="9525">
                <a:solidFill>
                  <a:schemeClr val="tx1"/>
                </a:solidFill>
              </a:ln>
              <a:effectLst/>
            </c:spPr>
          </c:marker>
          <c:dLbls>
            <c:delete val="1"/>
          </c:dLbls>
          <c:cat>
            <c:numRef>
              <c:f>Sheet1!$A$2:$A$3</c:f>
              <c:numCache>
                <c:formatCode>General</c:formatCode>
                <c:ptCount val="2"/>
                <c:pt idx="0">
                  <c:v>1</c:v>
                </c:pt>
                <c:pt idx="1">
                  <c:v>2</c:v>
                </c:pt>
              </c:numCache>
            </c:numRef>
          </c:cat>
          <c:val>
            <c:numRef>
              <c:f>Sheet1!$B$2:$B$3</c:f>
              <c:numCache>
                <c:formatCode>General</c:formatCode>
                <c:ptCount val="2"/>
                <c:pt idx="0">
                  <c:v>39</c:v>
                </c:pt>
                <c:pt idx="1">
                  <c:v>19</c:v>
                </c:pt>
              </c:numCache>
            </c:numRef>
          </c:val>
          <c:smooth val="0"/>
        </c:ser>
        <c:ser>
          <c:idx val="1"/>
          <c:order val="1"/>
          <c:tx>
            <c:strRef>
              <c:f>Sheet1!$C$1</c:f>
              <c:strCache>
                <c:ptCount val="1"/>
                <c:pt idx="0">
                  <c:v>our method</c:v>
                </c:pt>
              </c:strCache>
            </c:strRef>
          </c:tx>
          <c:spPr>
            <a:ln w="12700" cap="rnd">
              <a:solidFill>
                <a:schemeClr val="tx1"/>
              </a:solidFill>
              <a:round/>
            </a:ln>
            <a:effectLst/>
          </c:spPr>
          <c:marker>
            <c:symbol val="square"/>
            <c:size val="2"/>
            <c:spPr>
              <a:solidFill>
                <a:schemeClr val="tx1"/>
              </a:solidFill>
              <a:ln w="9525">
                <a:solidFill>
                  <a:schemeClr val="tx1"/>
                </a:solidFill>
              </a:ln>
              <a:effectLst/>
            </c:spPr>
          </c:marker>
          <c:dLbls>
            <c:delete val="1"/>
          </c:dLbls>
          <c:cat>
            <c:numRef>
              <c:f>Sheet1!$A$2:$A$3</c:f>
              <c:numCache>
                <c:formatCode>General</c:formatCode>
                <c:ptCount val="2"/>
                <c:pt idx="0">
                  <c:v>1</c:v>
                </c:pt>
                <c:pt idx="1">
                  <c:v>2</c:v>
                </c:pt>
              </c:numCache>
            </c:numRef>
          </c:cat>
          <c:val>
            <c:numRef>
              <c:f>Sheet1!$C$2:$C$3</c:f>
              <c:numCache>
                <c:formatCode>General</c:formatCode>
                <c:ptCount val="2"/>
                <c:pt idx="0">
                  <c:v>25</c:v>
                </c:pt>
                <c:pt idx="1">
                  <c:v>13</c:v>
                </c:pt>
              </c:numCache>
            </c:numRef>
          </c:val>
          <c:smooth val="0"/>
        </c:ser>
        <c:dLbls>
          <c:showLegendKey val="0"/>
          <c:showVal val="0"/>
          <c:showCatName val="0"/>
          <c:showSerName val="0"/>
          <c:showPercent val="0"/>
          <c:showBubbleSize val="0"/>
        </c:dLbls>
        <c:marker val="1"/>
        <c:smooth val="0"/>
        <c:axId val="799111308"/>
        <c:axId val="58910534"/>
      </c:lineChart>
      <c:catAx>
        <c:axId val="799111308"/>
        <c:scaling>
          <c:orientation val="minMax"/>
        </c:scaling>
        <c:delete val="0"/>
        <c:axPos val="b"/>
        <c:title>
          <c:tx>
            <c:rich>
              <a:bodyPr rot="0" spcFirstLastPara="0" vertOverflow="ellipsis" vert="horz" wrap="square" anchor="ctr" anchorCtr="1"/>
              <a:lstStyle/>
              <a:p>
                <a:pPr defTabSz="914400">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rPr>
                  <a:t>error version</a:t>
                </a:r>
                <a:endPar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endParaRPr>
              </a:p>
            </c:rich>
          </c:tx>
          <c:layout>
            <c:manualLayout>
              <c:xMode val="edge"/>
              <c:yMode val="edge"/>
              <c:x val="0.474110236220472"/>
              <c:y val="0.810149253731343"/>
            </c:manualLayout>
          </c:layout>
          <c:overlay val="0"/>
          <c:spPr>
            <a:noFill/>
            <a:ln>
              <a:noFill/>
            </a:ln>
            <a:effectLst/>
          </c:spPr>
        </c:title>
        <c:majorTickMark val="in"/>
        <c:minorTickMark val="none"/>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58910534"/>
        <c:crosses val="autoZero"/>
        <c:auto val="1"/>
        <c:lblAlgn val="ctr"/>
        <c:lblOffset val="100"/>
        <c:noMultiLvlLbl val="0"/>
      </c:catAx>
      <c:valAx>
        <c:axId val="58910534"/>
        <c:scaling>
          <c:orientation val="minMax"/>
          <c:max val="50"/>
          <c:min val="0"/>
        </c:scaling>
        <c:delete val="0"/>
        <c:axPos val="l"/>
        <c:majorGridlines>
          <c:spPr>
            <a:ln w="9525" cap="flat" cmpd="sng" algn="ctr">
              <a:noFill/>
              <a:round/>
            </a:ln>
            <a:effectLst/>
          </c:spPr>
        </c:majorGridlines>
        <c:title>
          <c:tx>
            <c:rich>
              <a:bodyPr rot="-5400000" spcFirstLastPara="0" vertOverflow="ellipsis" vert="horz" wrap="square" anchor="ctr" anchorCtr="1"/>
              <a:lstStyle/>
              <a:p>
                <a:pPr defTabSz="914400">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rPr>
                  <a:t>number of suspicious statements </a:t>
                </a:r>
                <a:r>
                  <a:rPr lang="en-US" altLang="zh-CN" sz="750">
                    <a:latin typeface="Times New Roman" panose="02020603050405020304" charset="0"/>
                    <a:ea typeface="宋体" panose="02010600030101010101" pitchFamily="2" charset="-122"/>
                    <a:cs typeface="Times New Roman" panose="02020603050405020304" charset="0"/>
                    <a:sym typeface="Times New Roman" panose="02020603050405020304" charset="0"/>
                  </a:rPr>
                  <a:t>checked</a:t>
                </a:r>
                <a:endParaRPr lang="en-US" altLang="zh-CN" sz="750">
                  <a:latin typeface="Times New Roman" panose="02020603050405020304" charset="0"/>
                  <a:ea typeface="宋体" panose="02010600030101010101" pitchFamily="2" charset="-122"/>
                  <a:cs typeface="Times New Roman" panose="02020603050405020304" charset="0"/>
                  <a:sym typeface="Times New Roman" panose="02020603050405020304" charset="0"/>
                </a:endParaRPr>
              </a:p>
            </c:rich>
          </c:tx>
          <c:layout>
            <c:manualLayout>
              <c:xMode val="edge"/>
              <c:yMode val="edge"/>
              <c:x val="0.0094488188976378"/>
              <c:y val="0.0382632293080054"/>
            </c:manualLayout>
          </c:layout>
          <c:overlay val="0"/>
          <c:spPr>
            <a:noFill/>
            <a:ln>
              <a:noFill/>
            </a:ln>
            <a:effectLst/>
          </c:spPr>
        </c:title>
        <c:numFmt formatCode="General" sourceLinked="1"/>
        <c:majorTickMark val="in"/>
        <c:minorTickMark val="none"/>
        <c:tickLblPos val="nextTo"/>
        <c:spPr>
          <a:noFill/>
          <a:ln>
            <a:solidFill>
              <a:schemeClr val="tx1"/>
            </a:solidFill>
          </a:ln>
          <a:effectLst/>
        </c:spPr>
        <c:txPr>
          <a:bodyPr rot="-6000000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799111308"/>
        <c:crosses val="autoZero"/>
        <c:crossBetween val="between"/>
        <c:majorUnit val="10"/>
      </c:valAx>
      <c:spPr>
        <a:noFill/>
        <a:ln>
          <a:noFill/>
        </a:ln>
        <a:effectLst/>
      </c:spPr>
    </c:plotArea>
    <c:legend>
      <c:legendPos val="b"/>
      <c:legendEntry>
        <c:idx val="0"/>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1"/>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ayout>
        <c:manualLayout>
          <c:xMode val="edge"/>
          <c:yMode val="edge"/>
          <c:x val="0.432125984251969"/>
          <c:y val="0.00814111261872456"/>
          <c:w val="0.558425196850394"/>
          <c:h val="0.137313432835821"/>
        </c:manualLayout>
      </c:layout>
      <c:overlay val="0"/>
      <c:spPr>
        <a:noFill/>
        <a:ln w="3175" cmpd="sng">
          <a:noFill/>
          <a:prstDash val="solid"/>
        </a:ln>
        <a:effectLst/>
      </c:spPr>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
    <c:plotVisOnly val="1"/>
    <c:dispBlanksAs val="gap"/>
    <c:showDLblsOverMax val="0"/>
  </c:chart>
  <c:spPr>
    <a:solidFill>
      <a:schemeClr val="bg1">
        <a:alpha val="85000"/>
      </a:schemeClr>
    </a:solidFill>
    <a:ln w="9525" cap="flat" cmpd="sng" algn="ctr">
      <a:noFill/>
      <a:round/>
    </a:ln>
    <a:effectLst/>
  </c:spPr>
  <c:txPr>
    <a:bodyPr/>
    <a:lstStyle/>
    <a:p>
      <a:pPr>
        <a:defRPr lang="zh-CN">
          <a:solidFill>
            <a:schemeClr val="tx1"/>
          </a:solidFill>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900" b="0" i="0" u="none" strike="noStrike" kern="1200" spc="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zh-CN"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a:t>
            </a:r>
            <a:r>
              <a:rPr lang="en-US" altLang="zh-CN"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b</a:t>
            </a:r>
            <a:r>
              <a:rPr altLang="zh-CN"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a:t>
            </a:r>
            <a:r>
              <a:rPr lang="en-US" altLang="zh-CN" sz="90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rPr>
              <a:t>print_tokens2</a:t>
            </a:r>
            <a:endParaRPr lang="en-US" altLang="zh-CN" sz="90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endParaRPr>
          </a:p>
        </c:rich>
      </c:tx>
      <c:layout>
        <c:manualLayout>
          <c:xMode val="edge"/>
          <c:yMode val="edge"/>
          <c:x val="0.296850393700787"/>
          <c:y val="0.918046132971506"/>
        </c:manualLayout>
      </c:layout>
      <c:overlay val="0"/>
      <c:spPr>
        <a:noFill/>
        <a:ln>
          <a:noFill/>
        </a:ln>
        <a:effectLst/>
      </c:spPr>
    </c:title>
    <c:autoTitleDeleted val="0"/>
    <c:plotArea>
      <c:layout>
        <c:manualLayout>
          <c:layoutTarget val="inner"/>
          <c:xMode val="edge"/>
          <c:yMode val="edge"/>
          <c:x val="0.186141732283465"/>
          <c:y val="0.0748982360922659"/>
          <c:w val="0.804409448818898"/>
          <c:h val="0.653459972862958"/>
        </c:manualLayout>
      </c:layout>
      <c:lineChart>
        <c:grouping val="standard"/>
        <c:varyColors val="0"/>
        <c:ser>
          <c:idx val="0"/>
          <c:order val="0"/>
          <c:tx>
            <c:strRef>
              <c:f>Sheet1!$B$1</c:f>
              <c:strCache>
                <c:ptCount val="1"/>
                <c:pt idx="0">
                  <c:v>the traditional method</c:v>
                </c:pt>
              </c:strCache>
            </c:strRef>
          </c:tx>
          <c:spPr>
            <a:ln w="12700" cap="rnd">
              <a:solidFill>
                <a:schemeClr val="tx1"/>
              </a:solidFill>
              <a:round/>
            </a:ln>
            <a:effectLst/>
          </c:spPr>
          <c:marker>
            <c:symbol val="triangle"/>
            <c:size val="2"/>
            <c:spPr>
              <a:solidFill>
                <a:schemeClr val="tx1"/>
              </a:solidFill>
              <a:ln w="9525">
                <a:solidFill>
                  <a:schemeClr val="tx1"/>
                </a:solidFill>
              </a:ln>
              <a:effectLst/>
            </c:spPr>
          </c:marker>
          <c:dLbls>
            <c:delete val="1"/>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35</c:v>
                </c:pt>
                <c:pt idx="1">
                  <c:v>11</c:v>
                </c:pt>
                <c:pt idx="2">
                  <c:v>18</c:v>
                </c:pt>
                <c:pt idx="3">
                  <c:v>43</c:v>
                </c:pt>
                <c:pt idx="4">
                  <c:v>7</c:v>
                </c:pt>
              </c:numCache>
            </c:numRef>
          </c:val>
          <c:smooth val="0"/>
        </c:ser>
        <c:ser>
          <c:idx val="1"/>
          <c:order val="1"/>
          <c:tx>
            <c:strRef>
              <c:f>Sheet1!$C$1</c:f>
              <c:strCache>
                <c:ptCount val="1"/>
                <c:pt idx="0">
                  <c:v>our method</c:v>
                </c:pt>
              </c:strCache>
            </c:strRef>
          </c:tx>
          <c:spPr>
            <a:ln w="12700" cap="rnd">
              <a:solidFill>
                <a:schemeClr val="tx1"/>
              </a:solidFill>
              <a:round/>
            </a:ln>
            <a:effectLst/>
          </c:spPr>
          <c:marker>
            <c:symbol val="square"/>
            <c:size val="2"/>
            <c:spPr>
              <a:solidFill>
                <a:schemeClr val="tx1"/>
              </a:solidFill>
              <a:ln w="9525">
                <a:solidFill>
                  <a:schemeClr val="tx1"/>
                </a:solidFill>
              </a:ln>
              <a:effectLst/>
            </c:spPr>
          </c:marker>
          <c:dLbls>
            <c:delete val="1"/>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0">
                  <c:v>22</c:v>
                </c:pt>
                <c:pt idx="1">
                  <c:v>7</c:v>
                </c:pt>
                <c:pt idx="2">
                  <c:v>8</c:v>
                </c:pt>
                <c:pt idx="3">
                  <c:v>30</c:v>
                </c:pt>
                <c:pt idx="4">
                  <c:v>2</c:v>
                </c:pt>
              </c:numCache>
            </c:numRef>
          </c:val>
          <c:smooth val="0"/>
        </c:ser>
        <c:dLbls>
          <c:showLegendKey val="0"/>
          <c:showVal val="0"/>
          <c:showCatName val="0"/>
          <c:showSerName val="0"/>
          <c:showPercent val="0"/>
          <c:showBubbleSize val="0"/>
        </c:dLbls>
        <c:marker val="1"/>
        <c:smooth val="0"/>
        <c:axId val="799111308"/>
        <c:axId val="58910534"/>
      </c:lineChart>
      <c:catAx>
        <c:axId val="799111308"/>
        <c:scaling>
          <c:orientation val="minMax"/>
        </c:scaling>
        <c:delete val="0"/>
        <c:axPos val="b"/>
        <c:title>
          <c:tx>
            <c:rich>
              <a:bodyPr rot="0" spcFirstLastPara="0" vertOverflow="ellipsis" vert="horz" wrap="square" anchor="ctr" anchorCtr="1"/>
              <a:lstStyle/>
              <a:p>
                <a:pPr defTabSz="914400">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rPr>
                  <a:t>error version</a:t>
                </a:r>
                <a:endPar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endParaRPr>
              </a:p>
            </c:rich>
          </c:tx>
          <c:layout>
            <c:manualLayout>
              <c:xMode val="edge"/>
              <c:yMode val="edge"/>
              <c:x val="0.470330708661418"/>
              <c:y val="0.822903663500678"/>
            </c:manualLayout>
          </c:layout>
          <c:overlay val="0"/>
          <c:spPr>
            <a:noFill/>
            <a:ln>
              <a:noFill/>
            </a:ln>
            <a:effectLst/>
          </c:spPr>
        </c:title>
        <c:majorTickMark val="in"/>
        <c:minorTickMark val="none"/>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58910534"/>
        <c:crosses val="autoZero"/>
        <c:auto val="1"/>
        <c:lblAlgn val="ctr"/>
        <c:lblOffset val="100"/>
        <c:noMultiLvlLbl val="0"/>
      </c:catAx>
      <c:valAx>
        <c:axId val="58910534"/>
        <c:scaling>
          <c:orientation val="minMax"/>
          <c:max val="50"/>
          <c:min val="0"/>
        </c:scaling>
        <c:delete val="0"/>
        <c:axPos val="l"/>
        <c:majorGridlines>
          <c:spPr>
            <a:ln w="9525" cap="flat" cmpd="sng" algn="ctr">
              <a:noFill/>
              <a:round/>
            </a:ln>
            <a:effectLst/>
          </c:spPr>
        </c:majorGridlines>
        <c:title>
          <c:tx>
            <c:rich>
              <a:bodyPr rot="-5400000" spcFirstLastPara="0" vertOverflow="ellipsis" vert="horz" wrap="square" anchor="ctr" anchorCtr="1"/>
              <a:lstStyle/>
              <a:p>
                <a:pPr defTabSz="914400">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rPr>
                  <a:t>number of suspicious statements checked</a:t>
                </a:r>
                <a:endPar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endParaRPr>
              </a:p>
            </c:rich>
          </c:tx>
          <c:layout>
            <c:manualLayout>
              <c:xMode val="edge"/>
              <c:yMode val="edge"/>
              <c:x val="0.0094488188976378"/>
              <c:y val="0.0548168249660783"/>
            </c:manualLayout>
          </c:layout>
          <c:overlay val="0"/>
          <c:spPr>
            <a:noFill/>
            <a:ln>
              <a:noFill/>
            </a:ln>
            <a:effectLst/>
          </c:spPr>
        </c:title>
        <c:numFmt formatCode="General" sourceLinked="1"/>
        <c:majorTickMark val="in"/>
        <c:minorTickMark val="none"/>
        <c:tickLblPos val="nextTo"/>
        <c:spPr>
          <a:noFill/>
          <a:ln>
            <a:solidFill>
              <a:schemeClr val="tx1"/>
            </a:solidFill>
          </a:ln>
          <a:effectLst/>
        </c:spPr>
        <c:txPr>
          <a:bodyPr rot="-6000000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799111308"/>
        <c:crosses val="autoZero"/>
        <c:crossBetween val="between"/>
        <c:majorUnit val="10"/>
      </c:valAx>
      <c:spPr>
        <a:noFill/>
        <a:ln>
          <a:noFill/>
        </a:ln>
        <a:effectLst/>
      </c:spPr>
    </c:plotArea>
    <c:legend>
      <c:legendPos val="b"/>
      <c:legendEntry>
        <c:idx val="0"/>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1"/>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ayout>
        <c:manualLayout>
          <c:xMode val="edge"/>
          <c:yMode val="edge"/>
          <c:x val="0.432755905511811"/>
          <c:y val="0.00814111261872456"/>
          <c:w val="0.557795275590551"/>
          <c:h val="0.137313432835821"/>
        </c:manualLayout>
      </c:layout>
      <c:overlay val="0"/>
      <c:spPr>
        <a:noFill/>
        <a:ln w="3175">
          <a:noFill/>
        </a:ln>
        <a:effectLst/>
      </c:spPr>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
    <c:plotVisOnly val="1"/>
    <c:dispBlanksAs val="gap"/>
    <c:showDLblsOverMax val="0"/>
  </c:chart>
  <c:spPr>
    <a:solidFill>
      <a:schemeClr val="bg1">
        <a:alpha val="85000"/>
      </a:schemeClr>
    </a:solidFill>
    <a:ln w="9525" cap="flat" cmpd="sng" algn="ctr">
      <a:noFill/>
      <a:round/>
    </a:ln>
    <a:effectLst/>
  </c:spPr>
  <c:txPr>
    <a:bodyPr/>
    <a:lstStyle/>
    <a:p>
      <a:pPr>
        <a:defRPr lang="zh-CN">
          <a:solidFill>
            <a:schemeClr val="tx1"/>
          </a:solidFill>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900" b="0" i="0" u="none" strike="noStrike" kern="1200" spc="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a:t>
            </a:r>
            <a:r>
              <a:rPr lang="en-US" altLang="zh-CN"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c</a:t>
            </a:r>
            <a:r>
              <a:rPr altLang="en-US"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a:t>
            </a:r>
            <a:r>
              <a:rPr lang="en-US" altLang="zh-CN" sz="90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rPr>
              <a:t>replace</a:t>
            </a:r>
            <a:endParaRPr lang="en-US" altLang="zh-CN" sz="90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endParaRPr>
          </a:p>
        </c:rich>
      </c:tx>
      <c:layout>
        <c:manualLayout>
          <c:xMode val="edge"/>
          <c:yMode val="edge"/>
          <c:x val="0.381732283464567"/>
          <c:y val="0.918046132971506"/>
        </c:manualLayout>
      </c:layout>
      <c:overlay val="0"/>
      <c:spPr>
        <a:noFill/>
        <a:ln>
          <a:noFill/>
        </a:ln>
        <a:effectLst/>
      </c:spPr>
    </c:title>
    <c:autoTitleDeleted val="0"/>
    <c:plotArea>
      <c:layout>
        <c:manualLayout>
          <c:layoutTarget val="inner"/>
          <c:xMode val="edge"/>
          <c:yMode val="edge"/>
          <c:x val="0.181732283464567"/>
          <c:y val="0.0654002713704206"/>
          <c:w val="0.808818897637795"/>
          <c:h val="0.660244233378562"/>
        </c:manualLayout>
      </c:layout>
      <c:lineChart>
        <c:grouping val="standard"/>
        <c:varyColors val="0"/>
        <c:ser>
          <c:idx val="0"/>
          <c:order val="0"/>
          <c:tx>
            <c:strRef>
              <c:f>Sheet1!$B$1</c:f>
              <c:strCache>
                <c:ptCount val="1"/>
                <c:pt idx="0">
                  <c:v>the traditional method</c:v>
                </c:pt>
              </c:strCache>
            </c:strRef>
          </c:tx>
          <c:spPr>
            <a:ln w="12700" cap="rnd">
              <a:solidFill>
                <a:schemeClr val="tx1"/>
              </a:solidFill>
              <a:round/>
            </a:ln>
            <a:effectLst/>
          </c:spPr>
          <c:marker>
            <c:symbol val="triangle"/>
            <c:size val="2"/>
            <c:spPr>
              <a:solidFill>
                <a:schemeClr val="tx1"/>
              </a:solidFill>
              <a:ln w="9525">
                <a:solidFill>
                  <a:schemeClr val="tx1"/>
                </a:solidFill>
              </a:ln>
              <a:effectLst/>
            </c:spPr>
          </c:marker>
          <c:dLbls>
            <c:delete val="1"/>
          </c:dLbls>
          <c:cat>
            <c:numRef>
              <c:f>Sheet1!$A$2:$A$17</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cat>
          <c:val>
            <c:numRef>
              <c:f>Sheet1!$B$2:$B$17</c:f>
              <c:numCache>
                <c:formatCode>General</c:formatCode>
                <c:ptCount val="16"/>
                <c:pt idx="0">
                  <c:v>66</c:v>
                </c:pt>
                <c:pt idx="1">
                  <c:v>109</c:v>
                </c:pt>
                <c:pt idx="2">
                  <c:v>112</c:v>
                </c:pt>
                <c:pt idx="3">
                  <c:v>72</c:v>
                </c:pt>
                <c:pt idx="4">
                  <c:v>38</c:v>
                </c:pt>
                <c:pt idx="5">
                  <c:v>42</c:v>
                </c:pt>
                <c:pt idx="6">
                  <c:v>45</c:v>
                </c:pt>
                <c:pt idx="7">
                  <c:v>42</c:v>
                </c:pt>
                <c:pt idx="8">
                  <c:v>114</c:v>
                </c:pt>
                <c:pt idx="9">
                  <c:v>49</c:v>
                </c:pt>
                <c:pt idx="10">
                  <c:v>60</c:v>
                </c:pt>
                <c:pt idx="11">
                  <c:v>37</c:v>
                </c:pt>
                <c:pt idx="12">
                  <c:v>115</c:v>
                </c:pt>
                <c:pt idx="13">
                  <c:v>11</c:v>
                </c:pt>
                <c:pt idx="14">
                  <c:v>43</c:v>
                </c:pt>
                <c:pt idx="15">
                  <c:v>37</c:v>
                </c:pt>
              </c:numCache>
            </c:numRef>
          </c:val>
          <c:smooth val="0"/>
        </c:ser>
        <c:ser>
          <c:idx val="1"/>
          <c:order val="1"/>
          <c:tx>
            <c:strRef>
              <c:f>Sheet1!$C$1</c:f>
              <c:strCache>
                <c:ptCount val="1"/>
                <c:pt idx="0">
                  <c:v>our method</c:v>
                </c:pt>
              </c:strCache>
            </c:strRef>
          </c:tx>
          <c:spPr>
            <a:ln w="12700" cap="rnd">
              <a:solidFill>
                <a:schemeClr val="tx1"/>
              </a:solidFill>
              <a:round/>
            </a:ln>
            <a:effectLst/>
          </c:spPr>
          <c:marker>
            <c:symbol val="square"/>
            <c:size val="2"/>
            <c:spPr>
              <a:solidFill>
                <a:schemeClr val="tx1"/>
              </a:solidFill>
              <a:ln w="9525">
                <a:solidFill>
                  <a:schemeClr val="tx1"/>
                </a:solidFill>
              </a:ln>
              <a:effectLst/>
            </c:spPr>
          </c:marker>
          <c:dLbls>
            <c:delete val="1"/>
          </c:dLbls>
          <c:cat>
            <c:numRef>
              <c:f>Sheet1!$A$2:$A$17</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cat>
          <c:val>
            <c:numRef>
              <c:f>Sheet1!$C$2:$C$17</c:f>
              <c:numCache>
                <c:formatCode>General</c:formatCode>
                <c:ptCount val="16"/>
                <c:pt idx="0">
                  <c:v>59</c:v>
                </c:pt>
                <c:pt idx="1">
                  <c:v>65</c:v>
                </c:pt>
                <c:pt idx="2">
                  <c:v>68</c:v>
                </c:pt>
                <c:pt idx="3">
                  <c:v>55</c:v>
                </c:pt>
                <c:pt idx="4">
                  <c:v>25</c:v>
                </c:pt>
                <c:pt idx="5">
                  <c:v>35</c:v>
                </c:pt>
                <c:pt idx="6">
                  <c:v>37</c:v>
                </c:pt>
                <c:pt idx="7">
                  <c:v>36</c:v>
                </c:pt>
                <c:pt idx="8">
                  <c:v>70</c:v>
                </c:pt>
                <c:pt idx="9">
                  <c:v>35</c:v>
                </c:pt>
                <c:pt idx="10">
                  <c:v>44</c:v>
                </c:pt>
                <c:pt idx="11">
                  <c:v>21</c:v>
                </c:pt>
                <c:pt idx="12">
                  <c:v>89</c:v>
                </c:pt>
                <c:pt idx="13">
                  <c:v>2</c:v>
                </c:pt>
                <c:pt idx="14">
                  <c:v>32</c:v>
                </c:pt>
                <c:pt idx="15">
                  <c:v>21</c:v>
                </c:pt>
              </c:numCache>
            </c:numRef>
          </c:val>
          <c:smooth val="0"/>
        </c:ser>
        <c:dLbls>
          <c:showLegendKey val="0"/>
          <c:showVal val="0"/>
          <c:showCatName val="0"/>
          <c:showSerName val="0"/>
          <c:showPercent val="0"/>
          <c:showBubbleSize val="0"/>
        </c:dLbls>
        <c:marker val="1"/>
        <c:smooth val="0"/>
        <c:axId val="799111308"/>
        <c:axId val="58910534"/>
      </c:lineChart>
      <c:catAx>
        <c:axId val="799111308"/>
        <c:scaling>
          <c:orientation val="minMax"/>
        </c:scaling>
        <c:delete val="0"/>
        <c:axPos val="b"/>
        <c:title>
          <c:tx>
            <c:rich>
              <a:bodyPr rot="0" spcFirstLastPara="0" vertOverflow="ellipsis" vert="horz" wrap="square" anchor="ctr" anchorCtr="1"/>
              <a:lstStyle/>
              <a:p>
                <a:pPr defTabSz="914400">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rPr>
                  <a:t>error version</a:t>
                </a:r>
                <a:endPar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endParaRPr>
              </a:p>
            </c:rich>
          </c:tx>
          <c:layout>
            <c:manualLayout>
              <c:xMode val="edge"/>
              <c:yMode val="edge"/>
              <c:x val="0.462456692913386"/>
              <c:y val="0.829145183175033"/>
            </c:manualLayout>
          </c:layout>
          <c:overlay val="0"/>
          <c:spPr>
            <a:noFill/>
            <a:ln>
              <a:noFill/>
            </a:ln>
            <a:effectLst/>
          </c:spPr>
        </c:title>
        <c:majorTickMark val="in"/>
        <c:minorTickMark val="none"/>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58910534"/>
        <c:crosses val="autoZero"/>
        <c:auto val="1"/>
        <c:lblAlgn val="ctr"/>
        <c:lblOffset val="100"/>
        <c:noMultiLvlLbl val="0"/>
      </c:catAx>
      <c:valAx>
        <c:axId val="58910534"/>
        <c:scaling>
          <c:orientation val="minMax"/>
          <c:max val="140"/>
          <c:min val="0"/>
        </c:scaling>
        <c:delete val="0"/>
        <c:axPos val="l"/>
        <c:majorGridlines>
          <c:spPr>
            <a:ln w="9525" cap="flat" cmpd="sng" algn="ctr">
              <a:noFill/>
              <a:round/>
            </a:ln>
            <a:effectLst/>
          </c:spPr>
        </c:majorGridlines>
        <c:title>
          <c:tx>
            <c:rich>
              <a:bodyPr rot="-5400000" spcFirstLastPara="0" vertOverflow="ellipsis" vert="horz" wrap="square" anchor="ctr" anchorCtr="1"/>
              <a:lstStyle/>
              <a:p>
                <a:pPr defTabSz="914400">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rPr>
                  <a:t>number of suspicious statements checked</a:t>
                </a:r>
                <a:endPar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endParaRPr>
              </a:p>
            </c:rich>
          </c:tx>
          <c:layout>
            <c:manualLayout>
              <c:xMode val="edge"/>
              <c:yMode val="edge"/>
              <c:x val="0.0094488188976378"/>
              <c:y val="0.0466757123473536"/>
            </c:manualLayout>
          </c:layout>
          <c:overlay val="0"/>
          <c:spPr>
            <a:noFill/>
            <a:ln>
              <a:noFill/>
            </a:ln>
            <a:effectLst/>
          </c:spPr>
        </c:title>
        <c:numFmt formatCode="General" sourceLinked="1"/>
        <c:majorTickMark val="in"/>
        <c:minorTickMark val="none"/>
        <c:tickLblPos val="nextTo"/>
        <c:spPr>
          <a:noFill/>
          <a:ln>
            <a:solidFill>
              <a:schemeClr val="tx1"/>
            </a:solidFill>
          </a:ln>
          <a:effectLst/>
        </c:spPr>
        <c:txPr>
          <a:bodyPr rot="-6000000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799111308"/>
        <c:crosses val="autoZero"/>
        <c:crossBetween val="between"/>
        <c:majorUnit val="20"/>
      </c:valAx>
      <c:spPr>
        <a:noFill/>
        <a:ln>
          <a:noFill/>
        </a:ln>
        <a:effectLst/>
      </c:spPr>
    </c:plotArea>
    <c:legend>
      <c:legendPos val="b"/>
      <c:legendEntry>
        <c:idx val="0"/>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1"/>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ayout>
        <c:manualLayout>
          <c:xMode val="edge"/>
          <c:yMode val="edge"/>
          <c:x val="0.432125984251969"/>
          <c:y val="0.00814111261872456"/>
          <c:w val="0.558425196850394"/>
          <c:h val="0.137313432835821"/>
        </c:manualLayout>
      </c:layout>
      <c:overlay val="0"/>
      <c:spPr>
        <a:noFill/>
        <a:ln w="3175">
          <a:noFill/>
        </a:ln>
        <a:effectLst/>
      </c:spPr>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
    <c:plotVisOnly val="1"/>
    <c:dispBlanksAs val="gap"/>
    <c:showDLblsOverMax val="0"/>
  </c:chart>
  <c:spPr>
    <a:solidFill>
      <a:schemeClr val="bg1">
        <a:alpha val="85000"/>
      </a:schemeClr>
    </a:solidFill>
    <a:ln w="9525" cap="flat" cmpd="sng" algn="ctr">
      <a:noFill/>
      <a:round/>
    </a:ln>
    <a:effectLst/>
  </c:spPr>
  <c:txPr>
    <a:bodyPr/>
    <a:lstStyle/>
    <a:p>
      <a:pPr>
        <a:defRPr lang="zh-CN">
          <a:solidFill>
            <a:schemeClr val="tx1"/>
          </a:solidFill>
        </a:defRPr>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900" b="0" i="0" u="none" strike="noStrike" kern="1200" spc="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a:t>
            </a:r>
            <a:r>
              <a:rPr lang="en-US" altLang="zh-CN"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d</a:t>
            </a:r>
            <a:r>
              <a:rPr altLang="en-US"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a:t>
            </a:r>
            <a:r>
              <a:rPr lang="en-US" altLang="zh-CN" sz="90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rPr>
              <a:t>schedule</a:t>
            </a:r>
            <a:endParaRPr lang="en-US" altLang="zh-CN" sz="90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endParaRPr>
          </a:p>
        </c:rich>
      </c:tx>
      <c:layout>
        <c:manualLayout>
          <c:xMode val="edge"/>
          <c:yMode val="edge"/>
          <c:x val="0.361732283464567"/>
          <c:y val="0.918046132971506"/>
        </c:manualLayout>
      </c:layout>
      <c:overlay val="0"/>
      <c:spPr>
        <a:noFill/>
        <a:ln>
          <a:noFill/>
        </a:ln>
        <a:effectLst/>
      </c:spPr>
    </c:title>
    <c:autoTitleDeleted val="0"/>
    <c:plotArea>
      <c:layout>
        <c:manualLayout>
          <c:layoutTarget val="inner"/>
          <c:xMode val="edge"/>
          <c:yMode val="edge"/>
          <c:x val="0.190551181102362"/>
          <c:y val="0.082225237449118"/>
          <c:w val="0.8"/>
          <c:h val="0.645590230664858"/>
        </c:manualLayout>
      </c:layout>
      <c:lineChart>
        <c:grouping val="standard"/>
        <c:varyColors val="0"/>
        <c:ser>
          <c:idx val="0"/>
          <c:order val="0"/>
          <c:tx>
            <c:strRef>
              <c:f>Sheet1!$B$1</c:f>
              <c:strCache>
                <c:ptCount val="1"/>
                <c:pt idx="0">
                  <c:v>the traditional method</c:v>
                </c:pt>
              </c:strCache>
            </c:strRef>
          </c:tx>
          <c:spPr>
            <a:ln w="12700" cap="rnd">
              <a:solidFill>
                <a:schemeClr val="tx1"/>
              </a:solidFill>
              <a:round/>
            </a:ln>
            <a:effectLst/>
          </c:spPr>
          <c:marker>
            <c:symbol val="triangle"/>
            <c:size val="2"/>
            <c:spPr>
              <a:solidFill>
                <a:schemeClr val="tx1"/>
              </a:solidFill>
              <a:ln w="9525">
                <a:solidFill>
                  <a:schemeClr val="tx1"/>
                </a:solidFill>
              </a:ln>
              <a:effectLst/>
            </c:spPr>
          </c:marker>
          <c:dLbls>
            <c:delete val="1"/>
          </c:dLbls>
          <c:cat>
            <c:numRef>
              <c:f>Sheet1!$A$2:$A$5</c:f>
              <c:numCache>
                <c:formatCode>General</c:formatCode>
                <c:ptCount val="4"/>
                <c:pt idx="0">
                  <c:v>1</c:v>
                </c:pt>
                <c:pt idx="1">
                  <c:v>2</c:v>
                </c:pt>
                <c:pt idx="2">
                  <c:v>3</c:v>
                </c:pt>
                <c:pt idx="3">
                  <c:v>4</c:v>
                </c:pt>
              </c:numCache>
            </c:numRef>
          </c:cat>
          <c:val>
            <c:numRef>
              <c:f>Sheet1!$B$2:$B$5</c:f>
              <c:numCache>
                <c:formatCode>General</c:formatCode>
                <c:ptCount val="4"/>
                <c:pt idx="0">
                  <c:v>8</c:v>
                </c:pt>
                <c:pt idx="1">
                  <c:v>9</c:v>
                </c:pt>
                <c:pt idx="2">
                  <c:v>16</c:v>
                </c:pt>
                <c:pt idx="3">
                  <c:v>3</c:v>
                </c:pt>
              </c:numCache>
            </c:numRef>
          </c:val>
          <c:smooth val="0"/>
        </c:ser>
        <c:ser>
          <c:idx val="1"/>
          <c:order val="1"/>
          <c:tx>
            <c:strRef>
              <c:f>Sheet1!$C$1</c:f>
              <c:strCache>
                <c:ptCount val="1"/>
                <c:pt idx="0">
                  <c:v>our method</c:v>
                </c:pt>
              </c:strCache>
            </c:strRef>
          </c:tx>
          <c:spPr>
            <a:ln w="12700" cap="rnd">
              <a:solidFill>
                <a:schemeClr val="tx1"/>
              </a:solidFill>
              <a:round/>
            </a:ln>
            <a:effectLst/>
          </c:spPr>
          <c:marker>
            <c:symbol val="square"/>
            <c:size val="2"/>
            <c:spPr>
              <a:solidFill>
                <a:schemeClr val="tx1"/>
              </a:solidFill>
              <a:ln w="9525">
                <a:solidFill>
                  <a:schemeClr val="tx1"/>
                </a:solidFill>
              </a:ln>
              <a:effectLst/>
            </c:spPr>
          </c:marker>
          <c:dLbls>
            <c:delete val="1"/>
          </c:dLbls>
          <c:cat>
            <c:numRef>
              <c:f>Sheet1!$A$2:$A$5</c:f>
              <c:numCache>
                <c:formatCode>General</c:formatCode>
                <c:ptCount val="4"/>
                <c:pt idx="0">
                  <c:v>1</c:v>
                </c:pt>
                <c:pt idx="1">
                  <c:v>2</c:v>
                </c:pt>
                <c:pt idx="2">
                  <c:v>3</c:v>
                </c:pt>
                <c:pt idx="3">
                  <c:v>4</c:v>
                </c:pt>
              </c:numCache>
            </c:numRef>
          </c:cat>
          <c:val>
            <c:numRef>
              <c:f>Sheet1!$C$2:$C$5</c:f>
              <c:numCache>
                <c:formatCode>General</c:formatCode>
                <c:ptCount val="4"/>
                <c:pt idx="0">
                  <c:v>8</c:v>
                </c:pt>
                <c:pt idx="1">
                  <c:v>8</c:v>
                </c:pt>
                <c:pt idx="2">
                  <c:v>12</c:v>
                </c:pt>
                <c:pt idx="3">
                  <c:v>3</c:v>
                </c:pt>
              </c:numCache>
            </c:numRef>
          </c:val>
          <c:smooth val="0"/>
        </c:ser>
        <c:dLbls>
          <c:showLegendKey val="0"/>
          <c:showVal val="0"/>
          <c:showCatName val="0"/>
          <c:showSerName val="0"/>
          <c:showPercent val="0"/>
          <c:showBubbleSize val="0"/>
        </c:dLbls>
        <c:marker val="1"/>
        <c:smooth val="0"/>
        <c:axId val="799111308"/>
        <c:axId val="58910534"/>
      </c:lineChart>
      <c:catAx>
        <c:axId val="799111308"/>
        <c:scaling>
          <c:orientation val="minMax"/>
        </c:scaling>
        <c:delete val="0"/>
        <c:axPos val="b"/>
        <c:title>
          <c:tx>
            <c:rich>
              <a:bodyPr rot="0" spcFirstLastPara="0" vertOverflow="ellipsis" vert="horz" wrap="square" anchor="ctr" anchorCtr="1"/>
              <a:lstStyle/>
              <a:p>
                <a:pPr defTabSz="914400">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rPr>
                  <a:t>error version</a:t>
                </a:r>
                <a:endPar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endParaRPr>
              </a:p>
            </c:rich>
          </c:tx>
          <c:layout>
            <c:manualLayout>
              <c:xMode val="edge"/>
              <c:yMode val="edge"/>
              <c:x val="0.467496062992127"/>
              <c:y val="0.816119402985075"/>
            </c:manualLayout>
          </c:layout>
          <c:overlay val="0"/>
          <c:spPr>
            <a:noFill/>
            <a:ln>
              <a:noFill/>
            </a:ln>
            <a:effectLst/>
          </c:spPr>
        </c:title>
        <c:majorTickMark val="in"/>
        <c:minorTickMark val="none"/>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58910534"/>
        <c:crosses val="autoZero"/>
        <c:auto val="1"/>
        <c:lblAlgn val="ctr"/>
        <c:lblOffset val="100"/>
        <c:noMultiLvlLbl val="0"/>
      </c:catAx>
      <c:valAx>
        <c:axId val="58910534"/>
        <c:scaling>
          <c:orientation val="minMax"/>
          <c:max val="20"/>
        </c:scaling>
        <c:delete val="0"/>
        <c:axPos val="l"/>
        <c:majorGridlines>
          <c:spPr>
            <a:ln w="9525" cap="flat" cmpd="sng" algn="ctr">
              <a:noFill/>
              <a:round/>
            </a:ln>
            <a:effectLst/>
          </c:spPr>
        </c:majorGridlines>
        <c:title>
          <c:tx>
            <c:rich>
              <a:bodyPr rot="-5400000" spcFirstLastPara="0" vertOverflow="ellipsis" vert="horz" wrap="square" anchor="ctr" anchorCtr="1"/>
              <a:lstStyle/>
              <a:p>
                <a:pPr defTabSz="914400">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rPr>
                  <a:t>number of suspicious statements checked</a:t>
                </a:r>
                <a:endPar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endParaRPr>
              </a:p>
            </c:rich>
          </c:tx>
          <c:layout>
            <c:manualLayout>
              <c:xMode val="edge"/>
              <c:yMode val="edge"/>
              <c:x val="0.0094488188976378"/>
              <c:y val="0.0351424694708269"/>
            </c:manualLayout>
          </c:layout>
          <c:overlay val="0"/>
          <c:spPr>
            <a:noFill/>
            <a:ln>
              <a:noFill/>
            </a:ln>
            <a:effectLst/>
          </c:spPr>
        </c:title>
        <c:numFmt formatCode="General" sourceLinked="1"/>
        <c:majorTickMark val="in"/>
        <c:minorTickMark val="none"/>
        <c:tickLblPos val="nextTo"/>
        <c:spPr>
          <a:noFill/>
          <a:ln>
            <a:solidFill>
              <a:schemeClr val="tx1"/>
            </a:solidFill>
          </a:ln>
          <a:effectLst/>
        </c:spPr>
        <c:txPr>
          <a:bodyPr rot="-6000000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799111308"/>
        <c:crosses val="autoZero"/>
        <c:crossBetween val="between"/>
        <c:majorUnit val="5"/>
      </c:valAx>
      <c:spPr>
        <a:noFill/>
        <a:ln>
          <a:noFill/>
        </a:ln>
        <a:effectLst/>
      </c:spPr>
    </c:plotArea>
    <c:legend>
      <c:legendPos val="b"/>
      <c:legendEntry>
        <c:idx val="0"/>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1"/>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ayout>
        <c:manualLayout>
          <c:xMode val="edge"/>
          <c:yMode val="edge"/>
          <c:x val="0.42992125984252"/>
          <c:y val="0.00814111261872456"/>
          <c:w val="0.560629921259843"/>
          <c:h val="0.137313432835821"/>
        </c:manualLayout>
      </c:layout>
      <c:overlay val="0"/>
      <c:spPr>
        <a:noFill/>
        <a:ln w="3175">
          <a:noFill/>
        </a:ln>
        <a:effectLst/>
      </c:spPr>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
    <c:plotVisOnly val="1"/>
    <c:dispBlanksAs val="gap"/>
    <c:showDLblsOverMax val="0"/>
  </c:chart>
  <c:spPr>
    <a:solidFill>
      <a:schemeClr val="bg1">
        <a:alpha val="85000"/>
      </a:schemeClr>
    </a:solidFill>
    <a:ln w="9525" cap="flat" cmpd="sng" algn="ctr">
      <a:noFill/>
      <a:round/>
    </a:ln>
    <a:effectLst/>
  </c:spPr>
  <c:txPr>
    <a:bodyPr/>
    <a:lstStyle/>
    <a:p>
      <a:pPr>
        <a:defRPr lang="zh-CN">
          <a:solidFill>
            <a:schemeClr val="tx1"/>
          </a:solidFill>
        </a:defRPr>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900" b="0" i="0" u="none" strike="noStrike" kern="1200" spc="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a:t>
            </a:r>
            <a:r>
              <a:rPr lang="en-US" altLang="zh-CN"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e</a:t>
            </a:r>
            <a:r>
              <a:rPr altLang="en-US"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a:t>
            </a:r>
            <a:r>
              <a:rPr lang="en-US" altLang="zh-CN" sz="90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rPr>
              <a:t>schedule2</a:t>
            </a:r>
            <a:endParaRPr lang="en-US" altLang="zh-CN" sz="90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endParaRPr>
          </a:p>
        </c:rich>
      </c:tx>
      <c:layout>
        <c:manualLayout>
          <c:xMode val="edge"/>
          <c:yMode val="edge"/>
          <c:x val="0.332283464566929"/>
          <c:y val="0.918046132971506"/>
        </c:manualLayout>
      </c:layout>
      <c:overlay val="0"/>
      <c:spPr>
        <a:noFill/>
        <a:ln>
          <a:noFill/>
        </a:ln>
        <a:effectLst/>
      </c:spPr>
    </c:title>
    <c:autoTitleDeleted val="0"/>
    <c:plotArea>
      <c:layout>
        <c:manualLayout>
          <c:layoutTarget val="inner"/>
          <c:xMode val="edge"/>
          <c:yMode val="edge"/>
          <c:x val="0.18488188976378"/>
          <c:y val="0.0811397557666214"/>
          <c:w val="0.805669291338583"/>
          <c:h val="0.648032564450475"/>
        </c:manualLayout>
      </c:layout>
      <c:lineChart>
        <c:grouping val="standard"/>
        <c:varyColors val="0"/>
        <c:ser>
          <c:idx val="0"/>
          <c:order val="0"/>
          <c:tx>
            <c:strRef>
              <c:f>Sheet1!$B$1</c:f>
              <c:strCache>
                <c:ptCount val="1"/>
                <c:pt idx="0">
                  <c:v>the traditional method</c:v>
                </c:pt>
              </c:strCache>
            </c:strRef>
          </c:tx>
          <c:spPr>
            <a:ln w="12700" cap="rnd">
              <a:solidFill>
                <a:schemeClr val="tx1"/>
              </a:solidFill>
              <a:round/>
            </a:ln>
            <a:effectLst/>
          </c:spPr>
          <c:marker>
            <c:symbol val="triangle"/>
            <c:size val="2"/>
            <c:spPr>
              <a:solidFill>
                <a:schemeClr val="tx1"/>
              </a:solidFill>
              <a:ln w="9525">
                <a:solidFill>
                  <a:schemeClr val="tx1"/>
                </a:solidFill>
              </a:ln>
              <a:effectLst/>
            </c:spPr>
          </c:marker>
          <c:dLbls>
            <c:delete val="1"/>
          </c:dLbls>
          <c:cat>
            <c:numRef>
              <c:f>Sheet1!$A$2:$A$3</c:f>
              <c:numCache>
                <c:formatCode>General</c:formatCode>
                <c:ptCount val="2"/>
                <c:pt idx="0">
                  <c:v>1</c:v>
                </c:pt>
                <c:pt idx="1">
                  <c:v>2</c:v>
                </c:pt>
              </c:numCache>
            </c:numRef>
          </c:cat>
          <c:val>
            <c:numRef>
              <c:f>Sheet1!$B$2:$B$3</c:f>
              <c:numCache>
                <c:formatCode>General</c:formatCode>
                <c:ptCount val="2"/>
                <c:pt idx="0">
                  <c:v>38</c:v>
                </c:pt>
                <c:pt idx="1">
                  <c:v>56</c:v>
                </c:pt>
              </c:numCache>
            </c:numRef>
          </c:val>
          <c:smooth val="0"/>
        </c:ser>
        <c:ser>
          <c:idx val="1"/>
          <c:order val="1"/>
          <c:tx>
            <c:strRef>
              <c:f>Sheet1!$C$1</c:f>
              <c:strCache>
                <c:ptCount val="1"/>
                <c:pt idx="0">
                  <c:v>our method</c:v>
                </c:pt>
              </c:strCache>
            </c:strRef>
          </c:tx>
          <c:spPr>
            <a:ln w="12700" cap="rnd">
              <a:solidFill>
                <a:schemeClr val="tx1"/>
              </a:solidFill>
              <a:round/>
            </a:ln>
            <a:effectLst/>
          </c:spPr>
          <c:marker>
            <c:symbol val="square"/>
            <c:size val="2"/>
            <c:spPr>
              <a:solidFill>
                <a:schemeClr val="tx1"/>
              </a:solidFill>
              <a:ln w="9525">
                <a:solidFill>
                  <a:schemeClr val="tx1"/>
                </a:solidFill>
              </a:ln>
              <a:effectLst/>
            </c:spPr>
          </c:marker>
          <c:dLbls>
            <c:delete val="1"/>
          </c:dLbls>
          <c:cat>
            <c:numRef>
              <c:f>Sheet1!$A$2:$A$3</c:f>
              <c:numCache>
                <c:formatCode>General</c:formatCode>
                <c:ptCount val="2"/>
                <c:pt idx="0">
                  <c:v>1</c:v>
                </c:pt>
                <c:pt idx="1">
                  <c:v>2</c:v>
                </c:pt>
              </c:numCache>
            </c:numRef>
          </c:cat>
          <c:val>
            <c:numRef>
              <c:f>Sheet1!$C$2:$C$3</c:f>
              <c:numCache>
                <c:formatCode>General</c:formatCode>
                <c:ptCount val="2"/>
                <c:pt idx="0">
                  <c:v>28</c:v>
                </c:pt>
                <c:pt idx="1">
                  <c:v>31</c:v>
                </c:pt>
              </c:numCache>
            </c:numRef>
          </c:val>
          <c:smooth val="0"/>
        </c:ser>
        <c:dLbls>
          <c:showLegendKey val="0"/>
          <c:showVal val="0"/>
          <c:showCatName val="0"/>
          <c:showSerName val="0"/>
          <c:showPercent val="0"/>
          <c:showBubbleSize val="0"/>
        </c:dLbls>
        <c:marker val="1"/>
        <c:smooth val="0"/>
        <c:axId val="799111308"/>
        <c:axId val="58910534"/>
      </c:lineChart>
      <c:catAx>
        <c:axId val="799111308"/>
        <c:scaling>
          <c:orientation val="minMax"/>
        </c:scaling>
        <c:delete val="0"/>
        <c:axPos val="b"/>
        <c:title>
          <c:tx>
            <c:rich>
              <a:bodyPr rot="0" spcFirstLastPara="0" vertOverflow="ellipsis" vert="horz" wrap="square" anchor="ctr" anchorCtr="1"/>
              <a:lstStyle/>
              <a:p>
                <a:pPr defTabSz="914400">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rPr>
                  <a:t>error version</a:t>
                </a:r>
                <a:endPar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endParaRPr>
              </a:p>
            </c:rich>
          </c:tx>
          <c:layout/>
          <c:overlay val="0"/>
          <c:spPr>
            <a:noFill/>
            <a:ln>
              <a:noFill/>
            </a:ln>
            <a:effectLst/>
          </c:spPr>
        </c:title>
        <c:majorTickMark val="in"/>
        <c:minorTickMark val="none"/>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58910534"/>
        <c:crosses val="autoZero"/>
        <c:auto val="1"/>
        <c:lblAlgn val="ctr"/>
        <c:lblOffset val="100"/>
        <c:noMultiLvlLbl val="0"/>
      </c:catAx>
      <c:valAx>
        <c:axId val="58910534"/>
        <c:scaling>
          <c:orientation val="minMax"/>
          <c:max val="75"/>
          <c:min val="0"/>
        </c:scaling>
        <c:delete val="0"/>
        <c:axPos val="l"/>
        <c:majorGridlines>
          <c:spPr>
            <a:ln w="9525" cap="flat" cmpd="sng" algn="ctr">
              <a:noFill/>
              <a:round/>
            </a:ln>
            <a:effectLst/>
          </c:spPr>
        </c:majorGridlines>
        <c:title>
          <c:tx>
            <c:rich>
              <a:bodyPr rot="-5400000" spcFirstLastPara="0" vertOverflow="ellipsis" vert="horz" wrap="square" anchor="ctr" anchorCtr="1"/>
              <a:lstStyle/>
              <a:p>
                <a:pPr defTabSz="914400">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rPr>
                  <a:t>number of suspicious statements checked</a:t>
                </a:r>
                <a:endPar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endParaRPr>
              </a:p>
            </c:rich>
          </c:tx>
          <c:layout>
            <c:manualLayout>
              <c:xMode val="edge"/>
              <c:yMode val="edge"/>
              <c:x val="0.0094488188976378"/>
              <c:y val="0.0455902306648575"/>
            </c:manualLayout>
          </c:layout>
          <c:overlay val="0"/>
          <c:spPr>
            <a:noFill/>
            <a:ln>
              <a:noFill/>
            </a:ln>
            <a:effectLst/>
          </c:spPr>
        </c:title>
        <c:numFmt formatCode="General" sourceLinked="1"/>
        <c:majorTickMark val="in"/>
        <c:minorTickMark val="none"/>
        <c:tickLblPos val="nextTo"/>
        <c:spPr>
          <a:noFill/>
          <a:ln>
            <a:solidFill>
              <a:schemeClr val="tx1"/>
            </a:solidFill>
          </a:ln>
          <a:effectLst/>
        </c:spPr>
        <c:txPr>
          <a:bodyPr rot="-6000000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799111308"/>
        <c:crosses val="autoZero"/>
        <c:crossBetween val="between"/>
        <c:majorUnit val="25"/>
      </c:valAx>
      <c:spPr>
        <a:noFill/>
        <a:ln>
          <a:noFill/>
        </a:ln>
        <a:effectLst/>
      </c:spPr>
    </c:plotArea>
    <c:legend>
      <c:legendPos val="b"/>
      <c:legendEntry>
        <c:idx val="0"/>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1"/>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ayout>
        <c:manualLayout>
          <c:xMode val="edge"/>
          <c:yMode val="edge"/>
          <c:x val="0.435275590551181"/>
          <c:y val="0.00814111261872456"/>
          <c:w val="0.555275590551181"/>
          <c:h val="0.137313432835821"/>
        </c:manualLayout>
      </c:layout>
      <c:overlay val="0"/>
      <c:spPr>
        <a:noFill/>
        <a:ln w="3175">
          <a:noFill/>
        </a:ln>
        <a:effectLst/>
      </c:spPr>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
    <c:plotVisOnly val="1"/>
    <c:dispBlanksAs val="gap"/>
    <c:showDLblsOverMax val="0"/>
  </c:chart>
  <c:spPr>
    <a:solidFill>
      <a:schemeClr val="bg1">
        <a:alpha val="85000"/>
      </a:schemeClr>
    </a:solidFill>
    <a:ln w="9525" cap="flat" cmpd="sng" algn="ctr">
      <a:noFill/>
      <a:round/>
    </a:ln>
    <a:effectLst/>
  </c:spPr>
  <c:txPr>
    <a:bodyPr/>
    <a:lstStyle/>
    <a:p>
      <a:pPr>
        <a:defRPr lang="zh-CN">
          <a:solidFill>
            <a:schemeClr val="tx1"/>
          </a:solidFill>
        </a:defRPr>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900" b="0" i="0" u="none" strike="noStrike" kern="1200" spc="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a:t>
            </a:r>
            <a:r>
              <a:rPr lang="en-US" altLang="zh-CN"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f</a:t>
            </a:r>
            <a:r>
              <a:rPr altLang="en-US"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a:t>
            </a:r>
            <a:r>
              <a:rPr lang="en-US" altLang="zh-CN" sz="90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rPr>
              <a:t>tcas</a:t>
            </a:r>
            <a:endParaRPr lang="en-US" altLang="zh-CN" sz="90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endParaRPr>
          </a:p>
        </c:rich>
      </c:tx>
      <c:layout>
        <c:manualLayout>
          <c:xMode val="edge"/>
          <c:yMode val="edge"/>
          <c:x val="0.421889763779528"/>
          <c:y val="0.918046132971506"/>
        </c:manualLayout>
      </c:layout>
      <c:overlay val="0"/>
      <c:spPr>
        <a:noFill/>
        <a:ln>
          <a:noFill/>
        </a:ln>
        <a:effectLst/>
      </c:spPr>
    </c:title>
    <c:autoTitleDeleted val="0"/>
    <c:plotArea>
      <c:layout>
        <c:manualLayout>
          <c:layoutTarget val="inner"/>
          <c:xMode val="edge"/>
          <c:yMode val="edge"/>
          <c:x val="0.190551181102362"/>
          <c:y val="0.0656716417910448"/>
          <c:w val="0.8"/>
          <c:h val="0.667571234735414"/>
        </c:manualLayout>
      </c:layout>
      <c:lineChart>
        <c:grouping val="standard"/>
        <c:varyColors val="0"/>
        <c:ser>
          <c:idx val="0"/>
          <c:order val="0"/>
          <c:tx>
            <c:strRef>
              <c:f>Sheet1!$B$1</c:f>
              <c:strCache>
                <c:ptCount val="1"/>
                <c:pt idx="0">
                  <c:v>the traditional method</c:v>
                </c:pt>
              </c:strCache>
            </c:strRef>
          </c:tx>
          <c:spPr>
            <a:ln w="12700" cap="rnd">
              <a:solidFill>
                <a:schemeClr val="tx1"/>
              </a:solidFill>
              <a:round/>
            </a:ln>
            <a:effectLst/>
          </c:spPr>
          <c:marker>
            <c:symbol val="triangle"/>
            <c:size val="2"/>
            <c:spPr>
              <a:solidFill>
                <a:schemeClr val="tx1"/>
              </a:solidFill>
              <a:ln w="9525">
                <a:solidFill>
                  <a:schemeClr val="tx1"/>
                </a:solidFill>
              </a:ln>
              <a:effectLst/>
            </c:spPr>
          </c:marker>
          <c:dLbls>
            <c:delete val="1"/>
          </c:dLbls>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20</c:v>
                </c:pt>
                <c:pt idx="1">
                  <c:v>44</c:v>
                </c:pt>
                <c:pt idx="2">
                  <c:v>17</c:v>
                </c:pt>
                <c:pt idx="3">
                  <c:v>44</c:v>
                </c:pt>
                <c:pt idx="4">
                  <c:v>24</c:v>
                </c:pt>
                <c:pt idx="5">
                  <c:v>44</c:v>
                </c:pt>
                <c:pt idx="6">
                  <c:v>25</c:v>
                </c:pt>
                <c:pt idx="7">
                  <c:v>26</c:v>
                </c:pt>
                <c:pt idx="8">
                  <c:v>25</c:v>
                </c:pt>
                <c:pt idx="9">
                  <c:v>25</c:v>
                </c:pt>
                <c:pt idx="10">
                  <c:v>23</c:v>
                </c:pt>
                <c:pt idx="11">
                  <c:v>12</c:v>
                </c:pt>
                <c:pt idx="12">
                  <c:v>44</c:v>
                </c:pt>
                <c:pt idx="13">
                  <c:v>44</c:v>
                </c:pt>
                <c:pt idx="14">
                  <c:v>17</c:v>
                </c:pt>
              </c:numCache>
            </c:numRef>
          </c:val>
          <c:smooth val="0"/>
        </c:ser>
        <c:ser>
          <c:idx val="1"/>
          <c:order val="1"/>
          <c:tx>
            <c:strRef>
              <c:f>Sheet1!$C$1</c:f>
              <c:strCache>
                <c:ptCount val="1"/>
                <c:pt idx="0">
                  <c:v>our method</c:v>
                </c:pt>
              </c:strCache>
            </c:strRef>
          </c:tx>
          <c:spPr>
            <a:ln w="12700" cap="rnd">
              <a:solidFill>
                <a:schemeClr val="tx1"/>
              </a:solidFill>
              <a:round/>
            </a:ln>
            <a:effectLst/>
          </c:spPr>
          <c:marker>
            <c:symbol val="square"/>
            <c:size val="2"/>
            <c:spPr>
              <a:solidFill>
                <a:schemeClr val="tx1"/>
              </a:solidFill>
              <a:ln w="9525">
                <a:solidFill>
                  <a:schemeClr val="tx1"/>
                </a:solidFill>
              </a:ln>
              <a:effectLst/>
            </c:spPr>
          </c:marker>
          <c:dLbls>
            <c:delete val="1"/>
          </c:dLbls>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Sheet1!$C$2:$C$16</c:f>
              <c:numCache>
                <c:formatCode>General</c:formatCode>
                <c:ptCount val="15"/>
                <c:pt idx="0">
                  <c:v>10</c:v>
                </c:pt>
                <c:pt idx="1">
                  <c:v>21</c:v>
                </c:pt>
                <c:pt idx="2">
                  <c:v>6</c:v>
                </c:pt>
                <c:pt idx="3">
                  <c:v>21</c:v>
                </c:pt>
                <c:pt idx="4">
                  <c:v>14</c:v>
                </c:pt>
                <c:pt idx="5">
                  <c:v>21</c:v>
                </c:pt>
                <c:pt idx="6">
                  <c:v>15</c:v>
                </c:pt>
                <c:pt idx="7">
                  <c:v>15</c:v>
                </c:pt>
                <c:pt idx="8">
                  <c:v>14</c:v>
                </c:pt>
                <c:pt idx="9">
                  <c:v>14</c:v>
                </c:pt>
                <c:pt idx="10">
                  <c:v>13</c:v>
                </c:pt>
                <c:pt idx="11">
                  <c:v>6</c:v>
                </c:pt>
                <c:pt idx="12">
                  <c:v>21</c:v>
                </c:pt>
                <c:pt idx="13">
                  <c:v>21</c:v>
                </c:pt>
                <c:pt idx="14">
                  <c:v>6</c:v>
                </c:pt>
              </c:numCache>
            </c:numRef>
          </c:val>
          <c:smooth val="0"/>
        </c:ser>
        <c:dLbls>
          <c:showLegendKey val="0"/>
          <c:showVal val="0"/>
          <c:showCatName val="0"/>
          <c:showSerName val="0"/>
          <c:showPercent val="0"/>
          <c:showBubbleSize val="0"/>
        </c:dLbls>
        <c:marker val="1"/>
        <c:smooth val="0"/>
        <c:axId val="799111308"/>
        <c:axId val="58910534"/>
      </c:lineChart>
      <c:catAx>
        <c:axId val="799111308"/>
        <c:scaling>
          <c:orientation val="minMax"/>
        </c:scaling>
        <c:delete val="0"/>
        <c:axPos val="b"/>
        <c:title>
          <c:tx>
            <c:rich>
              <a:bodyPr rot="0" spcFirstLastPara="0" vertOverflow="ellipsis" vert="horz" wrap="square" anchor="ctr" anchorCtr="1"/>
              <a:lstStyle/>
              <a:p>
                <a:pPr defTabSz="914400">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rPr>
                  <a:t>error version</a:t>
                </a:r>
                <a:endPar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endParaRPr>
              </a:p>
            </c:rich>
          </c:tx>
          <c:layout>
            <c:manualLayout>
              <c:xMode val="edge"/>
              <c:yMode val="edge"/>
              <c:x val="0.463401574803149"/>
              <c:y val="0.818018995929443"/>
            </c:manualLayout>
          </c:layout>
          <c:overlay val="0"/>
          <c:spPr>
            <a:noFill/>
            <a:ln>
              <a:noFill/>
            </a:ln>
            <a:effectLst/>
          </c:spPr>
        </c:title>
        <c:majorTickMark val="in"/>
        <c:minorTickMark val="none"/>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58910534"/>
        <c:crosses val="autoZero"/>
        <c:auto val="1"/>
        <c:lblAlgn val="ctr"/>
        <c:lblOffset val="100"/>
        <c:noMultiLvlLbl val="0"/>
      </c:catAx>
      <c:valAx>
        <c:axId val="58910534"/>
        <c:scaling>
          <c:orientation val="minMax"/>
          <c:max val="60"/>
          <c:min val="0"/>
        </c:scaling>
        <c:delete val="0"/>
        <c:axPos val="l"/>
        <c:majorGridlines>
          <c:spPr>
            <a:ln w="9525" cap="flat" cmpd="sng" algn="ctr">
              <a:noFill/>
              <a:round/>
            </a:ln>
            <a:effectLst/>
          </c:spPr>
        </c:majorGridlines>
        <c:title>
          <c:tx>
            <c:rich>
              <a:bodyPr rot="-5400000" spcFirstLastPara="0" vertOverflow="ellipsis" vert="horz" wrap="square" anchor="ctr" anchorCtr="1"/>
              <a:lstStyle/>
              <a:p>
                <a:pPr defTabSz="914400">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rPr>
                  <a:t>number of suspicious statements checked</a:t>
                </a:r>
                <a:endPar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endParaRPr>
              </a:p>
            </c:rich>
          </c:tx>
          <c:layout>
            <c:manualLayout>
              <c:xMode val="edge"/>
              <c:yMode val="edge"/>
              <c:x val="0.0094488188976378"/>
              <c:y val="0.0480325644504754"/>
            </c:manualLayout>
          </c:layout>
          <c:overlay val="0"/>
          <c:spPr>
            <a:noFill/>
            <a:ln>
              <a:noFill/>
            </a:ln>
            <a:effectLst/>
          </c:spPr>
        </c:title>
        <c:numFmt formatCode="General" sourceLinked="1"/>
        <c:majorTickMark val="in"/>
        <c:minorTickMark val="none"/>
        <c:tickLblPos val="nextTo"/>
        <c:spPr>
          <a:noFill/>
          <a:ln>
            <a:solidFill>
              <a:schemeClr val="tx1"/>
            </a:solidFill>
          </a:ln>
          <a:effectLst/>
        </c:spPr>
        <c:txPr>
          <a:bodyPr rot="-6000000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799111308"/>
        <c:crosses val="autoZero"/>
        <c:crossBetween val="between"/>
        <c:majorUnit val="10"/>
      </c:valAx>
      <c:spPr>
        <a:noFill/>
        <a:ln>
          <a:noFill/>
        </a:ln>
        <a:effectLst/>
      </c:spPr>
    </c:plotArea>
    <c:legend>
      <c:legendPos val="b"/>
      <c:legendEntry>
        <c:idx val="0"/>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1"/>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ayout>
        <c:manualLayout>
          <c:xMode val="edge"/>
          <c:yMode val="edge"/>
          <c:x val="0.432755905511811"/>
          <c:y val="0.00814111261872456"/>
          <c:w val="0.557795275590551"/>
          <c:h val="0.137313432835821"/>
        </c:manualLayout>
      </c:layout>
      <c:overlay val="0"/>
      <c:spPr>
        <a:noFill/>
        <a:ln w="3175">
          <a:noFill/>
        </a:ln>
        <a:effectLst/>
      </c:spPr>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
    <c:plotVisOnly val="1"/>
    <c:dispBlanksAs val="gap"/>
    <c:showDLblsOverMax val="0"/>
  </c:chart>
  <c:spPr>
    <a:solidFill>
      <a:schemeClr val="bg1">
        <a:alpha val="85000"/>
      </a:schemeClr>
    </a:solidFill>
    <a:ln w="9525" cap="flat" cmpd="sng" algn="ctr">
      <a:noFill/>
      <a:round/>
    </a:ln>
    <a:effectLst/>
  </c:spPr>
  <c:txPr>
    <a:bodyPr/>
    <a:lstStyle/>
    <a:p>
      <a:pPr>
        <a:defRPr lang="zh-CN">
          <a:solidFill>
            <a:schemeClr val="tx1"/>
          </a:solidFill>
        </a:defRPr>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900" b="0" i="0" u="none" strike="noStrike" kern="1200" spc="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a:t>
            </a:r>
            <a:r>
              <a:rPr lang="en-US" altLang="zh-CN"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g</a:t>
            </a:r>
            <a:r>
              <a:rPr altLang="en-US" sz="900">
                <a:solidFill>
                  <a:schemeClr val="tx1"/>
                </a:solidFill>
                <a:latin typeface="Times New Roman" panose="02020603050405020304" charset="0"/>
                <a:ea typeface="宋体" panose="02010600030101010101" pitchFamily="2" charset="-122"/>
                <a:cs typeface="Times New Roman" panose="02020603050405020304" charset="0"/>
                <a:sym typeface="Times New Roman" panose="02020603050405020304" charset="0"/>
              </a:rPr>
              <a:t>）</a:t>
            </a:r>
            <a:r>
              <a:rPr lang="en-US" altLang="zh-CN" sz="90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rPr>
              <a:t>totinfo</a:t>
            </a:r>
            <a:endParaRPr lang="en-US" altLang="zh-CN" sz="90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endParaRPr>
          </a:p>
        </c:rich>
      </c:tx>
      <c:layout>
        <c:manualLayout>
          <c:xMode val="edge"/>
          <c:yMode val="edge"/>
          <c:x val="0.379370078740157"/>
          <c:y val="0.918046132971506"/>
        </c:manualLayout>
      </c:layout>
      <c:overlay val="0"/>
      <c:spPr>
        <a:noFill/>
        <a:ln>
          <a:noFill/>
        </a:ln>
        <a:effectLst/>
      </c:spPr>
    </c:title>
    <c:autoTitleDeleted val="0"/>
    <c:plotArea>
      <c:layout>
        <c:manualLayout>
          <c:layoutTarget val="inner"/>
          <c:xMode val="edge"/>
          <c:yMode val="edge"/>
          <c:x val="0.19496062992126"/>
          <c:y val="0.0824966078697422"/>
          <c:w val="0.795590551181102"/>
          <c:h val="0.648575305291723"/>
        </c:manualLayout>
      </c:layout>
      <c:lineChart>
        <c:grouping val="standard"/>
        <c:varyColors val="0"/>
        <c:ser>
          <c:idx val="0"/>
          <c:order val="0"/>
          <c:tx>
            <c:strRef>
              <c:f>Sheet1!$B$1</c:f>
              <c:strCache>
                <c:ptCount val="1"/>
                <c:pt idx="0">
                  <c:v>the traditional method</c:v>
                </c:pt>
              </c:strCache>
            </c:strRef>
          </c:tx>
          <c:spPr>
            <a:ln w="12700" cap="rnd">
              <a:solidFill>
                <a:schemeClr val="tx1"/>
              </a:solidFill>
              <a:round/>
            </a:ln>
            <a:effectLst/>
          </c:spPr>
          <c:marker>
            <c:symbol val="triangle"/>
            <c:size val="2"/>
            <c:spPr>
              <a:solidFill>
                <a:schemeClr val="tx1"/>
              </a:solidFill>
              <a:ln w="9525">
                <a:solidFill>
                  <a:schemeClr val="tx1"/>
                </a:solidFill>
              </a:ln>
              <a:effectLst/>
            </c:spPr>
          </c:marker>
          <c:dLbls>
            <c:delete val="1"/>
          </c:dLbls>
          <c:cat>
            <c:numRef>
              <c:f>Sheet1!$A$2:$A$18</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Sheet1!$B$2:$B$18</c:f>
              <c:numCache>
                <c:formatCode>General</c:formatCode>
                <c:ptCount val="17"/>
                <c:pt idx="0">
                  <c:v>3</c:v>
                </c:pt>
                <c:pt idx="1">
                  <c:v>69</c:v>
                </c:pt>
                <c:pt idx="2">
                  <c:v>73</c:v>
                </c:pt>
                <c:pt idx="3">
                  <c:v>74</c:v>
                </c:pt>
                <c:pt idx="4">
                  <c:v>51</c:v>
                </c:pt>
                <c:pt idx="5">
                  <c:v>73</c:v>
                </c:pt>
                <c:pt idx="6">
                  <c:v>50</c:v>
                </c:pt>
                <c:pt idx="7">
                  <c:v>73</c:v>
                </c:pt>
                <c:pt idx="8">
                  <c:v>74</c:v>
                </c:pt>
                <c:pt idx="9">
                  <c:v>3</c:v>
                </c:pt>
                <c:pt idx="10">
                  <c:v>50</c:v>
                </c:pt>
                <c:pt idx="11">
                  <c:v>80</c:v>
                </c:pt>
                <c:pt idx="12">
                  <c:v>69</c:v>
                </c:pt>
                <c:pt idx="13">
                  <c:v>82</c:v>
                </c:pt>
                <c:pt idx="14">
                  <c:v>81</c:v>
                </c:pt>
                <c:pt idx="15">
                  <c:v>75</c:v>
                </c:pt>
                <c:pt idx="16">
                  <c:v>69</c:v>
                </c:pt>
              </c:numCache>
            </c:numRef>
          </c:val>
          <c:smooth val="0"/>
        </c:ser>
        <c:ser>
          <c:idx val="1"/>
          <c:order val="1"/>
          <c:tx>
            <c:strRef>
              <c:f>Sheet1!$C$1</c:f>
              <c:strCache>
                <c:ptCount val="1"/>
                <c:pt idx="0">
                  <c:v>our method</c:v>
                </c:pt>
              </c:strCache>
            </c:strRef>
          </c:tx>
          <c:spPr>
            <a:ln w="12700" cap="rnd">
              <a:solidFill>
                <a:schemeClr val="tx1"/>
              </a:solidFill>
              <a:round/>
            </a:ln>
            <a:effectLst/>
          </c:spPr>
          <c:marker>
            <c:symbol val="square"/>
            <c:size val="2"/>
            <c:spPr>
              <a:solidFill>
                <a:schemeClr val="tx1"/>
              </a:solidFill>
              <a:ln w="9525">
                <a:solidFill>
                  <a:schemeClr val="tx1"/>
                </a:solidFill>
              </a:ln>
              <a:effectLst/>
            </c:spPr>
          </c:marker>
          <c:dLbls>
            <c:delete val="1"/>
          </c:dLbls>
          <c:cat>
            <c:numRef>
              <c:f>Sheet1!$A$2:$A$18</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Sheet1!$C$2:$C$18</c:f>
              <c:numCache>
                <c:formatCode>General</c:formatCode>
                <c:ptCount val="17"/>
                <c:pt idx="0">
                  <c:v>3</c:v>
                </c:pt>
                <c:pt idx="1">
                  <c:v>51</c:v>
                </c:pt>
                <c:pt idx="2">
                  <c:v>51</c:v>
                </c:pt>
                <c:pt idx="3">
                  <c:v>51</c:v>
                </c:pt>
                <c:pt idx="4">
                  <c:v>43</c:v>
                </c:pt>
                <c:pt idx="5">
                  <c:v>51</c:v>
                </c:pt>
                <c:pt idx="6">
                  <c:v>42</c:v>
                </c:pt>
                <c:pt idx="7">
                  <c:v>51</c:v>
                </c:pt>
                <c:pt idx="8">
                  <c:v>51</c:v>
                </c:pt>
                <c:pt idx="9">
                  <c:v>3</c:v>
                </c:pt>
                <c:pt idx="10">
                  <c:v>42</c:v>
                </c:pt>
                <c:pt idx="11">
                  <c:v>52</c:v>
                </c:pt>
                <c:pt idx="12">
                  <c:v>51</c:v>
                </c:pt>
                <c:pt idx="13">
                  <c:v>52</c:v>
                </c:pt>
                <c:pt idx="14">
                  <c:v>52</c:v>
                </c:pt>
                <c:pt idx="15">
                  <c:v>51</c:v>
                </c:pt>
                <c:pt idx="16">
                  <c:v>51</c:v>
                </c:pt>
              </c:numCache>
            </c:numRef>
          </c:val>
          <c:smooth val="0"/>
        </c:ser>
        <c:dLbls>
          <c:showLegendKey val="0"/>
          <c:showVal val="0"/>
          <c:showCatName val="0"/>
          <c:showSerName val="0"/>
          <c:showPercent val="0"/>
          <c:showBubbleSize val="0"/>
        </c:dLbls>
        <c:marker val="1"/>
        <c:smooth val="0"/>
        <c:axId val="799111308"/>
        <c:axId val="58910534"/>
      </c:lineChart>
      <c:catAx>
        <c:axId val="799111308"/>
        <c:scaling>
          <c:orientation val="minMax"/>
        </c:scaling>
        <c:delete val="0"/>
        <c:axPos val="b"/>
        <c:title>
          <c:tx>
            <c:rich>
              <a:bodyPr rot="0" spcFirstLastPara="0" vertOverflow="ellipsis" vert="horz" wrap="square" anchor="ctr" anchorCtr="1"/>
              <a:lstStyle/>
              <a:p>
                <a:pPr defTabSz="914400">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rPr>
                  <a:t>error version</a:t>
                </a:r>
                <a:endPar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endParaRPr>
              </a:p>
            </c:rich>
          </c:tx>
          <c:layout>
            <c:manualLayout>
              <c:xMode val="edge"/>
              <c:yMode val="edge"/>
              <c:x val="0.467811023622048"/>
              <c:y val="0.820732700135685"/>
            </c:manualLayout>
          </c:layout>
          <c:overlay val="0"/>
          <c:spPr>
            <a:noFill/>
            <a:ln>
              <a:noFill/>
            </a:ln>
            <a:effectLst/>
          </c:spPr>
        </c:title>
        <c:majorTickMark val="in"/>
        <c:minorTickMark val="none"/>
        <c:tickLblPos val="nextTo"/>
        <c:spPr>
          <a:noFill/>
          <a:ln w="9525" cap="flat" cmpd="sng" algn="ctr">
            <a:solidFill>
              <a:schemeClr val="tx1"/>
            </a:solidFill>
            <a:round/>
          </a:ln>
          <a:effectLst/>
        </c:spPr>
        <c:txPr>
          <a:bodyPr rot="-6000000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58910534"/>
        <c:crosses val="autoZero"/>
        <c:auto val="1"/>
        <c:lblAlgn val="ctr"/>
        <c:lblOffset val="100"/>
        <c:noMultiLvlLbl val="0"/>
      </c:catAx>
      <c:valAx>
        <c:axId val="58910534"/>
        <c:scaling>
          <c:orientation val="minMax"/>
          <c:max val="100"/>
          <c:min val="0"/>
        </c:scaling>
        <c:delete val="0"/>
        <c:axPos val="l"/>
        <c:majorGridlines>
          <c:spPr>
            <a:ln w="9525" cap="flat" cmpd="sng" algn="ctr">
              <a:noFill/>
              <a:round/>
            </a:ln>
            <a:effectLst/>
          </c:spPr>
        </c:majorGridlines>
        <c:title>
          <c:tx>
            <c:rich>
              <a:bodyPr rot="-5400000" spcFirstLastPara="0" vertOverflow="ellipsis" vert="horz" wrap="square" anchor="ctr" anchorCtr="1"/>
              <a:lstStyle/>
              <a:p>
                <a:pPr defTabSz="914400">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rPr>
                  <a:t>number of suspicious statements checked</a:t>
                </a:r>
                <a:endParaRPr altLang="en-US" sz="750">
                  <a:latin typeface="Times New Roman" panose="02020603050405020304" charset="0"/>
                  <a:ea typeface="宋体" panose="02010600030101010101" pitchFamily="2" charset="-122"/>
                  <a:cs typeface="Times New Roman" panose="02020603050405020304" charset="0"/>
                  <a:sym typeface="Times New Roman" panose="02020603050405020304" charset="0"/>
                </a:endParaRPr>
              </a:p>
            </c:rich>
          </c:tx>
          <c:layout/>
          <c:overlay val="0"/>
          <c:spPr>
            <a:noFill/>
            <a:ln>
              <a:noFill/>
            </a:ln>
            <a:effectLst/>
          </c:spPr>
        </c:title>
        <c:numFmt formatCode="General" sourceLinked="1"/>
        <c:majorTickMark val="in"/>
        <c:minorTickMark val="none"/>
        <c:tickLblPos val="nextTo"/>
        <c:spPr>
          <a:noFill/>
          <a:ln>
            <a:solidFill>
              <a:schemeClr val="tx1"/>
            </a:solidFill>
          </a:ln>
          <a:effectLst/>
        </c:spPr>
        <c:txPr>
          <a:bodyPr rot="-6000000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799111308"/>
        <c:crosses val="autoZero"/>
        <c:crossBetween val="between"/>
        <c:majorUnit val="20"/>
      </c:valAx>
      <c:spPr>
        <a:noFill/>
        <a:ln>
          <a:noFill/>
        </a:ln>
        <a:effectLst/>
      </c:spPr>
    </c:plotArea>
    <c:legend>
      <c:legendPos val="b"/>
      <c:legendEntry>
        <c:idx val="0"/>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1"/>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ayout>
        <c:manualLayout>
          <c:xMode val="edge"/>
          <c:yMode val="edge"/>
          <c:x val="0.434015748031496"/>
          <c:y val="0.00814111261872456"/>
          <c:w val="0.556535433070866"/>
          <c:h val="0.137313432835821"/>
        </c:manualLayout>
      </c:layout>
      <c:overlay val="0"/>
      <c:spPr>
        <a:noFill/>
        <a:ln w="3175">
          <a:noFill/>
        </a:ln>
        <a:effectLst/>
      </c:spPr>
      <c:txPr>
        <a:bodyPr rot="0" spcFirstLastPara="0" vertOverflow="ellipsis" vert="horz" wrap="square" anchor="ctr" anchorCtr="1"/>
        <a:lstStyle/>
        <a:p>
          <a:pPr>
            <a:defRPr lang="zh-CN" sz="750" b="0" i="0" u="none" strike="noStrike" kern="1200" baseline="0">
              <a:solidFill>
                <a:schemeClr val="tx1"/>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
    <c:plotVisOnly val="1"/>
    <c:dispBlanksAs val="gap"/>
    <c:showDLblsOverMax val="0"/>
  </c:chart>
  <c:spPr>
    <a:solidFill>
      <a:schemeClr val="bg1">
        <a:alpha val="85000"/>
      </a:schemeClr>
    </a:solidFill>
    <a:ln w="9525" cap="flat" cmpd="sng" algn="ctr">
      <a:noFill/>
      <a:round/>
    </a:ln>
    <a:effectLst/>
  </c:spPr>
  <c:txPr>
    <a:bodyPr/>
    <a:lstStyle/>
    <a:p>
      <a:pPr>
        <a:defRPr lang="zh-CN">
          <a:solidFill>
            <a:schemeClr val="tx1"/>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B31000-9408-426B-B873-D4C066E48AF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椭圆 7"/>
          <p:cNvSpPr/>
          <p:nvPr/>
        </p:nvSpPr>
        <p:spPr>
          <a:xfrm>
            <a:off x="4843463" y="4750041"/>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5296085" y="4750041"/>
            <a:ext cx="257175" cy="2571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5748707" y="4750041"/>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201329" y="4750041"/>
            <a:ext cx="257175" cy="2571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6653951" y="4750041"/>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106574" y="4750041"/>
            <a:ext cx="257175" cy="2571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ctrTitle" hasCustomPrompt="1"/>
          </p:nvPr>
        </p:nvSpPr>
        <p:spPr>
          <a:xfrm>
            <a:off x="1524000" y="2530173"/>
            <a:ext cx="9144000" cy="1263862"/>
          </a:xfrm>
          <a:prstGeom prst="rect">
            <a:avLst/>
          </a:prstGeom>
        </p:spPr>
        <p:txBody>
          <a:bodyPr anchor="b" anchorCtr="0">
            <a:normAutofit/>
          </a:bodyPr>
          <a:lstStyle>
            <a:lvl1pPr algn="ctr">
              <a:defRPr sz="7200" b="0">
                <a:solidFill>
                  <a:schemeClr val="accent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879306"/>
            <a:ext cx="9144000" cy="478970"/>
          </a:xfrm>
          <a:prstGeom prst="rect">
            <a:avLst/>
          </a:prstGeom>
        </p:spPr>
        <p:txBody>
          <a:bodyPr anchor="t" anchorCtr="0">
            <a:normAutofit/>
          </a:bodyPr>
          <a:lstStyle>
            <a:lvl1pPr marL="0" indent="0" algn="ctr">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cxnSp>
        <p:nvCxnSpPr>
          <p:cNvPr id="14" name="直接连接符 13"/>
          <p:cNvCxnSpPr/>
          <p:nvPr>
            <p:custDataLst>
              <p:tags r:id="rId2"/>
            </p:custDataLst>
          </p:nvPr>
        </p:nvCxnSpPr>
        <p:spPr>
          <a:xfrm>
            <a:off x="7164388" y="2120839"/>
            <a:ext cx="54292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3"/>
            </p:custDataLst>
          </p:nvPr>
        </p:nvCxnSpPr>
        <p:spPr>
          <a:xfrm>
            <a:off x="4484688" y="2120839"/>
            <a:ext cx="54292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825625"/>
            <a:ext cx="10515600" cy="4351338"/>
          </a:xfrm>
          <a:prstGeom prst="rect">
            <a:avLst/>
          </a:prstGeo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615440" y="2057400"/>
            <a:ext cx="2453640" cy="24536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3276495" y="3718455"/>
            <a:ext cx="792585" cy="79258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hasCustomPrompt="1"/>
          </p:nvPr>
        </p:nvSpPr>
        <p:spPr>
          <a:xfrm>
            <a:off x="4759416" y="2351314"/>
            <a:ext cx="5969544" cy="1035504"/>
          </a:xfrm>
          <a:prstGeom prst="rect">
            <a:avLst/>
          </a:prstGeom>
        </p:spPr>
        <p:txBody>
          <a:bodyPr anchor="b">
            <a:normAutofit/>
          </a:bodyPr>
          <a:lstStyle>
            <a:lvl1pPr algn="l">
              <a:defRPr sz="3200"/>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4759416" y="3431391"/>
            <a:ext cx="5969544" cy="870644"/>
          </a:xfrm>
          <a:prstGeom prst="rect">
            <a:avLst/>
          </a:prstGeom>
        </p:spPr>
        <p:txBody>
          <a:bodyPr>
            <a:normAutofit/>
          </a:bodyPr>
          <a:lstStyle>
            <a:lvl1pPr marL="0" indent="0" algn="l">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椭圆 6"/>
          <p:cNvSpPr/>
          <p:nvPr/>
        </p:nvSpPr>
        <p:spPr>
          <a:xfrm>
            <a:off x="4843463" y="4268815"/>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5296085" y="4268815"/>
            <a:ext cx="257175" cy="2571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5748707" y="4268815"/>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6201329" y="4268815"/>
            <a:ext cx="257175" cy="2571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653951" y="4268815"/>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106574" y="4268815"/>
            <a:ext cx="257175" cy="2571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hasCustomPrompt="1"/>
          </p:nvPr>
        </p:nvSpPr>
        <p:spPr>
          <a:xfrm>
            <a:off x="692150" y="1666966"/>
            <a:ext cx="10807700" cy="1714499"/>
          </a:xfrm>
          <a:prstGeom prst="rect">
            <a:avLst/>
          </a:prstGeom>
        </p:spPr>
        <p:txBody>
          <a:bodyPr anchor="b" anchorCtr="0">
            <a:normAutofit/>
          </a:bodyPr>
          <a:lstStyle>
            <a:lvl1pPr algn="ctr">
              <a:defRPr sz="8000" b="0">
                <a:solidFill>
                  <a:schemeClr val="tx1">
                    <a:lumMod val="75000"/>
                    <a:lumOff val="25000"/>
                  </a:schemeClr>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fld>
            <a:endParaRPr lang="zh-CN" altLang="en-US"/>
          </a:p>
        </p:txBody>
      </p:sp>
      <p:sp>
        <p:nvSpPr>
          <p:cNvPr id="16" name="文本占位符 15"/>
          <p:cNvSpPr>
            <a:spLocks noGrp="1"/>
          </p:cNvSpPr>
          <p:nvPr>
            <p:ph type="body" sz="quarter" idx="13" hasCustomPrompt="1"/>
          </p:nvPr>
        </p:nvSpPr>
        <p:spPr>
          <a:xfrm>
            <a:off x="692150" y="3422466"/>
            <a:ext cx="10807700" cy="766357"/>
          </a:xfrm>
        </p:spPr>
        <p:txBody>
          <a:bodyPr>
            <a:normAutofit/>
          </a:bodyPr>
          <a:lstStyle>
            <a:lvl1pPr marL="0" indent="0" algn="ctr">
              <a:buFontTx/>
              <a:buNone/>
              <a:defRPr sz="28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单击此处编辑文本</a:t>
            </a:r>
            <a:endParaRPr lang="zh-CN" alt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a:prstGeom prst="rect">
            <a:avLst/>
          </a:prstGeo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a:prstGeom prst="rect">
            <a:avLst/>
          </a:prstGeo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a:prstGeom prst="rect">
            <a:avLst/>
          </a:prstGeo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a:prstGeom prst="rect">
            <a:avLst/>
          </a:prstGeo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4"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tags" Target="../tags/tag39.xml"/><Relationship Id="rId5" Type="http://schemas.openxmlformats.org/officeDocument/2006/relationships/image" Target="../media/image5.emf"/><Relationship Id="rId4" Type="http://schemas.openxmlformats.org/officeDocument/2006/relationships/oleObject" Target="../embeddings/oleObject5.bin"/><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tags" Target="../tags/tag47.xml"/><Relationship Id="rId5" Type="http://schemas.openxmlformats.org/officeDocument/2006/relationships/image" Target="../media/image6.emf"/><Relationship Id="rId4" Type="http://schemas.openxmlformats.org/officeDocument/2006/relationships/oleObject" Target="../embeddings/oleObject6.bin"/><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7.xml"/><Relationship Id="rId6" Type="http://schemas.openxmlformats.org/officeDocument/2006/relationships/tags" Target="../tags/tag5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vmlDrawing" Target="../drawings/vmlDrawing7.vml"/><Relationship Id="rId7" Type="http://schemas.openxmlformats.org/officeDocument/2006/relationships/slideLayout" Target="../slideLayouts/slideLayout7.xml"/><Relationship Id="rId6" Type="http://schemas.openxmlformats.org/officeDocument/2006/relationships/tags" Target="../tags/tag55.xml"/><Relationship Id="rId5" Type="http://schemas.openxmlformats.org/officeDocument/2006/relationships/image" Target="../media/image9.emf"/><Relationship Id="rId4" Type="http://schemas.openxmlformats.org/officeDocument/2006/relationships/oleObject" Target="../embeddings/oleObject7.bin"/><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7.xml"/><Relationship Id="rId5" Type="http://schemas.openxmlformats.org/officeDocument/2006/relationships/tags" Target="../tags/tag59.xml"/><Relationship Id="rId4" Type="http://schemas.openxmlformats.org/officeDocument/2006/relationships/image" Target="../media/image10.png"/><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vmlDrawing" Target="../drawings/vmlDrawing8.vml"/><Relationship Id="rId7" Type="http://schemas.openxmlformats.org/officeDocument/2006/relationships/slideLayout" Target="../slideLayouts/slideLayout7.xml"/><Relationship Id="rId6" Type="http://schemas.openxmlformats.org/officeDocument/2006/relationships/tags" Target="../tags/tag63.xml"/><Relationship Id="rId5" Type="http://schemas.openxmlformats.org/officeDocument/2006/relationships/image" Target="../media/image11.emf"/><Relationship Id="rId4" Type="http://schemas.openxmlformats.org/officeDocument/2006/relationships/oleObject" Target="../embeddings/oleObject8.bin"/><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vmlDrawing" Target="../drawings/vmlDrawing9.vml"/><Relationship Id="rId7" Type="http://schemas.openxmlformats.org/officeDocument/2006/relationships/slideLayout" Target="../slideLayouts/slideLayout7.xml"/><Relationship Id="rId6" Type="http://schemas.openxmlformats.org/officeDocument/2006/relationships/tags" Target="../tags/tag67.xml"/><Relationship Id="rId5" Type="http://schemas.openxmlformats.org/officeDocument/2006/relationships/image" Target="../media/image12.emf"/><Relationship Id="rId4" Type="http://schemas.openxmlformats.org/officeDocument/2006/relationships/oleObject" Target="../embeddings/oleObject9.bin"/><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vmlDrawing" Target="../drawings/vmlDrawing10.vml"/><Relationship Id="rId7" Type="http://schemas.openxmlformats.org/officeDocument/2006/relationships/slideLayout" Target="../slideLayouts/slideLayout7.xml"/><Relationship Id="rId6" Type="http://schemas.openxmlformats.org/officeDocument/2006/relationships/tags" Target="../tags/tag75.xml"/><Relationship Id="rId5" Type="http://schemas.openxmlformats.org/officeDocument/2006/relationships/image" Target="../media/image13.emf"/><Relationship Id="rId4" Type="http://schemas.openxmlformats.org/officeDocument/2006/relationships/oleObject" Target="../embeddings/oleObject10.bin"/><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7.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chart" Target="../charts/chart1.xml"/></Relationships>
</file>

<file path=ppt/slides/_rels/slide23.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chart" Target="../charts/chart8.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 Id="rId3" Type="http://schemas.openxmlformats.org/officeDocument/2006/relationships/chart" Target="../charts/chart4.xml"/><Relationship Id="rId2" Type="http://schemas.openxmlformats.org/officeDocument/2006/relationships/chart" Target="../charts/chart3.xml"/><Relationship Id="rId13" Type="http://schemas.openxmlformats.org/officeDocument/2006/relationships/notesSlide" Target="../notesSlides/notesSlide23.xml"/><Relationship Id="rId12" Type="http://schemas.openxmlformats.org/officeDocument/2006/relationships/slideLayout" Target="../slideLayouts/slideLayout7.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chart" Target="../charts/chart2.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6.xml"/><Relationship Id="rId2" Type="http://schemas.openxmlformats.org/officeDocument/2006/relationships/tags" Target="../tags/tag101.xml"/><Relationship Id="rId1" Type="http://schemas.openxmlformats.org/officeDocument/2006/relationships/tags" Target="../tags/tag100.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tags" Target="../tags/tag11.xml"/><Relationship Id="rId5" Type="http://schemas.openxmlformats.org/officeDocument/2006/relationships/image" Target="../media/image1.emf"/><Relationship Id="rId4" Type="http://schemas.openxmlformats.org/officeDocument/2006/relationships/oleObject" Target="../embeddings/oleObject1.bin"/><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tags" Target="../tags/tag15.xml"/><Relationship Id="rId5" Type="http://schemas.openxmlformats.org/officeDocument/2006/relationships/image" Target="../media/image2.emf"/><Relationship Id="rId4" Type="http://schemas.openxmlformats.org/officeDocument/2006/relationships/oleObject" Target="../embeddings/oleObject2.bin"/><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vmlDrawing" Target="../drawings/vmlDrawing3.vml"/><Relationship Id="rId7" Type="http://schemas.openxmlformats.org/officeDocument/2006/relationships/slideLayout" Target="../slideLayouts/slideLayout7.xml"/><Relationship Id="rId6" Type="http://schemas.openxmlformats.org/officeDocument/2006/relationships/tags" Target="../tags/tag27.xml"/><Relationship Id="rId5" Type="http://schemas.openxmlformats.org/officeDocument/2006/relationships/image" Target="../media/image3.emf"/><Relationship Id="rId4" Type="http://schemas.openxmlformats.org/officeDocument/2006/relationships/oleObject" Target="../embeddings/oleObject3.bin"/><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tags" Target="../tags/tag35.xml"/><Relationship Id="rId5" Type="http://schemas.openxmlformats.org/officeDocument/2006/relationships/image" Target="../media/image4.emf"/><Relationship Id="rId4" Type="http://schemas.openxmlformats.org/officeDocument/2006/relationships/oleObject" Target="../embeddings/oleObject4.bin"/><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0340" y="224790"/>
            <a:ext cx="11841480" cy="6449695"/>
          </a:xfrm>
          <a:prstGeom prst="rect">
            <a:avLst/>
          </a:prstGeom>
          <a:noFill/>
        </p:spPr>
        <p:txBody>
          <a:bodyPr wrap="square" rtlCol="0">
            <a:spAutoFit/>
          </a:bodyPr>
          <a:lstStyle/>
          <a:p>
            <a:pPr algn="ctr"/>
            <a:r>
              <a:rPr lang="zh-CN" altLang="en-US" sz="2400" dirty="0">
                <a:latin typeface="Times New Roman" panose="02020603050405020304" charset="0"/>
                <a:cs typeface="Times New Roman" panose="02020603050405020304" charset="0"/>
              </a:rPr>
              <a:t>The </a:t>
            </a:r>
            <a:r>
              <a:rPr lang="en-US" altLang="zh-CN" sz="2400" dirty="0">
                <a:latin typeface="Times New Roman" panose="02020603050405020304" charset="0"/>
                <a:cs typeface="Times New Roman" panose="02020603050405020304" charset="0"/>
              </a:rPr>
              <a:t>Annual Conference</a:t>
            </a:r>
            <a:r>
              <a:rPr lang="zh-CN" altLang="en-US" sz="2400" dirty="0">
                <a:latin typeface="Times New Roman" panose="02020603050405020304" charset="0"/>
                <a:cs typeface="Times New Roman" panose="02020603050405020304" charset="0"/>
              </a:rPr>
              <a:t>  on Software </a:t>
            </a:r>
            <a:r>
              <a:rPr lang="en-US" altLang="zh-CN" sz="2400" dirty="0">
                <a:latin typeface="Times New Roman" panose="02020603050405020304" charset="0"/>
                <a:cs typeface="Times New Roman" panose="02020603050405020304" charset="0"/>
              </a:rPr>
              <a:t>Analysis, Testing and</a:t>
            </a:r>
            <a:r>
              <a:rPr lang="zh-CN" altLang="en-US" sz="2400" dirty="0">
                <a:latin typeface="Times New Roman" panose="02020603050405020304" charset="0"/>
                <a:cs typeface="Times New Roman" panose="02020603050405020304" charset="0"/>
              </a:rPr>
              <a:t> E</a:t>
            </a:r>
            <a:r>
              <a:rPr lang="en-US" altLang="zh-CN" sz="2400" dirty="0">
                <a:latin typeface="Times New Roman" panose="02020603050405020304" charset="0"/>
                <a:cs typeface="Times New Roman" panose="02020603050405020304" charset="0"/>
              </a:rPr>
              <a:t>volution (SATE)</a:t>
            </a:r>
            <a:endParaRPr lang="zh-CN" altLang="en-US" sz="2400" dirty="0">
              <a:latin typeface="Times New Roman" panose="02020603050405020304" charset="0"/>
              <a:cs typeface="Times New Roman" panose="02020603050405020304" charset="0"/>
            </a:endParaRPr>
          </a:p>
          <a:p>
            <a:pPr algn="ctr"/>
            <a:endParaRPr lang="zh-CN" altLang="en-US" sz="2400" dirty="0">
              <a:latin typeface="Times New Roman" panose="02020603050405020304" charset="0"/>
              <a:cs typeface="Times New Roman" panose="02020603050405020304" charset="0"/>
            </a:endParaRPr>
          </a:p>
          <a:p>
            <a:pPr algn="ctr"/>
            <a:endParaRPr lang="zh-CN" altLang="en-US" sz="2400" dirty="0">
              <a:latin typeface="Times New Roman" panose="02020603050405020304" charset="0"/>
              <a:cs typeface="Times New Roman" panose="02020603050405020304" charset="0"/>
            </a:endParaRPr>
          </a:p>
          <a:p>
            <a:pPr algn="ctr"/>
            <a:endParaRPr lang="zh-CN" altLang="en-US" sz="2400" dirty="0">
              <a:latin typeface="Times New Roman" panose="02020603050405020304" charset="0"/>
              <a:cs typeface="Times New Roman" panose="02020603050405020304" charset="0"/>
            </a:endParaRPr>
          </a:p>
          <a:p>
            <a:pPr algn="ctr"/>
            <a:r>
              <a:rPr lang="en-US" altLang="zh-CN" sz="4800" dirty="0">
                <a:latin typeface="Times New Roman" panose="02020603050405020304" charset="0"/>
                <a:cs typeface="Times New Roman" panose="02020603050405020304" charset="0"/>
                <a:sym typeface="+mn-ea"/>
              </a:rPr>
              <a:t>Software Bug Localization Based on </a:t>
            </a:r>
            <a:endParaRPr lang="en-US" altLang="zh-CN" sz="4800" dirty="0">
              <a:latin typeface="Times New Roman" panose="02020603050405020304" charset="0"/>
              <a:cs typeface="Times New Roman" panose="02020603050405020304" charset="0"/>
              <a:sym typeface="+mn-ea"/>
            </a:endParaRPr>
          </a:p>
          <a:p>
            <a:pPr algn="ctr"/>
            <a:r>
              <a:rPr lang="en-US" altLang="zh-CN" sz="4800" dirty="0">
                <a:latin typeface="Times New Roman" panose="02020603050405020304" charset="0"/>
                <a:cs typeface="Times New Roman" panose="02020603050405020304" charset="0"/>
                <a:sym typeface="+mn-ea"/>
              </a:rPr>
              <a:t>Key Range Invariants</a:t>
            </a:r>
            <a:endParaRPr lang="en-US" altLang="zh-CN" sz="2400" dirty="0">
              <a:solidFill>
                <a:schemeClr val="tx1"/>
              </a:solidFill>
              <a:latin typeface="Times New Roman" panose="02020603050405020304" charset="0"/>
              <a:cs typeface="Times New Roman" panose="02020603050405020304" charset="0"/>
            </a:endParaRPr>
          </a:p>
          <a:p>
            <a:pPr algn="ctr"/>
            <a:endParaRPr lang="zh-CN" altLang="en-US" sz="2400" dirty="0">
              <a:latin typeface="Times New Roman" panose="02020603050405020304" charset="0"/>
              <a:cs typeface="Times New Roman" panose="02020603050405020304" charset="0"/>
            </a:endParaRPr>
          </a:p>
          <a:p>
            <a:pPr algn="l"/>
            <a:endParaRPr lang="en-US" altLang="zh-CN" sz="2400" dirty="0" err="1">
              <a:latin typeface="Times New Roman" panose="02020603050405020304" charset="0"/>
              <a:cs typeface="Times New Roman" panose="02020603050405020304" charset="0"/>
            </a:endParaRPr>
          </a:p>
          <a:p>
            <a:pPr algn="ctr">
              <a:lnSpc>
                <a:spcPct val="130000"/>
              </a:lnSpc>
            </a:pPr>
            <a:r>
              <a:rPr lang="en-US" altLang="zh-CN" sz="2400" dirty="0" err="1">
                <a:latin typeface="Times New Roman" panose="02020603050405020304" charset="0"/>
                <a:cs typeface="Times New Roman" panose="02020603050405020304" charset="0"/>
              </a:rPr>
              <a:t>Lin Ma</a:t>
            </a:r>
            <a:r>
              <a:rPr lang="en-US" altLang="zh-CN" sz="2400" dirty="0" smtClean="0">
                <a:latin typeface="Times New Roman" panose="02020603050405020304" charset="0"/>
                <a:cs typeface="Times New Roman" panose="02020603050405020304" charset="0"/>
              </a:rPr>
              <a:t>, </a:t>
            </a:r>
            <a:r>
              <a:rPr lang="en-US" altLang="zh-CN" sz="2400" dirty="0" err="1">
                <a:latin typeface="Times New Roman" panose="02020603050405020304" charset="0"/>
                <a:cs typeface="Times New Roman" panose="02020603050405020304" charset="0"/>
                <a:sym typeface="+mn-ea"/>
              </a:rPr>
              <a:t>Zuohua</a:t>
            </a:r>
            <a:r>
              <a:rPr lang="en-US" altLang="zh-CN" sz="2400" dirty="0">
                <a:latin typeface="Times New Roman" panose="02020603050405020304" charset="0"/>
                <a:cs typeface="Times New Roman" panose="02020603050405020304" charset="0"/>
                <a:sym typeface="+mn-ea"/>
              </a:rPr>
              <a:t> </a:t>
            </a:r>
            <a:r>
              <a:rPr lang="en-US" altLang="zh-CN" sz="2400" dirty="0" smtClean="0">
                <a:latin typeface="Times New Roman" panose="02020603050405020304" charset="0"/>
                <a:cs typeface="Times New Roman" panose="02020603050405020304" charset="0"/>
                <a:sym typeface="+mn-ea"/>
              </a:rPr>
              <a:t>Ding</a:t>
            </a:r>
            <a:endParaRPr lang="en-US" altLang="zh-CN" sz="2400" dirty="0" smtClean="0">
              <a:latin typeface="Times New Roman" panose="02020603050405020304" charset="0"/>
              <a:cs typeface="Times New Roman" panose="02020603050405020304" charset="0"/>
            </a:endParaRPr>
          </a:p>
          <a:p>
            <a:pPr algn="ctr">
              <a:lnSpc>
                <a:spcPct val="130000"/>
              </a:lnSpc>
            </a:pPr>
            <a:r>
              <a:rPr lang="en-US" altLang="zh-CN" sz="2000" dirty="0" smtClean="0">
                <a:latin typeface="Times New Roman" panose="02020603050405020304" charset="0"/>
                <a:cs typeface="Times New Roman" panose="02020603050405020304" charset="0"/>
              </a:rPr>
              <a:t>  School </a:t>
            </a:r>
            <a:r>
              <a:rPr lang="en-US" altLang="zh-CN" sz="2000" dirty="0">
                <a:latin typeface="Times New Roman" panose="02020603050405020304" charset="0"/>
                <a:cs typeface="Times New Roman" panose="02020603050405020304" charset="0"/>
              </a:rPr>
              <a:t>of Information Science Zhejiang </a:t>
            </a:r>
            <a:r>
              <a:rPr lang="en-US" altLang="zh-CN" sz="2000" dirty="0" err="1">
                <a:latin typeface="Times New Roman" panose="02020603050405020304" charset="0"/>
                <a:cs typeface="Times New Roman" panose="02020603050405020304" charset="0"/>
              </a:rPr>
              <a:t>Sci</a:t>
            </a:r>
            <a:r>
              <a:rPr lang="en-US" altLang="zh-CN" sz="2000" dirty="0">
                <a:latin typeface="Times New Roman" panose="02020603050405020304" charset="0"/>
                <a:cs typeface="Times New Roman" panose="02020603050405020304" charset="0"/>
              </a:rPr>
              <a:t>-Tech University</a:t>
            </a:r>
            <a:endParaRPr lang="en-US" altLang="zh-CN" sz="2000" dirty="0">
              <a:latin typeface="Times New Roman" panose="02020603050405020304" charset="0"/>
              <a:cs typeface="Times New Roman" panose="02020603050405020304" charset="0"/>
            </a:endParaRPr>
          </a:p>
          <a:p>
            <a:pPr algn="ctr"/>
            <a:r>
              <a:rPr lang="en-US" altLang="zh-CN" sz="2000" dirty="0">
                <a:latin typeface="Times New Roman" panose="02020603050405020304" charset="0"/>
                <a:cs typeface="Times New Roman" panose="02020603050405020304" charset="0"/>
              </a:rPr>
              <a:t>linma123@163.com</a:t>
            </a:r>
            <a:endParaRPr lang="en-US" altLang="zh-CN" sz="2000" dirty="0">
              <a:latin typeface="Times New Roman" panose="02020603050405020304" charset="0"/>
              <a:cs typeface="Times New Roman" panose="02020603050405020304" charset="0"/>
            </a:endParaRPr>
          </a:p>
          <a:p>
            <a:pPr algn="l"/>
            <a:endParaRPr lang="en-US" altLang="zh-CN" sz="2400" dirty="0">
              <a:latin typeface="Times New Roman" panose="02020603050405020304" charset="0"/>
              <a:cs typeface="Times New Roman" panose="02020603050405020304" charset="0"/>
            </a:endParaRPr>
          </a:p>
          <a:p>
            <a:pPr algn="l"/>
            <a:endParaRPr lang="en-US" altLang="zh-CN" sz="2400" dirty="0">
              <a:latin typeface="Times New Roman" panose="02020603050405020304" charset="0"/>
              <a:cs typeface="Times New Roman" panose="02020603050405020304" charset="0"/>
            </a:endParaRPr>
          </a:p>
          <a:p>
            <a:pPr algn="l"/>
            <a:endParaRPr lang="en-US" altLang="zh-CN" sz="2400" dirty="0">
              <a:latin typeface="Times New Roman" panose="02020603050405020304" charset="0"/>
              <a:cs typeface="Times New Roman" panose="02020603050405020304" charset="0"/>
            </a:endParaRPr>
          </a:p>
          <a:p>
            <a:pPr algn="ctr"/>
            <a:r>
              <a:rPr lang="en-US" altLang="zh-CN" sz="2400" dirty="0">
                <a:latin typeface="Times New Roman" panose="02020603050405020304" charset="0"/>
                <a:cs typeface="Times New Roman" panose="02020603050405020304" charset="0"/>
              </a:rPr>
              <a:t>2018-11-23</a:t>
            </a:r>
            <a:endParaRPr lang="en-US" altLang="zh-CN" sz="2400" dirty="0">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OUR METHOD</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2" name="文本框 1"/>
          <p:cNvSpPr txBox="1"/>
          <p:nvPr/>
        </p:nvSpPr>
        <p:spPr>
          <a:xfrm>
            <a:off x="398780" y="1191260"/>
            <a:ext cx="9689465" cy="1076325"/>
          </a:xfrm>
          <a:prstGeom prst="rect">
            <a:avLst/>
          </a:prstGeom>
          <a:noFill/>
        </p:spPr>
        <p:txBody>
          <a:bodyPr wrap="square" rtlCol="0">
            <a:spAutoFit/>
          </a:bodyPr>
          <a:p>
            <a:endParaRPr lang="en-US" altLang="zh-CN" sz="3200" dirty="0">
              <a:latin typeface="Times New Roman" panose="02020603050405020304" charset="0"/>
              <a:cs typeface="Times New Roman" panose="02020603050405020304" charset="0"/>
              <a:sym typeface="+mn-ea"/>
            </a:endParaRPr>
          </a:p>
          <a:p>
            <a:r>
              <a:rPr lang="en-US" altLang="zh-CN" sz="3200">
                <a:latin typeface="Times New Roman" panose="02020603050405020304" charset="0"/>
                <a:cs typeface="Times New Roman" panose="02020603050405020304" charset="0"/>
                <a:sym typeface="+mn-ea"/>
              </a:rPr>
              <a:t>Dynamic Filtering Mechanism I :</a:t>
            </a:r>
            <a:endParaRPr lang="en-US" altLang="zh-CN" sz="3200"/>
          </a:p>
        </p:txBody>
      </p:sp>
      <p:sp>
        <p:nvSpPr>
          <p:cNvPr id="3" name="灯片编号占位符 2"/>
          <p:cNvSpPr>
            <a:spLocks noGrp="1"/>
          </p:cNvSpPr>
          <p:nvPr>
            <p:ph type="sldNum" sz="quarter" idx="12"/>
          </p:nvPr>
        </p:nvSpPr>
        <p:spPr>
          <a:xfrm>
            <a:off x="8610600" y="6356350"/>
            <a:ext cx="3122930" cy="365125"/>
          </a:xfrm>
        </p:spPr>
        <p:txBody>
          <a:bodyPr/>
          <a:p>
            <a:pPr algn="r"/>
            <a:r>
              <a:rPr lang="en-US" altLang="zh-CN" smtClean="0"/>
              <a:t>8</a:t>
            </a:r>
            <a:endParaRPr lang="en-US" altLang="zh-CN" smtClean="0"/>
          </a:p>
        </p:txBody>
      </p:sp>
      <p:graphicFrame>
        <p:nvGraphicFramePr>
          <p:cNvPr id="4" name="对象 3"/>
          <p:cNvGraphicFramePr/>
          <p:nvPr/>
        </p:nvGraphicFramePr>
        <p:xfrm>
          <a:off x="949960" y="2894330"/>
          <a:ext cx="3531235" cy="2759075"/>
        </p:xfrm>
        <a:graphic>
          <a:graphicData uri="http://schemas.openxmlformats.org/presentationml/2006/ole">
            <mc:AlternateContent xmlns:mc="http://schemas.openxmlformats.org/markup-compatibility/2006">
              <mc:Choice xmlns:v="urn:schemas-microsoft-com:vml" Requires="v">
                <p:oleObj spid="_x0000_s5" name="" r:id="rId4" imgW="3149600" imgH="2451100" progId="Visio.Drawing.15">
                  <p:embed/>
                </p:oleObj>
              </mc:Choice>
              <mc:Fallback>
                <p:oleObj name="" r:id="rId4" imgW="3149600" imgH="2451100" progId="Visio.Drawing.15">
                  <p:embed/>
                  <p:pic>
                    <p:nvPicPr>
                      <p:cNvPr id="0" name="图片 4"/>
                      <p:cNvPicPr/>
                      <p:nvPr/>
                    </p:nvPicPr>
                    <p:blipFill>
                      <a:blip r:embed="rId5"/>
                      <a:stretch>
                        <a:fillRect/>
                      </a:stretch>
                    </p:blipFill>
                    <p:spPr>
                      <a:xfrm>
                        <a:off x="949960" y="2894330"/>
                        <a:ext cx="3531235" cy="2759075"/>
                      </a:xfrm>
                      <a:prstGeom prst="rect">
                        <a:avLst/>
                      </a:prstGeom>
                    </p:spPr>
                  </p:pic>
                </p:oleObj>
              </mc:Fallback>
            </mc:AlternateContent>
          </a:graphicData>
        </a:graphic>
      </p:graphicFrame>
      <p:sp>
        <p:nvSpPr>
          <p:cNvPr id="6" name="文本框 5"/>
          <p:cNvSpPr txBox="1"/>
          <p:nvPr/>
        </p:nvSpPr>
        <p:spPr>
          <a:xfrm>
            <a:off x="4767580" y="3018790"/>
            <a:ext cx="6408420" cy="2091690"/>
          </a:xfrm>
          <a:prstGeom prst="rect">
            <a:avLst/>
          </a:prstGeom>
          <a:noFill/>
        </p:spPr>
        <p:txBody>
          <a:bodyPr wrap="square" rtlCol="0">
            <a:spAutoFit/>
          </a:bodyPr>
          <a:p>
            <a:pPr algn="just" fontAlgn="auto">
              <a:spcAft>
                <a:spcPts val="1200"/>
              </a:spcAft>
            </a:pPr>
            <a:r>
              <a:rPr lang="zh-CN" altLang="en-US" sz="2400" b="1">
                <a:latin typeface="Times New Roman" panose="02020603050405020304" charset="0"/>
                <a:cs typeface="Times New Roman" panose="02020603050405020304" charset="0"/>
              </a:rPr>
              <a:t>The purpose :</a:t>
            </a:r>
            <a:r>
              <a:rPr lang="zh-CN" altLang="en-US" sz="2400">
                <a:latin typeface="Times New Roman" panose="02020603050405020304" charset="0"/>
                <a:cs typeface="Times New Roman" panose="02020603050405020304" charset="0"/>
              </a:rPr>
              <a:t> filter a class of non-key variables.</a:t>
            </a:r>
            <a:endParaRPr lang="zh-CN" altLang="en-US" sz="2400">
              <a:latin typeface="Times New Roman" panose="02020603050405020304" charset="0"/>
              <a:cs typeface="Times New Roman" panose="02020603050405020304" charset="0"/>
            </a:endParaRPr>
          </a:p>
          <a:p>
            <a:pPr algn="just" fontAlgn="auto">
              <a:spcAft>
                <a:spcPts val="600"/>
              </a:spcAft>
            </a:pPr>
            <a:r>
              <a:rPr lang="zh-CN" altLang="en-US" sz="2400" b="1">
                <a:latin typeface="Times New Roman" panose="02020603050405020304" charset="0"/>
                <a:cs typeface="Times New Roman" panose="02020603050405020304" charset="0"/>
              </a:rPr>
              <a:t>Feature :</a:t>
            </a:r>
            <a:r>
              <a:rPr lang="zh-CN" altLang="en-US" sz="2400">
                <a:latin typeface="Times New Roman" panose="02020603050405020304" charset="0"/>
                <a:cs typeface="Times New Roman" panose="02020603050405020304" charset="0"/>
              </a:rPr>
              <a:t> This class of variables values is always </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increases or decreases in the same way </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during each execution of the program,   </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regardless of the input.</a:t>
            </a:r>
            <a:endParaRPr lang="zh-CN" altLang="en-US" sz="2400">
              <a:latin typeface="Times New Roman" panose="02020603050405020304" charset="0"/>
              <a:cs typeface="Times New Roman" panose="02020603050405020304" charset="0"/>
            </a:endParaRPr>
          </a:p>
        </p:txBody>
      </p:sp>
    </p:spTree>
    <p:custDataLst>
      <p:tags r:id="rId6"/>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OUR METHOD</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2" name="文本框 1"/>
          <p:cNvSpPr txBox="1"/>
          <p:nvPr/>
        </p:nvSpPr>
        <p:spPr>
          <a:xfrm>
            <a:off x="398780" y="1191260"/>
            <a:ext cx="9689465" cy="1076325"/>
          </a:xfrm>
          <a:prstGeom prst="rect">
            <a:avLst/>
          </a:prstGeom>
          <a:noFill/>
        </p:spPr>
        <p:txBody>
          <a:bodyPr wrap="square" rtlCol="0">
            <a:spAutoFit/>
          </a:bodyPr>
          <a:p>
            <a:endParaRPr lang="en-US" altLang="zh-CN" sz="3200" dirty="0">
              <a:latin typeface="Times New Roman" panose="02020603050405020304" charset="0"/>
              <a:cs typeface="Times New Roman" panose="02020603050405020304" charset="0"/>
              <a:sym typeface="+mn-ea"/>
            </a:endParaRPr>
          </a:p>
          <a:p>
            <a:r>
              <a:rPr lang="en-US" altLang="zh-CN" sz="3200">
                <a:latin typeface="Times New Roman" panose="02020603050405020304" charset="0"/>
                <a:cs typeface="Times New Roman" panose="02020603050405020304" charset="0"/>
                <a:sym typeface="+mn-ea"/>
              </a:rPr>
              <a:t>Dynamic Filtering Mechanism I :</a:t>
            </a:r>
            <a:endParaRPr lang="en-US" altLang="zh-CN" sz="3200"/>
          </a:p>
        </p:txBody>
      </p:sp>
      <p:sp>
        <p:nvSpPr>
          <p:cNvPr id="3" name="灯片编号占位符 2"/>
          <p:cNvSpPr>
            <a:spLocks noGrp="1"/>
          </p:cNvSpPr>
          <p:nvPr>
            <p:ph type="sldNum" sz="quarter" idx="12"/>
          </p:nvPr>
        </p:nvSpPr>
        <p:spPr>
          <a:xfrm>
            <a:off x="8610600" y="6356350"/>
            <a:ext cx="3122930" cy="365125"/>
          </a:xfrm>
        </p:spPr>
        <p:txBody>
          <a:bodyPr/>
          <a:p>
            <a:pPr algn="r"/>
            <a:r>
              <a:rPr lang="en-US" altLang="zh-CN" smtClean="0"/>
              <a:t>9</a:t>
            </a:r>
            <a:endParaRPr lang="en-US" altLang="zh-CN" smtClean="0"/>
          </a:p>
        </p:txBody>
      </p:sp>
      <p:sp>
        <p:nvSpPr>
          <p:cNvPr id="4" name="文本框 3"/>
          <p:cNvSpPr txBox="1"/>
          <p:nvPr/>
        </p:nvSpPr>
        <p:spPr>
          <a:xfrm>
            <a:off x="1176655" y="3194050"/>
            <a:ext cx="9689465" cy="1789430"/>
          </a:xfrm>
          <a:prstGeom prst="rect">
            <a:avLst/>
          </a:prstGeom>
          <a:noFill/>
        </p:spPr>
        <p:txBody>
          <a:bodyPr wrap="square" rtlCol="0">
            <a:spAutoFit/>
          </a:bodyPr>
          <a:p>
            <a:pPr indent="0" algn="just" fontAlgn="auto">
              <a:lnSpc>
                <a:spcPct val="110000"/>
              </a:lnSpc>
              <a:spcAft>
                <a:spcPts val="2400"/>
              </a:spcAft>
              <a:buFont typeface="Wingdings" panose="05000000000000000000" charset="0"/>
              <a:buNone/>
            </a:pPr>
            <a:r>
              <a:rPr lang="en-US" altLang="zh-CN" sz="2800" dirty="0">
                <a:latin typeface="Times New Roman" panose="02020603050405020304" charset="0"/>
                <a:cs typeface="Times New Roman" panose="02020603050405020304" charset="0"/>
                <a:sym typeface="+mn-ea"/>
              </a:rPr>
              <a:t>	</a:t>
            </a:r>
            <a:r>
              <a:rPr lang="en-US" altLang="zh-CN" sz="2800">
                <a:latin typeface="Times New Roman" panose="02020603050405020304" charset="0"/>
                <a:cs typeface="Times New Roman" panose="02020603050405020304" charset="0"/>
                <a:sym typeface="+mn-ea"/>
              </a:rPr>
              <a:t>We use the delta (Δ) to implement an increase or decrease of the variable value.</a:t>
            </a:r>
            <a:endParaRPr lang="en-US" altLang="zh-CN" sz="2800">
              <a:latin typeface="Times New Roman" panose="02020603050405020304" charset="0"/>
              <a:cs typeface="Times New Roman" panose="02020603050405020304" charset="0"/>
              <a:sym typeface="+mn-ea"/>
            </a:endParaRPr>
          </a:p>
          <a:p>
            <a:pPr algn="ctr">
              <a:lnSpc>
                <a:spcPct val="120000"/>
              </a:lnSpc>
            </a:pPr>
            <a:r>
              <a:rPr lang="en-US" altLang="zh-CN" sz="2400">
                <a:latin typeface="Times New Roman" panose="02020603050405020304" charset="0"/>
                <a:cs typeface="Times New Roman" panose="02020603050405020304" charset="0"/>
                <a:sym typeface="+mn-ea"/>
              </a:rPr>
              <a:t>Δ = the current observation value - the last observation value</a:t>
            </a:r>
            <a:endParaRPr lang="en-US" altLang="zh-CN" sz="2800" dirty="0">
              <a:latin typeface="Times New Roman" panose="02020603050405020304" charset="0"/>
              <a:cs typeface="Times New Roman" panose="02020603050405020304" charset="0"/>
              <a:sym typeface="+mn-ea"/>
            </a:endParaRPr>
          </a:p>
        </p:txBody>
      </p:sp>
    </p:spTree>
    <p:custDataLst>
      <p:tags r:id="rId4"/>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OUR METHOD</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2" name="文本框 1"/>
          <p:cNvSpPr txBox="1"/>
          <p:nvPr/>
        </p:nvSpPr>
        <p:spPr>
          <a:xfrm>
            <a:off x="398780" y="1191260"/>
            <a:ext cx="9689465" cy="1076325"/>
          </a:xfrm>
          <a:prstGeom prst="rect">
            <a:avLst/>
          </a:prstGeom>
          <a:noFill/>
        </p:spPr>
        <p:txBody>
          <a:bodyPr wrap="square" rtlCol="0">
            <a:spAutoFit/>
          </a:bodyPr>
          <a:p>
            <a:endParaRPr lang="en-US" altLang="zh-CN" sz="3200" dirty="0">
              <a:latin typeface="Times New Roman" panose="02020603050405020304" charset="0"/>
              <a:cs typeface="Times New Roman" panose="02020603050405020304" charset="0"/>
              <a:sym typeface="+mn-ea"/>
            </a:endParaRPr>
          </a:p>
          <a:p>
            <a:r>
              <a:rPr lang="en-US" altLang="zh-CN" sz="3200">
                <a:latin typeface="Times New Roman" panose="02020603050405020304" charset="0"/>
                <a:cs typeface="Times New Roman" panose="02020603050405020304" charset="0"/>
                <a:sym typeface="+mn-ea"/>
              </a:rPr>
              <a:t>Dynamic Filtering Mechanism II :</a:t>
            </a:r>
            <a:endParaRPr lang="en-US" altLang="zh-CN" sz="3200"/>
          </a:p>
        </p:txBody>
      </p:sp>
      <p:sp>
        <p:nvSpPr>
          <p:cNvPr id="3" name="灯片编号占位符 2"/>
          <p:cNvSpPr>
            <a:spLocks noGrp="1"/>
          </p:cNvSpPr>
          <p:nvPr>
            <p:ph type="sldNum" sz="quarter" idx="12"/>
          </p:nvPr>
        </p:nvSpPr>
        <p:spPr>
          <a:xfrm>
            <a:off x="8610600" y="6356350"/>
            <a:ext cx="3122930" cy="365125"/>
          </a:xfrm>
        </p:spPr>
        <p:txBody>
          <a:bodyPr/>
          <a:p>
            <a:pPr algn="r"/>
            <a:r>
              <a:rPr lang="en-US" altLang="zh-CN" smtClean="0"/>
              <a:t>10</a:t>
            </a:r>
            <a:endParaRPr lang="en-US" altLang="zh-CN" smtClean="0"/>
          </a:p>
        </p:txBody>
      </p:sp>
      <p:graphicFrame>
        <p:nvGraphicFramePr>
          <p:cNvPr id="4" name="对象 3"/>
          <p:cNvGraphicFramePr/>
          <p:nvPr/>
        </p:nvGraphicFramePr>
        <p:xfrm>
          <a:off x="949960" y="2894330"/>
          <a:ext cx="3531235" cy="2759075"/>
        </p:xfrm>
        <a:graphic>
          <a:graphicData uri="http://schemas.openxmlformats.org/presentationml/2006/ole">
            <mc:AlternateContent xmlns:mc="http://schemas.openxmlformats.org/markup-compatibility/2006">
              <mc:Choice xmlns:v="urn:schemas-microsoft-com:vml" Requires="v">
                <p:oleObj spid="_x0000_s5" name="" r:id="rId4" imgW="3149600" imgH="2451100" progId="Visio.Drawing.15">
                  <p:embed/>
                </p:oleObj>
              </mc:Choice>
              <mc:Fallback>
                <p:oleObj name="" r:id="rId4" imgW="3149600" imgH="2451100" progId="Visio.Drawing.15">
                  <p:embed/>
                  <p:pic>
                    <p:nvPicPr>
                      <p:cNvPr id="0" name="图片 4"/>
                      <p:cNvPicPr/>
                      <p:nvPr/>
                    </p:nvPicPr>
                    <p:blipFill>
                      <a:blip r:embed="rId5"/>
                      <a:stretch>
                        <a:fillRect/>
                      </a:stretch>
                    </p:blipFill>
                    <p:spPr>
                      <a:xfrm>
                        <a:off x="949960" y="2894330"/>
                        <a:ext cx="3531235" cy="2759075"/>
                      </a:xfrm>
                      <a:prstGeom prst="rect">
                        <a:avLst/>
                      </a:prstGeom>
                    </p:spPr>
                  </p:pic>
                </p:oleObj>
              </mc:Fallback>
            </mc:AlternateContent>
          </a:graphicData>
        </a:graphic>
      </p:graphicFrame>
      <p:sp>
        <p:nvSpPr>
          <p:cNvPr id="6" name="文本框 5"/>
          <p:cNvSpPr txBox="1"/>
          <p:nvPr/>
        </p:nvSpPr>
        <p:spPr>
          <a:xfrm>
            <a:off x="4767580" y="3018790"/>
            <a:ext cx="6408420" cy="2538095"/>
          </a:xfrm>
          <a:prstGeom prst="rect">
            <a:avLst/>
          </a:prstGeom>
          <a:noFill/>
        </p:spPr>
        <p:txBody>
          <a:bodyPr wrap="square" rtlCol="0">
            <a:spAutoFit/>
          </a:bodyPr>
          <a:p>
            <a:pPr algn="just" fontAlgn="auto">
              <a:spcAft>
                <a:spcPts val="600"/>
              </a:spcAft>
            </a:pPr>
            <a:r>
              <a:rPr lang="zh-CN" altLang="en-US" sz="2400" b="1">
                <a:latin typeface="Times New Roman" panose="02020603050405020304" charset="0"/>
                <a:cs typeface="Times New Roman" panose="02020603050405020304" charset="0"/>
              </a:rPr>
              <a:t>The purpose :</a:t>
            </a:r>
            <a:r>
              <a:rPr lang="zh-CN" altLang="en-US" sz="2400">
                <a:latin typeface="Times New Roman" panose="02020603050405020304" charset="0"/>
                <a:cs typeface="Times New Roman" panose="02020603050405020304" charset="0"/>
              </a:rPr>
              <a:t> filter a class of non-key variables </a:t>
            </a:r>
            <a:endParaRPr lang="zh-CN" altLang="en-US" sz="2400">
              <a:latin typeface="Times New Roman" panose="02020603050405020304" charset="0"/>
              <a:cs typeface="Times New Roman" panose="02020603050405020304" charset="0"/>
            </a:endParaRPr>
          </a:p>
          <a:p>
            <a:pPr algn="just" fontAlgn="auto">
              <a:spcAft>
                <a:spcPts val="1200"/>
              </a:spcAft>
            </a:pP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from KEY set.</a:t>
            </a:r>
            <a:endParaRPr lang="zh-CN" altLang="en-US" sz="2400">
              <a:latin typeface="Times New Roman" panose="02020603050405020304" charset="0"/>
              <a:cs typeface="Times New Roman" panose="02020603050405020304" charset="0"/>
            </a:endParaRPr>
          </a:p>
          <a:p>
            <a:pPr algn="just" fontAlgn="auto">
              <a:spcAft>
                <a:spcPts val="600"/>
              </a:spcAft>
            </a:pPr>
            <a:r>
              <a:rPr lang="zh-CN" altLang="en-US" sz="2400" b="1">
                <a:latin typeface="Times New Roman" panose="02020603050405020304" charset="0"/>
                <a:cs typeface="Times New Roman" panose="02020603050405020304" charset="0"/>
              </a:rPr>
              <a:t>Feature :</a:t>
            </a:r>
            <a:r>
              <a:rPr lang="zh-CN" alt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The range of this class of variables </a:t>
            </a: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values is always the same after each </a:t>
            </a: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complete execution of the program, </a:t>
            </a: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regardless of the input.</a:t>
            </a:r>
            <a:endParaRPr sz="2400">
              <a:latin typeface="Times New Roman" panose="02020603050405020304" charset="0"/>
              <a:cs typeface="Times New Roman" panose="02020603050405020304" charset="0"/>
            </a:endParaRPr>
          </a:p>
        </p:txBody>
      </p:sp>
    </p:spTree>
    <p:custDataLst>
      <p:tags r:id="rId6"/>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OUR METHOD</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2" name="文本框 1"/>
          <p:cNvSpPr txBox="1"/>
          <p:nvPr/>
        </p:nvSpPr>
        <p:spPr>
          <a:xfrm>
            <a:off x="398780" y="937895"/>
            <a:ext cx="9689465" cy="1306830"/>
          </a:xfrm>
          <a:prstGeom prst="rect">
            <a:avLst/>
          </a:prstGeom>
          <a:noFill/>
        </p:spPr>
        <p:txBody>
          <a:bodyPr wrap="square" rtlCol="0">
            <a:spAutoFit/>
          </a:bodyPr>
          <a:p>
            <a:pPr fontAlgn="auto">
              <a:spcAft>
                <a:spcPts val="1800"/>
              </a:spcAft>
            </a:pPr>
            <a:r>
              <a:rPr lang="en-US" altLang="zh-CN" sz="3200">
                <a:latin typeface="Times New Roman" panose="02020603050405020304" charset="0"/>
                <a:cs typeface="Times New Roman" panose="02020603050405020304" charset="0"/>
                <a:sym typeface="+mn-ea"/>
              </a:rPr>
              <a:t>Dynamic Filtering Mechanism</a:t>
            </a:r>
            <a:endParaRPr lang="en-US" altLang="zh-CN" sz="3200">
              <a:latin typeface="Times New Roman" panose="02020603050405020304" charset="0"/>
              <a:cs typeface="Times New Roman" panose="02020603050405020304" charset="0"/>
              <a:sym typeface="+mn-ea"/>
            </a:endParaRPr>
          </a:p>
          <a:p>
            <a:r>
              <a:rPr lang="en-US" altLang="zh-CN" sz="3200">
                <a:latin typeface="Times New Roman" panose="02020603050405020304" charset="0"/>
                <a:cs typeface="Times New Roman" panose="02020603050405020304" charset="0"/>
                <a:sym typeface="+mn-ea"/>
              </a:rPr>
              <a:t>Examples :</a:t>
            </a:r>
            <a:endParaRPr lang="en-US" altLang="zh-CN" sz="3200"/>
          </a:p>
        </p:txBody>
      </p:sp>
      <p:sp>
        <p:nvSpPr>
          <p:cNvPr id="3" name="灯片编号占位符 2"/>
          <p:cNvSpPr>
            <a:spLocks noGrp="1"/>
          </p:cNvSpPr>
          <p:nvPr>
            <p:ph type="sldNum" sz="quarter" idx="12"/>
          </p:nvPr>
        </p:nvSpPr>
        <p:spPr>
          <a:xfrm>
            <a:off x="8610600" y="6356350"/>
            <a:ext cx="3122930" cy="365125"/>
          </a:xfrm>
        </p:spPr>
        <p:txBody>
          <a:bodyPr/>
          <a:p>
            <a:pPr algn="r"/>
            <a:r>
              <a:rPr lang="en-US" altLang="zh-CN" smtClean="0"/>
              <a:t>11</a:t>
            </a:r>
            <a:endParaRPr lang="en-US" altLang="zh-CN" smtClean="0"/>
          </a:p>
        </p:txBody>
      </p:sp>
      <p:sp>
        <p:nvSpPr>
          <p:cNvPr id="6" name="文本框 5"/>
          <p:cNvSpPr txBox="1"/>
          <p:nvPr/>
        </p:nvSpPr>
        <p:spPr>
          <a:xfrm>
            <a:off x="1337945" y="3180080"/>
            <a:ext cx="974090" cy="497205"/>
          </a:xfrm>
          <a:prstGeom prst="rect">
            <a:avLst/>
          </a:prstGeom>
          <a:noFill/>
        </p:spPr>
        <p:txBody>
          <a:bodyPr wrap="square" rtlCol="0">
            <a:spAutoFit/>
          </a:bodyPr>
          <a:p>
            <a:pPr indent="0" fontAlgn="auto">
              <a:lnSpc>
                <a:spcPct val="110000"/>
              </a:lnSpc>
              <a:spcAft>
                <a:spcPts val="1200"/>
              </a:spcAft>
              <a:buFont typeface="Wingdings" panose="05000000000000000000" charset="0"/>
              <a:buNone/>
            </a:pPr>
            <a:r>
              <a:rPr lang="en-US" altLang="zh-CN" sz="2400">
                <a:latin typeface="Times New Roman" panose="02020603050405020304" charset="0"/>
                <a:cs typeface="Times New Roman" panose="02020603050405020304" charset="0"/>
              </a:rPr>
              <a:t>&lt; I &gt; </a:t>
            </a:r>
            <a:endParaRPr lang="en-US" altLang="zh-CN" sz="2400">
              <a:latin typeface="Times New Roman" panose="02020603050405020304" charset="0"/>
              <a:cs typeface="Times New Roman" panose="02020603050405020304" charset="0"/>
            </a:endParaRPr>
          </a:p>
        </p:txBody>
      </p:sp>
      <p:pic>
        <p:nvPicPr>
          <p:cNvPr id="11" name="图片 10" descr=")JQ%5A%$]ACWQ0NK05Y$RI0"/>
          <p:cNvPicPr>
            <a:picLocks noChangeAspect="1"/>
          </p:cNvPicPr>
          <p:nvPr/>
        </p:nvPicPr>
        <p:blipFill>
          <a:blip r:embed="rId4"/>
          <a:stretch>
            <a:fillRect/>
          </a:stretch>
        </p:blipFill>
        <p:spPr>
          <a:xfrm>
            <a:off x="2436495" y="1640205"/>
            <a:ext cx="2548890" cy="3840480"/>
          </a:xfrm>
          <a:prstGeom prst="rect">
            <a:avLst/>
          </a:prstGeom>
        </p:spPr>
      </p:pic>
      <p:sp>
        <p:nvSpPr>
          <p:cNvPr id="7" name="文本框 6"/>
          <p:cNvSpPr txBox="1"/>
          <p:nvPr/>
        </p:nvSpPr>
        <p:spPr>
          <a:xfrm>
            <a:off x="5967730" y="3180080"/>
            <a:ext cx="1031875" cy="497205"/>
          </a:xfrm>
          <a:prstGeom prst="rect">
            <a:avLst/>
          </a:prstGeom>
          <a:noFill/>
        </p:spPr>
        <p:txBody>
          <a:bodyPr wrap="square" rtlCol="0">
            <a:spAutoFit/>
          </a:bodyPr>
          <a:p>
            <a:pPr indent="0" fontAlgn="auto">
              <a:lnSpc>
                <a:spcPct val="110000"/>
              </a:lnSpc>
              <a:spcAft>
                <a:spcPts val="1200"/>
              </a:spcAft>
              <a:buFont typeface="Wingdings" panose="05000000000000000000" charset="0"/>
              <a:buNone/>
            </a:pPr>
            <a:r>
              <a:rPr lang="en-US" altLang="zh-CN" sz="2400">
                <a:latin typeface="Times New Roman" panose="02020603050405020304" charset="0"/>
                <a:cs typeface="Times New Roman" panose="02020603050405020304" charset="0"/>
              </a:rPr>
              <a:t> &lt; II &gt;</a:t>
            </a:r>
            <a:endParaRPr lang="en-US" altLang="zh-CN" sz="2400">
              <a:latin typeface="Times New Roman" panose="02020603050405020304" charset="0"/>
              <a:cs typeface="Times New Roman" panose="02020603050405020304" charset="0"/>
            </a:endParaRPr>
          </a:p>
        </p:txBody>
      </p:sp>
      <p:pic>
        <p:nvPicPr>
          <p:cNvPr id="9" name="图片 8" descr="M7OR){UGFR$FL)JTKHHYOV9"/>
          <p:cNvPicPr>
            <a:picLocks noChangeAspect="1"/>
          </p:cNvPicPr>
          <p:nvPr/>
        </p:nvPicPr>
        <p:blipFill>
          <a:blip r:embed="rId5"/>
          <a:stretch>
            <a:fillRect/>
          </a:stretch>
        </p:blipFill>
        <p:spPr>
          <a:xfrm>
            <a:off x="7211060" y="1639570"/>
            <a:ext cx="2877185" cy="3841115"/>
          </a:xfrm>
          <a:prstGeom prst="rect">
            <a:avLst/>
          </a:prstGeom>
        </p:spPr>
      </p:pic>
      <p:sp>
        <p:nvSpPr>
          <p:cNvPr id="4" name="文本框 3"/>
          <p:cNvSpPr txBox="1"/>
          <p:nvPr/>
        </p:nvSpPr>
        <p:spPr>
          <a:xfrm>
            <a:off x="887730" y="5594350"/>
            <a:ext cx="10563225" cy="1168400"/>
          </a:xfrm>
          <a:prstGeom prst="rect">
            <a:avLst/>
          </a:prstGeom>
          <a:noFill/>
        </p:spPr>
        <p:txBody>
          <a:bodyPr wrap="square" rtlCol="0">
            <a:spAutoFit/>
          </a:bodyPr>
          <a:p>
            <a:pPr algn="just" fontAlgn="auto">
              <a:spcAft>
                <a:spcPts val="600"/>
              </a:spcAft>
            </a:pPr>
            <a:r>
              <a:rPr lang="en-US" altLang="zh-CN" sz="2000">
                <a:latin typeface="Times New Roman" panose="02020603050405020304" charset="0"/>
                <a:cs typeface="Times New Roman" panose="02020603050405020304" charset="0"/>
                <a:sym typeface="+mn-ea"/>
              </a:rPr>
              <a:t>Regardless of the input, </a:t>
            </a:r>
            <a:endParaRPr lang="en-US" altLang="zh-CN" sz="2000">
              <a:latin typeface="Times New Roman" panose="02020603050405020304" charset="0"/>
              <a:cs typeface="Times New Roman" panose="02020603050405020304" charset="0"/>
              <a:sym typeface="+mn-ea"/>
            </a:endParaRPr>
          </a:p>
          <a:p>
            <a:pPr algn="just" fontAlgn="auto">
              <a:spcAft>
                <a:spcPts val="600"/>
              </a:spcAft>
            </a:pPr>
            <a:r>
              <a:rPr lang="en-US" altLang="zh-CN" sz="2000">
                <a:latin typeface="Times New Roman" panose="02020603050405020304" charset="0"/>
                <a:cs typeface="Times New Roman" panose="02020603050405020304" charset="0"/>
                <a:sym typeface="+mn-ea"/>
              </a:rPr>
              <a:t>	In &lt;I&gt;, the value of the variable ' i ' is always incremented in the same way, Δ is 1. </a:t>
            </a:r>
            <a:endParaRPr lang="en-US" altLang="zh-CN" sz="2000">
              <a:latin typeface="Times New Roman" panose="02020603050405020304" charset="0"/>
              <a:cs typeface="Times New Roman" panose="02020603050405020304" charset="0"/>
              <a:sym typeface="+mn-ea"/>
            </a:endParaRPr>
          </a:p>
          <a:p>
            <a:pPr algn="just"/>
            <a:r>
              <a:rPr lang="en-US" altLang="zh-CN" sz="2000">
                <a:latin typeface="Times New Roman" panose="02020603050405020304" charset="0"/>
                <a:cs typeface="Times New Roman" panose="02020603050405020304" charset="0"/>
                <a:sym typeface="+mn-ea"/>
              </a:rPr>
              <a:t>	In &lt;II&gt;, the value of the variable ' i ' is always in the range [0, 3] after a complete execution.</a:t>
            </a:r>
            <a:endParaRPr lang="zh-CN" altLang="en-US" sz="2000"/>
          </a:p>
        </p:txBody>
      </p:sp>
    </p:spTree>
    <p:custDataLst>
      <p:tags r:id="rId6"/>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OUR METHOD</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2" name="文本框 1"/>
          <p:cNvSpPr txBox="1"/>
          <p:nvPr/>
        </p:nvSpPr>
        <p:spPr>
          <a:xfrm>
            <a:off x="398780" y="1191260"/>
            <a:ext cx="9689465" cy="1076325"/>
          </a:xfrm>
          <a:prstGeom prst="rect">
            <a:avLst/>
          </a:prstGeom>
          <a:noFill/>
        </p:spPr>
        <p:txBody>
          <a:bodyPr wrap="square" rtlCol="0">
            <a:spAutoFit/>
          </a:bodyPr>
          <a:p>
            <a:endParaRPr lang="en-US" altLang="zh-CN" sz="3200" dirty="0">
              <a:latin typeface="Times New Roman" panose="02020603050405020304" charset="0"/>
              <a:cs typeface="Times New Roman" panose="02020603050405020304" charset="0"/>
              <a:sym typeface="+mn-ea"/>
            </a:endParaRPr>
          </a:p>
          <a:p>
            <a:r>
              <a:rPr lang="en-US" altLang="zh-CN" sz="3200">
                <a:latin typeface="Times New Roman" panose="02020603050405020304" charset="0"/>
                <a:cs typeface="Times New Roman" panose="02020603050405020304" charset="0"/>
                <a:sym typeface="+mn-ea"/>
              </a:rPr>
              <a:t>Static Reduction Mechanism :</a:t>
            </a:r>
            <a:endParaRPr lang="en-US" altLang="zh-CN" sz="3200"/>
          </a:p>
        </p:txBody>
      </p:sp>
      <p:sp>
        <p:nvSpPr>
          <p:cNvPr id="3" name="灯片编号占位符 2"/>
          <p:cNvSpPr>
            <a:spLocks noGrp="1"/>
          </p:cNvSpPr>
          <p:nvPr>
            <p:ph type="sldNum" sz="quarter" idx="12"/>
          </p:nvPr>
        </p:nvSpPr>
        <p:spPr>
          <a:xfrm>
            <a:off x="8610600" y="6356350"/>
            <a:ext cx="3122930" cy="365125"/>
          </a:xfrm>
        </p:spPr>
        <p:txBody>
          <a:bodyPr/>
          <a:p>
            <a:pPr algn="r"/>
            <a:r>
              <a:rPr lang="en-US" altLang="zh-CN" smtClean="0"/>
              <a:t>12</a:t>
            </a:r>
            <a:endParaRPr lang="en-US" altLang="zh-CN" smtClean="0"/>
          </a:p>
        </p:txBody>
      </p:sp>
      <p:graphicFrame>
        <p:nvGraphicFramePr>
          <p:cNvPr id="4" name="对象 3"/>
          <p:cNvGraphicFramePr/>
          <p:nvPr/>
        </p:nvGraphicFramePr>
        <p:xfrm>
          <a:off x="949960" y="2894330"/>
          <a:ext cx="3531235" cy="2759075"/>
        </p:xfrm>
        <a:graphic>
          <a:graphicData uri="http://schemas.openxmlformats.org/presentationml/2006/ole">
            <mc:AlternateContent xmlns:mc="http://schemas.openxmlformats.org/markup-compatibility/2006">
              <mc:Choice xmlns:v="urn:schemas-microsoft-com:vml" Requires="v">
                <p:oleObj spid="_x0000_s5" name="" r:id="rId4" imgW="3149600" imgH="2451100" progId="Visio.Drawing.15">
                  <p:embed/>
                </p:oleObj>
              </mc:Choice>
              <mc:Fallback>
                <p:oleObj name="" r:id="rId4" imgW="3149600" imgH="2451100" progId="Visio.Drawing.15">
                  <p:embed/>
                  <p:pic>
                    <p:nvPicPr>
                      <p:cNvPr id="0" name="图片 4"/>
                      <p:cNvPicPr/>
                      <p:nvPr/>
                    </p:nvPicPr>
                    <p:blipFill>
                      <a:blip r:embed="rId5"/>
                      <a:stretch>
                        <a:fillRect/>
                      </a:stretch>
                    </p:blipFill>
                    <p:spPr>
                      <a:xfrm>
                        <a:off x="949960" y="2894330"/>
                        <a:ext cx="3531235" cy="2759075"/>
                      </a:xfrm>
                      <a:prstGeom prst="rect">
                        <a:avLst/>
                      </a:prstGeom>
                    </p:spPr>
                  </p:pic>
                </p:oleObj>
              </mc:Fallback>
            </mc:AlternateContent>
          </a:graphicData>
        </a:graphic>
      </p:graphicFrame>
      <p:sp>
        <p:nvSpPr>
          <p:cNvPr id="6" name="文本框 5"/>
          <p:cNvSpPr txBox="1"/>
          <p:nvPr/>
        </p:nvSpPr>
        <p:spPr>
          <a:xfrm>
            <a:off x="4767580" y="3018790"/>
            <a:ext cx="6408420" cy="2168525"/>
          </a:xfrm>
          <a:prstGeom prst="rect">
            <a:avLst/>
          </a:prstGeom>
          <a:noFill/>
        </p:spPr>
        <p:txBody>
          <a:bodyPr wrap="square" rtlCol="0">
            <a:spAutoFit/>
          </a:bodyPr>
          <a:p>
            <a:pPr algn="just" fontAlgn="auto">
              <a:spcAft>
                <a:spcPts val="600"/>
              </a:spcAft>
            </a:pPr>
            <a:r>
              <a:rPr lang="zh-CN" altLang="en-US" sz="2400" b="1">
                <a:latin typeface="Times New Roman" panose="02020603050405020304" charset="0"/>
                <a:cs typeface="Times New Roman" panose="02020603050405020304" charset="0"/>
              </a:rPr>
              <a:t>The purpose :</a:t>
            </a:r>
            <a:r>
              <a:rPr lang="zh-CN" altLang="en-US" sz="2400">
                <a:latin typeface="Times New Roman" panose="02020603050405020304" charset="0"/>
                <a:cs typeface="Times New Roman" panose="02020603050405020304" charset="0"/>
              </a:rPr>
              <a:t> filter a class of non-key variables </a:t>
            </a:r>
            <a:endParaRPr lang="zh-CN" altLang="en-US" sz="2400">
              <a:latin typeface="Times New Roman" panose="02020603050405020304" charset="0"/>
              <a:cs typeface="Times New Roman" panose="02020603050405020304" charset="0"/>
            </a:endParaRPr>
          </a:p>
          <a:p>
            <a:pPr algn="just" fontAlgn="auto">
              <a:spcAft>
                <a:spcPts val="1200"/>
              </a:spcAft>
            </a:pP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from KEY set.</a:t>
            </a:r>
            <a:endParaRPr lang="zh-CN" altLang="en-US" sz="2400">
              <a:latin typeface="Times New Roman" panose="02020603050405020304" charset="0"/>
              <a:cs typeface="Times New Roman" panose="02020603050405020304" charset="0"/>
            </a:endParaRPr>
          </a:p>
          <a:p>
            <a:pPr algn="just" fontAlgn="auto">
              <a:spcAft>
                <a:spcPts val="600"/>
              </a:spcAft>
            </a:pPr>
            <a:r>
              <a:rPr lang="zh-CN" altLang="en-US" sz="2400" b="1">
                <a:latin typeface="Times New Roman" panose="02020603050405020304" charset="0"/>
                <a:cs typeface="Times New Roman" panose="02020603050405020304" charset="0"/>
              </a:rPr>
              <a:t>Feature :</a:t>
            </a:r>
            <a:r>
              <a:rPr lang="zh-CN" alt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This class of variable has the same </a:t>
            </a: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value </a:t>
            </a:r>
            <a:r>
              <a:rPr lang="en-US" sz="2400">
                <a:latin typeface="Times New Roman" panose="02020603050405020304" charset="0"/>
                <a:cs typeface="Times New Roman" panose="02020603050405020304" charset="0"/>
              </a:rPr>
              <a:t>during</a:t>
            </a:r>
            <a:r>
              <a:rPr sz="2400">
                <a:latin typeface="Times New Roman" panose="02020603050405020304" charset="0"/>
                <a:cs typeface="Times New Roman" panose="02020603050405020304" charset="0"/>
              </a:rPr>
              <a:t> the function is called</a:t>
            </a: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regardless of the input.</a:t>
            </a:r>
            <a:endParaRPr sz="2400">
              <a:latin typeface="Times New Roman" panose="02020603050405020304" charset="0"/>
              <a:cs typeface="Times New Roman" panose="02020603050405020304" charset="0"/>
            </a:endParaRPr>
          </a:p>
        </p:txBody>
      </p:sp>
    </p:spTree>
    <p:custDataLst>
      <p:tags r:id="rId6"/>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OUR METHOD</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2" name="文本框 1"/>
          <p:cNvSpPr txBox="1"/>
          <p:nvPr/>
        </p:nvSpPr>
        <p:spPr>
          <a:xfrm>
            <a:off x="398780" y="937895"/>
            <a:ext cx="9689465" cy="1306830"/>
          </a:xfrm>
          <a:prstGeom prst="rect">
            <a:avLst/>
          </a:prstGeom>
          <a:noFill/>
        </p:spPr>
        <p:txBody>
          <a:bodyPr wrap="square" rtlCol="0">
            <a:spAutoFit/>
          </a:bodyPr>
          <a:p>
            <a:pPr fontAlgn="auto">
              <a:spcAft>
                <a:spcPts val="1800"/>
              </a:spcAft>
            </a:pPr>
            <a:r>
              <a:rPr lang="en-US" altLang="zh-CN" sz="3200">
                <a:latin typeface="Times New Roman" panose="02020603050405020304" charset="0"/>
                <a:cs typeface="Times New Roman" panose="02020603050405020304" charset="0"/>
                <a:sym typeface="+mn-ea"/>
              </a:rPr>
              <a:t>Static Reduction Mechanism</a:t>
            </a:r>
            <a:endParaRPr lang="en-US" altLang="zh-CN" sz="3200">
              <a:latin typeface="Times New Roman" panose="02020603050405020304" charset="0"/>
              <a:cs typeface="Times New Roman" panose="02020603050405020304" charset="0"/>
              <a:sym typeface="+mn-ea"/>
            </a:endParaRPr>
          </a:p>
          <a:p>
            <a:r>
              <a:rPr lang="en-US" altLang="zh-CN" sz="3200">
                <a:latin typeface="Times New Roman" panose="02020603050405020304" charset="0"/>
                <a:cs typeface="Times New Roman" panose="02020603050405020304" charset="0"/>
                <a:sym typeface="+mn-ea"/>
              </a:rPr>
              <a:t>Examples :</a:t>
            </a:r>
            <a:endParaRPr lang="en-US" altLang="zh-CN" sz="3200"/>
          </a:p>
        </p:txBody>
      </p:sp>
      <p:sp>
        <p:nvSpPr>
          <p:cNvPr id="3" name="灯片编号占位符 2"/>
          <p:cNvSpPr>
            <a:spLocks noGrp="1"/>
          </p:cNvSpPr>
          <p:nvPr>
            <p:ph type="sldNum" sz="quarter" idx="12"/>
          </p:nvPr>
        </p:nvSpPr>
        <p:spPr>
          <a:xfrm>
            <a:off x="8610600" y="6356350"/>
            <a:ext cx="3122930" cy="365125"/>
          </a:xfrm>
        </p:spPr>
        <p:txBody>
          <a:bodyPr/>
          <a:p>
            <a:pPr algn="r"/>
            <a:r>
              <a:rPr lang="en-US" altLang="zh-CN" smtClean="0"/>
              <a:t>13</a:t>
            </a:r>
            <a:endParaRPr lang="en-US" altLang="zh-CN" smtClean="0"/>
          </a:p>
        </p:txBody>
      </p:sp>
      <p:sp>
        <p:nvSpPr>
          <p:cNvPr id="4" name="文本框 3"/>
          <p:cNvSpPr txBox="1"/>
          <p:nvPr/>
        </p:nvSpPr>
        <p:spPr>
          <a:xfrm>
            <a:off x="976630" y="5594350"/>
            <a:ext cx="10241280" cy="1091565"/>
          </a:xfrm>
          <a:prstGeom prst="rect">
            <a:avLst/>
          </a:prstGeom>
          <a:noFill/>
        </p:spPr>
        <p:txBody>
          <a:bodyPr wrap="square" rtlCol="0">
            <a:spAutoFit/>
          </a:bodyPr>
          <a:p>
            <a:pPr algn="just" fontAlgn="auto">
              <a:spcAft>
                <a:spcPts val="600"/>
              </a:spcAft>
            </a:pPr>
            <a:r>
              <a:rPr lang="en-US" altLang="zh-CN" sz="2000">
                <a:latin typeface="Times New Roman" panose="02020603050405020304" charset="0"/>
                <a:cs typeface="Times New Roman" panose="02020603050405020304" charset="0"/>
                <a:sym typeface="+mn-ea"/>
              </a:rPr>
              <a:t>Regardless of the input, </a:t>
            </a:r>
            <a:endParaRPr lang="en-US" altLang="zh-CN" sz="2000">
              <a:latin typeface="Times New Roman" panose="02020603050405020304" charset="0"/>
              <a:cs typeface="Times New Roman" panose="02020603050405020304" charset="0"/>
              <a:sym typeface="+mn-ea"/>
            </a:endParaRPr>
          </a:p>
          <a:p>
            <a:pPr algn="just" fontAlgn="auto">
              <a:spcAft>
                <a:spcPts val="600"/>
              </a:spcAft>
            </a:pPr>
            <a:r>
              <a:rPr lang="en-US" altLang="zh-CN" sz="2000">
                <a:latin typeface="Times New Roman" panose="02020603050405020304" charset="0"/>
                <a:cs typeface="Times New Roman" panose="02020603050405020304" charset="0"/>
                <a:sym typeface="+mn-ea"/>
              </a:rPr>
              <a:t>	d</a:t>
            </a:r>
            <a:r>
              <a:rPr lang="zh-CN" altLang="en-US" sz="2000">
                <a:latin typeface="Times New Roman" panose="02020603050405020304" charset="0"/>
                <a:cs typeface="Times New Roman" panose="02020603050405020304" charset="0"/>
                <a:sym typeface="+mn-ea"/>
              </a:rPr>
              <a:t>uring the call of the function fool(), the values of the variables </a:t>
            </a:r>
            <a:r>
              <a:rPr lang="en-US" altLang="zh-CN" sz="2000">
                <a:latin typeface="Times New Roman" panose="02020603050405020304" charset="0"/>
                <a:cs typeface="Times New Roman" panose="02020603050405020304" charset="0"/>
                <a:sym typeface="+mn-ea"/>
              </a:rPr>
              <a:t>' </a:t>
            </a:r>
            <a:r>
              <a:rPr lang="zh-CN" altLang="en-US" sz="2000">
                <a:latin typeface="Times New Roman" panose="02020603050405020304" charset="0"/>
                <a:cs typeface="Times New Roman" panose="02020603050405020304" charset="0"/>
                <a:sym typeface="+mn-ea"/>
              </a:rPr>
              <a:t>m, n, p </a:t>
            </a:r>
            <a:r>
              <a:rPr lang="en-US" altLang="zh-CN" sz="2000">
                <a:latin typeface="Times New Roman" panose="02020603050405020304" charset="0"/>
                <a:cs typeface="Times New Roman" panose="02020603050405020304" charset="0"/>
                <a:sym typeface="+mn-ea"/>
              </a:rPr>
              <a:t>' </a:t>
            </a:r>
            <a:r>
              <a:rPr lang="zh-CN" altLang="en-US" sz="2000">
                <a:latin typeface="Times New Roman" panose="02020603050405020304" charset="0"/>
                <a:cs typeface="Times New Roman" panose="02020603050405020304" charset="0"/>
                <a:sym typeface="+mn-ea"/>
              </a:rPr>
              <a:t>in the function remain </a:t>
            </a:r>
            <a:r>
              <a:rPr lang="en-US" altLang="zh-CN" sz="2000">
                <a:latin typeface="Times New Roman" panose="02020603050405020304" charset="0"/>
                <a:cs typeface="Times New Roman" panose="02020603050405020304" charset="0"/>
                <a:sym typeface="+mn-ea"/>
              </a:rPr>
              <a:t>the same</a:t>
            </a:r>
            <a:r>
              <a:rPr lang="zh-CN" altLang="en-US" sz="2000">
                <a:latin typeface="Times New Roman" panose="02020603050405020304" charset="0"/>
                <a:cs typeface="Times New Roman" panose="02020603050405020304" charset="0"/>
                <a:sym typeface="+mn-ea"/>
              </a:rPr>
              <a:t>.</a:t>
            </a:r>
            <a:endParaRPr lang="zh-CN" altLang="en-US" sz="2000"/>
          </a:p>
        </p:txBody>
      </p:sp>
      <p:pic>
        <p:nvPicPr>
          <p:cNvPr id="5" name="图片 4" descr="{1_~O1AODYR2O0K%@TG%JXJ"/>
          <p:cNvPicPr>
            <a:picLocks noChangeAspect="1"/>
          </p:cNvPicPr>
          <p:nvPr/>
        </p:nvPicPr>
        <p:blipFill>
          <a:blip r:embed="rId4"/>
          <a:stretch>
            <a:fillRect/>
          </a:stretch>
        </p:blipFill>
        <p:spPr>
          <a:xfrm>
            <a:off x="4528820" y="1616710"/>
            <a:ext cx="3134360" cy="4090035"/>
          </a:xfrm>
          <a:prstGeom prst="rect">
            <a:avLst/>
          </a:prstGeom>
        </p:spPr>
      </p:pic>
    </p:spTree>
    <p:custDataLst>
      <p:tags r:id="rId5"/>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OUR METHOD</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2" name="文本框 1"/>
          <p:cNvSpPr txBox="1"/>
          <p:nvPr/>
        </p:nvSpPr>
        <p:spPr>
          <a:xfrm>
            <a:off x="398780" y="1191260"/>
            <a:ext cx="9689465" cy="1245235"/>
          </a:xfrm>
          <a:prstGeom prst="rect">
            <a:avLst/>
          </a:prstGeom>
          <a:noFill/>
        </p:spPr>
        <p:txBody>
          <a:bodyPr wrap="square" rtlCol="0">
            <a:spAutoFit/>
          </a:bodyPr>
          <a:p>
            <a:pPr fontAlgn="auto">
              <a:spcAft>
                <a:spcPts val="1800"/>
              </a:spcAft>
            </a:pPr>
            <a:r>
              <a:rPr lang="en-US" altLang="zh-CN" sz="3200" b="1" dirty="0">
                <a:latin typeface="Times New Roman" panose="02020603050405020304" charset="0"/>
                <a:cs typeface="Times New Roman" panose="02020603050405020304" charset="0"/>
                <a:sym typeface="+mn-ea"/>
              </a:rPr>
              <a:t>Step 2.  The key range invariants training :</a:t>
            </a:r>
            <a:endParaRPr lang="en-US" altLang="zh-CN" sz="3200" b="1" dirty="0">
              <a:latin typeface="Times New Roman" panose="02020603050405020304" charset="0"/>
              <a:cs typeface="Times New Roman" panose="02020603050405020304" charset="0"/>
              <a:sym typeface="+mn-ea"/>
            </a:endParaRPr>
          </a:p>
          <a:p>
            <a:r>
              <a:rPr lang="en-US" altLang="zh-CN" sz="2800">
                <a:latin typeface="Times New Roman" panose="02020603050405020304" charset="0"/>
                <a:cs typeface="Times New Roman" panose="02020603050405020304" charset="0"/>
              </a:rPr>
              <a:t>	     Process :</a:t>
            </a:r>
            <a:endParaRPr lang="en-US" altLang="zh-CN" sz="2800">
              <a:latin typeface="Times New Roman" panose="02020603050405020304" charset="0"/>
              <a:cs typeface="Times New Roman" panose="02020603050405020304" charset="0"/>
            </a:endParaRPr>
          </a:p>
        </p:txBody>
      </p:sp>
      <p:sp>
        <p:nvSpPr>
          <p:cNvPr id="3" name="灯片编号占位符 2"/>
          <p:cNvSpPr>
            <a:spLocks noGrp="1"/>
          </p:cNvSpPr>
          <p:nvPr>
            <p:ph type="sldNum" sz="quarter" idx="12"/>
          </p:nvPr>
        </p:nvSpPr>
        <p:spPr>
          <a:xfrm>
            <a:off x="8610600" y="6356350"/>
            <a:ext cx="3122930" cy="365125"/>
          </a:xfrm>
        </p:spPr>
        <p:txBody>
          <a:bodyPr/>
          <a:p>
            <a:pPr algn="r"/>
            <a:r>
              <a:rPr lang="en-US" altLang="zh-CN" smtClean="0"/>
              <a:t>14</a:t>
            </a:r>
            <a:endParaRPr lang="en-US" altLang="zh-CN" smtClean="0"/>
          </a:p>
        </p:txBody>
      </p:sp>
      <p:graphicFrame>
        <p:nvGraphicFramePr>
          <p:cNvPr id="5" name="对象 4"/>
          <p:cNvGraphicFramePr/>
          <p:nvPr/>
        </p:nvGraphicFramePr>
        <p:xfrm>
          <a:off x="3834765" y="2113280"/>
          <a:ext cx="4385945" cy="4132580"/>
        </p:xfrm>
        <a:graphic>
          <a:graphicData uri="http://schemas.openxmlformats.org/presentationml/2006/ole">
            <mc:AlternateContent xmlns:mc="http://schemas.openxmlformats.org/markup-compatibility/2006">
              <mc:Choice xmlns:v="urn:schemas-microsoft-com:vml" Requires="v">
                <p:oleObj spid="_x0000_s6" name="" r:id="rId4" imgW="3213100" imgH="2997200" progId="Visio.Drawing.15">
                  <p:embed/>
                </p:oleObj>
              </mc:Choice>
              <mc:Fallback>
                <p:oleObj name="" r:id="rId4" imgW="3213100" imgH="2997200" progId="Visio.Drawing.15">
                  <p:embed/>
                  <p:pic>
                    <p:nvPicPr>
                      <p:cNvPr id="0" name="图片 5"/>
                      <p:cNvPicPr/>
                      <p:nvPr/>
                    </p:nvPicPr>
                    <p:blipFill>
                      <a:blip r:embed="rId5"/>
                      <a:stretch>
                        <a:fillRect/>
                      </a:stretch>
                    </p:blipFill>
                    <p:spPr>
                      <a:xfrm>
                        <a:off x="3834765" y="2113280"/>
                        <a:ext cx="4385945" cy="4132580"/>
                      </a:xfrm>
                      <a:prstGeom prst="rect">
                        <a:avLst/>
                      </a:prstGeom>
                    </p:spPr>
                  </p:pic>
                </p:oleObj>
              </mc:Fallback>
            </mc:AlternateContent>
          </a:graphicData>
        </a:graphic>
      </p:graphicFrame>
    </p:spTree>
    <p:custDataLst>
      <p:tags r:id="rId6"/>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OUR METHOD</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2" name="文本框 1"/>
          <p:cNvSpPr txBox="1"/>
          <p:nvPr/>
        </p:nvSpPr>
        <p:spPr>
          <a:xfrm>
            <a:off x="398780" y="1191260"/>
            <a:ext cx="9689465" cy="1245235"/>
          </a:xfrm>
          <a:prstGeom prst="rect">
            <a:avLst/>
          </a:prstGeom>
          <a:noFill/>
        </p:spPr>
        <p:txBody>
          <a:bodyPr wrap="square" rtlCol="0">
            <a:spAutoFit/>
          </a:bodyPr>
          <a:p>
            <a:pPr fontAlgn="auto">
              <a:spcAft>
                <a:spcPts val="1800"/>
              </a:spcAft>
            </a:pPr>
            <a:endParaRPr lang="en-US" altLang="zh-CN" sz="3200" dirty="0">
              <a:latin typeface="Times New Roman" panose="02020603050405020304" charset="0"/>
              <a:cs typeface="Times New Roman" panose="02020603050405020304" charset="0"/>
              <a:sym typeface="+mn-ea"/>
            </a:endParaRPr>
          </a:p>
          <a:p>
            <a:r>
              <a:rPr lang="en-US" altLang="zh-CN" sz="2800">
                <a:latin typeface="Times New Roman" panose="02020603050405020304" charset="0"/>
                <a:cs typeface="Times New Roman" panose="02020603050405020304" charset="0"/>
              </a:rPr>
              <a:t>	     Note :</a:t>
            </a:r>
            <a:endParaRPr lang="en-US" altLang="zh-CN" sz="2800">
              <a:latin typeface="Times New Roman" panose="02020603050405020304" charset="0"/>
              <a:cs typeface="Times New Roman" panose="02020603050405020304" charset="0"/>
            </a:endParaRPr>
          </a:p>
        </p:txBody>
      </p:sp>
      <p:sp>
        <p:nvSpPr>
          <p:cNvPr id="3" name="灯片编号占位符 2"/>
          <p:cNvSpPr>
            <a:spLocks noGrp="1"/>
          </p:cNvSpPr>
          <p:nvPr>
            <p:ph type="sldNum" sz="quarter" idx="12"/>
          </p:nvPr>
        </p:nvSpPr>
        <p:spPr>
          <a:xfrm>
            <a:off x="8610600" y="6356350"/>
            <a:ext cx="3122930" cy="365125"/>
          </a:xfrm>
        </p:spPr>
        <p:txBody>
          <a:bodyPr/>
          <a:p>
            <a:pPr algn="r"/>
            <a:r>
              <a:rPr lang="en-US" altLang="zh-CN" smtClean="0"/>
              <a:t>15</a:t>
            </a:r>
            <a:endParaRPr lang="en-US" altLang="zh-CN" smtClean="0"/>
          </a:p>
        </p:txBody>
      </p:sp>
      <p:graphicFrame>
        <p:nvGraphicFramePr>
          <p:cNvPr id="4" name="对象 3"/>
          <p:cNvGraphicFramePr/>
          <p:nvPr/>
        </p:nvGraphicFramePr>
        <p:xfrm>
          <a:off x="2299335" y="2200275"/>
          <a:ext cx="7593330" cy="3333115"/>
        </p:xfrm>
        <a:graphic>
          <a:graphicData uri="http://schemas.openxmlformats.org/presentationml/2006/ole">
            <mc:AlternateContent xmlns:mc="http://schemas.openxmlformats.org/markup-compatibility/2006">
              <mc:Choice xmlns:v="urn:schemas-microsoft-com:vml" Requires="v">
                <p:oleObj spid="_x0000_s7" name="" r:id="rId4" imgW="5448300" imgH="2273300" progId="Visio.Drawing.15">
                  <p:embed/>
                </p:oleObj>
              </mc:Choice>
              <mc:Fallback>
                <p:oleObj name="" r:id="rId4" imgW="5448300" imgH="2273300" progId="Visio.Drawing.15">
                  <p:embed/>
                  <p:pic>
                    <p:nvPicPr>
                      <p:cNvPr id="0" name="图片 5"/>
                      <p:cNvPicPr/>
                      <p:nvPr/>
                    </p:nvPicPr>
                    <p:blipFill>
                      <a:blip r:embed="rId5"/>
                      <a:stretch>
                        <a:fillRect/>
                      </a:stretch>
                    </p:blipFill>
                    <p:spPr>
                      <a:xfrm>
                        <a:off x="2299335" y="2200275"/>
                        <a:ext cx="7593330" cy="3333115"/>
                      </a:xfrm>
                      <a:prstGeom prst="rect">
                        <a:avLst/>
                      </a:prstGeom>
                    </p:spPr>
                  </p:pic>
                </p:oleObj>
              </mc:Fallback>
            </mc:AlternateContent>
          </a:graphicData>
        </a:graphic>
      </p:graphicFrame>
    </p:spTree>
    <p:custDataLst>
      <p:tags r:id="rId6"/>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OUR METHOD</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2" name="文本框 1"/>
          <p:cNvSpPr txBox="1"/>
          <p:nvPr/>
        </p:nvSpPr>
        <p:spPr>
          <a:xfrm>
            <a:off x="398780" y="937895"/>
            <a:ext cx="10832465" cy="829945"/>
          </a:xfrm>
          <a:prstGeom prst="rect">
            <a:avLst/>
          </a:prstGeom>
          <a:noFill/>
        </p:spPr>
        <p:txBody>
          <a:bodyPr wrap="square" rtlCol="0">
            <a:spAutoFit/>
          </a:bodyPr>
          <a:p>
            <a:endParaRPr lang="en-US" altLang="zh-CN" sz="2400">
              <a:latin typeface="Times New Roman" panose="02020603050405020304" charset="0"/>
              <a:cs typeface="Times New Roman" panose="02020603050405020304" charset="0"/>
              <a:sym typeface="+mn-ea"/>
            </a:endParaRPr>
          </a:p>
          <a:p>
            <a:r>
              <a:rPr lang="en-US" altLang="zh-CN" sz="2400">
                <a:latin typeface="Times New Roman" panose="02020603050405020304" charset="0"/>
                <a:cs typeface="Times New Roman" panose="02020603050405020304" charset="0"/>
                <a:sym typeface="+mn-ea"/>
              </a:rPr>
              <a:t>  Continuous Range Invariant Training :                 Discrete Range Invariant Training :</a:t>
            </a:r>
            <a:endParaRPr lang="en-US" altLang="zh-CN" sz="2400">
              <a:latin typeface="Times New Roman" panose="02020603050405020304" charset="0"/>
              <a:cs typeface="Times New Roman" panose="02020603050405020304" charset="0"/>
              <a:sym typeface="+mn-ea"/>
            </a:endParaRPr>
          </a:p>
        </p:txBody>
      </p:sp>
      <p:sp>
        <p:nvSpPr>
          <p:cNvPr id="3" name="灯片编号占位符 2"/>
          <p:cNvSpPr>
            <a:spLocks noGrp="1"/>
          </p:cNvSpPr>
          <p:nvPr>
            <p:ph type="sldNum" sz="quarter" idx="12"/>
          </p:nvPr>
        </p:nvSpPr>
        <p:spPr>
          <a:xfrm>
            <a:off x="8610600" y="6356350"/>
            <a:ext cx="3122930" cy="365125"/>
          </a:xfrm>
        </p:spPr>
        <p:txBody>
          <a:bodyPr/>
          <a:p>
            <a:pPr algn="r"/>
            <a:r>
              <a:rPr lang="en-US" altLang="zh-CN" smtClean="0"/>
              <a:t>16</a:t>
            </a:r>
            <a:endParaRPr lang="en-US" altLang="zh-CN" smtClean="0"/>
          </a:p>
        </p:txBody>
      </p:sp>
      <p:graphicFrame>
        <p:nvGraphicFramePr>
          <p:cNvPr id="5" name="表格 4"/>
          <p:cNvGraphicFramePr/>
          <p:nvPr/>
        </p:nvGraphicFramePr>
        <p:xfrm>
          <a:off x="827405" y="2134235"/>
          <a:ext cx="4212590" cy="2773680"/>
        </p:xfrm>
        <a:graphic>
          <a:graphicData uri="http://schemas.openxmlformats.org/drawingml/2006/table">
            <a:tbl>
              <a:tblPr firstRow="1" bandRow="1">
                <a:tableStyleId>{5C22544A-7EE6-4342-B048-85BDC9FD1C3A}</a:tableStyleId>
              </a:tblPr>
              <a:tblGrid>
                <a:gridCol w="2106295"/>
                <a:gridCol w="2106295"/>
              </a:tblGrid>
              <a:tr h="381000">
                <a:tc>
                  <a:txBody>
                    <a:bodyPr/>
                    <a:p>
                      <a:pPr algn="ctr">
                        <a:buNone/>
                      </a:pPr>
                      <a:r>
                        <a:rPr lang="en-US" sz="2000" b="0">
                          <a:solidFill>
                            <a:srgbClr val="000000"/>
                          </a:solidFill>
                          <a:latin typeface="Times New Roman" panose="02020603050405020304" charset="0"/>
                          <a:cs typeface="Times New Roman" panose="02020603050405020304" charset="0"/>
                          <a:sym typeface="+mn-ea"/>
                        </a:rPr>
                        <a:t> New Result Value</a:t>
                      </a:r>
                      <a:endParaRPr lang="en-US" altLang="en-US" sz="2000" b="0">
                        <a:solidFill>
                          <a:srgbClr val="000000"/>
                        </a:solidFill>
                        <a:latin typeface="Times New Roman" panose="02020603050405020304" charset="0"/>
                        <a:cs typeface="Times New Roman" panose="02020603050405020304" charset="0"/>
                        <a:sym typeface="+mn-ea"/>
                      </a:endParaRPr>
                    </a:p>
                  </a:txBody>
                  <a:tcPr/>
                </a:tc>
                <a:tc>
                  <a:txBody>
                    <a:bodyPr/>
                    <a:p>
                      <a:pPr algn="ctr">
                        <a:buNone/>
                      </a:pPr>
                      <a:r>
                        <a:rPr lang="en-US" altLang="en-US" sz="2000" b="0">
                          <a:solidFill>
                            <a:schemeClr val="tx1"/>
                          </a:solidFill>
                          <a:latin typeface="Times New Roman" panose="02020603050405020304" charset="0"/>
                          <a:ea typeface="宋体" panose="02010600030101010101" pitchFamily="2" charset="-122"/>
                          <a:cs typeface="Times New Roman" panose="02020603050405020304" charset="0"/>
                          <a:sym typeface="+mn-ea"/>
                        </a:rPr>
                        <a:t>Range</a:t>
                      </a:r>
                      <a:endParaRPr lang="en-US" altLang="en-US" sz="2000" b="0">
                        <a:solidFill>
                          <a:schemeClr val="tx1"/>
                        </a:solidFill>
                        <a:latin typeface="Times New Roman" panose="02020603050405020304" charset="0"/>
                        <a:ea typeface="宋体" panose="02010600030101010101" pitchFamily="2" charset="-122"/>
                        <a:cs typeface="Times New Roman" panose="02020603050405020304" charset="0"/>
                        <a:sym typeface="+mn-ea"/>
                      </a:endParaRPr>
                    </a:p>
                  </a:txBody>
                  <a:tcPr/>
                </a:tc>
              </a:tr>
              <a:tr h="381000">
                <a:tc>
                  <a:txBody>
                    <a:bodyPr/>
                    <a:p>
                      <a:pPr algn="ctr">
                        <a:buNone/>
                      </a:pPr>
                      <a:endParaRPr lang="en-US" altLang="zh-CN" sz="2000">
                        <a:latin typeface="Times New Roman" panose="02020603050405020304" charset="0"/>
                        <a:cs typeface="Times New Roman" panose="02020603050405020304" charset="0"/>
                      </a:endParaRPr>
                    </a:p>
                  </a:txBody>
                  <a:tcPr/>
                </a:tc>
                <a:tc>
                  <a:txBody>
                    <a:bodyPr/>
                    <a:p>
                      <a:pPr algn="ctr">
                        <a:buNone/>
                      </a:pPr>
                      <a:r>
                        <a:rPr lang="en-US" altLang="en-US" sz="2000">
                          <a:solidFill>
                            <a:schemeClr val="tx1"/>
                          </a:solidFill>
                          <a:latin typeface="Times New Roman" panose="02020603050405020304" charset="0"/>
                          <a:ea typeface="Times New Roman" panose="02020603050405020304" charset="0"/>
                          <a:cs typeface="Times New Roman" panose="02020603050405020304" charset="0"/>
                          <a:sym typeface="+mn-ea"/>
                        </a:rPr>
                        <a:t>∅</a:t>
                      </a:r>
                      <a:endParaRPr lang="en-US" altLang="en-US" sz="2000">
                        <a:solidFill>
                          <a:schemeClr val="tx1"/>
                        </a:solidFill>
                        <a:latin typeface="Times New Roman" panose="02020603050405020304" charset="0"/>
                        <a:ea typeface="Times New Roman" panose="02020603050405020304" charset="0"/>
                        <a:cs typeface="Times New Roman" panose="02020603050405020304" charset="0"/>
                        <a:sym typeface="+mn-ea"/>
                      </a:endParaRPr>
                    </a:p>
                  </a:txBody>
                  <a:tcPr/>
                </a:tc>
              </a:tr>
              <a:tr h="381000">
                <a:tc>
                  <a:txBody>
                    <a:bodyPr/>
                    <a:p>
                      <a:pPr algn="ctr">
                        <a:buNone/>
                      </a:pPr>
                      <a:r>
                        <a:rPr lang="en-US" altLang="zh-CN" sz="2000">
                          <a:latin typeface="Times New Roman" panose="02020603050405020304" charset="0"/>
                          <a:cs typeface="Times New Roman" panose="02020603050405020304" charset="0"/>
                          <a:sym typeface="+mn-ea"/>
                        </a:rPr>
                        <a:t>5</a:t>
                      </a:r>
                      <a:endParaRPr lang="en-US" altLang="en-US" sz="20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lgn="ctr">
                        <a:buNone/>
                      </a:pPr>
                      <a:r>
                        <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rPr>
                        <a:t>[5,5]</a:t>
                      </a:r>
                      <a:endPar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a:tc>
              </a:tr>
              <a:tr h="381000">
                <a:tc>
                  <a:txBody>
                    <a:bodyPr/>
                    <a:p>
                      <a:pPr algn="ctr">
                        <a:buNone/>
                      </a:pPr>
                      <a:r>
                        <a:rPr lang="en-US" altLang="en-US" sz="2000">
                          <a:latin typeface="Times New Roman" panose="02020603050405020304" charset="0"/>
                          <a:ea typeface="宋体" panose="02010600030101010101" pitchFamily="2" charset="-122"/>
                          <a:cs typeface="Times New Roman" panose="02020603050405020304" charset="0"/>
                          <a:sym typeface="+mn-ea"/>
                        </a:rPr>
                        <a:t>20</a:t>
                      </a:r>
                      <a:endParaRPr lang="en-US" altLang="en-US" sz="20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lgn="ctr">
                        <a:buNone/>
                      </a:pPr>
                      <a:r>
                        <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rPr>
                        <a:t>[5,20]</a:t>
                      </a:r>
                      <a:endPar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a:tc>
              </a:tr>
              <a:tr h="381000">
                <a:tc>
                  <a:txBody>
                    <a:bodyPr/>
                    <a:p>
                      <a:pPr algn="ctr">
                        <a:buNone/>
                      </a:pPr>
                      <a:r>
                        <a:rPr lang="en-US" altLang="en-US" sz="2000">
                          <a:latin typeface="Times New Roman" panose="02020603050405020304" charset="0"/>
                          <a:ea typeface="宋体" panose="02010600030101010101" pitchFamily="2" charset="-122"/>
                          <a:cs typeface="Times New Roman" panose="02020603050405020304" charset="0"/>
                          <a:sym typeface="+mn-ea"/>
                        </a:rPr>
                        <a:t>2</a:t>
                      </a:r>
                      <a:endParaRPr lang="en-US" altLang="en-US" sz="20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lgn="ctr">
                        <a:buNone/>
                      </a:pPr>
                      <a:r>
                        <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rPr>
                        <a:t>[2,20]</a:t>
                      </a:r>
                      <a:endPar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a:tc>
              </a:tr>
              <a:tr h="381000">
                <a:tc>
                  <a:txBody>
                    <a:bodyPr/>
                    <a:p>
                      <a:pPr algn="ctr">
                        <a:buNone/>
                      </a:pPr>
                      <a:r>
                        <a:rPr lang="en-US" altLang="en-US" sz="2000">
                          <a:latin typeface="Times New Roman" panose="02020603050405020304" charset="0"/>
                          <a:ea typeface="宋体" panose="02010600030101010101" pitchFamily="2" charset="-122"/>
                          <a:cs typeface="Times New Roman" panose="02020603050405020304" charset="0"/>
                          <a:sym typeface="+mn-ea"/>
                        </a:rPr>
                        <a:t>10</a:t>
                      </a:r>
                      <a:endParaRPr lang="en-US" altLang="zh-CN" sz="2000">
                        <a:latin typeface="Times New Roman" panose="02020603050405020304" charset="0"/>
                        <a:cs typeface="Times New Roman" panose="02020603050405020304" charset="0"/>
                      </a:endParaRPr>
                    </a:p>
                  </a:txBody>
                  <a:tcPr/>
                </a:tc>
                <a:tc>
                  <a:txBody>
                    <a:bodyPr/>
                    <a:p>
                      <a:pPr algn="ctr">
                        <a:buNone/>
                      </a:pPr>
                      <a:r>
                        <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rPr>
                        <a:t>[2,20]</a:t>
                      </a:r>
                      <a:endPar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a:tc>
              </a:tr>
              <a:tr h="381000">
                <a:tc>
                  <a:txBody>
                    <a:bodyPr/>
                    <a:p>
                      <a:pPr algn="ctr">
                        <a:buNone/>
                      </a:pPr>
                      <a:r>
                        <a:rPr lang="en-US" altLang="zh-CN" sz="2000">
                          <a:latin typeface="Times New Roman" panose="02020603050405020304" charset="0"/>
                          <a:cs typeface="Times New Roman" panose="02020603050405020304" charset="0"/>
                          <a:sym typeface="+mn-ea"/>
                        </a:rPr>
                        <a:t>...</a:t>
                      </a:r>
                      <a:endParaRPr lang="zh-CN" altLang="en-US" sz="2000">
                        <a:latin typeface="Times New Roman" panose="02020603050405020304" charset="0"/>
                        <a:cs typeface="Times New Roman" panose="02020603050405020304" charset="0"/>
                      </a:endParaRPr>
                    </a:p>
                  </a:txBody>
                  <a:tcPr/>
                </a:tc>
                <a:tc>
                  <a:txBody>
                    <a:bodyPr/>
                    <a:p>
                      <a:pPr algn="ctr">
                        <a:buNone/>
                      </a:pPr>
                      <a:r>
                        <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rPr>
                        <a:t>...</a:t>
                      </a:r>
                      <a:endPar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a:tc>
              </a:tr>
            </a:tbl>
          </a:graphicData>
        </a:graphic>
      </p:graphicFrame>
      <p:graphicFrame>
        <p:nvGraphicFramePr>
          <p:cNvPr id="6" name="表格 5"/>
          <p:cNvGraphicFramePr/>
          <p:nvPr/>
        </p:nvGraphicFramePr>
        <p:xfrm>
          <a:off x="6694170" y="2134235"/>
          <a:ext cx="4212590" cy="2773680"/>
        </p:xfrm>
        <a:graphic>
          <a:graphicData uri="http://schemas.openxmlformats.org/drawingml/2006/table">
            <a:tbl>
              <a:tblPr firstRow="1" bandRow="1">
                <a:tableStyleId>{5C22544A-7EE6-4342-B048-85BDC9FD1C3A}</a:tableStyleId>
              </a:tblPr>
              <a:tblGrid>
                <a:gridCol w="2106295"/>
                <a:gridCol w="2106295"/>
              </a:tblGrid>
              <a:tr h="381000">
                <a:tc>
                  <a:txBody>
                    <a:bodyPr/>
                    <a:p>
                      <a:pPr algn="ctr">
                        <a:buNone/>
                      </a:pPr>
                      <a:r>
                        <a:rPr lang="en-US" sz="2000" b="0">
                          <a:solidFill>
                            <a:srgbClr val="000000"/>
                          </a:solidFill>
                          <a:latin typeface="Times New Roman" panose="02020603050405020304" charset="0"/>
                          <a:cs typeface="Times New Roman" panose="02020603050405020304" charset="0"/>
                          <a:sym typeface="+mn-ea"/>
                        </a:rPr>
                        <a:t> New Result Value</a:t>
                      </a:r>
                      <a:endParaRPr lang="en-US" altLang="en-US" sz="2000" b="0">
                        <a:solidFill>
                          <a:srgbClr val="000000"/>
                        </a:solidFill>
                        <a:latin typeface="Times New Roman" panose="02020603050405020304" charset="0"/>
                        <a:cs typeface="Times New Roman" panose="02020603050405020304" charset="0"/>
                        <a:sym typeface="+mn-ea"/>
                      </a:endParaRPr>
                    </a:p>
                  </a:txBody>
                  <a:tcPr/>
                </a:tc>
                <a:tc>
                  <a:txBody>
                    <a:bodyPr/>
                    <a:p>
                      <a:pPr algn="ctr">
                        <a:buNone/>
                      </a:pPr>
                      <a:r>
                        <a:rPr lang="en-US" altLang="en-US" sz="2000" b="0">
                          <a:solidFill>
                            <a:schemeClr val="tx1"/>
                          </a:solidFill>
                          <a:latin typeface="Times New Roman" panose="02020603050405020304" charset="0"/>
                          <a:ea typeface="宋体" panose="02010600030101010101" pitchFamily="2" charset="-122"/>
                          <a:cs typeface="Times New Roman" panose="02020603050405020304" charset="0"/>
                          <a:sym typeface="+mn-ea"/>
                        </a:rPr>
                        <a:t>Range</a:t>
                      </a:r>
                      <a:endParaRPr lang="en-US" altLang="en-US" sz="2000" b="0">
                        <a:solidFill>
                          <a:schemeClr val="tx1"/>
                        </a:solidFill>
                        <a:latin typeface="Times New Roman" panose="02020603050405020304" charset="0"/>
                        <a:ea typeface="宋体" panose="02010600030101010101" pitchFamily="2" charset="-122"/>
                        <a:cs typeface="Times New Roman" panose="02020603050405020304" charset="0"/>
                        <a:sym typeface="+mn-ea"/>
                      </a:endParaRPr>
                    </a:p>
                  </a:txBody>
                  <a:tcPr/>
                </a:tc>
              </a:tr>
              <a:tr h="381000">
                <a:tc>
                  <a:txBody>
                    <a:bodyPr/>
                    <a:p>
                      <a:pPr algn="ctr">
                        <a:buNone/>
                      </a:pPr>
                      <a:endParaRPr lang="en-US" altLang="zh-CN" sz="2000">
                        <a:latin typeface="Times New Roman" panose="02020603050405020304" charset="0"/>
                        <a:cs typeface="Times New Roman" panose="02020603050405020304" charset="0"/>
                      </a:endParaRPr>
                    </a:p>
                  </a:txBody>
                  <a:tcPr/>
                </a:tc>
                <a:tc>
                  <a:txBody>
                    <a:bodyPr/>
                    <a:p>
                      <a:pPr algn="ctr">
                        <a:buNone/>
                      </a:pPr>
                      <a:r>
                        <a:rPr lang="en-US" altLang="en-US" sz="2000">
                          <a:solidFill>
                            <a:schemeClr val="tx1"/>
                          </a:solidFill>
                          <a:latin typeface="Times New Roman" panose="02020603050405020304" charset="0"/>
                          <a:ea typeface="Times New Roman" panose="02020603050405020304" charset="0"/>
                          <a:cs typeface="Times New Roman" panose="02020603050405020304" charset="0"/>
                          <a:sym typeface="+mn-ea"/>
                        </a:rPr>
                        <a:t>∅</a:t>
                      </a:r>
                      <a:endParaRPr lang="en-US" altLang="en-US" sz="2000">
                        <a:solidFill>
                          <a:schemeClr val="tx1"/>
                        </a:solidFill>
                        <a:latin typeface="Times New Roman" panose="02020603050405020304" charset="0"/>
                        <a:ea typeface="Times New Roman" panose="02020603050405020304" charset="0"/>
                        <a:cs typeface="Times New Roman" panose="02020603050405020304" charset="0"/>
                        <a:sym typeface="+mn-ea"/>
                      </a:endParaRPr>
                    </a:p>
                  </a:txBody>
                  <a:tcPr/>
                </a:tc>
              </a:tr>
              <a:tr h="381000">
                <a:tc>
                  <a:txBody>
                    <a:bodyPr/>
                    <a:p>
                      <a:pPr algn="ctr">
                        <a:buNone/>
                      </a:pPr>
                      <a:r>
                        <a:rPr lang="en-US" altLang="zh-CN" sz="2000">
                          <a:latin typeface="Times New Roman" panose="02020603050405020304" charset="0"/>
                          <a:cs typeface="Times New Roman" panose="02020603050405020304" charset="0"/>
                          <a:sym typeface="+mn-ea"/>
                        </a:rPr>
                        <a:t>5</a:t>
                      </a:r>
                      <a:endParaRPr lang="en-US" altLang="en-US" sz="20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lgn="ctr">
                        <a:buNone/>
                      </a:pPr>
                      <a:r>
                        <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rPr>
                        <a:t>{5}</a:t>
                      </a:r>
                      <a:endPar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a:tc>
              </a:tr>
              <a:tr h="381000">
                <a:tc>
                  <a:txBody>
                    <a:bodyPr/>
                    <a:p>
                      <a:pPr algn="ctr">
                        <a:buNone/>
                      </a:pPr>
                      <a:r>
                        <a:rPr lang="en-US" altLang="en-US" sz="2000">
                          <a:latin typeface="Times New Roman" panose="02020603050405020304" charset="0"/>
                          <a:ea typeface="宋体" panose="02010600030101010101" pitchFamily="2" charset="-122"/>
                          <a:cs typeface="Times New Roman" panose="02020603050405020304" charset="0"/>
                          <a:sym typeface="+mn-ea"/>
                        </a:rPr>
                        <a:t>20</a:t>
                      </a:r>
                      <a:endParaRPr lang="en-US" altLang="en-US" sz="20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lgn="ctr">
                        <a:buNone/>
                      </a:pPr>
                      <a:r>
                        <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rPr>
                        <a:t>{5,20}</a:t>
                      </a:r>
                      <a:endPar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a:tc>
              </a:tr>
              <a:tr h="381000">
                <a:tc>
                  <a:txBody>
                    <a:bodyPr/>
                    <a:p>
                      <a:pPr algn="ctr">
                        <a:buNone/>
                      </a:pPr>
                      <a:r>
                        <a:rPr lang="en-US" altLang="en-US" sz="2000">
                          <a:latin typeface="Times New Roman" panose="02020603050405020304" charset="0"/>
                          <a:ea typeface="宋体" panose="02010600030101010101" pitchFamily="2" charset="-122"/>
                          <a:cs typeface="Times New Roman" panose="02020603050405020304" charset="0"/>
                          <a:sym typeface="+mn-ea"/>
                        </a:rPr>
                        <a:t>2</a:t>
                      </a:r>
                      <a:endParaRPr lang="en-US" altLang="en-US" sz="20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lgn="ctr">
                        <a:buNone/>
                      </a:pPr>
                      <a:r>
                        <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rPr>
                        <a:t>{2,5,20}</a:t>
                      </a:r>
                      <a:endPar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a:tc>
              </a:tr>
              <a:tr h="381000">
                <a:tc>
                  <a:txBody>
                    <a:bodyPr/>
                    <a:p>
                      <a:pPr algn="ctr">
                        <a:buNone/>
                      </a:pPr>
                      <a:r>
                        <a:rPr lang="en-US" altLang="en-US" sz="2000">
                          <a:latin typeface="Times New Roman" panose="02020603050405020304" charset="0"/>
                          <a:ea typeface="宋体" panose="02010600030101010101" pitchFamily="2" charset="-122"/>
                          <a:cs typeface="Times New Roman" panose="02020603050405020304" charset="0"/>
                          <a:sym typeface="+mn-ea"/>
                        </a:rPr>
                        <a:t>10</a:t>
                      </a:r>
                      <a:endParaRPr lang="en-US" altLang="zh-CN" sz="2000">
                        <a:latin typeface="Times New Roman" panose="02020603050405020304" charset="0"/>
                        <a:cs typeface="Times New Roman" panose="02020603050405020304" charset="0"/>
                      </a:endParaRPr>
                    </a:p>
                  </a:txBody>
                  <a:tcPr/>
                </a:tc>
                <a:tc>
                  <a:txBody>
                    <a:bodyPr/>
                    <a:p>
                      <a:pPr algn="ctr">
                        <a:buNone/>
                      </a:pPr>
                      <a:r>
                        <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rPr>
                        <a:t>{2,5,10,20}</a:t>
                      </a:r>
                      <a:endPar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a:tc>
              </a:tr>
              <a:tr h="381000">
                <a:tc>
                  <a:txBody>
                    <a:bodyPr/>
                    <a:p>
                      <a:pPr algn="ctr">
                        <a:buNone/>
                      </a:pPr>
                      <a:r>
                        <a:rPr lang="en-US" altLang="zh-CN" sz="2000">
                          <a:latin typeface="Times New Roman" panose="02020603050405020304" charset="0"/>
                          <a:cs typeface="Times New Roman" panose="02020603050405020304" charset="0"/>
                          <a:sym typeface="+mn-ea"/>
                        </a:rPr>
                        <a:t>...</a:t>
                      </a:r>
                      <a:endParaRPr lang="zh-CN" altLang="en-US" sz="2000">
                        <a:latin typeface="Times New Roman" panose="02020603050405020304" charset="0"/>
                        <a:cs typeface="Times New Roman" panose="02020603050405020304" charset="0"/>
                      </a:endParaRPr>
                    </a:p>
                  </a:txBody>
                  <a:tcPr/>
                </a:tc>
                <a:tc>
                  <a:txBody>
                    <a:bodyPr/>
                    <a:p>
                      <a:pPr algn="ctr">
                        <a:buNone/>
                      </a:pPr>
                      <a:r>
                        <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rPr>
                        <a:t>...</a:t>
                      </a:r>
                      <a:endPar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a:tc>
              </a:tr>
            </a:tbl>
          </a:graphicData>
        </a:graphic>
      </p:graphicFrame>
      <p:sp>
        <p:nvSpPr>
          <p:cNvPr id="4" name="文本框 3"/>
          <p:cNvSpPr txBox="1"/>
          <p:nvPr/>
        </p:nvSpPr>
        <p:spPr>
          <a:xfrm>
            <a:off x="1038225" y="5422900"/>
            <a:ext cx="9020175" cy="891540"/>
          </a:xfrm>
          <a:prstGeom prst="rect">
            <a:avLst/>
          </a:prstGeom>
          <a:noFill/>
        </p:spPr>
        <p:txBody>
          <a:bodyPr wrap="square" rtlCol="0">
            <a:spAutoFit/>
          </a:bodyPr>
          <a:p>
            <a:pPr algn="l"/>
            <a:r>
              <a:rPr lang="en-US" altLang="zh-CN" sz="2400" dirty="0">
                <a:latin typeface="Times New Roman" panose="02020603050405020304" charset="0"/>
                <a:cs typeface="Times New Roman" panose="02020603050405020304" charset="0"/>
                <a:sym typeface="+mn-ea"/>
              </a:rPr>
              <a:t>Note : </a:t>
            </a:r>
            <a:endParaRPr lang="en-US" altLang="zh-CN" sz="2400" dirty="0">
              <a:latin typeface="Times New Roman" panose="02020603050405020304" charset="0"/>
              <a:cs typeface="Times New Roman" panose="02020603050405020304" charset="0"/>
              <a:sym typeface="+mn-ea"/>
            </a:endParaRPr>
          </a:p>
          <a:p>
            <a:pPr marL="342900" indent="-342900" algn="l">
              <a:buFont typeface="Wingdings" panose="05000000000000000000" charset="0"/>
              <a:buChar char="Ø"/>
            </a:pPr>
            <a:r>
              <a:rPr lang="en-US" altLang="zh-CN" sz="2400" dirty="0">
                <a:latin typeface="Times New Roman" panose="02020603050405020304" charset="0"/>
                <a:cs typeface="Times New Roman" panose="02020603050405020304" charset="0"/>
                <a:sym typeface="+mn-ea"/>
              </a:rPr>
              <a:t>  There are no observations at first, so the initial range is empty.</a:t>
            </a:r>
            <a:r>
              <a:rPr lang="en-US" altLang="zh-CN" sz="2800">
                <a:latin typeface="Times New Roman" panose="02020603050405020304" charset="0"/>
                <a:cs typeface="Times New Roman" panose="02020603050405020304" charset="0"/>
                <a:sym typeface="+mn-ea"/>
              </a:rPr>
              <a:t> </a:t>
            </a:r>
            <a:endParaRPr lang="zh-CN" altLang="en-US" sz="2800"/>
          </a:p>
        </p:txBody>
      </p:sp>
    </p:spTree>
    <p:custDataLst>
      <p:tags r:id="rId4"/>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OUR METHOD</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2" name="文本框 1"/>
          <p:cNvSpPr txBox="1"/>
          <p:nvPr/>
        </p:nvSpPr>
        <p:spPr>
          <a:xfrm>
            <a:off x="398780" y="1191260"/>
            <a:ext cx="9689465" cy="1245235"/>
          </a:xfrm>
          <a:prstGeom prst="rect">
            <a:avLst/>
          </a:prstGeom>
          <a:noFill/>
        </p:spPr>
        <p:txBody>
          <a:bodyPr wrap="square" rtlCol="0">
            <a:spAutoFit/>
          </a:bodyPr>
          <a:p>
            <a:pPr fontAlgn="auto">
              <a:spcAft>
                <a:spcPts val="1800"/>
              </a:spcAft>
            </a:pPr>
            <a:r>
              <a:rPr lang="en-US" altLang="zh-CN" sz="3200" b="1" dirty="0">
                <a:latin typeface="Times New Roman" panose="02020603050405020304" charset="0"/>
                <a:cs typeface="Times New Roman" panose="02020603050405020304" charset="0"/>
                <a:sym typeface="+mn-ea"/>
              </a:rPr>
              <a:t>Step 3.  Bug localization :</a:t>
            </a:r>
            <a:endParaRPr lang="en-US" altLang="zh-CN" sz="3200" b="1" dirty="0">
              <a:latin typeface="Times New Roman" panose="02020603050405020304" charset="0"/>
              <a:cs typeface="Times New Roman" panose="02020603050405020304" charset="0"/>
              <a:sym typeface="+mn-ea"/>
            </a:endParaRPr>
          </a:p>
          <a:p>
            <a:r>
              <a:rPr lang="en-US" altLang="zh-CN" sz="2800">
                <a:latin typeface="Times New Roman" panose="02020603050405020304" charset="0"/>
                <a:cs typeface="Times New Roman" panose="02020603050405020304" charset="0"/>
              </a:rPr>
              <a:t>	     Process :</a:t>
            </a:r>
            <a:endParaRPr lang="en-US" altLang="zh-CN" sz="2800">
              <a:latin typeface="Times New Roman" panose="02020603050405020304" charset="0"/>
              <a:cs typeface="Times New Roman" panose="02020603050405020304" charset="0"/>
            </a:endParaRPr>
          </a:p>
        </p:txBody>
      </p:sp>
      <p:sp>
        <p:nvSpPr>
          <p:cNvPr id="3" name="灯片编号占位符 2"/>
          <p:cNvSpPr>
            <a:spLocks noGrp="1"/>
          </p:cNvSpPr>
          <p:nvPr>
            <p:ph type="sldNum" sz="quarter" idx="12"/>
          </p:nvPr>
        </p:nvSpPr>
        <p:spPr>
          <a:xfrm>
            <a:off x="8610600" y="6356350"/>
            <a:ext cx="3122930" cy="365125"/>
          </a:xfrm>
        </p:spPr>
        <p:txBody>
          <a:bodyPr/>
          <a:p>
            <a:pPr algn="r"/>
            <a:r>
              <a:rPr lang="en-US" altLang="zh-CN" smtClean="0"/>
              <a:t>17</a:t>
            </a:r>
            <a:endParaRPr lang="en-US" altLang="zh-CN" smtClean="0"/>
          </a:p>
        </p:txBody>
      </p:sp>
      <p:graphicFrame>
        <p:nvGraphicFramePr>
          <p:cNvPr id="8" name="对象 7"/>
          <p:cNvGraphicFramePr/>
          <p:nvPr/>
        </p:nvGraphicFramePr>
        <p:xfrm>
          <a:off x="3429635" y="2025015"/>
          <a:ext cx="8161655" cy="4144010"/>
        </p:xfrm>
        <a:graphic>
          <a:graphicData uri="http://schemas.openxmlformats.org/presentationml/2006/ole">
            <mc:AlternateContent xmlns:mc="http://schemas.openxmlformats.org/markup-compatibility/2006">
              <mc:Choice xmlns:v="urn:schemas-microsoft-com:vml" Requires="v">
                <p:oleObj spid="_x0000_s9" name="" r:id="rId4" imgW="6159500" imgH="2857500" progId="Visio.Drawing.15">
                  <p:embed/>
                </p:oleObj>
              </mc:Choice>
              <mc:Fallback>
                <p:oleObj name="" r:id="rId4" imgW="6159500" imgH="2857500" progId="Visio.Drawing.15">
                  <p:embed/>
                  <p:pic>
                    <p:nvPicPr>
                      <p:cNvPr id="0" name="图片 8"/>
                      <p:cNvPicPr/>
                      <p:nvPr/>
                    </p:nvPicPr>
                    <p:blipFill>
                      <a:blip r:embed="rId5"/>
                      <a:stretch>
                        <a:fillRect/>
                      </a:stretch>
                    </p:blipFill>
                    <p:spPr>
                      <a:xfrm>
                        <a:off x="3429635" y="2025015"/>
                        <a:ext cx="8161655" cy="4144010"/>
                      </a:xfrm>
                      <a:prstGeom prst="rect">
                        <a:avLst/>
                      </a:prstGeom>
                    </p:spPr>
                  </p:pic>
                </p:oleObj>
              </mc:Fallback>
            </mc:AlternateContent>
          </a:graphicData>
        </a:graphic>
      </p:graphicFrame>
    </p:spTree>
    <p:custDataLst>
      <p:tags r:id="rId6"/>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8745" y="1035050"/>
            <a:ext cx="11615420" cy="583565"/>
          </a:xfrm>
          <a:prstGeom prst="rect">
            <a:avLst/>
          </a:prstGeom>
          <a:noFill/>
        </p:spPr>
        <p:txBody>
          <a:bodyPr wrap="square" rtlCol="0">
            <a:spAutoFit/>
          </a:bodyPr>
          <a:lstStyle/>
          <a:p>
            <a:pPr indent="0" algn="just" fontAlgn="auto"/>
            <a:endParaRPr lang="en-US" altLang="zh-CN" sz="3200" b="1" dirty="0" smtClean="0">
              <a:solidFill>
                <a:schemeClr val="accent1"/>
              </a:solidFill>
              <a:latin typeface="Times New Roman" panose="02020603050405020304" charset="0"/>
              <a:cs typeface="Times New Roman" panose="02020603050405020304" charset="0"/>
              <a:sym typeface="+mn-ea"/>
            </a:endParaRPr>
          </a:p>
        </p:txBody>
      </p:sp>
      <p:sp>
        <p:nvSpPr>
          <p:cNvPr id="2" name="文本框 1"/>
          <p:cNvSpPr txBox="1"/>
          <p:nvPr/>
        </p:nvSpPr>
        <p:spPr>
          <a:xfrm>
            <a:off x="1640205" y="3075305"/>
            <a:ext cx="2187575" cy="706755"/>
          </a:xfrm>
          <a:prstGeom prst="rect">
            <a:avLst/>
          </a:prstGeom>
          <a:noFill/>
        </p:spPr>
        <p:txBody>
          <a:bodyPr wrap="square" rtlCol="0">
            <a:spAutoFit/>
          </a:bodyPr>
          <a:p>
            <a:r>
              <a:rPr lang="en-US" altLang="zh-CN" sz="4000" b="1">
                <a:solidFill>
                  <a:schemeClr val="accent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rPr>
              <a:t>Content :</a:t>
            </a:r>
            <a:endParaRPr lang="en-US" altLang="zh-CN" sz="4000" b="1">
              <a:solidFill>
                <a:schemeClr val="accent1"/>
              </a:solidFill>
              <a:effectLst>
                <a:outerShdw blurRad="50800" dist="38100" dir="18900000" algn="bl" rotWithShape="0">
                  <a:prstClr val="black">
                    <a:alpha val="40000"/>
                  </a:prstClr>
                </a:outerShdw>
              </a:effectLst>
              <a:latin typeface="Times New Roman" panose="02020603050405020304" charset="0"/>
              <a:cs typeface="Times New Roman" panose="02020603050405020304" charset="0"/>
            </a:endParaRPr>
          </a:p>
        </p:txBody>
      </p:sp>
      <p:sp>
        <p:nvSpPr>
          <p:cNvPr id="5" name="文本框 4"/>
          <p:cNvSpPr txBox="1"/>
          <p:nvPr/>
        </p:nvSpPr>
        <p:spPr>
          <a:xfrm>
            <a:off x="4709795" y="1659890"/>
            <a:ext cx="5558790" cy="3538220"/>
          </a:xfrm>
          <a:prstGeom prst="rect">
            <a:avLst/>
          </a:prstGeom>
          <a:noFill/>
        </p:spPr>
        <p:txBody>
          <a:bodyPr wrap="square" rtlCol="0">
            <a:spAutoFit/>
          </a:bodyPr>
          <a:p>
            <a:pPr marL="457200" indent="-457200" algn="just" fontAlgn="auto">
              <a:buFont typeface="Arial" panose="020B0604020202020204" pitchFamily="34" charset="0"/>
              <a:buChar char="•"/>
            </a:pPr>
            <a:r>
              <a:rPr lang="en-US" altLang="zh-CN" sz="3200" b="1" dirty="0">
                <a:solidFill>
                  <a:schemeClr val="accent1"/>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sym typeface="+mn-lt"/>
              </a:rPr>
              <a:t>  Motivation</a:t>
            </a:r>
            <a:endParaRPr lang="en-US" altLang="zh-CN" sz="3200" b="1" dirty="0">
              <a:solidFill>
                <a:schemeClr val="accent1"/>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sym typeface="+mn-lt"/>
            </a:endParaRPr>
          </a:p>
          <a:p>
            <a:pPr marL="457200" indent="-457200" algn="just" fontAlgn="auto">
              <a:buFont typeface="Arial" panose="020B0604020202020204" pitchFamily="34" charset="0"/>
              <a:buChar char="•"/>
            </a:pPr>
            <a:endParaRPr lang="en-US" altLang="zh-CN" sz="3200" b="1" dirty="0">
              <a:solidFill>
                <a:schemeClr val="accent1"/>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sym typeface="+mn-lt"/>
            </a:endParaRPr>
          </a:p>
          <a:p>
            <a:pPr marL="457200" indent="-457200" algn="just" fontAlgn="auto">
              <a:buFont typeface="Arial" panose="020B0604020202020204" pitchFamily="34" charset="0"/>
              <a:buChar char="•"/>
            </a:pPr>
            <a:r>
              <a:rPr lang="en-US" altLang="zh-CN" sz="3200" b="1" dirty="0">
                <a:solidFill>
                  <a:schemeClr val="accent1"/>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sym typeface="+mn-lt"/>
              </a:rPr>
              <a:t>  Our Method</a:t>
            </a:r>
            <a:endParaRPr lang="en-US" altLang="zh-CN" sz="3200" b="1" dirty="0">
              <a:solidFill>
                <a:schemeClr val="accent1"/>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sym typeface="+mn-lt"/>
            </a:endParaRPr>
          </a:p>
          <a:p>
            <a:pPr marL="457200" indent="-457200" algn="just" fontAlgn="auto">
              <a:buFont typeface="Arial" panose="020B0604020202020204" pitchFamily="34" charset="0"/>
              <a:buChar char="•"/>
            </a:pPr>
            <a:endParaRPr lang="en-US" altLang="zh-CN" sz="3200" b="1" dirty="0">
              <a:solidFill>
                <a:schemeClr val="accent1"/>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sym typeface="+mn-lt"/>
            </a:endParaRPr>
          </a:p>
          <a:p>
            <a:pPr marL="457200" indent="-457200" algn="just" fontAlgn="auto">
              <a:buFont typeface="Arial" panose="020B0604020202020204" pitchFamily="34" charset="0"/>
              <a:buChar char="•"/>
            </a:pPr>
            <a:r>
              <a:rPr lang="en-US" altLang="zh-CN" sz="3200" b="1" dirty="0">
                <a:solidFill>
                  <a:schemeClr val="accent1"/>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sym typeface="+mn-lt"/>
              </a:rPr>
              <a:t>  Experiments</a:t>
            </a:r>
            <a:endParaRPr lang="en-US" altLang="zh-CN" sz="3200" b="1" dirty="0">
              <a:solidFill>
                <a:schemeClr val="accent1"/>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sym typeface="+mn-lt"/>
            </a:endParaRPr>
          </a:p>
          <a:p>
            <a:pPr marL="457200" indent="-457200" algn="just" fontAlgn="auto">
              <a:buFont typeface="Arial" panose="020B0604020202020204" pitchFamily="34" charset="0"/>
              <a:buChar char="•"/>
            </a:pPr>
            <a:endParaRPr lang="en-US" altLang="zh-CN" sz="3200" b="1" dirty="0">
              <a:solidFill>
                <a:schemeClr val="accent1"/>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sym typeface="+mn-lt"/>
            </a:endParaRPr>
          </a:p>
          <a:p>
            <a:pPr marL="457200" indent="-457200" algn="just" fontAlgn="auto">
              <a:buFont typeface="Arial" panose="020B0604020202020204" pitchFamily="34" charset="0"/>
              <a:buChar char="•"/>
            </a:pPr>
            <a:r>
              <a:rPr lang="en-US" altLang="zh-CN" sz="3200" b="1" dirty="0">
                <a:solidFill>
                  <a:schemeClr val="accent1"/>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sym typeface="+mn-lt"/>
              </a:rPr>
              <a:t>  Conclusion</a:t>
            </a:r>
            <a:endParaRPr lang="en-US" altLang="zh-CN" sz="3200" b="1" dirty="0">
              <a:solidFill>
                <a:schemeClr val="accent1"/>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sym typeface="+mn-lt"/>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8745" y="1035050"/>
            <a:ext cx="11615420" cy="583565"/>
          </a:xfrm>
          <a:prstGeom prst="rect">
            <a:avLst/>
          </a:prstGeom>
          <a:noFill/>
        </p:spPr>
        <p:txBody>
          <a:bodyPr wrap="square" rtlCol="0">
            <a:spAutoFit/>
          </a:bodyPr>
          <a:lstStyle/>
          <a:p>
            <a:pPr indent="0" algn="just" fontAlgn="auto"/>
            <a:r>
              <a:rPr lang="en-US" altLang="zh-CN" sz="3200" b="1">
                <a:solidFill>
                  <a:schemeClr val="accent1"/>
                </a:solidFill>
                <a:latin typeface="Times New Roman" panose="02020603050405020304" charset="0"/>
                <a:cs typeface="Times New Roman" panose="02020603050405020304" charset="0"/>
                <a:sym typeface="+mn-ea"/>
              </a:rPr>
              <a:t>Experimental set :</a:t>
            </a:r>
            <a:endParaRPr lang="en-US" altLang="zh-CN" sz="3200" b="1" dirty="0" smtClean="0">
              <a:solidFill>
                <a:schemeClr val="accent1"/>
              </a:solidFill>
              <a:latin typeface="Times New Roman" panose="02020603050405020304" charset="0"/>
              <a:cs typeface="Times New Roman" panose="02020603050405020304" charset="0"/>
              <a:sym typeface="+mn-ea"/>
            </a:endParaRPr>
          </a:p>
        </p:txBody>
      </p:sp>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EXPERIMENTS</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graphicFrame>
        <p:nvGraphicFramePr>
          <p:cNvPr id="4" name="表格 3"/>
          <p:cNvGraphicFramePr/>
          <p:nvPr/>
        </p:nvGraphicFramePr>
        <p:xfrm>
          <a:off x="1664970" y="2463800"/>
          <a:ext cx="11144250" cy="3048000"/>
        </p:xfrm>
        <a:graphic>
          <a:graphicData uri="http://schemas.openxmlformats.org/drawingml/2006/table">
            <a:tbl>
              <a:tblPr firstRow="1" bandRow="1">
                <a:tableStyleId>{5C22544A-7EE6-4342-B048-85BDC9FD1C3A}</a:tableStyleId>
              </a:tblPr>
              <a:tblGrid>
                <a:gridCol w="1454785"/>
                <a:gridCol w="1781175"/>
                <a:gridCol w="866775"/>
                <a:gridCol w="1257300"/>
                <a:gridCol w="3502025"/>
              </a:tblGrid>
              <a:tr h="381000">
                <a:tc>
                  <a:txBody>
                    <a:bodyPr/>
                    <a:p>
                      <a:pPr algn="ctr">
                        <a:buNone/>
                      </a:pPr>
                      <a:r>
                        <a:rPr lang="en-US" altLang="zh-CN">
                          <a:latin typeface="Times New Roman" panose="02020603050405020304" charset="0"/>
                          <a:cs typeface="Times New Roman" panose="02020603050405020304" charset="0"/>
                        </a:rPr>
                        <a:t>Program</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Faulty_Versions</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LOC</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Test_Cases</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Description</a:t>
                      </a:r>
                      <a:endParaRPr lang="en-US" altLang="zh-CN">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print_tokens</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7</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564</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4130</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Lexical analyzer</a:t>
                      </a:r>
                      <a:endParaRPr lang="en-US" altLang="zh-CN">
                        <a:latin typeface="Times New Roman" panose="02020603050405020304" charset="0"/>
                        <a:cs typeface="Times New Roman" panose="02020603050405020304" charset="0"/>
                      </a:endParaRPr>
                    </a:p>
                  </a:txBody>
                  <a:tcPr/>
                </a:tc>
              </a:tr>
              <a:tr h="381000">
                <a:tc>
                  <a:txBody>
                    <a:bodyPr/>
                    <a:p>
                      <a:pPr algn="ctr">
                        <a:buNone/>
                      </a:pPr>
                      <a:r>
                        <a:rPr lang="en-US" altLang="zh-CN" sz="1800">
                          <a:latin typeface="Times New Roman" panose="02020603050405020304" charset="0"/>
                          <a:cs typeface="Times New Roman" panose="02020603050405020304" charset="0"/>
                          <a:sym typeface="+mn-ea"/>
                        </a:rPr>
                        <a:t>print_tokens</a:t>
                      </a: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10</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511</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4115</a:t>
                      </a:r>
                      <a:endParaRPr lang="en-US" altLang="zh-CN">
                        <a:latin typeface="Times New Roman" panose="02020603050405020304" charset="0"/>
                        <a:cs typeface="Times New Roman" panose="02020603050405020304" charset="0"/>
                      </a:endParaRPr>
                    </a:p>
                  </a:txBody>
                  <a:tcPr/>
                </a:tc>
                <a:tc>
                  <a:txBody>
                    <a:bodyPr/>
                    <a:p>
                      <a:pPr algn="ctr">
                        <a:buNone/>
                      </a:pPr>
                      <a:r>
                        <a:rPr lang="zh-CN" altLang="en-US">
                          <a:latin typeface="Times New Roman" panose="02020603050405020304" charset="0"/>
                          <a:cs typeface="Times New Roman" panose="02020603050405020304" charset="0"/>
                        </a:rPr>
                        <a:t>Lexical analyzer</a:t>
                      </a:r>
                      <a:endParaRPr lang="zh-CN" altLang="en-US">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replace</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32</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564</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5542</a:t>
                      </a:r>
                      <a:endParaRPr lang="en-US" altLang="zh-CN">
                        <a:latin typeface="Times New Roman" panose="02020603050405020304" charset="0"/>
                        <a:cs typeface="Times New Roman" panose="02020603050405020304" charset="0"/>
                      </a:endParaRPr>
                    </a:p>
                  </a:txBody>
                  <a:tcPr/>
                </a:tc>
                <a:tc>
                  <a:txBody>
                    <a:bodyPr/>
                    <a:p>
                      <a:pPr algn="ctr">
                        <a:buNone/>
                      </a:pPr>
                      <a:r>
                        <a:rPr lang="zh-CN" altLang="en-US">
                          <a:latin typeface="Times New Roman" panose="02020603050405020304" charset="0"/>
                          <a:cs typeface="Times New Roman" panose="02020603050405020304" charset="0"/>
                        </a:rPr>
                        <a:t>Pattern matching and substitution</a:t>
                      </a:r>
                      <a:endParaRPr lang="zh-CN" altLang="en-US">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schedule</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9</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413</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2650</a:t>
                      </a:r>
                      <a:endParaRPr lang="en-US" altLang="zh-CN">
                        <a:latin typeface="Times New Roman" panose="02020603050405020304" charset="0"/>
                        <a:cs typeface="Times New Roman" panose="02020603050405020304" charset="0"/>
                      </a:endParaRPr>
                    </a:p>
                  </a:txBody>
                  <a:tcPr/>
                </a:tc>
                <a:tc>
                  <a:txBody>
                    <a:bodyPr/>
                    <a:p>
                      <a:pPr algn="ctr">
                        <a:buNone/>
                      </a:pPr>
                      <a:r>
                        <a:rPr lang="zh-CN" altLang="en-US">
                          <a:latin typeface="Times New Roman" panose="02020603050405020304" charset="0"/>
                          <a:cs typeface="Times New Roman" panose="02020603050405020304" charset="0"/>
                        </a:rPr>
                        <a:t>Priority scheduler</a:t>
                      </a:r>
                      <a:endParaRPr lang="zh-CN" altLang="en-US">
                        <a:latin typeface="Times New Roman" panose="02020603050405020304" charset="0"/>
                        <a:cs typeface="Times New Roman" panose="02020603050405020304" charset="0"/>
                      </a:endParaRPr>
                    </a:p>
                  </a:txBody>
                  <a:tcPr/>
                </a:tc>
              </a:tr>
              <a:tr h="381000">
                <a:tc>
                  <a:txBody>
                    <a:bodyPr/>
                    <a:p>
                      <a:pPr algn="ctr">
                        <a:buNone/>
                      </a:pPr>
                      <a:r>
                        <a:rPr lang="en-US" altLang="zh-CN" sz="1800">
                          <a:latin typeface="Times New Roman" panose="02020603050405020304" charset="0"/>
                          <a:cs typeface="Times New Roman" panose="02020603050405020304" charset="0"/>
                          <a:sym typeface="+mn-ea"/>
                        </a:rPr>
                        <a:t>schedule2</a:t>
                      </a:r>
                      <a:endParaRPr lang="en-US" altLang="zh-CN" sz="1800">
                        <a:latin typeface="Times New Roman" panose="02020603050405020304" charset="0"/>
                        <a:cs typeface="Times New Roman" panose="02020603050405020304" charset="0"/>
                        <a:sym typeface="+mn-ea"/>
                      </a:endParaRPr>
                    </a:p>
                  </a:txBody>
                  <a:tcPr/>
                </a:tc>
                <a:tc>
                  <a:txBody>
                    <a:bodyPr/>
                    <a:p>
                      <a:pPr algn="ctr">
                        <a:buNone/>
                      </a:pPr>
                      <a:r>
                        <a:rPr lang="en-US" altLang="zh-CN">
                          <a:latin typeface="Times New Roman" panose="02020603050405020304" charset="0"/>
                          <a:cs typeface="Times New Roman" panose="02020603050405020304" charset="0"/>
                        </a:rPr>
                        <a:t>10</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308</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2710</a:t>
                      </a:r>
                      <a:endParaRPr lang="en-US" altLang="zh-CN">
                        <a:latin typeface="Times New Roman" panose="02020603050405020304" charset="0"/>
                        <a:cs typeface="Times New Roman" panose="02020603050405020304" charset="0"/>
                      </a:endParaRPr>
                    </a:p>
                  </a:txBody>
                  <a:tcPr/>
                </a:tc>
                <a:tc>
                  <a:txBody>
                    <a:bodyPr/>
                    <a:p>
                      <a:pPr algn="ctr">
                        <a:buNone/>
                      </a:pPr>
                      <a:r>
                        <a:rPr lang="zh-CN" altLang="en-US">
                          <a:latin typeface="Times New Roman" panose="02020603050405020304" charset="0"/>
                          <a:cs typeface="Times New Roman" panose="02020603050405020304" charset="0"/>
                        </a:rPr>
                        <a:t>Priority scheduler</a:t>
                      </a:r>
                      <a:endParaRPr lang="zh-CN" altLang="en-US">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tcas</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41</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174</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1608</a:t>
                      </a:r>
                      <a:endParaRPr lang="en-US" altLang="zh-CN">
                        <a:latin typeface="Times New Roman" panose="02020603050405020304" charset="0"/>
                        <a:cs typeface="Times New Roman" panose="02020603050405020304" charset="0"/>
                      </a:endParaRPr>
                    </a:p>
                  </a:txBody>
                  <a:tcPr/>
                </a:tc>
                <a:tc>
                  <a:txBody>
                    <a:bodyPr/>
                    <a:p>
                      <a:pPr algn="ctr">
                        <a:buNone/>
                      </a:pPr>
                      <a:r>
                        <a:rPr lang="zh-CN" altLang="en-US">
                          <a:latin typeface="Times New Roman" panose="02020603050405020304" charset="0"/>
                          <a:cs typeface="Times New Roman" panose="02020603050405020304" charset="0"/>
                        </a:rPr>
                        <a:t>Aircraft collision avoidance system</a:t>
                      </a:r>
                      <a:endParaRPr lang="zh-CN" altLang="en-US">
                        <a:latin typeface="Times New Roman" panose="02020603050405020304" charset="0"/>
                        <a:cs typeface="Times New Roman" panose="02020603050405020304" charset="0"/>
                      </a:endParaRPr>
                    </a:p>
                  </a:txBody>
                  <a:tcPr/>
                </a:tc>
              </a:tr>
              <a:tr h="381000">
                <a:tc>
                  <a:txBody>
                    <a:bodyPr/>
                    <a:p>
                      <a:pPr algn="ctr">
                        <a:buNone/>
                      </a:pPr>
                      <a:r>
                        <a:rPr lang="en-US" altLang="zh-CN">
                          <a:latin typeface="Times New Roman" panose="02020603050405020304" charset="0"/>
                          <a:cs typeface="Times New Roman" panose="02020603050405020304" charset="0"/>
                        </a:rPr>
                        <a:t>tot_info</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23</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407</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1052</a:t>
                      </a:r>
                      <a:endParaRPr lang="en-US" altLang="zh-CN">
                        <a:latin typeface="Times New Roman" panose="02020603050405020304" charset="0"/>
                        <a:cs typeface="Times New Roman" panose="02020603050405020304" charset="0"/>
                      </a:endParaRPr>
                    </a:p>
                  </a:txBody>
                  <a:tcPr/>
                </a:tc>
                <a:tc>
                  <a:txBody>
                    <a:bodyPr/>
                    <a:p>
                      <a:pPr algn="ctr">
                        <a:buNone/>
                      </a:pPr>
                      <a:r>
                        <a:rPr lang="zh-CN" altLang="en-US">
                          <a:latin typeface="Times New Roman" panose="02020603050405020304" charset="0"/>
                          <a:cs typeface="Times New Roman" panose="02020603050405020304" charset="0"/>
                        </a:rPr>
                        <a:t>Computes statistics given input data</a:t>
                      </a:r>
                      <a:endParaRPr lang="zh-CN" altLang="en-US">
                        <a:latin typeface="Times New Roman" panose="02020603050405020304" charset="0"/>
                        <a:cs typeface="Times New Roman" panose="02020603050405020304" charset="0"/>
                      </a:endParaRPr>
                    </a:p>
                  </a:txBody>
                  <a:tcPr/>
                </a:tc>
              </a:tr>
            </a:tbl>
          </a:graphicData>
        </a:graphic>
      </p:graphicFrame>
      <p:sp>
        <p:nvSpPr>
          <p:cNvPr id="2" name="灯片编号占位符 1"/>
          <p:cNvSpPr>
            <a:spLocks noGrp="1"/>
          </p:cNvSpPr>
          <p:nvPr>
            <p:ph type="sldNum" sz="quarter" idx="12"/>
          </p:nvPr>
        </p:nvSpPr>
        <p:spPr>
          <a:xfrm>
            <a:off x="8610600" y="6356350"/>
            <a:ext cx="3058160" cy="365125"/>
          </a:xfrm>
        </p:spPr>
        <p:txBody>
          <a:bodyPr/>
          <a:p>
            <a:pPr algn="r"/>
            <a:r>
              <a:rPr lang="en-US" altLang="zh-CN"/>
              <a:t>18</a:t>
            </a:r>
            <a:endParaRPr lang="en-US" altLang="zh-CN"/>
          </a:p>
        </p:txBody>
      </p:sp>
      <p:sp>
        <p:nvSpPr>
          <p:cNvPr id="3" name="文本框 2"/>
          <p:cNvSpPr txBox="1"/>
          <p:nvPr/>
        </p:nvSpPr>
        <p:spPr>
          <a:xfrm>
            <a:off x="5086350" y="1811020"/>
            <a:ext cx="1680845" cy="460375"/>
          </a:xfrm>
          <a:prstGeom prst="rect">
            <a:avLst/>
          </a:prstGeom>
          <a:noFill/>
        </p:spPr>
        <p:txBody>
          <a:bodyPr wrap="none" rtlCol="0">
            <a:spAutoFit/>
          </a:bodyPr>
          <a:p>
            <a:r>
              <a:rPr lang="en-US" altLang="zh-CN" sz="2400">
                <a:latin typeface="Times New Roman" panose="02020603050405020304" charset="0"/>
                <a:cs typeface="Times New Roman" panose="02020603050405020304" charset="0"/>
              </a:rPr>
              <a:t>Siemens Set</a:t>
            </a:r>
            <a:endParaRPr lang="en-US" altLang="zh-CN" sz="2400">
              <a:latin typeface="Times New Roman" panose="02020603050405020304" charset="0"/>
              <a:cs typeface="Times New Roman" panose="02020603050405020304" charset="0"/>
            </a:endParaRPr>
          </a:p>
        </p:txBody>
      </p:sp>
    </p:spTree>
    <p:custDataLst>
      <p:tags r:id="rId4"/>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8745" y="1035050"/>
            <a:ext cx="11615420" cy="583565"/>
          </a:xfrm>
          <a:prstGeom prst="rect">
            <a:avLst/>
          </a:prstGeom>
          <a:noFill/>
        </p:spPr>
        <p:txBody>
          <a:bodyPr wrap="square" rtlCol="0">
            <a:spAutoFit/>
          </a:bodyPr>
          <a:lstStyle/>
          <a:p>
            <a:pPr indent="0" algn="just" fontAlgn="auto"/>
            <a:endParaRPr lang="en-US" altLang="zh-CN" sz="3200" b="1" dirty="0" smtClean="0">
              <a:solidFill>
                <a:schemeClr val="accent1"/>
              </a:solidFill>
              <a:latin typeface="Times New Roman" panose="02020603050405020304" charset="0"/>
              <a:cs typeface="Times New Roman" panose="02020603050405020304" charset="0"/>
              <a:sym typeface="+mn-ea"/>
            </a:endParaRPr>
          </a:p>
        </p:txBody>
      </p:sp>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EXPERIMENTS</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3" name="文本框 2"/>
          <p:cNvSpPr txBox="1"/>
          <p:nvPr/>
        </p:nvSpPr>
        <p:spPr>
          <a:xfrm>
            <a:off x="761365" y="1883410"/>
            <a:ext cx="10669270" cy="3246120"/>
          </a:xfrm>
          <a:prstGeom prst="rect">
            <a:avLst/>
          </a:prstGeom>
          <a:noFill/>
        </p:spPr>
        <p:txBody>
          <a:bodyPr wrap="square" rtlCol="0">
            <a:spAutoFit/>
          </a:bodyPr>
          <a:p>
            <a:pPr fontAlgn="auto">
              <a:spcAft>
                <a:spcPts val="3000"/>
              </a:spcAft>
            </a:pPr>
            <a:r>
              <a:rPr lang="en-US" altLang="zh-CN" sz="3200">
                <a:solidFill>
                  <a:srgbClr val="E71717"/>
                </a:solidFill>
                <a:latin typeface="Times New Roman" panose="02020603050405020304" charset="0"/>
                <a:cs typeface="Times New Roman" panose="02020603050405020304" charset="0"/>
                <a:sym typeface="+mn-ea"/>
              </a:rPr>
              <a:t>	</a:t>
            </a:r>
            <a:r>
              <a:rPr lang="en-US" altLang="zh-CN" sz="3200">
                <a:solidFill>
                  <a:schemeClr val="tx1"/>
                </a:solidFill>
                <a:latin typeface="Times New Roman" panose="02020603050405020304" charset="0"/>
                <a:cs typeface="Times New Roman" panose="02020603050405020304" charset="0"/>
                <a:sym typeface="+mn-ea"/>
              </a:rPr>
              <a:t>The effectiveness of our method is verified by comparing the following three aspects:</a:t>
            </a:r>
            <a:endParaRPr lang="en-US" altLang="zh-CN" sz="3200">
              <a:solidFill>
                <a:srgbClr val="E71717"/>
              </a:solidFill>
              <a:latin typeface="Times New Roman" panose="02020603050405020304" charset="0"/>
              <a:cs typeface="Times New Roman" panose="02020603050405020304" charset="0"/>
              <a:sym typeface="+mn-ea"/>
            </a:endParaRPr>
          </a:p>
          <a:p>
            <a:pPr fontAlgn="auto">
              <a:spcAft>
                <a:spcPts val="1200"/>
              </a:spcAft>
            </a:pPr>
            <a:r>
              <a:rPr lang="en-US" altLang="zh-CN" sz="3200">
                <a:latin typeface="Times New Roman" panose="02020603050405020304" charset="0"/>
                <a:cs typeface="Times New Roman" panose="02020603050405020304" charset="0"/>
                <a:sym typeface="+mn-ea"/>
              </a:rPr>
              <a:t>	</a:t>
            </a:r>
            <a:r>
              <a:rPr lang="en-US" altLang="zh-CN" sz="3200" dirty="0">
                <a:latin typeface="Times New Roman" panose="02020603050405020304" charset="0"/>
                <a:cs typeface="Times New Roman" panose="02020603050405020304" charset="0"/>
                <a:sym typeface="+mn-ea"/>
              </a:rPr>
              <a:t>&lt;1&gt;   The number of variables to be monitored</a:t>
            </a:r>
            <a:endParaRPr lang="en-US" altLang="zh-CN" sz="3200" dirty="0">
              <a:latin typeface="Times New Roman" panose="02020603050405020304" charset="0"/>
              <a:cs typeface="Times New Roman" panose="02020603050405020304" charset="0"/>
              <a:sym typeface="+mn-ea"/>
            </a:endParaRPr>
          </a:p>
          <a:p>
            <a:pPr fontAlgn="auto">
              <a:spcAft>
                <a:spcPts val="1200"/>
              </a:spcAft>
            </a:pPr>
            <a:r>
              <a:rPr lang="en-US" altLang="zh-CN" sz="3200" dirty="0">
                <a:latin typeface="Times New Roman" panose="02020603050405020304" charset="0"/>
                <a:cs typeface="Times New Roman" panose="02020603050405020304" charset="0"/>
                <a:sym typeface="+mn-ea"/>
              </a:rPr>
              <a:t>	&lt;2&gt;   The number of suspicious statements to be  checked</a:t>
            </a:r>
            <a:endParaRPr lang="en-US" altLang="zh-CN" sz="3200" dirty="0">
              <a:latin typeface="Times New Roman" panose="02020603050405020304" charset="0"/>
              <a:cs typeface="Times New Roman" panose="02020603050405020304" charset="0"/>
              <a:sym typeface="+mn-ea"/>
            </a:endParaRPr>
          </a:p>
          <a:p>
            <a:pPr fontAlgn="auto">
              <a:spcAft>
                <a:spcPts val="1200"/>
              </a:spcAft>
            </a:pPr>
            <a:r>
              <a:rPr lang="en-US" altLang="zh-CN" sz="3200" dirty="0">
                <a:latin typeface="Times New Roman" panose="02020603050405020304" charset="0"/>
                <a:cs typeface="Times New Roman" panose="02020603050405020304" charset="0"/>
                <a:sym typeface="+mn-ea"/>
              </a:rPr>
              <a:t>	&lt;3&gt;   The number of error versions located</a:t>
            </a:r>
            <a:endParaRPr lang="en-US" altLang="zh-CN" sz="3200" dirty="0">
              <a:latin typeface="Times New Roman" panose="02020603050405020304" charset="0"/>
              <a:cs typeface="Times New Roman" panose="02020603050405020304" charset="0"/>
              <a:sym typeface="+mn-ea"/>
            </a:endParaRPr>
          </a:p>
        </p:txBody>
      </p:sp>
      <p:sp>
        <p:nvSpPr>
          <p:cNvPr id="2" name="灯片编号占位符 1"/>
          <p:cNvSpPr>
            <a:spLocks noGrp="1"/>
          </p:cNvSpPr>
          <p:nvPr>
            <p:ph type="sldNum" sz="quarter" idx="12"/>
          </p:nvPr>
        </p:nvSpPr>
        <p:spPr>
          <a:xfrm>
            <a:off x="8610600" y="6356350"/>
            <a:ext cx="3122930" cy="365125"/>
          </a:xfrm>
        </p:spPr>
        <p:txBody>
          <a:bodyPr/>
          <a:p>
            <a:pPr algn="r"/>
            <a:r>
              <a:rPr lang="en-US" altLang="zh-CN" smtClean="0"/>
              <a:t>19</a:t>
            </a:r>
            <a:endParaRPr lang="en-US" altLang="zh-CN" smtClean="0"/>
          </a:p>
        </p:txBody>
      </p:sp>
    </p:spTree>
    <p:custDataLst>
      <p:tags r:id="rId4"/>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8745" y="1035050"/>
            <a:ext cx="11615420" cy="583565"/>
          </a:xfrm>
          <a:prstGeom prst="rect">
            <a:avLst/>
          </a:prstGeom>
          <a:noFill/>
        </p:spPr>
        <p:txBody>
          <a:bodyPr wrap="square" rtlCol="0">
            <a:spAutoFit/>
          </a:bodyPr>
          <a:lstStyle/>
          <a:p>
            <a:pPr indent="0" algn="just" fontAlgn="auto"/>
            <a:r>
              <a:rPr lang="en-US" altLang="zh-CN" sz="3200" b="1" dirty="0">
                <a:latin typeface="Times New Roman" panose="02020603050405020304" charset="0"/>
                <a:cs typeface="Times New Roman" panose="02020603050405020304" charset="0"/>
                <a:sym typeface="+mn-ea"/>
              </a:rPr>
              <a:t>&lt;1&gt; The number of variables to be monitored :</a:t>
            </a:r>
            <a:endParaRPr lang="en-US" altLang="zh-CN" sz="3200" b="1" dirty="0" smtClean="0">
              <a:solidFill>
                <a:schemeClr val="accent1"/>
              </a:solidFill>
              <a:latin typeface="Times New Roman" panose="02020603050405020304" charset="0"/>
              <a:cs typeface="Times New Roman" panose="02020603050405020304" charset="0"/>
              <a:sym typeface="+mn-ea"/>
            </a:endParaRPr>
          </a:p>
        </p:txBody>
      </p:sp>
      <p:grpSp>
        <p:nvGrpSpPr>
          <p:cNvPr id="12" name="组合 11"/>
          <p:cNvGrpSpPr/>
          <p:nvPr>
            <p:custDataLst>
              <p:tags r:id="rId2"/>
            </p:custDataLst>
          </p:nvPr>
        </p:nvGrpSpPr>
        <p:grpSpPr>
          <a:xfrm>
            <a:off x="118745" y="135890"/>
            <a:ext cx="6333490" cy="649605"/>
            <a:chOff x="5496606" y="3104356"/>
            <a:chExt cx="5799136" cy="649288"/>
          </a:xfrm>
        </p:grpSpPr>
        <p:sp>
          <p:nvSpPr>
            <p:cNvPr id="13" name="任意多边形 12"/>
            <p:cNvSpPr/>
            <p:nvPr>
              <p:custDataLst>
                <p:tags r:id="rId3"/>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4"/>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EXPERIMENTS</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graphicFrame>
        <p:nvGraphicFramePr>
          <p:cNvPr id="4" name="图表 9"/>
          <p:cNvGraphicFramePr/>
          <p:nvPr/>
        </p:nvGraphicFramePr>
        <p:xfrm>
          <a:off x="617855" y="1904365"/>
          <a:ext cx="4719955" cy="4265930"/>
        </p:xfrm>
        <a:graphic>
          <a:graphicData uri="http://schemas.openxmlformats.org/drawingml/2006/chart">
            <c:chart xmlns:c="http://schemas.openxmlformats.org/drawingml/2006/chart" xmlns:r="http://schemas.openxmlformats.org/officeDocument/2006/relationships" r:id="rId1"/>
          </a:graphicData>
        </a:graphic>
      </p:graphicFrame>
      <p:sp>
        <p:nvSpPr>
          <p:cNvPr id="5" name="文本框 4"/>
          <p:cNvSpPr txBox="1"/>
          <p:nvPr/>
        </p:nvSpPr>
        <p:spPr>
          <a:xfrm>
            <a:off x="5845175" y="2863850"/>
            <a:ext cx="5648325" cy="1945640"/>
          </a:xfrm>
          <a:prstGeom prst="rect">
            <a:avLst/>
          </a:prstGeom>
          <a:noFill/>
        </p:spPr>
        <p:txBody>
          <a:bodyPr wrap="square" rtlCol="0">
            <a:spAutoFit/>
          </a:bodyPr>
          <a:p>
            <a:pPr algn="just" fontAlgn="auto">
              <a:lnSpc>
                <a:spcPct val="110000"/>
              </a:lnSpc>
              <a:spcAft>
                <a:spcPts val="1200"/>
              </a:spcAft>
            </a:pPr>
            <a:r>
              <a:rPr sz="2400">
                <a:latin typeface="Times New Roman" panose="02020603050405020304" charset="0"/>
                <a:cs typeface="Times New Roman" panose="02020603050405020304" charset="0"/>
              </a:rPr>
              <a:t>In the figure, </a:t>
            </a:r>
            <a:endParaRPr sz="2400">
              <a:latin typeface="Times New Roman" panose="02020603050405020304" charset="0"/>
              <a:cs typeface="Times New Roman" panose="02020603050405020304" charset="0"/>
            </a:endParaRPr>
          </a:p>
          <a:p>
            <a:pPr algn="just" fontAlgn="auto">
              <a:lnSpc>
                <a:spcPct val="110000"/>
              </a:lnSpc>
              <a:spcAft>
                <a:spcPts val="600"/>
              </a:spcAft>
            </a:pP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the horizontal axis is the test set</a:t>
            </a:r>
            <a:r>
              <a:rPr lang="en-US" sz="2400">
                <a:latin typeface="Times New Roman" panose="02020603050405020304" charset="0"/>
                <a:cs typeface="Times New Roman" panose="02020603050405020304" charset="0"/>
              </a:rPr>
              <a:t>.</a:t>
            </a:r>
            <a:endParaRPr sz="2400">
              <a:latin typeface="Times New Roman" panose="02020603050405020304" charset="0"/>
              <a:cs typeface="Times New Roman" panose="02020603050405020304" charset="0"/>
            </a:endParaRPr>
          </a:p>
          <a:p>
            <a:pPr algn="just" fontAlgn="auto">
              <a:lnSpc>
                <a:spcPct val="110000"/>
              </a:lnSpc>
              <a:spcAft>
                <a:spcPts val="1200"/>
              </a:spcAft>
            </a:pPr>
            <a:r>
              <a:rPr lang="en-US" sz="2400">
                <a:latin typeface="Times New Roman" panose="02020603050405020304" charset="0"/>
                <a:cs typeface="Times New Roman" panose="02020603050405020304" charset="0"/>
              </a:rPr>
              <a:t>	</a:t>
            </a:r>
            <a:r>
              <a:rPr sz="2400">
                <a:latin typeface="Times New Roman" panose="02020603050405020304" charset="0"/>
                <a:cs typeface="Times New Roman" panose="02020603050405020304" charset="0"/>
              </a:rPr>
              <a:t>the vertical axis is the average number of variables </a:t>
            </a:r>
            <a:r>
              <a:rPr lang="en-US" sz="2400">
                <a:latin typeface="Times New Roman" panose="02020603050405020304" charset="0"/>
                <a:cs typeface="Times New Roman" panose="02020603050405020304" charset="0"/>
              </a:rPr>
              <a:t>to be </a:t>
            </a:r>
            <a:r>
              <a:rPr sz="2400">
                <a:latin typeface="Times New Roman" panose="02020603050405020304" charset="0"/>
                <a:cs typeface="Times New Roman" panose="02020603050405020304" charset="0"/>
              </a:rPr>
              <a:t>monitored.</a:t>
            </a:r>
            <a:endParaRPr sz="2400">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a:xfrm>
            <a:off x="8610600" y="6356350"/>
            <a:ext cx="3122930" cy="365125"/>
          </a:xfrm>
        </p:spPr>
        <p:txBody>
          <a:bodyPr/>
          <a:p>
            <a:pPr algn="r"/>
            <a:r>
              <a:rPr lang="en-US" altLang="zh-CN" smtClean="0"/>
              <a:t>20</a:t>
            </a:r>
            <a:endParaRPr lang="en-US" altLang="zh-CN" smtClean="0"/>
          </a:p>
        </p:txBody>
      </p:sp>
    </p:spTree>
    <p:custDataLst>
      <p:tags r:id="rId5"/>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8745" y="1035050"/>
            <a:ext cx="11615420" cy="583565"/>
          </a:xfrm>
          <a:prstGeom prst="rect">
            <a:avLst/>
          </a:prstGeom>
          <a:noFill/>
        </p:spPr>
        <p:txBody>
          <a:bodyPr wrap="square" rtlCol="0">
            <a:spAutoFit/>
          </a:bodyPr>
          <a:lstStyle/>
          <a:p>
            <a:pPr indent="0" algn="just" fontAlgn="auto"/>
            <a:r>
              <a:rPr lang="en-US" altLang="zh-CN" sz="3200" b="1" dirty="0">
                <a:latin typeface="Times New Roman" panose="02020603050405020304" charset="0"/>
                <a:cs typeface="Times New Roman" panose="02020603050405020304" charset="0"/>
                <a:sym typeface="+mn-ea"/>
              </a:rPr>
              <a:t>&lt;2&gt; The number of suspicious statements to be checked :</a:t>
            </a:r>
            <a:endParaRPr lang="en-US" altLang="zh-CN" sz="3200" b="1" dirty="0" smtClean="0">
              <a:solidFill>
                <a:schemeClr val="accent1"/>
              </a:solidFill>
              <a:latin typeface="Times New Roman" panose="02020603050405020304" charset="0"/>
              <a:cs typeface="Times New Roman" panose="02020603050405020304" charset="0"/>
              <a:sym typeface="+mn-ea"/>
            </a:endParaRPr>
          </a:p>
        </p:txBody>
      </p:sp>
      <p:grpSp>
        <p:nvGrpSpPr>
          <p:cNvPr id="12" name="组合 11"/>
          <p:cNvGrpSpPr/>
          <p:nvPr>
            <p:custDataLst>
              <p:tags r:id="rId8"/>
            </p:custDataLst>
          </p:nvPr>
        </p:nvGrpSpPr>
        <p:grpSpPr>
          <a:xfrm>
            <a:off x="118745" y="135890"/>
            <a:ext cx="6333490" cy="649605"/>
            <a:chOff x="5496606" y="3104356"/>
            <a:chExt cx="5799136" cy="649288"/>
          </a:xfrm>
        </p:grpSpPr>
        <p:sp>
          <p:nvSpPr>
            <p:cNvPr id="13" name="任意多边形 12"/>
            <p:cNvSpPr/>
            <p:nvPr>
              <p:custDataLst>
                <p:tags r:id="rId9"/>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10"/>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EXPERIMENTS</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5" name="文本框 4"/>
          <p:cNvSpPr txBox="1"/>
          <p:nvPr/>
        </p:nvSpPr>
        <p:spPr>
          <a:xfrm>
            <a:off x="5042535" y="4294505"/>
            <a:ext cx="6691630" cy="2197735"/>
          </a:xfrm>
          <a:prstGeom prst="rect">
            <a:avLst/>
          </a:prstGeom>
          <a:noFill/>
        </p:spPr>
        <p:txBody>
          <a:bodyPr wrap="square" rtlCol="0">
            <a:spAutoFit/>
          </a:bodyPr>
          <a:p>
            <a:pPr algn="just" fontAlgn="auto">
              <a:lnSpc>
                <a:spcPct val="110000"/>
              </a:lnSpc>
              <a:spcAft>
                <a:spcPts val="600"/>
              </a:spcAft>
            </a:pPr>
            <a:r>
              <a:rPr sz="2400">
                <a:latin typeface="Times New Roman" panose="02020603050405020304" charset="0"/>
                <a:cs typeface="Times New Roman" panose="02020603050405020304" charset="0"/>
                <a:sym typeface="+mn-ea"/>
              </a:rPr>
              <a:t>In the figure, </a:t>
            </a:r>
            <a:endParaRPr sz="2400">
              <a:latin typeface="Times New Roman" panose="02020603050405020304" charset="0"/>
              <a:cs typeface="Times New Roman" panose="02020603050405020304" charset="0"/>
              <a:sym typeface="+mn-ea"/>
            </a:endParaRPr>
          </a:p>
          <a:p>
            <a:pPr algn="just" fontAlgn="auto">
              <a:lnSpc>
                <a:spcPct val="110000"/>
              </a:lnSpc>
            </a:pPr>
            <a:r>
              <a:rPr lang="en-US" sz="2400">
                <a:latin typeface="Times New Roman" panose="02020603050405020304" charset="0"/>
                <a:cs typeface="Times New Roman" panose="02020603050405020304" charset="0"/>
                <a:sym typeface="+mn-ea"/>
              </a:rPr>
              <a:t>	</a:t>
            </a:r>
            <a:r>
              <a:rPr sz="2400">
                <a:latin typeface="Times New Roman" panose="02020603050405020304" charset="0"/>
                <a:cs typeface="Times New Roman" panose="02020603050405020304" charset="0"/>
                <a:sym typeface="+mn-ea"/>
              </a:rPr>
              <a:t>the horizontal axis is the different error version of the test set</a:t>
            </a: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sym typeface="+mn-ea"/>
            </a:endParaRPr>
          </a:p>
          <a:p>
            <a:pPr algn="just" fontAlgn="auto">
              <a:lnSpc>
                <a:spcPct val="110000"/>
              </a:lnSpc>
            </a:pPr>
            <a:r>
              <a:rPr lang="en-US" sz="2400">
                <a:latin typeface="Times New Roman" panose="02020603050405020304" charset="0"/>
                <a:cs typeface="Times New Roman" panose="02020603050405020304" charset="0"/>
                <a:sym typeface="+mn-ea"/>
              </a:rPr>
              <a:t>	</a:t>
            </a:r>
            <a:r>
              <a:rPr sz="2400">
                <a:latin typeface="Times New Roman" panose="02020603050405020304" charset="0"/>
                <a:cs typeface="Times New Roman" panose="02020603050405020304" charset="0"/>
                <a:sym typeface="+mn-ea"/>
              </a:rPr>
              <a:t>the vertical axis is the number of suspicious statements </a:t>
            </a:r>
            <a:r>
              <a:rPr lang="en-US" sz="2400">
                <a:latin typeface="Times New Roman" panose="02020603050405020304" charset="0"/>
                <a:cs typeface="Times New Roman" panose="02020603050405020304" charset="0"/>
                <a:sym typeface="+mn-ea"/>
              </a:rPr>
              <a:t>to be</a:t>
            </a:r>
            <a:r>
              <a:rPr sz="2400">
                <a:latin typeface="Times New Roman" panose="02020603050405020304" charset="0"/>
                <a:cs typeface="Times New Roman" panose="02020603050405020304" charset="0"/>
                <a:sym typeface="+mn-ea"/>
              </a:rPr>
              <a:t> checked.</a:t>
            </a:r>
            <a:endParaRPr sz="2400">
              <a:latin typeface="Times New Roman" panose="02020603050405020304" charset="0"/>
              <a:cs typeface="Times New Roman" panose="02020603050405020304" charset="0"/>
            </a:endParaRPr>
          </a:p>
        </p:txBody>
      </p:sp>
      <p:graphicFrame>
        <p:nvGraphicFramePr>
          <p:cNvPr id="16" name="图表 16"/>
          <p:cNvGraphicFramePr/>
          <p:nvPr/>
        </p:nvGraphicFramePr>
        <p:xfrm>
          <a:off x="118428" y="1731328"/>
          <a:ext cx="2016125" cy="23399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7" name="图表 17"/>
          <p:cNvGraphicFramePr/>
          <p:nvPr/>
        </p:nvGraphicFramePr>
        <p:xfrm>
          <a:off x="2518093" y="1731328"/>
          <a:ext cx="2016125" cy="23399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图表 18"/>
          <p:cNvGraphicFramePr/>
          <p:nvPr/>
        </p:nvGraphicFramePr>
        <p:xfrm>
          <a:off x="4917758" y="1731328"/>
          <a:ext cx="2016125" cy="23399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图表 19"/>
          <p:cNvGraphicFramePr/>
          <p:nvPr/>
        </p:nvGraphicFramePr>
        <p:xfrm>
          <a:off x="7318058" y="1731328"/>
          <a:ext cx="2016125" cy="23399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图表 20"/>
          <p:cNvGraphicFramePr/>
          <p:nvPr/>
        </p:nvGraphicFramePr>
        <p:xfrm>
          <a:off x="9717723" y="1731328"/>
          <a:ext cx="2016125" cy="23399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图表 21"/>
          <p:cNvGraphicFramePr/>
          <p:nvPr/>
        </p:nvGraphicFramePr>
        <p:xfrm>
          <a:off x="118428" y="4184333"/>
          <a:ext cx="2016125" cy="233997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2" name="图表 22"/>
          <p:cNvGraphicFramePr/>
          <p:nvPr/>
        </p:nvGraphicFramePr>
        <p:xfrm>
          <a:off x="2518093" y="4183698"/>
          <a:ext cx="2016125" cy="2339975"/>
        </p:xfrm>
        <a:graphic>
          <a:graphicData uri="http://schemas.openxmlformats.org/drawingml/2006/chart">
            <c:chart xmlns:c="http://schemas.openxmlformats.org/drawingml/2006/chart" xmlns:r="http://schemas.openxmlformats.org/officeDocument/2006/relationships" r:id="rId7"/>
          </a:graphicData>
        </a:graphic>
      </p:graphicFrame>
      <p:sp>
        <p:nvSpPr>
          <p:cNvPr id="2" name="灯片编号占位符 1"/>
          <p:cNvSpPr>
            <a:spLocks noGrp="1"/>
          </p:cNvSpPr>
          <p:nvPr>
            <p:ph type="sldNum" sz="quarter" idx="12"/>
          </p:nvPr>
        </p:nvSpPr>
        <p:spPr>
          <a:xfrm>
            <a:off x="8610600" y="6356350"/>
            <a:ext cx="3122930" cy="365125"/>
          </a:xfrm>
        </p:spPr>
        <p:txBody>
          <a:bodyPr/>
          <a:p>
            <a:pPr algn="r"/>
            <a:r>
              <a:rPr lang="en-US" altLang="zh-CN" smtClean="0"/>
              <a:t>21</a:t>
            </a:r>
            <a:endParaRPr lang="en-US" altLang="zh-CN" smtClean="0"/>
          </a:p>
        </p:txBody>
      </p:sp>
    </p:spTree>
    <p:custDataLst>
      <p:tags r:id="rId1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8745" y="1035050"/>
            <a:ext cx="11615420" cy="583565"/>
          </a:xfrm>
          <a:prstGeom prst="rect">
            <a:avLst/>
          </a:prstGeom>
          <a:noFill/>
        </p:spPr>
        <p:txBody>
          <a:bodyPr wrap="square" rtlCol="0">
            <a:spAutoFit/>
          </a:bodyPr>
          <a:lstStyle/>
          <a:p>
            <a:pPr indent="0" algn="just" fontAlgn="auto"/>
            <a:r>
              <a:rPr lang="en-US" altLang="zh-CN" sz="3200" b="1" dirty="0">
                <a:latin typeface="Times New Roman" panose="02020603050405020304" charset="0"/>
                <a:cs typeface="Times New Roman" panose="02020603050405020304" charset="0"/>
                <a:sym typeface="+mn-ea"/>
              </a:rPr>
              <a:t>&lt;3&gt; The number of error versions located :</a:t>
            </a:r>
            <a:endParaRPr lang="en-US" altLang="zh-CN" sz="3200" b="1" dirty="0" smtClean="0">
              <a:solidFill>
                <a:schemeClr val="accent1"/>
              </a:solidFill>
              <a:latin typeface="Times New Roman" panose="02020603050405020304" charset="0"/>
              <a:cs typeface="Times New Roman" panose="02020603050405020304" charset="0"/>
              <a:sym typeface="+mn-ea"/>
            </a:endParaRPr>
          </a:p>
        </p:txBody>
      </p:sp>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EXPERIMENTS</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5" name="文本框 4"/>
          <p:cNvSpPr txBox="1"/>
          <p:nvPr/>
        </p:nvSpPr>
        <p:spPr>
          <a:xfrm>
            <a:off x="996315" y="3926205"/>
            <a:ext cx="9860280" cy="2351405"/>
          </a:xfrm>
          <a:prstGeom prst="rect">
            <a:avLst/>
          </a:prstGeom>
          <a:noFill/>
        </p:spPr>
        <p:txBody>
          <a:bodyPr wrap="square" rtlCol="0">
            <a:spAutoFit/>
          </a:bodyPr>
          <a:p>
            <a:pPr algn="just" fontAlgn="auto">
              <a:lnSpc>
                <a:spcPct val="110000"/>
              </a:lnSpc>
              <a:spcAft>
                <a:spcPts val="1200"/>
              </a:spcAft>
            </a:pPr>
            <a:r>
              <a:rPr lang="en-US" altLang="zh-CN" sz="2400">
                <a:latin typeface="Times New Roman" panose="02020603050405020304" charset="0"/>
                <a:cs typeface="Times New Roman" panose="02020603050405020304" charset="0"/>
                <a:sym typeface="+mn-ea"/>
              </a:rPr>
              <a:t>In the table, </a:t>
            </a:r>
            <a:endParaRPr lang="en-US" altLang="zh-CN" sz="2400">
              <a:latin typeface="Times New Roman" panose="02020603050405020304" charset="0"/>
              <a:cs typeface="Times New Roman" panose="02020603050405020304" charset="0"/>
              <a:sym typeface="+mn-ea"/>
            </a:endParaRPr>
          </a:p>
          <a:p>
            <a:pPr algn="just" fontAlgn="auto">
              <a:lnSpc>
                <a:spcPct val="110000"/>
              </a:lnSpc>
              <a:spcAft>
                <a:spcPts val="600"/>
              </a:spcAft>
            </a:pPr>
            <a:r>
              <a:rPr lang="en-US" altLang="zh-CN" sz="2400">
                <a:latin typeface="Times New Roman" panose="02020603050405020304" charset="0"/>
                <a:cs typeface="Times New Roman" panose="02020603050405020304" charset="0"/>
                <a:sym typeface="+mn-ea"/>
              </a:rPr>
              <a:t>	V_T indicates that the number of erroe versions located by the range invariants bug localization method. </a:t>
            </a:r>
            <a:endParaRPr lang="en-US" altLang="zh-CN" sz="2400">
              <a:latin typeface="Times New Roman" panose="02020603050405020304" charset="0"/>
              <a:cs typeface="Times New Roman" panose="02020603050405020304" charset="0"/>
              <a:sym typeface="+mn-ea"/>
            </a:endParaRPr>
          </a:p>
          <a:p>
            <a:pPr algn="just" fontAlgn="auto">
              <a:lnSpc>
                <a:spcPct val="110000"/>
              </a:lnSpc>
              <a:spcAft>
                <a:spcPts val="1200"/>
              </a:spcAft>
            </a:pPr>
            <a:r>
              <a:rPr lang="en-US" altLang="zh-CN" sz="2400">
                <a:latin typeface="Times New Roman" panose="02020603050405020304" charset="0"/>
                <a:cs typeface="Times New Roman" panose="02020603050405020304" charset="0"/>
                <a:sym typeface="+mn-ea"/>
              </a:rPr>
              <a:t>	V_O indicates that the number of error versions located by the key range invariants bug localization method. </a:t>
            </a:r>
            <a:endParaRPr sz="2400">
              <a:latin typeface="Times New Roman" panose="02020603050405020304" charset="0"/>
              <a:cs typeface="Times New Roman" panose="02020603050405020304" charset="0"/>
            </a:endParaRPr>
          </a:p>
        </p:txBody>
      </p:sp>
      <p:graphicFrame>
        <p:nvGraphicFramePr>
          <p:cNvPr id="2" name="表格 1"/>
          <p:cNvGraphicFramePr/>
          <p:nvPr/>
        </p:nvGraphicFramePr>
        <p:xfrm>
          <a:off x="996315" y="2126615"/>
          <a:ext cx="9860280" cy="1292225"/>
        </p:xfrm>
        <a:graphic>
          <a:graphicData uri="http://schemas.openxmlformats.org/drawingml/2006/table">
            <a:tbl>
              <a:tblPr firstRow="1" bandRow="1">
                <a:tableStyleId>{5C22544A-7EE6-4342-B048-85BDC9FD1C3A}</a:tableStyleId>
              </a:tblPr>
              <a:tblGrid>
                <a:gridCol w="1205865"/>
                <a:gridCol w="1496060"/>
                <a:gridCol w="1574165"/>
                <a:gridCol w="1166495"/>
                <a:gridCol w="1219835"/>
                <a:gridCol w="1259205"/>
                <a:gridCol w="942975"/>
                <a:gridCol w="995680"/>
              </a:tblGrid>
              <a:tr h="492125">
                <a:tc>
                  <a:txBody>
                    <a:bodyPr/>
                    <a:p>
                      <a:pPr algn="ctr">
                        <a:buNone/>
                      </a:pPr>
                      <a:r>
                        <a:rPr lang="en-US" altLang="zh-CN">
                          <a:latin typeface="Times New Roman" panose="02020603050405020304" charset="0"/>
                          <a:cs typeface="Times New Roman" panose="02020603050405020304" charset="0"/>
                        </a:rPr>
                        <a:t>Program</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print_tokens</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sz="1800">
                          <a:latin typeface="Times New Roman" panose="02020603050405020304" charset="0"/>
                          <a:cs typeface="Times New Roman" panose="02020603050405020304" charset="0"/>
                          <a:sym typeface="+mn-ea"/>
                        </a:rPr>
                        <a:t>print_tokens2</a:t>
                      </a:r>
                      <a:endParaRPr lang="en-US" altLang="zh-CN" sz="1800">
                        <a:latin typeface="Times New Roman" panose="02020603050405020304" charset="0"/>
                        <a:cs typeface="Times New Roman" panose="02020603050405020304" charset="0"/>
                        <a:sym typeface="+mn-ea"/>
                      </a:endParaRPr>
                    </a:p>
                  </a:txBody>
                  <a:tcPr/>
                </a:tc>
                <a:tc>
                  <a:txBody>
                    <a:bodyPr/>
                    <a:p>
                      <a:pPr algn="ctr">
                        <a:buNone/>
                      </a:pPr>
                      <a:r>
                        <a:rPr lang="en-US" altLang="zh-CN">
                          <a:latin typeface="Times New Roman" panose="02020603050405020304" charset="0"/>
                          <a:cs typeface="Times New Roman" panose="02020603050405020304" charset="0"/>
                        </a:rPr>
                        <a:t>replace</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schedule</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sz="1800">
                          <a:latin typeface="Times New Roman" panose="02020603050405020304" charset="0"/>
                          <a:cs typeface="Times New Roman" panose="02020603050405020304" charset="0"/>
                          <a:sym typeface="+mn-ea"/>
                        </a:rPr>
                        <a:t>schedule2</a:t>
                      </a:r>
                      <a:endParaRPr lang="en-US" altLang="zh-CN" sz="1800">
                        <a:latin typeface="Times New Roman" panose="02020603050405020304" charset="0"/>
                        <a:cs typeface="Times New Roman" panose="02020603050405020304" charset="0"/>
                        <a:sym typeface="+mn-ea"/>
                      </a:endParaRPr>
                    </a:p>
                  </a:txBody>
                  <a:tcPr/>
                </a:tc>
                <a:tc>
                  <a:txBody>
                    <a:bodyPr/>
                    <a:p>
                      <a:pPr algn="ctr">
                        <a:buNone/>
                      </a:pPr>
                      <a:r>
                        <a:rPr lang="en-US" altLang="zh-CN">
                          <a:latin typeface="Times New Roman" panose="02020603050405020304" charset="0"/>
                          <a:cs typeface="Times New Roman" panose="02020603050405020304" charset="0"/>
                        </a:rPr>
                        <a:t>tcas</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tot_info</a:t>
                      </a:r>
                      <a:endParaRPr lang="en-US" altLang="zh-CN">
                        <a:latin typeface="Times New Roman" panose="02020603050405020304" charset="0"/>
                        <a:cs typeface="Times New Roman" panose="02020603050405020304" charset="0"/>
                      </a:endParaRPr>
                    </a:p>
                  </a:txBody>
                  <a:tcPr/>
                </a:tc>
              </a:tr>
              <a:tr h="400050">
                <a:tc>
                  <a:txBody>
                    <a:bodyPr/>
                    <a:p>
                      <a:pPr algn="ctr">
                        <a:buNone/>
                      </a:pPr>
                      <a:r>
                        <a:rPr lang="en-US" altLang="zh-CN">
                          <a:latin typeface="Times New Roman" panose="02020603050405020304" charset="0"/>
                          <a:cs typeface="Times New Roman" panose="02020603050405020304" charset="0"/>
                        </a:rPr>
                        <a:t>V_T</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16</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15</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17</a:t>
                      </a:r>
                      <a:endParaRPr lang="en-US" altLang="zh-CN">
                        <a:latin typeface="Times New Roman" panose="02020603050405020304" charset="0"/>
                        <a:cs typeface="Times New Roman" panose="02020603050405020304" charset="0"/>
                      </a:endParaRPr>
                    </a:p>
                  </a:txBody>
                  <a:tcPr/>
                </a:tc>
              </a:tr>
              <a:tr h="400050">
                <a:tc>
                  <a:txBody>
                    <a:bodyPr/>
                    <a:p>
                      <a:pPr algn="ctr">
                        <a:buNone/>
                      </a:pPr>
                      <a:r>
                        <a:rPr lang="en-US" altLang="zh-CN">
                          <a:latin typeface="Times New Roman" panose="02020603050405020304" charset="0"/>
                          <a:cs typeface="Times New Roman" panose="02020603050405020304" charset="0"/>
                        </a:rPr>
                        <a:t>V_O</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2</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16</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4</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15</a:t>
                      </a:r>
                      <a:endParaRPr lang="en-US" altLang="zh-CN">
                        <a:latin typeface="Times New Roman" panose="02020603050405020304" charset="0"/>
                        <a:cs typeface="Times New Roman" panose="02020603050405020304" charset="0"/>
                      </a:endParaRPr>
                    </a:p>
                  </a:txBody>
                  <a:tcPr/>
                </a:tc>
                <a:tc>
                  <a:txBody>
                    <a:bodyPr/>
                    <a:p>
                      <a:pPr algn="ctr">
                        <a:buNone/>
                      </a:pPr>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a:txBody>
                  <a:tcPr/>
                </a:tc>
              </a:tr>
            </a:tbl>
          </a:graphicData>
        </a:graphic>
      </p:graphicFrame>
      <p:sp>
        <p:nvSpPr>
          <p:cNvPr id="3" name="灯片编号占位符 2"/>
          <p:cNvSpPr>
            <a:spLocks noGrp="1"/>
          </p:cNvSpPr>
          <p:nvPr>
            <p:ph type="sldNum" sz="quarter" idx="12"/>
          </p:nvPr>
        </p:nvSpPr>
        <p:spPr>
          <a:xfrm>
            <a:off x="8610600" y="6356350"/>
            <a:ext cx="3122930" cy="365125"/>
          </a:xfrm>
        </p:spPr>
        <p:txBody>
          <a:bodyPr/>
          <a:p>
            <a:pPr algn="r"/>
            <a:r>
              <a:rPr lang="en-US" altLang="zh-CN" smtClean="0"/>
              <a:t>22</a:t>
            </a:r>
            <a:endParaRPr lang="en-US" altLang="zh-CN" smtClean="0"/>
          </a:p>
        </p:txBody>
      </p:sp>
    </p:spTree>
    <p:custDataLst>
      <p:tags r:id="rId4"/>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8745" y="1035050"/>
            <a:ext cx="11615420" cy="583565"/>
          </a:xfrm>
          <a:prstGeom prst="rect">
            <a:avLst/>
          </a:prstGeom>
          <a:noFill/>
        </p:spPr>
        <p:txBody>
          <a:bodyPr wrap="square" rtlCol="0">
            <a:spAutoFit/>
          </a:bodyPr>
          <a:lstStyle/>
          <a:p>
            <a:pPr indent="0" algn="just" fontAlgn="auto"/>
            <a:endParaRPr lang="en-US" altLang="zh-CN" sz="3200" b="1" dirty="0" smtClean="0">
              <a:solidFill>
                <a:schemeClr val="accent1"/>
              </a:solidFill>
              <a:latin typeface="Times New Roman" panose="02020603050405020304" charset="0"/>
              <a:cs typeface="Times New Roman" panose="02020603050405020304" charset="0"/>
              <a:sym typeface="+mn-ea"/>
            </a:endParaRPr>
          </a:p>
        </p:txBody>
      </p:sp>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CONCLUSION</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5" name="文本框 4"/>
          <p:cNvSpPr txBox="1"/>
          <p:nvPr/>
        </p:nvSpPr>
        <p:spPr>
          <a:xfrm>
            <a:off x="1165860" y="2025015"/>
            <a:ext cx="9860280" cy="3395980"/>
          </a:xfrm>
          <a:prstGeom prst="rect">
            <a:avLst/>
          </a:prstGeom>
          <a:noFill/>
        </p:spPr>
        <p:txBody>
          <a:bodyPr wrap="square" rtlCol="0">
            <a:spAutoFit/>
          </a:bodyPr>
          <a:p>
            <a:pPr algn="just" fontAlgn="auto">
              <a:lnSpc>
                <a:spcPct val="110000"/>
              </a:lnSpc>
              <a:spcAft>
                <a:spcPts val="1200"/>
              </a:spcAft>
            </a:pPr>
            <a:r>
              <a:rPr lang="en-US" altLang="zh-CN" sz="2800">
                <a:latin typeface="Times New Roman" panose="02020603050405020304" charset="0"/>
                <a:cs typeface="Times New Roman" panose="02020603050405020304" charset="0"/>
                <a:sym typeface="+mn-ea"/>
              </a:rPr>
              <a:t>By using our method to locate bugs,</a:t>
            </a:r>
            <a:endParaRPr lang="en-US" altLang="zh-CN" sz="2800">
              <a:latin typeface="Times New Roman" panose="02020603050405020304" charset="0"/>
              <a:cs typeface="Times New Roman" panose="02020603050405020304" charset="0"/>
              <a:sym typeface="+mn-ea"/>
            </a:endParaRPr>
          </a:p>
          <a:p>
            <a:pPr marL="457200" indent="-457200" algn="just" fontAlgn="auto">
              <a:lnSpc>
                <a:spcPct val="110000"/>
              </a:lnSpc>
              <a:spcAft>
                <a:spcPts val="1200"/>
              </a:spcAft>
              <a:buFont typeface="Wingdings" panose="05000000000000000000" charset="0"/>
              <a:buChar char="Ø"/>
            </a:pPr>
            <a:r>
              <a:rPr lang="en-US" altLang="zh-CN" sz="2800">
                <a:latin typeface="Times New Roman" panose="02020603050405020304" charset="0"/>
                <a:cs typeface="Times New Roman" panose="02020603050405020304" charset="0"/>
                <a:sym typeface="+mn-ea"/>
              </a:rPr>
              <a:t>	the reduction in the number of variables to be monitored is quite significant.</a:t>
            </a:r>
            <a:endParaRPr lang="en-US" altLang="zh-CN" sz="2800">
              <a:latin typeface="Times New Roman" panose="02020603050405020304" charset="0"/>
              <a:cs typeface="Times New Roman" panose="02020603050405020304" charset="0"/>
              <a:sym typeface="+mn-ea"/>
            </a:endParaRPr>
          </a:p>
          <a:p>
            <a:pPr marL="457200" indent="-457200" algn="just" fontAlgn="auto">
              <a:lnSpc>
                <a:spcPct val="110000"/>
              </a:lnSpc>
              <a:spcAft>
                <a:spcPts val="1200"/>
              </a:spcAft>
              <a:buFont typeface="Wingdings" panose="05000000000000000000" charset="0"/>
              <a:buChar char="Ø"/>
            </a:pPr>
            <a:r>
              <a:rPr lang="en-US" altLang="zh-CN" sz="2800">
                <a:latin typeface="Times New Roman" panose="02020603050405020304" charset="0"/>
                <a:cs typeface="Times New Roman" panose="02020603050405020304" charset="0"/>
                <a:sym typeface="+mn-ea"/>
              </a:rPr>
              <a:t>	the number of suspicious statements to be checked has also reduced. </a:t>
            </a:r>
            <a:endParaRPr lang="en-US" altLang="zh-CN" sz="2800">
              <a:latin typeface="Times New Roman" panose="02020603050405020304" charset="0"/>
              <a:cs typeface="Times New Roman" panose="02020603050405020304" charset="0"/>
              <a:sym typeface="+mn-ea"/>
            </a:endParaRPr>
          </a:p>
          <a:p>
            <a:pPr marL="457200" indent="-457200" algn="just" fontAlgn="auto">
              <a:lnSpc>
                <a:spcPct val="110000"/>
              </a:lnSpc>
              <a:spcAft>
                <a:spcPts val="1200"/>
              </a:spcAft>
              <a:buFont typeface="Wingdings" panose="05000000000000000000" charset="0"/>
              <a:buChar char="Ø"/>
            </a:pPr>
            <a:r>
              <a:rPr lang="en-US" altLang="zh-CN" sz="2800">
                <a:latin typeface="Times New Roman" panose="02020603050405020304" charset="0"/>
                <a:cs typeface="Times New Roman" panose="02020603050405020304" charset="0"/>
                <a:sym typeface="+mn-ea"/>
              </a:rPr>
              <a:t>	the good bug location effect is still maintained.</a:t>
            </a:r>
            <a:endParaRPr sz="2800">
              <a:latin typeface="Times New Roman" panose="02020603050405020304" charset="0"/>
              <a:cs typeface="Times New Roman" panose="02020603050405020304" charset="0"/>
            </a:endParaRPr>
          </a:p>
        </p:txBody>
      </p:sp>
      <p:sp>
        <p:nvSpPr>
          <p:cNvPr id="2" name="灯片编号占位符 1"/>
          <p:cNvSpPr>
            <a:spLocks noGrp="1"/>
          </p:cNvSpPr>
          <p:nvPr>
            <p:ph type="sldNum" sz="quarter" idx="12"/>
          </p:nvPr>
        </p:nvSpPr>
        <p:spPr>
          <a:xfrm>
            <a:off x="8610600" y="6356350"/>
            <a:ext cx="3122930" cy="365125"/>
          </a:xfrm>
        </p:spPr>
        <p:txBody>
          <a:bodyPr/>
          <a:p>
            <a:pPr algn="r"/>
            <a:r>
              <a:rPr lang="en-US" altLang="zh-CN" smtClean="0"/>
              <a:t>23</a:t>
            </a:r>
            <a:endParaRPr lang="en-US" altLang="zh-CN" smtClean="0"/>
          </a:p>
        </p:txBody>
      </p:sp>
    </p:spTree>
    <p:custDataLst>
      <p:tags r:id="rId4"/>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448310" y="2235835"/>
            <a:ext cx="11498580" cy="1527810"/>
          </a:xfrm>
        </p:spPr>
        <p:txBody>
          <a:bodyPr>
            <a:normAutofit/>
          </a:bodyPr>
          <a:lstStyle/>
          <a:p>
            <a:pPr fontAlgn="auto">
              <a:lnSpc>
                <a:spcPts val="5600"/>
              </a:lnSpc>
            </a:pPr>
            <a:r>
              <a:rPr lang="en-US" altLang="zh-CN">
                <a:solidFill>
                  <a:schemeClr val="accent1"/>
                </a:solidFill>
                <a:latin typeface="Times New Roman" panose="02020603050405020304" charset="0"/>
                <a:cs typeface="Times New Roman" panose="02020603050405020304" charset="0"/>
                <a:sym typeface="+mn-ea"/>
              </a:rPr>
              <a:t>THANK   YOU  !</a:t>
            </a:r>
            <a:endParaRPr lang="en-US" altLang="zh-CN">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MOTIVATION</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2" name="灯片编号占位符 1"/>
          <p:cNvSpPr>
            <a:spLocks noGrp="1"/>
          </p:cNvSpPr>
          <p:nvPr>
            <p:ph type="sldNum" sz="quarter" idx="12"/>
          </p:nvPr>
        </p:nvSpPr>
        <p:spPr>
          <a:xfrm>
            <a:off x="8610600" y="6356350"/>
            <a:ext cx="3122930" cy="365125"/>
          </a:xfrm>
        </p:spPr>
        <p:txBody>
          <a:bodyPr/>
          <a:p>
            <a:pPr algn="r"/>
            <a:r>
              <a:rPr lang="en-US" altLang="zh-CN" smtClean="0"/>
              <a:t>1</a:t>
            </a:r>
            <a:endParaRPr lang="en-US" altLang="zh-CN" smtClean="0"/>
          </a:p>
        </p:txBody>
      </p:sp>
      <p:sp>
        <p:nvSpPr>
          <p:cNvPr id="5" name="文本框 4"/>
          <p:cNvSpPr txBox="1"/>
          <p:nvPr/>
        </p:nvSpPr>
        <p:spPr>
          <a:xfrm>
            <a:off x="735965" y="1240155"/>
            <a:ext cx="10720070" cy="1863725"/>
          </a:xfrm>
          <a:prstGeom prst="rect">
            <a:avLst/>
          </a:prstGeom>
          <a:noFill/>
        </p:spPr>
        <p:txBody>
          <a:bodyPr wrap="square" rtlCol="0">
            <a:spAutoFit/>
          </a:bodyPr>
          <a:p>
            <a:pPr fontAlgn="auto">
              <a:lnSpc>
                <a:spcPct val="120000"/>
              </a:lnSpc>
              <a:spcBef>
                <a:spcPts val="0"/>
              </a:spcBef>
              <a:spcAft>
                <a:spcPts val="1200"/>
              </a:spcAft>
            </a:pPr>
            <a:r>
              <a:rPr lang="en-US" altLang="zh-CN" sz="2400" dirty="0">
                <a:solidFill>
                  <a:schemeClr val="tx1"/>
                </a:solidFill>
                <a:latin typeface="Times New Roman" panose="02020603050405020304" charset="0"/>
                <a:cs typeface="Times New Roman" panose="02020603050405020304" charset="0"/>
              </a:rPr>
              <a:t>	With the continuous expansion of software systems, automatic software bug localization technology has received extensive attention. At present, many automatic software bug localization methods have been proposed to assist testers and developers to locate bugs in software more quickly.</a:t>
            </a:r>
            <a:endParaRPr lang="en-US" altLang="zh-CN" sz="2400" dirty="0">
              <a:solidFill>
                <a:schemeClr val="tx1"/>
              </a:solidFill>
              <a:latin typeface="Times New Roman" panose="02020603050405020304" charset="0"/>
              <a:cs typeface="Times New Roman" panose="02020603050405020304" charset="0"/>
            </a:endParaRPr>
          </a:p>
        </p:txBody>
      </p:sp>
      <p:graphicFrame>
        <p:nvGraphicFramePr>
          <p:cNvPr id="6" name="对象 5"/>
          <p:cNvGraphicFramePr/>
          <p:nvPr/>
        </p:nvGraphicFramePr>
        <p:xfrm>
          <a:off x="1468120" y="3391535"/>
          <a:ext cx="9255760" cy="2677160"/>
        </p:xfrm>
        <a:graphic>
          <a:graphicData uri="http://schemas.openxmlformats.org/presentationml/2006/ole">
            <mc:AlternateContent xmlns:mc="http://schemas.openxmlformats.org/markup-compatibility/2006">
              <mc:Choice xmlns:v="urn:schemas-microsoft-com:vml" Requires="v">
                <p:oleObj spid="_x0000_s7" name="" r:id="rId4" imgW="7607300" imgH="1854200" progId="Visio.Drawing.15">
                  <p:embed/>
                </p:oleObj>
              </mc:Choice>
              <mc:Fallback>
                <p:oleObj name="" r:id="rId4" imgW="7607300" imgH="1854200" progId="Visio.Drawing.15">
                  <p:embed/>
                  <p:pic>
                    <p:nvPicPr>
                      <p:cNvPr id="0" name="图片 6"/>
                      <p:cNvPicPr/>
                      <p:nvPr/>
                    </p:nvPicPr>
                    <p:blipFill>
                      <a:blip r:embed="rId5"/>
                      <a:stretch>
                        <a:fillRect/>
                      </a:stretch>
                    </p:blipFill>
                    <p:spPr>
                      <a:xfrm>
                        <a:off x="1468120" y="3391535"/>
                        <a:ext cx="9255760" cy="2677160"/>
                      </a:xfrm>
                      <a:prstGeom prst="rect">
                        <a:avLst/>
                      </a:prstGeom>
                    </p:spPr>
                  </p:pic>
                </p:oleObj>
              </mc:Fallback>
            </mc:AlternateContent>
          </a:graphicData>
        </a:graphic>
      </p:graphicFrame>
    </p:spTree>
    <p:custDataLst>
      <p:tags r:id="rId6"/>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MOTIVATION</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2" name="灯片编号占位符 1"/>
          <p:cNvSpPr>
            <a:spLocks noGrp="1"/>
          </p:cNvSpPr>
          <p:nvPr>
            <p:ph type="sldNum" sz="quarter" idx="12"/>
          </p:nvPr>
        </p:nvSpPr>
        <p:spPr>
          <a:xfrm>
            <a:off x="8610600" y="6356350"/>
            <a:ext cx="3122930" cy="365125"/>
          </a:xfrm>
        </p:spPr>
        <p:txBody>
          <a:bodyPr/>
          <a:p>
            <a:pPr algn="r"/>
            <a:r>
              <a:rPr lang="en-US" altLang="zh-CN" smtClean="0"/>
              <a:t>2</a:t>
            </a:r>
            <a:endParaRPr lang="en-US" altLang="zh-CN" smtClean="0"/>
          </a:p>
        </p:txBody>
      </p:sp>
      <p:sp>
        <p:nvSpPr>
          <p:cNvPr id="8" name="文本框 7"/>
          <p:cNvSpPr txBox="1"/>
          <p:nvPr/>
        </p:nvSpPr>
        <p:spPr>
          <a:xfrm>
            <a:off x="118745" y="1035050"/>
            <a:ext cx="11167745" cy="1306830"/>
          </a:xfrm>
          <a:prstGeom prst="rect">
            <a:avLst/>
          </a:prstGeom>
          <a:noFill/>
        </p:spPr>
        <p:txBody>
          <a:bodyPr wrap="square" rtlCol="0">
            <a:spAutoFit/>
          </a:bodyPr>
          <a:p>
            <a:pPr indent="0" algn="just" fontAlgn="auto">
              <a:spcAft>
                <a:spcPts val="1800"/>
              </a:spcAft>
            </a:pPr>
            <a:r>
              <a:rPr lang="en-US" altLang="zh-CN" sz="3200" b="1" dirty="0">
                <a:solidFill>
                  <a:schemeClr val="accent1"/>
                </a:solidFill>
                <a:latin typeface="Times New Roman" panose="02020603050405020304" charset="0"/>
                <a:cs typeface="Times New Roman" panose="02020603050405020304" charset="0"/>
                <a:sym typeface="+mn-ea"/>
              </a:rPr>
              <a:t>Software bug localization based on range invariants</a:t>
            </a:r>
            <a:endParaRPr lang="en-US" altLang="zh-CN" sz="3200" b="1" dirty="0">
              <a:solidFill>
                <a:schemeClr val="accent1"/>
              </a:solidFill>
              <a:latin typeface="Times New Roman" panose="02020603050405020304" charset="0"/>
              <a:cs typeface="Times New Roman" panose="02020603050405020304" charset="0"/>
              <a:sym typeface="+mn-ea"/>
            </a:endParaRPr>
          </a:p>
          <a:p>
            <a:pPr indent="0" algn="just" fontAlgn="auto"/>
            <a:r>
              <a:rPr lang="en-US" altLang="zh-CN" sz="3200" b="1" dirty="0">
                <a:solidFill>
                  <a:schemeClr val="accent1"/>
                </a:solidFill>
                <a:latin typeface="Times New Roman" panose="02020603050405020304" charset="0"/>
                <a:cs typeface="Times New Roman" panose="02020603050405020304" charset="0"/>
                <a:sym typeface="+mn-ea"/>
              </a:rPr>
              <a:t>Method flow :</a:t>
            </a:r>
            <a:endParaRPr lang="en-US" altLang="zh-CN" sz="3200" b="1" dirty="0" smtClean="0">
              <a:solidFill>
                <a:schemeClr val="accent1"/>
              </a:solidFill>
              <a:latin typeface="Times New Roman" panose="02020603050405020304" charset="0"/>
              <a:cs typeface="Times New Roman" panose="02020603050405020304" charset="0"/>
              <a:sym typeface="+mn-ea"/>
            </a:endParaRPr>
          </a:p>
        </p:txBody>
      </p:sp>
      <p:graphicFrame>
        <p:nvGraphicFramePr>
          <p:cNvPr id="5" name="对象 4"/>
          <p:cNvGraphicFramePr/>
          <p:nvPr/>
        </p:nvGraphicFramePr>
        <p:xfrm>
          <a:off x="118745" y="2825750"/>
          <a:ext cx="11614785" cy="1677035"/>
        </p:xfrm>
        <a:graphic>
          <a:graphicData uri="http://schemas.openxmlformats.org/presentationml/2006/ole">
            <mc:AlternateContent xmlns:mc="http://schemas.openxmlformats.org/markup-compatibility/2006">
              <mc:Choice xmlns:v="urn:schemas-microsoft-com:vml" Requires="v">
                <p:oleObj spid="_x0000_s6" name="" r:id="rId4" imgW="15570200" imgH="2260600" progId="Visio.Drawing.15">
                  <p:embed/>
                </p:oleObj>
              </mc:Choice>
              <mc:Fallback>
                <p:oleObj name="" r:id="rId4" imgW="15570200" imgH="2260600" progId="Visio.Drawing.15">
                  <p:embed/>
                  <p:pic>
                    <p:nvPicPr>
                      <p:cNvPr id="0" name="图片 4"/>
                      <p:cNvPicPr/>
                      <p:nvPr/>
                    </p:nvPicPr>
                    <p:blipFill>
                      <a:blip r:embed="rId5"/>
                      <a:stretch>
                        <a:fillRect/>
                      </a:stretch>
                    </p:blipFill>
                    <p:spPr>
                      <a:xfrm>
                        <a:off x="118745" y="2825750"/>
                        <a:ext cx="11614785" cy="1677035"/>
                      </a:xfrm>
                      <a:prstGeom prst="rect">
                        <a:avLst/>
                      </a:prstGeom>
                    </p:spPr>
                  </p:pic>
                </p:oleObj>
              </mc:Fallback>
            </mc:AlternateContent>
          </a:graphicData>
        </a:graphic>
      </p:graphicFrame>
      <p:sp>
        <p:nvSpPr>
          <p:cNvPr id="3" name="文本框 2"/>
          <p:cNvSpPr txBox="1"/>
          <p:nvPr/>
        </p:nvSpPr>
        <p:spPr>
          <a:xfrm>
            <a:off x="1024255" y="4995545"/>
            <a:ext cx="10431780" cy="1130935"/>
          </a:xfrm>
          <a:prstGeom prst="rect">
            <a:avLst/>
          </a:prstGeom>
          <a:noFill/>
        </p:spPr>
        <p:txBody>
          <a:bodyPr wrap="square" rtlCol="0">
            <a:spAutoFit/>
          </a:bodyPr>
          <a:p>
            <a:pPr fontAlgn="auto">
              <a:lnSpc>
                <a:spcPct val="120000"/>
              </a:lnSpc>
              <a:spcBef>
                <a:spcPts val="0"/>
              </a:spcBef>
              <a:spcAft>
                <a:spcPts val="1200"/>
              </a:spcAft>
            </a:pPr>
            <a:r>
              <a:rPr lang="en-US" altLang="zh-CN" sz="2400" b="1">
                <a:latin typeface="Times New Roman" panose="02020603050405020304" charset="0"/>
                <a:cs typeface="Times New Roman" panose="02020603050405020304" charset="0"/>
                <a:sym typeface="+mn-ea"/>
              </a:rPr>
              <a:t>A</a:t>
            </a:r>
            <a:r>
              <a:rPr lang="zh-CN" altLang="en-US" sz="2400" b="1">
                <a:latin typeface="Times New Roman" panose="02020603050405020304" charset="0"/>
                <a:cs typeface="Times New Roman" panose="02020603050405020304" charset="0"/>
                <a:sym typeface="+mn-ea"/>
              </a:rPr>
              <a:t>ssumption</a:t>
            </a:r>
            <a:r>
              <a:rPr lang="en-US" altLang="zh-CN" sz="2400" b="1">
                <a:latin typeface="Times New Roman" panose="02020603050405020304" charset="0"/>
                <a:cs typeface="Times New Roman" panose="02020603050405020304" charset="0"/>
                <a:sym typeface="+mn-ea"/>
              </a:rPr>
              <a:t>:</a:t>
            </a:r>
            <a:endParaRPr lang="en-US" altLang="zh-CN" sz="2400">
              <a:latin typeface="Times New Roman" panose="02020603050405020304" charset="0"/>
              <a:cs typeface="Times New Roman" panose="02020603050405020304" charset="0"/>
              <a:sym typeface="+mn-ea"/>
            </a:endParaRPr>
          </a:p>
          <a:p>
            <a:pPr marL="342900" indent="-342900" fontAlgn="auto">
              <a:lnSpc>
                <a:spcPct val="120000"/>
              </a:lnSpc>
              <a:spcBef>
                <a:spcPts val="0"/>
              </a:spcBef>
              <a:spcAft>
                <a:spcPts val="1200"/>
              </a:spcAft>
              <a:buFont typeface="Wingdings" panose="05000000000000000000" charset="0"/>
              <a:buChar char="Ø"/>
            </a:pPr>
            <a:r>
              <a:rPr lang="en-US" altLang="zh-CN" sz="2400" dirty="0">
                <a:solidFill>
                  <a:schemeClr val="tx1"/>
                </a:solidFill>
                <a:latin typeface="Times New Roman" panose="02020603050405020304" charset="0"/>
                <a:cs typeface="Times New Roman" panose="02020603050405020304" charset="0"/>
              </a:rPr>
              <a:t>The error program, inputs, and expected outputs are known.</a:t>
            </a:r>
            <a:endParaRPr lang="en-US" altLang="zh-CN" sz="2400" dirty="0">
              <a:solidFill>
                <a:schemeClr val="tx1"/>
              </a:solidFill>
              <a:latin typeface="Times New Roman" panose="02020603050405020304" charset="0"/>
              <a:cs typeface="Times New Roman" panose="02020603050405020304" charset="0"/>
            </a:endParaRPr>
          </a:p>
        </p:txBody>
      </p:sp>
    </p:spTree>
    <p:custDataLst>
      <p:tags r:id="rId6"/>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18745" y="1521460"/>
            <a:ext cx="8721725" cy="521970"/>
          </a:xfrm>
          <a:prstGeom prst="rect">
            <a:avLst/>
          </a:prstGeom>
          <a:noFill/>
        </p:spPr>
        <p:txBody>
          <a:bodyPr wrap="square" rtlCol="0">
            <a:spAutoFit/>
          </a:bodyPr>
          <a:p>
            <a:pPr algn="l"/>
            <a:r>
              <a:rPr lang="en-US" altLang="zh-CN" sz="2400" dirty="0">
                <a:latin typeface="Times New Roman" panose="02020603050405020304" charset="0"/>
                <a:cs typeface="Times New Roman" panose="02020603050405020304" charset="0"/>
                <a:sym typeface="+mn-ea"/>
              </a:rPr>
              <a:t>	</a:t>
            </a:r>
            <a:r>
              <a:rPr lang="en-US" altLang="zh-CN" sz="2800">
                <a:latin typeface="Times New Roman" panose="02020603050405020304" charset="0"/>
                <a:cs typeface="Times New Roman" panose="02020603050405020304" charset="0"/>
                <a:sym typeface="+mn-ea"/>
              </a:rPr>
              <a:t>Range Invariant Training :</a:t>
            </a:r>
            <a:endParaRPr lang="zh-CN" altLang="en-US" sz="2800"/>
          </a:p>
        </p:txBody>
      </p:sp>
      <p:graphicFrame>
        <p:nvGraphicFramePr>
          <p:cNvPr id="2" name="表格 1"/>
          <p:cNvGraphicFramePr/>
          <p:nvPr/>
        </p:nvGraphicFramePr>
        <p:xfrm>
          <a:off x="3592195" y="2368550"/>
          <a:ext cx="4983480" cy="2854960"/>
        </p:xfrm>
        <a:graphic>
          <a:graphicData uri="http://schemas.openxmlformats.org/drawingml/2006/table">
            <a:tbl>
              <a:tblPr firstRow="1" bandRow="1">
                <a:tableStyleId>{5C22544A-7EE6-4342-B048-85BDC9FD1C3A}</a:tableStyleId>
              </a:tblPr>
              <a:tblGrid>
                <a:gridCol w="2491740"/>
                <a:gridCol w="2491740"/>
              </a:tblGrid>
              <a:tr h="477520">
                <a:tc>
                  <a:txBody>
                    <a:bodyPr/>
                    <a:p>
                      <a:pPr algn="ctr">
                        <a:buNone/>
                      </a:pPr>
                      <a:r>
                        <a:rPr lang="en-US" sz="2000" b="0">
                          <a:solidFill>
                            <a:srgbClr val="000000"/>
                          </a:solidFill>
                          <a:latin typeface="Times New Roman" panose="02020603050405020304" charset="0"/>
                          <a:cs typeface="Times New Roman" panose="02020603050405020304" charset="0"/>
                          <a:sym typeface="+mn-ea"/>
                        </a:rPr>
                        <a:t> New Result Value</a:t>
                      </a:r>
                      <a:endParaRPr lang="en-US" altLang="en-US" sz="2000" b="0">
                        <a:solidFill>
                          <a:srgbClr val="000000"/>
                        </a:solidFill>
                        <a:latin typeface="Times New Roman" panose="02020603050405020304" charset="0"/>
                        <a:cs typeface="Times New Roman" panose="02020603050405020304" charset="0"/>
                        <a:sym typeface="+mn-ea"/>
                      </a:endParaRPr>
                    </a:p>
                  </a:txBody>
                  <a:tcPr>
                    <a:solidFill>
                      <a:schemeClr val="accent4"/>
                    </a:solidFill>
                  </a:tcPr>
                </a:tc>
                <a:tc>
                  <a:txBody>
                    <a:bodyPr/>
                    <a:p>
                      <a:pPr algn="ctr">
                        <a:buNone/>
                      </a:pPr>
                      <a:r>
                        <a:rPr lang="en-US" altLang="en-US" sz="2000" b="0">
                          <a:solidFill>
                            <a:schemeClr val="tx1"/>
                          </a:solidFill>
                          <a:latin typeface="Times New Roman" panose="02020603050405020304" charset="0"/>
                          <a:ea typeface="宋体" panose="02010600030101010101" pitchFamily="2" charset="-122"/>
                          <a:cs typeface="Times New Roman" panose="02020603050405020304" charset="0"/>
                          <a:sym typeface="+mn-ea"/>
                        </a:rPr>
                        <a:t>Range</a:t>
                      </a:r>
                      <a:endParaRPr lang="en-US" altLang="en-US" sz="2000" b="0">
                        <a:solidFill>
                          <a:schemeClr val="tx1"/>
                        </a:solidFill>
                        <a:latin typeface="Times New Roman" panose="02020603050405020304" charset="0"/>
                        <a:ea typeface="宋体" panose="02010600030101010101" pitchFamily="2" charset="-122"/>
                        <a:cs typeface="Times New Roman" panose="02020603050405020304" charset="0"/>
                        <a:sym typeface="+mn-ea"/>
                      </a:endParaRPr>
                    </a:p>
                  </a:txBody>
                  <a:tcPr>
                    <a:solidFill>
                      <a:schemeClr val="accent4"/>
                    </a:solidFill>
                  </a:tcPr>
                </a:tc>
              </a:tr>
              <a:tr h="396240">
                <a:tc>
                  <a:txBody>
                    <a:bodyPr/>
                    <a:p>
                      <a:pPr algn="ctr">
                        <a:buNone/>
                      </a:pPr>
                      <a:endParaRPr lang="en-US" altLang="zh-CN" sz="2000">
                        <a:latin typeface="Times New Roman" panose="02020603050405020304" charset="0"/>
                        <a:cs typeface="Times New Roman" panose="02020603050405020304" charset="0"/>
                      </a:endParaRPr>
                    </a:p>
                  </a:txBody>
                  <a:tcPr/>
                </a:tc>
                <a:tc>
                  <a:txBody>
                    <a:bodyPr/>
                    <a:p>
                      <a:pPr algn="ctr">
                        <a:buNone/>
                      </a:pPr>
                      <a:r>
                        <a:rPr lang="en-US" altLang="en-US" sz="2000">
                          <a:solidFill>
                            <a:schemeClr val="tx1"/>
                          </a:solidFill>
                          <a:latin typeface="Times New Roman" panose="02020603050405020304" charset="0"/>
                          <a:ea typeface="Times New Roman" panose="02020603050405020304" charset="0"/>
                          <a:cs typeface="Times New Roman" panose="02020603050405020304" charset="0"/>
                          <a:sym typeface="+mn-ea"/>
                        </a:rPr>
                        <a:t>∅</a:t>
                      </a:r>
                      <a:endParaRPr lang="en-US" altLang="en-US" sz="2000">
                        <a:solidFill>
                          <a:schemeClr val="tx1"/>
                        </a:solidFill>
                        <a:latin typeface="Times New Roman" panose="02020603050405020304" charset="0"/>
                        <a:ea typeface="Times New Roman" panose="02020603050405020304" charset="0"/>
                        <a:cs typeface="Times New Roman" panose="02020603050405020304" charset="0"/>
                        <a:sym typeface="+mn-ea"/>
                      </a:endParaRPr>
                    </a:p>
                  </a:txBody>
                  <a:tcPr/>
                </a:tc>
              </a:tr>
              <a:tr h="396240">
                <a:tc>
                  <a:txBody>
                    <a:bodyPr/>
                    <a:p>
                      <a:pPr algn="ctr">
                        <a:buNone/>
                      </a:pPr>
                      <a:r>
                        <a:rPr lang="en-US" altLang="en-US" sz="2000">
                          <a:latin typeface="Times New Roman" panose="02020603050405020304" charset="0"/>
                          <a:ea typeface="宋体" panose="02010600030101010101" pitchFamily="2" charset="-122"/>
                          <a:cs typeface="Times New Roman" panose="02020603050405020304" charset="0"/>
                          <a:sym typeface="+mn-ea"/>
                        </a:rPr>
                        <a:t>5</a:t>
                      </a:r>
                      <a:endParaRPr lang="en-US" altLang="en-US" sz="20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lgn="ctr">
                        <a:buNone/>
                      </a:pPr>
                      <a:r>
                        <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rPr>
                        <a:t>[5,5]</a:t>
                      </a:r>
                      <a:endPar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a:tc>
              </a:tr>
              <a:tr h="396240">
                <a:tc>
                  <a:txBody>
                    <a:bodyPr/>
                    <a:p>
                      <a:pPr algn="ctr">
                        <a:buNone/>
                      </a:pPr>
                      <a:r>
                        <a:rPr lang="en-US" altLang="en-US" sz="2000">
                          <a:latin typeface="Times New Roman" panose="02020603050405020304" charset="0"/>
                          <a:ea typeface="宋体" panose="02010600030101010101" pitchFamily="2" charset="-122"/>
                          <a:cs typeface="Times New Roman" panose="02020603050405020304" charset="0"/>
                          <a:sym typeface="+mn-ea"/>
                        </a:rPr>
                        <a:t>20</a:t>
                      </a:r>
                      <a:endParaRPr lang="en-US" altLang="en-US" sz="20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lgn="ctr">
                        <a:buNone/>
                      </a:pPr>
                      <a:r>
                        <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rPr>
                        <a:t>[5,20]</a:t>
                      </a:r>
                      <a:endPar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a:tc>
              </a:tr>
              <a:tr h="396240">
                <a:tc>
                  <a:txBody>
                    <a:bodyPr/>
                    <a:p>
                      <a:pPr algn="ctr">
                        <a:buNone/>
                      </a:pPr>
                      <a:r>
                        <a:rPr lang="en-US" altLang="en-US" sz="2000">
                          <a:latin typeface="Times New Roman" panose="02020603050405020304" charset="0"/>
                          <a:ea typeface="宋体" panose="02010600030101010101" pitchFamily="2" charset="-122"/>
                          <a:cs typeface="Times New Roman" panose="02020603050405020304" charset="0"/>
                          <a:sym typeface="+mn-ea"/>
                        </a:rPr>
                        <a:t>2</a:t>
                      </a:r>
                      <a:endParaRPr lang="en-US" altLang="en-US" sz="20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lgn="ctr">
                        <a:buNone/>
                      </a:pPr>
                      <a:r>
                        <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rPr>
                        <a:t>[2,20]</a:t>
                      </a:r>
                      <a:endPar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a:tc>
              </a:tr>
              <a:tr h="396240">
                <a:tc>
                  <a:txBody>
                    <a:bodyPr/>
                    <a:p>
                      <a:pPr algn="ctr">
                        <a:buNone/>
                      </a:pPr>
                      <a:r>
                        <a:rPr lang="en-US" altLang="zh-CN" sz="2000">
                          <a:latin typeface="Times New Roman" panose="02020603050405020304" charset="0"/>
                          <a:cs typeface="Times New Roman" panose="02020603050405020304" charset="0"/>
                        </a:rPr>
                        <a:t>10</a:t>
                      </a:r>
                      <a:endParaRPr lang="en-US" altLang="zh-CN" sz="2000">
                        <a:latin typeface="Times New Roman" panose="02020603050405020304" charset="0"/>
                        <a:cs typeface="Times New Roman" panose="02020603050405020304" charset="0"/>
                      </a:endParaRPr>
                    </a:p>
                  </a:txBody>
                  <a:tcPr/>
                </a:tc>
                <a:tc>
                  <a:txBody>
                    <a:bodyPr/>
                    <a:p>
                      <a:pPr algn="ctr">
                        <a:buNone/>
                      </a:pPr>
                      <a:r>
                        <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rPr>
                        <a:t>[2,20]</a:t>
                      </a:r>
                      <a:endPar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a:tc>
              </a:tr>
              <a:tr h="396240">
                <a:tc>
                  <a:txBody>
                    <a:bodyPr/>
                    <a:p>
                      <a:pPr algn="ctr">
                        <a:buNone/>
                      </a:pPr>
                      <a:r>
                        <a:rPr lang="en-US" altLang="zh-CN" sz="2000">
                          <a:latin typeface="Times New Roman" panose="02020603050405020304" charset="0"/>
                          <a:cs typeface="Times New Roman" panose="02020603050405020304" charset="0"/>
                        </a:rPr>
                        <a:t>...</a:t>
                      </a:r>
                      <a:endParaRPr lang="en-US" altLang="zh-CN" sz="2000">
                        <a:latin typeface="Times New Roman" panose="02020603050405020304" charset="0"/>
                        <a:cs typeface="Times New Roman" panose="02020603050405020304" charset="0"/>
                      </a:endParaRPr>
                    </a:p>
                  </a:txBody>
                  <a:tcPr/>
                </a:tc>
                <a:tc>
                  <a:txBody>
                    <a:bodyPr/>
                    <a:p>
                      <a:pPr algn="ctr">
                        <a:buNone/>
                      </a:pPr>
                      <a:r>
                        <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rPr>
                        <a:t>...</a:t>
                      </a:r>
                      <a:endParaRPr lang="en-US" altLang="en-US" sz="2000">
                        <a:solidFill>
                          <a:srgbClr val="000000"/>
                        </a:solidFill>
                        <a:latin typeface="Times New Roman" panose="02020603050405020304" charset="0"/>
                        <a:ea typeface="Times New Roman" panose="02020603050405020304" charset="0"/>
                        <a:cs typeface="Times New Roman" panose="02020603050405020304" charset="0"/>
                        <a:sym typeface="+mn-ea"/>
                      </a:endParaRPr>
                    </a:p>
                  </a:txBody>
                  <a:tcPr/>
                </a:tc>
              </a:tr>
            </a:tbl>
          </a:graphicData>
        </a:graphic>
      </p:graphicFrame>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MOTIVATION</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3" name="灯片编号占位符 2"/>
          <p:cNvSpPr>
            <a:spLocks noGrp="1"/>
          </p:cNvSpPr>
          <p:nvPr>
            <p:ph type="sldNum" sz="quarter" idx="12"/>
          </p:nvPr>
        </p:nvSpPr>
        <p:spPr>
          <a:xfrm>
            <a:off x="8610600" y="6356350"/>
            <a:ext cx="3122930" cy="365125"/>
          </a:xfrm>
        </p:spPr>
        <p:txBody>
          <a:bodyPr/>
          <a:p>
            <a:pPr algn="r"/>
            <a:r>
              <a:rPr lang="en-US" altLang="zh-CN" smtClean="0"/>
              <a:t>3</a:t>
            </a:r>
            <a:endParaRPr lang="en-US" altLang="zh-CN" smtClean="0"/>
          </a:p>
        </p:txBody>
      </p:sp>
      <p:sp>
        <p:nvSpPr>
          <p:cNvPr id="4" name="文本框 3"/>
          <p:cNvSpPr txBox="1"/>
          <p:nvPr/>
        </p:nvSpPr>
        <p:spPr>
          <a:xfrm>
            <a:off x="1906905" y="5412105"/>
            <a:ext cx="8287385" cy="1045210"/>
          </a:xfrm>
          <a:prstGeom prst="rect">
            <a:avLst/>
          </a:prstGeom>
          <a:noFill/>
        </p:spPr>
        <p:txBody>
          <a:bodyPr wrap="square" rtlCol="0">
            <a:spAutoFit/>
          </a:bodyPr>
          <a:p>
            <a:pPr algn="l" fontAlgn="auto">
              <a:spcAft>
                <a:spcPts val="1200"/>
              </a:spcAft>
            </a:pPr>
            <a:r>
              <a:rPr lang="en-US" altLang="zh-CN" sz="2400" dirty="0">
                <a:latin typeface="Times New Roman" panose="02020603050405020304" charset="0"/>
                <a:cs typeface="Times New Roman" panose="02020603050405020304" charset="0"/>
                <a:sym typeface="+mn-ea"/>
              </a:rPr>
              <a:t>Note : </a:t>
            </a:r>
            <a:endParaRPr lang="en-US" altLang="zh-CN" sz="2400" dirty="0">
              <a:latin typeface="Times New Roman" panose="02020603050405020304" charset="0"/>
              <a:cs typeface="Times New Roman" panose="02020603050405020304" charset="0"/>
              <a:sym typeface="+mn-ea"/>
            </a:endParaRPr>
          </a:p>
          <a:p>
            <a:pPr marL="342900" indent="-342900" algn="l">
              <a:buFont typeface="Wingdings" panose="05000000000000000000" charset="0"/>
              <a:buChar char="Ø"/>
            </a:pPr>
            <a:r>
              <a:rPr lang="en-US" altLang="zh-CN" sz="2400" dirty="0">
                <a:latin typeface="Times New Roman" panose="02020603050405020304" charset="0"/>
                <a:cs typeface="Times New Roman" panose="02020603050405020304" charset="0"/>
                <a:sym typeface="+mn-ea"/>
              </a:rPr>
              <a:t>  There are no observations at first, so the initial range is empty.</a:t>
            </a:r>
            <a:r>
              <a:rPr lang="en-US" altLang="zh-CN" sz="2800">
                <a:latin typeface="Times New Roman" panose="02020603050405020304" charset="0"/>
                <a:cs typeface="Times New Roman" panose="02020603050405020304" charset="0"/>
                <a:sym typeface="+mn-ea"/>
              </a:rPr>
              <a:t> </a:t>
            </a:r>
            <a:endParaRPr lang="zh-CN" altLang="en-US" sz="2800"/>
          </a:p>
        </p:txBody>
      </p:sp>
    </p:spTree>
    <p:custDataLst>
      <p:tags r:id="rId4"/>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571500" y="1440815"/>
          <a:ext cx="10719435" cy="1280160"/>
        </p:xfrm>
        <a:graphic>
          <a:graphicData uri="http://schemas.openxmlformats.org/drawingml/2006/table">
            <a:tbl>
              <a:tblPr firstRow="1" bandRow="1">
                <a:tableStyleId>{5C22544A-7EE6-4342-B048-85BDC9FD1C3A}</a:tableStyleId>
              </a:tblPr>
              <a:tblGrid>
                <a:gridCol w="2114550"/>
                <a:gridCol w="8604885"/>
              </a:tblGrid>
              <a:tr h="822960">
                <a:tc>
                  <a:txBody>
                    <a:bodyPr/>
                    <a:p>
                      <a:pPr algn="just">
                        <a:buNone/>
                      </a:pPr>
                      <a:r>
                        <a:rPr lang="zh-CN" altLang="en-US" sz="2400" b="1">
                          <a:solidFill>
                            <a:schemeClr val="tx1"/>
                          </a:solidFill>
                          <a:latin typeface="Times New Roman" panose="02020603050405020304" charset="0"/>
                          <a:cs typeface="Times New Roman" panose="02020603050405020304" charset="0"/>
                        </a:rPr>
                        <a:t>Advantage</a:t>
                      </a:r>
                      <a:endParaRPr lang="zh-CN" altLang="en-US" sz="2400" b="1">
                        <a:solidFill>
                          <a:schemeClr val="tx1"/>
                        </a:solidFill>
                        <a:latin typeface="Times New Roman" panose="02020603050405020304" charset="0"/>
                        <a:cs typeface="Times New Roman" panose="02020603050405020304" charset="0"/>
                      </a:endParaRPr>
                    </a:p>
                  </a:txBody>
                  <a:tcPr>
                    <a:solidFill>
                      <a:schemeClr val="accent5"/>
                    </a:solidFill>
                  </a:tcPr>
                </a:tc>
                <a:tc>
                  <a:txBody>
                    <a:bodyPr/>
                    <a:p>
                      <a:pPr marL="342900" indent="-342900" algn="just">
                        <a:buFont typeface="Arial" panose="020B0604020202020204" pitchFamily="34" charset="0"/>
                        <a:buChar char="•"/>
                      </a:pPr>
                      <a:r>
                        <a:rPr lang="en-US" altLang="zh-CN" sz="2400" b="0" dirty="0">
                          <a:solidFill>
                            <a:schemeClr val="tx1"/>
                          </a:solidFill>
                          <a:latin typeface="Times New Roman" panose="02020603050405020304" charset="0"/>
                          <a:cs typeface="Times New Roman" panose="02020603050405020304" charset="0"/>
                        </a:rPr>
                        <a:t>It is easy to locate bug related to variables and has higher positioning accuracy.</a:t>
                      </a:r>
                      <a:endParaRPr lang="en-US" altLang="zh-CN" sz="2400" b="0" dirty="0">
                        <a:solidFill>
                          <a:schemeClr val="tx1"/>
                        </a:solidFill>
                        <a:latin typeface="Times New Roman" panose="02020603050405020304" charset="0"/>
                        <a:cs typeface="Times New Roman" panose="02020603050405020304" charset="0"/>
                      </a:endParaRPr>
                    </a:p>
                  </a:txBody>
                  <a:tcPr>
                    <a:solidFill>
                      <a:schemeClr val="accent5"/>
                    </a:solidFill>
                  </a:tcPr>
                </a:tc>
              </a:tr>
              <a:tr h="381000">
                <a:tc>
                  <a:txBody>
                    <a:bodyPr/>
                    <a:p>
                      <a:pPr algn="just">
                        <a:buNone/>
                      </a:pPr>
                      <a:r>
                        <a:rPr lang="zh-CN" altLang="en-US" sz="2400" b="1">
                          <a:solidFill>
                            <a:schemeClr val="tx1"/>
                          </a:solidFill>
                          <a:latin typeface="Times New Roman" panose="02020603050405020304" charset="0"/>
                          <a:cs typeface="Times New Roman" panose="02020603050405020304" charset="0"/>
                        </a:rPr>
                        <a:t>Disadvantages</a:t>
                      </a:r>
                      <a:endParaRPr lang="zh-CN" altLang="en-US" sz="2400" b="1">
                        <a:solidFill>
                          <a:schemeClr val="tx1"/>
                        </a:solidFill>
                        <a:latin typeface="Times New Roman" panose="02020603050405020304" charset="0"/>
                        <a:cs typeface="Times New Roman" panose="02020603050405020304" charset="0"/>
                      </a:endParaRPr>
                    </a:p>
                  </a:txBody>
                  <a:tcPr>
                    <a:solidFill>
                      <a:schemeClr val="accent5"/>
                    </a:solidFill>
                  </a:tcPr>
                </a:tc>
                <a:tc>
                  <a:txBody>
                    <a:bodyPr/>
                    <a:p>
                      <a:pPr marL="342900" indent="-342900" algn="just">
                        <a:buFont typeface="Arial" panose="020B0604020202020204" pitchFamily="34" charset="0"/>
                        <a:buChar char="•"/>
                      </a:pPr>
                      <a:r>
                        <a:rPr lang="en-US" altLang="zh-CN" sz="2400" b="0" dirty="0">
                          <a:solidFill>
                            <a:schemeClr val="tx1"/>
                          </a:solidFill>
                          <a:latin typeface="Times New Roman" panose="02020603050405020304" charset="0"/>
                          <a:cs typeface="Times New Roman" panose="02020603050405020304" charset="0"/>
                        </a:rPr>
                        <a:t>It needs to </a:t>
                      </a:r>
                      <a:r>
                        <a:rPr lang="en-US" altLang="zh-CN" sz="2400" b="1" dirty="0">
                          <a:solidFill>
                            <a:schemeClr val="tx1"/>
                          </a:solidFill>
                          <a:latin typeface="Times New Roman" panose="02020603050405020304" charset="0"/>
                          <a:cs typeface="Times New Roman" panose="02020603050405020304" charset="0"/>
                        </a:rPr>
                        <a:t>monitor all variables</a:t>
                      </a:r>
                      <a:r>
                        <a:rPr lang="en-US" altLang="zh-CN" sz="2400" b="0" dirty="0">
                          <a:solidFill>
                            <a:schemeClr val="tx1"/>
                          </a:solidFill>
                          <a:latin typeface="Times New Roman" panose="02020603050405020304" charset="0"/>
                          <a:cs typeface="Times New Roman" panose="02020603050405020304" charset="0"/>
                        </a:rPr>
                        <a:t> in all statements of the system.</a:t>
                      </a:r>
                      <a:endParaRPr lang="en-US" altLang="zh-CN" sz="2400" b="0" dirty="0">
                        <a:solidFill>
                          <a:schemeClr val="tx1"/>
                        </a:solidFill>
                        <a:latin typeface="Times New Roman" panose="02020603050405020304" charset="0"/>
                        <a:cs typeface="Times New Roman" panose="02020603050405020304" charset="0"/>
                      </a:endParaRPr>
                    </a:p>
                  </a:txBody>
                  <a:tcPr>
                    <a:solidFill>
                      <a:schemeClr val="accent5"/>
                    </a:solidFill>
                  </a:tcPr>
                </a:tc>
              </a:tr>
            </a:tbl>
          </a:graphicData>
        </a:graphic>
      </p:graphicFrame>
      <p:sp>
        <p:nvSpPr>
          <p:cNvPr id="4" name="文本框 3"/>
          <p:cNvSpPr txBox="1"/>
          <p:nvPr/>
        </p:nvSpPr>
        <p:spPr>
          <a:xfrm>
            <a:off x="570865" y="3340100"/>
            <a:ext cx="10720070" cy="460375"/>
          </a:xfrm>
          <a:prstGeom prst="rect">
            <a:avLst/>
          </a:prstGeom>
          <a:noFill/>
        </p:spPr>
        <p:txBody>
          <a:bodyPr wrap="square" rtlCol="0">
            <a:spAutoFit/>
          </a:bodyPr>
          <a:p>
            <a:pPr fontAlgn="auto">
              <a:spcAft>
                <a:spcPts val="1200"/>
              </a:spcAft>
            </a:pPr>
            <a:r>
              <a:rPr lang="en-US" altLang="zh-CN" sz="2400" b="1" dirty="0">
                <a:latin typeface="Times New Roman" panose="02020603050405020304" charset="0"/>
                <a:cs typeface="Times New Roman" panose="02020603050405020304" charset="0"/>
              </a:rPr>
              <a:t>Problem :</a:t>
            </a:r>
            <a:endParaRPr lang="en-US" altLang="zh-CN" sz="2400" dirty="0">
              <a:solidFill>
                <a:schemeClr val="tx1"/>
              </a:solidFill>
              <a:latin typeface="Times New Roman" panose="02020603050405020304" charset="0"/>
              <a:cs typeface="Times New Roman" panose="02020603050405020304" charset="0"/>
            </a:endParaRPr>
          </a:p>
        </p:txBody>
      </p:sp>
      <p:sp>
        <p:nvSpPr>
          <p:cNvPr id="9" name="圆角矩形 8"/>
          <p:cNvSpPr/>
          <p:nvPr/>
        </p:nvSpPr>
        <p:spPr>
          <a:xfrm>
            <a:off x="570865" y="5429885"/>
            <a:ext cx="10721340" cy="553720"/>
          </a:xfrm>
          <a:prstGeom prst="roundRect">
            <a:avLst/>
          </a:prstGeom>
          <a:solidFill>
            <a:srgbClr val="D9958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dirty="0">
                <a:solidFill>
                  <a:schemeClr val="tx1"/>
                </a:solidFill>
                <a:latin typeface="Times New Roman" panose="02020603050405020304" charset="0"/>
                <a:ea typeface="微软雅黑" panose="020B0503020204020204" charset="-122"/>
                <a:cs typeface="Times New Roman" panose="02020603050405020304" charset="0"/>
                <a:sym typeface="+mn-ea"/>
              </a:rPr>
              <a:t>Is it possible to monitor some key variables to locate bug </a:t>
            </a:r>
            <a:r>
              <a:rPr lang="en-US" altLang="zh-CN" sz="2800" b="1" dirty="0" smtClean="0">
                <a:solidFill>
                  <a:schemeClr val="tx1"/>
                </a:solidFill>
                <a:latin typeface="Times New Roman" panose="02020603050405020304" charset="0"/>
                <a:ea typeface="微软雅黑" panose="020B0503020204020204" charset="-122"/>
                <a:cs typeface="Times New Roman" panose="02020603050405020304" charset="0"/>
                <a:sym typeface="+mn-ea"/>
              </a:rPr>
              <a:t>?</a:t>
            </a:r>
            <a:endParaRPr lang="en-US" altLang="zh-CN" sz="2800" b="1" dirty="0" smtClean="0">
              <a:solidFill>
                <a:schemeClr val="tx1"/>
              </a:solidFill>
              <a:latin typeface="Times New Roman" panose="02020603050405020304" charset="0"/>
              <a:ea typeface="微软雅黑" panose="020B0503020204020204" charset="-122"/>
              <a:cs typeface="Times New Roman" panose="02020603050405020304" charset="0"/>
              <a:sym typeface="+mn-ea"/>
            </a:endParaRPr>
          </a:p>
        </p:txBody>
      </p:sp>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MOTIVATION</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2" name="灯片编号占位符 1"/>
          <p:cNvSpPr>
            <a:spLocks noGrp="1"/>
          </p:cNvSpPr>
          <p:nvPr>
            <p:ph type="sldNum" sz="quarter" idx="12"/>
          </p:nvPr>
        </p:nvSpPr>
        <p:spPr>
          <a:xfrm>
            <a:off x="8611235" y="6356350"/>
            <a:ext cx="3122930" cy="365125"/>
          </a:xfrm>
        </p:spPr>
        <p:txBody>
          <a:bodyPr/>
          <a:p>
            <a:pPr algn="r"/>
            <a:r>
              <a:rPr lang="en-US" altLang="zh-CN" smtClean="0"/>
              <a:t>4</a:t>
            </a:r>
            <a:endParaRPr lang="en-US" altLang="zh-CN" smtClean="0"/>
          </a:p>
        </p:txBody>
      </p:sp>
      <p:sp>
        <p:nvSpPr>
          <p:cNvPr id="5" name="文本框 4"/>
          <p:cNvSpPr txBox="1"/>
          <p:nvPr/>
        </p:nvSpPr>
        <p:spPr>
          <a:xfrm>
            <a:off x="647065" y="3945255"/>
            <a:ext cx="10645775" cy="977265"/>
          </a:xfrm>
          <a:prstGeom prst="rect">
            <a:avLst/>
          </a:prstGeom>
          <a:noFill/>
        </p:spPr>
        <p:txBody>
          <a:bodyPr wrap="square" rtlCol="0">
            <a:spAutoFit/>
          </a:bodyPr>
          <a:p>
            <a:pPr marL="342900" indent="-342900" fontAlgn="auto">
              <a:lnSpc>
                <a:spcPct val="120000"/>
              </a:lnSpc>
              <a:spcBef>
                <a:spcPts val="0"/>
              </a:spcBef>
              <a:spcAft>
                <a:spcPts val="1200"/>
              </a:spcAft>
              <a:buFont typeface="Wingdings" panose="05000000000000000000" charset="0"/>
              <a:buChar char="Ø"/>
            </a:pPr>
            <a:r>
              <a:rPr lang="en-US" altLang="zh-CN" sz="2400" dirty="0">
                <a:solidFill>
                  <a:schemeClr val="tx1"/>
                </a:solidFill>
                <a:latin typeface="Times New Roman" panose="02020603050405020304" charset="0"/>
                <a:cs typeface="Times New Roman" panose="02020603050405020304" charset="0"/>
              </a:rPr>
              <a:t>In large software systems, the overhead required to monitor all variables in the system is a hindrance.</a:t>
            </a:r>
            <a:endParaRPr lang="en-US" altLang="zh-CN" sz="2400" dirty="0">
              <a:solidFill>
                <a:schemeClr val="tx1"/>
              </a:solidFill>
              <a:latin typeface="Times New Roman" panose="02020603050405020304" charset="0"/>
              <a:cs typeface="Times New Roman" panose="02020603050405020304" charset="0"/>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8745" y="1035050"/>
            <a:ext cx="11615420" cy="1306830"/>
          </a:xfrm>
          <a:prstGeom prst="rect">
            <a:avLst/>
          </a:prstGeom>
          <a:noFill/>
        </p:spPr>
        <p:txBody>
          <a:bodyPr wrap="square" rtlCol="0">
            <a:spAutoFit/>
          </a:bodyPr>
          <a:lstStyle/>
          <a:p>
            <a:pPr indent="0" algn="just" fontAlgn="auto">
              <a:spcAft>
                <a:spcPts val="1800"/>
              </a:spcAft>
            </a:pPr>
            <a:r>
              <a:rPr lang="en-US" altLang="zh-CN" sz="3200" b="1" dirty="0">
                <a:solidFill>
                  <a:schemeClr val="accent1"/>
                </a:solidFill>
                <a:latin typeface="Times New Roman" panose="02020603050405020304" charset="0"/>
                <a:cs typeface="Times New Roman" panose="02020603050405020304" charset="0"/>
                <a:sym typeface="+mn-ea"/>
              </a:rPr>
              <a:t>Software bug localization based on key range invariants .</a:t>
            </a:r>
            <a:endParaRPr lang="en-US" altLang="zh-CN" sz="3200" b="1" dirty="0">
              <a:solidFill>
                <a:schemeClr val="accent1"/>
              </a:solidFill>
              <a:latin typeface="Times New Roman" panose="02020603050405020304" charset="0"/>
              <a:cs typeface="Times New Roman" panose="02020603050405020304" charset="0"/>
              <a:sym typeface="+mn-ea"/>
            </a:endParaRPr>
          </a:p>
          <a:p>
            <a:pPr indent="0" algn="just" fontAlgn="auto"/>
            <a:r>
              <a:rPr lang="en-US" altLang="zh-CN" sz="3200" b="1" dirty="0">
                <a:solidFill>
                  <a:schemeClr val="accent1"/>
                </a:solidFill>
                <a:latin typeface="Times New Roman" panose="02020603050405020304" charset="0"/>
                <a:cs typeface="Times New Roman" panose="02020603050405020304" charset="0"/>
                <a:sym typeface="+mn-ea"/>
              </a:rPr>
              <a:t>Method flow :</a:t>
            </a:r>
            <a:endParaRPr lang="en-US" altLang="zh-CN" sz="3200" b="1" dirty="0" smtClean="0">
              <a:solidFill>
                <a:schemeClr val="accent1"/>
              </a:solidFill>
              <a:latin typeface="Times New Roman" panose="02020603050405020304" charset="0"/>
              <a:cs typeface="Times New Roman" panose="02020603050405020304" charset="0"/>
              <a:sym typeface="+mn-ea"/>
            </a:endParaRPr>
          </a:p>
        </p:txBody>
      </p:sp>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OUR METHOD</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graphicFrame>
        <p:nvGraphicFramePr>
          <p:cNvPr id="2" name="对象 1"/>
          <p:cNvGraphicFramePr/>
          <p:nvPr/>
        </p:nvGraphicFramePr>
        <p:xfrm>
          <a:off x="282575" y="2341880"/>
          <a:ext cx="11287760" cy="2246630"/>
        </p:xfrm>
        <a:graphic>
          <a:graphicData uri="http://schemas.openxmlformats.org/presentationml/2006/ole">
            <mc:AlternateContent xmlns:mc="http://schemas.openxmlformats.org/markup-compatibility/2006">
              <mc:Choice xmlns:v="urn:schemas-microsoft-com:vml" Requires="v">
                <p:oleObj spid="_x0000_s4" name="" r:id="rId4" imgW="15570200" imgH="3225800" progId="Visio.Drawing.15">
                  <p:embed/>
                </p:oleObj>
              </mc:Choice>
              <mc:Fallback>
                <p:oleObj name="" r:id="rId4" imgW="15570200" imgH="3225800" progId="Visio.Drawing.15">
                  <p:embed/>
                  <p:pic>
                    <p:nvPicPr>
                      <p:cNvPr id="0" name="图片 3"/>
                      <p:cNvPicPr/>
                      <p:nvPr/>
                    </p:nvPicPr>
                    <p:blipFill>
                      <a:blip r:embed="rId5"/>
                      <a:stretch>
                        <a:fillRect/>
                      </a:stretch>
                    </p:blipFill>
                    <p:spPr>
                      <a:xfrm>
                        <a:off x="282575" y="2341880"/>
                        <a:ext cx="11287760" cy="2246630"/>
                      </a:xfrm>
                      <a:prstGeom prst="rect">
                        <a:avLst/>
                      </a:prstGeom>
                    </p:spPr>
                  </p:pic>
                </p:oleObj>
              </mc:Fallback>
            </mc:AlternateContent>
          </a:graphicData>
        </a:graphic>
      </p:graphicFrame>
      <p:sp>
        <p:nvSpPr>
          <p:cNvPr id="3" name="灯片编号占位符 2"/>
          <p:cNvSpPr>
            <a:spLocks noGrp="1"/>
          </p:cNvSpPr>
          <p:nvPr>
            <p:ph type="sldNum" sz="quarter" idx="12"/>
          </p:nvPr>
        </p:nvSpPr>
        <p:spPr>
          <a:xfrm>
            <a:off x="8610600" y="6356350"/>
            <a:ext cx="3092450" cy="365125"/>
          </a:xfrm>
        </p:spPr>
        <p:txBody>
          <a:bodyPr/>
          <a:p>
            <a:pPr algn="r"/>
            <a:r>
              <a:rPr lang="en-US" altLang="zh-CN" smtClean="0"/>
              <a:t>5</a:t>
            </a:r>
            <a:endParaRPr lang="en-US" altLang="zh-CN" smtClean="0"/>
          </a:p>
        </p:txBody>
      </p:sp>
      <p:sp>
        <p:nvSpPr>
          <p:cNvPr id="5" name="文本框 4"/>
          <p:cNvSpPr txBox="1"/>
          <p:nvPr/>
        </p:nvSpPr>
        <p:spPr>
          <a:xfrm>
            <a:off x="1042670" y="4996180"/>
            <a:ext cx="8472170" cy="1430020"/>
          </a:xfrm>
          <a:prstGeom prst="rect">
            <a:avLst/>
          </a:prstGeom>
          <a:noFill/>
        </p:spPr>
        <p:txBody>
          <a:bodyPr wrap="square" rtlCol="0">
            <a:spAutoFit/>
          </a:bodyPr>
          <a:p>
            <a:pPr indent="0" algn="just" fontAlgn="auto">
              <a:spcAft>
                <a:spcPts val="1200"/>
              </a:spcAft>
            </a:pPr>
            <a:r>
              <a:rPr lang="en-US" altLang="zh-CN" sz="2400" dirty="0">
                <a:solidFill>
                  <a:schemeClr val="tx1"/>
                </a:solidFill>
                <a:latin typeface="Times New Roman" panose="02020603050405020304" charset="0"/>
                <a:cs typeface="Times New Roman" panose="02020603050405020304" charset="0"/>
                <a:sym typeface="+mn-ea"/>
              </a:rPr>
              <a:t>The difference :</a:t>
            </a:r>
            <a:endParaRPr lang="en-US" altLang="zh-CN" sz="2400" dirty="0">
              <a:solidFill>
                <a:schemeClr val="tx1"/>
              </a:solidFill>
              <a:latin typeface="Times New Roman" panose="02020603050405020304" charset="0"/>
              <a:cs typeface="Times New Roman" panose="02020603050405020304" charset="0"/>
              <a:sym typeface="+mn-ea"/>
            </a:endParaRPr>
          </a:p>
          <a:p>
            <a:pPr marL="342900" indent="-342900" algn="just" fontAlgn="auto">
              <a:spcAft>
                <a:spcPts val="600"/>
              </a:spcAft>
              <a:buFont typeface="Wingdings" panose="05000000000000000000" charset="0"/>
              <a:buChar char="Ø"/>
            </a:pPr>
            <a:r>
              <a:rPr lang="en-US" altLang="zh-CN" sz="2400" dirty="0">
                <a:solidFill>
                  <a:schemeClr val="tx1"/>
                </a:solidFill>
                <a:latin typeface="Times New Roman" panose="02020603050405020304" charset="0"/>
                <a:cs typeface="Times New Roman" panose="02020603050405020304" charset="0"/>
                <a:sym typeface="+mn-ea"/>
              </a:rPr>
              <a:t>Adds a key variables screening phase</a:t>
            </a:r>
            <a:endParaRPr lang="en-US" altLang="zh-CN" sz="2400" dirty="0">
              <a:solidFill>
                <a:schemeClr val="tx1"/>
              </a:solidFill>
              <a:latin typeface="Times New Roman" panose="02020603050405020304" charset="0"/>
              <a:cs typeface="Times New Roman" panose="02020603050405020304" charset="0"/>
              <a:sym typeface="+mn-ea"/>
            </a:endParaRPr>
          </a:p>
          <a:p>
            <a:pPr marL="342900" indent="-342900" algn="just" fontAlgn="auto">
              <a:spcAft>
                <a:spcPts val="0"/>
              </a:spcAft>
              <a:buFont typeface="Wingdings" panose="05000000000000000000" charset="0"/>
              <a:buChar char="Ø"/>
            </a:pPr>
            <a:r>
              <a:rPr lang="en-US" altLang="zh-CN" sz="2400" dirty="0">
                <a:solidFill>
                  <a:schemeClr val="tx1"/>
                </a:solidFill>
                <a:latin typeface="Times New Roman" panose="02020603050405020304" charset="0"/>
                <a:cs typeface="Times New Roman" panose="02020603050405020304" charset="0"/>
                <a:sym typeface="+mn-ea"/>
              </a:rPr>
              <a:t>Only key variables are trained and monitored</a:t>
            </a:r>
            <a:endParaRPr lang="en-US" altLang="zh-CN" sz="2400" dirty="0">
              <a:solidFill>
                <a:schemeClr val="tx1"/>
              </a:solidFill>
              <a:latin typeface="Times New Roman" panose="02020603050405020304" charset="0"/>
              <a:cs typeface="Times New Roman" panose="02020603050405020304" charset="0"/>
              <a:sym typeface="+mn-ea"/>
            </a:endParaRPr>
          </a:p>
        </p:txBody>
      </p:sp>
    </p:spTree>
    <p:custDataLst>
      <p:tags r:id="rId6"/>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OUR METHOD</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3" name="文本框 2"/>
          <p:cNvSpPr txBox="1"/>
          <p:nvPr/>
        </p:nvSpPr>
        <p:spPr>
          <a:xfrm>
            <a:off x="1646555" y="2479040"/>
            <a:ext cx="8559800" cy="2183765"/>
          </a:xfrm>
          <a:prstGeom prst="rect">
            <a:avLst/>
          </a:prstGeom>
          <a:noFill/>
        </p:spPr>
        <p:txBody>
          <a:bodyPr wrap="square" rtlCol="0">
            <a:spAutoFit/>
          </a:bodyPr>
          <a:p>
            <a:pPr fontAlgn="auto">
              <a:spcAft>
                <a:spcPts val="2400"/>
              </a:spcAft>
            </a:pPr>
            <a:r>
              <a:rPr lang="en-US" altLang="zh-CN" sz="3200" dirty="0">
                <a:latin typeface="Times New Roman" panose="02020603050405020304" charset="0"/>
                <a:cs typeface="Times New Roman" panose="02020603050405020304" charset="0"/>
                <a:sym typeface="+mn-ea"/>
              </a:rPr>
              <a:t>	Step 1.  The key variables screening</a:t>
            </a:r>
            <a:endParaRPr lang="en-US" altLang="zh-CN" sz="3200" dirty="0">
              <a:latin typeface="Times New Roman" panose="02020603050405020304" charset="0"/>
              <a:cs typeface="Times New Roman" panose="02020603050405020304" charset="0"/>
              <a:sym typeface="+mn-ea"/>
            </a:endParaRPr>
          </a:p>
          <a:p>
            <a:pPr indent="0" fontAlgn="auto">
              <a:spcAft>
                <a:spcPts val="2400"/>
              </a:spcAft>
              <a:buNone/>
            </a:pPr>
            <a:r>
              <a:rPr lang="en-US" altLang="zh-CN" sz="3200" dirty="0">
                <a:latin typeface="Times New Roman" panose="02020603050405020304" charset="0"/>
                <a:cs typeface="Times New Roman" panose="02020603050405020304" charset="0"/>
                <a:sym typeface="+mn-ea"/>
              </a:rPr>
              <a:t>	Step 2.  The key range invariants training</a:t>
            </a:r>
            <a:endParaRPr lang="en-US" altLang="zh-CN" sz="3200" dirty="0">
              <a:latin typeface="Times New Roman" panose="02020603050405020304" charset="0"/>
              <a:cs typeface="Times New Roman" panose="02020603050405020304" charset="0"/>
              <a:sym typeface="+mn-ea"/>
            </a:endParaRPr>
          </a:p>
          <a:p>
            <a:pPr indent="0" fontAlgn="auto">
              <a:spcAft>
                <a:spcPts val="2400"/>
              </a:spcAft>
              <a:buNone/>
            </a:pPr>
            <a:r>
              <a:rPr lang="en-US" altLang="zh-CN" sz="3200" dirty="0">
                <a:latin typeface="Times New Roman" panose="02020603050405020304" charset="0"/>
                <a:cs typeface="Times New Roman" panose="02020603050405020304" charset="0"/>
                <a:sym typeface="+mn-ea"/>
              </a:rPr>
              <a:t>	Step 3.  Bug localization</a:t>
            </a:r>
            <a:endParaRPr lang="en-US" altLang="zh-CN" sz="3200" dirty="0">
              <a:latin typeface="Times New Roman" panose="02020603050405020304" charset="0"/>
              <a:cs typeface="Times New Roman" panose="02020603050405020304" charset="0"/>
              <a:sym typeface="+mn-ea"/>
            </a:endParaRPr>
          </a:p>
        </p:txBody>
      </p:sp>
      <p:sp>
        <p:nvSpPr>
          <p:cNvPr id="2" name="灯片编号占位符 1"/>
          <p:cNvSpPr>
            <a:spLocks noGrp="1"/>
          </p:cNvSpPr>
          <p:nvPr>
            <p:ph type="sldNum" sz="quarter" idx="12"/>
          </p:nvPr>
        </p:nvSpPr>
        <p:spPr>
          <a:xfrm>
            <a:off x="8610600" y="6356350"/>
            <a:ext cx="3122930" cy="365125"/>
          </a:xfrm>
        </p:spPr>
        <p:txBody>
          <a:bodyPr/>
          <a:p>
            <a:pPr algn="r"/>
            <a:r>
              <a:rPr lang="en-US" altLang="zh-CN"/>
              <a:t>6</a:t>
            </a:r>
            <a:endParaRPr lang="en-US" altLang="zh-CN"/>
          </a:p>
        </p:txBody>
      </p:sp>
      <p:sp>
        <p:nvSpPr>
          <p:cNvPr id="4" name="文本框 3"/>
          <p:cNvSpPr txBox="1"/>
          <p:nvPr/>
        </p:nvSpPr>
        <p:spPr>
          <a:xfrm>
            <a:off x="118745" y="1035050"/>
            <a:ext cx="11615420" cy="583565"/>
          </a:xfrm>
          <a:prstGeom prst="rect">
            <a:avLst/>
          </a:prstGeom>
          <a:noFill/>
        </p:spPr>
        <p:txBody>
          <a:bodyPr wrap="square" rtlCol="0">
            <a:spAutoFit/>
          </a:bodyPr>
          <a:p>
            <a:pPr indent="0" algn="just" fontAlgn="auto">
              <a:spcAft>
                <a:spcPts val="1800"/>
              </a:spcAft>
            </a:pPr>
            <a:r>
              <a:rPr lang="en-US" altLang="zh-CN" sz="3200" b="1" dirty="0">
                <a:solidFill>
                  <a:schemeClr val="accent1"/>
                </a:solidFill>
                <a:latin typeface="Times New Roman" panose="02020603050405020304" charset="0"/>
                <a:cs typeface="Times New Roman" panose="02020603050405020304" charset="0"/>
                <a:sym typeface="+mn-ea"/>
              </a:rPr>
              <a:t>Software bug localization based on key range invariants .</a:t>
            </a:r>
            <a:endParaRPr lang="en-US" altLang="zh-CN" sz="3200" b="1" dirty="0" smtClean="0">
              <a:solidFill>
                <a:schemeClr val="accent1"/>
              </a:solidFill>
              <a:latin typeface="Times New Roman" panose="02020603050405020304" charset="0"/>
              <a:cs typeface="Times New Roman" panose="02020603050405020304" charset="0"/>
              <a:sym typeface="+mn-ea"/>
            </a:endParaRPr>
          </a:p>
        </p:txBody>
      </p:sp>
    </p:spTree>
    <p:custDataLst>
      <p:tags r:id="rId4"/>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118745" y="135890"/>
            <a:ext cx="6333490" cy="649605"/>
            <a:chOff x="5496606" y="3104356"/>
            <a:chExt cx="5799136" cy="649288"/>
          </a:xfrm>
        </p:grpSpPr>
        <p:sp>
          <p:nvSpPr>
            <p:cNvPr id="13" name="任意多边形 12"/>
            <p:cNvSpPr/>
            <p:nvPr>
              <p:custDataLst>
                <p:tags r:id="rId2"/>
              </p:custDataLst>
            </p:nvPr>
          </p:nvSpPr>
          <p:spPr>
            <a:xfrm>
              <a:off x="5496606" y="3104356"/>
              <a:ext cx="1639887" cy="649288"/>
            </a:xfrm>
            <a:custGeom>
              <a:avLst/>
              <a:gdLst>
                <a:gd name="connsiteX0" fmla="*/ 0 w 1640084"/>
                <a:gd name="connsiteY0" fmla="*/ 0 h 648809"/>
                <a:gd name="connsiteX1" fmla="*/ 1134678 w 1640084"/>
                <a:gd name="connsiteY1" fmla="*/ 0 h 648809"/>
                <a:gd name="connsiteX2" fmla="*/ 1640084 w 1640084"/>
                <a:gd name="connsiteY2" fmla="*/ 648809 h 648809"/>
                <a:gd name="connsiteX3" fmla="*/ 0 w 1640084"/>
                <a:gd name="connsiteY3" fmla="*/ 648809 h 648809"/>
              </a:gdLst>
              <a:ahLst/>
              <a:cxnLst>
                <a:cxn ang="0">
                  <a:pos x="connsiteX0" y="connsiteY0"/>
                </a:cxn>
                <a:cxn ang="0">
                  <a:pos x="connsiteX1" y="connsiteY1"/>
                </a:cxn>
                <a:cxn ang="0">
                  <a:pos x="connsiteX2" y="connsiteY2"/>
                </a:cxn>
                <a:cxn ang="0">
                  <a:pos x="connsiteX3" y="connsiteY3"/>
                </a:cxn>
              </a:cxnLst>
              <a:rect l="l" t="t" r="r" b="b"/>
              <a:pathLst>
                <a:path w="1640084" h="648809">
                  <a:moveTo>
                    <a:pt x="0" y="0"/>
                  </a:moveTo>
                  <a:lnTo>
                    <a:pt x="1134678" y="0"/>
                  </a:lnTo>
                  <a:lnTo>
                    <a:pt x="1640084" y="648809"/>
                  </a:lnTo>
                  <a:lnTo>
                    <a:pt x="0" y="64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fontAlgn="base">
                <a:spcBef>
                  <a:spcPct val="0"/>
                </a:spcBef>
                <a:spcAft>
                  <a:spcPct val="0"/>
                </a:spcAft>
                <a:buFontTx/>
                <a:buNone/>
              </a:pPr>
              <a:endParaRPr lang="en-US" altLang="zh-CN" sz="2400" b="1" dirty="0">
                <a:solidFill>
                  <a:schemeClr val="bg1"/>
                </a:solidFill>
                <a:latin typeface="Times New Roman" panose="02020603050405020304" charset="0"/>
                <a:cs typeface="Times New Roman" panose="02020603050405020304" charset="0"/>
              </a:endParaRPr>
            </a:p>
          </p:txBody>
        </p:sp>
        <p:sp>
          <p:nvSpPr>
            <p:cNvPr id="14" name="任意多边形 13"/>
            <p:cNvSpPr/>
            <p:nvPr>
              <p:custDataLst>
                <p:tags r:id="rId3"/>
              </p:custDataLst>
            </p:nvPr>
          </p:nvSpPr>
          <p:spPr>
            <a:xfrm>
              <a:off x="6782480" y="3104356"/>
              <a:ext cx="4513262" cy="649288"/>
            </a:xfrm>
            <a:custGeom>
              <a:avLst/>
              <a:gdLst>
                <a:gd name="connsiteX0" fmla="*/ 0 w 4513262"/>
                <a:gd name="connsiteY0" fmla="*/ 0 h 649288"/>
                <a:gd name="connsiteX1" fmla="*/ 4164424 w 4513262"/>
                <a:gd name="connsiteY1" fmla="*/ 0 h 649288"/>
                <a:gd name="connsiteX2" fmla="*/ 4513262 w 4513262"/>
                <a:gd name="connsiteY2" fmla="*/ 448215 h 649288"/>
                <a:gd name="connsiteX3" fmla="*/ 4415743 w 4513262"/>
                <a:gd name="connsiteY3" fmla="*/ 649288 h 649288"/>
                <a:gd name="connsiteX4" fmla="*/ 505329 w 4513262"/>
                <a:gd name="connsiteY4" fmla="*/ 649288 h 64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3262" h="649288">
                  <a:moveTo>
                    <a:pt x="0" y="0"/>
                  </a:moveTo>
                  <a:lnTo>
                    <a:pt x="4164424" y="0"/>
                  </a:lnTo>
                  <a:lnTo>
                    <a:pt x="4513262" y="448215"/>
                  </a:lnTo>
                  <a:lnTo>
                    <a:pt x="4415743" y="649288"/>
                  </a:lnTo>
                  <a:lnTo>
                    <a:pt x="505329" y="649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p>
              <a:r>
                <a:rPr lang="en-US" altLang="zh-CN" sz="4000" b="1" dirty="0">
                  <a:solidFill>
                    <a:schemeClr val="bg1"/>
                  </a:solidFill>
                  <a:latin typeface="Times New Roman" panose="02020603050405020304" charset="0"/>
                  <a:cs typeface="Times New Roman" panose="02020603050405020304" charset="0"/>
                  <a:sym typeface="+mn-lt"/>
                </a:rPr>
                <a:t>  OUR METHOD</a:t>
              </a:r>
              <a:endParaRPr lang="en-US" altLang="zh-CN" sz="4000" b="1" dirty="0">
                <a:solidFill>
                  <a:schemeClr val="bg1"/>
                </a:solidFill>
                <a:latin typeface="Times New Roman" panose="02020603050405020304" charset="0"/>
                <a:cs typeface="Times New Roman" panose="02020603050405020304" charset="0"/>
                <a:sym typeface="+mn-lt"/>
              </a:endParaRPr>
            </a:p>
          </p:txBody>
        </p:sp>
      </p:grpSp>
      <p:sp>
        <p:nvSpPr>
          <p:cNvPr id="2" name="文本框 1"/>
          <p:cNvSpPr txBox="1"/>
          <p:nvPr/>
        </p:nvSpPr>
        <p:spPr>
          <a:xfrm>
            <a:off x="398780" y="1191260"/>
            <a:ext cx="9689465" cy="583565"/>
          </a:xfrm>
          <a:prstGeom prst="rect">
            <a:avLst/>
          </a:prstGeom>
          <a:noFill/>
        </p:spPr>
        <p:txBody>
          <a:bodyPr wrap="square" rtlCol="0">
            <a:spAutoFit/>
          </a:bodyPr>
          <a:p>
            <a:r>
              <a:rPr lang="en-US" altLang="zh-CN" sz="3200" b="1" dirty="0">
                <a:latin typeface="Times New Roman" panose="02020603050405020304" charset="0"/>
                <a:cs typeface="Times New Roman" panose="02020603050405020304" charset="0"/>
                <a:sym typeface="+mn-ea"/>
              </a:rPr>
              <a:t>Step 1.  The key variables screening :</a:t>
            </a:r>
            <a:endParaRPr lang="en-US" altLang="zh-CN" sz="3200" b="1"/>
          </a:p>
        </p:txBody>
      </p:sp>
      <p:graphicFrame>
        <p:nvGraphicFramePr>
          <p:cNvPr id="17" name="对象 16"/>
          <p:cNvGraphicFramePr/>
          <p:nvPr/>
        </p:nvGraphicFramePr>
        <p:xfrm>
          <a:off x="309245" y="2277745"/>
          <a:ext cx="11424920" cy="1648460"/>
        </p:xfrm>
        <a:graphic>
          <a:graphicData uri="http://schemas.openxmlformats.org/presentationml/2006/ole">
            <mc:AlternateContent xmlns:mc="http://schemas.openxmlformats.org/markup-compatibility/2006">
              <mc:Choice xmlns:v="urn:schemas-microsoft-com:vml" Requires="v">
                <p:oleObj spid="_x0000_s18" name="" r:id="rId4" imgW="14198600" imgH="1930400" progId="Visio.Drawing.15">
                  <p:embed/>
                </p:oleObj>
              </mc:Choice>
              <mc:Fallback>
                <p:oleObj name="" r:id="rId4" imgW="14198600" imgH="1930400" progId="Visio.Drawing.15">
                  <p:embed/>
                  <p:pic>
                    <p:nvPicPr>
                      <p:cNvPr id="0" name="图片 17"/>
                      <p:cNvPicPr/>
                      <p:nvPr/>
                    </p:nvPicPr>
                    <p:blipFill>
                      <a:blip r:embed="rId5"/>
                      <a:stretch>
                        <a:fillRect/>
                      </a:stretch>
                    </p:blipFill>
                    <p:spPr>
                      <a:xfrm>
                        <a:off x="309245" y="2277745"/>
                        <a:ext cx="11424920" cy="1648460"/>
                      </a:xfrm>
                      <a:prstGeom prst="rect">
                        <a:avLst/>
                      </a:prstGeom>
                    </p:spPr>
                  </p:pic>
                </p:oleObj>
              </mc:Fallback>
            </mc:AlternateContent>
          </a:graphicData>
        </a:graphic>
      </p:graphicFrame>
      <p:sp>
        <p:nvSpPr>
          <p:cNvPr id="3" name="灯片编号占位符 2"/>
          <p:cNvSpPr>
            <a:spLocks noGrp="1"/>
          </p:cNvSpPr>
          <p:nvPr>
            <p:ph type="sldNum" sz="quarter" idx="12"/>
          </p:nvPr>
        </p:nvSpPr>
        <p:spPr>
          <a:xfrm>
            <a:off x="8610600" y="6356350"/>
            <a:ext cx="3122930" cy="365125"/>
          </a:xfrm>
        </p:spPr>
        <p:txBody>
          <a:bodyPr/>
          <a:p>
            <a:pPr algn="r"/>
            <a:r>
              <a:rPr lang="en-US" altLang="zh-CN" smtClean="0"/>
              <a:t>7</a:t>
            </a:r>
            <a:endParaRPr lang="en-US" altLang="zh-CN" smtClean="0"/>
          </a:p>
        </p:txBody>
      </p:sp>
      <p:sp>
        <p:nvSpPr>
          <p:cNvPr id="5" name="文本框 4"/>
          <p:cNvSpPr txBox="1"/>
          <p:nvPr/>
        </p:nvSpPr>
        <p:spPr>
          <a:xfrm>
            <a:off x="519430" y="4591685"/>
            <a:ext cx="11004550" cy="1568450"/>
          </a:xfrm>
          <a:prstGeom prst="rect">
            <a:avLst/>
          </a:prstGeom>
          <a:noFill/>
        </p:spPr>
        <p:txBody>
          <a:bodyPr wrap="square" rtlCol="0">
            <a:spAutoFit/>
          </a:bodyPr>
          <a:p>
            <a:pPr indent="0" algn="just" fontAlgn="auto">
              <a:spcAft>
                <a:spcPts val="0"/>
              </a:spcAft>
            </a:pPr>
            <a:r>
              <a:rPr lang="en-US" altLang="zh-CN" sz="2400" dirty="0">
                <a:solidFill>
                  <a:schemeClr val="tx1"/>
                </a:solidFill>
                <a:latin typeface="Times New Roman" panose="02020603050405020304" charset="0"/>
                <a:cs typeface="Times New Roman" panose="02020603050405020304" charset="0"/>
                <a:sym typeface="+mn-ea"/>
              </a:rPr>
              <a:t>	In this phase, use a combination of dynamic and static filtering methods to filter variables in the program. Dynamic filtering mechanism is divided into dynamic </a:t>
            </a:r>
            <a:r>
              <a:rPr lang="en-US" altLang="zh-CN" sz="2400" dirty="0">
                <a:latin typeface="Times New Roman" panose="02020603050405020304" charset="0"/>
                <a:cs typeface="Times New Roman" panose="02020603050405020304" charset="0"/>
                <a:sym typeface="+mn-ea"/>
              </a:rPr>
              <a:t>filtering</a:t>
            </a:r>
            <a:r>
              <a:rPr lang="en-US" altLang="zh-CN" sz="2400" dirty="0">
                <a:solidFill>
                  <a:schemeClr val="tx1"/>
                </a:solidFill>
                <a:latin typeface="Times New Roman" panose="02020603050405020304" charset="0"/>
                <a:cs typeface="Times New Roman" panose="02020603050405020304" charset="0"/>
                <a:sym typeface="+mn-ea"/>
              </a:rPr>
              <a:t> mechanism I and dynamic </a:t>
            </a:r>
            <a:r>
              <a:rPr lang="en-US" altLang="zh-CN" sz="2400" dirty="0">
                <a:latin typeface="Times New Roman" panose="02020603050405020304" charset="0"/>
                <a:cs typeface="Times New Roman" panose="02020603050405020304" charset="0"/>
                <a:sym typeface="+mn-ea"/>
              </a:rPr>
              <a:t>filtering</a:t>
            </a:r>
            <a:r>
              <a:rPr lang="en-US" altLang="zh-CN" sz="2400" dirty="0">
                <a:solidFill>
                  <a:schemeClr val="tx1"/>
                </a:solidFill>
                <a:latin typeface="Times New Roman" panose="02020603050405020304" charset="0"/>
                <a:cs typeface="Times New Roman" panose="02020603050405020304" charset="0"/>
                <a:sym typeface="+mn-ea"/>
              </a:rPr>
              <a:t> mechanism II. Finally, we can get a key variables set KEY.</a:t>
            </a:r>
            <a:endParaRPr lang="en-US" altLang="zh-CN" sz="2400" dirty="0">
              <a:solidFill>
                <a:schemeClr val="tx1"/>
              </a:solidFill>
              <a:latin typeface="Times New Roman" panose="02020603050405020304" charset="0"/>
              <a:cs typeface="Times New Roman" panose="02020603050405020304" charset="0"/>
              <a:sym typeface="+mn-ea"/>
            </a:endParaRPr>
          </a:p>
        </p:txBody>
      </p:sp>
    </p:spTree>
    <p:custDataLst>
      <p:tags r:id="rId6"/>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custom20184558_1*i*3"/>
  <p:tag name="KSO_WM_TEMPLATE_CATEGORY" val="custom"/>
  <p:tag name="KSO_WM_TEMPLATE_INDEX" val="20184558"/>
  <p:tag name="KSO_WM_UNIT_INDEX" val="3"/>
</p:tagLst>
</file>

<file path=ppt/tags/tag10.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00.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a"/>
  <p:tag name="KSO_WM_UNIT_INDEX" val="1"/>
  <p:tag name="KSO_WM_UNIT_ID" val="custom20184558_1*a*1"/>
  <p:tag name="KSO_WM_UNIT_LAYERLEVEL" val="1"/>
  <p:tag name="KSO_WM_UNIT_VALUE" val="10"/>
  <p:tag name="KSO_WM_UNIT_ISCONTENTSTITLE" val="0"/>
  <p:tag name="KSO_WM_UNIT_HIGHLIGHT" val="0"/>
  <p:tag name="KSO_WM_UNIT_COMPATIBLE" val="0"/>
  <p:tag name="KSO_WM_UNIT_CLEAR" val="0"/>
  <p:tag name="KSO_WM_UNIT_PRESET_TEXT" val="简约商务总结汇报"/>
</p:tagLst>
</file>

<file path=ppt/tags/tag101.xml><?xml version="1.0" encoding="utf-8"?>
<p:tagLst xmlns:p="http://schemas.openxmlformats.org/presentationml/2006/main">
  <p:tag name="KSO_WM_TEMPLATE_CATEGORY" val="custom"/>
  <p:tag name="KSO_WM_TEMPLATE_INDEX" val="20184558"/>
  <p:tag name="KSO_WM_TAG_VERSION" val="1.0"/>
  <p:tag name="KSO_WM_SLIDE_ID" val="custom20184558_21"/>
  <p:tag name="KSO_WM_SLIDE_INDEX" val="21"/>
  <p:tag name="KSO_WM_SLIDE_ITEM_CNT" val="2"/>
  <p:tag name="KSO_WM_SLIDE_LAYOUT" val="a_f"/>
  <p:tag name="KSO_WM_SLIDE_LAYOUT_CNT" val="1_1"/>
  <p:tag name="KSO_WM_SLIDE_TYPE" val="endPage"/>
  <p:tag name="KSO_WM_BEAUTIFY_FLAG" val="#wm#"/>
  <p:tag name="KSO_WM_SLIDE_SUBTYPE" val="pureTxt"/>
</p:tagLst>
</file>

<file path=ppt/tags/tag11.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12.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13.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4.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5.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16.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17.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8.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9.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2.xml><?xml version="1.0" encoding="utf-8"?>
<p:tagLst xmlns:p="http://schemas.openxmlformats.org/presentationml/2006/main">
  <p:tag name="KSO_WM_TAG_VERSION" val="1.0"/>
  <p:tag name="KSO_WM_BEAUTIFY_FLAG" val="#wm#"/>
  <p:tag name="KSO_WM_UNIT_TYPE" val="i"/>
  <p:tag name="KSO_WM_UNIT_ID" val="custom20184558_1*i*4"/>
  <p:tag name="KSO_WM_TEMPLATE_CATEGORY" val="custom"/>
  <p:tag name="KSO_WM_TEMPLATE_INDEX" val="20184558"/>
  <p:tag name="KSO_WM_UNIT_INDEX" val="4"/>
</p:tagLst>
</file>

<file path=ppt/tags/tag20.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21.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22.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23.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24.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25.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26.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27.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28.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29.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3.xml><?xml version="1.0" encoding="utf-8"?>
<p:tagLst xmlns:p="http://schemas.openxmlformats.org/presentationml/2006/main">
  <p:tag name="KSO_WM_TAG_VERSION" val="1.0"/>
  <p:tag name="KSO_WM_TEMPLATE_CATEGORY" val="custom"/>
  <p:tag name="KSO_WM_TEMPLATE_INDEX" val="20184558"/>
</p:tagLst>
</file>

<file path=ppt/tags/tag30.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31.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32.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33.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34.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35.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36.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37.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38.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39.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4.xml><?xml version="1.0" encoding="utf-8"?>
<p:tagLst xmlns:p="http://schemas.openxmlformats.org/presentationml/2006/main">
  <p:tag name="KSO_WM_TAG_VERSION" val="1.0"/>
  <p:tag name="KSO_WM_TEMPLATE_CATEGORY" val="custom"/>
  <p:tag name="KSO_WM_TEMPLATE_INDEX" val="20184558"/>
</p:tagLst>
</file>

<file path=ppt/tags/tag40.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41.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42.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43.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44.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45.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46.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47.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48.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49.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5.xml><?xml version="1.0" encoding="utf-8"?>
<p:tagLst xmlns:p="http://schemas.openxmlformats.org/presentationml/2006/main">
  <p:tag name="KSO_WM_TEMPLATE_CATEGORY" val="custom"/>
  <p:tag name="KSO_WM_TEMPLATE_INDEX" val="20184558"/>
  <p:tag name="KSO_WM_TAG_VERSION" val="1.0"/>
  <p:tag name="KSO_WM_BEAUTIFY_FLAG" val="#wm#"/>
  <p:tag name="KSO_WM_TEMPLATE_THUMBS_INDEX" val="1、9、12、15、18、21"/>
</p:tagLst>
</file>

<file path=ppt/tags/tag50.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51.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52.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53.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54.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55.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56.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57.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58.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59.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6.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60.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61.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62.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63.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64.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65.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66.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67.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68.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69.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7.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70.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71.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72.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73.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74.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75.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76.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77.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78.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79.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8.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80.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81.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82.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83.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84.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85.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86.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87.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88.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89.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9.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90.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91.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92.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93.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94.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95.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ags/tag96.xml><?xml version="1.0" encoding="utf-8"?>
<p:tagLst xmlns:p="http://schemas.openxmlformats.org/presentationml/2006/main">
  <p:tag name="KSO_WM_TAG_VERSION" val="1.0"/>
  <p:tag name="KSO_WM_BEAUTIFY_FLAG" val="#wm#"/>
  <p:tag name="KSO_WM_UNIT_TYPE" val="i"/>
  <p:tag name="KSO_WM_UNIT_ID" val="custom20184558_6*i*3"/>
  <p:tag name="KSO_WM_TEMPLATE_CATEGORY" val="custom"/>
  <p:tag name="KSO_WM_TEMPLATE_INDEX" val="20184558"/>
  <p:tag name="KSO_WM_UNIT_INDEX" val="3"/>
</p:tagLst>
</file>

<file path=ppt/tags/tag97.xml><?xml version="1.0" encoding="utf-8"?>
<p:tagLst xmlns:p="http://schemas.openxmlformats.org/presentationml/2006/main">
  <p:tag name="KSO_WM_TEMPLATE_CATEGORY" val="custom"/>
  <p:tag name="KSO_WM_TEMPLATE_INDEX" val="20184558"/>
  <p:tag name="KSO_WM_TAG_VERSION" val="1.0"/>
  <p:tag name="KSO_WM_BEAUTIFY_FLAG" val="#wm#"/>
  <p:tag name="KSO_WM_UNIT_CLEAR" val="1"/>
  <p:tag name="KSO_WM_UNIT_TYPE" val="l_h_i"/>
  <p:tag name="KSO_WM_UNIT_INDEX" val="1_1_1"/>
  <p:tag name="KSO_WM_UNIT_ID" val="custom20184558_6*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98.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l_h_f"/>
  <p:tag name="KSO_WM_UNIT_INDEX" val="1_1_1"/>
  <p:tag name="KSO_WM_UNIT_ID" val="custom20184558_6*l_h_f*1_1_1"/>
  <p:tag name="KSO_WM_UNIT_CLEAR" val="1"/>
  <p:tag name="KSO_WM_UNIT_LAYERLEVEL" val="1_1_1"/>
  <p:tag name="KSO_WM_UNIT_VALUE" val="30"/>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99.xml><?xml version="1.0" encoding="utf-8"?>
<p:tagLst xmlns:p="http://schemas.openxmlformats.org/presentationml/2006/main">
  <p:tag name="KSO_WM_TAG_VERSION" val="1.0"/>
  <p:tag name="KSO_WM_SLIDE_ITEM_CNT" val="1"/>
  <p:tag name="KSO_WM_SLIDE_LAYOUT" val="l"/>
  <p:tag name="KSO_WM_SLIDE_LAYOUT_CNT" val="1"/>
  <p:tag name="KSO_WM_SLIDE_TYPE" val="contents"/>
  <p:tag name="KSO_WM_BEAUTIFY_FLAG" val="#wm#"/>
  <p:tag name="KSO_WM_TEMPLATE_CATEGORY" val="custom"/>
  <p:tag name="KSO_WM_TEMPLATE_INDEX" val="20184558"/>
  <p:tag name="KSO_WM_SLIDE_ID" val="custom20184558_6"/>
  <p:tag name="KSO_WM_SLIDE_INDEX" val="6"/>
  <p:tag name="KSO_WM_DIAGRAM_GROUP_CODE" val="l1-1"/>
  <p:tag name="KSO_WM_TEMPLATE_THUMBS_INDEX" val="1、2、3、4、5、6"/>
  <p:tag name="KSO_WM_SLIDE_SUBTYPE" val="diag"/>
</p:tagLst>
</file>

<file path=ppt/theme/theme1.xml><?xml version="1.0" encoding="utf-8"?>
<a:theme xmlns:a="http://schemas.openxmlformats.org/drawingml/2006/main" name="Office 主题​​">
  <a:themeElements>
    <a:clrScheme name="自定义 105">
      <a:dk1>
        <a:srgbClr val="000000"/>
      </a:dk1>
      <a:lt1>
        <a:srgbClr val="FFFFFF"/>
      </a:lt1>
      <a:dk2>
        <a:srgbClr val="48A2A0"/>
      </a:dk2>
      <a:lt2>
        <a:srgbClr val="FFFFFF"/>
      </a:lt2>
      <a:accent1>
        <a:srgbClr val="48A2A0"/>
      </a:accent1>
      <a:accent2>
        <a:srgbClr val="48A2A0"/>
      </a:accent2>
      <a:accent3>
        <a:srgbClr val="48A2A0"/>
      </a:accent3>
      <a:accent4>
        <a:srgbClr val="48A2A0"/>
      </a:accent4>
      <a:accent5>
        <a:srgbClr val="A4D6D5"/>
      </a:accent5>
      <a:accent6>
        <a:srgbClr val="FFFFFF"/>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5497</Words>
  <Application>WPS 演示</Application>
  <PresentationFormat>宽屏</PresentationFormat>
  <Paragraphs>454</Paragraphs>
  <Slides>26</Slides>
  <Notes>13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10</vt:i4>
      </vt:variant>
      <vt:variant>
        <vt:lpstr>幻灯片标题</vt:lpstr>
      </vt:variant>
      <vt:variant>
        <vt:i4>26</vt:i4>
      </vt:variant>
    </vt:vector>
  </HeadingPairs>
  <TitlesOfParts>
    <vt:vector size="46" baseType="lpstr">
      <vt:lpstr>Arial</vt:lpstr>
      <vt:lpstr>宋体</vt:lpstr>
      <vt:lpstr>Wingdings</vt:lpstr>
      <vt:lpstr>黑体</vt:lpstr>
      <vt:lpstr>Times New Roman</vt:lpstr>
      <vt:lpstr>Wingdings</vt:lpstr>
      <vt:lpstr>微软雅黑</vt:lpstr>
      <vt:lpstr>Arial Unicode MS</vt:lpstr>
      <vt:lpstr>Calibri</vt:lpstr>
      <vt:lpstr>Office 主题​​</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Administrator</cp:lastModifiedBy>
  <cp:revision>298</cp:revision>
  <dcterms:created xsi:type="dcterms:W3CDTF">2018-04-11T09:03:00Z</dcterms:created>
  <dcterms:modified xsi:type="dcterms:W3CDTF">2018-11-22T14:50:07Z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2052-10.1.0.7670</vt:lpwstr>
  </property>
</Properties>
</file>