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59" r:id="rId6"/>
    <p:sldId id="276" r:id="rId7"/>
    <p:sldId id="262" r:id="rId8"/>
    <p:sldId id="275" r:id="rId9"/>
    <p:sldId id="263" r:id="rId10"/>
    <p:sldId id="264" r:id="rId11"/>
    <p:sldId id="265" r:id="rId12"/>
    <p:sldId id="266" r:id="rId13"/>
    <p:sldId id="267" r:id="rId14"/>
    <p:sldId id="268" r:id="rId15"/>
    <p:sldId id="269" r:id="rId16"/>
    <p:sldId id="270" r:id="rId17"/>
    <p:sldId id="271" r:id="rId18"/>
    <p:sldId id="274"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9" autoAdjust="0"/>
    <p:restoredTop sz="65484" autoAdjust="0"/>
  </p:normalViewPr>
  <p:slideViewPr>
    <p:cSldViewPr snapToGrid="0">
      <p:cViewPr varScale="1">
        <p:scale>
          <a:sx n="100" d="100"/>
          <a:sy n="100" d="100"/>
        </p:scale>
        <p:origin x="2040" y="1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AF238-C5F4-4949-B3E6-EDE479A86D55}"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70E17-A615-47D9-9DE3-CF24DB575E6F}" type="slidenum">
              <a:rPr lang="zh-CN" altLang="en-US" smtClean="0"/>
              <a:t>‹#›</a:t>
            </a:fld>
            <a:endParaRPr lang="zh-CN" altLang="en-US"/>
          </a:p>
        </p:txBody>
      </p:sp>
    </p:spTree>
    <p:extLst>
      <p:ext uri="{BB962C8B-B14F-4D97-AF65-F5344CB8AC3E}">
        <p14:creationId xmlns:p14="http://schemas.microsoft.com/office/powerpoint/2010/main" val="102330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on behalf of Wang Han.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a:t>
            </a:fld>
            <a:endParaRPr lang="zh-CN" altLang="en-US"/>
          </a:p>
        </p:txBody>
      </p:sp>
    </p:spTree>
    <p:extLst>
      <p:ext uri="{BB962C8B-B14F-4D97-AF65-F5344CB8AC3E}">
        <p14:creationId xmlns:p14="http://schemas.microsoft.com/office/powerpoint/2010/main" val="176454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We use variable value passing to represent the propagation of defects.</a:t>
            </a:r>
          </a:p>
          <a:p>
            <a:endParaRPr lang="en-US" altLang="zh-CN" baseline="0" dirty="0"/>
          </a:p>
          <a:p>
            <a:r>
              <a:rPr lang="en-US" altLang="zh-CN" dirty="0"/>
              <a:t>First of all, variables used</a:t>
            </a:r>
            <a:r>
              <a:rPr lang="en-US" altLang="zh-CN" baseline="0" dirty="0"/>
              <a:t> </a:t>
            </a:r>
            <a:r>
              <a:rPr lang="en-US" altLang="zh-CN" dirty="0"/>
              <a:t>by defected expressions are labeled as aﬀected. Then we assign those variables</a:t>
            </a:r>
            <a:r>
              <a:rPr lang="en-US" altLang="zh-CN" baseline="0" dirty="0"/>
              <a:t> </a:t>
            </a:r>
            <a:r>
              <a:rPr lang="en-US" altLang="zh-CN" dirty="0"/>
              <a:t>a score called fatality score and propagate the score during the analyzing</a:t>
            </a:r>
            <a:r>
              <a:rPr lang="en-US" altLang="zh-CN" baseline="0" dirty="0"/>
              <a:t> </a:t>
            </a:r>
            <a:r>
              <a:rPr lang="en-US" altLang="zh-CN" dirty="0"/>
              <a:t>process.</a:t>
            </a:r>
          </a:p>
          <a:p>
            <a:endParaRPr lang="en-US" altLang="zh-CN" dirty="0"/>
          </a:p>
          <a:p>
            <a:r>
              <a:rPr lang="en-US" altLang="zh-CN" dirty="0"/>
              <a:t>During the propagation, we pass the fatality score</a:t>
            </a:r>
            <a:r>
              <a:rPr lang="en-US" altLang="zh-CN" baseline="0" dirty="0"/>
              <a:t> according the different statement. </a:t>
            </a:r>
          </a:p>
          <a:p>
            <a:endParaRPr lang="en-US" altLang="zh-CN" baseline="0" dirty="0"/>
          </a:p>
          <a:p>
            <a:r>
              <a:rPr lang="en-US" altLang="zh-CN" baseline="0" dirty="0"/>
              <a:t>For assignment, we simply pass the fatality score from right value to left value.</a:t>
            </a:r>
          </a:p>
          <a:p>
            <a:endParaRPr lang="en-US" altLang="zh-CN" baseline="0" dirty="0"/>
          </a:p>
          <a:p>
            <a:r>
              <a:rPr lang="en-US" altLang="zh-CN" baseline="0" dirty="0"/>
              <a:t>For function call/return, we pass score to pass parameters.</a:t>
            </a:r>
          </a:p>
          <a:p>
            <a:endParaRPr lang="en-US" altLang="zh-CN" baseline="0" dirty="0"/>
          </a:p>
          <a:p>
            <a:r>
              <a:rPr lang="en-US" altLang="zh-CN" baseline="0" dirty="0"/>
              <a:t>For branch instruction, we pass score to it’s controlled instructions.</a:t>
            </a:r>
          </a:p>
          <a:p>
            <a:endParaRPr lang="en-US" altLang="zh-CN" dirty="0"/>
          </a:p>
          <a:p>
            <a:r>
              <a:rPr lang="en-US" altLang="zh-CN" dirty="0"/>
              <a:t>For merge statement, we merge the </a:t>
            </a:r>
            <a:r>
              <a:rPr lang="en-US" altLang="zh-CN" baseline="0" dirty="0"/>
              <a:t>fatality score from different node.</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10</a:t>
            </a:fld>
            <a:endParaRPr lang="zh-CN" altLang="en-US"/>
          </a:p>
        </p:txBody>
      </p:sp>
    </p:spTree>
    <p:extLst>
      <p:ext uri="{BB962C8B-B14F-4D97-AF65-F5344CB8AC3E}">
        <p14:creationId xmlns:p14="http://schemas.microsoft.com/office/powerpoint/2010/main" val="845991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Here’s an</a:t>
            </a:r>
            <a:r>
              <a:rPr lang="en-US" altLang="zh-CN" baseline="0" dirty="0"/>
              <a:t> example defect propagation in branch instruction and merge statement.</a:t>
            </a:r>
            <a:endParaRPr lang="en-US" altLang="zh-CN" dirty="0"/>
          </a:p>
          <a:p>
            <a:endParaRPr lang="en-US" altLang="zh-CN" dirty="0"/>
          </a:p>
          <a:p>
            <a:r>
              <a:rPr lang="en-US" altLang="zh-CN" dirty="0"/>
              <a:t>For example, if the condition statement in the above code list is propagated</a:t>
            </a:r>
            <a:r>
              <a:rPr lang="en-US" altLang="zh-CN" baseline="0" dirty="0"/>
              <a:t> </a:t>
            </a:r>
            <a:r>
              <a:rPr lang="en-US" altLang="zh-CN" dirty="0"/>
              <a:t>from a defect, whether instructions in code block 1 and 2 will be executed will</a:t>
            </a:r>
            <a:r>
              <a:rPr lang="en-US" altLang="zh-CN" baseline="0" dirty="0"/>
              <a:t> </a:t>
            </a:r>
            <a:r>
              <a:rPr lang="en-US" altLang="zh-CN" dirty="0"/>
              <a:t>be aﬀected. Since all instructions in code block 1 and 2 will be</a:t>
            </a:r>
            <a:r>
              <a:rPr lang="en-US" altLang="zh-CN" baseline="0" dirty="0"/>
              <a:t> </a:t>
            </a:r>
            <a:r>
              <a:rPr lang="en-US" altLang="zh-CN" dirty="0"/>
              <a:t>aﬀected by</a:t>
            </a:r>
            <a:r>
              <a:rPr lang="en-US" altLang="zh-CN" baseline="0" dirty="0"/>
              <a:t> </a:t>
            </a:r>
            <a:r>
              <a:rPr lang="en-US" altLang="zh-CN" dirty="0"/>
              <a:t>the defect in the condition statement, the propagation is diﬀerent from normal</a:t>
            </a:r>
            <a:r>
              <a:rPr lang="en-US" altLang="zh-CN" baseline="0" dirty="0"/>
              <a:t> </a:t>
            </a:r>
            <a:r>
              <a:rPr lang="en-US" altLang="zh-CN" dirty="0"/>
              <a:t>propagation. The defect will be propagated to all instructions in code block 1 and</a:t>
            </a:r>
            <a:r>
              <a:rPr lang="en-US" altLang="zh-CN" baseline="0" dirty="0"/>
              <a:t> </a:t>
            </a:r>
            <a:r>
              <a:rPr lang="en-US" altLang="zh-CN" dirty="0"/>
              <a:t>2. This mode of propagation ends at code block 3</a:t>
            </a:r>
            <a:r>
              <a:rPr lang="en-US" altLang="zh-CN" baseline="0" dirty="0"/>
              <a:t> </a:t>
            </a:r>
            <a:r>
              <a:rPr lang="en-US" altLang="zh-CN" dirty="0"/>
              <a:t>because not all instructions</a:t>
            </a:r>
            <a:r>
              <a:rPr lang="en-US" altLang="zh-CN" baseline="0" dirty="0"/>
              <a:t> </a:t>
            </a:r>
            <a:r>
              <a:rPr lang="en-US" altLang="zh-CN" dirty="0"/>
              <a:t>in code block 3 will be aﬀected by the defect.</a:t>
            </a:r>
          </a:p>
          <a:p>
            <a:endParaRPr lang="en-US" altLang="zh-CN" dirty="0"/>
          </a:p>
          <a:p>
            <a:r>
              <a:rPr lang="en-US" altLang="zh-CN" dirty="0"/>
              <a:t>After the analysis</a:t>
            </a:r>
            <a:r>
              <a:rPr lang="en-US" altLang="zh-CN" baseline="0" dirty="0"/>
              <a:t> in code block 1 and 2, the result in them need to be merged in code block 3.</a:t>
            </a:r>
            <a:endParaRPr lang="en-US" altLang="zh-CN" dirty="0"/>
          </a:p>
          <a:p>
            <a:r>
              <a:rPr lang="en-US" altLang="zh-CN" dirty="0"/>
              <a:t>For example, if node 1 stores variable-fatality score map {(a, 1.0), (b, 0.5)},</a:t>
            </a:r>
            <a:r>
              <a:rPr lang="en-US" altLang="zh-CN" baseline="0" dirty="0"/>
              <a:t> </a:t>
            </a:r>
            <a:r>
              <a:rPr lang="en-US" altLang="zh-CN" dirty="0"/>
              <a:t>node 2 stores {(b, 1.0), (c, 0.5)}, then their merging result is {(a, 1.0), (b, 1.0), (c, 0.5)}</a:t>
            </a:r>
            <a:endParaRPr lang="zh-CN" altLang="en-US"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11</a:t>
            </a:fld>
            <a:endParaRPr lang="zh-CN" altLang="en-US"/>
          </a:p>
        </p:txBody>
      </p:sp>
    </p:spTree>
    <p:extLst>
      <p:ext uri="{BB962C8B-B14F-4D97-AF65-F5344CB8AC3E}">
        <p14:creationId xmlns:p14="http://schemas.microsoft.com/office/powerpoint/2010/main" val="234545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To evaluate</a:t>
            </a:r>
            <a:r>
              <a:rPr lang="en-US" altLang="zh-CN" baseline="0" dirty="0"/>
              <a:t> our work, we </a:t>
            </a:r>
            <a:r>
              <a:rPr lang="en-US" altLang="zh-CN" dirty="0"/>
              <a:t>Use clang’s static analyzer scan-build to find defects in open source programs.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Then we use the following</a:t>
            </a:r>
            <a:r>
              <a:rPr lang="en-US" altLang="zh-CN" baseline="0" dirty="0"/>
              <a:t> way to label defects:</a:t>
            </a:r>
            <a:endParaRPr lang="en-US" altLang="zh-CN" dirty="0"/>
          </a:p>
          <a:p>
            <a:pPr lvl="1"/>
            <a:r>
              <a:rPr lang="en-US" altLang="zh-CN" dirty="0"/>
              <a:t>extract consecutive past release versions of a project.</a:t>
            </a:r>
          </a:p>
          <a:p>
            <a:pPr lvl="1"/>
            <a:r>
              <a:rPr lang="en-US" altLang="zh-CN" dirty="0"/>
              <a:t>run static analysis on those release versions of the project.</a:t>
            </a:r>
          </a:p>
          <a:p>
            <a:pPr lvl="1"/>
            <a:r>
              <a:rPr lang="en-US" altLang="zh-CN" dirty="0"/>
              <a:t>compare the bug report of those release versions of the project</a:t>
            </a:r>
          </a:p>
          <a:p>
            <a:pPr lvl="1"/>
            <a:r>
              <a:rPr lang="en-US" altLang="zh-CN" b="1" dirty="0"/>
              <a:t>label all defects which disappear in latest release version’s report as fixed defect. Other defects are labeled as unﬁxed defects.</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12</a:t>
            </a:fld>
            <a:endParaRPr lang="zh-CN" altLang="en-US"/>
          </a:p>
        </p:txBody>
      </p:sp>
    </p:spTree>
    <p:extLst>
      <p:ext uri="{BB962C8B-B14F-4D97-AF65-F5344CB8AC3E}">
        <p14:creationId xmlns:p14="http://schemas.microsoft.com/office/powerpoint/2010/main" val="354426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applied this approach to diﬀerent releases of open-source projects from GitHub. and got the defect numbers and ﬁxed defect numbers shown in the Table.</a:t>
            </a:r>
          </a:p>
          <a:p>
            <a:endParaRPr lang="en-US" altLang="zh-CN" dirty="0"/>
          </a:p>
          <a:p>
            <a:r>
              <a:rPr lang="en-US" altLang="zh-CN" dirty="0"/>
              <a:t>– </a:t>
            </a:r>
            <a:r>
              <a:rPr lang="en-US" altLang="zh-CN" dirty="0" err="1"/>
              <a:t>Nuklear</a:t>
            </a:r>
            <a:r>
              <a:rPr lang="en-US" altLang="zh-CN" dirty="0"/>
              <a:t> is a single-header ANSI C GUI library. It </a:t>
            </a:r>
            <a:r>
              <a:rPr lang="en-US" altLang="zh-CN" dirty="0" err="1"/>
              <a:t>does't</a:t>
            </a:r>
            <a:r>
              <a:rPr lang="en-US" altLang="zh-CN" dirty="0"/>
              <a:t> have any release</a:t>
            </a:r>
            <a:r>
              <a:rPr lang="zh-CN" altLang="en-US" dirty="0"/>
              <a:t> </a:t>
            </a:r>
            <a:r>
              <a:rPr lang="en-US" altLang="zh-CN" dirty="0"/>
              <a:t>currently. But it has 1,549 commits currently, so we use scan-build analyzed</a:t>
            </a:r>
          </a:p>
          <a:p>
            <a:r>
              <a:rPr lang="en-US" altLang="zh-CN" dirty="0"/>
              <a:t>5 former commits. And found 3 ﬁxed defects out of 8 defects in</a:t>
            </a:r>
            <a:r>
              <a:rPr lang="zh-CN" altLang="en-US" dirty="0"/>
              <a:t> </a:t>
            </a:r>
            <a:r>
              <a:rPr lang="en-US" altLang="zh-CN" dirty="0"/>
              <a:t>commits.</a:t>
            </a:r>
          </a:p>
        </p:txBody>
      </p:sp>
      <p:sp>
        <p:nvSpPr>
          <p:cNvPr id="4" name="灯片编号占位符 3"/>
          <p:cNvSpPr>
            <a:spLocks noGrp="1"/>
          </p:cNvSpPr>
          <p:nvPr>
            <p:ph type="sldNum" sz="quarter" idx="10"/>
          </p:nvPr>
        </p:nvSpPr>
        <p:spPr/>
        <p:txBody>
          <a:bodyPr/>
          <a:lstStyle/>
          <a:p>
            <a:fld id="{5D270E17-A615-47D9-9DE3-CF24DB575E6F}" type="slidenum">
              <a:rPr lang="zh-CN" altLang="en-US" smtClean="0"/>
              <a:t>13</a:t>
            </a:fld>
            <a:endParaRPr lang="zh-CN" altLang="en-US"/>
          </a:p>
        </p:txBody>
      </p:sp>
    </p:spTree>
    <p:extLst>
      <p:ext uri="{BB962C8B-B14F-4D97-AF65-F5344CB8AC3E}">
        <p14:creationId xmlns:p14="http://schemas.microsoft.com/office/powerpoint/2010/main" val="1629886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evaluate the accuracy of our method by checking if we set ﬁxed defects’ priority higher than all unﬁxed defects. </a:t>
            </a:r>
          </a:p>
          <a:p>
            <a:endParaRPr lang="en-US" altLang="zh-CN" dirty="0"/>
          </a:p>
          <a:p>
            <a:r>
              <a:rPr lang="en-US" altLang="zh-CN" dirty="0"/>
              <a:t>(Na is the number of ﬁxed defects in all defects.)</a:t>
            </a:r>
          </a:p>
          <a:p>
            <a:endParaRPr lang="en-US" altLang="zh-CN" dirty="0"/>
          </a:p>
          <a:p>
            <a:r>
              <a:rPr lang="en-US" altLang="zh-CN" dirty="0"/>
              <a:t>So to evaluate the accuracy of</a:t>
            </a:r>
            <a:r>
              <a:rPr lang="zh-CN" altLang="en-US" dirty="0"/>
              <a:t> </a:t>
            </a:r>
            <a:r>
              <a:rPr lang="en-US" altLang="zh-CN" dirty="0"/>
              <a:t>our method, we just need to calculate the correlation coeﬃcient between N(x)</a:t>
            </a:r>
            <a:r>
              <a:rPr lang="zh-CN" altLang="en-US" dirty="0"/>
              <a:t> </a:t>
            </a:r>
            <a:r>
              <a:rPr lang="en-US" altLang="zh-CN" dirty="0"/>
              <a:t>and N_E(x). The closer correlation coeﬃcient to 1, the higher our accuracy.</a:t>
            </a:r>
          </a:p>
          <a:p>
            <a:endParaRPr lang="en-US" altLang="zh-CN" dirty="0"/>
          </a:p>
          <a:p>
            <a:r>
              <a:rPr lang="en-US" altLang="zh-CN" dirty="0"/>
              <a:t>The X-axis of the</a:t>
            </a:r>
            <a:r>
              <a:rPr lang="zh-CN" altLang="en-US" dirty="0"/>
              <a:t> </a:t>
            </a:r>
            <a:r>
              <a:rPr lang="en-US" altLang="zh-CN" dirty="0"/>
              <a:t>ﬁgure is top x defects. The Y-axis of the ﬁgure is ﬁxed defects among those</a:t>
            </a:r>
          </a:p>
          <a:p>
            <a:r>
              <a:rPr lang="en-US" altLang="zh-CN" dirty="0"/>
              <a:t>defects. The correlation coeﬃcient between N(x) and N E(x) for 4 projects are</a:t>
            </a:r>
            <a:r>
              <a:rPr lang="zh-CN" altLang="en-US" dirty="0"/>
              <a:t> </a:t>
            </a:r>
            <a:r>
              <a:rPr lang="en-US" altLang="zh-CN" dirty="0"/>
              <a:t>0.61, 0.42, 1 and 0.65 respectively.</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14</a:t>
            </a:fld>
            <a:endParaRPr lang="zh-CN" altLang="en-US"/>
          </a:p>
        </p:txBody>
      </p:sp>
    </p:spTree>
    <p:extLst>
      <p:ext uri="{BB962C8B-B14F-4D97-AF65-F5344CB8AC3E}">
        <p14:creationId xmlns:p14="http://schemas.microsoft.com/office/powerpoint/2010/main" val="3920257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evaluate the recall of our method, we check if the ﬁxed defects ranked</a:t>
            </a:r>
            <a:r>
              <a:rPr lang="zh-CN" altLang="en-US" dirty="0"/>
              <a:t> </a:t>
            </a:r>
            <a:r>
              <a:rPr lang="en-US" altLang="zh-CN" dirty="0"/>
              <a:t>high enough in our prioritized defects. </a:t>
            </a:r>
          </a:p>
          <a:p>
            <a:endParaRPr lang="en-US" altLang="zh-CN" dirty="0"/>
          </a:p>
          <a:p>
            <a:r>
              <a:rPr lang="en-US" altLang="zh-CN" dirty="0"/>
              <a:t>(where N_O(x) is</a:t>
            </a:r>
            <a:r>
              <a:rPr lang="zh-CN" altLang="en-US" dirty="0"/>
              <a:t> </a:t>
            </a:r>
            <a:r>
              <a:rPr lang="en-US" altLang="zh-CN" dirty="0"/>
              <a:t>the number of defects in top x of original defects.)</a:t>
            </a:r>
          </a:p>
          <a:p>
            <a:endParaRPr lang="en-US" altLang="zh-CN" dirty="0"/>
          </a:p>
          <a:p>
            <a:r>
              <a:rPr lang="en-US" altLang="zh-CN" dirty="0"/>
              <a:t>So to evaluate the recall of</a:t>
            </a:r>
            <a:r>
              <a:rPr lang="zh-CN" altLang="en-US" dirty="0"/>
              <a:t> </a:t>
            </a:r>
            <a:r>
              <a:rPr lang="en-US" altLang="zh-CN" dirty="0"/>
              <a:t>our method, we just compare the value of P(x) and P_O(x)</a:t>
            </a:r>
          </a:p>
          <a:p>
            <a:endParaRPr lang="en-US" altLang="zh-CN" dirty="0"/>
          </a:p>
          <a:p>
            <a:r>
              <a:rPr lang="en-US" altLang="zh-CN" dirty="0"/>
              <a:t>The X-axis of the ﬁgure</a:t>
            </a:r>
            <a:r>
              <a:rPr lang="zh-CN" altLang="en-US" dirty="0"/>
              <a:t> </a:t>
            </a:r>
            <a:r>
              <a:rPr lang="en-US" altLang="zh-CN" dirty="0"/>
              <a:t>is top x defects. The Y-axis of the ﬁgure is the rate of ﬁxed defects among those</a:t>
            </a:r>
          </a:p>
          <a:p>
            <a:r>
              <a:rPr lang="en-US" altLang="zh-CN" dirty="0"/>
              <a:t>defects. For most cases, P(x) are better than P_O(x).</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15</a:t>
            </a:fld>
            <a:endParaRPr lang="zh-CN" altLang="en-US"/>
          </a:p>
        </p:txBody>
      </p:sp>
    </p:spTree>
    <p:extLst>
      <p:ext uri="{BB962C8B-B14F-4D97-AF65-F5344CB8AC3E}">
        <p14:creationId xmlns:p14="http://schemas.microsoft.com/office/powerpoint/2010/main" val="2411540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en-US" altLang="zh-CN" baseline="0" dirty="0"/>
              <a:t> is an example of defect propagation, </a:t>
            </a:r>
          </a:p>
          <a:p>
            <a:endParaRPr lang="en-US" altLang="zh-CN" baseline="0" dirty="0"/>
          </a:p>
          <a:p>
            <a:r>
              <a:rPr lang="en-US" altLang="zh-CN" baseline="0" dirty="0"/>
              <a:t>The code above have a global variable G, two functions foo and bar.</a:t>
            </a:r>
          </a:p>
          <a:p>
            <a:endParaRPr lang="en-US" altLang="zh-CN" baseline="0" dirty="0"/>
          </a:p>
          <a:p>
            <a:r>
              <a:rPr lang="en-US" altLang="zh-CN" baseline="0" dirty="0"/>
              <a:t>the variable a in function bar has been affected by a defect in line 7.</a:t>
            </a:r>
          </a:p>
          <a:p>
            <a:endParaRPr lang="en-US" altLang="zh-CN" baseline="0" dirty="0"/>
          </a:p>
          <a:p>
            <a:r>
              <a:rPr lang="en-US" altLang="zh-CN" baseline="0" dirty="0"/>
              <a:t>By the value passing in line 8, the global variable G was affected by a..</a:t>
            </a:r>
          </a:p>
          <a:p>
            <a:endParaRPr lang="en-US" altLang="zh-CN" baseline="0" dirty="0"/>
          </a:p>
          <a:p>
            <a:r>
              <a:rPr lang="en-US" altLang="zh-CN" baseline="0" dirty="0"/>
              <a:t>Since a is affected, the branch condition in line 9 was affected, so the statement b = 1 in line 10 is affected, too. That means variable b is affected.</a:t>
            </a:r>
          </a:p>
          <a:p>
            <a:endParaRPr lang="en-US" altLang="zh-CN" baseline="0" dirty="0"/>
          </a:p>
          <a:p>
            <a:r>
              <a:rPr lang="en-US" altLang="zh-CN" baseline="0" dirty="0"/>
              <a:t>The function foo returns global variable G and G is affected, so variable c is affected in line 12.</a:t>
            </a:r>
          </a:p>
          <a:p>
            <a:r>
              <a:rPr lang="en-US" altLang="zh-CN" baseline="0" dirty="0"/>
              <a:t>In line 13, all right values a, b, c are affected, left value variable d is affected too.</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16</a:t>
            </a:fld>
            <a:endParaRPr lang="zh-CN" altLang="en-US"/>
          </a:p>
        </p:txBody>
      </p:sp>
    </p:spTree>
    <p:extLst>
      <p:ext uri="{BB962C8B-B14F-4D97-AF65-F5344CB8AC3E}">
        <p14:creationId xmlns:p14="http://schemas.microsoft.com/office/powerpoint/2010/main" val="2519370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Besides this, we dig</a:t>
            </a:r>
            <a:r>
              <a:rPr lang="en-US" altLang="zh-CN" baseline="0" dirty="0"/>
              <a:t> into a failed case in our experiment, the code is from project MASSCAN. </a:t>
            </a:r>
          </a:p>
          <a:p>
            <a:endParaRPr lang="en-US" altLang="zh-CN" baseline="0" dirty="0"/>
          </a:p>
          <a:p>
            <a:r>
              <a:rPr lang="en-US" altLang="zh-CN" baseline="0" dirty="0"/>
              <a:t>The case is a memory leak defect, Programmer allocated wrong size of memory for pointer variable in line 1. Then</a:t>
            </a:r>
            <a:r>
              <a:rPr lang="zh-CN" altLang="en-US" baseline="0" dirty="0"/>
              <a:t> </a:t>
            </a:r>
            <a:r>
              <a:rPr lang="en-US" altLang="zh-CN" baseline="0" dirty="0"/>
              <a:t>they used the variable in function memory set, which could lead to severe memory error.</a:t>
            </a:r>
          </a:p>
          <a:p>
            <a:r>
              <a:rPr lang="en-US" altLang="zh-CN" baseline="0" dirty="0"/>
              <a:t>They ﬁxed the bug at version 1.0.5 by change the pointer variable in size of to a variable. </a:t>
            </a:r>
          </a:p>
          <a:p>
            <a:endParaRPr lang="en-US" altLang="zh-CN" baseline="0" dirty="0"/>
          </a:p>
          <a:p>
            <a:r>
              <a:rPr lang="en-US" altLang="zh-CN" baseline="0" dirty="0"/>
              <a:t>But this defect dose not have a large affection domain, so</a:t>
            </a:r>
            <a:r>
              <a:rPr lang="zh-CN" altLang="en-US" baseline="0" dirty="0"/>
              <a:t> </a:t>
            </a:r>
            <a:r>
              <a:rPr lang="en-US" altLang="zh-CN" baseline="0" dirty="0"/>
              <a:t>the defect’s rank is low in our experiment.</a:t>
            </a:r>
            <a:r>
              <a:rPr lang="zh-CN" altLang="en-US" baseline="0" dirty="0"/>
              <a:t> </a:t>
            </a:r>
            <a:r>
              <a:rPr lang="en-US" altLang="zh-CN" baseline="0" dirty="0"/>
              <a:t>The developers fixed it because it affected critical function memory set. This can be ﬁxed by specifying memory related functions</a:t>
            </a:r>
            <a:r>
              <a:rPr lang="zh-CN" altLang="en-US" baseline="0" dirty="0"/>
              <a:t> </a:t>
            </a:r>
            <a:r>
              <a:rPr lang="en-US" altLang="zh-CN" baseline="0" dirty="0"/>
              <a:t>as critical functions.</a:t>
            </a:r>
          </a:p>
          <a:p>
            <a:endParaRPr lang="en-US" altLang="zh-CN" baseline="0" dirty="0"/>
          </a:p>
          <a:p>
            <a:r>
              <a:rPr lang="en-US" altLang="zh-CN" baseline="0" dirty="0"/>
              <a:t>So our future work need to balance the fatality score for critical functions. Use data mining to assign fatality scores might be a good way.</a:t>
            </a:r>
          </a:p>
          <a:p>
            <a:r>
              <a:rPr lang="en-US" altLang="zh-CN" baseline="0" dirty="0"/>
              <a:t>On the other hand, combining the defect's affect domain and other categorical attributes could improve the accuracy.</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17</a:t>
            </a:fld>
            <a:endParaRPr lang="zh-CN" altLang="en-US"/>
          </a:p>
        </p:txBody>
      </p:sp>
    </p:spTree>
    <p:extLst>
      <p:ext uri="{BB962C8B-B14F-4D97-AF65-F5344CB8AC3E}">
        <p14:creationId xmlns:p14="http://schemas.microsoft.com/office/powerpoint/2010/main" val="239480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18</a:t>
            </a:fld>
            <a:endParaRPr lang="zh-CN" altLang="en-US"/>
          </a:p>
        </p:txBody>
      </p:sp>
    </p:spTree>
    <p:extLst>
      <p:ext uri="{BB962C8B-B14F-4D97-AF65-F5344CB8AC3E}">
        <p14:creationId xmlns:p14="http://schemas.microsoft.com/office/powerpoint/2010/main" val="3941983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19</a:t>
            </a:fld>
            <a:endParaRPr lang="zh-CN" altLang="en-US"/>
          </a:p>
        </p:txBody>
      </p:sp>
    </p:spTree>
    <p:extLst>
      <p:ext uri="{BB962C8B-B14F-4D97-AF65-F5344CB8AC3E}">
        <p14:creationId xmlns:p14="http://schemas.microsoft.com/office/powerpoint/2010/main" val="161942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the scale of open</a:t>
            </a:r>
            <a:r>
              <a:rPr lang="en-US" altLang="zh-CN" baseline="0" dirty="0"/>
              <a:t> and close source software system grows, the number of defects in them grows, too. the iteration of the new version of the software will bring in many new defects.</a:t>
            </a:r>
          </a:p>
          <a:p>
            <a:endParaRPr lang="en-US" altLang="zh-CN" baseline="0" dirty="0"/>
          </a:p>
          <a:p>
            <a:r>
              <a:rPr lang="en-US" altLang="zh-CN" baseline="0" dirty="0"/>
              <a:t>Developers use static analysis and dynamic analysis to guarantee code quality, but both analyzers give too much defect reports. </a:t>
            </a:r>
            <a:r>
              <a:rPr lang="en-US" altLang="zh-CN" dirty="0"/>
              <a:t>Meanwhile, large</a:t>
            </a:r>
            <a:r>
              <a:rPr lang="en-US" altLang="zh-CN" baseline="0" dirty="0"/>
              <a:t> number of defect reports are received in bug tracking systems.</a:t>
            </a:r>
          </a:p>
          <a:p>
            <a:endParaRPr lang="en-US" altLang="zh-CN" baseline="0" dirty="0"/>
          </a:p>
          <a:p>
            <a:r>
              <a:rPr lang="en-US" altLang="zh-CN" baseline="0" dirty="0"/>
              <a:t>According to the statistics from NVD website, </a:t>
            </a:r>
            <a:r>
              <a:rPr lang="en-US" altLang="zh-CN" sz="1200" kern="1200" dirty="0">
                <a:solidFill>
                  <a:schemeClr val="tx1"/>
                </a:solidFill>
                <a:effectLst/>
                <a:latin typeface="+mn-lt"/>
                <a:ea typeface="+mn-ea"/>
                <a:cs typeface="+mn-cs"/>
              </a:rPr>
              <a:t>The total number of defects has exceeded 120,000. 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 the last two years, the number of vulnerabilities has been increasing significantly.</a:t>
            </a:r>
            <a:endParaRPr lang="zh-CN" altLang="zh-CN" sz="1200"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2</a:t>
            </a:fld>
            <a:endParaRPr lang="zh-CN" altLang="en-US"/>
          </a:p>
        </p:txBody>
      </p:sp>
    </p:spTree>
    <p:extLst>
      <p:ext uri="{BB962C8B-B14F-4D97-AF65-F5344CB8AC3E}">
        <p14:creationId xmlns:p14="http://schemas.microsoft.com/office/powerpoint/2010/main" val="108944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Because there’s too many defects in all kinds of systems, especially in continuously build systems. Defects increase with the amount of code increase.</a:t>
            </a:r>
          </a:p>
          <a:p>
            <a:r>
              <a:rPr lang="en-US" altLang="zh-CN" baseline="0" dirty="0"/>
              <a:t>So it’s hard to fix all defects.</a:t>
            </a:r>
          </a:p>
          <a:p>
            <a:endParaRPr lang="en-US" altLang="zh-CN" baseline="0" dirty="0"/>
          </a:p>
          <a:p>
            <a:r>
              <a:rPr lang="en-US" altLang="zh-CN" baseline="0" dirty="0"/>
              <a:t>For example: </a:t>
            </a:r>
            <a:r>
              <a:rPr lang="en-US" altLang="zh-CN" dirty="0"/>
              <a:t>As of August 2009, the Mozilla bug database contains over 500,000 and the Eclipse bug database over 250,000 bug reports. On average, Mozilla received 170 and Eclipse 120 new bug reports on each day from January to July 2009.</a:t>
            </a:r>
          </a:p>
          <a:p>
            <a:endParaRPr lang="en-US" altLang="zh-CN" dirty="0"/>
          </a:p>
          <a:p>
            <a:r>
              <a:rPr lang="en-US" altLang="zh-CN" dirty="0"/>
              <a:t>Developers could not fix all defects in their</a:t>
            </a:r>
            <a:r>
              <a:rPr lang="en-US" altLang="zh-CN" baseline="0" dirty="0"/>
              <a:t> programs, a sensible way is to fix the defects that need to be fixed urgently and leave defects with low priority unfixed.</a:t>
            </a:r>
          </a:p>
          <a:p>
            <a:endParaRPr lang="en-US" altLang="zh-CN" baseline="0" dirty="0"/>
          </a:p>
          <a:p>
            <a:r>
              <a:rPr lang="en-US" altLang="zh-CN" baseline="0" dirty="0"/>
              <a:t>defect prioritization is a way to set fix priority for defects, so developers can fix defects just according to their priority or severity order.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3</a:t>
            </a:fld>
            <a:endParaRPr lang="zh-CN" altLang="en-US"/>
          </a:p>
        </p:txBody>
      </p:sp>
    </p:spTree>
    <p:extLst>
      <p:ext uri="{BB962C8B-B14F-4D97-AF65-F5344CB8AC3E}">
        <p14:creationId xmlns:p14="http://schemas.microsoft.com/office/powerpoint/2010/main" val="317426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en-US" altLang="zh-CN" baseline="0" dirty="0"/>
              <a:t> prioritize the defects, bug triage is widely used in industry. Developers discuss about defects and set severity and priority for them manually. </a:t>
            </a:r>
          </a:p>
          <a:p>
            <a:r>
              <a:rPr lang="en-US" altLang="zh-CN" dirty="0"/>
              <a:t>However, bug</a:t>
            </a:r>
            <a:r>
              <a:rPr lang="en-US" altLang="zh-CN" baseline="0" dirty="0"/>
              <a:t> triage need to </a:t>
            </a:r>
            <a:r>
              <a:rPr lang="en-US" altLang="zh-CN" sz="1200" b="0" i="0" kern="1200" baseline="0" dirty="0">
                <a:solidFill>
                  <a:schemeClr val="tx1"/>
                </a:solidFill>
                <a:effectLst/>
                <a:latin typeface="+mn-lt"/>
                <a:ea typeface="+mn-ea"/>
                <a:cs typeface="+mn-cs"/>
              </a:rPr>
              <a:t>d</a:t>
            </a:r>
            <a:r>
              <a:rPr lang="en-US" altLang="zh-CN" sz="1200" b="0" i="0" kern="1200" dirty="0">
                <a:solidFill>
                  <a:schemeClr val="tx1"/>
                </a:solidFill>
                <a:effectLst/>
                <a:latin typeface="+mn-lt"/>
                <a:ea typeface="+mn-ea"/>
                <a:cs typeface="+mn-cs"/>
              </a:rPr>
              <a:t>eal</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with these reports manually utilizes time and resources which leads to delaying the resolution of important bugs.</a:t>
            </a:r>
          </a:p>
          <a:p>
            <a:endParaRPr lang="en-US" altLang="zh-CN" sz="1200" b="0" i="0" kern="1200" dirty="0">
              <a:solidFill>
                <a:schemeClr val="tx1"/>
              </a:solidFill>
              <a:effectLst/>
              <a:latin typeface="+mn-lt"/>
              <a:ea typeface="+mn-ea"/>
              <a:cs typeface="+mn-cs"/>
            </a:endParaRPr>
          </a:p>
          <a:p>
            <a:r>
              <a:rPr lang="en-US" altLang="zh-CN" dirty="0"/>
              <a:t>Some</a:t>
            </a:r>
            <a:r>
              <a:rPr lang="en-US" altLang="zh-CN" baseline="0" dirty="0"/>
              <a:t> automatic </a:t>
            </a:r>
            <a:r>
              <a:rPr lang="en-US" altLang="zh-CN" dirty="0"/>
              <a:t>approaches</a:t>
            </a:r>
            <a:r>
              <a:rPr lang="en-US" altLang="zh-CN" baseline="0" dirty="0"/>
              <a:t> to prioritize defects has been proposed. </a:t>
            </a:r>
            <a:r>
              <a:rPr lang="en-US" altLang="zh-CN" dirty="0"/>
              <a:t>These approaches can be divided into two categories.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a:t>Statistical based approaches use powerful statistical model to represent the properties of defects,</a:t>
            </a:r>
            <a:r>
              <a:rPr lang="en-US" altLang="zh-CN" baseline="0" dirty="0"/>
              <a:t> which is very helpful in duplicate bug reorganization.</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a:t>Machine learning based approaches</a:t>
            </a:r>
            <a:r>
              <a:rPr lang="en-US" altLang="zh-CN" baseline="0" dirty="0"/>
              <a:t> use a </a:t>
            </a:r>
            <a:r>
              <a:rPr lang="en-US" altLang="zh-CN" dirty="0"/>
              <a:t>large amount of labeled data to fit models,</a:t>
            </a:r>
            <a:r>
              <a:rPr lang="en-US" altLang="zh-CN" baseline="0" dirty="0"/>
              <a:t> which gives high accuracy on specific data set. But those approaches need to extract proper features to represent defects, and needs large amount of labeled data. So those approaches did not get satisfactory accuracy in real life defects.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a:t>To avoid those problems, we hold that d</a:t>
            </a:r>
            <a:r>
              <a:rPr lang="en-US" altLang="zh-CN" dirty="0"/>
              <a:t>efects</a:t>
            </a:r>
            <a:r>
              <a:rPr lang="en-US" altLang="zh-CN" baseline="0" dirty="0"/>
              <a:t> with high effect domain will have high fix priority, and use static analysis to analyze the effect domain of defects and prioritize them automatically.</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4</a:t>
            </a:fld>
            <a:endParaRPr lang="zh-CN" altLang="en-US"/>
          </a:p>
        </p:txBody>
      </p:sp>
    </p:spTree>
    <p:extLst>
      <p:ext uri="{BB962C8B-B14F-4D97-AF65-F5344CB8AC3E}">
        <p14:creationId xmlns:p14="http://schemas.microsoft.com/office/powerpoint/2010/main" val="215078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sum it up, there are three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challenges we need to face.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5</a:t>
            </a:fld>
            <a:endParaRPr lang="zh-CN" altLang="en-US"/>
          </a:p>
        </p:txBody>
      </p:sp>
    </p:spTree>
    <p:extLst>
      <p:ext uri="{BB962C8B-B14F-4D97-AF65-F5344CB8AC3E}">
        <p14:creationId xmlns:p14="http://schemas.microsoft.com/office/powerpoint/2010/main" val="302823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framework of our approach.</a:t>
            </a:r>
          </a:p>
          <a:p>
            <a:r>
              <a:rPr lang="en-US" altLang="zh-CN" dirty="0"/>
              <a:t>The input of our approach is C</a:t>
            </a:r>
            <a:r>
              <a:rPr lang="en-US" altLang="zh-CN" baseline="0" dirty="0"/>
              <a:t> program </a:t>
            </a:r>
            <a:r>
              <a:rPr lang="en-US" altLang="zh-CN" dirty="0"/>
              <a:t>and it’s according defect</a:t>
            </a:r>
            <a:r>
              <a:rPr lang="en-US" altLang="zh-CN" baseline="0" dirty="0"/>
              <a:t> list, and the output is prioritized defects list.</a:t>
            </a:r>
          </a:p>
          <a:p>
            <a:endParaRPr lang="en-US" altLang="zh-CN" baseline="0" dirty="0"/>
          </a:p>
          <a:p>
            <a:r>
              <a:rPr lang="en-US" altLang="zh-CN" baseline="0" dirty="0"/>
              <a:t>At first, we compile the C program into LLVM, then parse it into CFA, a structure which represents source code, which will be introduced later.</a:t>
            </a:r>
          </a:p>
          <a:p>
            <a:endParaRPr lang="en-US" altLang="zh-CN" baseline="0" dirty="0"/>
          </a:p>
          <a:p>
            <a:r>
              <a:rPr lang="en-US" altLang="zh-CN" baseline="0" dirty="0"/>
              <a:t>Then we extract critical functions from CFA, critical functions are memory related functions, such as </a:t>
            </a:r>
            <a:r>
              <a:rPr lang="en-US" altLang="zh-CN" baseline="0" dirty="0" err="1"/>
              <a:t>malloc</a:t>
            </a:r>
            <a:r>
              <a:rPr lang="en-US" altLang="zh-CN" baseline="0" dirty="0"/>
              <a:t>, free, etc.</a:t>
            </a:r>
          </a:p>
          <a:p>
            <a:endParaRPr lang="en-US" altLang="zh-CN" baseline="0" dirty="0"/>
          </a:p>
          <a:p>
            <a:r>
              <a:rPr lang="en-US" altLang="zh-CN" baseline="0" dirty="0"/>
              <a:t>Then we combine defects list, critical function set and CFA to use static analyzer to analyze the propagation of defects, then extract defect propagation result and calculate prioritized defects list according to their affect domain.</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6</a:t>
            </a:fld>
            <a:endParaRPr lang="zh-CN" altLang="en-US"/>
          </a:p>
        </p:txBody>
      </p:sp>
    </p:spTree>
    <p:extLst>
      <p:ext uri="{BB962C8B-B14F-4D97-AF65-F5344CB8AC3E}">
        <p14:creationId xmlns:p14="http://schemas.microsoft.com/office/powerpoint/2010/main" val="285662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CFA is short</a:t>
            </a:r>
            <a:r>
              <a:rPr lang="en-US" altLang="zh-CN" baseline="0" dirty="0"/>
              <a:t> cut for control flow automation</a:t>
            </a:r>
            <a:endParaRPr lang="en-US" altLang="zh-CN" dirty="0"/>
          </a:p>
          <a:p>
            <a:endParaRPr lang="en-US" altLang="zh-CN" dirty="0"/>
          </a:p>
          <a:p>
            <a:r>
              <a:rPr lang="en-US" altLang="zh-CN" dirty="0"/>
              <a:t>CFA is a graph representation of program which consists of control locations and control-ﬂow edges. Control locations</a:t>
            </a:r>
            <a:r>
              <a:rPr lang="zh-CN" altLang="en-US" dirty="0"/>
              <a:t> </a:t>
            </a:r>
            <a:r>
              <a:rPr lang="en-US" altLang="zh-CN" dirty="0"/>
              <a:t>model the domain of program counter pc.</a:t>
            </a:r>
          </a:p>
          <a:p>
            <a:endParaRPr lang="en-US" altLang="zh-CN" dirty="0"/>
          </a:p>
          <a:p>
            <a:r>
              <a:rPr lang="en-US" altLang="zh-CN" dirty="0"/>
              <a:t>There are two kinds of edges in CFA,</a:t>
            </a:r>
            <a:r>
              <a:rPr lang="zh-CN" altLang="en-US" dirty="0"/>
              <a:t> </a:t>
            </a:r>
            <a:r>
              <a:rPr lang="en-US" altLang="zh-CN" dirty="0"/>
              <a:t>one is instruction edge, the other is assume edge. </a:t>
            </a:r>
          </a:p>
          <a:p>
            <a:endParaRPr lang="en-US" altLang="zh-CN" dirty="0"/>
          </a:p>
          <a:p>
            <a:r>
              <a:rPr lang="en-US" altLang="zh-CN" dirty="0"/>
              <a:t>Assume edge is labeled with</a:t>
            </a:r>
            <a:r>
              <a:rPr lang="zh-CN" altLang="en-US" dirty="0"/>
              <a:t> </a:t>
            </a:r>
            <a:r>
              <a:rPr lang="en-US" altLang="zh-CN" dirty="0"/>
              <a:t>a condition expression which is the guard condition for the edge to be taken.</a:t>
            </a:r>
          </a:p>
          <a:p>
            <a:endParaRPr lang="en-US" altLang="zh-CN" dirty="0"/>
          </a:p>
          <a:p>
            <a:r>
              <a:rPr lang="en-US" altLang="zh-CN" dirty="0"/>
              <a:t>On the other hand, instruction edge is labeled with an action that is performed</a:t>
            </a:r>
            <a:r>
              <a:rPr lang="zh-CN" altLang="en-US" dirty="0"/>
              <a:t> </a:t>
            </a:r>
            <a:r>
              <a:rPr lang="en-US" altLang="zh-CN" dirty="0"/>
              <a:t>when the edge is taken.</a:t>
            </a:r>
          </a:p>
          <a:p>
            <a:endParaRPr lang="en-US" altLang="zh-CN" dirty="0"/>
          </a:p>
          <a:p>
            <a:r>
              <a:rPr lang="en-US" altLang="zh-CN" dirty="0"/>
              <a:t>For example in the figure, edge N9 → N11 and edge N9 → N10 are assume edges, edge N11 → N12 and N10 → N13 are instruction edges.</a:t>
            </a:r>
          </a:p>
          <a:p>
            <a:endParaRPr lang="en-US" altLang="zh-CN" dirty="0"/>
          </a:p>
          <a:p>
            <a:r>
              <a:rPr lang="en-US" altLang="zh-CN" dirty="0"/>
              <a:t>Our static analysis algorithms rely upon traversal on CFA.</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7</a:t>
            </a:fld>
            <a:endParaRPr lang="zh-CN" altLang="en-US"/>
          </a:p>
        </p:txBody>
      </p:sp>
    </p:spTree>
    <p:extLst>
      <p:ext uri="{BB962C8B-B14F-4D97-AF65-F5344CB8AC3E}">
        <p14:creationId xmlns:p14="http://schemas.microsoft.com/office/powerpoint/2010/main" val="375553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instruction Y has a control dependence on a</a:t>
            </a:r>
          </a:p>
          <a:p>
            <a:r>
              <a:rPr lang="en-US" altLang="zh-CN" dirty="0"/>
              <a:t>control instruction X if only X determines whether Y executes.</a:t>
            </a:r>
          </a:p>
          <a:p>
            <a:endParaRPr lang="en-US" altLang="zh-CN" dirty="0"/>
          </a:p>
          <a:p>
            <a:r>
              <a:rPr lang="en-US" altLang="zh-CN" dirty="0"/>
              <a:t>Consider the previous example in the</a:t>
            </a:r>
            <a:r>
              <a:rPr lang="en-US" altLang="zh-CN" baseline="0" dirty="0"/>
              <a:t> figure</a:t>
            </a:r>
            <a:r>
              <a:rPr lang="en-US" altLang="zh-CN" dirty="0"/>
              <a:t>, instruction a = a + 1 (edge N11 →</a:t>
            </a:r>
          </a:p>
          <a:p>
            <a:r>
              <a:rPr lang="en-US" altLang="zh-CN" dirty="0"/>
              <a:t>N12) has control dependence on instruction foo &gt; 0 (edge N9 → N11). Basically,</a:t>
            </a:r>
          </a:p>
          <a:p>
            <a:r>
              <a:rPr lang="en-US" altLang="zh-CN" dirty="0"/>
              <a:t>if we have a branch, all subsequent instructions have control dependence on</a:t>
            </a:r>
          </a:p>
          <a:p>
            <a:r>
              <a:rPr lang="en-US" altLang="zh-CN" dirty="0"/>
              <a:t>the branch. </a:t>
            </a:r>
          </a:p>
          <a:p>
            <a:endParaRPr lang="en-US" altLang="zh-CN" dirty="0"/>
          </a:p>
          <a:p>
            <a:r>
              <a:rPr lang="en-US" altLang="zh-CN" dirty="0"/>
              <a:t>With the knowledge of control dependencies, we can easily tell if an instruction can be aﬀected by some branch instructions. But whether the subsequent instructions outside of the branches will be executed will not be determined by branch instructions. This information is very important for our following defect propagation algorithm.</a:t>
            </a:r>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8</a:t>
            </a:fld>
            <a:endParaRPr lang="zh-CN" altLang="en-US"/>
          </a:p>
        </p:txBody>
      </p:sp>
    </p:spTree>
    <p:extLst>
      <p:ext uri="{BB962C8B-B14F-4D97-AF65-F5344CB8AC3E}">
        <p14:creationId xmlns:p14="http://schemas.microsoft.com/office/powerpoint/2010/main" val="4724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As</a:t>
            </a:r>
            <a:r>
              <a:rPr lang="zh-CN" altLang="en-US" baseline="0" dirty="0"/>
              <a:t> </a:t>
            </a:r>
            <a:r>
              <a:rPr lang="en-US" altLang="zh-CN" baseline="0" dirty="0"/>
              <a:t>we mentioned before,</a:t>
            </a:r>
          </a:p>
          <a:p>
            <a:r>
              <a:rPr lang="en-US" altLang="zh-CN" baseline="0" dirty="0"/>
              <a:t>There’s two kinds of analysis in static analysis: Inter-function analysis which provides better accuracy and intra-function analysis which provides better effectiveness.</a:t>
            </a:r>
          </a:p>
          <a:p>
            <a:endParaRPr lang="en-US" altLang="zh-CN" baseline="0" dirty="0"/>
          </a:p>
          <a:p>
            <a:r>
              <a:rPr lang="en-US" altLang="zh-CN" baseline="0" dirty="0"/>
              <a:t>Our approach need to balance between inter-function analysis and intra-function analysis.</a:t>
            </a:r>
          </a:p>
          <a:p>
            <a:endParaRPr lang="en-US" altLang="zh-CN" baseline="0" dirty="0"/>
          </a:p>
          <a:p>
            <a:r>
              <a:rPr lang="en-US" altLang="zh-CN" baseline="0" dirty="0"/>
              <a:t>So we came up with the idea of critical function set.</a:t>
            </a:r>
          </a:p>
          <a:p>
            <a:endParaRPr lang="en-US" altLang="zh-CN" baseline="0" dirty="0"/>
          </a:p>
          <a:p>
            <a:r>
              <a:rPr lang="en-US" altLang="zh-CN" baseline="0" dirty="0"/>
              <a:t>Critical functions are functions that : </a:t>
            </a:r>
          </a:p>
          <a:p>
            <a:r>
              <a:rPr lang="en-US" altLang="zh-CN" baseline="0"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perform critical operations such as memory allocation</a:t>
            </a:r>
          </a:p>
          <a:p>
            <a:r>
              <a:rPr lang="en-US" altLang="zh-CN" dirty="0">
                <a:latin typeface="Calibri" panose="020F0502020204030204" pitchFamily="34" charset="0"/>
                <a:cs typeface="Calibri" panose="020F0502020204030204" pitchFamily="34" charset="0"/>
              </a:rPr>
              <a:t>    have a large number of callers</a:t>
            </a:r>
          </a:p>
          <a:p>
            <a:r>
              <a:rPr lang="en-US" altLang="zh-CN" dirty="0">
                <a:latin typeface="Calibri" panose="020F0502020204030204" pitchFamily="34" charset="0"/>
                <a:cs typeface="Calibri" panose="020F0502020204030204" pitchFamily="34" charset="0"/>
              </a:rPr>
              <a:t>    can also be manually specified by the program analyst</a:t>
            </a:r>
          </a:p>
          <a:p>
            <a:endParaRPr lang="en-US" altLang="zh-CN" baseline="0" dirty="0"/>
          </a:p>
          <a:p>
            <a:r>
              <a:rPr lang="en-US" altLang="zh-CN" baseline="0" dirty="0"/>
              <a:t>In this work we use the following way to combine inter-function analysis and intra-function analysis: for widely used core library functions, we pre-train a fatality score to represent the severity of that function, we use that score to skip the analysis of that function</a:t>
            </a:r>
          </a:p>
          <a:p>
            <a:r>
              <a:rPr lang="en-US" altLang="zh-CN" baseline="0" dirty="0"/>
              <a:t>For user defined functions, we use inter-function analysis to </a:t>
            </a:r>
            <a:r>
              <a:rPr lang="en-US" altLang="zh-CN" baseline="0" dirty="0" err="1"/>
              <a:t>analysze</a:t>
            </a:r>
            <a:r>
              <a:rPr lang="en-US" altLang="zh-CN" baseline="0" dirty="0"/>
              <a:t> the propagation of defects in them.</a:t>
            </a:r>
          </a:p>
          <a:p>
            <a:endParaRPr lang="en-US" altLang="zh-CN" dirty="0"/>
          </a:p>
          <a:p>
            <a:r>
              <a:rPr lang="en-US" altLang="zh-CN" dirty="0"/>
              <a:t>There</a:t>
            </a:r>
            <a:r>
              <a:rPr lang="zh-CN" altLang="en-US" dirty="0"/>
              <a:t> </a:t>
            </a:r>
            <a:r>
              <a:rPr lang="en-US" altLang="zh-CN" dirty="0"/>
              <a:t>are strategies we used</a:t>
            </a:r>
            <a:r>
              <a:rPr lang="en-US" altLang="zh-CN" baseline="0" dirty="0"/>
              <a:t> to extract critical functions:</a:t>
            </a:r>
          </a:p>
          <a:p>
            <a:pPr lvl="1">
              <a:spcBef>
                <a:spcPts val="1200"/>
              </a:spcBef>
            </a:pPr>
            <a:r>
              <a:rPr lang="en-US" altLang="zh-CN" b="1" dirty="0">
                <a:latin typeface="Calibri" panose="020F0502020204030204" pitchFamily="34" charset="0"/>
                <a:cs typeface="Calibri" panose="020F0502020204030204" pitchFamily="34" charset="0"/>
              </a:rPr>
              <a:t>The first one is: naively take all functions as critical functions</a:t>
            </a:r>
          </a:p>
          <a:p>
            <a:pPr lvl="1">
              <a:spcBef>
                <a:spcPts val="1200"/>
              </a:spcBef>
            </a:pPr>
            <a:r>
              <a:rPr lang="en-US" altLang="zh-CN" dirty="0"/>
              <a:t>The second one is</a:t>
            </a:r>
            <a:r>
              <a:rPr lang="en-US" altLang="zh-CN" baseline="0" dirty="0"/>
              <a:t> to</a:t>
            </a:r>
            <a:r>
              <a:rPr lang="en-US" altLang="zh-CN" dirty="0"/>
              <a:t> extract functions with a large number of callers </a:t>
            </a:r>
          </a:p>
          <a:p>
            <a:pPr lvl="1">
              <a:spcBef>
                <a:spcPts val="1200"/>
              </a:spcBef>
            </a:pPr>
            <a:r>
              <a:rPr lang="en-US" altLang="zh-CN" dirty="0"/>
              <a:t>The last one is experts recommendation functions with their knowledge of the subject program, </a:t>
            </a:r>
            <a:r>
              <a:rPr lang="en-US" altLang="zh-CN" i="1" dirty="0"/>
              <a:t>e.g.</a:t>
            </a:r>
            <a:r>
              <a:rPr lang="en-US" altLang="zh-CN" dirty="0"/>
              <a:t>, memory operations related functions</a:t>
            </a:r>
            <a:endParaRPr lang="en-US" altLang="zh-CN"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10"/>
          </p:nvPr>
        </p:nvSpPr>
        <p:spPr/>
        <p:txBody>
          <a:bodyPr/>
          <a:lstStyle/>
          <a:p>
            <a:fld id="{5D270E17-A615-47D9-9DE3-CF24DB575E6F}" type="slidenum">
              <a:rPr lang="zh-CN" altLang="en-US" smtClean="0"/>
              <a:t>9</a:t>
            </a:fld>
            <a:endParaRPr lang="zh-CN" altLang="en-US"/>
          </a:p>
        </p:txBody>
      </p:sp>
    </p:spTree>
    <p:extLst>
      <p:ext uri="{BB962C8B-B14F-4D97-AF65-F5344CB8AC3E}">
        <p14:creationId xmlns:p14="http://schemas.microsoft.com/office/powerpoint/2010/main" val="226841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7453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224253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84283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lgn="ctr">
              <a:defRPr sz="3600">
                <a:solidFill>
                  <a:schemeClr val="tx2">
                    <a:lumMod val="75000"/>
                  </a:schemeClr>
                </a:solidFill>
                <a:latin typeface="Calibri" panose="020F0502020204030204" pitchFamily="34" charset="0"/>
                <a:cs typeface="Calibri" panose="020F0502020204030204" pitchFamily="34" charset="0"/>
              </a:defRPr>
            </a:lvl1pPr>
          </a:lstStyle>
          <a:p>
            <a:r>
              <a:rPr lang="en-US" altLang="zh-CN" dirty="0"/>
              <a:t>ss</a:t>
            </a:r>
            <a:endParaRPr lang="zh-CN" altLang="en-US" dirty="0"/>
          </a:p>
        </p:txBody>
      </p:sp>
      <p:sp>
        <p:nvSpPr>
          <p:cNvPr id="3" name="内容占位符 2"/>
          <p:cNvSpPr>
            <a:spLocks noGrp="1"/>
          </p:cNvSpPr>
          <p:nvPr>
            <p:ph idx="1" hasCustomPrompt="1"/>
          </p:nvPr>
        </p:nvSpPr>
        <p:spPr/>
        <p:txBody>
          <a:bodyPr/>
          <a:lstStyle>
            <a:lvl1pPr indent="-230400">
              <a:defRPr>
                <a:latin typeface="Calibri" panose="020F0502020204030204" pitchFamily="34" charset="0"/>
                <a:cs typeface="Calibri" panose="020F0502020204030204" pitchFamily="34" charset="0"/>
              </a:defRPr>
            </a:lvl1pPr>
            <a:lvl2pPr marL="685800" indent="-228600">
              <a:buFont typeface="Calibri" panose="020F0502020204030204" pitchFamily="34" charset="0"/>
              <a:buChar char="○"/>
              <a:defRPr lang="zh-CN" altLang="en-US" sz="2200" kern="1200" dirty="0">
                <a:solidFill>
                  <a:schemeClr val="tx1"/>
                </a:solidFill>
                <a:latin typeface="Calibri" panose="020F0502020204030204" pitchFamily="34" charset="0"/>
                <a:ea typeface="+mn-ea"/>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ltLang="zh-CN" dirty="0"/>
              <a:t>ss</a:t>
            </a:r>
            <a:endParaRPr lang="zh-CN" altLang="en-US" dirty="0"/>
          </a:p>
          <a:p>
            <a:pPr marL="685800" lvl="1" indent="-228600" algn="l" defTabSz="914400" rtl="0" eaLnBrk="1" latinLnBrk="0" hangingPunct="1">
              <a:lnSpc>
                <a:spcPct val="80000"/>
              </a:lnSpc>
              <a:spcBef>
                <a:spcPts val="500"/>
              </a:spcBef>
              <a:buFont typeface="Calibri" panose="020F0502020204030204" pitchFamily="34" charset="0"/>
              <a:buChar char="○"/>
            </a:pPr>
            <a:r>
              <a:rPr lang="en-US" altLang="zh-CN" dirty="0"/>
              <a:t>ss</a:t>
            </a:r>
            <a:endParaRPr lang="zh-CN" altLang="en-US" dirty="0"/>
          </a:p>
          <a:p>
            <a:pPr lvl="2"/>
            <a:r>
              <a:rPr lang="en-US" altLang="zh-CN" dirty="0"/>
              <a:t>ss</a:t>
            </a:r>
            <a:endParaRPr lang="zh-CN" altLang="en-US" dirty="0"/>
          </a:p>
          <a:p>
            <a:pPr lvl="3"/>
            <a:r>
              <a:rPr lang="en-US" altLang="zh-CN" dirty="0"/>
              <a:t>ss</a:t>
            </a:r>
            <a:endParaRPr lang="zh-CN" altLang="en-US" dirty="0"/>
          </a:p>
        </p:txBody>
      </p:sp>
      <p:sp>
        <p:nvSpPr>
          <p:cNvPr id="4" name="日期占位符 3"/>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2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190589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332875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171816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1705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25303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240057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E19065-4780-4714-81F3-CF177A01318B}"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94044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19065-4780-4714-81F3-CF177A01318B}" type="datetimeFigureOut">
              <a:rPr lang="zh-CN" altLang="en-US" smtClean="0"/>
              <a:t>2018/11/23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8D6BF-1F1E-43D1-94CF-D108F66565D4}" type="slidenum">
              <a:rPr lang="zh-CN" altLang="en-US" smtClean="0"/>
              <a:t>‹#›</a:t>
            </a:fld>
            <a:endParaRPr lang="zh-CN" altLang="en-US"/>
          </a:p>
        </p:txBody>
      </p:sp>
    </p:spTree>
    <p:extLst>
      <p:ext uri="{BB962C8B-B14F-4D97-AF65-F5344CB8AC3E}">
        <p14:creationId xmlns:p14="http://schemas.microsoft.com/office/powerpoint/2010/main" val="2703095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4818"/>
            <a:ext cx="9144000" cy="1968839"/>
          </a:xfrm>
        </p:spPr>
        <p:txBody>
          <a:bodyPr>
            <a:noAutofit/>
          </a:bodyPr>
          <a:lstStyle/>
          <a:p>
            <a:r>
              <a:rPr lang="en-US" altLang="zh-CN" sz="4400" dirty="0">
                <a:latin typeface="Calibri" panose="020F0502020204030204" pitchFamily="34" charset="0"/>
                <a:cs typeface="Calibri" panose="020F0502020204030204" pitchFamily="34" charset="0"/>
              </a:rPr>
              <a:t>Which Defect Should Be Fixed First?</a:t>
            </a:r>
            <a:br>
              <a:rPr lang="en-US" altLang="zh-CN" sz="4400" dirty="0">
                <a:latin typeface="Calibri" panose="020F0502020204030204" pitchFamily="34" charset="0"/>
                <a:cs typeface="Calibri" panose="020F0502020204030204" pitchFamily="34" charset="0"/>
              </a:rPr>
            </a:br>
            <a:r>
              <a:rPr lang="en-US" altLang="zh-CN" sz="4400" dirty="0">
                <a:latin typeface="Calibri" panose="020F0502020204030204" pitchFamily="34" charset="0"/>
                <a:cs typeface="Calibri" panose="020F0502020204030204" pitchFamily="34" charset="0"/>
              </a:rPr>
              <a:t>Semantic Prioritization of Static Analysis Report</a:t>
            </a:r>
            <a:endParaRPr lang="zh-CN" altLang="en-US" sz="4400" dirty="0">
              <a:latin typeface="Calibri" panose="020F0502020204030204" pitchFamily="34" charset="0"/>
              <a:cs typeface="Calibri" panose="020F0502020204030204" pitchFamily="34" charset="0"/>
            </a:endParaRPr>
          </a:p>
        </p:txBody>
      </p:sp>
      <p:sp>
        <p:nvSpPr>
          <p:cNvPr id="3" name="副标题 2"/>
          <p:cNvSpPr>
            <a:spLocks noGrp="1"/>
          </p:cNvSpPr>
          <p:nvPr>
            <p:ph type="subTitle" idx="1"/>
          </p:nvPr>
        </p:nvSpPr>
        <p:spPr>
          <a:xfrm>
            <a:off x="1524000" y="3792849"/>
            <a:ext cx="9144000" cy="1655762"/>
          </a:xfrm>
        </p:spPr>
        <p:txBody>
          <a:bodyPr/>
          <a:lstStyle/>
          <a:p>
            <a:r>
              <a:rPr lang="en-US" altLang="zh-CN" dirty="0">
                <a:latin typeface="Calibri" panose="020F0502020204030204" pitchFamily="34" charset="0"/>
                <a:cs typeface="Calibri" panose="020F0502020204030204" pitchFamily="34" charset="0"/>
              </a:rPr>
              <a:t>Han Wang, Min Zhou, Xi Cheng, </a:t>
            </a:r>
            <a:r>
              <a:rPr lang="en-US" altLang="zh-CN" dirty="0" err="1">
                <a:latin typeface="Calibri" panose="020F0502020204030204" pitchFamily="34" charset="0"/>
                <a:cs typeface="Calibri" panose="020F0502020204030204" pitchFamily="34" charset="0"/>
              </a:rPr>
              <a:t>Guang</a:t>
            </a:r>
            <a:r>
              <a:rPr lang="en-US" altLang="zh-CN" dirty="0">
                <a:latin typeface="Calibri" panose="020F0502020204030204" pitchFamily="34" charset="0"/>
                <a:cs typeface="Calibri" panose="020F0502020204030204" pitchFamily="34" charset="0"/>
              </a:rPr>
              <a:t> Chen, Ming </a:t>
            </a:r>
            <a:r>
              <a:rPr lang="en-US" altLang="zh-CN" dirty="0" err="1">
                <a:latin typeface="Calibri" panose="020F0502020204030204" pitchFamily="34" charset="0"/>
                <a:cs typeface="Calibri" panose="020F0502020204030204" pitchFamily="34" charset="0"/>
              </a:rPr>
              <a:t>Gu</a:t>
            </a:r>
            <a:endParaRPr lang="en-US" altLang="zh-CN" dirty="0">
              <a:latin typeface="Calibri" panose="020F0502020204030204" pitchFamily="34" charset="0"/>
              <a:cs typeface="Calibri" panose="020F0502020204030204" pitchFamily="34" charset="0"/>
            </a:endParaRPr>
          </a:p>
          <a:p>
            <a:r>
              <a:rPr lang="en-US" altLang="zh-CN" dirty="0">
                <a:solidFill>
                  <a:schemeClr val="dk2"/>
                </a:solidFill>
                <a:latin typeface="Calibri" panose="020F0502020204030204" pitchFamily="34" charset="0"/>
                <a:cs typeface="Calibri" panose="020F0502020204030204" pitchFamily="34" charset="0"/>
                <a:sym typeface="+mn-lt"/>
              </a:rPr>
              <a:t>Tsinghua University, Beijing, </a:t>
            </a:r>
            <a:r>
              <a:rPr lang="en-US" altLang="zh-CN" dirty="0">
                <a:solidFill>
                  <a:srgbClr val="44546A"/>
                </a:solidFill>
                <a:latin typeface="Calibri" panose="020F0502020204030204" pitchFamily="34" charset="0"/>
                <a:cs typeface="Calibri" panose="020F0502020204030204" pitchFamily="34" charset="0"/>
                <a:sym typeface="+mn-lt"/>
              </a:rPr>
              <a:t>China</a:t>
            </a:r>
          </a:p>
          <a:p>
            <a:endParaRPr lang="zh-CN" altLang="en-US" dirty="0"/>
          </a:p>
        </p:txBody>
      </p:sp>
      <p:pic>
        <p:nvPicPr>
          <p:cNvPr id="4" name="图片 3">
            <a:extLst>
              <a:ext uri="{FF2B5EF4-FFF2-40B4-BE49-F238E27FC236}">
                <a16:creationId xmlns:a16="http://schemas.microsoft.com/office/drawing/2014/main" id="{FBA55DE2-AB5B-4C62-BE39-89E810B46AB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44275" y="5592796"/>
            <a:ext cx="2703450" cy="1144051"/>
          </a:xfrm>
          <a:prstGeom prst="rect">
            <a:avLst/>
          </a:prstGeom>
        </p:spPr>
      </p:pic>
    </p:spTree>
    <p:extLst>
      <p:ext uri="{BB962C8B-B14F-4D97-AF65-F5344CB8AC3E}">
        <p14:creationId xmlns:p14="http://schemas.microsoft.com/office/powerpoint/2010/main" val="108992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Defect propagation phase</a:t>
            </a:r>
            <a:endParaRPr lang="zh-CN" altLang="en-US" dirty="0"/>
          </a:p>
        </p:txBody>
      </p:sp>
      <p:sp>
        <p:nvSpPr>
          <p:cNvPr id="3" name="内容占位符 2"/>
          <p:cNvSpPr>
            <a:spLocks noGrp="1"/>
          </p:cNvSpPr>
          <p:nvPr>
            <p:ph idx="1"/>
          </p:nvPr>
        </p:nvSpPr>
        <p:spPr>
          <a:xfrm>
            <a:off x="838199" y="1825625"/>
            <a:ext cx="10956533" cy="4351338"/>
          </a:xfrm>
        </p:spPr>
        <p:txBody>
          <a:bodyPr/>
          <a:lstStyle/>
          <a:p>
            <a:r>
              <a:rPr lang="en-US" altLang="zh-CN" dirty="0"/>
              <a:t>We assign a initial </a:t>
            </a:r>
            <a:r>
              <a:rPr lang="en-US" altLang="zh-CN" b="1" dirty="0"/>
              <a:t>fatality score </a:t>
            </a:r>
            <a:r>
              <a:rPr lang="en-US" altLang="zh-CN" dirty="0"/>
              <a:t>for variables affected by defect directly.</a:t>
            </a:r>
          </a:p>
          <a:p>
            <a:r>
              <a:rPr lang="en-US" altLang="zh-CN" dirty="0"/>
              <a:t>Defect propagation via the propagation of the </a:t>
            </a:r>
            <a:r>
              <a:rPr lang="en-US" altLang="zh-CN" b="1" dirty="0"/>
              <a:t>fatality score</a:t>
            </a:r>
            <a:r>
              <a:rPr lang="en-US" altLang="zh-CN" dirty="0"/>
              <a:t>.</a:t>
            </a:r>
          </a:p>
          <a:p>
            <a:endParaRPr lang="zh-CN" altLang="en-US" dirty="0"/>
          </a:p>
        </p:txBody>
      </p:sp>
      <p:pic>
        <p:nvPicPr>
          <p:cNvPr id="4" name="图片 3"/>
          <p:cNvPicPr>
            <a:picLocks noChangeAspect="1"/>
          </p:cNvPicPr>
          <p:nvPr/>
        </p:nvPicPr>
        <p:blipFill>
          <a:blip r:embed="rId3"/>
          <a:stretch>
            <a:fillRect/>
          </a:stretch>
        </p:blipFill>
        <p:spPr>
          <a:xfrm>
            <a:off x="2679562" y="3370797"/>
            <a:ext cx="6852971" cy="2323845"/>
          </a:xfrm>
          <a:prstGeom prst="rect">
            <a:avLst/>
          </a:prstGeom>
        </p:spPr>
      </p:pic>
    </p:spTree>
    <p:extLst>
      <p:ext uri="{BB962C8B-B14F-4D97-AF65-F5344CB8AC3E}">
        <p14:creationId xmlns:p14="http://schemas.microsoft.com/office/powerpoint/2010/main" val="95847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Defect propagation phase</a:t>
            </a:r>
            <a:endParaRPr lang="zh-CN" altLang="en-US" dirty="0"/>
          </a:p>
        </p:txBody>
      </p:sp>
      <p:sp>
        <p:nvSpPr>
          <p:cNvPr id="4" name="矩形 3"/>
          <p:cNvSpPr/>
          <p:nvPr/>
        </p:nvSpPr>
        <p:spPr>
          <a:xfrm>
            <a:off x="4421104" y="2734569"/>
            <a:ext cx="3716054" cy="1754326"/>
          </a:xfrm>
          <a:prstGeom prst="rect">
            <a:avLst/>
          </a:prstGeom>
        </p:spPr>
        <p:txBody>
          <a:bodyPr wrap="square">
            <a:spAutoFit/>
          </a:bodyPr>
          <a:lstStyle/>
          <a:p>
            <a:pPr lvl="0" eaLnBrk="0" fontAlgn="base" hangingPunct="0">
              <a:spcBef>
                <a:spcPct val="0"/>
              </a:spcBef>
              <a:spcAft>
                <a:spcPct val="0"/>
              </a:spcAft>
            </a:pPr>
            <a:r>
              <a:rPr lang="en-US" altLang="zh-CN" b="1" dirty="0">
                <a:solidFill>
                  <a:srgbClr val="800000"/>
                </a:solidFill>
                <a:latin typeface="Consolas" panose="020B0609020204030204" pitchFamily="49" charset="0"/>
                <a:cs typeface="Courier New" panose="02070309020205020404" pitchFamily="49" charset="0"/>
              </a:rPr>
              <a:t>if</a:t>
            </a:r>
            <a:r>
              <a:rPr lang="en-US" altLang="zh-CN" dirty="0">
                <a:latin typeface="Consolas" panose="020B0609020204030204" pitchFamily="49" charset="0"/>
                <a:cs typeface="Courier New" panose="02070309020205020404" pitchFamily="49" charset="0"/>
              </a:rPr>
              <a:t> ( condition statement ) {</a:t>
            </a: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	//code block 1</a:t>
            </a: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 </a:t>
            </a:r>
            <a:r>
              <a:rPr lang="en-US" altLang="zh-CN" b="1" dirty="0">
                <a:solidFill>
                  <a:srgbClr val="800000"/>
                </a:solidFill>
                <a:latin typeface="Consolas" panose="020B0609020204030204" pitchFamily="49" charset="0"/>
                <a:cs typeface="Courier New" panose="02070309020205020404" pitchFamily="49" charset="0"/>
              </a:rPr>
              <a:t>else</a:t>
            </a:r>
            <a:r>
              <a:rPr lang="en-US" altLang="zh-CN" dirty="0">
                <a:latin typeface="Consolas" panose="020B0609020204030204" pitchFamily="49" charset="0"/>
                <a:cs typeface="Courier New" panose="02070309020205020404" pitchFamily="49" charset="0"/>
              </a:rPr>
              <a:t> {</a:t>
            </a: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	//code block 2</a:t>
            </a: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a:t>
            </a: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//code block 3</a:t>
            </a:r>
          </a:p>
        </p:txBody>
      </p:sp>
      <p:sp>
        <p:nvSpPr>
          <p:cNvPr id="6" name="椭圆 5"/>
          <p:cNvSpPr/>
          <p:nvPr/>
        </p:nvSpPr>
        <p:spPr>
          <a:xfrm>
            <a:off x="8448293" y="2180997"/>
            <a:ext cx="1197611" cy="1197611"/>
          </a:xfrm>
          <a:prstGeom prst="ellipse">
            <a:avLst/>
          </a:prstGeom>
          <a:solidFill>
            <a:schemeClr val="accent1">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10244711" y="2180996"/>
            <a:ext cx="1197611" cy="1197611"/>
          </a:xfrm>
          <a:prstGeom prst="ellipse">
            <a:avLst/>
          </a:prstGeom>
          <a:solidFill>
            <a:schemeClr val="accent1">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432986" y="2476400"/>
            <a:ext cx="821059" cy="338554"/>
          </a:xfrm>
          <a:prstGeom prst="rect">
            <a:avLst/>
          </a:prstGeom>
        </p:spPr>
        <p:txBody>
          <a:bodyPr wrap="none">
            <a:spAutoFit/>
          </a:bodyPr>
          <a:lstStyle/>
          <a:p>
            <a:pPr algn="just"/>
            <a:r>
              <a:rPr lang="en-US" altLang="zh-CN" sz="1600" dirty="0">
                <a:latin typeface="Calibri" panose="020F0502020204030204" pitchFamily="34" charset="0"/>
                <a:cs typeface="Calibri" panose="020F0502020204030204" pitchFamily="34" charset="0"/>
              </a:rPr>
              <a:t> (b,</a:t>
            </a:r>
            <a:r>
              <a:rPr lang="zh-CN" alt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1.0)</a:t>
            </a:r>
          </a:p>
        </p:txBody>
      </p:sp>
      <p:sp>
        <p:nvSpPr>
          <p:cNvPr id="13" name="椭圆 12"/>
          <p:cNvSpPr/>
          <p:nvPr/>
        </p:nvSpPr>
        <p:spPr>
          <a:xfrm>
            <a:off x="9348800" y="4167571"/>
            <a:ext cx="1197611" cy="1197611"/>
          </a:xfrm>
          <a:prstGeom prst="ellipse">
            <a:avLst/>
          </a:prstGeom>
          <a:solidFill>
            <a:schemeClr val="accent1">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542698" y="4350877"/>
            <a:ext cx="785793" cy="830997"/>
          </a:xfrm>
          <a:prstGeom prst="rect">
            <a:avLst/>
          </a:prstGeom>
        </p:spPr>
        <p:txBody>
          <a:bodyPr wrap="none">
            <a:spAutoFit/>
          </a:bodyPr>
          <a:lstStyle/>
          <a:p>
            <a:r>
              <a:rPr lang="en-US" altLang="zh-CN" sz="1600" b="1" dirty="0">
                <a:solidFill>
                  <a:srgbClr val="FF0000"/>
                </a:solidFill>
                <a:latin typeface="Calibri" panose="020F0502020204030204" pitchFamily="34" charset="0"/>
                <a:cs typeface="Calibri" panose="020F0502020204030204" pitchFamily="34" charset="0"/>
              </a:rPr>
              <a:t>(a, 1.0)</a:t>
            </a:r>
          </a:p>
          <a:p>
            <a:r>
              <a:rPr lang="en-US" altLang="zh-CN" sz="1600" b="1" dirty="0">
                <a:solidFill>
                  <a:srgbClr val="FF0000"/>
                </a:solidFill>
                <a:latin typeface="Calibri" panose="020F0502020204030204" pitchFamily="34" charset="0"/>
                <a:cs typeface="Calibri" panose="020F0502020204030204" pitchFamily="34" charset="0"/>
              </a:rPr>
              <a:t>(b, 1.0)</a:t>
            </a:r>
          </a:p>
          <a:p>
            <a:r>
              <a:rPr lang="en-US" altLang="zh-CN" sz="1600" b="1" dirty="0">
                <a:solidFill>
                  <a:srgbClr val="FF0000"/>
                </a:solidFill>
                <a:latin typeface="Calibri" panose="020F0502020204030204" pitchFamily="34" charset="0"/>
                <a:cs typeface="Calibri" panose="020F0502020204030204" pitchFamily="34" charset="0"/>
              </a:rPr>
              <a:t>(c, 0.5)</a:t>
            </a:r>
          </a:p>
        </p:txBody>
      </p:sp>
      <p:cxnSp>
        <p:nvCxnSpPr>
          <p:cNvPr id="28" name="曲线连接符 27"/>
          <p:cNvCxnSpPr>
            <a:cxnSpLocks/>
            <a:stCxn id="6" idx="4"/>
            <a:endCxn id="13" idx="0"/>
          </p:cNvCxnSpPr>
          <p:nvPr/>
        </p:nvCxnSpPr>
        <p:spPr>
          <a:xfrm rot="16200000" flipH="1">
            <a:off x="9102871" y="3322835"/>
            <a:ext cx="788963" cy="900507"/>
          </a:xfrm>
          <a:prstGeom prst="curvedConnector3">
            <a:avLst>
              <a:gd name="adj1" fmla="val 50000"/>
            </a:avLst>
          </a:prstGeom>
          <a:ln w="28575">
            <a:solidFill>
              <a:schemeClr val="accent1"/>
            </a:solidFill>
            <a:tailEnd type="triangle"/>
          </a:ln>
        </p:spPr>
        <p:style>
          <a:lnRef idx="3">
            <a:schemeClr val="dk1"/>
          </a:lnRef>
          <a:fillRef idx="0">
            <a:schemeClr val="dk1"/>
          </a:fillRef>
          <a:effectRef idx="2">
            <a:schemeClr val="dk1"/>
          </a:effectRef>
          <a:fontRef idx="minor">
            <a:schemeClr val="tx1"/>
          </a:fontRef>
        </p:style>
      </p:cxnSp>
      <p:cxnSp>
        <p:nvCxnSpPr>
          <p:cNvPr id="31" name="曲线连接符 30"/>
          <p:cNvCxnSpPr>
            <a:stCxn id="7" idx="4"/>
            <a:endCxn id="13" idx="0"/>
          </p:cNvCxnSpPr>
          <p:nvPr/>
        </p:nvCxnSpPr>
        <p:spPr>
          <a:xfrm rot="5400000">
            <a:off x="10001080" y="3325134"/>
            <a:ext cx="788964" cy="895911"/>
          </a:xfrm>
          <a:prstGeom prst="curvedConnector3">
            <a:avLst>
              <a:gd name="adj1" fmla="val 50000"/>
            </a:avLst>
          </a:prstGeom>
          <a:ln w="28575">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81958695-95C1-437C-8880-4F45794E9EED}"/>
              </a:ext>
            </a:extLst>
          </p:cNvPr>
          <p:cNvSpPr/>
          <p:nvPr/>
        </p:nvSpPr>
        <p:spPr>
          <a:xfrm>
            <a:off x="8639128" y="2476400"/>
            <a:ext cx="857927" cy="338554"/>
          </a:xfrm>
          <a:prstGeom prst="rect">
            <a:avLst/>
          </a:prstGeom>
        </p:spPr>
        <p:txBody>
          <a:bodyPr wrap="none">
            <a:spAutoFit/>
          </a:bodyPr>
          <a:lstStyle/>
          <a:p>
            <a:r>
              <a:rPr lang="en-US" altLang="zh-CN" sz="1600" dirty="0">
                <a:latin typeface="Calibri" panose="020F0502020204030204" pitchFamily="34" charset="0"/>
                <a:cs typeface="Calibri" panose="020F0502020204030204" pitchFamily="34" charset="0"/>
              </a:rPr>
              <a:t> (a, 1.0) </a:t>
            </a:r>
          </a:p>
        </p:txBody>
      </p:sp>
      <p:sp>
        <p:nvSpPr>
          <p:cNvPr id="10" name="矩形 9">
            <a:extLst>
              <a:ext uri="{FF2B5EF4-FFF2-40B4-BE49-F238E27FC236}">
                <a16:creationId xmlns:a16="http://schemas.microsoft.com/office/drawing/2014/main" id="{805648DA-2974-4017-B1ED-73B0A43C96E5}"/>
              </a:ext>
            </a:extLst>
          </p:cNvPr>
          <p:cNvSpPr/>
          <p:nvPr/>
        </p:nvSpPr>
        <p:spPr>
          <a:xfrm>
            <a:off x="8636568" y="2734569"/>
            <a:ext cx="821059" cy="338554"/>
          </a:xfrm>
          <a:prstGeom prst="rect">
            <a:avLst/>
          </a:prstGeom>
        </p:spPr>
        <p:txBody>
          <a:bodyPr wrap="none">
            <a:spAutoFit/>
          </a:bodyPr>
          <a:lstStyle/>
          <a:p>
            <a:r>
              <a:rPr lang="en-US" altLang="zh-CN" sz="1600" dirty="0">
                <a:latin typeface="Calibri" panose="020F0502020204030204" pitchFamily="34" charset="0"/>
                <a:cs typeface="Calibri" panose="020F0502020204030204" pitchFamily="34" charset="0"/>
              </a:rPr>
              <a:t> (b, 0.5)</a:t>
            </a:r>
            <a:endParaRPr lang="zh-CN" altLang="en-US" sz="1600"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2AC0B89D-6F26-486F-B8A1-B56E69B95158}"/>
              </a:ext>
            </a:extLst>
          </p:cNvPr>
          <p:cNvSpPr/>
          <p:nvPr/>
        </p:nvSpPr>
        <p:spPr>
          <a:xfrm>
            <a:off x="10483283" y="2734569"/>
            <a:ext cx="753732" cy="338554"/>
          </a:xfrm>
          <a:prstGeom prst="rect">
            <a:avLst/>
          </a:prstGeom>
        </p:spPr>
        <p:txBody>
          <a:bodyPr wrap="none">
            <a:spAutoFit/>
          </a:bodyPr>
          <a:lstStyle/>
          <a:p>
            <a:r>
              <a:rPr lang="en-US" altLang="zh-CN" sz="1600" dirty="0">
                <a:latin typeface="Calibri" panose="020F0502020204030204" pitchFamily="34" charset="0"/>
                <a:cs typeface="Calibri" panose="020F0502020204030204" pitchFamily="34" charset="0"/>
              </a:rPr>
              <a:t>(c, 0.5)</a:t>
            </a:r>
            <a:endParaRPr lang="zh-CN" altLang="en-US" sz="1600" dirty="0"/>
          </a:p>
        </p:txBody>
      </p:sp>
      <p:sp>
        <p:nvSpPr>
          <p:cNvPr id="23" name="圆角矩形标注 6">
            <a:extLst>
              <a:ext uri="{FF2B5EF4-FFF2-40B4-BE49-F238E27FC236}">
                <a16:creationId xmlns:a16="http://schemas.microsoft.com/office/drawing/2014/main" id="{930FA0AC-0793-4042-B79A-94593F04CBA1}"/>
              </a:ext>
            </a:extLst>
          </p:cNvPr>
          <p:cNvSpPr/>
          <p:nvPr/>
        </p:nvSpPr>
        <p:spPr>
          <a:xfrm>
            <a:off x="450580" y="1667900"/>
            <a:ext cx="3473521" cy="586652"/>
          </a:xfrm>
          <a:prstGeom prst="wedgeRoundRectCallout">
            <a:avLst>
              <a:gd name="adj1" fmla="val 64893"/>
              <a:gd name="adj2" fmla="val 128238"/>
              <a:gd name="adj3" fmla="val 16667"/>
            </a:avLst>
          </a:prstGeom>
          <a:solidFill>
            <a:srgbClr val="DCF4F2"/>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a:latin typeface="Calibri" panose="020F0502020204030204" pitchFamily="34" charset="0"/>
                <a:cs typeface="Calibri" panose="020F0502020204030204" pitchFamily="34" charset="0"/>
              </a:rPr>
              <a:t>When condition is propagated from a defect</a:t>
            </a:r>
          </a:p>
        </p:txBody>
      </p:sp>
      <p:sp>
        <p:nvSpPr>
          <p:cNvPr id="29" name="圆角矩形标注 6">
            <a:extLst>
              <a:ext uri="{FF2B5EF4-FFF2-40B4-BE49-F238E27FC236}">
                <a16:creationId xmlns:a16="http://schemas.microsoft.com/office/drawing/2014/main" id="{5BFFD29F-B7B7-460D-943D-46816B95EC97}"/>
              </a:ext>
            </a:extLst>
          </p:cNvPr>
          <p:cNvSpPr/>
          <p:nvPr/>
        </p:nvSpPr>
        <p:spPr>
          <a:xfrm>
            <a:off x="450580" y="2866580"/>
            <a:ext cx="3473521" cy="586652"/>
          </a:xfrm>
          <a:prstGeom prst="wedgeRoundRectCallout">
            <a:avLst>
              <a:gd name="adj1" fmla="val 65189"/>
              <a:gd name="adj2" fmla="val -1360"/>
              <a:gd name="adj3" fmla="val 16667"/>
            </a:avLst>
          </a:prstGeom>
          <a:solidFill>
            <a:srgbClr val="DCF4F2"/>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a:latin typeface="Calibri" panose="020F0502020204030204" pitchFamily="34" charset="0"/>
                <a:cs typeface="Calibri" panose="020F0502020204030204" pitchFamily="34" charset="0"/>
              </a:rPr>
              <a:t>Code block 1 is affected</a:t>
            </a:r>
          </a:p>
        </p:txBody>
      </p:sp>
      <p:sp>
        <p:nvSpPr>
          <p:cNvPr id="30" name="圆角矩形标注 6">
            <a:extLst>
              <a:ext uri="{FF2B5EF4-FFF2-40B4-BE49-F238E27FC236}">
                <a16:creationId xmlns:a16="http://schemas.microsoft.com/office/drawing/2014/main" id="{B8C0EF02-7051-4FF8-A3C0-B55D27D9CAB4}"/>
              </a:ext>
            </a:extLst>
          </p:cNvPr>
          <p:cNvSpPr/>
          <p:nvPr/>
        </p:nvSpPr>
        <p:spPr>
          <a:xfrm>
            <a:off x="450580" y="3618268"/>
            <a:ext cx="3473521" cy="586652"/>
          </a:xfrm>
          <a:prstGeom prst="wedgeRoundRectCallout">
            <a:avLst>
              <a:gd name="adj1" fmla="val 64894"/>
              <a:gd name="adj2" fmla="val -11868"/>
              <a:gd name="adj3" fmla="val 16667"/>
            </a:avLst>
          </a:prstGeom>
          <a:solidFill>
            <a:srgbClr val="DCF4F2"/>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a:latin typeface="Calibri" panose="020F0502020204030204" pitchFamily="34" charset="0"/>
                <a:cs typeface="Calibri" panose="020F0502020204030204" pitchFamily="34" charset="0"/>
              </a:rPr>
              <a:t>Code block 2 is also affected</a:t>
            </a:r>
          </a:p>
        </p:txBody>
      </p:sp>
      <p:sp>
        <p:nvSpPr>
          <p:cNvPr id="32" name="圆角矩形标注 6">
            <a:extLst>
              <a:ext uri="{FF2B5EF4-FFF2-40B4-BE49-F238E27FC236}">
                <a16:creationId xmlns:a16="http://schemas.microsoft.com/office/drawing/2014/main" id="{7AFEE959-C5C9-4A1D-9D1E-3E577941D702}"/>
              </a:ext>
            </a:extLst>
          </p:cNvPr>
          <p:cNvSpPr/>
          <p:nvPr/>
        </p:nvSpPr>
        <p:spPr>
          <a:xfrm>
            <a:off x="450579" y="4888548"/>
            <a:ext cx="3473521" cy="1008818"/>
          </a:xfrm>
          <a:prstGeom prst="wedgeRoundRectCallout">
            <a:avLst>
              <a:gd name="adj1" fmla="val 63711"/>
              <a:gd name="adj2" fmla="val -92343"/>
              <a:gd name="adj3" fmla="val 16667"/>
            </a:avLst>
          </a:prstGeom>
          <a:solidFill>
            <a:srgbClr val="DCF4F2"/>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a:latin typeface="Calibri" panose="020F0502020204030204" pitchFamily="34" charset="0"/>
                <a:cs typeface="Calibri" panose="020F0502020204030204" pitchFamily="34" charset="0"/>
              </a:rPr>
              <a:t>Propagation ends at code block 3 and variable-fatality score starts to be merged</a:t>
            </a:r>
          </a:p>
        </p:txBody>
      </p:sp>
    </p:spTree>
    <p:extLst>
      <p:ext uri="{BB962C8B-B14F-4D97-AF65-F5344CB8AC3E}">
        <p14:creationId xmlns:p14="http://schemas.microsoft.com/office/powerpoint/2010/main" val="231730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500" fill="hold"/>
                                        <p:tgtEl>
                                          <p:spTgt spid="19">
                                            <p:txEl>
                                              <p:pRg st="0" end="0"/>
                                            </p:txEl>
                                          </p:spTgt>
                                        </p:tgtEl>
                                        <p:attrNameLst>
                                          <p:attrName>style.color</p:attrName>
                                        </p:attrNameLst>
                                      </p:cBhvr>
                                      <p:to>
                                        <a:srgbClr val="FF0000"/>
                                      </p:to>
                                    </p:animClr>
                                  </p:childTnLst>
                                </p:cTn>
                              </p:par>
                              <p:par>
                                <p:cTn id="59" presetID="3" presetClass="emph" presetSubtype="2" fill="hold" grpId="1" nodeType="withEffect">
                                  <p:stCondLst>
                                    <p:cond delay="0"/>
                                  </p:stCondLst>
                                  <p:childTnLst>
                                    <p:animClr clrSpc="rgb" dir="cw">
                                      <p:cBhvr override="childStyle">
                                        <p:cTn id="60" dur="500" fill="hold"/>
                                        <p:tgtEl>
                                          <p:spTgt spid="26"/>
                                        </p:tgtEl>
                                        <p:attrNameLst>
                                          <p:attrName>style.color</p:attrName>
                                        </p:attrNameLst>
                                      </p:cBhvr>
                                      <p:to>
                                        <a:srgbClr val="FF0000"/>
                                      </p:to>
                                    </p:animClr>
                                  </p:childTnLst>
                                </p:cTn>
                              </p:par>
                              <p:par>
                                <p:cTn id="61" presetID="3" presetClass="emph" presetSubtype="2" fill="hold" grpId="1" nodeType="withEffect">
                                  <p:stCondLst>
                                    <p:cond delay="0"/>
                                  </p:stCondLst>
                                  <p:childTnLst>
                                    <p:animClr clrSpc="rgb" dir="cw">
                                      <p:cBhvr override="childStyle">
                                        <p:cTn id="62" dur="500" fill="hold"/>
                                        <p:tgtEl>
                                          <p:spTgt spid="11"/>
                                        </p:tgtEl>
                                        <p:attrNameLst>
                                          <p:attrName>style.color</p:attrName>
                                        </p:attrNameLst>
                                      </p:cBhvr>
                                      <p:to>
                                        <a:srgbClr val="FF0000"/>
                                      </p:to>
                                    </p:animClr>
                                  </p:childTnLst>
                                </p:cTn>
                              </p:par>
                              <p:par>
                                <p:cTn id="63" presetID="1" presetClass="entr" presetSubtype="0" fill="hold" grpId="0" nodeType="withEffect">
                                  <p:stCondLst>
                                    <p:cond delay="75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grpId="0" nodeType="withEffect">
                                  <p:stCondLst>
                                    <p:cond delay="75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6" grpId="0"/>
      <p:bldP spid="26" grpId="1"/>
      <p:bldP spid="13" grpId="0" animBg="1"/>
      <p:bldP spid="27" grpId="0"/>
      <p:bldP spid="19" grpId="1" build="allAtOnce"/>
      <p:bldP spid="19" grpId="2" build="allAtOnce"/>
      <p:bldP spid="10" grpId="0"/>
      <p:bldP spid="11" grpId="0"/>
      <p:bldP spid="11" grpId="1"/>
      <p:bldP spid="23" grpId="1" animBg="1"/>
      <p:bldP spid="29" grpId="0" animBg="1"/>
      <p:bldP spid="30"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2"/>
          <p:cNvSpPr>
            <a:spLocks noGrp="1"/>
          </p:cNvSpPr>
          <p:nvPr>
            <p:ph idx="1"/>
          </p:nvPr>
        </p:nvSpPr>
        <p:spPr/>
        <p:txBody>
          <a:bodyPr>
            <a:normAutofit/>
          </a:bodyPr>
          <a:lstStyle/>
          <a:p>
            <a:r>
              <a:rPr lang="en-US" altLang="zh-CN" dirty="0"/>
              <a:t>Find defects</a:t>
            </a:r>
          </a:p>
          <a:p>
            <a:pPr lvl="1"/>
            <a:r>
              <a:rPr lang="en-US" altLang="zh-CN" dirty="0"/>
              <a:t>Scan-build: the static analyzer for Clang</a:t>
            </a:r>
          </a:p>
          <a:p>
            <a:pPr lvl="1"/>
            <a:endParaRPr lang="en-US" altLang="zh-CN" dirty="0"/>
          </a:p>
          <a:p>
            <a:r>
              <a:rPr lang="en-US" altLang="zh-CN" dirty="0"/>
              <a:t>Label defects</a:t>
            </a:r>
          </a:p>
          <a:p>
            <a:pPr lvl="1"/>
            <a:r>
              <a:rPr lang="en-US" altLang="zh-CN" dirty="0"/>
              <a:t>extract consecutive past release versions of a project.</a:t>
            </a:r>
          </a:p>
          <a:p>
            <a:pPr lvl="1"/>
            <a:r>
              <a:rPr lang="en-US" altLang="zh-CN" dirty="0"/>
              <a:t>run static analysis on those release versions of the project.</a:t>
            </a:r>
          </a:p>
          <a:p>
            <a:pPr lvl="1"/>
            <a:r>
              <a:rPr lang="en-US" altLang="zh-CN" dirty="0"/>
              <a:t>compare the bug report of those release versions of the project</a:t>
            </a:r>
          </a:p>
          <a:p>
            <a:pPr lvl="1"/>
            <a:r>
              <a:rPr lang="en-US" altLang="zh-CN" b="1" dirty="0"/>
              <a:t>label all defects which disappear in latest release version’s report as fixed defect. Other defects are labeled as unﬁxed defects.</a:t>
            </a:r>
            <a:endParaRPr lang="zh-CN" altLang="en-US" b="1" dirty="0"/>
          </a:p>
        </p:txBody>
      </p:sp>
    </p:spTree>
    <p:extLst>
      <p:ext uri="{BB962C8B-B14F-4D97-AF65-F5344CB8AC3E}">
        <p14:creationId xmlns:p14="http://schemas.microsoft.com/office/powerpoint/2010/main" val="317005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graphicFrame>
        <p:nvGraphicFramePr>
          <p:cNvPr id="4" name="表格 3">
            <a:extLst>
              <a:ext uri="{FF2B5EF4-FFF2-40B4-BE49-F238E27FC236}">
                <a16:creationId xmlns:a16="http://schemas.microsoft.com/office/drawing/2014/main" id="{86A8D03F-D7EA-46DD-B70F-24B8F804606F}"/>
              </a:ext>
            </a:extLst>
          </p:cNvPr>
          <p:cNvGraphicFramePr>
            <a:graphicFrameLocks noGrp="1"/>
          </p:cNvGraphicFramePr>
          <p:nvPr>
            <p:extLst>
              <p:ext uri="{D42A27DB-BD31-4B8C-83A1-F6EECF244321}">
                <p14:modId xmlns:p14="http://schemas.microsoft.com/office/powerpoint/2010/main" val="3698571427"/>
              </p:ext>
            </p:extLst>
          </p:nvPr>
        </p:nvGraphicFramePr>
        <p:xfrm>
          <a:off x="6183326" y="1990015"/>
          <a:ext cx="5147352" cy="4210210"/>
        </p:xfrm>
        <a:graphic>
          <a:graphicData uri="http://schemas.openxmlformats.org/drawingml/2006/table">
            <a:tbl>
              <a:tblPr/>
              <a:tblGrid>
                <a:gridCol w="1125641">
                  <a:extLst>
                    <a:ext uri="{9D8B030D-6E8A-4147-A177-3AD203B41FA5}">
                      <a16:colId xmlns:a16="http://schemas.microsoft.com/office/drawing/2014/main" val="2813041537"/>
                    </a:ext>
                  </a:extLst>
                </a:gridCol>
                <a:gridCol w="932571">
                  <a:extLst>
                    <a:ext uri="{9D8B030D-6E8A-4147-A177-3AD203B41FA5}">
                      <a16:colId xmlns:a16="http://schemas.microsoft.com/office/drawing/2014/main" val="248819389"/>
                    </a:ext>
                  </a:extLst>
                </a:gridCol>
                <a:gridCol w="1544570">
                  <a:extLst>
                    <a:ext uri="{9D8B030D-6E8A-4147-A177-3AD203B41FA5}">
                      <a16:colId xmlns:a16="http://schemas.microsoft.com/office/drawing/2014/main" val="1670069375"/>
                    </a:ext>
                  </a:extLst>
                </a:gridCol>
                <a:gridCol w="1544570">
                  <a:extLst>
                    <a:ext uri="{9D8B030D-6E8A-4147-A177-3AD203B41FA5}">
                      <a16:colId xmlns:a16="http://schemas.microsoft.com/office/drawing/2014/main" val="1542171747"/>
                    </a:ext>
                  </a:extLst>
                </a:gridCol>
              </a:tblGrid>
              <a:tr h="514450">
                <a:tc>
                  <a:txBody>
                    <a:bodyPr/>
                    <a:lstStyle/>
                    <a:p>
                      <a:pPr algn="ctr" rtl="0" fontAlgn="ctr"/>
                      <a:r>
                        <a:rPr lang="en-US" sz="1600" b="1" i="0" u="none" strike="noStrike" dirty="0">
                          <a:solidFill>
                            <a:srgbClr val="000000"/>
                          </a:solidFill>
                          <a:effectLst/>
                          <a:latin typeface="Times New Roman" panose="02020603050405020304" pitchFamily="18" charset="0"/>
                          <a:ea typeface="等线" panose="02010600030101010101" pitchFamily="2" charset="-122"/>
                        </a:rPr>
                        <a:t>Project</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ctr"/>
                      <a:r>
                        <a:rPr lang="en-US" sz="1600" b="1" i="0" u="none" strike="noStrike" dirty="0">
                          <a:solidFill>
                            <a:srgbClr val="000000"/>
                          </a:solidFill>
                          <a:effectLst/>
                          <a:latin typeface="Times New Roman" panose="02020603050405020304" pitchFamily="18" charset="0"/>
                          <a:ea typeface="等线" panose="02010600030101010101" pitchFamily="2" charset="-122"/>
                        </a:rPr>
                        <a:t>Release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ctr"/>
                      <a:r>
                        <a:rPr lang="en-US" sz="1600" b="1" i="0" u="none" strike="noStrike" dirty="0">
                          <a:solidFill>
                            <a:srgbClr val="000000"/>
                          </a:solidFill>
                          <a:effectLst/>
                          <a:latin typeface="Times New Roman" panose="02020603050405020304" pitchFamily="18" charset="0"/>
                          <a:ea typeface="等线" panose="02010600030101010101" pitchFamily="2" charset="-122"/>
                        </a:rPr>
                        <a:t>#Defects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ctr"/>
                      <a:r>
                        <a:rPr lang="en-US" sz="1600" b="1" i="0" u="none" strike="noStrike" dirty="0">
                          <a:solidFill>
                            <a:srgbClr val="000000"/>
                          </a:solidFill>
                          <a:effectLst/>
                          <a:latin typeface="Times New Roman" panose="02020603050405020304" pitchFamily="18" charset="0"/>
                          <a:ea typeface="等线" panose="02010600030101010101" pitchFamily="2" charset="-122"/>
                        </a:rPr>
                        <a:t>#Fixed Defects</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91662086"/>
                  </a:ext>
                </a:extLst>
              </a:tr>
              <a:tr h="246384">
                <a:tc rowSpan="5">
                  <a:txBody>
                    <a:bodyPr/>
                    <a:lstStyle/>
                    <a:p>
                      <a:pPr algn="ctr" rtl="0" fontAlgn="ctr"/>
                      <a:r>
                        <a:rPr lang="en-US" sz="1400" b="0" i="0" u="none" strike="noStrike" dirty="0" err="1">
                          <a:solidFill>
                            <a:srgbClr val="000000"/>
                          </a:solidFill>
                          <a:effectLst/>
                          <a:latin typeface="Times New Roman" panose="02020603050405020304" pitchFamily="18" charset="0"/>
                          <a:ea typeface="等线" panose="02010600030101010101" pitchFamily="2" charset="-122"/>
                        </a:rPr>
                        <a:t>Nuklear</a:t>
                      </a:r>
                      <a:endParaRPr lang="en-US"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zh-CN" altLang="en-US" sz="1400" b="1" i="0" u="none" strike="noStrike">
                          <a:solidFill>
                            <a:srgbClr val="4472C4"/>
                          </a:solidFill>
                          <a:effectLst/>
                          <a:latin typeface="Times New Roman" panose="02020603050405020304" pitchFamily="18" charset="0"/>
                          <a:ea typeface="等线"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dirty="0">
                          <a:solidFill>
                            <a:srgbClr val="4472C4"/>
                          </a:solidFill>
                          <a:effectLst/>
                          <a:latin typeface="Times New Roman" panose="02020603050405020304" pitchFamily="18" charset="0"/>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dirty="0">
                          <a:solidFill>
                            <a:srgbClr val="4472C4"/>
                          </a:solidFill>
                          <a:effectLst/>
                          <a:latin typeface="Times New Roman" panose="02020603050405020304" pitchFamily="18" charset="0"/>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974647188"/>
                  </a:ext>
                </a:extLst>
              </a:tr>
              <a:tr h="246384">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Times New Roman" panose="02020603050405020304" pitchFamily="18" charset="0"/>
                          <a:ea typeface="等线"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1505805410"/>
                  </a:ext>
                </a:extLst>
              </a:tr>
              <a:tr h="246384">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Times New Roman" panose="02020603050405020304" pitchFamily="18" charset="0"/>
                          <a:ea typeface="等线"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496059241"/>
                  </a:ext>
                </a:extLst>
              </a:tr>
              <a:tr h="246384">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Times New Roman" panose="02020603050405020304" pitchFamily="18" charset="0"/>
                          <a:ea typeface="等线"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3881789180"/>
                  </a:ext>
                </a:extLst>
              </a:tr>
              <a:tr h="246384">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Times New Roman" panose="02020603050405020304" pitchFamily="18" charset="0"/>
                          <a:ea typeface="等线"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51370474"/>
                  </a:ext>
                </a:extLst>
              </a:tr>
              <a:tr h="246384">
                <a:tc rowSpan="3">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pitchFamily="2" charset="-122"/>
                        </a:rPr>
                        <a:t>MASSCAN</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dirty="0">
                          <a:solidFill>
                            <a:srgbClr val="4472C4"/>
                          </a:solidFill>
                          <a:effectLst/>
                          <a:latin typeface="Times New Roman" panose="02020603050405020304" pitchFamily="18" charset="0"/>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1717099040"/>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3562950753"/>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90293900"/>
                  </a:ext>
                </a:extLst>
              </a:tr>
              <a:tr h="246384">
                <a:tc rowSpan="3">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pitchFamily="2" charset="-122"/>
                        </a:rPr>
                        <a:t>GoAccess</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dirty="0">
                          <a:solidFill>
                            <a:srgbClr val="4472C4"/>
                          </a:solidFill>
                          <a:effectLst/>
                          <a:latin typeface="Times New Roman" panose="02020603050405020304" pitchFamily="18" charset="0"/>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3632956321"/>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1816942541"/>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59125950"/>
                  </a:ext>
                </a:extLst>
              </a:tr>
              <a:tr h="246384">
                <a:tc rowSpan="4">
                  <a:txBody>
                    <a:bodyPr/>
                    <a:lstStyle/>
                    <a:p>
                      <a:pPr algn="ctr" rtl="0" fontAlgn="ctr"/>
                      <a:r>
                        <a:rPr lang="en-US" sz="1400" b="0" i="0" u="none" strike="noStrike">
                          <a:solidFill>
                            <a:srgbClr val="000000"/>
                          </a:solidFill>
                          <a:effectLst/>
                          <a:latin typeface="Times New Roman" panose="02020603050405020304" pitchFamily="18" charset="0"/>
                          <a:ea typeface="等线" panose="02010600030101010101" pitchFamily="2" charset="-122"/>
                        </a:rPr>
                        <a:t>Twemproxy</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0.1.16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a:solidFill>
                            <a:srgbClr val="4472C4"/>
                          </a:solidFill>
                          <a:effectLst/>
                          <a:latin typeface="Times New Roman" panose="02020603050405020304" pitchFamily="18" charset="0"/>
                          <a:ea typeface="等线" panose="02010600030101010101" pitchFamily="2" charset="-122"/>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rtl="0" fontAlgn="ctr"/>
                      <a:r>
                        <a:rPr lang="en-US" altLang="zh-CN" sz="1400" b="1" i="0" u="none" strike="noStrike" dirty="0">
                          <a:solidFill>
                            <a:srgbClr val="4472C4"/>
                          </a:solidFill>
                          <a:effectLst/>
                          <a:latin typeface="Times New Roman" panose="02020603050405020304" pitchFamily="18" charset="0"/>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369358651"/>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0.1.20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2885774954"/>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extLst>
                  <a:ext uri="{0D108BD9-81ED-4DB2-BD59-A6C34878D82A}">
                    <a16:rowId xmlns:a16="http://schemas.microsoft.com/office/drawing/2014/main" val="1633799396"/>
                  </a:ext>
                </a:extLst>
              </a:tr>
              <a:tr h="246384">
                <a:tc vMerge="1">
                  <a:txBody>
                    <a:bodyPr/>
                    <a:lstStyle/>
                    <a:p>
                      <a:endParaRPr lang="zh-CN" altLang="en-US"/>
                    </a:p>
                  </a:txBody>
                  <a:tcPr/>
                </a:tc>
                <a:tc>
                  <a:txBody>
                    <a:bodyPr/>
                    <a:lstStyle/>
                    <a:p>
                      <a:pPr algn="ctr" rtl="0" fontAlgn="ctr"/>
                      <a:r>
                        <a:rPr lang="en-US" altLang="zh-CN" sz="1400" b="0" i="0" u="none" strike="noStrike">
                          <a:solidFill>
                            <a:srgbClr val="000000"/>
                          </a:solidFill>
                          <a:effectLst/>
                          <a:latin typeface="Times New Roman" panose="02020603050405020304" pitchFamily="18" charset="0"/>
                          <a:ea typeface="等线" panose="02010600030101010101" pitchFamily="2" charset="-122"/>
                        </a:rPr>
                        <a:t>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rPr>
                        <a:t>0</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95520791"/>
                  </a:ext>
                </a:extLst>
              </a:tr>
            </a:tbl>
          </a:graphicData>
        </a:graphic>
      </p:graphicFrame>
      <p:sp>
        <p:nvSpPr>
          <p:cNvPr id="6" name="内容占位符 5">
            <a:extLst>
              <a:ext uri="{FF2B5EF4-FFF2-40B4-BE49-F238E27FC236}">
                <a16:creationId xmlns:a16="http://schemas.microsoft.com/office/drawing/2014/main" id="{A825058A-41D5-4914-8D86-47A5ACAEADEE}"/>
              </a:ext>
            </a:extLst>
          </p:cNvPr>
          <p:cNvSpPr>
            <a:spLocks noGrp="1"/>
          </p:cNvSpPr>
          <p:nvPr>
            <p:ph idx="1"/>
          </p:nvPr>
        </p:nvSpPr>
        <p:spPr>
          <a:xfrm>
            <a:off x="673811" y="1990015"/>
            <a:ext cx="5147352" cy="4351338"/>
          </a:xfrm>
        </p:spPr>
        <p:txBody>
          <a:bodyPr>
            <a:normAutofit/>
          </a:bodyPr>
          <a:lstStyle/>
          <a:p>
            <a:pPr>
              <a:spcBef>
                <a:spcPts val="3000"/>
              </a:spcBef>
            </a:pPr>
            <a:r>
              <a:rPr lang="en-US" altLang="zh-CN" sz="2000" b="1" dirty="0" err="1"/>
              <a:t>Nuklear</a:t>
            </a:r>
            <a:r>
              <a:rPr lang="en-US" altLang="zh-CN" sz="2000" dirty="0"/>
              <a:t>: a single-header ANSI C GUI library. </a:t>
            </a:r>
          </a:p>
          <a:p>
            <a:pPr>
              <a:spcBef>
                <a:spcPts val="3000"/>
              </a:spcBef>
            </a:pPr>
            <a:r>
              <a:rPr lang="en-US" altLang="zh-CN" sz="2000" b="1" dirty="0"/>
              <a:t>MASSCAN</a:t>
            </a:r>
            <a:r>
              <a:rPr lang="en-US" altLang="zh-CN" sz="2000" dirty="0"/>
              <a:t>: a TCP port scanner.</a:t>
            </a:r>
          </a:p>
          <a:p>
            <a:pPr>
              <a:spcBef>
                <a:spcPts val="3000"/>
              </a:spcBef>
            </a:pPr>
            <a:r>
              <a:rPr lang="en-US" altLang="zh-CN" sz="2000" b="1" dirty="0" err="1"/>
              <a:t>GoAccess</a:t>
            </a:r>
            <a:r>
              <a:rPr lang="en-US" altLang="zh-CN" sz="2000" dirty="0"/>
              <a:t>: a real-time web log analyzer and interactive viewer.</a:t>
            </a:r>
          </a:p>
          <a:p>
            <a:pPr>
              <a:spcBef>
                <a:spcPts val="3000"/>
              </a:spcBef>
            </a:pPr>
            <a:r>
              <a:rPr lang="en-US" altLang="zh-CN" sz="2000" b="1" dirty="0" err="1"/>
              <a:t>Twemproxy</a:t>
            </a:r>
            <a:r>
              <a:rPr lang="en-US" altLang="zh-CN" sz="2000" dirty="0"/>
              <a:t>: a fast, light-weight proxy for </a:t>
            </a:r>
            <a:r>
              <a:rPr lang="en-US" altLang="zh-CN" sz="2000" dirty="0" err="1"/>
              <a:t>memcached</a:t>
            </a:r>
            <a:r>
              <a:rPr lang="en-US" altLang="zh-CN" sz="2000" dirty="0"/>
              <a:t> and </a:t>
            </a:r>
            <a:r>
              <a:rPr lang="en-US" altLang="zh-CN" sz="2000" dirty="0" err="1"/>
              <a:t>redis</a:t>
            </a:r>
            <a:r>
              <a:rPr lang="en-US" altLang="zh-CN" sz="2000" dirty="0"/>
              <a:t>. </a:t>
            </a:r>
            <a:endParaRPr lang="zh-CN" altLang="en-US" sz="2000" dirty="0"/>
          </a:p>
        </p:txBody>
      </p:sp>
      <p:sp>
        <p:nvSpPr>
          <p:cNvPr id="8" name="文本框 7">
            <a:extLst>
              <a:ext uri="{FF2B5EF4-FFF2-40B4-BE49-F238E27FC236}">
                <a16:creationId xmlns:a16="http://schemas.microsoft.com/office/drawing/2014/main" id="{1ECC31FE-4366-45FD-B787-721730866105}"/>
              </a:ext>
            </a:extLst>
          </p:cNvPr>
          <p:cNvSpPr txBox="1"/>
          <p:nvPr/>
        </p:nvSpPr>
        <p:spPr>
          <a:xfrm>
            <a:off x="6866557" y="1521411"/>
            <a:ext cx="3780890" cy="338554"/>
          </a:xfrm>
          <a:prstGeom prst="rect">
            <a:avLst/>
          </a:prstGeom>
          <a:noFill/>
        </p:spPr>
        <p:txBody>
          <a:bodyPr wrap="square" rtlCol="0">
            <a:spAutoFit/>
          </a:bodyPr>
          <a:lstStyle/>
          <a:p>
            <a:r>
              <a:rPr lang="en-US" altLang="zh-CN" sz="1600" b="1" dirty="0">
                <a:latin typeface="Calibri" panose="020F0502020204030204" pitchFamily="34" charset="0"/>
                <a:cs typeface="Calibri" panose="020F0502020204030204" pitchFamily="34" charset="0"/>
              </a:rPr>
              <a:t>Dataset: open source projects on </a:t>
            </a:r>
            <a:r>
              <a:rPr lang="en-US" altLang="zh-CN" sz="1600" b="1" dirty="0" err="1">
                <a:latin typeface="Calibri" panose="020F0502020204030204" pitchFamily="34" charset="0"/>
                <a:cs typeface="Calibri" panose="020F0502020204030204" pitchFamily="34" charset="0"/>
              </a:rPr>
              <a:t>Github</a:t>
            </a:r>
            <a:endParaRPr lang="zh-CN" alt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067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Accuracy Experiment</a:t>
            </a:r>
            <a:endParaRPr lang="zh-CN" altLang="en-US" dirty="0"/>
          </a:p>
        </p:txBody>
      </p:sp>
      <p:grpSp>
        <p:nvGrpSpPr>
          <p:cNvPr id="12" name="组合 11"/>
          <p:cNvGrpSpPr/>
          <p:nvPr/>
        </p:nvGrpSpPr>
        <p:grpSpPr>
          <a:xfrm>
            <a:off x="838200" y="1894000"/>
            <a:ext cx="10391454" cy="1413762"/>
            <a:chOff x="1184128" y="2574483"/>
            <a:chExt cx="8491501" cy="1413762"/>
          </a:xfrm>
        </p:grpSpPr>
        <mc:AlternateContent xmlns:mc="http://schemas.openxmlformats.org/markup-compatibility/2006" xmlns:a14="http://schemas.microsoft.com/office/drawing/2010/main">
          <mc:Choice Requires="a14">
            <p:sp>
              <p:nvSpPr>
                <p:cNvPr id="10" name="矩形 9"/>
                <p:cNvSpPr/>
                <p:nvPr/>
              </p:nvSpPr>
              <p:spPr>
                <a:xfrm>
                  <a:off x="1184128" y="2574483"/>
                  <a:ext cx="6505500" cy="461665"/>
                </a:xfrm>
                <a:prstGeom prst="rect">
                  <a:avLst/>
                </a:prstGeom>
              </p:spPr>
              <p:txBody>
                <a:bodyPr wrap="none">
                  <a:spAutoFit/>
                </a:bodyPr>
                <a:lstStyle/>
                <a:p>
                  <a14:m>
                    <m:oMath xmlns:m="http://schemas.openxmlformats.org/officeDocument/2006/math">
                      <m:d>
                        <m:dPr>
                          <m:begChr m:val=""/>
                          <m:ctrlPr>
                            <a:rPr lang="zh-CN" altLang="en-US" sz="2000" b="1" i="1" smtClean="0">
                              <a:latin typeface="Cambria Math" panose="02040503050406030204" pitchFamily="18" charset="0"/>
                            </a:rPr>
                          </m:ctrlPr>
                        </m:dPr>
                        <m:e>
                          <m:r>
                            <a:rPr lang="zh-CN" altLang="en-US" sz="2000" b="1" i="1">
                              <a:latin typeface="Cambria Math" panose="02040503050406030204" pitchFamily="18" charset="0"/>
                            </a:rPr>
                            <m:t>𝑵</m:t>
                          </m:r>
                          <m:r>
                            <a:rPr lang="zh-CN" altLang="en-US" sz="2000" b="1" i="0">
                              <a:latin typeface="Cambria Math" panose="02040503050406030204" pitchFamily="18" charset="0"/>
                            </a:rPr>
                            <m:t>(</m:t>
                          </m:r>
                          <m:r>
                            <a:rPr lang="zh-CN" altLang="en-US" sz="2000" b="1" i="1">
                              <a:latin typeface="Cambria Math" panose="02040503050406030204" pitchFamily="18" charset="0"/>
                            </a:rPr>
                            <m:t>𝒙</m:t>
                          </m:r>
                        </m:e>
                      </m:d>
                    </m:oMath>
                  </a14:m>
                  <a:r>
                    <a:rPr lang="en-US" altLang="zh-CN" b="1" dirty="0">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the number of fixed defects in top x of prioritized defects</a:t>
                  </a:r>
                  <a:endParaRPr lang="zh-CN" altLang="en-US" sz="2400" dirty="0">
                    <a:latin typeface="Calibri" panose="020F0502020204030204" pitchFamily="34" charset="0"/>
                    <a:cs typeface="Calibri" panose="020F050202020403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1184128" y="2574483"/>
                  <a:ext cx="6505500" cy="461665"/>
                </a:xfrm>
                <a:prstGeom prst="rect">
                  <a:avLst/>
                </a:prstGeom>
                <a:blipFill>
                  <a:blip r:embed="rId3"/>
                  <a:stretch>
                    <a:fillRect t="-100000" r="-307" b="-16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84129" y="3157248"/>
                  <a:ext cx="8491500" cy="830997"/>
                </a:xfrm>
                <a:prstGeom prst="rect">
                  <a:avLst/>
                </a:prstGeom>
              </p:spPr>
              <p:txBody>
                <a:bodyPr wrap="square">
                  <a:spAutoFit/>
                </a:bodyPr>
                <a:lstStyle/>
                <a:p>
                  <a14:m>
                    <m:oMath xmlns:m="http://schemas.openxmlformats.org/officeDocument/2006/math">
                      <m:d>
                        <m:dPr>
                          <m:begChr m:val=""/>
                          <m:ctrlPr>
                            <a:rPr lang="zh-CN" altLang="en-US" sz="2000" b="1" i="1" smtClean="0">
                              <a:latin typeface="Cambria Math" panose="02040503050406030204" pitchFamily="18" charset="0"/>
                            </a:rPr>
                          </m:ctrlPr>
                        </m:dPr>
                        <m:e>
                          <m:r>
                            <a:rPr lang="zh-CN" altLang="en-US" sz="2000" b="1" i="1">
                              <a:latin typeface="Cambria Math" panose="02040503050406030204" pitchFamily="18" charset="0"/>
                            </a:rPr>
                            <m:t>𝑵</m:t>
                          </m:r>
                          <m:r>
                            <m:rPr>
                              <m:lit/>
                            </m:rPr>
                            <a:rPr lang="zh-CN" altLang="en-US" sz="2000" b="1" i="0">
                              <a:latin typeface="Cambria Math" panose="02040503050406030204" pitchFamily="18" charset="0"/>
                            </a:rPr>
                            <m:t>_</m:t>
                          </m:r>
                          <m:r>
                            <a:rPr lang="zh-CN" altLang="en-US" sz="2000" b="1" i="1">
                              <a:latin typeface="Cambria Math" panose="02040503050406030204" pitchFamily="18" charset="0"/>
                            </a:rPr>
                            <m:t>𝑬</m:t>
                          </m:r>
                          <m:r>
                            <a:rPr lang="zh-CN" altLang="en-US" sz="2000" b="1" i="0">
                              <a:latin typeface="Cambria Math" panose="02040503050406030204" pitchFamily="18" charset="0"/>
                            </a:rPr>
                            <m:t>(</m:t>
                          </m:r>
                          <m:r>
                            <a:rPr lang="zh-CN" altLang="en-US" sz="2000" b="1" i="1">
                              <a:latin typeface="Cambria Math" panose="02040503050406030204" pitchFamily="18" charset="0"/>
                            </a:rPr>
                            <m:t>𝒙</m:t>
                          </m:r>
                          <m:r>
                            <a:rPr lang="zh-CN" altLang="en-US" sz="2000" b="1" i="0">
                              <a:latin typeface="Cambria Math" panose="02040503050406030204" pitchFamily="18" charset="0"/>
                            </a:rPr>
                            <m:t>)=</m:t>
                          </m:r>
                          <m:r>
                            <a:rPr lang="zh-CN" altLang="en-US" sz="2000" b="1" i="1">
                              <a:latin typeface="Cambria Math" panose="02040503050406030204" pitchFamily="18" charset="0"/>
                            </a:rPr>
                            <m:t>𝒎𝒊𝒏</m:t>
                          </m:r>
                          <m:r>
                            <a:rPr lang="zh-CN" altLang="en-US" sz="2000" b="1" i="0">
                              <a:latin typeface="Cambria Math" panose="02040503050406030204" pitchFamily="18" charset="0"/>
                            </a:rPr>
                            <m:t>(</m:t>
                          </m:r>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𝑵</m:t>
                              </m:r>
                            </m:e>
                            <m:sub>
                              <m:r>
                                <a:rPr lang="zh-CN" altLang="en-US" sz="2000" b="1" i="1">
                                  <a:latin typeface="Cambria Math" panose="02040503050406030204" pitchFamily="18" charset="0"/>
                                </a:rPr>
                                <m:t>𝒂</m:t>
                              </m:r>
                            </m:sub>
                          </m:sSub>
                          <m:r>
                            <a:rPr lang="zh-CN" altLang="en-US" sz="2000" b="1" i="0">
                              <a:latin typeface="Cambria Math" panose="02040503050406030204" pitchFamily="18" charset="0"/>
                            </a:rPr>
                            <m:t>,</m:t>
                          </m:r>
                          <m:r>
                            <a:rPr lang="zh-CN" altLang="en-US" sz="2000" b="1" i="1">
                              <a:latin typeface="Cambria Math" panose="02040503050406030204" pitchFamily="18" charset="0"/>
                            </a:rPr>
                            <m:t>𝒙</m:t>
                          </m:r>
                        </m:e>
                      </m:d>
                    </m:oMath>
                  </a14:m>
                  <a:r>
                    <a:rPr lang="en-US" altLang="zh-CN" b="1" dirty="0">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represents ideal situation where all fixed defects are in front of all unfixed defects</a:t>
                  </a:r>
                  <a:endParaRPr lang="zh-CN" altLang="en-US" sz="2400" dirty="0">
                    <a:latin typeface="Calibri" panose="020F0502020204030204" pitchFamily="34" charset="0"/>
                    <a:cs typeface="Calibri" panose="020F050202020403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184129" y="3157248"/>
                  <a:ext cx="8491500" cy="830997"/>
                </a:xfrm>
                <a:prstGeom prst="rect">
                  <a:avLst/>
                </a:prstGeom>
                <a:blipFill>
                  <a:blip r:embed="rId4"/>
                  <a:stretch>
                    <a:fillRect l="-939" t="-54745" b="-45255"/>
                  </a:stretch>
                </a:blipFill>
              </p:spPr>
              <p:txBody>
                <a:bodyPr/>
                <a:lstStyle/>
                <a:p>
                  <a:r>
                    <a:rPr lang="zh-CN" altLang="en-US">
                      <a:noFill/>
                    </a:rPr>
                    <a:t> </a:t>
                  </a:r>
                </a:p>
              </p:txBody>
            </p:sp>
          </mc:Fallback>
        </mc:AlternateContent>
      </p:grpSp>
      <p:pic>
        <p:nvPicPr>
          <p:cNvPr id="13" name="图片 12"/>
          <p:cNvPicPr>
            <a:picLocks noChangeAspect="1"/>
          </p:cNvPicPr>
          <p:nvPr/>
        </p:nvPicPr>
        <p:blipFill>
          <a:blip r:embed="rId5"/>
          <a:stretch>
            <a:fillRect/>
          </a:stretch>
        </p:blipFill>
        <p:spPr>
          <a:xfrm>
            <a:off x="146609" y="3737205"/>
            <a:ext cx="12045391" cy="2344617"/>
          </a:xfrm>
          <a:prstGeom prst="rect">
            <a:avLst/>
          </a:prstGeom>
        </p:spPr>
      </p:pic>
    </p:spTree>
    <p:extLst>
      <p:ext uri="{BB962C8B-B14F-4D97-AF65-F5344CB8AC3E}">
        <p14:creationId xmlns:p14="http://schemas.microsoft.com/office/powerpoint/2010/main" val="206759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Prioritization Improvement Experiment</a:t>
            </a:r>
            <a:endParaRPr lang="zh-CN" altLang="en-US" dirty="0"/>
          </a:p>
        </p:txBody>
      </p:sp>
      <p:pic>
        <p:nvPicPr>
          <p:cNvPr id="4" name="图片 3"/>
          <p:cNvPicPr>
            <a:picLocks noChangeAspect="1"/>
          </p:cNvPicPr>
          <p:nvPr/>
        </p:nvPicPr>
        <p:blipFill>
          <a:blip r:embed="rId3"/>
          <a:stretch>
            <a:fillRect/>
          </a:stretch>
        </p:blipFill>
        <p:spPr>
          <a:xfrm>
            <a:off x="226945" y="3872234"/>
            <a:ext cx="11965055" cy="2347813"/>
          </a:xfrm>
          <a:prstGeom prst="rect">
            <a:avLst/>
          </a:prstGeom>
        </p:spPr>
      </p:pic>
      <p:grpSp>
        <p:nvGrpSpPr>
          <p:cNvPr id="10" name="组合 9"/>
          <p:cNvGrpSpPr/>
          <p:nvPr/>
        </p:nvGrpSpPr>
        <p:grpSpPr>
          <a:xfrm>
            <a:off x="838200" y="1690688"/>
            <a:ext cx="11069548" cy="1233610"/>
            <a:chOff x="838200" y="1690688"/>
            <a:chExt cx="9953847" cy="1233610"/>
          </a:xfrm>
        </p:grpSpPr>
        <mc:AlternateContent xmlns:mc="http://schemas.openxmlformats.org/markup-compatibility/2006" xmlns:a14="http://schemas.microsoft.com/office/drawing/2010/main">
          <mc:Choice Requires="a14">
            <p:sp>
              <p:nvSpPr>
                <p:cNvPr id="6" name="矩形 5"/>
                <p:cNvSpPr/>
                <p:nvPr/>
              </p:nvSpPr>
              <p:spPr>
                <a:xfrm>
                  <a:off x="838200" y="1690688"/>
                  <a:ext cx="9953847" cy="550856"/>
                </a:xfrm>
                <a:prstGeom prst="rect">
                  <a:avLst/>
                </a:prstGeom>
              </p:spPr>
              <p:txBody>
                <a:bodyPr wrap="square">
                  <a:spAutoFit/>
                </a:bodyPr>
                <a:lstStyle/>
                <a:p>
                  <a14:m>
                    <m:oMath xmlns:m="http://schemas.openxmlformats.org/officeDocument/2006/math">
                      <m:r>
                        <a:rPr lang="zh-CN" altLang="en-US" sz="2000" b="1" i="1" smtClean="0">
                          <a:latin typeface="Cambria Math" panose="02040503050406030204" pitchFamily="18" charset="0"/>
                        </a:rPr>
                        <m:t>𝑷</m:t>
                      </m:r>
                      <m:r>
                        <a:rPr lang="zh-CN" altLang="en-US" sz="2000" b="1" i="0">
                          <a:latin typeface="Cambria Math" panose="02040503050406030204" pitchFamily="18" charset="0"/>
                        </a:rPr>
                        <m:t>(</m:t>
                      </m:r>
                      <m:r>
                        <a:rPr lang="zh-CN" altLang="en-US" sz="2000" b="1" i="1">
                          <a:latin typeface="Cambria Math" panose="02040503050406030204" pitchFamily="18" charset="0"/>
                        </a:rPr>
                        <m:t>𝒙</m:t>
                      </m:r>
                      <m:r>
                        <a:rPr lang="zh-CN" altLang="en-US" sz="2000" b="1" i="0">
                          <a:latin typeface="Cambria Math" panose="02040503050406030204" pitchFamily="18" charset="0"/>
                        </a:rPr>
                        <m:t>)=</m:t>
                      </m:r>
                      <m:f>
                        <m:fPr>
                          <m:ctrlPr>
                            <a:rPr lang="zh-CN" altLang="en-US" sz="2000" b="1" i="1">
                              <a:latin typeface="Cambria Math" panose="02040503050406030204" pitchFamily="18" charset="0"/>
                            </a:rPr>
                          </m:ctrlPr>
                        </m:fPr>
                        <m:num>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𝑵</m:t>
                              </m:r>
                              <m:r>
                                <a:rPr lang="zh-CN" altLang="en-US" sz="2000" b="1" i="0">
                                  <a:latin typeface="Cambria Math" panose="02040503050406030204" pitchFamily="18" charset="0"/>
                                </a:rPr>
                                <m:t>(</m:t>
                              </m:r>
                              <m:r>
                                <a:rPr lang="zh-CN" altLang="en-US" sz="2000" b="1" i="1">
                                  <a:latin typeface="Cambria Math" panose="02040503050406030204" pitchFamily="18" charset="0"/>
                                </a:rPr>
                                <m:t>𝒙</m:t>
                              </m:r>
                            </m:e>
                          </m:d>
                        </m:num>
                        <m:den>
                          <m:r>
                            <a:rPr lang="zh-CN" altLang="en-US" sz="2000" b="1" i="1">
                              <a:latin typeface="Cambria Math" panose="02040503050406030204" pitchFamily="18" charset="0"/>
                            </a:rPr>
                            <m:t>𝒙</m:t>
                          </m:r>
                        </m:den>
                      </m:f>
                    </m:oMath>
                  </a14:m>
                  <a:r>
                    <a:rPr lang="en-US" altLang="zh-CN" sz="20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denotes the rate of ﬁxed defects in top x of prioritized defects</a:t>
                  </a:r>
                  <a:r>
                    <a:rPr lang="zh-CN" altLang="en-US" sz="2400" dirty="0">
                      <a:latin typeface="Calibri" panose="020F0502020204030204" pitchFamily="34" charset="0"/>
                      <a:cs typeface="Calibri" panose="020F0502020204030204" pitchFamily="34" charset="0"/>
                    </a:rPr>
                    <a:t> </a:t>
                  </a:r>
                </a:p>
              </p:txBody>
            </p:sp>
          </mc:Choice>
          <mc:Fallback xmlns="">
            <p:sp>
              <p:nvSpPr>
                <p:cNvPr id="6" name="矩形 5"/>
                <p:cNvSpPr>
                  <a:spLocks noRot="1" noChangeAspect="1" noMove="1" noResize="1" noEditPoints="1" noAdjustHandles="1" noChangeArrowheads="1" noChangeShapeType="1" noTextEdit="1"/>
                </p:cNvSpPr>
                <p:nvPr/>
              </p:nvSpPr>
              <p:spPr>
                <a:xfrm>
                  <a:off x="838200" y="1690688"/>
                  <a:ext cx="9953847" cy="550856"/>
                </a:xfrm>
                <a:prstGeom prst="rect">
                  <a:avLst/>
                </a:prstGeom>
                <a:blipFill>
                  <a:blip r:embed="rId4"/>
                  <a:stretch>
                    <a:fillRect t="-2198"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8200" y="2373442"/>
                  <a:ext cx="9581707" cy="550856"/>
                </a:xfrm>
                <a:prstGeom prst="rect">
                  <a:avLst/>
                </a:prstGeom>
              </p:spPr>
              <p:txBody>
                <a:bodyPr wrap="square">
                  <a:spAutoFit/>
                </a:bodyPr>
                <a:lstStyle/>
                <a:p>
                  <a14:m>
                    <m:oMath xmlns:m="http://schemas.openxmlformats.org/officeDocument/2006/math">
                      <m:r>
                        <a:rPr lang="zh-CN" altLang="en-US" sz="2000" b="1" i="1" smtClean="0">
                          <a:latin typeface="Cambria Math" panose="02040503050406030204" pitchFamily="18" charset="0"/>
                        </a:rPr>
                        <m:t>𝑷</m:t>
                      </m:r>
                      <m:r>
                        <m:rPr>
                          <m:lit/>
                        </m:rPr>
                        <a:rPr lang="zh-CN" altLang="en-US" sz="2000" b="1" i="0">
                          <a:latin typeface="Cambria Math" panose="02040503050406030204" pitchFamily="18" charset="0"/>
                        </a:rPr>
                        <m:t>_</m:t>
                      </m:r>
                      <m:r>
                        <a:rPr lang="zh-CN" altLang="en-US" sz="2000" b="1" i="1">
                          <a:latin typeface="Cambria Math" panose="02040503050406030204" pitchFamily="18" charset="0"/>
                        </a:rPr>
                        <m:t>𝑶</m:t>
                      </m:r>
                      <m:r>
                        <a:rPr lang="zh-CN" altLang="en-US" sz="2000" b="1" i="0">
                          <a:latin typeface="Cambria Math" panose="02040503050406030204" pitchFamily="18" charset="0"/>
                        </a:rPr>
                        <m:t>(</m:t>
                      </m:r>
                      <m:r>
                        <a:rPr lang="zh-CN" altLang="en-US" sz="2000" b="1" i="1">
                          <a:latin typeface="Cambria Math" panose="02040503050406030204" pitchFamily="18" charset="0"/>
                        </a:rPr>
                        <m:t>𝒙</m:t>
                      </m:r>
                      <m:r>
                        <a:rPr lang="zh-CN" altLang="en-US" sz="2000" b="1" i="0">
                          <a:latin typeface="Cambria Math" panose="02040503050406030204" pitchFamily="18" charset="0"/>
                        </a:rPr>
                        <m:t>)=</m:t>
                      </m:r>
                      <m:f>
                        <m:fPr>
                          <m:ctrlPr>
                            <a:rPr lang="zh-CN" altLang="en-US" sz="2000" b="1" i="1">
                              <a:latin typeface="Cambria Math" panose="02040503050406030204" pitchFamily="18" charset="0"/>
                            </a:rPr>
                          </m:ctrlPr>
                        </m:fPr>
                        <m:num>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𝑵</m:t>
                              </m:r>
                              <m:r>
                                <m:rPr>
                                  <m:lit/>
                                </m:rPr>
                                <a:rPr lang="zh-CN" altLang="en-US" sz="2000" b="1" i="0">
                                  <a:latin typeface="Cambria Math" panose="02040503050406030204" pitchFamily="18" charset="0"/>
                                </a:rPr>
                                <m:t>_</m:t>
                              </m:r>
                              <m:r>
                                <a:rPr lang="zh-CN" altLang="en-US" sz="2000" b="1" i="1">
                                  <a:latin typeface="Cambria Math" panose="02040503050406030204" pitchFamily="18" charset="0"/>
                                </a:rPr>
                                <m:t>𝑶</m:t>
                              </m:r>
                              <m:r>
                                <a:rPr lang="zh-CN" altLang="en-US" sz="2000" b="1" i="0">
                                  <a:latin typeface="Cambria Math" panose="02040503050406030204" pitchFamily="18" charset="0"/>
                                </a:rPr>
                                <m:t>(</m:t>
                              </m:r>
                              <m:r>
                                <a:rPr lang="zh-CN" altLang="en-US" sz="2000" b="1" i="1">
                                  <a:latin typeface="Cambria Math" panose="02040503050406030204" pitchFamily="18" charset="0"/>
                                </a:rPr>
                                <m:t>𝒙</m:t>
                              </m:r>
                            </m:e>
                          </m:d>
                        </m:num>
                        <m:den>
                          <m:r>
                            <a:rPr lang="zh-CN" altLang="en-US" sz="2000" b="1" i="1">
                              <a:latin typeface="Cambria Math" panose="02040503050406030204" pitchFamily="18" charset="0"/>
                            </a:rPr>
                            <m:t>𝒙</m:t>
                          </m:r>
                        </m:den>
                      </m:f>
                    </m:oMath>
                  </a14:m>
                  <a:r>
                    <a:rPr lang="zh-CN" altLang="en-US"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describes the rate of ﬁxed defects in top x of randomly ranked defects</a:t>
                  </a:r>
                  <a:endParaRPr lang="zh-CN" altLang="en-US" sz="2400" dirty="0">
                    <a:latin typeface="Calibri" panose="020F0502020204030204" pitchFamily="34" charset="0"/>
                    <a:cs typeface="Calibri" panose="020F050202020403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8200" y="2373442"/>
                  <a:ext cx="9581707" cy="550856"/>
                </a:xfrm>
                <a:prstGeom prst="rect">
                  <a:avLst/>
                </a:prstGeom>
                <a:blipFill>
                  <a:blip r:embed="rId5"/>
                  <a:stretch>
                    <a:fillRect t="-2198" r="-343" b="-1428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6321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case of defect propagation</a:t>
            </a:r>
            <a:endParaRPr lang="zh-CN" altLang="en-US" dirty="0"/>
          </a:p>
        </p:txBody>
      </p:sp>
      <p:sp>
        <p:nvSpPr>
          <p:cNvPr id="4" name="Rectangle 4"/>
          <p:cNvSpPr>
            <a:spLocks noGrp="1" noChangeArrowheads="1"/>
          </p:cNvSpPr>
          <p:nvPr>
            <p:ph idx="1"/>
          </p:nvPr>
        </p:nvSpPr>
        <p:spPr bwMode="auto">
          <a:xfrm>
            <a:off x="647163" y="1425602"/>
            <a:ext cx="342545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1 </a:t>
            </a:r>
            <a:r>
              <a:rPr kumimoji="0" lang="en-US" altLang="zh-CN" sz="1400" b="1" i="0" u="none" strike="noStrike" cap="none" normalizeH="0" baseline="0" dirty="0" err="1">
                <a:ln>
                  <a:noFill/>
                </a:ln>
                <a:solidFill>
                  <a:srgbClr val="800000"/>
                </a:solidFill>
                <a:effectLst/>
                <a:latin typeface="Consolas" panose="020B0609020204030204" pitchFamily="49" charset="0"/>
                <a:cs typeface="Courier New" panose="02070309020205020404" pitchFamily="49" charset="0"/>
              </a:rPr>
              <a:t>int</a:t>
            </a:r>
            <a:r>
              <a:rPr kumimoji="0" lang="zh-CN" altLang="zh-CN"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zh-CN"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G</a:t>
            </a:r>
            <a:r>
              <a:rPr lang="en-US" altLang="zh-CN" sz="1400" dirty="0">
                <a:solidFill>
                  <a:srgbClr val="000000"/>
                </a:solidFill>
                <a:latin typeface="Consolas" panose="020B06090202040302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zh-CN" sz="1400" b="1" dirty="0">
                <a:solidFill>
                  <a:srgbClr val="800000"/>
                </a:solidFill>
                <a:latin typeface="Consolas" panose="020B0609020204030204" pitchFamily="49" charset="0"/>
                <a:cs typeface="Courier New" panose="02070309020205020404" pitchFamily="49" charset="0"/>
              </a:rPr>
              <a:t>2 </a:t>
            </a:r>
            <a:r>
              <a:rPr kumimoji="0" lang="en-US" altLang="zh-CN" sz="1400" b="1" i="0" u="none" strike="noStrike" cap="none" normalizeH="0" baseline="0" dirty="0" err="1">
                <a:ln>
                  <a:noFill/>
                </a:ln>
                <a:solidFill>
                  <a:srgbClr val="800000"/>
                </a:solidFill>
                <a:effectLst/>
                <a:latin typeface="Consolas" panose="020B0609020204030204" pitchFamily="49" charset="0"/>
                <a:cs typeface="Courier New" panose="02070309020205020404" pitchFamily="49" charset="0"/>
              </a:rPr>
              <a:t>int</a:t>
            </a:r>
            <a:r>
              <a:rPr lang="en-US" altLang="zh-CN" sz="1400" dirty="0">
                <a:solidFill>
                  <a:srgbClr val="000000"/>
                </a:solidFill>
                <a:latin typeface="Consolas" panose="020B0609020204030204" pitchFamily="49" charset="0"/>
                <a:cs typeface="Courier New" panose="02070309020205020404" pitchFamily="49" charset="0"/>
              </a:rPr>
              <a:t> foo() {</a:t>
            </a:r>
          </a:p>
          <a:p>
            <a:pPr marL="0" lvl="0" indent="0" eaLnBrk="0" fontAlgn="base" hangingPunct="0">
              <a:lnSpc>
                <a:spcPct val="100000"/>
              </a:lnSpc>
              <a:spcBef>
                <a:spcPct val="0"/>
              </a:spcBef>
              <a:spcAft>
                <a:spcPct val="0"/>
              </a:spcAft>
              <a:buNone/>
            </a:pPr>
            <a:r>
              <a:rPr lang="en-US" altLang="zh-CN" sz="1400" b="1" dirty="0">
                <a:solidFill>
                  <a:srgbClr val="800000"/>
                </a:solidFill>
                <a:latin typeface="Consolas" panose="020B0609020204030204" pitchFamily="49" charset="0"/>
                <a:cs typeface="Courier New" panose="02070309020205020404" pitchFamily="49" charset="0"/>
              </a:rPr>
              <a:t>3    return</a:t>
            </a:r>
            <a:r>
              <a:rPr lang="en-US" altLang="zh-CN" sz="1400" dirty="0">
                <a:solidFill>
                  <a:srgbClr val="000000"/>
                </a:solidFill>
                <a:latin typeface="Consolas" panose="020B0609020204030204" pitchFamily="49" charset="0"/>
                <a:cs typeface="Courier New" panose="02070309020205020404" pitchFamily="49" charset="0"/>
              </a:rPr>
              <a:t> G;</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4 }</a:t>
            </a:r>
          </a:p>
          <a:p>
            <a:pPr marL="0" lvl="0" indent="0" eaLnBrk="0" fontAlgn="base" hangingPunct="0">
              <a:lnSpc>
                <a:spcPct val="100000"/>
              </a:lnSpc>
              <a:spcBef>
                <a:spcPct val="0"/>
              </a:spcBef>
              <a:spcAft>
                <a:spcPct val="0"/>
              </a:spcAft>
              <a:buNone/>
            </a:pPr>
            <a:r>
              <a:rPr kumimoji="0" lang="en-US" altLang="zh-CN" sz="14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5 </a:t>
            </a:r>
            <a:r>
              <a:rPr kumimoji="0" lang="en-US" altLang="zh-CN" sz="1400" b="1" i="0" u="none" strike="noStrike" cap="none" normalizeH="0" baseline="0" dirty="0" err="1">
                <a:ln>
                  <a:noFill/>
                </a:ln>
                <a:solidFill>
                  <a:srgbClr val="800000"/>
                </a:solidFill>
                <a:effectLst/>
                <a:latin typeface="Consolas" panose="020B0609020204030204" pitchFamily="49" charset="0"/>
                <a:cs typeface="Courier New" panose="02070309020205020404" pitchFamily="49" charset="0"/>
              </a:rPr>
              <a:t>int</a:t>
            </a:r>
            <a:r>
              <a:rPr lang="en-US" altLang="zh-CN" sz="1400" dirty="0">
                <a:solidFill>
                  <a:srgbClr val="000000"/>
                </a:solidFill>
                <a:latin typeface="Consolas" panose="020B0609020204030204" pitchFamily="49" charset="0"/>
                <a:cs typeface="Courier New" panose="02070309020205020404" pitchFamily="49" charset="0"/>
              </a:rPr>
              <a:t> bar() {</a:t>
            </a:r>
          </a:p>
          <a:p>
            <a:pPr marL="0" lvl="0" indent="0" eaLnBrk="0" fontAlgn="base" hangingPunct="0">
              <a:lnSpc>
                <a:spcPct val="100000"/>
              </a:lnSpc>
              <a:spcBef>
                <a:spcPct val="0"/>
              </a:spcBef>
              <a:spcAft>
                <a:spcPct val="0"/>
              </a:spcAft>
              <a:buNone/>
            </a:pPr>
            <a:r>
              <a:rPr lang="en-US" altLang="zh-CN" sz="1400" dirty="0">
                <a:solidFill>
                  <a:srgbClr val="000000"/>
                </a:solidFill>
                <a:latin typeface="Consolas" panose="020B0609020204030204" pitchFamily="49" charset="0"/>
                <a:cs typeface="Courier New" panose="02070309020205020404" pitchFamily="49" charset="0"/>
              </a:rPr>
              <a:t>6    </a:t>
            </a:r>
            <a:r>
              <a:rPr kumimoji="0" lang="en-US" altLang="zh-CN" sz="1400" b="1" i="0" u="none" strike="noStrike" cap="none" normalizeH="0" baseline="0" dirty="0">
                <a:ln>
                  <a:noFill/>
                </a:ln>
                <a:solidFill>
                  <a:srgbClr val="7A3A3A"/>
                </a:solidFill>
                <a:effectLst/>
                <a:latin typeface="Consolas" panose="020B0609020204030204" pitchFamily="49" charset="0"/>
                <a:cs typeface="Courier New" panose="02070309020205020404" pitchFamily="49" charset="0"/>
              </a:rPr>
              <a:t>int</a:t>
            </a:r>
            <a:r>
              <a:rPr kumimoji="0" lang="en-US" altLang="zh-CN" sz="14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 </a:t>
            </a:r>
            <a:r>
              <a:rPr lang="en-US" altLang="zh-CN" sz="1400" dirty="0">
                <a:solidFill>
                  <a:srgbClr val="000000"/>
                </a:solidFill>
                <a:latin typeface="Consolas" panose="020B0609020204030204" pitchFamily="49" charset="0"/>
                <a:cs typeface="Courier New" panose="02070309020205020404" pitchFamily="49" charset="0"/>
              </a:rPr>
              <a:t>a, b, c, d;</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7    a = defect();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8    G = a;</a:t>
            </a:r>
          </a:p>
          <a:p>
            <a:pPr marL="0" lvl="0" indent="0" eaLnBrk="0" fontAlgn="base" hangingPunct="0">
              <a:lnSpc>
                <a:spcPct val="100000"/>
              </a:lnSpc>
              <a:spcBef>
                <a:spcPct val="0"/>
              </a:spcBef>
              <a:spcAft>
                <a:spcPct val="0"/>
              </a:spcAft>
              <a:buNone/>
            </a:pPr>
            <a:r>
              <a:rPr lang="en-US" altLang="zh-CN" sz="1400" dirty="0">
                <a:solidFill>
                  <a:srgbClr val="000000"/>
                </a:solidFill>
                <a:latin typeface="Consolas" panose="020B0609020204030204" pitchFamily="49" charset="0"/>
                <a:cs typeface="Courier New" panose="02070309020205020404" pitchFamily="49" charset="0"/>
              </a:rPr>
              <a:t>9    </a:t>
            </a:r>
            <a:r>
              <a:rPr lang="en-US" altLang="zh-CN" sz="1400" b="1" dirty="0">
                <a:solidFill>
                  <a:srgbClr val="800000"/>
                </a:solidFill>
                <a:latin typeface="Consolas" panose="020B0609020204030204" pitchFamily="49" charset="0"/>
                <a:cs typeface="Courier New" panose="02070309020205020404" pitchFamily="49" charset="0"/>
              </a:rPr>
              <a:t>if </a:t>
            </a:r>
            <a:r>
              <a:rPr lang="en-US" altLang="zh-CN" sz="1400" dirty="0">
                <a:solidFill>
                  <a:srgbClr val="000000"/>
                </a:solidFill>
                <a:latin typeface="Consolas" panose="020B0609020204030204" pitchFamily="49" charset="0"/>
                <a:cs typeface="Courier New" panose="02070309020205020404" pitchFamily="49" charset="0"/>
              </a:rPr>
              <a:t>(a &gt;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10	b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11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12    c = foo();</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13    d = a + b + c;</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Consolas" panose="020B0609020204030204" pitchFamily="49" charset="0"/>
                <a:cs typeface="Courier New" panose="02070309020205020404" pitchFamily="49" charset="0"/>
              </a:rPr>
              <a:t>14 }</a:t>
            </a:r>
            <a:endParaRPr lang="en-US" altLang="zh-CN" sz="3200" dirty="0">
              <a:latin typeface="Consolas" panose="020B0609020204030204" pitchFamily="49" charset="0"/>
            </a:endParaRPr>
          </a:p>
        </p:txBody>
      </p:sp>
      <p:grpSp>
        <p:nvGrpSpPr>
          <p:cNvPr id="87" name="组合 86"/>
          <p:cNvGrpSpPr/>
          <p:nvPr/>
        </p:nvGrpSpPr>
        <p:grpSpPr>
          <a:xfrm>
            <a:off x="647163" y="2435743"/>
            <a:ext cx="10950326" cy="3914581"/>
            <a:chOff x="647163" y="2435743"/>
            <a:chExt cx="10950326" cy="3914581"/>
          </a:xfrm>
        </p:grpSpPr>
        <p:grpSp>
          <p:nvGrpSpPr>
            <p:cNvPr id="88" name="组合 87"/>
            <p:cNvGrpSpPr/>
            <p:nvPr/>
          </p:nvGrpSpPr>
          <p:grpSpPr>
            <a:xfrm>
              <a:off x="6690946" y="2435743"/>
              <a:ext cx="4906543" cy="2627726"/>
              <a:chOff x="6690946" y="2435743"/>
              <a:chExt cx="4906543" cy="2627726"/>
            </a:xfrm>
          </p:grpSpPr>
          <p:sp>
            <p:nvSpPr>
              <p:cNvPr id="113" name="矩形 112"/>
              <p:cNvSpPr/>
              <p:nvPr/>
            </p:nvSpPr>
            <p:spPr>
              <a:xfrm>
                <a:off x="6690946" y="2455047"/>
                <a:ext cx="4906543" cy="1859219"/>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4" name="椭圆 113"/>
              <p:cNvSpPr/>
              <p:nvPr/>
            </p:nvSpPr>
            <p:spPr>
              <a:xfrm>
                <a:off x="7261547" y="3075663"/>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5" name="椭圆 114"/>
              <p:cNvSpPr/>
              <p:nvPr/>
            </p:nvSpPr>
            <p:spPr>
              <a:xfrm>
                <a:off x="8906209" y="3075663"/>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6" name="椭圆 115"/>
              <p:cNvSpPr/>
              <p:nvPr/>
            </p:nvSpPr>
            <p:spPr>
              <a:xfrm>
                <a:off x="10550871" y="3075663"/>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cxnSp>
            <p:nvCxnSpPr>
              <p:cNvPr id="117" name="直接箭头连接符 116"/>
              <p:cNvCxnSpPr>
                <a:stCxn id="114" idx="6"/>
                <a:endCxn id="115" idx="2"/>
              </p:cNvCxnSpPr>
              <p:nvPr/>
            </p:nvCxnSpPr>
            <p:spPr>
              <a:xfrm>
                <a:off x="7848497" y="3369138"/>
                <a:ext cx="1057712" cy="0"/>
              </a:xfrm>
              <a:prstGeom prst="straightConnector1">
                <a:avLst/>
              </a:prstGeom>
              <a:noFill/>
              <a:ln w="19050" cap="rnd" cmpd="sng" algn="ctr">
                <a:solidFill>
                  <a:sysClr val="windowText" lastClr="000000"/>
                </a:solidFill>
                <a:prstDash val="solid"/>
                <a:tailEnd type="triangle"/>
              </a:ln>
              <a:effectLst/>
            </p:spPr>
          </p:cxnSp>
          <p:cxnSp>
            <p:nvCxnSpPr>
              <p:cNvPr id="118" name="直接箭头连接符 117"/>
              <p:cNvCxnSpPr>
                <a:stCxn id="115" idx="6"/>
                <a:endCxn id="116" idx="2"/>
              </p:cNvCxnSpPr>
              <p:nvPr/>
            </p:nvCxnSpPr>
            <p:spPr>
              <a:xfrm>
                <a:off x="9493159" y="3369138"/>
                <a:ext cx="1057712" cy="0"/>
              </a:xfrm>
              <a:prstGeom prst="straightConnector1">
                <a:avLst/>
              </a:prstGeom>
              <a:noFill/>
              <a:ln w="19050" cap="rnd" cmpd="sng" algn="ctr">
                <a:solidFill>
                  <a:sysClr val="windowText" lastClr="000000"/>
                </a:solidFill>
                <a:prstDash val="solid"/>
                <a:tailEnd type="triangle"/>
              </a:ln>
              <a:effectLst/>
            </p:spPr>
          </p:cxnSp>
          <p:cxnSp>
            <p:nvCxnSpPr>
              <p:cNvPr id="119" name="直接箭头连接符 118"/>
              <p:cNvCxnSpPr>
                <a:stCxn id="94" idx="0"/>
                <a:endCxn id="114" idx="4"/>
              </p:cNvCxnSpPr>
              <p:nvPr/>
            </p:nvCxnSpPr>
            <p:spPr>
              <a:xfrm flipV="1">
                <a:off x="7555022" y="3662613"/>
                <a:ext cx="0" cy="1400856"/>
              </a:xfrm>
              <a:prstGeom prst="straightConnector1">
                <a:avLst/>
              </a:prstGeom>
              <a:noFill/>
              <a:ln w="19050" cap="rnd" cmpd="sng" algn="ctr">
                <a:solidFill>
                  <a:sysClr val="windowText" lastClr="000000"/>
                </a:solidFill>
                <a:prstDash val="solid"/>
                <a:tailEnd type="triangle"/>
              </a:ln>
              <a:effectLst/>
            </p:spPr>
          </p:cxnSp>
          <p:sp>
            <p:nvSpPr>
              <p:cNvPr id="121" name="文本框 120"/>
              <p:cNvSpPr txBox="1"/>
              <p:nvPr/>
            </p:nvSpPr>
            <p:spPr>
              <a:xfrm flipH="1">
                <a:off x="7906899" y="3748535"/>
                <a:ext cx="63378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foo()</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2" name="文本框 121"/>
              <p:cNvSpPr txBox="1"/>
              <p:nvPr/>
            </p:nvSpPr>
            <p:spPr>
              <a:xfrm flipH="1">
                <a:off x="9244011" y="3742688"/>
                <a:ext cx="189381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return from foo</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3" name="文本框 122"/>
              <p:cNvSpPr txBox="1"/>
              <p:nvPr/>
            </p:nvSpPr>
            <p:spPr>
              <a:xfrm flipH="1">
                <a:off x="9456382" y="2993858"/>
                <a:ext cx="1131265"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Return G;</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4" name="文本框 123"/>
              <p:cNvSpPr txBox="1"/>
              <p:nvPr/>
            </p:nvSpPr>
            <p:spPr>
              <a:xfrm flipH="1">
                <a:off x="7699402" y="2848036"/>
                <a:ext cx="189381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function start</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5" name="文本框 124"/>
              <p:cNvSpPr txBox="1"/>
              <p:nvPr/>
            </p:nvSpPr>
            <p:spPr>
              <a:xfrm flipH="1">
                <a:off x="6754726" y="2435743"/>
                <a:ext cx="189381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foo</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cxnSp>
            <p:nvCxnSpPr>
              <p:cNvPr id="120" name="直接箭头连接符 119"/>
              <p:cNvCxnSpPr>
                <a:stCxn id="116" idx="4"/>
                <a:endCxn id="95" idx="0"/>
              </p:cNvCxnSpPr>
              <p:nvPr/>
            </p:nvCxnSpPr>
            <p:spPr>
              <a:xfrm flipH="1">
                <a:off x="9157680" y="3662613"/>
                <a:ext cx="1686666" cy="1400856"/>
              </a:xfrm>
              <a:prstGeom prst="straightConnector1">
                <a:avLst/>
              </a:prstGeom>
              <a:noFill/>
              <a:ln w="19050" cap="rnd" cmpd="sng" algn="ctr">
                <a:solidFill>
                  <a:sysClr val="windowText" lastClr="000000"/>
                </a:solidFill>
                <a:prstDash val="solid"/>
                <a:tailEnd type="triangle"/>
              </a:ln>
              <a:effectLst/>
            </p:spPr>
          </p:cxnSp>
        </p:grpSp>
        <p:grpSp>
          <p:nvGrpSpPr>
            <p:cNvPr id="89" name="组合 88"/>
            <p:cNvGrpSpPr/>
            <p:nvPr/>
          </p:nvGrpSpPr>
          <p:grpSpPr>
            <a:xfrm>
              <a:off x="647163" y="4554081"/>
              <a:ext cx="10950326" cy="1796243"/>
              <a:chOff x="647163" y="4554081"/>
              <a:chExt cx="10950326" cy="1796243"/>
            </a:xfrm>
          </p:grpSpPr>
          <p:sp>
            <p:nvSpPr>
              <p:cNvPr id="90" name="矩形 89"/>
              <p:cNvSpPr/>
              <p:nvPr/>
            </p:nvSpPr>
            <p:spPr>
              <a:xfrm>
                <a:off x="647163" y="4593952"/>
                <a:ext cx="10950326" cy="1756372"/>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1" name="椭圆 90"/>
              <p:cNvSpPr/>
              <p:nvPr/>
            </p:nvSpPr>
            <p:spPr>
              <a:xfrm>
                <a:off x="1054178"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2" name="椭圆 91"/>
              <p:cNvSpPr/>
              <p:nvPr/>
            </p:nvSpPr>
            <p:spPr>
              <a:xfrm>
                <a:off x="2776966"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3" name="椭圆 92"/>
              <p:cNvSpPr/>
              <p:nvPr/>
            </p:nvSpPr>
            <p:spPr>
              <a:xfrm>
                <a:off x="5862155"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4" name="椭圆 93"/>
              <p:cNvSpPr/>
              <p:nvPr/>
            </p:nvSpPr>
            <p:spPr>
              <a:xfrm>
                <a:off x="7261547"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5" name="椭圆 94"/>
              <p:cNvSpPr/>
              <p:nvPr/>
            </p:nvSpPr>
            <p:spPr>
              <a:xfrm>
                <a:off x="8864205"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6" name="椭圆 95"/>
              <p:cNvSpPr/>
              <p:nvPr/>
            </p:nvSpPr>
            <p:spPr>
              <a:xfrm>
                <a:off x="10768670" y="5063469"/>
                <a:ext cx="586950" cy="586950"/>
              </a:xfrm>
              <a:prstGeom prst="ellipse">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cxnSp>
            <p:nvCxnSpPr>
              <p:cNvPr id="97" name="直接箭头连接符 96"/>
              <p:cNvCxnSpPr>
                <a:stCxn id="91" idx="6"/>
                <a:endCxn id="92" idx="2"/>
              </p:cNvCxnSpPr>
              <p:nvPr/>
            </p:nvCxnSpPr>
            <p:spPr>
              <a:xfrm>
                <a:off x="1641128" y="5356944"/>
                <a:ext cx="1135838" cy="0"/>
              </a:xfrm>
              <a:prstGeom prst="straightConnector1">
                <a:avLst/>
              </a:prstGeom>
              <a:noFill/>
              <a:ln w="19050" cap="rnd" cmpd="sng" algn="ctr">
                <a:solidFill>
                  <a:sysClr val="windowText" lastClr="000000"/>
                </a:solidFill>
                <a:prstDash val="solid"/>
                <a:tailEnd type="triangle"/>
              </a:ln>
              <a:effectLst/>
            </p:spPr>
          </p:cxnSp>
          <p:sp>
            <p:nvSpPr>
              <p:cNvPr id="98" name="文本框 97"/>
              <p:cNvSpPr txBox="1"/>
              <p:nvPr/>
            </p:nvSpPr>
            <p:spPr>
              <a:xfrm>
                <a:off x="1547711" y="4952611"/>
                <a:ext cx="1245604"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a = defect();</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cxnSp>
            <p:nvCxnSpPr>
              <p:cNvPr id="99" name="直接箭头连接符 98"/>
              <p:cNvCxnSpPr>
                <a:stCxn id="92" idx="6"/>
                <a:endCxn id="108" idx="1"/>
              </p:cNvCxnSpPr>
              <p:nvPr/>
            </p:nvCxnSpPr>
            <p:spPr>
              <a:xfrm>
                <a:off x="3363916" y="5356944"/>
                <a:ext cx="935985" cy="1"/>
              </a:xfrm>
              <a:prstGeom prst="straightConnector1">
                <a:avLst/>
              </a:prstGeom>
              <a:noFill/>
              <a:ln w="19050" cap="rnd" cmpd="sng" algn="ctr">
                <a:solidFill>
                  <a:sysClr val="windowText" lastClr="000000"/>
                </a:solidFill>
                <a:prstDash val="solid"/>
                <a:tailEnd type="triangle"/>
              </a:ln>
              <a:effectLst/>
            </p:spPr>
          </p:cxnSp>
          <p:sp>
            <p:nvSpPr>
              <p:cNvPr id="100" name="文本框 99"/>
              <p:cNvSpPr txBox="1"/>
              <p:nvPr/>
            </p:nvSpPr>
            <p:spPr>
              <a:xfrm>
                <a:off x="5068571" y="4952611"/>
                <a:ext cx="1202542"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a &gt; 1</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cxnSp>
            <p:nvCxnSpPr>
              <p:cNvPr id="101" name="直接箭头连接符 100"/>
              <p:cNvCxnSpPr>
                <a:stCxn id="108" idx="3"/>
                <a:endCxn id="93" idx="2"/>
              </p:cNvCxnSpPr>
              <p:nvPr/>
            </p:nvCxnSpPr>
            <p:spPr>
              <a:xfrm flipV="1">
                <a:off x="5067696" y="5356944"/>
                <a:ext cx="794459" cy="1"/>
              </a:xfrm>
              <a:prstGeom prst="straightConnector1">
                <a:avLst/>
              </a:prstGeom>
              <a:noFill/>
              <a:ln w="19050" cap="rnd" cmpd="sng" algn="ctr">
                <a:solidFill>
                  <a:sysClr val="windowText" lastClr="000000"/>
                </a:solidFill>
                <a:prstDash val="solid"/>
                <a:tailEnd type="triangle"/>
              </a:ln>
              <a:effectLst/>
            </p:spPr>
          </p:cxnSp>
          <p:cxnSp>
            <p:nvCxnSpPr>
              <p:cNvPr id="102" name="直接箭头连接符 101"/>
              <p:cNvCxnSpPr>
                <a:stCxn id="93" idx="6"/>
                <a:endCxn id="94" idx="2"/>
              </p:cNvCxnSpPr>
              <p:nvPr/>
            </p:nvCxnSpPr>
            <p:spPr>
              <a:xfrm>
                <a:off x="6449105" y="5356944"/>
                <a:ext cx="812442" cy="0"/>
              </a:xfrm>
              <a:prstGeom prst="straightConnector1">
                <a:avLst/>
              </a:prstGeom>
              <a:noFill/>
              <a:ln w="19050" cap="rnd" cmpd="sng" algn="ctr">
                <a:solidFill>
                  <a:sysClr val="windowText" lastClr="000000"/>
                </a:solidFill>
                <a:prstDash val="solid"/>
                <a:tailEnd type="triangle"/>
              </a:ln>
              <a:effectLst/>
            </p:spPr>
          </p:cxnSp>
          <p:cxnSp>
            <p:nvCxnSpPr>
              <p:cNvPr id="103" name="直接箭头连接符 102"/>
              <p:cNvCxnSpPr>
                <a:stCxn id="94" idx="6"/>
                <a:endCxn id="95" idx="2"/>
              </p:cNvCxnSpPr>
              <p:nvPr/>
            </p:nvCxnSpPr>
            <p:spPr>
              <a:xfrm>
                <a:off x="7848497" y="5356944"/>
                <a:ext cx="1015708" cy="0"/>
              </a:xfrm>
              <a:prstGeom prst="straightConnector1">
                <a:avLst/>
              </a:prstGeom>
              <a:noFill/>
              <a:ln w="19050" cap="rnd" cmpd="sng" algn="ctr">
                <a:solidFill>
                  <a:sysClr val="windowText" lastClr="000000"/>
                </a:solidFill>
                <a:prstDash val="solid"/>
                <a:tailEnd type="triangle"/>
              </a:ln>
              <a:effectLst/>
            </p:spPr>
          </p:cxnSp>
          <p:sp>
            <p:nvSpPr>
              <p:cNvPr id="104" name="文本框 103"/>
              <p:cNvSpPr txBox="1"/>
              <p:nvPr/>
            </p:nvSpPr>
            <p:spPr>
              <a:xfrm>
                <a:off x="6511694" y="4952611"/>
                <a:ext cx="663522"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b = 1;</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05" name="文本框 104"/>
              <p:cNvSpPr txBox="1"/>
              <p:nvPr/>
            </p:nvSpPr>
            <p:spPr>
              <a:xfrm>
                <a:off x="7868807" y="4952611"/>
                <a:ext cx="1202542"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c = foo();</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06" name="文本框 105"/>
              <p:cNvSpPr txBox="1"/>
              <p:nvPr/>
            </p:nvSpPr>
            <p:spPr>
              <a:xfrm>
                <a:off x="3443745" y="4949298"/>
                <a:ext cx="1202542"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G = a;</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cxnSp>
            <p:nvCxnSpPr>
              <p:cNvPr id="107" name="直接箭头连接符 106"/>
              <p:cNvCxnSpPr>
                <a:stCxn id="95" idx="6"/>
                <a:endCxn id="96" idx="2"/>
              </p:cNvCxnSpPr>
              <p:nvPr/>
            </p:nvCxnSpPr>
            <p:spPr>
              <a:xfrm>
                <a:off x="9451155" y="5356944"/>
                <a:ext cx="1317515" cy="0"/>
              </a:xfrm>
              <a:prstGeom prst="straightConnector1">
                <a:avLst/>
              </a:prstGeom>
              <a:noFill/>
              <a:ln w="19050" cap="rnd" cmpd="sng" algn="ctr">
                <a:solidFill>
                  <a:sysClr val="windowText" lastClr="000000"/>
                </a:solidFill>
                <a:prstDash val="solid"/>
                <a:tailEnd type="triangle"/>
              </a:ln>
              <a:effectLst/>
            </p:spPr>
          </p:cxnSp>
          <p:sp>
            <p:nvSpPr>
              <p:cNvPr id="108" name="菱形 107"/>
              <p:cNvSpPr/>
              <p:nvPr/>
            </p:nvSpPr>
            <p:spPr>
              <a:xfrm>
                <a:off x="4299901" y="4973047"/>
                <a:ext cx="767795" cy="767795"/>
              </a:xfrm>
              <a:prstGeom prst="diamond">
                <a:avLst/>
              </a:prstGeom>
              <a:solidFill>
                <a:schemeClr val="accent1">
                  <a:lumMod val="40000"/>
                  <a:lumOff val="60000"/>
                </a:schemeClr>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9" name="文本框 108"/>
              <p:cNvSpPr txBox="1"/>
              <p:nvPr/>
            </p:nvSpPr>
            <p:spPr>
              <a:xfrm>
                <a:off x="9419606" y="4952611"/>
                <a:ext cx="142626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d = a + b + c;</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cxnSp>
            <p:nvCxnSpPr>
              <p:cNvPr id="110" name="曲线连接符 109"/>
              <p:cNvCxnSpPr>
                <a:stCxn id="108" idx="2"/>
                <a:endCxn id="94" idx="4"/>
              </p:cNvCxnSpPr>
              <p:nvPr/>
            </p:nvCxnSpPr>
            <p:spPr>
              <a:xfrm rot="5400000" flipH="1" flipV="1">
                <a:off x="6074198" y="4260019"/>
                <a:ext cx="90423" cy="2871223"/>
              </a:xfrm>
              <a:prstGeom prst="curvedConnector3">
                <a:avLst>
                  <a:gd name="adj1" fmla="val -252812"/>
                </a:avLst>
              </a:prstGeom>
              <a:noFill/>
              <a:ln w="19050" cap="rnd" cmpd="sng" algn="ctr">
                <a:solidFill>
                  <a:sysClr val="windowText" lastClr="000000"/>
                </a:solidFill>
                <a:prstDash val="solid"/>
                <a:tailEnd type="triangle"/>
              </a:ln>
              <a:effectLst/>
            </p:spPr>
          </p:cxnSp>
          <p:sp>
            <p:nvSpPr>
              <p:cNvPr id="111" name="文本框 110"/>
              <p:cNvSpPr txBox="1"/>
              <p:nvPr/>
            </p:nvSpPr>
            <p:spPr>
              <a:xfrm>
                <a:off x="5698758" y="5626282"/>
                <a:ext cx="1202542"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!(a &gt; 1)</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2" name="文本框 111"/>
              <p:cNvSpPr txBox="1"/>
              <p:nvPr/>
            </p:nvSpPr>
            <p:spPr>
              <a:xfrm flipH="1">
                <a:off x="709668" y="4554081"/>
                <a:ext cx="189381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bar</a:t>
                </a: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spTree>
    <p:extLst>
      <p:ext uri="{BB962C8B-B14F-4D97-AF65-F5344CB8AC3E}">
        <p14:creationId xmlns:p14="http://schemas.microsoft.com/office/powerpoint/2010/main" val="321431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work</a:t>
            </a:r>
            <a:endParaRPr lang="zh-CN" altLang="en-US" dirty="0"/>
          </a:p>
        </p:txBody>
      </p:sp>
      <p:sp>
        <p:nvSpPr>
          <p:cNvPr id="4" name="Rectangle 4"/>
          <p:cNvSpPr>
            <a:spLocks noGrp="1" noChangeArrowheads="1"/>
          </p:cNvSpPr>
          <p:nvPr>
            <p:ph idx="1"/>
          </p:nvPr>
        </p:nvSpPr>
        <p:spPr bwMode="auto">
          <a:xfrm>
            <a:off x="838200" y="1967929"/>
            <a:ext cx="1072789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zh-CN" sz="18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1 </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table = (</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transition_t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r>
              <a:rPr kumimoji="0" lang="en-US" altLang="zh-CN" sz="1800" b="1" i="0" u="none" strike="noStrike" cap="none" normalizeH="0" baseline="0" dirty="0" err="1">
                <a:ln>
                  <a:noFill/>
                </a:ln>
                <a:solidFill>
                  <a:srgbClr val="7A3A3A"/>
                </a:solidFill>
                <a:effectLst/>
                <a:latin typeface="Consolas" panose="020B0609020204030204" pitchFamily="49" charset="0"/>
                <a:cs typeface="Courier New" panose="02070309020205020404" pitchFamily="49" charset="0"/>
              </a:rPr>
              <a:t>malloc</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r>
              <a:rPr kumimoji="0" lang="en-US" altLang="zh-CN" sz="1800" b="1" i="0" u="none" strike="noStrike" cap="none" normalizeH="0" baseline="0" dirty="0" err="1">
                <a:ln>
                  <a:noFill/>
                </a:ln>
                <a:solidFill>
                  <a:srgbClr val="7A3A3A"/>
                </a:solidFill>
                <a:effectLst/>
                <a:latin typeface="Consolas" panose="020B0609020204030204" pitchFamily="49" charset="0"/>
                <a:cs typeface="Courier New" panose="02070309020205020404" pitchFamily="49" charset="0"/>
              </a:rPr>
              <a:t>sizeof</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transition_t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 * </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row_count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 *</a:t>
            </a:r>
            <a:r>
              <a:rPr kumimoji="0" lang="en-US" altLang="zh-CN" sz="1800" b="1" i="0" u="none" strike="noStrike" cap="none" normalizeH="0" dirty="0">
                <a:ln>
                  <a:noFill/>
                </a:ln>
                <a:effectLst/>
                <a:latin typeface="Consolas" panose="020B0609020204030204" pitchFamily="49" charset="0"/>
                <a:cs typeface="Courier New" panose="02070309020205020404" pitchFamily="49" charset="0"/>
              </a:rPr>
              <a:t> </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column_count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kumimoji="0" lang="en-US" altLang="zh-CN" sz="18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2 </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 code block</a:t>
            </a:r>
          </a:p>
          <a:p>
            <a:pPr marL="0" lvl="0" indent="0" eaLnBrk="0" fontAlgn="base" hangingPunct="0">
              <a:lnSpc>
                <a:spcPct val="100000"/>
              </a:lnSpc>
              <a:spcBef>
                <a:spcPct val="0"/>
              </a:spcBef>
              <a:spcAft>
                <a:spcPct val="0"/>
              </a:spcAft>
              <a:buNone/>
            </a:pPr>
            <a:r>
              <a:rPr kumimoji="0" lang="en-US" altLang="zh-CN" sz="1800" b="1" i="0" u="none" strike="noStrike" cap="none" normalizeH="0" baseline="0" dirty="0">
                <a:ln>
                  <a:noFill/>
                </a:ln>
                <a:solidFill>
                  <a:srgbClr val="800000"/>
                </a:solidFill>
                <a:effectLst/>
                <a:latin typeface="Consolas" panose="020B0609020204030204" pitchFamily="49" charset="0"/>
                <a:cs typeface="Courier New" panose="02070309020205020404" pitchFamily="49" charset="0"/>
              </a:rPr>
              <a:t>3 </a:t>
            </a:r>
            <a:r>
              <a:rPr kumimoji="0" lang="en-US" altLang="zh-CN" sz="1800" b="1" i="0" u="none" strike="noStrike" cap="none" normalizeH="0" baseline="0" dirty="0" err="1">
                <a:ln>
                  <a:noFill/>
                </a:ln>
                <a:solidFill>
                  <a:srgbClr val="7A3A3A"/>
                </a:solidFill>
                <a:effectLst/>
                <a:latin typeface="Consolas" panose="020B0609020204030204" pitchFamily="49" charset="0"/>
                <a:cs typeface="Courier New" panose="02070309020205020404" pitchFamily="49" charset="0"/>
              </a:rPr>
              <a:t>memset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(table, 0, </a:t>
            </a:r>
            <a:r>
              <a:rPr kumimoji="0" lang="en-US" altLang="zh-CN" sz="1800" b="1" i="0" u="none" strike="noStrike" cap="none" normalizeH="0" baseline="0" dirty="0" err="1">
                <a:ln>
                  <a:noFill/>
                </a:ln>
                <a:solidFill>
                  <a:srgbClr val="7A3A3A"/>
                </a:solidFill>
                <a:effectLst/>
                <a:latin typeface="Consolas" panose="020B0609020204030204" pitchFamily="49" charset="0"/>
                <a:cs typeface="Courier New" panose="02070309020205020404" pitchFamily="49" charset="0"/>
              </a:rPr>
              <a:t>sizeof</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transition_t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 * </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row_count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 * </a:t>
            </a:r>
            <a:r>
              <a:rPr kumimoji="0" lang="en-US" altLang="zh-CN" sz="1800" b="1" i="0" u="none" strike="noStrike" cap="none" normalizeH="0" baseline="0" dirty="0" err="1">
                <a:ln>
                  <a:noFill/>
                </a:ln>
                <a:effectLst/>
                <a:latin typeface="Consolas" panose="020B0609020204030204" pitchFamily="49" charset="0"/>
                <a:cs typeface="Courier New" panose="02070309020205020404" pitchFamily="49" charset="0"/>
              </a:rPr>
              <a:t>column_count</a:t>
            </a:r>
            <a:r>
              <a:rPr kumimoji="0" lang="en-US" altLang="zh-CN" sz="1800" b="1" i="0" u="none" strike="noStrike" cap="none" normalizeH="0" baseline="0" dirty="0">
                <a:ln>
                  <a:noFill/>
                </a:ln>
                <a:effectLst/>
                <a:latin typeface="Consolas" panose="020B0609020204030204" pitchFamily="49" charset="0"/>
                <a:cs typeface="Courier New" panose="02070309020205020404" pitchFamily="49" charset="0"/>
              </a:rPr>
              <a:t>);</a:t>
            </a:r>
            <a:endParaRPr lang="en-US" altLang="zh-CN" sz="4000" dirty="0">
              <a:latin typeface="Consolas" panose="020B0609020204030204" pitchFamily="49" charset="0"/>
            </a:endParaRPr>
          </a:p>
        </p:txBody>
      </p:sp>
      <p:sp>
        <p:nvSpPr>
          <p:cNvPr id="6" name="内容占位符 2"/>
          <p:cNvSpPr txBox="1">
            <a:spLocks/>
          </p:cNvSpPr>
          <p:nvPr/>
        </p:nvSpPr>
        <p:spPr>
          <a:xfrm>
            <a:off x="838200" y="3168501"/>
            <a:ext cx="10515600" cy="3008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b="1" dirty="0">
                <a:latin typeface="Calibri" panose="020F0502020204030204" pitchFamily="34" charset="0"/>
                <a:cs typeface="Calibri" panose="020F0502020204030204" pitchFamily="34" charset="0"/>
              </a:rPr>
              <a:t> Balancing fatality score for critical functions is tricky.</a:t>
            </a:r>
            <a:endParaRPr lang="en-US" altLang="zh-CN" b="1" dirty="0">
              <a:solidFill>
                <a:srgbClr val="FF0000"/>
              </a:solidFill>
              <a:latin typeface="Calibri" panose="020F0502020204030204" pitchFamily="34" charset="0"/>
              <a:cs typeface="Calibri" panose="020F0502020204030204" pitchFamily="34" charset="0"/>
            </a:endParaRPr>
          </a:p>
          <a:p>
            <a:pPr lvl="1">
              <a:lnSpc>
                <a:spcPct val="150000"/>
              </a:lnSpc>
              <a:buFont typeface="Calibri" panose="020F0502020204030204" pitchFamily="34" charset="0"/>
              <a:buChar char="○"/>
            </a:pPr>
            <a:r>
              <a:rPr lang="en-US" altLang="zh-CN" dirty="0">
                <a:latin typeface="Calibri" panose="020F0502020204030204" pitchFamily="34" charset="0"/>
                <a:cs typeface="Calibri" panose="020F0502020204030204" pitchFamily="34" charset="0"/>
              </a:rPr>
              <a:t> Data mining could be a good way.</a:t>
            </a:r>
          </a:p>
          <a:p>
            <a:pPr>
              <a:lnSpc>
                <a:spcPct val="150000"/>
              </a:lnSpc>
              <a:buFont typeface="Wingdings" panose="05000000000000000000" pitchFamily="2" charset="2"/>
              <a:buChar char="Ø"/>
            </a:pPr>
            <a:r>
              <a:rPr lang="en-US" altLang="zh-CN" b="1" dirty="0">
                <a:latin typeface="Calibri" panose="020F0502020204030204" pitchFamily="34" charset="0"/>
                <a:cs typeface="Calibri" panose="020F0502020204030204" pitchFamily="34" charset="0"/>
              </a:rPr>
              <a:t> Combing with categorical attributes.</a:t>
            </a:r>
            <a:endParaRPr lang="en-US" altLang="zh-CN"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78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pic>
        <p:nvPicPr>
          <p:cNvPr id="15" name="内容占位符 14"/>
          <p:cNvPicPr>
            <a:picLocks noGrp="1" noChangeAspect="1"/>
          </p:cNvPicPr>
          <p:nvPr>
            <p:ph idx="1"/>
          </p:nvPr>
        </p:nvPicPr>
        <p:blipFill>
          <a:blip r:embed="rId3"/>
          <a:stretch>
            <a:fillRect/>
          </a:stretch>
        </p:blipFill>
        <p:spPr>
          <a:xfrm>
            <a:off x="2734719" y="4528235"/>
            <a:ext cx="865707" cy="1072989"/>
          </a:xfrm>
          <a:prstGeom prst="rect">
            <a:avLst/>
          </a:prstGeom>
        </p:spPr>
      </p:pic>
      <p:grpSp>
        <p:nvGrpSpPr>
          <p:cNvPr id="19" name="组合 18"/>
          <p:cNvGrpSpPr/>
          <p:nvPr/>
        </p:nvGrpSpPr>
        <p:grpSpPr>
          <a:xfrm>
            <a:off x="1173605" y="1749325"/>
            <a:ext cx="3972959" cy="1717775"/>
            <a:chOff x="1053582" y="3203702"/>
            <a:chExt cx="3972959" cy="1717775"/>
          </a:xfrm>
        </p:grpSpPr>
        <p:pic>
          <p:nvPicPr>
            <p:cNvPr id="8" name="图片 7"/>
            <p:cNvPicPr>
              <a:picLocks noChangeAspect="1"/>
            </p:cNvPicPr>
            <p:nvPr/>
          </p:nvPicPr>
          <p:blipFill>
            <a:blip r:embed="rId4"/>
            <a:stretch>
              <a:fillRect/>
            </a:stretch>
          </p:blipFill>
          <p:spPr>
            <a:xfrm>
              <a:off x="1172289" y="3552302"/>
              <a:ext cx="1369175" cy="1369175"/>
            </a:xfrm>
            <a:prstGeom prst="rect">
              <a:avLst/>
            </a:prstGeom>
          </p:spPr>
        </p:pic>
        <p:pic>
          <p:nvPicPr>
            <p:cNvPr id="9" name="图片 8"/>
            <p:cNvPicPr>
              <a:picLocks noChangeAspect="1"/>
            </p:cNvPicPr>
            <p:nvPr/>
          </p:nvPicPr>
          <p:blipFill>
            <a:blip r:embed="rId5"/>
            <a:stretch>
              <a:fillRect/>
            </a:stretch>
          </p:blipFill>
          <p:spPr>
            <a:xfrm>
              <a:off x="3796859" y="3629939"/>
              <a:ext cx="886095" cy="886095"/>
            </a:xfrm>
            <a:prstGeom prst="rect">
              <a:avLst/>
            </a:prstGeom>
          </p:spPr>
        </p:pic>
        <p:cxnSp>
          <p:nvCxnSpPr>
            <p:cNvPr id="10" name="直接箭头连接符 9"/>
            <p:cNvCxnSpPr/>
            <p:nvPr/>
          </p:nvCxnSpPr>
          <p:spPr>
            <a:xfrm>
              <a:off x="2523180" y="4098772"/>
              <a:ext cx="1184587" cy="0"/>
            </a:xfrm>
            <a:prstGeom prst="straightConnector1">
              <a:avLst/>
            </a:prstGeom>
            <a:ln w="2857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14696" y="3795986"/>
              <a:ext cx="868680" cy="276999"/>
            </a:xfrm>
            <a:prstGeom prst="rect">
              <a:avLst/>
            </a:prstGeom>
            <a:noFill/>
          </p:spPr>
          <p:txBody>
            <a:bodyPr wrap="square" rtlCol="0">
              <a:spAutoFit/>
            </a:bodyPr>
            <a:lstStyle/>
            <a:p>
              <a:pPr algn="ctr"/>
              <a:r>
                <a:rPr lang="en-US" altLang="zh-CN" sz="1200" dirty="0">
                  <a:cs typeface="Times New Roman" panose="02020603050405020304" pitchFamily="18" charset="0"/>
                </a:rPr>
                <a:t>parse</a:t>
              </a:r>
              <a:endParaRPr lang="zh-CN" altLang="en-US" sz="1200" dirty="0">
                <a:cs typeface="Times New Roman" panose="02020603050405020304" pitchFamily="18" charset="0"/>
              </a:endParaRPr>
            </a:p>
          </p:txBody>
        </p:sp>
        <p:sp>
          <p:nvSpPr>
            <p:cNvPr id="12" name="文本框 11"/>
            <p:cNvSpPr txBox="1"/>
            <p:nvPr/>
          </p:nvSpPr>
          <p:spPr>
            <a:xfrm>
              <a:off x="1053582" y="3203702"/>
              <a:ext cx="1521741" cy="338554"/>
            </a:xfrm>
            <a:prstGeom prst="rect">
              <a:avLst/>
            </a:prstGeom>
            <a:noFill/>
          </p:spPr>
          <p:txBody>
            <a:bodyPr wrap="square" rtlCol="0">
              <a:spAutoFit/>
            </a:bodyPr>
            <a:lstStyle/>
            <a:p>
              <a:pPr algn="ctr"/>
              <a:r>
                <a:rPr lang="en-US" altLang="zh-CN" sz="1600" dirty="0">
                  <a:cs typeface="Times New Roman" panose="02020603050405020304" pitchFamily="18" charset="0"/>
                </a:rPr>
                <a:t>Original code</a:t>
              </a:r>
              <a:endParaRPr lang="zh-CN" altLang="en-US" sz="1600" dirty="0">
                <a:cs typeface="Times New Roman" panose="02020603050405020304" pitchFamily="18" charset="0"/>
              </a:endParaRPr>
            </a:p>
          </p:txBody>
        </p:sp>
        <p:sp>
          <p:nvSpPr>
            <p:cNvPr id="13" name="文本框 12"/>
            <p:cNvSpPr txBox="1"/>
            <p:nvPr/>
          </p:nvSpPr>
          <p:spPr>
            <a:xfrm>
              <a:off x="3453270" y="3307091"/>
              <a:ext cx="1573271" cy="338554"/>
            </a:xfrm>
            <a:prstGeom prst="rect">
              <a:avLst/>
            </a:prstGeom>
            <a:noFill/>
          </p:spPr>
          <p:txBody>
            <a:bodyPr wrap="square" rtlCol="0">
              <a:spAutoFit/>
            </a:bodyPr>
            <a:lstStyle/>
            <a:p>
              <a:pPr algn="ctr"/>
              <a:r>
                <a:rPr lang="en-US" altLang="zh-CN" sz="1600" dirty="0">
                  <a:cs typeface="Times New Roman" panose="02020603050405020304" pitchFamily="18" charset="0"/>
                </a:rPr>
                <a:t>CFA</a:t>
              </a:r>
              <a:endParaRPr lang="zh-CN" altLang="en-US" sz="1600" dirty="0">
                <a:cs typeface="Times New Roman" panose="02020603050405020304" pitchFamily="18" charset="0"/>
              </a:endParaRPr>
            </a:p>
          </p:txBody>
        </p:sp>
      </p:grpSp>
      <p:grpSp>
        <p:nvGrpSpPr>
          <p:cNvPr id="16" name="组合 15"/>
          <p:cNvGrpSpPr/>
          <p:nvPr/>
        </p:nvGrpSpPr>
        <p:grpSpPr>
          <a:xfrm>
            <a:off x="3280108" y="4058449"/>
            <a:ext cx="2159640" cy="1497831"/>
            <a:chOff x="8927120" y="5138613"/>
            <a:chExt cx="2159640" cy="1497831"/>
          </a:xfrm>
        </p:grpSpPr>
        <p:pic>
          <p:nvPicPr>
            <p:cNvPr id="17" name="Picture 18" descr="http://findicons.com/files/icons/1579/devine/256/li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2849" y="5557579"/>
              <a:ext cx="1078865" cy="107886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8927120" y="5138613"/>
              <a:ext cx="2159640" cy="338554"/>
            </a:xfrm>
            <a:prstGeom prst="rect">
              <a:avLst/>
            </a:prstGeom>
            <a:noFill/>
          </p:spPr>
          <p:txBody>
            <a:bodyPr wrap="square" rtlCol="0">
              <a:spAutoFit/>
            </a:bodyPr>
            <a:lstStyle/>
            <a:p>
              <a:pPr algn="ctr"/>
              <a:r>
                <a:rPr lang="en-US" altLang="zh-CN" sz="1600" dirty="0">
                  <a:cs typeface="Times New Roman" panose="02020603050405020304" pitchFamily="18" charset="0"/>
                </a:rPr>
                <a:t>Critical Function Set</a:t>
              </a:r>
              <a:endParaRPr lang="zh-CN" altLang="en-US" sz="1600" dirty="0">
                <a:cs typeface="Times New Roman" panose="02020603050405020304" pitchFamily="18" charset="0"/>
              </a:endParaRPr>
            </a:p>
          </p:txBody>
        </p:sp>
      </p:grpSp>
      <p:cxnSp>
        <p:nvCxnSpPr>
          <p:cNvPr id="25" name="直接箭头连接符 24"/>
          <p:cNvCxnSpPr/>
          <p:nvPr/>
        </p:nvCxnSpPr>
        <p:spPr>
          <a:xfrm>
            <a:off x="4345270" y="3393157"/>
            <a:ext cx="0" cy="665292"/>
          </a:xfrm>
          <a:prstGeom prst="straightConnector1">
            <a:avLst/>
          </a:prstGeom>
          <a:ln w="2857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191937" y="3500917"/>
            <a:ext cx="868680" cy="276999"/>
          </a:xfrm>
          <a:prstGeom prst="rect">
            <a:avLst/>
          </a:prstGeom>
          <a:noFill/>
        </p:spPr>
        <p:txBody>
          <a:bodyPr wrap="square" rtlCol="0">
            <a:spAutoFit/>
          </a:bodyPr>
          <a:lstStyle/>
          <a:p>
            <a:pPr algn="ctr"/>
            <a:r>
              <a:rPr lang="en-US" altLang="zh-CN" sz="1200" dirty="0">
                <a:cs typeface="Times New Roman" panose="02020603050405020304" pitchFamily="18" charset="0"/>
              </a:rPr>
              <a:t>extract</a:t>
            </a:r>
            <a:endParaRPr lang="zh-CN" altLang="en-US" sz="1200" dirty="0">
              <a:cs typeface="Times New Roman" panose="02020603050405020304" pitchFamily="18" charset="0"/>
            </a:endParaRPr>
          </a:p>
        </p:txBody>
      </p:sp>
      <p:grpSp>
        <p:nvGrpSpPr>
          <p:cNvPr id="31" name="组合 30"/>
          <p:cNvGrpSpPr/>
          <p:nvPr/>
        </p:nvGrpSpPr>
        <p:grpSpPr>
          <a:xfrm>
            <a:off x="1173605" y="4058449"/>
            <a:ext cx="2113713" cy="1638211"/>
            <a:chOff x="1166395" y="4771049"/>
            <a:chExt cx="2113713" cy="1638211"/>
          </a:xfrm>
        </p:grpSpPr>
        <p:pic>
          <p:nvPicPr>
            <p:cNvPr id="29" name="Picture 2" descr="https://strategyzer.com/assets/academy/course/lesson-icons/2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6395" y="4887386"/>
              <a:ext cx="2113713" cy="1521874"/>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1216028" y="4771049"/>
              <a:ext cx="1521741" cy="338554"/>
            </a:xfrm>
            <a:prstGeom prst="rect">
              <a:avLst/>
            </a:prstGeom>
            <a:noFill/>
          </p:spPr>
          <p:txBody>
            <a:bodyPr wrap="square" rtlCol="0">
              <a:spAutoFit/>
            </a:bodyPr>
            <a:lstStyle/>
            <a:p>
              <a:pPr algn="ctr"/>
              <a:r>
                <a:rPr lang="en-US" altLang="zh-CN" sz="1600" dirty="0">
                  <a:cs typeface="Times New Roman" panose="02020603050405020304" pitchFamily="18" charset="0"/>
                </a:rPr>
                <a:t>Defects list</a:t>
              </a:r>
              <a:endParaRPr lang="zh-CN" altLang="en-US" sz="1600" dirty="0">
                <a:cs typeface="Times New Roman" panose="02020603050405020304" pitchFamily="18" charset="0"/>
              </a:endParaRPr>
            </a:p>
          </p:txBody>
        </p:sp>
      </p:grpSp>
      <p:grpSp>
        <p:nvGrpSpPr>
          <p:cNvPr id="45" name="组合 44"/>
          <p:cNvGrpSpPr/>
          <p:nvPr/>
        </p:nvGrpSpPr>
        <p:grpSpPr>
          <a:xfrm>
            <a:off x="5503706" y="4536656"/>
            <a:ext cx="1153948" cy="486977"/>
            <a:chOff x="5503706" y="4310628"/>
            <a:chExt cx="1153948" cy="486977"/>
          </a:xfrm>
        </p:grpSpPr>
        <p:cxnSp>
          <p:nvCxnSpPr>
            <p:cNvPr id="32" name="直接箭头连接符 31"/>
            <p:cNvCxnSpPr/>
            <p:nvPr/>
          </p:nvCxnSpPr>
          <p:spPr>
            <a:xfrm>
              <a:off x="5503706" y="4797605"/>
              <a:ext cx="1153948" cy="0"/>
            </a:xfrm>
            <a:prstGeom prst="straightConnector1">
              <a:avLst/>
            </a:prstGeom>
            <a:ln w="2857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604221" y="4310628"/>
              <a:ext cx="868680" cy="461665"/>
            </a:xfrm>
            <a:prstGeom prst="rect">
              <a:avLst/>
            </a:prstGeom>
            <a:noFill/>
          </p:spPr>
          <p:txBody>
            <a:bodyPr wrap="square" rtlCol="0">
              <a:spAutoFit/>
            </a:bodyPr>
            <a:lstStyle/>
            <a:p>
              <a:pPr algn="ctr"/>
              <a:r>
                <a:rPr lang="en-US" altLang="zh-CN" sz="1200" dirty="0">
                  <a:cs typeface="Times New Roman" panose="02020603050405020304" pitchFamily="18" charset="0"/>
                </a:rPr>
                <a:t>Static analyzer</a:t>
              </a:r>
              <a:endParaRPr lang="zh-CN" altLang="en-US" sz="1200" dirty="0">
                <a:cs typeface="Times New Roman" panose="02020603050405020304" pitchFamily="18" charset="0"/>
              </a:endParaRPr>
            </a:p>
          </p:txBody>
        </p:sp>
      </p:grpSp>
      <p:grpSp>
        <p:nvGrpSpPr>
          <p:cNvPr id="35" name="组合 34"/>
          <p:cNvGrpSpPr/>
          <p:nvPr/>
        </p:nvGrpSpPr>
        <p:grpSpPr>
          <a:xfrm>
            <a:off x="6258399" y="4058449"/>
            <a:ext cx="2370288" cy="1541106"/>
            <a:chOff x="8723756" y="477056"/>
            <a:chExt cx="2370288" cy="1541106"/>
          </a:xfrm>
        </p:grpSpPr>
        <p:pic>
          <p:nvPicPr>
            <p:cNvPr id="36" name="Picture 28" descr="http://cdn.1001freedownloads.com/icon/thumb/398066/configuration-settings-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7661" y="1055684"/>
              <a:ext cx="962477" cy="962478"/>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p:cNvSpPr txBox="1"/>
            <p:nvPr/>
          </p:nvSpPr>
          <p:spPr>
            <a:xfrm>
              <a:off x="8723756" y="477056"/>
              <a:ext cx="2370288" cy="584775"/>
            </a:xfrm>
            <a:prstGeom prst="rect">
              <a:avLst/>
            </a:prstGeom>
            <a:noFill/>
          </p:spPr>
          <p:txBody>
            <a:bodyPr wrap="square" rtlCol="0">
              <a:spAutoFit/>
            </a:bodyPr>
            <a:lstStyle/>
            <a:p>
              <a:pPr algn="ctr"/>
              <a:r>
                <a:rPr lang="en-US" altLang="zh-CN" sz="1600" dirty="0">
                  <a:cs typeface="Times New Roman" panose="02020603050405020304" pitchFamily="18" charset="0"/>
                </a:rPr>
                <a:t>Defect propagation result</a:t>
              </a:r>
              <a:endParaRPr lang="zh-CN" altLang="en-US" sz="1600" dirty="0">
                <a:cs typeface="Times New Roman" panose="02020603050405020304" pitchFamily="18" charset="0"/>
              </a:endParaRPr>
            </a:p>
          </p:txBody>
        </p:sp>
      </p:grpSp>
      <p:grpSp>
        <p:nvGrpSpPr>
          <p:cNvPr id="46" name="组合 45"/>
          <p:cNvGrpSpPr/>
          <p:nvPr/>
        </p:nvGrpSpPr>
        <p:grpSpPr>
          <a:xfrm>
            <a:off x="8628687" y="4607353"/>
            <a:ext cx="1153948" cy="416283"/>
            <a:chOff x="8628687" y="4381322"/>
            <a:chExt cx="1153948" cy="416283"/>
          </a:xfrm>
        </p:grpSpPr>
        <p:cxnSp>
          <p:nvCxnSpPr>
            <p:cNvPr id="39" name="直接箭头连接符 38"/>
            <p:cNvCxnSpPr/>
            <p:nvPr/>
          </p:nvCxnSpPr>
          <p:spPr>
            <a:xfrm>
              <a:off x="8628687" y="4797605"/>
              <a:ext cx="1153948" cy="0"/>
            </a:xfrm>
            <a:prstGeom prst="straightConnector1">
              <a:avLst/>
            </a:prstGeom>
            <a:ln w="2857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8771321" y="4381322"/>
              <a:ext cx="868680" cy="276999"/>
            </a:xfrm>
            <a:prstGeom prst="rect">
              <a:avLst/>
            </a:prstGeom>
            <a:noFill/>
          </p:spPr>
          <p:txBody>
            <a:bodyPr wrap="square" rtlCol="0">
              <a:spAutoFit/>
            </a:bodyPr>
            <a:lstStyle/>
            <a:p>
              <a:pPr algn="ctr"/>
              <a:r>
                <a:rPr lang="en-US" altLang="zh-CN" sz="1200" dirty="0">
                  <a:cs typeface="Times New Roman" panose="02020603050405020304" pitchFamily="18" charset="0"/>
                </a:rPr>
                <a:t>Extractor</a:t>
              </a:r>
              <a:endParaRPr lang="zh-CN" altLang="en-US" sz="1200" dirty="0">
                <a:cs typeface="Times New Roman" panose="02020603050405020304" pitchFamily="18" charset="0"/>
              </a:endParaRPr>
            </a:p>
          </p:txBody>
        </p:sp>
      </p:grpSp>
      <p:grpSp>
        <p:nvGrpSpPr>
          <p:cNvPr id="42" name="组合 41"/>
          <p:cNvGrpSpPr/>
          <p:nvPr/>
        </p:nvGrpSpPr>
        <p:grpSpPr>
          <a:xfrm>
            <a:off x="10047582" y="4061507"/>
            <a:ext cx="2113713" cy="1942150"/>
            <a:chOff x="1205773" y="4771049"/>
            <a:chExt cx="2113713" cy="1942150"/>
          </a:xfrm>
        </p:grpSpPr>
        <p:pic>
          <p:nvPicPr>
            <p:cNvPr id="43" name="Picture 2" descr="https://strategyzer.com/assets/academy/course/lesson-icons/2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5773" y="5191325"/>
              <a:ext cx="2113713" cy="1521874"/>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p:cNvSpPr txBox="1"/>
            <p:nvPr/>
          </p:nvSpPr>
          <p:spPr>
            <a:xfrm>
              <a:off x="1216028" y="4771049"/>
              <a:ext cx="1521741" cy="584775"/>
            </a:xfrm>
            <a:prstGeom prst="rect">
              <a:avLst/>
            </a:prstGeom>
            <a:noFill/>
          </p:spPr>
          <p:txBody>
            <a:bodyPr wrap="square" rtlCol="0">
              <a:spAutoFit/>
            </a:bodyPr>
            <a:lstStyle/>
            <a:p>
              <a:pPr algn="ctr"/>
              <a:r>
                <a:rPr lang="en-US" altLang="zh-CN" sz="1600" dirty="0">
                  <a:cs typeface="Times New Roman" panose="02020603050405020304" pitchFamily="18" charset="0"/>
                </a:rPr>
                <a:t>Prioritized defects list</a:t>
              </a:r>
              <a:endParaRPr lang="zh-CN" altLang="en-US" sz="1600" dirty="0">
                <a:cs typeface="Times New Roman" panose="02020603050405020304" pitchFamily="18" charset="0"/>
              </a:endParaRPr>
            </a:p>
          </p:txBody>
        </p:sp>
      </p:grpSp>
      <p:sp>
        <p:nvSpPr>
          <p:cNvPr id="33" name="文本框 32"/>
          <p:cNvSpPr txBox="1"/>
          <p:nvPr/>
        </p:nvSpPr>
        <p:spPr>
          <a:xfrm>
            <a:off x="2319470" y="2914311"/>
            <a:ext cx="7439552" cy="1938992"/>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marL="285750" indent="-285750">
              <a:lnSpc>
                <a:spcPct val="150000"/>
              </a:lnSpc>
              <a:buFont typeface="Wingdings" panose="05000000000000000000" pitchFamily="2" charset="2"/>
              <a:buChar char="ü"/>
            </a:pPr>
            <a:r>
              <a:rPr lang="en-US" altLang="zh-CN" sz="2000" dirty="0"/>
              <a:t>Static analysis to analyze defect propagation</a:t>
            </a:r>
          </a:p>
          <a:p>
            <a:pPr marL="285750" indent="-285750">
              <a:lnSpc>
                <a:spcPct val="150000"/>
              </a:lnSpc>
              <a:buFont typeface="Wingdings" panose="05000000000000000000" pitchFamily="2" charset="2"/>
              <a:buChar char="ü"/>
            </a:pPr>
            <a:r>
              <a:rPr lang="en-US" altLang="zh-CN" sz="2000" dirty="0"/>
              <a:t>Use fatality score to skip unnecessary inter-function analysis</a:t>
            </a:r>
          </a:p>
          <a:p>
            <a:pPr marL="285750" indent="-285750">
              <a:lnSpc>
                <a:spcPct val="150000"/>
              </a:lnSpc>
              <a:buFont typeface="Wingdings" panose="05000000000000000000" pitchFamily="2" charset="2"/>
              <a:buChar char="ü"/>
            </a:pPr>
            <a:r>
              <a:rPr lang="en-US" altLang="zh-CN" sz="2000" dirty="0"/>
              <a:t>Fatality score for variables and CFA to represent defect propagation path </a:t>
            </a:r>
            <a:endParaRPr lang="zh-CN" altLang="en-US" sz="2000" dirty="0"/>
          </a:p>
        </p:txBody>
      </p:sp>
    </p:spTree>
    <p:extLst>
      <p:ext uri="{BB962C8B-B14F-4D97-AF65-F5344CB8AC3E}">
        <p14:creationId xmlns:p14="http://schemas.microsoft.com/office/powerpoint/2010/main" val="212533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51832" y="2466235"/>
            <a:ext cx="2907334" cy="757130"/>
          </a:xfrm>
          <a:prstGeom prst="rect">
            <a:avLst/>
          </a:prstGeom>
        </p:spPr>
        <p:txBody>
          <a:bodyPr wrap="none">
            <a:spAutoFit/>
          </a:bodyPr>
          <a:lstStyle/>
          <a:p>
            <a:pPr lvl="0" algn="ctr">
              <a:lnSpc>
                <a:spcPct val="90000"/>
              </a:lnSpc>
              <a:spcBef>
                <a:spcPts val="1000"/>
              </a:spcBef>
            </a:pPr>
            <a:r>
              <a:rPr lang="en-US" altLang="zh-CN" sz="4800" dirty="0">
                <a:solidFill>
                  <a:prstClr val="black"/>
                </a:solidFill>
                <a:latin typeface="Calibri" panose="020F0502020204030204"/>
                <a:ea typeface="宋体" panose="02010600030101010101" pitchFamily="2" charset="-122"/>
              </a:rPr>
              <a:t>Thank you </a:t>
            </a:r>
            <a:endParaRPr lang="zh-CN" altLang="en-US" sz="4800" dirty="0">
              <a:solidFill>
                <a:prstClr val="black"/>
              </a:solidFill>
              <a:latin typeface="Calibri" panose="020F0502020204030204"/>
              <a:ea typeface="宋体" panose="02010600030101010101" pitchFamily="2" charset="-122"/>
            </a:endParaRPr>
          </a:p>
        </p:txBody>
      </p:sp>
      <p:sp>
        <p:nvSpPr>
          <p:cNvPr id="2" name="文本框 1">
            <a:extLst>
              <a:ext uri="{FF2B5EF4-FFF2-40B4-BE49-F238E27FC236}">
                <a16:creationId xmlns:a16="http://schemas.microsoft.com/office/drawing/2014/main" id="{1EAFA621-89F1-8946-A47D-BD2125BBC6BC}"/>
              </a:ext>
            </a:extLst>
          </p:cNvPr>
          <p:cNvSpPr txBox="1"/>
          <p:nvPr/>
        </p:nvSpPr>
        <p:spPr>
          <a:xfrm>
            <a:off x="2741212" y="3822700"/>
            <a:ext cx="6516528" cy="369332"/>
          </a:xfrm>
          <a:prstGeom prst="rect">
            <a:avLst/>
          </a:prstGeom>
          <a:noFill/>
        </p:spPr>
        <p:txBody>
          <a:bodyPr wrap="none" rtlCol="0">
            <a:spAutoFit/>
          </a:bodyPr>
          <a:lstStyle/>
          <a:p>
            <a:r>
              <a:rPr kumimoji="1" lang="en-US" altLang="zh-CN" dirty="0">
                <a:latin typeface="Consolas" panose="020B0609020204030204" pitchFamily="49" charset="0"/>
                <a:cs typeface="Calibri" panose="020F0502020204030204" pitchFamily="34" charset="0"/>
              </a:rPr>
              <a:t>Feel free to email: </a:t>
            </a:r>
            <a:r>
              <a:rPr kumimoji="1" lang="en-US" altLang="zh-CN" b="1" dirty="0">
                <a:latin typeface="Consolas" panose="020B0609020204030204" pitchFamily="49" charset="0"/>
                <a:cs typeface="Calibri" panose="020F0502020204030204" pitchFamily="34" charset="0"/>
              </a:rPr>
              <a:t>h-wang16@mails.tsinghua.edu.cn</a:t>
            </a:r>
            <a:endParaRPr kumimoji="1" lang="zh-CN" altLang="en-US" b="1"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06577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p:txBody>
          <a:bodyPr/>
          <a:lstStyle/>
          <a:p>
            <a:r>
              <a:rPr lang="en-US" altLang="zh-CN" dirty="0"/>
              <a:t>No defect-free complicated programs</a:t>
            </a:r>
          </a:p>
          <a:p>
            <a:pPr lvl="1"/>
            <a:endParaRPr lang="en-US" altLang="zh-CN" dirty="0"/>
          </a:p>
          <a:p>
            <a:pPr lvl="1"/>
            <a:endParaRPr lang="en-US" altLang="zh-CN" i="1" dirty="0"/>
          </a:p>
          <a:p>
            <a:r>
              <a:rPr lang="en-US" altLang="zh-CN" dirty="0"/>
              <a:t>Drives the birth of defect detection tools</a:t>
            </a:r>
          </a:p>
          <a:p>
            <a:pPr lvl="1"/>
            <a:r>
              <a:rPr lang="en-US" altLang="zh-CN" dirty="0"/>
              <a:t>Static analysis</a:t>
            </a:r>
          </a:p>
          <a:p>
            <a:pPr lvl="2"/>
            <a:endParaRPr lang="en-US" altLang="zh-CN" dirty="0"/>
          </a:p>
          <a:p>
            <a:pPr lvl="2"/>
            <a:endParaRPr lang="en-US" altLang="zh-CN" dirty="0"/>
          </a:p>
          <a:p>
            <a:pPr lvl="1"/>
            <a:r>
              <a:rPr lang="en-US" altLang="zh-CN" dirty="0"/>
              <a:t>Dynamic analysis</a:t>
            </a:r>
          </a:p>
          <a:p>
            <a:pPr lvl="2"/>
            <a:endParaRPr lang="en-US" altLang="zh-CN" dirty="0"/>
          </a:p>
          <a:p>
            <a:pPr lvl="2"/>
            <a:endParaRPr lang="en-US" altLang="zh-CN" dirty="0"/>
          </a:p>
        </p:txBody>
      </p:sp>
      <p:pic>
        <p:nvPicPr>
          <p:cNvPr id="5" name="图片 4">
            <a:extLst>
              <a:ext uri="{FF2B5EF4-FFF2-40B4-BE49-F238E27FC236}">
                <a16:creationId xmlns:a16="http://schemas.microsoft.com/office/drawing/2014/main" id="{840EDACB-5E8F-440E-887E-7106479A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57" y="4165256"/>
            <a:ext cx="1597228" cy="451741"/>
          </a:xfrm>
          <a:prstGeom prst="rect">
            <a:avLst/>
          </a:prstGeom>
        </p:spPr>
      </p:pic>
      <p:pic>
        <p:nvPicPr>
          <p:cNvPr id="7" name="图片 6">
            <a:extLst>
              <a:ext uri="{FF2B5EF4-FFF2-40B4-BE49-F238E27FC236}">
                <a16:creationId xmlns:a16="http://schemas.microsoft.com/office/drawing/2014/main" id="{FA10578C-F17F-492C-964E-A2BD88EA55BB}"/>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612738" y="4182654"/>
            <a:ext cx="1737266" cy="416944"/>
          </a:xfrm>
          <a:prstGeom prst="rect">
            <a:avLst/>
          </a:prstGeom>
        </p:spPr>
      </p:pic>
      <p:pic>
        <p:nvPicPr>
          <p:cNvPr id="10" name="图片 9">
            <a:extLst>
              <a:ext uri="{FF2B5EF4-FFF2-40B4-BE49-F238E27FC236}">
                <a16:creationId xmlns:a16="http://schemas.microsoft.com/office/drawing/2014/main" id="{1AA22B89-4E0C-460C-9F3F-56467D12D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215" y="5235808"/>
            <a:ext cx="1597228" cy="465212"/>
          </a:xfrm>
          <a:prstGeom prst="rect">
            <a:avLst/>
          </a:prstGeom>
        </p:spPr>
      </p:pic>
      <p:pic>
        <p:nvPicPr>
          <p:cNvPr id="12" name="图片 11">
            <a:extLst>
              <a:ext uri="{FF2B5EF4-FFF2-40B4-BE49-F238E27FC236}">
                <a16:creationId xmlns:a16="http://schemas.microsoft.com/office/drawing/2014/main" id="{C144BCBC-BA0E-4B3B-ABB7-061C1EF4DA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5792" y="5180503"/>
            <a:ext cx="1352603" cy="575822"/>
          </a:xfrm>
          <a:prstGeom prst="rect">
            <a:avLst/>
          </a:prstGeom>
        </p:spPr>
      </p:pic>
      <p:sp>
        <p:nvSpPr>
          <p:cNvPr id="13" name="圆角矩形标注 6">
            <a:extLst>
              <a:ext uri="{FF2B5EF4-FFF2-40B4-BE49-F238E27FC236}">
                <a16:creationId xmlns:a16="http://schemas.microsoft.com/office/drawing/2014/main" id="{C4D4AD37-AC44-447D-B435-8A7340329EF3}"/>
              </a:ext>
            </a:extLst>
          </p:cNvPr>
          <p:cNvSpPr/>
          <p:nvPr/>
        </p:nvSpPr>
        <p:spPr>
          <a:xfrm>
            <a:off x="7952198" y="5116696"/>
            <a:ext cx="3473521" cy="586652"/>
          </a:xfrm>
          <a:prstGeom prst="wedgeRoundRectCallout">
            <a:avLst>
              <a:gd name="adj1" fmla="val -86757"/>
              <a:gd name="adj2" fmla="val -138041"/>
              <a:gd name="adj3" fmla="val 16667"/>
            </a:avLst>
          </a:prstGeom>
          <a:solidFill>
            <a:srgbClr val="DCF4F2"/>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r>
              <a:rPr lang="en-US" altLang="zh-CN" sz="2000" dirty="0">
                <a:latin typeface="Calibri" panose="020F0502020204030204" pitchFamily="34" charset="0"/>
                <a:cs typeface="Calibri" panose="020F0502020204030204" pitchFamily="34" charset="0"/>
              </a:rPr>
              <a:t>gives too much defect report</a:t>
            </a:r>
          </a:p>
        </p:txBody>
      </p:sp>
      <p:pic>
        <p:nvPicPr>
          <p:cNvPr id="15" name="图片 14">
            <a:extLst>
              <a:ext uri="{FF2B5EF4-FFF2-40B4-BE49-F238E27FC236}">
                <a16:creationId xmlns:a16="http://schemas.microsoft.com/office/drawing/2014/main" id="{97161D5B-5099-4003-91B8-97B9B2C02A1E}"/>
              </a:ext>
            </a:extLst>
          </p:cNvPr>
          <p:cNvPicPr>
            <a:picLocks noChangeAspect="1"/>
          </p:cNvPicPr>
          <p:nvPr/>
        </p:nvPicPr>
        <p:blipFill>
          <a:blip r:embed="rId7">
            <a:clrChange>
              <a:clrFrom>
                <a:srgbClr val="CCCCCC"/>
              </a:clrFrom>
              <a:clrTo>
                <a:srgbClr val="CCCCCC">
                  <a:alpha val="0"/>
                </a:srgbClr>
              </a:clrTo>
            </a:clrChange>
            <a:extLst>
              <a:ext uri="{28A0092B-C50C-407E-A947-70E740481C1C}">
                <a14:useLocalDpi xmlns:a14="http://schemas.microsoft.com/office/drawing/2010/main" val="0"/>
              </a:ext>
            </a:extLst>
          </a:blip>
          <a:stretch>
            <a:fillRect/>
          </a:stretch>
        </p:blipFill>
        <p:spPr>
          <a:xfrm>
            <a:off x="1746910" y="2466993"/>
            <a:ext cx="1738871" cy="443500"/>
          </a:xfrm>
          <a:prstGeom prst="rect">
            <a:avLst/>
          </a:prstGeom>
        </p:spPr>
      </p:pic>
      <p:pic>
        <p:nvPicPr>
          <p:cNvPr id="24" name="Picture 4" descr="https://timgsa.baidu.com/timg?image&amp;quality=80&amp;size=b9999_10000&amp;sec=1521873073607&amp;di=9ca0d34b890cd6876c97781ccec2aeb7&amp;imgtype=0&amp;src=http%3A%2F%2Fhost.zzidc.com%2Fuploads%2Fallimg%2F140922%2F1-140922094004200.jpg">
            <a:extLst>
              <a:ext uri="{FF2B5EF4-FFF2-40B4-BE49-F238E27FC236}">
                <a16:creationId xmlns:a16="http://schemas.microsoft.com/office/drawing/2014/main" id="{B48DEADA-70A7-45F1-A764-A3450920217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47659" y="2464906"/>
            <a:ext cx="887996" cy="4476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s://timgsa.baidu.com/timg?image&amp;quality=80&amp;size=b9999_10000&amp;sec=1521873620289&amp;di=c661b3355964c731e947939cda99139d&amp;imgtype=0&amp;src=http%3A%2F%2Fwww.emmielewis.com%2Fwp-content%2Fuploads%2F2015%2F07%2Fgithub-logo.png">
            <a:extLst>
              <a:ext uri="{FF2B5EF4-FFF2-40B4-BE49-F238E27FC236}">
                <a16:creationId xmlns:a16="http://schemas.microsoft.com/office/drawing/2014/main" id="{3BE96888-D4D7-464A-B7CA-618DB3BA50A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66476" y="2430675"/>
            <a:ext cx="969474" cy="5161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ss0.bdstatic.com/70cFvHSh_Q1YnxGkpoWK1HF6hhy/it/u=2874536622,15624234&amp;fm=27&amp;gp=0.jpg">
            <a:extLst>
              <a:ext uri="{FF2B5EF4-FFF2-40B4-BE49-F238E27FC236}">
                <a16:creationId xmlns:a16="http://schemas.microsoft.com/office/drawing/2014/main" id="{B339B458-8318-4F97-A6C2-D1CD9985443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89956" y="2484988"/>
            <a:ext cx="1420454" cy="40751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a:extLst>
              <a:ext uri="{FF2B5EF4-FFF2-40B4-BE49-F238E27FC236}">
                <a16:creationId xmlns:a16="http://schemas.microsoft.com/office/drawing/2014/main" id="{0DE1C9F6-CAF2-42C7-837B-23F362C8E0A1}"/>
              </a:ext>
            </a:extLst>
          </p:cNvPr>
          <p:cNvGrpSpPr/>
          <p:nvPr/>
        </p:nvGrpSpPr>
        <p:grpSpPr>
          <a:xfrm>
            <a:off x="2363270" y="1277716"/>
            <a:ext cx="7128387" cy="5101244"/>
            <a:chOff x="6393768" y="1838632"/>
            <a:chExt cx="5525729" cy="4092415"/>
          </a:xfrm>
        </p:grpSpPr>
        <p:pic>
          <p:nvPicPr>
            <p:cNvPr id="16" name="图片 15">
              <a:extLst>
                <a:ext uri="{FF2B5EF4-FFF2-40B4-BE49-F238E27FC236}">
                  <a16:creationId xmlns:a16="http://schemas.microsoft.com/office/drawing/2014/main" id="{A47BA481-2F3F-42E0-9BAF-00CD1A816D30}"/>
                </a:ext>
              </a:extLst>
            </p:cNvPr>
            <p:cNvPicPr>
              <a:picLocks noChangeAspect="1"/>
            </p:cNvPicPr>
            <p:nvPr/>
          </p:nvPicPr>
          <p:blipFill rotWithShape="1">
            <a:blip r:embed="rId11">
              <a:extLst>
                <a:ext uri="{28A0092B-C50C-407E-A947-70E740481C1C}">
                  <a14:useLocalDpi xmlns:a14="http://schemas.microsoft.com/office/drawing/2010/main" val="0"/>
                </a:ext>
              </a:extLst>
            </a:blip>
            <a:srcRect l="3038" t="9256" r="2074" b="7767"/>
            <a:stretch/>
          </p:blipFill>
          <p:spPr>
            <a:xfrm>
              <a:off x="6393768" y="1838632"/>
              <a:ext cx="5525729" cy="3624108"/>
            </a:xfrm>
            <a:prstGeom prst="rect">
              <a:avLst/>
            </a:prstGeom>
          </p:spPr>
          <p:style>
            <a:lnRef idx="1">
              <a:schemeClr val="accent1"/>
            </a:lnRef>
            <a:fillRef idx="2">
              <a:schemeClr val="accent1"/>
            </a:fillRef>
            <a:effectRef idx="1">
              <a:schemeClr val="accent1"/>
            </a:effectRef>
            <a:fontRef idx="minor">
              <a:schemeClr val="dk1"/>
            </a:fontRef>
          </p:style>
        </p:pic>
        <p:sp>
          <p:nvSpPr>
            <p:cNvPr id="17" name="文本框 16">
              <a:extLst>
                <a:ext uri="{FF2B5EF4-FFF2-40B4-BE49-F238E27FC236}">
                  <a16:creationId xmlns:a16="http://schemas.microsoft.com/office/drawing/2014/main" id="{BEEA4D33-2FE6-42F8-9ECC-2B3550569ED3}"/>
                </a:ext>
              </a:extLst>
            </p:cNvPr>
            <p:cNvSpPr txBox="1"/>
            <p:nvPr/>
          </p:nvSpPr>
          <p:spPr>
            <a:xfrm>
              <a:off x="7445947" y="5530937"/>
              <a:ext cx="431390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t>Statistics on vulnerability based on year</a:t>
              </a:r>
              <a:endParaRPr lang="zh-CN" altLang="en-US" sz="2000" dirty="0"/>
            </a:p>
          </p:txBody>
        </p:sp>
      </p:grpSp>
    </p:spTree>
    <p:extLst>
      <p:ext uri="{BB962C8B-B14F-4D97-AF65-F5344CB8AC3E}">
        <p14:creationId xmlns:p14="http://schemas.microsoft.com/office/powerpoint/2010/main" val="232037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512" y="685800"/>
            <a:ext cx="10161142" cy="5486399"/>
          </a:xfrm>
        </p:spPr>
        <p:txBody>
          <a:bodyPr>
            <a:normAutofit/>
          </a:bodyPr>
          <a:lstStyle/>
          <a:p>
            <a:r>
              <a:rPr lang="en-US" altLang="zh-CN" b="1" dirty="0"/>
              <a:t>Defect management</a:t>
            </a:r>
          </a:p>
          <a:p>
            <a:pPr lvl="1">
              <a:buFont typeface="Calibri" panose="020F0502020204030204" pitchFamily="34" charset="0"/>
              <a:buChar char="o"/>
            </a:pPr>
            <a:r>
              <a:rPr lang="en-US" altLang="zh-CN" dirty="0"/>
              <a:t>Bugzilla:</a:t>
            </a:r>
            <a:r>
              <a:rPr lang="zh-CN" altLang="en-US" dirty="0"/>
              <a:t> </a:t>
            </a:r>
            <a:r>
              <a:rPr lang="en-US" altLang="zh-CN" dirty="0"/>
              <a:t>a server software designed to help you manage software development</a:t>
            </a:r>
          </a:p>
          <a:p>
            <a:pPr lvl="1">
              <a:buFont typeface="Calibri" panose="020F0502020204030204" pitchFamily="34" charset="0"/>
              <a:buChar char="o"/>
            </a:pPr>
            <a:r>
              <a:rPr lang="en-US" altLang="zh-CN" dirty="0"/>
              <a:t>Products: Mozilla, Eclipse</a:t>
            </a:r>
          </a:p>
          <a:p>
            <a:r>
              <a:rPr lang="en-US" altLang="zh-CN" b="1" dirty="0"/>
              <a:t>Defect status</a:t>
            </a:r>
          </a:p>
          <a:p>
            <a:pPr lvl="1"/>
            <a:r>
              <a:rPr lang="en-US" altLang="zh-CN" dirty="0"/>
              <a:t>Mozilla bug database</a:t>
            </a:r>
          </a:p>
          <a:p>
            <a:pPr lvl="2"/>
            <a:r>
              <a:rPr lang="en-US" altLang="zh-CN" dirty="0"/>
              <a:t>Over 500,000 defect report</a:t>
            </a:r>
          </a:p>
          <a:p>
            <a:pPr lvl="2"/>
            <a:r>
              <a:rPr lang="en-US" altLang="zh-CN" dirty="0"/>
              <a:t>170 defect received each day</a:t>
            </a:r>
          </a:p>
          <a:p>
            <a:pPr lvl="1"/>
            <a:r>
              <a:rPr lang="en-US" altLang="zh-CN" dirty="0"/>
              <a:t>Eclipse bug database</a:t>
            </a:r>
          </a:p>
          <a:p>
            <a:pPr lvl="2"/>
            <a:r>
              <a:rPr lang="en-US" altLang="zh-CN" dirty="0"/>
              <a:t>Over 250,000 defect report</a:t>
            </a:r>
          </a:p>
          <a:p>
            <a:pPr lvl="2"/>
            <a:r>
              <a:rPr lang="en-US" altLang="zh-CN" dirty="0"/>
              <a:t>120 defect received each day</a:t>
            </a:r>
          </a:p>
          <a:p>
            <a:r>
              <a:rPr lang="en-US" altLang="zh-CN" dirty="0"/>
              <a:t>Conclusion</a:t>
            </a:r>
          </a:p>
          <a:p>
            <a:pPr lvl="1">
              <a:buFont typeface="Calibri" panose="020F0502020204030204" pitchFamily="34" charset="0"/>
              <a:buChar char="o"/>
            </a:pPr>
            <a:r>
              <a:rPr lang="en-US" altLang="zh-CN" dirty="0"/>
              <a:t>Hard to fix all defects for a continuously updated software</a:t>
            </a:r>
          </a:p>
          <a:p>
            <a:pPr lvl="1"/>
            <a:endParaRPr lang="en-US" altLang="zh-CN" dirty="0"/>
          </a:p>
        </p:txBody>
      </p:sp>
      <p:pic>
        <p:nvPicPr>
          <p:cNvPr id="7" name="图片 6">
            <a:extLst>
              <a:ext uri="{FF2B5EF4-FFF2-40B4-BE49-F238E27FC236}">
                <a16:creationId xmlns:a16="http://schemas.microsoft.com/office/drawing/2014/main" id="{CE8E68FF-3FE0-42F1-B367-09B06CBB0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18" y="4095601"/>
            <a:ext cx="1916000" cy="493901"/>
          </a:xfrm>
          <a:prstGeom prst="rect">
            <a:avLst/>
          </a:prstGeom>
        </p:spPr>
      </p:pic>
      <p:pic>
        <p:nvPicPr>
          <p:cNvPr id="9" name="图片 8">
            <a:extLst>
              <a:ext uri="{FF2B5EF4-FFF2-40B4-BE49-F238E27FC236}">
                <a16:creationId xmlns:a16="http://schemas.microsoft.com/office/drawing/2014/main" id="{E2F95900-1064-41B9-BF9F-E2F5F2160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0818" y="3045135"/>
            <a:ext cx="1916000" cy="543843"/>
          </a:xfrm>
          <a:prstGeom prst="rect">
            <a:avLst/>
          </a:prstGeom>
        </p:spPr>
      </p:pic>
      <p:pic>
        <p:nvPicPr>
          <p:cNvPr id="11" name="图片 10">
            <a:extLst>
              <a:ext uri="{FF2B5EF4-FFF2-40B4-BE49-F238E27FC236}">
                <a16:creationId xmlns:a16="http://schemas.microsoft.com/office/drawing/2014/main" id="{66EA3683-6FF2-43D6-932F-BF1BFF3943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818" y="1954958"/>
            <a:ext cx="1916000" cy="583554"/>
          </a:xfrm>
          <a:prstGeom prst="rect">
            <a:avLst/>
          </a:prstGeom>
        </p:spPr>
      </p:pic>
      <p:pic>
        <p:nvPicPr>
          <p:cNvPr id="15" name="图片 14">
            <a:extLst>
              <a:ext uri="{FF2B5EF4-FFF2-40B4-BE49-F238E27FC236}">
                <a16:creationId xmlns:a16="http://schemas.microsoft.com/office/drawing/2014/main" id="{D22A5852-03F6-4BA0-BC73-0A1763A73E80}"/>
              </a:ext>
            </a:extLst>
          </p:cNvPr>
          <p:cNvPicPr>
            <a:picLocks noChangeAspect="1"/>
          </p:cNvPicPr>
          <p:nvPr/>
        </p:nvPicPr>
        <p:blipFill rotWithShape="1">
          <a:blip r:embed="rId6">
            <a:extLst>
              <a:ext uri="{28A0092B-C50C-407E-A947-70E740481C1C}">
                <a14:useLocalDpi xmlns:a14="http://schemas.microsoft.com/office/drawing/2010/main" val="0"/>
              </a:ext>
            </a:extLst>
          </a:blip>
          <a:srcRect l="29290" t="4172" r="21922" b="12711"/>
          <a:stretch/>
        </p:blipFill>
        <p:spPr>
          <a:xfrm>
            <a:off x="8229600" y="3518687"/>
            <a:ext cx="1315092" cy="1828800"/>
          </a:xfrm>
          <a:prstGeom prst="rect">
            <a:avLst/>
          </a:prstGeom>
        </p:spPr>
      </p:pic>
      <p:sp>
        <p:nvSpPr>
          <p:cNvPr id="16" name="思想气泡: 云 15">
            <a:extLst>
              <a:ext uri="{FF2B5EF4-FFF2-40B4-BE49-F238E27FC236}">
                <a16:creationId xmlns:a16="http://schemas.microsoft.com/office/drawing/2014/main" id="{87334E22-156D-4E8F-B9A6-B70531C76E42}"/>
              </a:ext>
            </a:extLst>
          </p:cNvPr>
          <p:cNvSpPr/>
          <p:nvPr/>
        </p:nvSpPr>
        <p:spPr>
          <a:xfrm>
            <a:off x="9086517" y="1775132"/>
            <a:ext cx="2317798" cy="1230031"/>
          </a:xfrm>
          <a:prstGeom prst="cloudCallout">
            <a:avLst>
              <a:gd name="adj1" fmla="val -27925"/>
              <a:gd name="adj2" fmla="val 775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F0"/>
                </a:solidFill>
                <a:latin typeface="Calibri" panose="020F0502020204030204" pitchFamily="34" charset="0"/>
                <a:cs typeface="Calibri" panose="020F0502020204030204" pitchFamily="34" charset="0"/>
              </a:rPr>
              <a:t>Which defect should be fixed first?</a:t>
            </a:r>
            <a:endParaRPr lang="zh-CN" altLang="en-US" dirty="0">
              <a:solidFill>
                <a:srgbClr val="00B0F0"/>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14490886-7A44-4A61-995C-A0E55B7D8F20}"/>
              </a:ext>
            </a:extLst>
          </p:cNvPr>
          <p:cNvSpPr/>
          <p:nvPr/>
        </p:nvSpPr>
        <p:spPr>
          <a:xfrm>
            <a:off x="3105484" y="2925539"/>
            <a:ext cx="6842589" cy="870972"/>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FF0000"/>
                </a:solidFill>
                <a:effectLst>
                  <a:outerShdw blurRad="38100" dist="38100" dir="2700000" algn="tl">
                    <a:srgbClr val="000000">
                      <a:alpha val="43137"/>
                    </a:srgbClr>
                  </a:outerShdw>
                </a:effectLst>
                <a:latin typeface="Calibri" panose="020F0502020204030204" pitchFamily="34" charset="0"/>
                <a:ea typeface="Cambria" charset="0"/>
                <a:cs typeface="Calibri" panose="020F0502020204030204" pitchFamily="34" charset="0"/>
              </a:rPr>
              <a:t>Prioritize defects: set fix priority for defects</a:t>
            </a:r>
          </a:p>
        </p:txBody>
      </p:sp>
    </p:spTree>
    <p:extLst>
      <p:ext uri="{BB962C8B-B14F-4D97-AF65-F5344CB8AC3E}">
        <p14:creationId xmlns:p14="http://schemas.microsoft.com/office/powerpoint/2010/main" val="335168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000"/>
                                  </p:stCondLst>
                                  <p:childTnLst>
                                    <p:set>
                                      <p:cBhvr>
                                        <p:cTn id="34" dur="1" fill="hold">
                                          <p:stCondLst>
                                            <p:cond delay="0"/>
                                          </p:stCondLst>
                                        </p:cTn>
                                        <p:tgtEl>
                                          <p:spTgt spid="16"/>
                                        </p:tgtEl>
                                        <p:attrNameLst>
                                          <p:attrName>style.visibility</p:attrName>
                                        </p:attrNameLst>
                                      </p:cBhvr>
                                      <p:to>
                                        <p:strVal val="visible"/>
                                      </p:to>
                                    </p:set>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defect prioritization approaches	</a:t>
            </a:r>
            <a:endParaRPr lang="zh-CN" altLang="en-US" dirty="0"/>
          </a:p>
        </p:txBody>
      </p:sp>
      <p:sp>
        <p:nvSpPr>
          <p:cNvPr id="3" name="内容占位符 2"/>
          <p:cNvSpPr>
            <a:spLocks noGrp="1"/>
          </p:cNvSpPr>
          <p:nvPr>
            <p:ph idx="1"/>
          </p:nvPr>
        </p:nvSpPr>
        <p:spPr>
          <a:xfrm>
            <a:off x="838200" y="1825625"/>
            <a:ext cx="7237288" cy="4351338"/>
          </a:xfrm>
        </p:spPr>
        <p:txBody>
          <a:bodyPr/>
          <a:lstStyle/>
          <a:p>
            <a:r>
              <a:rPr lang="en-US" altLang="zh-CN" b="1" dirty="0"/>
              <a:t>Industry:</a:t>
            </a:r>
          </a:p>
          <a:p>
            <a:pPr lvl="1"/>
            <a:r>
              <a:rPr lang="en-US" altLang="zh-CN" dirty="0">
                <a:solidFill>
                  <a:srgbClr val="FF0000"/>
                </a:solidFill>
              </a:rPr>
              <a:t>Bug triage</a:t>
            </a:r>
            <a:r>
              <a:rPr lang="en-US" altLang="zh-CN" dirty="0"/>
              <a:t>: assign severity of defects manually</a:t>
            </a:r>
          </a:p>
          <a:p>
            <a:r>
              <a:rPr lang="en-US" altLang="zh-CN" b="1" dirty="0"/>
              <a:t>Academia</a:t>
            </a:r>
            <a:r>
              <a:rPr lang="en-US" altLang="zh-CN" dirty="0"/>
              <a:t>:</a:t>
            </a:r>
          </a:p>
          <a:p>
            <a:pPr lvl="1"/>
            <a:r>
              <a:rPr lang="en-US" altLang="zh-CN" dirty="0"/>
              <a:t>Statistical based approaches</a:t>
            </a:r>
          </a:p>
          <a:p>
            <a:pPr lvl="2"/>
            <a:r>
              <a:rPr lang="en-US" altLang="zh-CN" dirty="0"/>
              <a:t>Use powerful statistical model to represent the properties of defects</a:t>
            </a:r>
          </a:p>
          <a:p>
            <a:pPr lvl="1"/>
            <a:r>
              <a:rPr lang="en-US" altLang="zh-CN" dirty="0"/>
              <a:t>Machine learning based approaches</a:t>
            </a:r>
          </a:p>
          <a:p>
            <a:pPr lvl="2"/>
            <a:r>
              <a:rPr lang="en-US" altLang="zh-CN" dirty="0"/>
              <a:t>Use a large amount of labeled data to fit machine learning models</a:t>
            </a:r>
          </a:p>
          <a:p>
            <a:pPr lvl="1"/>
            <a:endParaRPr lang="en-US" altLang="zh-CN" dirty="0"/>
          </a:p>
          <a:p>
            <a:pPr marL="0" indent="0">
              <a:buNone/>
            </a:pPr>
            <a:endParaRPr lang="zh-CN" altLang="en-US" dirty="0"/>
          </a:p>
        </p:txBody>
      </p:sp>
      <p:sp>
        <p:nvSpPr>
          <p:cNvPr id="4" name="圆角矩形标注 6">
            <a:extLst>
              <a:ext uri="{FF2B5EF4-FFF2-40B4-BE49-F238E27FC236}">
                <a16:creationId xmlns:a16="http://schemas.microsoft.com/office/drawing/2014/main" id="{9C271F94-94F2-4E77-A06D-CFCDBC8E72D1}"/>
              </a:ext>
            </a:extLst>
          </p:cNvPr>
          <p:cNvSpPr/>
          <p:nvPr/>
        </p:nvSpPr>
        <p:spPr>
          <a:xfrm>
            <a:off x="8221800" y="2360387"/>
            <a:ext cx="2864016" cy="511604"/>
          </a:xfrm>
          <a:prstGeom prst="wedgeRoundRectCallout">
            <a:avLst>
              <a:gd name="adj1" fmla="val -66003"/>
              <a:gd name="adj2" fmla="val 10976"/>
              <a:gd name="adj3" fmla="val 16667"/>
            </a:avLst>
          </a:prstGeom>
          <a:solidFill>
            <a:schemeClr val="accent5">
              <a:lumMod val="20000"/>
              <a:lumOff val="80000"/>
            </a:schemeClr>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r>
              <a:rPr lang="en-US" altLang="zh-CN" sz="2000" dirty="0">
                <a:latin typeface="Calibri" panose="020F0502020204030204" pitchFamily="34" charset="0"/>
                <a:cs typeface="Calibri" panose="020F0502020204030204" pitchFamily="34" charset="0"/>
              </a:rPr>
              <a:t>require large workload </a:t>
            </a:r>
          </a:p>
        </p:txBody>
      </p:sp>
      <p:sp>
        <p:nvSpPr>
          <p:cNvPr id="5" name="圆角矩形标注 6">
            <a:extLst>
              <a:ext uri="{FF2B5EF4-FFF2-40B4-BE49-F238E27FC236}">
                <a16:creationId xmlns:a16="http://schemas.microsoft.com/office/drawing/2014/main" id="{0056F97C-2A0C-4082-8338-53D226F4D990}"/>
              </a:ext>
            </a:extLst>
          </p:cNvPr>
          <p:cNvSpPr/>
          <p:nvPr/>
        </p:nvSpPr>
        <p:spPr>
          <a:xfrm>
            <a:off x="8221800" y="4009308"/>
            <a:ext cx="3634578" cy="1614083"/>
          </a:xfrm>
          <a:prstGeom prst="wedgeRoundRectCallout">
            <a:avLst>
              <a:gd name="adj1" fmla="val -63886"/>
              <a:gd name="adj2" fmla="val 1037"/>
              <a:gd name="adj3" fmla="val 16667"/>
            </a:avLst>
          </a:prstGeom>
          <a:solidFill>
            <a:schemeClr val="accent5">
              <a:lumMod val="20000"/>
              <a:lumOff val="80000"/>
            </a:schemeClr>
          </a:solidFill>
          <a:ln>
            <a:solidFill>
              <a:srgbClr val="C7EDE9"/>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large amount of labeled data</a:t>
            </a:r>
          </a:p>
          <a:p>
            <a:pPr marL="285750" indent="-285750">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accuracy problem in large amount of defect</a:t>
            </a:r>
          </a:p>
          <a:p>
            <a:pPr marL="285750" indent="-285750">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how to use proper features to represent a defect</a:t>
            </a:r>
          </a:p>
        </p:txBody>
      </p:sp>
      <p:sp>
        <p:nvSpPr>
          <p:cNvPr id="6" name="矩形 5">
            <a:extLst>
              <a:ext uri="{FF2B5EF4-FFF2-40B4-BE49-F238E27FC236}">
                <a16:creationId xmlns:a16="http://schemas.microsoft.com/office/drawing/2014/main" id="{14490886-7A44-4A61-995C-A0E55B7D8F20}"/>
              </a:ext>
            </a:extLst>
          </p:cNvPr>
          <p:cNvSpPr/>
          <p:nvPr/>
        </p:nvSpPr>
        <p:spPr>
          <a:xfrm>
            <a:off x="1232899" y="5308979"/>
            <a:ext cx="6842589" cy="100292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a:solidFill>
                  <a:srgbClr val="FF0000"/>
                </a:solidFill>
                <a:effectLst>
                  <a:outerShdw blurRad="38100" dist="38100" dir="2700000" algn="tl">
                    <a:srgbClr val="000000">
                      <a:alpha val="43137"/>
                    </a:srgbClr>
                  </a:outerShdw>
                </a:effectLst>
                <a:latin typeface="Calibri" panose="020F0502020204030204" pitchFamily="34" charset="0"/>
                <a:ea typeface="Cambria" charset="0"/>
                <a:cs typeface="Calibri" panose="020F0502020204030204" pitchFamily="34" charset="0"/>
              </a:rPr>
              <a:t>Static Analysis: defects with high effect domain have high fix priority. </a:t>
            </a:r>
          </a:p>
        </p:txBody>
      </p:sp>
    </p:spTree>
    <p:extLst>
      <p:ext uri="{BB962C8B-B14F-4D97-AF65-F5344CB8AC3E}">
        <p14:creationId xmlns:p14="http://schemas.microsoft.com/office/powerpoint/2010/main" val="67611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 for defect prioritization</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p"/>
            </a:pPr>
            <a:r>
              <a:rPr lang="en-US" altLang="zh-CN" b="1" dirty="0"/>
              <a:t>How to find all affected paths of a defect?</a:t>
            </a:r>
          </a:p>
          <a:p>
            <a:pPr>
              <a:lnSpc>
                <a:spcPct val="150000"/>
              </a:lnSpc>
              <a:buFont typeface="Wingdings" panose="05000000000000000000" pitchFamily="2" charset="2"/>
              <a:buChar char="p"/>
            </a:pPr>
            <a:r>
              <a:rPr lang="en-US" altLang="zh-CN" b="1" dirty="0"/>
              <a:t>How to balance inter-function analysis and intra-function analysis?</a:t>
            </a:r>
          </a:p>
          <a:p>
            <a:pPr>
              <a:lnSpc>
                <a:spcPct val="150000"/>
              </a:lnSpc>
              <a:buFont typeface="Wingdings" panose="05000000000000000000" pitchFamily="2" charset="2"/>
              <a:buChar char="p"/>
            </a:pPr>
            <a:r>
              <a:rPr lang="en-US" altLang="zh-CN" b="1" dirty="0"/>
              <a:t>How to set priority for a defect?</a:t>
            </a:r>
          </a:p>
        </p:txBody>
      </p:sp>
    </p:spTree>
    <p:extLst>
      <p:ext uri="{BB962C8B-B14F-4D97-AF65-F5344CB8AC3E}">
        <p14:creationId xmlns:p14="http://schemas.microsoft.com/office/powerpoint/2010/main" val="250452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EF027-2D2A-4515-9BB6-58CDC620349D}"/>
              </a:ext>
            </a:extLst>
          </p:cNvPr>
          <p:cNvSpPr>
            <a:spLocks noGrp="1"/>
          </p:cNvSpPr>
          <p:nvPr>
            <p:ph type="title"/>
          </p:nvPr>
        </p:nvSpPr>
        <p:spPr/>
        <p:txBody>
          <a:bodyPr/>
          <a:lstStyle/>
          <a:p>
            <a:r>
              <a:rPr lang="en-US" altLang="zh-CN" dirty="0"/>
              <a:t>Framework</a:t>
            </a:r>
            <a:endParaRPr lang="zh-CN" altLang="en-US" dirty="0"/>
          </a:p>
        </p:txBody>
      </p:sp>
      <p:pic>
        <p:nvPicPr>
          <p:cNvPr id="4" name="图片 3">
            <a:extLst>
              <a:ext uri="{FF2B5EF4-FFF2-40B4-BE49-F238E27FC236}">
                <a16:creationId xmlns:a16="http://schemas.microsoft.com/office/drawing/2014/main" id="{55E5A778-F7C8-4A0C-B545-9573A647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57300" cy="1257300"/>
          </a:xfrm>
          <a:prstGeom prst="rect">
            <a:avLst/>
          </a:prstGeom>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62959" y="984409"/>
            <a:ext cx="6162928" cy="5574691"/>
          </a:xfrm>
          <a:prstGeom prst="rect">
            <a:avLst/>
          </a:prstGeom>
        </p:spPr>
      </p:pic>
    </p:spTree>
    <p:extLst>
      <p:ext uri="{BB962C8B-B14F-4D97-AF65-F5344CB8AC3E}">
        <p14:creationId xmlns:p14="http://schemas.microsoft.com/office/powerpoint/2010/main" val="19033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Pre-process Phase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7399"/>
                <a:ext cx="6467858" cy="4925476"/>
              </a:xfrm>
            </p:spPr>
            <p:txBody>
              <a:bodyPr>
                <a:normAutofit/>
              </a:bodyPr>
              <a:lstStyle/>
              <a:p>
                <a:r>
                  <a:rPr lang="en-US" altLang="zh-CN" dirty="0"/>
                  <a:t>Control-flow Automaton (CFA)</a:t>
                </a:r>
              </a:p>
              <a:p>
                <a:pPr lvl="1"/>
                <a:r>
                  <a:rPr lang="en-US" altLang="zh-CN" dirty="0"/>
                  <a:t>Program graph representation</a:t>
                </a:r>
              </a:p>
              <a:p>
                <a:pPr lvl="1"/>
                <a:r>
                  <a:rPr lang="en-US" altLang="zh-CN" dirty="0"/>
                  <a:t>Consist of control locations (nodes) and control-flow edges</a:t>
                </a:r>
              </a:p>
              <a:p>
                <a:r>
                  <a:rPr lang="en-US" altLang="zh-CN" dirty="0"/>
                  <a:t>Control-flow edges</a:t>
                </a:r>
              </a:p>
              <a:p>
                <a:pPr lvl="1"/>
                <a:r>
                  <a:rPr lang="en-US" altLang="zh-CN" b="1" dirty="0"/>
                  <a:t>Assumption edge</a:t>
                </a:r>
                <a:r>
                  <a:rPr lang="en-US" altLang="zh-CN" dirty="0"/>
                  <a:t>: </a:t>
                </a:r>
              </a:p>
              <a:p>
                <a:pPr lvl="2">
                  <a:spcBef>
                    <a:spcPts val="600"/>
                  </a:spcBef>
                </a:pPr>
                <a:r>
                  <a:rPr lang="en-US" altLang="zh-CN" dirty="0"/>
                  <a:t>labeled with </a:t>
                </a:r>
                <a:r>
                  <a:rPr lang="en-US" altLang="zh-CN" dirty="0">
                    <a:solidFill>
                      <a:srgbClr val="FF0000"/>
                    </a:solidFill>
                  </a:rPr>
                  <a:t>a condition expression</a:t>
                </a:r>
                <a:r>
                  <a:rPr lang="en-US" altLang="zh-CN" dirty="0"/>
                  <a:t> which is responsible for controlling conditional jumps</a:t>
                </a:r>
              </a:p>
              <a:p>
                <a:pPr lvl="2">
                  <a:spcBef>
                    <a:spcPts val="600"/>
                  </a:spcBef>
                </a:pPr>
                <a:r>
                  <a:rPr lang="en-US" altLang="zh-CN" i="1" dirty="0"/>
                  <a:t>e.g.</a:t>
                </a:r>
                <a:r>
                  <a:rPr lang="en-US" altLang="zh-CN" dirty="0"/>
                  <a:t>, </a:t>
                </a:r>
                <a14:m>
                  <m:oMath xmlns:m="http://schemas.openxmlformats.org/officeDocument/2006/math">
                    <m:r>
                      <a:rPr lang="en-US" altLang="zh-CN" i="1" smtClean="0">
                        <a:solidFill>
                          <a:schemeClr val="accent1"/>
                        </a:solidFill>
                        <a:latin typeface="Cambria Math" panose="02040503050406030204" pitchFamily="18" charset="0"/>
                      </a:rPr>
                      <m:t>𝑁</m:t>
                    </m:r>
                    <m:r>
                      <a:rPr lang="en-US" altLang="zh-CN" i="1" smtClean="0">
                        <a:solidFill>
                          <a:schemeClr val="accent1"/>
                        </a:solidFill>
                        <a:latin typeface="Cambria Math" panose="02040503050406030204" pitchFamily="18" charset="0"/>
                      </a:rPr>
                      <m:t>9→</m:t>
                    </m:r>
                    <m:r>
                      <a:rPr lang="en-US" altLang="zh-CN" i="1">
                        <a:solidFill>
                          <a:schemeClr val="accent1"/>
                        </a:solidFill>
                        <a:latin typeface="Cambria Math" panose="02040503050406030204" pitchFamily="18" charset="0"/>
                        <a:ea typeface="Cambria Math" panose="02040503050406030204" pitchFamily="18" charset="0"/>
                      </a:rPr>
                      <m:t>𝑁</m:t>
                    </m:r>
                    <m:r>
                      <a:rPr lang="en-US" altLang="zh-CN" i="1">
                        <a:solidFill>
                          <a:schemeClr val="accent1"/>
                        </a:solidFill>
                        <a:latin typeface="Cambria Math" panose="02040503050406030204" pitchFamily="18" charset="0"/>
                        <a:ea typeface="Cambria Math" panose="02040503050406030204" pitchFamily="18" charset="0"/>
                      </a:rPr>
                      <m:t>11, </m:t>
                    </m:r>
                    <m:r>
                      <a:rPr lang="en-US" altLang="zh-CN" i="1">
                        <a:solidFill>
                          <a:schemeClr val="accent1"/>
                        </a:solidFill>
                        <a:latin typeface="Cambria Math" panose="02040503050406030204" pitchFamily="18" charset="0"/>
                        <a:ea typeface="Cambria Math" panose="02040503050406030204" pitchFamily="18" charset="0"/>
                      </a:rPr>
                      <m:t>𝑁</m:t>
                    </m:r>
                    <m:r>
                      <a:rPr lang="en-US" altLang="zh-CN" i="1">
                        <a:solidFill>
                          <a:schemeClr val="accent1"/>
                        </a:solidFill>
                        <a:latin typeface="Cambria Math" panose="02040503050406030204" pitchFamily="18" charset="0"/>
                        <a:ea typeface="Cambria Math" panose="02040503050406030204" pitchFamily="18" charset="0"/>
                      </a:rPr>
                      <m:t>9→</m:t>
                    </m:r>
                    <m:r>
                      <a:rPr lang="en-US" altLang="zh-CN" i="1">
                        <a:solidFill>
                          <a:schemeClr val="accent1"/>
                        </a:solidFill>
                        <a:latin typeface="Cambria Math" panose="02040503050406030204" pitchFamily="18" charset="0"/>
                        <a:ea typeface="Cambria Math" panose="02040503050406030204" pitchFamily="18" charset="0"/>
                      </a:rPr>
                      <m:t>𝑁</m:t>
                    </m:r>
                    <m:r>
                      <a:rPr lang="en-US" altLang="zh-CN" i="1">
                        <a:solidFill>
                          <a:schemeClr val="accent1"/>
                        </a:solidFill>
                        <a:latin typeface="Cambria Math" panose="02040503050406030204" pitchFamily="18" charset="0"/>
                        <a:ea typeface="Cambria Math" panose="02040503050406030204" pitchFamily="18" charset="0"/>
                      </a:rPr>
                      <m:t>10</m:t>
                    </m:r>
                  </m:oMath>
                </a14:m>
                <a:endParaRPr lang="en-US" altLang="zh-CN" dirty="0">
                  <a:solidFill>
                    <a:schemeClr val="accent1"/>
                  </a:solidFill>
                </a:endParaRPr>
              </a:p>
              <a:p>
                <a:pPr lvl="1">
                  <a:spcBef>
                    <a:spcPts val="1800"/>
                  </a:spcBef>
                </a:pPr>
                <a:r>
                  <a:rPr lang="en-US" altLang="zh-CN" b="1" dirty="0"/>
                  <a:t>Instruction edge</a:t>
                </a:r>
                <a:r>
                  <a:rPr lang="en-US" altLang="zh-CN" dirty="0"/>
                  <a:t>: </a:t>
                </a:r>
              </a:p>
              <a:p>
                <a:pPr lvl="2">
                  <a:spcBef>
                    <a:spcPts val="600"/>
                  </a:spcBef>
                </a:pPr>
                <a:r>
                  <a:rPr lang="en-US" altLang="zh-CN" dirty="0"/>
                  <a:t>labeled with </a:t>
                </a:r>
                <a:r>
                  <a:rPr lang="en-US" altLang="zh-CN" dirty="0">
                    <a:solidFill>
                      <a:srgbClr val="FF0000"/>
                    </a:solidFill>
                  </a:rPr>
                  <a:t>an action</a:t>
                </a:r>
                <a:r>
                  <a:rPr lang="en-US" altLang="zh-CN" dirty="0"/>
                  <a:t> which is performed</a:t>
                </a:r>
              </a:p>
              <a:p>
                <a:pPr lvl="2">
                  <a:spcBef>
                    <a:spcPts val="600"/>
                  </a:spcBef>
                </a:pPr>
                <a:r>
                  <a:rPr lang="en-US" altLang="zh-CN" i="1" dirty="0"/>
                  <a:t>e.g.</a:t>
                </a:r>
                <a:r>
                  <a:rPr lang="en-US" altLang="zh-CN" dirty="0"/>
                  <a:t>, </a:t>
                </a:r>
                <a14:m>
                  <m:oMath xmlns:m="http://schemas.openxmlformats.org/officeDocument/2006/math">
                    <m:r>
                      <a:rPr lang="en-US" altLang="zh-CN" i="1" smtClean="0">
                        <a:solidFill>
                          <a:schemeClr val="accent2"/>
                        </a:solidFill>
                        <a:latin typeface="Cambria Math" panose="02040503050406030204" pitchFamily="18" charset="0"/>
                      </a:rPr>
                      <m:t>𝑁</m:t>
                    </m:r>
                    <m:r>
                      <a:rPr lang="en-US" altLang="zh-CN" i="1">
                        <a:solidFill>
                          <a:schemeClr val="accent2"/>
                        </a:solidFill>
                        <a:latin typeface="Cambria Math" panose="02040503050406030204" pitchFamily="18" charset="0"/>
                      </a:rPr>
                      <m:t>11→</m:t>
                    </m:r>
                    <m:r>
                      <a:rPr lang="en-US" altLang="zh-CN" i="1">
                        <a:solidFill>
                          <a:schemeClr val="accent2"/>
                        </a:solidFill>
                        <a:latin typeface="Cambria Math" panose="02040503050406030204" pitchFamily="18" charset="0"/>
                        <a:ea typeface="Cambria Math" panose="02040503050406030204" pitchFamily="18" charset="0"/>
                      </a:rPr>
                      <m:t>𝑁</m:t>
                    </m:r>
                    <m:r>
                      <a:rPr lang="en-US" altLang="zh-CN" i="1">
                        <a:solidFill>
                          <a:schemeClr val="accent2"/>
                        </a:solidFill>
                        <a:latin typeface="Cambria Math" panose="02040503050406030204" pitchFamily="18" charset="0"/>
                        <a:ea typeface="Cambria Math" panose="02040503050406030204" pitchFamily="18" charset="0"/>
                      </a:rPr>
                      <m:t>12, </m:t>
                    </m:r>
                    <m:r>
                      <a:rPr lang="en-US" altLang="zh-CN" i="1">
                        <a:solidFill>
                          <a:schemeClr val="accent2"/>
                        </a:solidFill>
                        <a:latin typeface="Cambria Math" panose="02040503050406030204" pitchFamily="18" charset="0"/>
                        <a:ea typeface="Cambria Math" panose="02040503050406030204" pitchFamily="18" charset="0"/>
                      </a:rPr>
                      <m:t>𝑁</m:t>
                    </m:r>
                    <m:r>
                      <a:rPr lang="en-US" altLang="zh-CN" i="1">
                        <a:solidFill>
                          <a:schemeClr val="accent2"/>
                        </a:solidFill>
                        <a:latin typeface="Cambria Math" panose="02040503050406030204" pitchFamily="18" charset="0"/>
                        <a:ea typeface="Cambria Math" panose="02040503050406030204" pitchFamily="18" charset="0"/>
                      </a:rPr>
                      <m:t>10→</m:t>
                    </m:r>
                    <m:r>
                      <a:rPr lang="en-US" altLang="zh-CN" i="1">
                        <a:solidFill>
                          <a:schemeClr val="accent2"/>
                        </a:solidFill>
                        <a:latin typeface="Cambria Math" panose="02040503050406030204" pitchFamily="18" charset="0"/>
                        <a:ea typeface="Cambria Math" panose="02040503050406030204" pitchFamily="18" charset="0"/>
                      </a:rPr>
                      <m:t>𝑁</m:t>
                    </m:r>
                    <m:r>
                      <a:rPr lang="en-US" altLang="zh-CN" i="1">
                        <a:solidFill>
                          <a:schemeClr val="accent2"/>
                        </a:solidFill>
                        <a:latin typeface="Cambria Math" panose="02040503050406030204" pitchFamily="18" charset="0"/>
                        <a:ea typeface="Cambria Math" panose="02040503050406030204" pitchFamily="18" charset="0"/>
                      </a:rPr>
                      <m:t>13</m:t>
                    </m:r>
                  </m:oMath>
                </a14:m>
                <a:endParaRPr lang="en-US" altLang="zh-CN" dirty="0">
                  <a:solidFill>
                    <a:schemeClr val="accent2"/>
                  </a:solidFill>
                </a:endParaRPr>
              </a:p>
              <a:p>
                <a:pPr marL="0" indent="0">
                  <a:buNone/>
                </a:pPr>
                <a:endParaRPr lang="en-US" altLang="zh-CN" dirty="0"/>
              </a:p>
              <a:p>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7399"/>
                <a:ext cx="6467858" cy="4925476"/>
              </a:xfrm>
              <a:blipFill>
                <a:blip r:embed="rId3"/>
                <a:stretch>
                  <a:fillRect l="-1697" t="-1980"/>
                </a:stretch>
              </a:blipFill>
            </p:spPr>
            <p:txBody>
              <a:bodyPr/>
              <a:lstStyle/>
              <a:p>
                <a:r>
                  <a:rPr lang="zh-CN" altLang="en-US">
                    <a:noFill/>
                  </a:rPr>
                  <a:t> </a:t>
                </a:r>
              </a:p>
            </p:txBody>
          </p:sp>
        </mc:Fallback>
      </mc:AlternateContent>
      <p:sp>
        <p:nvSpPr>
          <p:cNvPr id="6" name="矩形 5"/>
          <p:cNvSpPr/>
          <p:nvPr/>
        </p:nvSpPr>
        <p:spPr>
          <a:xfrm>
            <a:off x="7453244" y="2940973"/>
            <a:ext cx="1985499" cy="1200329"/>
          </a:xfrm>
          <a:prstGeom prst="rect">
            <a:avLst/>
          </a:prstGeom>
        </p:spPr>
        <p:txBody>
          <a:bodyPr wrap="square">
            <a:spAutoFit/>
          </a:bodyPr>
          <a:lstStyle/>
          <a:p>
            <a:pPr lvl="0" eaLnBrk="0" fontAlgn="base" hangingPunct="0">
              <a:spcBef>
                <a:spcPct val="0"/>
              </a:spcBef>
              <a:spcAft>
                <a:spcPct val="0"/>
              </a:spcAft>
            </a:pPr>
            <a:r>
              <a:rPr lang="en-US" altLang="zh-CN" b="1" dirty="0">
                <a:solidFill>
                  <a:srgbClr val="800000"/>
                </a:solidFill>
                <a:latin typeface="Consolas" panose="020B0609020204030204" pitchFamily="49" charset="0"/>
                <a:cs typeface="Courier New" panose="02070309020205020404" pitchFamily="49" charset="0"/>
              </a:rPr>
              <a:t>if</a:t>
            </a:r>
            <a:r>
              <a:rPr lang="en-US" altLang="zh-CN" dirty="0">
                <a:solidFill>
                  <a:srgbClr val="000000"/>
                </a:solidFill>
                <a:latin typeface="Consolas" panose="020B0609020204030204" pitchFamily="49" charset="0"/>
                <a:cs typeface="Courier New" panose="02070309020205020404" pitchFamily="49" charset="0"/>
              </a:rPr>
              <a:t> (foo &gt; 0) </a:t>
            </a:r>
            <a:r>
              <a:rPr lang="zh-CN" altLang="zh-CN" dirty="0">
                <a:solidFill>
                  <a:srgbClr val="800080"/>
                </a:solidFill>
                <a:latin typeface="Consolas" panose="020B0609020204030204" pitchFamily="49" charset="0"/>
                <a:cs typeface="Courier New" panose="02070309020205020404" pitchFamily="49" charset="0"/>
              </a:rPr>
              <a:t>{</a:t>
            </a:r>
            <a:r>
              <a:rPr lang="zh-CN" altLang="zh-CN" dirty="0">
                <a:solidFill>
                  <a:srgbClr val="000000"/>
                </a:solidFill>
                <a:latin typeface="Consolas" panose="020B0609020204030204" pitchFamily="49" charset="0"/>
                <a:cs typeface="Courier New" panose="02070309020205020404" pitchFamily="49" charset="0"/>
              </a:rPr>
              <a:t> </a:t>
            </a:r>
            <a:endParaRPr lang="en-US" altLang="zh-CN" dirty="0">
              <a:solidFill>
                <a:srgbClr val="000000"/>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zh-CN" dirty="0">
                <a:latin typeface="Consolas" panose="020B0609020204030204" pitchFamily="49" charset="0"/>
                <a:cs typeface="Courier New" panose="02070309020205020404" pitchFamily="49" charset="0"/>
              </a:rPr>
              <a:t>    a = a + 1;</a:t>
            </a:r>
          </a:p>
          <a:p>
            <a:pPr lvl="0" eaLnBrk="0" fontAlgn="base" hangingPunct="0">
              <a:spcBef>
                <a:spcPct val="0"/>
              </a:spcBef>
              <a:spcAft>
                <a:spcPct val="0"/>
              </a:spcAft>
            </a:pPr>
            <a:r>
              <a:rPr lang="zh-CN" altLang="zh-CN" dirty="0">
                <a:solidFill>
                  <a:srgbClr val="800080"/>
                </a:solidFill>
                <a:latin typeface="Consolas" panose="020B0609020204030204" pitchFamily="49" charset="0"/>
                <a:cs typeface="Courier New" panose="02070309020205020404" pitchFamily="49" charset="0"/>
              </a:rPr>
              <a:t>}</a:t>
            </a:r>
            <a:r>
              <a:rPr lang="zh-CN" altLang="zh-CN" dirty="0">
                <a:solidFill>
                  <a:srgbClr val="000000"/>
                </a:solidFill>
                <a:latin typeface="Consolas" panose="020B0609020204030204" pitchFamily="49" charset="0"/>
                <a:cs typeface="Courier New" panose="02070309020205020404" pitchFamily="49" charset="0"/>
              </a:rPr>
              <a:t> </a:t>
            </a:r>
            <a:endParaRPr lang="en-US" altLang="zh-CN" dirty="0">
              <a:solidFill>
                <a:srgbClr val="000000"/>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zh-CN" b="1" dirty="0" err="1">
                <a:solidFill>
                  <a:srgbClr val="800000"/>
                </a:solidFill>
                <a:latin typeface="Consolas" panose="020B0609020204030204" pitchFamily="49" charset="0"/>
                <a:cs typeface="Courier New" panose="02070309020205020404" pitchFamily="49" charset="0"/>
              </a:rPr>
              <a:t>int</a:t>
            </a:r>
            <a:r>
              <a:rPr lang="en-US" altLang="zh-CN" b="1" dirty="0">
                <a:solidFill>
                  <a:srgbClr val="000000"/>
                </a:solidFill>
                <a:latin typeface="Consolas" panose="020B0609020204030204" pitchFamily="49" charset="0"/>
                <a:cs typeface="Courier New" panose="02070309020205020404" pitchFamily="49" charset="0"/>
              </a:rPr>
              <a:t> </a:t>
            </a:r>
            <a:r>
              <a:rPr lang="en-US" altLang="zh-CN" dirty="0">
                <a:solidFill>
                  <a:srgbClr val="000000"/>
                </a:solidFill>
                <a:latin typeface="Consolas" panose="020B0609020204030204" pitchFamily="49" charset="0"/>
                <a:cs typeface="Courier New" panose="02070309020205020404" pitchFamily="49" charset="0"/>
              </a:rPr>
              <a:t>b = a + 1</a:t>
            </a:r>
            <a:r>
              <a:rPr lang="en-US" altLang="zh-CN" b="1" dirty="0">
                <a:solidFill>
                  <a:srgbClr val="000000"/>
                </a:solidFill>
                <a:latin typeface="Consolas" panose="020B0609020204030204" pitchFamily="49" charset="0"/>
                <a:cs typeface="Courier New" panose="02070309020205020404" pitchFamily="49" charset="0"/>
              </a:rPr>
              <a:t>;</a:t>
            </a:r>
            <a:endParaRPr lang="en-US" altLang="zh-CN" dirty="0">
              <a:solidFill>
                <a:srgbClr val="000000"/>
              </a:solidFill>
              <a:latin typeface="Consolas" panose="020B0609020204030204" pitchFamily="49" charset="0"/>
              <a:cs typeface="Courier New" panose="02070309020205020404" pitchFamily="49" charset="0"/>
            </a:endParaRPr>
          </a:p>
        </p:txBody>
      </p:sp>
      <p:pic>
        <p:nvPicPr>
          <p:cNvPr id="39" name="图片 38">
            <a:extLst>
              <a:ext uri="{FF2B5EF4-FFF2-40B4-BE49-F238E27FC236}">
                <a16:creationId xmlns:a16="http://schemas.microsoft.com/office/drawing/2014/main" id="{8C28999C-B909-456F-A070-F3A5C4AEF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5929" y="1179305"/>
            <a:ext cx="2481641" cy="4906012"/>
          </a:xfrm>
          <a:prstGeom prst="rect">
            <a:avLst/>
          </a:prstGeom>
        </p:spPr>
      </p:pic>
      <p:sp>
        <p:nvSpPr>
          <p:cNvPr id="40" name="箭头: 下弧形 39">
            <a:extLst>
              <a:ext uri="{FF2B5EF4-FFF2-40B4-BE49-F238E27FC236}">
                <a16:creationId xmlns:a16="http://schemas.microsoft.com/office/drawing/2014/main" id="{C24EDED7-5B75-4159-BFF5-2B68AD192BEE}"/>
              </a:ext>
            </a:extLst>
          </p:cNvPr>
          <p:cNvSpPr/>
          <p:nvPr/>
        </p:nvSpPr>
        <p:spPr>
          <a:xfrm rot="846611">
            <a:off x="8621098" y="4384941"/>
            <a:ext cx="1635290" cy="515979"/>
          </a:xfrm>
          <a:prstGeom prst="curvedUpArrow">
            <a:avLst>
              <a:gd name="adj1" fmla="val 25000"/>
              <a:gd name="adj2" fmla="val 55305"/>
              <a:gd name="adj3" fmla="val 67105"/>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36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Pre-process phase(Control Dependency)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8470187" cy="4351338"/>
              </a:xfrm>
            </p:spPr>
            <p:txBody>
              <a:bodyPr>
                <a:normAutofit/>
              </a:bodyPr>
              <a:lstStyle/>
              <a:p>
                <a:r>
                  <a:rPr lang="en-US" altLang="zh-CN" sz="2400" b="1" dirty="0"/>
                  <a:t>Definition</a:t>
                </a:r>
              </a:p>
              <a:p>
                <a:pPr lvl="1">
                  <a:spcBef>
                    <a:spcPts val="1200"/>
                  </a:spcBef>
                </a:pPr>
                <a:r>
                  <a:rPr lang="en-US" altLang="zh-CN" sz="2000" dirty="0"/>
                  <a:t>an instruction </a:t>
                </a:r>
                <a14:m>
                  <m:oMath xmlns:m="http://schemas.openxmlformats.org/officeDocument/2006/math">
                    <m:r>
                      <a:rPr lang="en-US" altLang="zh-CN" sz="2000" i="1" dirty="0" smtClean="0">
                        <a:latin typeface="Cambria Math" panose="02040503050406030204" pitchFamily="18" charset="0"/>
                      </a:rPr>
                      <m:t>𝑌</m:t>
                    </m:r>
                  </m:oMath>
                </a14:m>
                <a:r>
                  <a:rPr lang="en-US" altLang="zh-CN" sz="2000" dirty="0"/>
                  <a:t> has a control dependence on a control instruction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 if only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 determines whether </a:t>
                </a:r>
                <a14:m>
                  <m:oMath xmlns:m="http://schemas.openxmlformats.org/officeDocument/2006/math">
                    <m:r>
                      <a:rPr lang="en-US" altLang="zh-CN" sz="2000" i="1" dirty="0" smtClean="0">
                        <a:latin typeface="Cambria Math" panose="02040503050406030204" pitchFamily="18" charset="0"/>
                      </a:rPr>
                      <m:t>𝑌</m:t>
                    </m:r>
                  </m:oMath>
                </a14:m>
                <a:r>
                  <a:rPr lang="en-US" altLang="zh-CN" sz="2000" dirty="0"/>
                  <a:t> executes.</a:t>
                </a:r>
              </a:p>
              <a:p>
                <a:pPr>
                  <a:spcBef>
                    <a:spcPts val="1200"/>
                  </a:spcBef>
                </a:pPr>
                <a:r>
                  <a:rPr lang="en-US" altLang="zh-CN" sz="2400" b="1" dirty="0"/>
                  <a:t>Example</a:t>
                </a:r>
              </a:p>
              <a:p>
                <a:pPr lvl="1">
                  <a:spcBef>
                    <a:spcPts val="1200"/>
                  </a:spcBef>
                </a:pPr>
                <a:r>
                  <a:rPr lang="en-US" altLang="zh-CN" sz="2000" dirty="0"/>
                  <a:t>instruction </a:t>
                </a:r>
                <a:r>
                  <a:rPr lang="en-US" altLang="zh-CN" sz="2000" i="1" dirty="0">
                    <a:latin typeface="Consolas" panose="020B0609020204030204" pitchFamily="49" charset="0"/>
                  </a:rPr>
                  <a:t>a = a + 1 </a:t>
                </a:r>
                <a:r>
                  <a:rPr lang="en-US" altLang="zh-CN" sz="2000" dirty="0"/>
                  <a:t>has control dependency on instruction </a:t>
                </a:r>
                <a:r>
                  <a:rPr lang="en-US" altLang="zh-CN" sz="2000" i="1" dirty="0">
                    <a:latin typeface="Consolas" panose="020B0609020204030204" pitchFamily="49" charset="0"/>
                  </a:rPr>
                  <a:t>foo &gt; 0</a:t>
                </a:r>
              </a:p>
              <a:p>
                <a:pPr lvl="1">
                  <a:spcBef>
                    <a:spcPts val="1200"/>
                  </a:spcBef>
                </a:pPr>
                <a:r>
                  <a:rPr lang="en-US" altLang="zh-CN" sz="2000" dirty="0"/>
                  <a:t>It means that all subsequent instructions after a branch have control dependence on the branch.</a:t>
                </a:r>
              </a:p>
              <a:p>
                <a:pPr>
                  <a:spcBef>
                    <a:spcPts val="1200"/>
                  </a:spcBef>
                </a:pPr>
                <a:r>
                  <a:rPr lang="en-US" altLang="zh-CN" sz="2600" b="1" dirty="0"/>
                  <a:t>Benefits</a:t>
                </a:r>
              </a:p>
              <a:p>
                <a:pPr lvl="1">
                  <a:spcBef>
                    <a:spcPts val="1200"/>
                  </a:spcBef>
                </a:pPr>
                <a:r>
                  <a:rPr lang="en-US" altLang="zh-CN" sz="2000" dirty="0"/>
                  <a:t>easily tell if an instruction can be affected by some branch instructions</a:t>
                </a:r>
              </a:p>
              <a:p>
                <a:endParaRPr lang="en-US" altLang="zh-CN" sz="2600" dirty="0">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8470187" cy="4351338"/>
              </a:xfrm>
              <a:blipFill>
                <a:blip r:embed="rId3"/>
                <a:stretch>
                  <a:fillRect l="-1079" t="-1961" r="-50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C28999C-B909-456F-A070-F3A5C4AEF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302" y="1690688"/>
            <a:ext cx="1985498" cy="3925176"/>
          </a:xfrm>
          <a:prstGeom prst="rect">
            <a:avLst/>
          </a:prstGeom>
        </p:spPr>
      </p:pic>
    </p:spTree>
    <p:extLst>
      <p:ext uri="{BB962C8B-B14F-4D97-AF65-F5344CB8AC3E}">
        <p14:creationId xmlns:p14="http://schemas.microsoft.com/office/powerpoint/2010/main" val="4046996304"/>
      </p:ext>
    </p:extLst>
  </p:cSld>
  <p:clrMapOvr>
    <a:masterClrMapping/>
  </p:clrMapOvr>
  <mc:AlternateContent xmlns:mc="http://schemas.openxmlformats.org/markup-compatibility/2006" xmlns:p14="http://schemas.microsoft.com/office/powerpoint/2010/main">
    <mc:Choice Requires="p14">
      <p:transition spd="slow" p14:dur="2000" advTm="5464"/>
    </mc:Choice>
    <mc:Fallback xmlns="">
      <p:transition spd="slow" advTm="54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Defect prioritization phase(critical function set)</a:t>
            </a:r>
            <a:endParaRPr lang="zh-CN" altLang="en-US" dirty="0"/>
          </a:p>
        </p:txBody>
      </p:sp>
      <p:sp>
        <p:nvSpPr>
          <p:cNvPr id="3" name="内容占位符 2"/>
          <p:cNvSpPr>
            <a:spLocks noGrp="1"/>
          </p:cNvSpPr>
          <p:nvPr>
            <p:ph idx="1"/>
          </p:nvPr>
        </p:nvSpPr>
        <p:spPr/>
        <p:txBody>
          <a:bodyPr/>
          <a:lstStyle/>
          <a:p>
            <a:r>
              <a:rPr lang="en-US" altLang="zh-CN" dirty="0"/>
              <a:t>Critical functions</a:t>
            </a:r>
          </a:p>
          <a:p>
            <a:pPr lvl="1">
              <a:spcBef>
                <a:spcPts val="1200"/>
              </a:spcBef>
            </a:pPr>
            <a:r>
              <a:rPr lang="en-US" altLang="zh-CN" dirty="0">
                <a:latin typeface="Calibri" panose="020F0502020204030204" pitchFamily="34" charset="0"/>
                <a:cs typeface="Calibri" panose="020F0502020204030204" pitchFamily="34" charset="0"/>
              </a:rPr>
              <a:t>perform critical operations such as memory allocation</a:t>
            </a:r>
          </a:p>
          <a:p>
            <a:pPr lvl="1">
              <a:spcBef>
                <a:spcPts val="1200"/>
              </a:spcBef>
            </a:pPr>
            <a:r>
              <a:rPr lang="en-US" altLang="zh-CN" dirty="0">
                <a:latin typeface="Calibri" panose="020F0502020204030204" pitchFamily="34" charset="0"/>
                <a:cs typeface="Calibri" panose="020F0502020204030204" pitchFamily="34" charset="0"/>
              </a:rPr>
              <a:t>have a large number of callers</a:t>
            </a:r>
          </a:p>
          <a:p>
            <a:pPr lvl="1">
              <a:spcBef>
                <a:spcPts val="1200"/>
              </a:spcBef>
            </a:pPr>
            <a:r>
              <a:rPr lang="en-US" altLang="zh-CN" dirty="0">
                <a:latin typeface="Calibri" panose="020F0502020204030204" pitchFamily="34" charset="0"/>
                <a:cs typeface="Calibri" panose="020F0502020204030204" pitchFamily="34" charset="0"/>
              </a:rPr>
              <a:t>can also be manually specified by the program analyst</a:t>
            </a:r>
          </a:p>
          <a:p>
            <a:pPr>
              <a:spcBef>
                <a:spcPts val="1200"/>
              </a:spcBef>
            </a:pPr>
            <a:r>
              <a:rPr lang="en-US" altLang="zh-CN" dirty="0">
                <a:latin typeface="Calibri" panose="020F0502020204030204" pitchFamily="34" charset="0"/>
                <a:cs typeface="Calibri" panose="020F0502020204030204" pitchFamily="34" charset="0"/>
              </a:rPr>
              <a:t>Extraction strategies</a:t>
            </a:r>
          </a:p>
          <a:p>
            <a:pPr lvl="1">
              <a:spcBef>
                <a:spcPts val="1200"/>
              </a:spcBef>
            </a:pPr>
            <a:r>
              <a:rPr lang="en-US" altLang="zh-CN" b="1" dirty="0">
                <a:latin typeface="Calibri" panose="020F0502020204030204" pitchFamily="34" charset="0"/>
                <a:cs typeface="Calibri" panose="020F0502020204030204" pitchFamily="34" charset="0"/>
              </a:rPr>
              <a:t>All: naively take all functions as critical functions</a:t>
            </a:r>
          </a:p>
          <a:p>
            <a:pPr lvl="1">
              <a:spcBef>
                <a:spcPts val="1200"/>
              </a:spcBef>
            </a:pPr>
            <a:r>
              <a:rPr lang="en-US" altLang="zh-CN" dirty="0"/>
              <a:t>Top-K: extract functions with a large number of callers </a:t>
            </a:r>
          </a:p>
          <a:p>
            <a:pPr lvl="1">
              <a:spcBef>
                <a:spcPts val="1200"/>
              </a:spcBef>
            </a:pPr>
            <a:r>
              <a:rPr lang="en-US" altLang="zh-CN" dirty="0"/>
              <a:t>User-specified: experts recommendation functions with their knowledge of the subject program, </a:t>
            </a:r>
            <a:r>
              <a:rPr lang="en-US" altLang="zh-CN" i="1" dirty="0"/>
              <a:t>e.g.</a:t>
            </a:r>
            <a:r>
              <a:rPr lang="en-US" altLang="zh-CN" dirty="0"/>
              <a:t>, memory operations related functions</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822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smtClean="0">
            <a:solidFill>
              <a:schemeClr val="tx1"/>
            </a:solidFill>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200" dirty="0" smtClean="0">
            <a:latin typeface="Consolas" panose="020B0609020204030204" pitchFamily="49"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TotalTime>
  <Words>3114</Words>
  <Application>Microsoft Macintosh PowerPoint</Application>
  <PresentationFormat>宽屏</PresentationFormat>
  <Paragraphs>390</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等线 Light</vt:lpstr>
      <vt:lpstr>Arial</vt:lpstr>
      <vt:lpstr>Calibri</vt:lpstr>
      <vt:lpstr>Cambria Math</vt:lpstr>
      <vt:lpstr>Consolas</vt:lpstr>
      <vt:lpstr>Times New Roman</vt:lpstr>
      <vt:lpstr>Wingdings</vt:lpstr>
      <vt:lpstr>Office 主题​​</vt:lpstr>
      <vt:lpstr>Which Defect Should Be Fixed First? Semantic Prioritization of Static Analysis Report</vt:lpstr>
      <vt:lpstr>Background</vt:lpstr>
      <vt:lpstr>PowerPoint 演示文稿</vt:lpstr>
      <vt:lpstr>Existing defect prioritization approaches </vt:lpstr>
      <vt:lpstr>Challenges for defect prioritization</vt:lpstr>
      <vt:lpstr>Framework</vt:lpstr>
      <vt:lpstr>Pre-process Phase</vt:lpstr>
      <vt:lpstr>Pre-process phase(Control Dependency)</vt:lpstr>
      <vt:lpstr>Defect prioritization phase(critical function set)</vt:lpstr>
      <vt:lpstr>Defect propagation phase</vt:lpstr>
      <vt:lpstr>Defect propagation phase</vt:lpstr>
      <vt:lpstr>Evaluation</vt:lpstr>
      <vt:lpstr>Evaluation</vt:lpstr>
      <vt:lpstr>Accuracy Experiment</vt:lpstr>
      <vt:lpstr>Prioritization Improvement Experiment</vt:lpstr>
      <vt:lpstr>A case of defect propagation</vt:lpstr>
      <vt:lpstr>Future work</vt:lpstr>
      <vt:lpstr>Conclusion</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Defect Should Be Fixed First? Semantic Prioritization of Static Analysis Report</dc:title>
  <dc:creator>Wang Harry</dc:creator>
  <cp:lastModifiedBy>Qian Ren</cp:lastModifiedBy>
  <cp:revision>215</cp:revision>
  <dcterms:created xsi:type="dcterms:W3CDTF">2018-11-19T14:23:42Z</dcterms:created>
  <dcterms:modified xsi:type="dcterms:W3CDTF">2018-11-23T06:03:13Z</dcterms:modified>
</cp:coreProperties>
</file>