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9" r:id="rId4"/>
    <p:sldId id="274" r:id="rId5"/>
    <p:sldId id="261" r:id="rId6"/>
    <p:sldId id="275" r:id="rId7"/>
    <p:sldId id="276" r:id="rId8"/>
    <p:sldId id="272" r:id="rId9"/>
    <p:sldId id="262" r:id="rId10"/>
    <p:sldId id="278" r:id="rId11"/>
    <p:sldId id="266" r:id="rId12"/>
    <p:sldId id="271" r:id="rId13"/>
    <p:sldId id="260" r:id="rId14"/>
    <p:sldId id="270"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0573"/>
  </p:normalViewPr>
  <p:slideViewPr>
    <p:cSldViewPr snapToGrid="0" snapToObjects="1">
      <p:cViewPr varScale="1">
        <p:scale>
          <a:sx n="86" d="100"/>
          <a:sy n="86" d="100"/>
        </p:scale>
        <p:origin x="1864" y="19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DA4F8-7902-2F4C-AB5E-3ECF11622937}" type="datetimeFigureOut">
              <a:rPr lang="en-US" smtClean="0"/>
              <a:t>11/14/18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1DCC1-613B-8A45-A95B-3597235C2663}" type="slidenum">
              <a:rPr lang="en-US" smtClean="0"/>
              <a:t>‹#›</a:t>
            </a:fld>
            <a:endParaRPr lang="en-US"/>
          </a:p>
        </p:txBody>
      </p:sp>
    </p:spTree>
    <p:extLst>
      <p:ext uri="{BB962C8B-B14F-4D97-AF65-F5344CB8AC3E}">
        <p14:creationId xmlns:p14="http://schemas.microsoft.com/office/powerpoint/2010/main" val="86471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maintaining</a:t>
            </a:r>
            <a:r>
              <a:rPr lang="en-US" baseline="0" dirty="0" smtClean="0"/>
              <a:t> software, d</a:t>
            </a:r>
            <a:r>
              <a:rPr lang="en-US" dirty="0" smtClean="0"/>
              <a:t>evelopers sometimes change </a:t>
            </a:r>
            <a:r>
              <a:rPr lang="en-US" baseline="0" dirty="0" smtClean="0"/>
              <a:t>multiple program locations to fix a bug. Define multi-entity edits. In our research, we consider program modification that changes multiple program entities as a multi-entity edit. Specifically, an entity can be a class, a method, a field. E.g. </a:t>
            </a:r>
            <a:r>
              <a:rPr lang="en-US" baseline="0" dirty="0" err="1" smtClean="0"/>
              <a:t>Develpers</a:t>
            </a:r>
            <a:r>
              <a:rPr lang="en-US" baseline="0" dirty="0" smtClean="0"/>
              <a:t> need to change 3 locations, but they only change 2 locations, and forget the remaining one.</a:t>
            </a:r>
            <a:endParaRPr lang="en-US" dirty="0"/>
          </a:p>
        </p:txBody>
      </p:sp>
      <p:sp>
        <p:nvSpPr>
          <p:cNvPr id="4" name="Slide Number Placeholder 3"/>
          <p:cNvSpPr>
            <a:spLocks noGrp="1"/>
          </p:cNvSpPr>
          <p:nvPr>
            <p:ph type="sldNum" sz="quarter" idx="10"/>
          </p:nvPr>
        </p:nvSpPr>
        <p:spPr/>
        <p:txBody>
          <a:bodyPr/>
          <a:lstStyle/>
          <a:p>
            <a:fld id="{8961DCC1-613B-8A45-A95B-3597235C2663}" type="slidenum">
              <a:rPr lang="en-US" smtClean="0"/>
              <a:t>2</a:t>
            </a:fld>
            <a:endParaRPr lang="en-US"/>
          </a:p>
        </p:txBody>
      </p:sp>
    </p:spTree>
    <p:extLst>
      <p:ext uri="{BB962C8B-B14F-4D97-AF65-F5344CB8AC3E}">
        <p14:creationId xmlns:p14="http://schemas.microsoft.com/office/powerpoint/2010/main" val="1274607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Existing tools provide limited support for applying</a:t>
            </a:r>
            <a:r>
              <a:rPr lang="en-US" baseline="0" dirty="0" smtClean="0"/>
              <a:t> such </a:t>
            </a:r>
            <a:r>
              <a:rPr lang="en-US" dirty="0" smtClean="0"/>
              <a:t>edits</a:t>
            </a:r>
            <a:r>
              <a:rPr lang="en-US" baseline="0" dirty="0" smtClean="0"/>
              <a:t> consistently. For example, Zimmermann and Ying separately built association rule mining tools.</a:t>
            </a:r>
            <a:r>
              <a:rPr lang="en-US" sz="1200" dirty="0" smtClean="0"/>
              <a:t> Those</a:t>
            </a:r>
            <a:r>
              <a:rPr lang="en-US" sz="1200" baseline="0" dirty="0" smtClean="0"/>
              <a:t> tools mi</a:t>
            </a:r>
            <a:r>
              <a:rPr lang="en-US" sz="1200" dirty="0" smtClean="0"/>
              <a:t>ne</a:t>
            </a:r>
            <a:r>
              <a:rPr lang="en-US" sz="1200" baseline="0" dirty="0" smtClean="0"/>
              <a:t> </a:t>
            </a:r>
            <a:r>
              <a:rPr lang="en-US" sz="1200" dirty="0" smtClean="0"/>
              <a:t>rules from code change history. But</a:t>
            </a:r>
            <a:r>
              <a:rPr lang="en-US" baseline="0" dirty="0" smtClean="0"/>
              <a:t> if there is no history records, these tools don’t work.</a:t>
            </a:r>
          </a:p>
          <a:p>
            <a:r>
              <a:rPr lang="en-US" sz="1200" dirty="0" smtClean="0"/>
              <a:t>Given a code commit, </a:t>
            </a:r>
            <a:r>
              <a:rPr lang="en-US" sz="1200" dirty="0" err="1" smtClean="0"/>
              <a:t>LSDiff</a:t>
            </a:r>
            <a:r>
              <a:rPr lang="en-US" sz="1200" baseline="0" dirty="0" smtClean="0"/>
              <a:t> infers entity additions and deletions, but it doesn’t </a:t>
            </a:r>
            <a:r>
              <a:rPr lang="en-US" sz="1200" dirty="0" smtClean="0"/>
              <a:t>infer entity changes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LASE [4] infers program changes from similar example edits; it does not help if distinct edits should be co-applied to dissimilar methods.</a:t>
            </a:r>
          </a:p>
          <a:p>
            <a:endParaRPr lang="en-US" dirty="0"/>
          </a:p>
        </p:txBody>
      </p:sp>
      <p:sp>
        <p:nvSpPr>
          <p:cNvPr id="4" name="Slide Number Placeholder 3"/>
          <p:cNvSpPr>
            <a:spLocks noGrp="1"/>
          </p:cNvSpPr>
          <p:nvPr>
            <p:ph type="sldNum" sz="quarter" idx="10"/>
          </p:nvPr>
        </p:nvSpPr>
        <p:spPr/>
        <p:txBody>
          <a:bodyPr/>
          <a:lstStyle/>
          <a:p>
            <a:fld id="{8961DCC1-613B-8A45-A95B-3597235C2663}" type="slidenum">
              <a:rPr lang="en-US" smtClean="0"/>
              <a:t>3</a:t>
            </a:fld>
            <a:endParaRPr lang="en-US"/>
          </a:p>
        </p:txBody>
      </p:sp>
    </p:spTree>
    <p:extLst>
      <p:ext uri="{BB962C8B-B14F-4D97-AF65-F5344CB8AC3E}">
        <p14:creationId xmlns:p14="http://schemas.microsoft.com/office/powerpoint/2010/main" val="50027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a:t>
            </a:r>
            <a:r>
              <a:rPr lang="en-US" baseline="0" dirty="0" smtClean="0"/>
              <a:t> is to investigate whether we can suggest code changes for developers, w</a:t>
            </a:r>
            <a:r>
              <a:rPr lang="en-US" dirty="0" smtClean="0"/>
              <a:t>hen they modify multiple</a:t>
            </a:r>
            <a:r>
              <a:rPr lang="en-US" baseline="0" dirty="0" smtClean="0"/>
              <a:t> program locations for one maintenance task</a:t>
            </a:r>
            <a:endParaRPr lang="en-US" dirty="0"/>
          </a:p>
        </p:txBody>
      </p:sp>
      <p:sp>
        <p:nvSpPr>
          <p:cNvPr id="4" name="Slide Number Placeholder 3"/>
          <p:cNvSpPr>
            <a:spLocks noGrp="1"/>
          </p:cNvSpPr>
          <p:nvPr>
            <p:ph type="sldNum" sz="quarter" idx="10"/>
          </p:nvPr>
        </p:nvSpPr>
        <p:spPr/>
        <p:txBody>
          <a:bodyPr/>
          <a:lstStyle/>
          <a:p>
            <a:fld id="{8961DCC1-613B-8A45-A95B-3597235C2663}" type="slidenum">
              <a:rPr lang="en-US" smtClean="0"/>
              <a:t>4</a:t>
            </a:fld>
            <a:endParaRPr lang="en-US"/>
          </a:p>
        </p:txBody>
      </p:sp>
    </p:spTree>
    <p:extLst>
      <p:ext uri="{BB962C8B-B14F-4D97-AF65-F5344CB8AC3E}">
        <p14:creationId xmlns:p14="http://schemas.microsoft.com/office/powerpoint/2010/main" val="20383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fix</a:t>
            </a:r>
            <a:r>
              <a:rPr lang="en-US" dirty="0" smtClean="0"/>
              <a:t> a bug,</a:t>
            </a:r>
            <a:r>
              <a:rPr lang="en-US" baseline="0" dirty="0" smtClean="0"/>
              <a:t> developers are expected to add a field and change 13 methods, but they only changed 12 methods at that time. This missed method change did not trigger any compilation error or test error, so it’s hard to find it. Finally this missing change was fixed two years later.</a:t>
            </a:r>
          </a:p>
          <a:p>
            <a:r>
              <a:rPr lang="en-US" baseline="0" dirty="0" smtClean="0"/>
              <a:t>These two methods have different contexts. When developers apply the change in </a:t>
            </a:r>
            <a:r>
              <a:rPr lang="en-US" baseline="0" dirty="0" err="1" smtClean="0"/>
              <a:t>getLength</a:t>
            </a:r>
            <a:r>
              <a:rPr lang="en-US" baseline="0" dirty="0" smtClean="0"/>
              <a:t>(), they may ignore </a:t>
            </a:r>
            <a:r>
              <a:rPr lang="en-US" baseline="0" dirty="0" err="1" smtClean="0"/>
              <a:t>restoreToNull</a:t>
            </a:r>
            <a:r>
              <a:rPr lang="en-US" baseline="0" dirty="0" smtClean="0"/>
              <a:t>. But they still share some common accessed fields. We are curious whether we can use this characteristic.</a:t>
            </a:r>
            <a:endParaRPr lang="en-US" dirty="0"/>
          </a:p>
        </p:txBody>
      </p:sp>
      <p:sp>
        <p:nvSpPr>
          <p:cNvPr id="4" name="Slide Number Placeholder 3"/>
          <p:cNvSpPr>
            <a:spLocks noGrp="1"/>
          </p:cNvSpPr>
          <p:nvPr>
            <p:ph type="sldNum" sz="quarter" idx="10"/>
          </p:nvPr>
        </p:nvSpPr>
        <p:spPr/>
        <p:txBody>
          <a:bodyPr/>
          <a:lstStyle/>
          <a:p>
            <a:fld id="{8961DCC1-613B-8A45-A95B-3597235C2663}" type="slidenum">
              <a:rPr lang="en-US" smtClean="0"/>
              <a:t>5</a:t>
            </a:fld>
            <a:endParaRPr lang="en-US"/>
          </a:p>
        </p:txBody>
      </p:sp>
    </p:spTree>
    <p:extLst>
      <p:ext uri="{BB962C8B-B14F-4D97-AF65-F5344CB8AC3E}">
        <p14:creationId xmlns:p14="http://schemas.microsoft.com/office/powerpoint/2010/main" val="210389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Shorter. 20 commits containing the CM-AF pattern</a:t>
            </a:r>
          </a:p>
          <a:p>
            <a:r>
              <a:rPr lang="en-US" dirty="0" smtClean="0"/>
              <a:t>Interestingly,...</a:t>
            </a:r>
            <a:endParaRPr lang="en-US" dirty="0"/>
          </a:p>
        </p:txBody>
      </p:sp>
      <p:sp>
        <p:nvSpPr>
          <p:cNvPr id="4" name="Slide Number Placeholder 3"/>
          <p:cNvSpPr>
            <a:spLocks noGrp="1"/>
          </p:cNvSpPr>
          <p:nvPr>
            <p:ph type="sldNum" sz="quarter" idx="10"/>
          </p:nvPr>
        </p:nvSpPr>
        <p:spPr/>
        <p:txBody>
          <a:bodyPr/>
          <a:lstStyle/>
          <a:p>
            <a:fld id="{8961DCC1-613B-8A45-A95B-3597235C2663}" type="slidenum">
              <a:rPr lang="en-US" smtClean="0"/>
              <a:t>8</a:t>
            </a:fld>
            <a:endParaRPr lang="en-US"/>
          </a:p>
        </p:txBody>
      </p:sp>
    </p:spTree>
    <p:extLst>
      <p:ext uri="{BB962C8B-B14F-4D97-AF65-F5344CB8AC3E}">
        <p14:creationId xmlns:p14="http://schemas.microsoft.com/office/powerpoint/2010/main" val="137639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Input, Output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 each commit developers</a:t>
            </a:r>
            <a:r>
              <a:rPr lang="en-US" sz="1200" baseline="0" dirty="0" smtClean="0"/>
              <a:t>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By extracting the ﬁelds accessed by the given changed method(s), </a:t>
            </a:r>
            <a:r>
              <a:rPr lang="en-US" sz="1200" dirty="0" err="1" smtClean="0"/>
              <a:t>CMSuggester</a:t>
            </a:r>
            <a:r>
              <a:rPr lang="en-US" sz="1200" dirty="0" smtClean="0"/>
              <a:t> identiﬁes and recommends any unchanged method that also accesses those ﬁelds.</a:t>
            </a:r>
          </a:p>
          <a:p>
            <a:r>
              <a:rPr lang="en-US" dirty="0" smtClean="0"/>
              <a:t>Peer Field Identiﬁcation</a:t>
            </a:r>
          </a:p>
          <a:p>
            <a:pPr lvl="1"/>
            <a:r>
              <a:rPr lang="en-US" dirty="0" smtClean="0"/>
              <a:t>Peer ﬁelds: (1) declared in the same class as AF , and (2) accessed by a changed method that also access AF</a:t>
            </a:r>
            <a:endParaRPr lang="en-US" baseline="-25000" dirty="0" smtClean="0"/>
          </a:p>
          <a:p>
            <a:r>
              <a:rPr lang="en-US" dirty="0" smtClean="0"/>
              <a:t>Naming-Based Filtering</a:t>
            </a:r>
          </a:p>
          <a:p>
            <a:pPr lvl="1"/>
            <a:r>
              <a:rPr lang="en-US" dirty="0" smtClean="0"/>
              <a:t>Constant ﬁelds, e.g. FLAG_SPARSE_ROW</a:t>
            </a:r>
          </a:p>
          <a:p>
            <a:pPr lvl="1"/>
            <a:r>
              <a:rPr lang="en-US" dirty="0" smtClean="0"/>
              <a:t>Camel case fields, e.g. </a:t>
            </a:r>
            <a:r>
              <a:rPr lang="en-US" dirty="0" err="1" smtClean="0"/>
              <a:t>outputPrecision</a:t>
            </a:r>
            <a:endParaRPr lang="en-US" dirty="0" smtClean="0"/>
          </a:p>
          <a:p>
            <a:r>
              <a:rPr lang="en-US" dirty="0" smtClean="0"/>
              <a:t>Access-Based Filtering</a:t>
            </a:r>
          </a:p>
          <a:p>
            <a:pPr lvl="1"/>
            <a:r>
              <a:rPr lang="en-US" dirty="0" smtClean="0"/>
              <a:t>3 access modes: read, write, read-write</a:t>
            </a:r>
            <a:endParaRPr lang="en-US" sz="1200" dirty="0" smtClean="0"/>
          </a:p>
        </p:txBody>
      </p:sp>
      <p:sp>
        <p:nvSpPr>
          <p:cNvPr id="4" name="Slide Number Placeholder 3"/>
          <p:cNvSpPr>
            <a:spLocks noGrp="1"/>
          </p:cNvSpPr>
          <p:nvPr>
            <p:ph type="sldNum" sz="quarter" idx="10"/>
          </p:nvPr>
        </p:nvSpPr>
        <p:spPr/>
        <p:txBody>
          <a:bodyPr/>
          <a:lstStyle/>
          <a:p>
            <a:fld id="{8961DCC1-613B-8A45-A95B-3597235C2663}" type="slidenum">
              <a:rPr lang="en-US" smtClean="0"/>
              <a:t>9</a:t>
            </a:fld>
            <a:endParaRPr lang="en-US"/>
          </a:p>
        </p:txBody>
      </p:sp>
    </p:spTree>
    <p:extLst>
      <p:ext uri="{BB962C8B-B14F-4D97-AF65-F5344CB8AC3E}">
        <p14:creationId xmlns:p14="http://schemas.microsoft.com/office/powerpoint/2010/main" val="1198375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This means that </a:t>
            </a:r>
            <a:r>
              <a:rPr lang="en-US" sz="1200" dirty="0" err="1" smtClean="0"/>
              <a:t>CMSuggester</a:t>
            </a:r>
            <a:r>
              <a:rPr lang="en-US" sz="1200" dirty="0" smtClean="0"/>
              <a:t> complements ROSE by inferring co-changes from methods’ common ﬁeld accesses instead of from the history.</a:t>
            </a:r>
            <a:endParaRPr lang="en-US" dirty="0"/>
          </a:p>
        </p:txBody>
      </p:sp>
      <p:sp>
        <p:nvSpPr>
          <p:cNvPr id="4" name="Slide Number Placeholder 3"/>
          <p:cNvSpPr>
            <a:spLocks noGrp="1"/>
          </p:cNvSpPr>
          <p:nvPr>
            <p:ph type="sldNum" sz="quarter" idx="10"/>
          </p:nvPr>
        </p:nvSpPr>
        <p:spPr/>
        <p:txBody>
          <a:bodyPr/>
          <a:lstStyle/>
          <a:p>
            <a:fld id="{8961DCC1-613B-8A45-A95B-3597235C2663}" type="slidenum">
              <a:rPr lang="en-US" smtClean="0"/>
              <a:t>11</a:t>
            </a:fld>
            <a:endParaRPr lang="en-US"/>
          </a:p>
        </p:txBody>
      </p:sp>
    </p:spTree>
    <p:extLst>
      <p:ext uri="{BB962C8B-B14F-4D97-AF65-F5344CB8AC3E}">
        <p14:creationId xmlns:p14="http://schemas.microsoft.com/office/powerpoint/2010/main" val="585530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future,</a:t>
            </a:r>
            <a:r>
              <a:rPr lang="en-US" baseline="0" dirty="0" smtClean="0"/>
              <a:t> we also would explore other commonalities between co-changed methods to predict changes for multi-entity edits.</a:t>
            </a:r>
            <a:endParaRPr lang="en-US" dirty="0"/>
          </a:p>
        </p:txBody>
      </p:sp>
      <p:sp>
        <p:nvSpPr>
          <p:cNvPr id="4" name="Slide Number Placeholder 3"/>
          <p:cNvSpPr>
            <a:spLocks noGrp="1"/>
          </p:cNvSpPr>
          <p:nvPr>
            <p:ph type="sldNum" sz="quarter" idx="10"/>
          </p:nvPr>
        </p:nvSpPr>
        <p:spPr/>
        <p:txBody>
          <a:bodyPr/>
          <a:lstStyle/>
          <a:p>
            <a:fld id="{8961DCC1-613B-8A45-A95B-3597235C2663}" type="slidenum">
              <a:rPr lang="en-US" smtClean="0"/>
              <a:t>12</a:t>
            </a:fld>
            <a:endParaRPr lang="en-US"/>
          </a:p>
        </p:txBody>
      </p:sp>
    </p:spTree>
    <p:extLst>
      <p:ext uri="{BB962C8B-B14F-4D97-AF65-F5344CB8AC3E}">
        <p14:creationId xmlns:p14="http://schemas.microsoft.com/office/powerpoint/2010/main" val="205501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BD7320-0215-094A-81BF-523197C58ACF}"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A7C14-7F10-8740-8FD3-16A5A1BC7FB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D7320-0215-094A-81BF-523197C58ACF}"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A7C14-7F10-8740-8FD3-16A5A1BC7F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D7320-0215-094A-81BF-523197C58ACF}"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A7C14-7F10-8740-8FD3-16A5A1BC7F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94461"/>
            <a:ext cx="7886700" cy="643055"/>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949123"/>
            <a:ext cx="7886700" cy="52278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D7320-0215-094A-81BF-523197C58ACF}"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A7C14-7F10-8740-8FD3-16A5A1BC7F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D7320-0215-094A-81BF-523197C58ACF}"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A7C14-7F10-8740-8FD3-16A5A1BC7FB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BD7320-0215-094A-81BF-523197C58ACF}"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A7C14-7F10-8740-8FD3-16A5A1BC7F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BD7320-0215-094A-81BF-523197C58ACF}"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2A7C14-7F10-8740-8FD3-16A5A1BC7F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BD7320-0215-094A-81BF-523197C58ACF}" type="datetimeFigureOut">
              <a:rPr lang="en-US" smtClean="0"/>
              <a:t>11/14/18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2A7C14-7F10-8740-8FD3-16A5A1BC7F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D7320-0215-094A-81BF-523197C58ACF}" type="datetimeFigureOut">
              <a:rPr lang="en-US" smtClean="0"/>
              <a:t>11/14/18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2A7C14-7F10-8740-8FD3-16A5A1BC7F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D7320-0215-094A-81BF-523197C58ACF}"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A7C14-7F10-8740-8FD3-16A5A1BC7F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D7320-0215-094A-81BF-523197C58ACF}"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A7C14-7F10-8740-8FD3-16A5A1BC7FB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436"/>
            <a:ext cx="7886700" cy="64305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750277"/>
            <a:ext cx="7886700" cy="542668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D7320-0215-094A-81BF-523197C58ACF}" type="datetimeFigureOut">
              <a:rPr lang="en-US" smtClean="0"/>
              <a:t>11/14/18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A7C14-7F10-8740-8FD3-16A5A1BC7FBB}" type="slidenum">
              <a:rPr lang="en-US" smtClean="0"/>
              <a:t>‹#›</a:t>
            </a:fld>
            <a:endParaRPr lang="en-US"/>
          </a:p>
        </p:txBody>
      </p:sp>
    </p:spTree>
    <p:extLst>
      <p:ext uri="{BB962C8B-B14F-4D97-AF65-F5344CB8AC3E}">
        <p14:creationId xmlns:p14="http://schemas.microsoft.com/office/powerpoint/2010/main" val="1177428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8589"/>
            <a:ext cx="7772400" cy="2387600"/>
          </a:xfrm>
        </p:spPr>
        <p:txBody>
          <a:bodyPr>
            <a:normAutofit fontScale="90000"/>
          </a:bodyPr>
          <a:lstStyle/>
          <a:p>
            <a:r>
              <a:rPr lang="en-US" sz="5300" b="1" dirty="0" err="1"/>
              <a:t>CMSuggester</a:t>
            </a:r>
            <a:r>
              <a:rPr lang="en-US" sz="5300" b="1" dirty="0"/>
              <a:t>: Method Change Suggestion to Complement </a:t>
            </a:r>
            <a:r>
              <a:rPr lang="en-US" sz="5300" b="1" dirty="0" smtClean="0"/>
              <a:t>Multi-entity </a:t>
            </a:r>
            <a:r>
              <a:rPr lang="en-US" sz="5300" b="1" dirty="0"/>
              <a:t>Edits</a:t>
            </a:r>
            <a:endParaRPr lang="en-US" b="1" dirty="0"/>
          </a:p>
        </p:txBody>
      </p:sp>
      <p:sp>
        <p:nvSpPr>
          <p:cNvPr id="3" name="Subtitle 2"/>
          <p:cNvSpPr>
            <a:spLocks noGrp="1"/>
          </p:cNvSpPr>
          <p:nvPr>
            <p:ph type="subTitle" idx="1"/>
          </p:nvPr>
        </p:nvSpPr>
        <p:spPr>
          <a:xfrm>
            <a:off x="1143000" y="3364044"/>
            <a:ext cx="6858000" cy="1655762"/>
          </a:xfrm>
        </p:spPr>
        <p:txBody>
          <a:bodyPr/>
          <a:lstStyle/>
          <a:p>
            <a:r>
              <a:rPr lang="en-US" sz="2800" b="1" dirty="0" smtClean="0"/>
              <a:t>Ye Wang</a:t>
            </a:r>
            <a:r>
              <a:rPr lang="en-US" sz="2800" b="1" baseline="30000" dirty="0" smtClean="0"/>
              <a:t>1</a:t>
            </a:r>
            <a:r>
              <a:rPr lang="en-US" sz="2800" dirty="0" smtClean="0"/>
              <a:t>, Na Meng</a:t>
            </a:r>
            <a:r>
              <a:rPr lang="en-US" sz="2800" baseline="30000" dirty="0" smtClean="0"/>
              <a:t>1</a:t>
            </a:r>
            <a:r>
              <a:rPr lang="en-US" sz="2800" dirty="0" smtClean="0"/>
              <a:t>, </a:t>
            </a:r>
            <a:r>
              <a:rPr lang="en-US" sz="2800" dirty="0" err="1" smtClean="0"/>
              <a:t>Hao</a:t>
            </a:r>
            <a:r>
              <a:rPr lang="en-US" sz="2800" dirty="0" smtClean="0"/>
              <a:t> Zhong</a:t>
            </a:r>
            <a:r>
              <a:rPr lang="en-US" sz="2800" baseline="30000" dirty="0" smtClean="0"/>
              <a:t>2</a:t>
            </a:r>
            <a:endParaRPr lang="en-US" baseline="30000" dirty="0" smtClean="0"/>
          </a:p>
          <a:p>
            <a:r>
              <a:rPr lang="en-US" baseline="30000" dirty="0" smtClean="0"/>
              <a:t>1</a:t>
            </a:r>
            <a:r>
              <a:rPr lang="en-US" dirty="0" smtClean="0"/>
              <a:t>Virgina Tech</a:t>
            </a:r>
          </a:p>
          <a:p>
            <a:r>
              <a:rPr lang="en-US" baseline="30000" dirty="0" smtClean="0"/>
              <a:t>2</a:t>
            </a:r>
            <a:r>
              <a:rPr lang="en-US" dirty="0" smtClean="0"/>
              <a:t>Shanghai Jiao Tong University</a:t>
            </a:r>
            <a:endParaRPr lang="en-US" dirty="0"/>
          </a:p>
        </p:txBody>
      </p:sp>
    </p:spTree>
    <p:extLst>
      <p:ext uri="{BB962C8B-B14F-4D97-AF65-F5344CB8AC3E}">
        <p14:creationId xmlns:p14="http://schemas.microsoft.com/office/powerpoint/2010/main" val="237764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Evaluation D</a:t>
            </a:r>
            <a:r>
              <a:rPr lang="en-US" dirty="0" smtClean="0"/>
              <a:t>ata</a:t>
            </a:r>
            <a:endParaRPr lang="en-US" dirty="0"/>
          </a:p>
        </p:txBody>
      </p:sp>
      <p:sp>
        <p:nvSpPr>
          <p:cNvPr id="3" name="TextBox 2"/>
          <p:cNvSpPr txBox="1"/>
          <p:nvPr/>
        </p:nvSpPr>
        <p:spPr>
          <a:xfrm>
            <a:off x="1065821" y="4771764"/>
            <a:ext cx="7299627" cy="461665"/>
          </a:xfrm>
          <a:prstGeom prst="rect">
            <a:avLst/>
          </a:prstGeom>
          <a:noFill/>
        </p:spPr>
        <p:txBody>
          <a:bodyPr wrap="none" rtlCol="0">
            <a:spAutoFit/>
          </a:bodyPr>
          <a:lstStyle/>
          <a:p>
            <a:r>
              <a:rPr lang="en-US" sz="2400" dirty="0" smtClean="0"/>
              <a:t>1AnC: 1 added field + n changed method(s) used as input</a:t>
            </a:r>
            <a:endParaRPr lang="en-US"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61599252"/>
              </p:ext>
            </p:extLst>
          </p:nvPr>
        </p:nvGraphicFramePr>
        <p:xfrm>
          <a:off x="457200" y="1444000"/>
          <a:ext cx="7955280" cy="2621280"/>
        </p:xfrm>
        <a:graphic>
          <a:graphicData uri="http://schemas.openxmlformats.org/drawingml/2006/table">
            <a:tbl>
              <a:tblPr firstRow="1" bandRow="1">
                <a:tableStyleId>{5C22544A-7EE6-4342-B048-85BDC9FD1C3A}</a:tableStyleId>
              </a:tblPr>
              <a:tblGrid>
                <a:gridCol w="2103120"/>
                <a:gridCol w="914400"/>
                <a:gridCol w="1554480"/>
                <a:gridCol w="1097280"/>
                <a:gridCol w="1280160"/>
                <a:gridCol w="1005840"/>
              </a:tblGrid>
              <a:tr h="548640">
                <a:tc>
                  <a:txBody>
                    <a:bodyPr/>
                    <a:lstStyle/>
                    <a:p>
                      <a:endParaRPr lang="en-US" sz="1800" dirty="0"/>
                    </a:p>
                  </a:txBody>
                  <a:tcPr/>
                </a:tc>
                <a:tc>
                  <a:txBody>
                    <a:bodyPr/>
                    <a:lstStyle/>
                    <a:p>
                      <a:pPr algn="r"/>
                      <a:r>
                        <a:rPr lang="en-US" sz="2400" dirty="0" smtClean="0"/>
                        <a:t>Aries</a:t>
                      </a:r>
                      <a:endParaRPr lang="en-US" sz="2400" dirty="0"/>
                    </a:p>
                  </a:txBody>
                  <a:tcPr/>
                </a:tc>
                <a:tc>
                  <a:txBody>
                    <a:bodyPr/>
                    <a:lstStyle/>
                    <a:p>
                      <a:pPr algn="r"/>
                      <a:r>
                        <a:rPr lang="en-US" sz="2400" dirty="0" smtClean="0"/>
                        <a:t>Cassandra</a:t>
                      </a:r>
                      <a:endParaRPr lang="en-US" sz="2400" dirty="0"/>
                    </a:p>
                  </a:txBody>
                  <a:tcPr/>
                </a:tc>
                <a:tc>
                  <a:txBody>
                    <a:bodyPr/>
                    <a:lstStyle/>
                    <a:p>
                      <a:pPr algn="r"/>
                      <a:r>
                        <a:rPr lang="en-US" sz="2400" dirty="0" smtClean="0"/>
                        <a:t>Derby</a:t>
                      </a:r>
                      <a:endParaRPr lang="en-US" sz="2400" dirty="0"/>
                    </a:p>
                  </a:txBody>
                  <a:tcPr/>
                </a:tc>
                <a:tc>
                  <a:txBody>
                    <a:bodyPr/>
                    <a:lstStyle/>
                    <a:p>
                      <a:pPr algn="r"/>
                      <a:r>
                        <a:rPr lang="en-US" sz="2400" dirty="0" smtClean="0"/>
                        <a:t>Mahout</a:t>
                      </a:r>
                      <a:endParaRPr lang="en-US" sz="2400" dirty="0"/>
                    </a:p>
                  </a:txBody>
                  <a:tcPr/>
                </a:tc>
                <a:tc>
                  <a:txBody>
                    <a:bodyPr/>
                    <a:lstStyle/>
                    <a:p>
                      <a:pPr algn="r"/>
                      <a:r>
                        <a:rPr lang="en-US" sz="2400" dirty="0" smtClean="0"/>
                        <a:t>Total</a:t>
                      </a:r>
                      <a:endParaRPr lang="en-US" sz="2400" dirty="0"/>
                    </a:p>
                  </a:txBody>
                  <a:tcPr/>
                </a:tc>
              </a:tr>
              <a:tr h="0">
                <a:tc>
                  <a:txBody>
                    <a:bodyPr/>
                    <a:lstStyle/>
                    <a:p>
                      <a:r>
                        <a:rPr lang="en-US" sz="2400" baseline="0" dirty="0" smtClean="0"/>
                        <a:t># of commits</a:t>
                      </a:r>
                      <a:endParaRPr lang="en-US" sz="2400" dirty="0"/>
                    </a:p>
                  </a:txBody>
                  <a:tcPr/>
                </a:tc>
                <a:tc>
                  <a:txBody>
                    <a:bodyPr/>
                    <a:lstStyle/>
                    <a:p>
                      <a:pPr algn="r"/>
                      <a:r>
                        <a:rPr lang="en-US" sz="2800" dirty="0" smtClean="0"/>
                        <a:t>10</a:t>
                      </a:r>
                      <a:endParaRPr lang="en-US" sz="2800" dirty="0"/>
                    </a:p>
                  </a:txBody>
                  <a:tcPr/>
                </a:tc>
                <a:tc>
                  <a:txBody>
                    <a:bodyPr/>
                    <a:lstStyle/>
                    <a:p>
                      <a:pPr algn="r"/>
                      <a:r>
                        <a:rPr lang="en-US" sz="2800" dirty="0" smtClean="0"/>
                        <a:t>45</a:t>
                      </a:r>
                      <a:endParaRPr lang="en-US" sz="2800" dirty="0"/>
                    </a:p>
                  </a:txBody>
                  <a:tcPr/>
                </a:tc>
                <a:tc>
                  <a:txBody>
                    <a:bodyPr/>
                    <a:lstStyle/>
                    <a:p>
                      <a:pPr algn="r"/>
                      <a:r>
                        <a:rPr lang="en-US" sz="2800" dirty="0" smtClean="0"/>
                        <a:t>42</a:t>
                      </a:r>
                      <a:endParaRPr lang="en-US" sz="2800" dirty="0"/>
                    </a:p>
                  </a:txBody>
                  <a:tcPr/>
                </a:tc>
                <a:tc>
                  <a:txBody>
                    <a:bodyPr/>
                    <a:lstStyle/>
                    <a:p>
                      <a:pPr algn="r"/>
                      <a:r>
                        <a:rPr lang="en-US" sz="2800" dirty="0" smtClean="0"/>
                        <a:t>9</a:t>
                      </a:r>
                    </a:p>
                  </a:txBody>
                  <a:tcPr/>
                </a:tc>
                <a:tc>
                  <a:txBody>
                    <a:bodyPr/>
                    <a:lstStyle/>
                    <a:p>
                      <a:pPr algn="r"/>
                      <a:r>
                        <a:rPr lang="en-US" sz="2800" dirty="0" smtClean="0"/>
                        <a:t>106</a:t>
                      </a:r>
                    </a:p>
                  </a:txBody>
                  <a:tcPr/>
                </a:tc>
              </a:tr>
              <a:tr h="0">
                <a:tc>
                  <a:txBody>
                    <a:bodyPr/>
                    <a:lstStyle/>
                    <a:p>
                      <a:r>
                        <a:rPr lang="en-US" sz="2400" dirty="0" smtClean="0"/>
                        <a:t># of 1A1C tasks</a:t>
                      </a:r>
                      <a:endParaRPr lang="en-US" sz="2400" dirty="0"/>
                    </a:p>
                  </a:txBody>
                  <a:tcPr/>
                </a:tc>
                <a:tc>
                  <a:txBody>
                    <a:bodyPr/>
                    <a:lstStyle/>
                    <a:p>
                      <a:pPr algn="r"/>
                      <a:r>
                        <a:rPr lang="en-US" sz="2800" dirty="0" smtClean="0"/>
                        <a:t>39</a:t>
                      </a:r>
                      <a:endParaRPr lang="en-US" sz="2800" dirty="0"/>
                    </a:p>
                  </a:txBody>
                  <a:tcPr/>
                </a:tc>
                <a:tc>
                  <a:txBody>
                    <a:bodyPr/>
                    <a:lstStyle/>
                    <a:p>
                      <a:pPr algn="r"/>
                      <a:r>
                        <a:rPr lang="en-US" sz="2800" dirty="0" smtClean="0"/>
                        <a:t>172</a:t>
                      </a:r>
                      <a:endParaRPr lang="en-US" sz="2800" dirty="0"/>
                    </a:p>
                  </a:txBody>
                  <a:tcPr/>
                </a:tc>
                <a:tc>
                  <a:txBody>
                    <a:bodyPr/>
                    <a:lstStyle/>
                    <a:p>
                      <a:pPr algn="r"/>
                      <a:r>
                        <a:rPr lang="en-US" sz="2800" dirty="0" smtClean="0"/>
                        <a:t>151</a:t>
                      </a:r>
                      <a:endParaRPr lang="en-US" sz="2800" dirty="0"/>
                    </a:p>
                  </a:txBody>
                  <a:tcPr/>
                </a:tc>
                <a:tc>
                  <a:txBody>
                    <a:bodyPr/>
                    <a:lstStyle/>
                    <a:p>
                      <a:pPr algn="r"/>
                      <a:r>
                        <a:rPr lang="en-US" sz="2800" dirty="0" smtClean="0"/>
                        <a:t>46</a:t>
                      </a:r>
                      <a:endParaRPr lang="en-US" sz="2800" dirty="0"/>
                    </a:p>
                  </a:txBody>
                  <a:tcPr/>
                </a:tc>
                <a:tc>
                  <a:txBody>
                    <a:bodyPr/>
                    <a:lstStyle/>
                    <a:p>
                      <a:pPr algn="r"/>
                      <a:r>
                        <a:rPr lang="en-US" sz="2800" dirty="0" smtClean="0"/>
                        <a:t>408</a:t>
                      </a:r>
                      <a:endParaRPr lang="en-US" sz="2800"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 of 1A2C tasks</a:t>
                      </a:r>
                    </a:p>
                  </a:txBody>
                  <a:tcPr/>
                </a:tc>
                <a:tc>
                  <a:txBody>
                    <a:bodyPr/>
                    <a:lstStyle/>
                    <a:p>
                      <a:pPr algn="r"/>
                      <a:r>
                        <a:rPr lang="en-US" sz="2800" dirty="0" smtClean="0"/>
                        <a:t>9</a:t>
                      </a:r>
                      <a:endParaRPr lang="en-US" sz="2800" dirty="0"/>
                    </a:p>
                  </a:txBody>
                  <a:tcPr/>
                </a:tc>
                <a:tc>
                  <a:txBody>
                    <a:bodyPr/>
                    <a:lstStyle/>
                    <a:p>
                      <a:pPr algn="r"/>
                      <a:r>
                        <a:rPr lang="en-US" sz="2800" dirty="0" smtClean="0"/>
                        <a:t>237</a:t>
                      </a:r>
                      <a:endParaRPr lang="en-US" sz="2800" dirty="0"/>
                    </a:p>
                  </a:txBody>
                  <a:tcPr/>
                </a:tc>
                <a:tc>
                  <a:txBody>
                    <a:bodyPr/>
                    <a:lstStyle/>
                    <a:p>
                      <a:pPr algn="r"/>
                      <a:r>
                        <a:rPr lang="en-US" sz="2800" dirty="0" smtClean="0"/>
                        <a:t>168</a:t>
                      </a:r>
                      <a:endParaRPr lang="en-US" sz="2800" dirty="0"/>
                    </a:p>
                  </a:txBody>
                  <a:tcPr/>
                </a:tc>
                <a:tc>
                  <a:txBody>
                    <a:bodyPr/>
                    <a:lstStyle/>
                    <a:p>
                      <a:pPr algn="r"/>
                      <a:r>
                        <a:rPr lang="en-US" sz="2800" dirty="0" smtClean="0"/>
                        <a:t>12</a:t>
                      </a:r>
                      <a:endParaRPr lang="en-US" sz="2800" dirty="0"/>
                    </a:p>
                  </a:txBody>
                  <a:tcPr/>
                </a:tc>
                <a:tc>
                  <a:txBody>
                    <a:bodyPr/>
                    <a:lstStyle/>
                    <a:p>
                      <a:pPr algn="r"/>
                      <a:r>
                        <a:rPr lang="en-US" sz="2800" dirty="0" smtClean="0"/>
                        <a:t>426</a:t>
                      </a:r>
                      <a:endParaRPr lang="en-US" sz="2800"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 of 1A3C tasks</a:t>
                      </a:r>
                    </a:p>
                  </a:txBody>
                  <a:tcPr/>
                </a:tc>
                <a:tc>
                  <a:txBody>
                    <a:bodyPr/>
                    <a:lstStyle/>
                    <a:p>
                      <a:pPr algn="r"/>
                      <a:r>
                        <a:rPr lang="en-US" sz="2800" dirty="0" smtClean="0"/>
                        <a:t>4</a:t>
                      </a:r>
                      <a:endParaRPr lang="en-US" sz="2800" dirty="0"/>
                    </a:p>
                  </a:txBody>
                  <a:tcPr/>
                </a:tc>
                <a:tc>
                  <a:txBody>
                    <a:bodyPr/>
                    <a:lstStyle/>
                    <a:p>
                      <a:pPr algn="r"/>
                      <a:r>
                        <a:rPr lang="en-US" sz="2800" dirty="0" smtClean="0"/>
                        <a:t>379</a:t>
                      </a:r>
                      <a:endParaRPr lang="en-US" sz="2800" dirty="0"/>
                    </a:p>
                  </a:txBody>
                  <a:tcPr/>
                </a:tc>
                <a:tc>
                  <a:txBody>
                    <a:bodyPr/>
                    <a:lstStyle/>
                    <a:p>
                      <a:pPr algn="r"/>
                      <a:r>
                        <a:rPr lang="en-US" sz="2800" dirty="0" smtClean="0"/>
                        <a:t>366</a:t>
                      </a:r>
                      <a:endParaRPr lang="en-US" sz="2800" dirty="0"/>
                    </a:p>
                  </a:txBody>
                  <a:tcPr/>
                </a:tc>
                <a:tc>
                  <a:txBody>
                    <a:bodyPr/>
                    <a:lstStyle/>
                    <a:p>
                      <a:pPr algn="r"/>
                      <a:r>
                        <a:rPr lang="en-US" sz="2800" dirty="0" smtClean="0"/>
                        <a:t>8</a:t>
                      </a:r>
                      <a:endParaRPr lang="en-US" sz="2800" dirty="0"/>
                    </a:p>
                  </a:txBody>
                  <a:tcPr/>
                </a:tc>
                <a:tc>
                  <a:txBody>
                    <a:bodyPr/>
                    <a:lstStyle/>
                    <a:p>
                      <a:pPr algn="r"/>
                      <a:r>
                        <a:rPr lang="en-US" sz="2800" dirty="0" smtClean="0"/>
                        <a:t>757</a:t>
                      </a:r>
                      <a:endParaRPr lang="en-US" sz="2800" dirty="0"/>
                    </a:p>
                  </a:txBody>
                  <a:tcPr/>
                </a:tc>
              </a:tr>
            </a:tbl>
          </a:graphicData>
        </a:graphic>
      </p:graphicFrame>
    </p:spTree>
    <p:extLst>
      <p:ext uri="{BB962C8B-B14F-4D97-AF65-F5344CB8AC3E}">
        <p14:creationId xmlns:p14="http://schemas.microsoft.com/office/powerpoint/2010/main" val="1226954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CMSuggester</a:t>
            </a:r>
            <a:r>
              <a:rPr lang="en-US" dirty="0"/>
              <a:t> vs. ROSE for 1A1C </a:t>
            </a:r>
            <a:r>
              <a:rPr lang="en-US" dirty="0" smtClean="0"/>
              <a:t>tasks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827540"/>
            <a:ext cx="7886700" cy="3493390"/>
          </a:xfrm>
        </p:spPr>
      </p:pic>
      <p:sp>
        <p:nvSpPr>
          <p:cNvPr id="7" name="Rectangle 6"/>
          <p:cNvSpPr/>
          <p:nvPr/>
        </p:nvSpPr>
        <p:spPr>
          <a:xfrm>
            <a:off x="761386" y="4996665"/>
            <a:ext cx="8023522" cy="523220"/>
          </a:xfrm>
          <a:prstGeom prst="rect">
            <a:avLst/>
          </a:prstGeom>
          <a:solidFill>
            <a:schemeClr val="accent4">
              <a:lumMod val="60000"/>
              <a:lumOff val="40000"/>
            </a:schemeClr>
          </a:solidFill>
        </p:spPr>
        <p:txBody>
          <a:bodyPr wrap="square">
            <a:spAutoFit/>
          </a:bodyPr>
          <a:lstStyle/>
          <a:p>
            <a:r>
              <a:rPr lang="en-US" sz="2800" dirty="0" err="1"/>
              <a:t>CMSuggester</a:t>
            </a:r>
            <a:r>
              <a:rPr lang="en-US" sz="2800" dirty="0"/>
              <a:t> outperformed ROSE in many 1A1C </a:t>
            </a:r>
            <a:r>
              <a:rPr lang="en-US" sz="2800" dirty="0" smtClean="0"/>
              <a:t>tasks </a:t>
            </a:r>
            <a:endParaRPr lang="en-US" sz="2800" dirty="0"/>
          </a:p>
        </p:txBody>
      </p:sp>
    </p:spTree>
    <p:extLst>
      <p:ext uri="{BB962C8B-B14F-4D97-AF65-F5344CB8AC3E}">
        <p14:creationId xmlns:p14="http://schemas.microsoft.com/office/powerpoint/2010/main" val="786335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3200" dirty="0" err="1" smtClean="0"/>
              <a:t>CMSuggester</a:t>
            </a:r>
            <a:r>
              <a:rPr lang="en-US" sz="3200" dirty="0"/>
              <a:t> </a:t>
            </a:r>
            <a:r>
              <a:rPr lang="en-US" sz="3200" dirty="0" smtClean="0"/>
              <a:t>is </a:t>
            </a:r>
            <a:r>
              <a:rPr lang="en-US" sz="3200" dirty="0"/>
              <a:t>a novel approach that suggests complementary changes for multi-entity edits</a:t>
            </a:r>
            <a:r>
              <a:rPr lang="en-US" sz="3200" dirty="0" smtClean="0"/>
              <a:t>.</a:t>
            </a:r>
          </a:p>
          <a:p>
            <a:r>
              <a:rPr lang="en-US" sz="3200" dirty="0" smtClean="0"/>
              <a:t>Instead of predicting changes based on version history, </a:t>
            </a:r>
            <a:r>
              <a:rPr lang="en-US" sz="3200" dirty="0" err="1"/>
              <a:t>CMSuggester</a:t>
            </a:r>
            <a:r>
              <a:rPr lang="en-US" sz="3200" dirty="0"/>
              <a:t> </a:t>
            </a:r>
            <a:r>
              <a:rPr lang="en-US" sz="3200" dirty="0" smtClean="0"/>
              <a:t>models </a:t>
            </a:r>
            <a:r>
              <a:rPr lang="en-US" sz="3200" dirty="0"/>
              <a:t>the common ﬁeld accesses between </a:t>
            </a:r>
            <a:r>
              <a:rPr lang="en-US" sz="3200" dirty="0" smtClean="0"/>
              <a:t>methods</a:t>
            </a:r>
            <a:r>
              <a:rPr lang="en-US" sz="3200" dirty="0"/>
              <a:t> </a:t>
            </a:r>
            <a:r>
              <a:rPr lang="en-US" sz="3200" dirty="0" smtClean="0"/>
              <a:t>for prediction.</a:t>
            </a:r>
          </a:p>
          <a:p>
            <a:r>
              <a:rPr lang="en-US" sz="3200" dirty="0" err="1" smtClean="0"/>
              <a:t>CMSuggester</a:t>
            </a:r>
            <a:r>
              <a:rPr lang="en-US" sz="3200" dirty="0" smtClean="0"/>
              <a:t> </a:t>
            </a:r>
            <a:r>
              <a:rPr lang="en-US" sz="3200" dirty="0"/>
              <a:t>outperforms ROSE when suggesting complementary changes for *CM→AF </a:t>
            </a:r>
            <a:r>
              <a:rPr lang="en-US" sz="3200" dirty="0" smtClean="0"/>
              <a:t>edits</a:t>
            </a:r>
            <a:endParaRPr lang="en-US" dirty="0"/>
          </a:p>
        </p:txBody>
      </p:sp>
    </p:spTree>
    <p:extLst>
      <p:ext uri="{BB962C8B-B14F-4D97-AF65-F5344CB8AC3E}">
        <p14:creationId xmlns:p14="http://schemas.microsoft.com/office/powerpoint/2010/main" val="64433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[1] Zimmermann, T., </a:t>
            </a:r>
            <a:r>
              <a:rPr lang="en-US" dirty="0" err="1"/>
              <a:t>Weisgerber</a:t>
            </a:r>
            <a:r>
              <a:rPr lang="en-US" dirty="0"/>
              <a:t>, P., Diehl, S., Zeller, A.: Mining version histories to guide software changes. In: Proc. ICSE. pp. 563–572 (2004</a:t>
            </a:r>
            <a:r>
              <a:rPr lang="en-US" dirty="0" smtClean="0"/>
              <a:t>)</a:t>
            </a:r>
          </a:p>
          <a:p>
            <a:r>
              <a:rPr lang="en-US" dirty="0"/>
              <a:t>[2] Ying, A.T.T., Murphy, G.C., Ng, R.T., Chu-Carroll, M.: Predicting source code changes by mining change history. IEEE Trans. Software Eng. 30(9), 574–586 (2004</a:t>
            </a:r>
            <a:r>
              <a:rPr lang="en-US" dirty="0" smtClean="0"/>
              <a:t>)</a:t>
            </a:r>
          </a:p>
          <a:p>
            <a:r>
              <a:rPr lang="en-US" dirty="0"/>
              <a:t>[3] Kim, M., </a:t>
            </a:r>
            <a:r>
              <a:rPr lang="en-US" dirty="0" err="1"/>
              <a:t>Notkin</a:t>
            </a:r>
            <a:r>
              <a:rPr lang="en-US" dirty="0"/>
              <a:t>, D.: Discovering and representing systematic code changes. </a:t>
            </a:r>
            <a:r>
              <a:rPr lang="en-US" dirty="0" err="1"/>
              <a:t>In:Proc</a:t>
            </a:r>
            <a:r>
              <a:rPr lang="en-US" dirty="0"/>
              <a:t>. ICSE. pp. 309–319 (2009)</a:t>
            </a:r>
            <a:endParaRPr lang="en-US" dirty="0" smtClean="0"/>
          </a:p>
          <a:p>
            <a:r>
              <a:rPr lang="en-US" dirty="0"/>
              <a:t>[4] </a:t>
            </a:r>
            <a:r>
              <a:rPr lang="en-US" dirty="0" err="1"/>
              <a:t>Meng</a:t>
            </a:r>
            <a:r>
              <a:rPr lang="en-US" dirty="0"/>
              <a:t>, N., Kim, M., McKinley, K.: Lase: Locating and applying systematic </a:t>
            </a:r>
            <a:r>
              <a:rPr lang="en-US" dirty="0" err="1"/>
              <a:t>edits.In</a:t>
            </a:r>
            <a:r>
              <a:rPr lang="en-US" dirty="0"/>
              <a:t>: Proc. ICSE. pp. 502–511 (2013</a:t>
            </a:r>
            <a:r>
              <a:rPr lang="en-US" dirty="0" smtClean="0"/>
              <a:t>)</a:t>
            </a:r>
          </a:p>
          <a:p>
            <a:r>
              <a:rPr lang="en-US" dirty="0"/>
              <a:t>[5] Wang, Y., </a:t>
            </a:r>
            <a:r>
              <a:rPr lang="en-US" dirty="0" err="1"/>
              <a:t>Meng</a:t>
            </a:r>
            <a:r>
              <a:rPr lang="en-US" dirty="0"/>
              <a:t>, N., </a:t>
            </a:r>
            <a:r>
              <a:rPr lang="en-US" dirty="0" err="1"/>
              <a:t>Zhong</a:t>
            </a:r>
            <a:r>
              <a:rPr lang="en-US" dirty="0"/>
              <a:t>, H.: An empirical study of multi-entity changes in real bug ﬁxes. In: Proc. ICSME (2018)</a:t>
            </a:r>
          </a:p>
        </p:txBody>
      </p:sp>
    </p:spTree>
    <p:extLst>
      <p:ext uri="{BB962C8B-B14F-4D97-AF65-F5344CB8AC3E}">
        <p14:creationId xmlns:p14="http://schemas.microsoft.com/office/powerpoint/2010/main" val="2051769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Sensitivity to Filter Settings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384" y="1739998"/>
            <a:ext cx="7886700" cy="1715341"/>
          </a:xfrm>
        </p:spPr>
      </p:pic>
      <p:sp>
        <p:nvSpPr>
          <p:cNvPr id="5" name="Rectangle 4"/>
          <p:cNvSpPr/>
          <p:nvPr/>
        </p:nvSpPr>
        <p:spPr>
          <a:xfrm>
            <a:off x="834852" y="4074573"/>
            <a:ext cx="7749232" cy="1200329"/>
          </a:xfrm>
          <a:prstGeom prst="rect">
            <a:avLst/>
          </a:prstGeom>
        </p:spPr>
        <p:txBody>
          <a:bodyPr wrap="square">
            <a:spAutoFit/>
          </a:bodyPr>
          <a:lstStyle/>
          <a:p>
            <a:r>
              <a:rPr lang="en-US" sz="2400" dirty="0"/>
              <a:t>Both ﬁlters </a:t>
            </a:r>
            <a:r>
              <a:rPr lang="en-US" sz="2400" dirty="0" smtClean="0"/>
              <a:t>improves </a:t>
            </a:r>
            <a:r>
              <a:rPr lang="en-US" sz="2400" dirty="0"/>
              <a:t>F-score at the cost of coverage. Especially, the naming-based ﬁlter achieved a better balance between F-score and coverage than the access-based ﬁlter.</a:t>
            </a:r>
          </a:p>
        </p:txBody>
      </p:sp>
      <p:sp>
        <p:nvSpPr>
          <p:cNvPr id="8" name="TextBox 7"/>
          <p:cNvSpPr txBox="1"/>
          <p:nvPr/>
        </p:nvSpPr>
        <p:spPr>
          <a:xfrm>
            <a:off x="1853514" y="1120764"/>
            <a:ext cx="1637884" cy="646331"/>
          </a:xfrm>
          <a:prstGeom prst="rect">
            <a:avLst/>
          </a:prstGeom>
          <a:noFill/>
        </p:spPr>
        <p:txBody>
          <a:bodyPr wrap="none" rtlCol="0">
            <a:spAutoFit/>
          </a:bodyPr>
          <a:lstStyle/>
          <a:p>
            <a:r>
              <a:rPr lang="en-US" dirty="0" smtClean="0"/>
              <a:t>name </a:t>
            </a:r>
            <a:r>
              <a:rPr lang="en-US" dirty="0"/>
              <a:t>ﬁlter </a:t>
            </a:r>
            <a:r>
              <a:rPr lang="en-US" dirty="0" smtClean="0"/>
              <a:t>ON</a:t>
            </a:r>
          </a:p>
          <a:p>
            <a:r>
              <a:rPr lang="en-US" dirty="0" smtClean="0"/>
              <a:t>access </a:t>
            </a:r>
            <a:r>
              <a:rPr lang="en-US" dirty="0"/>
              <a:t>ﬁlter ON</a:t>
            </a:r>
          </a:p>
        </p:txBody>
      </p:sp>
      <p:sp>
        <p:nvSpPr>
          <p:cNvPr id="9" name="TextBox 8"/>
          <p:cNvSpPr txBox="1"/>
          <p:nvPr/>
        </p:nvSpPr>
        <p:spPr>
          <a:xfrm>
            <a:off x="3528999" y="1120764"/>
            <a:ext cx="1700402" cy="646331"/>
          </a:xfrm>
          <a:prstGeom prst="rect">
            <a:avLst/>
          </a:prstGeom>
          <a:noFill/>
        </p:spPr>
        <p:txBody>
          <a:bodyPr wrap="none" rtlCol="0">
            <a:spAutoFit/>
          </a:bodyPr>
          <a:lstStyle/>
          <a:p>
            <a:r>
              <a:rPr lang="en-US" dirty="0" smtClean="0"/>
              <a:t>name </a:t>
            </a:r>
            <a:r>
              <a:rPr lang="en-US" dirty="0"/>
              <a:t>ﬁlter </a:t>
            </a:r>
            <a:r>
              <a:rPr lang="en-US" dirty="0" smtClean="0"/>
              <a:t>OFF</a:t>
            </a:r>
          </a:p>
          <a:p>
            <a:r>
              <a:rPr lang="en-US" dirty="0" smtClean="0"/>
              <a:t>access </a:t>
            </a:r>
            <a:r>
              <a:rPr lang="en-US" dirty="0"/>
              <a:t>ﬁlter </a:t>
            </a:r>
            <a:r>
              <a:rPr lang="en-US" dirty="0" smtClean="0"/>
              <a:t>OFF</a:t>
            </a:r>
            <a:endParaRPr lang="en-US" dirty="0"/>
          </a:p>
        </p:txBody>
      </p:sp>
      <p:sp>
        <p:nvSpPr>
          <p:cNvPr id="10" name="TextBox 9"/>
          <p:cNvSpPr txBox="1"/>
          <p:nvPr/>
        </p:nvSpPr>
        <p:spPr>
          <a:xfrm>
            <a:off x="5231787" y="1120764"/>
            <a:ext cx="1700402" cy="646331"/>
          </a:xfrm>
          <a:prstGeom prst="rect">
            <a:avLst/>
          </a:prstGeom>
          <a:noFill/>
        </p:spPr>
        <p:txBody>
          <a:bodyPr wrap="none" rtlCol="0">
            <a:spAutoFit/>
          </a:bodyPr>
          <a:lstStyle/>
          <a:p>
            <a:r>
              <a:rPr lang="en-US" dirty="0" smtClean="0"/>
              <a:t>name </a:t>
            </a:r>
            <a:r>
              <a:rPr lang="en-US" dirty="0"/>
              <a:t>ﬁlter </a:t>
            </a:r>
            <a:r>
              <a:rPr lang="en-US" dirty="0" smtClean="0"/>
              <a:t>ON</a:t>
            </a:r>
          </a:p>
          <a:p>
            <a:r>
              <a:rPr lang="en-US" dirty="0" smtClean="0"/>
              <a:t>access </a:t>
            </a:r>
            <a:r>
              <a:rPr lang="en-US" dirty="0"/>
              <a:t>ﬁlter </a:t>
            </a:r>
            <a:r>
              <a:rPr lang="en-US" dirty="0" smtClean="0"/>
              <a:t>OFF</a:t>
            </a:r>
            <a:endParaRPr lang="en-US" dirty="0"/>
          </a:p>
        </p:txBody>
      </p:sp>
      <p:sp>
        <p:nvSpPr>
          <p:cNvPr id="11" name="TextBox 10"/>
          <p:cNvSpPr txBox="1"/>
          <p:nvPr/>
        </p:nvSpPr>
        <p:spPr>
          <a:xfrm>
            <a:off x="6908396" y="1120764"/>
            <a:ext cx="1631472" cy="646331"/>
          </a:xfrm>
          <a:prstGeom prst="rect">
            <a:avLst/>
          </a:prstGeom>
          <a:noFill/>
        </p:spPr>
        <p:txBody>
          <a:bodyPr wrap="none" rtlCol="0">
            <a:spAutoFit/>
          </a:bodyPr>
          <a:lstStyle/>
          <a:p>
            <a:r>
              <a:rPr lang="en-US" dirty="0" smtClean="0"/>
              <a:t>name </a:t>
            </a:r>
            <a:r>
              <a:rPr lang="en-US" dirty="0"/>
              <a:t>ﬁlter </a:t>
            </a:r>
            <a:r>
              <a:rPr lang="en-US" dirty="0" smtClean="0"/>
              <a:t>OFF</a:t>
            </a:r>
          </a:p>
          <a:p>
            <a:r>
              <a:rPr lang="en-US" dirty="0" smtClean="0"/>
              <a:t>access </a:t>
            </a:r>
            <a:r>
              <a:rPr lang="en-US" dirty="0"/>
              <a:t>ﬁlter </a:t>
            </a:r>
            <a:r>
              <a:rPr lang="en-US" dirty="0" smtClean="0"/>
              <a:t>ON</a:t>
            </a:r>
            <a:endParaRPr lang="en-US" dirty="0"/>
          </a:p>
        </p:txBody>
      </p:sp>
    </p:spTree>
    <p:extLst>
      <p:ext uri="{BB962C8B-B14F-4D97-AF65-F5344CB8AC3E}">
        <p14:creationId xmlns:p14="http://schemas.microsoft.com/office/powerpoint/2010/main" val="1975422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1A2C &amp; </a:t>
            </a:r>
            <a:r>
              <a:rPr lang="en-US" dirty="0"/>
              <a:t>1A3C </a:t>
            </a:r>
            <a:r>
              <a:rPr lang="en-US" dirty="0" smtClean="0"/>
              <a:t>tasks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431" y="3759591"/>
            <a:ext cx="5067563" cy="1928943"/>
          </a:xfrm>
        </p:spPr>
      </p:pic>
      <p:sp>
        <p:nvSpPr>
          <p:cNvPr id="5" name="Rectangle 4"/>
          <p:cNvSpPr/>
          <p:nvPr/>
        </p:nvSpPr>
        <p:spPr>
          <a:xfrm>
            <a:off x="404683" y="5982369"/>
            <a:ext cx="8838171" cy="461665"/>
          </a:xfrm>
          <a:prstGeom prst="rect">
            <a:avLst/>
          </a:prstGeom>
        </p:spPr>
        <p:txBody>
          <a:bodyPr wrap="square">
            <a:spAutoFit/>
          </a:bodyPr>
          <a:lstStyle/>
          <a:p>
            <a:r>
              <a:rPr lang="en-US" sz="2400" dirty="0" err="1" smtClean="0"/>
              <a:t>CMSuggester</a:t>
            </a:r>
            <a:r>
              <a:rPr lang="en-US" sz="2400" dirty="0" smtClean="0"/>
              <a:t> has better </a:t>
            </a:r>
            <a:r>
              <a:rPr lang="en-US" sz="2400" dirty="0"/>
              <a:t>coverage and at least comparable </a:t>
            </a:r>
            <a:r>
              <a:rPr lang="en-US" sz="2400" dirty="0" smtClean="0"/>
              <a:t>accuracy</a:t>
            </a:r>
            <a:endParaRPr lang="en-US" sz="2400"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179" y="1120433"/>
            <a:ext cx="5067563" cy="1944189"/>
          </a:xfrm>
          <a:prstGeom prst="rect">
            <a:avLst/>
          </a:prstGeom>
        </p:spPr>
      </p:pic>
      <p:sp>
        <p:nvSpPr>
          <p:cNvPr id="3" name="TextBox 2"/>
          <p:cNvSpPr txBox="1"/>
          <p:nvPr/>
        </p:nvSpPr>
        <p:spPr>
          <a:xfrm>
            <a:off x="2322478" y="672708"/>
            <a:ext cx="5687006" cy="461665"/>
          </a:xfrm>
          <a:prstGeom prst="rect">
            <a:avLst/>
          </a:prstGeom>
          <a:noFill/>
        </p:spPr>
        <p:txBody>
          <a:bodyPr wrap="none" rtlCol="0">
            <a:spAutoFit/>
          </a:bodyPr>
          <a:lstStyle/>
          <a:p>
            <a:r>
              <a:rPr lang="en-US" sz="2400" dirty="0" smtClean="0"/>
              <a:t>1 added field &amp; 2 changed methods as input</a:t>
            </a:r>
            <a:endParaRPr lang="en-US" sz="2400" dirty="0"/>
          </a:p>
        </p:txBody>
      </p:sp>
      <p:sp>
        <p:nvSpPr>
          <p:cNvPr id="8" name="TextBox 7"/>
          <p:cNvSpPr txBox="1"/>
          <p:nvPr/>
        </p:nvSpPr>
        <p:spPr>
          <a:xfrm>
            <a:off x="2387368" y="3323381"/>
            <a:ext cx="5687006" cy="461665"/>
          </a:xfrm>
          <a:prstGeom prst="rect">
            <a:avLst/>
          </a:prstGeom>
          <a:noFill/>
        </p:spPr>
        <p:txBody>
          <a:bodyPr wrap="none" rtlCol="0">
            <a:spAutoFit/>
          </a:bodyPr>
          <a:lstStyle/>
          <a:p>
            <a:r>
              <a:rPr lang="en-US" sz="2400" dirty="0" smtClean="0"/>
              <a:t>1 added field &amp; 3 changed methods as input</a:t>
            </a:r>
            <a:endParaRPr lang="en-US" sz="2400" dirty="0"/>
          </a:p>
        </p:txBody>
      </p:sp>
    </p:spTree>
    <p:extLst>
      <p:ext uri="{BB962C8B-B14F-4D97-AF65-F5344CB8AC3E}">
        <p14:creationId xmlns:p14="http://schemas.microsoft.com/office/powerpoint/2010/main" val="646204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3200" dirty="0" smtClean="0"/>
              <a:t>To fix a bug, </a:t>
            </a:r>
            <a:r>
              <a:rPr lang="en-US" sz="3200" dirty="0"/>
              <a:t>developers sometimes </a:t>
            </a:r>
            <a:r>
              <a:rPr lang="en-US" sz="3200" dirty="0" smtClean="0"/>
              <a:t>change multiple program locations</a:t>
            </a:r>
          </a:p>
          <a:p>
            <a:r>
              <a:rPr lang="en-US" sz="3200" dirty="0" smtClean="0"/>
              <a:t>We </a:t>
            </a:r>
            <a:r>
              <a:rPr lang="en-US" sz="3200" dirty="0"/>
              <a:t>consider program modification that changes multiple program entities as a multi-entity </a:t>
            </a:r>
            <a:r>
              <a:rPr lang="en-US" sz="3200" dirty="0" smtClean="0"/>
              <a:t>edit</a:t>
            </a:r>
          </a:p>
          <a:p>
            <a:pPr lvl="1"/>
            <a:r>
              <a:rPr lang="en-US" dirty="0" smtClean="0"/>
              <a:t>An </a:t>
            </a:r>
            <a:r>
              <a:rPr lang="en-US" dirty="0"/>
              <a:t>entity can be a class, a method</a:t>
            </a:r>
            <a:r>
              <a:rPr lang="en-US" dirty="0" smtClean="0"/>
              <a:t>, or </a:t>
            </a:r>
            <a:r>
              <a:rPr lang="en-US" dirty="0"/>
              <a:t>a </a:t>
            </a:r>
            <a:r>
              <a:rPr lang="en-US" dirty="0" smtClean="0"/>
              <a:t>field</a:t>
            </a:r>
          </a:p>
          <a:p>
            <a:r>
              <a:rPr lang="en-US" sz="3200" dirty="0"/>
              <a:t>C</a:t>
            </a:r>
            <a:r>
              <a:rPr lang="en-US" sz="3200" dirty="0" smtClean="0"/>
              <a:t>onsistently </a:t>
            </a:r>
            <a:r>
              <a:rPr lang="en-US" sz="3200" dirty="0"/>
              <a:t>and </a:t>
            </a:r>
            <a:r>
              <a:rPr lang="en-US" sz="3200" dirty="0" smtClean="0"/>
              <a:t>completely applying </a:t>
            </a:r>
            <a:r>
              <a:rPr lang="en-US" sz="3200" dirty="0"/>
              <a:t>multi-entity edits </a:t>
            </a:r>
            <a:r>
              <a:rPr lang="en-US" sz="3200" dirty="0" smtClean="0"/>
              <a:t>is tedious and error-prone</a:t>
            </a:r>
          </a:p>
          <a:p>
            <a:pPr lvl="1"/>
            <a:r>
              <a:rPr lang="en-US" dirty="0" smtClean="0"/>
              <a:t>E.g. Developers need to change 3 </a:t>
            </a:r>
            <a:r>
              <a:rPr lang="en-US" dirty="0"/>
              <a:t>locations, </a:t>
            </a:r>
            <a:r>
              <a:rPr lang="en-US" dirty="0" smtClean="0"/>
              <a:t>but only change </a:t>
            </a:r>
            <a:r>
              <a:rPr lang="en-US" dirty="0"/>
              <a:t>2 </a:t>
            </a:r>
            <a:r>
              <a:rPr lang="en-US" dirty="0" smtClean="0"/>
              <a:t>locations</a:t>
            </a:r>
          </a:p>
        </p:txBody>
      </p:sp>
    </p:spTree>
    <p:extLst>
      <p:ext uri="{BB962C8B-B14F-4D97-AF65-F5344CB8AC3E}">
        <p14:creationId xmlns:p14="http://schemas.microsoft.com/office/powerpoint/2010/main" val="1603532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Related </a:t>
            </a:r>
            <a:r>
              <a:rPr lang="en-US" dirty="0"/>
              <a:t>W</a:t>
            </a:r>
            <a:r>
              <a:rPr lang="en-US" dirty="0" smtClean="0"/>
              <a:t>ork</a:t>
            </a:r>
            <a:endParaRPr lang="en-US" dirty="0"/>
          </a:p>
        </p:txBody>
      </p:sp>
      <p:sp>
        <p:nvSpPr>
          <p:cNvPr id="3" name="Content Placeholder 2"/>
          <p:cNvSpPr>
            <a:spLocks noGrp="1"/>
          </p:cNvSpPr>
          <p:nvPr>
            <p:ph idx="1"/>
          </p:nvPr>
        </p:nvSpPr>
        <p:spPr/>
        <p:txBody>
          <a:bodyPr>
            <a:normAutofit/>
          </a:bodyPr>
          <a:lstStyle/>
          <a:p>
            <a:r>
              <a:rPr lang="en-US" sz="3200" dirty="0" smtClean="0"/>
              <a:t>Mining association rules from code change history</a:t>
            </a:r>
          </a:p>
          <a:p>
            <a:pPr lvl="1"/>
            <a:r>
              <a:rPr lang="en-US" sz="2800" dirty="0" smtClean="0"/>
              <a:t>Zimmermann et al. [1], Ying et al. [2] </a:t>
            </a:r>
          </a:p>
          <a:p>
            <a:r>
              <a:rPr lang="en-US" sz="3200" dirty="0" err="1" smtClean="0"/>
              <a:t>LSDiﬀ</a:t>
            </a:r>
            <a:r>
              <a:rPr lang="en-US" sz="3200" dirty="0" smtClean="0"/>
              <a:t> [3] </a:t>
            </a:r>
            <a:r>
              <a:rPr lang="en-US" sz="3200" dirty="0"/>
              <a:t>infers systematic entity additions and </a:t>
            </a:r>
            <a:r>
              <a:rPr lang="en-US" sz="3200" dirty="0" smtClean="0"/>
              <a:t>deletions</a:t>
            </a:r>
          </a:p>
          <a:p>
            <a:pPr lvl="1"/>
            <a:r>
              <a:rPr lang="en-US" dirty="0"/>
              <a:t>E.g. </a:t>
            </a:r>
            <a:r>
              <a:rPr lang="en-US" dirty="0" smtClean="0"/>
              <a:t>“</a:t>
            </a:r>
            <a:r>
              <a:rPr lang="en-US" i="1" dirty="0" smtClean="0"/>
              <a:t>All </a:t>
            </a:r>
            <a:r>
              <a:rPr lang="en-US" i="1" dirty="0"/>
              <a:t>classes implementing type A have method B deleted except class </a:t>
            </a:r>
            <a:r>
              <a:rPr lang="en-US" i="1" dirty="0" smtClean="0"/>
              <a:t>C</a:t>
            </a:r>
            <a:r>
              <a:rPr lang="en-US" dirty="0" smtClean="0"/>
              <a:t>”</a:t>
            </a:r>
            <a:endParaRPr lang="en-US" strike="sngStrike" dirty="0" smtClean="0"/>
          </a:p>
        </p:txBody>
      </p:sp>
    </p:spTree>
    <p:extLst>
      <p:ext uri="{BB962C8B-B14F-4D97-AF65-F5344CB8AC3E}">
        <p14:creationId xmlns:p14="http://schemas.microsoft.com/office/powerpoint/2010/main" val="1434796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3174" y="1858298"/>
            <a:ext cx="8052620" cy="2554545"/>
          </a:xfrm>
          <a:prstGeom prst="rect">
            <a:avLst/>
          </a:prstGeom>
          <a:noFill/>
        </p:spPr>
        <p:txBody>
          <a:bodyPr wrap="square" rtlCol="0">
            <a:spAutoFit/>
          </a:bodyPr>
          <a:lstStyle/>
          <a:p>
            <a:r>
              <a:rPr lang="en-US" sz="4000" dirty="0" smtClean="0"/>
              <a:t>When developers modify </a:t>
            </a:r>
            <a:r>
              <a:rPr lang="en-US" sz="4000" dirty="0" err="1" smtClean="0"/>
              <a:t>mutiple</a:t>
            </a:r>
            <a:r>
              <a:rPr lang="en-US" sz="4000" dirty="0" smtClean="0"/>
              <a:t> program locations for a maintenance task, can we suggest code changes for developers? </a:t>
            </a:r>
            <a:endParaRPr lang="en-US" sz="4000" dirty="0"/>
          </a:p>
        </p:txBody>
      </p:sp>
    </p:spTree>
    <p:extLst>
      <p:ext uri="{BB962C8B-B14F-4D97-AF65-F5344CB8AC3E}">
        <p14:creationId xmlns:p14="http://schemas.microsoft.com/office/powerpoint/2010/main" val="1962644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Motivating Example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7408" y="794832"/>
            <a:ext cx="5246216" cy="4848066"/>
          </a:xfrm>
        </p:spPr>
      </p:pic>
      <p:sp>
        <p:nvSpPr>
          <p:cNvPr id="5" name="Rectangle 4"/>
          <p:cNvSpPr/>
          <p:nvPr/>
        </p:nvSpPr>
        <p:spPr>
          <a:xfrm>
            <a:off x="985837" y="5781239"/>
            <a:ext cx="7172325" cy="523220"/>
          </a:xfrm>
          <a:prstGeom prst="rect">
            <a:avLst/>
          </a:prstGeom>
        </p:spPr>
        <p:txBody>
          <a:bodyPr wrap="square">
            <a:spAutoFit/>
          </a:bodyPr>
          <a:lstStyle/>
          <a:p>
            <a:r>
              <a:rPr lang="en-US" sz="2800" dirty="0" smtClean="0"/>
              <a:t>Developers missed the change in </a:t>
            </a:r>
            <a:r>
              <a:rPr lang="en-US" sz="2800" dirty="0" err="1" smtClean="0"/>
              <a:t>restoreToNull</a:t>
            </a:r>
            <a:r>
              <a:rPr lang="en-US" sz="2800" dirty="0" smtClean="0"/>
              <a:t>()</a:t>
            </a:r>
          </a:p>
        </p:txBody>
      </p:sp>
      <p:sp>
        <p:nvSpPr>
          <p:cNvPr id="3" name="TextBox 2"/>
          <p:cNvSpPr txBox="1"/>
          <p:nvPr/>
        </p:nvSpPr>
        <p:spPr>
          <a:xfrm>
            <a:off x="6405972" y="875857"/>
            <a:ext cx="2634789" cy="3046988"/>
          </a:xfrm>
          <a:prstGeom prst="rect">
            <a:avLst/>
          </a:prstGeom>
          <a:noFill/>
        </p:spPr>
        <p:txBody>
          <a:bodyPr wrap="square" rtlCol="0">
            <a:spAutoFit/>
          </a:bodyPr>
          <a:lstStyle/>
          <a:p>
            <a:r>
              <a:rPr lang="en-US" sz="2400" dirty="0" smtClean="0"/>
              <a:t>Derby-2201 required 1 field addition and 13 method changes, but only 12 methods were changed.</a:t>
            </a:r>
          </a:p>
          <a:p>
            <a:endParaRPr lang="en-US" sz="2400" dirty="0" smtClean="0"/>
          </a:p>
        </p:txBody>
      </p:sp>
    </p:spTree>
    <p:extLst>
      <p:ext uri="{BB962C8B-B14F-4D97-AF65-F5344CB8AC3E}">
        <p14:creationId xmlns:p14="http://schemas.microsoft.com/office/powerpoint/2010/main" val="1931179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a:t>
            </a:r>
            <a:endParaRPr lang="en-US" dirty="0"/>
          </a:p>
        </p:txBody>
      </p:sp>
      <p:sp>
        <p:nvSpPr>
          <p:cNvPr id="3" name="Content Placeholder 2"/>
          <p:cNvSpPr>
            <a:spLocks noGrp="1"/>
          </p:cNvSpPr>
          <p:nvPr>
            <p:ph idx="1"/>
          </p:nvPr>
        </p:nvSpPr>
        <p:spPr/>
        <p:txBody>
          <a:bodyPr>
            <a:normAutofit/>
          </a:bodyPr>
          <a:lstStyle/>
          <a:p>
            <a:r>
              <a:rPr lang="en-US" sz="3200" dirty="0" smtClean="0"/>
              <a:t>Methods have different contexts and different changes</a:t>
            </a:r>
          </a:p>
          <a:p>
            <a:r>
              <a:rPr lang="en-US" sz="3200" dirty="0" smtClean="0"/>
              <a:t>Program modification logic is specific to individual projects</a:t>
            </a:r>
            <a:endParaRPr lang="en-US" sz="3200" dirty="0"/>
          </a:p>
        </p:txBody>
      </p:sp>
    </p:spTree>
    <p:extLst>
      <p:ext uri="{BB962C8B-B14F-4D97-AF65-F5344CB8AC3E}">
        <p14:creationId xmlns:p14="http://schemas.microsoft.com/office/powerpoint/2010/main" val="529461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sz="3200" dirty="0" smtClean="0"/>
              <a:t>We first conducted an empirical study to characterize how multi-entity changes are applied</a:t>
            </a:r>
          </a:p>
          <a:p>
            <a:r>
              <a:rPr lang="en-US" sz="3200" dirty="0" smtClean="0"/>
              <a:t>We developed an approach to suggest complementary changes</a:t>
            </a:r>
            <a:endParaRPr lang="en-US" dirty="0"/>
          </a:p>
        </p:txBody>
      </p:sp>
    </p:spTree>
    <p:extLst>
      <p:ext uri="{BB962C8B-B14F-4D97-AF65-F5344CB8AC3E}">
        <p14:creationId xmlns:p14="http://schemas.microsoft.com/office/powerpoint/2010/main" val="612935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Empirical Finding</a:t>
            </a:r>
            <a:endParaRPr lang="en-US" dirty="0"/>
          </a:p>
        </p:txBody>
      </p:sp>
      <p:sp>
        <p:nvSpPr>
          <p:cNvPr id="3" name="Content Placeholder 2"/>
          <p:cNvSpPr>
            <a:spLocks noGrp="1"/>
          </p:cNvSpPr>
          <p:nvPr>
            <p:ph idx="1"/>
          </p:nvPr>
        </p:nvSpPr>
        <p:spPr/>
        <p:txBody>
          <a:bodyPr/>
          <a:lstStyle/>
          <a:p>
            <a:r>
              <a:rPr lang="en-US" dirty="0" smtClean="0"/>
              <a:t>Our prior work [5] shows </a:t>
            </a:r>
            <a:r>
              <a:rPr lang="en-US" dirty="0"/>
              <a:t>that </a:t>
            </a:r>
            <a:r>
              <a:rPr lang="en-US" dirty="0" smtClean="0"/>
              <a:t>change </a:t>
            </a:r>
            <a:r>
              <a:rPr lang="en-US" dirty="0"/>
              <a:t>patterns commonly </a:t>
            </a:r>
            <a:r>
              <a:rPr lang="en-US" dirty="0" smtClean="0"/>
              <a:t>exist in multi-entity edits.</a:t>
            </a:r>
          </a:p>
          <a:p>
            <a:pPr lvl="1"/>
            <a:r>
              <a:rPr lang="en-US" dirty="0" smtClean="0"/>
              <a:t>E.g. </a:t>
            </a:r>
            <a:r>
              <a:rPr lang="en-US" dirty="0"/>
              <a:t>*CM→AF is one of the most popular patterns</a:t>
            </a:r>
            <a:r>
              <a:rPr lang="en-US" dirty="0" smtClean="0"/>
              <a:t>.</a:t>
            </a:r>
          </a:p>
          <a:p>
            <a:r>
              <a:rPr lang="en-US" dirty="0"/>
              <a:t>W</a:t>
            </a:r>
            <a:r>
              <a:rPr lang="en-US" dirty="0" smtClean="0"/>
              <a:t>e </a:t>
            </a:r>
            <a:r>
              <a:rPr lang="en-US" dirty="0"/>
              <a:t>sampled </a:t>
            </a:r>
            <a:r>
              <a:rPr lang="en-US" dirty="0" smtClean="0"/>
              <a:t>20 such commits to inspect the </a:t>
            </a:r>
            <a:r>
              <a:rPr lang="en-US" dirty="0"/>
              <a:t>co-changed methods for any newly added ﬁeld</a:t>
            </a:r>
            <a:r>
              <a:rPr lang="en-US" dirty="0" smtClean="0"/>
              <a:t>.</a:t>
            </a:r>
          </a:p>
          <a:p>
            <a:r>
              <a:rPr lang="en-US" dirty="0" smtClean="0"/>
              <a:t>In </a:t>
            </a:r>
            <a:r>
              <a:rPr lang="en-US" dirty="0"/>
              <a:t>15 of the 20 </a:t>
            </a:r>
            <a:r>
              <a:rPr lang="en-US" dirty="0" smtClean="0"/>
              <a:t>commits, </a:t>
            </a:r>
            <a:r>
              <a:rPr lang="en-US" dirty="0"/>
              <a:t>the co-changed methods commonly access existing ﬁeld(s) before the edits are applied.</a:t>
            </a:r>
          </a:p>
        </p:txBody>
      </p:sp>
    </p:spTree>
    <p:extLst>
      <p:ext uri="{BB962C8B-B14F-4D97-AF65-F5344CB8AC3E}">
        <p14:creationId xmlns:p14="http://schemas.microsoft.com/office/powerpoint/2010/main" val="1072589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of </a:t>
            </a:r>
            <a:r>
              <a:rPr lang="en-US" dirty="0" err="1" smtClean="0"/>
              <a:t>CMSuggester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170773"/>
            <a:ext cx="7886700" cy="2460942"/>
          </a:xfrm>
        </p:spPr>
      </p:pic>
      <p:sp>
        <p:nvSpPr>
          <p:cNvPr id="3" name="Rectangle 2"/>
          <p:cNvSpPr/>
          <p:nvPr/>
        </p:nvSpPr>
        <p:spPr>
          <a:xfrm>
            <a:off x="628650" y="5201906"/>
            <a:ext cx="7945394" cy="830997"/>
          </a:xfrm>
          <a:prstGeom prst="rect">
            <a:avLst/>
          </a:prstGeom>
        </p:spPr>
        <p:txBody>
          <a:bodyPr wrap="square">
            <a:spAutoFit/>
          </a:bodyPr>
          <a:lstStyle/>
          <a:p>
            <a:r>
              <a:rPr lang="en-US" sz="2400" dirty="0" err="1" smtClean="0"/>
              <a:t>CMSuggester</a:t>
            </a:r>
            <a:r>
              <a:rPr lang="en-US" sz="2400" dirty="0" smtClean="0"/>
              <a:t> suggests other methods to co-change for the new ﬁeld access.</a:t>
            </a:r>
          </a:p>
        </p:txBody>
      </p:sp>
      <p:sp>
        <p:nvSpPr>
          <p:cNvPr id="5" name="TextBox 4"/>
          <p:cNvSpPr txBox="1"/>
          <p:nvPr/>
        </p:nvSpPr>
        <p:spPr>
          <a:xfrm>
            <a:off x="266700" y="3776665"/>
            <a:ext cx="2275623" cy="369332"/>
          </a:xfrm>
          <a:prstGeom prst="rect">
            <a:avLst/>
          </a:prstGeom>
          <a:noFill/>
        </p:spPr>
        <p:txBody>
          <a:bodyPr wrap="none" rtlCol="0">
            <a:spAutoFit/>
          </a:bodyPr>
          <a:lstStyle/>
          <a:p>
            <a:r>
              <a:rPr lang="en-US" dirty="0" smtClean="0"/>
              <a:t>Input </a:t>
            </a:r>
            <a:r>
              <a:rPr lang="en-US" smtClean="0"/>
              <a:t>from developers</a:t>
            </a:r>
            <a:endParaRPr lang="en-US"/>
          </a:p>
        </p:txBody>
      </p:sp>
      <p:sp>
        <p:nvSpPr>
          <p:cNvPr id="6" name="Rounded Rectangle 5"/>
          <p:cNvSpPr/>
          <p:nvPr/>
        </p:nvSpPr>
        <p:spPr>
          <a:xfrm>
            <a:off x="419100" y="1170773"/>
            <a:ext cx="1689100" cy="2601127"/>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906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2721</TotalTime>
  <Words>1115</Words>
  <Application>Microsoft Macintosh PowerPoint</Application>
  <PresentationFormat>On-screen Show (4:3)</PresentationFormat>
  <Paragraphs>119</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CMSuggester: Method Change Suggestion to Complement Multi-entity Edits</vt:lpstr>
      <vt:lpstr>Problem Statement</vt:lpstr>
      <vt:lpstr>Related Work</vt:lpstr>
      <vt:lpstr>PowerPoint Presentation</vt:lpstr>
      <vt:lpstr>A Motivating Example</vt:lpstr>
      <vt:lpstr>Challenges</vt:lpstr>
      <vt:lpstr>Methodology</vt:lpstr>
      <vt:lpstr>Empirical Finding</vt:lpstr>
      <vt:lpstr>Overview of CMSuggester</vt:lpstr>
      <vt:lpstr>Evaluation Data</vt:lpstr>
      <vt:lpstr>CMSuggester vs. ROSE for 1A1C tasks</vt:lpstr>
      <vt:lpstr>Conclusion</vt:lpstr>
      <vt:lpstr>References</vt:lpstr>
      <vt:lpstr>Sensitivity to Filter Settings</vt:lpstr>
      <vt:lpstr>1A2C &amp; 1A3C tasks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CMSuggester: Method Change Suggestion to Complement Multi-entity Edits</dc:title>
  <dc:creator>Microsoft Office User</dc:creator>
  <cp:lastModifiedBy>Microsoft Office User</cp:lastModifiedBy>
  <cp:revision>56</cp:revision>
  <dcterms:created xsi:type="dcterms:W3CDTF">2018-11-07T20:27:15Z</dcterms:created>
  <dcterms:modified xsi:type="dcterms:W3CDTF">2018-11-14T19:29:09Z</dcterms:modified>
</cp:coreProperties>
</file>