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3"/>
  </p:notesMasterIdLst>
  <p:sldIdLst>
    <p:sldId id="256" r:id="rId3"/>
    <p:sldId id="259" r:id="rId4"/>
    <p:sldId id="302" r:id="rId5"/>
    <p:sldId id="303" r:id="rId6"/>
    <p:sldId id="304" r:id="rId7"/>
    <p:sldId id="305" r:id="rId8"/>
    <p:sldId id="306" r:id="rId9"/>
    <p:sldId id="263" r:id="rId10"/>
    <p:sldId id="265" r:id="rId11"/>
    <p:sldId id="282" r:id="rId12"/>
    <p:sldId id="283" r:id="rId13"/>
    <p:sldId id="299" r:id="rId14"/>
    <p:sldId id="281" r:id="rId15"/>
    <p:sldId id="267" r:id="rId16"/>
    <p:sldId id="284" r:id="rId17"/>
    <p:sldId id="307" r:id="rId18"/>
    <p:sldId id="289" r:id="rId19"/>
    <p:sldId id="308" r:id="rId20"/>
    <p:sldId id="294" r:id="rId21"/>
    <p:sldId id="309" r:id="rId22"/>
    <p:sldId id="268" r:id="rId23"/>
    <p:sldId id="300" r:id="rId24"/>
    <p:sldId id="296" r:id="rId25"/>
    <p:sldId id="297" r:id="rId26"/>
    <p:sldId id="310" r:id="rId27"/>
    <p:sldId id="277" r:id="rId28"/>
    <p:sldId id="298" r:id="rId29"/>
    <p:sldId id="312" r:id="rId30"/>
    <p:sldId id="301" r:id="rId31"/>
    <p:sldId id="280" r:id="rId3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2" autoAdjust="0"/>
    <p:restoredTop sz="75531" autoAdjust="0"/>
  </p:normalViewPr>
  <p:slideViewPr>
    <p:cSldViewPr snapToGrid="0" snapToObjects="1">
      <p:cViewPr varScale="1">
        <p:scale>
          <a:sx n="65" d="100"/>
          <a:sy n="65" d="100"/>
        </p:scale>
        <p:origin x="1435" y="4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2018/11/21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1564738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Flow variant: </a:t>
            </a:r>
            <a:r>
              <a:rPr lang="zh-CN" altLang="en-US" dirty="0"/>
              <a:t>流类型，</a:t>
            </a:r>
            <a:r>
              <a:rPr lang="en-US" altLang="zh-CN" dirty="0"/>
              <a:t>01</a:t>
            </a:r>
            <a:r>
              <a:rPr lang="zh-CN" altLang="en-US" dirty="0"/>
              <a:t>没有控制流也没有数据流，</a:t>
            </a:r>
            <a:r>
              <a:rPr lang="en-US" altLang="zh-CN" dirty="0"/>
              <a:t>02-22</a:t>
            </a:r>
            <a:r>
              <a:rPr lang="zh-CN" altLang="en-US" dirty="0"/>
              <a:t>：控制流，</a:t>
            </a:r>
            <a:r>
              <a:rPr lang="en-US" altLang="zh-CN" dirty="0"/>
              <a:t>31-84</a:t>
            </a:r>
            <a:r>
              <a:rPr lang="zh-CN" altLang="en-US" dirty="0"/>
              <a:t>：数据流，数字越大，代码结构越复杂。</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3359921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首先用了</a:t>
            </a:r>
            <a:r>
              <a:rPr lang="en-US" altLang="zh-CN" dirty="0"/>
              <a:t>3</a:t>
            </a:r>
            <a:r>
              <a:rPr lang="zh-CN" altLang="en-US" dirty="0"/>
              <a:t>个最常用的评估指标：精确度、召回率和</a:t>
            </a:r>
            <a:r>
              <a:rPr lang="en-US" altLang="zh-CN" dirty="0"/>
              <a:t>F</a:t>
            </a:r>
            <a:r>
              <a:rPr lang="zh-CN" altLang="en-US" dirty="0"/>
              <a:t>值</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191697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区分度：有区分度的测试用例 与 所有测试用例总数 之比</a:t>
            </a:r>
            <a:r>
              <a:rPr lang="en-US" altLang="zh-CN" dirty="0"/>
              <a:t>, </a:t>
            </a:r>
            <a:r>
              <a:rPr lang="zh-CN" altLang="en-US" dirty="0"/>
              <a:t>如果一个工具在某个测试用例中只有正报，没有误报，我们就认为它对这个测试用例的缺陷是有区分的。</a:t>
            </a:r>
            <a:endParaRPr lang="en-US" altLang="zh-CN" dirty="0"/>
          </a:p>
          <a:p>
            <a:r>
              <a:rPr lang="en-US" altLang="zh-CN" dirty="0"/>
              <a:t>CWE</a:t>
            </a:r>
            <a:r>
              <a:rPr lang="zh-CN" altLang="en-US" dirty="0"/>
              <a:t>覆盖率：检测到的</a:t>
            </a:r>
            <a:r>
              <a:rPr lang="en-US" altLang="zh-CN" dirty="0"/>
              <a:t>CWE</a:t>
            </a:r>
            <a:r>
              <a:rPr lang="zh-CN" altLang="en-US" dirty="0"/>
              <a:t>类型的数量 与 </a:t>
            </a:r>
            <a:r>
              <a:rPr lang="en-US" altLang="zh-CN" dirty="0"/>
              <a:t>Juliet</a:t>
            </a:r>
            <a:r>
              <a:rPr lang="zh-CN" altLang="en-US" dirty="0"/>
              <a:t>测试集中所有</a:t>
            </a:r>
            <a:r>
              <a:rPr lang="en-US" altLang="zh-CN" dirty="0"/>
              <a:t>CWE</a:t>
            </a:r>
            <a:r>
              <a:rPr lang="zh-CN" altLang="en-US" dirty="0"/>
              <a:t>类型总数 之比</a:t>
            </a:r>
            <a:endParaRPr lang="en-US" altLang="zh-CN" dirty="0"/>
          </a:p>
          <a:p>
            <a:r>
              <a:rPr lang="zh-CN" altLang="en-US" dirty="0"/>
              <a:t>交叉度：多个工具共同检测到的缺陷数 与 总缺陷数（测试用例数） 之比</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1583908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首先，对</a:t>
            </a:r>
            <a:r>
              <a:rPr lang="en-US" altLang="zh-CN" dirty="0"/>
              <a:t>Juliet</a:t>
            </a:r>
            <a:r>
              <a:rPr lang="zh-CN" altLang="en-US" dirty="0"/>
              <a:t>测试集进行解析，然后分别运行</a:t>
            </a:r>
            <a:r>
              <a:rPr lang="en-US" altLang="zh-CN" dirty="0"/>
              <a:t>5</a:t>
            </a:r>
            <a:r>
              <a:rPr lang="zh-CN" altLang="en-US" dirty="0"/>
              <a:t>个工具对测试集进行分析，得到缺陷报告（</a:t>
            </a:r>
            <a:r>
              <a:rPr lang="en-US" altLang="zh-CN" dirty="0"/>
              <a:t>xml, html, log</a:t>
            </a:r>
            <a:r>
              <a:rPr lang="zh-CN" altLang="en-US" dirty="0"/>
              <a:t>），然后对缺陷报告进行解析，提取其中的缺陷信息（比如缺陷类型，代码行，缺陷路径等），保存到数据库中。</a:t>
            </a:r>
            <a:endParaRPr lang="en-US" altLang="zh-CN" dirty="0"/>
          </a:p>
          <a:p>
            <a:r>
              <a:rPr lang="zh-CN" altLang="en-US" dirty="0"/>
              <a:t>然后，将</a:t>
            </a:r>
            <a:r>
              <a:rPr lang="en-US" altLang="zh-CN" dirty="0"/>
              <a:t>5</a:t>
            </a:r>
            <a:r>
              <a:rPr lang="zh-CN" altLang="en-US" dirty="0"/>
              <a:t>个工具检测的缺陷信息标准化，融合到一起，得到简单集成的结果；再选择特征数据，在简单集成的基础上将数据向量化，用机器学习算法对数据进行训练，然后重新预测缺陷是否为正报（这部分将在后面进行详细介绍）。</a:t>
            </a:r>
            <a:endParaRPr lang="en-US" altLang="zh-CN" dirty="0"/>
          </a:p>
          <a:p>
            <a:r>
              <a:rPr lang="zh-CN" altLang="en-US" dirty="0"/>
              <a:t>最后，对单个工具、简单集成和基于机器学习的工具集成进行评估，计算他们的各项评估指标，进行对比。</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2437515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228600" indent="-228600">
              <a:buAutoNum type="arabicPeriod"/>
            </a:pPr>
            <a:r>
              <a:rPr lang="zh-CN" altLang="en-US" dirty="0"/>
              <a:t>这是</a:t>
            </a:r>
            <a:r>
              <a:rPr lang="en-US" altLang="zh-CN" dirty="0"/>
              <a:t>5</a:t>
            </a:r>
            <a:r>
              <a:rPr lang="zh-CN" altLang="en-US" dirty="0"/>
              <a:t>个工具的总体的评估指标，可以看到召回率最高的是</a:t>
            </a:r>
            <a:r>
              <a:rPr lang="en-US" altLang="zh-CN" dirty="0"/>
              <a:t>Frama-C</a:t>
            </a:r>
            <a:r>
              <a:rPr lang="zh-CN" altLang="en-US" dirty="0"/>
              <a:t>，只有</a:t>
            </a:r>
            <a:r>
              <a:rPr lang="en-US" altLang="zh-CN" dirty="0"/>
              <a:t>36.7%</a:t>
            </a:r>
            <a:r>
              <a:rPr lang="zh-CN" altLang="en-US" dirty="0"/>
              <a:t>，精确度也都不高，没有一个超过</a:t>
            </a:r>
            <a:r>
              <a:rPr lang="en-US" altLang="zh-CN" dirty="0"/>
              <a:t>50%</a:t>
            </a:r>
            <a:r>
              <a:rPr lang="zh-CN" altLang="en-US" dirty="0"/>
              <a:t>。也就是说这些工具中最好的也只能检测到</a:t>
            </a:r>
            <a:r>
              <a:rPr lang="en-US" altLang="zh-CN" dirty="0"/>
              <a:t>1/3</a:t>
            </a:r>
            <a:r>
              <a:rPr lang="zh-CN" altLang="en-US" dirty="0"/>
              <a:t>左右的缺陷，而且在报告的缺陷中还有一大半是误报。</a:t>
            </a:r>
            <a:endParaRPr lang="en-US" altLang="zh-CN" dirty="0"/>
          </a:p>
          <a:p>
            <a:pPr marL="228600" indent="-228600">
              <a:buAutoNum type="arabicPeriod"/>
            </a:pPr>
            <a:r>
              <a:rPr lang="zh-CN" altLang="en-US" dirty="0"/>
              <a:t>而且没有一个工具能同时拥有很高的精确度和召回率，一般情况下精确度越高召回率就越低，反之亦然，因此，除了</a:t>
            </a:r>
            <a:r>
              <a:rPr lang="en-US" altLang="zh-CN" dirty="0"/>
              <a:t>CBMC</a:t>
            </a:r>
            <a:r>
              <a:rPr lang="zh-CN" altLang="en-US" dirty="0"/>
              <a:t>，其它四个工具的</a:t>
            </a:r>
            <a:r>
              <a:rPr lang="en-US" altLang="zh-CN" dirty="0"/>
              <a:t>F</a:t>
            </a:r>
            <a:r>
              <a:rPr lang="zh-CN" altLang="en-US" dirty="0"/>
              <a:t>值都比较相近。他们的区分度也都不高。</a:t>
            </a:r>
            <a:endParaRPr lang="en-US" altLang="zh-CN" dirty="0"/>
          </a:p>
          <a:p>
            <a:pPr marL="228600" indent="-228600">
              <a:buAutoNum type="arabicPeriod"/>
            </a:pPr>
            <a:r>
              <a:rPr lang="zh-CN" altLang="en-US" dirty="0"/>
              <a:t>商业工具的</a:t>
            </a:r>
            <a:r>
              <a:rPr lang="en-US" altLang="zh-CN" dirty="0"/>
              <a:t>CWE</a:t>
            </a:r>
            <a:r>
              <a:rPr lang="zh-CN" altLang="en-US" dirty="0"/>
              <a:t>覆盖率很高，达到了</a:t>
            </a:r>
            <a:r>
              <a:rPr lang="en-US" altLang="zh-CN" dirty="0"/>
              <a:t>95%</a:t>
            </a:r>
            <a:r>
              <a:rPr lang="zh-CN" altLang="en-US" dirty="0"/>
              <a:t>，但是它的召回率仅排第</a:t>
            </a:r>
            <a:r>
              <a:rPr lang="en-US" altLang="zh-CN" dirty="0"/>
              <a:t>4</a:t>
            </a:r>
            <a:r>
              <a:rPr lang="zh-CN" altLang="en-US" dirty="0"/>
              <a:t>位，其它三项指标也并不突出，说明商业工具</a:t>
            </a:r>
            <a:r>
              <a:rPr lang="en-US" altLang="zh-CN" dirty="0"/>
              <a:t>A</a:t>
            </a:r>
            <a:r>
              <a:rPr lang="zh-CN" altLang="en-US" dirty="0"/>
              <a:t>虽然能检测到更多的缺陷类型，但是它实际的缺陷检测能力并不一定比开源工具好，它在很多缺陷类型上的检测能力还不如开源工具。</a:t>
            </a: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437816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再来看看这</a:t>
            </a:r>
            <a:r>
              <a:rPr lang="en-US" altLang="zh-CN" dirty="0"/>
              <a:t>5</a:t>
            </a:r>
            <a:r>
              <a:rPr lang="zh-CN" altLang="en-US" dirty="0"/>
              <a:t>个工具在各个</a:t>
            </a:r>
            <a:r>
              <a:rPr lang="en-US" altLang="zh-CN" dirty="0"/>
              <a:t>CWE</a:t>
            </a:r>
            <a:r>
              <a:rPr lang="zh-CN" altLang="en-US" dirty="0"/>
              <a:t>类型上的评估指标，图中只列出了每个工具</a:t>
            </a:r>
            <a:r>
              <a:rPr lang="en-US" altLang="zh-CN" dirty="0"/>
              <a:t>F</a:t>
            </a:r>
            <a:r>
              <a:rPr lang="zh-CN" altLang="en-US" dirty="0"/>
              <a:t>值最高的前</a:t>
            </a:r>
            <a:r>
              <a:rPr lang="en-US" altLang="zh-CN" dirty="0"/>
              <a:t>15</a:t>
            </a:r>
            <a:r>
              <a:rPr lang="zh-CN" altLang="en-US" dirty="0"/>
              <a:t>个缺陷类型，也就是每个工具最擅长的</a:t>
            </a:r>
            <a:r>
              <a:rPr lang="en-US" altLang="zh-CN" dirty="0"/>
              <a:t>15</a:t>
            </a:r>
            <a:r>
              <a:rPr lang="zh-CN" altLang="en-US" dirty="0"/>
              <a:t>个缺陷类型。横坐标是</a:t>
            </a:r>
            <a:r>
              <a:rPr lang="en-US" altLang="zh-CN" dirty="0"/>
              <a:t>CWE ID </a:t>
            </a:r>
            <a:r>
              <a:rPr lang="zh-CN" altLang="en-US" dirty="0"/>
              <a:t>，按</a:t>
            </a:r>
            <a:r>
              <a:rPr lang="en-US" altLang="zh-CN" dirty="0"/>
              <a:t>F</a:t>
            </a:r>
            <a:r>
              <a:rPr lang="zh-CN" altLang="en-US" dirty="0"/>
              <a:t>值的降序排列，我们可以看到：</a:t>
            </a:r>
            <a:endParaRPr lang="en-US" altLang="zh-CN" dirty="0"/>
          </a:p>
          <a:p>
            <a:pPr marL="228600" indent="-228600">
              <a:buAutoNum type="arabicPeriod"/>
            </a:pPr>
            <a:r>
              <a:rPr lang="zh-CN" altLang="en-US" dirty="0"/>
              <a:t>每个工具擅长的</a:t>
            </a:r>
            <a:r>
              <a:rPr lang="en-US" altLang="zh-CN" dirty="0"/>
              <a:t>CWE</a:t>
            </a:r>
            <a:r>
              <a:rPr lang="zh-CN" altLang="en-US" dirty="0"/>
              <a:t>类型是不一样的，而且每个工具在自己擅长的</a:t>
            </a:r>
            <a:r>
              <a:rPr lang="en-US" altLang="zh-CN" dirty="0"/>
              <a:t>CWE</a:t>
            </a:r>
            <a:r>
              <a:rPr lang="zh-CN" altLang="en-US" dirty="0"/>
              <a:t>类型上的缺陷检测能力都比较强，比如</a:t>
            </a:r>
            <a:r>
              <a:rPr lang="en-US" altLang="zh-CN" dirty="0"/>
              <a:t>CBMC</a:t>
            </a:r>
            <a:r>
              <a:rPr lang="zh-CN" altLang="en-US" dirty="0"/>
              <a:t>在很多</a:t>
            </a:r>
            <a:r>
              <a:rPr lang="en-US" altLang="zh-CN" dirty="0"/>
              <a:t>CWE</a:t>
            </a:r>
            <a:r>
              <a:rPr lang="zh-CN" altLang="en-US" dirty="0"/>
              <a:t>类型上的精确度都在</a:t>
            </a:r>
            <a:r>
              <a:rPr lang="en-US" altLang="zh-CN" dirty="0"/>
              <a:t>90%</a:t>
            </a:r>
            <a:r>
              <a:rPr lang="zh-CN" altLang="en-US" dirty="0"/>
              <a:t>左右，甚至有的达到了</a:t>
            </a:r>
            <a:r>
              <a:rPr lang="en-US" altLang="zh-CN" dirty="0"/>
              <a:t>100%</a:t>
            </a:r>
            <a:r>
              <a:rPr lang="zh-CN" altLang="en-US" dirty="0"/>
              <a:t>，其中</a:t>
            </a:r>
            <a:r>
              <a:rPr lang="en-US" altLang="zh-CN" dirty="0"/>
              <a:t>Clang, Frama-C</a:t>
            </a:r>
            <a:r>
              <a:rPr lang="zh-CN" altLang="en-US" dirty="0"/>
              <a:t>和商业工具</a:t>
            </a:r>
            <a:r>
              <a:rPr lang="en-US" altLang="zh-CN" dirty="0"/>
              <a:t>A</a:t>
            </a:r>
            <a:r>
              <a:rPr lang="zh-CN" altLang="en-US" dirty="0"/>
              <a:t>的召回率在大部分的</a:t>
            </a:r>
            <a:r>
              <a:rPr lang="en-US" altLang="zh-CN" dirty="0"/>
              <a:t>CWE</a:t>
            </a:r>
            <a:r>
              <a:rPr lang="zh-CN" altLang="en-US" dirty="0"/>
              <a:t>类型上都能达到</a:t>
            </a:r>
            <a:r>
              <a:rPr lang="en-US" altLang="zh-CN" dirty="0"/>
              <a:t>50%</a:t>
            </a:r>
            <a:r>
              <a:rPr lang="zh-CN" altLang="en-US" dirty="0"/>
              <a:t>左右，但是</a:t>
            </a:r>
            <a:r>
              <a:rPr lang="en-US" altLang="zh-CN" dirty="0"/>
              <a:t>5</a:t>
            </a:r>
            <a:r>
              <a:rPr lang="zh-CN" altLang="en-US" dirty="0"/>
              <a:t>个工具都没有召回率能达到</a:t>
            </a:r>
            <a:r>
              <a:rPr lang="en-US" altLang="zh-CN" dirty="0"/>
              <a:t>100%</a:t>
            </a:r>
            <a:r>
              <a:rPr lang="zh-CN" altLang="en-US" dirty="0"/>
              <a:t>的</a:t>
            </a:r>
            <a:r>
              <a:rPr lang="en-US" altLang="zh-CN" dirty="0"/>
              <a:t>CWE</a:t>
            </a:r>
            <a:r>
              <a:rPr lang="zh-CN" altLang="en-US" dirty="0"/>
              <a:t>类型。</a:t>
            </a:r>
            <a:endParaRPr lang="en-US" altLang="zh-CN" dirty="0"/>
          </a:p>
          <a:p>
            <a:pPr marL="228600" indent="-228600">
              <a:buAutoNum type="arabicPeriod"/>
            </a:pPr>
            <a:r>
              <a:rPr lang="zh-CN" altLang="en-US" dirty="0"/>
              <a:t>因此，我们可以看出每个工具的缺陷检测能力和擅长的错误类型都是不一样的，这个结果是有利于我们进行工具集成的。</a:t>
            </a: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2329109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indent="0">
              <a:buNone/>
            </a:pPr>
            <a:r>
              <a:rPr lang="zh-CN" altLang="en-US"/>
              <a:t>对于</a:t>
            </a:r>
            <a:r>
              <a:rPr lang="zh-CN" altLang="en-US" dirty="0"/>
              <a:t>第一个研究问题的回答就是：对于使用不同静态分析技术的工具，他们的缺陷检测能力通常是不一样的，每个工具擅长检测的缺陷类型也不一样。而且，每个工具通常都会比较擅长检测某几类缺陷类型。</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3191295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下面我们来看看这</a:t>
            </a:r>
            <a:r>
              <a:rPr lang="en-US" altLang="zh-CN" dirty="0"/>
              <a:t>5</a:t>
            </a:r>
            <a:r>
              <a:rPr lang="zh-CN" altLang="en-US" dirty="0"/>
              <a:t>个工具在各个流类型上的评估指标，图中的横坐标是流类型编码，</a:t>
            </a:r>
            <a:r>
              <a:rPr lang="en-US" altLang="zh-CN" dirty="0"/>
              <a:t>01</a:t>
            </a:r>
            <a:r>
              <a:rPr lang="zh-CN" altLang="en-US" dirty="0"/>
              <a:t>表示没有控制流也没有数据流，</a:t>
            </a:r>
            <a:r>
              <a:rPr lang="en-US" altLang="zh-CN" dirty="0"/>
              <a:t>02-22</a:t>
            </a:r>
            <a:r>
              <a:rPr lang="zh-CN" altLang="en-US" dirty="0"/>
              <a:t>：控制流，</a:t>
            </a:r>
            <a:r>
              <a:rPr lang="en-US" altLang="zh-CN" dirty="0"/>
              <a:t>31-84</a:t>
            </a:r>
            <a:r>
              <a:rPr lang="zh-CN" altLang="en-US" dirty="0"/>
              <a:t>：数据流，数字越大，代码结构越复杂。</a:t>
            </a:r>
            <a:endParaRPr lang="en-US" altLang="zh-CN" dirty="0"/>
          </a:p>
          <a:p>
            <a:pPr marL="228600" indent="-228600">
              <a:buAutoNum type="arabicPeriod"/>
            </a:pPr>
            <a:r>
              <a:rPr lang="zh-CN" altLang="en-US" dirty="0"/>
              <a:t>我们知道代码结构越复杂，越难检测到缺陷，但是，这</a:t>
            </a:r>
            <a:r>
              <a:rPr lang="en-US" altLang="zh-CN" dirty="0"/>
              <a:t>5</a:t>
            </a:r>
            <a:r>
              <a:rPr lang="zh-CN" altLang="en-US" dirty="0"/>
              <a:t>个工具的评估指标的值并没有直接随着代码结构变复杂而降低，</a:t>
            </a:r>
            <a:r>
              <a:rPr lang="en-US" altLang="zh-CN" dirty="0"/>
              <a:t>CBMC</a:t>
            </a:r>
            <a:r>
              <a:rPr lang="zh-CN" altLang="en-US" dirty="0"/>
              <a:t>和</a:t>
            </a:r>
            <a:r>
              <a:rPr lang="en-US" altLang="zh-CN" dirty="0"/>
              <a:t>Frama-C</a:t>
            </a:r>
            <a:r>
              <a:rPr lang="zh-CN" altLang="en-US" dirty="0"/>
              <a:t>在流类型</a:t>
            </a:r>
            <a:r>
              <a:rPr lang="en-US" altLang="zh-CN" dirty="0"/>
              <a:t>21-68</a:t>
            </a:r>
            <a:r>
              <a:rPr lang="zh-CN" altLang="en-US" dirty="0"/>
              <a:t>这一段的评估指标的值比前面的控制流类型还要高一点，但是，在</a:t>
            </a:r>
            <a:r>
              <a:rPr lang="en-US" altLang="zh-CN" dirty="0"/>
              <a:t>71</a:t>
            </a:r>
            <a:r>
              <a:rPr lang="zh-CN" altLang="en-US" dirty="0"/>
              <a:t>以后，两个工具就都检测不到缺陷了。其它三个工具基本都是随着代码结构变复杂，各项指标的值程下降趋势。</a:t>
            </a:r>
            <a:endParaRPr lang="en-US" altLang="zh-CN" dirty="0"/>
          </a:p>
          <a:p>
            <a:pPr marL="228600" indent="-228600">
              <a:buAutoNum type="arabicPeriod"/>
            </a:pPr>
            <a:r>
              <a:rPr lang="zh-CN" altLang="en-US" dirty="0"/>
              <a:t>因此，</a:t>
            </a:r>
            <a:r>
              <a:rPr lang="en-US" altLang="zh-CN" dirty="0"/>
              <a:t>5</a:t>
            </a:r>
            <a:r>
              <a:rPr lang="zh-CN" altLang="en-US" dirty="0"/>
              <a:t>个工具在不同的流类型上的缺陷检测能力依然是不一样的，在对工具进行集成时最好把不同流类型的影响考虑进来。</a:t>
            </a:r>
            <a:endParaRPr lang="en-US" altLang="zh-CN"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1049951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indent="0">
              <a:buNone/>
            </a:pPr>
            <a:r>
              <a:rPr lang="zh-CN" altLang="en-US" dirty="0"/>
              <a:t>第二个研究问题的回答是：对于使用不同静态分析技术的工具，他们在不同的数据流、控制流代码结构上的的缺陷检测能力明显不一样，很多工具对不同的代码结构的分析做了不同的优化。因此，在工具集成的时候我们也可以把流类型的影响考虑进来。</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120371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a:t>右图是多个工具共同检测的缺陷占总缺陷数的饼状图。其中，没有检测到的缺陷占</a:t>
            </a:r>
            <a:r>
              <a:rPr lang="en-US" altLang="zh-CN" dirty="0"/>
              <a:t>28%</a:t>
            </a:r>
            <a:r>
              <a:rPr lang="zh-CN" altLang="en-US" dirty="0"/>
              <a:t>，只被</a:t>
            </a:r>
            <a:r>
              <a:rPr lang="en-US" altLang="zh-CN" dirty="0"/>
              <a:t>1</a:t>
            </a:r>
            <a:r>
              <a:rPr lang="zh-CN" altLang="en-US" dirty="0"/>
              <a:t>个工具检测到的缺陷占</a:t>
            </a:r>
            <a:r>
              <a:rPr lang="en-US" altLang="zh-CN" dirty="0"/>
              <a:t>34.5%</a:t>
            </a:r>
            <a:r>
              <a:rPr lang="zh-CN" altLang="en-US" dirty="0"/>
              <a:t>，同时被</a:t>
            </a:r>
            <a:r>
              <a:rPr lang="en-US" altLang="zh-CN" dirty="0"/>
              <a:t>2</a:t>
            </a:r>
            <a:r>
              <a:rPr lang="zh-CN" altLang="en-US" dirty="0"/>
              <a:t>个及</a:t>
            </a:r>
            <a:r>
              <a:rPr lang="en-US" altLang="zh-CN" dirty="0"/>
              <a:t>2</a:t>
            </a:r>
            <a:r>
              <a:rPr lang="zh-CN" altLang="en-US" dirty="0"/>
              <a:t>个以上的工具检测到的缺陷占</a:t>
            </a:r>
            <a:r>
              <a:rPr lang="en-US" altLang="zh-CN" dirty="0"/>
              <a:t>37.5%</a:t>
            </a:r>
            <a:r>
              <a:rPr lang="zh-CN" altLang="en-US" dirty="0"/>
              <a:t>左右，并且随着工具数的增加，共同检测的缺陷数急剧下降，仅被</a:t>
            </a:r>
            <a:r>
              <a:rPr lang="en-US" altLang="zh-CN" dirty="0"/>
              <a:t>2</a:t>
            </a:r>
            <a:r>
              <a:rPr lang="zh-CN" altLang="en-US" dirty="0"/>
              <a:t>个工具共同检测到的缺陷有</a:t>
            </a:r>
            <a:r>
              <a:rPr lang="en-US" altLang="zh-CN" dirty="0"/>
              <a:t>23.36%</a:t>
            </a:r>
            <a:r>
              <a:rPr lang="zh-CN" altLang="en-US" dirty="0"/>
              <a:t>，而被</a:t>
            </a:r>
            <a:r>
              <a:rPr lang="en-US" altLang="zh-CN" dirty="0"/>
              <a:t>3</a:t>
            </a:r>
            <a:r>
              <a:rPr lang="zh-CN" altLang="en-US" dirty="0"/>
              <a:t>个工具同时检测到的缺陷只有</a:t>
            </a:r>
            <a:r>
              <a:rPr lang="en-US" altLang="zh-CN" dirty="0"/>
              <a:t>11.54%</a:t>
            </a:r>
            <a:r>
              <a:rPr lang="zh-CN" altLang="en-US" dirty="0"/>
              <a:t>，</a:t>
            </a:r>
            <a:r>
              <a:rPr lang="en-US" altLang="zh-CN" dirty="0"/>
              <a:t>4</a:t>
            </a:r>
            <a:r>
              <a:rPr lang="zh-CN" altLang="en-US" dirty="0"/>
              <a:t>个工具同时检测到的就只有</a:t>
            </a:r>
            <a:r>
              <a:rPr lang="en-US" altLang="zh-CN" dirty="0"/>
              <a:t>2.55%</a:t>
            </a:r>
            <a:r>
              <a:rPr lang="zh-CN" altLang="en-US" dirty="0"/>
              <a:t>了，</a:t>
            </a:r>
            <a:r>
              <a:rPr lang="en-US" altLang="zh-CN" dirty="0"/>
              <a:t>5</a:t>
            </a:r>
            <a:r>
              <a:rPr lang="zh-CN" altLang="en-US" dirty="0"/>
              <a:t>个工具同时检测到的缺陷几乎可以忽略不记。因此可以看出，各个工具的缺陷检测能力的差异还是非常明显的</a:t>
            </a:r>
            <a:endParaRPr lang="en-US" altLang="zh-CN" dirty="0"/>
          </a:p>
          <a:p>
            <a:pPr marL="228600" indent="-228600">
              <a:buFont typeface="+mj-lt"/>
              <a:buAutoNum type="arabicPeriod"/>
            </a:pPr>
            <a:r>
              <a:rPr lang="zh-CN" altLang="en-US" dirty="0"/>
              <a:t>左边的表格是工具两两之间的交叉度，交叉度最高的是</a:t>
            </a:r>
            <a:r>
              <a:rPr lang="en-US" altLang="zh-CN" dirty="0"/>
              <a:t>clang</a:t>
            </a:r>
            <a:r>
              <a:rPr lang="zh-CN" altLang="en-US" dirty="0"/>
              <a:t>和商业工具</a:t>
            </a:r>
            <a:r>
              <a:rPr lang="en-US" altLang="zh-CN" dirty="0"/>
              <a:t>A</a:t>
            </a:r>
            <a:r>
              <a:rPr lang="zh-CN" altLang="en-US" dirty="0"/>
              <a:t>，但他们之间的交叉度也只有</a:t>
            </a:r>
            <a:r>
              <a:rPr lang="en-US" altLang="zh-CN" dirty="0"/>
              <a:t>31.2%</a:t>
            </a:r>
            <a:r>
              <a:rPr lang="zh-CN" altLang="en-US" dirty="0"/>
              <a:t>，并不是很高。交叉度低的仅有</a:t>
            </a:r>
            <a:r>
              <a:rPr lang="en-US" altLang="zh-CN" dirty="0"/>
              <a:t>2.79%</a:t>
            </a:r>
            <a:r>
              <a:rPr lang="zh-CN" altLang="en-US" dirty="0"/>
              <a:t>，两个工具检测到的缺陷几乎没有重叠。</a:t>
            </a:r>
            <a:endParaRPr lang="en-US" altLang="zh-CN" dirty="0"/>
          </a:p>
          <a:p>
            <a:pPr marL="228600" indent="-228600">
              <a:buFont typeface="+mj-lt"/>
              <a:buAutoNum type="arabicPeriod"/>
            </a:pPr>
            <a:r>
              <a:rPr lang="zh-CN" altLang="en-US" dirty="0"/>
              <a:t>因此，可以看出各个工具的交叉缺陷总体来看还是比较少的，如果将这几个工具集成到一起，召回率的提高应该会比较理想。</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19</a:t>
            </a:fld>
            <a:endParaRPr kumimoji="1" lang="zh-CN" altLang="en-US"/>
          </a:p>
        </p:txBody>
      </p:sp>
    </p:spTree>
    <p:extLst>
      <p:ext uri="{BB962C8B-B14F-4D97-AF65-F5344CB8AC3E}">
        <p14:creationId xmlns:p14="http://schemas.microsoft.com/office/powerpoint/2010/main" val="1973678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首先是背景介绍，静态分析目前面临的三个问题：</a:t>
            </a:r>
            <a:endParaRPr lang="en-US" altLang="zh-CN" dirty="0"/>
          </a:p>
          <a:p>
            <a:pPr marL="228600" indent="-228600">
              <a:buAutoNum type="arabicPeriod"/>
            </a:pPr>
            <a:r>
              <a:rPr lang="zh-CN" altLang="en-US" dirty="0"/>
              <a:t>目前不同静态分析方法或工具在不同的缺陷类型和代码结构上的缺陷检测能力并不明确，虽然很多工具的主页都介绍了工具能检测的缺陷类型，但都比较简单，在用户选择的工具时能提供的参考价值不大。</a:t>
            </a:r>
            <a:endParaRPr lang="en-US" altLang="zh-CN" dirty="0"/>
          </a:p>
          <a:p>
            <a:pPr marL="228600" indent="-228600">
              <a:buAutoNum type="arabicPeriod"/>
            </a:pPr>
            <a:r>
              <a:rPr lang="zh-CN" altLang="en-US" dirty="0"/>
              <a:t>目前成熟的静态分析工具很多，但是并没有一种很好的方法对他们进行集成，如果只是简单地将多个工具的检测结果融合到一起，虽然能检测到更多的缺陷，但是误报也会更多，高误报会严重影响工具的使用，因此，需要一种更好的方法来集成不同的静态分析工具，以提高缺陷检测能力。</a:t>
            </a:r>
            <a:endParaRPr lang="en-US" altLang="zh-CN" dirty="0"/>
          </a:p>
          <a:p>
            <a:pPr marL="228600" indent="-228600">
              <a:buAutoNum type="arabicPeriod"/>
            </a:pPr>
            <a:r>
              <a:rPr lang="zh-CN" altLang="en-US" dirty="0"/>
              <a:t>目前各类主流的静态分析工具都支持不好的缺陷类型和代码结构还不是很明确，这些支持不好的缺陷类型和代码结构对静态分析技术的进一步改进具有重要的指导意义。</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a:t>
            </a:fld>
            <a:endParaRPr kumimoji="1" lang="zh-CN" altLang="en-US"/>
          </a:p>
        </p:txBody>
      </p:sp>
    </p:spTree>
    <p:extLst>
      <p:ext uri="{BB962C8B-B14F-4D97-AF65-F5344CB8AC3E}">
        <p14:creationId xmlns:p14="http://schemas.microsoft.com/office/powerpoint/2010/main" val="172228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indent="0">
              <a:buNone/>
            </a:pPr>
            <a:r>
              <a:rPr lang="zh-CN" altLang="en-US" dirty="0"/>
              <a:t>第三个研究问题的回答是：使用不同静态分析技术的工具，他们的交叉度是比较小的，各工具的缺陷检测能力的差异还是比较明显的，因此，对这些工具进行集成应该能得到不错的结果。</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20</a:t>
            </a:fld>
            <a:endParaRPr kumimoji="1" lang="zh-CN" altLang="en-US"/>
          </a:p>
        </p:txBody>
      </p:sp>
    </p:spTree>
    <p:extLst>
      <p:ext uri="{BB962C8B-B14F-4D97-AF65-F5344CB8AC3E}">
        <p14:creationId xmlns:p14="http://schemas.microsoft.com/office/powerpoint/2010/main" val="785972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基于机器学习的工具集成的框架图。</a:t>
            </a:r>
            <a:endParaRPr lang="en-US" altLang="zh-CN" dirty="0"/>
          </a:p>
          <a:p>
            <a:pPr marL="228600" indent="-228600">
              <a:buFont typeface="+mj-lt"/>
              <a:buAutoNum type="arabicPeriod"/>
            </a:pPr>
            <a:r>
              <a:rPr lang="zh-CN" altLang="en-US" dirty="0"/>
              <a:t>首先，将</a:t>
            </a:r>
            <a:r>
              <a:rPr lang="en-US" altLang="zh-CN" dirty="0"/>
              <a:t>5</a:t>
            </a:r>
            <a:r>
              <a:rPr lang="zh-CN" altLang="en-US" dirty="0"/>
              <a:t>个工具的缺陷数据标准化，转换成相同的字段信息，相同的格式，然后将</a:t>
            </a:r>
            <a:r>
              <a:rPr lang="en-US" altLang="zh-CN" dirty="0"/>
              <a:t>5</a:t>
            </a:r>
            <a:r>
              <a:rPr lang="zh-CN" altLang="en-US" dirty="0"/>
              <a:t>个工具的缺陷数据合并起来，得到简单集成的结果。</a:t>
            </a:r>
            <a:endParaRPr lang="en-US" altLang="zh-CN" dirty="0"/>
          </a:p>
          <a:p>
            <a:pPr marL="228600" indent="-228600">
              <a:buFont typeface="+mj-lt"/>
              <a:buAutoNum type="arabicPeriod"/>
            </a:pPr>
            <a:r>
              <a:rPr lang="zh-CN" altLang="en-US" dirty="0"/>
              <a:t>然后，选择数据特征，在这里我们选择的是</a:t>
            </a:r>
            <a:r>
              <a:rPr lang="en-US" altLang="zh-CN" dirty="0"/>
              <a:t>CWE</a:t>
            </a:r>
            <a:r>
              <a:rPr lang="zh-CN" altLang="en-US" dirty="0"/>
              <a:t>类型、流类型、缺陷类型和检测该缺陷的工具名，然后把函数类型</a:t>
            </a:r>
            <a:r>
              <a:rPr lang="en-US" altLang="zh-CN" dirty="0"/>
              <a:t>good</a:t>
            </a:r>
            <a:r>
              <a:rPr lang="zh-CN" altLang="en-US" dirty="0"/>
              <a:t>和</a:t>
            </a:r>
            <a:r>
              <a:rPr lang="en-US" altLang="zh-CN" dirty="0"/>
              <a:t>bad</a:t>
            </a:r>
            <a:r>
              <a:rPr lang="zh-CN" altLang="en-US" dirty="0"/>
              <a:t>作为标签，供机器学习训练。</a:t>
            </a:r>
            <a:endParaRPr lang="en-US" altLang="zh-CN" dirty="0"/>
          </a:p>
          <a:p>
            <a:pPr marL="228600" indent="-228600">
              <a:buFont typeface="+mj-lt"/>
              <a:buAutoNum type="arabicPeriod"/>
            </a:pPr>
            <a:r>
              <a:rPr lang="zh-CN" altLang="en-US" dirty="0"/>
              <a:t>因为我们使用的是五折交叉验证的方法，所以我们把数据随机划分成了</a:t>
            </a:r>
            <a:r>
              <a:rPr lang="en-US" altLang="zh-CN" dirty="0"/>
              <a:t>5</a:t>
            </a:r>
            <a:r>
              <a:rPr lang="zh-CN" altLang="en-US" dirty="0"/>
              <a:t>份，轮流将其中四份作为训练集，剩下的一份作为测试集，用训练集训练得到的模型对测试集重新预测是否为正报，得到预测结果。</a:t>
            </a:r>
            <a:endParaRPr lang="en-US" altLang="zh-CN" dirty="0"/>
          </a:p>
          <a:p>
            <a:pPr marL="228600" indent="-228600">
              <a:buFont typeface="+mj-lt"/>
              <a:buAutoNum type="arabicPeriod"/>
            </a:pPr>
            <a:r>
              <a:rPr lang="zh-CN" altLang="en-US" dirty="0"/>
              <a:t>最后再对每个算法的预测结果进行评估，计算他们的精确度、召回率、</a:t>
            </a:r>
            <a:r>
              <a:rPr lang="en-US" altLang="zh-CN" dirty="0"/>
              <a:t>F</a:t>
            </a:r>
            <a:r>
              <a:rPr lang="zh-CN" altLang="en-US" dirty="0"/>
              <a:t>值和准确度。准确度是正确分类的缺陷数量与缺陷总数之比。</a:t>
            </a:r>
            <a:endParaRPr lang="en-US" altLang="zh-CN"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21</a:t>
            </a:fld>
            <a:endParaRPr kumimoji="1" lang="zh-CN" altLang="en-US"/>
          </a:p>
        </p:txBody>
      </p:sp>
    </p:spTree>
    <p:extLst>
      <p:ext uri="{BB962C8B-B14F-4D97-AF65-F5344CB8AC3E}">
        <p14:creationId xmlns:p14="http://schemas.microsoft.com/office/powerpoint/2010/main" val="1071227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反映机器学习算法的分类效果</a:t>
            </a:r>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22</a:t>
            </a:fld>
            <a:endParaRPr kumimoji="1" lang="zh-CN" altLang="en-US"/>
          </a:p>
        </p:txBody>
      </p:sp>
    </p:spTree>
    <p:extLst>
      <p:ext uri="{BB962C8B-B14F-4D97-AF65-F5344CB8AC3E}">
        <p14:creationId xmlns:p14="http://schemas.microsoft.com/office/powerpoint/2010/main" val="2270157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很容易看出来，</a:t>
            </a:r>
            <a:r>
              <a:rPr lang="en-US" altLang="zh-CN" dirty="0"/>
              <a:t>SVM</a:t>
            </a:r>
            <a:r>
              <a:rPr lang="zh-CN" altLang="en-US" dirty="0"/>
              <a:t>的效果是最好的，它除了召回率比决策树稍微低一点，其它各项指标都是明显高于其它算法的。因此，最后我们选择</a:t>
            </a:r>
            <a:r>
              <a:rPr lang="en-US" altLang="zh-CN" dirty="0"/>
              <a:t>SVM</a:t>
            </a:r>
            <a:r>
              <a:rPr lang="zh-CN" altLang="en-US" dirty="0"/>
              <a:t>作为我们的集成算法，并将它和单个工具和简单集成进行对比。</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23</a:t>
            </a:fld>
            <a:endParaRPr kumimoji="1" lang="zh-CN" altLang="en-US"/>
          </a:p>
        </p:txBody>
      </p:sp>
    </p:spTree>
    <p:extLst>
      <p:ext uri="{BB962C8B-B14F-4D97-AF65-F5344CB8AC3E}">
        <p14:creationId xmlns:p14="http://schemas.microsoft.com/office/powerpoint/2010/main" val="1868538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右图是</a:t>
            </a:r>
            <a:r>
              <a:rPr lang="en-US" altLang="zh-CN" dirty="0"/>
              <a:t>5</a:t>
            </a:r>
            <a:r>
              <a:rPr lang="zh-CN" altLang="en-US" dirty="0"/>
              <a:t>个工具、简单集成和基于</a:t>
            </a:r>
            <a:r>
              <a:rPr lang="en-US" altLang="zh-CN" dirty="0"/>
              <a:t>SVM</a:t>
            </a:r>
            <a:r>
              <a:rPr lang="zh-CN" altLang="en-US" dirty="0"/>
              <a:t>的工具集成方法的各项指标，可以看出：</a:t>
            </a:r>
            <a:endParaRPr lang="en-US" altLang="zh-CN" dirty="0"/>
          </a:p>
          <a:p>
            <a:pPr marL="228600" indent="-228600">
              <a:buFont typeface="+mj-lt"/>
              <a:buAutoNum type="arabicPeriod"/>
            </a:pPr>
            <a:r>
              <a:rPr lang="zh-CN" altLang="en-US" dirty="0"/>
              <a:t>简单集成可以在很大程度上提高召回率，几乎是召回率最高的工具</a:t>
            </a:r>
            <a:r>
              <a:rPr lang="en-US" altLang="zh-CN" dirty="0"/>
              <a:t>Frama-C</a:t>
            </a:r>
            <a:r>
              <a:rPr lang="zh-CN" altLang="en-US" dirty="0"/>
              <a:t>的</a:t>
            </a:r>
            <a:r>
              <a:rPr lang="en-US" altLang="zh-CN" dirty="0"/>
              <a:t>2</a:t>
            </a:r>
            <a:r>
              <a:rPr lang="zh-CN" altLang="en-US" dirty="0"/>
              <a:t>倍，原因也比较简单，我们前面已经介绍过，各个工具检测的缺陷的交叉度其实比较低，每个工具都能检测到一些其它工具检测不到的缺陷，所以这个结果应该是在意料之中。可惜的是，简单集成把所有的误报也都加进来了，精确度只有</a:t>
            </a:r>
            <a:r>
              <a:rPr lang="en-US" altLang="zh-CN" dirty="0"/>
              <a:t>22%</a:t>
            </a:r>
            <a:r>
              <a:rPr lang="zh-CN" altLang="en-US" dirty="0"/>
              <a:t>，集成后的缺陷数目本来就很大，里面绝大部分还是误报，这严重影响了它的实用性。</a:t>
            </a:r>
            <a:endParaRPr lang="en-US" altLang="zh-CN" dirty="0"/>
          </a:p>
          <a:p>
            <a:pPr marL="228600" indent="-228600">
              <a:buFont typeface="+mj-lt"/>
              <a:buAutoNum type="arabicPeriod"/>
            </a:pPr>
            <a:r>
              <a:rPr lang="zh-CN" altLang="en-US" dirty="0"/>
              <a:t>基于机器学习的集成方法，相比简单集成，召回率有一定的下降，但是精确度得到了很大的改善，提升了将近</a:t>
            </a:r>
            <a:r>
              <a:rPr lang="en-US" altLang="zh-CN" dirty="0"/>
              <a:t>3</a:t>
            </a:r>
            <a:r>
              <a:rPr lang="zh-CN" altLang="en-US" dirty="0"/>
              <a:t>倍，达到了</a:t>
            </a:r>
            <a:r>
              <a:rPr lang="en-US" altLang="zh-CN" dirty="0"/>
              <a:t>61%</a:t>
            </a:r>
            <a:r>
              <a:rPr lang="zh-CN" altLang="en-US" dirty="0"/>
              <a:t>，也就是说缺陷中有一大半是正报。而且，不管是哪一项指标的值，</a:t>
            </a:r>
            <a:r>
              <a:rPr lang="en-US" altLang="zh-CN" dirty="0"/>
              <a:t>SVM</a:t>
            </a:r>
            <a:r>
              <a:rPr lang="zh-CN" altLang="en-US" dirty="0"/>
              <a:t>都远高于单个工具。</a:t>
            </a:r>
            <a:r>
              <a:rPr lang="en-US" altLang="zh-CN" dirty="0"/>
              <a:t>SVM</a:t>
            </a:r>
            <a:r>
              <a:rPr lang="zh-CN" altLang="en-US" dirty="0"/>
              <a:t>以丢失少量的正报为代价，排除了大量的误报。大大提高了工具的实用性。</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24</a:t>
            </a:fld>
            <a:endParaRPr kumimoji="1" lang="zh-CN" altLang="en-US"/>
          </a:p>
        </p:txBody>
      </p:sp>
    </p:spTree>
    <p:extLst>
      <p:ext uri="{BB962C8B-B14F-4D97-AF65-F5344CB8AC3E}">
        <p14:creationId xmlns:p14="http://schemas.microsoft.com/office/powerpoint/2010/main" val="1594479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indent="0">
              <a:buNone/>
            </a:pPr>
            <a:r>
              <a:rPr lang="zh-CN" altLang="en-US" dirty="0"/>
              <a:t>第四个研究问题的回答是：机器学习是一种权衡误报和漏报的有效方法，可以以损失一定的召回率为代价，大幅提升精确度。整体效果比单个工具和简单集成都要好很多。</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25</a:t>
            </a:fld>
            <a:endParaRPr kumimoji="1" lang="zh-CN" altLang="en-US"/>
          </a:p>
        </p:txBody>
      </p:sp>
    </p:spTree>
    <p:extLst>
      <p:ext uri="{BB962C8B-B14F-4D97-AF65-F5344CB8AC3E}">
        <p14:creationId xmlns:p14="http://schemas.microsoft.com/office/powerpoint/2010/main" val="3467543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收集没有被任何工具检测到真实缺陷的测试用例，统计他们在各个</a:t>
            </a:r>
            <a:r>
              <a:rPr lang="en-US" altLang="zh-CN" dirty="0"/>
              <a:t>CWE</a:t>
            </a:r>
            <a:r>
              <a:rPr lang="zh-CN" altLang="en-US" dirty="0"/>
              <a:t>类型上的分布，总共有</a:t>
            </a:r>
            <a:r>
              <a:rPr lang="en-US" altLang="zh-CN" dirty="0"/>
              <a:t>28%</a:t>
            </a:r>
            <a:r>
              <a:rPr lang="zh-CN" altLang="en-US" dirty="0"/>
              <a:t>左右的缺陷没有检测到，覆盖了</a:t>
            </a:r>
            <a:r>
              <a:rPr lang="en-US" altLang="zh-CN" dirty="0"/>
              <a:t>66</a:t>
            </a:r>
            <a:r>
              <a:rPr lang="zh-CN" altLang="en-US" dirty="0"/>
              <a:t>个</a:t>
            </a:r>
            <a:r>
              <a:rPr lang="en-US" altLang="zh-CN" dirty="0"/>
              <a:t>CWE</a:t>
            </a:r>
            <a:r>
              <a:rPr lang="zh-CN" altLang="en-US" dirty="0"/>
              <a:t>类型。</a:t>
            </a:r>
            <a:endParaRPr lang="en-US" altLang="zh-CN" dirty="0"/>
          </a:p>
          <a:p>
            <a:r>
              <a:rPr lang="zh-CN" altLang="en-US" dirty="0"/>
              <a:t>右边的表格中列出了漏报率最高的前</a:t>
            </a:r>
            <a:r>
              <a:rPr lang="en-US" altLang="zh-CN" dirty="0"/>
              <a:t>10</a:t>
            </a:r>
            <a:r>
              <a:rPr lang="zh-CN" altLang="en-US" dirty="0"/>
              <a:t>个</a:t>
            </a:r>
            <a:r>
              <a:rPr lang="en-US" altLang="zh-CN" dirty="0"/>
              <a:t>CWE</a:t>
            </a:r>
            <a:r>
              <a:rPr lang="zh-CN" altLang="en-US" dirty="0"/>
              <a:t>类型，漏报最高的</a:t>
            </a:r>
            <a:r>
              <a:rPr lang="en-US" altLang="zh-CN" dirty="0"/>
              <a:t>3</a:t>
            </a:r>
            <a:r>
              <a:rPr lang="zh-CN" altLang="en-US" dirty="0"/>
              <a:t>个超过了</a:t>
            </a:r>
            <a:r>
              <a:rPr lang="en-US" altLang="zh-CN" dirty="0"/>
              <a:t>90%</a:t>
            </a:r>
            <a:r>
              <a:rPr lang="zh-CN" altLang="en-US" dirty="0"/>
              <a:t>，分别是捕捉过于广泛的异常，没有针对不同的异常作不同处理，代码注释中提示了软件缺陷，和使用外部提供的搜索路径搜索关键资源三类错误。其它</a:t>
            </a:r>
            <a:r>
              <a:rPr lang="en-US" altLang="zh-CN" dirty="0"/>
              <a:t>CWE</a:t>
            </a:r>
            <a:r>
              <a:rPr lang="zh-CN" altLang="en-US" dirty="0"/>
              <a:t>类型的漏报率也都在百分之六七十，静态分析技术的改进可以加强对这部分缺陷的检测。</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26</a:t>
            </a:fld>
            <a:endParaRPr kumimoji="1" lang="zh-CN" altLang="en-US"/>
          </a:p>
        </p:txBody>
      </p:sp>
    </p:spTree>
    <p:extLst>
      <p:ext uri="{BB962C8B-B14F-4D97-AF65-F5344CB8AC3E}">
        <p14:creationId xmlns:p14="http://schemas.microsoft.com/office/powerpoint/2010/main" val="1807563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收集没有被任何工具检测到真实缺陷的测试用例，统计他们在各个</a:t>
            </a:r>
            <a:r>
              <a:rPr lang="en-US" altLang="zh-CN" dirty="0"/>
              <a:t>CWE</a:t>
            </a:r>
            <a:r>
              <a:rPr lang="zh-CN" altLang="en-US" dirty="0"/>
              <a:t>类型上的分布。</a:t>
            </a:r>
            <a:endParaRPr lang="en-US" altLang="zh-CN" dirty="0"/>
          </a:p>
          <a:p>
            <a:r>
              <a:rPr lang="zh-CN" altLang="en-US" dirty="0"/>
              <a:t>可以看出，在</a:t>
            </a:r>
            <a:r>
              <a:rPr lang="en-US" altLang="zh-CN" dirty="0"/>
              <a:t>22</a:t>
            </a:r>
            <a:r>
              <a:rPr lang="zh-CN" altLang="en-US" dirty="0"/>
              <a:t>之前的控制流部分，漏报率还是比较稳定的，基本在</a:t>
            </a:r>
            <a:r>
              <a:rPr lang="en-US" altLang="zh-CN" dirty="0"/>
              <a:t>20%</a:t>
            </a:r>
            <a:r>
              <a:rPr lang="zh-CN" altLang="en-US" dirty="0"/>
              <a:t>左右。在</a:t>
            </a:r>
            <a:r>
              <a:rPr lang="en-US" altLang="zh-CN" dirty="0"/>
              <a:t>31</a:t>
            </a:r>
            <a:r>
              <a:rPr lang="zh-CN" altLang="en-US" dirty="0"/>
              <a:t>之后，随着代码结构变复杂，漏报率有一个明显的上升趋势。在最后的</a:t>
            </a:r>
            <a:r>
              <a:rPr lang="en-US" altLang="zh-CN" dirty="0"/>
              <a:t>5</a:t>
            </a:r>
            <a:r>
              <a:rPr lang="zh-CN" altLang="en-US" dirty="0"/>
              <a:t>种流类型</a:t>
            </a:r>
            <a:r>
              <a:rPr lang="en-US" altLang="zh-CN" dirty="0"/>
              <a:t>72-82</a:t>
            </a:r>
            <a:r>
              <a:rPr lang="zh-CN" altLang="en-US" dirty="0"/>
              <a:t>上，漏报率达到了将近</a:t>
            </a:r>
            <a:r>
              <a:rPr lang="en-US" altLang="zh-CN" dirty="0"/>
              <a:t>70%</a:t>
            </a:r>
            <a:r>
              <a:rPr lang="zh-CN" altLang="en-US" dirty="0"/>
              <a:t>。除了最后</a:t>
            </a:r>
            <a:r>
              <a:rPr lang="en-US" altLang="zh-CN" dirty="0"/>
              <a:t>5</a:t>
            </a:r>
            <a:r>
              <a:rPr lang="zh-CN" altLang="en-US" dirty="0"/>
              <a:t>种流类型，对编号为</a:t>
            </a:r>
            <a:r>
              <a:rPr lang="en-US" altLang="zh-CN" dirty="0"/>
              <a:t>43</a:t>
            </a:r>
            <a:r>
              <a:rPr lang="zh-CN" altLang="en-US" dirty="0"/>
              <a:t>和</a:t>
            </a:r>
            <a:r>
              <a:rPr lang="en-US" altLang="zh-CN" dirty="0"/>
              <a:t>62</a:t>
            </a:r>
            <a:r>
              <a:rPr lang="zh-CN" altLang="en-US" dirty="0"/>
              <a:t>的流类型支持也不好，静态分析技术的改进可以针对这几种流类型进一步加强。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27</a:t>
            </a:fld>
            <a:endParaRPr kumimoji="1" lang="zh-CN" altLang="en-US"/>
          </a:p>
        </p:txBody>
      </p:sp>
    </p:spTree>
    <p:extLst>
      <p:ext uri="{BB962C8B-B14F-4D97-AF65-F5344CB8AC3E}">
        <p14:creationId xmlns:p14="http://schemas.microsoft.com/office/powerpoint/2010/main" val="3118909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第五个研究问题的回答是：确实存在一些当前的主流的静态分析工具都支持不好的缺陷类型和代码结构，在静态分析技术和工具的改进中，我们应当重点关注这些类型。</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28</a:t>
            </a:fld>
            <a:endParaRPr kumimoji="1" lang="zh-CN" altLang="en-US"/>
          </a:p>
        </p:txBody>
      </p:sp>
    </p:spTree>
    <p:extLst>
      <p:ext uri="{BB962C8B-B14F-4D97-AF65-F5344CB8AC3E}">
        <p14:creationId xmlns:p14="http://schemas.microsoft.com/office/powerpoint/2010/main" val="1723859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Juliet</a:t>
            </a:r>
            <a:r>
              <a:rPr lang="zh-CN" altLang="en-US" dirty="0"/>
              <a:t>测试集是人造的测试集。测试集中的缺陷大多是以最简单的代码形式实现的，因此，测试集中的代码比真实代码要简单一点，而且，</a:t>
            </a:r>
            <a:r>
              <a:rPr lang="en-US" altLang="zh-CN" dirty="0"/>
              <a:t>Juliet</a:t>
            </a:r>
            <a:r>
              <a:rPr lang="zh-CN" altLang="en-US" dirty="0"/>
              <a:t>测试集中各类缺陷的数量分布也不一定跟真实代码相同。所以，在测试集上评估结果相近的两个工具在真实代码上的检测效果不一定相同，而且在</a:t>
            </a:r>
            <a:r>
              <a:rPr lang="en-US" altLang="zh-CN" dirty="0"/>
              <a:t>Juliet</a:t>
            </a:r>
            <a:r>
              <a:rPr lang="zh-CN" altLang="en-US" dirty="0"/>
              <a:t>测试集中能发现的缺陷在真实代码中也不一定能检测到。但是，</a:t>
            </a:r>
            <a:r>
              <a:rPr lang="en-US" altLang="zh-CN" dirty="0"/>
              <a:t>Juliet</a:t>
            </a:r>
            <a:r>
              <a:rPr lang="zh-CN" altLang="en-US" dirty="0"/>
              <a:t>是一个科学测试集，包含大部分的缺陷类型，而且这些缺陷在代码中都是真实存在的，因此，我们的结论还是相对比较可靠的。</a:t>
            </a:r>
            <a:endParaRPr lang="en-US" altLang="zh-CN" dirty="0"/>
          </a:p>
          <a:p>
            <a:pPr marL="228600" indent="-228600">
              <a:buAutoNum type="arabicPeriod"/>
            </a:pPr>
            <a:r>
              <a:rPr lang="zh-CN" altLang="en-US" dirty="0"/>
              <a:t>我们选择的</a:t>
            </a:r>
            <a:r>
              <a:rPr lang="en-US" altLang="zh-CN" dirty="0"/>
              <a:t>5</a:t>
            </a:r>
            <a:r>
              <a:rPr lang="zh-CN" altLang="en-US" dirty="0"/>
              <a:t>个工具只是众多工具中的一小部分，还有很多其它也很有名的工具，或者不是很有名但对某些缺陷类型检测效果比较好的工具，他们可能还能检测到这</a:t>
            </a:r>
            <a:r>
              <a:rPr lang="en-US" altLang="zh-CN" dirty="0"/>
              <a:t>5</a:t>
            </a:r>
            <a:r>
              <a:rPr lang="zh-CN" altLang="en-US" dirty="0"/>
              <a:t>个工具检测不到的缺陷，因此，如果集成更多的工具，可能能够得到更好的结果。但是我们不可能把所有的工具都集成进来，而且这</a:t>
            </a:r>
            <a:r>
              <a:rPr lang="en-US" altLang="zh-CN" dirty="0"/>
              <a:t>5</a:t>
            </a:r>
            <a:r>
              <a:rPr lang="zh-CN" altLang="en-US" dirty="0"/>
              <a:t>个工具在各自使用的静态分析技术中都是很有代表性的，所以我们集成的这</a:t>
            </a:r>
            <a:r>
              <a:rPr lang="en-US" altLang="zh-CN" dirty="0"/>
              <a:t>5</a:t>
            </a:r>
            <a:r>
              <a:rPr lang="zh-CN" altLang="en-US" dirty="0"/>
              <a:t>个工具应该是一个不错的选择，符合我们的研究目的。</a:t>
            </a:r>
            <a:endParaRPr lang="en-US" altLang="zh-CN" dirty="0"/>
          </a:p>
          <a:p>
            <a:pPr marL="228600" indent="-228600">
              <a:buAutoNum type="arabicPeriod"/>
            </a:pPr>
            <a:r>
              <a:rPr lang="zh-CN" altLang="en-US" dirty="0"/>
              <a:t>在工具集成中，我们使用的机器学习算法都是传统的分类算法，如果使用一些新的机器学习算法或者其它方法，也许能得到不一样的结果。而且，目前我们选择用于机器学习的数据特征不多，可能还存在其它一些影响工具缺陷检测能力的特征没被发现，但是目前选择的算法和特征已经能达到比较好的集成效果了，在下一步的工作中我们也会去探索新的机器学习算法和新的特征，争取得到更好的结果。</a:t>
            </a:r>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29</a:t>
            </a:fld>
            <a:endParaRPr kumimoji="1" lang="zh-CN" altLang="en-US"/>
          </a:p>
        </p:txBody>
      </p:sp>
    </p:spTree>
    <p:extLst>
      <p:ext uri="{BB962C8B-B14F-4D97-AF65-F5344CB8AC3E}">
        <p14:creationId xmlns:p14="http://schemas.microsoft.com/office/powerpoint/2010/main" val="3534814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针对静态分析目前发展遇到的问题，我们提出了</a:t>
            </a:r>
            <a:r>
              <a:rPr lang="en-US" altLang="zh-CN" dirty="0"/>
              <a:t>5</a:t>
            </a:r>
            <a:r>
              <a:rPr lang="zh-CN" altLang="en-US" dirty="0"/>
              <a:t>个研究问题：</a:t>
            </a:r>
            <a:endParaRPr lang="en-US" altLang="zh-CN" dirty="0"/>
          </a:p>
          <a:p>
            <a:pPr marL="228600" indent="-228600">
              <a:buAutoNum type="arabicPeriod"/>
            </a:pPr>
            <a:r>
              <a:rPr lang="zh-CN" altLang="en-US" dirty="0"/>
              <a:t>对于不同的静态分析技术和对应的工具，在检测包含各类缺陷的程序时他们的效率到底怎么样呢？每个工具擅长检测哪些类型的缺陷？</a:t>
            </a:r>
            <a:endParaRPr lang="en-US" altLang="zh-CN" dirty="0"/>
          </a:p>
          <a:p>
            <a:pPr marL="228600" indent="-228600">
              <a:buAutoNum type="arabicPeriod"/>
            </a:pPr>
            <a:r>
              <a:rPr lang="zh-CN" altLang="en-US" dirty="0"/>
              <a:t>不同的静态分析技术针对的缺陷类型通常不一样，即使使用相同技术的两个工具，由于实现细节的不同，缺陷检测能力也可能不一样。比如模型检验可以通过遍历系统的状态空间检测语义比较复杂的程序中存在的缺陷，而抽象解释能够很好地检测数值相关的错误。</a:t>
            </a:r>
            <a:endParaRPr lang="en-US" altLang="zh-CN" dirty="0"/>
          </a:p>
          <a:p>
            <a:pPr marL="228600" indent="-228600">
              <a:buAutoNum type="arabicPeriod"/>
            </a:pPr>
            <a:r>
              <a:rPr lang="zh-CN" altLang="en-US" dirty="0"/>
              <a:t>虽然我们已经知道不同的技术适用于检测哪些类型的错误，但是目前并没有精确的数据可以告诉我们对于各类缺陷，每个工具的检测效果到底如何。因此，为了弄明白不同工具在各类缺陷上的检测能力，我们需要对不同的工具在具体的缺陷类型（比如</a:t>
            </a:r>
            <a:r>
              <a:rPr lang="en-US" altLang="zh-CN" dirty="0"/>
              <a:t>CWE</a:t>
            </a:r>
            <a:r>
              <a:rPr lang="zh-CN" altLang="en-US" dirty="0"/>
              <a:t>类型）上的检测效果进行评估。</a:t>
            </a:r>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3</a:t>
            </a:fld>
            <a:endParaRPr kumimoji="1" lang="zh-CN" altLang="en-US"/>
          </a:p>
        </p:txBody>
      </p:sp>
    </p:spTree>
    <p:extLst>
      <p:ext uri="{BB962C8B-B14F-4D97-AF65-F5344CB8AC3E}">
        <p14:creationId xmlns:p14="http://schemas.microsoft.com/office/powerpoint/2010/main" val="10826361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谢谢大家</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30</a:t>
            </a:fld>
            <a:endParaRPr kumimoji="1" lang="zh-CN" altLang="en-US"/>
          </a:p>
        </p:txBody>
      </p:sp>
    </p:spTree>
    <p:extLst>
      <p:ext uri="{BB962C8B-B14F-4D97-AF65-F5344CB8AC3E}">
        <p14:creationId xmlns:p14="http://schemas.microsoft.com/office/powerpoint/2010/main" val="190928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第二个问题是：代码结构的复杂度会在很大程度上影响静态分析工具的缺陷检测效果，不同的代码结构（比如控制流数据流）对不同静态分析工具的缺陷检测能力具体有多大影响呢？</a:t>
            </a:r>
            <a:endParaRPr lang="en-US" altLang="zh-CN" dirty="0"/>
          </a:p>
          <a:p>
            <a:pPr marL="228600" indent="-228600">
              <a:buAutoNum type="arabicPeriod"/>
            </a:pPr>
            <a:r>
              <a:rPr lang="zh-CN" altLang="en-US" dirty="0"/>
              <a:t>我们都知道，通常来说代码结构越复杂，越难检测到缺陷，结构简单的代码中的缺陷肯定要相对容易检测。但是，目前的很多工具都针对复杂的代码结构的分析进行了优化，所以大部分的静态分析工具并不是在越复杂的代码结构中缺陷检测效果就越差。为了弄清楚不同的静态分析工具在不同的代码结构上的实际的缺陷检测能力，我们同样需要对工具在不同的代码结构上的缺陷检测效果进行评估。</a:t>
            </a:r>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300470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第三个问题是：既然知道不同工具的缺陷检测能力不同，那么不同工具之间的交叉缺陷到底占多大比例呢？</a:t>
            </a:r>
            <a:endParaRPr lang="en-US" altLang="zh-CN" dirty="0"/>
          </a:p>
          <a:p>
            <a:pPr marL="228600" indent="-228600">
              <a:buAutoNum type="arabicPeriod"/>
            </a:pPr>
            <a:r>
              <a:rPr lang="zh-CN" altLang="en-US" dirty="0"/>
              <a:t>交叉度是指多个工具共同检测到的缺陷占缺陷总数之比，它可以反映工具之间的相似度。交叉度越大，相似度越高。</a:t>
            </a:r>
            <a:endParaRPr lang="en-US" altLang="zh-CN" dirty="0"/>
          </a:p>
          <a:p>
            <a:pPr marL="228600" indent="-228600">
              <a:buAutoNum type="arabicPeriod"/>
            </a:pPr>
            <a:r>
              <a:rPr lang="zh-CN" altLang="en-US" dirty="0"/>
              <a:t>研究工具之间的交叉度，即相似度，对工具集成具有非常重要的意义。因为，交叉度越低，工具的相似度越小，工具集成后能够发现的缺陷也就越多。</a:t>
            </a:r>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107209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第四个问题是：使用静态分析工具会产生大量的缺陷数据，如何利用机器学习算法来获取一个比较好的集成结果？</a:t>
            </a:r>
            <a:endParaRPr lang="en-US" altLang="zh-CN" dirty="0"/>
          </a:p>
          <a:p>
            <a:pPr marL="228600" indent="-228600">
              <a:buAutoNum type="arabicPeriod"/>
            </a:pPr>
            <a:r>
              <a:rPr lang="zh-CN" altLang="en-US" dirty="0"/>
              <a:t>不同的分析工具缺陷检测能力不同，因此集成多个工具可以检测更多的缺陷。但是，如果知识简单融合各个工具的结果，将会产生大量的误报，严重影响工具的实用性。</a:t>
            </a:r>
            <a:endParaRPr lang="en-US" altLang="zh-CN" dirty="0"/>
          </a:p>
          <a:p>
            <a:pPr marL="228600" indent="-228600">
              <a:buAutoNum type="arabicPeriod"/>
            </a:pPr>
            <a:r>
              <a:rPr lang="zh-CN" altLang="en-US" dirty="0"/>
              <a:t>因此，我们需要一种更好的方法来对工具进行集成，比如机器学习。由于缺陷数据数量庞大，特征又比较明显，因此，机器学习可能会是一种不错的选择。</a:t>
            </a:r>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3637186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第五个问题是：为了促进静态分析的发展，我们需要弄明白哪些缺陷类型和代码结构是当前的主流静态分析工具都支持不好的，针对这些不足进行改进。</a:t>
            </a:r>
            <a:endParaRPr lang="en-US" altLang="zh-CN" dirty="0"/>
          </a:p>
          <a:p>
            <a:pPr marL="228600" indent="-228600">
              <a:buAutoNum type="arabicPeriod"/>
            </a:pPr>
            <a:r>
              <a:rPr lang="zh-CN" altLang="en-US" dirty="0"/>
              <a:t>高的误报率和漏报率是静态分析工具面临的一个难题。很明显，有一些缺陷类型是当前的静态分析工具都支持不好的，对于这部分缺陷，集成再多的工具也是没有用的，只能通过改进静态分析技术本身来解决，代码结构也一样。因此，第一步我们需要搞清楚当前的静态分析工具支持不好的缺陷类型和代码结构具体有哪些，然后才能针对这些缺陷类型和代码结构进行改进。</a:t>
            </a:r>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615023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针对刚才讲的</a:t>
            </a:r>
            <a:r>
              <a:rPr lang="en-US" altLang="zh-CN" dirty="0"/>
              <a:t>3</a:t>
            </a:r>
            <a:r>
              <a:rPr lang="zh-CN" altLang="en-US" dirty="0"/>
              <a:t>个主要问题，我们主要做了以下三个方面的工作：</a:t>
            </a:r>
            <a:endParaRPr lang="en-US" altLang="zh-CN" dirty="0"/>
          </a:p>
          <a:p>
            <a:pPr marL="228600" indent="-228600">
              <a:buAutoNum type="arabicPeriod"/>
            </a:pPr>
            <a:r>
              <a:rPr lang="zh-CN" altLang="en-US" dirty="0"/>
              <a:t>我们对使用不同静态分析技术的</a:t>
            </a:r>
            <a:r>
              <a:rPr lang="en-US" altLang="zh-CN" dirty="0"/>
              <a:t>5</a:t>
            </a:r>
            <a:r>
              <a:rPr lang="zh-CN" altLang="en-US" dirty="0"/>
              <a:t>个主流工具进行了评估，评估他们在</a:t>
            </a:r>
            <a:r>
              <a:rPr lang="en-US" altLang="zh-CN" dirty="0"/>
              <a:t>91</a:t>
            </a:r>
            <a:r>
              <a:rPr lang="zh-CN" altLang="en-US" dirty="0"/>
              <a:t>个</a:t>
            </a:r>
            <a:r>
              <a:rPr lang="en-US" altLang="zh-CN" dirty="0"/>
              <a:t>CWE</a:t>
            </a:r>
            <a:r>
              <a:rPr lang="zh-CN" altLang="en-US" dirty="0"/>
              <a:t>类型和</a:t>
            </a:r>
            <a:r>
              <a:rPr lang="en-US" altLang="zh-CN" dirty="0"/>
              <a:t>48</a:t>
            </a:r>
            <a:r>
              <a:rPr lang="zh-CN" altLang="en-US" dirty="0"/>
              <a:t>个流类型上的缺陷检测能力，并且分析了这五个工具之间的交叉缺陷分布情况</a:t>
            </a:r>
            <a:endParaRPr lang="en-US" altLang="zh-CN" dirty="0"/>
          </a:p>
          <a:p>
            <a:pPr marL="228600" indent="-228600">
              <a:buAutoNum type="arabicPeriod"/>
            </a:pPr>
            <a:r>
              <a:rPr lang="zh-CN" altLang="en-US" dirty="0"/>
              <a:t>提出了一种基于机器学习的工具集成方法，相比简单集成，可以以小幅度降低召回率为代价大幅提高精确度。</a:t>
            </a:r>
            <a:endParaRPr lang="en-US" altLang="zh-CN" dirty="0"/>
          </a:p>
          <a:p>
            <a:pPr marL="228600" indent="-228600">
              <a:buAutoNum type="arabicPeriod"/>
            </a:pPr>
            <a:r>
              <a:rPr lang="zh-CN" altLang="en-US" dirty="0"/>
              <a:t>我们还分析了这</a:t>
            </a:r>
            <a:r>
              <a:rPr lang="en-US" altLang="zh-CN" dirty="0"/>
              <a:t>5</a:t>
            </a:r>
            <a:r>
              <a:rPr lang="zh-CN" altLang="en-US" dirty="0"/>
              <a:t>个主流分析工具目前都支持不好的缺陷类型和代码结构（流类型）。</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4174951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选择了</a:t>
            </a:r>
            <a:r>
              <a:rPr lang="en-US" altLang="zh-CN" dirty="0"/>
              <a:t>5</a:t>
            </a:r>
            <a:r>
              <a:rPr lang="zh-CN" altLang="en-US" dirty="0"/>
              <a:t>个主流的静态分析工具：</a:t>
            </a:r>
            <a:endParaRPr lang="en-US" altLang="zh-CN" dirty="0"/>
          </a:p>
          <a:p>
            <a:pPr marL="228600" indent="-228600">
              <a:buFont typeface="+mj-lt"/>
              <a:buAutoNum type="arabicPeriod"/>
            </a:pPr>
            <a:r>
              <a:rPr lang="zh-CN" altLang="en-US" dirty="0"/>
              <a:t>使用不同的静态分析技术</a:t>
            </a:r>
            <a:endParaRPr lang="en-US" altLang="zh-CN" dirty="0"/>
          </a:p>
          <a:p>
            <a:pPr marL="228600" indent="-228600">
              <a:buFont typeface="+mj-lt"/>
              <a:buAutoNum type="arabicPeriod"/>
            </a:pPr>
            <a:r>
              <a:rPr lang="zh-CN" altLang="en-US" dirty="0"/>
              <a:t>每个工具在它使用的静态分析技术上都是很有代表性的</a:t>
            </a:r>
            <a:endParaRPr lang="en-US" altLang="zh-CN" dirty="0"/>
          </a:p>
          <a:p>
            <a:pPr marL="228600" indent="-228600">
              <a:buFont typeface="+mj-lt"/>
              <a:buAutoNum type="arabicPeriod"/>
            </a:pPr>
            <a:r>
              <a:rPr lang="zh-CN" altLang="en-US" dirty="0"/>
              <a:t>容易使用并且受大家认可的</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211136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7" name="直角三角形 6"/>
          <p:cNvSpPr/>
          <p:nvPr userDrawn="1"/>
        </p:nvSpPr>
        <p:spPr>
          <a:xfrm rot="16200000">
            <a:off x="7899400" y="2565400"/>
            <a:ext cx="6451600" cy="21336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6" name="直角三角形 5"/>
          <p:cNvSpPr/>
          <p:nvPr userDrawn="1"/>
        </p:nvSpPr>
        <p:spPr>
          <a:xfrm rot="16200000">
            <a:off x="8804160" y="3470160"/>
            <a:ext cx="2417886"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0" name="文本占位符 5"/>
          <p:cNvSpPr>
            <a:spLocks noGrp="1"/>
          </p:cNvSpPr>
          <p:nvPr>
            <p:ph type="body" sz="quarter" idx="10"/>
          </p:nvPr>
        </p:nvSpPr>
        <p:spPr>
          <a:xfrm>
            <a:off x="1307570"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7"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9" y="3502277"/>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70" y="4158674"/>
            <a:ext cx="5109845" cy="1511877"/>
          </a:xfrm>
          <a:prstGeom prst="rect">
            <a:avLst/>
          </a:prstGeom>
        </p:spPr>
        <p:txBody>
          <a:bodyPr anchor="t"/>
          <a:lstStyle>
            <a:lvl1pPr marL="285744" indent="-285744">
              <a:buFont typeface="Arial" charset="0"/>
              <a:buChar char="•"/>
              <a:defRPr sz="1400" b="1">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1" y="1474238"/>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29999"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7" y="1474237"/>
            <a:ext cx="6696271"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60834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1" y="1474238"/>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29999"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7" y="1474237"/>
            <a:ext cx="6696271"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651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2"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5" name="矩形 4"/>
          <p:cNvSpPr/>
          <p:nvPr userDrawn="1"/>
        </p:nvSpPr>
        <p:spPr>
          <a:xfrm flipV="1">
            <a:off x="0" y="6380482"/>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Tree>
    <p:extLst>
      <p:ext uri="{BB962C8B-B14F-4D97-AF65-F5344CB8AC3E}">
        <p14:creationId xmlns:p14="http://schemas.microsoft.com/office/powerpoint/2010/main" val="115546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2"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5" name="矩形 4"/>
          <p:cNvSpPr/>
          <p:nvPr userDrawn="1"/>
        </p:nvSpPr>
        <p:spPr>
          <a:xfrm flipV="1">
            <a:off x="0" y="6380482"/>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Tree>
    <p:extLst>
      <p:ext uri="{BB962C8B-B14F-4D97-AF65-F5344CB8AC3E}">
        <p14:creationId xmlns:p14="http://schemas.microsoft.com/office/powerpoint/2010/main" val="1663568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2"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5" name="矩形 4"/>
          <p:cNvSpPr/>
          <p:nvPr userDrawn="1"/>
        </p:nvSpPr>
        <p:spPr>
          <a:xfrm flipV="1">
            <a:off x="0" y="6380482"/>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Tree>
    <p:extLst>
      <p:ext uri="{BB962C8B-B14F-4D97-AF65-F5344CB8AC3E}">
        <p14:creationId xmlns:p14="http://schemas.microsoft.com/office/powerpoint/2010/main" val="115874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2"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5" name="矩形 4"/>
          <p:cNvSpPr/>
          <p:nvPr userDrawn="1"/>
        </p:nvSpPr>
        <p:spPr>
          <a:xfrm flipV="1">
            <a:off x="0" y="6380482"/>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Tree>
    <p:extLst>
      <p:ext uri="{BB962C8B-B14F-4D97-AF65-F5344CB8AC3E}">
        <p14:creationId xmlns:p14="http://schemas.microsoft.com/office/powerpoint/2010/main" val="4447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2"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5" name="矩形 4"/>
          <p:cNvSpPr/>
          <p:nvPr userDrawn="1"/>
        </p:nvSpPr>
        <p:spPr>
          <a:xfrm flipV="1">
            <a:off x="0" y="6380482"/>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Tree>
    <p:extLst>
      <p:ext uri="{BB962C8B-B14F-4D97-AF65-F5344CB8AC3E}">
        <p14:creationId xmlns:p14="http://schemas.microsoft.com/office/powerpoint/2010/main" val="2037335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2"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5" name="矩形 4"/>
          <p:cNvSpPr/>
          <p:nvPr userDrawn="1"/>
        </p:nvSpPr>
        <p:spPr>
          <a:xfrm flipV="1">
            <a:off x="0" y="6380482"/>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Tree>
    <p:extLst>
      <p:ext uri="{BB962C8B-B14F-4D97-AF65-F5344CB8AC3E}">
        <p14:creationId xmlns:p14="http://schemas.microsoft.com/office/powerpoint/2010/main" val="1540846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4" y="759873"/>
            <a:ext cx="1713931" cy="369332"/>
          </a:xfrm>
          <a:prstGeom prst="rect">
            <a:avLst/>
          </a:prstGeom>
        </p:spPr>
        <p:txBody>
          <a:bodyPr wrap="none">
            <a:spAutoFit/>
          </a:bodyPr>
          <a:lstStyle/>
          <a:p>
            <a:pPr defTabSz="609570"/>
            <a:r>
              <a:rPr lang="zh-CN" altLang="en-US" sz="1800">
                <a:solidFill>
                  <a:schemeClr val="tx1">
                    <a:lumMod val="75000"/>
                    <a:lumOff val="25000"/>
                  </a:schemeClr>
                </a:solidFill>
                <a:latin typeface="Segoe UI Light"/>
                <a:ea typeface="微软雅黑"/>
                <a:cs typeface="Segoe UI Light"/>
              </a:rPr>
              <a:t>模板使用技巧</a:t>
            </a:r>
            <a:r>
              <a:rPr lang="en-US" altLang="zh-CN" sz="1800" dirty="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5" y="182447"/>
            <a:ext cx="777777" cy="246221"/>
          </a:xfrm>
          <a:prstGeom prst="rect">
            <a:avLst/>
          </a:prstGeom>
        </p:spPr>
        <p:txBody>
          <a:bodyPr wrap="none">
            <a:spAutoFit/>
          </a:bodyPr>
          <a:lstStyle/>
          <a:p>
            <a:pPr defTabSz="609570"/>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6"/>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1" y="2138896"/>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3"/>
            <a:ext cx="3186450" cy="276999"/>
          </a:xfrm>
          <a:prstGeom prst="rect">
            <a:avLst/>
          </a:prstGeom>
          <a:noFill/>
        </p:spPr>
        <p:txBody>
          <a:bodyPr wrap="none" rtlCol="0">
            <a:spAutoFit/>
          </a:bodyPr>
          <a:lstStyle/>
          <a:p>
            <a:r>
              <a:rPr lang="en-US" sz="1200" spc="151" dirty="0">
                <a:latin typeface="微软雅黑" panose="020B0503020204020204" pitchFamily="34" charset="-122"/>
                <a:ea typeface="微软雅黑" panose="020B0503020204020204" pitchFamily="34" charset="-122"/>
              </a:rPr>
              <a:t>1.</a:t>
            </a:r>
            <a:r>
              <a:rPr lang="zh-CN" altLang="en-US" sz="1200" spc="151">
                <a:latin typeface="微软雅黑" panose="020B0503020204020204" pitchFamily="34" charset="-122"/>
                <a:ea typeface="微软雅黑" panose="020B0503020204020204" pitchFamily="34" charset="-122"/>
              </a:rPr>
              <a:t> 选择“设计”</a:t>
            </a:r>
            <a:r>
              <a:rPr lang="en-US" altLang="zh-CN" sz="1200" spc="151" dirty="0">
                <a:latin typeface="微软雅黑" panose="020B0503020204020204" pitchFamily="34" charset="-122"/>
                <a:ea typeface="微软雅黑" panose="020B0503020204020204" pitchFamily="34" charset="-122"/>
              </a:rPr>
              <a:t>-</a:t>
            </a:r>
            <a:r>
              <a:rPr lang="zh-CN" altLang="en-US" sz="1200" spc="151">
                <a:latin typeface="微软雅黑" panose="020B0503020204020204" pitchFamily="34" charset="-122"/>
                <a:ea typeface="微软雅黑" panose="020B0503020204020204" pitchFamily="34" charset="-122"/>
              </a:rPr>
              <a:t>“变体”</a:t>
            </a:r>
            <a:r>
              <a:rPr lang="en-US" altLang="zh-CN" sz="1200" spc="151" dirty="0">
                <a:latin typeface="微软雅黑" panose="020B0503020204020204" pitchFamily="34" charset="-122"/>
                <a:ea typeface="微软雅黑" panose="020B0503020204020204" pitchFamily="34" charset="-122"/>
              </a:rPr>
              <a:t>-</a:t>
            </a:r>
            <a:r>
              <a:rPr lang="zh-CN" altLang="en-US" sz="1200" spc="151">
                <a:latin typeface="微软雅黑" panose="020B0503020204020204" pitchFamily="34" charset="-122"/>
                <a:ea typeface="微软雅黑" panose="020B0503020204020204" pitchFamily="34" charset="-122"/>
              </a:rPr>
              <a:t>“颜色”；</a:t>
            </a:r>
            <a:endParaRPr lang="en-US" sz="1200" spc="151"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3" y="6061003"/>
            <a:ext cx="4399089" cy="276999"/>
          </a:xfrm>
          <a:prstGeom prst="rect">
            <a:avLst/>
          </a:prstGeom>
          <a:noFill/>
        </p:spPr>
        <p:txBody>
          <a:bodyPr wrap="none" rtlCol="0">
            <a:spAutoFit/>
          </a:bodyPr>
          <a:lstStyle/>
          <a:p>
            <a:r>
              <a:rPr lang="en-US" sz="1200" spc="151" dirty="0">
                <a:latin typeface="微软雅黑" panose="020B0503020204020204" pitchFamily="34" charset="-122"/>
                <a:ea typeface="微软雅黑" panose="020B0503020204020204" pitchFamily="34" charset="-122"/>
              </a:rPr>
              <a:t>2.</a:t>
            </a:r>
            <a:r>
              <a:rPr lang="zh-CN" altLang="en-US" sz="1200" spc="151">
                <a:latin typeface="微软雅黑" panose="020B0503020204020204" pitchFamily="34" charset="-122"/>
                <a:ea typeface="微软雅黑" panose="020B0503020204020204" pitchFamily="34" charset="-122"/>
              </a:rPr>
              <a:t> 选择你喜欢的颜色搭配，模板一秒调整为你选颜色。</a:t>
            </a:r>
            <a:endParaRPr lang="en-US" sz="1200" spc="151"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9" y="2609335"/>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60"/>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053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2"/>
            <a:ext cx="8058151"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4" name="直角三角形 3"/>
          <p:cNvSpPr/>
          <p:nvPr userDrawn="1"/>
        </p:nvSpPr>
        <p:spPr>
          <a:xfrm rot="5400000" flipV="1">
            <a:off x="9753604" y="-927096"/>
            <a:ext cx="1511299" cy="3365499"/>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dirty="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913421"/>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1"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1"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1"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70"/>
            <a:r>
              <a:rPr lang="zh-CN" altLang="en-US" sz="1800">
                <a:solidFill>
                  <a:schemeClr val="tx1">
                    <a:lumMod val="75000"/>
                    <a:lumOff val="25000"/>
                  </a:schemeClr>
                </a:solidFill>
                <a:latin typeface="Segoe UI Light"/>
                <a:ea typeface="微软雅黑"/>
                <a:cs typeface="Segoe UI Light"/>
              </a:rPr>
              <a:t>模板使用技巧</a:t>
            </a:r>
            <a:r>
              <a:rPr lang="en-US" altLang="zh-CN" sz="1800" dirty="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5" y="182447"/>
            <a:ext cx="777777" cy="246221"/>
          </a:xfrm>
          <a:prstGeom prst="rect">
            <a:avLst/>
          </a:prstGeom>
        </p:spPr>
        <p:txBody>
          <a:bodyPr wrap="none">
            <a:spAutoFit/>
          </a:bodyPr>
          <a:lstStyle/>
          <a:p>
            <a:pPr defTabSz="609570"/>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1" y="2138896"/>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2"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6"/>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8" y="6061003"/>
            <a:ext cx="2926507" cy="276999"/>
          </a:xfrm>
          <a:prstGeom prst="rect">
            <a:avLst/>
          </a:prstGeom>
          <a:noFill/>
        </p:spPr>
        <p:txBody>
          <a:bodyPr wrap="none" rtlCol="0">
            <a:spAutoFit/>
          </a:bodyPr>
          <a:lstStyle/>
          <a:p>
            <a:r>
              <a:rPr lang="en-US" sz="1200" spc="151" dirty="0">
                <a:latin typeface="微软雅黑" panose="020B0503020204020204" pitchFamily="34" charset="-122"/>
                <a:ea typeface="微软雅黑" panose="020B0503020204020204" pitchFamily="34" charset="-122"/>
              </a:rPr>
              <a:t>1.</a:t>
            </a:r>
            <a:r>
              <a:rPr lang="zh-CN" altLang="en-US" sz="1200" spc="151">
                <a:latin typeface="微软雅黑" panose="020B0503020204020204" pitchFamily="34" charset="-122"/>
                <a:ea typeface="微软雅黑" panose="020B0503020204020204" pitchFamily="34" charset="-122"/>
              </a:rPr>
              <a:t> 选择“开始”</a:t>
            </a:r>
            <a:r>
              <a:rPr lang="en-US" altLang="zh-CN" sz="1200" spc="151" dirty="0">
                <a:latin typeface="微软雅黑" panose="020B0503020204020204" pitchFamily="34" charset="-122"/>
                <a:ea typeface="微软雅黑" panose="020B0503020204020204" pitchFamily="34" charset="-122"/>
              </a:rPr>
              <a:t>-</a:t>
            </a:r>
            <a:r>
              <a:rPr lang="zh-CN" altLang="en-US" sz="1200" spc="151">
                <a:latin typeface="微软雅黑" panose="020B0503020204020204" pitchFamily="34" charset="-122"/>
                <a:ea typeface="微软雅黑" panose="020B0503020204020204" pitchFamily="34" charset="-122"/>
              </a:rPr>
              <a:t>“新建幻灯片”；</a:t>
            </a:r>
            <a:endParaRPr lang="en-US" sz="1200" spc="15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2" y="6061003"/>
            <a:ext cx="5236498" cy="276999"/>
          </a:xfrm>
          <a:prstGeom prst="rect">
            <a:avLst/>
          </a:prstGeom>
          <a:noFill/>
        </p:spPr>
        <p:txBody>
          <a:bodyPr wrap="none" rtlCol="0">
            <a:spAutoFit/>
          </a:bodyPr>
          <a:lstStyle/>
          <a:p>
            <a:r>
              <a:rPr lang="en-US" sz="1200" spc="151" dirty="0">
                <a:latin typeface="微软雅黑" panose="020B0503020204020204" pitchFamily="34" charset="-122"/>
                <a:ea typeface="微软雅黑" panose="020B0503020204020204" pitchFamily="34" charset="-122"/>
              </a:rPr>
              <a:t>2.</a:t>
            </a:r>
            <a:r>
              <a:rPr lang="zh-CN" altLang="en-US" sz="1200" spc="151">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1" dirty="0">
                <a:latin typeface="微软雅黑" panose="020B0503020204020204" pitchFamily="34" charset="-122"/>
                <a:ea typeface="微软雅黑" panose="020B0503020204020204" pitchFamily="34" charset="-122"/>
              </a:rPr>
              <a:t>…</a:t>
            </a:r>
            <a:endParaRPr lang="en-US" sz="1200" spc="151"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9" y="2428360"/>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842769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6" y="1527629"/>
            <a:ext cx="3802743"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6" y="1756229"/>
            <a:ext cx="3345543"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8" y="1566507"/>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8" y="6345797"/>
            <a:ext cx="1712687" cy="226074"/>
          </a:xfrm>
          <a:prstGeom prst="rect">
            <a:avLst/>
          </a:prstGeom>
        </p:spPr>
      </p:pic>
    </p:spTree>
    <p:extLst>
      <p:ext uri="{BB962C8B-B14F-4D97-AF65-F5344CB8AC3E}">
        <p14:creationId xmlns:p14="http://schemas.microsoft.com/office/powerpoint/2010/main" val="1045054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9"/>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778156" y="286130"/>
            <a:ext cx="8635697"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90"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1"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9"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dirty="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9"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dirty="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dirty="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2"/>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2"/>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8" y="6345797"/>
            <a:ext cx="1712687" cy="226074"/>
          </a:xfrm>
          <a:prstGeom prst="rect">
            <a:avLst/>
          </a:prstGeom>
        </p:spPr>
      </p:pic>
    </p:spTree>
    <p:extLst>
      <p:ext uri="{BB962C8B-B14F-4D97-AF65-F5344CB8AC3E}">
        <p14:creationId xmlns:p14="http://schemas.microsoft.com/office/powerpoint/2010/main" val="7712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4" y="759873"/>
            <a:ext cx="646331" cy="369332"/>
          </a:xfrm>
          <a:prstGeom prst="rect">
            <a:avLst/>
          </a:prstGeom>
        </p:spPr>
        <p:txBody>
          <a:bodyPr wrap="none">
            <a:spAutoFit/>
          </a:bodyPr>
          <a:lstStyle/>
          <a:p>
            <a:pPr marL="0" marR="0" lvl="0" indent="0" defTabSz="60957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90" y="759873"/>
            <a:ext cx="1402001" cy="3425553"/>
          </a:xfrm>
          <a:prstGeom prst="rect">
            <a:avLst/>
          </a:prstGeom>
        </p:spPr>
        <p:txBody>
          <a:bodyPr wrap="square">
            <a:spAutoFit/>
          </a:bodyPr>
          <a:lstStyle/>
          <a:p>
            <a:pPr marL="0" marR="0" lvl="0" indent="0" defTabSz="60957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7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2" y="759875"/>
            <a:ext cx="7074345" cy="4213398"/>
          </a:xfrm>
          <a:prstGeom prst="rect">
            <a:avLst/>
          </a:prstGeom>
        </p:spPr>
        <p:txBody>
          <a:bodyPr wrap="square">
            <a:spAutoFit/>
          </a:bodyPr>
          <a:lstStyle/>
          <a:p>
            <a:pPr marL="0" marR="0" lvl="0" indent="0" defTabSz="914377"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7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7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7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7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5" y="182447"/>
            <a:ext cx="777777" cy="246221"/>
          </a:xfrm>
          <a:prstGeom prst="rect">
            <a:avLst/>
          </a:prstGeom>
        </p:spPr>
        <p:txBody>
          <a:bodyPr wrap="none">
            <a:spAutoFit/>
          </a:bodyPr>
          <a:lstStyle/>
          <a:p>
            <a:pPr marL="0" marR="0" lvl="0" indent="0" defTabSz="609570"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2"/>
            <a:ext cx="8058151"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4" name="直角三角形 3"/>
          <p:cNvSpPr/>
          <p:nvPr userDrawn="1"/>
        </p:nvSpPr>
        <p:spPr>
          <a:xfrm rot="5400000" flipV="1">
            <a:off x="9753604" y="-927096"/>
            <a:ext cx="1511299" cy="3365499"/>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dirty="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1"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1"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1"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4" name="文本占位符 5"/>
          <p:cNvSpPr>
            <a:spLocks noGrp="1"/>
          </p:cNvSpPr>
          <p:nvPr>
            <p:ph type="body" sz="quarter" idx="19"/>
          </p:nvPr>
        </p:nvSpPr>
        <p:spPr>
          <a:xfrm>
            <a:off x="7912101"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3942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2"/>
            <a:ext cx="8058151"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4" name="直角三角形 3"/>
          <p:cNvSpPr/>
          <p:nvPr userDrawn="1"/>
        </p:nvSpPr>
        <p:spPr>
          <a:xfrm rot="5400000" flipV="1">
            <a:off x="9753604" y="-927096"/>
            <a:ext cx="1511299" cy="3365499"/>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dirty="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1"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1"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1"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1"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1"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0525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2"/>
            <a:ext cx="8058151"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4" name="直角三角形 3"/>
          <p:cNvSpPr/>
          <p:nvPr userDrawn="1"/>
        </p:nvSpPr>
        <p:spPr>
          <a:xfrm rot="5400000" flipV="1">
            <a:off x="9753604" y="-927096"/>
            <a:ext cx="1511299" cy="3365499"/>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dirty="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151421"/>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1"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1"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1"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1"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1"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7"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2" name="文本占位符 5"/>
          <p:cNvSpPr>
            <a:spLocks noGrp="1"/>
          </p:cNvSpPr>
          <p:nvPr>
            <p:ph type="body" sz="quarter" idx="23"/>
          </p:nvPr>
        </p:nvSpPr>
        <p:spPr>
          <a:xfrm>
            <a:off x="7912101"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42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1" y="1474238"/>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29999"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7" y="1474237"/>
            <a:ext cx="6696271"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1" y="1474238"/>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29999"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7" y="1474237"/>
            <a:ext cx="6696271"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3633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1" y="1474238"/>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29999"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7" y="1474237"/>
            <a:ext cx="6696271"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14515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1" y="1474238"/>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29999"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7" y="1474237"/>
            <a:ext cx="6696271"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24503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2.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90" r:id="rId7"/>
    <p:sldLayoutId id="2147483695" r:id="rId8"/>
    <p:sldLayoutId id="2147483696" r:id="rId9"/>
    <p:sldLayoutId id="2147483697" r:id="rId10"/>
    <p:sldLayoutId id="2147483698" r:id="rId11"/>
    <p:sldLayoutId id="2147483692" r:id="rId12"/>
    <p:sldLayoutId id="2147483699" r:id="rId13"/>
    <p:sldLayoutId id="2147483700" r:id="rId14"/>
    <p:sldLayoutId id="2147483701" r:id="rId15"/>
    <p:sldLayoutId id="2147483702" r:id="rId16"/>
    <p:sldLayoutId id="2147483703" r:id="rId17"/>
    <p:sldLayoutId id="2147483694" r:id="rId18"/>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680" r:id="rId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786167" y="835"/>
            <a:ext cx="3405833" cy="834708"/>
          </a:xfrm>
        </p:spPr>
        <p:txBody>
          <a:bodyPr/>
          <a:lstStyle/>
          <a:p>
            <a:r>
              <a:rPr kumimoji="1" lang="en-US" altLang="zh-CN" b="0" dirty="0"/>
              <a:t>SATE 2018</a:t>
            </a:r>
            <a:endParaRPr kumimoji="1" lang="zh-CN" altLang="en-US" b="0" dirty="0"/>
          </a:p>
        </p:txBody>
      </p:sp>
      <p:sp>
        <p:nvSpPr>
          <p:cNvPr id="4" name="文本占位符 3"/>
          <p:cNvSpPr>
            <a:spLocks noGrp="1"/>
          </p:cNvSpPr>
          <p:nvPr>
            <p:ph type="body" sz="quarter" idx="12"/>
          </p:nvPr>
        </p:nvSpPr>
        <p:spPr>
          <a:xfrm>
            <a:off x="437122" y="1503262"/>
            <a:ext cx="10843581" cy="1913615"/>
          </a:xfrm>
        </p:spPr>
        <p:txBody>
          <a:bodyPr/>
          <a:lstStyle/>
          <a:p>
            <a:r>
              <a:rPr lang="en-US" altLang="zh-CN" sz="4000" b="0" dirty="0">
                <a:latin typeface="Arial Unicode MS" panose="020B0604020202020204" pitchFamily="34" charset="-122"/>
                <a:ea typeface="Arial Unicode MS" panose="020B0604020202020204" pitchFamily="34" charset="-122"/>
                <a:cs typeface="Arial Unicode MS" panose="020B0604020202020204" pitchFamily="34" charset="-122"/>
              </a:rPr>
              <a:t>Evaluating and Integrating Diverse Bug Finders</a:t>
            </a:r>
          </a:p>
          <a:p>
            <a:r>
              <a:rPr lang="en-US" altLang="zh-CN" sz="4000" b="0" dirty="0">
                <a:latin typeface="Arial Unicode MS" panose="020B0604020202020204" pitchFamily="34" charset="-122"/>
                <a:ea typeface="Arial Unicode MS" panose="020B0604020202020204" pitchFamily="34" charset="-122"/>
                <a:cs typeface="Arial Unicode MS" panose="020B0604020202020204" pitchFamily="34" charset="-122"/>
              </a:rPr>
              <a:t>for Effective Program Analysis</a:t>
            </a:r>
            <a:endParaRPr kumimoji="1" lang="zh-CN" altLang="en-US" sz="4000" dirty="0">
              <a:solidFill>
                <a:schemeClr val="accent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 name="文本占位符 4"/>
          <p:cNvSpPr>
            <a:spLocks noGrp="1"/>
          </p:cNvSpPr>
          <p:nvPr>
            <p:ph type="body" sz="quarter" idx="13"/>
          </p:nvPr>
        </p:nvSpPr>
        <p:spPr>
          <a:xfrm>
            <a:off x="1307570" y="4158674"/>
            <a:ext cx="8141230" cy="1511877"/>
          </a:xfrm>
        </p:spPr>
        <p:txBody>
          <a:bodyPr/>
          <a:lstStyle/>
          <a:p>
            <a:r>
              <a:rPr kumimoji="1" lang="en-US" altLang="zh-CN" sz="2400" dirty="0">
                <a:solidFill>
                  <a:schemeClr val="accent2">
                    <a:lumMod val="75000"/>
                  </a:schemeClr>
                </a:solidFill>
                <a:latin typeface="Arial" panose="020B0604020202020204" pitchFamily="34" charset="0"/>
                <a:cs typeface="Arial" panose="020B0604020202020204" pitchFamily="34" charset="0"/>
              </a:rPr>
              <a:t>Bailin Lu</a:t>
            </a:r>
            <a:r>
              <a:rPr kumimoji="1" lang="en-US" altLang="zh-CN" sz="2400" b="0" dirty="0">
                <a:solidFill>
                  <a:schemeClr val="accent2">
                    <a:lumMod val="75000"/>
                  </a:schemeClr>
                </a:solidFill>
                <a:latin typeface="Arial" panose="020B0604020202020204" pitchFamily="34" charset="0"/>
                <a:cs typeface="Arial" panose="020B0604020202020204" pitchFamily="34" charset="0"/>
              </a:rPr>
              <a:t>, Wei Dong, Liangze Yin, and Li Zhang</a:t>
            </a:r>
          </a:p>
          <a:p>
            <a:r>
              <a:rPr kumimoji="1" lang="en-US" altLang="zh-CN" sz="2400" b="0" dirty="0">
                <a:solidFill>
                  <a:schemeClr val="accent2">
                    <a:lumMod val="75000"/>
                  </a:schemeClr>
                </a:solidFill>
                <a:latin typeface="Arial" panose="020B0604020202020204" pitchFamily="34" charset="0"/>
                <a:cs typeface="Arial" panose="020B0604020202020204" pitchFamily="34" charset="0"/>
              </a:rPr>
              <a:t>National University of Defense Technology</a:t>
            </a:r>
          </a:p>
        </p:txBody>
      </p:sp>
      <p:pic>
        <p:nvPicPr>
          <p:cNvPr id="8" name="Picture 1" descr="E:\文档\16-5-7\图片1.png">
            <a:extLst>
              <a:ext uri="{FF2B5EF4-FFF2-40B4-BE49-F238E27FC236}">
                <a16:creationId xmlns:a16="http://schemas.microsoft.com/office/drawing/2014/main" id="{E4453A68-F63A-4AEC-9B26-B7A1B99F00B5}"/>
              </a:ext>
            </a:extLst>
          </p:cNvPr>
          <p:cNvPicPr>
            <a:picLocks noChangeAspect="1" noChangeArrowheads="1"/>
          </p:cNvPicPr>
          <p:nvPr/>
        </p:nvPicPr>
        <p:blipFill>
          <a:blip r:embed="rId3"/>
          <a:srcRect/>
          <a:stretch>
            <a:fillRect/>
          </a:stretch>
        </p:blipFill>
        <p:spPr bwMode="auto">
          <a:xfrm>
            <a:off x="176052" y="115462"/>
            <a:ext cx="3751924" cy="708651"/>
          </a:xfrm>
          <a:prstGeom prst="rect">
            <a:avLst/>
          </a:prstGeom>
          <a:noFill/>
        </p:spPr>
      </p:pic>
      <p:cxnSp>
        <p:nvCxnSpPr>
          <p:cNvPr id="10" name="直接连接符 9">
            <a:extLst>
              <a:ext uri="{FF2B5EF4-FFF2-40B4-BE49-F238E27FC236}">
                <a16:creationId xmlns:a16="http://schemas.microsoft.com/office/drawing/2014/main" id="{D4698417-070F-48D7-BE87-39B307BB532F}"/>
              </a:ext>
            </a:extLst>
          </p:cNvPr>
          <p:cNvCxnSpPr>
            <a:cxnSpLocks/>
          </p:cNvCxnSpPr>
          <p:nvPr/>
        </p:nvCxnSpPr>
        <p:spPr>
          <a:xfrm flipV="1">
            <a:off x="613584" y="3644164"/>
            <a:ext cx="8141230" cy="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8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2" y="223935"/>
            <a:ext cx="970383" cy="652366"/>
          </a:xfrm>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10083" y="223935"/>
            <a:ext cx="6435012" cy="652366"/>
          </a:xfrm>
        </p:spPr>
        <p:txBody>
          <a:bodyPr/>
          <a:lstStyle/>
          <a:p>
            <a:r>
              <a:rPr kumimoji="1" lang="en-US" altLang="zh-CN" dirty="0">
                <a:latin typeface="+mj-ea"/>
              </a:rPr>
              <a:t>Design of the Experimental</a:t>
            </a:r>
            <a:r>
              <a:rPr kumimoji="1" lang="zh-CN" altLang="en-US" dirty="0">
                <a:latin typeface="+mj-ea"/>
              </a:rPr>
              <a:t> </a:t>
            </a:r>
            <a:r>
              <a:rPr kumimoji="1" lang="en-US" altLang="zh-CN" dirty="0">
                <a:latin typeface="+mj-ea"/>
              </a:rPr>
              <a:t>Study</a:t>
            </a:r>
            <a:endParaRPr kumimoji="1" lang="zh-CN" altLang="en-US" dirty="0">
              <a:latin typeface="+mj-ea"/>
            </a:endParaRPr>
          </a:p>
        </p:txBody>
      </p:sp>
      <p:sp>
        <p:nvSpPr>
          <p:cNvPr id="85" name="Rectangle 41">
            <a:extLst>
              <a:ext uri="{FF2B5EF4-FFF2-40B4-BE49-F238E27FC236}">
                <a16:creationId xmlns:a16="http://schemas.microsoft.com/office/drawing/2014/main" id="{562BC6F6-A0AF-4BC9-A702-F4A335906DD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6" name="Rectangle 55">
            <a:extLst>
              <a:ext uri="{FF2B5EF4-FFF2-40B4-BE49-F238E27FC236}">
                <a16:creationId xmlns:a16="http://schemas.microsoft.com/office/drawing/2014/main" id="{4E5D05A7-9FFA-49E9-A39A-E645F59C343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E7CE51A1-30AA-45D5-9219-56A2DEFF8B08}"/>
              </a:ext>
            </a:extLst>
          </p:cNvPr>
          <p:cNvSpPr txBox="1"/>
          <p:nvPr/>
        </p:nvSpPr>
        <p:spPr>
          <a:xfrm>
            <a:off x="822960" y="1100236"/>
            <a:ext cx="10881360" cy="3994170"/>
          </a:xfrm>
          <a:prstGeom prst="rect">
            <a:avLst/>
          </a:prstGeom>
          <a:noFill/>
        </p:spPr>
        <p:txBody>
          <a:bodyPr wrap="square" rtlCol="0">
            <a:spAutoFit/>
          </a:bodyPr>
          <a:lstStyle/>
          <a:p>
            <a:pPr>
              <a:lnSpc>
                <a:spcPct val="150000"/>
              </a:lnSpc>
            </a:pPr>
            <a:r>
              <a:rPr lang="en-US" altLang="zh-CN" sz="2800" kern="0" dirty="0">
                <a:solidFill>
                  <a:srgbClr val="0070C0"/>
                </a:solidFill>
                <a:latin typeface="Arial" panose="020B0604020202020204" pitchFamily="34" charset="0"/>
                <a:cs typeface="Arial" panose="020B0604020202020204" pitchFamily="34" charset="0"/>
                <a:sym typeface="+mn-lt"/>
              </a:rPr>
              <a:t>Benchmark used —— </a:t>
            </a:r>
            <a:r>
              <a:rPr lang="en-US" altLang="zh-CN" sz="2800" b="1" kern="0" dirty="0">
                <a:solidFill>
                  <a:srgbClr val="0070C0"/>
                </a:solidFill>
                <a:latin typeface="Arial" panose="020B0604020202020204" pitchFamily="34" charset="0"/>
                <a:cs typeface="Arial" panose="020B0604020202020204" pitchFamily="34" charset="0"/>
                <a:sym typeface="+mn-lt"/>
              </a:rPr>
              <a:t>Juliet</a:t>
            </a:r>
            <a:r>
              <a:rPr lang="en-US" altLang="zh-CN" sz="2800" kern="0" dirty="0">
                <a:solidFill>
                  <a:srgbClr val="0070C0"/>
                </a:solidFill>
                <a:latin typeface="Arial" panose="020B0604020202020204" pitchFamily="34" charset="0"/>
                <a:cs typeface="Arial" panose="020B0604020202020204" pitchFamily="34" charset="0"/>
                <a:sym typeface="+mn-lt"/>
              </a:rPr>
              <a:t> </a:t>
            </a:r>
            <a:r>
              <a:rPr lang="en-US" altLang="zh-CN" sz="2800" b="1" kern="0" dirty="0">
                <a:solidFill>
                  <a:srgbClr val="0070C0"/>
                </a:solidFill>
                <a:latin typeface="Arial" panose="020B0604020202020204" pitchFamily="34" charset="0"/>
                <a:cs typeface="Arial" panose="020B0604020202020204" pitchFamily="34" charset="0"/>
                <a:sym typeface="+mn-lt"/>
              </a:rPr>
              <a:t>Test Suite</a:t>
            </a:r>
          </a:p>
          <a:p>
            <a:pPr marL="342900" indent="-342900">
              <a:lnSpc>
                <a:spcPct val="150000"/>
              </a:lnSpc>
              <a:buFont typeface="Arial" panose="020B0604020202020204" pitchFamily="34" charset="0"/>
              <a:buChar char="•"/>
            </a:pPr>
            <a:r>
              <a:rPr lang="en-US" altLang="zh-CN" sz="2400" kern="0" dirty="0">
                <a:solidFill>
                  <a:schemeClr val="tx2"/>
                </a:solidFill>
                <a:latin typeface="Arial" panose="020B0604020202020204" pitchFamily="34" charset="0"/>
                <a:cs typeface="Arial" panose="020B0604020202020204" pitchFamily="34" charset="0"/>
                <a:sym typeface="+mn-lt"/>
              </a:rPr>
              <a:t>It contains a total of 61387 test cases (51399 of them can be run on Linux), covering 118 (91) CWE types and 48 flow variants.</a:t>
            </a:r>
          </a:p>
          <a:p>
            <a:pPr marL="342900" indent="-342900">
              <a:lnSpc>
                <a:spcPct val="150000"/>
              </a:lnSpc>
              <a:buFont typeface="Arial" panose="020B0604020202020204" pitchFamily="34" charset="0"/>
              <a:buChar char="•"/>
            </a:pPr>
            <a:r>
              <a:rPr lang="en-US" altLang="zh-CN" sz="2400" kern="0" dirty="0">
                <a:solidFill>
                  <a:schemeClr val="tx2"/>
                </a:solidFill>
                <a:latin typeface="Arial" panose="020B0604020202020204" pitchFamily="34" charset="0"/>
                <a:cs typeface="Arial" panose="020B0604020202020204" pitchFamily="34" charset="0"/>
                <a:sym typeface="+mn-lt"/>
              </a:rPr>
              <a:t>For each defect in the suite, both buggy and correct versions are provided (in bad and good functions respectively).</a:t>
            </a:r>
          </a:p>
          <a:p>
            <a:pPr marL="342900" indent="-342900">
              <a:lnSpc>
                <a:spcPct val="150000"/>
              </a:lnSpc>
              <a:buFont typeface="Arial" panose="020B0604020202020204" pitchFamily="34" charset="0"/>
              <a:buChar char="•"/>
            </a:pPr>
            <a:r>
              <a:rPr lang="en-US" altLang="zh-CN" sz="2400" kern="0" dirty="0">
                <a:solidFill>
                  <a:schemeClr val="tx2"/>
                </a:solidFill>
                <a:latin typeface="Arial" panose="020B0604020202020204" pitchFamily="34" charset="0"/>
                <a:cs typeface="Arial" panose="020B0604020202020204" pitchFamily="34" charset="0"/>
                <a:sym typeface="+mn-lt"/>
              </a:rPr>
              <a:t>Each test case is named with a CWE type, a flow variants and a functional variants.</a:t>
            </a:r>
            <a:endParaRPr lang="zh-CN" altLang="en-US" sz="2400" kern="0" dirty="0">
              <a:solidFill>
                <a:schemeClr val="tx2"/>
              </a:solidFill>
              <a:latin typeface="Arial" panose="020B0604020202020204" pitchFamily="34" charset="0"/>
              <a:cs typeface="Arial" panose="020B0604020202020204" pitchFamily="34" charset="0"/>
              <a:sym typeface="+mn-lt"/>
            </a:endParaRPr>
          </a:p>
        </p:txBody>
      </p:sp>
      <p:sp>
        <p:nvSpPr>
          <p:cNvPr id="4" name="文本框 3">
            <a:extLst>
              <a:ext uri="{FF2B5EF4-FFF2-40B4-BE49-F238E27FC236}">
                <a16:creationId xmlns:a16="http://schemas.microsoft.com/office/drawing/2014/main" id="{8ECA9606-FBF0-4CF3-9E10-B1C2BFE04BF5}"/>
              </a:ext>
            </a:extLst>
          </p:cNvPr>
          <p:cNvSpPr txBox="1"/>
          <p:nvPr/>
        </p:nvSpPr>
        <p:spPr>
          <a:xfrm>
            <a:off x="3222702" y="5110452"/>
            <a:ext cx="6460560" cy="453457"/>
          </a:xfrm>
          <a:prstGeom prst="rect">
            <a:avLst/>
          </a:prstGeom>
          <a:noFill/>
        </p:spPr>
        <p:txBody>
          <a:bodyPr wrap="square" rtlCol="0">
            <a:spAutoFit/>
          </a:bodyPr>
          <a:lstStyle/>
          <a:p>
            <a:pPr>
              <a:lnSpc>
                <a:spcPct val="130000"/>
              </a:lnSpc>
              <a:spcBef>
                <a:spcPts val="600"/>
              </a:spcBef>
            </a:pPr>
            <a:r>
              <a:rPr lang="en-US" altLang="zh-CN" sz="2000" kern="0" dirty="0">
                <a:latin typeface="微软雅黑" panose="020B0503020204020204" pitchFamily="34" charset="-122"/>
                <a:ea typeface="微软雅黑" panose="020B0503020204020204" pitchFamily="34" charset="-122"/>
                <a:cs typeface="+mn-ea"/>
                <a:sym typeface="+mn-lt"/>
              </a:rPr>
              <a:t>CWE476_NULL_Pointer_Dereference__char_01.c</a:t>
            </a:r>
            <a:endParaRPr lang="zh-CN" altLang="en-US" sz="2000" kern="0" dirty="0">
              <a:latin typeface="微软雅黑" panose="020B0503020204020204" pitchFamily="34" charset="-122"/>
              <a:ea typeface="微软雅黑" panose="020B0503020204020204" pitchFamily="34" charset="-122"/>
              <a:cs typeface="+mn-ea"/>
              <a:sym typeface="+mn-lt"/>
            </a:endParaRPr>
          </a:p>
        </p:txBody>
      </p:sp>
      <p:sp>
        <p:nvSpPr>
          <p:cNvPr id="5" name="右大括号 4">
            <a:extLst>
              <a:ext uri="{FF2B5EF4-FFF2-40B4-BE49-F238E27FC236}">
                <a16:creationId xmlns:a16="http://schemas.microsoft.com/office/drawing/2014/main" id="{7C61F8B9-F1BC-44DD-BE3C-432601F31ACF}"/>
              </a:ext>
            </a:extLst>
          </p:cNvPr>
          <p:cNvSpPr/>
          <p:nvPr/>
        </p:nvSpPr>
        <p:spPr>
          <a:xfrm rot="5400000">
            <a:off x="3691051" y="5193275"/>
            <a:ext cx="128242" cy="79731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右大括号 8">
            <a:extLst>
              <a:ext uri="{FF2B5EF4-FFF2-40B4-BE49-F238E27FC236}">
                <a16:creationId xmlns:a16="http://schemas.microsoft.com/office/drawing/2014/main" id="{0A9A9744-8F0A-43E0-8474-54D84563BB40}"/>
              </a:ext>
            </a:extLst>
          </p:cNvPr>
          <p:cNvSpPr/>
          <p:nvPr/>
        </p:nvSpPr>
        <p:spPr>
          <a:xfrm rot="5400000">
            <a:off x="5925111" y="3943236"/>
            <a:ext cx="115295" cy="3310340"/>
          </a:xfrm>
          <a:prstGeom prst="rightBrace">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solidFill>
                <a:srgbClr val="00B050"/>
              </a:solidFill>
            </a:endParaRPr>
          </a:p>
        </p:txBody>
      </p:sp>
      <p:sp>
        <p:nvSpPr>
          <p:cNvPr id="10" name="右大括号 9">
            <a:extLst>
              <a:ext uri="{FF2B5EF4-FFF2-40B4-BE49-F238E27FC236}">
                <a16:creationId xmlns:a16="http://schemas.microsoft.com/office/drawing/2014/main" id="{BD67F3D6-65C4-483F-8D29-97D9ACD298F0}"/>
              </a:ext>
            </a:extLst>
          </p:cNvPr>
          <p:cNvSpPr/>
          <p:nvPr/>
        </p:nvSpPr>
        <p:spPr>
          <a:xfrm rot="5400000">
            <a:off x="8109932" y="5338713"/>
            <a:ext cx="113530" cy="51761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1" name="右大括号 10">
            <a:extLst>
              <a:ext uri="{FF2B5EF4-FFF2-40B4-BE49-F238E27FC236}">
                <a16:creationId xmlns:a16="http://schemas.microsoft.com/office/drawing/2014/main" id="{17482793-97B6-43A7-81B7-CE29FBAF37E1}"/>
              </a:ext>
            </a:extLst>
          </p:cNvPr>
          <p:cNvSpPr/>
          <p:nvPr/>
        </p:nvSpPr>
        <p:spPr>
          <a:xfrm rot="5400000">
            <a:off x="8688994" y="5472985"/>
            <a:ext cx="84820" cy="237892"/>
          </a:xfrm>
          <a:prstGeom prst="rightBrace">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6" name="文本框 5">
            <a:extLst>
              <a:ext uri="{FF2B5EF4-FFF2-40B4-BE49-F238E27FC236}">
                <a16:creationId xmlns:a16="http://schemas.microsoft.com/office/drawing/2014/main" id="{2F34BD54-B717-417C-A50D-99B80AF5FD1D}"/>
              </a:ext>
            </a:extLst>
          </p:cNvPr>
          <p:cNvSpPr txBox="1"/>
          <p:nvPr/>
        </p:nvSpPr>
        <p:spPr>
          <a:xfrm>
            <a:off x="3356516" y="5776332"/>
            <a:ext cx="1070518" cy="414985"/>
          </a:xfrm>
          <a:prstGeom prst="rect">
            <a:avLst/>
          </a:prstGeom>
          <a:noFill/>
        </p:spPr>
        <p:txBody>
          <a:bodyPr wrap="square" rtlCol="0">
            <a:spAutoFit/>
          </a:bodyPr>
          <a:lstStyle/>
          <a:p>
            <a:pPr>
              <a:lnSpc>
                <a:spcPct val="130000"/>
              </a:lnSpc>
              <a:spcBef>
                <a:spcPts val="600"/>
              </a:spcBef>
            </a:pPr>
            <a:r>
              <a:rPr lang="en-US" altLang="zh-CN" kern="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mn-lt"/>
              </a:rPr>
              <a:t>CWE ID</a:t>
            </a:r>
            <a:endParaRPr lang="zh-CN" altLang="en-US" kern="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3" name="文本框 12">
            <a:extLst>
              <a:ext uri="{FF2B5EF4-FFF2-40B4-BE49-F238E27FC236}">
                <a16:creationId xmlns:a16="http://schemas.microsoft.com/office/drawing/2014/main" id="{B09859EB-87CE-4FEF-84AC-2A626D3091F5}"/>
              </a:ext>
            </a:extLst>
          </p:cNvPr>
          <p:cNvSpPr txBox="1"/>
          <p:nvPr/>
        </p:nvSpPr>
        <p:spPr>
          <a:xfrm>
            <a:off x="4909646" y="5776331"/>
            <a:ext cx="2133431" cy="414985"/>
          </a:xfrm>
          <a:prstGeom prst="rect">
            <a:avLst/>
          </a:prstGeom>
          <a:noFill/>
        </p:spPr>
        <p:txBody>
          <a:bodyPr wrap="square" rtlCol="0">
            <a:spAutoFit/>
          </a:bodyPr>
          <a:lstStyle/>
          <a:p>
            <a:pPr>
              <a:lnSpc>
                <a:spcPct val="130000"/>
              </a:lnSpc>
              <a:spcBef>
                <a:spcPts val="600"/>
              </a:spcBef>
            </a:pPr>
            <a:r>
              <a:rPr lang="en-US" altLang="zh-CN" kern="0" dirty="0">
                <a:solidFill>
                  <a:srgbClr val="00B050"/>
                </a:solidFill>
                <a:latin typeface="Arial" panose="020B0604020202020204" pitchFamily="34" charset="0"/>
                <a:ea typeface="微软雅黑" panose="020B0503020204020204" pitchFamily="34" charset="-122"/>
                <a:cs typeface="Arial" panose="020B0604020202020204" pitchFamily="34" charset="0"/>
                <a:sym typeface="+mn-lt"/>
              </a:rPr>
              <a:t>CWE Entry Name</a:t>
            </a:r>
            <a:endParaRPr lang="zh-CN" altLang="en-US" kern="0" dirty="0">
              <a:solidFill>
                <a:srgbClr val="00B050"/>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4" name="文本框 13">
            <a:extLst>
              <a:ext uri="{FF2B5EF4-FFF2-40B4-BE49-F238E27FC236}">
                <a16:creationId xmlns:a16="http://schemas.microsoft.com/office/drawing/2014/main" id="{846F8C06-04EF-4E5F-A10C-A44AE8F1E4C5}"/>
              </a:ext>
            </a:extLst>
          </p:cNvPr>
          <p:cNvSpPr txBox="1"/>
          <p:nvPr/>
        </p:nvSpPr>
        <p:spPr>
          <a:xfrm>
            <a:off x="7043077" y="5776764"/>
            <a:ext cx="2400844" cy="414985"/>
          </a:xfrm>
          <a:prstGeom prst="rect">
            <a:avLst/>
          </a:prstGeom>
          <a:noFill/>
        </p:spPr>
        <p:txBody>
          <a:bodyPr wrap="square" rtlCol="0">
            <a:spAutoFit/>
          </a:bodyPr>
          <a:lstStyle/>
          <a:p>
            <a:pPr>
              <a:lnSpc>
                <a:spcPct val="130000"/>
              </a:lnSpc>
              <a:spcBef>
                <a:spcPts val="600"/>
              </a:spcBef>
            </a:pPr>
            <a:r>
              <a:rPr lang="en-US" altLang="zh-CN" kern="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mn-lt"/>
              </a:rPr>
              <a:t>Functional Variant</a:t>
            </a:r>
            <a:endParaRPr lang="zh-CN" altLang="en-US" kern="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5" name="文本框 14">
            <a:extLst>
              <a:ext uri="{FF2B5EF4-FFF2-40B4-BE49-F238E27FC236}">
                <a16:creationId xmlns:a16="http://schemas.microsoft.com/office/drawing/2014/main" id="{BEA213CD-AC0E-41AC-8C3C-990CAA2014B6}"/>
              </a:ext>
            </a:extLst>
          </p:cNvPr>
          <p:cNvSpPr txBox="1"/>
          <p:nvPr/>
        </p:nvSpPr>
        <p:spPr>
          <a:xfrm>
            <a:off x="9299171" y="5801851"/>
            <a:ext cx="1806970" cy="414985"/>
          </a:xfrm>
          <a:prstGeom prst="rect">
            <a:avLst/>
          </a:prstGeom>
          <a:noFill/>
        </p:spPr>
        <p:txBody>
          <a:bodyPr wrap="square" rtlCol="0">
            <a:spAutoFit/>
          </a:bodyPr>
          <a:lstStyle/>
          <a:p>
            <a:pPr>
              <a:lnSpc>
                <a:spcPct val="130000"/>
              </a:lnSpc>
              <a:spcBef>
                <a:spcPts val="600"/>
              </a:spcBef>
            </a:pPr>
            <a:r>
              <a:rPr lang="en-US" altLang="zh-CN" kern="0" dirty="0">
                <a:solidFill>
                  <a:srgbClr val="00B050"/>
                </a:solidFill>
                <a:latin typeface="Arial" panose="020B0604020202020204" pitchFamily="34" charset="0"/>
                <a:ea typeface="微软雅黑" panose="020B0503020204020204" pitchFamily="34" charset="-122"/>
                <a:cs typeface="Arial" panose="020B0604020202020204" pitchFamily="34" charset="0"/>
                <a:sym typeface="+mn-lt"/>
              </a:rPr>
              <a:t>Flow Variant</a:t>
            </a:r>
            <a:endParaRPr lang="zh-CN" altLang="en-US" kern="0" dirty="0">
              <a:solidFill>
                <a:srgbClr val="00B050"/>
              </a:solidFill>
              <a:latin typeface="Arial" panose="020B0604020202020204" pitchFamily="34" charset="0"/>
              <a:ea typeface="微软雅黑" panose="020B0503020204020204" pitchFamily="34" charset="-122"/>
              <a:cs typeface="Arial" panose="020B0604020202020204" pitchFamily="34" charset="0"/>
              <a:sym typeface="+mn-lt"/>
            </a:endParaRPr>
          </a:p>
        </p:txBody>
      </p:sp>
      <p:cxnSp>
        <p:nvCxnSpPr>
          <p:cNvPr id="12" name="直接箭头连接符 11">
            <a:extLst>
              <a:ext uri="{FF2B5EF4-FFF2-40B4-BE49-F238E27FC236}">
                <a16:creationId xmlns:a16="http://schemas.microsoft.com/office/drawing/2014/main" id="{DD21E144-4E2F-4048-B64B-ED304AF929D6}"/>
              </a:ext>
            </a:extLst>
          </p:cNvPr>
          <p:cNvCxnSpPr>
            <a:cxnSpLocks/>
          </p:cNvCxnSpPr>
          <p:nvPr/>
        </p:nvCxnSpPr>
        <p:spPr>
          <a:xfrm>
            <a:off x="8731404" y="5678149"/>
            <a:ext cx="877228" cy="14878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1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2" y="223935"/>
            <a:ext cx="970383" cy="652366"/>
          </a:xfrm>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10083" y="223935"/>
            <a:ext cx="6435012" cy="652366"/>
          </a:xfrm>
        </p:spPr>
        <p:txBody>
          <a:bodyPr/>
          <a:lstStyle/>
          <a:p>
            <a:r>
              <a:rPr kumimoji="1" lang="en-US" altLang="zh-CN" dirty="0">
                <a:latin typeface="+mj-ea"/>
              </a:rPr>
              <a:t>Design of the Experimental</a:t>
            </a:r>
            <a:r>
              <a:rPr kumimoji="1" lang="zh-CN" altLang="en-US" dirty="0">
                <a:latin typeface="+mj-ea"/>
              </a:rPr>
              <a:t> </a:t>
            </a:r>
            <a:r>
              <a:rPr kumimoji="1" lang="en-US" altLang="zh-CN" dirty="0">
                <a:latin typeface="+mj-ea"/>
              </a:rPr>
              <a:t>Study</a:t>
            </a:r>
            <a:endParaRPr kumimoji="1" lang="zh-CN" altLang="en-US" dirty="0">
              <a:latin typeface="+mj-ea"/>
            </a:endParaRPr>
          </a:p>
        </p:txBody>
      </p:sp>
      <p:sp>
        <p:nvSpPr>
          <p:cNvPr id="85" name="Rectangle 41">
            <a:extLst>
              <a:ext uri="{FF2B5EF4-FFF2-40B4-BE49-F238E27FC236}">
                <a16:creationId xmlns:a16="http://schemas.microsoft.com/office/drawing/2014/main" id="{562BC6F6-A0AF-4BC9-A702-F4A335906DD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6" name="Rectangle 55">
            <a:extLst>
              <a:ext uri="{FF2B5EF4-FFF2-40B4-BE49-F238E27FC236}">
                <a16:creationId xmlns:a16="http://schemas.microsoft.com/office/drawing/2014/main" id="{4E5D05A7-9FFA-49E9-A39A-E645F59C343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7CE51A1-30AA-45D5-9219-56A2DEFF8B08}"/>
                  </a:ext>
                </a:extLst>
              </p:cNvPr>
              <p:cNvSpPr txBox="1"/>
              <p:nvPr/>
            </p:nvSpPr>
            <p:spPr>
              <a:xfrm>
                <a:off x="655320" y="1096001"/>
                <a:ext cx="10881360" cy="4705904"/>
              </a:xfrm>
              <a:prstGeom prst="rect">
                <a:avLst/>
              </a:prstGeom>
              <a:noFill/>
            </p:spPr>
            <p:txBody>
              <a:bodyPr wrap="square" rtlCol="0">
                <a:spAutoFit/>
              </a:bodyPr>
              <a:lstStyle/>
              <a:p>
                <a:pPr>
                  <a:lnSpc>
                    <a:spcPct val="150000"/>
                  </a:lnSpc>
                </a:pPr>
                <a:r>
                  <a:rPr lang="en-US" altLang="zh-CN" sz="2800" b="1" kern="0" dirty="0">
                    <a:solidFill>
                      <a:srgbClr val="0070C0"/>
                    </a:solidFill>
                    <a:latin typeface="Arial" panose="020B0604020202020204" pitchFamily="34" charset="0"/>
                    <a:cs typeface="Arial" panose="020B0604020202020204" pitchFamily="34" charset="0"/>
                    <a:sym typeface="+mn-lt"/>
                  </a:rPr>
                  <a:t>Evaluation index</a:t>
                </a:r>
              </a:p>
              <a:p>
                <a:pPr>
                  <a:lnSpc>
                    <a:spcPct val="150000"/>
                  </a:lnSpc>
                  <a:spcBef>
                    <a:spcPts val="1200"/>
                  </a:spcBef>
                </a:pPr>
                <a:r>
                  <a:rPr lang="en-US" altLang="zh-CN" sz="2400" b="1" kern="0" dirty="0">
                    <a:solidFill>
                      <a:srgbClr val="0070C0"/>
                    </a:solidFill>
                    <a:latin typeface="Arial" panose="020B0604020202020204" pitchFamily="34" charset="0"/>
                    <a:cs typeface="Arial" panose="020B0604020202020204" pitchFamily="34" charset="0"/>
                    <a:sym typeface="+mn-lt"/>
                  </a:rPr>
                  <a:t>Precision</a:t>
                </a:r>
                <a:r>
                  <a:rPr lang="en-US" altLang="zh-CN" sz="2400" kern="0" dirty="0">
                    <a:solidFill>
                      <a:srgbClr val="0070C0"/>
                    </a:solidFill>
                    <a:latin typeface="Arial" panose="020B0604020202020204" pitchFamily="34" charset="0"/>
                    <a:cs typeface="Arial" panose="020B0604020202020204" pitchFamily="34" charset="0"/>
                    <a:sym typeface="+mn-lt"/>
                  </a:rPr>
                  <a:t>: </a:t>
                </a:r>
                <a:r>
                  <a:rPr lang="en-US" altLang="zh-CN" sz="2400" kern="0" dirty="0">
                    <a:solidFill>
                      <a:schemeClr val="tx2"/>
                    </a:solidFill>
                    <a:latin typeface="Arial" panose="020B0604020202020204" pitchFamily="34" charset="0"/>
                    <a:cs typeface="Arial" panose="020B0604020202020204" pitchFamily="34" charset="0"/>
                    <a:sym typeface="+mn-lt"/>
                  </a:rPr>
                  <a:t>the reliability of a defect report to be a real bug.</a:t>
                </a:r>
              </a:p>
              <a:p>
                <a:pPr/>
                <a14:m>
                  <m:oMathPara xmlns:m="http://schemas.openxmlformats.org/officeDocument/2006/math">
                    <m:oMathParaPr>
                      <m:jc m:val="centerGroup"/>
                    </m:oMathParaPr>
                    <m:oMath xmlns:m="http://schemas.openxmlformats.org/officeDocument/2006/math">
                      <m:r>
                        <a:rPr lang="en-US" altLang="zh-CN" sz="2400" b="0" i="1" kern="0" smtClean="0">
                          <a:solidFill>
                            <a:srgbClr val="0070C0"/>
                          </a:solidFill>
                          <a:latin typeface="Cambria Math" panose="02040503050406030204" pitchFamily="18" charset="0"/>
                          <a:cs typeface="Arial" panose="020B0604020202020204" pitchFamily="34" charset="0"/>
                          <a:sym typeface="+mn-lt"/>
                        </a:rPr>
                        <m:t>𝑝𝑟𝑒𝑐𝑖𝑠𝑖𝑜𝑛</m:t>
                      </m:r>
                      <m:r>
                        <a:rPr lang="en-US" altLang="zh-CN" sz="2400" i="1" kern="0" smtClean="0">
                          <a:solidFill>
                            <a:srgbClr val="0070C0"/>
                          </a:solidFill>
                          <a:latin typeface="Cambria Math" panose="02040503050406030204" pitchFamily="18" charset="0"/>
                          <a:cs typeface="Arial" panose="020B0604020202020204" pitchFamily="34" charset="0"/>
                          <a:sym typeface="+mn-lt"/>
                        </a:rPr>
                        <m:t>=</m:t>
                      </m:r>
                      <m:f>
                        <m:fPr>
                          <m:ctrlPr>
                            <a:rPr lang="en-US" altLang="zh-CN" sz="2400" i="1" kern="0" smtClean="0">
                              <a:solidFill>
                                <a:srgbClr val="0070C0"/>
                              </a:solidFill>
                              <a:latin typeface="Cambria Math" panose="02040503050406030204" pitchFamily="18" charset="0"/>
                              <a:cs typeface="Arial" panose="020B0604020202020204" pitchFamily="34" charset="0"/>
                              <a:sym typeface="+mn-lt"/>
                            </a:rPr>
                          </m:ctrlPr>
                        </m:fPr>
                        <m:num>
                          <m:r>
                            <a:rPr lang="en-US" altLang="zh-CN" sz="2400" b="0" i="1" kern="0" smtClean="0">
                              <a:solidFill>
                                <a:srgbClr val="0070C0"/>
                              </a:solidFill>
                              <a:latin typeface="Cambria Math" panose="02040503050406030204" pitchFamily="18" charset="0"/>
                              <a:cs typeface="Arial" panose="020B0604020202020204" pitchFamily="34" charset="0"/>
                              <a:sym typeface="+mn-lt"/>
                            </a:rPr>
                            <m:t>𝑇𝑃</m:t>
                          </m:r>
                        </m:num>
                        <m:den>
                          <m:r>
                            <a:rPr lang="en-US" altLang="zh-CN" sz="2400" b="0" i="1" kern="0" smtClean="0">
                              <a:solidFill>
                                <a:srgbClr val="0070C0"/>
                              </a:solidFill>
                              <a:latin typeface="Cambria Math" panose="02040503050406030204" pitchFamily="18" charset="0"/>
                              <a:cs typeface="Arial" panose="020B0604020202020204" pitchFamily="34" charset="0"/>
                              <a:sym typeface="+mn-lt"/>
                            </a:rPr>
                            <m:t>𝑇𝑃</m:t>
                          </m:r>
                          <m:r>
                            <a:rPr lang="en-US" altLang="zh-CN" sz="2400" b="0" i="1" kern="0" smtClean="0">
                              <a:solidFill>
                                <a:srgbClr val="0070C0"/>
                              </a:solidFill>
                              <a:latin typeface="Cambria Math" panose="02040503050406030204" pitchFamily="18" charset="0"/>
                              <a:cs typeface="Arial" panose="020B0604020202020204" pitchFamily="34" charset="0"/>
                              <a:sym typeface="+mn-lt"/>
                            </a:rPr>
                            <m:t>+</m:t>
                          </m:r>
                          <m:r>
                            <a:rPr lang="en-US" altLang="zh-CN" sz="2400" b="0" i="1" kern="0" smtClean="0">
                              <a:solidFill>
                                <a:srgbClr val="0070C0"/>
                              </a:solidFill>
                              <a:latin typeface="Cambria Math" panose="02040503050406030204" pitchFamily="18" charset="0"/>
                              <a:cs typeface="Arial" panose="020B0604020202020204" pitchFamily="34" charset="0"/>
                              <a:sym typeface="+mn-lt"/>
                            </a:rPr>
                            <m:t>𝐹𝑃</m:t>
                          </m:r>
                        </m:den>
                      </m:f>
                    </m:oMath>
                  </m:oMathPara>
                </a14:m>
                <a:endParaRPr lang="en-US" altLang="zh-CN" sz="2400" kern="0" dirty="0">
                  <a:solidFill>
                    <a:srgbClr val="0070C0"/>
                  </a:solidFill>
                  <a:latin typeface="Arial" panose="020B0604020202020204" pitchFamily="34" charset="0"/>
                  <a:cs typeface="Arial" panose="020B0604020202020204" pitchFamily="34" charset="0"/>
                  <a:sym typeface="+mn-lt"/>
                </a:endParaRPr>
              </a:p>
              <a:p>
                <a:pPr>
                  <a:lnSpc>
                    <a:spcPct val="150000"/>
                  </a:lnSpc>
                </a:pPr>
                <a:r>
                  <a:rPr lang="en-US" altLang="zh-CN" sz="2400" b="1" kern="0" dirty="0">
                    <a:solidFill>
                      <a:srgbClr val="0070C0"/>
                    </a:solidFill>
                    <a:latin typeface="Arial" panose="020B0604020202020204" pitchFamily="34" charset="0"/>
                    <a:cs typeface="Arial" panose="020B0604020202020204" pitchFamily="34" charset="0"/>
                    <a:sym typeface="+mn-lt"/>
                  </a:rPr>
                  <a:t>Recall</a:t>
                </a:r>
                <a:r>
                  <a:rPr lang="en-US" altLang="zh-CN" sz="2400" kern="0" dirty="0">
                    <a:solidFill>
                      <a:srgbClr val="0070C0"/>
                    </a:solidFill>
                    <a:latin typeface="Arial" panose="020B0604020202020204" pitchFamily="34" charset="0"/>
                    <a:cs typeface="Arial" panose="020B0604020202020204" pitchFamily="34" charset="0"/>
                    <a:sym typeface="+mn-lt"/>
                  </a:rPr>
                  <a:t>: </a:t>
                </a:r>
                <a:r>
                  <a:rPr lang="en-US" altLang="zh-CN" sz="2400" kern="0" dirty="0">
                    <a:latin typeface="Arial" panose="020B0604020202020204" pitchFamily="34" charset="0"/>
                    <a:cs typeface="Arial" panose="020B0604020202020204" pitchFamily="34" charset="0"/>
                    <a:sym typeface="+mn-lt"/>
                  </a:rPr>
                  <a:t>the capability of a tool to detect potential defects.</a:t>
                </a:r>
              </a:p>
              <a:p>
                <a:pPr/>
                <a14:m>
                  <m:oMathPara xmlns:m="http://schemas.openxmlformats.org/officeDocument/2006/math">
                    <m:oMathParaPr>
                      <m:jc m:val="centerGroup"/>
                    </m:oMathParaPr>
                    <m:oMath xmlns:m="http://schemas.openxmlformats.org/officeDocument/2006/math">
                      <m:r>
                        <a:rPr lang="en-US" altLang="zh-CN" sz="2400" i="1" kern="0">
                          <a:solidFill>
                            <a:srgbClr val="0070C0"/>
                          </a:solidFill>
                          <a:latin typeface="Cambria Math" panose="02040503050406030204" pitchFamily="18" charset="0"/>
                          <a:cs typeface="Arial" panose="020B0604020202020204" pitchFamily="34" charset="0"/>
                          <a:sym typeface="+mn-lt"/>
                        </a:rPr>
                        <m:t>𝑟</m:t>
                      </m:r>
                      <m:r>
                        <a:rPr lang="en-US" altLang="zh-CN" sz="2400" b="0" i="1" kern="0" smtClean="0">
                          <a:solidFill>
                            <a:srgbClr val="0070C0"/>
                          </a:solidFill>
                          <a:latin typeface="Cambria Math" panose="02040503050406030204" pitchFamily="18" charset="0"/>
                          <a:cs typeface="Arial" panose="020B0604020202020204" pitchFamily="34" charset="0"/>
                          <a:sym typeface="+mn-lt"/>
                        </a:rPr>
                        <m:t>𝑒𝑐𝑎𝑙𝑙</m:t>
                      </m:r>
                      <m:r>
                        <a:rPr lang="en-US" altLang="zh-CN" sz="2400" i="1" kern="0">
                          <a:solidFill>
                            <a:srgbClr val="0070C0"/>
                          </a:solidFill>
                          <a:latin typeface="Cambria Math" panose="02040503050406030204" pitchFamily="18" charset="0"/>
                          <a:cs typeface="Arial" panose="020B0604020202020204" pitchFamily="34" charset="0"/>
                          <a:sym typeface="+mn-lt"/>
                        </a:rPr>
                        <m:t>=</m:t>
                      </m:r>
                      <m:f>
                        <m:fPr>
                          <m:ctrlPr>
                            <a:rPr lang="en-US" altLang="zh-CN" sz="2400" i="1" kern="0">
                              <a:solidFill>
                                <a:srgbClr val="0070C0"/>
                              </a:solidFill>
                              <a:latin typeface="Cambria Math" panose="02040503050406030204" pitchFamily="18" charset="0"/>
                              <a:cs typeface="Arial" panose="020B0604020202020204" pitchFamily="34" charset="0"/>
                              <a:sym typeface="+mn-lt"/>
                            </a:rPr>
                          </m:ctrlPr>
                        </m:fPr>
                        <m:num>
                          <m:r>
                            <a:rPr lang="en-US" altLang="zh-CN" sz="2400" i="1" kern="0">
                              <a:solidFill>
                                <a:srgbClr val="0070C0"/>
                              </a:solidFill>
                              <a:latin typeface="Cambria Math" panose="02040503050406030204" pitchFamily="18" charset="0"/>
                              <a:cs typeface="Arial" panose="020B0604020202020204" pitchFamily="34" charset="0"/>
                              <a:sym typeface="+mn-lt"/>
                            </a:rPr>
                            <m:t>𝑇𝑃</m:t>
                          </m:r>
                        </m:num>
                        <m:den>
                          <m:r>
                            <a:rPr lang="en-US" altLang="zh-CN" sz="2400" i="1" kern="0">
                              <a:solidFill>
                                <a:srgbClr val="0070C0"/>
                              </a:solidFill>
                              <a:latin typeface="Cambria Math" panose="02040503050406030204" pitchFamily="18" charset="0"/>
                              <a:cs typeface="Arial" panose="020B0604020202020204" pitchFamily="34" charset="0"/>
                              <a:sym typeface="+mn-lt"/>
                            </a:rPr>
                            <m:t>𝑇𝑃</m:t>
                          </m:r>
                          <m:r>
                            <a:rPr lang="en-US" altLang="zh-CN" sz="2400" i="1" kern="0">
                              <a:solidFill>
                                <a:srgbClr val="0070C0"/>
                              </a:solidFill>
                              <a:latin typeface="Cambria Math" panose="02040503050406030204" pitchFamily="18" charset="0"/>
                              <a:cs typeface="Arial" panose="020B0604020202020204" pitchFamily="34" charset="0"/>
                              <a:sym typeface="+mn-lt"/>
                            </a:rPr>
                            <m:t>+</m:t>
                          </m:r>
                          <m:r>
                            <a:rPr lang="en-US" altLang="zh-CN" sz="2400" i="1" kern="0">
                              <a:solidFill>
                                <a:srgbClr val="0070C0"/>
                              </a:solidFill>
                              <a:latin typeface="Cambria Math" panose="02040503050406030204" pitchFamily="18" charset="0"/>
                              <a:cs typeface="Arial" panose="020B0604020202020204" pitchFamily="34" charset="0"/>
                              <a:sym typeface="+mn-lt"/>
                            </a:rPr>
                            <m:t>𝐹𝑁</m:t>
                          </m:r>
                        </m:den>
                      </m:f>
                    </m:oMath>
                  </m:oMathPara>
                </a14:m>
                <a:endParaRPr lang="en-US" altLang="zh-CN" sz="2400" kern="0" dirty="0">
                  <a:latin typeface="Arial" panose="020B0604020202020204" pitchFamily="34" charset="0"/>
                  <a:cs typeface="Arial" panose="020B0604020202020204" pitchFamily="34" charset="0"/>
                  <a:sym typeface="+mn-lt"/>
                </a:endParaRPr>
              </a:p>
              <a:p>
                <a:pPr>
                  <a:lnSpc>
                    <a:spcPct val="150000"/>
                  </a:lnSpc>
                </a:pPr>
                <a:r>
                  <a:rPr lang="en-US" altLang="zh-CN" sz="2400" b="1" kern="0" dirty="0">
                    <a:solidFill>
                      <a:srgbClr val="0070C0"/>
                    </a:solidFill>
                    <a:latin typeface="Arial" panose="020B0604020202020204" pitchFamily="34" charset="0"/>
                    <a:cs typeface="Arial" panose="020B0604020202020204" pitchFamily="34" charset="0"/>
                    <a:sym typeface="+mn-lt"/>
                  </a:rPr>
                  <a:t>F-score</a:t>
                </a:r>
                <a:r>
                  <a:rPr lang="en-US" altLang="zh-CN" sz="2400" kern="0" dirty="0">
                    <a:solidFill>
                      <a:srgbClr val="0070C0"/>
                    </a:solidFill>
                    <a:latin typeface="Arial" panose="020B0604020202020204" pitchFamily="34" charset="0"/>
                    <a:cs typeface="Arial" panose="020B0604020202020204" pitchFamily="34" charset="0"/>
                    <a:sym typeface="+mn-lt"/>
                  </a:rPr>
                  <a:t>: </a:t>
                </a:r>
                <a:r>
                  <a:rPr lang="en-US" altLang="zh-CN" sz="2400" kern="0" dirty="0">
                    <a:latin typeface="Arial" panose="020B0604020202020204" pitchFamily="34" charset="0"/>
                    <a:cs typeface="Arial" panose="020B0604020202020204" pitchFamily="34" charset="0"/>
                    <a:sym typeface="+mn-lt"/>
                  </a:rPr>
                  <a:t>the comprehensive capability of a tool over precision and recall.</a:t>
                </a:r>
              </a:p>
              <a:p>
                <a:pPr/>
                <a14:m>
                  <m:oMathPara xmlns:m="http://schemas.openxmlformats.org/officeDocument/2006/math">
                    <m:oMathParaPr>
                      <m:jc m:val="centerGroup"/>
                    </m:oMathParaPr>
                    <m:oMath xmlns:m="http://schemas.openxmlformats.org/officeDocument/2006/math">
                      <m:r>
                        <a:rPr lang="en-US" altLang="zh-CN" sz="2400" b="0" i="1" kern="0" smtClean="0">
                          <a:solidFill>
                            <a:srgbClr val="0070C0"/>
                          </a:solidFill>
                          <a:latin typeface="Cambria Math" panose="02040503050406030204" pitchFamily="18" charset="0"/>
                          <a:cs typeface="Arial" panose="020B0604020202020204" pitchFamily="34" charset="0"/>
                          <a:sym typeface="+mn-lt"/>
                        </a:rPr>
                        <m:t>𝐹</m:t>
                      </m:r>
                      <m:r>
                        <a:rPr lang="en-US" altLang="zh-CN" sz="2400" b="0" i="1" kern="0" smtClean="0">
                          <a:solidFill>
                            <a:srgbClr val="0070C0"/>
                          </a:solidFill>
                          <a:latin typeface="Cambria Math" panose="02040503050406030204" pitchFamily="18" charset="0"/>
                          <a:cs typeface="Arial" panose="020B0604020202020204" pitchFamily="34" charset="0"/>
                          <a:sym typeface="+mn-lt"/>
                        </a:rPr>
                        <m:t>−</m:t>
                      </m:r>
                      <m:r>
                        <a:rPr lang="en-US" altLang="zh-CN" sz="2400" b="0" i="1" kern="0" smtClean="0">
                          <a:solidFill>
                            <a:srgbClr val="0070C0"/>
                          </a:solidFill>
                          <a:latin typeface="Cambria Math" panose="02040503050406030204" pitchFamily="18" charset="0"/>
                          <a:cs typeface="Arial" panose="020B0604020202020204" pitchFamily="34" charset="0"/>
                          <a:sym typeface="+mn-lt"/>
                        </a:rPr>
                        <m:t>𝑠𝑐𝑜𝑟𝑒</m:t>
                      </m:r>
                      <m:r>
                        <a:rPr lang="en-US" altLang="zh-CN" sz="2400" i="1" kern="0">
                          <a:solidFill>
                            <a:srgbClr val="0070C0"/>
                          </a:solidFill>
                          <a:latin typeface="Cambria Math" panose="02040503050406030204" pitchFamily="18" charset="0"/>
                          <a:cs typeface="Arial" panose="020B0604020202020204" pitchFamily="34" charset="0"/>
                          <a:sym typeface="+mn-lt"/>
                        </a:rPr>
                        <m:t>=</m:t>
                      </m:r>
                      <m:f>
                        <m:fPr>
                          <m:ctrlPr>
                            <a:rPr lang="en-US" altLang="zh-CN" sz="2400" i="1" kern="0">
                              <a:solidFill>
                                <a:srgbClr val="0070C0"/>
                              </a:solidFill>
                              <a:latin typeface="Cambria Math" panose="02040503050406030204" pitchFamily="18" charset="0"/>
                              <a:cs typeface="Arial" panose="020B0604020202020204" pitchFamily="34" charset="0"/>
                              <a:sym typeface="+mn-lt"/>
                            </a:rPr>
                          </m:ctrlPr>
                        </m:fPr>
                        <m:num>
                          <m:r>
                            <a:rPr lang="en-US" altLang="zh-CN" sz="2400" b="0" i="1" kern="0" smtClean="0">
                              <a:solidFill>
                                <a:srgbClr val="0070C0"/>
                              </a:solidFill>
                              <a:latin typeface="Cambria Math" panose="02040503050406030204" pitchFamily="18" charset="0"/>
                              <a:cs typeface="Arial" panose="020B0604020202020204" pitchFamily="34" charset="0"/>
                              <a:sym typeface="+mn-lt"/>
                            </a:rPr>
                            <m:t>2</m:t>
                          </m:r>
                        </m:num>
                        <m:den>
                          <m:r>
                            <a:rPr lang="en-US" altLang="zh-CN" sz="2400" b="0" i="1" kern="0" smtClean="0">
                              <a:solidFill>
                                <a:srgbClr val="0070C0"/>
                              </a:solidFill>
                              <a:latin typeface="Cambria Math" panose="02040503050406030204" pitchFamily="18" charset="0"/>
                              <a:cs typeface="Arial" panose="020B0604020202020204" pitchFamily="34" charset="0"/>
                              <a:sym typeface="+mn-lt"/>
                            </a:rPr>
                            <m:t>1/</m:t>
                          </m:r>
                          <m:r>
                            <a:rPr lang="en-US" altLang="zh-CN" sz="2400" b="0" i="1" kern="0" smtClean="0">
                              <a:solidFill>
                                <a:srgbClr val="0070C0"/>
                              </a:solidFill>
                              <a:latin typeface="Cambria Math" panose="02040503050406030204" pitchFamily="18" charset="0"/>
                              <a:cs typeface="Arial" panose="020B0604020202020204" pitchFamily="34" charset="0"/>
                              <a:sym typeface="+mn-lt"/>
                            </a:rPr>
                            <m:t>𝑝𝑟𝑒𝑐𝑖𝑠𝑖𝑜𝑛</m:t>
                          </m:r>
                          <m:r>
                            <a:rPr lang="en-US" altLang="zh-CN" sz="2400" i="1" kern="0">
                              <a:solidFill>
                                <a:srgbClr val="0070C0"/>
                              </a:solidFill>
                              <a:latin typeface="Cambria Math" panose="02040503050406030204" pitchFamily="18" charset="0"/>
                              <a:cs typeface="Arial" panose="020B0604020202020204" pitchFamily="34" charset="0"/>
                              <a:sym typeface="+mn-lt"/>
                            </a:rPr>
                            <m:t>+</m:t>
                          </m:r>
                          <m:r>
                            <a:rPr lang="en-US" altLang="zh-CN" sz="2400" b="0" i="1" kern="0" smtClean="0">
                              <a:solidFill>
                                <a:srgbClr val="0070C0"/>
                              </a:solidFill>
                              <a:latin typeface="Cambria Math" panose="02040503050406030204" pitchFamily="18" charset="0"/>
                              <a:cs typeface="Arial" panose="020B0604020202020204" pitchFamily="34" charset="0"/>
                              <a:sym typeface="+mn-lt"/>
                            </a:rPr>
                            <m:t>1/</m:t>
                          </m:r>
                          <m:r>
                            <a:rPr lang="en-US" altLang="zh-CN" sz="2400" b="0" i="1" kern="0" smtClean="0">
                              <a:solidFill>
                                <a:srgbClr val="0070C0"/>
                              </a:solidFill>
                              <a:latin typeface="Cambria Math" panose="02040503050406030204" pitchFamily="18" charset="0"/>
                              <a:cs typeface="Arial" panose="020B0604020202020204" pitchFamily="34" charset="0"/>
                              <a:sym typeface="+mn-lt"/>
                            </a:rPr>
                            <m:t>𝑟𝑒𝑐𝑎𝑙𝑙</m:t>
                          </m:r>
                        </m:den>
                      </m:f>
                    </m:oMath>
                  </m:oMathPara>
                </a14:m>
                <a:endParaRPr lang="en-US" altLang="zh-CN" sz="2400" kern="0" dirty="0">
                  <a:solidFill>
                    <a:srgbClr val="0070C0"/>
                  </a:solidFill>
                  <a:latin typeface="Arial" panose="020B0604020202020204" pitchFamily="34" charset="0"/>
                  <a:cs typeface="Arial" panose="020B0604020202020204" pitchFamily="34" charset="0"/>
                  <a:sym typeface="+mn-lt"/>
                </a:endParaRPr>
              </a:p>
            </p:txBody>
          </p:sp>
        </mc:Choice>
        <mc:Fallback xmlns="">
          <p:sp>
            <p:nvSpPr>
              <p:cNvPr id="7" name="文本框 6">
                <a:extLst>
                  <a:ext uri="{FF2B5EF4-FFF2-40B4-BE49-F238E27FC236}">
                    <a16:creationId xmlns:a16="http://schemas.microsoft.com/office/drawing/2014/main" id="{E7CE51A1-30AA-45D5-9219-56A2DEFF8B08}"/>
                  </a:ext>
                </a:extLst>
              </p:cNvPr>
              <p:cNvSpPr txBox="1">
                <a:spLocks noRot="1" noChangeAspect="1" noMove="1" noResize="1" noEditPoints="1" noAdjustHandles="1" noChangeArrowheads="1" noChangeShapeType="1" noTextEdit="1"/>
              </p:cNvSpPr>
              <p:nvPr/>
            </p:nvSpPr>
            <p:spPr>
              <a:xfrm>
                <a:off x="655320" y="1096001"/>
                <a:ext cx="10881360" cy="4705904"/>
              </a:xfrm>
              <a:prstGeom prst="rect">
                <a:avLst/>
              </a:prstGeom>
              <a:blipFill>
                <a:blip r:embed="rId3"/>
                <a:stretch>
                  <a:fillRect l="-1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135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2" y="223935"/>
            <a:ext cx="970383" cy="652366"/>
          </a:xfrm>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10083" y="223935"/>
            <a:ext cx="6435012" cy="652366"/>
          </a:xfrm>
        </p:spPr>
        <p:txBody>
          <a:bodyPr/>
          <a:lstStyle/>
          <a:p>
            <a:r>
              <a:rPr kumimoji="1" lang="en-US" altLang="zh-CN" dirty="0">
                <a:latin typeface="+mj-ea"/>
              </a:rPr>
              <a:t>Design of the Experimental</a:t>
            </a:r>
            <a:r>
              <a:rPr kumimoji="1" lang="zh-CN" altLang="en-US" dirty="0">
                <a:latin typeface="+mj-ea"/>
              </a:rPr>
              <a:t> </a:t>
            </a:r>
            <a:r>
              <a:rPr kumimoji="1" lang="en-US" altLang="zh-CN" dirty="0">
                <a:latin typeface="+mj-ea"/>
              </a:rPr>
              <a:t>Study</a:t>
            </a:r>
            <a:endParaRPr kumimoji="1" lang="zh-CN" altLang="en-US" dirty="0">
              <a:latin typeface="+mj-ea"/>
            </a:endParaRPr>
          </a:p>
        </p:txBody>
      </p:sp>
      <p:sp>
        <p:nvSpPr>
          <p:cNvPr id="85" name="Rectangle 41">
            <a:extLst>
              <a:ext uri="{FF2B5EF4-FFF2-40B4-BE49-F238E27FC236}">
                <a16:creationId xmlns:a16="http://schemas.microsoft.com/office/drawing/2014/main" id="{562BC6F6-A0AF-4BC9-A702-F4A335906DD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6" name="Rectangle 55">
            <a:extLst>
              <a:ext uri="{FF2B5EF4-FFF2-40B4-BE49-F238E27FC236}">
                <a16:creationId xmlns:a16="http://schemas.microsoft.com/office/drawing/2014/main" id="{4E5D05A7-9FFA-49E9-A39A-E645F59C343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7CE51A1-30AA-45D5-9219-56A2DEFF8B08}"/>
                  </a:ext>
                </a:extLst>
              </p:cNvPr>
              <p:cNvSpPr txBox="1"/>
              <p:nvPr/>
            </p:nvSpPr>
            <p:spPr>
              <a:xfrm>
                <a:off x="485192" y="1140605"/>
                <a:ext cx="11319945" cy="5162952"/>
              </a:xfrm>
              <a:prstGeom prst="rect">
                <a:avLst/>
              </a:prstGeom>
              <a:noFill/>
            </p:spPr>
            <p:txBody>
              <a:bodyPr wrap="square" rtlCol="0">
                <a:spAutoFit/>
              </a:bodyPr>
              <a:lstStyle/>
              <a:p>
                <a:pPr>
                  <a:lnSpc>
                    <a:spcPct val="150000"/>
                  </a:lnSpc>
                </a:pPr>
                <a:r>
                  <a:rPr lang="en-US" altLang="zh-CN" sz="2400" b="1" kern="0" dirty="0">
                    <a:solidFill>
                      <a:srgbClr val="0070C0"/>
                    </a:solidFill>
                    <a:latin typeface="Arial" panose="020B0604020202020204" pitchFamily="34" charset="0"/>
                    <a:cs typeface="Arial" panose="020B0604020202020204" pitchFamily="34" charset="0"/>
                    <a:sym typeface="+mn-lt"/>
                  </a:rPr>
                  <a:t>Discrimination rate</a:t>
                </a:r>
                <a:r>
                  <a:rPr lang="en-US" altLang="zh-CN" sz="2400" kern="0" dirty="0">
                    <a:solidFill>
                      <a:srgbClr val="0070C0"/>
                    </a:solidFill>
                    <a:latin typeface="Arial" panose="020B0604020202020204" pitchFamily="34" charset="0"/>
                    <a:cs typeface="Arial" panose="020B0604020202020204" pitchFamily="34" charset="0"/>
                    <a:sym typeface="+mn-lt"/>
                  </a:rPr>
                  <a:t>: </a:t>
                </a:r>
                <a:r>
                  <a:rPr lang="en-US" altLang="zh-CN" sz="2400" kern="0" dirty="0">
                    <a:latin typeface="Arial" panose="020B0604020202020204" pitchFamily="34" charset="0"/>
                    <a:cs typeface="Arial" panose="020B0604020202020204" pitchFamily="34" charset="0"/>
                    <a:sym typeface="+mn-lt"/>
                  </a:rPr>
                  <a:t>the ratio of the number of discriminated cases (only positive defects are detected) to that of all cases.</a:t>
                </a:r>
              </a:p>
              <a:p>
                <a:pPr/>
                <a14:m>
                  <m:oMathPara xmlns:m="http://schemas.openxmlformats.org/officeDocument/2006/math">
                    <m:oMathParaPr>
                      <m:jc m:val="centerGroup"/>
                    </m:oMathParaPr>
                    <m:oMath xmlns:m="http://schemas.openxmlformats.org/officeDocument/2006/math">
                      <m:r>
                        <a:rPr lang="en-US" altLang="zh-CN" sz="2400" b="0" i="1" kern="0" smtClean="0">
                          <a:solidFill>
                            <a:srgbClr val="0070C0"/>
                          </a:solidFill>
                          <a:latin typeface="Cambria Math" panose="02040503050406030204" pitchFamily="18" charset="0"/>
                          <a:cs typeface="Arial" panose="020B0604020202020204" pitchFamily="34" charset="0"/>
                          <a:sym typeface="+mn-lt"/>
                        </a:rPr>
                        <m:t>𝑑𝑖𝑠𝑐𝑟𝑖𝑚𝑖𝑛𝑎𝑡𝑖𝑜𝑛</m:t>
                      </m:r>
                      <m:r>
                        <a:rPr lang="en-US" altLang="zh-CN" sz="2400" b="0" i="1" kern="0" smtClea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𝑟𝑎𝑡𝑒</m:t>
                      </m:r>
                      <m:r>
                        <a:rPr lang="en-US" altLang="zh-CN" sz="2400" i="1" kern="0">
                          <a:solidFill>
                            <a:srgbClr val="0070C0"/>
                          </a:solidFill>
                          <a:latin typeface="Cambria Math" panose="02040503050406030204" pitchFamily="18" charset="0"/>
                          <a:cs typeface="Arial" panose="020B0604020202020204" pitchFamily="34" charset="0"/>
                          <a:sym typeface="+mn-lt"/>
                        </a:rPr>
                        <m:t>=</m:t>
                      </m:r>
                      <m:f>
                        <m:fPr>
                          <m:ctrlPr>
                            <a:rPr lang="en-US" altLang="zh-CN" sz="2400" i="1" kern="0">
                              <a:solidFill>
                                <a:srgbClr val="0070C0"/>
                              </a:solidFill>
                              <a:latin typeface="Cambria Math" panose="02040503050406030204" pitchFamily="18" charset="0"/>
                              <a:cs typeface="Arial" panose="020B0604020202020204" pitchFamily="34" charset="0"/>
                              <a:sym typeface="+mn-lt"/>
                            </a:rPr>
                          </m:ctrlPr>
                        </m:fPr>
                        <m:num>
                          <m:r>
                            <a:rPr lang="en-US" altLang="zh-CN" sz="2400" b="0" i="1" kern="0" smtClean="0">
                              <a:solidFill>
                                <a:srgbClr val="0070C0"/>
                              </a:solidFill>
                              <a:latin typeface="Cambria Math" panose="02040503050406030204" pitchFamily="18" charset="0"/>
                              <a:cs typeface="Arial" panose="020B0604020202020204" pitchFamily="34" charset="0"/>
                              <a:sym typeface="+mn-lt"/>
                            </a:rPr>
                            <m:t>𝑛𝑢𝑚𝑏𝑒𝑟</m:t>
                          </m:r>
                          <m:r>
                            <a:rPr lang="en-US" altLang="zh-CN" sz="2400" b="0" i="1" kern="0" smtClea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𝑜𝑓</m:t>
                          </m:r>
                          <m:r>
                            <a:rPr lang="en-US" altLang="zh-CN" sz="2400" b="0" i="1" kern="0" smtClea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𝑑𝑖𝑠𝑐𝑟𝑖𝑚𝑖𝑛𝑎𝑡𝑖𝑜𝑛</m:t>
                          </m:r>
                          <m:r>
                            <a:rPr lang="en-US" altLang="zh-CN" sz="2400" b="0" i="1" kern="0" smtClea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𝑐𝑎𝑠𝑒𝑠</m:t>
                          </m:r>
                        </m:num>
                        <m:den>
                          <m:r>
                            <a:rPr lang="en-US" altLang="zh-CN" sz="2400" b="0" i="1" kern="0" smtClean="0">
                              <a:solidFill>
                                <a:srgbClr val="0070C0"/>
                              </a:solidFill>
                              <a:latin typeface="Cambria Math" panose="02040503050406030204" pitchFamily="18" charset="0"/>
                              <a:cs typeface="Arial" panose="020B0604020202020204" pitchFamily="34" charset="0"/>
                              <a:sym typeface="+mn-lt"/>
                            </a:rPr>
                            <m:t>𝑛𝑢𝑚𝑏𝑒𝑟</m:t>
                          </m:r>
                          <m:r>
                            <a:rPr lang="en-US" altLang="zh-CN" sz="2400" b="0" i="1" kern="0" smtClea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𝑜𝑓</m:t>
                          </m:r>
                          <m:r>
                            <a:rPr lang="en-US" altLang="zh-CN" sz="2400" b="0" i="1" kern="0" smtClea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𝑎𝑙𝑙</m:t>
                          </m:r>
                          <m:r>
                            <a:rPr lang="en-US" altLang="zh-CN" sz="2400" b="0" i="1" kern="0" smtClea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𝑐𝑎𝑠𝑒𝑠</m:t>
                          </m:r>
                        </m:den>
                      </m:f>
                    </m:oMath>
                  </m:oMathPara>
                </a14:m>
                <a:endParaRPr lang="en-US" altLang="zh-CN" sz="2400" kern="0" dirty="0">
                  <a:latin typeface="Arial" panose="020B0604020202020204" pitchFamily="34" charset="0"/>
                  <a:cs typeface="Arial" panose="020B0604020202020204" pitchFamily="34" charset="0"/>
                  <a:sym typeface="+mn-lt"/>
                </a:endParaRPr>
              </a:p>
              <a:p>
                <a:pPr>
                  <a:lnSpc>
                    <a:spcPct val="150000"/>
                  </a:lnSpc>
                </a:pPr>
                <a:r>
                  <a:rPr lang="en-US" altLang="zh-CN" sz="2400" b="1" kern="0" dirty="0">
                    <a:solidFill>
                      <a:srgbClr val="0070C0"/>
                    </a:solidFill>
                    <a:latin typeface="Arial" panose="020B0604020202020204" pitchFamily="34" charset="0"/>
                    <a:cs typeface="Arial" panose="020B0604020202020204" pitchFamily="34" charset="0"/>
                    <a:sym typeface="+mn-lt"/>
                  </a:rPr>
                  <a:t>CWE coverage</a:t>
                </a:r>
                <a:r>
                  <a:rPr lang="en-US" altLang="zh-CN" sz="2400" kern="0" dirty="0">
                    <a:solidFill>
                      <a:srgbClr val="0070C0"/>
                    </a:solidFill>
                    <a:latin typeface="Arial" panose="020B0604020202020204" pitchFamily="34" charset="0"/>
                    <a:cs typeface="Arial" panose="020B0604020202020204" pitchFamily="34" charset="0"/>
                    <a:sym typeface="+mn-lt"/>
                  </a:rPr>
                  <a:t>: </a:t>
                </a:r>
                <a:r>
                  <a:rPr lang="en-US" altLang="zh-CN" sz="2400" kern="0" dirty="0">
                    <a:latin typeface="Arial" panose="020B0604020202020204" pitchFamily="34" charset="0"/>
                    <a:cs typeface="Arial" panose="020B0604020202020204" pitchFamily="34" charset="0"/>
                    <a:sym typeface="+mn-lt"/>
                  </a:rPr>
                  <a:t>the ratio of detected CWE types among all CWE types in Juliet.</a:t>
                </a:r>
              </a:p>
              <a:p>
                <a:pPr/>
                <a14:m>
                  <m:oMathPara xmlns:m="http://schemas.openxmlformats.org/officeDocument/2006/math">
                    <m:oMathParaPr>
                      <m:jc m:val="centerGroup"/>
                    </m:oMathParaPr>
                    <m:oMath xmlns:m="http://schemas.openxmlformats.org/officeDocument/2006/math">
                      <m:r>
                        <a:rPr lang="en-US" altLang="zh-CN" sz="2400" b="0" i="1" kern="0" smtClean="0">
                          <a:solidFill>
                            <a:srgbClr val="0070C0"/>
                          </a:solidFill>
                          <a:latin typeface="Cambria Math" panose="02040503050406030204" pitchFamily="18" charset="0"/>
                          <a:cs typeface="Arial" panose="020B0604020202020204" pitchFamily="34" charset="0"/>
                          <a:sym typeface="+mn-lt"/>
                        </a:rPr>
                        <m:t>𝐶𝑊𝐸</m:t>
                      </m:r>
                      <m:r>
                        <a:rPr lang="en-US" altLang="zh-CN" sz="2400" b="0" i="1" kern="0" smtClea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𝑐𝑜𝑣𝑒𝑟𝑎𝑔𝑒</m:t>
                      </m:r>
                      <m:r>
                        <a:rPr lang="en-US" altLang="zh-CN" sz="2400" i="1" kern="0">
                          <a:solidFill>
                            <a:srgbClr val="0070C0"/>
                          </a:solidFill>
                          <a:latin typeface="Cambria Math" panose="02040503050406030204" pitchFamily="18" charset="0"/>
                          <a:cs typeface="Arial" panose="020B0604020202020204" pitchFamily="34" charset="0"/>
                          <a:sym typeface="+mn-lt"/>
                        </a:rPr>
                        <m:t>=</m:t>
                      </m:r>
                      <m:f>
                        <m:fPr>
                          <m:ctrlPr>
                            <a:rPr lang="en-US" altLang="zh-CN" sz="2400" i="1" kern="0">
                              <a:solidFill>
                                <a:srgbClr val="0070C0"/>
                              </a:solidFill>
                              <a:latin typeface="Cambria Math" panose="02040503050406030204" pitchFamily="18" charset="0"/>
                              <a:cs typeface="Arial" panose="020B0604020202020204" pitchFamily="34" charset="0"/>
                              <a:sym typeface="+mn-lt"/>
                            </a:rPr>
                          </m:ctrlPr>
                        </m:fPr>
                        <m:num>
                          <m:r>
                            <a:rPr lang="en-US" altLang="zh-CN" sz="2400" i="1" kern="0">
                              <a:solidFill>
                                <a:srgbClr val="0070C0"/>
                              </a:solidFill>
                              <a:latin typeface="Cambria Math" panose="02040503050406030204" pitchFamily="18" charset="0"/>
                              <a:cs typeface="Arial" panose="020B0604020202020204" pitchFamily="34" charset="0"/>
                              <a:sym typeface="+mn-lt"/>
                            </a:rPr>
                            <m:t>𝑛𝑢𝑚𝑏𝑒𝑟</m:t>
                          </m:r>
                          <m:r>
                            <a:rPr lang="en-US" altLang="zh-CN" sz="2400" i="1" kern="0">
                              <a:solidFill>
                                <a:srgbClr val="0070C0"/>
                              </a:solidFill>
                              <a:latin typeface="Cambria Math" panose="02040503050406030204" pitchFamily="18" charset="0"/>
                              <a:cs typeface="Arial" panose="020B0604020202020204" pitchFamily="34" charset="0"/>
                              <a:sym typeface="+mn-lt"/>
                            </a:rPr>
                            <m:t> </m:t>
                          </m:r>
                          <m:r>
                            <a:rPr lang="en-US" altLang="zh-CN" sz="2400" i="1" kern="0">
                              <a:solidFill>
                                <a:srgbClr val="0070C0"/>
                              </a:solidFill>
                              <a:latin typeface="Cambria Math" panose="02040503050406030204" pitchFamily="18" charset="0"/>
                              <a:cs typeface="Arial" panose="020B0604020202020204" pitchFamily="34" charset="0"/>
                              <a:sym typeface="+mn-lt"/>
                            </a:rPr>
                            <m:t>𝑜𝑓</m:t>
                          </m:r>
                          <m:r>
                            <a:rPr lang="en-US" altLang="zh-CN" sz="2400" i="1" ker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𝑑𝑒𝑡𝑒𝑐𝑡𝑒𝑑</m:t>
                          </m:r>
                          <m:r>
                            <a:rPr lang="en-US" altLang="zh-CN" sz="2400" b="0" i="1" kern="0" smtClea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𝐶𝑊𝐸</m:t>
                          </m:r>
                          <m:r>
                            <a:rPr lang="en-US" altLang="zh-CN" sz="2400" b="0" i="1" kern="0" smtClea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𝑡𝑦𝑝𝑒𝑠</m:t>
                          </m:r>
                        </m:num>
                        <m:den>
                          <m:r>
                            <a:rPr lang="en-US" altLang="zh-CN" sz="2400" i="1" kern="0">
                              <a:solidFill>
                                <a:srgbClr val="0070C0"/>
                              </a:solidFill>
                              <a:latin typeface="Cambria Math" panose="02040503050406030204" pitchFamily="18" charset="0"/>
                              <a:cs typeface="Arial" panose="020B0604020202020204" pitchFamily="34" charset="0"/>
                              <a:sym typeface="+mn-lt"/>
                            </a:rPr>
                            <m:t>𝑛𝑢𝑚𝑏𝑒𝑟</m:t>
                          </m:r>
                          <m:r>
                            <a:rPr lang="en-US" altLang="zh-CN" sz="2400" i="1" kern="0">
                              <a:solidFill>
                                <a:srgbClr val="0070C0"/>
                              </a:solidFill>
                              <a:latin typeface="Cambria Math" panose="02040503050406030204" pitchFamily="18" charset="0"/>
                              <a:cs typeface="Arial" panose="020B0604020202020204" pitchFamily="34" charset="0"/>
                              <a:sym typeface="+mn-lt"/>
                            </a:rPr>
                            <m:t> </m:t>
                          </m:r>
                          <m:r>
                            <a:rPr lang="en-US" altLang="zh-CN" sz="2400" i="1" kern="0">
                              <a:solidFill>
                                <a:srgbClr val="0070C0"/>
                              </a:solidFill>
                              <a:latin typeface="Cambria Math" panose="02040503050406030204" pitchFamily="18" charset="0"/>
                              <a:cs typeface="Arial" panose="020B0604020202020204" pitchFamily="34" charset="0"/>
                              <a:sym typeface="+mn-lt"/>
                            </a:rPr>
                            <m:t>𝑜𝑓</m:t>
                          </m:r>
                          <m:r>
                            <a:rPr lang="en-US" altLang="zh-CN" sz="2400" i="1" kern="0">
                              <a:solidFill>
                                <a:srgbClr val="0070C0"/>
                              </a:solidFill>
                              <a:latin typeface="Cambria Math" panose="02040503050406030204" pitchFamily="18" charset="0"/>
                              <a:cs typeface="Arial" panose="020B0604020202020204" pitchFamily="34" charset="0"/>
                              <a:sym typeface="+mn-lt"/>
                            </a:rPr>
                            <m:t> </m:t>
                          </m:r>
                          <m:r>
                            <a:rPr lang="en-US" altLang="zh-CN" sz="2400" i="1" kern="0">
                              <a:solidFill>
                                <a:srgbClr val="0070C0"/>
                              </a:solidFill>
                              <a:latin typeface="Cambria Math" panose="02040503050406030204" pitchFamily="18" charset="0"/>
                              <a:cs typeface="Arial" panose="020B0604020202020204" pitchFamily="34" charset="0"/>
                              <a:sym typeface="+mn-lt"/>
                            </a:rPr>
                            <m:t>𝑎𝑙𝑙</m:t>
                          </m:r>
                          <m:r>
                            <a:rPr lang="en-US" altLang="zh-CN" sz="2400" i="1" ker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𝐶𝑊𝐸</m:t>
                          </m:r>
                          <m:r>
                            <a:rPr lang="en-US" altLang="zh-CN" sz="2400" b="0" i="1" kern="0" smtClea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𝑡𝑦𝑝𝑒𝑠</m:t>
                          </m:r>
                        </m:den>
                      </m:f>
                    </m:oMath>
                  </m:oMathPara>
                </a14:m>
                <a:endParaRPr lang="en-US" altLang="zh-CN" sz="2400" kern="0" dirty="0">
                  <a:latin typeface="Arial" panose="020B0604020202020204" pitchFamily="34" charset="0"/>
                  <a:cs typeface="Arial" panose="020B0604020202020204" pitchFamily="34" charset="0"/>
                  <a:sym typeface="+mn-lt"/>
                </a:endParaRPr>
              </a:p>
              <a:p>
                <a:pPr>
                  <a:lnSpc>
                    <a:spcPct val="150000"/>
                  </a:lnSpc>
                </a:pPr>
                <a:r>
                  <a:rPr lang="en-US" altLang="zh-CN" sz="2400" b="1" kern="0" dirty="0">
                    <a:solidFill>
                      <a:srgbClr val="0070C0"/>
                    </a:solidFill>
                    <a:latin typeface="Arial" panose="020B0604020202020204" pitchFamily="34" charset="0"/>
                    <a:cs typeface="Arial" panose="020B0604020202020204" pitchFamily="34" charset="0"/>
                    <a:sym typeface="+mn-lt"/>
                  </a:rPr>
                  <a:t>Overlap rate</a:t>
                </a:r>
                <a:r>
                  <a:rPr lang="en-US" altLang="zh-CN" sz="2400" kern="0" dirty="0">
                    <a:solidFill>
                      <a:srgbClr val="0070C0"/>
                    </a:solidFill>
                    <a:latin typeface="Arial" panose="020B0604020202020204" pitchFamily="34" charset="0"/>
                    <a:cs typeface="Arial" panose="020B0604020202020204" pitchFamily="34" charset="0"/>
                    <a:sym typeface="+mn-lt"/>
                  </a:rPr>
                  <a:t>: </a:t>
                </a:r>
                <a:r>
                  <a:rPr lang="en-US" altLang="zh-CN" sz="2400" kern="0" dirty="0">
                    <a:latin typeface="Arial" panose="020B0604020202020204" pitchFamily="34" charset="0"/>
                    <a:cs typeface="Arial" panose="020B0604020202020204" pitchFamily="34" charset="0"/>
                    <a:sym typeface="+mn-lt"/>
                  </a:rPr>
                  <a:t>the ratio of the number of (real) defects that are commonly detected by multiple tools to that of all detected defects.</a:t>
                </a:r>
              </a:p>
              <a:p>
                <a:pPr/>
                <a14:m>
                  <m:oMathPara xmlns:m="http://schemas.openxmlformats.org/officeDocument/2006/math">
                    <m:oMathParaPr>
                      <m:jc m:val="centerGroup"/>
                    </m:oMathParaPr>
                    <m:oMath xmlns:m="http://schemas.openxmlformats.org/officeDocument/2006/math">
                      <m:r>
                        <a:rPr lang="en-US" altLang="zh-CN" sz="2400" b="0" i="1" kern="0" smtClean="0">
                          <a:solidFill>
                            <a:srgbClr val="0070C0"/>
                          </a:solidFill>
                          <a:latin typeface="Cambria Math" panose="02040503050406030204" pitchFamily="18" charset="0"/>
                          <a:cs typeface="Arial" panose="020B0604020202020204" pitchFamily="34" charset="0"/>
                          <a:sym typeface="+mn-lt"/>
                        </a:rPr>
                        <m:t>𝑂𝑣𝑒𝑟𝑙𝑎𝑝</m:t>
                      </m:r>
                      <m:r>
                        <a:rPr lang="en-US" altLang="zh-CN" sz="2400" b="0" i="1" kern="0" smtClea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𝑟𝑎𝑡𝑒</m:t>
                      </m:r>
                      <m:r>
                        <a:rPr lang="en-US" altLang="zh-CN" sz="2400" i="1" kern="0" smtClean="0">
                          <a:solidFill>
                            <a:srgbClr val="0070C0"/>
                          </a:solidFill>
                          <a:latin typeface="Cambria Math" panose="02040503050406030204" pitchFamily="18" charset="0"/>
                          <a:cs typeface="Arial" panose="020B0604020202020204" pitchFamily="34" charset="0"/>
                          <a:sym typeface="+mn-lt"/>
                        </a:rPr>
                        <m:t>=</m:t>
                      </m:r>
                      <m:f>
                        <m:fPr>
                          <m:ctrlPr>
                            <a:rPr lang="en-US" altLang="zh-CN" sz="2400" i="1" kern="0">
                              <a:solidFill>
                                <a:srgbClr val="0070C0"/>
                              </a:solidFill>
                              <a:latin typeface="Cambria Math" panose="02040503050406030204" pitchFamily="18" charset="0"/>
                              <a:cs typeface="Arial" panose="020B0604020202020204" pitchFamily="34" charset="0"/>
                              <a:sym typeface="+mn-lt"/>
                            </a:rPr>
                          </m:ctrlPr>
                        </m:fPr>
                        <m:num>
                          <m:r>
                            <a:rPr lang="en-US" altLang="zh-CN" sz="2400" i="1" kern="0">
                              <a:solidFill>
                                <a:srgbClr val="0070C0"/>
                              </a:solidFill>
                              <a:latin typeface="Cambria Math" panose="02040503050406030204" pitchFamily="18" charset="0"/>
                              <a:cs typeface="Arial" panose="020B0604020202020204" pitchFamily="34" charset="0"/>
                              <a:sym typeface="+mn-lt"/>
                            </a:rPr>
                            <m:t>𝑛𝑢𝑚𝑏𝑒𝑟</m:t>
                          </m:r>
                          <m:r>
                            <a:rPr lang="en-US" altLang="zh-CN" sz="2400" i="1" kern="0">
                              <a:solidFill>
                                <a:srgbClr val="0070C0"/>
                              </a:solidFill>
                              <a:latin typeface="Cambria Math" panose="02040503050406030204" pitchFamily="18" charset="0"/>
                              <a:cs typeface="Arial" panose="020B0604020202020204" pitchFamily="34" charset="0"/>
                              <a:sym typeface="+mn-lt"/>
                            </a:rPr>
                            <m:t> </m:t>
                          </m:r>
                          <m:r>
                            <a:rPr lang="en-US" altLang="zh-CN" sz="2400" i="1" kern="0">
                              <a:solidFill>
                                <a:srgbClr val="0070C0"/>
                              </a:solidFill>
                              <a:latin typeface="Cambria Math" panose="02040503050406030204" pitchFamily="18" charset="0"/>
                              <a:cs typeface="Arial" panose="020B0604020202020204" pitchFamily="34" charset="0"/>
                              <a:sym typeface="+mn-lt"/>
                            </a:rPr>
                            <m:t>𝑜𝑓</m:t>
                          </m:r>
                          <m:r>
                            <a:rPr lang="en-US" altLang="zh-CN" sz="2400" i="1" ker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𝑐𝑜𝑚𝑚𝑜𝑛𝑙𝑦</m:t>
                          </m:r>
                          <m:r>
                            <a:rPr lang="en-US" altLang="zh-CN" sz="2400" b="0" i="1" kern="0" smtClean="0">
                              <a:solidFill>
                                <a:srgbClr val="0070C0"/>
                              </a:solidFill>
                              <a:latin typeface="Cambria Math" panose="02040503050406030204" pitchFamily="18" charset="0"/>
                              <a:cs typeface="Arial" panose="020B0604020202020204" pitchFamily="34" charset="0"/>
                              <a:sym typeface="+mn-lt"/>
                            </a:rPr>
                            <m:t> </m:t>
                          </m:r>
                          <m:r>
                            <a:rPr lang="en-US" altLang="zh-CN" sz="2400" i="1" kern="0">
                              <a:solidFill>
                                <a:srgbClr val="0070C0"/>
                              </a:solidFill>
                              <a:latin typeface="Cambria Math" panose="02040503050406030204" pitchFamily="18" charset="0"/>
                              <a:cs typeface="Arial" panose="020B0604020202020204" pitchFamily="34" charset="0"/>
                              <a:sym typeface="+mn-lt"/>
                            </a:rPr>
                            <m:t>𝑑𝑒𝑡𝑒𝑐𝑡𝑒𝑑</m:t>
                          </m:r>
                          <m:r>
                            <a:rPr lang="en-US" altLang="zh-CN" sz="2400" i="1" ker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𝑑𝑒𝑓𝑒𝑐𝑡𝑠</m:t>
                          </m:r>
                        </m:num>
                        <m:den>
                          <m:r>
                            <a:rPr lang="en-US" altLang="zh-CN" sz="2400" i="1" kern="0">
                              <a:solidFill>
                                <a:srgbClr val="0070C0"/>
                              </a:solidFill>
                              <a:latin typeface="Cambria Math" panose="02040503050406030204" pitchFamily="18" charset="0"/>
                              <a:cs typeface="Arial" panose="020B0604020202020204" pitchFamily="34" charset="0"/>
                              <a:sym typeface="+mn-lt"/>
                            </a:rPr>
                            <m:t>𝑛𝑢𝑚𝑏𝑒𝑟</m:t>
                          </m:r>
                          <m:r>
                            <a:rPr lang="en-US" altLang="zh-CN" sz="2400" i="1" kern="0">
                              <a:solidFill>
                                <a:srgbClr val="0070C0"/>
                              </a:solidFill>
                              <a:latin typeface="Cambria Math" panose="02040503050406030204" pitchFamily="18" charset="0"/>
                              <a:cs typeface="Arial" panose="020B0604020202020204" pitchFamily="34" charset="0"/>
                              <a:sym typeface="+mn-lt"/>
                            </a:rPr>
                            <m:t> </m:t>
                          </m:r>
                          <m:r>
                            <a:rPr lang="en-US" altLang="zh-CN" sz="2400" i="1" kern="0">
                              <a:solidFill>
                                <a:srgbClr val="0070C0"/>
                              </a:solidFill>
                              <a:latin typeface="Cambria Math" panose="02040503050406030204" pitchFamily="18" charset="0"/>
                              <a:cs typeface="Arial" panose="020B0604020202020204" pitchFamily="34" charset="0"/>
                              <a:sym typeface="+mn-lt"/>
                            </a:rPr>
                            <m:t>𝑜𝑓</m:t>
                          </m:r>
                          <m:r>
                            <a:rPr lang="en-US" altLang="zh-CN" sz="2400" i="1" kern="0">
                              <a:solidFill>
                                <a:srgbClr val="0070C0"/>
                              </a:solidFill>
                              <a:latin typeface="Cambria Math" panose="02040503050406030204" pitchFamily="18" charset="0"/>
                              <a:cs typeface="Arial" panose="020B0604020202020204" pitchFamily="34" charset="0"/>
                              <a:sym typeface="+mn-lt"/>
                            </a:rPr>
                            <m:t> </m:t>
                          </m:r>
                          <m:r>
                            <a:rPr lang="en-US" altLang="zh-CN" sz="2400" i="1" kern="0">
                              <a:solidFill>
                                <a:srgbClr val="0070C0"/>
                              </a:solidFill>
                              <a:latin typeface="Cambria Math" panose="02040503050406030204" pitchFamily="18" charset="0"/>
                              <a:cs typeface="Arial" panose="020B0604020202020204" pitchFamily="34" charset="0"/>
                              <a:sym typeface="+mn-lt"/>
                            </a:rPr>
                            <m:t>𝑎𝑙𝑙</m:t>
                          </m:r>
                          <m:r>
                            <a:rPr lang="en-US" altLang="zh-CN" sz="2400" i="1" ker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𝑑𝑒𝑡𝑒𝑐𝑡𝑒𝑑</m:t>
                          </m:r>
                          <m:r>
                            <a:rPr lang="en-US" altLang="zh-CN" sz="2400" b="0" i="1" kern="0" smtClean="0">
                              <a:solidFill>
                                <a:srgbClr val="0070C0"/>
                              </a:solidFill>
                              <a:latin typeface="Cambria Math" panose="02040503050406030204" pitchFamily="18" charset="0"/>
                              <a:cs typeface="Arial" panose="020B0604020202020204" pitchFamily="34" charset="0"/>
                              <a:sym typeface="+mn-lt"/>
                            </a:rPr>
                            <m:t> </m:t>
                          </m:r>
                          <m:r>
                            <a:rPr lang="en-US" altLang="zh-CN" sz="2400" b="0" i="1" kern="0" smtClean="0">
                              <a:solidFill>
                                <a:srgbClr val="0070C0"/>
                              </a:solidFill>
                              <a:latin typeface="Cambria Math" panose="02040503050406030204" pitchFamily="18" charset="0"/>
                              <a:cs typeface="Arial" panose="020B0604020202020204" pitchFamily="34" charset="0"/>
                              <a:sym typeface="+mn-lt"/>
                            </a:rPr>
                            <m:t>𝑑𝑒𝑓𝑒𝑐𝑡𝑠</m:t>
                          </m:r>
                        </m:den>
                      </m:f>
                    </m:oMath>
                  </m:oMathPara>
                </a14:m>
                <a:endParaRPr lang="zh-CN" altLang="en-US" sz="2400" kern="0" dirty="0">
                  <a:latin typeface="Arial" panose="020B0604020202020204" pitchFamily="34" charset="0"/>
                  <a:cs typeface="Arial" panose="020B0604020202020204" pitchFamily="34" charset="0"/>
                  <a:sym typeface="+mn-lt"/>
                </a:endParaRPr>
              </a:p>
            </p:txBody>
          </p:sp>
        </mc:Choice>
        <mc:Fallback xmlns="">
          <p:sp>
            <p:nvSpPr>
              <p:cNvPr id="7" name="文本框 6">
                <a:extLst>
                  <a:ext uri="{FF2B5EF4-FFF2-40B4-BE49-F238E27FC236}">
                    <a16:creationId xmlns:a16="http://schemas.microsoft.com/office/drawing/2014/main" id="{E7CE51A1-30AA-45D5-9219-56A2DEFF8B08}"/>
                  </a:ext>
                </a:extLst>
              </p:cNvPr>
              <p:cNvSpPr txBox="1">
                <a:spLocks noRot="1" noChangeAspect="1" noMove="1" noResize="1" noEditPoints="1" noAdjustHandles="1" noChangeArrowheads="1" noChangeShapeType="1" noTextEdit="1"/>
              </p:cNvSpPr>
              <p:nvPr/>
            </p:nvSpPr>
            <p:spPr>
              <a:xfrm>
                <a:off x="485192" y="1140605"/>
                <a:ext cx="11319945" cy="5162952"/>
              </a:xfrm>
              <a:prstGeom prst="rect">
                <a:avLst/>
              </a:prstGeom>
              <a:blipFill>
                <a:blip r:embed="rId3"/>
                <a:stretch>
                  <a:fillRect l="-862" r="-9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689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2" y="223935"/>
            <a:ext cx="970383" cy="652366"/>
          </a:xfrm>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latin typeface="+mj-ea"/>
              </a:rPr>
              <a:t>Design of the Experimental</a:t>
            </a:r>
            <a:r>
              <a:rPr kumimoji="1" lang="zh-CN" altLang="en-US" dirty="0">
                <a:latin typeface="+mj-ea"/>
              </a:rPr>
              <a:t> </a:t>
            </a:r>
            <a:r>
              <a:rPr kumimoji="1" lang="en-US" altLang="zh-CN" dirty="0">
                <a:latin typeface="+mj-ea"/>
              </a:rPr>
              <a:t>Study</a:t>
            </a:r>
            <a:endParaRPr kumimoji="1" lang="zh-CN" altLang="en-US" dirty="0">
              <a:latin typeface="+mj-ea"/>
            </a:endParaRPr>
          </a:p>
        </p:txBody>
      </p:sp>
      <p:sp>
        <p:nvSpPr>
          <p:cNvPr id="64" name="矩形 63">
            <a:extLst>
              <a:ext uri="{FF2B5EF4-FFF2-40B4-BE49-F238E27FC236}">
                <a16:creationId xmlns:a16="http://schemas.microsoft.com/office/drawing/2014/main" id="{42E8A2C2-F451-42B3-9ABD-5E718E33A3B3}"/>
              </a:ext>
            </a:extLst>
          </p:cNvPr>
          <p:cNvSpPr/>
          <p:nvPr/>
        </p:nvSpPr>
        <p:spPr>
          <a:xfrm>
            <a:off x="2961245" y="3644010"/>
            <a:ext cx="1232367" cy="625348"/>
          </a:xfrm>
          <a:prstGeom prst="rect">
            <a:avLst/>
          </a:prstGeom>
          <a:solidFill>
            <a:schemeClr val="bg1">
              <a:lumMod val="95000"/>
            </a:schemeClr>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ts val="1600"/>
              </a:lnSpc>
              <a:spcAft>
                <a:spcPts val="0"/>
              </a:spcAft>
            </a:pP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tool executor</a:t>
            </a:r>
            <a:endParaRPr lang="zh-CN" sz="1600" kern="100" dirty="0">
              <a:effectLst/>
              <a:ea typeface="宋体" panose="02010600030101010101" pitchFamily="2" charset="-122"/>
              <a:cs typeface="Times New Roman" panose="02020603050405020304" pitchFamily="18" charset="0"/>
            </a:endParaRPr>
          </a:p>
        </p:txBody>
      </p:sp>
      <p:cxnSp>
        <p:nvCxnSpPr>
          <p:cNvPr id="65" name="直接箭头连接符 35">
            <a:extLst>
              <a:ext uri="{FF2B5EF4-FFF2-40B4-BE49-F238E27FC236}">
                <a16:creationId xmlns:a16="http://schemas.microsoft.com/office/drawing/2014/main" id="{AFB4119E-3705-4690-BCD9-C8BEC9F11326}"/>
              </a:ext>
            </a:extLst>
          </p:cNvPr>
          <p:cNvCxnSpPr>
            <a:cxnSpLocks/>
            <a:stCxn id="67" idx="6"/>
            <a:endCxn id="64" idx="1"/>
          </p:cNvCxnSpPr>
          <p:nvPr/>
        </p:nvCxnSpPr>
        <p:spPr>
          <a:xfrm>
            <a:off x="2190439" y="3052436"/>
            <a:ext cx="770806" cy="904248"/>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14ECF3EE-B6B2-498A-8920-00DEF86507F1}"/>
              </a:ext>
            </a:extLst>
          </p:cNvPr>
          <p:cNvSpPr/>
          <p:nvPr/>
        </p:nvSpPr>
        <p:spPr>
          <a:xfrm>
            <a:off x="2961621" y="1844885"/>
            <a:ext cx="1580866" cy="591596"/>
          </a:xfrm>
          <a:prstGeom prst="rect">
            <a:avLst/>
          </a:prstGeom>
          <a:solidFill>
            <a:schemeClr val="bg1">
              <a:lumMod val="95000"/>
            </a:schemeClr>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200"/>
              </a:lnSpc>
              <a:spcAft>
                <a:spcPts val="0"/>
              </a:spcAft>
            </a:pP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test case parser</a:t>
            </a:r>
            <a:endParaRPr lang="zh-CN" sz="1600" kern="100" dirty="0">
              <a:effectLst/>
              <a:ea typeface="宋体" panose="02010600030101010101" pitchFamily="2" charset="-122"/>
              <a:cs typeface="Times New Roman" panose="02020603050405020304" pitchFamily="18" charset="0"/>
            </a:endParaRPr>
          </a:p>
        </p:txBody>
      </p:sp>
      <p:sp>
        <p:nvSpPr>
          <p:cNvPr id="67" name="椭圆 66">
            <a:extLst>
              <a:ext uri="{FF2B5EF4-FFF2-40B4-BE49-F238E27FC236}">
                <a16:creationId xmlns:a16="http://schemas.microsoft.com/office/drawing/2014/main" id="{05D2F38D-A368-4EE3-A538-088041D11BF9}"/>
              </a:ext>
            </a:extLst>
          </p:cNvPr>
          <p:cNvSpPr/>
          <p:nvPr/>
        </p:nvSpPr>
        <p:spPr>
          <a:xfrm>
            <a:off x="970385" y="2767406"/>
            <a:ext cx="1220054" cy="570059"/>
          </a:xfrm>
          <a:prstGeom prst="ellipse">
            <a:avLst/>
          </a:prstGeom>
          <a:solidFill>
            <a:schemeClr val="accent3">
              <a:lumMod val="20000"/>
              <a:lumOff val="80000"/>
            </a:schemeClr>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500"/>
              </a:lnSpc>
              <a:spcAft>
                <a:spcPts val="0"/>
              </a:spcAft>
            </a:pPr>
            <a:r>
              <a:rPr lang="en-US" sz="1600" kern="100" dirty="0">
                <a:latin typeface="Times New Roman" panose="02020603050405020304" pitchFamily="18" charset="0"/>
                <a:ea typeface="宋体" panose="02010600030101010101" pitchFamily="2" charset="-122"/>
                <a:cs typeface="Times New Roman" panose="02020603050405020304" pitchFamily="18" charset="0"/>
              </a:rPr>
              <a:t>Juliet </a:t>
            </a:r>
          </a:p>
          <a:p>
            <a:pPr algn="ctr">
              <a:lnSpc>
                <a:spcPts val="1500"/>
              </a:lnSpc>
              <a:spcAft>
                <a:spcPts val="0"/>
              </a:spcAft>
            </a:pPr>
            <a:r>
              <a:rPr lang="en-US" sz="1600" kern="100" dirty="0">
                <a:latin typeface="Times New Roman" panose="02020603050405020304" pitchFamily="18" charset="0"/>
                <a:ea typeface="宋体" panose="02010600030101010101" pitchFamily="2" charset="-122"/>
                <a:cs typeface="Times New Roman" panose="02020603050405020304" pitchFamily="18" charset="0"/>
              </a:rPr>
              <a:t>Test Suite</a:t>
            </a:r>
            <a:endParaRPr lang="zh-CN" altLang="en-US" sz="1600" kern="1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8" name="直接箭头连接符 50">
            <a:extLst>
              <a:ext uri="{FF2B5EF4-FFF2-40B4-BE49-F238E27FC236}">
                <a16:creationId xmlns:a16="http://schemas.microsoft.com/office/drawing/2014/main" id="{863B2DF1-557F-4BB5-97C5-80FC1C1A09D7}"/>
              </a:ext>
            </a:extLst>
          </p:cNvPr>
          <p:cNvCxnSpPr>
            <a:cxnSpLocks/>
            <a:stCxn id="67" idx="6"/>
            <a:endCxn id="66" idx="1"/>
          </p:cNvCxnSpPr>
          <p:nvPr/>
        </p:nvCxnSpPr>
        <p:spPr>
          <a:xfrm flipV="1">
            <a:off x="2190439" y="2140683"/>
            <a:ext cx="771182" cy="911753"/>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A6E235D3-593E-4B47-A653-87FAB220A258}"/>
              </a:ext>
            </a:extLst>
          </p:cNvPr>
          <p:cNvCxnSpPr>
            <a:cxnSpLocks/>
            <a:stCxn id="64" idx="3"/>
            <a:endCxn id="54" idx="1"/>
          </p:cNvCxnSpPr>
          <p:nvPr/>
        </p:nvCxnSpPr>
        <p:spPr>
          <a:xfrm flipV="1">
            <a:off x="4193612" y="3956412"/>
            <a:ext cx="370081" cy="27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084F6699-D2C6-4CCA-B0E3-933BBF1D1D51}"/>
              </a:ext>
            </a:extLst>
          </p:cNvPr>
          <p:cNvSpPr/>
          <p:nvPr/>
        </p:nvSpPr>
        <p:spPr>
          <a:xfrm>
            <a:off x="4563693" y="3655398"/>
            <a:ext cx="1355198" cy="602027"/>
          </a:xfrm>
          <a:prstGeom prst="rect">
            <a:avLst/>
          </a:prstGeom>
          <a:solidFill>
            <a:schemeClr val="bg1">
              <a:lumMod val="95000"/>
            </a:schemeClr>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report parser</a:t>
            </a:r>
            <a:endParaRPr lang="zh-CN" sz="1600" kern="100" dirty="0">
              <a:effectLst/>
              <a:ea typeface="宋体" panose="02010600030101010101" pitchFamily="2" charset="-122"/>
              <a:cs typeface="Times New Roman" panose="02020603050405020304" pitchFamily="18" charset="0"/>
            </a:endParaRPr>
          </a:p>
        </p:txBody>
      </p:sp>
      <p:cxnSp>
        <p:nvCxnSpPr>
          <p:cNvPr id="55" name="直接箭头连接符 54">
            <a:extLst>
              <a:ext uri="{FF2B5EF4-FFF2-40B4-BE49-F238E27FC236}">
                <a16:creationId xmlns:a16="http://schemas.microsoft.com/office/drawing/2014/main" id="{25F928DC-EEFD-4376-9428-17BEF650A5EE}"/>
              </a:ext>
            </a:extLst>
          </p:cNvPr>
          <p:cNvCxnSpPr/>
          <p:nvPr/>
        </p:nvCxnSpPr>
        <p:spPr>
          <a:xfrm flipV="1">
            <a:off x="4523903" y="2223549"/>
            <a:ext cx="1262890" cy="1084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6B3811A-87B8-48E8-B732-9D39CF8FD606}"/>
              </a:ext>
            </a:extLst>
          </p:cNvPr>
          <p:cNvSpPr/>
          <p:nvPr/>
        </p:nvSpPr>
        <p:spPr>
          <a:xfrm>
            <a:off x="7329037" y="1954211"/>
            <a:ext cx="1163225" cy="615339"/>
          </a:xfrm>
          <a:prstGeom prst="rect">
            <a:avLst/>
          </a:prstGeom>
          <a:solidFill>
            <a:schemeClr val="bg1">
              <a:lumMod val="95000"/>
            </a:schemeClr>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800"/>
              </a:lnSpc>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imple </a:t>
            </a: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integration</a:t>
            </a:r>
            <a:endParaRPr lang="zh-CN" sz="1600" kern="100" dirty="0">
              <a:effectLst/>
              <a:ea typeface="宋体" panose="02010600030101010101" pitchFamily="2" charset="-122"/>
              <a:cs typeface="Times New Roman" panose="02020603050405020304" pitchFamily="18" charset="0"/>
            </a:endParaRPr>
          </a:p>
        </p:txBody>
      </p:sp>
      <p:cxnSp>
        <p:nvCxnSpPr>
          <p:cNvPr id="57" name="直接箭头连接符 56">
            <a:extLst>
              <a:ext uri="{FF2B5EF4-FFF2-40B4-BE49-F238E27FC236}">
                <a16:creationId xmlns:a16="http://schemas.microsoft.com/office/drawing/2014/main" id="{5DD29DA2-1044-4D67-B0FF-D1EC9E312150}"/>
              </a:ext>
            </a:extLst>
          </p:cNvPr>
          <p:cNvCxnSpPr>
            <a:cxnSpLocks/>
          </p:cNvCxnSpPr>
          <p:nvPr/>
        </p:nvCxnSpPr>
        <p:spPr>
          <a:xfrm flipH="1">
            <a:off x="7862522" y="2591852"/>
            <a:ext cx="1" cy="112575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流程图: 磁盘 57">
            <a:extLst>
              <a:ext uri="{FF2B5EF4-FFF2-40B4-BE49-F238E27FC236}">
                <a16:creationId xmlns:a16="http://schemas.microsoft.com/office/drawing/2014/main" id="{C0A58229-389A-4513-AD8E-244A2996E5D6}"/>
              </a:ext>
            </a:extLst>
          </p:cNvPr>
          <p:cNvSpPr/>
          <p:nvPr/>
        </p:nvSpPr>
        <p:spPr>
          <a:xfrm>
            <a:off x="5797155" y="1714712"/>
            <a:ext cx="914570" cy="1206519"/>
          </a:xfrm>
          <a:prstGeom prst="flowChartMagneticDisk">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database</a:t>
            </a:r>
            <a:endParaRPr lang="zh-CN" sz="1600" kern="100" dirty="0">
              <a:effectLst/>
              <a:ea typeface="宋体" panose="02010600030101010101" pitchFamily="2" charset="-122"/>
              <a:cs typeface="Times New Roman" panose="02020603050405020304" pitchFamily="18" charset="0"/>
            </a:endParaRPr>
          </a:p>
        </p:txBody>
      </p:sp>
      <p:cxnSp>
        <p:nvCxnSpPr>
          <p:cNvPr id="59" name="直接箭头连接符 45">
            <a:extLst>
              <a:ext uri="{FF2B5EF4-FFF2-40B4-BE49-F238E27FC236}">
                <a16:creationId xmlns:a16="http://schemas.microsoft.com/office/drawing/2014/main" id="{7E116360-7D02-4A90-A5AC-53D2F7131B0B}"/>
              </a:ext>
            </a:extLst>
          </p:cNvPr>
          <p:cNvCxnSpPr>
            <a:cxnSpLocks/>
            <a:stCxn id="54" idx="0"/>
          </p:cNvCxnSpPr>
          <p:nvPr/>
        </p:nvCxnSpPr>
        <p:spPr>
          <a:xfrm rot="5400000" flipH="1" flipV="1">
            <a:off x="4956347" y="2814591"/>
            <a:ext cx="1125753" cy="555863"/>
          </a:xfrm>
          <a:prstGeom prst="bentConnector3">
            <a:avLst>
              <a:gd name="adj1" fmla="val 10008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8903E67B-76B4-4989-87EF-569219EC5EFE}"/>
              </a:ext>
            </a:extLst>
          </p:cNvPr>
          <p:cNvCxnSpPr/>
          <p:nvPr/>
        </p:nvCxnSpPr>
        <p:spPr>
          <a:xfrm>
            <a:off x="6712305" y="2295916"/>
            <a:ext cx="61673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1" name="组合 60">
            <a:extLst>
              <a:ext uri="{FF2B5EF4-FFF2-40B4-BE49-F238E27FC236}">
                <a16:creationId xmlns:a16="http://schemas.microsoft.com/office/drawing/2014/main" id="{B58F0741-8934-459C-B4B3-1821B79BB703}"/>
              </a:ext>
            </a:extLst>
          </p:cNvPr>
          <p:cNvGrpSpPr/>
          <p:nvPr/>
        </p:nvGrpSpPr>
        <p:grpSpPr>
          <a:xfrm>
            <a:off x="6324362" y="2921724"/>
            <a:ext cx="1163226" cy="1070363"/>
            <a:chOff x="1496291" y="706582"/>
            <a:chExt cx="581891" cy="762000"/>
          </a:xfrm>
        </p:grpSpPr>
        <p:cxnSp>
          <p:nvCxnSpPr>
            <p:cNvPr id="62" name="直接连接符 61">
              <a:extLst>
                <a:ext uri="{FF2B5EF4-FFF2-40B4-BE49-F238E27FC236}">
                  <a16:creationId xmlns:a16="http://schemas.microsoft.com/office/drawing/2014/main" id="{A4B9AF8C-551A-4B47-9733-E36F982032F3}"/>
                </a:ext>
              </a:extLst>
            </p:cNvPr>
            <p:cNvCxnSpPr/>
            <p:nvPr/>
          </p:nvCxnSpPr>
          <p:spPr>
            <a:xfrm>
              <a:off x="1496291" y="706582"/>
              <a:ext cx="0" cy="7618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27C8CB03-9493-4D3E-B90C-AF4E5B3D445C}"/>
                </a:ext>
              </a:extLst>
            </p:cNvPr>
            <p:cNvCxnSpPr/>
            <p:nvPr/>
          </p:nvCxnSpPr>
          <p:spPr>
            <a:xfrm>
              <a:off x="1496291" y="1468582"/>
              <a:ext cx="58189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9A74885D-2FD3-4F1B-9812-0731CF0F238D}"/>
              </a:ext>
            </a:extLst>
          </p:cNvPr>
          <p:cNvSpPr/>
          <p:nvPr/>
        </p:nvSpPr>
        <p:spPr>
          <a:xfrm>
            <a:off x="7497669" y="3715009"/>
            <a:ext cx="1733085" cy="536302"/>
          </a:xfrm>
          <a:prstGeom prst="rect">
            <a:avLst/>
          </a:prstGeom>
          <a:solidFill>
            <a:schemeClr val="bg1">
              <a:lumMod val="95000"/>
            </a:schemeClr>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200"/>
              </a:lnSpc>
              <a:spcAft>
                <a:spcPts val="0"/>
              </a:spcAft>
            </a:pP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evaluator</a:t>
            </a:r>
            <a:endParaRPr lang="zh-CN" sz="1600" kern="100" dirty="0">
              <a:effectLst/>
              <a:ea typeface="宋体" panose="02010600030101010101" pitchFamily="2" charset="-122"/>
              <a:cs typeface="Times New Roman" panose="02020603050405020304" pitchFamily="18" charset="0"/>
            </a:endParaRPr>
          </a:p>
        </p:txBody>
      </p:sp>
      <p:grpSp>
        <p:nvGrpSpPr>
          <p:cNvPr id="50" name="组合 49">
            <a:extLst>
              <a:ext uri="{FF2B5EF4-FFF2-40B4-BE49-F238E27FC236}">
                <a16:creationId xmlns:a16="http://schemas.microsoft.com/office/drawing/2014/main" id="{7041E7B3-986E-43D0-AD19-26C2B77FEA04}"/>
              </a:ext>
            </a:extLst>
          </p:cNvPr>
          <p:cNvGrpSpPr/>
          <p:nvPr/>
        </p:nvGrpSpPr>
        <p:grpSpPr>
          <a:xfrm>
            <a:off x="9230754" y="3609028"/>
            <a:ext cx="2057562" cy="761512"/>
            <a:chOff x="367455" y="-27143"/>
            <a:chExt cx="1433037" cy="445770"/>
          </a:xfrm>
        </p:grpSpPr>
        <p:cxnSp>
          <p:nvCxnSpPr>
            <p:cNvPr id="51" name="直接箭头连接符 50">
              <a:extLst>
                <a:ext uri="{FF2B5EF4-FFF2-40B4-BE49-F238E27FC236}">
                  <a16:creationId xmlns:a16="http://schemas.microsoft.com/office/drawing/2014/main" id="{AE8BC6F0-B743-4961-BD58-689F5378FE5E}"/>
                </a:ext>
              </a:extLst>
            </p:cNvPr>
            <p:cNvCxnSpPr>
              <a:cxnSpLocks/>
              <a:stCxn id="49" idx="3"/>
              <a:endCxn id="52" idx="2"/>
            </p:cNvCxnSpPr>
            <p:nvPr/>
          </p:nvCxnSpPr>
          <p:spPr>
            <a:xfrm>
              <a:off x="367455" y="191864"/>
              <a:ext cx="449722" cy="387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BF2C44F8-6C6E-4AA6-A6DD-63848B5D4B6A}"/>
                </a:ext>
              </a:extLst>
            </p:cNvPr>
            <p:cNvSpPr/>
            <p:nvPr/>
          </p:nvSpPr>
          <p:spPr>
            <a:xfrm>
              <a:off x="817177" y="-27143"/>
              <a:ext cx="983315" cy="445770"/>
            </a:xfrm>
            <a:prstGeom prst="ellipse">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800"/>
                </a:lnSpc>
                <a:spcAft>
                  <a:spcPts val="0"/>
                </a:spcAft>
              </a:pP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evaluation result</a:t>
              </a:r>
              <a:endParaRPr lang="zh-CN" sz="1600" kern="100" dirty="0">
                <a:effectLst/>
                <a:ea typeface="宋体" panose="02010600030101010101" pitchFamily="2" charset="-122"/>
                <a:cs typeface="Times New Roman" panose="02020603050405020304" pitchFamily="18" charset="0"/>
              </a:endParaRPr>
            </a:p>
          </p:txBody>
        </p:sp>
      </p:grpSp>
      <p:grpSp>
        <p:nvGrpSpPr>
          <p:cNvPr id="69" name="组合 68">
            <a:extLst>
              <a:ext uri="{FF2B5EF4-FFF2-40B4-BE49-F238E27FC236}">
                <a16:creationId xmlns:a16="http://schemas.microsoft.com/office/drawing/2014/main" id="{66721CC4-B8C8-4556-A3E8-80B5362047C7}"/>
              </a:ext>
            </a:extLst>
          </p:cNvPr>
          <p:cNvGrpSpPr/>
          <p:nvPr/>
        </p:nvGrpSpPr>
        <p:grpSpPr>
          <a:xfrm>
            <a:off x="1650522" y="4256559"/>
            <a:ext cx="4485319" cy="1537832"/>
            <a:chOff x="0" y="0"/>
            <a:chExt cx="3123268" cy="917233"/>
          </a:xfrm>
        </p:grpSpPr>
        <p:grpSp>
          <p:nvGrpSpPr>
            <p:cNvPr id="70" name="组合 69">
              <a:extLst>
                <a:ext uri="{FF2B5EF4-FFF2-40B4-BE49-F238E27FC236}">
                  <a16:creationId xmlns:a16="http://schemas.microsoft.com/office/drawing/2014/main" id="{735DBDF3-675A-443D-9B64-06DFD3B4D456}"/>
                </a:ext>
              </a:extLst>
            </p:cNvPr>
            <p:cNvGrpSpPr/>
            <p:nvPr/>
          </p:nvGrpSpPr>
          <p:grpSpPr>
            <a:xfrm>
              <a:off x="0" y="304800"/>
              <a:ext cx="3123268" cy="612433"/>
              <a:chOff x="0" y="0"/>
              <a:chExt cx="3123268" cy="670469"/>
            </a:xfrm>
          </p:grpSpPr>
          <p:sp>
            <p:nvSpPr>
              <p:cNvPr id="79" name="椭圆 78">
                <a:extLst>
                  <a:ext uri="{FF2B5EF4-FFF2-40B4-BE49-F238E27FC236}">
                    <a16:creationId xmlns:a16="http://schemas.microsoft.com/office/drawing/2014/main" id="{970888A5-58EC-4BA4-8178-B6F9792ADD43}"/>
                  </a:ext>
                </a:extLst>
              </p:cNvPr>
              <p:cNvSpPr/>
              <p:nvPr/>
            </p:nvSpPr>
            <p:spPr>
              <a:xfrm>
                <a:off x="129630" y="207818"/>
                <a:ext cx="421734" cy="343740"/>
              </a:xfrm>
              <a:prstGeom prst="ellipse">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CBMC</a:t>
                </a:r>
                <a:endParaRPr lang="zh-CN" sz="1600" kern="100" dirty="0">
                  <a:effectLst/>
                  <a:ea typeface="宋体" panose="02010600030101010101" pitchFamily="2" charset="-122"/>
                  <a:cs typeface="Times New Roman" panose="02020603050405020304" pitchFamily="18" charset="0"/>
                </a:endParaRPr>
              </a:p>
            </p:txBody>
          </p:sp>
          <p:sp>
            <p:nvSpPr>
              <p:cNvPr id="80" name="椭圆 79">
                <a:extLst>
                  <a:ext uri="{FF2B5EF4-FFF2-40B4-BE49-F238E27FC236}">
                    <a16:creationId xmlns:a16="http://schemas.microsoft.com/office/drawing/2014/main" id="{5C2EB049-EAE0-4053-B2C1-856D33302851}"/>
                  </a:ext>
                </a:extLst>
              </p:cNvPr>
              <p:cNvSpPr/>
              <p:nvPr/>
            </p:nvSpPr>
            <p:spPr>
              <a:xfrm>
                <a:off x="706567" y="199943"/>
                <a:ext cx="421734" cy="343740"/>
              </a:xfrm>
              <a:prstGeom prst="ellipse">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Clang</a:t>
                </a:r>
                <a:endParaRPr lang="zh-CN" sz="1600" kern="100" dirty="0">
                  <a:effectLst/>
                  <a:ea typeface="宋体" panose="02010600030101010101" pitchFamily="2" charset="-122"/>
                  <a:cs typeface="Times New Roman" panose="02020603050405020304" pitchFamily="18" charset="0"/>
                </a:endParaRPr>
              </a:p>
            </p:txBody>
          </p:sp>
          <p:sp>
            <p:nvSpPr>
              <p:cNvPr id="81" name="椭圆 80">
                <a:extLst>
                  <a:ext uri="{FF2B5EF4-FFF2-40B4-BE49-F238E27FC236}">
                    <a16:creationId xmlns:a16="http://schemas.microsoft.com/office/drawing/2014/main" id="{1A08F6B3-9B2A-478E-9868-D13CD40DBA38}"/>
                  </a:ext>
                </a:extLst>
              </p:cNvPr>
              <p:cNvSpPr/>
              <p:nvPr/>
            </p:nvSpPr>
            <p:spPr>
              <a:xfrm>
                <a:off x="1232396" y="199154"/>
                <a:ext cx="564530" cy="352404"/>
              </a:xfrm>
              <a:prstGeom prst="ellipse">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Cppcheck</a:t>
                </a:r>
                <a:endParaRPr lang="zh-CN" sz="1600" kern="100" dirty="0">
                  <a:effectLst/>
                  <a:ea typeface="宋体" panose="02010600030101010101" pitchFamily="2" charset="-122"/>
                  <a:cs typeface="Times New Roman" panose="02020603050405020304" pitchFamily="18" charset="0"/>
                </a:endParaRPr>
              </a:p>
            </p:txBody>
          </p:sp>
          <p:sp>
            <p:nvSpPr>
              <p:cNvPr id="82" name="椭圆 81">
                <a:extLst>
                  <a:ext uri="{FF2B5EF4-FFF2-40B4-BE49-F238E27FC236}">
                    <a16:creationId xmlns:a16="http://schemas.microsoft.com/office/drawing/2014/main" id="{CAFE0F10-DF25-45B5-9BD9-587E338CAE50}"/>
                  </a:ext>
                </a:extLst>
              </p:cNvPr>
              <p:cNvSpPr/>
              <p:nvPr/>
            </p:nvSpPr>
            <p:spPr>
              <a:xfrm>
                <a:off x="1891060" y="193933"/>
                <a:ext cx="448936" cy="357625"/>
              </a:xfrm>
              <a:prstGeom prst="ellipse">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tool A</a:t>
                </a:r>
                <a:endParaRPr lang="zh-CN" sz="1600" kern="100" dirty="0">
                  <a:effectLst/>
                  <a:ea typeface="宋体" panose="02010600030101010101" pitchFamily="2" charset="-122"/>
                  <a:cs typeface="Times New Roman" panose="02020603050405020304" pitchFamily="18" charset="0"/>
                </a:endParaRPr>
              </a:p>
            </p:txBody>
          </p:sp>
          <p:sp>
            <p:nvSpPr>
              <p:cNvPr id="83" name="椭圆 82">
                <a:extLst>
                  <a:ext uri="{FF2B5EF4-FFF2-40B4-BE49-F238E27FC236}">
                    <a16:creationId xmlns:a16="http://schemas.microsoft.com/office/drawing/2014/main" id="{E7DB694F-FBC6-4DAA-BFE2-5C5943866E70}"/>
                  </a:ext>
                </a:extLst>
              </p:cNvPr>
              <p:cNvSpPr/>
              <p:nvPr/>
            </p:nvSpPr>
            <p:spPr>
              <a:xfrm>
                <a:off x="2445915" y="181899"/>
                <a:ext cx="491074" cy="357625"/>
              </a:xfrm>
              <a:prstGeom prst="ellipse">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Frama-C</a:t>
                </a:r>
                <a:endParaRPr lang="zh-CN" sz="1600" kern="100" dirty="0">
                  <a:effectLst/>
                  <a:ea typeface="宋体" panose="02010600030101010101" pitchFamily="2" charset="-122"/>
                  <a:cs typeface="Times New Roman" panose="02020603050405020304" pitchFamily="18" charset="0"/>
                </a:endParaRPr>
              </a:p>
            </p:txBody>
          </p:sp>
          <p:sp>
            <p:nvSpPr>
              <p:cNvPr id="84" name="矩形 83">
                <a:extLst>
                  <a:ext uri="{FF2B5EF4-FFF2-40B4-BE49-F238E27FC236}">
                    <a16:creationId xmlns:a16="http://schemas.microsoft.com/office/drawing/2014/main" id="{6AC37AB8-E7EF-4948-A170-267A04B42606}"/>
                  </a:ext>
                </a:extLst>
              </p:cNvPr>
              <p:cNvSpPr/>
              <p:nvPr/>
            </p:nvSpPr>
            <p:spPr>
              <a:xfrm>
                <a:off x="0" y="0"/>
                <a:ext cx="3123268" cy="670469"/>
              </a:xfrm>
              <a:prstGeom prst="rect">
                <a:avLst/>
              </a:prstGeom>
              <a:noFill/>
              <a:ln w="9525">
                <a:solidFill>
                  <a:schemeClr val="bg2">
                    <a:lumMod val="50000"/>
                  </a:schemeClr>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400"/>
              </a:p>
            </p:txBody>
          </p:sp>
        </p:grpSp>
        <p:grpSp>
          <p:nvGrpSpPr>
            <p:cNvPr id="71" name="组合 70">
              <a:extLst>
                <a:ext uri="{FF2B5EF4-FFF2-40B4-BE49-F238E27FC236}">
                  <a16:creationId xmlns:a16="http://schemas.microsoft.com/office/drawing/2014/main" id="{25A2CC4D-7ACA-4711-B307-7D0175E1E6B1}"/>
                </a:ext>
              </a:extLst>
            </p:cNvPr>
            <p:cNvGrpSpPr/>
            <p:nvPr/>
          </p:nvGrpSpPr>
          <p:grpSpPr>
            <a:xfrm>
              <a:off x="341616" y="0"/>
              <a:ext cx="2346407" cy="495641"/>
              <a:chOff x="-80955" y="0"/>
              <a:chExt cx="2346615" cy="699393"/>
            </a:xfrm>
          </p:grpSpPr>
          <p:cxnSp>
            <p:nvCxnSpPr>
              <p:cNvPr id="72" name="直接连接符 71">
                <a:extLst>
                  <a:ext uri="{FF2B5EF4-FFF2-40B4-BE49-F238E27FC236}">
                    <a16:creationId xmlns:a16="http://schemas.microsoft.com/office/drawing/2014/main" id="{E7649151-9D59-4BB4-85F0-2C65FECA2174}"/>
                  </a:ext>
                </a:extLst>
              </p:cNvPr>
              <p:cNvCxnSpPr>
                <a:cxnSpLocks/>
              </p:cNvCxnSpPr>
              <p:nvPr/>
            </p:nvCxnSpPr>
            <p:spPr>
              <a:xfrm>
                <a:off x="-80583" y="256163"/>
                <a:ext cx="2342161" cy="84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3E6843B2-4996-4D0E-AB8B-13C6FB5B76BB}"/>
                  </a:ext>
                </a:extLst>
              </p:cNvPr>
              <p:cNvCxnSpPr/>
              <p:nvPr/>
            </p:nvCxnSpPr>
            <p:spPr>
              <a:xfrm>
                <a:off x="872759" y="0"/>
                <a:ext cx="0" cy="2547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2EF6CB30-2AB1-4A40-AF91-118E8F0BDEF9}"/>
                  </a:ext>
                </a:extLst>
              </p:cNvPr>
              <p:cNvCxnSpPr/>
              <p:nvPr/>
            </p:nvCxnSpPr>
            <p:spPr>
              <a:xfrm>
                <a:off x="-80955" y="256163"/>
                <a:ext cx="0" cy="44323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A025BB43-6B74-41B5-8BA1-3F6FBECB3118}"/>
                  </a:ext>
                </a:extLst>
              </p:cNvPr>
              <p:cNvCxnSpPr>
                <a:cxnSpLocks/>
              </p:cNvCxnSpPr>
              <p:nvPr/>
            </p:nvCxnSpPr>
            <p:spPr>
              <a:xfrm>
                <a:off x="1687554" y="264591"/>
                <a:ext cx="0" cy="43336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E056AF96-AE4E-4642-953C-F2A870288E14}"/>
                  </a:ext>
                </a:extLst>
              </p:cNvPr>
              <p:cNvCxnSpPr/>
              <p:nvPr/>
            </p:nvCxnSpPr>
            <p:spPr>
              <a:xfrm>
                <a:off x="490439" y="246476"/>
                <a:ext cx="0" cy="44323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995DB54D-400C-4289-895D-08D5E3D2911E}"/>
                  </a:ext>
                </a:extLst>
              </p:cNvPr>
              <p:cNvCxnSpPr>
                <a:cxnSpLocks/>
              </p:cNvCxnSpPr>
              <p:nvPr/>
            </p:nvCxnSpPr>
            <p:spPr>
              <a:xfrm>
                <a:off x="1087213" y="264591"/>
                <a:ext cx="0" cy="42282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DD6DDDEA-5296-4A66-88B8-DAB7C2395988}"/>
                  </a:ext>
                </a:extLst>
              </p:cNvPr>
              <p:cNvCxnSpPr>
                <a:cxnSpLocks/>
              </p:cNvCxnSpPr>
              <p:nvPr/>
            </p:nvCxnSpPr>
            <p:spPr>
              <a:xfrm>
                <a:off x="2261363" y="264589"/>
                <a:ext cx="4297" cy="41986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85" name="Rectangle 41">
            <a:extLst>
              <a:ext uri="{FF2B5EF4-FFF2-40B4-BE49-F238E27FC236}">
                <a16:creationId xmlns:a16="http://schemas.microsoft.com/office/drawing/2014/main" id="{562BC6F6-A0AF-4BC9-A702-F4A335906DD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6" name="Rectangle 55">
            <a:extLst>
              <a:ext uri="{FF2B5EF4-FFF2-40B4-BE49-F238E27FC236}">
                <a16:creationId xmlns:a16="http://schemas.microsoft.com/office/drawing/2014/main" id="{4E5D05A7-9FFA-49E9-A39A-E645F59C343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7" name="矩形 86">
            <a:extLst>
              <a:ext uri="{FF2B5EF4-FFF2-40B4-BE49-F238E27FC236}">
                <a16:creationId xmlns:a16="http://schemas.microsoft.com/office/drawing/2014/main" id="{4ED35988-159F-4107-B83D-2DC688EBBBC2}"/>
              </a:ext>
            </a:extLst>
          </p:cNvPr>
          <p:cNvSpPr/>
          <p:nvPr/>
        </p:nvSpPr>
        <p:spPr>
          <a:xfrm>
            <a:off x="8963511" y="1860125"/>
            <a:ext cx="1704489" cy="798941"/>
          </a:xfrm>
          <a:prstGeom prst="rect">
            <a:avLst/>
          </a:prstGeom>
          <a:solidFill>
            <a:schemeClr val="bg1">
              <a:lumMod val="95000"/>
            </a:schemeClr>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800"/>
              </a:lnSpc>
              <a:spcAft>
                <a:spcPts val="0"/>
              </a:spcAft>
            </a:pP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tool integration based on machine learning</a:t>
            </a:r>
            <a:endParaRPr lang="zh-CN" sz="1600" kern="100" dirty="0">
              <a:effectLst/>
              <a:ea typeface="宋体" panose="02010600030101010101" pitchFamily="2" charset="-122"/>
              <a:cs typeface="Times New Roman" panose="02020603050405020304" pitchFamily="18" charset="0"/>
            </a:endParaRPr>
          </a:p>
        </p:txBody>
      </p:sp>
      <p:cxnSp>
        <p:nvCxnSpPr>
          <p:cNvPr id="88" name="直接箭头连接符 87">
            <a:extLst>
              <a:ext uri="{FF2B5EF4-FFF2-40B4-BE49-F238E27FC236}">
                <a16:creationId xmlns:a16="http://schemas.microsoft.com/office/drawing/2014/main" id="{675A1ED4-6B14-42A3-B8A2-A1E39215F00A}"/>
              </a:ext>
            </a:extLst>
          </p:cNvPr>
          <p:cNvCxnSpPr>
            <a:cxnSpLocks/>
            <a:stCxn id="56" idx="3"/>
            <a:endCxn id="87" idx="1"/>
          </p:cNvCxnSpPr>
          <p:nvPr/>
        </p:nvCxnSpPr>
        <p:spPr>
          <a:xfrm flipV="1">
            <a:off x="8492262" y="2259596"/>
            <a:ext cx="471249" cy="22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2AED9E28-1C21-4636-A1E7-4D47BD3A9D08}"/>
              </a:ext>
            </a:extLst>
          </p:cNvPr>
          <p:cNvCxnSpPr>
            <a:cxnSpLocks/>
          </p:cNvCxnSpPr>
          <p:nvPr/>
        </p:nvCxnSpPr>
        <p:spPr>
          <a:xfrm rot="5400000">
            <a:off x="8597331" y="2759461"/>
            <a:ext cx="1076951" cy="869829"/>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FFC80A0-7AC8-492C-8312-78046EAD9F7C}"/>
              </a:ext>
            </a:extLst>
          </p:cNvPr>
          <p:cNvCxnSpPr>
            <a:cxnSpLocks/>
            <a:stCxn id="49" idx="2"/>
            <a:endCxn id="89" idx="0"/>
          </p:cNvCxnSpPr>
          <p:nvPr/>
        </p:nvCxnSpPr>
        <p:spPr>
          <a:xfrm>
            <a:off x="8364212" y="4251311"/>
            <a:ext cx="7806" cy="4468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0F83A8C5-18C4-4A36-9C81-3D58BB7BDF3B}"/>
              </a:ext>
            </a:extLst>
          </p:cNvPr>
          <p:cNvGrpSpPr/>
          <p:nvPr/>
        </p:nvGrpSpPr>
        <p:grpSpPr>
          <a:xfrm>
            <a:off x="6578956" y="4698206"/>
            <a:ext cx="3586124" cy="1430114"/>
            <a:chOff x="6493853" y="4301390"/>
            <a:chExt cx="3456332" cy="1430114"/>
          </a:xfrm>
        </p:grpSpPr>
        <p:sp>
          <p:nvSpPr>
            <p:cNvPr id="89" name="矩形 88">
              <a:extLst>
                <a:ext uri="{FF2B5EF4-FFF2-40B4-BE49-F238E27FC236}">
                  <a16:creationId xmlns:a16="http://schemas.microsoft.com/office/drawing/2014/main" id="{3FA9E0A5-527C-45B3-B4AC-D209E832823F}"/>
                </a:ext>
              </a:extLst>
            </p:cNvPr>
            <p:cNvSpPr/>
            <p:nvPr/>
          </p:nvSpPr>
          <p:spPr>
            <a:xfrm>
              <a:off x="6493853" y="4301390"/>
              <a:ext cx="3456332" cy="1430114"/>
            </a:xfrm>
            <a:prstGeom prst="rect">
              <a:avLst/>
            </a:prstGeom>
            <a:noFill/>
            <a:ln w="9525">
              <a:solidFill>
                <a:srgbClr val="FFC000"/>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400"/>
            </a:p>
          </p:txBody>
        </p:sp>
        <p:sp>
          <p:nvSpPr>
            <p:cNvPr id="90" name="椭圆 89">
              <a:extLst>
                <a:ext uri="{FF2B5EF4-FFF2-40B4-BE49-F238E27FC236}">
                  <a16:creationId xmlns:a16="http://schemas.microsoft.com/office/drawing/2014/main" id="{32C552D2-115B-4087-86B6-B68D92FC77EE}"/>
                </a:ext>
              </a:extLst>
            </p:cNvPr>
            <p:cNvSpPr/>
            <p:nvPr/>
          </p:nvSpPr>
          <p:spPr>
            <a:xfrm>
              <a:off x="6824057" y="4435359"/>
              <a:ext cx="832621" cy="436744"/>
            </a:xfrm>
            <a:prstGeom prst="ellipse">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Precision</a:t>
              </a:r>
              <a:endParaRPr lang="zh-CN" sz="1600" kern="100" dirty="0">
                <a:effectLst/>
                <a:ea typeface="宋体" panose="02010600030101010101" pitchFamily="2" charset="-122"/>
                <a:cs typeface="Times New Roman" panose="02020603050405020304" pitchFamily="18" charset="0"/>
              </a:endParaRPr>
            </a:p>
          </p:txBody>
        </p:sp>
        <p:sp>
          <p:nvSpPr>
            <p:cNvPr id="91" name="椭圆 90">
              <a:extLst>
                <a:ext uri="{FF2B5EF4-FFF2-40B4-BE49-F238E27FC236}">
                  <a16:creationId xmlns:a16="http://schemas.microsoft.com/office/drawing/2014/main" id="{299B7395-F837-45E7-9980-CB9ACE972BD3}"/>
                </a:ext>
              </a:extLst>
            </p:cNvPr>
            <p:cNvSpPr/>
            <p:nvPr/>
          </p:nvSpPr>
          <p:spPr>
            <a:xfrm>
              <a:off x="7990404" y="4428409"/>
              <a:ext cx="734444" cy="436744"/>
            </a:xfrm>
            <a:prstGeom prst="ellipse">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Recall</a:t>
              </a:r>
              <a:endParaRPr lang="zh-CN" sz="1600" kern="100" dirty="0">
                <a:effectLst/>
                <a:ea typeface="宋体" panose="02010600030101010101" pitchFamily="2" charset="-122"/>
                <a:cs typeface="Times New Roman" panose="02020603050405020304" pitchFamily="18" charset="0"/>
              </a:endParaRPr>
            </a:p>
          </p:txBody>
        </p:sp>
        <p:sp>
          <p:nvSpPr>
            <p:cNvPr id="92" name="椭圆 91">
              <a:extLst>
                <a:ext uri="{FF2B5EF4-FFF2-40B4-BE49-F238E27FC236}">
                  <a16:creationId xmlns:a16="http://schemas.microsoft.com/office/drawing/2014/main" id="{80E2A21F-255E-446B-B6B0-3A9DE533C3A2}"/>
                </a:ext>
              </a:extLst>
            </p:cNvPr>
            <p:cNvSpPr/>
            <p:nvPr/>
          </p:nvSpPr>
          <p:spPr>
            <a:xfrm>
              <a:off x="8992813" y="4435598"/>
              <a:ext cx="734444" cy="436744"/>
            </a:xfrm>
            <a:prstGeom prst="ellipse">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a:spcAft>
                  <a:spcPts val="0"/>
                </a:spcAft>
              </a:pP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F-score</a:t>
              </a:r>
              <a:endParaRPr lang="zh-CN" altLang="en-US" sz="1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3" name="椭圆 92">
              <a:extLst>
                <a:ext uri="{FF2B5EF4-FFF2-40B4-BE49-F238E27FC236}">
                  <a16:creationId xmlns:a16="http://schemas.microsoft.com/office/drawing/2014/main" id="{1FD705F5-86BB-4E79-A62B-E0949572BE99}"/>
                </a:ext>
              </a:extLst>
            </p:cNvPr>
            <p:cNvSpPr/>
            <p:nvPr/>
          </p:nvSpPr>
          <p:spPr>
            <a:xfrm>
              <a:off x="8139567" y="5096646"/>
              <a:ext cx="734444" cy="495857"/>
            </a:xfrm>
            <a:prstGeom prst="ellipse">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Overlap</a:t>
              </a:r>
              <a:endParaRPr lang="zh-CN" altLang="en-US" sz="1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4" name="椭圆 93">
              <a:extLst>
                <a:ext uri="{FF2B5EF4-FFF2-40B4-BE49-F238E27FC236}">
                  <a16:creationId xmlns:a16="http://schemas.microsoft.com/office/drawing/2014/main" id="{F9A7A053-DC05-47BF-890E-18DAFCEEB484}"/>
                </a:ext>
              </a:extLst>
            </p:cNvPr>
            <p:cNvSpPr/>
            <p:nvPr/>
          </p:nvSpPr>
          <p:spPr>
            <a:xfrm>
              <a:off x="6589531" y="5042814"/>
              <a:ext cx="1401366" cy="553571"/>
            </a:xfrm>
            <a:prstGeom prst="ellipse">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a:lnSpc>
                  <a:spcPts val="1700"/>
                </a:lnSpc>
                <a:spcAft>
                  <a:spcPts val="0"/>
                </a:spcAft>
              </a:pP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Discrimination</a:t>
              </a:r>
            </a:p>
            <a:p>
              <a:pPr algn="ctr">
                <a:lnSpc>
                  <a:spcPts val="1700"/>
                </a:lnSpc>
                <a:spcAft>
                  <a:spcPts val="0"/>
                </a:spcAft>
              </a:pP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rate </a:t>
              </a:r>
              <a:endParaRPr lang="zh-CN" altLang="en-US" sz="1400" kern="1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95" name="椭圆 94">
            <a:extLst>
              <a:ext uri="{FF2B5EF4-FFF2-40B4-BE49-F238E27FC236}">
                <a16:creationId xmlns:a16="http://schemas.microsoft.com/office/drawing/2014/main" id="{99B24ADA-2447-4F9E-8F61-13144721BB69}"/>
              </a:ext>
            </a:extLst>
          </p:cNvPr>
          <p:cNvSpPr/>
          <p:nvPr/>
        </p:nvSpPr>
        <p:spPr>
          <a:xfrm>
            <a:off x="9185146" y="5466612"/>
            <a:ext cx="931517" cy="508664"/>
          </a:xfrm>
          <a:prstGeom prst="ellipse">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a:lnSpc>
                <a:spcPts val="1600"/>
              </a:lnSpc>
            </a:pP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CWE </a:t>
            </a:r>
          </a:p>
          <a:p>
            <a:pPr algn="ctr">
              <a:lnSpc>
                <a:spcPts val="1600"/>
              </a:lnSpc>
            </a:pP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coverage</a:t>
            </a:r>
            <a:endParaRPr lang="zh-CN" altLang="en-US" sz="1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6" name="文本框 95">
            <a:extLst>
              <a:ext uri="{FF2B5EF4-FFF2-40B4-BE49-F238E27FC236}">
                <a16:creationId xmlns:a16="http://schemas.microsoft.com/office/drawing/2014/main" id="{D8842CC5-4E8D-4217-B3F8-1786DCFD9119}"/>
              </a:ext>
            </a:extLst>
          </p:cNvPr>
          <p:cNvSpPr txBox="1"/>
          <p:nvPr/>
        </p:nvSpPr>
        <p:spPr>
          <a:xfrm>
            <a:off x="813760" y="851606"/>
            <a:ext cx="10881360" cy="658835"/>
          </a:xfrm>
          <a:prstGeom prst="rect">
            <a:avLst/>
          </a:prstGeom>
          <a:noFill/>
        </p:spPr>
        <p:txBody>
          <a:bodyPr wrap="square" rtlCol="0">
            <a:spAutoFit/>
          </a:bodyPr>
          <a:lstStyle/>
          <a:p>
            <a:pPr>
              <a:lnSpc>
                <a:spcPct val="150000"/>
              </a:lnSpc>
            </a:pPr>
            <a:r>
              <a:rPr lang="en-US" altLang="zh-CN" sz="2800" b="1" kern="0" dirty="0">
                <a:solidFill>
                  <a:srgbClr val="0070C0"/>
                </a:solidFill>
                <a:latin typeface="Arial" panose="020B0604020202020204" pitchFamily="34" charset="0"/>
                <a:cs typeface="Arial" panose="020B0604020202020204" pitchFamily="34" charset="0"/>
                <a:sym typeface="+mn-lt"/>
              </a:rPr>
              <a:t>Framework of our experiment</a:t>
            </a:r>
          </a:p>
        </p:txBody>
      </p:sp>
    </p:spTree>
    <p:extLst>
      <p:ext uri="{BB962C8B-B14F-4D97-AF65-F5344CB8AC3E}">
        <p14:creationId xmlns:p14="http://schemas.microsoft.com/office/powerpoint/2010/main" val="99252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latin typeface="+mj-ea"/>
                <a:ea typeface="+mj-ea"/>
              </a:rPr>
              <a:t>Results</a:t>
            </a:r>
            <a:endParaRPr kumimoji="1" lang="zh-CN" altLang="en-US" dirty="0">
              <a:latin typeface="+mj-ea"/>
              <a:ea typeface="+mj-ea"/>
            </a:endParaRPr>
          </a:p>
        </p:txBody>
      </p:sp>
      <p:sp>
        <p:nvSpPr>
          <p:cNvPr id="55" name="文本框 54">
            <a:extLst>
              <a:ext uri="{FF2B5EF4-FFF2-40B4-BE49-F238E27FC236}">
                <a16:creationId xmlns:a16="http://schemas.microsoft.com/office/drawing/2014/main" id="{A2C194B9-8A94-49DD-BCE4-DB7D323010DE}"/>
              </a:ext>
            </a:extLst>
          </p:cNvPr>
          <p:cNvSpPr txBox="1"/>
          <p:nvPr/>
        </p:nvSpPr>
        <p:spPr>
          <a:xfrm>
            <a:off x="2508303" y="171700"/>
            <a:ext cx="8350197" cy="658835"/>
          </a:xfrm>
          <a:prstGeom prst="rect">
            <a:avLst/>
          </a:prstGeom>
          <a:noFill/>
        </p:spPr>
        <p:txBody>
          <a:bodyPr wrap="square" rtlCol="0">
            <a:spAutoFit/>
          </a:bodyPr>
          <a:lstStyle/>
          <a:p>
            <a:pPr>
              <a:lnSpc>
                <a:spcPct val="150000"/>
              </a:lnSpc>
            </a:pPr>
            <a:r>
              <a:rPr lang="en-US" altLang="zh-CN" sz="2800" b="1" kern="0" dirty="0">
                <a:solidFill>
                  <a:srgbClr val="0070C0"/>
                </a:solidFill>
                <a:latin typeface="Arial" panose="020B0604020202020204" pitchFamily="34" charset="0"/>
                <a:cs typeface="Arial" panose="020B0604020202020204" pitchFamily="34" charset="0"/>
                <a:sym typeface="+mn-lt"/>
              </a:rPr>
              <a:t>—— Evaluation on Ability of Finding Bugs</a:t>
            </a:r>
          </a:p>
        </p:txBody>
      </p:sp>
      <p:pic>
        <p:nvPicPr>
          <p:cNvPr id="4" name="图片 3">
            <a:extLst>
              <a:ext uri="{FF2B5EF4-FFF2-40B4-BE49-F238E27FC236}">
                <a16:creationId xmlns:a16="http://schemas.microsoft.com/office/drawing/2014/main" id="{44089DEB-483D-48E6-A12E-833783314FF2}"/>
              </a:ext>
            </a:extLst>
          </p:cNvPr>
          <p:cNvPicPr>
            <a:picLocks noChangeAspect="1"/>
          </p:cNvPicPr>
          <p:nvPr/>
        </p:nvPicPr>
        <p:blipFill>
          <a:blip r:embed="rId3"/>
          <a:stretch>
            <a:fillRect/>
          </a:stretch>
        </p:blipFill>
        <p:spPr>
          <a:xfrm>
            <a:off x="5803916" y="1734006"/>
            <a:ext cx="6156428" cy="3945028"/>
          </a:xfrm>
          <a:prstGeom prst="rect">
            <a:avLst/>
          </a:prstGeom>
        </p:spPr>
      </p:pic>
      <p:sp>
        <p:nvSpPr>
          <p:cNvPr id="7" name="文本框 6">
            <a:extLst>
              <a:ext uri="{FF2B5EF4-FFF2-40B4-BE49-F238E27FC236}">
                <a16:creationId xmlns:a16="http://schemas.microsoft.com/office/drawing/2014/main" id="{063F03BE-CF48-4C0F-8C2E-6C0114B1509E}"/>
              </a:ext>
            </a:extLst>
          </p:cNvPr>
          <p:cNvSpPr txBox="1"/>
          <p:nvPr/>
        </p:nvSpPr>
        <p:spPr>
          <a:xfrm>
            <a:off x="231656" y="1201603"/>
            <a:ext cx="5436870" cy="5009833"/>
          </a:xfrm>
          <a:prstGeom prst="rect">
            <a:avLst/>
          </a:prstGeom>
          <a:noFill/>
        </p:spPr>
        <p:txBody>
          <a:bodyPr wrap="square" rtlCol="0">
            <a:spAutoFit/>
          </a:bodyPr>
          <a:lstStyle/>
          <a:p>
            <a:pPr marL="457200" indent="-457200">
              <a:lnSpc>
                <a:spcPct val="150000"/>
              </a:lnSpc>
              <a:buFont typeface="+mj-lt"/>
              <a:buAutoNum type="arabicPeriod"/>
            </a:pPr>
            <a:r>
              <a:rPr lang="en-US" altLang="zh-CN" sz="2400" kern="0" dirty="0">
                <a:latin typeface="Arial" panose="020B0604020202020204" pitchFamily="34" charset="0"/>
                <a:cs typeface="Arial" panose="020B0604020202020204" pitchFamily="34" charset="0"/>
                <a:sym typeface="+mn-lt"/>
              </a:rPr>
              <a:t>The highest recall of these tools is 36.7%.</a:t>
            </a:r>
          </a:p>
          <a:p>
            <a:pPr marL="457200" indent="-457200">
              <a:lnSpc>
                <a:spcPct val="150000"/>
              </a:lnSpc>
              <a:buFont typeface="+mj-lt"/>
              <a:buAutoNum type="arabicPeriod"/>
            </a:pPr>
            <a:r>
              <a:rPr lang="en-US" altLang="zh-CN" sz="2400" kern="0" dirty="0" err="1">
                <a:latin typeface="Arial" panose="020B0604020202020204" pitchFamily="34" charset="0"/>
                <a:cs typeface="Arial" panose="020B0604020202020204" pitchFamily="34" charset="0"/>
                <a:sym typeface="+mn-lt"/>
              </a:rPr>
              <a:t>Cppcheck</a:t>
            </a:r>
            <a:r>
              <a:rPr lang="en-US" altLang="zh-CN" sz="2400" kern="0" dirty="0">
                <a:latin typeface="Arial" panose="020B0604020202020204" pitchFamily="34" charset="0"/>
                <a:cs typeface="Arial" panose="020B0604020202020204" pitchFamily="34" charset="0"/>
                <a:sym typeface="+mn-lt"/>
              </a:rPr>
              <a:t> has the best F-score (34.1%), and the F-scores of four tools except CBMC are similar.</a:t>
            </a:r>
          </a:p>
          <a:p>
            <a:pPr marL="457200" indent="-457200">
              <a:lnSpc>
                <a:spcPct val="150000"/>
              </a:lnSpc>
              <a:buFont typeface="+mj-lt"/>
              <a:buAutoNum type="arabicPeriod"/>
            </a:pPr>
            <a:r>
              <a:rPr lang="en-US" altLang="zh-CN" sz="2400" kern="0" dirty="0">
                <a:latin typeface="Arial" panose="020B0604020202020204" pitchFamily="34" charset="0"/>
                <a:cs typeface="Arial" panose="020B0604020202020204" pitchFamily="34" charset="0"/>
                <a:sym typeface="+mn-lt"/>
              </a:rPr>
              <a:t>The numbers of CWE types detected by these tools vary greatly.</a:t>
            </a:r>
          </a:p>
          <a:p>
            <a:pPr marL="457200" indent="-457200">
              <a:lnSpc>
                <a:spcPct val="150000"/>
              </a:lnSpc>
              <a:buFont typeface="+mj-lt"/>
              <a:buAutoNum type="arabicPeriod"/>
            </a:pPr>
            <a:r>
              <a:rPr lang="en-US" altLang="zh-CN" sz="2400" kern="0" dirty="0">
                <a:latin typeface="Arial" panose="020B0604020202020204" pitchFamily="34" charset="0"/>
                <a:cs typeface="Arial" panose="020B0604020202020204" pitchFamily="34" charset="0"/>
                <a:sym typeface="+mn-lt"/>
              </a:rPr>
              <a:t>The defects found by tool A covers 95% of the CWE types.</a:t>
            </a:r>
          </a:p>
        </p:txBody>
      </p:sp>
    </p:spTree>
    <p:extLst>
      <p:ext uri="{BB962C8B-B14F-4D97-AF65-F5344CB8AC3E}">
        <p14:creationId xmlns:p14="http://schemas.microsoft.com/office/powerpoint/2010/main" val="208157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a:xfrm>
            <a:off x="1110082" y="223935"/>
            <a:ext cx="8262517" cy="652366"/>
          </a:xfrm>
        </p:spPr>
        <p:txBody>
          <a:bodyPr/>
          <a:lstStyle/>
          <a:p>
            <a:r>
              <a:rPr kumimoji="1" lang="en-US" altLang="zh-CN" dirty="0">
                <a:latin typeface="+mj-ea"/>
                <a:ea typeface="+mj-ea"/>
              </a:rPr>
              <a:t>Results</a:t>
            </a:r>
            <a:endParaRPr kumimoji="1" lang="zh-CN" altLang="en-US" dirty="0">
              <a:latin typeface="+mj-ea"/>
              <a:ea typeface="+mj-ea"/>
            </a:endParaRPr>
          </a:p>
        </p:txBody>
      </p:sp>
      <p:sp>
        <p:nvSpPr>
          <p:cNvPr id="7" name="文本框 6">
            <a:extLst>
              <a:ext uri="{FF2B5EF4-FFF2-40B4-BE49-F238E27FC236}">
                <a16:creationId xmlns:a16="http://schemas.microsoft.com/office/drawing/2014/main" id="{063F03BE-CF48-4C0F-8C2E-6C0114B1509E}"/>
              </a:ext>
            </a:extLst>
          </p:cNvPr>
          <p:cNvSpPr txBox="1"/>
          <p:nvPr/>
        </p:nvSpPr>
        <p:spPr>
          <a:xfrm>
            <a:off x="-13302" y="1207067"/>
            <a:ext cx="4109692" cy="2267544"/>
          </a:xfrm>
          <a:prstGeom prst="rect">
            <a:avLst/>
          </a:prstGeom>
          <a:noFill/>
        </p:spPr>
        <p:txBody>
          <a:bodyPr wrap="square" rtlCol="0">
            <a:spAutoFit/>
          </a:bodyPr>
          <a:lstStyle/>
          <a:p>
            <a:pPr marL="457200" indent="-457200">
              <a:lnSpc>
                <a:spcPct val="120000"/>
              </a:lnSpc>
              <a:buFont typeface="+mj-lt"/>
              <a:buAutoNum type="arabicPeriod"/>
            </a:pPr>
            <a:r>
              <a:rPr lang="en-US" altLang="zh-CN" sz="2400" kern="0" dirty="0">
                <a:latin typeface="Arial" panose="020B0604020202020204" pitchFamily="34" charset="0"/>
                <a:cs typeface="Arial" panose="020B0604020202020204" pitchFamily="34" charset="0"/>
                <a:sym typeface="+mn-lt"/>
              </a:rPr>
              <a:t>The adept CWE types of these tools are different.</a:t>
            </a:r>
          </a:p>
          <a:p>
            <a:pPr marL="457200" indent="-457200">
              <a:lnSpc>
                <a:spcPct val="120000"/>
              </a:lnSpc>
              <a:buFont typeface="+mj-lt"/>
              <a:buAutoNum type="arabicPeriod"/>
            </a:pPr>
            <a:r>
              <a:rPr lang="en-US" altLang="zh-CN" sz="2400" kern="0" dirty="0">
                <a:latin typeface="Arial" panose="020B0604020202020204" pitchFamily="34" charset="0"/>
                <a:cs typeface="Arial" panose="020B0604020202020204" pitchFamily="34" charset="0"/>
                <a:sym typeface="+mn-lt"/>
              </a:rPr>
              <a:t>High precision of some CWE types for each tool.</a:t>
            </a:r>
          </a:p>
          <a:p>
            <a:pPr marL="457200" indent="-457200">
              <a:lnSpc>
                <a:spcPct val="120000"/>
              </a:lnSpc>
              <a:buFont typeface="+mj-lt"/>
              <a:buAutoNum type="arabicPeriod"/>
            </a:pPr>
            <a:r>
              <a:rPr lang="en-US" altLang="zh-CN" sz="2400" kern="0" dirty="0">
                <a:latin typeface="Arial" panose="020B0604020202020204" pitchFamily="34" charset="0"/>
                <a:cs typeface="Arial" panose="020B0604020202020204" pitchFamily="34" charset="0"/>
                <a:sym typeface="+mn-lt"/>
              </a:rPr>
              <a:t>High recall is difficult.</a:t>
            </a:r>
          </a:p>
        </p:txBody>
      </p:sp>
      <p:pic>
        <p:nvPicPr>
          <p:cNvPr id="5" name="图片 4">
            <a:extLst>
              <a:ext uri="{FF2B5EF4-FFF2-40B4-BE49-F238E27FC236}">
                <a16:creationId xmlns:a16="http://schemas.microsoft.com/office/drawing/2014/main" id="{F1126BC0-7DE1-4DBB-8675-91A10ECBD34C}"/>
              </a:ext>
            </a:extLst>
          </p:cNvPr>
          <p:cNvPicPr>
            <a:picLocks noChangeAspect="1"/>
          </p:cNvPicPr>
          <p:nvPr/>
        </p:nvPicPr>
        <p:blipFill>
          <a:blip r:embed="rId3"/>
          <a:stretch>
            <a:fillRect/>
          </a:stretch>
        </p:blipFill>
        <p:spPr>
          <a:xfrm>
            <a:off x="4121751" y="1061738"/>
            <a:ext cx="3975402" cy="2475344"/>
          </a:xfrm>
          <a:prstGeom prst="rect">
            <a:avLst/>
          </a:prstGeom>
        </p:spPr>
      </p:pic>
      <p:pic>
        <p:nvPicPr>
          <p:cNvPr id="9" name="图片 8">
            <a:extLst>
              <a:ext uri="{FF2B5EF4-FFF2-40B4-BE49-F238E27FC236}">
                <a16:creationId xmlns:a16="http://schemas.microsoft.com/office/drawing/2014/main" id="{5DA0E8EB-3CAD-475D-8304-B2DF00D86D36}"/>
              </a:ext>
            </a:extLst>
          </p:cNvPr>
          <p:cNvPicPr>
            <a:picLocks noChangeAspect="1"/>
          </p:cNvPicPr>
          <p:nvPr/>
        </p:nvPicPr>
        <p:blipFill>
          <a:blip r:embed="rId4"/>
          <a:stretch>
            <a:fillRect/>
          </a:stretch>
        </p:blipFill>
        <p:spPr>
          <a:xfrm>
            <a:off x="80156" y="3703769"/>
            <a:ext cx="3949705" cy="2479018"/>
          </a:xfrm>
          <a:prstGeom prst="rect">
            <a:avLst/>
          </a:prstGeom>
        </p:spPr>
      </p:pic>
      <p:pic>
        <p:nvPicPr>
          <p:cNvPr id="10" name="图片 9">
            <a:extLst>
              <a:ext uri="{FF2B5EF4-FFF2-40B4-BE49-F238E27FC236}">
                <a16:creationId xmlns:a16="http://schemas.microsoft.com/office/drawing/2014/main" id="{974E8A73-41C4-4773-89F2-3F0C3F12B071}"/>
              </a:ext>
            </a:extLst>
          </p:cNvPr>
          <p:cNvPicPr>
            <a:picLocks noChangeAspect="1"/>
          </p:cNvPicPr>
          <p:nvPr/>
        </p:nvPicPr>
        <p:blipFill>
          <a:blip r:embed="rId5"/>
          <a:stretch>
            <a:fillRect/>
          </a:stretch>
        </p:blipFill>
        <p:spPr>
          <a:xfrm>
            <a:off x="4109692" y="3702899"/>
            <a:ext cx="3949705" cy="2475345"/>
          </a:xfrm>
          <a:prstGeom prst="rect">
            <a:avLst/>
          </a:prstGeom>
        </p:spPr>
      </p:pic>
      <p:pic>
        <p:nvPicPr>
          <p:cNvPr id="11" name="图片 10">
            <a:extLst>
              <a:ext uri="{FF2B5EF4-FFF2-40B4-BE49-F238E27FC236}">
                <a16:creationId xmlns:a16="http://schemas.microsoft.com/office/drawing/2014/main" id="{3610AAB9-CB5B-43F8-865E-26BA8B086649}"/>
              </a:ext>
            </a:extLst>
          </p:cNvPr>
          <p:cNvPicPr>
            <a:picLocks noChangeAspect="1"/>
          </p:cNvPicPr>
          <p:nvPr/>
        </p:nvPicPr>
        <p:blipFill>
          <a:blip r:embed="rId6"/>
          <a:stretch>
            <a:fillRect/>
          </a:stretch>
        </p:blipFill>
        <p:spPr>
          <a:xfrm>
            <a:off x="8138161" y="3691469"/>
            <a:ext cx="3985116" cy="2491318"/>
          </a:xfrm>
          <a:prstGeom prst="rect">
            <a:avLst/>
          </a:prstGeom>
        </p:spPr>
      </p:pic>
      <p:sp>
        <p:nvSpPr>
          <p:cNvPr id="12" name="文本框 11">
            <a:extLst>
              <a:ext uri="{FF2B5EF4-FFF2-40B4-BE49-F238E27FC236}">
                <a16:creationId xmlns:a16="http://schemas.microsoft.com/office/drawing/2014/main" id="{3EB6466E-1067-4B19-931F-D543AFB64A87}"/>
              </a:ext>
            </a:extLst>
          </p:cNvPr>
          <p:cNvSpPr txBox="1"/>
          <p:nvPr/>
        </p:nvSpPr>
        <p:spPr>
          <a:xfrm>
            <a:off x="2508303" y="163631"/>
            <a:ext cx="6691453" cy="658835"/>
          </a:xfrm>
          <a:prstGeom prst="rect">
            <a:avLst/>
          </a:prstGeom>
          <a:noFill/>
        </p:spPr>
        <p:txBody>
          <a:bodyPr wrap="square" rtlCol="0">
            <a:spAutoFit/>
          </a:bodyPr>
          <a:lstStyle/>
          <a:p>
            <a:pPr>
              <a:lnSpc>
                <a:spcPct val="150000"/>
              </a:lnSpc>
            </a:pPr>
            <a:r>
              <a:rPr lang="en-US" altLang="zh-CN" sz="2800" b="1" kern="0" dirty="0">
                <a:solidFill>
                  <a:srgbClr val="0070C0"/>
                </a:solidFill>
                <a:latin typeface="Arial" panose="020B0604020202020204" pitchFamily="34" charset="0"/>
                <a:cs typeface="Arial" panose="020B0604020202020204" pitchFamily="34" charset="0"/>
                <a:sym typeface="+mn-lt"/>
              </a:rPr>
              <a:t>—— Evaluation over CWE Types </a:t>
            </a:r>
          </a:p>
        </p:txBody>
      </p:sp>
      <p:pic>
        <p:nvPicPr>
          <p:cNvPr id="4" name="图片 3">
            <a:extLst>
              <a:ext uri="{FF2B5EF4-FFF2-40B4-BE49-F238E27FC236}">
                <a16:creationId xmlns:a16="http://schemas.microsoft.com/office/drawing/2014/main" id="{8F945C65-703B-4978-9005-D94F56B61482}"/>
              </a:ext>
            </a:extLst>
          </p:cNvPr>
          <p:cNvPicPr>
            <a:picLocks noChangeAspect="1"/>
          </p:cNvPicPr>
          <p:nvPr/>
        </p:nvPicPr>
        <p:blipFill>
          <a:blip r:embed="rId7"/>
          <a:stretch>
            <a:fillRect/>
          </a:stretch>
        </p:blipFill>
        <p:spPr>
          <a:xfrm>
            <a:off x="8147875" y="1051944"/>
            <a:ext cx="3975402" cy="2481524"/>
          </a:xfrm>
          <a:prstGeom prst="rect">
            <a:avLst/>
          </a:prstGeom>
        </p:spPr>
      </p:pic>
    </p:spTree>
    <p:extLst>
      <p:ext uri="{BB962C8B-B14F-4D97-AF65-F5344CB8AC3E}">
        <p14:creationId xmlns:p14="http://schemas.microsoft.com/office/powerpoint/2010/main" val="352064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F2AD0-048D-469B-B597-4184AE50770A}"/>
              </a:ext>
            </a:extLst>
          </p:cNvPr>
          <p:cNvSpPr/>
          <p:nvPr/>
        </p:nvSpPr>
        <p:spPr>
          <a:xfrm>
            <a:off x="0" y="1727200"/>
            <a:ext cx="12192000" cy="36830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a:xfrm>
            <a:off x="1110082" y="223935"/>
            <a:ext cx="8262517" cy="652366"/>
          </a:xfrm>
        </p:spPr>
        <p:txBody>
          <a:bodyPr/>
          <a:lstStyle/>
          <a:p>
            <a:r>
              <a:rPr kumimoji="1" lang="en-US" altLang="zh-CN" dirty="0">
                <a:latin typeface="+mj-ea"/>
                <a:ea typeface="+mj-ea"/>
              </a:rPr>
              <a:t>Results</a:t>
            </a:r>
            <a:endParaRPr kumimoji="1" lang="zh-CN" altLang="en-US" dirty="0">
              <a:latin typeface="+mj-ea"/>
              <a:ea typeface="+mj-ea"/>
            </a:endParaRPr>
          </a:p>
        </p:txBody>
      </p:sp>
      <p:sp>
        <p:nvSpPr>
          <p:cNvPr id="7" name="文本框 6">
            <a:extLst>
              <a:ext uri="{FF2B5EF4-FFF2-40B4-BE49-F238E27FC236}">
                <a16:creationId xmlns:a16="http://schemas.microsoft.com/office/drawing/2014/main" id="{063F03BE-CF48-4C0F-8C2E-6C0114B1509E}"/>
              </a:ext>
            </a:extLst>
          </p:cNvPr>
          <p:cNvSpPr txBox="1"/>
          <p:nvPr/>
        </p:nvSpPr>
        <p:spPr>
          <a:xfrm>
            <a:off x="1447198" y="1905567"/>
            <a:ext cx="9614502" cy="3244158"/>
          </a:xfrm>
          <a:prstGeom prst="rect">
            <a:avLst/>
          </a:prstGeom>
          <a:noFill/>
        </p:spPr>
        <p:txBody>
          <a:bodyPr wrap="square" rtlCol="0">
            <a:spAutoFit/>
          </a:bodyPr>
          <a:lstStyle/>
          <a:p>
            <a:pPr>
              <a:lnSpc>
                <a:spcPct val="150000"/>
              </a:lnSpc>
            </a:pPr>
            <a:r>
              <a:rPr lang="en-US" altLang="zh-CN" sz="2800" b="1" kern="0" dirty="0">
                <a:solidFill>
                  <a:schemeClr val="bg2">
                    <a:lumMod val="25000"/>
                  </a:schemeClr>
                </a:solidFill>
                <a:latin typeface="+mj-ea"/>
                <a:ea typeface="+mj-ea"/>
                <a:cs typeface="Arial" panose="020B0604020202020204" pitchFamily="34" charset="0"/>
                <a:sym typeface="+mn-lt"/>
              </a:rPr>
              <a:t>Answer of RQ1:</a:t>
            </a:r>
          </a:p>
          <a:p>
            <a:pPr>
              <a:lnSpc>
                <a:spcPct val="150000"/>
              </a:lnSpc>
            </a:pPr>
            <a:r>
              <a:rPr lang="en-US" altLang="zh-CN" sz="2800" kern="0" dirty="0">
                <a:latin typeface="Arial" panose="020B0604020202020204" pitchFamily="34" charset="0"/>
                <a:cs typeface="Arial" panose="020B0604020202020204" pitchFamily="34" charset="0"/>
                <a:sym typeface="+mn-lt"/>
              </a:rPr>
              <a:t>    For SA tools implementing different techniques, their abilities of bug finding and their adept defect types are quite different. Moreover, each tool may be especially adept at detecting some special defect types.</a:t>
            </a:r>
          </a:p>
        </p:txBody>
      </p:sp>
      <p:sp>
        <p:nvSpPr>
          <p:cNvPr id="12" name="文本框 11">
            <a:extLst>
              <a:ext uri="{FF2B5EF4-FFF2-40B4-BE49-F238E27FC236}">
                <a16:creationId xmlns:a16="http://schemas.microsoft.com/office/drawing/2014/main" id="{3EB6466E-1067-4B19-931F-D543AFB64A87}"/>
              </a:ext>
            </a:extLst>
          </p:cNvPr>
          <p:cNvSpPr txBox="1"/>
          <p:nvPr/>
        </p:nvSpPr>
        <p:spPr>
          <a:xfrm>
            <a:off x="2508303" y="163631"/>
            <a:ext cx="6691453" cy="658835"/>
          </a:xfrm>
          <a:prstGeom prst="rect">
            <a:avLst/>
          </a:prstGeom>
          <a:noFill/>
        </p:spPr>
        <p:txBody>
          <a:bodyPr wrap="square" rtlCol="0">
            <a:spAutoFit/>
          </a:bodyPr>
          <a:lstStyle/>
          <a:p>
            <a:pPr>
              <a:lnSpc>
                <a:spcPct val="150000"/>
              </a:lnSpc>
            </a:pPr>
            <a:r>
              <a:rPr lang="en-US" altLang="zh-CN" sz="2800" b="1" kern="0" dirty="0">
                <a:solidFill>
                  <a:srgbClr val="0070C0"/>
                </a:solidFill>
                <a:latin typeface="Arial" panose="020B0604020202020204" pitchFamily="34" charset="0"/>
                <a:cs typeface="Arial" panose="020B0604020202020204" pitchFamily="34" charset="0"/>
                <a:sym typeface="+mn-lt"/>
              </a:rPr>
              <a:t>—— Evaluation over CWE Types </a:t>
            </a:r>
          </a:p>
        </p:txBody>
      </p:sp>
    </p:spTree>
    <p:extLst>
      <p:ext uri="{BB962C8B-B14F-4D97-AF65-F5344CB8AC3E}">
        <p14:creationId xmlns:p14="http://schemas.microsoft.com/office/powerpoint/2010/main" val="378732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latin typeface="+mj-ea"/>
                <a:ea typeface="+mj-ea"/>
              </a:rPr>
              <a:t>Results</a:t>
            </a:r>
            <a:endParaRPr kumimoji="1" lang="zh-CN" altLang="en-US" dirty="0">
              <a:latin typeface="+mj-ea"/>
              <a:ea typeface="+mj-ea"/>
            </a:endParaRPr>
          </a:p>
        </p:txBody>
      </p:sp>
      <p:sp>
        <p:nvSpPr>
          <p:cNvPr id="55" name="文本框 54">
            <a:extLst>
              <a:ext uri="{FF2B5EF4-FFF2-40B4-BE49-F238E27FC236}">
                <a16:creationId xmlns:a16="http://schemas.microsoft.com/office/drawing/2014/main" id="{A2C194B9-8A94-49DD-BCE4-DB7D323010DE}"/>
              </a:ext>
            </a:extLst>
          </p:cNvPr>
          <p:cNvSpPr txBox="1"/>
          <p:nvPr/>
        </p:nvSpPr>
        <p:spPr>
          <a:xfrm>
            <a:off x="2508303" y="152700"/>
            <a:ext cx="8208465" cy="658835"/>
          </a:xfrm>
          <a:prstGeom prst="rect">
            <a:avLst/>
          </a:prstGeom>
          <a:noFill/>
        </p:spPr>
        <p:txBody>
          <a:bodyPr wrap="square" rtlCol="0">
            <a:spAutoFit/>
          </a:bodyPr>
          <a:lstStyle/>
          <a:p>
            <a:pPr>
              <a:lnSpc>
                <a:spcPct val="150000"/>
              </a:lnSpc>
            </a:pPr>
            <a:r>
              <a:rPr lang="en-US" altLang="zh-CN" sz="2800" b="1" kern="0" dirty="0">
                <a:solidFill>
                  <a:srgbClr val="0070C0"/>
                </a:solidFill>
                <a:latin typeface="Arial" panose="020B0604020202020204" pitchFamily="34" charset="0"/>
                <a:cs typeface="Arial" panose="020B0604020202020204" pitchFamily="34" charset="0"/>
                <a:sym typeface="+mn-lt"/>
              </a:rPr>
              <a:t>—— Evaluation over Flow Variants</a:t>
            </a:r>
          </a:p>
        </p:txBody>
      </p:sp>
      <p:sp>
        <p:nvSpPr>
          <p:cNvPr id="7" name="文本框 6">
            <a:extLst>
              <a:ext uri="{FF2B5EF4-FFF2-40B4-BE49-F238E27FC236}">
                <a16:creationId xmlns:a16="http://schemas.microsoft.com/office/drawing/2014/main" id="{063F03BE-CF48-4C0F-8C2E-6C0114B1509E}"/>
              </a:ext>
            </a:extLst>
          </p:cNvPr>
          <p:cNvSpPr txBox="1"/>
          <p:nvPr/>
        </p:nvSpPr>
        <p:spPr>
          <a:xfrm>
            <a:off x="298503" y="1550900"/>
            <a:ext cx="3599127" cy="1685846"/>
          </a:xfrm>
          <a:prstGeom prst="rect">
            <a:avLst/>
          </a:prstGeom>
          <a:noFill/>
        </p:spPr>
        <p:txBody>
          <a:bodyPr wrap="square" rtlCol="0">
            <a:spAutoFit/>
          </a:bodyPr>
          <a:lstStyle/>
          <a:p>
            <a:pPr>
              <a:lnSpc>
                <a:spcPct val="150000"/>
              </a:lnSpc>
            </a:pPr>
            <a:r>
              <a:rPr lang="en-US" altLang="zh-CN" sz="2400" kern="0" dirty="0">
                <a:latin typeface="Arial" panose="020B0604020202020204" pitchFamily="34" charset="0"/>
                <a:cs typeface="Arial" panose="020B0604020202020204" pitchFamily="34" charset="0"/>
                <a:sym typeface="+mn-lt"/>
              </a:rPr>
              <a:t>The more complex the flow is, the more difficult it will be to find the bugs.</a:t>
            </a:r>
          </a:p>
        </p:txBody>
      </p:sp>
      <p:pic>
        <p:nvPicPr>
          <p:cNvPr id="4" name="图片 3">
            <a:extLst>
              <a:ext uri="{FF2B5EF4-FFF2-40B4-BE49-F238E27FC236}">
                <a16:creationId xmlns:a16="http://schemas.microsoft.com/office/drawing/2014/main" id="{B12F9C3F-7AD0-4E02-AFAD-9AD51DCEF98D}"/>
              </a:ext>
            </a:extLst>
          </p:cNvPr>
          <p:cNvPicPr>
            <a:picLocks noChangeAspect="1"/>
          </p:cNvPicPr>
          <p:nvPr/>
        </p:nvPicPr>
        <p:blipFill>
          <a:blip r:embed="rId3"/>
          <a:stretch>
            <a:fillRect/>
          </a:stretch>
        </p:blipFill>
        <p:spPr>
          <a:xfrm>
            <a:off x="4079660" y="1290880"/>
            <a:ext cx="4009819" cy="2401872"/>
          </a:xfrm>
          <a:prstGeom prst="rect">
            <a:avLst/>
          </a:prstGeom>
        </p:spPr>
      </p:pic>
      <p:pic>
        <p:nvPicPr>
          <p:cNvPr id="8" name="图片 7">
            <a:extLst>
              <a:ext uri="{FF2B5EF4-FFF2-40B4-BE49-F238E27FC236}">
                <a16:creationId xmlns:a16="http://schemas.microsoft.com/office/drawing/2014/main" id="{19DAFF26-A122-4AD3-B773-B546BC8746F4}"/>
              </a:ext>
            </a:extLst>
          </p:cNvPr>
          <p:cNvPicPr>
            <a:picLocks noChangeAspect="1"/>
          </p:cNvPicPr>
          <p:nvPr/>
        </p:nvPicPr>
        <p:blipFill>
          <a:blip r:embed="rId4"/>
          <a:stretch>
            <a:fillRect/>
          </a:stretch>
        </p:blipFill>
        <p:spPr>
          <a:xfrm>
            <a:off x="8147891" y="1290880"/>
            <a:ext cx="4009819" cy="2389892"/>
          </a:xfrm>
          <a:prstGeom prst="rect">
            <a:avLst/>
          </a:prstGeom>
        </p:spPr>
      </p:pic>
      <p:pic>
        <p:nvPicPr>
          <p:cNvPr id="9" name="图片 8">
            <a:extLst>
              <a:ext uri="{FF2B5EF4-FFF2-40B4-BE49-F238E27FC236}">
                <a16:creationId xmlns:a16="http://schemas.microsoft.com/office/drawing/2014/main" id="{7E631975-008A-488E-AE5F-4FCF45E5543F}"/>
              </a:ext>
            </a:extLst>
          </p:cNvPr>
          <p:cNvPicPr>
            <a:picLocks noChangeAspect="1"/>
          </p:cNvPicPr>
          <p:nvPr/>
        </p:nvPicPr>
        <p:blipFill>
          <a:blip r:embed="rId5"/>
          <a:stretch>
            <a:fillRect/>
          </a:stretch>
        </p:blipFill>
        <p:spPr>
          <a:xfrm>
            <a:off x="1" y="3841277"/>
            <a:ext cx="4006367" cy="2369893"/>
          </a:xfrm>
          <a:prstGeom prst="rect">
            <a:avLst/>
          </a:prstGeom>
        </p:spPr>
      </p:pic>
      <p:pic>
        <p:nvPicPr>
          <p:cNvPr id="10" name="图片 9">
            <a:extLst>
              <a:ext uri="{FF2B5EF4-FFF2-40B4-BE49-F238E27FC236}">
                <a16:creationId xmlns:a16="http://schemas.microsoft.com/office/drawing/2014/main" id="{E512854A-7C0A-4D0C-A850-947B82E30E92}"/>
              </a:ext>
            </a:extLst>
          </p:cNvPr>
          <p:cNvPicPr>
            <a:picLocks noChangeAspect="1"/>
          </p:cNvPicPr>
          <p:nvPr/>
        </p:nvPicPr>
        <p:blipFill>
          <a:blip r:embed="rId6"/>
          <a:stretch>
            <a:fillRect/>
          </a:stretch>
        </p:blipFill>
        <p:spPr>
          <a:xfrm>
            <a:off x="4077764" y="3819961"/>
            <a:ext cx="4009819" cy="2369893"/>
          </a:xfrm>
          <a:prstGeom prst="rect">
            <a:avLst/>
          </a:prstGeom>
        </p:spPr>
      </p:pic>
      <p:pic>
        <p:nvPicPr>
          <p:cNvPr id="11" name="图片 10">
            <a:extLst>
              <a:ext uri="{FF2B5EF4-FFF2-40B4-BE49-F238E27FC236}">
                <a16:creationId xmlns:a16="http://schemas.microsoft.com/office/drawing/2014/main" id="{E6C4B9C7-6549-4DAA-B5A1-D1F18792527C}"/>
              </a:ext>
            </a:extLst>
          </p:cNvPr>
          <p:cNvPicPr>
            <a:picLocks noChangeAspect="1"/>
          </p:cNvPicPr>
          <p:nvPr/>
        </p:nvPicPr>
        <p:blipFill>
          <a:blip r:embed="rId7"/>
          <a:stretch>
            <a:fillRect/>
          </a:stretch>
        </p:blipFill>
        <p:spPr>
          <a:xfrm>
            <a:off x="8159638" y="3818746"/>
            <a:ext cx="4009819" cy="2369892"/>
          </a:xfrm>
          <a:prstGeom prst="rect">
            <a:avLst/>
          </a:prstGeom>
        </p:spPr>
      </p:pic>
    </p:spTree>
    <p:extLst>
      <p:ext uri="{BB962C8B-B14F-4D97-AF65-F5344CB8AC3E}">
        <p14:creationId xmlns:p14="http://schemas.microsoft.com/office/powerpoint/2010/main" val="265512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F2AD0-048D-469B-B597-4184AE50770A}"/>
              </a:ext>
            </a:extLst>
          </p:cNvPr>
          <p:cNvSpPr/>
          <p:nvPr/>
        </p:nvSpPr>
        <p:spPr>
          <a:xfrm>
            <a:off x="0" y="1727200"/>
            <a:ext cx="12192000" cy="36830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a:xfrm>
            <a:off x="1110082" y="223935"/>
            <a:ext cx="8262517" cy="652366"/>
          </a:xfrm>
        </p:spPr>
        <p:txBody>
          <a:bodyPr/>
          <a:lstStyle/>
          <a:p>
            <a:r>
              <a:rPr kumimoji="1" lang="en-US" altLang="zh-CN" dirty="0">
                <a:latin typeface="+mj-ea"/>
                <a:ea typeface="+mj-ea"/>
              </a:rPr>
              <a:t>Results</a:t>
            </a:r>
            <a:endParaRPr kumimoji="1" lang="zh-CN" altLang="en-US" dirty="0">
              <a:latin typeface="+mj-ea"/>
              <a:ea typeface="+mj-ea"/>
            </a:endParaRPr>
          </a:p>
        </p:txBody>
      </p:sp>
      <p:sp>
        <p:nvSpPr>
          <p:cNvPr id="7" name="文本框 6">
            <a:extLst>
              <a:ext uri="{FF2B5EF4-FFF2-40B4-BE49-F238E27FC236}">
                <a16:creationId xmlns:a16="http://schemas.microsoft.com/office/drawing/2014/main" id="{063F03BE-CF48-4C0F-8C2E-6C0114B1509E}"/>
              </a:ext>
            </a:extLst>
          </p:cNvPr>
          <p:cNvSpPr txBox="1"/>
          <p:nvPr/>
        </p:nvSpPr>
        <p:spPr>
          <a:xfrm>
            <a:off x="1447198" y="1905567"/>
            <a:ext cx="9855802" cy="3244158"/>
          </a:xfrm>
          <a:prstGeom prst="rect">
            <a:avLst/>
          </a:prstGeom>
          <a:noFill/>
        </p:spPr>
        <p:txBody>
          <a:bodyPr wrap="square" rtlCol="0">
            <a:spAutoFit/>
          </a:bodyPr>
          <a:lstStyle/>
          <a:p>
            <a:pPr>
              <a:lnSpc>
                <a:spcPct val="150000"/>
              </a:lnSpc>
            </a:pPr>
            <a:r>
              <a:rPr lang="en-US" altLang="zh-CN" sz="2800" b="1" kern="0" dirty="0">
                <a:solidFill>
                  <a:schemeClr val="bg2">
                    <a:lumMod val="25000"/>
                  </a:schemeClr>
                </a:solidFill>
                <a:latin typeface="+mj-ea"/>
                <a:ea typeface="+mj-ea"/>
                <a:cs typeface="Arial" panose="020B0604020202020204" pitchFamily="34" charset="0"/>
                <a:sym typeface="+mn-lt"/>
              </a:rPr>
              <a:t>Answer of RQ2:</a:t>
            </a:r>
          </a:p>
          <a:p>
            <a:pPr>
              <a:lnSpc>
                <a:spcPct val="150000"/>
              </a:lnSpc>
            </a:pPr>
            <a:r>
              <a:rPr lang="en-US" altLang="zh-CN" sz="2800" kern="0" dirty="0">
                <a:latin typeface="Arial" panose="020B0604020202020204" pitchFamily="34" charset="0"/>
                <a:cs typeface="Arial" panose="020B0604020202020204" pitchFamily="34" charset="0"/>
                <a:sym typeface="+mn-lt"/>
              </a:rPr>
              <a:t>    For SA tools implementing different techniques, their bug detection abilities over different data and control flows are obviously different. Taking flow variants into consideration for tool integration is important.</a:t>
            </a:r>
          </a:p>
        </p:txBody>
      </p:sp>
      <p:sp>
        <p:nvSpPr>
          <p:cNvPr id="8" name="文本框 7">
            <a:extLst>
              <a:ext uri="{FF2B5EF4-FFF2-40B4-BE49-F238E27FC236}">
                <a16:creationId xmlns:a16="http://schemas.microsoft.com/office/drawing/2014/main" id="{0DBB5324-DA38-468A-B878-71659AD51552}"/>
              </a:ext>
            </a:extLst>
          </p:cNvPr>
          <p:cNvSpPr txBox="1"/>
          <p:nvPr/>
        </p:nvSpPr>
        <p:spPr>
          <a:xfrm>
            <a:off x="2508303" y="152700"/>
            <a:ext cx="8208465" cy="658835"/>
          </a:xfrm>
          <a:prstGeom prst="rect">
            <a:avLst/>
          </a:prstGeom>
          <a:noFill/>
        </p:spPr>
        <p:txBody>
          <a:bodyPr wrap="square" rtlCol="0">
            <a:spAutoFit/>
          </a:bodyPr>
          <a:lstStyle/>
          <a:p>
            <a:pPr>
              <a:lnSpc>
                <a:spcPct val="150000"/>
              </a:lnSpc>
            </a:pPr>
            <a:r>
              <a:rPr lang="en-US" altLang="zh-CN" sz="2800" b="1" kern="0" dirty="0">
                <a:solidFill>
                  <a:srgbClr val="0070C0"/>
                </a:solidFill>
                <a:latin typeface="Arial" panose="020B0604020202020204" pitchFamily="34" charset="0"/>
                <a:cs typeface="Arial" panose="020B0604020202020204" pitchFamily="34" charset="0"/>
                <a:sym typeface="+mn-lt"/>
              </a:rPr>
              <a:t>—— Evaluation over Flow Variants</a:t>
            </a:r>
          </a:p>
        </p:txBody>
      </p:sp>
    </p:spTree>
    <p:extLst>
      <p:ext uri="{BB962C8B-B14F-4D97-AF65-F5344CB8AC3E}">
        <p14:creationId xmlns:p14="http://schemas.microsoft.com/office/powerpoint/2010/main" val="324582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latin typeface="+mj-ea"/>
                <a:ea typeface="+mj-ea"/>
              </a:rPr>
              <a:t>Results</a:t>
            </a:r>
            <a:endParaRPr kumimoji="1" lang="zh-CN" altLang="en-US" dirty="0">
              <a:latin typeface="+mj-ea"/>
              <a:ea typeface="+mj-ea"/>
            </a:endParaRPr>
          </a:p>
        </p:txBody>
      </p:sp>
      <p:sp>
        <p:nvSpPr>
          <p:cNvPr id="55" name="文本框 54">
            <a:extLst>
              <a:ext uri="{FF2B5EF4-FFF2-40B4-BE49-F238E27FC236}">
                <a16:creationId xmlns:a16="http://schemas.microsoft.com/office/drawing/2014/main" id="{A2C194B9-8A94-49DD-BCE4-DB7D323010DE}"/>
              </a:ext>
            </a:extLst>
          </p:cNvPr>
          <p:cNvSpPr txBox="1"/>
          <p:nvPr/>
        </p:nvSpPr>
        <p:spPr>
          <a:xfrm>
            <a:off x="2529930" y="142391"/>
            <a:ext cx="3770509" cy="658835"/>
          </a:xfrm>
          <a:prstGeom prst="rect">
            <a:avLst/>
          </a:prstGeom>
          <a:noFill/>
        </p:spPr>
        <p:txBody>
          <a:bodyPr wrap="square" rtlCol="0">
            <a:spAutoFit/>
          </a:bodyPr>
          <a:lstStyle/>
          <a:p>
            <a:pPr>
              <a:lnSpc>
                <a:spcPct val="150000"/>
              </a:lnSpc>
            </a:pPr>
            <a:r>
              <a:rPr lang="en-US" altLang="zh-CN" sz="2800" b="1" kern="0" dirty="0">
                <a:solidFill>
                  <a:srgbClr val="0070C0"/>
                </a:solidFill>
                <a:latin typeface="Arial" panose="020B0604020202020204" pitchFamily="34" charset="0"/>
                <a:cs typeface="Arial" panose="020B0604020202020204" pitchFamily="34" charset="0"/>
                <a:sym typeface="+mn-lt"/>
              </a:rPr>
              <a:t>—— Overlap Rate</a:t>
            </a:r>
          </a:p>
        </p:txBody>
      </p:sp>
      <p:graphicFrame>
        <p:nvGraphicFramePr>
          <p:cNvPr id="8" name="表格 7">
            <a:extLst>
              <a:ext uri="{FF2B5EF4-FFF2-40B4-BE49-F238E27FC236}">
                <a16:creationId xmlns:a16="http://schemas.microsoft.com/office/drawing/2014/main" id="{75904E79-0C24-40B6-AC51-C49D18DB58DF}"/>
              </a:ext>
            </a:extLst>
          </p:cNvPr>
          <p:cNvGraphicFramePr>
            <a:graphicFrameLocks noGrp="1"/>
          </p:cNvGraphicFramePr>
          <p:nvPr>
            <p:extLst>
              <p:ext uri="{D42A27DB-BD31-4B8C-83A1-F6EECF244321}">
                <p14:modId xmlns:p14="http://schemas.microsoft.com/office/powerpoint/2010/main" val="3257842075"/>
              </p:ext>
            </p:extLst>
          </p:nvPr>
        </p:nvGraphicFramePr>
        <p:xfrm>
          <a:off x="149193" y="3815727"/>
          <a:ext cx="6869697" cy="1854200"/>
        </p:xfrm>
        <a:graphic>
          <a:graphicData uri="http://schemas.openxmlformats.org/drawingml/2006/table">
            <a:tbl>
              <a:tblPr firstRow="1" bandRow="1">
                <a:tableStyleId>{0505E3EF-67EA-436B-97B2-0124C06EBD24}</a:tableStyleId>
              </a:tblPr>
              <a:tblGrid>
                <a:gridCol w="1421958">
                  <a:extLst>
                    <a:ext uri="{9D8B030D-6E8A-4147-A177-3AD203B41FA5}">
                      <a16:colId xmlns:a16="http://schemas.microsoft.com/office/drawing/2014/main" val="2402154770"/>
                    </a:ext>
                  </a:extLst>
                </a:gridCol>
                <a:gridCol w="1066275">
                  <a:extLst>
                    <a:ext uri="{9D8B030D-6E8A-4147-A177-3AD203B41FA5}">
                      <a16:colId xmlns:a16="http://schemas.microsoft.com/office/drawing/2014/main" val="3272960902"/>
                    </a:ext>
                  </a:extLst>
                </a:gridCol>
                <a:gridCol w="1634658">
                  <a:extLst>
                    <a:ext uri="{9D8B030D-6E8A-4147-A177-3AD203B41FA5}">
                      <a16:colId xmlns:a16="http://schemas.microsoft.com/office/drawing/2014/main" val="4245306702"/>
                    </a:ext>
                  </a:extLst>
                </a:gridCol>
                <a:gridCol w="1373403">
                  <a:extLst>
                    <a:ext uri="{9D8B030D-6E8A-4147-A177-3AD203B41FA5}">
                      <a16:colId xmlns:a16="http://schemas.microsoft.com/office/drawing/2014/main" val="4062319857"/>
                    </a:ext>
                  </a:extLst>
                </a:gridCol>
                <a:gridCol w="1373403">
                  <a:extLst>
                    <a:ext uri="{9D8B030D-6E8A-4147-A177-3AD203B41FA5}">
                      <a16:colId xmlns:a16="http://schemas.microsoft.com/office/drawing/2014/main" val="2055418268"/>
                    </a:ext>
                  </a:extLst>
                </a:gridCol>
              </a:tblGrid>
              <a:tr h="370840">
                <a:tc>
                  <a:txBody>
                    <a:bodyPr/>
                    <a:lstStyle/>
                    <a:p>
                      <a:pPr algn="l" fontAlgn="b"/>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b"/>
                      <a:r>
                        <a:rPr lang="en-US" sz="2000" u="none" strike="noStrike" dirty="0">
                          <a:effectLst/>
                        </a:rPr>
                        <a:t> Clang</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b"/>
                      <a:r>
                        <a:rPr lang="en-US" sz="2000" u="none" strike="noStrike" dirty="0">
                          <a:effectLst/>
                        </a:rPr>
                        <a:t> </a:t>
                      </a:r>
                      <a:r>
                        <a:rPr lang="en-US" sz="2000" u="none" strike="noStrike" dirty="0" err="1">
                          <a:effectLst/>
                        </a:rPr>
                        <a:t>Cppcheck</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b"/>
                      <a:r>
                        <a:rPr lang="en-US" sz="2000" u="none" strike="noStrike" dirty="0">
                          <a:effectLst/>
                        </a:rPr>
                        <a:t> Tool A</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b"/>
                      <a:r>
                        <a:rPr lang="en-US" sz="2000" u="none" strike="noStrike" dirty="0">
                          <a:effectLst/>
                        </a:rPr>
                        <a:t> Frama-C</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043192685"/>
                  </a:ext>
                </a:extLst>
              </a:tr>
              <a:tr h="370840">
                <a:tc>
                  <a:txBody>
                    <a:bodyPr/>
                    <a:lstStyle/>
                    <a:p>
                      <a:pPr algn="l" fontAlgn="b"/>
                      <a:r>
                        <a:rPr lang="en-US" sz="2000" b="1" u="none" strike="noStrike" dirty="0">
                          <a:effectLst/>
                        </a:rPr>
                        <a:t> CBMC</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b"/>
                      <a:r>
                        <a:rPr lang="en-US" altLang="zh-CN" sz="2000" u="none" strike="noStrike" dirty="0">
                          <a:effectLst/>
                        </a:rPr>
                        <a:t>15.88%</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b"/>
                      <a:r>
                        <a:rPr lang="en-US" altLang="zh-CN" sz="2000" u="none" strike="noStrike">
                          <a:effectLst/>
                        </a:rPr>
                        <a:t>2.79%</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b"/>
                      <a:r>
                        <a:rPr lang="en-US" altLang="zh-CN" sz="2000" u="none" strike="noStrike" dirty="0">
                          <a:effectLst/>
                        </a:rPr>
                        <a:t>4.94%</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b"/>
                      <a:r>
                        <a:rPr lang="en-US" altLang="zh-CN" sz="2000" u="none" strike="noStrike">
                          <a:effectLst/>
                        </a:rPr>
                        <a:t>9.80%</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935439371"/>
                  </a:ext>
                </a:extLst>
              </a:tr>
              <a:tr h="370840">
                <a:tc>
                  <a:txBody>
                    <a:bodyPr/>
                    <a:lstStyle/>
                    <a:p>
                      <a:pPr algn="l" fontAlgn="b"/>
                      <a:r>
                        <a:rPr lang="en-US" sz="2000" b="1" u="none" strike="noStrike" dirty="0">
                          <a:effectLst/>
                        </a:rPr>
                        <a:t> Clang</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en-US" altLang="zh-CN" sz="2000" u="none" strike="noStrike" dirty="0">
                          <a:effectLst/>
                        </a:rPr>
                        <a:t>-</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b"/>
                      <a:r>
                        <a:rPr lang="en-US" altLang="zh-CN" sz="2000" u="none" strike="noStrike" dirty="0">
                          <a:effectLst/>
                        </a:rPr>
                        <a:t>19.78%</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b"/>
                      <a:r>
                        <a:rPr lang="en-US" altLang="zh-CN" sz="2000" u="none" strike="noStrike" dirty="0">
                          <a:effectLst/>
                        </a:rPr>
                        <a:t>31.20%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b"/>
                      <a:r>
                        <a:rPr lang="en-US" altLang="zh-CN" sz="2000" u="none" strike="noStrike">
                          <a:effectLst/>
                        </a:rPr>
                        <a:t>24.16%</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3188813157"/>
                  </a:ext>
                </a:extLst>
              </a:tr>
              <a:tr h="370840">
                <a:tc>
                  <a:txBody>
                    <a:bodyPr/>
                    <a:lstStyle/>
                    <a:p>
                      <a:pPr algn="l" fontAlgn="b"/>
                      <a:r>
                        <a:rPr lang="en-US" sz="2000" b="1" u="none" strike="noStrike" dirty="0">
                          <a:effectLst/>
                        </a:rPr>
                        <a:t> </a:t>
                      </a:r>
                      <a:r>
                        <a:rPr lang="en-US" sz="2000" b="1" u="none" strike="noStrike" dirty="0" err="1">
                          <a:effectLst/>
                        </a:rPr>
                        <a:t>Cppcheck</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b"/>
                      <a:r>
                        <a:rPr lang="en-US" altLang="zh-CN" sz="2000" u="none" strike="noStrike" dirty="0">
                          <a:effectLst/>
                        </a:rPr>
                        <a:t>-</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b"/>
                      <a:r>
                        <a:rPr lang="en-US" altLang="zh-CN" sz="2000" u="none" strike="noStrike" dirty="0">
                          <a:effectLst/>
                        </a:rPr>
                        <a:t>-</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b"/>
                      <a:r>
                        <a:rPr lang="en-US" altLang="zh-CN" sz="2000" u="none" strike="noStrike" dirty="0">
                          <a:effectLst/>
                        </a:rPr>
                        <a:t>28.06%</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b"/>
                      <a:r>
                        <a:rPr lang="en-US" altLang="zh-CN" sz="2000" u="none" strike="noStrike" dirty="0">
                          <a:effectLst/>
                        </a:rPr>
                        <a:t>13.04%</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3698254690"/>
                  </a:ext>
                </a:extLst>
              </a:tr>
              <a:tr h="370840">
                <a:tc>
                  <a:txBody>
                    <a:bodyPr/>
                    <a:lstStyle/>
                    <a:p>
                      <a:pPr algn="l" fontAlgn="b"/>
                      <a:r>
                        <a:rPr lang="en-US" sz="2000" b="1" u="none" strike="noStrike" dirty="0">
                          <a:effectLst/>
                        </a:rPr>
                        <a:t> Tool A</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b"/>
                      <a:r>
                        <a:rPr lang="en-US" altLang="zh-CN" sz="2000" u="none" strike="noStrike" dirty="0">
                          <a:effectLst/>
                        </a:rPr>
                        <a:t>-</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b"/>
                      <a:r>
                        <a:rPr lang="en-US" altLang="zh-CN" sz="2000" u="none" strike="noStrike" dirty="0">
                          <a:effectLst/>
                        </a:rPr>
                        <a:t>-</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b"/>
                      <a:r>
                        <a:rPr lang="en-US" altLang="zh-CN" sz="2000" u="none" strike="noStrike" dirty="0">
                          <a:effectLst/>
                        </a:rPr>
                        <a:t>-</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b"/>
                      <a:r>
                        <a:rPr lang="en-US" altLang="zh-CN" sz="2000" u="none" strike="noStrike" dirty="0">
                          <a:effectLst/>
                        </a:rPr>
                        <a:t>17.46%</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271691165"/>
                  </a:ext>
                </a:extLst>
              </a:tr>
            </a:tbl>
          </a:graphicData>
        </a:graphic>
      </p:graphicFrame>
      <p:sp>
        <p:nvSpPr>
          <p:cNvPr id="9" name="文本框 8">
            <a:extLst>
              <a:ext uri="{FF2B5EF4-FFF2-40B4-BE49-F238E27FC236}">
                <a16:creationId xmlns:a16="http://schemas.microsoft.com/office/drawing/2014/main" id="{3FA7831A-DE56-42FF-9201-E3DF98F49090}"/>
              </a:ext>
            </a:extLst>
          </p:cNvPr>
          <p:cNvSpPr txBox="1"/>
          <p:nvPr/>
        </p:nvSpPr>
        <p:spPr>
          <a:xfrm>
            <a:off x="485193" y="1248000"/>
            <a:ext cx="6149540" cy="2239844"/>
          </a:xfrm>
          <a:prstGeom prst="rect">
            <a:avLst/>
          </a:prstGeom>
          <a:noFill/>
        </p:spPr>
        <p:txBody>
          <a:bodyPr wrap="square" rtlCol="0">
            <a:spAutoFit/>
          </a:bodyPr>
          <a:lstStyle/>
          <a:p>
            <a:pPr>
              <a:lnSpc>
                <a:spcPct val="150000"/>
              </a:lnSpc>
            </a:pPr>
            <a:r>
              <a:rPr lang="en-US" altLang="zh-CN" sz="2400" kern="0" dirty="0">
                <a:latin typeface="Arial" panose="020B0604020202020204" pitchFamily="34" charset="0"/>
                <a:cs typeface="Arial" panose="020B0604020202020204" pitchFamily="34" charset="0"/>
                <a:sym typeface="+mn-lt"/>
              </a:rPr>
              <a:t>The overlaps of SA tools implementing different methods are usually quite small. The capabilities of different tools are usually diverse from each other.</a:t>
            </a:r>
          </a:p>
        </p:txBody>
      </p:sp>
      <p:pic>
        <p:nvPicPr>
          <p:cNvPr id="4" name="图片 3">
            <a:extLst>
              <a:ext uri="{FF2B5EF4-FFF2-40B4-BE49-F238E27FC236}">
                <a16:creationId xmlns:a16="http://schemas.microsoft.com/office/drawing/2014/main" id="{C38E87BF-A6DB-45B4-A3FC-DC79303E93EF}"/>
              </a:ext>
            </a:extLst>
          </p:cNvPr>
          <p:cNvPicPr>
            <a:picLocks noChangeAspect="1"/>
          </p:cNvPicPr>
          <p:nvPr/>
        </p:nvPicPr>
        <p:blipFill>
          <a:blip r:embed="rId3"/>
          <a:stretch>
            <a:fillRect/>
          </a:stretch>
        </p:blipFill>
        <p:spPr>
          <a:xfrm>
            <a:off x="7197969" y="1078523"/>
            <a:ext cx="4768042" cy="4610763"/>
          </a:xfrm>
          <a:prstGeom prst="rect">
            <a:avLst/>
          </a:prstGeom>
        </p:spPr>
      </p:pic>
    </p:spTree>
    <p:extLst>
      <p:ext uri="{BB962C8B-B14F-4D97-AF65-F5344CB8AC3E}">
        <p14:creationId xmlns:p14="http://schemas.microsoft.com/office/powerpoint/2010/main" val="11609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latin typeface="+mj-ea"/>
                <a:ea typeface="+mj-ea"/>
              </a:rPr>
              <a:t>Introduction</a:t>
            </a:r>
            <a:endParaRPr kumimoji="1" lang="zh-CN" altLang="en-US" dirty="0">
              <a:latin typeface="+mj-ea"/>
              <a:ea typeface="+mj-ea"/>
            </a:endParaRPr>
          </a:p>
        </p:txBody>
      </p:sp>
      <p:sp>
        <p:nvSpPr>
          <p:cNvPr id="12" name="文本框 11">
            <a:extLst>
              <a:ext uri="{FF2B5EF4-FFF2-40B4-BE49-F238E27FC236}">
                <a16:creationId xmlns:a16="http://schemas.microsoft.com/office/drawing/2014/main" id="{E00E6508-BBB0-4C9D-8732-A2A302FFFB7E}"/>
              </a:ext>
            </a:extLst>
          </p:cNvPr>
          <p:cNvSpPr txBox="1"/>
          <p:nvPr/>
        </p:nvSpPr>
        <p:spPr>
          <a:xfrm>
            <a:off x="822960" y="1474471"/>
            <a:ext cx="10447020" cy="3970318"/>
          </a:xfrm>
          <a:prstGeom prst="rect">
            <a:avLst/>
          </a:prstGeom>
          <a:noFill/>
        </p:spPr>
        <p:txBody>
          <a:bodyPr wrap="square" rtlCol="0">
            <a:spAutoFit/>
          </a:bodyPr>
          <a:lstStyle/>
          <a:p>
            <a:pPr marL="342900" indent="-342900">
              <a:lnSpc>
                <a:spcPct val="150000"/>
              </a:lnSpc>
              <a:spcBef>
                <a:spcPts val="600"/>
              </a:spcBef>
              <a:buFont typeface="Wingdings" panose="05000000000000000000" pitchFamily="2" charset="2"/>
              <a:buChar char="l"/>
            </a:pPr>
            <a:r>
              <a:rPr lang="en-US" altLang="zh-CN" sz="2400" dirty="0">
                <a:solidFill>
                  <a:schemeClr val="tx2"/>
                </a:solidFill>
                <a:latin typeface="+mj-ea"/>
                <a:ea typeface="+mj-ea"/>
                <a:sym typeface="+mn-lt"/>
              </a:rPr>
              <a:t>The capabilities of different SA method and tools over different defect types and code structures are unclear.</a:t>
            </a:r>
          </a:p>
          <a:p>
            <a:pPr marL="342900" indent="-342900">
              <a:lnSpc>
                <a:spcPct val="150000"/>
              </a:lnSpc>
              <a:spcBef>
                <a:spcPts val="1200"/>
              </a:spcBef>
              <a:spcAft>
                <a:spcPts val="1200"/>
              </a:spcAft>
              <a:buFont typeface="Wingdings" panose="05000000000000000000" pitchFamily="2" charset="2"/>
              <a:buChar char="l"/>
            </a:pPr>
            <a:r>
              <a:rPr lang="en-US" altLang="zh-CN" sz="2400" dirty="0">
                <a:solidFill>
                  <a:schemeClr val="tx2"/>
                </a:solidFill>
                <a:latin typeface="+mj-ea"/>
                <a:ea typeface="+mj-ea"/>
              </a:rPr>
              <a:t>How to appropriately integrate existing tools together to improve the capability of SA is still an open problem.</a:t>
            </a:r>
          </a:p>
          <a:p>
            <a:pPr marL="342900" indent="-342900">
              <a:lnSpc>
                <a:spcPct val="150000"/>
              </a:lnSpc>
              <a:buFont typeface="Wingdings" panose="05000000000000000000" pitchFamily="2" charset="2"/>
              <a:buChar char="l"/>
            </a:pPr>
            <a:r>
              <a:rPr lang="en-US" altLang="zh-CN" sz="2400" dirty="0">
                <a:solidFill>
                  <a:schemeClr val="tx2"/>
                </a:solidFill>
                <a:latin typeface="+mj-ea"/>
                <a:ea typeface="+mj-ea"/>
              </a:rPr>
              <a:t>The defect types and code structures that are not well-supported by current SA techniques and tools have not been clarified yet.</a:t>
            </a:r>
          </a:p>
          <a:p>
            <a:endParaRPr lang="zh-CN" altLang="en-US" sz="16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6185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F2AD0-048D-469B-B597-4184AE50770A}"/>
              </a:ext>
            </a:extLst>
          </p:cNvPr>
          <p:cNvSpPr/>
          <p:nvPr/>
        </p:nvSpPr>
        <p:spPr>
          <a:xfrm>
            <a:off x="0" y="1727200"/>
            <a:ext cx="12192000" cy="33274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a:xfrm>
            <a:off x="1110082" y="223935"/>
            <a:ext cx="8262517" cy="652366"/>
          </a:xfrm>
        </p:spPr>
        <p:txBody>
          <a:bodyPr/>
          <a:lstStyle/>
          <a:p>
            <a:r>
              <a:rPr kumimoji="1" lang="en-US" altLang="zh-CN" dirty="0">
                <a:latin typeface="+mj-ea"/>
                <a:ea typeface="+mj-ea"/>
              </a:rPr>
              <a:t>Results</a:t>
            </a:r>
            <a:endParaRPr kumimoji="1" lang="zh-CN" altLang="en-US" dirty="0">
              <a:latin typeface="+mj-ea"/>
              <a:ea typeface="+mj-ea"/>
            </a:endParaRPr>
          </a:p>
        </p:txBody>
      </p:sp>
      <p:sp>
        <p:nvSpPr>
          <p:cNvPr id="7" name="文本框 6">
            <a:extLst>
              <a:ext uri="{FF2B5EF4-FFF2-40B4-BE49-F238E27FC236}">
                <a16:creationId xmlns:a16="http://schemas.microsoft.com/office/drawing/2014/main" id="{063F03BE-CF48-4C0F-8C2E-6C0114B1509E}"/>
              </a:ext>
            </a:extLst>
          </p:cNvPr>
          <p:cNvSpPr txBox="1"/>
          <p:nvPr/>
        </p:nvSpPr>
        <p:spPr>
          <a:xfrm>
            <a:off x="1447198" y="1905567"/>
            <a:ext cx="9855802" cy="2597827"/>
          </a:xfrm>
          <a:prstGeom prst="rect">
            <a:avLst/>
          </a:prstGeom>
          <a:noFill/>
        </p:spPr>
        <p:txBody>
          <a:bodyPr wrap="square" rtlCol="0">
            <a:spAutoFit/>
          </a:bodyPr>
          <a:lstStyle/>
          <a:p>
            <a:pPr>
              <a:lnSpc>
                <a:spcPct val="150000"/>
              </a:lnSpc>
            </a:pPr>
            <a:r>
              <a:rPr lang="en-US" altLang="zh-CN" sz="2800" b="1" kern="0" dirty="0">
                <a:solidFill>
                  <a:schemeClr val="bg2">
                    <a:lumMod val="25000"/>
                  </a:schemeClr>
                </a:solidFill>
                <a:latin typeface="+mj-ea"/>
                <a:ea typeface="+mj-ea"/>
                <a:cs typeface="Arial" panose="020B0604020202020204" pitchFamily="34" charset="0"/>
                <a:sym typeface="+mn-lt"/>
              </a:rPr>
              <a:t>Answer of RQ3:</a:t>
            </a:r>
          </a:p>
          <a:p>
            <a:pPr>
              <a:lnSpc>
                <a:spcPct val="150000"/>
              </a:lnSpc>
            </a:pPr>
            <a:r>
              <a:rPr lang="en-US" altLang="zh-CN" sz="2800" kern="0" dirty="0">
                <a:latin typeface="Arial" panose="020B0604020202020204" pitchFamily="34" charset="0"/>
                <a:cs typeface="Arial" panose="020B0604020202020204" pitchFamily="34" charset="0"/>
                <a:sym typeface="+mn-lt"/>
              </a:rPr>
              <a:t>    The overlaps of SA tools implementing different methods are usually quite small. Integrating these tools together may obtain promising results.</a:t>
            </a:r>
          </a:p>
        </p:txBody>
      </p:sp>
      <p:sp>
        <p:nvSpPr>
          <p:cNvPr id="8" name="文本框 7">
            <a:extLst>
              <a:ext uri="{FF2B5EF4-FFF2-40B4-BE49-F238E27FC236}">
                <a16:creationId xmlns:a16="http://schemas.microsoft.com/office/drawing/2014/main" id="{A90DD8C3-FF0E-4E80-9AA7-307C5F361F36}"/>
              </a:ext>
            </a:extLst>
          </p:cNvPr>
          <p:cNvSpPr txBox="1"/>
          <p:nvPr/>
        </p:nvSpPr>
        <p:spPr>
          <a:xfrm>
            <a:off x="2529930" y="142391"/>
            <a:ext cx="3770509" cy="658835"/>
          </a:xfrm>
          <a:prstGeom prst="rect">
            <a:avLst/>
          </a:prstGeom>
          <a:noFill/>
        </p:spPr>
        <p:txBody>
          <a:bodyPr wrap="square" rtlCol="0">
            <a:spAutoFit/>
          </a:bodyPr>
          <a:lstStyle/>
          <a:p>
            <a:pPr>
              <a:lnSpc>
                <a:spcPct val="150000"/>
              </a:lnSpc>
            </a:pPr>
            <a:r>
              <a:rPr lang="en-US" altLang="zh-CN" sz="2800" b="1" kern="0" dirty="0">
                <a:solidFill>
                  <a:srgbClr val="0070C0"/>
                </a:solidFill>
                <a:latin typeface="Arial" panose="020B0604020202020204" pitchFamily="34" charset="0"/>
                <a:cs typeface="Arial" panose="020B0604020202020204" pitchFamily="34" charset="0"/>
                <a:sym typeface="+mn-lt"/>
              </a:rPr>
              <a:t>—— Overlap Rate</a:t>
            </a:r>
          </a:p>
        </p:txBody>
      </p:sp>
    </p:spTree>
    <p:extLst>
      <p:ext uri="{BB962C8B-B14F-4D97-AF65-F5344CB8AC3E}">
        <p14:creationId xmlns:p14="http://schemas.microsoft.com/office/powerpoint/2010/main" val="100707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矩形 91">
            <a:extLst>
              <a:ext uri="{FF2B5EF4-FFF2-40B4-BE49-F238E27FC236}">
                <a16:creationId xmlns:a16="http://schemas.microsoft.com/office/drawing/2014/main" id="{986FBB47-FD55-4B3E-8FF7-7D184993C09D}"/>
              </a:ext>
            </a:extLst>
          </p:cNvPr>
          <p:cNvSpPr/>
          <p:nvPr/>
        </p:nvSpPr>
        <p:spPr>
          <a:xfrm>
            <a:off x="294957" y="4852575"/>
            <a:ext cx="3441295" cy="1179871"/>
          </a:xfrm>
          <a:prstGeom prst="rect">
            <a:avLst/>
          </a:prstGeom>
          <a:noFill/>
          <a:ln>
            <a:solidFill>
              <a:schemeClr val="dk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30000"/>
              </a:lnSpc>
            </a:pPr>
            <a:endParaRPr lang="en-US" altLang="zh-CN" sz="1400" dirty="0">
              <a:solidFill>
                <a:schemeClr val="tx1"/>
              </a:solidFill>
              <a:latin typeface="微软雅黑" panose="020B0503020204020204" pitchFamily="34" charset="-122"/>
              <a:ea typeface="微软雅黑" panose="020B0503020204020204" pitchFamily="34" charset="-122"/>
            </a:endParaRPr>
          </a:p>
          <a:p>
            <a:pPr algn="r">
              <a:lnSpc>
                <a:spcPct val="130000"/>
              </a:lnSpc>
            </a:pPr>
            <a:endParaRPr lang="en-US" altLang="zh-CN" sz="1400" dirty="0">
              <a:solidFill>
                <a:schemeClr val="tx1"/>
              </a:solidFill>
              <a:latin typeface="微软雅黑" panose="020B0503020204020204" pitchFamily="34" charset="-122"/>
              <a:ea typeface="微软雅黑" panose="020B0503020204020204" pitchFamily="34" charset="-122"/>
            </a:endParaRPr>
          </a:p>
          <a:p>
            <a:pPr algn="r">
              <a:lnSpc>
                <a:spcPct val="130000"/>
              </a:lnSpc>
            </a:pPr>
            <a:endParaRPr lang="en-US" altLang="zh-CN" sz="1400" dirty="0">
              <a:solidFill>
                <a:schemeClr val="tx1"/>
              </a:solidFill>
              <a:latin typeface="微软雅黑" panose="020B0503020204020204" pitchFamily="34" charset="-122"/>
              <a:ea typeface="微软雅黑" panose="020B0503020204020204" pitchFamily="34" charset="-122"/>
            </a:endParaRPr>
          </a:p>
          <a:p>
            <a:pPr algn="r">
              <a:lnSpc>
                <a:spcPct val="130000"/>
              </a:lnSpc>
            </a:pPr>
            <a:r>
              <a:rPr lang="en-US" altLang="zh-CN" sz="1400" dirty="0">
                <a:solidFill>
                  <a:schemeClr val="tx1"/>
                </a:solidFill>
                <a:latin typeface="微软雅黑" panose="020B0503020204020204" pitchFamily="34" charset="-122"/>
                <a:ea typeface="微软雅黑" panose="020B0503020204020204" pitchFamily="34" charset="-122"/>
              </a:rPr>
              <a:t>Simple integration</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a:xfrm>
            <a:off x="1110082" y="223935"/>
            <a:ext cx="8262517" cy="652366"/>
          </a:xfrm>
        </p:spPr>
        <p:txBody>
          <a:bodyPr/>
          <a:lstStyle/>
          <a:p>
            <a:r>
              <a:rPr kumimoji="1" lang="en-US" altLang="zh-CN" dirty="0">
                <a:latin typeface="+mj-ea"/>
                <a:ea typeface="+mj-ea"/>
              </a:rPr>
              <a:t>Tool Integration Based on Machine Learning</a:t>
            </a:r>
            <a:endParaRPr kumimoji="1" lang="zh-CN" altLang="en-US" dirty="0">
              <a:latin typeface="+mj-ea"/>
              <a:ea typeface="+mj-ea"/>
            </a:endParaRPr>
          </a:p>
        </p:txBody>
      </p:sp>
      <p:sp>
        <p:nvSpPr>
          <p:cNvPr id="4" name="Rectangle 31">
            <a:extLst>
              <a:ext uri="{FF2B5EF4-FFF2-40B4-BE49-F238E27FC236}">
                <a16:creationId xmlns:a16="http://schemas.microsoft.com/office/drawing/2014/main" id="{25555A59-961F-434A-873F-ADE49EEB11D1}"/>
              </a:ext>
            </a:extLst>
          </p:cNvPr>
          <p:cNvSpPr>
            <a:spLocks noChangeArrowheads="1"/>
          </p:cNvSpPr>
          <p:nvPr/>
        </p:nvSpPr>
        <p:spPr bwMode="auto">
          <a:xfrm>
            <a:off x="294957" y="-3531871"/>
            <a:ext cx="22684866" cy="80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0" name="矩形 49">
            <a:extLst>
              <a:ext uri="{FF2B5EF4-FFF2-40B4-BE49-F238E27FC236}">
                <a16:creationId xmlns:a16="http://schemas.microsoft.com/office/drawing/2014/main" id="{F7510113-3B0A-4DD2-A30B-29B8D167ADEF}"/>
              </a:ext>
            </a:extLst>
          </p:cNvPr>
          <p:cNvSpPr/>
          <p:nvPr/>
        </p:nvSpPr>
        <p:spPr>
          <a:xfrm>
            <a:off x="2531686" y="4995303"/>
            <a:ext cx="853599" cy="644802"/>
          </a:xfrm>
          <a:prstGeom prst="rect">
            <a:avLst/>
          </a:prstGeom>
          <a:solidFill>
            <a:schemeClr val="bg1">
              <a:lumMod val="95000"/>
            </a:schemeClr>
          </a:solidFill>
          <a:ln w="9525">
            <a:solidFill>
              <a:schemeClr val="dk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Merge</a:t>
            </a:r>
            <a:endParaRPr lang="zh-CN" altLang="en-US" sz="16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 name="矩形 50">
            <a:extLst>
              <a:ext uri="{FF2B5EF4-FFF2-40B4-BE49-F238E27FC236}">
                <a16:creationId xmlns:a16="http://schemas.microsoft.com/office/drawing/2014/main" id="{F2C51121-A8CA-43FC-A6D3-71B0D8E31BEA}"/>
              </a:ext>
            </a:extLst>
          </p:cNvPr>
          <p:cNvSpPr/>
          <p:nvPr/>
        </p:nvSpPr>
        <p:spPr>
          <a:xfrm>
            <a:off x="600693" y="4995303"/>
            <a:ext cx="1091709" cy="644802"/>
          </a:xfrm>
          <a:prstGeom prst="rect">
            <a:avLst/>
          </a:prstGeom>
          <a:solidFill>
            <a:schemeClr val="bg1">
              <a:lumMod val="95000"/>
            </a:schemeClr>
          </a:solidFill>
          <a:ln w="9525">
            <a:solidFill>
              <a:schemeClr val="dk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Standardize</a:t>
            </a:r>
            <a:endParaRPr lang="zh-CN" sz="1600" kern="100" dirty="0">
              <a:effectLst/>
              <a:ea typeface="宋体" panose="02010600030101010101" pitchFamily="2" charset="-122"/>
              <a:cs typeface="Times New Roman" panose="02020603050405020304" pitchFamily="18" charset="0"/>
            </a:endParaRPr>
          </a:p>
        </p:txBody>
      </p:sp>
      <p:sp>
        <p:nvSpPr>
          <p:cNvPr id="52" name="矩形 51">
            <a:extLst>
              <a:ext uri="{FF2B5EF4-FFF2-40B4-BE49-F238E27FC236}">
                <a16:creationId xmlns:a16="http://schemas.microsoft.com/office/drawing/2014/main" id="{2385ECF8-F3F1-4B7D-AB3C-4AF945C9D0A1}"/>
              </a:ext>
            </a:extLst>
          </p:cNvPr>
          <p:cNvSpPr/>
          <p:nvPr/>
        </p:nvSpPr>
        <p:spPr>
          <a:xfrm>
            <a:off x="2508826" y="3374867"/>
            <a:ext cx="853599" cy="631369"/>
          </a:xfrm>
          <a:prstGeom prst="rect">
            <a:avLst/>
          </a:prstGeom>
          <a:solidFill>
            <a:schemeClr val="bg1">
              <a:lumMod val="95000"/>
            </a:schemeClr>
          </a:solidFill>
          <a:ln w="9525">
            <a:solidFill>
              <a:schemeClr val="dk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Vectorize</a:t>
            </a:r>
            <a:endParaRPr lang="zh-CN" sz="1600" kern="100" dirty="0">
              <a:effectLst/>
              <a:ea typeface="宋体" panose="02010600030101010101" pitchFamily="2" charset="-122"/>
              <a:cs typeface="Times New Roman" panose="02020603050405020304" pitchFamily="18" charset="0"/>
            </a:endParaRPr>
          </a:p>
        </p:txBody>
      </p:sp>
      <p:sp>
        <p:nvSpPr>
          <p:cNvPr id="53" name="矩形 52">
            <a:extLst>
              <a:ext uri="{FF2B5EF4-FFF2-40B4-BE49-F238E27FC236}">
                <a16:creationId xmlns:a16="http://schemas.microsoft.com/office/drawing/2014/main" id="{17E41B4D-40F3-4DBC-AA18-6A60318B21C2}"/>
              </a:ext>
            </a:extLst>
          </p:cNvPr>
          <p:cNvSpPr/>
          <p:nvPr/>
        </p:nvSpPr>
        <p:spPr>
          <a:xfrm>
            <a:off x="4149710" y="3378040"/>
            <a:ext cx="917616" cy="631368"/>
          </a:xfrm>
          <a:prstGeom prst="rect">
            <a:avLst/>
          </a:prstGeom>
          <a:solidFill>
            <a:schemeClr val="bg1">
              <a:lumMod val="95000"/>
            </a:schemeClr>
          </a:solidFill>
          <a:ln w="9525">
            <a:solidFill>
              <a:schemeClr val="dk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ts val="12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Divide</a:t>
            </a:r>
            <a:endParaRPr lang="zh-CN" sz="1600" kern="100" dirty="0">
              <a:effectLst/>
              <a:ea typeface="宋体" panose="02010600030101010101" pitchFamily="2" charset="-122"/>
              <a:cs typeface="Times New Roman" panose="02020603050405020304" pitchFamily="18" charset="0"/>
            </a:endParaRPr>
          </a:p>
        </p:txBody>
      </p:sp>
      <p:sp>
        <p:nvSpPr>
          <p:cNvPr id="33" name="矩形 32">
            <a:extLst>
              <a:ext uri="{FF2B5EF4-FFF2-40B4-BE49-F238E27FC236}">
                <a16:creationId xmlns:a16="http://schemas.microsoft.com/office/drawing/2014/main" id="{F7C5CA5F-7942-43B8-AEBF-12C9C8E4D3F8}"/>
              </a:ext>
            </a:extLst>
          </p:cNvPr>
          <p:cNvSpPr/>
          <p:nvPr/>
        </p:nvSpPr>
        <p:spPr>
          <a:xfrm>
            <a:off x="9339146" y="5378245"/>
            <a:ext cx="970936" cy="631369"/>
          </a:xfrm>
          <a:prstGeom prst="rect">
            <a:avLst/>
          </a:prstGeom>
          <a:solidFill>
            <a:schemeClr val="bg1">
              <a:lumMod val="95000"/>
            </a:schemeClr>
          </a:solidFill>
          <a:ln w="9525">
            <a:solidFill>
              <a:schemeClr val="dk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Evaluate</a:t>
            </a:r>
            <a:endParaRPr lang="zh-CN" sz="1600" kern="100" dirty="0">
              <a:effectLst/>
              <a:ea typeface="宋体" panose="02010600030101010101" pitchFamily="2" charset="-122"/>
              <a:cs typeface="Times New Roman" panose="02020603050405020304" pitchFamily="18" charset="0"/>
            </a:endParaRPr>
          </a:p>
        </p:txBody>
      </p:sp>
      <p:sp>
        <p:nvSpPr>
          <p:cNvPr id="42" name="椭圆 41">
            <a:extLst>
              <a:ext uri="{FF2B5EF4-FFF2-40B4-BE49-F238E27FC236}">
                <a16:creationId xmlns:a16="http://schemas.microsoft.com/office/drawing/2014/main" id="{6A54F568-2C82-4155-9504-699667F3662E}"/>
              </a:ext>
            </a:extLst>
          </p:cNvPr>
          <p:cNvSpPr/>
          <p:nvPr/>
        </p:nvSpPr>
        <p:spPr>
          <a:xfrm>
            <a:off x="7645789" y="3986082"/>
            <a:ext cx="1021881" cy="631370"/>
          </a:xfrm>
          <a:prstGeom prst="ellipse">
            <a:avLst/>
          </a:prstGeom>
          <a:ln w="9525">
            <a:solidFill>
              <a:schemeClr val="dk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Model</a:t>
            </a:r>
            <a:endParaRPr lang="zh-CN" sz="1100" kern="100" dirty="0">
              <a:effectLst/>
              <a:ea typeface="宋体" panose="02010600030101010101" pitchFamily="2" charset="-122"/>
              <a:cs typeface="Times New Roman" panose="02020603050405020304" pitchFamily="18" charset="0"/>
            </a:endParaRPr>
          </a:p>
        </p:txBody>
      </p:sp>
      <p:sp>
        <p:nvSpPr>
          <p:cNvPr id="5" name="Rectangle 44">
            <a:extLst>
              <a:ext uri="{FF2B5EF4-FFF2-40B4-BE49-F238E27FC236}">
                <a16:creationId xmlns:a16="http://schemas.microsoft.com/office/drawing/2014/main" id="{A03E548E-958E-473F-B4B1-595B08CD94C7}"/>
              </a:ext>
            </a:extLst>
          </p:cNvPr>
          <p:cNvSpPr>
            <a:spLocks noChangeArrowheads="1"/>
          </p:cNvSpPr>
          <p:nvPr/>
        </p:nvSpPr>
        <p:spPr bwMode="auto">
          <a:xfrm>
            <a:off x="294957" y="-3074671"/>
            <a:ext cx="226848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9" name="椭圆 68">
            <a:extLst>
              <a:ext uri="{FF2B5EF4-FFF2-40B4-BE49-F238E27FC236}">
                <a16:creationId xmlns:a16="http://schemas.microsoft.com/office/drawing/2014/main" id="{A5B9DC6D-7784-49B7-88A3-840485A10EA7}"/>
              </a:ext>
            </a:extLst>
          </p:cNvPr>
          <p:cNvSpPr/>
          <p:nvPr/>
        </p:nvSpPr>
        <p:spPr>
          <a:xfrm>
            <a:off x="738026" y="3345252"/>
            <a:ext cx="807515" cy="652367"/>
          </a:xfrm>
          <a:prstGeom prst="ellipse">
            <a:avLst/>
          </a:prstGeom>
          <a:ln w="9525">
            <a:solidFill>
              <a:schemeClr val="dk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Defect Data</a:t>
            </a:r>
            <a:endParaRPr lang="zh-CN" sz="1600" kern="100" dirty="0">
              <a:effectLst/>
              <a:ea typeface="宋体" panose="02010600030101010101" pitchFamily="2" charset="-122"/>
              <a:cs typeface="Times New Roman" panose="02020603050405020304" pitchFamily="18" charset="0"/>
            </a:endParaRPr>
          </a:p>
        </p:txBody>
      </p:sp>
      <p:sp>
        <p:nvSpPr>
          <p:cNvPr id="80" name="椭圆 79">
            <a:extLst>
              <a:ext uri="{FF2B5EF4-FFF2-40B4-BE49-F238E27FC236}">
                <a16:creationId xmlns:a16="http://schemas.microsoft.com/office/drawing/2014/main" id="{26C012D2-73D6-4B09-863E-D16C83168F5A}"/>
              </a:ext>
            </a:extLst>
          </p:cNvPr>
          <p:cNvSpPr/>
          <p:nvPr/>
        </p:nvSpPr>
        <p:spPr>
          <a:xfrm>
            <a:off x="5854612" y="2810480"/>
            <a:ext cx="988640" cy="520490"/>
          </a:xfrm>
          <a:prstGeom prst="ellipse">
            <a:avLst/>
          </a:prstGeom>
          <a:ln w="9525">
            <a:solidFill>
              <a:schemeClr val="dk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6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Training set</a:t>
            </a:r>
            <a:endParaRPr lang="zh-CN" sz="1600" kern="100" dirty="0">
              <a:effectLst/>
              <a:ea typeface="宋体" panose="02010600030101010101" pitchFamily="2" charset="-122"/>
              <a:cs typeface="Times New Roman" panose="02020603050405020304" pitchFamily="18" charset="0"/>
            </a:endParaRPr>
          </a:p>
        </p:txBody>
      </p:sp>
      <p:sp>
        <p:nvSpPr>
          <p:cNvPr id="81" name="椭圆 80">
            <a:extLst>
              <a:ext uri="{FF2B5EF4-FFF2-40B4-BE49-F238E27FC236}">
                <a16:creationId xmlns:a16="http://schemas.microsoft.com/office/drawing/2014/main" id="{02C10FAD-C6A0-4FB7-BF57-6A3C1572FCAE}"/>
              </a:ext>
            </a:extLst>
          </p:cNvPr>
          <p:cNvSpPr/>
          <p:nvPr/>
        </p:nvSpPr>
        <p:spPr>
          <a:xfrm>
            <a:off x="5867556" y="3905155"/>
            <a:ext cx="953938" cy="618118"/>
          </a:xfrm>
          <a:prstGeom prst="ellipse">
            <a:avLst/>
          </a:prstGeom>
          <a:ln w="9525">
            <a:solidFill>
              <a:schemeClr val="dk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Test set</a:t>
            </a:r>
            <a:endParaRPr lang="zh-CN" sz="1600" kern="100" dirty="0">
              <a:effectLst/>
              <a:ea typeface="宋体" panose="02010600030101010101" pitchFamily="2" charset="-122"/>
              <a:cs typeface="Times New Roman" panose="02020603050405020304" pitchFamily="18" charset="0"/>
            </a:endParaRPr>
          </a:p>
        </p:txBody>
      </p:sp>
      <p:sp>
        <p:nvSpPr>
          <p:cNvPr id="82" name="矩形 81">
            <a:extLst>
              <a:ext uri="{FF2B5EF4-FFF2-40B4-BE49-F238E27FC236}">
                <a16:creationId xmlns:a16="http://schemas.microsoft.com/office/drawing/2014/main" id="{376C27EB-3F0F-4C87-AB01-358AB25BCE83}"/>
              </a:ext>
            </a:extLst>
          </p:cNvPr>
          <p:cNvSpPr/>
          <p:nvPr/>
        </p:nvSpPr>
        <p:spPr>
          <a:xfrm>
            <a:off x="7557300" y="2810225"/>
            <a:ext cx="1190955" cy="547907"/>
          </a:xfrm>
          <a:prstGeom prst="rect">
            <a:avLst/>
          </a:prstGeom>
          <a:solidFill>
            <a:schemeClr val="bg1">
              <a:lumMod val="95000"/>
            </a:schemeClr>
          </a:solidFill>
          <a:ln w="9525">
            <a:solidFill>
              <a:schemeClr val="dk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8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Machine learning</a:t>
            </a:r>
            <a:endParaRPr lang="zh-CN" altLang="en-US" sz="1600" kern="1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 name="直接箭头连接符 8">
            <a:extLst>
              <a:ext uri="{FF2B5EF4-FFF2-40B4-BE49-F238E27FC236}">
                <a16:creationId xmlns:a16="http://schemas.microsoft.com/office/drawing/2014/main" id="{22620F25-710D-4374-930E-2EB0854D17A6}"/>
              </a:ext>
            </a:extLst>
          </p:cNvPr>
          <p:cNvCxnSpPr>
            <a:stCxn id="69" idx="4"/>
          </p:cNvCxnSpPr>
          <p:nvPr/>
        </p:nvCxnSpPr>
        <p:spPr>
          <a:xfrm flipH="1">
            <a:off x="1141783" y="3997619"/>
            <a:ext cx="1" cy="1009114"/>
          </a:xfrm>
          <a:prstGeom prst="straightConnector1">
            <a:avLst/>
          </a:prstGeom>
          <a:ln w="127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F42A4AE9-4A7E-4E29-A583-F39C308DB2A4}"/>
              </a:ext>
            </a:extLst>
          </p:cNvPr>
          <p:cNvCxnSpPr>
            <a:stCxn id="51" idx="3"/>
            <a:endCxn id="50" idx="1"/>
          </p:cNvCxnSpPr>
          <p:nvPr/>
        </p:nvCxnSpPr>
        <p:spPr>
          <a:xfrm>
            <a:off x="1692402" y="5317704"/>
            <a:ext cx="839284" cy="0"/>
          </a:xfrm>
          <a:prstGeom prst="straightConnector1">
            <a:avLst/>
          </a:prstGeom>
          <a:ln w="127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6EE5E3D7-F648-43E6-861C-A90C9F67D26D}"/>
              </a:ext>
            </a:extLst>
          </p:cNvPr>
          <p:cNvCxnSpPr/>
          <p:nvPr/>
        </p:nvCxnSpPr>
        <p:spPr>
          <a:xfrm flipV="1">
            <a:off x="2948941" y="4030884"/>
            <a:ext cx="0" cy="955967"/>
          </a:xfrm>
          <a:prstGeom prst="straightConnector1">
            <a:avLst/>
          </a:prstGeom>
          <a:ln w="127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ECA9693C-B3E4-48E4-9921-9F59B5D0B4D3}"/>
              </a:ext>
            </a:extLst>
          </p:cNvPr>
          <p:cNvCxnSpPr>
            <a:stCxn id="52" idx="3"/>
            <a:endCxn id="53" idx="1"/>
          </p:cNvCxnSpPr>
          <p:nvPr/>
        </p:nvCxnSpPr>
        <p:spPr>
          <a:xfrm>
            <a:off x="3362425" y="3690552"/>
            <a:ext cx="787285" cy="3172"/>
          </a:xfrm>
          <a:prstGeom prst="straightConnector1">
            <a:avLst/>
          </a:prstGeom>
          <a:ln w="127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DAB1A945-BCC2-4E10-98D0-FB1FE2B935C1}"/>
              </a:ext>
            </a:extLst>
          </p:cNvPr>
          <p:cNvCxnSpPr>
            <a:cxnSpLocks/>
            <a:stCxn id="53" idx="3"/>
            <a:endCxn id="80" idx="2"/>
          </p:cNvCxnSpPr>
          <p:nvPr/>
        </p:nvCxnSpPr>
        <p:spPr>
          <a:xfrm flipV="1">
            <a:off x="5067326" y="3070725"/>
            <a:ext cx="787286" cy="622999"/>
          </a:xfrm>
          <a:prstGeom prst="straightConnector1">
            <a:avLst/>
          </a:prstGeom>
          <a:ln w="127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8C3C1728-A145-4A11-BFFA-6A055FB8E389}"/>
              </a:ext>
            </a:extLst>
          </p:cNvPr>
          <p:cNvCxnSpPr>
            <a:cxnSpLocks/>
            <a:stCxn id="53" idx="3"/>
            <a:endCxn id="81" idx="2"/>
          </p:cNvCxnSpPr>
          <p:nvPr/>
        </p:nvCxnSpPr>
        <p:spPr>
          <a:xfrm>
            <a:off x="5067326" y="3693724"/>
            <a:ext cx="800230" cy="520490"/>
          </a:xfrm>
          <a:prstGeom prst="straightConnector1">
            <a:avLst/>
          </a:prstGeom>
          <a:ln w="12700">
            <a:solidFill>
              <a:schemeClr val="dk1"/>
            </a:solidFill>
            <a:tailEnd type="triangle"/>
          </a:ln>
        </p:spPr>
        <p:style>
          <a:lnRef idx="1">
            <a:schemeClr val="dk1"/>
          </a:lnRef>
          <a:fillRef idx="0">
            <a:schemeClr val="dk1"/>
          </a:fillRef>
          <a:effectRef idx="0">
            <a:schemeClr val="dk1"/>
          </a:effectRef>
          <a:fontRef idx="minor">
            <a:schemeClr val="tx1"/>
          </a:fontRef>
        </p:style>
      </p:cxnSp>
      <p:graphicFrame>
        <p:nvGraphicFramePr>
          <p:cNvPr id="83" name="表格 82">
            <a:extLst>
              <a:ext uri="{FF2B5EF4-FFF2-40B4-BE49-F238E27FC236}">
                <a16:creationId xmlns:a16="http://schemas.microsoft.com/office/drawing/2014/main" id="{C051A753-C1F0-4B35-B542-3DC3FB1AE796}"/>
              </a:ext>
            </a:extLst>
          </p:cNvPr>
          <p:cNvGraphicFramePr>
            <a:graphicFrameLocks noGrp="1"/>
          </p:cNvGraphicFramePr>
          <p:nvPr>
            <p:extLst>
              <p:ext uri="{D42A27DB-BD31-4B8C-83A1-F6EECF244321}">
                <p14:modId xmlns:p14="http://schemas.microsoft.com/office/powerpoint/2010/main" val="1858951892"/>
              </p:ext>
            </p:extLst>
          </p:nvPr>
        </p:nvGraphicFramePr>
        <p:xfrm>
          <a:off x="485193" y="1958254"/>
          <a:ext cx="5083632" cy="281940"/>
        </p:xfrm>
        <a:graphic>
          <a:graphicData uri="http://schemas.openxmlformats.org/drawingml/2006/table">
            <a:tbl>
              <a:tblPr firstRow="1" bandRow="1">
                <a:tableStyleId>{C4B1156A-380E-4F78-BDF5-A606A8083BF9}</a:tableStyleId>
              </a:tblPr>
              <a:tblGrid>
                <a:gridCol w="663566">
                  <a:extLst>
                    <a:ext uri="{9D8B030D-6E8A-4147-A177-3AD203B41FA5}">
                      <a16:colId xmlns:a16="http://schemas.microsoft.com/office/drawing/2014/main" val="345439587"/>
                    </a:ext>
                  </a:extLst>
                </a:gridCol>
                <a:gridCol w="602927">
                  <a:extLst>
                    <a:ext uri="{9D8B030D-6E8A-4147-A177-3AD203B41FA5}">
                      <a16:colId xmlns:a16="http://schemas.microsoft.com/office/drawing/2014/main" val="651292326"/>
                    </a:ext>
                  </a:extLst>
                </a:gridCol>
                <a:gridCol w="1338546">
                  <a:extLst>
                    <a:ext uri="{9D8B030D-6E8A-4147-A177-3AD203B41FA5}">
                      <a16:colId xmlns:a16="http://schemas.microsoft.com/office/drawing/2014/main" val="342792790"/>
                    </a:ext>
                  </a:extLst>
                </a:gridCol>
                <a:gridCol w="1234474">
                  <a:extLst>
                    <a:ext uri="{9D8B030D-6E8A-4147-A177-3AD203B41FA5}">
                      <a16:colId xmlns:a16="http://schemas.microsoft.com/office/drawing/2014/main" val="4117081162"/>
                    </a:ext>
                  </a:extLst>
                </a:gridCol>
                <a:gridCol w="1244119">
                  <a:extLst>
                    <a:ext uri="{9D8B030D-6E8A-4147-A177-3AD203B41FA5}">
                      <a16:colId xmlns:a16="http://schemas.microsoft.com/office/drawing/2014/main" val="3427695084"/>
                    </a:ext>
                  </a:extLst>
                </a:gridCol>
              </a:tblGrid>
              <a:tr h="278130">
                <a:tc>
                  <a:txBody>
                    <a:bodyPr/>
                    <a:lstStyle/>
                    <a:p>
                      <a:r>
                        <a:rPr lang="en-US" altLang="zh-CN" sz="1400" dirty="0"/>
                        <a:t>CWE</a:t>
                      </a:r>
                      <a:endParaRPr lang="zh-CN" altLang="en-US" sz="1400" dirty="0"/>
                    </a:p>
                  </a:txBody>
                  <a:tcPr marL="68580" marR="68580" marT="34290" marB="34290"/>
                </a:tc>
                <a:tc>
                  <a:txBody>
                    <a:bodyPr/>
                    <a:lstStyle/>
                    <a:p>
                      <a:r>
                        <a:rPr lang="en-US" altLang="zh-CN" sz="1400" dirty="0"/>
                        <a:t>flow</a:t>
                      </a:r>
                      <a:endParaRPr lang="zh-CN" altLang="en-US" sz="1400" dirty="0"/>
                    </a:p>
                  </a:txBody>
                  <a:tcPr marL="68580" marR="68580" marT="34290" marB="34290"/>
                </a:tc>
                <a:tc>
                  <a:txBody>
                    <a:bodyPr/>
                    <a:lstStyle/>
                    <a:p>
                      <a:r>
                        <a:rPr lang="en-US" altLang="zh-CN" sz="1400" dirty="0"/>
                        <a:t>defect type</a:t>
                      </a:r>
                      <a:endParaRPr lang="zh-CN" altLang="en-US" sz="1400" dirty="0"/>
                    </a:p>
                  </a:txBody>
                  <a:tcPr marL="68580" marR="68580" marT="34290" marB="34290"/>
                </a:tc>
                <a:tc>
                  <a:txBody>
                    <a:bodyPr/>
                    <a:lstStyle/>
                    <a:p>
                      <a:r>
                        <a:rPr lang="en-US" altLang="zh-CN" sz="1400" dirty="0"/>
                        <a:t>Tool name</a:t>
                      </a:r>
                      <a:endParaRPr lang="zh-CN" altLang="en-US" sz="1400" dirty="0"/>
                    </a:p>
                  </a:txBody>
                  <a:tcPr marL="68580" marR="68580" marT="34290" marB="34290"/>
                </a:tc>
                <a:tc>
                  <a:txBody>
                    <a:bodyPr/>
                    <a:lstStyle/>
                    <a:p>
                      <a:r>
                        <a:rPr lang="en-US" altLang="zh-CN" sz="1400" dirty="0"/>
                        <a:t>Good/bad</a:t>
                      </a:r>
                      <a:endParaRPr lang="zh-CN" altLang="en-US" sz="1400" dirty="0"/>
                    </a:p>
                  </a:txBody>
                  <a:tcPr marL="68580" marR="68580" marT="34290" marB="34290">
                    <a:solidFill>
                      <a:srgbClr val="FFFF00"/>
                    </a:solidFill>
                  </a:tcPr>
                </a:tc>
                <a:extLst>
                  <a:ext uri="{0D108BD9-81ED-4DB2-BD59-A6C34878D82A}">
                    <a16:rowId xmlns:a16="http://schemas.microsoft.com/office/drawing/2014/main" val="4166666209"/>
                  </a:ext>
                </a:extLst>
              </a:tr>
            </a:tbl>
          </a:graphicData>
        </a:graphic>
      </p:graphicFrame>
      <p:sp>
        <p:nvSpPr>
          <p:cNvPr id="84" name="右大括号 83">
            <a:extLst>
              <a:ext uri="{FF2B5EF4-FFF2-40B4-BE49-F238E27FC236}">
                <a16:creationId xmlns:a16="http://schemas.microsoft.com/office/drawing/2014/main" id="{FE4B096B-EC7A-4E12-8DBE-365E2F6C0C75}"/>
              </a:ext>
            </a:extLst>
          </p:cNvPr>
          <p:cNvSpPr/>
          <p:nvPr/>
        </p:nvSpPr>
        <p:spPr>
          <a:xfrm rot="16200000">
            <a:off x="2308115" y="-89372"/>
            <a:ext cx="93509" cy="3739353"/>
          </a:xfrm>
          <a:prstGeom prst="rightBrace">
            <a:avLst/>
          </a:prstGeom>
          <a:ln w="12700"/>
        </p:spPr>
        <p:style>
          <a:lnRef idx="1">
            <a:schemeClr val="accent6"/>
          </a:lnRef>
          <a:fillRef idx="0">
            <a:schemeClr val="accent6"/>
          </a:fillRef>
          <a:effectRef idx="0">
            <a:schemeClr val="accent6"/>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5" name="文本框 6">
            <a:extLst>
              <a:ext uri="{FF2B5EF4-FFF2-40B4-BE49-F238E27FC236}">
                <a16:creationId xmlns:a16="http://schemas.microsoft.com/office/drawing/2014/main" id="{C90800DC-1BC3-4738-8773-AB8E19E9FEE5}"/>
              </a:ext>
            </a:extLst>
          </p:cNvPr>
          <p:cNvSpPr txBox="1"/>
          <p:nvPr/>
        </p:nvSpPr>
        <p:spPr>
          <a:xfrm>
            <a:off x="2033388" y="1360174"/>
            <a:ext cx="1006813" cy="338554"/>
          </a:xfrm>
          <a:prstGeom prst="rect">
            <a:avLst/>
          </a:prstGeom>
          <a:noFill/>
          <a:ln>
            <a:noFill/>
          </a:ln>
        </p:spPr>
        <p:txBody>
          <a:bodyPr wrap="square" rtlCol="0">
            <a:spAutoFit/>
          </a:bodyPr>
          <a:lstStyle/>
          <a:p>
            <a:r>
              <a:rPr lang="en-US" altLang="zh-CN" sz="1600" kern="100" dirty="0">
                <a:solidFill>
                  <a:schemeClr val="dk1"/>
                </a:solidFill>
                <a:latin typeface="Times New Roman" panose="02020603050405020304" pitchFamily="18" charset="0"/>
                <a:ea typeface="宋体" panose="02010600030101010101" pitchFamily="2" charset="-122"/>
                <a:cs typeface="Times New Roman" panose="02020603050405020304" pitchFamily="18" charset="0"/>
              </a:rPr>
              <a:t>Features</a:t>
            </a:r>
            <a:endParaRPr lang="zh-CN" altLang="en-US" sz="1600" kern="100" dirty="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 name="右大括号 85">
            <a:extLst>
              <a:ext uri="{FF2B5EF4-FFF2-40B4-BE49-F238E27FC236}">
                <a16:creationId xmlns:a16="http://schemas.microsoft.com/office/drawing/2014/main" id="{BB9D49D4-39E0-4969-938F-DEFA820DAA78}"/>
              </a:ext>
            </a:extLst>
          </p:cNvPr>
          <p:cNvSpPr/>
          <p:nvPr/>
        </p:nvSpPr>
        <p:spPr>
          <a:xfrm rot="16200000">
            <a:off x="4905805" y="1262022"/>
            <a:ext cx="93510" cy="1057554"/>
          </a:xfrm>
          <a:prstGeom prst="rightBrace">
            <a:avLst/>
          </a:prstGeom>
          <a:ln w="12700"/>
        </p:spPr>
        <p:style>
          <a:lnRef idx="1">
            <a:schemeClr val="accent6"/>
          </a:lnRef>
          <a:fillRef idx="0">
            <a:schemeClr val="accent6"/>
          </a:fillRef>
          <a:effectRef idx="0">
            <a:schemeClr val="accent6"/>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7" name="文本框 8">
            <a:extLst>
              <a:ext uri="{FF2B5EF4-FFF2-40B4-BE49-F238E27FC236}">
                <a16:creationId xmlns:a16="http://schemas.microsoft.com/office/drawing/2014/main" id="{FD4F8853-0F34-49EC-84DA-E5626A149198}"/>
              </a:ext>
            </a:extLst>
          </p:cNvPr>
          <p:cNvSpPr txBox="1"/>
          <p:nvPr/>
        </p:nvSpPr>
        <p:spPr>
          <a:xfrm>
            <a:off x="4658426" y="1370669"/>
            <a:ext cx="1006813" cy="338554"/>
          </a:xfrm>
          <a:prstGeom prst="rect">
            <a:avLst/>
          </a:prstGeom>
          <a:noFill/>
          <a:ln>
            <a:noFill/>
          </a:ln>
        </p:spPr>
        <p:txBody>
          <a:bodyPr wrap="square" rtlCol="0">
            <a:spAutoFit/>
          </a:bodyPr>
          <a:lstStyle/>
          <a:p>
            <a:r>
              <a:rPr lang="en-US" altLang="zh-CN" sz="1600" kern="100" dirty="0">
                <a:solidFill>
                  <a:schemeClr val="dk1"/>
                </a:solidFill>
                <a:latin typeface="Times New Roman" panose="02020603050405020304" pitchFamily="18" charset="0"/>
                <a:ea typeface="宋体" panose="02010600030101010101" pitchFamily="2" charset="-122"/>
                <a:cs typeface="Times New Roman" panose="02020603050405020304" pitchFamily="18" charset="0"/>
              </a:rPr>
              <a:t>Label</a:t>
            </a:r>
            <a:endParaRPr lang="zh-CN" altLang="en-US" sz="1600" kern="100" dirty="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F15864BB-63D5-4145-ACDA-B3A858AFCD8E}"/>
              </a:ext>
            </a:extLst>
          </p:cNvPr>
          <p:cNvCxnSpPr>
            <a:cxnSpLocks/>
            <a:stCxn id="80" idx="6"/>
            <a:endCxn id="82" idx="1"/>
          </p:cNvCxnSpPr>
          <p:nvPr/>
        </p:nvCxnSpPr>
        <p:spPr>
          <a:xfrm>
            <a:off x="6843252" y="3070725"/>
            <a:ext cx="714048" cy="13454"/>
          </a:xfrm>
          <a:prstGeom prst="straightConnector1">
            <a:avLst/>
          </a:prstGeom>
          <a:ln w="12700">
            <a:solidFill>
              <a:schemeClr val="dk1"/>
            </a:solidFill>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5E5155EE-BEA5-492E-B0BA-DACFB4CC8B1A}"/>
              </a:ext>
            </a:extLst>
          </p:cNvPr>
          <p:cNvCxnSpPr>
            <a:cxnSpLocks/>
            <a:stCxn id="82" idx="2"/>
            <a:endCxn id="42" idx="0"/>
          </p:cNvCxnSpPr>
          <p:nvPr/>
        </p:nvCxnSpPr>
        <p:spPr>
          <a:xfrm>
            <a:off x="8152778" y="3358132"/>
            <a:ext cx="3952" cy="627950"/>
          </a:xfrm>
          <a:prstGeom prst="straightConnector1">
            <a:avLst/>
          </a:prstGeom>
          <a:ln w="12700">
            <a:solidFill>
              <a:schemeClr val="dk1"/>
            </a:solidFill>
            <a:tailEnd type="triangle"/>
          </a:ln>
        </p:spPr>
        <p:style>
          <a:lnRef idx="1">
            <a:schemeClr val="dk1"/>
          </a:lnRef>
          <a:fillRef idx="0">
            <a:schemeClr val="dk1"/>
          </a:fillRef>
          <a:effectRef idx="0">
            <a:schemeClr val="dk1"/>
          </a:effectRef>
          <a:fontRef idx="minor">
            <a:schemeClr val="tx1"/>
          </a:fontRef>
        </p:style>
      </p:cxnSp>
      <p:sp>
        <p:nvSpPr>
          <p:cNvPr id="98" name="任意多边形: 形状 97">
            <a:extLst>
              <a:ext uri="{FF2B5EF4-FFF2-40B4-BE49-F238E27FC236}">
                <a16:creationId xmlns:a16="http://schemas.microsoft.com/office/drawing/2014/main" id="{A2FC3CA6-467E-43C0-99F3-310CC1A1AC8A}"/>
              </a:ext>
            </a:extLst>
          </p:cNvPr>
          <p:cNvSpPr/>
          <p:nvPr/>
        </p:nvSpPr>
        <p:spPr>
          <a:xfrm>
            <a:off x="6843252" y="4198374"/>
            <a:ext cx="1301622" cy="1179871"/>
          </a:xfrm>
          <a:custGeom>
            <a:avLst/>
            <a:gdLst>
              <a:gd name="connsiteX0" fmla="*/ 0 w 1759974"/>
              <a:gd name="connsiteY0" fmla="*/ 0 h 1179871"/>
              <a:gd name="connsiteX1" fmla="*/ 1288025 w 1759974"/>
              <a:gd name="connsiteY1" fmla="*/ 314632 h 1179871"/>
              <a:gd name="connsiteX2" fmla="*/ 1759974 w 1759974"/>
              <a:gd name="connsiteY2" fmla="*/ 1179871 h 1179871"/>
            </a:gdLst>
            <a:ahLst/>
            <a:cxnLst>
              <a:cxn ang="0">
                <a:pos x="connsiteX0" y="connsiteY0"/>
              </a:cxn>
              <a:cxn ang="0">
                <a:pos x="connsiteX1" y="connsiteY1"/>
              </a:cxn>
              <a:cxn ang="0">
                <a:pos x="connsiteX2" y="connsiteY2"/>
              </a:cxn>
            </a:cxnLst>
            <a:rect l="l" t="t" r="r" b="b"/>
            <a:pathLst>
              <a:path w="1759974" h="1179871">
                <a:moveTo>
                  <a:pt x="0" y="0"/>
                </a:moveTo>
                <a:cubicBezTo>
                  <a:pt x="497348" y="58993"/>
                  <a:pt x="994696" y="117987"/>
                  <a:pt x="1288025" y="314632"/>
                </a:cubicBezTo>
                <a:cubicBezTo>
                  <a:pt x="1581354" y="511277"/>
                  <a:pt x="1670664" y="845574"/>
                  <a:pt x="1759974" y="1179871"/>
                </a:cubicBezTo>
              </a:path>
            </a:pathLst>
          </a:custGeom>
          <a:ln w="12700">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000"/>
          </a:p>
        </p:txBody>
      </p:sp>
      <p:cxnSp>
        <p:nvCxnSpPr>
          <p:cNvPr id="100" name="直接箭头连接符 99">
            <a:extLst>
              <a:ext uri="{FF2B5EF4-FFF2-40B4-BE49-F238E27FC236}">
                <a16:creationId xmlns:a16="http://schemas.microsoft.com/office/drawing/2014/main" id="{A5A246D3-E927-46DB-ACD2-8818617F8BF7}"/>
              </a:ext>
            </a:extLst>
          </p:cNvPr>
          <p:cNvCxnSpPr>
            <a:cxnSpLocks/>
            <a:endCxn id="33" idx="1"/>
          </p:cNvCxnSpPr>
          <p:nvPr/>
        </p:nvCxnSpPr>
        <p:spPr>
          <a:xfrm flipV="1">
            <a:off x="8792324" y="5693930"/>
            <a:ext cx="546822" cy="251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4" name="直接箭头连接符 103">
            <a:extLst>
              <a:ext uri="{FF2B5EF4-FFF2-40B4-BE49-F238E27FC236}">
                <a16:creationId xmlns:a16="http://schemas.microsoft.com/office/drawing/2014/main" id="{BF0EE69B-F4D4-41C5-9A96-8494E5D5D903}"/>
              </a:ext>
            </a:extLst>
          </p:cNvPr>
          <p:cNvCxnSpPr>
            <a:cxnSpLocks/>
            <a:endCxn id="107" idx="2"/>
          </p:cNvCxnSpPr>
          <p:nvPr/>
        </p:nvCxnSpPr>
        <p:spPr>
          <a:xfrm flipV="1">
            <a:off x="10338618" y="5688453"/>
            <a:ext cx="468764" cy="79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7" name="椭圆 106">
            <a:extLst>
              <a:ext uri="{FF2B5EF4-FFF2-40B4-BE49-F238E27FC236}">
                <a16:creationId xmlns:a16="http://schemas.microsoft.com/office/drawing/2014/main" id="{BFB29CE7-E1E4-4148-92BC-41376A4D3774}"/>
              </a:ext>
            </a:extLst>
          </p:cNvPr>
          <p:cNvSpPr/>
          <p:nvPr/>
        </p:nvSpPr>
        <p:spPr>
          <a:xfrm>
            <a:off x="10807382" y="5364781"/>
            <a:ext cx="1273107" cy="647344"/>
          </a:xfrm>
          <a:prstGeom prst="ellipse">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500"/>
              </a:lnSpc>
              <a:spcAft>
                <a:spcPts val="0"/>
              </a:spcAft>
            </a:pPr>
            <a:r>
              <a:rPr lang="en-US" sz="1600" kern="100" dirty="0">
                <a:latin typeface="Times New Roman" panose="02020603050405020304" pitchFamily="18" charset="0"/>
                <a:ea typeface="宋体" panose="02010600030101010101" pitchFamily="2" charset="-122"/>
                <a:cs typeface="Times New Roman" panose="02020603050405020304" pitchFamily="18" charset="0"/>
              </a:rPr>
              <a:t>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valuation result</a:t>
            </a:r>
            <a:endParaRPr lang="zh-CN" sz="1400" kern="100" dirty="0">
              <a:effectLst/>
              <a:ea typeface="宋体" panose="02010600030101010101" pitchFamily="2" charset="-122"/>
              <a:cs typeface="Times New Roman" panose="02020603050405020304" pitchFamily="18" charset="0"/>
            </a:endParaRPr>
          </a:p>
        </p:txBody>
      </p:sp>
      <p:sp>
        <p:nvSpPr>
          <p:cNvPr id="110" name="箭头: 右 109">
            <a:extLst>
              <a:ext uri="{FF2B5EF4-FFF2-40B4-BE49-F238E27FC236}">
                <a16:creationId xmlns:a16="http://schemas.microsoft.com/office/drawing/2014/main" id="{0017BB2A-5A94-45DE-B034-037EDBC5FF5F}"/>
              </a:ext>
            </a:extLst>
          </p:cNvPr>
          <p:cNvSpPr/>
          <p:nvPr/>
        </p:nvSpPr>
        <p:spPr>
          <a:xfrm rot="16200000">
            <a:off x="2639036" y="2728284"/>
            <a:ext cx="630001" cy="224683"/>
          </a:xfrm>
          <a:prstGeom prst="right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11" name="箭头: 右 110">
            <a:extLst>
              <a:ext uri="{FF2B5EF4-FFF2-40B4-BE49-F238E27FC236}">
                <a16:creationId xmlns:a16="http://schemas.microsoft.com/office/drawing/2014/main" id="{811FD7D2-B495-4422-90EA-1376E86704C5}"/>
              </a:ext>
            </a:extLst>
          </p:cNvPr>
          <p:cNvSpPr/>
          <p:nvPr/>
        </p:nvSpPr>
        <p:spPr>
          <a:xfrm rot="16200000">
            <a:off x="8001805" y="2449461"/>
            <a:ext cx="286137" cy="224683"/>
          </a:xfrm>
          <a:prstGeom prst="right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12" name="矩形 111">
            <a:extLst>
              <a:ext uri="{FF2B5EF4-FFF2-40B4-BE49-F238E27FC236}">
                <a16:creationId xmlns:a16="http://schemas.microsoft.com/office/drawing/2014/main" id="{143CF27B-ECDE-4769-B875-D5020552F595}"/>
              </a:ext>
            </a:extLst>
          </p:cNvPr>
          <p:cNvSpPr/>
          <p:nvPr/>
        </p:nvSpPr>
        <p:spPr>
          <a:xfrm>
            <a:off x="6208038" y="1078334"/>
            <a:ext cx="4530586" cy="115419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pP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Multinomical</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Naïve Bayes,  Gaussian Naïve Bayes, </a:t>
            </a:r>
          </a:p>
          <a:p>
            <a:pPr algn="ctr">
              <a:lnSpc>
                <a:spcPct val="150000"/>
              </a:lnSpc>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Bernoulli Naïve Bayes,  SVM,  Decision Tree, </a:t>
            </a:r>
          </a:p>
          <a:p>
            <a:pPr algn="ctr">
              <a:lnSpc>
                <a:spcPct val="150000"/>
              </a:lnSpc>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Logistic Regression.</a:t>
            </a:r>
            <a:endParaRPr lang="zh-CN" altLang="en-US" sz="16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 name="矩形 112">
            <a:extLst>
              <a:ext uri="{FF2B5EF4-FFF2-40B4-BE49-F238E27FC236}">
                <a16:creationId xmlns:a16="http://schemas.microsoft.com/office/drawing/2014/main" id="{C4F4C31D-8874-4817-AE1F-16D37A31F5B6}"/>
              </a:ext>
            </a:extLst>
          </p:cNvPr>
          <p:cNvSpPr/>
          <p:nvPr/>
        </p:nvSpPr>
        <p:spPr>
          <a:xfrm>
            <a:off x="9372599" y="3489609"/>
            <a:ext cx="1999939" cy="92872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Precision,  Recall,</a:t>
            </a:r>
          </a:p>
          <a:p>
            <a:pPr algn="ctr">
              <a:lnSpc>
                <a:spcPct val="150000"/>
              </a:lnSpc>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F-score,  Accuracy</a:t>
            </a:r>
            <a:endParaRPr lang="zh-CN" altLang="en-US" sz="16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4" name="箭头: 右 113">
            <a:extLst>
              <a:ext uri="{FF2B5EF4-FFF2-40B4-BE49-F238E27FC236}">
                <a16:creationId xmlns:a16="http://schemas.microsoft.com/office/drawing/2014/main" id="{2928234E-410F-46CA-B23B-478279028579}"/>
              </a:ext>
            </a:extLst>
          </p:cNvPr>
          <p:cNvSpPr/>
          <p:nvPr/>
        </p:nvSpPr>
        <p:spPr>
          <a:xfrm rot="16200000">
            <a:off x="9543898" y="4767835"/>
            <a:ext cx="630001" cy="224683"/>
          </a:xfrm>
          <a:prstGeom prst="right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lnSpc>
                <a:spcPct val="130000"/>
              </a:lnSpc>
            </a:pPr>
            <a:endParaRPr lang="zh-CN" altLang="en-US" sz="1400" dirty="0">
              <a:latin typeface="微软雅黑" panose="020B0503020204020204" pitchFamily="34" charset="-122"/>
              <a:ea typeface="微软雅黑" panose="020B0503020204020204" pitchFamily="34" charset="-122"/>
            </a:endParaRPr>
          </a:p>
        </p:txBody>
      </p:sp>
      <p:sp>
        <p:nvSpPr>
          <p:cNvPr id="40" name="椭圆 39">
            <a:extLst>
              <a:ext uri="{FF2B5EF4-FFF2-40B4-BE49-F238E27FC236}">
                <a16:creationId xmlns:a16="http://schemas.microsoft.com/office/drawing/2014/main" id="{6DE96056-B24D-47CE-A6FC-A84E69F0CBE2}"/>
              </a:ext>
            </a:extLst>
          </p:cNvPr>
          <p:cNvSpPr/>
          <p:nvPr/>
        </p:nvSpPr>
        <p:spPr>
          <a:xfrm>
            <a:off x="7516223" y="5392735"/>
            <a:ext cx="1273107" cy="647344"/>
          </a:xfrm>
          <a:prstGeom prst="ellipse">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5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Predict result</a:t>
            </a:r>
            <a:endParaRPr lang="zh-CN" sz="1400" kern="100" dirty="0">
              <a:effectLst/>
              <a:ea typeface="宋体" panose="02010600030101010101" pitchFamily="2" charset="-122"/>
              <a:cs typeface="Times New Roman" panose="02020603050405020304" pitchFamily="18" charset="0"/>
            </a:endParaRPr>
          </a:p>
        </p:txBody>
      </p:sp>
      <p:sp>
        <p:nvSpPr>
          <p:cNvPr id="6" name="云形 5">
            <a:extLst>
              <a:ext uri="{FF2B5EF4-FFF2-40B4-BE49-F238E27FC236}">
                <a16:creationId xmlns:a16="http://schemas.microsoft.com/office/drawing/2014/main" id="{39D51679-C713-4D50-906F-A3B7D0146B92}"/>
              </a:ext>
            </a:extLst>
          </p:cNvPr>
          <p:cNvSpPr/>
          <p:nvPr/>
        </p:nvSpPr>
        <p:spPr>
          <a:xfrm>
            <a:off x="5222179" y="4953628"/>
            <a:ext cx="1899081" cy="1002881"/>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400" dirty="0">
                <a:latin typeface="微软雅黑" panose="020B0503020204020204" pitchFamily="34" charset="-122"/>
                <a:ea typeface="微软雅黑" panose="020B0503020204020204" pitchFamily="34" charset="-122"/>
              </a:rPr>
              <a:t>5-fold cross validation</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144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1EC762-D3B2-4CBF-A5A5-FE74F8BBED68}"/>
              </a:ext>
            </a:extLst>
          </p:cNvPr>
          <p:cNvSpPr>
            <a:spLocks noGrp="1"/>
          </p:cNvSpPr>
          <p:nvPr>
            <p:ph type="body" sz="quarter" idx="12"/>
          </p:nvPr>
        </p:nvSpPr>
        <p:spPr>
          <a:xfrm>
            <a:off x="2" y="223935"/>
            <a:ext cx="970383" cy="652366"/>
          </a:xfrm>
        </p:spPr>
        <p:txBody>
          <a:bodyPr/>
          <a:lstStyle/>
          <a:p>
            <a:r>
              <a:rPr lang="en-US" altLang="zh-CN" dirty="0"/>
              <a:t>06</a:t>
            </a:r>
            <a:endParaRPr lang="zh-CN" altLang="en-US" dirty="0"/>
          </a:p>
        </p:txBody>
      </p:sp>
      <p:sp>
        <p:nvSpPr>
          <p:cNvPr id="4" name="文本占位符 2">
            <a:extLst>
              <a:ext uri="{FF2B5EF4-FFF2-40B4-BE49-F238E27FC236}">
                <a16:creationId xmlns:a16="http://schemas.microsoft.com/office/drawing/2014/main" id="{770917D2-CFD0-43EA-B8BB-CD3476A87469}"/>
              </a:ext>
            </a:extLst>
          </p:cNvPr>
          <p:cNvSpPr>
            <a:spLocks noGrp="1"/>
          </p:cNvSpPr>
          <p:nvPr>
            <p:ph type="body" sz="quarter" idx="13"/>
          </p:nvPr>
        </p:nvSpPr>
        <p:spPr>
          <a:xfrm>
            <a:off x="1110082" y="223935"/>
            <a:ext cx="8262517" cy="652366"/>
          </a:xfrm>
        </p:spPr>
        <p:txBody>
          <a:bodyPr/>
          <a:lstStyle/>
          <a:p>
            <a:r>
              <a:rPr kumimoji="1" lang="en-US" altLang="zh-CN" dirty="0">
                <a:latin typeface="+mj-ea"/>
                <a:ea typeface="+mj-ea"/>
              </a:rPr>
              <a:t>Tool Integration Based on Machine Learning</a:t>
            </a:r>
            <a:endParaRPr kumimoji="1" lang="zh-CN" altLang="en-US" dirty="0">
              <a:latin typeface="+mj-ea"/>
              <a:ea typeface="+mj-ea"/>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3AC11D8-0B9F-48E8-9395-ACBB2E0719CA}"/>
                  </a:ext>
                </a:extLst>
              </p:cNvPr>
              <p:cNvSpPr txBox="1"/>
              <p:nvPr/>
            </p:nvSpPr>
            <p:spPr>
              <a:xfrm>
                <a:off x="1371600" y="1763008"/>
                <a:ext cx="8440615" cy="3011081"/>
              </a:xfrm>
              <a:prstGeom prst="rect">
                <a:avLst/>
              </a:prstGeom>
              <a:noFill/>
            </p:spPr>
            <p:txBody>
              <a:bodyPr wrap="square" rtlCol="0">
                <a:spAutoFit/>
              </a:bodyPr>
              <a:lstStyle/>
              <a:p>
                <a:pPr>
                  <a:lnSpc>
                    <a:spcPct val="130000"/>
                  </a:lnSpc>
                  <a:spcBef>
                    <a:spcPts val="600"/>
                  </a:spcBef>
                </a:pPr>
                <a:r>
                  <a:rPr lang="en-US" altLang="zh-CN" sz="2400" kern="0" dirty="0">
                    <a:latin typeface="+mj-ea"/>
                    <a:ea typeface="+mj-ea"/>
                    <a:cs typeface="Arial" panose="020B0604020202020204" pitchFamily="34" charset="0"/>
                    <a:sym typeface="+mn-lt"/>
                  </a:rPr>
                  <a:t>We add a new evaluation index for machine learning:</a:t>
                </a:r>
              </a:p>
              <a:p>
                <a:pPr>
                  <a:lnSpc>
                    <a:spcPct val="150000"/>
                  </a:lnSpc>
                  <a:spcBef>
                    <a:spcPts val="600"/>
                  </a:spcBef>
                </a:pPr>
                <a14:m>
                  <m:oMathPara xmlns:m="http://schemas.openxmlformats.org/officeDocument/2006/math">
                    <m:oMathParaPr>
                      <m:jc m:val="centerGroup"/>
                    </m:oMathParaPr>
                    <m:oMath xmlns:m="http://schemas.openxmlformats.org/officeDocument/2006/math">
                      <m:r>
                        <m:rPr>
                          <m:sty m:val="p"/>
                        </m:rPr>
                        <a:rPr lang="en-US" altLang="zh-CN" sz="2400" i="1" kern="0" smtClean="0">
                          <a:solidFill>
                            <a:srgbClr val="0070C0"/>
                          </a:solidFill>
                          <a:latin typeface="Cambria Math" panose="02040503050406030204" pitchFamily="18" charset="0"/>
                          <a:cs typeface="Arial" panose="020B0604020202020204" pitchFamily="34" charset="0"/>
                          <a:sym typeface="+mn-lt"/>
                        </a:rPr>
                        <m:t>accuracy</m:t>
                      </m:r>
                      <m:r>
                        <a:rPr lang="en-US" altLang="zh-CN" sz="2400" i="1" kern="0">
                          <a:solidFill>
                            <a:srgbClr val="0070C0"/>
                          </a:solidFill>
                          <a:latin typeface="Cambria Math" panose="02040503050406030204" pitchFamily="18" charset="0"/>
                          <a:cs typeface="Arial" panose="020B0604020202020204" pitchFamily="34" charset="0"/>
                          <a:sym typeface="+mn-lt"/>
                        </a:rPr>
                        <m:t>=</m:t>
                      </m:r>
                      <m:f>
                        <m:fPr>
                          <m:ctrlPr>
                            <a:rPr lang="en-US" altLang="zh-CN" sz="2400" i="1" kern="0">
                              <a:solidFill>
                                <a:srgbClr val="0070C0"/>
                              </a:solidFill>
                              <a:latin typeface="Cambria Math" panose="02040503050406030204" pitchFamily="18" charset="0"/>
                              <a:cs typeface="Arial" panose="020B0604020202020204" pitchFamily="34" charset="0"/>
                              <a:sym typeface="+mn-lt"/>
                            </a:rPr>
                          </m:ctrlPr>
                        </m:fPr>
                        <m:num>
                          <m:r>
                            <a:rPr lang="en-US" altLang="zh-CN" sz="2400" b="0" i="1" kern="0" smtClean="0">
                              <a:solidFill>
                                <a:srgbClr val="0070C0"/>
                              </a:solidFill>
                              <a:latin typeface="Cambria Math" panose="02040503050406030204" pitchFamily="18" charset="0"/>
                              <a:cs typeface="Arial" panose="020B0604020202020204" pitchFamily="34" charset="0"/>
                              <a:sym typeface="+mn-lt"/>
                            </a:rPr>
                            <m:t>𝑇𝑃</m:t>
                          </m:r>
                          <m:r>
                            <a:rPr lang="en-US" altLang="zh-CN" sz="2400" b="0" i="1" kern="0" smtClean="0">
                              <a:solidFill>
                                <a:srgbClr val="0070C0"/>
                              </a:solidFill>
                              <a:latin typeface="Cambria Math" panose="02040503050406030204" pitchFamily="18" charset="0"/>
                              <a:cs typeface="Arial" panose="020B0604020202020204" pitchFamily="34" charset="0"/>
                              <a:sym typeface="+mn-lt"/>
                            </a:rPr>
                            <m:t>+</m:t>
                          </m:r>
                          <m:r>
                            <a:rPr lang="en-US" altLang="zh-CN" sz="2400" b="0" i="1" kern="0" smtClean="0">
                              <a:solidFill>
                                <a:srgbClr val="0070C0"/>
                              </a:solidFill>
                              <a:latin typeface="Cambria Math" panose="02040503050406030204" pitchFamily="18" charset="0"/>
                              <a:cs typeface="Arial" panose="020B0604020202020204" pitchFamily="34" charset="0"/>
                              <a:sym typeface="+mn-lt"/>
                            </a:rPr>
                            <m:t>𝐹𝑁</m:t>
                          </m:r>
                        </m:num>
                        <m:den>
                          <m:r>
                            <a:rPr lang="en-US" altLang="zh-CN" sz="2400" b="0" i="1" kern="0" smtClean="0">
                              <a:solidFill>
                                <a:srgbClr val="0070C0"/>
                              </a:solidFill>
                              <a:latin typeface="Cambria Math" panose="02040503050406030204" pitchFamily="18" charset="0"/>
                              <a:cs typeface="Arial" panose="020B0604020202020204" pitchFamily="34" charset="0"/>
                              <a:sym typeface="+mn-lt"/>
                            </a:rPr>
                            <m:t>𝑇𝑃</m:t>
                          </m:r>
                          <m:r>
                            <a:rPr lang="en-US" altLang="zh-CN" sz="2400" b="0" i="1" kern="0" smtClean="0">
                              <a:solidFill>
                                <a:srgbClr val="0070C0"/>
                              </a:solidFill>
                              <a:latin typeface="Cambria Math" panose="02040503050406030204" pitchFamily="18" charset="0"/>
                              <a:cs typeface="Arial" panose="020B0604020202020204" pitchFamily="34" charset="0"/>
                              <a:sym typeface="+mn-lt"/>
                            </a:rPr>
                            <m:t>+</m:t>
                          </m:r>
                          <m:r>
                            <a:rPr lang="en-US" altLang="zh-CN" sz="2400" b="0" i="1" kern="0" smtClean="0">
                              <a:solidFill>
                                <a:srgbClr val="0070C0"/>
                              </a:solidFill>
                              <a:latin typeface="Cambria Math" panose="02040503050406030204" pitchFamily="18" charset="0"/>
                              <a:cs typeface="Arial" panose="020B0604020202020204" pitchFamily="34" charset="0"/>
                              <a:sym typeface="+mn-lt"/>
                            </a:rPr>
                            <m:t>𝐹𝑃</m:t>
                          </m:r>
                          <m:r>
                            <a:rPr lang="en-US" altLang="zh-CN" sz="2400" b="0" i="1" kern="0" smtClean="0">
                              <a:solidFill>
                                <a:srgbClr val="0070C0"/>
                              </a:solidFill>
                              <a:latin typeface="Cambria Math" panose="02040503050406030204" pitchFamily="18" charset="0"/>
                              <a:cs typeface="Arial" panose="020B0604020202020204" pitchFamily="34" charset="0"/>
                              <a:sym typeface="+mn-lt"/>
                            </a:rPr>
                            <m:t>+</m:t>
                          </m:r>
                          <m:r>
                            <a:rPr lang="en-US" altLang="zh-CN" sz="2400" b="0" i="1" kern="0" smtClean="0">
                              <a:solidFill>
                                <a:srgbClr val="0070C0"/>
                              </a:solidFill>
                              <a:latin typeface="Cambria Math" panose="02040503050406030204" pitchFamily="18" charset="0"/>
                              <a:cs typeface="Arial" panose="020B0604020202020204" pitchFamily="34" charset="0"/>
                              <a:sym typeface="+mn-lt"/>
                            </a:rPr>
                            <m:t>𝑇𝑁</m:t>
                          </m:r>
                          <m:r>
                            <a:rPr lang="en-US" altLang="zh-CN" sz="2400" b="0" i="1" kern="0" smtClean="0">
                              <a:solidFill>
                                <a:srgbClr val="0070C0"/>
                              </a:solidFill>
                              <a:latin typeface="Cambria Math" panose="02040503050406030204" pitchFamily="18" charset="0"/>
                              <a:cs typeface="Arial" panose="020B0604020202020204" pitchFamily="34" charset="0"/>
                              <a:sym typeface="+mn-lt"/>
                            </a:rPr>
                            <m:t>+</m:t>
                          </m:r>
                          <m:r>
                            <a:rPr lang="en-US" altLang="zh-CN" sz="2400" b="0" i="1" kern="0" smtClean="0">
                              <a:solidFill>
                                <a:srgbClr val="0070C0"/>
                              </a:solidFill>
                              <a:latin typeface="Cambria Math" panose="02040503050406030204" pitchFamily="18" charset="0"/>
                              <a:cs typeface="Arial" panose="020B0604020202020204" pitchFamily="34" charset="0"/>
                              <a:sym typeface="+mn-lt"/>
                            </a:rPr>
                            <m:t>𝐹𝑁</m:t>
                          </m:r>
                        </m:den>
                      </m:f>
                    </m:oMath>
                  </m:oMathPara>
                </a14:m>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600" kern="0" dirty="0">
                  <a:latin typeface="+mj-ea"/>
                  <a:ea typeface="+mj-ea"/>
                  <a:cs typeface="+mn-ea"/>
                  <a:sym typeface="+mn-lt"/>
                </a:endParaRPr>
              </a:p>
              <a:p>
                <a:pPr>
                  <a:lnSpc>
                    <a:spcPct val="130000"/>
                  </a:lnSpc>
                  <a:spcBef>
                    <a:spcPts val="600"/>
                  </a:spcBef>
                </a:pPr>
                <a14:m>
                  <m:oMath xmlns:m="http://schemas.openxmlformats.org/officeDocument/2006/math">
                    <m:r>
                      <a:rPr lang="en-US" altLang="zh-CN" sz="2000" i="1" kern="0">
                        <a:solidFill>
                          <a:srgbClr val="0070C0"/>
                        </a:solidFill>
                        <a:latin typeface="Cambria Math" panose="02040503050406030204" pitchFamily="18" charset="0"/>
                        <a:cs typeface="Arial" panose="020B0604020202020204" pitchFamily="34" charset="0"/>
                        <a:sym typeface="+mn-lt"/>
                      </a:rPr>
                      <m:t>𝑇𝑃</m:t>
                    </m:r>
                    <m:r>
                      <a:rPr lang="en-US" altLang="zh-CN" sz="2000" i="1" kern="0">
                        <a:solidFill>
                          <a:srgbClr val="0070C0"/>
                        </a:solidFill>
                        <a:latin typeface="Cambria Math" panose="02040503050406030204" pitchFamily="18" charset="0"/>
                        <a:cs typeface="Arial" panose="020B0604020202020204" pitchFamily="34" charset="0"/>
                        <a:sym typeface="+mn-lt"/>
                      </a:rPr>
                      <m:t>+</m:t>
                    </m:r>
                    <m:r>
                      <a:rPr lang="en-US" altLang="zh-CN" sz="2000" i="1" kern="0">
                        <a:solidFill>
                          <a:srgbClr val="0070C0"/>
                        </a:solidFill>
                        <a:latin typeface="Cambria Math" panose="02040503050406030204" pitchFamily="18" charset="0"/>
                        <a:cs typeface="Arial" panose="020B0604020202020204" pitchFamily="34" charset="0"/>
                        <a:sym typeface="+mn-lt"/>
                      </a:rPr>
                      <m:t>𝐹𝑁</m:t>
                    </m:r>
                    <m:r>
                      <a:rPr lang="en-US" altLang="zh-CN" sz="2000" i="1" kern="0">
                        <a:solidFill>
                          <a:srgbClr val="0070C0"/>
                        </a:solidFill>
                        <a:latin typeface="Cambria Math" panose="02040503050406030204" pitchFamily="18" charset="0"/>
                        <a:cs typeface="Arial" panose="020B0604020202020204" pitchFamily="34" charset="0"/>
                        <a:sym typeface="+mn-lt"/>
                      </a:rPr>
                      <m:t> </m:t>
                    </m:r>
                  </m:oMath>
                </a14:m>
                <a:r>
                  <a:rPr lang="en-US" altLang="zh-CN" sz="2000" kern="0" dirty="0">
                    <a:latin typeface="+mj-ea"/>
                    <a:ea typeface="+mj-ea"/>
                    <a:cs typeface="+mn-ea"/>
                    <a:sym typeface="+mn-lt"/>
                  </a:rPr>
                  <a:t>:  </a:t>
                </a:r>
                <a:r>
                  <a:rPr lang="en-US" altLang="zh-CN" sz="2000" kern="0" dirty="0">
                    <a:latin typeface="Arial" panose="020B0604020202020204" pitchFamily="34" charset="0"/>
                    <a:ea typeface="+mj-ea"/>
                    <a:cs typeface="Arial" panose="020B0604020202020204" pitchFamily="34" charset="0"/>
                    <a:sym typeface="+mn-lt"/>
                  </a:rPr>
                  <a:t>the number of defects that are classified correctly</a:t>
                </a:r>
                <a:r>
                  <a:rPr lang="en-US" altLang="zh-CN" sz="2000" kern="0" dirty="0">
                    <a:latin typeface="+mj-ea"/>
                    <a:ea typeface="+mj-ea"/>
                    <a:cs typeface="+mn-ea"/>
                    <a:sym typeface="+mn-lt"/>
                  </a:rPr>
                  <a:t>.</a:t>
                </a:r>
              </a:p>
              <a:p>
                <a:pPr>
                  <a:lnSpc>
                    <a:spcPct val="130000"/>
                  </a:lnSpc>
                  <a:spcBef>
                    <a:spcPts val="600"/>
                  </a:spcBef>
                </a:pPr>
                <a14:m>
                  <m:oMath xmlns:m="http://schemas.openxmlformats.org/officeDocument/2006/math">
                    <m:r>
                      <a:rPr lang="en-US" altLang="zh-CN" sz="2000" i="1" kern="0">
                        <a:solidFill>
                          <a:srgbClr val="0070C0"/>
                        </a:solidFill>
                        <a:latin typeface="Cambria Math" panose="02040503050406030204" pitchFamily="18" charset="0"/>
                        <a:cs typeface="Arial" panose="020B0604020202020204" pitchFamily="34" charset="0"/>
                        <a:sym typeface="+mn-lt"/>
                      </a:rPr>
                      <m:t>𝑇𝑃</m:t>
                    </m:r>
                    <m:r>
                      <a:rPr lang="en-US" altLang="zh-CN" sz="2000" i="1" kern="0">
                        <a:solidFill>
                          <a:srgbClr val="0070C0"/>
                        </a:solidFill>
                        <a:latin typeface="Cambria Math" panose="02040503050406030204" pitchFamily="18" charset="0"/>
                        <a:cs typeface="Arial" panose="020B0604020202020204" pitchFamily="34" charset="0"/>
                        <a:sym typeface="+mn-lt"/>
                      </a:rPr>
                      <m:t>+</m:t>
                    </m:r>
                    <m:r>
                      <a:rPr lang="en-US" altLang="zh-CN" sz="2000" i="1" kern="0">
                        <a:solidFill>
                          <a:srgbClr val="0070C0"/>
                        </a:solidFill>
                        <a:latin typeface="Cambria Math" panose="02040503050406030204" pitchFamily="18" charset="0"/>
                        <a:cs typeface="Arial" panose="020B0604020202020204" pitchFamily="34" charset="0"/>
                        <a:sym typeface="+mn-lt"/>
                      </a:rPr>
                      <m:t>𝐹𝑃</m:t>
                    </m:r>
                    <m:r>
                      <a:rPr lang="en-US" altLang="zh-CN" sz="2000" i="1" kern="0">
                        <a:solidFill>
                          <a:srgbClr val="0070C0"/>
                        </a:solidFill>
                        <a:latin typeface="Cambria Math" panose="02040503050406030204" pitchFamily="18" charset="0"/>
                        <a:cs typeface="Arial" panose="020B0604020202020204" pitchFamily="34" charset="0"/>
                        <a:sym typeface="+mn-lt"/>
                      </a:rPr>
                      <m:t>+</m:t>
                    </m:r>
                    <m:r>
                      <a:rPr lang="en-US" altLang="zh-CN" sz="2000" i="1" kern="0">
                        <a:solidFill>
                          <a:srgbClr val="0070C0"/>
                        </a:solidFill>
                        <a:latin typeface="Cambria Math" panose="02040503050406030204" pitchFamily="18" charset="0"/>
                        <a:cs typeface="Arial" panose="020B0604020202020204" pitchFamily="34" charset="0"/>
                        <a:sym typeface="+mn-lt"/>
                      </a:rPr>
                      <m:t>𝑇𝑁</m:t>
                    </m:r>
                    <m:r>
                      <a:rPr lang="en-US" altLang="zh-CN" sz="2000" i="1" kern="0">
                        <a:solidFill>
                          <a:srgbClr val="0070C0"/>
                        </a:solidFill>
                        <a:latin typeface="Cambria Math" panose="02040503050406030204" pitchFamily="18" charset="0"/>
                        <a:cs typeface="Arial" panose="020B0604020202020204" pitchFamily="34" charset="0"/>
                        <a:sym typeface="+mn-lt"/>
                      </a:rPr>
                      <m:t>+</m:t>
                    </m:r>
                    <m:r>
                      <a:rPr lang="en-US" altLang="zh-CN" sz="2000" i="1" kern="0">
                        <a:solidFill>
                          <a:srgbClr val="0070C0"/>
                        </a:solidFill>
                        <a:latin typeface="Cambria Math" panose="02040503050406030204" pitchFamily="18" charset="0"/>
                        <a:cs typeface="Arial" panose="020B0604020202020204" pitchFamily="34" charset="0"/>
                        <a:sym typeface="+mn-lt"/>
                      </a:rPr>
                      <m:t>𝐹𝑁</m:t>
                    </m:r>
                    <m:r>
                      <a:rPr lang="en-US" altLang="zh-CN" sz="2000" i="1" kern="0">
                        <a:solidFill>
                          <a:srgbClr val="0070C0"/>
                        </a:solidFill>
                        <a:latin typeface="Cambria Math" panose="02040503050406030204" pitchFamily="18" charset="0"/>
                        <a:cs typeface="Arial" panose="020B0604020202020204" pitchFamily="34" charset="0"/>
                        <a:sym typeface="+mn-lt"/>
                      </a:rPr>
                      <m:t> </m:t>
                    </m:r>
                  </m:oMath>
                </a14:m>
                <a:r>
                  <a:rPr lang="en-US" altLang="zh-CN" sz="2000" kern="0" dirty="0">
                    <a:latin typeface="+mj-ea"/>
                    <a:ea typeface="+mj-ea"/>
                    <a:cs typeface="+mn-ea"/>
                    <a:sym typeface="+mn-lt"/>
                  </a:rPr>
                  <a:t>: </a:t>
                </a:r>
                <a:r>
                  <a:rPr lang="en-US" altLang="zh-CN" sz="2000" kern="0" dirty="0">
                    <a:latin typeface="Arial" panose="020B0604020202020204" pitchFamily="34" charset="0"/>
                    <a:ea typeface="+mj-ea"/>
                    <a:cs typeface="Arial" panose="020B0604020202020204" pitchFamily="34" charset="0"/>
                    <a:sym typeface="+mn-lt"/>
                  </a:rPr>
                  <a:t>total number of defects.</a:t>
                </a:r>
                <a:endParaRPr lang="zh-CN" altLang="en-US" sz="2000" kern="0" dirty="0">
                  <a:latin typeface="Arial" panose="020B0604020202020204" pitchFamily="34" charset="0"/>
                  <a:ea typeface="+mj-ea"/>
                  <a:cs typeface="Arial" panose="020B0604020202020204" pitchFamily="34" charset="0"/>
                  <a:sym typeface="+mn-lt"/>
                </a:endParaRPr>
              </a:p>
            </p:txBody>
          </p:sp>
        </mc:Choice>
        <mc:Fallback xmlns="">
          <p:sp>
            <p:nvSpPr>
              <p:cNvPr id="7" name="文本框 6">
                <a:extLst>
                  <a:ext uri="{FF2B5EF4-FFF2-40B4-BE49-F238E27FC236}">
                    <a16:creationId xmlns:a16="http://schemas.microsoft.com/office/drawing/2014/main" id="{73AC11D8-0B9F-48E8-9395-ACBB2E0719CA}"/>
                  </a:ext>
                </a:extLst>
              </p:cNvPr>
              <p:cNvSpPr txBox="1">
                <a:spLocks noRot="1" noChangeAspect="1" noMove="1" noResize="1" noEditPoints="1" noAdjustHandles="1" noChangeArrowheads="1" noChangeShapeType="1" noTextEdit="1"/>
              </p:cNvSpPr>
              <p:nvPr/>
            </p:nvSpPr>
            <p:spPr>
              <a:xfrm>
                <a:off x="1371600" y="1763008"/>
                <a:ext cx="8440615" cy="3011081"/>
              </a:xfrm>
              <a:prstGeom prst="rect">
                <a:avLst/>
              </a:prstGeom>
              <a:blipFill>
                <a:blip r:embed="rId3"/>
                <a:stretch>
                  <a:fillRect l="-10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5982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a:xfrm>
            <a:off x="1110082" y="223935"/>
            <a:ext cx="8262517" cy="652366"/>
          </a:xfrm>
        </p:spPr>
        <p:txBody>
          <a:bodyPr/>
          <a:lstStyle/>
          <a:p>
            <a:r>
              <a:rPr kumimoji="1" lang="en-US" altLang="zh-CN" dirty="0">
                <a:latin typeface="+mj-ea"/>
                <a:ea typeface="+mj-ea"/>
              </a:rPr>
              <a:t>Tool Integration Based on Machine Learning</a:t>
            </a:r>
            <a:endParaRPr kumimoji="1" lang="zh-CN" altLang="en-US" dirty="0">
              <a:latin typeface="+mj-ea"/>
              <a:ea typeface="+mj-ea"/>
            </a:endParaRPr>
          </a:p>
        </p:txBody>
      </p:sp>
      <p:pic>
        <p:nvPicPr>
          <p:cNvPr id="4" name="图片 3">
            <a:extLst>
              <a:ext uri="{FF2B5EF4-FFF2-40B4-BE49-F238E27FC236}">
                <a16:creationId xmlns:a16="http://schemas.microsoft.com/office/drawing/2014/main" id="{368ECFEF-1202-4689-A001-C79D051ACD7B}"/>
              </a:ext>
            </a:extLst>
          </p:cNvPr>
          <p:cNvPicPr>
            <a:picLocks noChangeAspect="1"/>
          </p:cNvPicPr>
          <p:nvPr/>
        </p:nvPicPr>
        <p:blipFill>
          <a:blip r:embed="rId3"/>
          <a:stretch>
            <a:fillRect/>
          </a:stretch>
        </p:blipFill>
        <p:spPr>
          <a:xfrm>
            <a:off x="2662990" y="1868698"/>
            <a:ext cx="6866019" cy="4246811"/>
          </a:xfrm>
          <a:prstGeom prst="rect">
            <a:avLst/>
          </a:prstGeom>
        </p:spPr>
      </p:pic>
      <p:sp>
        <p:nvSpPr>
          <p:cNvPr id="5" name="文本框 4">
            <a:extLst>
              <a:ext uri="{FF2B5EF4-FFF2-40B4-BE49-F238E27FC236}">
                <a16:creationId xmlns:a16="http://schemas.microsoft.com/office/drawing/2014/main" id="{7F274EC6-AA76-4771-BB66-9DD239B74CFB}"/>
              </a:ext>
            </a:extLst>
          </p:cNvPr>
          <p:cNvSpPr txBox="1"/>
          <p:nvPr/>
        </p:nvSpPr>
        <p:spPr>
          <a:xfrm>
            <a:off x="1593123" y="1043082"/>
            <a:ext cx="7529690" cy="658835"/>
          </a:xfrm>
          <a:prstGeom prst="rect">
            <a:avLst/>
          </a:prstGeom>
          <a:noFill/>
        </p:spPr>
        <p:txBody>
          <a:bodyPr wrap="square" rtlCol="0">
            <a:spAutoFit/>
          </a:bodyPr>
          <a:lstStyle/>
          <a:p>
            <a:pPr>
              <a:lnSpc>
                <a:spcPct val="150000"/>
              </a:lnSpc>
            </a:pPr>
            <a:r>
              <a:rPr lang="en-US" altLang="zh-CN" sz="2800" kern="0" dirty="0">
                <a:solidFill>
                  <a:srgbClr val="0070C0"/>
                </a:solidFill>
                <a:latin typeface="Arial" panose="020B0604020202020204" pitchFamily="34" charset="0"/>
                <a:cs typeface="Arial" panose="020B0604020202020204" pitchFamily="34" charset="0"/>
                <a:sym typeface="+mn-lt"/>
              </a:rPr>
              <a:t>SVM achieves the best result.</a:t>
            </a:r>
          </a:p>
        </p:txBody>
      </p:sp>
    </p:spTree>
    <p:extLst>
      <p:ext uri="{BB962C8B-B14F-4D97-AF65-F5344CB8AC3E}">
        <p14:creationId xmlns:p14="http://schemas.microsoft.com/office/powerpoint/2010/main" val="82860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a:xfrm>
            <a:off x="1110082" y="223935"/>
            <a:ext cx="8262517" cy="652366"/>
          </a:xfrm>
        </p:spPr>
        <p:txBody>
          <a:bodyPr/>
          <a:lstStyle/>
          <a:p>
            <a:r>
              <a:rPr kumimoji="1" lang="en-US" altLang="zh-CN" dirty="0">
                <a:latin typeface="+mj-ea"/>
                <a:ea typeface="+mj-ea"/>
              </a:rPr>
              <a:t>Tool Integration Based on Machine Learning</a:t>
            </a:r>
            <a:endParaRPr kumimoji="1" lang="zh-CN" altLang="en-US" dirty="0">
              <a:latin typeface="+mj-ea"/>
              <a:ea typeface="+mj-ea"/>
            </a:endParaRPr>
          </a:p>
        </p:txBody>
      </p:sp>
      <p:pic>
        <p:nvPicPr>
          <p:cNvPr id="6" name="图片 5">
            <a:extLst>
              <a:ext uri="{FF2B5EF4-FFF2-40B4-BE49-F238E27FC236}">
                <a16:creationId xmlns:a16="http://schemas.microsoft.com/office/drawing/2014/main" id="{0A703F85-40FD-4BB6-8134-4F674DA43B2B}"/>
              </a:ext>
            </a:extLst>
          </p:cNvPr>
          <p:cNvPicPr>
            <a:picLocks noChangeAspect="1"/>
          </p:cNvPicPr>
          <p:nvPr/>
        </p:nvPicPr>
        <p:blipFill>
          <a:blip r:embed="rId3"/>
          <a:stretch>
            <a:fillRect/>
          </a:stretch>
        </p:blipFill>
        <p:spPr>
          <a:xfrm>
            <a:off x="4957884" y="1587848"/>
            <a:ext cx="6849106" cy="4368385"/>
          </a:xfrm>
          <a:prstGeom prst="rect">
            <a:avLst/>
          </a:prstGeom>
        </p:spPr>
      </p:pic>
      <p:sp>
        <p:nvSpPr>
          <p:cNvPr id="5" name="文本框 4">
            <a:extLst>
              <a:ext uri="{FF2B5EF4-FFF2-40B4-BE49-F238E27FC236}">
                <a16:creationId xmlns:a16="http://schemas.microsoft.com/office/drawing/2014/main" id="{50815FFD-F02F-40D8-804E-79DDD5DE38E2}"/>
              </a:ext>
            </a:extLst>
          </p:cNvPr>
          <p:cNvSpPr txBox="1"/>
          <p:nvPr/>
        </p:nvSpPr>
        <p:spPr>
          <a:xfrm>
            <a:off x="0" y="1500398"/>
            <a:ext cx="5007680" cy="4455835"/>
          </a:xfrm>
          <a:prstGeom prst="rect">
            <a:avLst/>
          </a:prstGeom>
          <a:noFill/>
        </p:spPr>
        <p:txBody>
          <a:bodyPr wrap="square" rtlCol="0">
            <a:spAutoFit/>
          </a:bodyPr>
          <a:lstStyle/>
          <a:p>
            <a:pPr marL="457200" indent="-457200">
              <a:lnSpc>
                <a:spcPct val="150000"/>
              </a:lnSpc>
              <a:buFont typeface="+mj-lt"/>
              <a:buAutoNum type="arabicPeriod"/>
            </a:pPr>
            <a:r>
              <a:rPr lang="en-US" altLang="zh-CN" sz="2400" kern="0" dirty="0">
                <a:latin typeface="Arial" panose="020B0604020202020204" pitchFamily="34" charset="0"/>
                <a:cs typeface="Arial" panose="020B0604020202020204" pitchFamily="34" charset="0"/>
                <a:sym typeface="+mn-lt"/>
              </a:rPr>
              <a:t>Simple integration improves the recall greatly, but it’s precision is low.</a:t>
            </a:r>
          </a:p>
          <a:p>
            <a:pPr marL="457200" indent="-457200">
              <a:lnSpc>
                <a:spcPct val="150000"/>
              </a:lnSpc>
              <a:buFont typeface="+mj-lt"/>
              <a:buAutoNum type="arabicPeriod"/>
            </a:pPr>
            <a:r>
              <a:rPr lang="en-US" altLang="zh-CN" sz="2400" kern="0" dirty="0">
                <a:latin typeface="Arial" panose="020B0604020202020204" pitchFamily="34" charset="0"/>
                <a:cs typeface="Arial" panose="020B0604020202020204" pitchFamily="34" charset="0"/>
                <a:sym typeface="+mn-lt"/>
              </a:rPr>
              <a:t>ML-based method (SVM) greatly improves the precision (61%).</a:t>
            </a:r>
          </a:p>
          <a:p>
            <a:pPr marL="457200" indent="-457200">
              <a:lnSpc>
                <a:spcPct val="150000"/>
              </a:lnSpc>
              <a:buFont typeface="+mj-lt"/>
              <a:buAutoNum type="arabicPeriod"/>
            </a:pPr>
            <a:r>
              <a:rPr lang="en-US" altLang="zh-CN" sz="2400" kern="0" dirty="0">
                <a:latin typeface="Arial" panose="020B0604020202020204" pitchFamily="34" charset="0"/>
                <a:cs typeface="Arial" panose="020B0604020202020204" pitchFamily="34" charset="0"/>
                <a:sym typeface="+mn-lt"/>
              </a:rPr>
              <a:t>SVM is much better than any individual tools.</a:t>
            </a:r>
          </a:p>
        </p:txBody>
      </p:sp>
    </p:spTree>
    <p:extLst>
      <p:ext uri="{BB962C8B-B14F-4D97-AF65-F5344CB8AC3E}">
        <p14:creationId xmlns:p14="http://schemas.microsoft.com/office/powerpoint/2010/main" val="263542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F2AD0-048D-469B-B597-4184AE50770A}"/>
              </a:ext>
            </a:extLst>
          </p:cNvPr>
          <p:cNvSpPr/>
          <p:nvPr/>
        </p:nvSpPr>
        <p:spPr>
          <a:xfrm>
            <a:off x="0" y="1727200"/>
            <a:ext cx="12192000" cy="33274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63F03BE-CF48-4C0F-8C2E-6C0114B1509E}"/>
              </a:ext>
            </a:extLst>
          </p:cNvPr>
          <p:cNvSpPr txBox="1"/>
          <p:nvPr/>
        </p:nvSpPr>
        <p:spPr>
          <a:xfrm>
            <a:off x="970385" y="1905567"/>
            <a:ext cx="10528902" cy="2597827"/>
          </a:xfrm>
          <a:prstGeom prst="rect">
            <a:avLst/>
          </a:prstGeom>
          <a:noFill/>
        </p:spPr>
        <p:txBody>
          <a:bodyPr wrap="square" rtlCol="0">
            <a:spAutoFit/>
          </a:bodyPr>
          <a:lstStyle/>
          <a:p>
            <a:pPr>
              <a:lnSpc>
                <a:spcPct val="150000"/>
              </a:lnSpc>
            </a:pPr>
            <a:r>
              <a:rPr lang="en-US" altLang="zh-CN" sz="2800" b="1" kern="0" dirty="0">
                <a:solidFill>
                  <a:schemeClr val="bg2">
                    <a:lumMod val="25000"/>
                  </a:schemeClr>
                </a:solidFill>
                <a:latin typeface="+mj-ea"/>
                <a:ea typeface="+mj-ea"/>
                <a:cs typeface="Arial" panose="020B0604020202020204" pitchFamily="34" charset="0"/>
                <a:sym typeface="+mn-lt"/>
              </a:rPr>
              <a:t>Answer of RQ4:</a:t>
            </a:r>
          </a:p>
          <a:p>
            <a:pPr>
              <a:lnSpc>
                <a:spcPct val="150000"/>
              </a:lnSpc>
            </a:pPr>
            <a:r>
              <a:rPr lang="en-US" altLang="zh-CN" sz="2800" kern="0" dirty="0">
                <a:latin typeface="Arial" panose="020B0604020202020204" pitchFamily="34" charset="0"/>
                <a:cs typeface="Arial" panose="020B0604020202020204" pitchFamily="34" charset="0"/>
                <a:sym typeface="+mn-lt"/>
              </a:rPr>
              <a:t>    ML is an appropriate method for tool integration that balance the false negatives and false positives. It is much better than any individual tool and simple integration.</a:t>
            </a:r>
          </a:p>
        </p:txBody>
      </p:sp>
      <p:sp>
        <p:nvSpPr>
          <p:cNvPr id="11" name="文本占位符 1">
            <a:extLst>
              <a:ext uri="{FF2B5EF4-FFF2-40B4-BE49-F238E27FC236}">
                <a16:creationId xmlns:a16="http://schemas.microsoft.com/office/drawing/2014/main" id="{C5A0C6EE-4B92-482A-8F19-1A09B059DC0C}"/>
              </a:ext>
            </a:extLst>
          </p:cNvPr>
          <p:cNvSpPr>
            <a:spLocks noGrp="1"/>
          </p:cNvSpPr>
          <p:nvPr>
            <p:ph type="body" sz="quarter" idx="12"/>
          </p:nvPr>
        </p:nvSpPr>
        <p:spPr>
          <a:xfrm>
            <a:off x="2" y="223935"/>
            <a:ext cx="970383" cy="652366"/>
          </a:xfrm>
        </p:spPr>
        <p:txBody>
          <a:bodyPr/>
          <a:lstStyle/>
          <a:p>
            <a:r>
              <a:rPr kumimoji="1" lang="en-US" altLang="zh-CN" dirty="0"/>
              <a:t>06</a:t>
            </a:r>
            <a:endParaRPr kumimoji="1" lang="zh-CN" altLang="en-US" dirty="0"/>
          </a:p>
        </p:txBody>
      </p:sp>
      <p:sp>
        <p:nvSpPr>
          <p:cNvPr id="13" name="文本占位符 2">
            <a:extLst>
              <a:ext uri="{FF2B5EF4-FFF2-40B4-BE49-F238E27FC236}">
                <a16:creationId xmlns:a16="http://schemas.microsoft.com/office/drawing/2014/main" id="{EFA901EA-6F9B-4B97-AB58-15E6F7346090}"/>
              </a:ext>
            </a:extLst>
          </p:cNvPr>
          <p:cNvSpPr>
            <a:spLocks noGrp="1"/>
          </p:cNvSpPr>
          <p:nvPr>
            <p:ph type="body" sz="quarter" idx="13"/>
          </p:nvPr>
        </p:nvSpPr>
        <p:spPr>
          <a:xfrm>
            <a:off x="1110082" y="223935"/>
            <a:ext cx="8262517" cy="652366"/>
          </a:xfrm>
        </p:spPr>
        <p:txBody>
          <a:bodyPr/>
          <a:lstStyle/>
          <a:p>
            <a:r>
              <a:rPr kumimoji="1" lang="en-US" altLang="zh-CN" dirty="0">
                <a:latin typeface="+mj-ea"/>
                <a:ea typeface="+mj-ea"/>
              </a:rPr>
              <a:t>Tool Integration Based on Machine Learning</a:t>
            </a:r>
            <a:endParaRPr kumimoji="1" lang="zh-CN" altLang="en-US" dirty="0">
              <a:latin typeface="+mj-ea"/>
              <a:ea typeface="+mj-ea"/>
            </a:endParaRPr>
          </a:p>
        </p:txBody>
      </p:sp>
    </p:spTree>
    <p:extLst>
      <p:ext uri="{BB962C8B-B14F-4D97-AF65-F5344CB8AC3E}">
        <p14:creationId xmlns:p14="http://schemas.microsoft.com/office/powerpoint/2010/main" val="95282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07</a:t>
            </a:r>
            <a:endParaRPr kumimoji="1" lang="zh-CN" altLang="en-US" dirty="0"/>
          </a:p>
        </p:txBody>
      </p:sp>
      <p:sp>
        <p:nvSpPr>
          <p:cNvPr id="3" name="文本占位符 2"/>
          <p:cNvSpPr>
            <a:spLocks noGrp="1"/>
          </p:cNvSpPr>
          <p:nvPr>
            <p:ph type="body" sz="quarter" idx="13"/>
          </p:nvPr>
        </p:nvSpPr>
        <p:spPr>
          <a:xfrm>
            <a:off x="1110082" y="223935"/>
            <a:ext cx="8001833" cy="652366"/>
          </a:xfrm>
        </p:spPr>
        <p:txBody>
          <a:bodyPr/>
          <a:lstStyle/>
          <a:p>
            <a:r>
              <a:rPr kumimoji="1" lang="en-US" altLang="zh-CN" dirty="0">
                <a:latin typeface="+mj-ea"/>
                <a:ea typeface="+mj-ea"/>
              </a:rPr>
              <a:t>Challenges for Existing Methods and Tools</a:t>
            </a:r>
            <a:endParaRPr kumimoji="1" lang="zh-CN" altLang="en-US" dirty="0">
              <a:latin typeface="+mj-ea"/>
              <a:ea typeface="+mj-ea"/>
            </a:endParaRPr>
          </a:p>
        </p:txBody>
      </p:sp>
      <p:graphicFrame>
        <p:nvGraphicFramePr>
          <p:cNvPr id="5" name="表格 4">
            <a:extLst>
              <a:ext uri="{FF2B5EF4-FFF2-40B4-BE49-F238E27FC236}">
                <a16:creationId xmlns:a16="http://schemas.microsoft.com/office/drawing/2014/main" id="{48F46A81-1297-4200-A8F5-5F994A7A2CC4}"/>
              </a:ext>
            </a:extLst>
          </p:cNvPr>
          <p:cNvGraphicFramePr>
            <a:graphicFrameLocks noGrp="1"/>
          </p:cNvGraphicFramePr>
          <p:nvPr>
            <p:extLst>
              <p:ext uri="{D42A27DB-BD31-4B8C-83A1-F6EECF244321}">
                <p14:modId xmlns:p14="http://schemas.microsoft.com/office/powerpoint/2010/main" val="3873653843"/>
              </p:ext>
            </p:extLst>
          </p:nvPr>
        </p:nvGraphicFramePr>
        <p:xfrm>
          <a:off x="4767683" y="1440180"/>
          <a:ext cx="7005218" cy="4288790"/>
        </p:xfrm>
        <a:graphic>
          <a:graphicData uri="http://schemas.openxmlformats.org/drawingml/2006/table">
            <a:tbl>
              <a:tblPr firstRow="1" bandRow="1">
                <a:tableStyleId>{00A15C55-8517-42AA-B614-E9B94910E393}</a:tableStyleId>
              </a:tblPr>
              <a:tblGrid>
                <a:gridCol w="1056256">
                  <a:extLst>
                    <a:ext uri="{9D8B030D-6E8A-4147-A177-3AD203B41FA5}">
                      <a16:colId xmlns:a16="http://schemas.microsoft.com/office/drawing/2014/main" val="2096156424"/>
                    </a:ext>
                  </a:extLst>
                </a:gridCol>
                <a:gridCol w="2626052">
                  <a:extLst>
                    <a:ext uri="{9D8B030D-6E8A-4147-A177-3AD203B41FA5}">
                      <a16:colId xmlns:a16="http://schemas.microsoft.com/office/drawing/2014/main" val="696375887"/>
                    </a:ext>
                  </a:extLst>
                </a:gridCol>
                <a:gridCol w="1082132">
                  <a:extLst>
                    <a:ext uri="{9D8B030D-6E8A-4147-A177-3AD203B41FA5}">
                      <a16:colId xmlns:a16="http://schemas.microsoft.com/office/drawing/2014/main" val="1501432230"/>
                    </a:ext>
                  </a:extLst>
                </a:gridCol>
                <a:gridCol w="1016548">
                  <a:extLst>
                    <a:ext uri="{9D8B030D-6E8A-4147-A177-3AD203B41FA5}">
                      <a16:colId xmlns:a16="http://schemas.microsoft.com/office/drawing/2014/main" val="2879422550"/>
                    </a:ext>
                  </a:extLst>
                </a:gridCol>
                <a:gridCol w="1224230">
                  <a:extLst>
                    <a:ext uri="{9D8B030D-6E8A-4147-A177-3AD203B41FA5}">
                      <a16:colId xmlns:a16="http://schemas.microsoft.com/office/drawing/2014/main" val="931662120"/>
                    </a:ext>
                  </a:extLst>
                </a:gridCol>
              </a:tblGrid>
              <a:tr h="370840">
                <a:tc>
                  <a:txBody>
                    <a:bodyPr/>
                    <a:lstStyle/>
                    <a:p>
                      <a:pPr algn="ctr" fontAlgn="b"/>
                      <a:r>
                        <a:rPr lang="en-US" sz="1400" u="none" strike="noStrike" dirty="0">
                          <a:effectLst/>
                        </a:rPr>
                        <a:t>CWE ID</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sz="1400" u="none" strike="noStrike" dirty="0">
                          <a:effectLst/>
                        </a:rPr>
                        <a:t>CWE Description</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sz="1400" u="none" strike="noStrike" dirty="0">
                          <a:effectLst/>
                        </a:rPr>
                        <a:t>Missed Num</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sz="1400" u="none" strike="noStrike" dirty="0">
                          <a:effectLst/>
                        </a:rPr>
                        <a:t>Total Num</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sz="1400" u="none" strike="noStrike" dirty="0">
                          <a:effectLst/>
                        </a:rPr>
                        <a:t>Missed Ratio</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extLst>
                  <a:ext uri="{0D108BD9-81ED-4DB2-BD59-A6C34878D82A}">
                    <a16:rowId xmlns:a16="http://schemas.microsoft.com/office/drawing/2014/main" val="1996029467"/>
                  </a:ext>
                </a:extLst>
              </a:tr>
              <a:tr h="370840">
                <a:tc>
                  <a:txBody>
                    <a:bodyPr/>
                    <a:lstStyle/>
                    <a:p>
                      <a:pPr algn="ctr" fontAlgn="b"/>
                      <a:r>
                        <a:rPr lang="en-US" sz="1400" u="none" strike="noStrike" dirty="0">
                          <a:effectLst/>
                        </a:rPr>
                        <a:t>CWE396</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sz="1400" u="none" strike="noStrike" dirty="0">
                          <a:effectLst/>
                        </a:rPr>
                        <a:t>Declaration of Catch</a:t>
                      </a:r>
                    </a:p>
                    <a:p>
                      <a:pPr algn="ctr" fontAlgn="b"/>
                      <a:r>
                        <a:rPr lang="en-US" sz="1400" u="none" strike="noStrike" dirty="0">
                          <a:effectLst/>
                        </a:rPr>
                        <a:t>for Generic Exception</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a:effectLst/>
                        </a:rPr>
                        <a:t>51</a:t>
                      </a:r>
                      <a:endPar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54</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0.944</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extLst>
                  <a:ext uri="{0D108BD9-81ED-4DB2-BD59-A6C34878D82A}">
                    <a16:rowId xmlns:a16="http://schemas.microsoft.com/office/drawing/2014/main" val="2805527846"/>
                  </a:ext>
                </a:extLst>
              </a:tr>
              <a:tr h="370840">
                <a:tc>
                  <a:txBody>
                    <a:bodyPr/>
                    <a:lstStyle/>
                    <a:p>
                      <a:pPr algn="ctr" fontAlgn="b"/>
                      <a:r>
                        <a:rPr lang="en-US" sz="1400" u="none" strike="noStrike" dirty="0">
                          <a:effectLst/>
                        </a:rPr>
                        <a:t>CWE546</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sz="1400" u="none" strike="noStrike" dirty="0">
                          <a:effectLst/>
                        </a:rPr>
                        <a:t>Suspicious Comment</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a:effectLst/>
                        </a:rPr>
                        <a:t>85</a:t>
                      </a:r>
                      <a:endPar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a:effectLst/>
                        </a:rPr>
                        <a:t>90</a:t>
                      </a:r>
                      <a:endPar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0.944</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extLst>
                  <a:ext uri="{0D108BD9-81ED-4DB2-BD59-A6C34878D82A}">
                    <a16:rowId xmlns:a16="http://schemas.microsoft.com/office/drawing/2014/main" val="3482892682"/>
                  </a:ext>
                </a:extLst>
              </a:tr>
              <a:tr h="370840">
                <a:tc>
                  <a:txBody>
                    <a:bodyPr/>
                    <a:lstStyle/>
                    <a:p>
                      <a:pPr algn="ctr" fontAlgn="b"/>
                      <a:r>
                        <a:rPr lang="en-US" sz="1400" u="none" strike="noStrike" dirty="0">
                          <a:effectLst/>
                        </a:rPr>
                        <a:t>CWE426</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sz="1400" u="none" strike="noStrike" dirty="0">
                          <a:effectLst/>
                        </a:rPr>
                        <a:t>Untrusted Search Path</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a:effectLst/>
                        </a:rPr>
                        <a:t>174</a:t>
                      </a:r>
                      <a:endPar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a:effectLst/>
                        </a:rPr>
                        <a:t>192</a:t>
                      </a:r>
                      <a:endPar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0.906</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extLst>
                  <a:ext uri="{0D108BD9-81ED-4DB2-BD59-A6C34878D82A}">
                    <a16:rowId xmlns:a16="http://schemas.microsoft.com/office/drawing/2014/main" val="2481813360"/>
                  </a:ext>
                </a:extLst>
              </a:tr>
              <a:tr h="453390">
                <a:tc>
                  <a:txBody>
                    <a:bodyPr/>
                    <a:lstStyle/>
                    <a:p>
                      <a:pPr algn="ctr" fontAlgn="b"/>
                      <a:r>
                        <a:rPr lang="en-US" sz="1400" u="none" strike="noStrike" dirty="0">
                          <a:effectLst/>
                        </a:rPr>
                        <a:t>CWE252</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sz="1400" u="none" strike="noStrike" dirty="0">
                          <a:effectLst/>
                        </a:rPr>
                        <a:t>Unchecked Return Value</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516</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a:effectLst/>
                        </a:rPr>
                        <a:t>630</a:t>
                      </a:r>
                      <a:endPar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0.819</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extLst>
                  <a:ext uri="{0D108BD9-81ED-4DB2-BD59-A6C34878D82A}">
                    <a16:rowId xmlns:a16="http://schemas.microsoft.com/office/drawing/2014/main" val="2124454148"/>
                  </a:ext>
                </a:extLst>
              </a:tr>
              <a:tr h="370840">
                <a:tc>
                  <a:txBody>
                    <a:bodyPr/>
                    <a:lstStyle/>
                    <a:p>
                      <a:pPr algn="ctr" fontAlgn="b"/>
                      <a:r>
                        <a:rPr lang="en-US" sz="1400" u="none" strike="noStrike" dirty="0">
                          <a:effectLst/>
                        </a:rPr>
                        <a:t>CWE506</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sz="1400" u="none" strike="noStrike" dirty="0">
                          <a:effectLst/>
                        </a:rPr>
                        <a:t>Embedded Malicious Code</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124</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a:effectLst/>
                        </a:rPr>
                        <a:t>158</a:t>
                      </a:r>
                      <a:endPar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0.785</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extLst>
                  <a:ext uri="{0D108BD9-81ED-4DB2-BD59-A6C34878D82A}">
                    <a16:rowId xmlns:a16="http://schemas.microsoft.com/office/drawing/2014/main" val="3593821622"/>
                  </a:ext>
                </a:extLst>
              </a:tr>
              <a:tr h="370840">
                <a:tc>
                  <a:txBody>
                    <a:bodyPr/>
                    <a:lstStyle/>
                    <a:p>
                      <a:pPr algn="ctr" fontAlgn="b"/>
                      <a:r>
                        <a:rPr lang="en-US" sz="1400" u="none" strike="noStrike" dirty="0">
                          <a:effectLst/>
                        </a:rPr>
                        <a:t>CWE665</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sz="1400" u="none" strike="noStrike" dirty="0">
                          <a:effectLst/>
                        </a:rPr>
                        <a:t>Improper Initialization</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146</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192</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0.760</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extLst>
                  <a:ext uri="{0D108BD9-81ED-4DB2-BD59-A6C34878D82A}">
                    <a16:rowId xmlns:a16="http://schemas.microsoft.com/office/drawing/2014/main" val="3348188488"/>
                  </a:ext>
                </a:extLst>
              </a:tr>
              <a:tr h="370840">
                <a:tc>
                  <a:txBody>
                    <a:bodyPr/>
                    <a:lstStyle/>
                    <a:p>
                      <a:pPr algn="ctr" fontAlgn="b"/>
                      <a:r>
                        <a:rPr lang="en-US" sz="1400" u="none" strike="noStrike" dirty="0">
                          <a:effectLst/>
                        </a:rPr>
                        <a:t>CWE511</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sz="1400" u="none" strike="noStrike" dirty="0">
                          <a:effectLst/>
                        </a:rPr>
                        <a:t>Logic/Time Bomb</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a:effectLst/>
                        </a:rPr>
                        <a:t>48</a:t>
                      </a:r>
                      <a:endPar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72</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0.667</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extLst>
                  <a:ext uri="{0D108BD9-81ED-4DB2-BD59-A6C34878D82A}">
                    <a16:rowId xmlns:a16="http://schemas.microsoft.com/office/drawing/2014/main" val="1387690491"/>
                  </a:ext>
                </a:extLst>
              </a:tr>
              <a:tr h="370840">
                <a:tc>
                  <a:txBody>
                    <a:bodyPr/>
                    <a:lstStyle/>
                    <a:p>
                      <a:pPr algn="ctr" fontAlgn="b"/>
                      <a:r>
                        <a:rPr lang="en-US" sz="1400" u="none" strike="noStrike" dirty="0">
                          <a:effectLst/>
                        </a:rPr>
                        <a:t>CWE398</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sz="1400" u="none" strike="noStrike" dirty="0">
                          <a:effectLst/>
                        </a:rPr>
                        <a:t>OS Command Injection</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a:effectLst/>
                        </a:rPr>
                        <a:t>119</a:t>
                      </a:r>
                      <a:endPar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181</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0.657</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extLst>
                  <a:ext uri="{0D108BD9-81ED-4DB2-BD59-A6C34878D82A}">
                    <a16:rowId xmlns:a16="http://schemas.microsoft.com/office/drawing/2014/main" val="183639349"/>
                  </a:ext>
                </a:extLst>
              </a:tr>
              <a:tr h="370840">
                <a:tc>
                  <a:txBody>
                    <a:bodyPr/>
                    <a:lstStyle/>
                    <a:p>
                      <a:pPr algn="ctr" fontAlgn="b"/>
                      <a:r>
                        <a:rPr lang="en-US" sz="1400" u="none" strike="noStrike" dirty="0">
                          <a:effectLst/>
                        </a:rPr>
                        <a:t>CWE78</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sz="1400" u="none" strike="noStrike" dirty="0">
                          <a:effectLst/>
                        </a:rPr>
                        <a:t>Indicator of Poor</a:t>
                      </a:r>
                    </a:p>
                    <a:p>
                      <a:pPr algn="ctr" fontAlgn="b"/>
                      <a:r>
                        <a:rPr lang="en-US" sz="1400" u="none" strike="noStrike" dirty="0">
                          <a:effectLst/>
                        </a:rPr>
                        <a:t>Code Quality</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a:effectLst/>
                        </a:rPr>
                        <a:t>1514</a:t>
                      </a:r>
                      <a:endPar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2304</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0.657</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extLst>
                  <a:ext uri="{0D108BD9-81ED-4DB2-BD59-A6C34878D82A}">
                    <a16:rowId xmlns:a16="http://schemas.microsoft.com/office/drawing/2014/main" val="4199500753"/>
                  </a:ext>
                </a:extLst>
              </a:tr>
              <a:tr h="370840">
                <a:tc>
                  <a:txBody>
                    <a:bodyPr/>
                    <a:lstStyle/>
                    <a:p>
                      <a:pPr algn="ctr" fontAlgn="b"/>
                      <a:r>
                        <a:rPr lang="en-US" sz="1400" u="none" strike="noStrike" dirty="0">
                          <a:effectLst/>
                        </a:rPr>
                        <a:t>CWE404</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sz="1400" u="none" strike="noStrike" dirty="0">
                          <a:effectLst/>
                        </a:rPr>
                        <a:t>Memory Leak</a:t>
                      </a:r>
                      <a:endParaRPr lang="en-US"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a:effectLst/>
                        </a:rPr>
                        <a:t>248</a:t>
                      </a:r>
                      <a:endPar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a:effectLst/>
                        </a:rPr>
                        <a:t>384</a:t>
                      </a:r>
                      <a:endPar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tc>
                  <a:txBody>
                    <a:bodyPr/>
                    <a:lstStyle/>
                    <a:p>
                      <a:pPr algn="ctr" fontAlgn="b"/>
                      <a:r>
                        <a:rPr lang="en-US" altLang="zh-CN" sz="1400" u="none" strike="noStrike" dirty="0">
                          <a:effectLst/>
                        </a:rPr>
                        <a:t>0.646</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620" marR="7620" marT="7620" marB="0" anchor="ctr"/>
                </a:tc>
                <a:extLst>
                  <a:ext uri="{0D108BD9-81ED-4DB2-BD59-A6C34878D82A}">
                    <a16:rowId xmlns:a16="http://schemas.microsoft.com/office/drawing/2014/main" val="543960254"/>
                  </a:ext>
                </a:extLst>
              </a:tr>
            </a:tbl>
          </a:graphicData>
        </a:graphic>
      </p:graphicFrame>
      <p:sp>
        <p:nvSpPr>
          <p:cNvPr id="6" name="文本框 5">
            <a:extLst>
              <a:ext uri="{FF2B5EF4-FFF2-40B4-BE49-F238E27FC236}">
                <a16:creationId xmlns:a16="http://schemas.microsoft.com/office/drawing/2014/main" id="{037C89FF-6B37-401B-94B6-7CFF4753762D}"/>
              </a:ext>
            </a:extLst>
          </p:cNvPr>
          <p:cNvSpPr txBox="1"/>
          <p:nvPr/>
        </p:nvSpPr>
        <p:spPr>
          <a:xfrm>
            <a:off x="419099" y="1277510"/>
            <a:ext cx="3893610" cy="4455835"/>
          </a:xfrm>
          <a:prstGeom prst="rect">
            <a:avLst/>
          </a:prstGeom>
          <a:noFill/>
        </p:spPr>
        <p:txBody>
          <a:bodyPr wrap="square" rtlCol="0">
            <a:spAutoFit/>
          </a:bodyPr>
          <a:lstStyle/>
          <a:p>
            <a:pPr marL="457200" indent="-457200">
              <a:lnSpc>
                <a:spcPct val="150000"/>
              </a:lnSpc>
              <a:buFont typeface="+mj-lt"/>
              <a:buAutoNum type="arabicPeriod"/>
            </a:pPr>
            <a:r>
              <a:rPr lang="en-US" altLang="zh-CN" sz="2400" kern="0" dirty="0">
                <a:latin typeface="Arial" panose="020B0604020202020204" pitchFamily="34" charset="0"/>
                <a:cs typeface="Arial" panose="020B0604020202020204" pitchFamily="34" charset="0"/>
                <a:sym typeface="+mn-lt"/>
              </a:rPr>
              <a:t>28% of the whole test suite are missed,</a:t>
            </a:r>
            <a:r>
              <a:rPr lang="zh-CN" altLang="en-US" sz="2400" kern="0" dirty="0">
                <a:latin typeface="Arial" panose="020B0604020202020204" pitchFamily="34" charset="0"/>
                <a:cs typeface="Arial" panose="020B0604020202020204" pitchFamily="34" charset="0"/>
                <a:sym typeface="+mn-lt"/>
              </a:rPr>
              <a:t> </a:t>
            </a:r>
            <a:r>
              <a:rPr lang="en-US" altLang="zh-CN" sz="2400" kern="0" dirty="0">
                <a:latin typeface="Arial" panose="020B0604020202020204" pitchFamily="34" charset="0"/>
                <a:cs typeface="Arial" panose="020B0604020202020204" pitchFamily="34" charset="0"/>
                <a:sym typeface="+mn-lt"/>
              </a:rPr>
              <a:t>covering</a:t>
            </a:r>
            <a:r>
              <a:rPr lang="zh-CN" altLang="en-US" sz="2400" kern="0" dirty="0">
                <a:latin typeface="Arial" panose="020B0604020202020204" pitchFamily="34" charset="0"/>
                <a:cs typeface="Arial" panose="020B0604020202020204" pitchFamily="34" charset="0"/>
                <a:sym typeface="+mn-lt"/>
              </a:rPr>
              <a:t> </a:t>
            </a:r>
            <a:r>
              <a:rPr lang="en-US" altLang="zh-CN" sz="2400" kern="0" dirty="0">
                <a:latin typeface="Arial" panose="020B0604020202020204" pitchFamily="34" charset="0"/>
                <a:cs typeface="Arial" panose="020B0604020202020204" pitchFamily="34" charset="0"/>
                <a:sym typeface="+mn-lt"/>
              </a:rPr>
              <a:t>66</a:t>
            </a:r>
            <a:r>
              <a:rPr lang="zh-CN" altLang="en-US" sz="2400" kern="0" dirty="0">
                <a:latin typeface="Arial" panose="020B0604020202020204" pitchFamily="34" charset="0"/>
                <a:cs typeface="Arial" panose="020B0604020202020204" pitchFamily="34" charset="0"/>
                <a:sym typeface="+mn-lt"/>
              </a:rPr>
              <a:t> </a:t>
            </a:r>
            <a:r>
              <a:rPr lang="en-US" altLang="zh-CN" sz="2400" kern="0" dirty="0">
                <a:latin typeface="Arial" panose="020B0604020202020204" pitchFamily="34" charset="0"/>
                <a:cs typeface="Arial" panose="020B0604020202020204" pitchFamily="34" charset="0"/>
                <a:sym typeface="+mn-lt"/>
              </a:rPr>
              <a:t>CWE</a:t>
            </a:r>
            <a:r>
              <a:rPr lang="zh-CN" altLang="en-US" sz="2400" kern="0" dirty="0">
                <a:latin typeface="Arial" panose="020B0604020202020204" pitchFamily="34" charset="0"/>
                <a:cs typeface="Arial" panose="020B0604020202020204" pitchFamily="34" charset="0"/>
                <a:sym typeface="+mn-lt"/>
              </a:rPr>
              <a:t> </a:t>
            </a:r>
            <a:r>
              <a:rPr lang="en-US" altLang="zh-CN" sz="2400" kern="0" dirty="0">
                <a:latin typeface="Arial" panose="020B0604020202020204" pitchFamily="34" charset="0"/>
                <a:cs typeface="Arial" panose="020B0604020202020204" pitchFamily="34" charset="0"/>
                <a:sym typeface="+mn-lt"/>
              </a:rPr>
              <a:t>types.</a:t>
            </a:r>
          </a:p>
          <a:p>
            <a:pPr marL="457200" indent="-457200">
              <a:lnSpc>
                <a:spcPct val="150000"/>
              </a:lnSpc>
              <a:buFont typeface="+mj-lt"/>
              <a:buAutoNum type="arabicPeriod"/>
            </a:pPr>
            <a:r>
              <a:rPr lang="en-US" altLang="zh-CN" sz="2400" kern="0" dirty="0">
                <a:latin typeface="Arial" panose="020B0604020202020204" pitchFamily="34" charset="0"/>
                <a:cs typeface="Arial" panose="020B0604020202020204" pitchFamily="34" charset="0"/>
                <a:sym typeface="+mn-lt"/>
              </a:rPr>
              <a:t>The top 10 CWE types (with more than 50 test cases) with the highest missed ratio are listed in the right table.</a:t>
            </a:r>
          </a:p>
        </p:txBody>
      </p:sp>
    </p:spTree>
    <p:extLst>
      <p:ext uri="{BB962C8B-B14F-4D97-AF65-F5344CB8AC3E}">
        <p14:creationId xmlns:p14="http://schemas.microsoft.com/office/powerpoint/2010/main" val="84219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07</a:t>
            </a:r>
            <a:endParaRPr kumimoji="1" lang="zh-CN" altLang="en-US" dirty="0"/>
          </a:p>
        </p:txBody>
      </p:sp>
      <p:sp>
        <p:nvSpPr>
          <p:cNvPr id="3" name="文本占位符 2"/>
          <p:cNvSpPr>
            <a:spLocks noGrp="1"/>
          </p:cNvSpPr>
          <p:nvPr>
            <p:ph type="body" sz="quarter" idx="13"/>
          </p:nvPr>
        </p:nvSpPr>
        <p:spPr>
          <a:xfrm>
            <a:off x="1110082" y="223935"/>
            <a:ext cx="8001833" cy="652366"/>
          </a:xfrm>
        </p:spPr>
        <p:txBody>
          <a:bodyPr/>
          <a:lstStyle/>
          <a:p>
            <a:r>
              <a:rPr kumimoji="1" lang="en-US" altLang="zh-CN" dirty="0">
                <a:latin typeface="+mj-ea"/>
                <a:ea typeface="+mj-ea"/>
              </a:rPr>
              <a:t>Challenges for Existing Methods and Tools</a:t>
            </a:r>
            <a:endParaRPr kumimoji="1" lang="zh-CN" altLang="en-US" dirty="0">
              <a:latin typeface="+mj-ea"/>
              <a:ea typeface="+mj-ea"/>
            </a:endParaRPr>
          </a:p>
        </p:txBody>
      </p:sp>
      <p:pic>
        <p:nvPicPr>
          <p:cNvPr id="4" name="图片 3">
            <a:extLst>
              <a:ext uri="{FF2B5EF4-FFF2-40B4-BE49-F238E27FC236}">
                <a16:creationId xmlns:a16="http://schemas.microsoft.com/office/drawing/2014/main" id="{137B6D47-2C5B-4C04-90F6-CFBAF72E484C}"/>
              </a:ext>
            </a:extLst>
          </p:cNvPr>
          <p:cNvPicPr>
            <a:picLocks noChangeAspect="1"/>
          </p:cNvPicPr>
          <p:nvPr/>
        </p:nvPicPr>
        <p:blipFill>
          <a:blip r:embed="rId3"/>
          <a:stretch>
            <a:fillRect/>
          </a:stretch>
        </p:blipFill>
        <p:spPr>
          <a:xfrm>
            <a:off x="4975634" y="1439277"/>
            <a:ext cx="6945856" cy="4297495"/>
          </a:xfrm>
          <a:prstGeom prst="rect">
            <a:avLst/>
          </a:prstGeom>
        </p:spPr>
      </p:pic>
      <p:sp>
        <p:nvSpPr>
          <p:cNvPr id="5" name="文本框 4">
            <a:extLst>
              <a:ext uri="{FF2B5EF4-FFF2-40B4-BE49-F238E27FC236}">
                <a16:creationId xmlns:a16="http://schemas.microsoft.com/office/drawing/2014/main" id="{1FA38C1C-06C5-42DA-9F80-9A30A050EDCB}"/>
              </a:ext>
            </a:extLst>
          </p:cNvPr>
          <p:cNvSpPr txBox="1"/>
          <p:nvPr/>
        </p:nvSpPr>
        <p:spPr>
          <a:xfrm>
            <a:off x="270510" y="1204492"/>
            <a:ext cx="4152902" cy="5009833"/>
          </a:xfrm>
          <a:prstGeom prst="rect">
            <a:avLst/>
          </a:prstGeom>
          <a:noFill/>
        </p:spPr>
        <p:txBody>
          <a:bodyPr wrap="square" rtlCol="0">
            <a:spAutoFit/>
          </a:bodyPr>
          <a:lstStyle/>
          <a:p>
            <a:pPr marL="457200" indent="-457200">
              <a:lnSpc>
                <a:spcPct val="150000"/>
              </a:lnSpc>
              <a:buFont typeface="+mj-lt"/>
              <a:buAutoNum type="arabicPeriod"/>
            </a:pPr>
            <a:r>
              <a:rPr lang="en-US" altLang="zh-CN" sz="2400" kern="0" dirty="0">
                <a:latin typeface="Arial" panose="020B0604020202020204" pitchFamily="34" charset="0"/>
                <a:cs typeface="Arial" panose="020B0604020202020204" pitchFamily="34" charset="0"/>
                <a:sym typeface="+mn-lt"/>
              </a:rPr>
              <a:t>With the flow becomes more complex, the false negatives increase more and more.</a:t>
            </a:r>
          </a:p>
          <a:p>
            <a:pPr marL="457200" indent="-457200">
              <a:lnSpc>
                <a:spcPct val="150000"/>
              </a:lnSpc>
              <a:buFont typeface="+mj-lt"/>
              <a:buAutoNum type="arabicPeriod"/>
            </a:pPr>
            <a:r>
              <a:rPr lang="en-US" altLang="zh-CN" sz="2400" kern="0" dirty="0">
                <a:latin typeface="Arial" panose="020B0604020202020204" pitchFamily="34" charset="0"/>
                <a:cs typeface="Arial" panose="020B0604020202020204" pitchFamily="34" charset="0"/>
                <a:sym typeface="+mn-lt"/>
              </a:rPr>
              <a:t>The flow variants 43, 62 and 72-82 are especially difficult for these tools, nearly 70% of the defects are missed.</a:t>
            </a:r>
          </a:p>
        </p:txBody>
      </p:sp>
    </p:spTree>
    <p:extLst>
      <p:ext uri="{BB962C8B-B14F-4D97-AF65-F5344CB8AC3E}">
        <p14:creationId xmlns:p14="http://schemas.microsoft.com/office/powerpoint/2010/main" val="350762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07</a:t>
            </a:r>
            <a:endParaRPr kumimoji="1" lang="zh-CN" altLang="en-US" dirty="0"/>
          </a:p>
        </p:txBody>
      </p:sp>
      <p:sp>
        <p:nvSpPr>
          <p:cNvPr id="3" name="文本占位符 2"/>
          <p:cNvSpPr>
            <a:spLocks noGrp="1"/>
          </p:cNvSpPr>
          <p:nvPr>
            <p:ph type="body" sz="quarter" idx="13"/>
          </p:nvPr>
        </p:nvSpPr>
        <p:spPr>
          <a:xfrm>
            <a:off x="1110082" y="223935"/>
            <a:ext cx="8001833" cy="652366"/>
          </a:xfrm>
        </p:spPr>
        <p:txBody>
          <a:bodyPr/>
          <a:lstStyle/>
          <a:p>
            <a:r>
              <a:rPr kumimoji="1" lang="en-US" altLang="zh-CN" dirty="0">
                <a:latin typeface="+mj-ea"/>
                <a:ea typeface="+mj-ea"/>
              </a:rPr>
              <a:t>Challenges for Existing Methods and Tools</a:t>
            </a:r>
            <a:endParaRPr kumimoji="1" lang="zh-CN" altLang="en-US" dirty="0">
              <a:latin typeface="+mj-ea"/>
              <a:ea typeface="+mj-ea"/>
            </a:endParaRPr>
          </a:p>
        </p:txBody>
      </p:sp>
      <p:sp>
        <p:nvSpPr>
          <p:cNvPr id="6" name="矩形 5">
            <a:extLst>
              <a:ext uri="{FF2B5EF4-FFF2-40B4-BE49-F238E27FC236}">
                <a16:creationId xmlns:a16="http://schemas.microsoft.com/office/drawing/2014/main" id="{81BC2851-9274-47FD-A98B-8B8C79F35B0E}"/>
              </a:ext>
            </a:extLst>
          </p:cNvPr>
          <p:cNvSpPr/>
          <p:nvPr/>
        </p:nvSpPr>
        <p:spPr>
          <a:xfrm>
            <a:off x="0" y="1727200"/>
            <a:ext cx="12192000" cy="35814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BF51038-A0F0-4E44-8764-7FA7C1C4DF4E}"/>
              </a:ext>
            </a:extLst>
          </p:cNvPr>
          <p:cNvSpPr txBox="1"/>
          <p:nvPr/>
        </p:nvSpPr>
        <p:spPr>
          <a:xfrm>
            <a:off x="815393" y="1810442"/>
            <a:ext cx="10884502" cy="3244158"/>
          </a:xfrm>
          <a:prstGeom prst="rect">
            <a:avLst/>
          </a:prstGeom>
          <a:noFill/>
        </p:spPr>
        <p:txBody>
          <a:bodyPr wrap="square" rtlCol="0">
            <a:spAutoFit/>
          </a:bodyPr>
          <a:lstStyle/>
          <a:p>
            <a:pPr>
              <a:lnSpc>
                <a:spcPct val="150000"/>
              </a:lnSpc>
            </a:pPr>
            <a:r>
              <a:rPr lang="en-US" altLang="zh-CN" sz="2800" b="1" kern="0" dirty="0">
                <a:solidFill>
                  <a:schemeClr val="bg2">
                    <a:lumMod val="25000"/>
                  </a:schemeClr>
                </a:solidFill>
                <a:latin typeface="+mj-ea"/>
                <a:ea typeface="+mj-ea"/>
                <a:cs typeface="Arial" panose="020B0604020202020204" pitchFamily="34" charset="0"/>
                <a:sym typeface="+mn-lt"/>
              </a:rPr>
              <a:t>Answer of RQ5:</a:t>
            </a:r>
          </a:p>
          <a:p>
            <a:pPr>
              <a:lnSpc>
                <a:spcPct val="150000"/>
              </a:lnSpc>
            </a:pPr>
            <a:r>
              <a:rPr lang="en-US" altLang="zh-CN" sz="2800" kern="0" dirty="0">
                <a:latin typeface="Arial" panose="020B0604020202020204" pitchFamily="34" charset="0"/>
                <a:cs typeface="Arial" panose="020B0604020202020204" pitchFamily="34" charset="0"/>
                <a:sym typeface="+mn-lt"/>
              </a:rPr>
              <a:t>    There are indeed some defect types and code structures have not been well-supported by state-of-the-art tools. To improve the abilities of SA methods and tools, we should pay more attention to them in future research.</a:t>
            </a:r>
          </a:p>
        </p:txBody>
      </p:sp>
    </p:spTree>
    <p:extLst>
      <p:ext uri="{BB962C8B-B14F-4D97-AF65-F5344CB8AC3E}">
        <p14:creationId xmlns:p14="http://schemas.microsoft.com/office/powerpoint/2010/main" val="383944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00EFBAC-D34D-4BC6-A689-7F74E7347681}"/>
              </a:ext>
            </a:extLst>
          </p:cNvPr>
          <p:cNvSpPr>
            <a:spLocks noGrp="1"/>
          </p:cNvSpPr>
          <p:nvPr>
            <p:ph type="body" sz="quarter" idx="12"/>
          </p:nvPr>
        </p:nvSpPr>
        <p:spPr/>
        <p:txBody>
          <a:bodyPr/>
          <a:lstStyle/>
          <a:p>
            <a:r>
              <a:rPr lang="en-US" altLang="zh-CN" dirty="0"/>
              <a:t>08</a:t>
            </a:r>
            <a:endParaRPr lang="zh-CN" altLang="en-US" dirty="0"/>
          </a:p>
        </p:txBody>
      </p:sp>
      <p:sp>
        <p:nvSpPr>
          <p:cNvPr id="3" name="文本占位符 2">
            <a:extLst>
              <a:ext uri="{FF2B5EF4-FFF2-40B4-BE49-F238E27FC236}">
                <a16:creationId xmlns:a16="http://schemas.microsoft.com/office/drawing/2014/main" id="{5FC8A327-B6BD-4313-8524-48BBFA8A86BF}"/>
              </a:ext>
            </a:extLst>
          </p:cNvPr>
          <p:cNvSpPr>
            <a:spLocks noGrp="1"/>
          </p:cNvSpPr>
          <p:nvPr>
            <p:ph type="body" sz="quarter" idx="13"/>
          </p:nvPr>
        </p:nvSpPr>
        <p:spPr/>
        <p:txBody>
          <a:bodyPr/>
          <a:lstStyle/>
          <a:p>
            <a:r>
              <a:rPr lang="en-US" altLang="zh-CN" dirty="0"/>
              <a:t>Threats to Validity</a:t>
            </a:r>
            <a:endParaRPr lang="zh-CN" altLang="en-US" dirty="0"/>
          </a:p>
        </p:txBody>
      </p:sp>
      <p:sp>
        <p:nvSpPr>
          <p:cNvPr id="4" name="文本框 3">
            <a:extLst>
              <a:ext uri="{FF2B5EF4-FFF2-40B4-BE49-F238E27FC236}">
                <a16:creationId xmlns:a16="http://schemas.microsoft.com/office/drawing/2014/main" id="{33C2E52C-63F9-4AFB-A824-657899802028}"/>
              </a:ext>
            </a:extLst>
          </p:cNvPr>
          <p:cNvSpPr txBox="1"/>
          <p:nvPr/>
        </p:nvSpPr>
        <p:spPr>
          <a:xfrm>
            <a:off x="376017" y="1478081"/>
            <a:ext cx="11253275" cy="3901837"/>
          </a:xfrm>
          <a:prstGeom prst="rect">
            <a:avLst/>
          </a:prstGeom>
          <a:noFill/>
        </p:spPr>
        <p:txBody>
          <a:bodyPr wrap="square" rtlCol="0">
            <a:spAutoFit/>
          </a:bodyPr>
          <a:lstStyle/>
          <a:p>
            <a:pPr marL="457200" indent="-457200">
              <a:lnSpc>
                <a:spcPct val="150000"/>
              </a:lnSpc>
              <a:buFont typeface="+mj-lt"/>
              <a:buAutoNum type="arabicPeriod"/>
            </a:pPr>
            <a:r>
              <a:rPr lang="en-US" altLang="zh-CN" sz="2400" kern="0" dirty="0">
                <a:solidFill>
                  <a:schemeClr val="accent5">
                    <a:lumMod val="75000"/>
                  </a:schemeClr>
                </a:solidFill>
                <a:latin typeface="Arial" panose="020B0604020202020204" pitchFamily="34" charset="0"/>
                <a:cs typeface="Arial" panose="020B0604020202020204" pitchFamily="34" charset="0"/>
                <a:sym typeface="+mn-lt"/>
              </a:rPr>
              <a:t>Juliet Test Suite we used is an artificial test set. </a:t>
            </a:r>
            <a:r>
              <a:rPr lang="en-US" altLang="zh-CN" sz="2400" kern="0" dirty="0">
                <a:latin typeface="Arial" panose="020B0604020202020204" pitchFamily="34" charset="0"/>
                <a:cs typeface="Arial" panose="020B0604020202020204" pitchFamily="34" charset="0"/>
                <a:sym typeface="+mn-lt"/>
              </a:rPr>
              <a:t>The codes in Juliet are simpler than real codes and might not reflect the actual distributions of defects.</a:t>
            </a:r>
          </a:p>
          <a:p>
            <a:pPr marL="457200" indent="-457200">
              <a:lnSpc>
                <a:spcPct val="150000"/>
              </a:lnSpc>
              <a:buFont typeface="+mj-lt"/>
              <a:buAutoNum type="arabicPeriod"/>
            </a:pPr>
            <a:r>
              <a:rPr lang="en-US" altLang="zh-CN" sz="2400" kern="0" dirty="0">
                <a:solidFill>
                  <a:schemeClr val="accent5">
                    <a:lumMod val="75000"/>
                  </a:schemeClr>
                </a:solidFill>
                <a:latin typeface="Arial" panose="020B0604020202020204" pitchFamily="34" charset="0"/>
                <a:cs typeface="Arial" panose="020B0604020202020204" pitchFamily="34" charset="0"/>
                <a:sym typeface="+mn-lt"/>
              </a:rPr>
              <a:t>The five SA tools we selected are only a small portion of hundreds academic and commercial tools.</a:t>
            </a:r>
          </a:p>
          <a:p>
            <a:pPr marL="457200" indent="-457200">
              <a:lnSpc>
                <a:spcPct val="150000"/>
              </a:lnSpc>
              <a:buFont typeface="+mj-lt"/>
              <a:buAutoNum type="arabicPeriod"/>
            </a:pPr>
            <a:r>
              <a:rPr lang="en-US" altLang="zh-CN" sz="2400" kern="0" dirty="0">
                <a:latin typeface="Arial" panose="020B0604020202020204" pitchFamily="34" charset="0"/>
                <a:cs typeface="Arial" panose="020B0604020202020204" pitchFamily="34" charset="0"/>
                <a:sym typeface="+mn-lt"/>
              </a:rPr>
              <a:t>In our ML-based integration method, </a:t>
            </a:r>
            <a:r>
              <a:rPr lang="en-US" altLang="zh-CN" sz="2400" kern="0" dirty="0">
                <a:solidFill>
                  <a:schemeClr val="accent5">
                    <a:lumMod val="75000"/>
                  </a:schemeClr>
                </a:solidFill>
                <a:latin typeface="Arial" panose="020B0604020202020204" pitchFamily="34" charset="0"/>
                <a:cs typeface="Arial" panose="020B0604020202020204" pitchFamily="34" charset="0"/>
                <a:sym typeface="+mn-lt"/>
              </a:rPr>
              <a:t>only some traditional classification algorithms were used. </a:t>
            </a:r>
            <a:r>
              <a:rPr lang="en-US" altLang="zh-CN" sz="2400" kern="0" dirty="0">
                <a:latin typeface="Arial" panose="020B0604020202020204" pitchFamily="34" charset="0"/>
                <a:cs typeface="Arial" panose="020B0604020202020204" pitchFamily="34" charset="0"/>
                <a:sym typeface="+mn-lt"/>
              </a:rPr>
              <a:t>Other algorithms and some up-to-date methods of ML such as deep learning might obtain different results.</a:t>
            </a:r>
          </a:p>
        </p:txBody>
      </p:sp>
    </p:spTree>
    <p:extLst>
      <p:ext uri="{BB962C8B-B14F-4D97-AF65-F5344CB8AC3E}">
        <p14:creationId xmlns:p14="http://schemas.microsoft.com/office/powerpoint/2010/main" val="52845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B3145C-FB90-427D-82AD-FA267CFD3E3A}"/>
              </a:ext>
            </a:extLst>
          </p:cNvPr>
          <p:cNvSpPr>
            <a:spLocks noGrp="1"/>
          </p:cNvSpPr>
          <p:nvPr>
            <p:ph type="body" sz="quarter" idx="12"/>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CDC6B364-01F8-4CDD-9DA0-0DF1BC59462D}"/>
              </a:ext>
            </a:extLst>
          </p:cNvPr>
          <p:cNvSpPr>
            <a:spLocks noGrp="1"/>
          </p:cNvSpPr>
          <p:nvPr>
            <p:ph type="body" sz="quarter" idx="13"/>
          </p:nvPr>
        </p:nvSpPr>
        <p:spPr/>
        <p:txBody>
          <a:bodyPr/>
          <a:lstStyle/>
          <a:p>
            <a:r>
              <a:rPr lang="en-US" altLang="zh-CN" dirty="0"/>
              <a:t>Research Questions</a:t>
            </a:r>
            <a:endParaRPr lang="zh-CN" altLang="en-US" dirty="0"/>
          </a:p>
        </p:txBody>
      </p:sp>
      <p:sp>
        <p:nvSpPr>
          <p:cNvPr id="4" name="文本框 3">
            <a:extLst>
              <a:ext uri="{FF2B5EF4-FFF2-40B4-BE49-F238E27FC236}">
                <a16:creationId xmlns:a16="http://schemas.microsoft.com/office/drawing/2014/main" id="{2C5F661B-E89C-423A-946B-F6870D57EE9A}"/>
              </a:ext>
            </a:extLst>
          </p:cNvPr>
          <p:cNvSpPr txBox="1"/>
          <p:nvPr/>
        </p:nvSpPr>
        <p:spPr>
          <a:xfrm>
            <a:off x="822959" y="1441853"/>
            <a:ext cx="10454641" cy="3974293"/>
          </a:xfrm>
          <a:prstGeom prst="rect">
            <a:avLst/>
          </a:prstGeom>
          <a:noFill/>
        </p:spPr>
        <p:txBody>
          <a:bodyPr wrap="square" rtlCol="0">
            <a:spAutoFit/>
          </a:bodyPr>
          <a:lstStyle/>
          <a:p>
            <a:pPr>
              <a:lnSpc>
                <a:spcPts val="3600"/>
              </a:lnSpc>
              <a:spcBef>
                <a:spcPts val="600"/>
              </a:spcBef>
            </a:pPr>
            <a:r>
              <a:rPr lang="en-US" altLang="zh-CN" sz="2400" b="1" dirty="0">
                <a:solidFill>
                  <a:schemeClr val="tx2"/>
                </a:solidFill>
                <a:latin typeface="+mj-ea"/>
                <a:ea typeface="+mj-ea"/>
              </a:rPr>
              <a:t>RQ1</a:t>
            </a:r>
            <a:r>
              <a:rPr lang="en-US" altLang="zh-CN" sz="2400" dirty="0">
                <a:solidFill>
                  <a:schemeClr val="tx2"/>
                </a:solidFill>
                <a:latin typeface="+mj-ea"/>
                <a:ea typeface="+mj-ea"/>
              </a:rPr>
              <a:t>:</a:t>
            </a:r>
            <a:r>
              <a:rPr lang="zh-CN" altLang="en-US" sz="2400" dirty="0">
                <a:solidFill>
                  <a:schemeClr val="tx2"/>
                </a:solidFill>
                <a:latin typeface="+mj-ea"/>
                <a:ea typeface="+mj-ea"/>
              </a:rPr>
              <a:t> </a:t>
            </a:r>
            <a:r>
              <a:rPr lang="en-US" altLang="zh-CN" sz="2400" dirty="0">
                <a:solidFill>
                  <a:schemeClr val="tx2"/>
                </a:solidFill>
                <a:latin typeface="+mj-ea"/>
                <a:ea typeface="+mj-ea"/>
              </a:rPr>
              <a:t>For diverse SA methods and respective tools, </a:t>
            </a:r>
            <a:r>
              <a:rPr lang="en-US" altLang="zh-CN" sz="2400" dirty="0">
                <a:solidFill>
                  <a:srgbClr val="0070C0"/>
                </a:solidFill>
                <a:latin typeface="+mj-ea"/>
                <a:ea typeface="+mj-ea"/>
              </a:rPr>
              <a:t>what's the effects when these tools are applied in programs contain all kinds of defects, and which defect types is each tool most adept at respectively?</a:t>
            </a:r>
          </a:p>
          <a:p>
            <a:pPr>
              <a:lnSpc>
                <a:spcPts val="3600"/>
              </a:lnSpc>
              <a:spcBef>
                <a:spcPts val="600"/>
              </a:spcBef>
            </a:pPr>
            <a:endParaRPr lang="en-US" altLang="zh-CN" sz="2400" dirty="0">
              <a:solidFill>
                <a:srgbClr val="0070C0"/>
              </a:solidFill>
              <a:latin typeface="+mj-ea"/>
              <a:ea typeface="+mj-ea"/>
            </a:endParaRPr>
          </a:p>
          <a:p>
            <a:pPr marL="342900" indent="-342900">
              <a:lnSpc>
                <a:spcPts val="3600"/>
              </a:lnSpc>
              <a:spcBef>
                <a:spcPts val="600"/>
              </a:spcBef>
              <a:buFont typeface="Wingdings" panose="05000000000000000000" pitchFamily="2" charset="2"/>
              <a:buChar char="l"/>
            </a:pPr>
            <a:r>
              <a:rPr lang="en-US" altLang="zh-CN" sz="2400" dirty="0">
                <a:solidFill>
                  <a:schemeClr val="tx2"/>
                </a:solidFill>
                <a:latin typeface="+mj-ea"/>
                <a:ea typeface="+mj-ea"/>
              </a:rPr>
              <a:t>Different SA techniques normally target on different defects.</a:t>
            </a:r>
          </a:p>
          <a:p>
            <a:pPr marL="342900" indent="-342900">
              <a:lnSpc>
                <a:spcPts val="3600"/>
              </a:lnSpc>
              <a:spcBef>
                <a:spcPts val="600"/>
              </a:spcBef>
              <a:buFont typeface="Wingdings" panose="05000000000000000000" pitchFamily="2" charset="2"/>
              <a:buChar char="l"/>
            </a:pPr>
            <a:r>
              <a:rPr lang="en-US" altLang="zh-CN" sz="2400" dirty="0">
                <a:solidFill>
                  <a:schemeClr val="tx2"/>
                </a:solidFill>
                <a:latin typeface="+mj-ea"/>
                <a:ea typeface="+mj-ea"/>
              </a:rPr>
              <a:t>Though each technique is known to be suitable for some special kinds of errors, there is no accurate data to show how much should we accept its results for different kinds of defects.</a:t>
            </a:r>
          </a:p>
        </p:txBody>
      </p:sp>
    </p:spTree>
    <p:extLst>
      <p:ext uri="{BB962C8B-B14F-4D97-AF65-F5344CB8AC3E}">
        <p14:creationId xmlns:p14="http://schemas.microsoft.com/office/powerpoint/2010/main" val="2696504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A353FAD4-2C77-4AF2-B048-C7BD632D5A77}"/>
              </a:ext>
            </a:extLst>
          </p:cNvPr>
          <p:cNvSpPr>
            <a:spLocks noGrp="1"/>
          </p:cNvSpPr>
          <p:nvPr>
            <p:ph type="body" sz="quarter" idx="10"/>
          </p:nvPr>
        </p:nvSpPr>
        <p:spPr>
          <a:xfrm>
            <a:off x="8786167" y="835"/>
            <a:ext cx="3405833" cy="834708"/>
          </a:xfrm>
        </p:spPr>
        <p:txBody>
          <a:bodyPr/>
          <a:lstStyle/>
          <a:p>
            <a:r>
              <a:rPr kumimoji="1" lang="en-US" altLang="zh-CN" b="0" dirty="0"/>
              <a:t>SATE 2018</a:t>
            </a:r>
            <a:endParaRPr kumimoji="1" lang="zh-CN" altLang="en-US" b="0" dirty="0"/>
          </a:p>
        </p:txBody>
      </p:sp>
      <p:sp>
        <p:nvSpPr>
          <p:cNvPr id="13" name="TextBox 12">
            <a:extLst>
              <a:ext uri="{FF2B5EF4-FFF2-40B4-BE49-F238E27FC236}">
                <a16:creationId xmlns:a16="http://schemas.microsoft.com/office/drawing/2014/main" id="{65F40842-A9B8-4F44-A659-1A182BC3740D}"/>
              </a:ext>
            </a:extLst>
          </p:cNvPr>
          <p:cNvSpPr txBox="1"/>
          <p:nvPr/>
        </p:nvSpPr>
        <p:spPr>
          <a:xfrm>
            <a:off x="2705100" y="2390775"/>
            <a:ext cx="5110219"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5400" b="1" dirty="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rPr>
              <a:t>THANK YOU</a:t>
            </a:r>
            <a:endParaRPr lang="zh-CN" altLang="en-US" sz="5400" b="1" dirty="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endParaRPr>
          </a:p>
        </p:txBody>
      </p:sp>
      <p:pic>
        <p:nvPicPr>
          <p:cNvPr id="22" name="Picture 1" descr="E:\文档\16-5-7\图片1.png">
            <a:extLst>
              <a:ext uri="{FF2B5EF4-FFF2-40B4-BE49-F238E27FC236}">
                <a16:creationId xmlns:a16="http://schemas.microsoft.com/office/drawing/2014/main" id="{9D8D903F-0D53-429E-8BC6-35EC0BA57899}"/>
              </a:ext>
            </a:extLst>
          </p:cNvPr>
          <p:cNvPicPr>
            <a:picLocks noChangeAspect="1" noChangeArrowheads="1"/>
          </p:cNvPicPr>
          <p:nvPr/>
        </p:nvPicPr>
        <p:blipFill>
          <a:blip r:embed="rId3"/>
          <a:srcRect/>
          <a:stretch>
            <a:fillRect/>
          </a:stretch>
        </p:blipFill>
        <p:spPr bwMode="auto">
          <a:xfrm>
            <a:off x="176052" y="115462"/>
            <a:ext cx="3751924" cy="708651"/>
          </a:xfrm>
          <a:prstGeom prst="rect">
            <a:avLst/>
          </a:prstGeom>
          <a:noFill/>
        </p:spPr>
      </p:pic>
    </p:spTree>
    <p:extLst>
      <p:ext uri="{BB962C8B-B14F-4D97-AF65-F5344CB8AC3E}">
        <p14:creationId xmlns:p14="http://schemas.microsoft.com/office/powerpoint/2010/main" val="172785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B3145C-FB90-427D-82AD-FA267CFD3E3A}"/>
              </a:ext>
            </a:extLst>
          </p:cNvPr>
          <p:cNvSpPr>
            <a:spLocks noGrp="1"/>
          </p:cNvSpPr>
          <p:nvPr>
            <p:ph type="body" sz="quarter" idx="12"/>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CDC6B364-01F8-4CDD-9DA0-0DF1BC59462D}"/>
              </a:ext>
            </a:extLst>
          </p:cNvPr>
          <p:cNvSpPr>
            <a:spLocks noGrp="1"/>
          </p:cNvSpPr>
          <p:nvPr>
            <p:ph type="body" sz="quarter" idx="13"/>
          </p:nvPr>
        </p:nvSpPr>
        <p:spPr/>
        <p:txBody>
          <a:bodyPr/>
          <a:lstStyle/>
          <a:p>
            <a:r>
              <a:rPr lang="en-US" altLang="zh-CN" dirty="0"/>
              <a:t>Research Questions</a:t>
            </a:r>
            <a:endParaRPr lang="zh-CN" altLang="en-US" dirty="0"/>
          </a:p>
        </p:txBody>
      </p:sp>
      <p:sp>
        <p:nvSpPr>
          <p:cNvPr id="4" name="文本框 3">
            <a:extLst>
              <a:ext uri="{FF2B5EF4-FFF2-40B4-BE49-F238E27FC236}">
                <a16:creationId xmlns:a16="http://schemas.microsoft.com/office/drawing/2014/main" id="{2C5F661B-E89C-423A-946B-F6870D57EE9A}"/>
              </a:ext>
            </a:extLst>
          </p:cNvPr>
          <p:cNvSpPr txBox="1"/>
          <p:nvPr/>
        </p:nvSpPr>
        <p:spPr>
          <a:xfrm>
            <a:off x="822959" y="1428933"/>
            <a:ext cx="10873741" cy="3974293"/>
          </a:xfrm>
          <a:prstGeom prst="rect">
            <a:avLst/>
          </a:prstGeom>
          <a:noFill/>
        </p:spPr>
        <p:txBody>
          <a:bodyPr wrap="square" rtlCol="0">
            <a:spAutoFit/>
          </a:bodyPr>
          <a:lstStyle/>
          <a:p>
            <a:pPr>
              <a:lnSpc>
                <a:spcPts val="3600"/>
              </a:lnSpc>
              <a:spcBef>
                <a:spcPts val="600"/>
              </a:spcBef>
            </a:pPr>
            <a:r>
              <a:rPr lang="en-US" altLang="zh-CN" sz="2400" b="1" dirty="0">
                <a:solidFill>
                  <a:schemeClr val="tx2"/>
                </a:solidFill>
                <a:latin typeface="+mj-ea"/>
                <a:ea typeface="+mj-ea"/>
              </a:rPr>
              <a:t>RQ2</a:t>
            </a:r>
            <a:r>
              <a:rPr lang="en-US" altLang="zh-CN" sz="2400" dirty="0">
                <a:solidFill>
                  <a:schemeClr val="tx2"/>
                </a:solidFill>
                <a:latin typeface="+mj-ea"/>
                <a:ea typeface="+mj-ea"/>
              </a:rPr>
              <a:t>: Program structure and complexity have large influence on SA, </a:t>
            </a:r>
            <a:r>
              <a:rPr lang="en-US" altLang="zh-CN" sz="2400" dirty="0">
                <a:solidFill>
                  <a:srgbClr val="0070C0"/>
                </a:solidFill>
                <a:latin typeface="+mj-ea"/>
                <a:ea typeface="+mj-ea"/>
              </a:rPr>
              <a:t>what are the impacts of different code structures (data and control flow types) on detection ability of diverse methods and tools?</a:t>
            </a:r>
          </a:p>
          <a:p>
            <a:pPr>
              <a:lnSpc>
                <a:spcPts val="3600"/>
              </a:lnSpc>
              <a:spcBef>
                <a:spcPts val="600"/>
              </a:spcBef>
            </a:pPr>
            <a:endParaRPr lang="en-US" altLang="zh-CN" sz="2400" dirty="0">
              <a:solidFill>
                <a:schemeClr val="tx2"/>
              </a:solidFill>
              <a:latin typeface="+mj-ea"/>
              <a:ea typeface="+mj-ea"/>
            </a:endParaRPr>
          </a:p>
          <a:p>
            <a:pPr marL="342900" indent="-342900">
              <a:lnSpc>
                <a:spcPts val="3600"/>
              </a:lnSpc>
              <a:spcBef>
                <a:spcPts val="600"/>
              </a:spcBef>
              <a:buFont typeface="Wingdings" panose="05000000000000000000" pitchFamily="2" charset="2"/>
              <a:buChar char="l"/>
            </a:pPr>
            <a:r>
              <a:rPr lang="en-US" altLang="zh-CN" sz="2400" dirty="0">
                <a:solidFill>
                  <a:schemeClr val="tx2"/>
                </a:solidFill>
                <a:latin typeface="+mj-ea"/>
                <a:ea typeface="+mj-ea"/>
              </a:rPr>
              <a:t>The more complex the structure of a program is, the harder it will be to analyze the program.</a:t>
            </a:r>
          </a:p>
          <a:p>
            <a:pPr marL="342900" indent="-342900">
              <a:lnSpc>
                <a:spcPts val="3600"/>
              </a:lnSpc>
              <a:spcBef>
                <a:spcPts val="600"/>
              </a:spcBef>
              <a:buFont typeface="Wingdings" panose="05000000000000000000" pitchFamily="2" charset="2"/>
              <a:buChar char="l"/>
            </a:pPr>
            <a:r>
              <a:rPr lang="en-US" altLang="zh-CN" sz="2400" dirty="0">
                <a:solidFill>
                  <a:schemeClr val="tx2"/>
                </a:solidFill>
                <a:latin typeface="+mj-ea"/>
                <a:ea typeface="+mj-ea"/>
              </a:rPr>
              <a:t>Many work in program analysis focused on finding tricky errors in complex codes.</a:t>
            </a:r>
          </a:p>
        </p:txBody>
      </p:sp>
    </p:spTree>
    <p:extLst>
      <p:ext uri="{BB962C8B-B14F-4D97-AF65-F5344CB8AC3E}">
        <p14:creationId xmlns:p14="http://schemas.microsoft.com/office/powerpoint/2010/main" val="40676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B3145C-FB90-427D-82AD-FA267CFD3E3A}"/>
              </a:ext>
            </a:extLst>
          </p:cNvPr>
          <p:cNvSpPr>
            <a:spLocks noGrp="1"/>
          </p:cNvSpPr>
          <p:nvPr>
            <p:ph type="body" sz="quarter" idx="12"/>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CDC6B364-01F8-4CDD-9DA0-0DF1BC59462D}"/>
              </a:ext>
            </a:extLst>
          </p:cNvPr>
          <p:cNvSpPr>
            <a:spLocks noGrp="1"/>
          </p:cNvSpPr>
          <p:nvPr>
            <p:ph type="body" sz="quarter" idx="13"/>
          </p:nvPr>
        </p:nvSpPr>
        <p:spPr/>
        <p:txBody>
          <a:bodyPr/>
          <a:lstStyle/>
          <a:p>
            <a:r>
              <a:rPr lang="en-US" altLang="zh-CN" dirty="0"/>
              <a:t>Research Questions</a:t>
            </a:r>
            <a:endParaRPr lang="zh-CN" altLang="en-US" dirty="0"/>
          </a:p>
        </p:txBody>
      </p:sp>
      <p:sp>
        <p:nvSpPr>
          <p:cNvPr id="4" name="文本框 3">
            <a:extLst>
              <a:ext uri="{FF2B5EF4-FFF2-40B4-BE49-F238E27FC236}">
                <a16:creationId xmlns:a16="http://schemas.microsoft.com/office/drawing/2014/main" id="{2C5F661B-E89C-423A-946B-F6870D57EE9A}"/>
              </a:ext>
            </a:extLst>
          </p:cNvPr>
          <p:cNvSpPr txBox="1"/>
          <p:nvPr/>
        </p:nvSpPr>
        <p:spPr>
          <a:xfrm>
            <a:off x="822959" y="1492433"/>
            <a:ext cx="10673947" cy="3358740"/>
          </a:xfrm>
          <a:prstGeom prst="rect">
            <a:avLst/>
          </a:prstGeom>
          <a:noFill/>
        </p:spPr>
        <p:txBody>
          <a:bodyPr wrap="square" rtlCol="0">
            <a:spAutoFit/>
          </a:bodyPr>
          <a:lstStyle/>
          <a:p>
            <a:pPr>
              <a:lnSpc>
                <a:spcPts val="3600"/>
              </a:lnSpc>
              <a:spcBef>
                <a:spcPts val="600"/>
              </a:spcBef>
            </a:pPr>
            <a:r>
              <a:rPr lang="en-US" altLang="zh-CN" sz="2400" b="1" dirty="0">
                <a:solidFill>
                  <a:schemeClr val="tx2"/>
                </a:solidFill>
                <a:latin typeface="+mj-ea"/>
                <a:ea typeface="+mj-ea"/>
              </a:rPr>
              <a:t>RQ3</a:t>
            </a:r>
            <a:r>
              <a:rPr lang="en-US" altLang="zh-CN" sz="2400" dirty="0">
                <a:solidFill>
                  <a:schemeClr val="tx2"/>
                </a:solidFill>
                <a:latin typeface="+mj-ea"/>
                <a:ea typeface="+mj-ea"/>
              </a:rPr>
              <a:t>: If the abilities of diverse tools are quite different, </a:t>
            </a:r>
            <a:r>
              <a:rPr lang="en-US" altLang="zh-CN" sz="2400" dirty="0">
                <a:solidFill>
                  <a:srgbClr val="0070C0"/>
                </a:solidFill>
                <a:latin typeface="+mj-ea"/>
                <a:ea typeface="+mj-ea"/>
              </a:rPr>
              <a:t>to what extents the overlaps of different tools will be?</a:t>
            </a:r>
          </a:p>
          <a:p>
            <a:pPr>
              <a:lnSpc>
                <a:spcPts val="3600"/>
              </a:lnSpc>
              <a:spcBef>
                <a:spcPts val="600"/>
              </a:spcBef>
            </a:pPr>
            <a:endParaRPr lang="en-US" altLang="zh-CN" sz="2400" dirty="0">
              <a:solidFill>
                <a:srgbClr val="0070C0"/>
              </a:solidFill>
              <a:latin typeface="+mj-ea"/>
              <a:ea typeface="+mj-ea"/>
            </a:endParaRPr>
          </a:p>
          <a:p>
            <a:pPr marL="342900" indent="-342900">
              <a:lnSpc>
                <a:spcPts val="3600"/>
              </a:lnSpc>
              <a:buFont typeface="Wingdings" panose="05000000000000000000" pitchFamily="2" charset="2"/>
              <a:buChar char="l"/>
            </a:pPr>
            <a:r>
              <a:rPr lang="en-US" altLang="zh-CN" sz="2400" dirty="0">
                <a:solidFill>
                  <a:schemeClr val="tx2"/>
                </a:solidFill>
                <a:latin typeface="+mj-ea"/>
                <a:ea typeface="+mj-ea"/>
              </a:rPr>
              <a:t>Overlap rate can be used to represent the similarity of different SA tools.</a:t>
            </a:r>
          </a:p>
          <a:p>
            <a:pPr marL="342900" indent="-342900">
              <a:lnSpc>
                <a:spcPts val="3600"/>
              </a:lnSpc>
              <a:buFont typeface="Wingdings" panose="05000000000000000000" pitchFamily="2" charset="2"/>
              <a:buChar char="l"/>
            </a:pPr>
            <a:r>
              <a:rPr lang="en-US" altLang="zh-CN" sz="2400" dirty="0">
                <a:solidFill>
                  <a:schemeClr val="tx2"/>
                </a:solidFill>
                <a:latin typeface="+mj-ea"/>
                <a:ea typeface="+mj-ea"/>
              </a:rPr>
              <a:t>Evaluating the overlap rates of different SA tools is of great significance to tool integration.</a:t>
            </a:r>
          </a:p>
        </p:txBody>
      </p:sp>
    </p:spTree>
    <p:extLst>
      <p:ext uri="{BB962C8B-B14F-4D97-AF65-F5344CB8AC3E}">
        <p14:creationId xmlns:p14="http://schemas.microsoft.com/office/powerpoint/2010/main" val="411113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B3145C-FB90-427D-82AD-FA267CFD3E3A}"/>
              </a:ext>
            </a:extLst>
          </p:cNvPr>
          <p:cNvSpPr>
            <a:spLocks noGrp="1"/>
          </p:cNvSpPr>
          <p:nvPr>
            <p:ph type="body" sz="quarter" idx="12"/>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CDC6B364-01F8-4CDD-9DA0-0DF1BC59462D}"/>
              </a:ext>
            </a:extLst>
          </p:cNvPr>
          <p:cNvSpPr>
            <a:spLocks noGrp="1"/>
          </p:cNvSpPr>
          <p:nvPr>
            <p:ph type="body" sz="quarter" idx="13"/>
          </p:nvPr>
        </p:nvSpPr>
        <p:spPr/>
        <p:txBody>
          <a:bodyPr/>
          <a:lstStyle/>
          <a:p>
            <a:r>
              <a:rPr lang="en-US" altLang="zh-CN" dirty="0"/>
              <a:t>Research Questions</a:t>
            </a:r>
            <a:endParaRPr lang="zh-CN" altLang="en-US" dirty="0"/>
          </a:p>
        </p:txBody>
      </p:sp>
      <p:sp>
        <p:nvSpPr>
          <p:cNvPr id="4" name="文本框 3">
            <a:extLst>
              <a:ext uri="{FF2B5EF4-FFF2-40B4-BE49-F238E27FC236}">
                <a16:creationId xmlns:a16="http://schemas.microsoft.com/office/drawing/2014/main" id="{2C5F661B-E89C-423A-946B-F6870D57EE9A}"/>
              </a:ext>
            </a:extLst>
          </p:cNvPr>
          <p:cNvSpPr txBox="1"/>
          <p:nvPr/>
        </p:nvSpPr>
        <p:spPr>
          <a:xfrm>
            <a:off x="822959" y="1403533"/>
            <a:ext cx="10784841" cy="3512628"/>
          </a:xfrm>
          <a:prstGeom prst="rect">
            <a:avLst/>
          </a:prstGeom>
          <a:noFill/>
        </p:spPr>
        <p:txBody>
          <a:bodyPr wrap="square" rtlCol="0">
            <a:spAutoFit/>
          </a:bodyPr>
          <a:lstStyle/>
          <a:p>
            <a:pPr>
              <a:lnSpc>
                <a:spcPts val="3600"/>
              </a:lnSpc>
              <a:spcBef>
                <a:spcPts val="600"/>
              </a:spcBef>
            </a:pPr>
            <a:r>
              <a:rPr lang="en-US" altLang="zh-CN" sz="2400" b="1" dirty="0">
                <a:solidFill>
                  <a:schemeClr val="tx2"/>
                </a:solidFill>
                <a:latin typeface="+mj-ea"/>
                <a:ea typeface="+mj-ea"/>
              </a:rPr>
              <a:t>RQ4</a:t>
            </a:r>
            <a:r>
              <a:rPr lang="en-US" altLang="zh-CN" sz="2400" dirty="0">
                <a:solidFill>
                  <a:schemeClr val="tx2"/>
                </a:solidFill>
                <a:latin typeface="+mj-ea"/>
                <a:ea typeface="+mj-ea"/>
              </a:rPr>
              <a:t>: When we have large amount of data on usage of different SA tools, </a:t>
            </a:r>
            <a:r>
              <a:rPr lang="en-US" altLang="zh-CN" sz="2400" dirty="0">
                <a:solidFill>
                  <a:srgbClr val="0070C0"/>
                </a:solidFill>
                <a:latin typeface="+mj-ea"/>
                <a:ea typeface="+mj-ea"/>
              </a:rPr>
              <a:t>how to utilize related machine learning algorithms to obtain a better integration result?</a:t>
            </a:r>
          </a:p>
          <a:p>
            <a:pPr>
              <a:lnSpc>
                <a:spcPts val="3600"/>
              </a:lnSpc>
              <a:spcBef>
                <a:spcPts val="600"/>
              </a:spcBef>
            </a:pPr>
            <a:endParaRPr lang="en-US" altLang="zh-CN" sz="2400" dirty="0">
              <a:solidFill>
                <a:schemeClr val="tx2"/>
              </a:solidFill>
              <a:latin typeface="+mj-ea"/>
              <a:ea typeface="+mj-ea"/>
              <a:sym typeface="+mn-lt"/>
            </a:endParaRPr>
          </a:p>
          <a:p>
            <a:pPr marL="342900" indent="-342900">
              <a:lnSpc>
                <a:spcPts val="3600"/>
              </a:lnSpc>
              <a:spcBef>
                <a:spcPts val="600"/>
              </a:spcBef>
              <a:buFont typeface="Wingdings" panose="05000000000000000000" pitchFamily="2" charset="2"/>
              <a:buChar char="l"/>
            </a:pPr>
            <a:r>
              <a:rPr lang="en-US" altLang="zh-CN" sz="2400" dirty="0">
                <a:solidFill>
                  <a:schemeClr val="tx2"/>
                </a:solidFill>
                <a:latin typeface="+mj-ea"/>
                <a:ea typeface="+mj-ea"/>
                <a:sym typeface="+mn-lt"/>
              </a:rPr>
              <a:t>Integrating multiple tools together can usually find more defects.</a:t>
            </a:r>
          </a:p>
          <a:p>
            <a:pPr marL="342900" indent="-342900">
              <a:lnSpc>
                <a:spcPts val="3600"/>
              </a:lnSpc>
              <a:spcBef>
                <a:spcPts val="600"/>
              </a:spcBef>
              <a:buFont typeface="Wingdings" panose="05000000000000000000" pitchFamily="2" charset="2"/>
              <a:buChar char="l"/>
            </a:pPr>
            <a:r>
              <a:rPr lang="en-US" altLang="zh-CN" sz="2400" dirty="0">
                <a:solidFill>
                  <a:schemeClr val="tx2"/>
                </a:solidFill>
                <a:latin typeface="+mj-ea"/>
                <a:ea typeface="+mj-ea"/>
                <a:sym typeface="+mn-lt"/>
              </a:rPr>
              <a:t>An issue of tool integration is how to integrate them in an appropriate way </a:t>
            </a:r>
            <a:r>
              <a:rPr lang="en-US" altLang="zh-CN" sz="2400" dirty="0" err="1">
                <a:solidFill>
                  <a:schemeClr val="tx2"/>
                </a:solidFill>
                <a:latin typeface="+mj-ea"/>
                <a:ea typeface="+mj-ea"/>
                <a:sym typeface="+mn-lt"/>
              </a:rPr>
              <a:t>s.t.</a:t>
            </a:r>
            <a:r>
              <a:rPr lang="en-US" altLang="zh-CN" sz="2400" dirty="0">
                <a:solidFill>
                  <a:schemeClr val="tx2"/>
                </a:solidFill>
                <a:latin typeface="+mj-ea"/>
                <a:ea typeface="+mj-ea"/>
                <a:sym typeface="+mn-lt"/>
              </a:rPr>
              <a:t> both the false positives and false negatives can be reduced?</a:t>
            </a:r>
          </a:p>
        </p:txBody>
      </p:sp>
    </p:spTree>
    <p:extLst>
      <p:ext uri="{BB962C8B-B14F-4D97-AF65-F5344CB8AC3E}">
        <p14:creationId xmlns:p14="http://schemas.microsoft.com/office/powerpoint/2010/main" val="423917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B3145C-FB90-427D-82AD-FA267CFD3E3A}"/>
              </a:ext>
            </a:extLst>
          </p:cNvPr>
          <p:cNvSpPr>
            <a:spLocks noGrp="1"/>
          </p:cNvSpPr>
          <p:nvPr>
            <p:ph type="body" sz="quarter" idx="12"/>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CDC6B364-01F8-4CDD-9DA0-0DF1BC59462D}"/>
              </a:ext>
            </a:extLst>
          </p:cNvPr>
          <p:cNvSpPr>
            <a:spLocks noGrp="1"/>
          </p:cNvSpPr>
          <p:nvPr>
            <p:ph type="body" sz="quarter" idx="13"/>
          </p:nvPr>
        </p:nvSpPr>
        <p:spPr/>
        <p:txBody>
          <a:bodyPr/>
          <a:lstStyle/>
          <a:p>
            <a:r>
              <a:rPr lang="en-US" altLang="zh-CN" dirty="0"/>
              <a:t>Research Questions</a:t>
            </a:r>
            <a:endParaRPr lang="zh-CN" altLang="en-US" dirty="0"/>
          </a:p>
        </p:txBody>
      </p:sp>
      <p:sp>
        <p:nvSpPr>
          <p:cNvPr id="4" name="文本框 3">
            <a:extLst>
              <a:ext uri="{FF2B5EF4-FFF2-40B4-BE49-F238E27FC236}">
                <a16:creationId xmlns:a16="http://schemas.microsoft.com/office/drawing/2014/main" id="{2C5F661B-E89C-423A-946B-F6870D57EE9A}"/>
              </a:ext>
            </a:extLst>
          </p:cNvPr>
          <p:cNvSpPr txBox="1"/>
          <p:nvPr/>
        </p:nvSpPr>
        <p:spPr>
          <a:xfrm>
            <a:off x="822959" y="1397543"/>
            <a:ext cx="10924541" cy="3512628"/>
          </a:xfrm>
          <a:prstGeom prst="rect">
            <a:avLst/>
          </a:prstGeom>
          <a:noFill/>
        </p:spPr>
        <p:txBody>
          <a:bodyPr wrap="square" rtlCol="0">
            <a:spAutoFit/>
          </a:bodyPr>
          <a:lstStyle/>
          <a:p>
            <a:pPr>
              <a:lnSpc>
                <a:spcPts val="3600"/>
              </a:lnSpc>
              <a:spcBef>
                <a:spcPts val="600"/>
              </a:spcBef>
            </a:pPr>
            <a:r>
              <a:rPr lang="en-US" altLang="zh-CN" sz="2400" b="1" dirty="0">
                <a:solidFill>
                  <a:schemeClr val="tx2"/>
                </a:solidFill>
                <a:latin typeface="+mj-ea"/>
                <a:ea typeface="+mj-ea"/>
              </a:rPr>
              <a:t>RQ5</a:t>
            </a:r>
            <a:r>
              <a:rPr lang="en-US" altLang="zh-CN" sz="2400" dirty="0">
                <a:solidFill>
                  <a:schemeClr val="tx2"/>
                </a:solidFill>
                <a:latin typeface="+mj-ea"/>
                <a:ea typeface="+mj-ea"/>
              </a:rPr>
              <a:t>: To promote future SA research, </a:t>
            </a:r>
            <a:r>
              <a:rPr lang="en-US" altLang="zh-CN" sz="2400" dirty="0">
                <a:solidFill>
                  <a:srgbClr val="0070C0"/>
                </a:solidFill>
                <a:latin typeface="+mj-ea"/>
                <a:ea typeface="+mj-ea"/>
              </a:rPr>
              <a:t>which defect types and code structures are still challenging for state-of-the-art methods and tools?</a:t>
            </a:r>
          </a:p>
          <a:p>
            <a:pPr>
              <a:lnSpc>
                <a:spcPts val="3600"/>
              </a:lnSpc>
              <a:spcBef>
                <a:spcPts val="600"/>
              </a:spcBef>
            </a:pPr>
            <a:endParaRPr lang="en-US" altLang="zh-CN" sz="2400" dirty="0">
              <a:solidFill>
                <a:srgbClr val="0070C0"/>
              </a:solidFill>
              <a:latin typeface="+mj-ea"/>
              <a:ea typeface="+mj-ea"/>
            </a:endParaRPr>
          </a:p>
          <a:p>
            <a:pPr marL="342900" indent="-342900">
              <a:lnSpc>
                <a:spcPts val="3600"/>
              </a:lnSpc>
              <a:spcBef>
                <a:spcPts val="600"/>
              </a:spcBef>
              <a:buFont typeface="Wingdings" panose="05000000000000000000" pitchFamily="2" charset="2"/>
              <a:buChar char="l"/>
            </a:pPr>
            <a:r>
              <a:rPr lang="en-US" altLang="zh-CN" sz="2400" dirty="0">
                <a:latin typeface="+mj-ea"/>
                <a:ea typeface="+mj-ea"/>
              </a:rPr>
              <a:t>Each SA tool can cover only a subset of all defect types. Some defect types are still challenging for all tools. It is the same for code structures.</a:t>
            </a:r>
          </a:p>
          <a:p>
            <a:pPr marL="342900" indent="-342900">
              <a:lnSpc>
                <a:spcPts val="3600"/>
              </a:lnSpc>
              <a:spcBef>
                <a:spcPts val="600"/>
              </a:spcBef>
              <a:buFont typeface="Wingdings" panose="05000000000000000000" pitchFamily="2" charset="2"/>
              <a:buChar char="l"/>
            </a:pPr>
            <a:r>
              <a:rPr lang="en-US" altLang="zh-CN" sz="2400" dirty="0">
                <a:latin typeface="+mj-ea"/>
                <a:ea typeface="+mj-ea"/>
              </a:rPr>
              <a:t>To improve existing SA methods and tools, we need to investigate these defect types and code structures.</a:t>
            </a:r>
          </a:p>
        </p:txBody>
      </p:sp>
    </p:spTree>
    <p:extLst>
      <p:ext uri="{BB962C8B-B14F-4D97-AF65-F5344CB8AC3E}">
        <p14:creationId xmlns:p14="http://schemas.microsoft.com/office/powerpoint/2010/main" val="384665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latin typeface="+mj-ea"/>
                <a:ea typeface="+mj-ea"/>
              </a:rPr>
              <a:t>The Main Contributions</a:t>
            </a:r>
            <a:endParaRPr kumimoji="1" lang="zh-CN" altLang="en-US" dirty="0">
              <a:latin typeface="+mj-ea"/>
              <a:ea typeface="+mj-ea"/>
            </a:endParaRPr>
          </a:p>
        </p:txBody>
      </p:sp>
      <p:sp>
        <p:nvSpPr>
          <p:cNvPr id="40" name="文本框 39">
            <a:extLst>
              <a:ext uri="{FF2B5EF4-FFF2-40B4-BE49-F238E27FC236}">
                <a16:creationId xmlns:a16="http://schemas.microsoft.com/office/drawing/2014/main" id="{B7777BA1-F76C-4553-9BE0-F36BBA00AA17}"/>
              </a:ext>
            </a:extLst>
          </p:cNvPr>
          <p:cNvSpPr txBox="1"/>
          <p:nvPr/>
        </p:nvSpPr>
        <p:spPr>
          <a:xfrm>
            <a:off x="1110083" y="1396412"/>
            <a:ext cx="10250201" cy="4209614"/>
          </a:xfrm>
          <a:prstGeom prst="rect">
            <a:avLst/>
          </a:prstGeom>
          <a:noFill/>
        </p:spPr>
        <p:txBody>
          <a:bodyPr wrap="square" rtlCol="0">
            <a:spAutoFit/>
          </a:bodyPr>
          <a:lstStyle/>
          <a:p>
            <a:pPr marL="342900" indent="-342900">
              <a:lnSpc>
                <a:spcPct val="150000"/>
              </a:lnSpc>
              <a:buFont typeface="+mj-lt"/>
              <a:buAutoNum type="arabicPeriod"/>
            </a:pPr>
            <a:r>
              <a:rPr lang="en-US" altLang="zh-CN" sz="2400" dirty="0">
                <a:solidFill>
                  <a:schemeClr val="tx2"/>
                </a:solidFill>
                <a:latin typeface="Arial" panose="020B0604020202020204" pitchFamily="34" charset="0"/>
                <a:cs typeface="Arial" panose="020B0604020202020204" pitchFamily="34" charset="0"/>
              </a:rPr>
              <a:t>Evaluated the capability of five static analysis tools on 91 CWE types and 48 flow variants, and studied the overlaps among the five tools. </a:t>
            </a:r>
          </a:p>
          <a:p>
            <a:pPr marL="342900" indent="-342900">
              <a:lnSpc>
                <a:spcPct val="150000"/>
              </a:lnSpc>
              <a:spcBef>
                <a:spcPts val="1200"/>
              </a:spcBef>
              <a:spcAft>
                <a:spcPts val="1200"/>
              </a:spcAft>
              <a:buFont typeface="+mj-lt"/>
              <a:buAutoNum type="arabicPeriod"/>
            </a:pPr>
            <a:r>
              <a:rPr lang="en-US" altLang="zh-CN" sz="2400" kern="0" dirty="0">
                <a:solidFill>
                  <a:schemeClr val="tx2"/>
                </a:solidFill>
                <a:latin typeface="Arial" panose="020B0604020202020204" pitchFamily="34" charset="0"/>
                <a:cs typeface="Arial" panose="020B0604020202020204" pitchFamily="34" charset="0"/>
                <a:sym typeface="+mn-lt"/>
              </a:rPr>
              <a:t>Proposed a method using machine learning to merge the results of diverse tools with consideration of specialties of different tools and program features.</a:t>
            </a:r>
          </a:p>
          <a:p>
            <a:pPr marL="342900" indent="-342900">
              <a:lnSpc>
                <a:spcPct val="150000"/>
              </a:lnSpc>
              <a:buFont typeface="+mj-lt"/>
              <a:buAutoNum type="arabicPeriod"/>
            </a:pPr>
            <a:r>
              <a:rPr lang="en-US" altLang="zh-CN" sz="2400" kern="0" dirty="0">
                <a:solidFill>
                  <a:schemeClr val="tx2"/>
                </a:solidFill>
                <a:latin typeface="Arial" panose="020B0604020202020204" pitchFamily="34" charset="0"/>
                <a:cs typeface="Arial" panose="020B0604020202020204" pitchFamily="34" charset="0"/>
                <a:sym typeface="+mn-lt"/>
              </a:rPr>
              <a:t>Analyzed the defect types and code structures that are still not well-supported by the five tools.</a:t>
            </a:r>
          </a:p>
        </p:txBody>
      </p:sp>
    </p:spTree>
    <p:extLst>
      <p:ext uri="{BB962C8B-B14F-4D97-AF65-F5344CB8AC3E}">
        <p14:creationId xmlns:p14="http://schemas.microsoft.com/office/powerpoint/2010/main" val="192201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2" y="223935"/>
            <a:ext cx="970383" cy="652366"/>
          </a:xfrm>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latin typeface="+mj-ea"/>
                <a:ea typeface="+mj-ea"/>
              </a:rPr>
              <a:t>Design of the Experimental</a:t>
            </a:r>
            <a:r>
              <a:rPr kumimoji="1" lang="zh-CN" altLang="en-US" dirty="0">
                <a:latin typeface="+mj-ea"/>
                <a:ea typeface="+mj-ea"/>
              </a:rPr>
              <a:t> </a:t>
            </a:r>
            <a:r>
              <a:rPr kumimoji="1" lang="en-US" altLang="zh-CN" dirty="0">
                <a:latin typeface="+mj-ea"/>
                <a:ea typeface="+mj-ea"/>
              </a:rPr>
              <a:t>Study</a:t>
            </a:r>
            <a:endParaRPr kumimoji="1" lang="zh-CN" altLang="en-US" dirty="0">
              <a:latin typeface="+mj-ea"/>
              <a:ea typeface="+mj-ea"/>
            </a:endParaRPr>
          </a:p>
        </p:txBody>
      </p:sp>
      <p:sp>
        <p:nvSpPr>
          <p:cNvPr id="85" name="Rectangle 41">
            <a:extLst>
              <a:ext uri="{FF2B5EF4-FFF2-40B4-BE49-F238E27FC236}">
                <a16:creationId xmlns:a16="http://schemas.microsoft.com/office/drawing/2014/main" id="{562BC6F6-A0AF-4BC9-A702-F4A335906DD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6" name="Rectangle 55">
            <a:extLst>
              <a:ext uri="{FF2B5EF4-FFF2-40B4-BE49-F238E27FC236}">
                <a16:creationId xmlns:a16="http://schemas.microsoft.com/office/drawing/2014/main" id="{4E5D05A7-9FFA-49E9-A39A-E645F59C343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5" name="文本框 94">
            <a:extLst>
              <a:ext uri="{FF2B5EF4-FFF2-40B4-BE49-F238E27FC236}">
                <a16:creationId xmlns:a16="http://schemas.microsoft.com/office/drawing/2014/main" id="{C06853CA-C515-47E3-B11B-B44ECBB9F967}"/>
              </a:ext>
            </a:extLst>
          </p:cNvPr>
          <p:cNvSpPr txBox="1"/>
          <p:nvPr/>
        </p:nvSpPr>
        <p:spPr>
          <a:xfrm>
            <a:off x="822960" y="1264921"/>
            <a:ext cx="10881360" cy="4317336"/>
          </a:xfrm>
          <a:prstGeom prst="rect">
            <a:avLst/>
          </a:prstGeom>
          <a:noFill/>
        </p:spPr>
        <p:txBody>
          <a:bodyPr wrap="square" rtlCol="0">
            <a:spAutoFit/>
          </a:bodyPr>
          <a:lstStyle/>
          <a:p>
            <a:pPr>
              <a:lnSpc>
                <a:spcPct val="150000"/>
              </a:lnSpc>
            </a:pPr>
            <a:r>
              <a:rPr lang="en-US" altLang="zh-CN" sz="2800" kern="0" dirty="0">
                <a:solidFill>
                  <a:srgbClr val="0070C0"/>
                </a:solidFill>
                <a:latin typeface="Arial" panose="020B0604020202020204" pitchFamily="34" charset="0"/>
                <a:cs typeface="Arial" panose="020B0604020202020204" pitchFamily="34" charset="0"/>
                <a:sym typeface="+mn-lt"/>
              </a:rPr>
              <a:t>Choice of static analysis tools —— </a:t>
            </a:r>
            <a:r>
              <a:rPr lang="en-US" altLang="zh-CN" sz="2800" b="1" kern="0" dirty="0" err="1">
                <a:solidFill>
                  <a:srgbClr val="0070C0"/>
                </a:solidFill>
                <a:latin typeface="Arial" panose="020B0604020202020204" pitchFamily="34" charset="0"/>
                <a:cs typeface="Arial" panose="020B0604020202020204" pitchFamily="34" charset="0"/>
                <a:sym typeface="+mn-lt"/>
              </a:rPr>
              <a:t>Cppcheck</a:t>
            </a:r>
            <a:r>
              <a:rPr lang="en-US" altLang="zh-CN" sz="2800" b="1" kern="0" dirty="0">
                <a:solidFill>
                  <a:srgbClr val="0070C0"/>
                </a:solidFill>
                <a:latin typeface="Arial" panose="020B0604020202020204" pitchFamily="34" charset="0"/>
                <a:cs typeface="Arial" panose="020B0604020202020204" pitchFamily="34" charset="0"/>
                <a:sym typeface="+mn-lt"/>
              </a:rPr>
              <a:t>,</a:t>
            </a:r>
            <a:r>
              <a:rPr lang="zh-CN" altLang="en-US" sz="2800" b="1" kern="0" dirty="0">
                <a:solidFill>
                  <a:srgbClr val="0070C0"/>
                </a:solidFill>
                <a:latin typeface="Arial" panose="020B0604020202020204" pitchFamily="34" charset="0"/>
                <a:cs typeface="Arial" panose="020B0604020202020204" pitchFamily="34" charset="0"/>
                <a:sym typeface="+mn-lt"/>
              </a:rPr>
              <a:t> </a:t>
            </a:r>
            <a:r>
              <a:rPr lang="en-US" altLang="zh-CN" sz="2800" b="1" kern="0" dirty="0">
                <a:solidFill>
                  <a:srgbClr val="0070C0"/>
                </a:solidFill>
                <a:latin typeface="Arial" panose="020B0604020202020204" pitchFamily="34" charset="0"/>
                <a:cs typeface="Arial" panose="020B0604020202020204" pitchFamily="34" charset="0"/>
                <a:sym typeface="+mn-lt"/>
              </a:rPr>
              <a:t>CBMC ,</a:t>
            </a:r>
            <a:r>
              <a:rPr lang="zh-CN" altLang="en-US" sz="2800" b="1" kern="0" dirty="0">
                <a:solidFill>
                  <a:srgbClr val="0070C0"/>
                </a:solidFill>
                <a:latin typeface="Arial" panose="020B0604020202020204" pitchFamily="34" charset="0"/>
                <a:cs typeface="Arial" panose="020B0604020202020204" pitchFamily="34" charset="0"/>
                <a:sym typeface="+mn-lt"/>
              </a:rPr>
              <a:t> </a:t>
            </a:r>
            <a:r>
              <a:rPr lang="en-US" altLang="zh-CN" sz="2800" b="1" kern="0" dirty="0">
                <a:solidFill>
                  <a:srgbClr val="0070C0"/>
                </a:solidFill>
                <a:latin typeface="Arial" panose="020B0604020202020204" pitchFamily="34" charset="0"/>
                <a:cs typeface="Arial" panose="020B0604020202020204" pitchFamily="34" charset="0"/>
                <a:sym typeface="+mn-lt"/>
              </a:rPr>
              <a:t>Frama-C,</a:t>
            </a:r>
            <a:r>
              <a:rPr lang="zh-CN" altLang="en-US" sz="2800" b="1" kern="0" dirty="0">
                <a:solidFill>
                  <a:srgbClr val="0070C0"/>
                </a:solidFill>
                <a:latin typeface="Arial" panose="020B0604020202020204" pitchFamily="34" charset="0"/>
                <a:cs typeface="Arial" panose="020B0604020202020204" pitchFamily="34" charset="0"/>
                <a:sym typeface="+mn-lt"/>
              </a:rPr>
              <a:t> </a:t>
            </a:r>
            <a:r>
              <a:rPr lang="en-US" altLang="zh-CN" sz="2800" b="1" kern="0" dirty="0">
                <a:solidFill>
                  <a:srgbClr val="0070C0"/>
                </a:solidFill>
                <a:latin typeface="Arial" panose="020B0604020202020204" pitchFamily="34" charset="0"/>
                <a:cs typeface="Arial" panose="020B0604020202020204" pitchFamily="34" charset="0"/>
                <a:sym typeface="+mn-lt"/>
              </a:rPr>
              <a:t>Clang</a:t>
            </a:r>
            <a:r>
              <a:rPr lang="zh-CN" altLang="en-US" sz="2800" b="1" kern="0" dirty="0">
                <a:solidFill>
                  <a:srgbClr val="0070C0"/>
                </a:solidFill>
                <a:latin typeface="Arial" panose="020B0604020202020204" pitchFamily="34" charset="0"/>
                <a:cs typeface="Arial" panose="020B0604020202020204" pitchFamily="34" charset="0"/>
                <a:sym typeface="+mn-lt"/>
              </a:rPr>
              <a:t> </a:t>
            </a:r>
            <a:r>
              <a:rPr lang="en-US" altLang="zh-CN" sz="2800" b="1" kern="0" dirty="0">
                <a:solidFill>
                  <a:srgbClr val="0070C0"/>
                </a:solidFill>
                <a:latin typeface="Arial" panose="020B0604020202020204" pitchFamily="34" charset="0"/>
                <a:cs typeface="Arial" panose="020B0604020202020204" pitchFamily="34" charset="0"/>
                <a:sym typeface="+mn-lt"/>
              </a:rPr>
              <a:t>Static</a:t>
            </a:r>
            <a:r>
              <a:rPr lang="zh-CN" altLang="en-US" sz="2800" b="1" kern="0" dirty="0">
                <a:solidFill>
                  <a:srgbClr val="0070C0"/>
                </a:solidFill>
                <a:latin typeface="Arial" panose="020B0604020202020204" pitchFamily="34" charset="0"/>
                <a:cs typeface="Arial" panose="020B0604020202020204" pitchFamily="34" charset="0"/>
                <a:sym typeface="+mn-lt"/>
              </a:rPr>
              <a:t> </a:t>
            </a:r>
            <a:r>
              <a:rPr lang="en-US" altLang="zh-CN" sz="2800" b="1" kern="0" dirty="0">
                <a:solidFill>
                  <a:srgbClr val="0070C0"/>
                </a:solidFill>
                <a:latin typeface="Arial" panose="020B0604020202020204" pitchFamily="34" charset="0"/>
                <a:cs typeface="Arial" panose="020B0604020202020204" pitchFamily="34" charset="0"/>
                <a:sym typeface="+mn-lt"/>
              </a:rPr>
              <a:t>Analyzer </a:t>
            </a:r>
            <a:r>
              <a:rPr lang="en-US" altLang="zh-CN" sz="2800" kern="0" dirty="0">
                <a:solidFill>
                  <a:srgbClr val="0070C0"/>
                </a:solidFill>
                <a:latin typeface="Arial" panose="020B0604020202020204" pitchFamily="34" charset="0"/>
                <a:cs typeface="Arial" panose="020B0604020202020204" pitchFamily="34" charset="0"/>
                <a:sym typeface="+mn-lt"/>
              </a:rPr>
              <a:t>and</a:t>
            </a:r>
            <a:r>
              <a:rPr lang="en-US" altLang="zh-CN" sz="2800" b="1" kern="0" dirty="0">
                <a:solidFill>
                  <a:srgbClr val="0070C0"/>
                </a:solidFill>
                <a:latin typeface="Arial" panose="020B0604020202020204" pitchFamily="34" charset="0"/>
                <a:cs typeface="Arial" panose="020B0604020202020204" pitchFamily="34" charset="0"/>
                <a:sym typeface="+mn-lt"/>
              </a:rPr>
              <a:t> commercial tool A</a:t>
            </a:r>
          </a:p>
          <a:p>
            <a:pPr marL="342900" indent="-342900">
              <a:lnSpc>
                <a:spcPct val="150000"/>
              </a:lnSpc>
              <a:spcBef>
                <a:spcPts val="1800"/>
              </a:spcBef>
              <a:buFont typeface="Arial" panose="020B0604020202020204" pitchFamily="34" charset="0"/>
              <a:buChar char="•"/>
            </a:pPr>
            <a:r>
              <a:rPr lang="en-US" altLang="zh-CN" sz="2400" kern="0" dirty="0">
                <a:solidFill>
                  <a:schemeClr val="tx2"/>
                </a:solidFill>
                <a:latin typeface="Arial" panose="020B0604020202020204" pitchFamily="34" charset="0"/>
                <a:cs typeface="Arial" panose="020B0604020202020204" pitchFamily="34" charset="0"/>
                <a:sym typeface="+mn-lt"/>
              </a:rPr>
              <a:t>These tools are implemented with different mainstream SA technologies.</a:t>
            </a:r>
          </a:p>
          <a:p>
            <a:pPr marL="342900" indent="-342900">
              <a:lnSpc>
                <a:spcPct val="150000"/>
              </a:lnSpc>
              <a:buFont typeface="Arial" panose="020B0604020202020204" pitchFamily="34" charset="0"/>
              <a:buChar char="•"/>
            </a:pPr>
            <a:r>
              <a:rPr lang="en-US" altLang="zh-CN" sz="2400" kern="0" dirty="0">
                <a:solidFill>
                  <a:schemeClr val="tx2"/>
                </a:solidFill>
                <a:latin typeface="Arial" panose="020B0604020202020204" pitchFamily="34" charset="0"/>
                <a:cs typeface="Arial" panose="020B0604020202020204" pitchFamily="34" charset="0"/>
                <a:sym typeface="+mn-lt"/>
              </a:rPr>
              <a:t>Each tool is the representative for the technology it uses.</a:t>
            </a:r>
          </a:p>
          <a:p>
            <a:pPr marL="342900" indent="-342900">
              <a:lnSpc>
                <a:spcPct val="150000"/>
              </a:lnSpc>
              <a:buFont typeface="Arial" panose="020B0604020202020204" pitchFamily="34" charset="0"/>
              <a:buChar char="•"/>
            </a:pPr>
            <a:r>
              <a:rPr lang="en-US" altLang="zh-CN" sz="2400" kern="0" dirty="0">
                <a:solidFill>
                  <a:schemeClr val="tx2"/>
                </a:solidFill>
                <a:latin typeface="Arial" panose="020B0604020202020204" pitchFamily="34" charset="0"/>
                <a:cs typeface="Arial" panose="020B0604020202020204" pitchFamily="34" charset="0"/>
                <a:sym typeface="+mn-lt"/>
              </a:rPr>
              <a:t>Selected tools have relatively better usability and have been widely accepted by developers.</a:t>
            </a:r>
          </a:p>
          <a:p>
            <a:pPr marL="342900" indent="-342900">
              <a:lnSpc>
                <a:spcPct val="150000"/>
              </a:lnSpc>
              <a:buFont typeface="Arial" panose="020B0604020202020204" pitchFamily="34" charset="0"/>
              <a:buChar char="•"/>
            </a:pPr>
            <a:r>
              <a:rPr lang="en-US" altLang="zh-CN" sz="2400" kern="0" dirty="0">
                <a:solidFill>
                  <a:schemeClr val="tx2"/>
                </a:solidFill>
                <a:latin typeface="Arial" panose="020B0604020202020204" pitchFamily="34" charset="0"/>
                <a:cs typeface="Arial" panose="020B0604020202020204" pitchFamily="34" charset="0"/>
                <a:sym typeface="+mn-lt"/>
              </a:rPr>
              <a:t>A well-known commercial tool is chosen for comparison.</a:t>
            </a:r>
            <a:endParaRPr lang="zh-CN" altLang="en-US" sz="2400" kern="0" dirty="0">
              <a:solidFill>
                <a:schemeClr val="tx2"/>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15020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4512</TotalTime>
  <Words>5214</Words>
  <Application>Microsoft Office PowerPoint</Application>
  <PresentationFormat>宽屏</PresentationFormat>
  <Paragraphs>391</Paragraphs>
  <Slides>30</Slides>
  <Notes>30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30</vt:i4>
      </vt:variant>
    </vt:vector>
  </HeadingPairs>
  <TitlesOfParts>
    <vt:vector size="42" baseType="lpstr">
      <vt:lpstr>Arial Unicode MS</vt:lpstr>
      <vt:lpstr>宋体</vt:lpstr>
      <vt:lpstr>微软雅黑</vt:lpstr>
      <vt:lpstr>Arial</vt:lpstr>
      <vt:lpstr>Calibri</vt:lpstr>
      <vt:lpstr>Cambria Math</vt:lpstr>
      <vt:lpstr>Century Gothic</vt:lpstr>
      <vt:lpstr>Segoe UI Light</vt:lpstr>
      <vt:lpstr>Times New Roman</vt:lpstr>
      <vt:lpstr>Wingdings</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陆柏霖</cp:lastModifiedBy>
  <cp:revision>235</cp:revision>
  <dcterms:created xsi:type="dcterms:W3CDTF">2015-08-18T02:51:41Z</dcterms:created>
  <dcterms:modified xsi:type="dcterms:W3CDTF">2018-11-21T14:05:24Z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2017-12-21T08:37:51.7033375Z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