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257" r:id="rId4"/>
    <p:sldId id="294" r:id="rId5"/>
    <p:sldId id="295" r:id="rId6"/>
    <p:sldId id="308" r:id="rId7"/>
    <p:sldId id="302" r:id="rId8"/>
    <p:sldId id="303" r:id="rId9"/>
    <p:sldId id="304" r:id="rId10"/>
    <p:sldId id="299" r:id="rId11"/>
    <p:sldId id="301" r:id="rId12"/>
    <p:sldId id="285" r:id="rId13"/>
    <p:sldId id="286" r:id="rId14"/>
    <p:sldId id="287" r:id="rId15"/>
    <p:sldId id="288" r:id="rId16"/>
    <p:sldId id="305" r:id="rId17"/>
    <p:sldId id="289" r:id="rId18"/>
    <p:sldId id="290" r:id="rId19"/>
    <p:sldId id="291" r:id="rId20"/>
    <p:sldId id="298" r:id="rId21"/>
    <p:sldId id="292" r:id="rId22"/>
    <p:sldId id="306" r:id="rId23"/>
    <p:sldId id="293" r:id="rId24"/>
    <p:sldId id="30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90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F78CFB9-2D1F-4199-86CC-54E46BDFE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2ED0F40-27B9-451F-BFE0-477B32EDA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34EC79F-8507-4882-B658-40BC03E9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3890-45DD-45D3-88D2-50683B73C8D5}" type="datetimeFigureOut">
              <a:rPr lang="zh-CN" altLang="en-US" smtClean="0"/>
              <a:pPr/>
              <a:t>2018/11/23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465E486-7BC1-4E18-BAE7-1995BFFA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FCDD654-8F19-4103-A826-E34FBEF6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BE16-4031-4608-8604-1189268AC5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3338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E017AFB-C7E5-44A8-99AD-4F6C518C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5ED4738-5D9B-4653-85E9-171A9A578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3615921-C888-4277-9DDB-112CD8CB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3890-45DD-45D3-88D2-50683B73C8D5}" type="datetimeFigureOut">
              <a:rPr lang="zh-CN" altLang="en-US" smtClean="0"/>
              <a:pPr/>
              <a:t>2018/11/23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CD666EA-E13C-4427-B132-01902947C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228F2EC-7524-4723-BB62-DDDD21A6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BE16-4031-4608-8604-1189268AC5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861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E04DBDB0-0BC6-4BAE-9947-CF6C6F5C0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FD98453C-824F-4492-AAA3-38295F11E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C051EA0-C859-40A8-A61A-F497B8B8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3890-45DD-45D3-88D2-50683B73C8D5}" type="datetimeFigureOut">
              <a:rPr lang="zh-CN" altLang="en-US" smtClean="0"/>
              <a:pPr/>
              <a:t>2018/11/23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A04906C-F809-4FC2-B09D-1A66752E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0804C8A-02E3-41C7-8BDF-6328423F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BE16-4031-4608-8604-1189268AC5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5637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78E850B-B558-4189-ADA9-7C43E981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65171E9-4CE0-4BE0-AC38-DFC773D1D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D4E7B7D-F6A9-4167-BF72-0F9C129D8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3890-45DD-45D3-88D2-50683B73C8D5}" type="datetimeFigureOut">
              <a:rPr lang="zh-CN" altLang="en-US" smtClean="0"/>
              <a:pPr/>
              <a:t>2018/11/23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F81467B-2A27-4961-8914-BE3728FE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EBDFB65-A634-4157-B5A4-E26B66169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BE16-4031-4608-8604-1189268AC5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9743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73FD57E-2108-4EA4-BB12-17649B14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0CD6430-60E3-4779-A6D0-DC74DDD2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7ACE3D8-F27E-40CD-851D-368424FB7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3890-45DD-45D3-88D2-50683B73C8D5}" type="datetimeFigureOut">
              <a:rPr lang="zh-CN" altLang="en-US" smtClean="0"/>
              <a:pPr/>
              <a:t>2018/11/23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80C0320-7793-46EE-A1D0-F83B8B62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D16DF0F-BDF8-4DAD-91B2-35362B79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BE16-4031-4608-8604-1189268AC5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1056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5856885-59DE-48CA-82C8-98B3F4C21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D1CD5F7-5A56-4021-A46D-95D382321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2C859C58-7B20-4949-B5C8-ECC7DB174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7BB5851-C435-4298-993B-91F2C345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3890-45DD-45D3-88D2-50683B73C8D5}" type="datetimeFigureOut">
              <a:rPr lang="zh-CN" altLang="en-US" smtClean="0"/>
              <a:pPr/>
              <a:t>2018/11/23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30001B6-8BB2-4D30-BA49-C36C96AB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4C00F1D-45A2-4D90-81B3-E62B0CFB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BE16-4031-4608-8604-1189268AC5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6127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03A86AB-4DEB-43B2-924E-B4AD2465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C1B8BCE-1027-4C4C-AF5D-931B8FCB7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BC4395F-3B89-479A-BD2E-A02476317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99AD584B-837E-4865-A90F-F9E4749F6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B550B4C9-2B56-4EEF-9029-F620564F5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E5C05B48-141F-465B-BCB2-3CE9D4B8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3890-45DD-45D3-88D2-50683B73C8D5}" type="datetimeFigureOut">
              <a:rPr lang="zh-CN" altLang="en-US" smtClean="0"/>
              <a:pPr/>
              <a:t>2018/11/23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B52FA2FB-894A-41D4-9022-03365857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89136C0C-DFBD-47B3-A06A-7C982B1F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BE16-4031-4608-8604-1189268AC5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4698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CB84A8-753E-498D-B591-64F928F8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C07F788-8734-4D7E-ABDD-EFD77BD9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3890-45DD-45D3-88D2-50683B73C8D5}" type="datetimeFigureOut">
              <a:rPr lang="zh-CN" altLang="en-US" smtClean="0"/>
              <a:pPr/>
              <a:t>2018/11/23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DD051E83-68F3-42CA-ABEF-20C713908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72D7785-D7DA-4404-A701-B3FB48FF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BE16-4031-4608-8604-1189268AC5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9423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8D36B677-0355-48F8-B9C9-0CAE0AEC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3890-45DD-45D3-88D2-50683B73C8D5}" type="datetimeFigureOut">
              <a:rPr lang="zh-CN" altLang="en-US" smtClean="0"/>
              <a:pPr/>
              <a:t>2018/11/23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97E09BC9-6751-4673-BFFE-0F850BED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DC2FBE8-C99F-4EF2-B1DB-C5F0DEC8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BE16-4031-4608-8604-1189268AC5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6493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B52A1C0-4320-4341-BF71-B3E05C69C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A3D4421-9E8E-47FF-8A6D-CC19293FE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D6848E1-5DD0-4793-827B-B3DAEE1DE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94507EB-2871-4DC7-82D0-2D0FD6E61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3890-45DD-45D3-88D2-50683B73C8D5}" type="datetimeFigureOut">
              <a:rPr lang="zh-CN" altLang="en-US" smtClean="0"/>
              <a:pPr/>
              <a:t>2018/11/23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C667045-71CB-456C-8561-07722452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02A8EC2-A9A6-4FA6-AD4C-6B1F9E11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BE16-4031-4608-8604-1189268AC5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4562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8DBE331-1428-46B2-82B3-4B8071C67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753F1634-D813-4F21-B4D8-262A96F18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24386E1-A792-4F50-BC45-7CBAF5299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7AAF6D5-35A1-4BD1-9D2C-554CAC13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3890-45DD-45D3-88D2-50683B73C8D5}" type="datetimeFigureOut">
              <a:rPr lang="zh-CN" altLang="en-US" smtClean="0"/>
              <a:pPr/>
              <a:t>2018/11/23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045B9DD-900E-489F-A560-5FA31655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D9AC818-FC63-4A4B-A514-D343BD9F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BE16-4031-4608-8604-1189268AC5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7574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B0AF34D2-AC8E-42F7-86A9-16297F89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88EEE88-2C0D-4FBE-9AE9-E9FB96CF1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7E2F302-A78B-4D72-8C3B-FDAE7E601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B3890-45DD-45D3-88D2-50683B73C8D5}" type="datetimeFigureOut">
              <a:rPr lang="zh-CN" altLang="en-US" smtClean="0"/>
              <a:pPr/>
              <a:t>2018/11/23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B62AAED-4E01-4626-998A-A7C14C8E7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C981922-DDD4-4C9C-846A-B29984D75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1BE16-4031-4608-8604-1189268AC5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8536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yrsee333@163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CA26719-08BB-4E60-A1F1-FC0EEDCED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4504" y="1445341"/>
            <a:ext cx="9144000" cy="1238711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+mj-ea"/>
              </a:rPr>
              <a:t>Parallel Reachability Testing Based on Hadoop MapReduce</a:t>
            </a:r>
            <a:endParaRPr lang="zh-CN" altLang="en-US" sz="4000" b="1" dirty="0">
              <a:latin typeface="+mj-ea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F761E62-A6CD-4358-9199-C200CFDD2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418" y="3543044"/>
            <a:ext cx="10707329" cy="2312066"/>
          </a:xfrm>
        </p:spPr>
        <p:txBody>
          <a:bodyPr/>
          <a:lstStyle/>
          <a:p>
            <a:r>
              <a:rPr lang="en-US" altLang="zh-CN" dirty="0" smtClean="0"/>
              <a:t>Xiaofang </a:t>
            </a:r>
            <a:r>
              <a:rPr lang="en-US" altLang="zh-CN" dirty="0" err="1" smtClean="0"/>
              <a:t>Qi</a:t>
            </a:r>
            <a:r>
              <a:rPr lang="en-US" altLang="zh-CN" dirty="0" smtClean="0"/>
              <a:t>, Yueran Li</a:t>
            </a:r>
          </a:p>
          <a:p>
            <a:r>
              <a:rPr lang="en-US" altLang="zh-CN" sz="2000" dirty="0" smtClean="0"/>
              <a:t>School of Computer Science and Engineering, Southeast University</a:t>
            </a:r>
          </a:p>
          <a:p>
            <a:r>
              <a:rPr lang="en-US" altLang="zh-CN" dirty="0" smtClean="0"/>
              <a:t>xfqi@seu.edu.cn, </a:t>
            </a:r>
            <a:r>
              <a:rPr lang="en-US" altLang="zh-CN" dirty="0" smtClean="0">
                <a:hlinkClick r:id="rId2"/>
              </a:rPr>
              <a:t>lyrsee333@163.com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SATE 2018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4270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A00183A-29AD-4B75-9588-053F35E1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948" y="571603"/>
            <a:ext cx="10515600" cy="56703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 smtClean="0"/>
              <a:t>Process </a:t>
            </a:r>
            <a:r>
              <a:rPr lang="en-US" altLang="zh-CN" b="1" dirty="0"/>
              <a:t>of Reachability Testing(RT)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0A283E1-0202-4E21-8856-3E673D2E2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26" y="1973850"/>
            <a:ext cx="10515600" cy="3409312"/>
          </a:xfrm>
        </p:spPr>
        <p:txBody>
          <a:bodyPr>
            <a:noAutofit/>
          </a:bodyPr>
          <a:lstStyle/>
          <a:p>
            <a:pPr lvl="1"/>
            <a:r>
              <a:rPr lang="en-US" altLang="zh-CN" sz="2800" dirty="0" smtClean="0">
                <a:cs typeface="Times New Roman" panose="02020603050405020304" pitchFamily="18" charset="0"/>
              </a:rPr>
              <a:t>Executes </a:t>
            </a:r>
            <a:r>
              <a:rPr lang="en-US" altLang="zh-CN" sz="2800" dirty="0">
                <a:cs typeface="Times New Roman" panose="02020603050405020304" pitchFamily="18" charset="0"/>
              </a:rPr>
              <a:t>a test run nondeterministically to collect a totally ordered synchronization 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sequence Q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lvl="1"/>
            <a:r>
              <a:rPr lang="en-US" altLang="zh-CN" sz="2800" dirty="0" smtClean="0">
                <a:cs typeface="Times New Roman" panose="02020603050405020304" pitchFamily="18" charset="0"/>
              </a:rPr>
              <a:t>Generate race variants </a:t>
            </a:r>
            <a:r>
              <a:rPr lang="en-US" altLang="zh-CN" sz="2800" dirty="0">
                <a:cs typeface="Times New Roman" panose="02020603050405020304" pitchFamily="18" charset="0"/>
              </a:rPr>
              <a:t>of 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Q</a:t>
            </a:r>
          </a:p>
          <a:p>
            <a:pPr lvl="1"/>
            <a:r>
              <a:rPr lang="en-US" altLang="zh-CN" sz="2800" dirty="0" smtClean="0">
                <a:cs typeface="Times New Roman" panose="02020603050405020304" pitchFamily="18" charset="0"/>
              </a:rPr>
              <a:t>Perform a race variant, </a:t>
            </a:r>
            <a:r>
              <a:rPr lang="en-US" altLang="zh-CN" sz="2800" dirty="0">
                <a:cs typeface="Times New Roman" panose="02020603050405020304" pitchFamily="18" charset="0"/>
              </a:rPr>
              <a:t>and 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proceed nondeterministically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cs typeface="Times New Roman" panose="02020603050405020304" pitchFamily="18" charset="0"/>
              </a:rPr>
              <a:t>Iterate 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until no newly generated synchronization sequences</a:t>
            </a:r>
            <a:endParaRPr lang="zh-CN" altLang="en-US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940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160" y="294969"/>
            <a:ext cx="10677833" cy="6563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A00183A-29AD-4B75-9588-053F35E1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Parallel Reachability Testing(PRT)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0A283E1-0202-4E21-8856-3E673D2E2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199"/>
            <a:ext cx="10515600" cy="4176228"/>
          </a:xfrm>
        </p:spPr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Improve the performance of RT</a:t>
            </a:r>
          </a:p>
          <a:p>
            <a:pPr lvl="1"/>
            <a:r>
              <a:rPr lang="en-US" altLang="zh-CN" dirty="0" smtClean="0">
                <a:cs typeface="Times New Roman" panose="02020603050405020304" pitchFamily="18" charset="0"/>
              </a:rPr>
              <a:t>RT is </a:t>
            </a:r>
            <a:r>
              <a:rPr lang="en-US" altLang="zh-CN" dirty="0" smtClean="0"/>
              <a:t>parallelizable</a:t>
            </a:r>
            <a:endParaRPr lang="en-US" altLang="zh-CN" dirty="0" smtClean="0"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dirty="0" smtClean="0"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No </a:t>
            </a:r>
            <a:r>
              <a:rPr lang="en-US" altLang="zh-CN" sz="2000" dirty="0" smtClean="0"/>
              <a:t>no synchronization or communication between different synchronization sequences.</a:t>
            </a:r>
            <a:endParaRPr lang="en-US" altLang="zh-CN" sz="2000" dirty="0" smtClean="0"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cs typeface="Times New Roman" panose="02020603050405020304" pitchFamily="18" charset="0"/>
              </a:rPr>
              <a:t>MapReduce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cs typeface="Times New Roman" panose="02020603050405020304" pitchFamily="18" charset="0"/>
              </a:rPr>
              <a:t>Idea </a:t>
            </a:r>
            <a:r>
              <a:rPr lang="en-US" altLang="zh-CN" dirty="0">
                <a:cs typeface="Times New Roman" panose="02020603050405020304" pitchFamily="18" charset="0"/>
              </a:rPr>
              <a:t>of </a:t>
            </a:r>
            <a:r>
              <a:rPr lang="en-US" altLang="zh-CN" dirty="0" smtClean="0">
                <a:cs typeface="Times New Roman" panose="02020603050405020304" pitchFamily="18" charset="0"/>
              </a:rPr>
              <a:t>PRT  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several map tasks to execute race variants in parallel.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one reduce task to collect the results.</a:t>
            </a:r>
          </a:p>
          <a:p>
            <a:pPr lvl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3529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A00183A-29AD-4B75-9588-053F35E1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 smtClean="0"/>
              <a:t>Architecture </a:t>
            </a:r>
            <a:r>
              <a:rPr lang="en-US" altLang="zh-CN" b="1" dirty="0"/>
              <a:t>of PRT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0A283E1-0202-4E21-8856-3E673D2E2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3216" y="959217"/>
            <a:ext cx="6183249" cy="508501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the number </a:t>
            </a:r>
          </a:p>
          <a:p>
            <a:pPr marL="457200" lvl="1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of descendent sequences of the </a:t>
            </a:r>
          </a:p>
          <a:p>
            <a:pPr marL="457200" lvl="1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initial variants in each map task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load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  strategy</a:t>
            </a:r>
          </a:p>
          <a:p>
            <a:pPr lvl="1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processing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dirty="0"/>
          </a:p>
        </p:txBody>
      </p:sp>
      <p:pic>
        <p:nvPicPr>
          <p:cNvPr id="1026" name="Picture 2" descr="R81[CX$KRJ5C{`_~O(5M{K0">
            <a:extLst>
              <a:ext uri="{FF2B5EF4-FFF2-40B4-BE49-F238E27FC236}">
                <a16:creationId xmlns:a16="http://schemas.microsoft.com/office/drawing/2014/main" xmlns="" id="{A8546AD1-34E9-4F2B-A124-8FC42E4CB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411" y="1636394"/>
            <a:ext cx="6188057" cy="374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5734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A00183A-29AD-4B75-9588-053F35E1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 smtClean="0"/>
              <a:t>Main Algorithm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0A283E1-0202-4E21-8856-3E673D2E2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239" y="1038972"/>
            <a:ext cx="7273413" cy="2237173"/>
          </a:xfrm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PRT(N) </a:t>
            </a:r>
            <a:r>
              <a:rPr lang="x-none" altLang="zh-CN" dirty="0">
                <a:cs typeface="Times New Roman" panose="02020603050405020304" pitchFamily="18" charset="0"/>
              </a:rPr>
              <a:t>{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</a:p>
          <a:p>
            <a:pPr marL="0" indent="0">
              <a:buNone/>
            </a:pPr>
            <a:r>
              <a:rPr lang="en-US" altLang="zh-CN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// </a:t>
            </a:r>
            <a:r>
              <a:rPr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is the iteration number of MapReduce jobs in preprocessing</a:t>
            </a:r>
            <a:endParaRPr lang="zh-CN" altLang="zh-C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de-DE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Variants </a:t>
            </a:r>
            <a:r>
              <a:rPr lang="de-D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=GetInitialVariants( );	</a:t>
            </a:r>
            <a:endParaRPr lang="zh-CN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de-D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de-DE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Variants </a:t>
            </a:r>
            <a:r>
              <a:rPr lang="de-D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=Preprocessing(N, variants);       </a:t>
            </a:r>
            <a:r>
              <a:rPr lang="de-DE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//dynamic load balancing</a:t>
            </a:r>
            <a:endParaRPr lang="zh-CN" altLang="zh-C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de-D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Create a new </a:t>
            </a:r>
            <a:r>
              <a:rPr lang="de-DE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MRJob2 </a:t>
            </a:r>
            <a:r>
              <a:rPr lang="de-D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Job2;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de-D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Execute  Job2 with </a:t>
            </a:r>
            <a:r>
              <a:rPr lang="de-DE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Variants</a:t>
            </a:r>
            <a:r>
              <a:rPr lang="de-D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its input;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10FB808A-B6BE-4070-9FC0-F633575DA577}"/>
              </a:ext>
            </a:extLst>
          </p:cNvPr>
          <p:cNvSpPr/>
          <p:nvPr/>
        </p:nvSpPr>
        <p:spPr>
          <a:xfrm>
            <a:off x="3421626" y="3988670"/>
            <a:ext cx="6120581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152400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GetInitialVariants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){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Collect a sequence Q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by executing CP with input X   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       Variants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GenerateVariants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(Q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       return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Variants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  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3DC4FAA4-77D9-4734-9102-74BB8EF23A36}"/>
              </a:ext>
            </a:extLst>
          </p:cNvPr>
          <p:cNvSpPr txBox="1"/>
          <p:nvPr/>
        </p:nvSpPr>
        <p:spPr>
          <a:xfrm>
            <a:off x="4305670" y="3364635"/>
            <a:ext cx="38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Algorithm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7EECA47B-97AE-4F30-A065-6727CFE8F979}"/>
              </a:ext>
            </a:extLst>
          </p:cNvPr>
          <p:cNvSpPr txBox="1"/>
          <p:nvPr/>
        </p:nvSpPr>
        <p:spPr>
          <a:xfrm>
            <a:off x="4670679" y="5608845"/>
            <a:ext cx="38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Race Variants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81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A00183A-29AD-4B75-9588-053F35E1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 smtClean="0"/>
              <a:t>MRJob1 -- </a:t>
            </a:r>
            <a:r>
              <a:rPr lang="en-US" altLang="zh-CN" sz="2700" b="1" dirty="0" smtClean="0"/>
              <a:t>dynamic load balance</a:t>
            </a:r>
            <a:endParaRPr lang="zh-CN" altLang="en-US" sz="27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0A283E1-0202-4E21-8856-3E673D2E2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198"/>
            <a:ext cx="10515600" cy="276038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minimize the difference in the numbers of the initial variants in each map task in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MRJob2 job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by MRJob1 job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race variants generated during each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iteration,</a:t>
            </a:r>
          </a:p>
          <a:p>
            <a:pPr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Iteration times: N</a:t>
            </a:r>
          </a:p>
          <a:p>
            <a:pPr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Divide into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equal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batches</a:t>
            </a:r>
          </a:p>
          <a:p>
            <a:pPr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Each batch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input data of map task in the next iteration.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6A297EDF-AC87-4889-AE11-546F947149C3}"/>
              </a:ext>
            </a:extLst>
          </p:cNvPr>
          <p:cNvSpPr/>
          <p:nvPr/>
        </p:nvSpPr>
        <p:spPr>
          <a:xfrm>
            <a:off x="2999423" y="3724129"/>
            <a:ext cx="6056087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Preprocessing(N, </a:t>
            </a:r>
            <a:r>
              <a:rPr lang="de-DE" altLang="zh-CN" i="1" dirty="0">
                <a:latin typeface="TimesNewRoman"/>
                <a:ea typeface="宋体" panose="02010600030101010101" pitchFamily="2" charset="-122"/>
                <a:cs typeface="TimesNewRoman"/>
              </a:rPr>
              <a:t>Variants</a:t>
            </a: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){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     </a:t>
            </a:r>
            <a:r>
              <a:rPr lang="de-DE" altLang="zh-CN" b="1" dirty="0">
                <a:latin typeface="TimesNewRoman"/>
                <a:ea typeface="宋体" panose="02010600030101010101" pitchFamily="2" charset="-122"/>
                <a:cs typeface="TimesNewRoman"/>
              </a:rPr>
              <a:t>while</a:t>
            </a: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(iteration&lt;=N) {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          Create a new</a:t>
            </a:r>
            <a:r>
              <a:rPr lang="de-DE" altLang="zh-CN" i="1" dirty="0">
                <a:latin typeface="TimesNewRoman"/>
                <a:ea typeface="宋体" panose="02010600030101010101" pitchFamily="2" charset="-122"/>
                <a:cs typeface="TimesNewRoman"/>
              </a:rPr>
              <a:t> </a:t>
            </a:r>
            <a:r>
              <a:rPr lang="de-DE" altLang="zh-CN" i="1" dirty="0">
                <a:solidFill>
                  <a:srgbClr val="FF0000"/>
                </a:solidFill>
                <a:latin typeface="TimesNewRoman"/>
                <a:ea typeface="宋体" panose="02010600030101010101" pitchFamily="2" charset="-122"/>
                <a:cs typeface="TimesNewRoman"/>
              </a:rPr>
              <a:t>MRJob1</a:t>
            </a:r>
            <a:r>
              <a:rPr lang="de-DE" altLang="zh-CN" dirty="0">
                <a:solidFill>
                  <a:srgbClr val="FF0000"/>
                </a:solidFill>
                <a:latin typeface="TimesNewRoman"/>
                <a:ea typeface="宋体" panose="02010600030101010101" pitchFamily="2" charset="-122"/>
                <a:cs typeface="TimesNewRoman"/>
              </a:rPr>
              <a:t> Job1</a:t>
            </a: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;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          Execute  Job1 with </a:t>
            </a:r>
            <a:r>
              <a:rPr lang="de-DE" altLang="zh-CN" i="1" dirty="0">
                <a:latin typeface="TimesNewRoman"/>
                <a:ea typeface="宋体" panose="02010600030101010101" pitchFamily="2" charset="-122"/>
                <a:cs typeface="TimesNewRoman"/>
              </a:rPr>
              <a:t>Variants</a:t>
            </a: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 as its input;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   </a:t>
            </a:r>
            <a:r>
              <a:rPr lang="de-DE" altLang="zh-CN" dirty="0" smtClean="0">
                <a:latin typeface="TimesNewRoman"/>
                <a:ea typeface="宋体" panose="02010600030101010101" pitchFamily="2" charset="-122"/>
                <a:cs typeface="TimesNewRoman"/>
              </a:rPr>
              <a:t>   </a:t>
            </a: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}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   return </a:t>
            </a:r>
            <a:r>
              <a:rPr lang="de-DE" altLang="zh-CN" i="1" dirty="0">
                <a:latin typeface="TimesNewRoman"/>
                <a:ea typeface="宋体" panose="02010600030101010101" pitchFamily="2" charset="-122"/>
                <a:cs typeface="TimesNewRoman"/>
              </a:rPr>
              <a:t>Variants</a:t>
            </a: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; 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7.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09282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3451" y="0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                   MRJob1--Map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2F21228-6250-4401-84DC-B8AE94F6FA55}"/>
              </a:ext>
            </a:extLst>
          </p:cNvPr>
          <p:cNvSpPr/>
          <p:nvPr/>
        </p:nvSpPr>
        <p:spPr>
          <a:xfrm>
            <a:off x="2778664" y="1234289"/>
            <a:ext cx="6837285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zh-CN" altLang="zh-CN" dirty="0">
                <a:latin typeface="Times New Roman" panose="02020603050405020304" pitchFamily="18" charset="0"/>
                <a:ea typeface="TimesNewRoman"/>
                <a:cs typeface="TimesNewRoman"/>
              </a:rPr>
              <a:t> </a:t>
            </a: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Map1( ){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   let </a:t>
            </a:r>
            <a:r>
              <a:rPr lang="de-DE" altLang="zh-CN" i="1" dirty="0">
                <a:latin typeface="TimesNewRoman"/>
                <a:ea typeface="宋体" panose="02010600030101010101" pitchFamily="2" charset="-122"/>
                <a:cs typeface="TimesNewRoman"/>
              </a:rPr>
              <a:t>Variants</a:t>
            </a: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 and </a:t>
            </a:r>
            <a:r>
              <a:rPr lang="de-DE" altLang="zh-CN" i="1" dirty="0">
                <a:latin typeface="TimesNewRoman"/>
                <a:ea typeface="宋体" panose="02010600030101010101" pitchFamily="2" charset="-122"/>
                <a:cs typeface="TimesNewRoman"/>
              </a:rPr>
              <a:t>Sequences</a:t>
            </a: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 be an empty set;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   </a:t>
            </a:r>
            <a:r>
              <a:rPr lang="de-DE" altLang="zh-CN" i="1" dirty="0">
                <a:latin typeface="TimesNewRoman"/>
                <a:ea typeface="宋体" panose="02010600030101010101" pitchFamily="2" charset="-122"/>
                <a:cs typeface="TimesNewRoman"/>
              </a:rPr>
              <a:t>Variants </a:t>
            </a: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= initial variants from HDFS;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   </a:t>
            </a:r>
            <a:r>
              <a:rPr lang="de-DE" altLang="zh-CN" b="1" dirty="0">
                <a:latin typeface="TimesNewRoman"/>
                <a:ea typeface="宋体" panose="02010600030101010101" pitchFamily="2" charset="-122"/>
                <a:cs typeface="TimesNewRoman"/>
              </a:rPr>
              <a:t>while</a:t>
            </a: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(</a:t>
            </a:r>
            <a:r>
              <a:rPr lang="de-DE" altLang="zh-CN" i="1" dirty="0">
                <a:latin typeface="TimesNewRoman"/>
                <a:ea typeface="宋体" panose="02010600030101010101" pitchFamily="2" charset="-122"/>
                <a:cs typeface="TimesNewRoman"/>
              </a:rPr>
              <a:t>Variants</a:t>
            </a: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 is not empty){         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        withdraw a variant </a:t>
            </a:r>
            <a:r>
              <a:rPr lang="de-DE" altLang="zh-CN" i="1" dirty="0">
                <a:latin typeface="TimesNewRoman"/>
                <a:ea typeface="宋体" panose="02010600030101010101" pitchFamily="2" charset="-122"/>
                <a:cs typeface="TimesNewRoman"/>
              </a:rPr>
              <a:t>V</a:t>
            </a: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 from </a:t>
            </a:r>
            <a:r>
              <a:rPr lang="de-DE" altLang="zh-CN" i="1" dirty="0">
                <a:latin typeface="TimesNewRoman"/>
                <a:ea typeface="宋体" panose="02010600030101010101" pitchFamily="2" charset="-122"/>
                <a:cs typeface="TimesNewRoman"/>
              </a:rPr>
              <a:t>Variants</a:t>
            </a: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;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60680" indent="-355600">
              <a:buAutoNum type="arabicPeriod" startAt="5"/>
              <a:tabLst>
                <a:tab pos="450215" algn="l"/>
              </a:tabLst>
            </a:pPr>
            <a:r>
              <a:rPr lang="de-DE" altLang="zh-CN" dirty="0" smtClean="0">
                <a:latin typeface="TimesNewRoman"/>
                <a:ea typeface="宋体" panose="02010600030101010101" pitchFamily="2" charset="-122"/>
                <a:cs typeface="TimesNewRoman"/>
              </a:rPr>
              <a:t>        collect </a:t>
            </a: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a SYN-sequence </a:t>
            </a:r>
            <a:r>
              <a:rPr lang="de-DE" altLang="zh-CN" i="1" dirty="0">
                <a:latin typeface="TimesNewRoman"/>
                <a:ea typeface="宋体" panose="02010600030101010101" pitchFamily="2" charset="-122"/>
                <a:cs typeface="TimesNewRoman"/>
              </a:rPr>
              <a:t>Q</a:t>
            </a: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 by conducting a </a:t>
            </a:r>
            <a:r>
              <a:rPr lang="de-DE" altLang="zh-CN" dirty="0" smtClean="0">
                <a:latin typeface="TimesNewRoman"/>
                <a:ea typeface="宋体" panose="02010600030101010101" pitchFamily="2" charset="-122"/>
                <a:cs typeface="TimesNewRoman"/>
              </a:rPr>
              <a:t>prefix-</a:t>
            </a:r>
          </a:p>
          <a:p>
            <a:pPr marL="360680" indent="-355600">
              <a:buAutoNum type="arabicPeriod" startAt="5"/>
              <a:tabLst>
                <a:tab pos="450215" algn="l"/>
              </a:tabLst>
            </a:pPr>
            <a:r>
              <a:rPr lang="de-DE" altLang="zh-CN" dirty="0" smtClean="0">
                <a:latin typeface="TimesNewRoman"/>
                <a:ea typeface="宋体" panose="02010600030101010101" pitchFamily="2" charset="-122"/>
                <a:cs typeface="TimesNewRoman"/>
              </a:rPr>
              <a:t>        based </a:t>
            </a: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test run with </a:t>
            </a:r>
            <a:r>
              <a:rPr lang="de-DE" altLang="zh-CN" i="1" dirty="0">
                <a:latin typeface="TimesNewRoman"/>
                <a:ea typeface="宋体" panose="02010600030101010101" pitchFamily="2" charset="-122"/>
                <a:cs typeface="TimesNewRoman"/>
              </a:rPr>
              <a:t>V</a:t>
            </a: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;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6"/>
            </a:pP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        put </a:t>
            </a:r>
            <a:r>
              <a:rPr lang="de-DE" altLang="zh-CN" i="1" dirty="0">
                <a:latin typeface="TimesNewRoman"/>
                <a:ea typeface="宋体" panose="02010600030101010101" pitchFamily="2" charset="-122"/>
                <a:cs typeface="TimesNewRoman"/>
              </a:rPr>
              <a:t>Q</a:t>
            </a: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 in </a:t>
            </a:r>
            <a:r>
              <a:rPr lang="de-DE" altLang="zh-CN" i="1" dirty="0">
                <a:latin typeface="TimesNewRoman"/>
                <a:ea typeface="宋体" panose="02010600030101010101" pitchFamily="2" charset="-122"/>
                <a:cs typeface="TimesNewRoman"/>
              </a:rPr>
              <a:t>Sequences</a:t>
            </a: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;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6"/>
            </a:pP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   }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6"/>
            </a:pPr>
            <a:r>
              <a:rPr lang="de-DE" altLang="zh-CN" i="1" dirty="0">
                <a:latin typeface="TimesNewRoman"/>
                <a:ea typeface="宋体" panose="02010600030101010101" pitchFamily="2" charset="-122"/>
                <a:cs typeface="TimesNewRoman"/>
              </a:rPr>
              <a:t>   </a:t>
            </a: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reurn</a:t>
            </a:r>
            <a:r>
              <a:rPr lang="de-DE" altLang="zh-CN" i="1" dirty="0">
                <a:latin typeface="TimesNewRoman"/>
                <a:ea typeface="宋体" panose="02010600030101010101" pitchFamily="2" charset="-122"/>
                <a:cs typeface="TimesNewRoman"/>
              </a:rPr>
              <a:t> Sequences</a:t>
            </a: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;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dirty="0"/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xmlns="" id="{694556D1-4186-47B5-80A3-B1D39C9F2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3039" y="4823229"/>
            <a:ext cx="8364793" cy="131210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Execute Variant, Collect Synchronization sequences</a:t>
            </a:r>
          </a:p>
          <a:p>
            <a:pPr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Generate  the same key for each SYN-sequence</a:t>
            </a:r>
            <a:endParaRPr lang="en-US" altLang="zh-CN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A00183A-29AD-4B75-9588-053F35E1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 smtClean="0"/>
              <a:t>MRJob1--Reduce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CF7FA1B6-0132-4B4D-A622-8F6C81DF3DDA}"/>
              </a:ext>
            </a:extLst>
          </p:cNvPr>
          <p:cNvSpPr/>
          <p:nvPr/>
        </p:nvSpPr>
        <p:spPr>
          <a:xfrm>
            <a:off x="2355824" y="1149642"/>
            <a:ext cx="7525595" cy="29546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Reduce1( ){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1       let </a:t>
            </a:r>
            <a:r>
              <a:rPr lang="de-DE" altLang="zh-CN" i="1" dirty="0">
                <a:latin typeface="TimesNewRoman"/>
                <a:ea typeface="宋体" panose="02010600030101010101" pitchFamily="2" charset="-122"/>
                <a:cs typeface="TimesNewRoman"/>
              </a:rPr>
              <a:t>new_variants </a:t>
            </a:r>
            <a:r>
              <a:rPr lang="de-DE" altLang="zh-CN" i="1" dirty="0" smtClean="0">
                <a:latin typeface="TimesNewRoman"/>
                <a:ea typeface="宋体" panose="02010600030101010101" pitchFamily="2" charset="-122"/>
                <a:cs typeface="TimesNewRoman"/>
              </a:rPr>
              <a:t> </a:t>
            </a:r>
            <a:r>
              <a:rPr lang="de-DE" altLang="zh-CN" dirty="0" smtClean="0">
                <a:latin typeface="TimesNewRoman"/>
                <a:ea typeface="宋体" panose="02010600030101010101" pitchFamily="2" charset="-122"/>
                <a:cs typeface="TimesNewRoman"/>
              </a:rPr>
              <a:t>be </a:t>
            </a: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an empty set;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2"/>
            </a:pPr>
            <a:r>
              <a:rPr lang="de-DE" altLang="zh-CN" b="1" dirty="0">
                <a:latin typeface="TimesNewRoman"/>
                <a:ea typeface="宋体" panose="02010600030101010101" pitchFamily="2" charset="-122"/>
                <a:cs typeface="TimesNewRoman"/>
              </a:rPr>
              <a:t>   </a:t>
            </a:r>
            <a:r>
              <a:rPr lang="de-DE" altLang="zh-CN" b="1" dirty="0" smtClean="0">
                <a:latin typeface="TimesNewRoman"/>
                <a:ea typeface="宋体" panose="02010600030101010101" pitchFamily="2" charset="-122"/>
                <a:cs typeface="TimesNewRoman"/>
              </a:rPr>
              <a:t> while</a:t>
            </a:r>
            <a:r>
              <a:rPr lang="de-DE" altLang="zh-CN" dirty="0" smtClean="0">
                <a:latin typeface="TimesNewRoman"/>
                <a:ea typeface="宋体" panose="02010600030101010101" pitchFamily="2" charset="-122"/>
                <a:cs typeface="TimesNewRoman"/>
              </a:rPr>
              <a:t>(</a:t>
            </a:r>
            <a:r>
              <a:rPr lang="de-DE" altLang="zh-CN" i="1" dirty="0" smtClean="0">
                <a:latin typeface="TimesNewRoman"/>
                <a:ea typeface="宋体" panose="02010600030101010101" pitchFamily="2" charset="-122"/>
                <a:cs typeface="TimesNewRoman"/>
              </a:rPr>
              <a:t>Sequences </a:t>
            </a: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is not empty){        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2"/>
            </a:pP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      </a:t>
            </a:r>
            <a:r>
              <a:rPr lang="de-DE" altLang="zh-CN" dirty="0" smtClean="0">
                <a:latin typeface="TimesNewRoman"/>
                <a:ea typeface="宋体" panose="02010600030101010101" pitchFamily="2" charset="-122"/>
                <a:cs typeface="TimesNewRoman"/>
              </a:rPr>
              <a:t>    withdraw </a:t>
            </a: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a sequence </a:t>
            </a:r>
            <a:r>
              <a:rPr lang="de-DE" altLang="zh-CN" i="1" dirty="0">
                <a:latin typeface="TimesNewRoman"/>
                <a:ea typeface="宋体" panose="02010600030101010101" pitchFamily="2" charset="-122"/>
                <a:cs typeface="TimesNewRoman"/>
              </a:rPr>
              <a:t>Q</a:t>
            </a: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 from </a:t>
            </a:r>
            <a:r>
              <a:rPr lang="de-DE" altLang="zh-CN" i="1" dirty="0">
                <a:latin typeface="TimesNewRoman"/>
                <a:ea typeface="宋体" panose="02010600030101010101" pitchFamily="2" charset="-122"/>
                <a:cs typeface="TimesNewRoman"/>
              </a:rPr>
              <a:t>Sequences</a:t>
            </a: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;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2"/>
            </a:pP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    </a:t>
            </a:r>
            <a:r>
              <a:rPr lang="de-DE" altLang="zh-CN" dirty="0" smtClean="0">
                <a:latin typeface="TimesNewRoman"/>
                <a:ea typeface="宋体" panose="02010600030101010101" pitchFamily="2" charset="-122"/>
                <a:cs typeface="TimesNewRoman"/>
              </a:rPr>
              <a:t>      </a:t>
            </a:r>
            <a:r>
              <a:rPr lang="de-DE" altLang="zh-CN" dirty="0">
                <a:latin typeface="TimesNewRoman"/>
                <a:ea typeface="宋体" panose="02010600030101010101" pitchFamily="2" charset="-122"/>
              </a:rPr>
              <a:t>new_variants=new_variants</a:t>
            </a:r>
            <a:r>
              <a:rPr lang="de-DE" altLang="zh-CN" dirty="0">
                <a:latin typeface="TimesNewRoman"/>
                <a:ea typeface="宋体" panose="02010600030101010101" pitchFamily="2" charset="-122"/>
                <a:sym typeface="Symbol" panose="05050102010706020507" pitchFamily="18" charset="2"/>
              </a:rPr>
              <a:t></a:t>
            </a:r>
            <a:r>
              <a:rPr lang="de-DE" altLang="zh-CN" dirty="0">
                <a:latin typeface="TimesNewRoman"/>
                <a:ea typeface="宋体" panose="02010600030101010101" pitchFamily="2" charset="-122"/>
              </a:rPr>
              <a:t>GenerateVariants(Q);</a:t>
            </a:r>
            <a:endParaRPr lang="zh-CN" altLang="zh-CN" dirty="0">
              <a:latin typeface="TimesNewRoman"/>
              <a:ea typeface="宋体" panose="02010600030101010101" pitchFamily="2" charset="-122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2"/>
            </a:pPr>
            <a:r>
              <a:rPr lang="de-DE" altLang="zh-CN" dirty="0">
                <a:latin typeface="TimesNewRoman"/>
                <a:ea typeface="宋体" panose="02010600030101010101" pitchFamily="2" charset="-122"/>
              </a:rPr>
              <a:t>   </a:t>
            </a:r>
            <a:r>
              <a:rPr lang="de-DE" altLang="zh-CN" dirty="0" smtClean="0">
                <a:latin typeface="TimesNewRoman"/>
                <a:ea typeface="宋体" panose="02010600030101010101" pitchFamily="2" charset="-122"/>
              </a:rPr>
              <a:t>  }</a:t>
            </a:r>
            <a:endParaRPr lang="zh-CN" altLang="zh-CN" dirty="0">
              <a:latin typeface="TimesNewRoman"/>
              <a:ea typeface="宋体" panose="02010600030101010101" pitchFamily="2" charset="-122"/>
            </a:endParaRPr>
          </a:p>
          <a:p>
            <a:pPr marL="203200" indent="-203200"/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6        </a:t>
            </a:r>
            <a:r>
              <a:rPr lang="de-DE" altLang="zh-CN" dirty="0" smtClean="0">
                <a:latin typeface="TimesNewRoman"/>
                <a:ea typeface="宋体" panose="02010600030101010101" pitchFamily="2" charset="-122"/>
                <a:cs typeface="TimesNewRoman"/>
              </a:rPr>
              <a:t>divide </a:t>
            </a: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the </a:t>
            </a:r>
            <a:r>
              <a:rPr lang="de-DE" altLang="zh-CN" i="1" dirty="0">
                <a:latin typeface="TimesNewRoman"/>
                <a:ea typeface="宋体" panose="02010600030101010101" pitchFamily="2" charset="-122"/>
                <a:cs typeface="TimesNewRoman"/>
              </a:rPr>
              <a:t>new_variants</a:t>
            </a: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 into several equal batches and               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03200" indent="-203200"/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           write them into HDFS;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buAutoNum type="arabicPlain" startAt="7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 marL="457200" indent="-457200">
              <a:buAutoNum type="arabicPlain" startAt="7"/>
            </a:pP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694556D1-4186-47B5-80A3-B1D39C9F2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5116" y="4602002"/>
            <a:ext cx="9529916" cy="129735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variants of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SYN-Sequences collected in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 them into several equal batches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776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A00183A-29AD-4B75-9588-053F35E1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/>
              <a:t>MRJob2 </a:t>
            </a:r>
            <a:r>
              <a:rPr lang="en-US" altLang="zh-CN" b="1" dirty="0" smtClean="0"/>
              <a:t>-- </a:t>
            </a:r>
            <a:r>
              <a:rPr lang="en-US" altLang="zh-CN" sz="3100" b="1" dirty="0"/>
              <a:t>Race Variant Execution</a:t>
            </a:r>
            <a:endParaRPr lang="zh-CN" altLang="en-US" sz="31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0A283E1-0202-4E21-8856-3E673D2E2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419" y="4362001"/>
            <a:ext cx="10515600" cy="133087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Map: Perform RT until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more new variants are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Reduce: Compute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SYN-sequences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49A16BC-ED0F-4757-93F2-62EC86256B35}"/>
              </a:ext>
            </a:extLst>
          </p:cNvPr>
          <p:cNvSpPr/>
          <p:nvPr/>
        </p:nvSpPr>
        <p:spPr>
          <a:xfrm>
            <a:off x="1392457" y="1280675"/>
            <a:ext cx="94771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Map2( ){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   let </a:t>
            </a:r>
            <a:r>
              <a:rPr lang="de-DE" altLang="zh-CN" i="1" dirty="0">
                <a:latin typeface="TimesNewRoman"/>
                <a:ea typeface="宋体" panose="02010600030101010101" pitchFamily="2" charset="-122"/>
                <a:cs typeface="TimesNewRoman"/>
              </a:rPr>
              <a:t>Variants</a:t>
            </a: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 and </a:t>
            </a:r>
            <a:r>
              <a:rPr lang="de-DE" altLang="zh-CN" i="1" dirty="0">
                <a:latin typeface="TimesNewRoman"/>
                <a:ea typeface="宋体" panose="02010600030101010101" pitchFamily="2" charset="-122"/>
                <a:cs typeface="TimesNewRoman"/>
              </a:rPr>
              <a:t>Sequences</a:t>
            </a: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 be an empty set;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   </a:t>
            </a:r>
            <a:r>
              <a:rPr lang="de-DE" altLang="zh-CN" i="1" dirty="0">
                <a:latin typeface="TimesNewRoman"/>
                <a:ea typeface="宋体" panose="02010600030101010101" pitchFamily="2" charset="-122"/>
                <a:cs typeface="TimesNewRoman"/>
              </a:rPr>
              <a:t>Variants </a:t>
            </a: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= initial variants from HDFS;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   </a:t>
            </a:r>
            <a:r>
              <a:rPr lang="de-DE" altLang="zh-CN" b="1" dirty="0">
                <a:latin typeface="TimesNewRoman"/>
                <a:ea typeface="宋体" panose="02010600030101010101" pitchFamily="2" charset="-122"/>
                <a:cs typeface="TimesNewRoman"/>
              </a:rPr>
              <a:t>while</a:t>
            </a: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(</a:t>
            </a:r>
            <a:r>
              <a:rPr lang="de-DE" altLang="zh-CN" i="1" dirty="0">
                <a:latin typeface="TimesNewRoman"/>
                <a:ea typeface="宋体" panose="02010600030101010101" pitchFamily="2" charset="-122"/>
                <a:cs typeface="TimesNewRoman"/>
              </a:rPr>
              <a:t>Variants</a:t>
            </a: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 is not empty) {       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      </a:t>
            </a:r>
            <a:r>
              <a:rPr lang="de-DE" altLang="zh-CN" dirty="0" smtClean="0">
                <a:latin typeface="TimesNewRoman"/>
                <a:ea typeface="宋体" panose="02010600030101010101" pitchFamily="2" charset="-122"/>
                <a:cs typeface="TimesNewRoman"/>
              </a:rPr>
              <a:t>  </a:t>
            </a: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withdraw a variant </a:t>
            </a:r>
            <a:r>
              <a:rPr lang="de-DE" altLang="zh-CN" i="1" dirty="0">
                <a:latin typeface="TimesNewRoman"/>
                <a:ea typeface="宋体" panose="02010600030101010101" pitchFamily="2" charset="-122"/>
                <a:cs typeface="TimesNewRoman"/>
              </a:rPr>
              <a:t>V</a:t>
            </a: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 from </a:t>
            </a:r>
            <a:r>
              <a:rPr lang="de-DE" altLang="zh-CN" i="1" dirty="0">
                <a:latin typeface="TimesNewRoman"/>
                <a:ea typeface="宋体" panose="02010600030101010101" pitchFamily="2" charset="-122"/>
                <a:cs typeface="TimesNewRoman"/>
              </a:rPr>
              <a:t>Variants</a:t>
            </a: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;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        collect a SYN-sequence </a:t>
            </a:r>
            <a:r>
              <a:rPr lang="de-DE" altLang="zh-CN" i="1" dirty="0">
                <a:latin typeface="TimesNewRoman"/>
                <a:ea typeface="宋体" panose="02010600030101010101" pitchFamily="2" charset="-122"/>
                <a:cs typeface="TimesNewRoman"/>
              </a:rPr>
              <a:t>Q</a:t>
            </a: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 by conducting a prefix-based test run with </a:t>
            </a:r>
            <a:r>
              <a:rPr lang="de-DE" altLang="zh-CN" i="1" dirty="0">
                <a:latin typeface="TimesNewRoman"/>
                <a:ea typeface="宋体" panose="02010600030101010101" pitchFamily="2" charset="-122"/>
                <a:cs typeface="TimesNewRoman"/>
              </a:rPr>
              <a:t>V</a:t>
            </a: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;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6.       </a:t>
            </a:r>
            <a:r>
              <a:rPr lang="de-DE" altLang="zh-CN" i="1" dirty="0">
                <a:latin typeface="TimesNewRoman"/>
                <a:ea typeface="宋体" panose="02010600030101010101" pitchFamily="2" charset="-122"/>
                <a:cs typeface="TimesNewRoman"/>
              </a:rPr>
              <a:t>    </a:t>
            </a:r>
            <a:r>
              <a:rPr lang="de-DE" altLang="zh-CN" i="1" dirty="0" smtClean="0">
                <a:latin typeface="TimesNewRoman"/>
                <a:ea typeface="宋体" panose="02010600030101010101" pitchFamily="2" charset="-122"/>
                <a:cs typeface="TimesNewRoman"/>
              </a:rPr>
              <a:t>Variants</a:t>
            </a:r>
            <a:r>
              <a:rPr lang="de-DE" altLang="zh-CN" dirty="0" smtClean="0">
                <a:latin typeface="TimesNewRoman"/>
                <a:ea typeface="宋体" panose="02010600030101010101" pitchFamily="2" charset="-122"/>
                <a:cs typeface="TimesNewRoman"/>
              </a:rPr>
              <a:t>=</a:t>
            </a:r>
            <a:r>
              <a:rPr lang="de-DE" altLang="zh-CN" i="1" dirty="0" smtClean="0">
                <a:latin typeface="TimesNewRoman"/>
                <a:ea typeface="宋体" panose="02010600030101010101" pitchFamily="2" charset="-122"/>
                <a:cs typeface="TimesNewRoman"/>
              </a:rPr>
              <a:t>Variants</a:t>
            </a: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  <a:sym typeface="Symbol" panose="05050102010706020507" pitchFamily="18" charset="2"/>
              </a:rPr>
              <a:t></a:t>
            </a:r>
            <a:r>
              <a:rPr lang="de-DE" altLang="zh-CN" i="1" dirty="0">
                <a:latin typeface="TimesNewRoman"/>
                <a:ea typeface="宋体" panose="02010600030101010101" pitchFamily="2" charset="-122"/>
                <a:cs typeface="TimesNewRoman"/>
              </a:rPr>
              <a:t>GenerateVariants</a:t>
            </a: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(</a:t>
            </a:r>
            <a:r>
              <a:rPr lang="de-DE" altLang="zh-CN" i="1" dirty="0">
                <a:latin typeface="TimesNewRoman"/>
                <a:ea typeface="宋体" panose="02010600030101010101" pitchFamily="2" charset="-122"/>
                <a:cs typeface="TimesNewRoman"/>
              </a:rPr>
              <a:t>Q</a:t>
            </a:r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);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de-DE" altLang="zh-CN" dirty="0">
                <a:latin typeface="TimesNewRoman"/>
                <a:ea typeface="宋体" panose="02010600030101010101" pitchFamily="2" charset="-122"/>
                <a:cs typeface="TimesNewRoman"/>
              </a:rPr>
              <a:t>7.       }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8.   }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5881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A00183A-29AD-4B75-9588-053F35E1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/>
              <a:t>Empirical </a:t>
            </a:r>
            <a:r>
              <a:rPr lang="en-US" altLang="zh-CN" b="1" dirty="0" smtClean="0"/>
              <a:t>Study</a:t>
            </a:r>
            <a:endParaRPr lang="zh-CN" altLang="en-US" b="1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xmlns="" id="{D26F5957-310D-44AA-ACAF-0D7A06768EB6}"/>
              </a:ext>
            </a:extLst>
          </p:cNvPr>
          <p:cNvSpPr txBox="1">
            <a:spLocks/>
          </p:cNvSpPr>
          <p:nvPr/>
        </p:nvSpPr>
        <p:spPr>
          <a:xfrm>
            <a:off x="838200" y="1074198"/>
            <a:ext cx="10515600" cy="5102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effectiveness of PRT in terms of the execution time.</a:t>
            </a:r>
          </a:p>
          <a:p>
            <a:pPr lvl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Speedup: RT/PRT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cluster of 4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SRT was executed on one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PRT was executed by 3 map tasks and 1 reduce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692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 smtClean="0">
                <a:cs typeface="Times New Roman" pitchFamily="18" charset="0"/>
              </a:rPr>
              <a:t>Outline</a:t>
            </a:r>
            <a:br>
              <a:rPr lang="en-US" altLang="zh-CN" b="1" dirty="0" smtClean="0">
                <a:cs typeface="Times New Roman" pitchFamily="18" charset="0"/>
              </a:rPr>
            </a:br>
            <a:endParaRPr lang="zh-CN" altLang="en-US" b="1" dirty="0"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9709" y="2002606"/>
            <a:ext cx="10515600" cy="2952852"/>
          </a:xfrm>
        </p:spPr>
        <p:txBody>
          <a:bodyPr/>
          <a:lstStyle/>
          <a:p>
            <a:r>
              <a:rPr lang="en-US" altLang="zh-CN" dirty="0" smtClean="0">
                <a:cs typeface="Times New Roman" pitchFamily="18" charset="0"/>
              </a:rPr>
              <a:t>Motivation</a:t>
            </a:r>
          </a:p>
          <a:p>
            <a:r>
              <a:rPr lang="en-US" altLang="zh-CN" dirty="0" smtClean="0">
                <a:cs typeface="Times New Roman" pitchFamily="18" charset="0"/>
              </a:rPr>
              <a:t>Overview of Reachability Testing</a:t>
            </a:r>
          </a:p>
          <a:p>
            <a:r>
              <a:rPr lang="en-US" altLang="zh-CN" dirty="0" smtClean="0">
                <a:cs typeface="Times New Roman" pitchFamily="18" charset="0"/>
              </a:rPr>
              <a:t>Parallel Reachability Testing based on MapReduce </a:t>
            </a:r>
          </a:p>
          <a:p>
            <a:r>
              <a:rPr lang="en-US" altLang="zh-CN" dirty="0" smtClean="0">
                <a:cs typeface="Times New Roman" pitchFamily="18" charset="0"/>
              </a:rPr>
              <a:t>Evaluation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A00183A-29AD-4B75-9588-053F35E1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 smtClean="0"/>
              <a:t>Subject</a:t>
            </a:r>
            <a:endParaRPr lang="zh-CN" altLang="en-US" b="1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xmlns="" id="{D26F5957-310D-44AA-ACAF-0D7A06768EB6}"/>
              </a:ext>
            </a:extLst>
          </p:cNvPr>
          <p:cNvSpPr txBox="1">
            <a:spLocks/>
          </p:cNvSpPr>
          <p:nvPr/>
        </p:nvSpPr>
        <p:spPr>
          <a:xfrm>
            <a:off x="838200" y="1074198"/>
            <a:ext cx="10515600" cy="5102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RW-SC: a solution to the reader-writer problem using SC monitor for synchronization. RW-SC has 3 readers and 3 writers.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RW-SU: a solution to the reader-writer problem using SU monitors for synchronization. RW-SU has 3 readers and 3 writers .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PC-SC: a solution to the producer-consumer problem where the buffer is protected using SC monitors. PC-SC has 4 producers and 4 consumers and a buffer with 2 slots 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PC-SU: a solution to the producer-consumer problem where the buffer is protected using SU monitor. PC-SU has 6 producers and 5 consumers and a buffer with 2 slots 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Account: Account is a program in Contest benchmark suite. It has 1 bank thread and 5 account threads.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2107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A00183A-29AD-4B75-9588-053F35E1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21" y="855408"/>
            <a:ext cx="10515600" cy="1017638"/>
          </a:xfrm>
        </p:spPr>
        <p:txBody>
          <a:bodyPr>
            <a:noAutofit/>
          </a:bodyPr>
          <a:lstStyle/>
          <a:p>
            <a:r>
              <a:rPr lang="en-US" altLang="zh-CN" sz="2800" b="1" dirty="0" err="1" smtClean="0"/>
              <a:t>ExecutionTime</a:t>
            </a:r>
            <a:r>
              <a:rPr lang="en-US" altLang="zh-CN" sz="2800" b="1" dirty="0" smtClean="0"/>
              <a:t>, Number of SYN-Sequences OF RT </a:t>
            </a:r>
            <a:r>
              <a:rPr lang="zh-CN" altLang="en-US" sz="4000" b="1" dirty="0" smtClean="0"/>
              <a:t/>
            </a:r>
            <a:br>
              <a:rPr lang="zh-CN" altLang="en-US" sz="4000" b="1" dirty="0" smtClean="0"/>
            </a:br>
            <a:endParaRPr lang="zh-CN" altLang="en-US" sz="4000" b="1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49CC2FC2-D176-48CC-A1C2-39534C86B4CB}"/>
              </a:ext>
            </a:extLst>
          </p:cNvPr>
          <p:cNvGrpSpPr/>
          <p:nvPr/>
        </p:nvGrpSpPr>
        <p:grpSpPr>
          <a:xfrm>
            <a:off x="2393247" y="2255184"/>
            <a:ext cx="6267636" cy="3555442"/>
            <a:chOff x="328473" y="1119558"/>
            <a:chExt cx="6267636" cy="3555442"/>
          </a:xfrm>
        </p:grpSpPr>
        <p:graphicFrame>
          <p:nvGraphicFramePr>
            <p:cNvPr id="4" name="内容占位符 3">
              <a:extLst>
                <a:ext uri="{FF2B5EF4-FFF2-40B4-BE49-F238E27FC236}">
                  <a16:creationId xmlns:a16="http://schemas.microsoft.com/office/drawing/2014/main" xmlns="" id="{A77AE47C-499A-42C0-A1C8-E60B74F7751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xmlns="" val="3187290695"/>
                </p:ext>
              </p:extLst>
            </p:nvPr>
          </p:nvGraphicFramePr>
          <p:xfrm>
            <a:off x="328473" y="1119558"/>
            <a:ext cx="6267636" cy="3114118"/>
          </p:xfrm>
          <a:graphic>
            <a:graphicData uri="http://schemas.openxmlformats.org/drawingml/2006/table">
              <a:tbl>
                <a:tblPr firstRow="1" firstCol="1" bandRow="1">
                  <a:tableStyleId>{5C22544A-7EE6-4342-B048-85BDC9FD1C3A}</a:tableStyleId>
                </a:tblPr>
                <a:tblGrid>
                  <a:gridCol w="2089212">
                    <a:extLst>
                      <a:ext uri="{9D8B030D-6E8A-4147-A177-3AD203B41FA5}">
                        <a16:colId xmlns:a16="http://schemas.microsoft.com/office/drawing/2014/main" xmlns="" val="2393532971"/>
                      </a:ext>
                    </a:extLst>
                  </a:gridCol>
                  <a:gridCol w="2089212">
                    <a:extLst>
                      <a:ext uri="{9D8B030D-6E8A-4147-A177-3AD203B41FA5}">
                        <a16:colId xmlns:a16="http://schemas.microsoft.com/office/drawing/2014/main" xmlns="" val="2292749230"/>
                      </a:ext>
                    </a:extLst>
                  </a:gridCol>
                  <a:gridCol w="2089212">
                    <a:extLst>
                      <a:ext uri="{9D8B030D-6E8A-4147-A177-3AD203B41FA5}">
                        <a16:colId xmlns:a16="http://schemas.microsoft.com/office/drawing/2014/main" xmlns="" val="3668341598"/>
                      </a:ext>
                    </a:extLst>
                  </a:gridCol>
                </a:tblGrid>
                <a:tr h="251109">
                  <a:tc>
                    <a:txBody>
                      <a:bodyPr/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n-US" sz="28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Subject</a:t>
                        </a:r>
                        <a:endParaRPr lang="zh-CN" sz="2800" b="1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n-US" sz="2800" dirty="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Time(min)</a:t>
                        </a:r>
                        <a:endParaRPr lang="zh-CN" sz="2800" b="1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n-US" sz="2800" dirty="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Num</a:t>
                        </a:r>
                        <a:endParaRPr lang="zh-CN" sz="2800" b="1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0" marB="0" anchor="ctr"/>
                  </a:tc>
                  <a:extLst>
                    <a:ext uri="{0D108BD9-81ED-4DB2-BD59-A6C34878D82A}">
                      <a16:rowId xmlns:a16="http://schemas.microsoft.com/office/drawing/2014/main" xmlns="" val="796965318"/>
                    </a:ext>
                  </a:extLst>
                </a:tr>
                <a:tr h="513950">
                  <a:tc>
                    <a:txBody>
                      <a:bodyPr/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n-US" sz="28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RW-SC</a:t>
                        </a:r>
                        <a:endParaRPr lang="zh-CN" sz="2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n-US" sz="28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2,462</a:t>
                        </a:r>
                        <a:endParaRPr lang="zh-CN" sz="2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n-US" sz="28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2,442,348</a:t>
                        </a:r>
                        <a:endParaRPr lang="zh-CN" sz="2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0" marB="0" anchor="ctr"/>
                  </a:tc>
                  <a:extLst>
                    <a:ext uri="{0D108BD9-81ED-4DB2-BD59-A6C34878D82A}">
                      <a16:rowId xmlns:a16="http://schemas.microsoft.com/office/drawing/2014/main" xmlns="" val="1460968220"/>
                    </a:ext>
                  </a:extLst>
                </a:tr>
                <a:tr h="543362">
                  <a:tc>
                    <a:txBody>
                      <a:bodyPr/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n-US" sz="28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RW-SU</a:t>
                        </a:r>
                        <a:endParaRPr lang="zh-CN" sz="2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n-US" sz="28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213</a:t>
                        </a:r>
                        <a:endParaRPr lang="zh-CN" sz="2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n-US" sz="28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236,016</a:t>
                        </a:r>
                        <a:endParaRPr lang="zh-CN" sz="2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0" marB="0" anchor="ctr"/>
                  </a:tc>
                  <a:extLst>
                    <a:ext uri="{0D108BD9-81ED-4DB2-BD59-A6C34878D82A}">
                      <a16:rowId xmlns:a16="http://schemas.microsoft.com/office/drawing/2014/main" xmlns="" val="3504372410"/>
                    </a:ext>
                  </a:extLst>
                </a:tr>
                <a:tr h="543362">
                  <a:tc>
                    <a:txBody>
                      <a:bodyPr/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n-US" sz="28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PC-SC</a:t>
                        </a:r>
                        <a:endParaRPr lang="zh-CN" sz="2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n-US" sz="28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856</a:t>
                        </a:r>
                        <a:endParaRPr lang="zh-CN" sz="2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n-US" sz="28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16,511,040</a:t>
                        </a:r>
                        <a:endParaRPr lang="zh-CN" sz="2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0" marB="0" anchor="ctr"/>
                  </a:tc>
                  <a:extLst>
                    <a:ext uri="{0D108BD9-81ED-4DB2-BD59-A6C34878D82A}">
                      <a16:rowId xmlns:a16="http://schemas.microsoft.com/office/drawing/2014/main" xmlns="" val="216767975"/>
                    </a:ext>
                  </a:extLst>
                </a:tr>
                <a:tr h="543362">
                  <a:tc>
                    <a:txBody>
                      <a:bodyPr/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n-US" sz="28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PC-SU</a:t>
                        </a:r>
                        <a:endParaRPr lang="zh-CN" sz="2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n-US" sz="28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1,422</a:t>
                        </a:r>
                        <a:endParaRPr lang="zh-CN" sz="2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n-US" sz="28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39,906,800</a:t>
                        </a:r>
                        <a:endParaRPr lang="zh-CN" sz="2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0" marB="0" anchor="ctr"/>
                  </a:tc>
                  <a:extLst>
                    <a:ext uri="{0D108BD9-81ED-4DB2-BD59-A6C34878D82A}">
                      <a16:rowId xmlns:a16="http://schemas.microsoft.com/office/drawing/2014/main" xmlns="" val="2926798347"/>
                    </a:ext>
                  </a:extLst>
                </a:tr>
                <a:tr h="543362">
                  <a:tc>
                    <a:txBody>
                      <a:bodyPr/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n-US" sz="28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Account</a:t>
                        </a:r>
                        <a:endParaRPr lang="zh-CN" sz="2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n-US" sz="28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720</a:t>
                        </a:r>
                        <a:endParaRPr lang="zh-CN" sz="2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n-US" sz="28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1,247,400</a:t>
                        </a:r>
                        <a:endParaRPr lang="zh-CN" sz="2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0" marB="0" anchor="ctr"/>
                  </a:tc>
                  <a:extLst>
                    <a:ext uri="{0D108BD9-81ED-4DB2-BD59-A6C34878D82A}">
                      <a16:rowId xmlns:a16="http://schemas.microsoft.com/office/drawing/2014/main" xmlns="" val="279621076"/>
                    </a:ext>
                  </a:extLst>
                </a:tr>
              </a:tbl>
            </a:graphicData>
          </a:graphic>
        </p:graphicFrame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xmlns="" id="{E473A87A-00A7-482A-9861-A24E1465392A}"/>
                </a:ext>
              </a:extLst>
            </p:cNvPr>
            <p:cNvSpPr txBox="1"/>
            <p:nvPr/>
          </p:nvSpPr>
          <p:spPr>
            <a:xfrm>
              <a:off x="1136341" y="4305668"/>
              <a:ext cx="4341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86625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7703" y="365126"/>
            <a:ext cx="10926097" cy="105072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       </a:t>
            </a:r>
            <a:r>
              <a:rPr lang="en-US" altLang="zh-CN" sz="3600" b="1" dirty="0" smtClean="0"/>
              <a:t>Execution time(min) and speedup of PRT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32034A40-3C11-4F63-A29D-EEAA80C27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24191079"/>
              </p:ext>
            </p:extLst>
          </p:nvPr>
        </p:nvGraphicFramePr>
        <p:xfrm>
          <a:off x="1120881" y="1409291"/>
          <a:ext cx="9055504" cy="43502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9867">
                  <a:extLst>
                    <a:ext uri="{9D8B030D-6E8A-4147-A177-3AD203B41FA5}">
                      <a16:colId xmlns:a16="http://schemas.microsoft.com/office/drawing/2014/main" xmlns="" val="541847993"/>
                    </a:ext>
                  </a:extLst>
                </a:gridCol>
                <a:gridCol w="986624">
                  <a:extLst>
                    <a:ext uri="{9D8B030D-6E8A-4147-A177-3AD203B41FA5}">
                      <a16:colId xmlns:a16="http://schemas.microsoft.com/office/drawing/2014/main" xmlns="" val="3692913623"/>
                    </a:ext>
                  </a:extLst>
                </a:gridCol>
                <a:gridCol w="986624">
                  <a:extLst>
                    <a:ext uri="{9D8B030D-6E8A-4147-A177-3AD203B41FA5}">
                      <a16:colId xmlns:a16="http://schemas.microsoft.com/office/drawing/2014/main" xmlns="" val="3501814989"/>
                    </a:ext>
                  </a:extLst>
                </a:gridCol>
                <a:gridCol w="986624">
                  <a:extLst>
                    <a:ext uri="{9D8B030D-6E8A-4147-A177-3AD203B41FA5}">
                      <a16:colId xmlns:a16="http://schemas.microsoft.com/office/drawing/2014/main" xmlns="" val="2991912832"/>
                    </a:ext>
                  </a:extLst>
                </a:gridCol>
                <a:gridCol w="986624">
                  <a:extLst>
                    <a:ext uri="{9D8B030D-6E8A-4147-A177-3AD203B41FA5}">
                      <a16:colId xmlns:a16="http://schemas.microsoft.com/office/drawing/2014/main" xmlns="" val="4043928253"/>
                    </a:ext>
                  </a:extLst>
                </a:gridCol>
                <a:gridCol w="986624">
                  <a:extLst>
                    <a:ext uri="{9D8B030D-6E8A-4147-A177-3AD203B41FA5}">
                      <a16:colId xmlns:a16="http://schemas.microsoft.com/office/drawing/2014/main" xmlns="" val="3368908981"/>
                    </a:ext>
                  </a:extLst>
                </a:gridCol>
                <a:gridCol w="986624">
                  <a:extLst>
                    <a:ext uri="{9D8B030D-6E8A-4147-A177-3AD203B41FA5}">
                      <a16:colId xmlns:a16="http://schemas.microsoft.com/office/drawing/2014/main" xmlns="" val="1409953339"/>
                    </a:ext>
                  </a:extLst>
                </a:gridCol>
                <a:gridCol w="986624">
                  <a:extLst>
                    <a:ext uri="{9D8B030D-6E8A-4147-A177-3AD203B41FA5}">
                      <a16:colId xmlns:a16="http://schemas.microsoft.com/office/drawing/2014/main" xmlns="" val="3989807950"/>
                    </a:ext>
                  </a:extLst>
                </a:gridCol>
                <a:gridCol w="849269">
                  <a:extLst>
                    <a:ext uri="{9D8B030D-6E8A-4147-A177-3AD203B41FA5}">
                      <a16:colId xmlns:a16="http://schemas.microsoft.com/office/drawing/2014/main" xmlns="" val="3862548922"/>
                    </a:ext>
                  </a:extLst>
                </a:gridCol>
              </a:tblGrid>
              <a:tr h="75872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PRT-0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PRT-1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PRT-2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PRT-3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889611"/>
                  </a:ext>
                </a:extLst>
              </a:tr>
              <a:tr h="4413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835648427"/>
                  </a:ext>
                </a:extLst>
              </a:tr>
              <a:tr h="6300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RW-SC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1,345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1.83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1,289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1.91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1,140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2.16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1,080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2.28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7438048"/>
                  </a:ext>
                </a:extLst>
              </a:tr>
              <a:tr h="6300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RW-SU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1.72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113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1.88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2.18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53526152"/>
                  </a:ext>
                </a:extLst>
              </a:tr>
              <a:tr h="6300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PC- SC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559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1.53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473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1.81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440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1.95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382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2.24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32622840"/>
                  </a:ext>
                </a:extLst>
              </a:tr>
              <a:tr h="6300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PC-SU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857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1.66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773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1.84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687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2.07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649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2.19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01227109"/>
                  </a:ext>
                </a:extLst>
              </a:tr>
              <a:tr h="6300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Account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387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1.86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358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344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2.09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332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2.17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6443034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A00183A-29AD-4B75-9588-053F35E1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b="1" dirty="0" smtClean="0"/>
              <a:t>Execution time of preprocessing (sec)</a:t>
            </a:r>
            <a:endParaRPr lang="zh-CN" altLang="en-US" sz="3200" b="1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7565F385-9502-44C4-8A36-7EC5FD72C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52437244"/>
              </p:ext>
            </p:extLst>
          </p:nvPr>
        </p:nvGraphicFramePr>
        <p:xfrm>
          <a:off x="2032988" y="1260628"/>
          <a:ext cx="7066624" cy="28763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4994">
                  <a:extLst>
                    <a:ext uri="{9D8B030D-6E8A-4147-A177-3AD203B41FA5}">
                      <a16:colId xmlns:a16="http://schemas.microsoft.com/office/drawing/2014/main" xmlns="" val="522828888"/>
                    </a:ext>
                  </a:extLst>
                </a:gridCol>
                <a:gridCol w="1439719">
                  <a:extLst>
                    <a:ext uri="{9D8B030D-6E8A-4147-A177-3AD203B41FA5}">
                      <a16:colId xmlns:a16="http://schemas.microsoft.com/office/drawing/2014/main" xmlns="" val="3363585761"/>
                    </a:ext>
                  </a:extLst>
                </a:gridCol>
                <a:gridCol w="1713952">
                  <a:extLst>
                    <a:ext uri="{9D8B030D-6E8A-4147-A177-3AD203B41FA5}">
                      <a16:colId xmlns:a16="http://schemas.microsoft.com/office/drawing/2014/main" xmlns="" val="3170583459"/>
                    </a:ext>
                  </a:extLst>
                </a:gridCol>
                <a:gridCol w="1677959">
                  <a:extLst>
                    <a:ext uri="{9D8B030D-6E8A-4147-A177-3AD203B41FA5}">
                      <a16:colId xmlns:a16="http://schemas.microsoft.com/office/drawing/2014/main" xmlns="" val="2489438459"/>
                    </a:ext>
                  </a:extLst>
                </a:gridCol>
              </a:tblGrid>
              <a:tr h="4793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</a:t>
                      </a:r>
                      <a:endParaRPr lang="zh-CN" sz="28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PRT-1</a:t>
                      </a:r>
                      <a:endParaRPr lang="zh-CN" sz="28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PRT-2</a:t>
                      </a:r>
                      <a:endParaRPr lang="zh-CN" sz="28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PRT-3</a:t>
                      </a:r>
                      <a:endParaRPr lang="zh-CN" sz="28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043657726"/>
                  </a:ext>
                </a:extLst>
              </a:tr>
              <a:tr h="4793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RW-SC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428274913"/>
                  </a:ext>
                </a:extLst>
              </a:tr>
              <a:tr h="4793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RW-SU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353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207985869"/>
                  </a:ext>
                </a:extLst>
              </a:tr>
              <a:tr h="4793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PC-SC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166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922175058"/>
                  </a:ext>
                </a:extLst>
              </a:tr>
              <a:tr h="4793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PC-SU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179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50524091"/>
                  </a:ext>
                </a:extLst>
              </a:tr>
              <a:tr h="4793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Account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zh-CN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84305346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E30050CF-E821-41FD-9586-F41CCA1E3FA1}"/>
              </a:ext>
            </a:extLst>
          </p:cNvPr>
          <p:cNvSpPr txBox="1"/>
          <p:nvPr/>
        </p:nvSpPr>
        <p:spPr>
          <a:xfrm>
            <a:off x="2490448" y="4421658"/>
            <a:ext cx="63438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ignore the time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taken by preprocessing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Improve the initial load unbalance significantly</a:t>
            </a:r>
          </a:p>
          <a:p>
            <a:pPr marL="285750" indent="-285750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should not be too large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Read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variants into the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during MRJob1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5597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Conclusions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8419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Present a parallel </a:t>
            </a:r>
            <a:r>
              <a:rPr lang="en-US" altLang="zh-CN" dirty="0" err="1" smtClean="0"/>
              <a:t>reachability</a:t>
            </a:r>
            <a:r>
              <a:rPr lang="en-US" altLang="zh-CN" dirty="0" smtClean="0"/>
              <a:t> testing approach based on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MapReduce (PRT)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a dynamic loading balance</a:t>
            </a:r>
            <a:r>
              <a:rPr lang="en-US" altLang="zh-CN" dirty="0" smtClean="0"/>
              <a:t> with a heuristic strategy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Implement PRT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Evaluation: improve the performance of RT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A00183A-29AD-4B75-9588-053F35E1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 smtClean="0">
                <a:latin typeface="+mj-ea"/>
                <a:cs typeface="Times New Roman" pitchFamily="18" charset="0"/>
              </a:rPr>
              <a:t>Motivation</a:t>
            </a:r>
            <a:endParaRPr lang="zh-CN" altLang="en-US" b="1" dirty="0">
              <a:latin typeface="+mj-ea"/>
              <a:cs typeface="Times New Roman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0A283E1-0202-4E21-8856-3E673D2E2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198"/>
            <a:ext cx="10515600" cy="551303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Non-deterministic Behaviors of Concurrent Programs</a:t>
            </a:r>
          </a:p>
          <a:p>
            <a:pPr>
              <a:buNone/>
            </a:pPr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   the same input+different schedules </a:t>
            </a:r>
            <a:r>
              <a:rPr lang="en-US" altLang="zh-CN" dirty="0" smtClean="0">
                <a:latin typeface="+mn-ea"/>
                <a:cs typeface="Times New Roman" panose="02020603050405020304" pitchFamily="18" charset="0"/>
                <a:sym typeface="Symbol"/>
              </a:rPr>
              <a:t> different outputs</a:t>
            </a:r>
            <a:endParaRPr lang="en-US" altLang="zh-CN" dirty="0" smtClean="0">
              <a:latin typeface="+mn-ea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   </a:t>
            </a:r>
          </a:p>
          <a:p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Testing Strategies</a:t>
            </a:r>
          </a:p>
          <a:p>
            <a:pPr>
              <a:buNone/>
            </a:pPr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   non-deterministic testing,  deterministic testing…</a:t>
            </a:r>
          </a:p>
          <a:p>
            <a:endParaRPr lang="en-US" altLang="zh-CN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Reachability testing</a:t>
            </a:r>
          </a:p>
          <a:p>
            <a:pPr lvl="1"/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Executes all partially-ordered synchronization exactly once without saving any test history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sequences with exponential  complexity</a:t>
            </a:r>
          </a:p>
          <a:p>
            <a:endParaRPr lang="en-US" altLang="zh-CN" dirty="0" smtClean="0">
              <a:latin typeface="+mn-ea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Parallelization may be an ideal way to improve its performance</a:t>
            </a:r>
            <a:endParaRPr lang="zh-CN" altLang="en-US" dirty="0" smtClean="0">
              <a:latin typeface="+mn-ea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903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A00183A-29AD-4B75-9588-053F35E1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703" y="660093"/>
            <a:ext cx="10515600" cy="56703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/>
              <a:t>Contributions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0A283E1-0202-4E21-8856-3E673D2E2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08380"/>
            <a:ext cx="10515600" cy="3527298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Propose a Parallel Reachability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esting approach (PRT)</a:t>
            </a:r>
          </a:p>
          <a:p>
            <a:pPr lvl="1"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 Based on MapReduce Framework</a:t>
            </a:r>
          </a:p>
          <a:p>
            <a:pPr lvl="1"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 A Heuristic Dynamic Load Balancing Strategy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Implement PRT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An Empirical Evaluation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on five concurrent Java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programs</a:t>
            </a:r>
          </a:p>
          <a:p>
            <a:pPr lvl="1"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Time, speed-up, SRT/PRT 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247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A00183A-29AD-4B75-9588-053F35E1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Example for RT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C13993B-ED42-4FBC-B380-4196138189D2}"/>
              </a:ext>
            </a:extLst>
          </p:cNvPr>
          <p:cNvSpPr/>
          <p:nvPr/>
        </p:nvSpPr>
        <p:spPr>
          <a:xfrm>
            <a:off x="616974" y="1755167"/>
            <a:ext cx="609600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class Rectangle{</a:t>
            </a:r>
            <a:endParaRPr lang="zh-CN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private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length, width;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public synchronized void </a:t>
            </a:r>
            <a:r>
              <a:rPr lang="en-US" altLang="zh-CN" dirty="0" err="1" smtClean="0"/>
              <a:t>SetL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length)     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{</a:t>
            </a:r>
            <a:r>
              <a:rPr lang="en-US" altLang="zh-CN" dirty="0" err="1" smtClean="0"/>
              <a:t>this.length</a:t>
            </a:r>
            <a:r>
              <a:rPr lang="en-US" altLang="zh-CN" dirty="0" smtClean="0"/>
              <a:t>=length;}</a:t>
            </a:r>
            <a:endParaRPr lang="zh-CN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public synchronized void </a:t>
            </a:r>
            <a:r>
              <a:rPr lang="en-US" altLang="zh-CN" dirty="0" err="1" smtClean="0"/>
              <a:t>SetW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width)  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{</a:t>
            </a:r>
            <a:r>
              <a:rPr lang="en-US" altLang="zh-CN" dirty="0" err="1" smtClean="0"/>
              <a:t>this.width</a:t>
            </a:r>
            <a:r>
              <a:rPr lang="en-US" altLang="zh-CN" dirty="0" smtClean="0"/>
              <a:t>=width;}</a:t>
            </a:r>
            <a:endParaRPr lang="zh-CN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zh-CN" altLang="zh-CN" dirty="0" smtClean="0"/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xmlns="" id="{FD7E1587-E172-4CFB-8114-2F2A16102BD3}"/>
              </a:ext>
            </a:extLst>
          </p:cNvPr>
          <p:cNvSpPr/>
          <p:nvPr/>
        </p:nvSpPr>
        <p:spPr>
          <a:xfrm>
            <a:off x="7218669" y="2221586"/>
            <a:ext cx="1080655" cy="628073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ACAB8B8-00DB-4F32-A76B-1E01A559AFF6}"/>
              </a:ext>
            </a:extLst>
          </p:cNvPr>
          <p:cNvSpPr txBox="1"/>
          <p:nvPr/>
        </p:nvSpPr>
        <p:spPr>
          <a:xfrm>
            <a:off x="949911" y="5000285"/>
            <a:ext cx="971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SYN-sequence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totally ordered sequence of sending and receiving events that occurred on a thread or a synchronization object.</a:t>
            </a:r>
          </a:p>
        </p:txBody>
      </p:sp>
      <p:pic>
        <p:nvPicPr>
          <p:cNvPr id="10" name="图片 9"/>
          <p:cNvPicPr/>
          <p:nvPr/>
        </p:nvPicPr>
        <p:blipFill>
          <a:blip r:embed="rId2" cstate="print"/>
          <a:srcRect l="30698" t="28389" r="39307" b="45473"/>
          <a:stretch>
            <a:fillRect/>
          </a:stretch>
        </p:blipFill>
        <p:spPr bwMode="auto">
          <a:xfrm>
            <a:off x="6592529" y="1327355"/>
            <a:ext cx="5599471" cy="274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88670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160" y="294969"/>
            <a:ext cx="10677833" cy="6563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373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>
                <a:sym typeface="Symbol"/>
              </a:rPr>
              <a:t>Race </a:t>
            </a:r>
            <a:r>
              <a:rPr lang="en-US" altLang="zh-CN" dirty="0" err="1" smtClean="0">
                <a:sym typeface="Symbol"/>
              </a:rPr>
              <a:t>betwteen</a:t>
            </a:r>
            <a:r>
              <a:rPr lang="en-US" altLang="zh-CN" dirty="0" smtClean="0">
                <a:sym typeface="Symbol"/>
              </a:rPr>
              <a:t> s and </a:t>
            </a:r>
            <a:r>
              <a:rPr lang="en-US" altLang="zh-CN" dirty="0" smtClean="0"/>
              <a:t>s</a:t>
            </a:r>
            <a:r>
              <a:rPr lang="en-US" altLang="zh-CN" dirty="0" smtClean="0">
                <a:sym typeface="Symbol"/>
              </a:rPr>
              <a:t> </a:t>
            </a:r>
            <a:r>
              <a:rPr lang="en-US" altLang="zh-CN" dirty="0" err="1" smtClean="0">
                <a:sym typeface="Symbol"/>
              </a:rPr>
              <a:t>w.r.t</a:t>
            </a:r>
            <a:r>
              <a:rPr lang="en-US" altLang="zh-CN" dirty="0" smtClean="0">
                <a:sym typeface="Symbol"/>
              </a:rPr>
              <a:t>. r</a:t>
            </a:r>
          </a:p>
          <a:p>
            <a:pPr>
              <a:buNone/>
            </a:pPr>
            <a:r>
              <a:rPr lang="en-US" altLang="zh-CN" dirty="0" smtClean="0">
                <a:sym typeface="Symbol"/>
              </a:rPr>
              <a:t>   </a:t>
            </a:r>
            <a:r>
              <a:rPr lang="en-US" altLang="zh-CN" dirty="0" smtClean="0"/>
              <a:t>Q: </a:t>
            </a:r>
            <a:r>
              <a:rPr lang="en-US" altLang="zh-CN" dirty="0" err="1" smtClean="0"/>
              <a:t>s</a:t>
            </a:r>
            <a:r>
              <a:rPr lang="en-US" altLang="zh-CN" dirty="0" err="1" smtClean="0">
                <a:sym typeface="Symbol"/>
              </a:rPr>
              <a:t>r</a:t>
            </a:r>
            <a:r>
              <a:rPr lang="en-US" altLang="zh-CN" dirty="0" smtClean="0">
                <a:sym typeface="Symbol"/>
              </a:rPr>
              <a:t> </a:t>
            </a:r>
          </a:p>
          <a:p>
            <a:pPr>
              <a:buNone/>
            </a:pPr>
            <a:r>
              <a:rPr lang="en-US" altLang="zh-CN" dirty="0" smtClean="0">
                <a:sym typeface="Symbol"/>
              </a:rPr>
              <a:t>   </a:t>
            </a:r>
            <a:r>
              <a:rPr lang="en-US" altLang="zh-CN" dirty="0" smtClean="0"/>
              <a:t>Q</a:t>
            </a:r>
            <a:r>
              <a:rPr lang="en-US" altLang="zh-CN" dirty="0" smtClean="0">
                <a:sym typeface="Symbol"/>
              </a:rPr>
              <a:t>: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s</a:t>
            </a:r>
            <a:r>
              <a:rPr lang="en-US" altLang="zh-CN" dirty="0" smtClean="0">
                <a:sym typeface="Symbol"/>
              </a:rPr>
              <a:t>r</a:t>
            </a:r>
          </a:p>
          <a:p>
            <a:pPr>
              <a:buNone/>
            </a:pPr>
            <a:r>
              <a:rPr lang="en-US" altLang="zh-CN" dirty="0" smtClean="0">
                <a:sym typeface="Symbol"/>
              </a:rPr>
              <a:t>   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Race set: the set of sending events that have a race with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w.r.t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r</a:t>
            </a:r>
          </a:p>
          <a:p>
            <a:pPr>
              <a:buNone/>
            </a:pPr>
            <a:endParaRPr lang="en-US" altLang="zh-CN" i="1" dirty="0" smtClean="0"/>
          </a:p>
          <a:p>
            <a:pPr>
              <a:buNone/>
            </a:pPr>
            <a:r>
              <a:rPr lang="en-US" altLang="zh-CN" sz="2200" dirty="0" smtClean="0"/>
              <a:t>   All  the events that happen before </a:t>
            </a:r>
            <a:r>
              <a:rPr lang="en-US" altLang="zh-CN" sz="2200" i="1" dirty="0" smtClean="0"/>
              <a:t>s</a:t>
            </a:r>
            <a:r>
              <a:rPr lang="en-US" altLang="zh-CN" sz="2200" i="1" dirty="0" smtClean="0">
                <a:sym typeface="Symbol"/>
              </a:rPr>
              <a:t></a:t>
            </a:r>
            <a:r>
              <a:rPr lang="en-US" altLang="zh-CN" sz="2200" dirty="0" smtClean="0"/>
              <a:t> or </a:t>
            </a:r>
            <a:r>
              <a:rPr lang="en-US" altLang="zh-CN" sz="2200" i="1" dirty="0" smtClean="0"/>
              <a:t>r</a:t>
            </a:r>
            <a:r>
              <a:rPr lang="en-US" altLang="zh-CN" sz="2200" dirty="0" smtClean="0"/>
              <a:t> in </a:t>
            </a:r>
            <a:r>
              <a:rPr lang="en-US" altLang="zh-CN" sz="2200" i="1" dirty="0" smtClean="0"/>
              <a:t>Q</a:t>
            </a:r>
            <a:r>
              <a:rPr lang="en-US" altLang="zh-CN" sz="2200" dirty="0" smtClean="0"/>
              <a:t>, and the synchronizations between these events are the same as in</a:t>
            </a:r>
            <a:r>
              <a:rPr lang="en-US" altLang="zh-CN" sz="2200" i="1" dirty="0" smtClean="0"/>
              <a:t> Q</a:t>
            </a:r>
            <a:r>
              <a:rPr lang="en-US" altLang="zh-CN" sz="2200" i="1" dirty="0" smtClean="0">
                <a:sym typeface="Symbol"/>
              </a:rPr>
              <a:t></a:t>
            </a:r>
            <a:r>
              <a:rPr lang="en-US" altLang="zh-CN" sz="2200" dirty="0" smtClean="0"/>
              <a:t> </a:t>
            </a:r>
            <a:endParaRPr lang="en-US" altLang="zh-CN" sz="2200" i="1" dirty="0" smtClean="0"/>
          </a:p>
          <a:p>
            <a:pPr>
              <a:buNone/>
            </a:pPr>
            <a:endParaRPr lang="en-US" altLang="zh-CN" i="1" dirty="0" smtClean="0"/>
          </a:p>
          <a:p>
            <a:pPr>
              <a:buNone/>
            </a:pPr>
            <a:endParaRPr lang="en-US" altLang="zh-CN" i="1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           Race Set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 l="30698" t="28389" r="39307" b="45473"/>
          <a:stretch>
            <a:fillRect/>
          </a:stretch>
        </p:blipFill>
        <p:spPr bwMode="auto">
          <a:xfrm>
            <a:off x="326923" y="2286001"/>
            <a:ext cx="5599471" cy="274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968181" y="2766622"/>
            <a:ext cx="54913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 smtClean="0"/>
              <a:t>race_set</a:t>
            </a:r>
            <a:r>
              <a:rPr lang="en-US" altLang="zh-CN" sz="2800" dirty="0" smtClean="0"/>
              <a:t>(r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) is {s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, s</a:t>
            </a:r>
            <a:r>
              <a:rPr lang="en-US" altLang="zh-CN" sz="2800" baseline="-25000" dirty="0" smtClean="0"/>
              <a:t>3</a:t>
            </a:r>
            <a:r>
              <a:rPr lang="en-US" altLang="zh-CN" sz="2800" dirty="0" smtClean="0"/>
              <a:t>}, </a:t>
            </a:r>
          </a:p>
          <a:p>
            <a:r>
              <a:rPr lang="en-US" altLang="zh-CN" sz="2800" dirty="0" err="1" smtClean="0"/>
              <a:t>race_set</a:t>
            </a:r>
            <a:r>
              <a:rPr lang="en-US" altLang="zh-CN" sz="2800" dirty="0" smtClean="0"/>
              <a:t>(r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) is {s</a:t>
            </a:r>
            <a:r>
              <a:rPr lang="en-US" altLang="zh-CN" sz="2800" baseline="-25000" dirty="0" smtClean="0"/>
              <a:t>3</a:t>
            </a:r>
            <a:r>
              <a:rPr lang="en-US" altLang="zh-CN" sz="2800" dirty="0" smtClean="0"/>
              <a:t>}, </a:t>
            </a:r>
          </a:p>
          <a:p>
            <a:r>
              <a:rPr lang="en-US" altLang="zh-CN" sz="2800" dirty="0" err="1" smtClean="0"/>
              <a:t>race_set</a:t>
            </a:r>
            <a:r>
              <a:rPr lang="en-US" altLang="zh-CN" sz="2800" dirty="0" smtClean="0"/>
              <a:t>(r</a:t>
            </a:r>
            <a:r>
              <a:rPr lang="en-US" altLang="zh-CN" sz="2800" baseline="-25000" dirty="0" smtClean="0"/>
              <a:t>3</a:t>
            </a:r>
            <a:r>
              <a:rPr lang="en-US" altLang="zh-CN" sz="2800" dirty="0" smtClean="0"/>
              <a:t>) is empty.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Race </a:t>
            </a:r>
            <a:r>
              <a:rPr lang="en-US" altLang="zh-CN" dirty="0" err="1" smtClean="0"/>
              <a:t>Varaint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 race variant 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 of a SYN-sequence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 is a prefix of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  by </a:t>
            </a:r>
            <a:r>
              <a:rPr lang="en-US" altLang="zh-CN" dirty="0" smtClean="0">
                <a:solidFill>
                  <a:srgbClr val="FF0000"/>
                </a:solidFill>
              </a:rPr>
              <a:t>changing the sending event </a:t>
            </a:r>
            <a:r>
              <a:rPr lang="en-US" altLang="zh-CN" dirty="0" smtClean="0"/>
              <a:t>of one or more receiving events in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 .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Constraints:</a:t>
            </a:r>
          </a:p>
          <a:p>
            <a:pPr>
              <a:buNone/>
            </a:pPr>
            <a:r>
              <a:rPr lang="en-US" altLang="zh-CN" dirty="0" smtClean="0"/>
              <a:t>   (1) </a:t>
            </a:r>
            <a:r>
              <a:rPr lang="en-US" altLang="zh-CN" i="1" dirty="0" smtClean="0"/>
              <a:t>s</a:t>
            </a:r>
            <a:r>
              <a:rPr lang="en-US" altLang="zh-CN" i="1" dirty="0" smtClean="0">
                <a:sym typeface="Symbol"/>
              </a:rPr>
              <a:t></a:t>
            </a:r>
            <a:r>
              <a:rPr lang="en-US" altLang="zh-CN" dirty="0" smtClean="0"/>
              <a:t> must be in the race set of </a:t>
            </a:r>
            <a:r>
              <a:rPr lang="en-US" altLang="zh-CN" i="1" dirty="0" smtClean="0"/>
              <a:t>r </a:t>
            </a:r>
            <a:r>
              <a:rPr lang="en-US" altLang="zh-CN" dirty="0" smtClean="0"/>
              <a:t>in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; </a:t>
            </a:r>
          </a:p>
          <a:p>
            <a:pPr>
              <a:buNone/>
            </a:pPr>
            <a:r>
              <a:rPr lang="en-US" altLang="zh-CN" dirty="0" smtClean="0"/>
              <a:t>   (2) an event </a:t>
            </a:r>
            <a:r>
              <a:rPr lang="en-US" altLang="zh-CN" i="1" dirty="0" smtClean="0"/>
              <a:t>e </a:t>
            </a:r>
            <a:r>
              <a:rPr lang="en-US" altLang="zh-CN" dirty="0" smtClean="0"/>
              <a:t>in</a:t>
            </a:r>
            <a:r>
              <a:rPr lang="en-US" altLang="zh-CN" i="1" dirty="0" smtClean="0"/>
              <a:t> Q </a:t>
            </a:r>
            <a:r>
              <a:rPr lang="en-US" altLang="zh-CN" dirty="0" smtClean="0"/>
              <a:t>must be removed from 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 if and only if this change will affect the existence of </a:t>
            </a:r>
            <a:r>
              <a:rPr lang="en-US" altLang="zh-CN" i="1" dirty="0" smtClean="0"/>
              <a:t>e</a:t>
            </a:r>
            <a:r>
              <a:rPr lang="en-US" altLang="zh-CN" dirty="0" smtClean="0"/>
              <a:t>. 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4117</TotalTime>
  <Words>1193</Words>
  <Application>Microsoft Office PowerPoint</Application>
  <PresentationFormat>自定义</PresentationFormat>
  <Paragraphs>278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主题​​</vt:lpstr>
      <vt:lpstr>Parallel Reachability Testing Based on Hadoop MapReduce</vt:lpstr>
      <vt:lpstr> Outline </vt:lpstr>
      <vt:lpstr>Motivation</vt:lpstr>
      <vt:lpstr>Contributions</vt:lpstr>
      <vt:lpstr>Example for RT</vt:lpstr>
      <vt:lpstr>幻灯片 6</vt:lpstr>
      <vt:lpstr>Race</vt:lpstr>
      <vt:lpstr>                   Race Set</vt:lpstr>
      <vt:lpstr>Race Varaint</vt:lpstr>
      <vt:lpstr>Process of Reachability Testing(RT)</vt:lpstr>
      <vt:lpstr>幻灯片 11</vt:lpstr>
      <vt:lpstr>Parallel Reachability Testing(PRT)</vt:lpstr>
      <vt:lpstr>Architecture of PRT</vt:lpstr>
      <vt:lpstr>Main Algorithm</vt:lpstr>
      <vt:lpstr>MRJob1 -- dynamic load balance</vt:lpstr>
      <vt:lpstr>                   MRJob1--Map</vt:lpstr>
      <vt:lpstr>MRJob1--Reduce</vt:lpstr>
      <vt:lpstr>MRJob2 -- Race Variant Execution</vt:lpstr>
      <vt:lpstr>Empirical Study</vt:lpstr>
      <vt:lpstr>Subject</vt:lpstr>
      <vt:lpstr>ExecutionTime, Number of SYN-Sequences OF RT  </vt:lpstr>
      <vt:lpstr>       Execution time(min) and speedup of PRT </vt:lpstr>
      <vt:lpstr>Execution time of preprocessing (sec)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Reachability Testing Based on Hadoop MapReduce</dc:title>
  <dc:creator>周广振</dc:creator>
  <cp:lastModifiedBy>win7</cp:lastModifiedBy>
  <cp:revision>86</cp:revision>
  <dcterms:created xsi:type="dcterms:W3CDTF">2018-11-19T07:02:39Z</dcterms:created>
  <dcterms:modified xsi:type="dcterms:W3CDTF">2018-11-23T05:23:41Z</dcterms:modified>
</cp:coreProperties>
</file>