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4"/>
  </p:notes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3" r:id="rId9"/>
    <p:sldId id="267" r:id="rId10"/>
    <p:sldId id="277" r:id="rId11"/>
    <p:sldId id="278" r:id="rId12"/>
    <p:sldId id="264" r:id="rId13"/>
    <p:sldId id="270" r:id="rId14"/>
    <p:sldId id="268" r:id="rId15"/>
    <p:sldId id="271" r:id="rId16"/>
    <p:sldId id="279" r:id="rId17"/>
    <p:sldId id="272" r:id="rId18"/>
    <p:sldId id="274" r:id="rId19"/>
    <p:sldId id="275" r:id="rId20"/>
    <p:sldId id="269" r:id="rId21"/>
    <p:sldId id="273" r:id="rId22"/>
    <p:sldId id="276" r:id="rId23"/>
  </p:sldIdLst>
  <p:sldSz cx="9144000" cy="6858000" type="screen4x3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5050"/>
    <a:srgbClr val="1963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89" autoAdjust="0"/>
  </p:normalViewPr>
  <p:slideViewPr>
    <p:cSldViewPr snapToGrid="0" snapToObjects="1">
      <p:cViewPr varScale="1">
        <p:scale>
          <a:sx n="90" d="100"/>
          <a:sy n="90" d="100"/>
        </p:scale>
        <p:origin x="22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88E34-220F-438C-8CB4-04382EE38A3F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DB0AD-5C2D-48C2-8D0B-F71D47C97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06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大家下午好，接下来介绍我关于</a:t>
            </a:r>
            <a:r>
              <a:rPr lang="en-US" altLang="zh-CN" dirty="0" smtClean="0"/>
              <a:t>Python </a:t>
            </a:r>
            <a:r>
              <a:rPr lang="en-US" altLang="zh-CN" dirty="0" err="1" smtClean="0"/>
              <a:t>docstring</a:t>
            </a:r>
            <a:r>
              <a:rPr lang="zh-CN" altLang="en-US" dirty="0" smtClean="0"/>
              <a:t>所做的一些相关工作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DB0AD-5C2D-48C2-8D0B-F71D47C979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442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docstring</a:t>
            </a:r>
            <a:r>
              <a:rPr lang="zh-CN" altLang="en-US" dirty="0" smtClean="0"/>
              <a:t>中提取参数的描述</a:t>
            </a:r>
            <a:endParaRPr lang="en-US" altLang="zh-CN" dirty="0" smtClean="0"/>
          </a:p>
          <a:p>
            <a:r>
              <a:rPr lang="en-US" altLang="zh-CN" dirty="0" err="1" smtClean="0"/>
              <a:t>reST</a:t>
            </a:r>
            <a:r>
              <a:rPr lang="zh-CN" altLang="en-US" dirty="0" smtClean="0"/>
              <a:t>：最广泛使用的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Pycharm</a:t>
            </a:r>
            <a:r>
              <a:rPr lang="zh-CN" altLang="en-US" dirty="0" smtClean="0"/>
              <a:t>自动生成的</a:t>
            </a:r>
            <a:r>
              <a:rPr lang="en-US" altLang="zh-CN" dirty="0" err="1" smtClean="0"/>
              <a:t>docstring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r>
              <a:rPr lang="en-US" altLang="zh-CN" baseline="0" dirty="0" smtClean="0"/>
              <a:t>    </a:t>
            </a:r>
            <a:r>
              <a:rPr lang="zh-CN" altLang="en-US" baseline="0" dirty="0" smtClean="0"/>
              <a:t>有一段话描述函数</a:t>
            </a:r>
            <a:r>
              <a:rPr lang="en-US" altLang="zh-CN" baseline="0" dirty="0" smtClean="0"/>
              <a:t>/</a:t>
            </a:r>
            <a:r>
              <a:rPr lang="zh-CN" altLang="en-US" baseline="0" dirty="0" smtClean="0"/>
              <a:t>方法的</a:t>
            </a:r>
            <a:r>
              <a:rPr lang="zh-CN" altLang="en-US" baseline="0" dirty="0" smtClean="0"/>
              <a:t>功能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</a:t>
            </a:r>
            <a:r>
              <a:rPr lang="zh-CN" altLang="en-US" baseline="0" dirty="0" smtClean="0"/>
              <a:t>空出一行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</a:t>
            </a:r>
            <a:r>
              <a:rPr lang="zh-CN" altLang="en-US" baseline="0" dirty="0" smtClean="0"/>
              <a:t>一对冒号</a:t>
            </a:r>
            <a:r>
              <a:rPr lang="zh-CN" altLang="en-US" baseline="0" dirty="0" smtClean="0"/>
              <a:t>间记录参数的名字，后面是参数的相应描述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:return: </a:t>
            </a:r>
            <a:r>
              <a:rPr lang="zh-CN" altLang="en-US" baseline="0" dirty="0" smtClean="0"/>
              <a:t>返回值的描述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</a:t>
            </a:r>
            <a:r>
              <a:rPr lang="zh-CN" altLang="en-US" baseline="0" dirty="0" smtClean="0"/>
              <a:t>最后是可能抛出的异常</a:t>
            </a:r>
            <a:endParaRPr lang="en-US" altLang="zh-CN" dirty="0" smtClean="0"/>
          </a:p>
          <a:p>
            <a:r>
              <a:rPr lang="en-US" altLang="zh-CN" dirty="0" err="1" smtClean="0"/>
              <a:t>Epytext</a:t>
            </a:r>
            <a:r>
              <a:rPr lang="zh-CN" altLang="en-US" dirty="0" smtClean="0"/>
              <a:t>：与</a:t>
            </a:r>
            <a:r>
              <a:rPr lang="en-US" altLang="zh-CN" dirty="0" err="1" smtClean="0"/>
              <a:t>reST</a:t>
            </a:r>
            <a:r>
              <a:rPr lang="zh-CN" altLang="en-US" dirty="0" smtClean="0"/>
              <a:t>类似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DB0AD-5C2D-48C2-8D0B-F71D47C979A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17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numpydoc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一段</a:t>
            </a:r>
            <a:r>
              <a:rPr lang="zh-CN" altLang="en-US" dirty="0" smtClean="0"/>
              <a:t>话描述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分为</a:t>
            </a:r>
            <a:r>
              <a:rPr lang="zh-CN" altLang="en-US" dirty="0" smtClean="0"/>
              <a:t>参数，返回值，抛出</a:t>
            </a:r>
            <a:r>
              <a:rPr lang="zh-CN" altLang="en-US" dirty="0" smtClean="0"/>
              <a:t>异常三个部分分别记录</a:t>
            </a:r>
            <a:r>
              <a:rPr lang="zh-CN" altLang="en-US" dirty="0" smtClean="0"/>
              <a:t>相关信息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DB0AD-5C2D-48C2-8D0B-F71D47C979A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87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实验项目的选择，项目选择</a:t>
            </a:r>
            <a:r>
              <a:rPr lang="zh-CN" altLang="en-US" dirty="0" smtClean="0"/>
              <a:t>时有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个指标：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研究对象是</a:t>
            </a:r>
            <a:r>
              <a:rPr lang="en-US" altLang="zh-CN" baseline="0" dirty="0" smtClean="0"/>
              <a:t>Python</a:t>
            </a:r>
            <a:r>
              <a:rPr lang="zh-CN" altLang="en-US" baseline="0" dirty="0" smtClean="0"/>
              <a:t>语言中的</a:t>
            </a:r>
            <a:r>
              <a:rPr lang="en-US" altLang="zh-CN" baseline="0" dirty="0" err="1" smtClean="0"/>
              <a:t>docstring</a:t>
            </a:r>
            <a:r>
              <a:rPr lang="zh-CN" altLang="en-US" baseline="0" dirty="0" smtClean="0"/>
              <a:t>，项目的主要开发语言是</a:t>
            </a:r>
            <a:r>
              <a:rPr lang="en-US" altLang="zh-CN" baseline="0" dirty="0" smtClean="0"/>
              <a:t>python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项目是</a:t>
            </a:r>
            <a:r>
              <a:rPr lang="zh-CN" altLang="en-US" dirty="0" smtClean="0"/>
              <a:t>活跃的</a:t>
            </a:r>
            <a:endParaRPr lang="en-US" altLang="zh-CN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 smtClean="0"/>
              <a:t>保证项目质量，项目</a:t>
            </a:r>
            <a:r>
              <a:rPr lang="en-US" altLang="zh-CN" dirty="0" smtClean="0"/>
              <a:t>star&gt;150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所</a:t>
            </a:r>
            <a:r>
              <a:rPr lang="zh-CN" altLang="en-US" dirty="0" smtClean="0"/>
              <a:t>选的项目覆盖广泛的应用领域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最终，我们选择了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软件项目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DB0AD-5C2D-48C2-8D0B-F71D47C979A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531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因为一个多标签多输出问题，需要比较预测类型集合和实际类型集合的一致程度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引入了常用的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种</a:t>
            </a:r>
            <a:r>
              <a:rPr lang="zh-CN" altLang="en-US" dirty="0" smtClean="0"/>
              <a:t>评价多标签问题的度量：</a:t>
            </a:r>
            <a:r>
              <a:rPr lang="zh-CN" altLang="en-US" dirty="0" smtClean="0"/>
              <a:t>精度，召回率，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值，</a:t>
            </a:r>
            <a:r>
              <a:rPr lang="en-US" altLang="zh-CN" dirty="0" err="1" smtClean="0"/>
              <a:t>jaccard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hamming</a:t>
            </a:r>
            <a:r>
              <a:rPr lang="zh-CN" altLang="en-US" dirty="0" smtClean="0"/>
              <a:t>距离，完全匹配</a:t>
            </a:r>
            <a:r>
              <a:rPr lang="zh-CN" altLang="en-US" dirty="0" smtClean="0"/>
              <a:t>准确率</a:t>
            </a:r>
            <a:endParaRPr lang="en-US" altLang="zh-CN" dirty="0" smtClean="0"/>
          </a:p>
          <a:p>
            <a:r>
              <a:rPr lang="en-US" altLang="zh-CN" dirty="0" smtClean="0"/>
              <a:t>PL</a:t>
            </a:r>
            <a:r>
              <a:rPr lang="zh-CN" altLang="en-US" dirty="0" smtClean="0"/>
              <a:t>是分类器预测类型集合，</a:t>
            </a:r>
            <a:r>
              <a:rPr lang="en-US" altLang="zh-CN" dirty="0" smtClean="0"/>
              <a:t>AL</a:t>
            </a:r>
            <a:r>
              <a:rPr lang="zh-CN" altLang="en-US" dirty="0" smtClean="0"/>
              <a:t>是实际运行时类型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个度量从不同方面评价分类的结果，不同分类器各有好坏</a:t>
            </a:r>
            <a:endParaRPr lang="en-US" altLang="zh-CN" dirty="0" smtClean="0"/>
          </a:p>
          <a:p>
            <a:r>
              <a:rPr lang="zh-CN" altLang="en-US" dirty="0" smtClean="0"/>
              <a:t>为了对于上述的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个指标进行综合考量，引入综合指标</a:t>
            </a:r>
            <a:r>
              <a:rPr lang="en-US" altLang="zh-CN" dirty="0" smtClean="0"/>
              <a:t>MRR</a:t>
            </a:r>
            <a:r>
              <a:rPr lang="zh-CN" altLang="en-US" dirty="0" smtClean="0"/>
              <a:t>（平均倒数排名）：一个分类器计算得到的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个基本指标在原指标下的排名的倒数和的均值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DB0AD-5C2D-48C2-8D0B-F71D47C979A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780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DB0AD-5C2D-48C2-8D0B-F71D47C979A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445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为了展示实验的结果，提出了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个研究问题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本文提出的框架能否通过参数描述很好地识别出对应的类型，得到比较理想的识别效果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特征选择如何影响分类的性能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DB0AD-5C2D-48C2-8D0B-F71D47C979A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04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在特征选择比例为</a:t>
            </a:r>
            <a:r>
              <a:rPr lang="en-US" altLang="zh-CN" dirty="0" smtClean="0"/>
              <a:t>20%</a:t>
            </a:r>
            <a:r>
              <a:rPr lang="zh-CN" altLang="en-US" dirty="0" smtClean="0"/>
              <a:t>的设置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r>
              <a:rPr lang="zh-CN" altLang="en-US" dirty="0" smtClean="0"/>
              <a:t>粗体是每个指标上最优的效果</a:t>
            </a:r>
            <a:endParaRPr lang="en-US" altLang="zh-CN" dirty="0" smtClean="0"/>
          </a:p>
          <a:p>
            <a:r>
              <a:rPr lang="en-US" altLang="zh-CN" dirty="0" smtClean="0"/>
              <a:t>DT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个基本指标和综合指标上达到最优，</a:t>
            </a:r>
            <a:r>
              <a:rPr lang="en-US" altLang="zh-CN" dirty="0" smtClean="0"/>
              <a:t>DT</a:t>
            </a:r>
            <a:r>
              <a:rPr lang="zh-CN" altLang="en-US" dirty="0" smtClean="0"/>
              <a:t>有最好的性能</a:t>
            </a:r>
            <a:endParaRPr lang="en-US" altLang="zh-CN" dirty="0" smtClean="0"/>
          </a:p>
          <a:p>
            <a:r>
              <a:rPr lang="en-US" altLang="zh-CN" dirty="0" smtClean="0"/>
              <a:t>RF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KNN</a:t>
            </a:r>
            <a:r>
              <a:rPr lang="zh-CN" altLang="en-US" dirty="0" smtClean="0"/>
              <a:t>各在其中一个指标上达到最好的效果，综合性能相近</a:t>
            </a:r>
            <a:endParaRPr lang="en-US" altLang="zh-CN" dirty="0" smtClean="0"/>
          </a:p>
          <a:p>
            <a:r>
              <a:rPr lang="en-US" altLang="zh-CN" dirty="0" smtClean="0"/>
              <a:t>MLP</a:t>
            </a:r>
            <a:r>
              <a:rPr lang="zh-CN" altLang="en-US" dirty="0" smtClean="0"/>
              <a:t>的性能最差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DB0AD-5C2D-48C2-8D0B-F71D47C979A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086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选择特征的比例从</a:t>
            </a:r>
            <a:r>
              <a:rPr lang="en-US" altLang="zh-CN" dirty="0" smtClean="0"/>
              <a:t>20%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，以</a:t>
            </a:r>
            <a:r>
              <a:rPr lang="en-US" altLang="zh-CN" dirty="0" smtClean="0"/>
              <a:t>20%</a:t>
            </a:r>
            <a:r>
              <a:rPr lang="zh-CN" altLang="en-US" dirty="0" smtClean="0"/>
              <a:t>为步长。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DB0AD-5C2D-48C2-8D0B-F71D47C979A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99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加粗部分是每种分类器在各个指标上表现最好的结果</a:t>
            </a:r>
            <a:endParaRPr lang="en-US" altLang="zh-CN" dirty="0" smtClean="0"/>
          </a:p>
          <a:p>
            <a:r>
              <a:rPr lang="zh-CN" altLang="en-US" dirty="0" smtClean="0"/>
              <a:t>四种分类器，在特征数较少时（</a:t>
            </a:r>
            <a:r>
              <a:rPr lang="en-US" altLang="zh-CN" dirty="0" smtClean="0"/>
              <a:t>20%,40%</a:t>
            </a:r>
            <a:r>
              <a:rPr lang="zh-CN" altLang="en-US" dirty="0" smtClean="0"/>
              <a:t>）在各个指标上达到最好效果</a:t>
            </a:r>
            <a:endParaRPr lang="en-US" altLang="zh-CN" dirty="0" smtClean="0"/>
          </a:p>
          <a:p>
            <a:r>
              <a:rPr lang="zh-CN" altLang="en-US" dirty="0" smtClean="0"/>
              <a:t>唯一例外的是</a:t>
            </a:r>
            <a:r>
              <a:rPr lang="en-US" altLang="zh-CN" dirty="0" smtClean="0"/>
              <a:t>MLP</a:t>
            </a:r>
            <a:r>
              <a:rPr lang="zh-CN" altLang="en-US" dirty="0" smtClean="0"/>
              <a:t>的精度在选择</a:t>
            </a:r>
            <a:r>
              <a:rPr lang="en-US" altLang="zh-CN" dirty="0" smtClean="0"/>
              <a:t>80%</a:t>
            </a:r>
            <a:r>
              <a:rPr lang="zh-CN" altLang="en-US" dirty="0" smtClean="0"/>
              <a:t>的特征时达到最高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DB0AD-5C2D-48C2-8D0B-F71D47C979A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147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MRR</a:t>
            </a:r>
            <a:r>
              <a:rPr lang="zh-CN" altLang="en-US" dirty="0" smtClean="0"/>
              <a:t>（平均倒数排名）随特征选择比例的变化趋势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20%</a:t>
            </a:r>
            <a:r>
              <a:rPr lang="zh-CN" altLang="en-US" dirty="0" smtClean="0"/>
              <a:t>和</a:t>
            </a:r>
            <a:r>
              <a:rPr lang="en-US" altLang="zh-CN" dirty="0" smtClean="0"/>
              <a:t>40%</a:t>
            </a:r>
            <a:r>
              <a:rPr lang="zh-CN" altLang="en-US" dirty="0" smtClean="0"/>
              <a:t>时效果最好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DB0AD-5C2D-48C2-8D0B-F71D47C979A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381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首先，介绍研究的对象主体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docstring</a:t>
            </a:r>
            <a:endParaRPr lang="en-US" altLang="zh-CN" dirty="0" smtClean="0"/>
          </a:p>
          <a:p>
            <a:r>
              <a:rPr lang="en-US" altLang="zh-CN" dirty="0" smtClean="0"/>
              <a:t>Wikipedia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1) </a:t>
            </a:r>
            <a:r>
              <a:rPr lang="zh-CN" altLang="en-US" dirty="0" smtClean="0"/>
              <a:t>是一种特殊的注释，这种注释在转化为</a:t>
            </a:r>
            <a:r>
              <a:rPr lang="en-US" altLang="zh-CN" dirty="0" err="1" smtClean="0"/>
              <a:t>ast</a:t>
            </a:r>
            <a:r>
              <a:rPr lang="zh-CN" altLang="en-US" dirty="0" smtClean="0"/>
              <a:t>时不会被剥离  </a:t>
            </a:r>
            <a:r>
              <a:rPr lang="en-US" altLang="zh-CN" dirty="0" smtClean="0"/>
              <a:t>2) </a:t>
            </a:r>
            <a:r>
              <a:rPr lang="zh-CN" altLang="en-US" dirty="0" smtClean="0"/>
              <a:t>可以在程序运行时进行自省（即在运行时动态访问</a:t>
            </a:r>
            <a:r>
              <a:rPr lang="en-US" altLang="zh-CN" dirty="0" err="1" smtClean="0"/>
              <a:t>docstring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PEP 257</a:t>
            </a:r>
            <a:r>
              <a:rPr lang="zh-CN" altLang="en-US" dirty="0" smtClean="0"/>
              <a:t>：在模块，函数，类，方法中作为第一个表达式出现的字符串，在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中提供了</a:t>
            </a:r>
            <a:r>
              <a:rPr lang="en-US" altLang="zh-CN" dirty="0" smtClean="0"/>
              <a:t>__doc__</a:t>
            </a:r>
            <a:r>
              <a:rPr lang="zh-CN" altLang="en-US" dirty="0" smtClean="0"/>
              <a:t>属性</a:t>
            </a:r>
            <a:r>
              <a:rPr lang="zh-CN" altLang="en-US" dirty="0" smtClean="0"/>
              <a:t>进行自省操作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DB0AD-5C2D-48C2-8D0B-F71D47C979A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194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DB0AD-5C2D-48C2-8D0B-F71D47C979A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514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本研究带来的一些启发：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对开发者：</a:t>
            </a:r>
            <a:endParaRPr lang="en-US" altLang="zh-CN" baseline="0" dirty="0" smtClean="0"/>
          </a:p>
          <a:p>
            <a:pPr marL="685800" lvl="1" indent="-228600">
              <a:buAutoNum type="arabicPeriod"/>
            </a:pPr>
            <a:r>
              <a:rPr lang="zh-CN" altLang="en-US" baseline="0" dirty="0" smtClean="0"/>
              <a:t>可以发现函数</a:t>
            </a:r>
            <a:r>
              <a:rPr lang="en-US" altLang="zh-CN" baseline="0" dirty="0" smtClean="0"/>
              <a:t>/</a:t>
            </a:r>
            <a:r>
              <a:rPr lang="zh-CN" altLang="en-US" baseline="0" dirty="0" smtClean="0"/>
              <a:t>方法实现与</a:t>
            </a:r>
            <a:r>
              <a:rPr lang="en-US" altLang="zh-CN" baseline="0" dirty="0" err="1" smtClean="0"/>
              <a:t>docstring</a:t>
            </a:r>
            <a:r>
              <a:rPr lang="zh-CN" altLang="en-US" baseline="0" dirty="0" smtClean="0"/>
              <a:t>描述不一致的情况，如描述中表明函数接收</a:t>
            </a:r>
            <a:r>
              <a:rPr lang="en-US" altLang="zh-CN" baseline="0" dirty="0" err="1" smtClean="0"/>
              <a:t>int</a:t>
            </a:r>
            <a:r>
              <a:rPr lang="zh-CN" altLang="en-US" baseline="0" dirty="0" smtClean="0"/>
              <a:t>类型，但是实际能接收</a:t>
            </a:r>
            <a:r>
              <a:rPr lang="en-US" altLang="zh-CN" baseline="0" dirty="0" err="1" smtClean="0"/>
              <a:t>int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string</a:t>
            </a:r>
            <a:r>
              <a:rPr lang="zh-CN" altLang="en-US" baseline="0" dirty="0" smtClean="0"/>
              <a:t>类型</a:t>
            </a:r>
            <a:endParaRPr lang="en-US" altLang="zh-CN" baseline="0" dirty="0" smtClean="0"/>
          </a:p>
          <a:p>
            <a:pPr marL="1143000" lvl="2" indent="-228600">
              <a:buAutoNum type="arabicPeriod"/>
            </a:pPr>
            <a:r>
              <a:rPr lang="zh-CN" altLang="en-US" baseline="0" dirty="0" smtClean="0"/>
              <a:t>在项目演化过程中代码更改后，注释没有及时更新</a:t>
            </a:r>
            <a:endParaRPr lang="en-US" altLang="zh-CN" baseline="0" dirty="0" smtClean="0"/>
          </a:p>
          <a:p>
            <a:pPr marL="1143000" lvl="2" indent="-228600">
              <a:buAutoNum type="arabicPeriod"/>
            </a:pPr>
            <a:r>
              <a:rPr lang="zh-CN" altLang="en-US" baseline="0" dirty="0" smtClean="0"/>
              <a:t>函数</a:t>
            </a:r>
            <a:r>
              <a:rPr lang="en-US" altLang="zh-CN" baseline="0" dirty="0" smtClean="0"/>
              <a:t>/</a:t>
            </a:r>
            <a:r>
              <a:rPr lang="zh-CN" altLang="en-US" baseline="0" dirty="0" smtClean="0"/>
              <a:t>方法的实现有缺陷，考虑不够全面</a:t>
            </a:r>
            <a:endParaRPr lang="en-US" altLang="zh-CN" baseline="0" dirty="0" smtClean="0"/>
          </a:p>
          <a:p>
            <a:pPr marL="685800" lvl="1" indent="-228600">
              <a:buAutoNum type="arabicPeriod"/>
            </a:pPr>
            <a:r>
              <a:rPr lang="zh-CN" altLang="en-US" baseline="0" dirty="0" smtClean="0"/>
              <a:t>提醒开发者改进</a:t>
            </a:r>
            <a:r>
              <a:rPr lang="en-US" altLang="zh-CN" baseline="0" dirty="0" err="1" smtClean="0"/>
              <a:t>docstring</a:t>
            </a:r>
            <a:r>
              <a:rPr lang="zh-CN" altLang="en-US" baseline="0" dirty="0" smtClean="0"/>
              <a:t>，促进软件</a:t>
            </a:r>
            <a:r>
              <a:rPr lang="zh-CN" altLang="en-US" baseline="0" dirty="0" smtClean="0"/>
              <a:t>项目快速迭代，</a:t>
            </a:r>
            <a:r>
              <a:rPr lang="zh-CN" altLang="en-US" baseline="0" dirty="0" smtClean="0"/>
              <a:t>或增加更多</a:t>
            </a:r>
            <a:r>
              <a:rPr lang="zh-CN" altLang="en-US" baseline="0" dirty="0" smtClean="0"/>
              <a:t>测试用例更全面地测试函数</a:t>
            </a:r>
            <a:endParaRPr lang="en-US" altLang="zh-CN" baseline="0" dirty="0" smtClean="0"/>
          </a:p>
          <a:p>
            <a:pPr marL="228600" lvl="0" indent="-228600">
              <a:buAutoNum type="arabicPeriod"/>
            </a:pPr>
            <a:r>
              <a:rPr lang="zh-CN" altLang="en-US" baseline="0" dirty="0" smtClean="0"/>
              <a:t>对研究者：</a:t>
            </a:r>
            <a:endParaRPr lang="en-US" altLang="zh-CN" baseline="0" dirty="0" smtClean="0"/>
          </a:p>
          <a:p>
            <a:pPr marL="685800" lvl="1" indent="-228600">
              <a:buAutoNum type="arabicPeriod"/>
            </a:pPr>
            <a:r>
              <a:rPr lang="zh-CN" altLang="en-US" baseline="0" dirty="0" smtClean="0"/>
              <a:t>使用</a:t>
            </a:r>
            <a:r>
              <a:rPr lang="en-US" altLang="zh-CN" baseline="0" dirty="0" err="1" smtClean="0"/>
              <a:t>docstring</a:t>
            </a:r>
            <a:r>
              <a:rPr lang="zh-CN" altLang="en-US" baseline="0" dirty="0" smtClean="0"/>
              <a:t>中丰富的信息作为类型推导的补充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DB0AD-5C2D-48C2-8D0B-F71D47C979A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752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我的汇报到此结束，谢谢！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DB0AD-5C2D-48C2-8D0B-F71D47C979A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442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这里给出了一</a:t>
            </a:r>
            <a:r>
              <a:rPr lang="zh-CN" altLang="en-US" dirty="0" smtClean="0"/>
              <a:t>个来自实际项目中的代码段，</a:t>
            </a:r>
            <a:r>
              <a:rPr lang="zh-CN" altLang="en-US" dirty="0" smtClean="0"/>
              <a:t>红色部分的的字符串就是</a:t>
            </a:r>
            <a:r>
              <a:rPr lang="en-US" altLang="zh-CN" dirty="0" err="1" smtClean="0"/>
              <a:t>docstring</a:t>
            </a:r>
            <a:endParaRPr lang="en-US" altLang="zh-CN" dirty="0" smtClean="0"/>
          </a:p>
          <a:p>
            <a:r>
              <a:rPr lang="zh-CN" altLang="en-US" dirty="0" smtClean="0"/>
              <a:t>第一行描述了该函数的功能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zh-CN" altLang="en-US" dirty="0" smtClean="0"/>
              <a:t>第四行的描述中我们可以推断出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接受</a:t>
            </a:r>
            <a:r>
              <a:rPr lang="en-US" altLang="zh-CN" dirty="0" smtClean="0"/>
              <a:t>byte sequence</a:t>
            </a:r>
            <a:r>
              <a:rPr lang="zh-CN" altLang="en-US" dirty="0" smtClean="0"/>
              <a:t>类型，对应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内置类型的</a:t>
            </a:r>
            <a:r>
              <a:rPr lang="en-US" altLang="zh-CN" dirty="0" smtClean="0"/>
              <a:t>bytes</a:t>
            </a:r>
          </a:p>
          <a:p>
            <a:r>
              <a:rPr lang="zh-CN" altLang="en-US" dirty="0" smtClean="0"/>
              <a:t>高质量的</a:t>
            </a:r>
            <a:r>
              <a:rPr lang="en-US" altLang="zh-CN" dirty="0" err="1" smtClean="0"/>
              <a:t>docstring</a:t>
            </a:r>
            <a:r>
              <a:rPr lang="zh-CN" altLang="en-US" dirty="0" smtClean="0"/>
              <a:t>能够提示开发者像函数功能，参数类型，返回结果等信息，而不需要重新理解函数的上下文推断参数的</a:t>
            </a:r>
            <a:r>
              <a:rPr lang="zh-CN" altLang="en-US" dirty="0" smtClean="0"/>
              <a:t>类型，促进</a:t>
            </a:r>
            <a:r>
              <a:rPr lang="zh-CN" altLang="en-US" dirty="0" smtClean="0"/>
              <a:t>项目</a:t>
            </a:r>
            <a:r>
              <a:rPr lang="zh-CN" altLang="en-US" smtClean="0"/>
              <a:t>的</a:t>
            </a:r>
            <a:r>
              <a:rPr lang="zh-CN" altLang="en-US" smtClean="0"/>
              <a:t>迭代快速迭代演化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docstring</a:t>
            </a:r>
            <a:r>
              <a:rPr lang="zh-CN" altLang="en-US" dirty="0" smtClean="0"/>
              <a:t>中包含丰富的信息，已有的研究很少关注</a:t>
            </a:r>
            <a:r>
              <a:rPr lang="en-US" altLang="zh-CN" dirty="0" err="1" smtClean="0"/>
              <a:t>docstring</a:t>
            </a:r>
            <a:endParaRPr lang="en-US" altLang="zh-CN" dirty="0" smtClean="0"/>
          </a:p>
          <a:p>
            <a:r>
              <a:rPr lang="zh-CN" altLang="en-US" dirty="0" smtClean="0"/>
              <a:t>本文希望提出一个框架能够自动地从</a:t>
            </a:r>
            <a:r>
              <a:rPr lang="en-US" altLang="zh-CN" dirty="0" err="1" smtClean="0"/>
              <a:t>docstring</a:t>
            </a:r>
            <a:r>
              <a:rPr lang="zh-CN" altLang="en-US" dirty="0" smtClean="0"/>
              <a:t>的参数描述中自动识别可能的类型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DB0AD-5C2D-48C2-8D0B-F71D47C979A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7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首先介绍方法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DB0AD-5C2D-48C2-8D0B-F71D47C979A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019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aseline="0" dirty="0" smtClean="0"/>
              <a:t>框架分为模型构建阶段和识别阶段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将项目的源代码转化为</a:t>
            </a:r>
            <a:r>
              <a:rPr lang="en-US" altLang="zh-CN" baseline="0" dirty="0" err="1" smtClean="0"/>
              <a:t>ast</a:t>
            </a:r>
            <a:r>
              <a:rPr lang="zh-CN" altLang="en-US" baseline="0" dirty="0" smtClean="0"/>
              <a:t>，提取</a:t>
            </a:r>
            <a:r>
              <a:rPr lang="en-US" altLang="zh-CN" baseline="0" dirty="0" err="1" smtClean="0"/>
              <a:t>docstring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根据的</a:t>
            </a:r>
            <a:r>
              <a:rPr lang="en-US" altLang="zh-CN" baseline="0" dirty="0" err="1" smtClean="0"/>
              <a:t>docstring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pattern</a:t>
            </a:r>
            <a:r>
              <a:rPr lang="zh-CN" altLang="en-US" baseline="0" dirty="0" smtClean="0"/>
              <a:t>，提取对于参数的描述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对于描述进行简单的预处理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进行特征选择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现在有了特征</a:t>
            </a:r>
            <a:r>
              <a:rPr lang="zh-CN" altLang="en-US" baseline="0" dirty="0" smtClean="0"/>
              <a:t>信息，我们需要得到对应的标签，也就是参数的运行时类型。</a:t>
            </a:r>
            <a:r>
              <a:rPr lang="zh-CN" altLang="en-US" baseline="0" dirty="0" smtClean="0"/>
              <a:t>项目中给出了源代码一般还会包含相应的测试用例，我们使用插桩工具运行测试用例后，可以得到函数参数及其对应的实际运行时类型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5. </a:t>
            </a:r>
            <a:r>
              <a:rPr lang="zh-CN" altLang="en-US" baseline="0" dirty="0" smtClean="0"/>
              <a:t>使用参数描述特征和对应实际运行时类型作为训练集，训练分类器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6&amp;7&amp;8. </a:t>
            </a:r>
            <a:r>
              <a:rPr lang="zh-CN" altLang="en-US" baseline="0" dirty="0" smtClean="0"/>
              <a:t>对于新输入的描述，进行与</a:t>
            </a:r>
            <a:r>
              <a:rPr lang="en-US" altLang="zh-CN" baseline="0" dirty="0" smtClean="0"/>
              <a:t>3,4</a:t>
            </a:r>
            <a:r>
              <a:rPr lang="zh-CN" altLang="en-US" baseline="0" dirty="0" smtClean="0"/>
              <a:t>步相同的预处理和特征选择后传入分类器，输出可能的类型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DB0AD-5C2D-48C2-8D0B-F71D47C979A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238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预处理</a:t>
            </a:r>
            <a:r>
              <a:rPr lang="zh-CN" altLang="en-US" dirty="0" smtClean="0"/>
              <a:t>步骤一般包括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分词：</a:t>
            </a:r>
            <a:r>
              <a:rPr lang="zh-CN" altLang="en-US" dirty="0" smtClean="0"/>
              <a:t>英文注释，文本通过空白字符进行分割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去除停止词：停止词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使用频率较高，包含很少实际含义的单词，</a:t>
            </a:r>
            <a:r>
              <a:rPr lang="en-US" altLang="zh-CN" dirty="0" smtClean="0"/>
              <a:t>me yours then</a:t>
            </a:r>
            <a:r>
              <a:rPr lang="zh-CN" altLang="en-US" dirty="0" smtClean="0"/>
              <a:t>等，可以起到降维的效果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词根化：在本文给出的框架中没有词根化过程，因为词性有时候是指示类型的重要信息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DB0AD-5C2D-48C2-8D0B-F71D47C979A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388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</a:t>
            </a:r>
            <a:r>
              <a:rPr lang="zh-CN" altLang="en-US" dirty="0" smtClean="0"/>
              <a:t>表示语料库中的单词，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表示参数的类型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表示单词</a:t>
            </a:r>
            <a:r>
              <a:rPr lang="en-US" altLang="zh-CN" dirty="0" smtClean="0"/>
              <a:t>w</a:t>
            </a:r>
            <a:r>
              <a:rPr lang="zh-CN" altLang="en-US" dirty="0" smtClean="0"/>
              <a:t>出现在参数描述中，且类型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是该参数的一种可接受类型</a:t>
            </a:r>
            <a:r>
              <a:rPr lang="zh-CN" altLang="en-US" dirty="0" smtClean="0"/>
              <a:t>的句子数量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B</a:t>
            </a:r>
            <a:r>
              <a:rPr lang="zh-CN" altLang="en-US" dirty="0" smtClean="0"/>
              <a:t>表示单词</a:t>
            </a:r>
            <a:r>
              <a:rPr lang="en-US" altLang="zh-CN" dirty="0" smtClean="0"/>
              <a:t>w</a:t>
            </a:r>
            <a:r>
              <a:rPr lang="zh-CN" altLang="en-US" dirty="0" smtClean="0"/>
              <a:t>出现在参数描述中，且类型</a:t>
            </a:r>
            <a:r>
              <a:rPr lang="en-US" altLang="zh-CN" dirty="0" smtClean="0"/>
              <a:t>t</a:t>
            </a:r>
            <a:r>
              <a:rPr lang="zh-CN" altLang="en-US" dirty="0" smtClean="0"/>
              <a:t>不是该参数的一种可接受类型</a:t>
            </a:r>
            <a:r>
              <a:rPr lang="zh-CN" altLang="en-US" dirty="0" smtClean="0"/>
              <a:t>的句子数量</a:t>
            </a:r>
            <a:endParaRPr lang="en-US" altLang="zh-CN" dirty="0" smtClean="0"/>
          </a:p>
          <a:p>
            <a:r>
              <a:rPr lang="en-US" altLang="zh-CN" dirty="0" smtClean="0"/>
              <a:t>C,D</a:t>
            </a:r>
            <a:r>
              <a:rPr lang="zh-CN" altLang="en-US" dirty="0" smtClean="0"/>
              <a:t>同理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卡方统计量用来描述实际观察值与期望值的偏离程度，越大表示单词</a:t>
            </a:r>
            <a:r>
              <a:rPr lang="en-US" altLang="zh-CN" dirty="0" smtClean="0"/>
              <a:t>w</a:t>
            </a:r>
            <a:r>
              <a:rPr lang="zh-CN" altLang="en-US" dirty="0" smtClean="0"/>
              <a:t>对分类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的影响越大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表示语料库中参数描述的数量</a:t>
            </a:r>
            <a:endParaRPr lang="en-US" altLang="zh-CN" dirty="0" smtClean="0"/>
          </a:p>
          <a:p>
            <a:r>
              <a:rPr lang="zh-CN" altLang="en-US" dirty="0" smtClean="0"/>
              <a:t>实验中我们选择卡方统计量最大的</a:t>
            </a:r>
            <a:r>
              <a:rPr lang="en-US" altLang="zh-CN" dirty="0" smtClean="0"/>
              <a:t>k%</a:t>
            </a:r>
            <a:r>
              <a:rPr lang="zh-CN" altLang="en-US" dirty="0" smtClean="0"/>
              <a:t>特征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DB0AD-5C2D-48C2-8D0B-F71D47C979A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346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研究中解决的问题是从描述中识别所有可能的类型，本质上是一个多标签多输出问题，选择的分类器需要支持多输出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类机器学习分类器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决策树：树形模型，有很好的可解释性，使用信息增益选择特征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随机森林：常用的集成学习模型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K</a:t>
            </a:r>
            <a:r>
              <a:rPr lang="zh-CN" altLang="en-US" dirty="0" smtClean="0"/>
              <a:t>近邻：非参数模型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多层感知器：简单的前向人工神经网络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DB0AD-5C2D-48C2-8D0B-F71D47C979A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164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DB0AD-5C2D-48C2-8D0B-F71D47C979A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180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fld id="{314E5320-DDFD-49FF-A3EA-0B29AEE67547}" type="datetime1">
              <a:rPr lang="zh-CN" altLang="en-US"/>
              <a:pPr/>
              <a:t>2018/11/21</a:t>
            </a:fld>
            <a:endParaRPr lang="en-US" altLang="zh-CN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51D635C-56A2-40F5-B0BA-DEDEDAACF2A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>
              <a:latin typeface="Arial" charset="0"/>
            </a:endParaRP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89450" name="Picture 10" descr="tow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</p:spPr>
      </p:pic>
      <p:pic>
        <p:nvPicPr>
          <p:cNvPr id="189451" name="Picture 11" descr="NJU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</p:spPr>
      </p:pic>
      <p:pic>
        <p:nvPicPr>
          <p:cNvPr id="189452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</p:spPr>
      </p:pic>
      <p:pic>
        <p:nvPicPr>
          <p:cNvPr id="18945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9D7CF4-0A2D-4AC5-A427-03F19F45A70D}" type="datetime1">
              <a:rPr lang="zh-CN" altLang="en-US"/>
              <a:pPr/>
              <a:t>2018/11/21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8D00BC-2A52-4030-964B-89DEA86CED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FBA0EB-4B55-4511-B38A-B4923C5F89F9}" type="datetime1">
              <a:rPr lang="zh-CN" altLang="en-US"/>
              <a:pPr/>
              <a:t>2018/11/21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6B8CD-2634-4926-8EBC-6FB656478D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D1FD49-9071-4B72-8783-B51B65A6C151}" type="datetime1">
              <a:rPr lang="zh-CN" altLang="en-US"/>
              <a:pPr/>
              <a:t>2018/11/21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28CA3-9668-437A-8B46-F616277CD5D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18FFA7-1F26-4D54-84DE-D2CB78505022}" type="datetime1">
              <a:rPr lang="zh-CN" altLang="en-US"/>
              <a:pPr/>
              <a:t>2018/11/21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945EB-CF5B-4B6C-A7FD-F1EFE6933D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4B31DA-D6F8-4B3F-83CB-51ACE99F69B2}" type="datetime1">
              <a:rPr lang="zh-CN" altLang="en-US"/>
              <a:pPr/>
              <a:t>2018/11/21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941EC-9B6D-4F5D-8EA8-7AEEEC8FD1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93F1E3-6708-441B-8F57-FF2CF1996C12}" type="datetime1">
              <a:rPr lang="zh-CN" altLang="en-US"/>
              <a:pPr/>
              <a:t>2018/11/21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E98B9-16F3-49E6-B1CE-80E2ECCA8F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B84840-6087-4AF7-B07F-E5869CF5C23D}" type="datetime1">
              <a:rPr lang="zh-CN" altLang="en-US"/>
              <a:pPr/>
              <a:t>2018/11/21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F3866-699E-4CF3-A119-C6FD0D195A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3AC0D5-345C-4134-9FD8-4FC0E27126D0}" type="datetime1">
              <a:rPr lang="zh-CN" altLang="en-US"/>
              <a:pPr/>
              <a:t>2018/11/21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D281B-A9F2-414F-9760-76C46C99C3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8DC900-E7BD-4350-85AD-CA0400CB642E}" type="datetime1">
              <a:rPr lang="zh-CN" altLang="en-US"/>
              <a:pPr/>
              <a:t>2018/11/21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E8B56C-84E1-4A4C-8203-9DD79F33C9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1876BD-24CE-4135-8487-982B1B1499E5}" type="datetime1">
              <a:rPr lang="zh-CN" altLang="en-US"/>
              <a:pPr/>
              <a:t>2018/11/21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96C0A-14E6-40CC-A710-E163476322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88422" name="Picture 6" descr="towe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+mn-lt"/>
              </a:defRPr>
            </a:lvl1pPr>
          </a:lstStyle>
          <a:p>
            <a:fld id="{B3433594-51D4-4F35-9BC4-3F2CDB3359E1}" type="datetime1">
              <a:rPr lang="zh-CN" altLang="en-US"/>
              <a:pPr/>
              <a:t>2018/11/21</a:t>
            </a:fld>
            <a:endParaRPr lang="en-US" altLang="zh-CN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>
                <a:latin typeface="+mn-lt"/>
              </a:defRPr>
            </a:lvl1pPr>
          </a:lstStyle>
          <a:p>
            <a:r>
              <a:rPr lang="en-US" altLang="zh-CN"/>
              <a:t> Institute of Computer Software</a:t>
            </a:r>
          </a:p>
          <a:p>
            <a:r>
              <a:rPr lang="en-US" altLang="zh-CN"/>
              <a:t>Nanjing University</a:t>
            </a: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+mn-lt"/>
              </a:defRPr>
            </a:lvl1pPr>
          </a:lstStyle>
          <a:p>
            <a:fld id="{F2D024EB-E688-4F94-9D6D-0BDE28FD91DF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88426" name="Picture 1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</p:spPr>
      </p:pic>
      <p:pic>
        <p:nvPicPr>
          <p:cNvPr id="188427" name="Picture 11" descr="校徽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063840" y="4502906"/>
            <a:ext cx="6954407" cy="706360"/>
          </a:xfrm>
        </p:spPr>
        <p:txBody>
          <a:bodyPr/>
          <a:lstStyle/>
          <a:p>
            <a:pPr algn="ctr"/>
            <a:r>
              <a:rPr kumimoji="1"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 Luo, </a:t>
            </a:r>
            <a:r>
              <a:rPr kumimoji="1"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Wanwangying</a:t>
            </a:r>
            <a:r>
              <a:rPr kumimoji="1"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Ma, </a:t>
            </a:r>
            <a:r>
              <a:rPr kumimoji="1"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Yanhui</a:t>
            </a:r>
            <a:r>
              <a:rPr kumimoji="1"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Li, </a:t>
            </a:r>
            <a:r>
              <a:rPr kumimoji="1"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Zhifei</a:t>
            </a:r>
            <a:r>
              <a:rPr kumimoji="1"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Chen, Lin Chen</a:t>
            </a:r>
          </a:p>
          <a:p>
            <a:pPr algn="ctr"/>
            <a:r>
              <a:rPr kumimoji="1"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Nanjing University</a:t>
            </a:r>
            <a:endParaRPr kumimoji="1"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4E5320-DDFD-49FF-A3EA-0B29AEE67547}" type="datetime1">
              <a:rPr lang="zh-CN" altLang="en-US" smtClean="0"/>
              <a:pPr/>
              <a:t>2018/11/21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1D635C-56A2-40F5-B0BA-DEDEDAACF2AC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 potential runtime types from Python </a:t>
            </a:r>
            <a:r>
              <a:rPr kumimoji="1"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Docstrings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24750" y="4502906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Qiang Zhang</a:t>
            </a:r>
          </a:p>
        </p:txBody>
      </p:sp>
    </p:spTree>
    <p:extLst>
      <p:ext uri="{BB962C8B-B14F-4D97-AF65-F5344CB8AC3E}">
        <p14:creationId xmlns:p14="http://schemas.microsoft.com/office/powerpoint/2010/main" val="248768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Extracting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337641" y="1484313"/>
            <a:ext cx="3828265" cy="4392612"/>
          </a:xfrm>
        </p:spPr>
        <p:txBody>
          <a:bodyPr/>
          <a:lstStyle/>
          <a:p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endParaRPr lang="en-US" altLang="zh-CN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Epytext</a:t>
            </a:r>
            <a:endParaRPr lang="en-US" altLang="zh-CN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5320-DDFD-49FF-A3EA-0B29AEE67547}" type="datetime1">
              <a:rPr lang="zh-CN" altLang="en-US" smtClean="0"/>
              <a:pPr/>
              <a:t>2018/11/21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35C-56A2-40F5-B0BA-DEDEDAACF2AC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316" y="1966859"/>
            <a:ext cx="4675931" cy="17861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4160994"/>
            <a:ext cx="4675931" cy="181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4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Extracting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96577" y="1318898"/>
            <a:ext cx="3828265" cy="1324284"/>
          </a:xfrm>
        </p:spPr>
        <p:txBody>
          <a:bodyPr/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5320-DDFD-49FF-A3EA-0B29AEE67547}" type="datetime1">
              <a:rPr lang="zh-CN" altLang="en-US" smtClean="0"/>
              <a:pPr/>
              <a:t>2018/11/21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35C-56A2-40F5-B0BA-DEDEDAACF2A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9" name="内容占位符 4"/>
          <p:cNvSpPr txBox="1">
            <a:spLocks/>
          </p:cNvSpPr>
          <p:nvPr/>
        </p:nvSpPr>
        <p:spPr bwMode="auto">
          <a:xfrm>
            <a:off x="468312" y="1318898"/>
            <a:ext cx="3828265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Numpydoc</a:t>
            </a:r>
            <a:endParaRPr lang="en-US" altLang="zh-CN" sz="2400" i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453" y="1814826"/>
            <a:ext cx="4335212" cy="28079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88" y="1814826"/>
            <a:ext cx="3316605" cy="418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8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Projects Selection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criterion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mainly developed in Python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150 stars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wide application area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5320-DDFD-49FF-A3EA-0B29AEE67547}" type="datetime1">
              <a:rPr lang="zh-CN" altLang="en-US" smtClean="0"/>
              <a:pPr/>
              <a:t>2018/11/21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35C-56A2-40F5-B0BA-DEDEDAACF2AC}" type="slidenum">
              <a:rPr lang="en-US" altLang="zh-CN" smtClean="0"/>
              <a:pPr/>
              <a:t>12</a:t>
            </a:fld>
            <a:endParaRPr lang="en-US" altLang="zh-CN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37612"/>
              </p:ext>
            </p:extLst>
          </p:nvPr>
        </p:nvGraphicFramePr>
        <p:xfrm>
          <a:off x="1042988" y="3571503"/>
          <a:ext cx="7197542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4105">
                  <a:extLst>
                    <a:ext uri="{9D8B030D-6E8A-4147-A177-3AD203B41FA5}">
                      <a16:colId xmlns:a16="http://schemas.microsoft.com/office/drawing/2014/main" val="1464493304"/>
                    </a:ext>
                  </a:extLst>
                </a:gridCol>
                <a:gridCol w="1684655">
                  <a:extLst>
                    <a:ext uri="{9D8B030D-6E8A-4147-A177-3AD203B41FA5}">
                      <a16:colId xmlns:a16="http://schemas.microsoft.com/office/drawing/2014/main" val="243865071"/>
                    </a:ext>
                  </a:extLst>
                </a:gridCol>
                <a:gridCol w="660718">
                  <a:extLst>
                    <a:ext uri="{9D8B030D-6E8A-4147-A177-3AD203B41FA5}">
                      <a16:colId xmlns:a16="http://schemas.microsoft.com/office/drawing/2014/main" val="597929064"/>
                    </a:ext>
                  </a:extLst>
                </a:gridCol>
                <a:gridCol w="1360805">
                  <a:extLst>
                    <a:ext uri="{9D8B030D-6E8A-4147-A177-3AD203B41FA5}">
                      <a16:colId xmlns:a16="http://schemas.microsoft.com/office/drawing/2014/main" val="1977431649"/>
                    </a:ext>
                  </a:extLst>
                </a:gridCol>
                <a:gridCol w="1252855">
                  <a:extLst>
                    <a:ext uri="{9D8B030D-6E8A-4147-A177-3AD203B41FA5}">
                      <a16:colId xmlns:a16="http://schemas.microsoft.com/office/drawing/2014/main" val="3155025223"/>
                    </a:ext>
                  </a:extLst>
                </a:gridCol>
                <a:gridCol w="1144404">
                  <a:extLst>
                    <a:ext uri="{9D8B030D-6E8A-4147-A177-3AD203B41FA5}">
                      <a16:colId xmlns:a16="http://schemas.microsoft.com/office/drawing/2014/main" val="4271262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repository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owner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stars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repository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owner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stars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860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asphalt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effectLst/>
                        </a:rPr>
                        <a:t>asphalt-framework</a:t>
                      </a:r>
                      <a:endParaRPr lang="en-US" altLang="zh-CN" sz="1400" b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183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oauthlib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oauthlib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1.6k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46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bs4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effectLst/>
                        </a:rPr>
                        <a:t>\</a:t>
                      </a:r>
                      <a:endParaRPr lang="en-US" altLang="zh-CN" sz="1400" b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\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pycookiecheat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n8henrie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255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21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faker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effectLst/>
                        </a:rPr>
                        <a:t>joke2k</a:t>
                      </a:r>
                      <a:endParaRPr lang="en-US" altLang="zh-CN" sz="1400" b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6k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pydantic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samuelcolvin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332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4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hbmqtt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beerfactory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311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requests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requests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32.1k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81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httpie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jakubroztocil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35.2k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sh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amoffat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4.4k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131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2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5320-DDFD-49FF-A3EA-0B29AEE67547}" type="datetime1">
              <a:rPr lang="zh-CN" altLang="en-US" smtClean="0"/>
              <a:pPr/>
              <a:t>2018/11/21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35C-56A2-40F5-B0BA-DEDEDAACF2AC}" type="slidenum">
              <a:rPr lang="en-US" altLang="zh-CN" smtClean="0"/>
              <a:pPr/>
              <a:t>13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11188" y="1832483"/>
                <a:ext cx="4361425" cy="2810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𝑚𝑒𝑎𝑠𝑢𝑟𝑒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algn="l"/>
                <a:endParaRPr lang="en-US" altLang="zh-CN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𝐻𝑎𝑚𝑚𝑖𝑛𝑔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𝑥𝑜𝑟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algn="l"/>
                <a:endParaRPr lang="en-US" altLang="zh-CN" dirty="0" smtClean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8" y="1832483"/>
                <a:ext cx="4361425" cy="2810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11188" y="4813571"/>
                <a:ext cx="4208444" cy="769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𝑀𝑅𝑅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𝑀𝑒𝑡𝑟𝑖𝑐𝑠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𝑀𝑒𝑡𝑟𝑖𝑐𝑠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𝑟𝑎𝑛𝑘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8" y="4813571"/>
                <a:ext cx="4208444" cy="7693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721971" y="1832483"/>
                <a:ext cx="3875184" cy="2409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algn="l"/>
                <a:endParaRPr lang="en-US" altLang="zh-CN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𝐽𝑎𝑐𝑐𝑎𝑟𝑑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PL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algn="l"/>
                <a:endParaRPr lang="en-US" altLang="zh-CN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𝐴𝐿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𝐴𝐿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971" y="1832483"/>
                <a:ext cx="3875184" cy="2409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内容占位符 4"/>
          <p:cNvSpPr txBox="1">
            <a:spLocks/>
          </p:cNvSpPr>
          <p:nvPr/>
        </p:nvSpPr>
        <p:spPr bwMode="auto">
          <a:xfrm>
            <a:off x="468312" y="1318898"/>
            <a:ext cx="3828265" cy="357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</a:p>
        </p:txBody>
      </p:sp>
      <p:sp>
        <p:nvSpPr>
          <p:cNvPr id="10" name="内容占位符 4"/>
          <p:cNvSpPr txBox="1">
            <a:spLocks/>
          </p:cNvSpPr>
          <p:nvPr/>
        </p:nvSpPr>
        <p:spPr bwMode="auto">
          <a:xfrm>
            <a:off x="468311" y="4349007"/>
            <a:ext cx="3828265" cy="357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b="1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Systhesis</a:t>
            </a:r>
            <a:endParaRPr lang="en-US" altLang="zh-CN" sz="2400" b="1" i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42988" y="1484313"/>
            <a:ext cx="6009605" cy="402412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Setup</a:t>
            </a: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Results</a:t>
            </a: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5320-DDFD-49FF-A3EA-0B29AEE67547}" type="datetime1">
              <a:rPr lang="zh-CN" altLang="en-US" smtClean="0"/>
              <a:pPr/>
              <a:t>2018/11/21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35C-56A2-40F5-B0BA-DEDEDAACF2AC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7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5320-DDFD-49FF-A3EA-0B29AEE67547}" type="datetime1">
              <a:rPr lang="zh-CN" altLang="en-US" smtClean="0"/>
              <a:pPr/>
              <a:t>2018/11/21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35C-56A2-40F5-B0BA-DEDEDAACF2AC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13" name="内容占位符 4"/>
          <p:cNvSpPr txBox="1">
            <a:spLocks/>
          </p:cNvSpPr>
          <p:nvPr/>
        </p:nvSpPr>
        <p:spPr bwMode="auto">
          <a:xfrm>
            <a:off x="611187" y="1946893"/>
            <a:ext cx="7225007" cy="70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RQ1: </a:t>
            </a: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we automatically recognizing expected types from parameter descriptions?</a:t>
            </a:r>
          </a:p>
          <a:p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RQ2: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Feature Selection impact the performance of classifiers?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59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Recognize?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/>
          </p:nvPr>
        </p:nvGraphicFramePr>
        <p:xfrm>
          <a:off x="1042988" y="2186040"/>
          <a:ext cx="648176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7230">
                  <a:extLst>
                    <a:ext uri="{9D8B030D-6E8A-4147-A177-3AD203B41FA5}">
                      <a16:colId xmlns:a16="http://schemas.microsoft.com/office/drawing/2014/main" val="1098525772"/>
                    </a:ext>
                  </a:extLst>
                </a:gridCol>
                <a:gridCol w="728590">
                  <a:extLst>
                    <a:ext uri="{9D8B030D-6E8A-4147-A177-3AD203B41FA5}">
                      <a16:colId xmlns:a16="http://schemas.microsoft.com/office/drawing/2014/main" val="4123090184"/>
                    </a:ext>
                  </a:extLst>
                </a:gridCol>
                <a:gridCol w="728590">
                  <a:extLst>
                    <a:ext uri="{9D8B030D-6E8A-4147-A177-3AD203B41FA5}">
                      <a16:colId xmlns:a16="http://schemas.microsoft.com/office/drawing/2014/main" val="2711031161"/>
                    </a:ext>
                  </a:extLst>
                </a:gridCol>
                <a:gridCol w="728590">
                  <a:extLst>
                    <a:ext uri="{9D8B030D-6E8A-4147-A177-3AD203B41FA5}">
                      <a16:colId xmlns:a16="http://schemas.microsoft.com/office/drawing/2014/main" val="416296187"/>
                    </a:ext>
                  </a:extLst>
                </a:gridCol>
                <a:gridCol w="728590">
                  <a:extLst>
                    <a:ext uri="{9D8B030D-6E8A-4147-A177-3AD203B41FA5}">
                      <a16:colId xmlns:a16="http://schemas.microsoft.com/office/drawing/2014/main" val="1035644149"/>
                    </a:ext>
                  </a:extLst>
                </a:gridCol>
                <a:gridCol w="728590">
                  <a:extLst>
                    <a:ext uri="{9D8B030D-6E8A-4147-A177-3AD203B41FA5}">
                      <a16:colId xmlns:a16="http://schemas.microsoft.com/office/drawing/2014/main" val="2740932689"/>
                    </a:ext>
                  </a:extLst>
                </a:gridCol>
                <a:gridCol w="728590">
                  <a:extLst>
                    <a:ext uri="{9D8B030D-6E8A-4147-A177-3AD203B41FA5}">
                      <a16:colId xmlns:a16="http://schemas.microsoft.com/office/drawing/2014/main" val="1751792598"/>
                    </a:ext>
                  </a:extLst>
                </a:gridCol>
                <a:gridCol w="982992">
                  <a:extLst>
                    <a:ext uri="{9D8B030D-6E8A-4147-A177-3AD203B41FA5}">
                      <a16:colId xmlns:a16="http://schemas.microsoft.com/office/drawing/2014/main" val="684276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P.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F1.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J.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H.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441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1.235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99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1.274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0.468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614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1.598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6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0.548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1.234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0.778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36653"/>
                  </a:ext>
                </a:extLst>
              </a:tr>
            </a:tbl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5320-DDFD-49FF-A3EA-0B29AEE67547}" type="datetime1">
              <a:rPr lang="zh-CN" altLang="en-US" smtClean="0"/>
              <a:pPr/>
              <a:t>2018/11/21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35C-56A2-40F5-B0BA-DEDEDAACF2AC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10" name="内容占位符 4"/>
          <p:cNvSpPr txBox="1">
            <a:spLocks/>
          </p:cNvSpPr>
          <p:nvPr/>
        </p:nvSpPr>
        <p:spPr bwMode="auto">
          <a:xfrm>
            <a:off x="525196" y="1220482"/>
            <a:ext cx="6999554" cy="70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RQ1: </a:t>
            </a: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we automatically recognizing expected types from parameter descriptions?</a:t>
            </a:r>
            <a:endParaRPr lang="zh-CN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内容占位符 4"/>
          <p:cNvSpPr txBox="1">
            <a:spLocks/>
          </p:cNvSpPr>
          <p:nvPr/>
        </p:nvSpPr>
        <p:spPr bwMode="auto">
          <a:xfrm>
            <a:off x="525195" y="4299524"/>
            <a:ext cx="6999555" cy="162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 lvl="1"/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 has the best performance</a:t>
            </a:r>
          </a:p>
          <a:p>
            <a:pPr lvl="1"/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 and KNN have similar performance</a:t>
            </a:r>
          </a:p>
          <a:p>
            <a:pPr lvl="1"/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MLP has poor performance</a:t>
            </a:r>
            <a:endParaRPr lang="zh-CN" alt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6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Feature Selection?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5320-DDFD-49FF-A3EA-0B29AEE67547}" type="datetime1">
              <a:rPr lang="zh-CN" altLang="en-US" smtClean="0"/>
              <a:pPr/>
              <a:t>2018/11/21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35C-56A2-40F5-B0BA-DEDEDAACF2AC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10" name="内容占位符 4"/>
          <p:cNvSpPr txBox="1">
            <a:spLocks/>
          </p:cNvSpPr>
          <p:nvPr/>
        </p:nvSpPr>
        <p:spPr bwMode="auto">
          <a:xfrm>
            <a:off x="525196" y="1220482"/>
            <a:ext cx="6999554" cy="83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RQ2: </a:t>
            </a: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Feature Selection influence the performance of classifiers?</a:t>
            </a:r>
          </a:p>
          <a:p>
            <a:pPr marL="0" indent="0">
              <a:buNone/>
            </a:pPr>
            <a:r>
              <a:rPr lang="en-US" altLang="zh-CN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endParaRPr lang="en-US" altLang="zh-CN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features from 20% to 100% with a step of 20%</a:t>
            </a:r>
            <a:endParaRPr lang="zh-CN" altLang="en-US" sz="1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3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Feature Selection?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5320-DDFD-49FF-A3EA-0B29AEE67547}" type="datetime1">
              <a:rPr lang="zh-CN" altLang="en-US" smtClean="0"/>
              <a:pPr/>
              <a:t>2018/11/21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35C-56A2-40F5-B0BA-DEDEDAACF2AC}" type="slidenum">
              <a:rPr lang="en-US" altLang="zh-CN" smtClean="0"/>
              <a:pPr/>
              <a:t>18</a:t>
            </a:fld>
            <a:endParaRPr lang="en-US" altLang="zh-CN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458355"/>
              </p:ext>
            </p:extLst>
          </p:nvPr>
        </p:nvGraphicFramePr>
        <p:xfrm>
          <a:off x="1607544" y="982659"/>
          <a:ext cx="5423211" cy="5530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130">
                  <a:extLst>
                    <a:ext uri="{9D8B030D-6E8A-4147-A177-3AD203B41FA5}">
                      <a16:colId xmlns:a16="http://schemas.microsoft.com/office/drawing/2014/main" val="3139060860"/>
                    </a:ext>
                  </a:extLst>
                </a:gridCol>
                <a:gridCol w="873442">
                  <a:extLst>
                    <a:ext uri="{9D8B030D-6E8A-4147-A177-3AD203B41FA5}">
                      <a16:colId xmlns:a16="http://schemas.microsoft.com/office/drawing/2014/main" val="4172742458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3346064177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3000989264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683676535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2136540753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4273896744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3096052768"/>
                    </a:ext>
                  </a:extLst>
                </a:gridCol>
                <a:gridCol w="570859">
                  <a:extLst>
                    <a:ext uri="{9D8B030D-6E8A-4147-A177-3AD203B41FA5}">
                      <a16:colId xmlns:a16="http://schemas.microsoft.com/office/drawing/2014/main" val="2148282929"/>
                    </a:ext>
                  </a:extLst>
                </a:gridCol>
              </a:tblGrid>
              <a:tr h="2633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Classifier</a:t>
                      </a: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Feature(%)</a:t>
                      </a: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P.</a:t>
                      </a: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R.</a:t>
                      </a: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F1.</a:t>
                      </a: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J.</a:t>
                      </a: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H.</a:t>
                      </a: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A.</a:t>
                      </a: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MRR</a:t>
                      </a:r>
                      <a:endParaRPr lang="zh-CN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638068"/>
                  </a:ext>
                </a:extLst>
              </a:tr>
              <a:tr h="26337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RF</a:t>
                      </a:r>
                      <a:endParaRPr lang="zh-CN" altLang="en-US" sz="1000" dirty="0"/>
                    </a:p>
                  </a:txBody>
                  <a:tcPr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</a:t>
                      </a:r>
                      <a:endParaRPr lang="zh-CN" alt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0.643</a:t>
                      </a:r>
                      <a:endParaRPr lang="zh-CN" altLang="en-US" sz="1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0.530</a:t>
                      </a:r>
                      <a:endParaRPr lang="zh-CN" altLang="en-US" sz="1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0.561</a:t>
                      </a:r>
                      <a:endParaRPr lang="zh-CN" altLang="en-US" sz="1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0.581</a:t>
                      </a:r>
                      <a:endParaRPr lang="zh-CN" altLang="en-US" sz="1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1.235</a:t>
                      </a:r>
                      <a:endParaRPr lang="zh-CN" altLang="en-US" sz="1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0.442</a:t>
                      </a:r>
                      <a:endParaRPr lang="zh-CN" altLang="en-US" sz="1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1.000</a:t>
                      </a:r>
                      <a:endParaRPr lang="zh-CN" altLang="en-US" sz="1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68766009"/>
                  </a:ext>
                </a:extLst>
              </a:tr>
              <a:tr h="263374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40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0.596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0.493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0.521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0.493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1.284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0.417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0.500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3704"/>
                  </a:ext>
                </a:extLst>
              </a:tr>
              <a:tr h="263374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60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0.571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0.471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0.498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0.471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1.301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0.398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0.333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195123"/>
                  </a:ext>
                </a:extLst>
              </a:tr>
              <a:tr h="263374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0.561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0.464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0.490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0.463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1.302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0.391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0.250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41717"/>
                  </a:ext>
                </a:extLst>
              </a:tr>
              <a:tr h="263374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100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0.539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0.445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0.470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0.445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1.324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0.376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0.200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430350"/>
                  </a:ext>
                </a:extLst>
              </a:tr>
              <a:tr h="26337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KNN</a:t>
                      </a:r>
                      <a:endParaRPr lang="zh-CN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0.656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0.546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0.575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0.546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1.274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0.468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1.000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2617"/>
                  </a:ext>
                </a:extLst>
              </a:tr>
              <a:tr h="263374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40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0.656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0.546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0.575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0.546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1.274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0.468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1.000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42042"/>
                  </a:ext>
                </a:extLst>
              </a:tr>
              <a:tr h="263374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60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0.592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0.507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0.527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0.498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1.293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0.420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0.333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73985"/>
                  </a:ext>
                </a:extLst>
              </a:tr>
              <a:tr h="263374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0.589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0.504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0.524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0.495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1.296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0.417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0.250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855887"/>
                  </a:ext>
                </a:extLst>
              </a:tr>
              <a:tr h="263374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100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0.589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0.504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0.524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0.495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1.296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0.417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0.250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68859"/>
                  </a:ext>
                </a:extLst>
              </a:tr>
              <a:tr h="26337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MLP</a:t>
                      </a:r>
                      <a:endParaRPr lang="zh-CN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0.222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0.167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0.180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0.167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1.598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0.134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0.208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684312"/>
                  </a:ext>
                </a:extLst>
              </a:tr>
              <a:tr h="263374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40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0.222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0.524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0.440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0.464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1.286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0.373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0.875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446404"/>
                  </a:ext>
                </a:extLst>
              </a:tr>
              <a:tr h="263374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60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0.450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0.382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0.401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0.381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1.307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0.329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0.444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67167"/>
                  </a:ext>
                </a:extLst>
              </a:tr>
              <a:tr h="263374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0.451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0.382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0.401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0.382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1.305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0.329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0.583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927737"/>
                  </a:ext>
                </a:extLst>
              </a:tr>
              <a:tr h="263374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100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0.449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0.381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0.399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0.380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1.307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0.328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0.278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280220"/>
                  </a:ext>
                </a:extLst>
              </a:tr>
              <a:tr h="26337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DT</a:t>
                      </a:r>
                      <a:endParaRPr lang="zh-CN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0.681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0.548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0.582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0.542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1.234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0.432</a:t>
                      </a:r>
                      <a:endParaRPr lang="zh-CN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1.000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701548"/>
                  </a:ext>
                </a:extLst>
              </a:tr>
              <a:tr h="263374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40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0.675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0.540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0.575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0.535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1.247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0.427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0.375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879600"/>
                  </a:ext>
                </a:extLst>
              </a:tr>
              <a:tr h="263374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60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0.676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0.542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0.576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0.536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1.247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0.426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0.472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22123"/>
                  </a:ext>
                </a:extLst>
              </a:tr>
              <a:tr h="263374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0.675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0.541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0.575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0.535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1.250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0.425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0.306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464446"/>
                  </a:ext>
                </a:extLst>
              </a:tr>
              <a:tr h="263374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100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0.671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0.538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0.572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0.532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1.255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0.424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0.200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60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Feature Selection?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5320-DDFD-49FF-A3EA-0B29AEE67547}" type="datetime1">
              <a:rPr lang="zh-CN" altLang="en-US" smtClean="0"/>
              <a:pPr/>
              <a:t>2018/11/21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35C-56A2-40F5-B0BA-DEDEDAACF2AC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10" name="内容占位符 4"/>
          <p:cNvSpPr txBox="1">
            <a:spLocks/>
          </p:cNvSpPr>
          <p:nvPr/>
        </p:nvSpPr>
        <p:spPr bwMode="auto">
          <a:xfrm>
            <a:off x="525195" y="1220482"/>
            <a:ext cx="7285763" cy="341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RQ2: </a:t>
            </a:r>
            <a:r>
              <a:rPr lang="en-US" altLang="zh-CN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Feature Selection influence the performance of classifiers?</a:t>
            </a:r>
            <a:endParaRPr lang="zh-CN" altLang="en-US" sz="1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35" y="1562110"/>
            <a:ext cx="4724065" cy="35179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4"/>
              <p:cNvSpPr txBox="1">
                <a:spLocks/>
              </p:cNvSpPr>
              <p:nvPr/>
            </p:nvSpPr>
            <p:spPr bwMode="auto">
              <a:xfrm>
                <a:off x="525194" y="5053876"/>
                <a:ext cx="7285763" cy="341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47675" indent="-44767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89000" indent="-4397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itchFamily="2" charset="2"/>
                  <a:buChar char="¡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293813" indent="-403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81163" indent="-38576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itchFamily="2" charset="2"/>
                  <a:buChar char="¡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70100" indent="-3873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27300" indent="-3873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84500" indent="-3873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41700" indent="-3873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98900" indent="-3873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zh-CN" sz="1800" b="1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</a:t>
                </a:r>
              </a:p>
              <a:p>
                <a:pPr lvl="1"/>
                <a:r>
                  <a:rPr lang="en-US" altLang="zh-CN" sz="18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classifiers achieve best performance when selecting top 20% or 40% features with highest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18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8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statistic</a:t>
                </a:r>
              </a:p>
              <a:p>
                <a:pPr lvl="1"/>
                <a:endParaRPr lang="zh-CN" altLang="en-US" sz="14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内容占位符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194" y="5053876"/>
                <a:ext cx="7285763" cy="341628"/>
              </a:xfrm>
              <a:prstGeom prst="rect">
                <a:avLst/>
              </a:prstGeom>
              <a:blipFill>
                <a:blip r:embed="rId4"/>
                <a:stretch>
                  <a:fillRect t="-8929" r="-753" b="-2125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Docstring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68313" y="1648279"/>
            <a:ext cx="8142287" cy="396943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programming, a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docstring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string literal specified in source code that is used, like a comment, to document a specific segment of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lvl="2"/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stripped from source tree when parsed</a:t>
            </a:r>
          </a:p>
          <a:p>
            <a:pPr lvl="2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inspect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docstrings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during run time</a:t>
            </a:r>
          </a:p>
          <a:p>
            <a:pPr lvl="2"/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PEP 257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docstring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string literal that occurs as the first statement in a module, function, class, or method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__doc__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5320-DDFD-49FF-A3EA-0B29AEE67547}" type="datetime1">
              <a:rPr lang="zh-CN" altLang="en-US" smtClean="0"/>
              <a:pPr/>
              <a:t>2018/11/21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35C-56A2-40F5-B0BA-DEDEDAACF2AC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1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42988" y="1484313"/>
            <a:ext cx="6009605" cy="402412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Setup</a:t>
            </a: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Results</a:t>
            </a: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5320-DDFD-49FF-A3EA-0B29AEE67547}" type="datetime1">
              <a:rPr lang="zh-CN" altLang="en-US" smtClean="0"/>
              <a:pPr/>
              <a:t>2018/11/21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35C-56A2-40F5-B0BA-DEDEDAACF2AC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764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5320-DDFD-49FF-A3EA-0B29AEE67547}" type="datetime1">
              <a:rPr lang="zh-CN" altLang="en-US" smtClean="0"/>
              <a:pPr/>
              <a:t>2018/11/21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35C-56A2-40F5-B0BA-DEDEDAACF2AC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10" name="内容占位符 4"/>
          <p:cNvSpPr txBox="1">
            <a:spLocks/>
          </p:cNvSpPr>
          <p:nvPr/>
        </p:nvSpPr>
        <p:spPr bwMode="auto">
          <a:xfrm>
            <a:off x="611188" y="2157512"/>
            <a:ext cx="8015019" cy="2744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Practitioners</a:t>
            </a:r>
          </a:p>
          <a:p>
            <a:pPr lvl="1"/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inconsistences between </a:t>
            </a:r>
            <a:r>
              <a:rPr lang="en-US" altLang="zh-C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docstring</a:t>
            </a: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method implements</a:t>
            </a:r>
          </a:p>
          <a:p>
            <a:pPr lvl="1"/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lang="en-US" altLang="zh-C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docstring</a:t>
            </a: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add more test cases</a:t>
            </a:r>
          </a:p>
          <a:p>
            <a:pPr lvl="1"/>
            <a:endParaRPr lang="en-US" altLang="zh-CN" sz="20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Researchers</a:t>
            </a:r>
          </a:p>
          <a:p>
            <a:pPr lvl="1"/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C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docstring</a:t>
            </a: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complementary approach to type inference</a:t>
            </a:r>
            <a:endParaRPr lang="zh-CN" alt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6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4E5320-DDFD-49FF-A3EA-0B29AEE67547}" type="datetime1">
              <a:rPr lang="zh-CN" altLang="en-US" smtClean="0"/>
              <a:pPr/>
              <a:t>2018/11/21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1D635C-56A2-40F5-B0BA-DEDEDAACF2AC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24750" y="4502906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Qiang Zhang</a:t>
            </a:r>
          </a:p>
        </p:txBody>
      </p:sp>
    </p:spTree>
    <p:extLst>
      <p:ext uri="{BB962C8B-B14F-4D97-AF65-F5344CB8AC3E}">
        <p14:creationId xmlns:p14="http://schemas.microsoft.com/office/powerpoint/2010/main" val="9757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98" y="1881070"/>
            <a:ext cx="8142287" cy="3171023"/>
          </a:xfrm>
          <a:ln w="12700" cap="flat">
            <a:solidFill>
              <a:schemeClr val="tx1"/>
            </a:solidFill>
          </a:ln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5320-DDFD-49FF-A3EA-0B29AEE67547}" type="datetime1">
              <a:rPr lang="zh-CN" altLang="en-US" smtClean="0"/>
              <a:pPr/>
              <a:t>2018/11/21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35C-56A2-40F5-B0BA-DEDEDAACF2AC}" type="slidenum">
              <a:rPr lang="en-US" altLang="zh-CN" smtClean="0"/>
              <a:pPr/>
              <a:t>3</a:t>
            </a:fld>
            <a:endParaRPr lang="en-US" altLang="zh-CN"/>
          </a:p>
        </p:txBody>
      </p:sp>
      <p:grpSp>
        <p:nvGrpSpPr>
          <p:cNvPr id="17" name="组合 16"/>
          <p:cNvGrpSpPr/>
          <p:nvPr/>
        </p:nvGrpSpPr>
        <p:grpSpPr>
          <a:xfrm>
            <a:off x="1664152" y="3035713"/>
            <a:ext cx="6825343" cy="369332"/>
            <a:chOff x="1796142" y="3189906"/>
            <a:chExt cx="6825343" cy="369332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1796142" y="3233057"/>
              <a:ext cx="3298371" cy="283029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noFill/>
                <a:effectLst/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 flipV="1">
              <a:off x="5094513" y="3374571"/>
              <a:ext cx="653144" cy="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文本框 11"/>
            <p:cNvSpPr txBox="1"/>
            <p:nvPr/>
          </p:nvSpPr>
          <p:spPr>
            <a:xfrm>
              <a:off x="5747657" y="3189906"/>
              <a:ext cx="2873828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data</a:t>
              </a:r>
              <a:r>
                <a:rPr lang="en-US" altLang="zh-CN" dirty="0" smtClean="0"/>
                <a:t> receive objects of </a:t>
              </a:r>
              <a:r>
                <a:rPr lang="en-US" altLang="zh-CN" b="1" i="1" dirty="0" smtClean="0"/>
                <a:t>bytes</a:t>
              </a:r>
              <a:endParaRPr lang="zh-CN" altLang="en-US" b="1" i="1" dirty="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703727" y="5015586"/>
            <a:ext cx="569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Code segment in Python library </a:t>
            </a:r>
            <a:r>
              <a:rPr lang="en-US" altLang="zh-CN" i="1" dirty="0" err="1" smtClean="0"/>
              <a:t>hbmqtt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75857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42988" y="1484313"/>
            <a:ext cx="6009605" cy="439261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Setup</a:t>
            </a: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Results</a:t>
            </a: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5320-DDFD-49FF-A3EA-0B29AEE67547}" type="datetime1">
              <a:rPr lang="zh-CN" altLang="en-US" smtClean="0"/>
              <a:pPr/>
              <a:t>2018/11/21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35C-56A2-40F5-B0BA-DEDEDAACF2AC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35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Framework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5320-DDFD-49FF-A3EA-0B29AEE67547}" type="datetime1">
              <a:rPr lang="zh-CN" altLang="en-US" smtClean="0"/>
              <a:pPr/>
              <a:t>2018/11/21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35C-56A2-40F5-B0BA-DEDEDAACF2AC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1436688"/>
            <a:ext cx="6591994" cy="4579701"/>
          </a:xfrm>
        </p:spPr>
      </p:pic>
    </p:spTree>
    <p:extLst>
      <p:ext uri="{BB962C8B-B14F-4D97-AF65-F5344CB8AC3E}">
        <p14:creationId xmlns:p14="http://schemas.microsoft.com/office/powerpoint/2010/main" val="20716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Preprocessing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1188" y="1726685"/>
            <a:ext cx="8142287" cy="3715648"/>
          </a:xfrm>
        </p:spPr>
        <p:txBody>
          <a:bodyPr/>
          <a:lstStyle/>
          <a:p>
            <a:r>
              <a:rPr lang="en-US" altLang="zh-CN" sz="2400" dirty="0" smtClean="0"/>
              <a:t>Tokenization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Stop-word Removal</a:t>
            </a:r>
          </a:p>
          <a:p>
            <a:pPr lvl="1"/>
            <a:r>
              <a:rPr lang="en-US" altLang="zh-CN" sz="2000" dirty="0" smtClean="0"/>
              <a:t>“me”, “yours”, “then”, and etc.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Stemming</a:t>
            </a:r>
          </a:p>
          <a:p>
            <a:pPr lvl="1"/>
            <a:r>
              <a:rPr lang="en-US" altLang="zh-CN" sz="2000" dirty="0" smtClean="0"/>
              <a:t>{‘stems’, ‘</a:t>
            </a:r>
            <a:r>
              <a:rPr lang="en-US" altLang="zh-CN" sz="2000" dirty="0" err="1" smtClean="0"/>
              <a:t>stemed</a:t>
            </a:r>
            <a:r>
              <a:rPr lang="en-US" altLang="zh-CN" sz="2000" dirty="0" smtClean="0"/>
              <a:t>’, ‘stemmer’} </a:t>
            </a:r>
            <a:r>
              <a:rPr lang="zh-CN" altLang="en-US" sz="2000" dirty="0" smtClean="0"/>
              <a:t>→ </a:t>
            </a:r>
            <a:r>
              <a:rPr lang="en-US" altLang="zh-CN" sz="2000" dirty="0" smtClean="0"/>
              <a:t>‘stem’</a:t>
            </a:r>
          </a:p>
          <a:p>
            <a:pPr lvl="1"/>
            <a:r>
              <a:rPr lang="en-US" altLang="zh-CN" sz="2000" b="1" dirty="0" smtClean="0"/>
              <a:t>NOT</a:t>
            </a:r>
            <a:r>
              <a:rPr lang="en-US" altLang="zh-CN" sz="2000" dirty="0" smtClean="0"/>
              <a:t> apply in our experiment</a:t>
            </a:r>
          </a:p>
          <a:p>
            <a:pPr lvl="2"/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/>
              <a:t>while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zh-CN" altLang="en-US" dirty="0" smtClean="0">
                <a:cs typeface="Times New Roman" panose="02020603050405020304" pitchFamily="18" charset="0"/>
              </a:rPr>
              <a:t>→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5320-DDFD-49FF-A3EA-0B29AEE67547}" type="datetime1">
              <a:rPr lang="zh-CN" altLang="en-US" smtClean="0"/>
              <a:pPr/>
              <a:t>2018/11/21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35C-56A2-40F5-B0BA-DEDEDAACF2AC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940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Selection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963284"/>
                <a:ext cx="8142287" cy="307680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statistic</a:t>
                </a:r>
                <a:endPara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term of corpus,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type of parameter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=#(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w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),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=#(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w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bar>
                      <m:barPr>
                        <m:pos m:val="top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bar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b="0" i="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49262" lvl="1" indent="0">
                  <a:buNone/>
                </a:pPr>
                <a:r>
                  <a:rPr lang="en-US" altLang="zh-CN" b="0" dirty="0" smtClean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=#(</m:t>
                    </m:r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</m:ba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),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=#(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</m:ba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bar>
                      <m:barPr>
                        <m:pos m:val="top"/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ba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𝐴𝐷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𝐵𝐶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)×(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)×(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)×(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the top k% features with highest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statistic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963284"/>
                <a:ext cx="8142287" cy="3076801"/>
              </a:xfrm>
              <a:blipFill>
                <a:blip r:embed="rId3"/>
                <a:stretch>
                  <a:fillRect t="-2772" b="-57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5320-DDFD-49FF-A3EA-0B29AEE67547}" type="datetime1">
              <a:rPr lang="zh-CN" altLang="en-US" smtClean="0"/>
              <a:pPr/>
              <a:t>2018/11/21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35C-56A2-40F5-B0BA-DEDEDAACF2AC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63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Classifiers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5320-DDFD-49FF-A3EA-0B29AEE67547}" type="datetime1">
              <a:rPr lang="zh-CN" altLang="en-US" smtClean="0"/>
              <a:pPr/>
              <a:t>2018/11/21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35C-56A2-40F5-B0BA-DEDEDAACF2A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4392612"/>
          </a:xfrm>
        </p:spPr>
        <p:txBody>
          <a:bodyPr/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tree-like model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interpretable </a:t>
            </a: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model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non-parametric model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 Perceptron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feed-forward artificial neural network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9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42988" y="1484313"/>
            <a:ext cx="6009605" cy="402412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Setup</a:t>
            </a: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Results</a:t>
            </a: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5320-DDFD-49FF-A3EA-0B29AEE67547}" type="datetime1">
              <a:rPr lang="zh-CN" altLang="en-US" smtClean="0"/>
              <a:pPr/>
              <a:t>2018/11/21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635C-56A2-40F5-B0BA-DEDEDAACF2AC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9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主题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3230</TotalTime>
  <Words>1971</Words>
  <Application>Microsoft Office PowerPoint</Application>
  <PresentationFormat>全屏显示(4:3)</PresentationFormat>
  <Paragraphs>534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宋体</vt:lpstr>
      <vt:lpstr>Arial</vt:lpstr>
      <vt:lpstr>Cambria Math</vt:lpstr>
      <vt:lpstr>Times New Roman</vt:lpstr>
      <vt:lpstr>Wingdings</vt:lpstr>
      <vt:lpstr>默认主题</vt:lpstr>
      <vt:lpstr>Recognizing potential runtime types from Python Docstrings</vt:lpstr>
      <vt:lpstr>What is a Docstring?</vt:lpstr>
      <vt:lpstr>Motivation</vt:lpstr>
      <vt:lpstr>Outlines</vt:lpstr>
      <vt:lpstr>Framework</vt:lpstr>
      <vt:lpstr>Preprocessing</vt:lpstr>
      <vt:lpstr>Feature Selection</vt:lpstr>
      <vt:lpstr>Training Classifiers</vt:lpstr>
      <vt:lpstr>Outlines</vt:lpstr>
      <vt:lpstr>Data Extracting</vt:lpstr>
      <vt:lpstr>Data Extracting</vt:lpstr>
      <vt:lpstr>Projects Selection</vt:lpstr>
      <vt:lpstr>Metrics</vt:lpstr>
      <vt:lpstr>Outlines</vt:lpstr>
      <vt:lpstr>Research Questions</vt:lpstr>
      <vt:lpstr>Automatically Recognize?</vt:lpstr>
      <vt:lpstr>Impact of Feature Selection?</vt:lpstr>
      <vt:lpstr>Impact of Feature Selection?</vt:lpstr>
      <vt:lpstr>Impact of Feature Selection?</vt:lpstr>
      <vt:lpstr>Outlines</vt:lpstr>
      <vt:lpstr>Implications</vt:lpstr>
      <vt:lpstr>Thank you !</vt:lpstr>
    </vt:vector>
  </TitlesOfParts>
  <Company>ul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xinmeng xia</dc:creator>
  <cp:lastModifiedBy>Luo Yang</cp:lastModifiedBy>
  <cp:revision>250</cp:revision>
  <dcterms:created xsi:type="dcterms:W3CDTF">2017-10-17T08:40:04Z</dcterms:created>
  <dcterms:modified xsi:type="dcterms:W3CDTF">2018-11-21T13:10:20Z</dcterms:modified>
</cp:coreProperties>
</file>