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05" r:id="rId3"/>
    <p:sldId id="306" r:id="rId4"/>
    <p:sldId id="324" r:id="rId5"/>
    <p:sldId id="307" r:id="rId6"/>
    <p:sldId id="312" r:id="rId7"/>
    <p:sldId id="313" r:id="rId8"/>
    <p:sldId id="314" r:id="rId9"/>
    <p:sldId id="308" r:id="rId10"/>
    <p:sldId id="309" r:id="rId11"/>
    <p:sldId id="315" r:id="rId12"/>
    <p:sldId id="316" r:id="rId13"/>
    <p:sldId id="317" r:id="rId14"/>
    <p:sldId id="310" r:id="rId15"/>
    <p:sldId id="318" r:id="rId16"/>
    <p:sldId id="319" r:id="rId17"/>
    <p:sldId id="320" r:id="rId18"/>
    <p:sldId id="321" r:id="rId19"/>
    <p:sldId id="322" r:id="rId20"/>
    <p:sldId id="323" r:id="rId21"/>
    <p:sldId id="311" r:id="rId22"/>
    <p:sldId id="325" r:id="rId23"/>
    <p:sldId id="26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3">
          <p15:clr>
            <a:srgbClr val="A4A3A4"/>
          </p15:clr>
        </p15:guide>
        <p15:guide id="2" pos="2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65668" autoAdjust="0"/>
  </p:normalViewPr>
  <p:slideViewPr>
    <p:cSldViewPr>
      <p:cViewPr varScale="1">
        <p:scale>
          <a:sx n="56" d="100"/>
          <a:sy n="56" d="100"/>
        </p:scale>
        <p:origin x="2222" y="58"/>
      </p:cViewPr>
      <p:guideLst>
        <p:guide orient="horz" pos="2223"/>
        <p:guide pos="28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213E08-5943-461D-A618-28C2FB26B59B}"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4808E-531B-4CE6-8684-BC81E236BC94}" type="slidenum">
              <a:rPr lang="zh-CN" altLang="en-US" smtClean="0"/>
              <a:t>‹#›</a:t>
            </a:fld>
            <a:endParaRPr lang="zh-CN" altLang="en-US"/>
          </a:p>
        </p:txBody>
      </p:sp>
    </p:spTree>
    <p:extLst>
      <p:ext uri="{BB962C8B-B14F-4D97-AF65-F5344CB8AC3E}">
        <p14:creationId xmlns:p14="http://schemas.microsoft.com/office/powerpoint/2010/main" val="107122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各位老师、同学，大家上午好，我是张洁伟，来自武汉大学计算机学院，今天我报告的题目是：</a:t>
            </a:r>
            <a:r>
              <a:rPr lang="en-US" altLang="zh-CN" dirty="0"/>
              <a:t>How Reliable Is Your Outsourcing Service for Data Mining? A Metamorphic Method for Verifying the Result Integrity</a:t>
            </a:r>
          </a:p>
          <a:p>
            <a:endParaRPr lang="zh-CN" altLang="en-US" dirty="0"/>
          </a:p>
        </p:txBody>
      </p:sp>
    </p:spTree>
    <p:extLst>
      <p:ext uri="{BB962C8B-B14F-4D97-AF65-F5344CB8AC3E}">
        <p14:creationId xmlns:p14="http://schemas.microsoft.com/office/powerpoint/2010/main" val="366898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下面详细介绍一下我们的实验设置：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本文，我们采用了数据挖掘领域中常用的研究方法，即对数据结果进行插错操作，以模拟人为有意或无意的操作而导致的对返回结果的破坏。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我们提出了</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个研究问题：</a:t>
            </a:r>
          </a:p>
          <a:p>
            <a:r>
              <a:rPr lang="en-US" altLang="zh-CN" sz="1200" kern="1200" dirty="0">
                <a:solidFill>
                  <a:schemeClr val="tx1"/>
                </a:solidFill>
                <a:effectLst/>
                <a:latin typeface="+mn-lt"/>
                <a:ea typeface="+mn-ea"/>
                <a:cs typeface="+mn-cs"/>
              </a:rPr>
              <a:t>RQ1</a:t>
            </a:r>
            <a:r>
              <a:rPr lang="zh-CN" altLang="zh-CN" sz="1200" kern="1200" dirty="0">
                <a:solidFill>
                  <a:schemeClr val="tx1"/>
                </a:solidFill>
                <a:effectLst/>
                <a:latin typeface="+mn-lt"/>
                <a:ea typeface="+mn-ea"/>
                <a:cs typeface="+mn-cs"/>
              </a:rPr>
              <a:t>：研究我们提出的方法的检测错误的能力如何？</a:t>
            </a:r>
          </a:p>
          <a:p>
            <a:r>
              <a:rPr lang="en-US" altLang="zh-CN" sz="1200" kern="1200" dirty="0">
                <a:solidFill>
                  <a:schemeClr val="tx1"/>
                </a:solidFill>
                <a:effectLst/>
                <a:latin typeface="+mn-lt"/>
                <a:ea typeface="+mn-ea"/>
                <a:cs typeface="+mn-cs"/>
              </a:rPr>
              <a:t>RQ2</a:t>
            </a:r>
            <a:r>
              <a:rPr lang="zh-CN" altLang="zh-CN" sz="1200" kern="1200" dirty="0">
                <a:solidFill>
                  <a:schemeClr val="tx1"/>
                </a:solidFill>
                <a:effectLst/>
                <a:latin typeface="+mn-lt"/>
                <a:ea typeface="+mn-ea"/>
                <a:cs typeface="+mn-cs"/>
              </a:rPr>
              <a:t>：研究不同的</a:t>
            </a:r>
            <a:r>
              <a:rPr lang="zh-CN" altLang="en-US" sz="1200" kern="1200" dirty="0">
                <a:solidFill>
                  <a:schemeClr val="tx1"/>
                </a:solidFill>
                <a:effectLst/>
                <a:latin typeface="+mn-lt"/>
                <a:ea typeface="+mn-ea"/>
                <a:cs typeface="+mn-cs"/>
              </a:rPr>
              <a:t>蜕变关系的检错能力有何不同</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RQ3</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研究</a:t>
            </a:r>
            <a:r>
              <a:rPr lang="zh-CN" altLang="zh-CN" sz="1200" kern="1200" dirty="0">
                <a:solidFill>
                  <a:schemeClr val="tx1"/>
                </a:solidFill>
                <a:effectLst/>
                <a:latin typeface="+mn-lt"/>
                <a:ea typeface="+mn-ea"/>
                <a:cs typeface="+mn-cs"/>
              </a:rPr>
              <a:t>影响</a:t>
            </a:r>
            <a:r>
              <a:rPr lang="zh-CN" altLang="en-US" sz="1200" kern="1200" dirty="0">
                <a:solidFill>
                  <a:schemeClr val="tx1"/>
                </a:solidFill>
                <a:effectLst/>
                <a:latin typeface="+mn-lt"/>
                <a:ea typeface="+mn-ea"/>
                <a:cs typeface="+mn-cs"/>
              </a:rPr>
              <a:t>蜕变关系</a:t>
            </a:r>
            <a:r>
              <a:rPr lang="zh-CN" altLang="zh-CN" sz="1200" kern="1200" dirty="0">
                <a:solidFill>
                  <a:schemeClr val="tx1"/>
                </a:solidFill>
                <a:effectLst/>
                <a:latin typeface="+mn-lt"/>
                <a:ea typeface="+mn-ea"/>
                <a:cs typeface="+mn-cs"/>
              </a:rPr>
              <a:t>检错能力的关键性因素到底有哪些？</a:t>
            </a:r>
            <a:r>
              <a:rPr lang="zh-CN" altLang="en-US" sz="1200" kern="1200" dirty="0">
                <a:solidFill>
                  <a:schemeClr val="tx1"/>
                </a:solidFill>
                <a:effectLst/>
                <a:latin typeface="+mn-lt"/>
                <a:ea typeface="+mn-ea"/>
                <a:cs typeface="+mn-cs"/>
              </a:rPr>
              <a:t>这个研究问题之前相关的研究很少。</a:t>
            </a:r>
            <a:endParaRPr lang="zh-CN" altLang="en-US" dirty="0"/>
          </a:p>
        </p:txBody>
      </p:sp>
    </p:spTree>
    <p:extLst>
      <p:ext uri="{BB962C8B-B14F-4D97-AF65-F5344CB8AC3E}">
        <p14:creationId xmlns:p14="http://schemas.microsoft.com/office/powerpoint/2010/main" val="40427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为了保证实验结果的客观性，我们的实验选取了５个数据挖掘领域中常用的数据集，并且用</a:t>
            </a:r>
            <a:r>
              <a:rPr lang="en-US" altLang="zh-CN" sz="1200" kern="1200" dirty="0">
                <a:solidFill>
                  <a:schemeClr val="tx1"/>
                </a:solidFill>
                <a:effectLst/>
                <a:latin typeface="+mn-lt"/>
                <a:ea typeface="+mn-ea"/>
                <a:cs typeface="+mn-cs"/>
              </a:rPr>
              <a:t>SPMF</a:t>
            </a:r>
            <a:r>
              <a:rPr lang="zh-CN" altLang="zh-CN" sz="1200" kern="1200" dirty="0">
                <a:solidFill>
                  <a:schemeClr val="tx1"/>
                </a:solidFill>
                <a:effectLst/>
                <a:latin typeface="+mn-lt"/>
                <a:ea typeface="+mn-ea"/>
                <a:cs typeface="+mn-cs"/>
              </a:rPr>
              <a:t>中提供的</a:t>
            </a:r>
            <a:r>
              <a:rPr lang="en-US" altLang="zh-CN" sz="1200" kern="1200" dirty="0" err="1">
                <a:solidFill>
                  <a:schemeClr val="tx1"/>
                </a:solidFill>
                <a:effectLst/>
                <a:latin typeface="+mn-lt"/>
                <a:ea typeface="+mn-ea"/>
                <a:cs typeface="+mn-cs"/>
              </a:rPr>
              <a:t>Apriori</a:t>
            </a:r>
            <a:r>
              <a:rPr lang="zh-CN" altLang="zh-CN" sz="1200" kern="1200" dirty="0">
                <a:solidFill>
                  <a:schemeClr val="tx1"/>
                </a:solidFill>
                <a:effectLst/>
                <a:latin typeface="+mn-lt"/>
                <a:ea typeface="+mn-ea"/>
                <a:cs typeface="+mn-cs"/>
              </a:rPr>
              <a:t>算法产生了原始的</a:t>
            </a:r>
            <a:r>
              <a:rPr lang="en-US" altLang="zh-CN" sz="1200" kern="1200" dirty="0">
                <a:solidFill>
                  <a:schemeClr val="tx1"/>
                </a:solidFill>
                <a:effectLst/>
                <a:latin typeface="+mn-lt"/>
                <a:ea typeface="+mn-ea"/>
                <a:cs typeface="+mn-cs"/>
              </a:rPr>
              <a:t>source</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outputs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follow-up</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outputs</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我们使用的</a:t>
            </a:r>
            <a:r>
              <a:rPr lang="en-US" altLang="zh-CN" sz="1200" kern="1200" dirty="0">
                <a:solidFill>
                  <a:schemeClr val="tx1"/>
                </a:solidFill>
                <a:effectLst/>
                <a:latin typeface="+mn-lt"/>
                <a:ea typeface="+mn-ea"/>
                <a:cs typeface="+mn-cs"/>
              </a:rPr>
              <a:t>SPMF</a:t>
            </a:r>
            <a:r>
              <a:rPr lang="zh-CN" altLang="zh-CN" sz="1200" kern="1200" dirty="0">
                <a:solidFill>
                  <a:schemeClr val="tx1"/>
                </a:solidFill>
                <a:effectLst/>
                <a:latin typeface="+mn-lt"/>
                <a:ea typeface="+mn-ea"/>
                <a:cs typeface="+mn-cs"/>
              </a:rPr>
              <a:t>是一个开源</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数据挖掘库，其中包含了大量数据挖掘算法实现。</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409709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下面我们详细的介绍一下我们的模拟插错操作，分别是</a:t>
            </a:r>
            <a:r>
              <a:rPr lang="en-US" altLang="zh-CN" sz="1200" kern="1200" dirty="0">
                <a:solidFill>
                  <a:schemeClr val="tx1"/>
                </a:solidFill>
                <a:effectLst/>
                <a:latin typeface="+mn-lt"/>
                <a:ea typeface="+mn-ea"/>
                <a:cs typeface="+mn-cs"/>
              </a:rPr>
              <a:t>deletion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insertion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replacement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Deletion</a:t>
            </a:r>
            <a:r>
              <a:rPr lang="zh-CN" altLang="zh-CN" sz="1200" kern="1200" dirty="0">
                <a:solidFill>
                  <a:schemeClr val="tx1"/>
                </a:solidFill>
                <a:effectLst/>
                <a:latin typeface="+mn-lt"/>
                <a:ea typeface="+mn-ea"/>
                <a:cs typeface="+mn-cs"/>
              </a:rPr>
              <a:t>操作模拟的是第三方返回的结果中删除了部分应该返回的真实的频繁项集或者由于网络传输问题丢失了部分</a:t>
            </a:r>
            <a:r>
              <a:rPr lang="zh-CN" altLang="en-US" sz="1200" kern="1200" dirty="0">
                <a:solidFill>
                  <a:schemeClr val="tx1"/>
                </a:solidFill>
                <a:effectLst/>
                <a:latin typeface="+mn-lt"/>
                <a:ea typeface="+mn-ea"/>
                <a:cs typeface="+mn-cs"/>
              </a:rPr>
              <a:t>数据</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Insertion</a:t>
            </a:r>
            <a:r>
              <a:rPr lang="zh-CN" altLang="zh-CN" sz="1200" kern="1200" dirty="0">
                <a:solidFill>
                  <a:schemeClr val="tx1"/>
                </a:solidFill>
                <a:effectLst/>
                <a:latin typeface="+mn-lt"/>
                <a:ea typeface="+mn-ea"/>
                <a:cs typeface="+mn-cs"/>
              </a:rPr>
              <a:t>操作模拟的是第三方返回的结果中插入了本不是频繁项集的项集。</a:t>
            </a:r>
          </a:p>
          <a:p>
            <a:r>
              <a:rPr lang="en-US" altLang="zh-CN" sz="1200" kern="1200" dirty="0">
                <a:solidFill>
                  <a:schemeClr val="tx1"/>
                </a:solidFill>
                <a:effectLst/>
                <a:latin typeface="+mn-lt"/>
                <a:ea typeface="+mn-ea"/>
                <a:cs typeface="+mn-cs"/>
              </a:rPr>
              <a:t>Replacement</a:t>
            </a:r>
            <a:r>
              <a:rPr lang="zh-CN" altLang="en-US" sz="1200" kern="1200" dirty="0">
                <a:solidFill>
                  <a:schemeClr val="tx1"/>
                </a:solidFill>
                <a:effectLst/>
                <a:latin typeface="+mn-lt"/>
                <a:ea typeface="+mn-ea"/>
                <a:cs typeface="+mn-cs"/>
              </a:rPr>
              <a:t>操作</a:t>
            </a:r>
            <a:r>
              <a:rPr lang="zh-CN" altLang="zh-CN" sz="1200" kern="1200" dirty="0">
                <a:solidFill>
                  <a:schemeClr val="tx1"/>
                </a:solidFill>
                <a:effectLst/>
                <a:latin typeface="+mn-lt"/>
                <a:ea typeface="+mn-ea"/>
                <a:cs typeface="+mn-cs"/>
              </a:rPr>
              <a:t>模拟的是第三方服务提供者将部分真实频繁项集用非频繁项集替换。</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deletion</a:t>
            </a:r>
            <a:r>
              <a:rPr lang="zh-CN" altLang="zh-CN" sz="1200" kern="1200" dirty="0">
                <a:solidFill>
                  <a:schemeClr val="tx1"/>
                </a:solidFill>
                <a:effectLst/>
                <a:latin typeface="+mn-lt"/>
                <a:ea typeface="+mn-ea"/>
                <a:cs typeface="+mn-cs"/>
              </a:rPr>
              <a:t>操作会破会结果的完整性，</a:t>
            </a:r>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insertion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replacement</a:t>
            </a:r>
            <a:r>
              <a:rPr lang="zh-CN" altLang="zh-CN" sz="1200" kern="1200" dirty="0">
                <a:solidFill>
                  <a:schemeClr val="tx1"/>
                </a:solidFill>
                <a:effectLst/>
                <a:latin typeface="+mn-lt"/>
                <a:ea typeface="+mn-ea"/>
                <a:cs typeface="+mn-cs"/>
              </a:rPr>
              <a:t>操作会破坏结果的正确性。</a:t>
            </a:r>
          </a:p>
          <a:p>
            <a:endParaRPr lang="zh-CN" altLang="en-US" dirty="0"/>
          </a:p>
        </p:txBody>
      </p:sp>
    </p:spTree>
    <p:extLst>
      <p:ext uri="{BB962C8B-B14F-4D97-AF65-F5344CB8AC3E}">
        <p14:creationId xmlns:p14="http://schemas.microsoft.com/office/powerpoint/2010/main" val="2504376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是我们具体的模拟插错操作策略，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除了上面提到的</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种单一</a:t>
            </a:r>
            <a:r>
              <a:rPr lang="zh-CN" altLang="en-US" sz="1200" kern="1200" dirty="0">
                <a:solidFill>
                  <a:schemeClr val="tx1"/>
                </a:solidFill>
                <a:effectLst/>
                <a:latin typeface="+mn-lt"/>
                <a:ea typeface="+mn-ea"/>
                <a:cs typeface="+mn-cs"/>
              </a:rPr>
              <a:t>插错</a:t>
            </a:r>
            <a:r>
              <a:rPr lang="zh-CN" altLang="zh-CN" sz="1200" kern="1200" dirty="0">
                <a:solidFill>
                  <a:schemeClr val="tx1"/>
                </a:solidFill>
                <a:effectLst/>
                <a:latin typeface="+mn-lt"/>
                <a:ea typeface="+mn-ea"/>
                <a:cs typeface="+mn-cs"/>
              </a:rPr>
              <a:t>操作，我们还考虑了将单一</a:t>
            </a:r>
            <a:r>
              <a:rPr lang="zh-CN" altLang="en-US" sz="1200" kern="1200" dirty="0">
                <a:solidFill>
                  <a:schemeClr val="tx1"/>
                </a:solidFill>
                <a:effectLst/>
                <a:latin typeface="+mn-lt"/>
                <a:ea typeface="+mn-ea"/>
                <a:cs typeface="+mn-cs"/>
              </a:rPr>
              <a:t>插错</a:t>
            </a:r>
            <a:r>
              <a:rPr lang="zh-CN" altLang="zh-CN" sz="1200" kern="1200" dirty="0">
                <a:solidFill>
                  <a:schemeClr val="tx1"/>
                </a:solidFill>
                <a:effectLst/>
                <a:latin typeface="+mn-lt"/>
                <a:ea typeface="+mn-ea"/>
                <a:cs typeface="+mn-cs"/>
              </a:rPr>
              <a:t>操作组合成</a:t>
            </a:r>
            <a:r>
              <a:rPr lang="en-US" altLang="zh-CN" sz="1200" kern="1200" dirty="0">
                <a:solidFill>
                  <a:schemeClr val="tx1"/>
                </a:solidFill>
                <a:effectLst/>
                <a:latin typeface="+mn-lt"/>
                <a:ea typeface="+mn-ea"/>
                <a:cs typeface="+mn-cs"/>
              </a:rPr>
              <a:t>composite</a:t>
            </a:r>
            <a:r>
              <a:rPr lang="zh-CN" altLang="en-US" sz="1200" kern="1200" dirty="0">
                <a:solidFill>
                  <a:schemeClr val="tx1"/>
                </a:solidFill>
                <a:effectLst/>
                <a:latin typeface="+mn-lt"/>
                <a:ea typeface="+mn-ea"/>
                <a:cs typeface="+mn-cs"/>
              </a:rPr>
              <a:t>插错</a:t>
            </a:r>
            <a:r>
              <a:rPr lang="zh-CN" altLang="zh-CN" sz="1200" kern="1200" dirty="0">
                <a:solidFill>
                  <a:schemeClr val="tx1"/>
                </a:solidFill>
                <a:effectLst/>
                <a:latin typeface="+mn-lt"/>
                <a:ea typeface="+mn-ea"/>
                <a:cs typeface="+mn-cs"/>
              </a:rPr>
              <a:t>操作，分别是</a:t>
            </a:r>
            <a:r>
              <a:rPr lang="en-US" altLang="zh-CN" sz="1200" kern="1200" dirty="0" err="1">
                <a:solidFill>
                  <a:schemeClr val="tx1"/>
                </a:solidFill>
                <a:effectLst/>
                <a:latin typeface="+mn-lt"/>
                <a:ea typeface="+mn-ea"/>
                <a:cs typeface="+mn-cs"/>
              </a:rPr>
              <a:t>deletion+insertion</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deletion+replacement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insertion+replacement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deletion+insertion+replacement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表格中的</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unilateral</a:t>
            </a:r>
            <a:r>
              <a:rPr lang="zh-CN" altLang="zh-CN" sz="1200" kern="1200" dirty="0">
                <a:solidFill>
                  <a:schemeClr val="tx1"/>
                </a:solidFill>
                <a:effectLst/>
                <a:latin typeface="+mn-lt"/>
                <a:ea typeface="+mn-ea"/>
                <a:cs typeface="+mn-cs"/>
              </a:rPr>
              <a:t>”表示的是插错操作只在</a:t>
            </a:r>
            <a:r>
              <a:rPr lang="en-US" altLang="zh-CN" sz="1200" kern="1200" dirty="0">
                <a:solidFill>
                  <a:schemeClr val="tx1"/>
                </a:solidFill>
                <a:effectLst/>
                <a:latin typeface="+mn-lt"/>
                <a:ea typeface="+mn-ea"/>
                <a:cs typeface="+mn-cs"/>
              </a:rPr>
              <a:t>source outputs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follow-up outputs</a:t>
            </a:r>
            <a:r>
              <a:rPr lang="zh-CN" altLang="zh-CN" sz="1200" kern="1200" dirty="0">
                <a:solidFill>
                  <a:schemeClr val="tx1"/>
                </a:solidFill>
                <a:effectLst/>
                <a:latin typeface="+mn-lt"/>
                <a:ea typeface="+mn-ea"/>
                <a:cs typeface="+mn-cs"/>
              </a:rPr>
              <a:t>中某一方执行，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bilateral</a:t>
            </a:r>
            <a:r>
              <a:rPr lang="zh-CN" altLang="zh-CN" sz="1200" kern="1200" dirty="0">
                <a:solidFill>
                  <a:schemeClr val="tx1"/>
                </a:solidFill>
                <a:effectLst/>
                <a:latin typeface="+mn-lt"/>
                <a:ea typeface="+mn-ea"/>
                <a:cs typeface="+mn-cs"/>
              </a:rPr>
              <a:t>”表示</a:t>
            </a:r>
            <a:r>
              <a:rPr lang="zh-CN" altLang="en-US" sz="1200" kern="1200" dirty="0">
                <a:solidFill>
                  <a:schemeClr val="tx1"/>
                </a:solidFill>
                <a:effectLst/>
                <a:latin typeface="+mn-lt"/>
                <a:ea typeface="+mn-ea"/>
                <a:cs typeface="+mn-cs"/>
              </a:rPr>
              <a:t>的是</a:t>
            </a:r>
            <a:r>
              <a:rPr lang="zh-CN" altLang="zh-CN" sz="1200" kern="1200" dirty="0">
                <a:solidFill>
                  <a:schemeClr val="tx1"/>
                </a:solidFill>
                <a:effectLst/>
                <a:latin typeface="+mn-lt"/>
                <a:ea typeface="+mn-ea"/>
                <a:cs typeface="+mn-cs"/>
              </a:rPr>
              <a:t>插错操作在</a:t>
            </a:r>
            <a:r>
              <a:rPr lang="en-US" altLang="zh-CN" sz="1200" kern="1200" dirty="0">
                <a:solidFill>
                  <a:schemeClr val="tx1"/>
                </a:solidFill>
                <a:effectLst/>
                <a:latin typeface="+mn-lt"/>
                <a:ea typeface="+mn-ea"/>
                <a:cs typeface="+mn-cs"/>
              </a:rPr>
              <a:t>source outputs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follow outputs</a:t>
            </a:r>
            <a:r>
              <a:rPr lang="zh-CN" altLang="zh-CN" sz="1200" kern="1200" dirty="0">
                <a:solidFill>
                  <a:schemeClr val="tx1"/>
                </a:solidFill>
                <a:effectLst/>
                <a:latin typeface="+mn-lt"/>
                <a:ea typeface="+mn-ea"/>
                <a:cs typeface="+mn-cs"/>
              </a:rPr>
              <a:t>两方都执行。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Identical</a:t>
            </a:r>
            <a:r>
              <a:rPr lang="zh-CN" altLang="zh-CN" sz="1200" kern="1200" dirty="0">
                <a:solidFill>
                  <a:schemeClr val="tx1"/>
                </a:solidFill>
                <a:effectLst/>
                <a:latin typeface="+mn-lt"/>
                <a:ea typeface="+mn-ea"/>
                <a:cs typeface="+mn-cs"/>
              </a:rPr>
              <a:t>表示在进行验证分析时</a:t>
            </a:r>
            <a:r>
              <a:rPr lang="en-US" altLang="zh-CN" sz="1200" kern="1200" dirty="0">
                <a:solidFill>
                  <a:schemeClr val="tx1"/>
                </a:solidFill>
                <a:effectLst/>
                <a:latin typeface="+mn-lt"/>
                <a:ea typeface="+mn-ea"/>
                <a:cs typeface="+mn-cs"/>
              </a:rPr>
              <a:t>source outputs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follow outputs</a:t>
            </a:r>
            <a:r>
              <a:rPr lang="zh-CN" altLang="zh-CN" sz="1200" kern="1200" dirty="0">
                <a:solidFill>
                  <a:schemeClr val="tx1"/>
                </a:solidFill>
                <a:effectLst/>
                <a:latin typeface="+mn-lt"/>
                <a:ea typeface="+mn-ea"/>
                <a:cs typeface="+mn-cs"/>
              </a:rPr>
              <a:t>的插错操作和插错比例都是一一对应的，而</a:t>
            </a:r>
            <a:r>
              <a:rPr lang="en-US" altLang="zh-CN" sz="1200" kern="1200" dirty="0">
                <a:solidFill>
                  <a:schemeClr val="tx1"/>
                </a:solidFill>
                <a:effectLst/>
                <a:latin typeface="+mn-lt"/>
                <a:ea typeface="+mn-ea"/>
                <a:cs typeface="+mn-cs"/>
              </a:rPr>
              <a:t>non-identical</a:t>
            </a:r>
            <a:r>
              <a:rPr lang="zh-CN" altLang="zh-CN" sz="1200" kern="1200" dirty="0">
                <a:solidFill>
                  <a:schemeClr val="tx1"/>
                </a:solidFill>
                <a:effectLst/>
                <a:latin typeface="+mn-lt"/>
                <a:ea typeface="+mn-ea"/>
                <a:cs typeface="+mn-cs"/>
              </a:rPr>
              <a:t>表示的是随机情况，即插错操作和插错比例任意对应，</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其中我们的插错比例是</a:t>
            </a:r>
            <a:r>
              <a:rPr lang="zh-CN" altLang="en-US" sz="1200" kern="1200" dirty="0">
                <a:solidFill>
                  <a:schemeClr val="tx1"/>
                </a:solidFill>
                <a:effectLst/>
                <a:latin typeface="+mn-lt"/>
                <a:ea typeface="+mn-ea"/>
                <a:cs typeface="+mn-cs"/>
              </a:rPr>
              <a:t>根据</a:t>
            </a:r>
            <a:r>
              <a:rPr lang="zh-CN" altLang="zh-CN" sz="1200" kern="1200" dirty="0">
                <a:solidFill>
                  <a:schemeClr val="tx1"/>
                </a:solidFill>
                <a:effectLst/>
                <a:latin typeface="+mn-lt"/>
                <a:ea typeface="+mn-ea"/>
                <a:cs typeface="+mn-cs"/>
              </a:rPr>
              <a:t>每个</a:t>
            </a:r>
            <a:r>
              <a:rPr lang="en-US" altLang="zh-CN" sz="1200" kern="1200" dirty="0">
                <a:solidFill>
                  <a:schemeClr val="tx1"/>
                </a:solidFill>
                <a:effectLst/>
                <a:latin typeface="+mn-lt"/>
                <a:ea typeface="+mn-ea"/>
                <a:cs typeface="+mn-cs"/>
              </a:rPr>
              <a:t>outputs</a:t>
            </a:r>
            <a:r>
              <a:rPr lang="zh-CN" altLang="zh-CN" sz="1200" kern="1200" dirty="0">
                <a:solidFill>
                  <a:schemeClr val="tx1"/>
                </a:solidFill>
                <a:effectLst/>
                <a:latin typeface="+mn-lt"/>
                <a:ea typeface="+mn-ea"/>
                <a:cs typeface="+mn-cs"/>
              </a:rPr>
              <a:t>中包含的频繁项集的个数，分别插入</a:t>
            </a:r>
            <a:r>
              <a:rPr lang="en-US" altLang="zh-CN" sz="1200" kern="1200" dirty="0">
                <a:solidFill>
                  <a:schemeClr val="tx1"/>
                </a:solidFill>
                <a:effectLst/>
                <a:latin typeface="+mn-lt"/>
                <a:ea typeface="+mn-ea"/>
                <a:cs typeface="+mn-cs"/>
              </a:rPr>
              <a:t>0.1%-1%</a:t>
            </a:r>
            <a:r>
              <a:rPr lang="zh-CN" altLang="zh-CN" sz="1200" kern="1200" dirty="0">
                <a:solidFill>
                  <a:schemeClr val="tx1"/>
                </a:solidFill>
                <a:effectLst/>
                <a:latin typeface="+mn-lt"/>
                <a:ea typeface="+mn-ea"/>
                <a:cs typeface="+mn-cs"/>
              </a:rPr>
              <a:t>的错误操作。</a:t>
            </a:r>
          </a:p>
          <a:p>
            <a:endParaRPr lang="zh-CN" altLang="en-US" dirty="0"/>
          </a:p>
        </p:txBody>
      </p:sp>
    </p:spTree>
    <p:extLst>
      <p:ext uri="{BB962C8B-B14F-4D97-AF65-F5344CB8AC3E}">
        <p14:creationId xmlns:p14="http://schemas.microsoft.com/office/powerpoint/2010/main" val="74505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下面是我们的实验结果的展示，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unilateral atomic actions</a:t>
            </a:r>
            <a:r>
              <a:rPr lang="zh-CN" altLang="zh-CN" sz="1200" kern="1200" dirty="0">
                <a:solidFill>
                  <a:schemeClr val="tx1"/>
                </a:solidFill>
                <a:effectLst/>
                <a:latin typeface="+mn-lt"/>
                <a:ea typeface="+mn-ea"/>
                <a:cs typeface="+mn-cs"/>
              </a:rPr>
              <a:t>的结果。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MsOf</a:t>
            </a:r>
            <a:r>
              <a:rPr lang="zh-CN" altLang="zh-CN" sz="1200" kern="1200" dirty="0">
                <a:solidFill>
                  <a:schemeClr val="tx1"/>
                </a:solidFill>
                <a:effectLst/>
                <a:latin typeface="+mn-lt"/>
                <a:ea typeface="+mn-ea"/>
                <a:cs typeface="+mn-cs"/>
              </a:rPr>
              <a:t>表示只对</a:t>
            </a:r>
            <a:r>
              <a:rPr lang="en-US" altLang="zh-CN" sz="1200" kern="1200" dirty="0">
                <a:solidFill>
                  <a:schemeClr val="tx1"/>
                </a:solidFill>
                <a:effectLst/>
                <a:latin typeface="+mn-lt"/>
                <a:ea typeface="+mn-ea"/>
                <a:cs typeface="+mn-cs"/>
              </a:rPr>
              <a:t>source outputs</a:t>
            </a:r>
            <a:r>
              <a:rPr lang="zh-CN" altLang="zh-CN" sz="1200" kern="1200" dirty="0">
                <a:solidFill>
                  <a:schemeClr val="tx1"/>
                </a:solidFill>
                <a:effectLst/>
                <a:latin typeface="+mn-lt"/>
                <a:ea typeface="+mn-ea"/>
                <a:cs typeface="+mn-cs"/>
              </a:rPr>
              <a:t>做单一差错操作，</a:t>
            </a:r>
            <a:r>
              <a:rPr lang="en-US" altLang="zh-CN" sz="1200" kern="1200" dirty="0" err="1">
                <a:solidFill>
                  <a:schemeClr val="tx1"/>
                </a:solidFill>
                <a:effectLst/>
                <a:latin typeface="+mn-lt"/>
                <a:ea typeface="+mn-ea"/>
                <a:cs typeface="+mn-cs"/>
              </a:rPr>
              <a:t>OsMF</a:t>
            </a:r>
            <a:r>
              <a:rPr lang="zh-CN" altLang="zh-CN" sz="1200" kern="1200" dirty="0">
                <a:solidFill>
                  <a:schemeClr val="tx1"/>
                </a:solidFill>
                <a:effectLst/>
                <a:latin typeface="+mn-lt"/>
                <a:ea typeface="+mn-ea"/>
                <a:cs typeface="+mn-cs"/>
              </a:rPr>
              <a:t>表示只对</a:t>
            </a:r>
            <a:r>
              <a:rPr lang="en-US" altLang="zh-CN" sz="1200" kern="1200" dirty="0">
                <a:solidFill>
                  <a:schemeClr val="tx1"/>
                </a:solidFill>
                <a:effectLst/>
                <a:latin typeface="+mn-lt"/>
                <a:ea typeface="+mn-ea"/>
                <a:cs typeface="+mn-cs"/>
              </a:rPr>
              <a:t>follow outputs</a:t>
            </a:r>
            <a:r>
              <a:rPr lang="zh-CN" altLang="zh-CN" sz="1200" kern="1200" dirty="0">
                <a:solidFill>
                  <a:schemeClr val="tx1"/>
                </a:solidFill>
                <a:effectLst/>
                <a:latin typeface="+mn-lt"/>
                <a:ea typeface="+mn-ea"/>
                <a:cs typeface="+mn-cs"/>
              </a:rPr>
              <a:t>做单一插错操作。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表中的百分比表示的是每个</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对每种插错操作能检测出来的比率，这里我们发现我们的</a:t>
            </a:r>
            <a:r>
              <a:rPr lang="en-US" altLang="zh-CN" sz="1200" kern="1200" dirty="0">
                <a:solidFill>
                  <a:schemeClr val="tx1"/>
                </a:solidFill>
                <a:effectLst/>
                <a:latin typeface="+mn-lt"/>
                <a:ea typeface="+mn-ea"/>
                <a:cs typeface="+mn-cs"/>
              </a:rPr>
              <a:t>MR</a:t>
            </a:r>
            <a:r>
              <a:rPr lang="zh-CN" altLang="en-US" sz="1200" kern="1200" dirty="0">
                <a:solidFill>
                  <a:schemeClr val="tx1"/>
                </a:solidFill>
                <a:effectLst/>
                <a:latin typeface="+mn-lt"/>
                <a:ea typeface="+mn-ea"/>
                <a:cs typeface="+mn-cs"/>
              </a:rPr>
              <a:t>检错</a:t>
            </a:r>
            <a:r>
              <a:rPr lang="zh-CN" altLang="zh-CN" sz="1200" kern="1200" dirty="0">
                <a:solidFill>
                  <a:schemeClr val="tx1"/>
                </a:solidFill>
                <a:effectLst/>
                <a:latin typeface="+mn-lt"/>
                <a:ea typeface="+mn-ea"/>
                <a:cs typeface="+mn-cs"/>
              </a:rPr>
              <a:t>比率只跟差错操作有关而跟插错的比例无关</a:t>
            </a:r>
            <a:r>
              <a:rPr lang="zh-CN" altLang="en-US" sz="1200" kern="1200" dirty="0">
                <a:solidFill>
                  <a:schemeClr val="tx1"/>
                </a:solidFill>
                <a:effectLst/>
                <a:latin typeface="+mn-lt"/>
                <a:ea typeface="+mn-ea"/>
                <a:cs typeface="+mn-cs"/>
              </a:rPr>
              <a:t>，也就是说只要插错操作确定了不管其比例是</a:t>
            </a:r>
            <a:r>
              <a:rPr lang="en-US" altLang="zh-CN" sz="1200" kern="1200" dirty="0">
                <a:solidFill>
                  <a:schemeClr val="tx1"/>
                </a:solidFill>
                <a:effectLst/>
                <a:latin typeface="+mn-lt"/>
                <a:ea typeface="+mn-ea"/>
                <a:cs typeface="+mn-cs"/>
              </a:rPr>
              <a:t>0.1%</a:t>
            </a:r>
            <a:r>
              <a:rPr lang="zh-CN" altLang="en-US" sz="1200" kern="1200" dirty="0">
                <a:solidFill>
                  <a:schemeClr val="tx1"/>
                </a:solidFill>
                <a:effectLst/>
                <a:latin typeface="+mn-lt"/>
                <a:ea typeface="+mn-ea"/>
                <a:cs typeface="+mn-cs"/>
              </a:rPr>
              <a:t>还是</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对其可能检测出来的比率都是相同的</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我们可以看到</a:t>
            </a:r>
            <a:r>
              <a:rPr lang="en-US" altLang="zh-CN" sz="1200" kern="1200" dirty="0">
                <a:solidFill>
                  <a:schemeClr val="tx1"/>
                </a:solidFill>
                <a:effectLst/>
                <a:latin typeface="+mn-lt"/>
                <a:ea typeface="+mn-ea"/>
                <a:cs typeface="+mn-cs"/>
              </a:rPr>
              <a:t>MR1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MR3</a:t>
            </a:r>
            <a:r>
              <a:rPr lang="zh-CN" altLang="zh-CN" sz="1200" kern="1200" dirty="0">
                <a:solidFill>
                  <a:schemeClr val="tx1"/>
                </a:solidFill>
                <a:effectLst/>
                <a:latin typeface="+mn-lt"/>
                <a:ea typeface="+mn-ea"/>
                <a:cs typeface="+mn-cs"/>
              </a:rPr>
              <a:t>的检错能力最强，对所有插错操作的都可以</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检测出来。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的检错能力类似，值得注意的是</a:t>
            </a:r>
            <a:r>
              <a:rPr lang="en-US" altLang="zh-CN" sz="1200" kern="1200" dirty="0">
                <a:solidFill>
                  <a:schemeClr val="tx1"/>
                </a:solidFill>
                <a:effectLst/>
                <a:latin typeface="+mn-lt"/>
                <a:ea typeface="+mn-ea"/>
                <a:cs typeface="+mn-cs"/>
              </a:rPr>
              <a:t>replacement</a:t>
            </a:r>
            <a:r>
              <a:rPr lang="zh-CN" altLang="zh-CN" sz="1200" kern="1200" dirty="0">
                <a:solidFill>
                  <a:schemeClr val="tx1"/>
                </a:solidFill>
                <a:effectLst/>
                <a:latin typeface="+mn-lt"/>
                <a:ea typeface="+mn-ea"/>
                <a:cs typeface="+mn-cs"/>
              </a:rPr>
              <a:t>插错操作最容易被检测出来，所有</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对这一插错操作的检测比率均为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28843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unilateral composite actions</a:t>
            </a:r>
            <a:r>
              <a:rPr lang="zh-CN" altLang="zh-CN" sz="1200" kern="1200" dirty="0">
                <a:solidFill>
                  <a:schemeClr val="tx1"/>
                </a:solidFill>
                <a:effectLst/>
                <a:latin typeface="+mn-lt"/>
                <a:ea typeface="+mn-ea"/>
                <a:cs typeface="+mn-cs"/>
              </a:rPr>
              <a:t>的结果，</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CmsOf</a:t>
            </a:r>
            <a:r>
              <a:rPr lang="zh-CN" altLang="zh-CN" sz="1200" kern="1200" dirty="0">
                <a:solidFill>
                  <a:schemeClr val="tx1"/>
                </a:solidFill>
                <a:effectLst/>
                <a:latin typeface="+mn-lt"/>
                <a:ea typeface="+mn-ea"/>
                <a:cs typeface="+mn-cs"/>
              </a:rPr>
              <a:t>表示只对</a:t>
            </a:r>
            <a:r>
              <a:rPr lang="en-US" altLang="zh-CN" sz="1200" kern="1200" dirty="0">
                <a:solidFill>
                  <a:schemeClr val="tx1"/>
                </a:solidFill>
                <a:effectLst/>
                <a:latin typeface="+mn-lt"/>
                <a:ea typeface="+mn-ea"/>
                <a:cs typeface="+mn-cs"/>
              </a:rPr>
              <a:t>source outputs</a:t>
            </a:r>
            <a:r>
              <a:rPr lang="zh-CN" altLang="zh-CN" sz="1200" kern="1200" dirty="0">
                <a:solidFill>
                  <a:schemeClr val="tx1"/>
                </a:solidFill>
                <a:effectLst/>
                <a:latin typeface="+mn-lt"/>
                <a:ea typeface="+mn-ea"/>
                <a:cs typeface="+mn-cs"/>
              </a:rPr>
              <a:t>做组合</a:t>
            </a:r>
            <a:r>
              <a:rPr lang="zh-CN" altLang="en-US" sz="1200" kern="1200" dirty="0">
                <a:solidFill>
                  <a:schemeClr val="tx1"/>
                </a:solidFill>
                <a:effectLst/>
                <a:latin typeface="+mn-lt"/>
                <a:ea typeface="+mn-ea"/>
                <a:cs typeface="+mn-cs"/>
              </a:rPr>
              <a:t>插错</a:t>
            </a:r>
            <a:r>
              <a:rPr lang="zh-CN" altLang="zh-CN" sz="1200" kern="1200" dirty="0">
                <a:solidFill>
                  <a:schemeClr val="tx1"/>
                </a:solidFill>
                <a:effectLst/>
                <a:latin typeface="+mn-lt"/>
                <a:ea typeface="+mn-ea"/>
                <a:cs typeface="+mn-cs"/>
              </a:rPr>
              <a:t>操作，</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OsCmf</a:t>
            </a:r>
            <a:r>
              <a:rPr lang="zh-CN" altLang="zh-CN" sz="1200" kern="1200" dirty="0">
                <a:solidFill>
                  <a:schemeClr val="tx1"/>
                </a:solidFill>
                <a:effectLst/>
                <a:latin typeface="+mn-lt"/>
                <a:ea typeface="+mn-ea"/>
                <a:cs typeface="+mn-cs"/>
              </a:rPr>
              <a:t>表示只对</a:t>
            </a:r>
            <a:r>
              <a:rPr lang="en-US" altLang="zh-CN" sz="1200" kern="1200" dirty="0">
                <a:solidFill>
                  <a:schemeClr val="tx1"/>
                </a:solidFill>
                <a:effectLst/>
                <a:latin typeface="+mn-lt"/>
                <a:ea typeface="+mn-ea"/>
                <a:cs typeface="+mn-cs"/>
              </a:rPr>
              <a:t>follow outputs</a:t>
            </a:r>
            <a:r>
              <a:rPr lang="zh-CN" altLang="zh-CN" sz="1200" kern="1200" dirty="0">
                <a:solidFill>
                  <a:schemeClr val="tx1"/>
                </a:solidFill>
                <a:effectLst/>
                <a:latin typeface="+mn-lt"/>
                <a:ea typeface="+mn-ea"/>
                <a:cs typeface="+mn-cs"/>
              </a:rPr>
              <a:t>做组合</a:t>
            </a:r>
            <a:r>
              <a:rPr lang="zh-CN" altLang="en-US" sz="1200" kern="1200" dirty="0">
                <a:solidFill>
                  <a:schemeClr val="tx1"/>
                </a:solidFill>
                <a:effectLst/>
                <a:latin typeface="+mn-lt"/>
                <a:ea typeface="+mn-ea"/>
                <a:cs typeface="+mn-cs"/>
              </a:rPr>
              <a:t>插错</a:t>
            </a:r>
            <a:r>
              <a:rPr lang="zh-CN" altLang="zh-CN" sz="1200" kern="1200" dirty="0">
                <a:solidFill>
                  <a:schemeClr val="tx1"/>
                </a:solidFill>
                <a:effectLst/>
                <a:latin typeface="+mn-lt"/>
                <a:ea typeface="+mn-ea"/>
                <a:cs typeface="+mn-cs"/>
              </a:rPr>
              <a:t>操作，</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我们可以看到所有的</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对这类插错操作的检错比率均为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82737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和表</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分别表示</a:t>
            </a:r>
            <a:r>
              <a:rPr lang="en-US" altLang="zh-CN" sz="1200" kern="1200" dirty="0">
                <a:solidFill>
                  <a:schemeClr val="tx1"/>
                </a:solidFill>
                <a:effectLst/>
                <a:latin typeface="+mn-lt"/>
                <a:ea typeface="+mn-ea"/>
                <a:cs typeface="+mn-cs"/>
              </a:rPr>
              <a:t>identical level</a:t>
            </a:r>
            <a:r>
              <a:rPr lang="zh-CN" altLang="en-US" sz="1200" kern="1200" dirty="0">
                <a:solidFill>
                  <a:schemeClr val="tx1"/>
                </a:solidFill>
                <a:effectLst/>
                <a:latin typeface="+mn-lt"/>
                <a:ea typeface="+mn-ea"/>
                <a:cs typeface="+mn-cs"/>
              </a:rPr>
              <a:t>下</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bilateral atomic action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composite action</a:t>
            </a:r>
            <a:r>
              <a:rPr lang="zh-CN" altLang="en-US" sz="1200" kern="1200" dirty="0">
                <a:solidFill>
                  <a:schemeClr val="tx1"/>
                </a:solidFill>
                <a:effectLst/>
                <a:latin typeface="+mn-lt"/>
                <a:ea typeface="+mn-ea"/>
                <a:cs typeface="+mn-cs"/>
              </a:rPr>
              <a:t>的检错结果</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我们可以看到表</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MR1</a:t>
            </a:r>
            <a:r>
              <a:rPr lang="zh-CN" altLang="zh-CN" sz="1200" kern="1200" dirty="0">
                <a:solidFill>
                  <a:schemeClr val="tx1"/>
                </a:solidFill>
                <a:effectLst/>
                <a:latin typeface="+mn-lt"/>
                <a:ea typeface="+mn-ea"/>
                <a:cs typeface="+mn-cs"/>
              </a:rPr>
              <a:t>的检错比率仍然全为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显示所有</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对于组合差错操作的检错比率均为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299413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和表</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分别表示</a:t>
            </a:r>
            <a:r>
              <a:rPr lang="en-US" altLang="zh-CN" sz="1200" kern="1200" dirty="0">
                <a:solidFill>
                  <a:schemeClr val="tx1"/>
                </a:solidFill>
                <a:effectLst/>
                <a:latin typeface="+mn-lt"/>
                <a:ea typeface="+mn-ea"/>
                <a:cs typeface="+mn-cs"/>
              </a:rPr>
              <a:t>non-identical level</a:t>
            </a:r>
            <a:r>
              <a:rPr lang="zh-CN" altLang="en-US" sz="1200" kern="1200" dirty="0">
                <a:solidFill>
                  <a:schemeClr val="tx1"/>
                </a:solidFill>
                <a:effectLst/>
                <a:latin typeface="+mn-lt"/>
                <a:ea typeface="+mn-ea"/>
                <a:cs typeface="+mn-cs"/>
              </a:rPr>
              <a:t>下</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bilateral atomic actions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composite actions</a:t>
            </a:r>
            <a:r>
              <a:rPr lang="zh-CN" altLang="en-US" sz="1200" kern="1200" dirty="0">
                <a:solidFill>
                  <a:schemeClr val="tx1"/>
                </a:solidFill>
                <a:effectLst/>
                <a:latin typeface="+mn-lt"/>
                <a:ea typeface="+mn-ea"/>
                <a:cs typeface="+mn-cs"/>
              </a:rPr>
              <a:t>的结果</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algn="just"/>
            <a:endParaRPr lang="en-US" altLang="zh-CN" sz="1200" kern="1200" dirty="0">
              <a:solidFill>
                <a:schemeClr val="tx1"/>
              </a:solidFill>
              <a:effectLst/>
              <a:latin typeface="+mn-lt"/>
              <a:ea typeface="+mn-ea"/>
              <a:cs typeface="+mn-cs"/>
            </a:endParaRPr>
          </a:p>
          <a:p>
            <a:pPr algn="just"/>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我们可以看出</a:t>
            </a:r>
            <a:r>
              <a:rPr lang="en-US" altLang="zh-CN" sz="1200" kern="1200" dirty="0">
                <a:solidFill>
                  <a:schemeClr val="tx1"/>
                </a:solidFill>
                <a:effectLst/>
                <a:latin typeface="+mn-lt"/>
                <a:ea typeface="+mn-ea"/>
                <a:cs typeface="+mn-cs"/>
              </a:rPr>
              <a:t>MR1</a:t>
            </a:r>
            <a:r>
              <a:rPr lang="zh-CN" altLang="zh-CN" sz="1200" kern="1200" dirty="0">
                <a:solidFill>
                  <a:schemeClr val="tx1"/>
                </a:solidFill>
                <a:effectLst/>
                <a:latin typeface="+mn-lt"/>
                <a:ea typeface="+mn-ea"/>
                <a:cs typeface="+mn-cs"/>
              </a:rPr>
              <a:t>的检错比率仍为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MR3</a:t>
            </a:r>
            <a:r>
              <a:rPr lang="zh-CN" altLang="zh-CN" sz="1200" kern="1200" dirty="0">
                <a:solidFill>
                  <a:schemeClr val="tx1"/>
                </a:solidFill>
                <a:effectLst/>
                <a:latin typeface="+mn-lt"/>
                <a:ea typeface="+mn-ea"/>
                <a:cs typeface="+mn-cs"/>
              </a:rPr>
              <a:t>的检错比率为</a:t>
            </a:r>
            <a:r>
              <a:rPr lang="en-US" altLang="zh-CN" sz="1200" kern="1200" dirty="0">
                <a:solidFill>
                  <a:schemeClr val="tx1"/>
                </a:solidFill>
                <a:effectLst/>
                <a:latin typeface="+mn-lt"/>
                <a:ea typeface="+mn-ea"/>
                <a:cs typeface="+mn-cs"/>
              </a:rPr>
              <a:t>98.89%</a:t>
            </a:r>
            <a:r>
              <a:rPr lang="zh-CN" altLang="zh-CN" sz="1200" kern="1200" dirty="0">
                <a:solidFill>
                  <a:schemeClr val="tx1"/>
                </a:solidFill>
                <a:effectLst/>
                <a:latin typeface="+mn-lt"/>
                <a:ea typeface="+mn-ea"/>
                <a:cs typeface="+mn-cs"/>
              </a:rPr>
              <a:t>，也非常高，其余</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的检错比率类似。</a:t>
            </a:r>
            <a:endParaRPr lang="en-US" altLang="zh-CN" sz="1200" kern="1200" dirty="0">
              <a:solidFill>
                <a:schemeClr val="tx1"/>
              </a:solidFill>
              <a:effectLst/>
              <a:latin typeface="+mn-lt"/>
              <a:ea typeface="+mn-ea"/>
              <a:cs typeface="+mn-cs"/>
            </a:endParaRPr>
          </a:p>
          <a:p>
            <a:pPr algn="just"/>
            <a:endParaRPr lang="en-US" altLang="zh-CN" sz="1200" kern="1200" dirty="0">
              <a:solidFill>
                <a:schemeClr val="tx1"/>
              </a:solidFill>
              <a:effectLst/>
              <a:latin typeface="+mn-lt"/>
              <a:ea typeface="+mn-ea"/>
              <a:cs typeface="+mn-cs"/>
            </a:endParaRPr>
          </a:p>
          <a:p>
            <a:pPr algn="just"/>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显示所有</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对于组合差错操作的检错比率均为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219004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通过</a:t>
            </a:r>
            <a:r>
              <a:rPr lang="zh-CN" altLang="zh-CN" sz="1200" kern="1200" dirty="0">
                <a:solidFill>
                  <a:schemeClr val="tx1"/>
                </a:solidFill>
                <a:effectLst/>
                <a:latin typeface="+mn-lt"/>
                <a:ea typeface="+mn-ea"/>
                <a:cs typeface="+mn-cs"/>
              </a:rPr>
              <a:t>上面几个表，我们可以看出我们提出的方法</a:t>
            </a:r>
            <a:r>
              <a:rPr lang="zh-CN" altLang="en-US" sz="1200" kern="1200" dirty="0">
                <a:solidFill>
                  <a:schemeClr val="tx1"/>
                </a:solidFill>
                <a:effectLst/>
                <a:latin typeface="+mn-lt"/>
                <a:ea typeface="+mn-ea"/>
                <a:cs typeface="+mn-cs"/>
              </a:rPr>
              <a:t>对于插错操作的检测能力是很令人满意的。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而且通过实验结果，我们可以发现我们的方法</a:t>
            </a:r>
            <a:r>
              <a:rPr lang="zh-CN" altLang="en-US" sz="1200" kern="1200" dirty="0">
                <a:solidFill>
                  <a:schemeClr val="tx1"/>
                </a:solidFill>
                <a:effectLst/>
                <a:latin typeface="+mn-lt"/>
                <a:ea typeface="+mn-ea"/>
                <a:cs typeface="+mn-cs"/>
              </a:rPr>
              <a:t>对于特定的插错操作来说，</a:t>
            </a:r>
            <a:r>
              <a:rPr lang="zh-CN" altLang="zh-CN" sz="1200" kern="1200" dirty="0">
                <a:solidFill>
                  <a:schemeClr val="tx1"/>
                </a:solidFill>
                <a:effectLst/>
                <a:latin typeface="+mn-lt"/>
                <a:ea typeface="+mn-ea"/>
                <a:cs typeface="+mn-cs"/>
              </a:rPr>
              <a:t>检错能力与插入错误的比例无关，只与插入错误的类型有关。</a:t>
            </a:r>
          </a:p>
          <a:p>
            <a:endParaRPr lang="zh-CN" altLang="en-US" dirty="0"/>
          </a:p>
        </p:txBody>
      </p:sp>
    </p:spTree>
    <p:extLst>
      <p:ext uri="{BB962C8B-B14F-4D97-AF65-F5344CB8AC3E}">
        <p14:creationId xmlns:p14="http://schemas.microsoft.com/office/powerpoint/2010/main" val="1805505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下面我们对不同</a:t>
            </a:r>
            <a:r>
              <a:rPr lang="en-US" altLang="zh-CN" sz="1200" kern="1200" dirty="0">
                <a:solidFill>
                  <a:schemeClr val="tx1"/>
                </a:solidFill>
                <a:effectLst/>
                <a:latin typeface="+mn-lt"/>
                <a:ea typeface="+mn-ea"/>
                <a:cs typeface="+mn-cs"/>
              </a:rPr>
              <a:t>MR</a:t>
            </a:r>
            <a:r>
              <a:rPr lang="zh-CN" altLang="en-US" sz="1200" kern="1200" dirty="0">
                <a:solidFill>
                  <a:schemeClr val="tx1"/>
                </a:solidFill>
                <a:effectLst/>
                <a:latin typeface="+mn-lt"/>
                <a:ea typeface="+mn-ea"/>
                <a:cs typeface="+mn-cs"/>
              </a:rPr>
              <a:t>的检错能力的差异进行了分析，</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根据</a:t>
            </a:r>
            <a:r>
              <a:rPr lang="zh-CN" altLang="en-US" sz="1200" kern="1200" dirty="0">
                <a:solidFill>
                  <a:schemeClr val="tx1"/>
                </a:solidFill>
                <a:effectLst/>
                <a:latin typeface="+mn-lt"/>
                <a:ea typeface="+mn-ea"/>
                <a:cs typeface="+mn-cs"/>
              </a:rPr>
              <a:t>它们</a:t>
            </a:r>
            <a:r>
              <a:rPr lang="zh-CN" altLang="zh-CN" sz="1200" kern="1200" dirty="0">
                <a:solidFill>
                  <a:schemeClr val="tx1"/>
                </a:solidFill>
                <a:effectLst/>
                <a:latin typeface="+mn-lt"/>
                <a:ea typeface="+mn-ea"/>
                <a:cs typeface="+mn-cs"/>
              </a:rPr>
              <a:t>的检错能力，我们将</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分成了</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类，分别是</a:t>
            </a:r>
            <a:r>
              <a:rPr lang="en-US" altLang="zh-CN" sz="1200" kern="1200" dirty="0">
                <a:solidFill>
                  <a:schemeClr val="tx1"/>
                </a:solidFill>
                <a:effectLst/>
                <a:latin typeface="+mn-lt"/>
                <a:ea typeface="+mn-ea"/>
                <a:cs typeface="+mn-cs"/>
              </a:rPr>
              <a:t>MR1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MR3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MR2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，我们发现检错能力是</a:t>
            </a:r>
            <a:r>
              <a:rPr lang="en-US" altLang="zh-CN" sz="1200" kern="1200" dirty="0">
                <a:solidFill>
                  <a:schemeClr val="tx1"/>
                </a:solidFill>
                <a:effectLst/>
                <a:latin typeface="+mn-lt"/>
                <a:ea typeface="+mn-ea"/>
                <a:cs typeface="+mn-cs"/>
              </a:rPr>
              <a:t>MR1&gt;MR3&gt;MR2,4,5,6</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根据上面的实验结果，我们也可以发现特定的</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对于某些特定的插错操作更加敏感，比如</a:t>
            </a:r>
            <a:r>
              <a:rPr lang="en-US" altLang="zh-CN" sz="1200" kern="1200" dirty="0">
                <a:solidFill>
                  <a:schemeClr val="tx1"/>
                </a:solidFill>
                <a:effectLst/>
                <a:latin typeface="+mn-lt"/>
                <a:ea typeface="+mn-ea"/>
                <a:cs typeface="+mn-cs"/>
              </a:rPr>
              <a:t>MR1</a:t>
            </a:r>
            <a:r>
              <a:rPr lang="zh-CN" altLang="zh-CN" sz="1200" kern="1200" dirty="0">
                <a:solidFill>
                  <a:schemeClr val="tx1"/>
                </a:solidFill>
                <a:effectLst/>
                <a:latin typeface="+mn-lt"/>
                <a:ea typeface="+mn-ea"/>
                <a:cs typeface="+mn-cs"/>
              </a:rPr>
              <a:t>对所有的插错操作都很敏感，而所有的</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replacement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composite</a:t>
            </a:r>
            <a:r>
              <a:rPr lang="zh-CN" altLang="zh-CN" sz="1200" kern="1200" dirty="0">
                <a:solidFill>
                  <a:schemeClr val="tx1"/>
                </a:solidFill>
                <a:effectLst/>
                <a:latin typeface="+mn-lt"/>
                <a:ea typeface="+mn-ea"/>
                <a:cs typeface="+mn-cs"/>
              </a:rPr>
              <a:t>操作都很敏感。</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575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下面我将从以下几个模块来分别介绍</a:t>
            </a:r>
          </a:p>
        </p:txBody>
      </p:sp>
    </p:spTree>
    <p:extLst>
      <p:ext uri="{BB962C8B-B14F-4D97-AF65-F5344CB8AC3E}">
        <p14:creationId xmlns:p14="http://schemas.microsoft.com/office/powerpoint/2010/main" val="2670703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除了研究我们的</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对于插错操作</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检错能力，我们还进一步的研究了哪些因素会对</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的检错能力有影响，哪些因素与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的检错能力无明显关联。，</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我们知道一个</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是由输入关系和输出关系组成的，所以我们分别从这两个方面</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即输入关系复杂程度与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检错能力的关系</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和输出关系的</a:t>
            </a:r>
            <a:r>
              <a:rPr lang="en-US" altLang="zh-CN" sz="1200" kern="1200" dirty="0">
                <a:solidFill>
                  <a:schemeClr val="tx1"/>
                </a:solidFill>
                <a:effectLst/>
                <a:latin typeface="+mn-lt"/>
                <a:ea typeface="+mn-ea"/>
                <a:cs typeface="+mn-cs"/>
              </a:rPr>
              <a:t>tight</a:t>
            </a:r>
            <a:r>
              <a:rPr lang="zh-CN" altLang="zh-CN" sz="1200" kern="1200" dirty="0">
                <a:solidFill>
                  <a:schemeClr val="tx1"/>
                </a:solidFill>
                <a:effectLst/>
                <a:latin typeface="+mn-lt"/>
                <a:ea typeface="+mn-ea"/>
                <a:cs typeface="+mn-cs"/>
              </a:rPr>
              <a:t>程度与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的检错能力的关系</a:t>
            </a:r>
            <a:r>
              <a:rPr lang="zh-CN" altLang="en-US" sz="1200" kern="1200" dirty="0">
                <a:solidFill>
                  <a:schemeClr val="tx1"/>
                </a:solidFill>
                <a:effectLst/>
                <a:latin typeface="+mn-lt"/>
                <a:ea typeface="+mn-ea"/>
                <a:cs typeface="+mn-cs"/>
              </a:rPr>
              <a:t>进行了研究分析</a:t>
            </a:r>
            <a:r>
              <a:rPr lang="zh-CN" altLang="zh-CN" sz="1200" kern="1200" dirty="0">
                <a:solidFill>
                  <a:schemeClr val="tx1"/>
                </a:solidFill>
                <a:effectLst/>
                <a:latin typeface="+mn-lt"/>
                <a:ea typeface="+mn-ea"/>
                <a:cs typeface="+mn-cs"/>
              </a:rPr>
              <a:t>，这里的</a:t>
            </a:r>
            <a:r>
              <a:rPr lang="en-US" altLang="zh-CN" sz="1200" kern="1200" dirty="0">
                <a:solidFill>
                  <a:schemeClr val="tx1"/>
                </a:solidFill>
                <a:effectLst/>
                <a:latin typeface="+mn-lt"/>
                <a:ea typeface="+mn-ea"/>
                <a:cs typeface="+mn-cs"/>
              </a:rPr>
              <a:t>tight</a:t>
            </a:r>
            <a:r>
              <a:rPr lang="zh-CN" altLang="zh-CN" sz="1200" kern="1200" dirty="0">
                <a:solidFill>
                  <a:schemeClr val="tx1"/>
                </a:solidFill>
                <a:effectLst/>
                <a:latin typeface="+mn-lt"/>
                <a:ea typeface="+mn-ea"/>
                <a:cs typeface="+mn-cs"/>
              </a:rPr>
              <a:t>可以翻译成紧密程度。</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实验结果表明，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的输入关系的复杂程度与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的检错能力的强弱没有必然联系，而输出关系的紧密程度与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的检错能力有密切的关系，拥有越</a:t>
            </a:r>
            <a:r>
              <a:rPr lang="en-US" altLang="zh-CN" sz="1200" kern="1200" dirty="0">
                <a:solidFill>
                  <a:schemeClr val="tx1"/>
                </a:solidFill>
                <a:effectLst/>
                <a:latin typeface="+mn-lt"/>
                <a:ea typeface="+mn-ea"/>
                <a:cs typeface="+mn-cs"/>
              </a:rPr>
              <a:t>tight</a:t>
            </a:r>
            <a:r>
              <a:rPr lang="zh-CN" altLang="zh-CN" sz="1200" kern="1200" dirty="0">
                <a:solidFill>
                  <a:schemeClr val="tx1"/>
                </a:solidFill>
                <a:effectLst/>
                <a:latin typeface="+mn-lt"/>
                <a:ea typeface="+mn-ea"/>
                <a:cs typeface="+mn-cs"/>
              </a:rPr>
              <a:t>的输出关系的</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的检错能力越强。</a:t>
            </a:r>
          </a:p>
          <a:p>
            <a:endParaRPr lang="zh-CN" altLang="en-US" dirty="0"/>
          </a:p>
        </p:txBody>
      </p:sp>
    </p:spTree>
    <p:extLst>
      <p:ext uri="{BB962C8B-B14F-4D97-AF65-F5344CB8AC3E}">
        <p14:creationId xmlns:p14="http://schemas.microsoft.com/office/powerpoint/2010/main" val="241231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最后简单的总结</a:t>
            </a:r>
            <a:r>
              <a:rPr lang="zh-CN" altLang="en-US" sz="1200" kern="1200" dirty="0">
                <a:solidFill>
                  <a:schemeClr val="tx1"/>
                </a:solidFill>
                <a:effectLst/>
                <a:latin typeface="+mn-lt"/>
                <a:ea typeface="+mn-ea"/>
                <a:cs typeface="+mn-cs"/>
              </a:rPr>
              <a:t>一下我们的工作</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a:t>
            </a:r>
            <a:r>
              <a:rPr lang="zh-CN" altLang="zh-CN" sz="1200" kern="1200" dirty="0">
                <a:solidFill>
                  <a:schemeClr val="tx1"/>
                </a:solidFill>
                <a:effectLst/>
                <a:latin typeface="+mn-lt"/>
                <a:ea typeface="+mn-ea"/>
                <a:cs typeface="+mn-cs"/>
              </a:rPr>
              <a:t>我们提出了一种相对简单的方法来验证</a:t>
            </a:r>
            <a:r>
              <a:rPr lang="zh-CN" altLang="en-US" sz="1200" kern="1200" dirty="0">
                <a:solidFill>
                  <a:schemeClr val="tx1"/>
                </a:solidFill>
                <a:effectLst/>
                <a:latin typeface="+mn-lt"/>
                <a:ea typeface="+mn-ea"/>
                <a:cs typeface="+mn-cs"/>
              </a:rPr>
              <a:t>外包服务返回结果的正确性，而且我们的方法是轻量的，不需要过多复杂的操作，并且很容易被理解和应用</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其次，我们</a:t>
            </a:r>
            <a:r>
              <a:rPr lang="zh-CN" altLang="zh-CN" sz="1200" kern="1200" dirty="0">
                <a:solidFill>
                  <a:schemeClr val="tx1"/>
                </a:solidFill>
                <a:effectLst/>
                <a:latin typeface="+mn-lt"/>
                <a:ea typeface="+mn-ea"/>
                <a:cs typeface="+mn-cs"/>
              </a:rPr>
              <a:t>得到了一系列检错效果较好的蜕变关系，而且实验证明我们的蜕变关系的检错能力只与特定的插错操作有关而与插入的错误的比例无关。</a:t>
            </a:r>
            <a:endParaRPr lang="zh-CN" altLang="en-US" dirty="0"/>
          </a:p>
        </p:txBody>
      </p:sp>
    </p:spTree>
    <p:extLst>
      <p:ext uri="{BB962C8B-B14F-4D97-AF65-F5344CB8AC3E}">
        <p14:creationId xmlns:p14="http://schemas.microsoft.com/office/powerpoint/2010/main" val="174750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此外我们发现，</a:t>
            </a:r>
            <a:r>
              <a:rPr lang="en-US" altLang="zh-CN" sz="1200" kern="1200" dirty="0">
                <a:solidFill>
                  <a:schemeClr val="tx1"/>
                </a:solidFill>
                <a:effectLst/>
                <a:latin typeface="+mn-lt"/>
                <a:ea typeface="+mn-ea"/>
                <a:cs typeface="+mn-cs"/>
              </a:rPr>
              <a:t>MR1</a:t>
            </a:r>
            <a:r>
              <a:rPr lang="zh-CN" altLang="zh-CN" sz="1200" kern="1200" dirty="0">
                <a:solidFill>
                  <a:schemeClr val="tx1"/>
                </a:solidFill>
                <a:effectLst/>
                <a:latin typeface="+mn-lt"/>
                <a:ea typeface="+mn-ea"/>
                <a:cs typeface="+mn-cs"/>
              </a:rPr>
              <a:t>的检错能力</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最强的，它可以检错出所有的插错操作，而</a:t>
            </a:r>
            <a:r>
              <a:rPr lang="zh-CN" altLang="en-US" sz="1200" kern="1200" dirty="0">
                <a:solidFill>
                  <a:schemeClr val="tx1"/>
                </a:solidFill>
                <a:effectLst/>
                <a:latin typeface="+mn-lt"/>
                <a:ea typeface="+mn-ea"/>
                <a:cs typeface="+mn-cs"/>
              </a:rPr>
              <a:t>所有</a:t>
            </a:r>
            <a:r>
              <a:rPr lang="en-US" altLang="zh-CN" sz="1200" kern="1200" dirty="0">
                <a:solidFill>
                  <a:schemeClr val="tx1"/>
                </a:solidFill>
                <a:effectLst/>
                <a:latin typeface="+mn-lt"/>
                <a:ea typeface="+mn-ea"/>
                <a:cs typeface="+mn-cs"/>
              </a:rPr>
              <a:t>MR</a:t>
            </a:r>
            <a:r>
              <a:rPr lang="zh-CN" altLang="en-US"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replacement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composite</a:t>
            </a:r>
            <a:r>
              <a:rPr lang="zh-CN" altLang="zh-CN" sz="1200"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检错</a:t>
            </a:r>
            <a:r>
              <a:rPr lang="zh-CN" altLang="en-US" sz="1200" kern="1200" dirty="0">
                <a:solidFill>
                  <a:schemeClr val="tx1"/>
                </a:solidFill>
                <a:effectLst/>
                <a:latin typeface="+mn-lt"/>
                <a:ea typeface="+mn-ea"/>
                <a:cs typeface="+mn-cs"/>
              </a:rPr>
              <a:t>比率</a:t>
            </a:r>
            <a:r>
              <a:rPr lang="zh-CN" altLang="zh-CN" sz="1200" kern="1200" dirty="0">
                <a:solidFill>
                  <a:schemeClr val="tx1"/>
                </a:solidFill>
                <a:effectLst/>
                <a:latin typeface="+mn-lt"/>
                <a:ea typeface="+mn-ea"/>
                <a:cs typeface="+mn-cs"/>
              </a:rPr>
              <a:t>均为</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，也就是说，这两种差错操作，用我们提出的任意一个</a:t>
            </a:r>
            <a:r>
              <a:rPr lang="en-US" altLang="zh-CN" sz="1200" kern="1200" dirty="0">
                <a:solidFill>
                  <a:schemeClr val="tx1"/>
                </a:solidFill>
                <a:effectLst/>
                <a:latin typeface="+mn-lt"/>
                <a:ea typeface="+mn-ea"/>
                <a:cs typeface="+mn-cs"/>
              </a:rPr>
              <a:t>MR</a:t>
            </a:r>
            <a:r>
              <a:rPr lang="zh-CN" altLang="en-US" sz="1200" kern="1200" dirty="0">
                <a:solidFill>
                  <a:schemeClr val="tx1"/>
                </a:solidFill>
                <a:effectLst/>
                <a:latin typeface="+mn-lt"/>
                <a:ea typeface="+mn-ea"/>
                <a:cs typeface="+mn-cs"/>
              </a:rPr>
              <a:t>均可以检测出来</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最后，我们研究了影响蜕变关系检错能力的因素，我们发现输入关系的复杂程度与蜕变关系的检错能力无关，而输出关系的紧密程度与蜕变关系的检错能力密切相关，</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的输出关系越</a:t>
            </a:r>
            <a:r>
              <a:rPr lang="en-US" altLang="zh-CN" sz="1200" kern="1200" dirty="0">
                <a:solidFill>
                  <a:schemeClr val="tx1"/>
                </a:solidFill>
                <a:effectLst/>
                <a:latin typeface="+mn-lt"/>
                <a:ea typeface="+mn-ea"/>
                <a:cs typeface="+mn-cs"/>
              </a:rPr>
              <a:t>tight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的检错能力越强。</a:t>
            </a:r>
          </a:p>
          <a:p>
            <a:endParaRPr lang="zh-CN" altLang="en-US" dirty="0"/>
          </a:p>
        </p:txBody>
      </p:sp>
    </p:spTree>
    <p:extLst>
      <p:ext uri="{BB962C8B-B14F-4D97-AF65-F5344CB8AC3E}">
        <p14:creationId xmlns:p14="http://schemas.microsoft.com/office/powerpoint/2010/main" val="720447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以上就是我今天的报告，谢谢大家！</a:t>
            </a:r>
          </a:p>
          <a:p>
            <a:endParaRPr lang="en-US" altLang="zh-CN" dirty="0"/>
          </a:p>
        </p:txBody>
      </p:sp>
      <p:sp>
        <p:nvSpPr>
          <p:cNvPr id="4" name="灯片编号占位符 3"/>
          <p:cNvSpPr>
            <a:spLocks noGrp="1"/>
          </p:cNvSpPr>
          <p:nvPr>
            <p:ph type="sldNum" sz="quarter" idx="10"/>
          </p:nvPr>
        </p:nvSpPr>
        <p:spPr/>
        <p:txBody>
          <a:bodyPr/>
          <a:lstStyle/>
          <a:p>
            <a:fld id="{7C94808E-531B-4CE6-8684-BC81E236BC94}" type="slidenum">
              <a:rPr lang="zh-CN" altLang="en-US" smtClean="0"/>
              <a:t>23</a:t>
            </a:fld>
            <a:endParaRPr lang="zh-CN" altLang="en-US"/>
          </a:p>
        </p:txBody>
      </p:sp>
    </p:spTree>
    <p:extLst>
      <p:ext uri="{BB962C8B-B14F-4D97-AF65-F5344CB8AC3E}">
        <p14:creationId xmlns:p14="http://schemas.microsoft.com/office/powerpoint/2010/main" val="769960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下面简单的介绍一下论文背景：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大家知道</a:t>
            </a:r>
            <a:r>
              <a:rPr lang="zh-CN" altLang="zh-CN" sz="1200" kern="1200" dirty="0">
                <a:solidFill>
                  <a:schemeClr val="tx1"/>
                </a:solidFill>
                <a:effectLst/>
                <a:latin typeface="+mn-lt"/>
                <a:ea typeface="+mn-ea"/>
                <a:cs typeface="+mn-cs"/>
              </a:rPr>
              <a:t>关联规则挖掘是数据挖掘领域中一个经典的研究课题，并且它已经有非常广泛的应用场景，比如</a:t>
            </a:r>
            <a:r>
              <a:rPr lang="zh-CN" altLang="en-US" sz="1200" kern="1200" dirty="0">
                <a:solidFill>
                  <a:schemeClr val="tx1"/>
                </a:solidFill>
                <a:effectLst/>
                <a:latin typeface="+mn-lt"/>
                <a:ea typeface="+mn-ea"/>
                <a:cs typeface="+mn-cs"/>
              </a:rPr>
              <a:t>经典的</a:t>
            </a:r>
            <a:r>
              <a:rPr lang="zh-CN" altLang="zh-CN" sz="1200" kern="1200" dirty="0">
                <a:solidFill>
                  <a:schemeClr val="tx1"/>
                </a:solidFill>
                <a:effectLst/>
                <a:latin typeface="+mn-lt"/>
                <a:ea typeface="+mn-ea"/>
                <a:cs typeface="+mn-cs"/>
              </a:rPr>
              <a:t>购物篮问题、疾病的预测、推荐系统等等。</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关联规则挖掘分两步，第一步是挖掘频繁项集，第二部是</a:t>
            </a:r>
            <a:r>
              <a:rPr lang="zh-CN" altLang="en-US" sz="1200" kern="1200" dirty="0">
                <a:solidFill>
                  <a:schemeClr val="tx1"/>
                </a:solidFill>
                <a:effectLst/>
                <a:latin typeface="+mn-lt"/>
                <a:ea typeface="+mn-ea"/>
                <a:cs typeface="+mn-cs"/>
              </a:rPr>
              <a:t>根据</a:t>
            </a:r>
            <a:r>
              <a:rPr lang="zh-CN" altLang="zh-CN" sz="1200" kern="1200" dirty="0">
                <a:solidFill>
                  <a:schemeClr val="tx1"/>
                </a:solidFill>
                <a:effectLst/>
                <a:latin typeface="+mn-lt"/>
                <a:ea typeface="+mn-ea"/>
                <a:cs typeface="+mn-cs"/>
              </a:rPr>
              <a:t>第一步得到的频繁项集进一步得到关联规则。而频繁项集挖掘消耗了大部分时间和空间，</a:t>
            </a:r>
            <a:r>
              <a:rPr lang="zh-CN" altLang="zh-CN" sz="1200" i="0" kern="1200" dirty="0">
                <a:solidFill>
                  <a:schemeClr val="tx1"/>
                </a:solidFill>
                <a:effectLst/>
                <a:latin typeface="+mn-lt"/>
                <a:ea typeface="+mn-ea"/>
                <a:cs typeface="+mn-cs"/>
              </a:rPr>
              <a:t>所以这篇论文中</a:t>
            </a:r>
            <a:r>
              <a:rPr lang="zh-CN" altLang="zh-C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主要</a:t>
            </a:r>
            <a:r>
              <a:rPr lang="zh-CN" altLang="zh-CN" sz="1200" kern="1200" dirty="0">
                <a:solidFill>
                  <a:schemeClr val="tx1"/>
                </a:solidFill>
                <a:effectLst/>
                <a:latin typeface="+mn-lt"/>
                <a:ea typeface="+mn-ea"/>
                <a:cs typeface="+mn-cs"/>
              </a:rPr>
              <a:t>关注频繁项集挖掘。</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正如上面提到的，挖掘频繁项集需要耗费大量的时间和空间，这对用户的</a:t>
            </a:r>
            <a:r>
              <a:rPr lang="zh-CN" altLang="en-US" sz="1200" kern="1200" dirty="0">
                <a:solidFill>
                  <a:schemeClr val="tx1"/>
                </a:solidFill>
                <a:effectLst/>
                <a:latin typeface="+mn-lt"/>
                <a:ea typeface="+mn-ea"/>
                <a:cs typeface="+mn-cs"/>
              </a:rPr>
              <a:t>硬件</a:t>
            </a:r>
            <a:r>
              <a:rPr lang="zh-CN" altLang="zh-CN" sz="1200" kern="1200" dirty="0">
                <a:solidFill>
                  <a:schemeClr val="tx1"/>
                </a:solidFill>
                <a:effectLst/>
                <a:latin typeface="+mn-lt"/>
                <a:ea typeface="+mn-ea"/>
                <a:cs typeface="+mn-cs"/>
              </a:rPr>
              <a:t>资源提出了很高的要求，而随着云计算的迅速发展，越来越多的用户选择外包服务，即将挖掘频繁项集的任务外包给第三方服务，并由第三方返回频繁项集给客户。</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虽然使用外包服务可以节省人力物力等资源，</a:t>
            </a:r>
            <a:r>
              <a:rPr lang="zh-CN" altLang="en-US" sz="1200" kern="1200" dirty="0">
                <a:solidFill>
                  <a:schemeClr val="tx1"/>
                </a:solidFill>
                <a:effectLst/>
                <a:latin typeface="+mn-lt"/>
                <a:ea typeface="+mn-ea"/>
                <a:cs typeface="+mn-cs"/>
              </a:rPr>
              <a:t>提高效率，</a:t>
            </a:r>
            <a:r>
              <a:rPr lang="zh-CN" altLang="zh-CN" sz="1200" kern="1200" dirty="0">
                <a:solidFill>
                  <a:schemeClr val="tx1"/>
                </a:solidFill>
                <a:effectLst/>
                <a:latin typeface="+mn-lt"/>
                <a:ea typeface="+mn-ea"/>
                <a:cs typeface="+mn-cs"/>
              </a:rPr>
              <a:t>但是外包人员可能有意或者无意的破坏最后频繁项集结果或者是在传输过程中</a:t>
            </a:r>
            <a:r>
              <a:rPr lang="zh-CN" altLang="en-US" sz="1200" kern="1200" dirty="0">
                <a:solidFill>
                  <a:schemeClr val="tx1"/>
                </a:solidFill>
                <a:effectLst/>
                <a:latin typeface="+mn-lt"/>
                <a:ea typeface="+mn-ea"/>
                <a:cs typeface="+mn-cs"/>
              </a:rPr>
              <a:t>由于网络问题等出现数据的丢失</a:t>
            </a:r>
            <a:r>
              <a:rPr lang="zh-CN" altLang="zh-CN" sz="1200" kern="1200" dirty="0">
                <a:solidFill>
                  <a:schemeClr val="tx1"/>
                </a:solidFill>
                <a:effectLst/>
                <a:latin typeface="+mn-lt"/>
                <a:ea typeface="+mn-ea"/>
                <a:cs typeface="+mn-cs"/>
              </a:rPr>
              <a:t>，这些都会对实际的频繁项集结果的正确性产生破坏。</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那么对于客户来说，如何验证外包服务返回的结果的正确性便成为一个不容忽视的挑战。而由于实际生产中</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频繁项集的规模</a:t>
            </a:r>
            <a:r>
              <a:rPr lang="zh-CN" altLang="en-US" sz="1200" kern="1200" dirty="0">
                <a:solidFill>
                  <a:schemeClr val="tx1"/>
                </a:solidFill>
                <a:effectLst/>
                <a:latin typeface="+mn-lt"/>
                <a:ea typeface="+mn-ea"/>
                <a:cs typeface="+mn-cs"/>
              </a:rPr>
              <a:t>庞</a:t>
            </a:r>
            <a:r>
              <a:rPr lang="zh-CN" altLang="zh-CN" sz="1200" kern="1200" dirty="0">
                <a:solidFill>
                  <a:schemeClr val="tx1"/>
                </a:solidFill>
                <a:effectLst/>
                <a:latin typeface="+mn-lt"/>
                <a:ea typeface="+mn-ea"/>
                <a:cs typeface="+mn-cs"/>
              </a:rPr>
              <a:t>大，使用传统的测试方法无法对其结果进行验证，这是一个典型的“</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”问题。我们这篇论文就是专注于解决外包服务返回的频繁项集结果正确性的验证问题。</a:t>
            </a:r>
          </a:p>
          <a:p>
            <a:endParaRPr lang="zh-CN" altLang="en-US" dirty="0"/>
          </a:p>
        </p:txBody>
      </p:sp>
    </p:spTree>
    <p:extLst>
      <p:ext uri="{BB962C8B-B14F-4D97-AF65-F5344CB8AC3E}">
        <p14:creationId xmlns:p14="http://schemas.microsoft.com/office/powerpoint/2010/main" val="194360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以下是本文的主要贡献：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a:t>
            </a:r>
            <a:r>
              <a:rPr lang="zh-CN" altLang="zh-CN" sz="1200" kern="1200" dirty="0">
                <a:solidFill>
                  <a:schemeClr val="tx1"/>
                </a:solidFill>
                <a:effectLst/>
                <a:latin typeface="+mn-lt"/>
                <a:ea typeface="+mn-ea"/>
                <a:cs typeface="+mn-cs"/>
              </a:rPr>
              <a:t>我们提出了一个基于蜕变测试的方法，</a:t>
            </a:r>
            <a:r>
              <a:rPr lang="zh-CN" altLang="en-US" sz="1200" kern="1200" dirty="0">
                <a:solidFill>
                  <a:schemeClr val="tx1"/>
                </a:solidFill>
                <a:effectLst/>
                <a:latin typeface="+mn-lt"/>
                <a:ea typeface="+mn-ea"/>
                <a:cs typeface="+mn-cs"/>
              </a:rPr>
              <a:t>来解决上述提到的验证外包服务返回数据完整性的问题</a:t>
            </a:r>
            <a:r>
              <a:rPr lang="zh-CN" altLang="zh-CN"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其次，</a:t>
            </a:r>
            <a:r>
              <a:rPr lang="zh-CN" altLang="zh-CN" sz="1200" kern="1200" dirty="0">
                <a:solidFill>
                  <a:schemeClr val="tx1"/>
                </a:solidFill>
                <a:effectLst/>
                <a:latin typeface="+mn-lt"/>
                <a:ea typeface="+mn-ea"/>
                <a:cs typeface="+mn-cs"/>
              </a:rPr>
              <a:t>我们提出了一些蜕变关系，并且实验结果表明</a:t>
            </a:r>
            <a:r>
              <a:rPr lang="zh-CN" altLang="en-US" sz="1200" kern="1200" dirty="0">
                <a:solidFill>
                  <a:schemeClr val="tx1"/>
                </a:solidFill>
                <a:effectLst/>
                <a:latin typeface="+mn-lt"/>
                <a:ea typeface="+mn-ea"/>
                <a:cs typeface="+mn-cs"/>
              </a:rPr>
              <a:t>某些</a:t>
            </a:r>
            <a:r>
              <a:rPr lang="zh-CN" altLang="zh-CN" sz="1200" kern="1200" dirty="0">
                <a:solidFill>
                  <a:schemeClr val="tx1"/>
                </a:solidFill>
                <a:effectLst/>
                <a:latin typeface="+mn-lt"/>
                <a:ea typeface="+mn-ea"/>
                <a:cs typeface="+mn-cs"/>
              </a:rPr>
              <a:t>蜕变关系的检错能力</a:t>
            </a:r>
            <a:r>
              <a:rPr lang="zh-CN" altLang="en-US" sz="1200" kern="1200" dirty="0">
                <a:solidFill>
                  <a:schemeClr val="tx1"/>
                </a:solidFill>
                <a:effectLst/>
                <a:latin typeface="+mn-lt"/>
                <a:ea typeface="+mn-ea"/>
                <a:cs typeface="+mn-cs"/>
              </a:rPr>
              <a:t>非常不错</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此外，我们还</a:t>
            </a:r>
            <a:r>
              <a:rPr lang="zh-CN" altLang="en-US" sz="1200" kern="1200" dirty="0">
                <a:solidFill>
                  <a:schemeClr val="tx1"/>
                </a:solidFill>
                <a:effectLst/>
                <a:latin typeface="+mn-lt"/>
                <a:ea typeface="+mn-ea"/>
                <a:cs typeface="+mn-cs"/>
              </a:rPr>
              <a:t>研究了不同蜕变关系之间检错性能的差异</a:t>
            </a:r>
            <a:r>
              <a:rPr lang="zh-CN" altLang="zh-CN"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最后，</a:t>
            </a:r>
            <a:r>
              <a:rPr lang="zh-CN" altLang="zh-CN" sz="1200" kern="1200" dirty="0">
                <a:solidFill>
                  <a:schemeClr val="tx1"/>
                </a:solidFill>
                <a:effectLst/>
                <a:latin typeface="+mn-lt"/>
                <a:ea typeface="+mn-ea"/>
                <a:cs typeface="+mn-cs"/>
              </a:rPr>
              <a:t>我们进一步探究了影响蜕变关系检错能力的可能因素，据我们所知，对于这一问题，目前</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相关研究</a:t>
            </a:r>
            <a:r>
              <a:rPr lang="zh-CN" altLang="en-US" sz="1200" kern="1200" dirty="0">
                <a:solidFill>
                  <a:schemeClr val="tx1"/>
                </a:solidFill>
                <a:effectLst/>
                <a:latin typeface="+mn-lt"/>
                <a:ea typeface="+mn-ea"/>
                <a:cs typeface="+mn-cs"/>
              </a:rPr>
              <a:t>很少</a:t>
            </a:r>
            <a:r>
              <a:rPr lang="zh-CN" altLang="zh-CN" sz="12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363270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下面我们来简单介绍一些预备知识：</a:t>
            </a:r>
          </a:p>
          <a:p>
            <a:r>
              <a:rPr lang="zh-CN" altLang="zh-CN" sz="1200" kern="1200" dirty="0">
                <a:solidFill>
                  <a:schemeClr val="tx1"/>
                </a:solidFill>
                <a:effectLst/>
                <a:latin typeface="+mn-lt"/>
                <a:ea typeface="+mn-ea"/>
                <a:cs typeface="+mn-cs"/>
              </a:rPr>
              <a:t>首先是频繁项集挖掘。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下面</a:t>
            </a:r>
            <a:r>
              <a:rPr lang="zh-CN" altLang="en-US" sz="1200" kern="1200" dirty="0">
                <a:solidFill>
                  <a:schemeClr val="tx1"/>
                </a:solidFill>
                <a:effectLst/>
                <a:latin typeface="+mn-lt"/>
                <a:ea typeface="+mn-ea"/>
                <a:cs typeface="+mn-cs"/>
              </a:rPr>
              <a:t>几个</a:t>
            </a:r>
            <a:r>
              <a:rPr lang="zh-CN" altLang="zh-CN" sz="1200" kern="1200" dirty="0">
                <a:solidFill>
                  <a:schemeClr val="tx1"/>
                </a:solidFill>
                <a:effectLst/>
                <a:latin typeface="+mn-lt"/>
                <a:ea typeface="+mn-ea"/>
                <a:cs typeface="+mn-cs"/>
              </a:rPr>
              <a:t>定义</a:t>
            </a:r>
            <a:r>
              <a:rPr lang="zh-CN" altLang="en-US" sz="1200" kern="1200" dirty="0">
                <a:solidFill>
                  <a:schemeClr val="tx1"/>
                </a:solidFill>
                <a:effectLst/>
                <a:latin typeface="+mn-lt"/>
                <a:ea typeface="+mn-ea"/>
                <a:cs typeface="+mn-cs"/>
              </a:rPr>
              <a:t>需要大家了解</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对于任何频繁项集挖掘算法，</a:t>
            </a:r>
            <a:r>
              <a:rPr lang="zh-CN" altLang="en-US" sz="1200" kern="1200" dirty="0">
                <a:solidFill>
                  <a:schemeClr val="tx1"/>
                </a:solidFill>
                <a:effectLst/>
                <a:latin typeface="+mn-lt"/>
                <a:ea typeface="+mn-ea"/>
                <a:cs typeface="+mn-cs"/>
              </a:rPr>
              <a:t>它的输入包括</a:t>
            </a:r>
            <a:r>
              <a:rPr lang="zh-CN" altLang="zh-CN" sz="1200" kern="1200" dirty="0">
                <a:solidFill>
                  <a:schemeClr val="tx1"/>
                </a:solidFill>
                <a:effectLst/>
                <a:latin typeface="+mn-lt"/>
                <a:ea typeface="+mn-ea"/>
                <a:cs typeface="+mn-cs"/>
              </a:rPr>
              <a:t>一个全局项集合</a:t>
            </a:r>
            <a:r>
              <a:rPr lang="en-US" altLang="zh-CN" sz="1200" kern="12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的任何一个子集就</a:t>
            </a:r>
            <a:r>
              <a:rPr lang="zh-CN" altLang="en-US" sz="1200" kern="1200" dirty="0">
                <a:solidFill>
                  <a:schemeClr val="tx1"/>
                </a:solidFill>
                <a:effectLst/>
                <a:latin typeface="+mn-lt"/>
                <a:ea typeface="+mn-ea"/>
                <a:cs typeface="+mn-cs"/>
              </a:rPr>
              <a:t>称为</a:t>
            </a:r>
            <a:r>
              <a:rPr lang="zh-CN" altLang="zh-CN" sz="1200" kern="1200" dirty="0">
                <a:solidFill>
                  <a:schemeClr val="tx1"/>
                </a:solidFill>
                <a:effectLst/>
                <a:latin typeface="+mn-lt"/>
                <a:ea typeface="+mn-ea"/>
                <a:cs typeface="+mn-cs"/>
              </a:rPr>
              <a:t>一个项集；包含</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个事务的事务数据库</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。如果用</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表示一个项集，</a:t>
            </a:r>
            <a:r>
              <a:rPr lang="en-US" altLang="zh-CN" sz="1200" kern="1200" dirty="0">
                <a:solidFill>
                  <a:schemeClr val="tx1"/>
                </a:solidFill>
                <a:effectLst/>
                <a:latin typeface="+mn-lt"/>
                <a:ea typeface="+mn-ea"/>
                <a:cs typeface="+mn-cs"/>
              </a:rPr>
              <a:t>Count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）表示事务数据库中包含项集</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的个数，</a:t>
            </a:r>
            <a:r>
              <a:rPr lang="zh-CN" altLang="en-US" sz="1200" kern="1200" dirty="0">
                <a:solidFill>
                  <a:schemeClr val="tx1"/>
                </a:solidFill>
                <a:effectLst/>
                <a:latin typeface="+mn-lt"/>
                <a:ea typeface="+mn-ea"/>
                <a:cs typeface="+mn-cs"/>
              </a:rPr>
              <a:t>那么</a:t>
            </a:r>
            <a:r>
              <a:rPr lang="zh-CN" altLang="zh-CN" sz="1200" kern="1200" dirty="0">
                <a:solidFill>
                  <a:schemeClr val="tx1"/>
                </a:solidFill>
                <a:effectLst/>
                <a:latin typeface="+mn-lt"/>
                <a:ea typeface="+mn-ea"/>
                <a:cs typeface="+mn-cs"/>
              </a:rPr>
              <a:t>项集</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的支持度等于</a:t>
            </a:r>
            <a:r>
              <a:rPr lang="en-US" altLang="zh-CN" sz="1200" kern="1200" dirty="0">
                <a:solidFill>
                  <a:schemeClr val="tx1"/>
                </a:solidFill>
                <a:effectLst/>
                <a:latin typeface="+mn-lt"/>
                <a:ea typeface="+mn-ea"/>
                <a:cs typeface="+mn-cs"/>
              </a:rPr>
              <a:t>Count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事务数据库中全部事务的个数。给定一个最小支持度阈值，如果项集</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的支持度大于等于最小支持度，</a:t>
            </a:r>
            <a:r>
              <a:rPr lang="zh-CN" altLang="en-US" sz="1200" kern="1200" dirty="0">
                <a:solidFill>
                  <a:schemeClr val="tx1"/>
                </a:solidFill>
                <a:effectLst/>
                <a:latin typeface="+mn-lt"/>
                <a:ea typeface="+mn-ea"/>
                <a:cs typeface="+mn-cs"/>
              </a:rPr>
              <a:t>那么</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就是</a:t>
            </a:r>
            <a:r>
              <a:rPr lang="zh-CN" altLang="zh-CN" sz="1200" kern="1200" dirty="0">
                <a:solidFill>
                  <a:schemeClr val="tx1"/>
                </a:solidFill>
                <a:effectLst/>
                <a:latin typeface="+mn-lt"/>
                <a:ea typeface="+mn-ea"/>
                <a:cs typeface="+mn-cs"/>
              </a:rPr>
              <a:t>频繁项集。如果</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中有</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个项，</a:t>
            </a:r>
            <a:r>
              <a:rPr lang="zh-CN" altLang="en-US" sz="1200" kern="1200" dirty="0">
                <a:solidFill>
                  <a:schemeClr val="tx1"/>
                </a:solidFill>
                <a:effectLst/>
                <a:latin typeface="+mn-lt"/>
                <a:ea typeface="+mn-ea"/>
                <a:cs typeface="+mn-cs"/>
              </a:rPr>
              <a:t>那么</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就是</a:t>
            </a:r>
            <a:r>
              <a:rPr lang="zh-CN" altLang="zh-CN" sz="1200" kern="1200" dirty="0">
                <a:solidFill>
                  <a:schemeClr val="tx1"/>
                </a:solidFill>
                <a:effectLst/>
                <a:latin typeface="+mn-lt"/>
                <a:ea typeface="+mn-ea"/>
                <a:cs typeface="+mn-cs"/>
              </a:rPr>
              <a:t>频繁</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项集。</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对于频繁项集挖掘算法，输入为一个全局项集合</a:t>
            </a:r>
            <a:r>
              <a:rPr lang="en-US" altLang="zh-CN" sz="1200" kern="12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、一个事务数据库</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和最小支持度，输出为所有的频繁</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项集。</a:t>
            </a:r>
          </a:p>
          <a:p>
            <a:endParaRPr lang="zh-CN" altLang="en-US" dirty="0"/>
          </a:p>
        </p:txBody>
      </p:sp>
    </p:spTree>
    <p:extLst>
      <p:ext uri="{BB962C8B-B14F-4D97-AF65-F5344CB8AC3E}">
        <p14:creationId xmlns:p14="http://schemas.microsoft.com/office/powerpoint/2010/main" val="252363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这是</a:t>
            </a:r>
            <a:r>
              <a:rPr lang="zh-CN" altLang="zh-CN" sz="1200" kern="1200" dirty="0">
                <a:solidFill>
                  <a:schemeClr val="tx1"/>
                </a:solidFill>
                <a:effectLst/>
                <a:latin typeface="+mn-lt"/>
                <a:ea typeface="+mn-ea"/>
                <a:cs typeface="+mn-cs"/>
              </a:rPr>
              <a:t>一个频繁项集挖掘的简单示例，我们给定一个</a:t>
            </a:r>
            <a:r>
              <a:rPr lang="zh-CN" altLang="en-US" sz="1200" kern="1200" dirty="0">
                <a:solidFill>
                  <a:schemeClr val="tx1"/>
                </a:solidFill>
                <a:effectLst/>
                <a:latin typeface="+mn-lt"/>
                <a:ea typeface="+mn-ea"/>
                <a:cs typeface="+mn-cs"/>
              </a:rPr>
              <a:t>全局项集合</a:t>
            </a: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a:t>
            </a:r>
            <a:r>
              <a:rPr lang="en-US" altLang="zh-CN" sz="1200" kern="1200" dirty="0">
                <a:solidFill>
                  <a:schemeClr val="tx1"/>
                </a:solidFill>
                <a:effectLst/>
                <a:latin typeface="+mn-lt"/>
                <a:ea typeface="+mn-ea"/>
                <a:cs typeface="+mn-cs"/>
              </a:rPr>
              <a:t>i1-i5</a:t>
            </a:r>
            <a:r>
              <a:rPr lang="zh-CN" altLang="zh-CN" sz="1200" kern="1200" dirty="0">
                <a:solidFill>
                  <a:schemeClr val="tx1"/>
                </a:solidFill>
                <a:effectLst/>
                <a:latin typeface="+mn-lt"/>
                <a:ea typeface="+mn-ea"/>
                <a:cs typeface="+mn-cs"/>
              </a:rPr>
              <a:t>五个项，最小支持度</a:t>
            </a:r>
            <a:r>
              <a:rPr lang="zh-CN" altLang="en-US" sz="1200" kern="1200" dirty="0">
                <a:solidFill>
                  <a:schemeClr val="tx1"/>
                </a:solidFill>
                <a:effectLst/>
                <a:latin typeface="+mn-lt"/>
                <a:ea typeface="+mn-ea"/>
                <a:cs typeface="+mn-cs"/>
              </a:rPr>
              <a:t>设置为</a:t>
            </a:r>
            <a:r>
              <a:rPr lang="en-US" altLang="zh-CN" sz="1200" kern="1200" dirty="0">
                <a:solidFill>
                  <a:schemeClr val="tx1"/>
                </a:solidFill>
                <a:effectLst/>
                <a:latin typeface="+mn-lt"/>
                <a:ea typeface="+mn-ea"/>
                <a:cs typeface="+mn-cs"/>
              </a:rPr>
              <a:t>0.4</a:t>
            </a:r>
            <a:r>
              <a:rPr lang="zh-CN" altLang="zh-CN" sz="1200" kern="1200" dirty="0">
                <a:solidFill>
                  <a:schemeClr val="tx1"/>
                </a:solidFill>
                <a:effectLst/>
                <a:latin typeface="+mn-lt"/>
                <a:ea typeface="+mn-ea"/>
                <a:cs typeface="+mn-cs"/>
              </a:rPr>
              <a:t>，事务数据库如表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，则</a:t>
            </a:r>
            <a:r>
              <a:rPr lang="zh-CN" altLang="en-US" sz="1200" kern="1200" dirty="0">
                <a:solidFill>
                  <a:schemeClr val="tx1"/>
                </a:solidFill>
                <a:effectLst/>
                <a:latin typeface="+mn-lt"/>
                <a:ea typeface="+mn-ea"/>
                <a:cs typeface="+mn-cs"/>
              </a:rPr>
              <a:t>运行算法后我们</a:t>
            </a:r>
            <a:r>
              <a:rPr lang="zh-CN" altLang="zh-CN" sz="1200" kern="1200" dirty="0">
                <a:solidFill>
                  <a:schemeClr val="tx1"/>
                </a:solidFill>
                <a:effectLst/>
                <a:latin typeface="+mn-lt"/>
                <a:ea typeface="+mn-ea"/>
                <a:cs typeface="+mn-cs"/>
              </a:rPr>
              <a:t>可以得到如图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的所有的频繁项集</a:t>
            </a:r>
          </a:p>
          <a:p>
            <a:endParaRPr lang="zh-CN" altLang="en-US" dirty="0"/>
          </a:p>
        </p:txBody>
      </p:sp>
    </p:spTree>
    <p:extLst>
      <p:ext uri="{BB962C8B-B14F-4D97-AF65-F5344CB8AC3E}">
        <p14:creationId xmlns:p14="http://schemas.microsoft.com/office/powerpoint/2010/main" val="382354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下面我们重点介绍一下对</a:t>
            </a:r>
            <a:r>
              <a:rPr lang="zh-CN" altLang="en-US" sz="1200" kern="1200" dirty="0">
                <a:solidFill>
                  <a:schemeClr val="tx1"/>
                </a:solidFill>
                <a:effectLst/>
                <a:latin typeface="+mn-lt"/>
                <a:ea typeface="+mn-ea"/>
                <a:cs typeface="+mn-cs"/>
              </a:rPr>
              <a:t>数据</a:t>
            </a:r>
            <a:r>
              <a:rPr lang="zh-CN" altLang="zh-CN" sz="1200" kern="1200" dirty="0">
                <a:solidFill>
                  <a:schemeClr val="tx1"/>
                </a:solidFill>
                <a:effectLst/>
                <a:latin typeface="+mn-lt"/>
                <a:ea typeface="+mn-ea"/>
                <a:cs typeface="+mn-cs"/>
              </a:rPr>
              <a:t>结果</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Integrity</a:t>
            </a:r>
            <a:r>
              <a:rPr lang="zh-CN" altLang="zh-CN" sz="1200" kern="1200" dirty="0">
                <a:solidFill>
                  <a:schemeClr val="tx1"/>
                </a:solidFill>
                <a:effectLst/>
                <a:latin typeface="+mn-lt"/>
                <a:ea typeface="+mn-ea"/>
                <a:cs typeface="+mn-cs"/>
              </a:rPr>
              <a:t>验证的相关定义。</a:t>
            </a:r>
          </a:p>
          <a:p>
            <a:r>
              <a:rPr lang="zh-CN" altLang="zh-CN" sz="1200" kern="1200" dirty="0">
                <a:solidFill>
                  <a:schemeClr val="tx1"/>
                </a:solidFill>
                <a:effectLst/>
                <a:latin typeface="+mn-lt"/>
                <a:ea typeface="+mn-ea"/>
                <a:cs typeface="+mn-cs"/>
              </a:rPr>
              <a:t>我们这里的</a:t>
            </a:r>
            <a:r>
              <a:rPr lang="en-US" altLang="zh-CN" sz="1200" kern="1200" dirty="0">
                <a:solidFill>
                  <a:schemeClr val="tx1"/>
                </a:solidFill>
                <a:effectLst/>
                <a:latin typeface="+mn-lt"/>
                <a:ea typeface="+mn-ea"/>
                <a:cs typeface="+mn-cs"/>
              </a:rPr>
              <a:t>integrity</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包括两层含义，一方面是</a:t>
            </a:r>
            <a:r>
              <a:rPr lang="zh-CN" altLang="en-US" sz="1200" kern="1200" dirty="0">
                <a:solidFill>
                  <a:schemeClr val="tx1"/>
                </a:solidFill>
                <a:effectLst/>
                <a:latin typeface="+mn-lt"/>
                <a:ea typeface="+mn-ea"/>
                <a:cs typeface="+mn-cs"/>
              </a:rPr>
              <a:t>指数据</a:t>
            </a:r>
            <a:r>
              <a:rPr lang="zh-CN" altLang="zh-CN" sz="1200" kern="1200" dirty="0">
                <a:solidFill>
                  <a:schemeClr val="tx1"/>
                </a:solidFill>
                <a:effectLst/>
                <a:latin typeface="+mn-lt"/>
                <a:ea typeface="+mn-ea"/>
                <a:cs typeface="+mn-cs"/>
              </a:rPr>
              <a:t>结果的完整性，</a:t>
            </a:r>
            <a:r>
              <a:rPr lang="zh-CN" altLang="en-US" sz="1200" kern="1200" dirty="0">
                <a:solidFill>
                  <a:schemeClr val="tx1"/>
                </a:solidFill>
                <a:effectLst/>
                <a:latin typeface="+mn-lt"/>
                <a:ea typeface="+mn-ea"/>
                <a:cs typeface="+mn-cs"/>
              </a:rPr>
              <a:t>另一方面是数据结果的正确性。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数据结果的完整性是指</a:t>
            </a:r>
            <a:r>
              <a:rPr lang="zh-CN" altLang="zh-CN" sz="1200" kern="1200" dirty="0">
                <a:solidFill>
                  <a:schemeClr val="tx1"/>
                </a:solidFill>
                <a:effectLst/>
                <a:latin typeface="+mn-lt"/>
                <a:ea typeface="+mn-ea"/>
                <a:cs typeface="+mn-cs"/>
              </a:rPr>
              <a:t>所有应该被返回的频繁项集都被外包服务方返回了</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数据结果的正确性是指</a:t>
            </a:r>
            <a:r>
              <a:rPr lang="zh-CN" altLang="zh-CN" sz="1200" kern="1200" dirty="0">
                <a:solidFill>
                  <a:schemeClr val="tx1"/>
                </a:solidFill>
                <a:effectLst/>
                <a:latin typeface="+mn-lt"/>
                <a:ea typeface="+mn-ea"/>
                <a:cs typeface="+mn-cs"/>
              </a:rPr>
              <a:t>外包服务提供者返回给客户的频繁项集确实都是频繁的，而不包括非频繁项集。</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在外包服务中，可能出现各种各样的有意或无意的操作而破坏结果的完整性或正确性，比如外包服务提供者在得到真实的频繁项集结果之后，恶意从中删除了一部分</a:t>
            </a:r>
            <a:r>
              <a:rPr lang="zh-CN" altLang="en-US" sz="1200" kern="1200" dirty="0">
                <a:solidFill>
                  <a:schemeClr val="tx1"/>
                </a:solidFill>
                <a:effectLst/>
                <a:latin typeface="+mn-lt"/>
                <a:ea typeface="+mn-ea"/>
                <a:cs typeface="+mn-cs"/>
              </a:rPr>
              <a:t>频繁项集</a:t>
            </a:r>
            <a:r>
              <a:rPr lang="zh-CN" altLang="zh-CN" sz="1200" kern="1200" dirty="0">
                <a:solidFill>
                  <a:schemeClr val="tx1"/>
                </a:solidFill>
                <a:effectLst/>
                <a:latin typeface="+mn-lt"/>
                <a:ea typeface="+mn-ea"/>
                <a:cs typeface="+mn-cs"/>
              </a:rPr>
              <a:t>或者添加了一部分非频繁项集或者单纯由于网络传输问题</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导致数据丢失等等，而这些问题对客户来说都是无从知晓的，所以，对于客户，得到返回的</a:t>
            </a:r>
            <a:r>
              <a:rPr lang="zh-CN" altLang="en-US" sz="1200" kern="1200" dirty="0">
                <a:solidFill>
                  <a:schemeClr val="tx1"/>
                </a:solidFill>
                <a:effectLst/>
                <a:latin typeface="+mn-lt"/>
                <a:ea typeface="+mn-ea"/>
                <a:cs typeface="+mn-cs"/>
              </a:rPr>
              <a:t>数据</a:t>
            </a:r>
            <a:r>
              <a:rPr lang="zh-CN" altLang="zh-CN" sz="1200" kern="1200" dirty="0">
                <a:solidFill>
                  <a:schemeClr val="tx1"/>
                </a:solidFill>
                <a:effectLst/>
                <a:latin typeface="+mn-lt"/>
                <a:ea typeface="+mn-ea"/>
                <a:cs typeface="+mn-cs"/>
              </a:rPr>
              <a:t>结果之后，对其进行验证</a:t>
            </a:r>
            <a:r>
              <a:rPr lang="zh-CN" altLang="en-US" sz="1200" kern="1200" dirty="0">
                <a:solidFill>
                  <a:schemeClr val="tx1"/>
                </a:solidFill>
                <a:effectLst/>
                <a:latin typeface="+mn-lt"/>
                <a:ea typeface="+mn-ea"/>
                <a:cs typeface="+mn-cs"/>
              </a:rPr>
              <a:t>就变得十分必要。</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而实际生产中频繁项集的规模是庞大的，如果采用传统的方法，逐个验证其正确性和完整性都是不现实的，这是一个典型的</a:t>
            </a:r>
            <a:r>
              <a:rPr lang="en-US" altLang="zh-CN" sz="1200" kern="1200" dirty="0">
                <a:solidFill>
                  <a:schemeClr val="tx1"/>
                </a:solidFill>
                <a:effectLst/>
                <a:latin typeface="+mn-lt"/>
                <a:ea typeface="+mn-ea"/>
                <a:cs typeface="+mn-cs"/>
              </a:rPr>
              <a:t>Oracle</a:t>
            </a:r>
            <a:r>
              <a:rPr lang="zh-CN" altLang="en-US" sz="1200" kern="1200" dirty="0">
                <a:solidFill>
                  <a:schemeClr val="tx1"/>
                </a:solidFill>
                <a:effectLst/>
                <a:latin typeface="+mn-lt"/>
                <a:ea typeface="+mn-ea"/>
                <a:cs typeface="+mn-cs"/>
              </a:rPr>
              <a:t>问题。</a:t>
            </a:r>
            <a:endParaRPr lang="zh-CN" altLang="en-US" dirty="0"/>
          </a:p>
        </p:txBody>
      </p:sp>
    </p:spTree>
    <p:extLst>
      <p:ext uri="{BB962C8B-B14F-4D97-AF65-F5344CB8AC3E}">
        <p14:creationId xmlns:p14="http://schemas.microsoft.com/office/powerpoint/2010/main" val="69839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蜕变测试是解决</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问题的有效方法</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测试人员，根据被测算法或程序的</a:t>
            </a:r>
            <a:r>
              <a:rPr lang="zh-CN" altLang="en-US" sz="1200" kern="1200" dirty="0">
                <a:solidFill>
                  <a:schemeClr val="tx1"/>
                </a:solidFill>
                <a:effectLst/>
                <a:latin typeface="+mn-lt"/>
                <a:ea typeface="+mn-ea"/>
                <a:cs typeface="+mn-cs"/>
              </a:rPr>
              <a:t>性质、功能</a:t>
            </a:r>
            <a:r>
              <a:rPr lang="zh-CN" altLang="zh-CN" sz="1200" kern="1200" dirty="0">
                <a:solidFill>
                  <a:schemeClr val="tx1"/>
                </a:solidFill>
                <a:effectLst/>
                <a:latin typeface="+mn-lt"/>
                <a:ea typeface="+mn-ea"/>
                <a:cs typeface="+mn-cs"/>
              </a:rPr>
              <a:t>等构造一系列蜕变关系，</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蜕变关系是由输入关系和输出关系组成的，即对于一个特定的蜕变关系，若输入满足某种关系，则其对应的输出应该满足相应的关系。</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所以使用蜕变测试的关键就是蜕变关系的构造，</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如果被测程序不满足某个蜕变关系，那么我们就可以断定我们的被测程序是</a:t>
            </a:r>
            <a:r>
              <a:rPr lang="zh-CN" altLang="en-US" sz="1200" kern="1200" dirty="0">
                <a:solidFill>
                  <a:schemeClr val="tx1"/>
                </a:solidFill>
                <a:effectLst/>
                <a:latin typeface="+mn-lt"/>
                <a:ea typeface="+mn-ea"/>
                <a:cs typeface="+mn-cs"/>
              </a:rPr>
              <a:t>有</a:t>
            </a:r>
            <a:r>
              <a:rPr lang="zh-CN" altLang="zh-CN" sz="1200" kern="1200" dirty="0">
                <a:solidFill>
                  <a:schemeClr val="tx1"/>
                </a:solidFill>
                <a:effectLst/>
                <a:latin typeface="+mn-lt"/>
                <a:ea typeface="+mn-ea"/>
                <a:cs typeface="+mn-cs"/>
              </a:rPr>
              <a:t>缺陷的。</a:t>
            </a:r>
          </a:p>
          <a:p>
            <a:endParaRPr lang="zh-CN" altLang="en-US" dirty="0"/>
          </a:p>
        </p:txBody>
      </p:sp>
    </p:spTree>
    <p:extLst>
      <p:ext uri="{BB962C8B-B14F-4D97-AF65-F5344CB8AC3E}">
        <p14:creationId xmlns:p14="http://schemas.microsoft.com/office/powerpoint/2010/main" val="31967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下面介绍一下我们的实验方法：</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我们提出了一种基于蜕变测试的方法来对第三方返回的挖掘结果的完整性和正确性进行验证。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如上所述，使用蜕变测试的关键是构造蜕变关系</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本文</a:t>
            </a:r>
            <a:r>
              <a:rPr lang="zh-CN" altLang="zh-CN" sz="1200" kern="1200" dirty="0">
                <a:solidFill>
                  <a:schemeClr val="tx1"/>
                </a:solidFill>
                <a:effectLst/>
                <a:latin typeface="+mn-lt"/>
                <a:ea typeface="+mn-ea"/>
                <a:cs typeface="+mn-cs"/>
              </a:rPr>
              <a:t>提出了</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个蜕变关系，这六个蜕变关系中前四个是通过改变事务数据库来构造的，后两个是通过改变最小支持度来构造的。</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下面我们以</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５和</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６为例来介绍一下我们的验证思路。对于</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５来说，</a:t>
            </a:r>
            <a:r>
              <a:rPr lang="en-US" altLang="zh-CN" sz="1200" kern="1200" dirty="0">
                <a:solidFill>
                  <a:schemeClr val="tx1"/>
                </a:solidFill>
                <a:effectLst/>
                <a:latin typeface="+mn-lt"/>
                <a:ea typeface="+mn-ea"/>
                <a:cs typeface="+mn-cs"/>
              </a:rPr>
              <a:t>source test case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follow-up test case</a:t>
            </a:r>
            <a:r>
              <a:rPr lang="zh-CN" altLang="zh-CN" sz="1200" kern="1200" dirty="0">
                <a:solidFill>
                  <a:schemeClr val="tx1"/>
                </a:solidFill>
                <a:effectLst/>
                <a:latin typeface="+mn-lt"/>
                <a:ea typeface="+mn-ea"/>
                <a:cs typeface="+mn-cs"/>
              </a:rPr>
              <a:t>的全局项集合和事务数据库均保持一致，</a:t>
            </a:r>
            <a:r>
              <a:rPr lang="en-US" altLang="zh-CN" sz="1200" kern="1200" dirty="0">
                <a:solidFill>
                  <a:schemeClr val="tx1"/>
                </a:solidFill>
                <a:effectLst/>
                <a:latin typeface="+mn-lt"/>
                <a:ea typeface="+mn-ea"/>
                <a:cs typeface="+mn-cs"/>
              </a:rPr>
              <a:t>follow-up test case</a:t>
            </a:r>
            <a:r>
              <a:rPr lang="zh-CN" altLang="zh-CN" sz="1200" kern="1200" dirty="0">
                <a:solidFill>
                  <a:schemeClr val="tx1"/>
                </a:solidFill>
                <a:effectLst/>
                <a:latin typeface="+mn-lt"/>
                <a:ea typeface="+mn-ea"/>
                <a:cs typeface="+mn-cs"/>
              </a:rPr>
              <a:t>中的最小支持度相比</a:t>
            </a:r>
            <a:r>
              <a:rPr lang="en-US" altLang="zh-CN" sz="1200" kern="1200" dirty="0">
                <a:solidFill>
                  <a:schemeClr val="tx1"/>
                </a:solidFill>
                <a:effectLst/>
                <a:latin typeface="+mn-lt"/>
                <a:ea typeface="+mn-ea"/>
                <a:cs typeface="+mn-cs"/>
              </a:rPr>
              <a:t>source test case</a:t>
            </a:r>
            <a:r>
              <a:rPr lang="zh-CN" altLang="zh-CN" sz="1200" kern="1200" dirty="0">
                <a:solidFill>
                  <a:schemeClr val="tx1"/>
                </a:solidFill>
                <a:effectLst/>
                <a:latin typeface="+mn-lt"/>
                <a:ea typeface="+mn-ea"/>
                <a:cs typeface="+mn-cs"/>
              </a:rPr>
              <a:t>的设置要小，那么</a:t>
            </a:r>
            <a:r>
              <a:rPr lang="en-US" altLang="zh-CN" sz="1200" kern="1200" dirty="0">
                <a:solidFill>
                  <a:schemeClr val="tx1"/>
                </a:solidFill>
                <a:effectLst/>
                <a:latin typeface="+mn-lt"/>
                <a:ea typeface="+mn-ea"/>
                <a:cs typeface="+mn-cs"/>
              </a:rPr>
              <a:t>source output</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follow output</a:t>
            </a:r>
            <a:r>
              <a:rPr lang="zh-CN" altLang="zh-CN" sz="1200" kern="1200" dirty="0">
                <a:solidFill>
                  <a:schemeClr val="tx1"/>
                </a:solidFill>
                <a:effectLst/>
                <a:latin typeface="+mn-lt"/>
                <a:ea typeface="+mn-ea"/>
                <a:cs typeface="+mn-cs"/>
              </a:rPr>
              <a:t>的子集，对应的</a:t>
            </a:r>
            <a:r>
              <a:rPr lang="zh-CN" altLang="en-US" sz="1200" kern="1200" dirty="0">
                <a:solidFill>
                  <a:schemeClr val="tx1"/>
                </a:solidFill>
                <a:effectLst/>
                <a:latin typeface="+mn-lt"/>
                <a:ea typeface="+mn-ea"/>
                <a:cs typeface="+mn-cs"/>
              </a:rPr>
              <a:t>原输出</a:t>
            </a:r>
            <a:r>
              <a:rPr lang="zh-CN" altLang="zh-CN" sz="1200" kern="1200" dirty="0">
                <a:solidFill>
                  <a:schemeClr val="tx1"/>
                </a:solidFill>
                <a:effectLst/>
                <a:latin typeface="+mn-lt"/>
                <a:ea typeface="+mn-ea"/>
                <a:cs typeface="+mn-cs"/>
              </a:rPr>
              <a:t>中频繁项集的个数也小于等于</a:t>
            </a:r>
            <a:r>
              <a:rPr lang="en-US" altLang="zh-CN" sz="1200" kern="1200" dirty="0">
                <a:solidFill>
                  <a:schemeClr val="tx1"/>
                </a:solidFill>
                <a:effectLst/>
                <a:latin typeface="+mn-lt"/>
                <a:ea typeface="+mn-ea"/>
                <a:cs typeface="+mn-cs"/>
              </a:rPr>
              <a:t>follow-up outputs</a:t>
            </a:r>
            <a:r>
              <a:rPr lang="zh-CN" altLang="zh-CN" sz="1200" kern="1200" dirty="0">
                <a:solidFill>
                  <a:schemeClr val="tx1"/>
                </a:solidFill>
                <a:effectLst/>
                <a:latin typeface="+mn-lt"/>
                <a:ea typeface="+mn-ea"/>
                <a:cs typeface="+mn-cs"/>
              </a:rPr>
              <a:t>中频繁项集的个数。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这其实很容易证明，因为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其他条件</a:t>
            </a:r>
            <a:r>
              <a:rPr lang="zh-CN" altLang="en-US" sz="1200" kern="1200" dirty="0">
                <a:solidFill>
                  <a:schemeClr val="tx1"/>
                </a:solidFill>
                <a:effectLst/>
                <a:latin typeface="+mn-lt"/>
                <a:ea typeface="+mn-ea"/>
                <a:cs typeface="+mn-cs"/>
              </a:rPr>
              <a:t>一致的情况下</a:t>
            </a:r>
            <a:r>
              <a:rPr lang="zh-CN" altLang="zh-CN" sz="1200" kern="1200" dirty="0">
                <a:solidFill>
                  <a:schemeClr val="tx1"/>
                </a:solidFill>
                <a:effectLst/>
                <a:latin typeface="+mn-lt"/>
                <a:ea typeface="+mn-ea"/>
                <a:cs typeface="+mn-cs"/>
              </a:rPr>
              <a:t>，单纯的将最小支持度设置减小，则之前某些</a:t>
            </a:r>
            <a:r>
              <a:rPr lang="zh-CN" altLang="en-US" sz="1200" kern="1200" dirty="0">
                <a:solidFill>
                  <a:schemeClr val="tx1"/>
                </a:solidFill>
                <a:effectLst/>
                <a:latin typeface="+mn-lt"/>
                <a:ea typeface="+mn-ea"/>
                <a:cs typeface="+mn-cs"/>
              </a:rPr>
              <a:t>不是频繁项集的</a:t>
            </a:r>
            <a:r>
              <a:rPr lang="zh-CN" altLang="zh-CN" sz="1200" kern="1200" dirty="0">
                <a:solidFill>
                  <a:schemeClr val="tx1"/>
                </a:solidFill>
                <a:effectLst/>
                <a:latin typeface="+mn-lt"/>
                <a:ea typeface="+mn-ea"/>
                <a:cs typeface="+mn-cs"/>
              </a:rPr>
              <a:t>项集的支持度可能会大于等于新的支持度而成为频繁项集，之前就是频繁项集的那些项集的支持度必然大于新的最小支持度，仍为频繁的。</a:t>
            </a:r>
            <a:r>
              <a:rPr lang="en-US" altLang="zh-CN" sz="1200" kern="1200" dirty="0">
                <a:solidFill>
                  <a:schemeClr val="tx1"/>
                </a:solidFill>
                <a:effectLst/>
                <a:latin typeface="+mn-lt"/>
                <a:ea typeface="+mn-ea"/>
                <a:cs typeface="+mn-cs"/>
              </a:rPr>
              <a:t>MR6</a:t>
            </a:r>
            <a:r>
              <a:rPr lang="zh-CN" altLang="zh-CN" sz="1200" kern="1200" dirty="0">
                <a:solidFill>
                  <a:schemeClr val="tx1"/>
                </a:solidFill>
                <a:effectLst/>
                <a:latin typeface="+mn-lt"/>
                <a:ea typeface="+mn-ea"/>
                <a:cs typeface="+mn-cs"/>
              </a:rPr>
              <a:t>是最小支持度设置变大，为</a:t>
            </a:r>
            <a:r>
              <a:rPr lang="en-US" altLang="zh-CN" sz="1200" kern="1200" dirty="0">
                <a:solidFill>
                  <a:schemeClr val="tx1"/>
                </a:solidFill>
                <a:effectLst/>
                <a:latin typeface="+mn-lt"/>
                <a:ea typeface="+mn-ea"/>
                <a:cs typeface="+mn-cs"/>
              </a:rPr>
              <a:t>MR5</a:t>
            </a:r>
            <a:r>
              <a:rPr lang="zh-CN" altLang="zh-CN" sz="1200" kern="1200" dirty="0">
                <a:solidFill>
                  <a:schemeClr val="tx1"/>
                </a:solidFill>
                <a:effectLst/>
                <a:latin typeface="+mn-lt"/>
                <a:ea typeface="+mn-ea"/>
                <a:cs typeface="+mn-cs"/>
              </a:rPr>
              <a:t>的相反情况。</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关于更详细的</a:t>
            </a:r>
            <a:r>
              <a:rPr lang="en-US" altLang="zh-CN" sz="1200" kern="1200" dirty="0">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构造和证明，如果大家有兴趣的话</a:t>
            </a:r>
            <a:r>
              <a:rPr lang="zh-CN" altLang="en-US" sz="1200" kern="1200" dirty="0">
                <a:solidFill>
                  <a:schemeClr val="tx1"/>
                </a:solidFill>
                <a:effectLst/>
                <a:latin typeface="+mn-lt"/>
                <a:ea typeface="+mn-ea"/>
                <a:cs typeface="+mn-cs"/>
              </a:rPr>
              <a:t>可以阅读我们的论文</a:t>
            </a:r>
            <a:r>
              <a:rPr lang="zh-CN" altLang="zh-CN" sz="12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282606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FE7D661-1836-44F7-8FAF-35E8F866ECD3}" type="datetime1">
              <a:rPr lang="en-US" smtClean="0"/>
              <a:t>11/21/2018</a:t>
            </a:fld>
            <a:endParaRPr 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FC52C99B-6212-FE4C-A340-8FA6C313BC3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FC52C99B-6212-FE4C-A340-8FA6C313BC39}" type="slidenum">
              <a:rPr kumimoji="1" lang="zh-CN" altLang="en-US" smtClean="0"/>
              <a:t>‹#›</a:t>
            </a:fld>
            <a:endParaRPr kumimoji="1"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B076A269-D71E-0743-BC5B-61F768D80EA0}" type="datetimeFigureOut">
              <a:rPr kumimoji="1" lang="zh-CN" altLang="en-US" smtClean="0"/>
              <a:t>2018/11/21</a:t>
            </a:fld>
            <a:endParaRPr kumimoji="1" lang="zh-CN" alt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fld id="{FC52C99B-6212-FE4C-A340-8FA6C313BC39}" type="slidenum">
              <a:rPr kumimoji="1" lang="zh-CN" altLang="en-US" smtClean="0"/>
              <a:t>‹#›</a:t>
            </a:fld>
            <a:endParaRPr kumimoji="1"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kumimoji="1" lang="zh-CN" altLang="en-US"/>
          </a:p>
        </p:txBody>
      </p:sp>
      <p:sp>
        <p:nvSpPr>
          <p:cNvPr id="3" name="图片占位符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将图片拖动到占位符，或单击添加图标</a:t>
            </a:r>
            <a:endParaRPr kumimoji="0"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日期占位符 3"/>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C52C99B-6212-FE4C-A340-8FA6C313BC3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B076A269-D71E-0743-BC5B-61F768D80EA0}" type="datetimeFigureOut">
              <a:rPr kumimoji="1" lang="zh-CN" altLang="en-US" smtClean="0"/>
              <a:t>2018/11/21</a:t>
            </a:fld>
            <a:endParaRPr kumimoji="1" lang="zh-CN" altLang="en-US"/>
          </a:p>
        </p:txBody>
      </p:sp>
      <p:sp>
        <p:nvSpPr>
          <p:cNvPr id="5" name="页脚占位符 4"/>
          <p:cNvSpPr>
            <a:spLocks noGrp="1"/>
          </p:cNvSpPr>
          <p:nvPr>
            <p:ph type="ftr" sz="quarter" idx="11"/>
          </p:nvPr>
        </p:nvSpPr>
        <p:spPr>
          <a:xfrm>
            <a:off x="457201" y="6248207"/>
            <a:ext cx="5573483" cy="365125"/>
          </a:xfrm>
        </p:spPr>
        <p:txBody>
          <a:bodyPr/>
          <a:lstStyle/>
          <a:p>
            <a:endParaRPr kumimoji="1"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FC52C99B-6212-FE4C-A340-8FA6C313BC3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FC52C99B-6212-FE4C-A340-8FA6C313BC39}" type="slidenum">
              <a:rPr kumimoji="1" lang="zh-CN" altLang="en-US" smtClean="0"/>
              <a:t>‹#›</a:t>
            </a:fld>
            <a:endParaRPr kumimoji="1"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C52C99B-6212-FE4C-A340-8FA6C313BC39}" type="slidenum">
              <a:rPr kumimoji="1" lang="zh-CN" altLang="en-US" smtClean="0"/>
              <a:t>‹#›</a:t>
            </a:fld>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C52C99B-6212-FE4C-A340-8FA6C313BC39}" type="slidenum">
              <a:rPr kumimoji="1" lang="zh-CN" altLang="en-US" smtClean="0"/>
              <a:t>‹#›</a:t>
            </a:fld>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C52C99B-6212-FE4C-A340-8FA6C313BC39}" type="slidenum">
              <a:rPr kumimoji="1" lang="zh-CN" altLang="en-US" smtClean="0"/>
              <a:t>‹#›</a:t>
            </a:fld>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058CB827-F132-4DF6-9FB9-4035A4C798EF}" type="datetime1">
              <a:rPr lang="en-US" smtClean="0"/>
              <a:t>11/21/2018</a:t>
            </a:fld>
            <a:endParaRPr 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FEBEB0A-9E3D-4B14-9782-E2AE3DA60D96}" type="slidenum">
              <a:rPr lang="en-US" smtClean="0"/>
              <a:t>‹#›</a:t>
            </a:fld>
            <a:endParaRPr lang="en-US"/>
          </a:p>
        </p:txBody>
      </p:sp>
      <p:sp>
        <p:nvSpPr>
          <p:cNvPr id="14" name="页脚占位符 13"/>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8" name="日期占位符 7"/>
          <p:cNvSpPr>
            <a:spLocks noGrp="1"/>
          </p:cNvSpPr>
          <p:nvPr>
            <p:ph type="dt" sz="half" idx="15"/>
          </p:nvPr>
        </p:nvSpPr>
        <p:spPr/>
        <p:txBody>
          <a:bodyPr rtlCol="0"/>
          <a:lstStyle/>
          <a:p>
            <a:fld id="{B076A269-D71E-0743-BC5B-61F768D80EA0}" type="datetimeFigureOut">
              <a:rPr kumimoji="1" lang="zh-CN" altLang="en-US" smtClean="0"/>
              <a:t>2018/11/21</a:t>
            </a:fld>
            <a:endParaRPr kumimoji="1" lang="zh-CN" altLang="en-US"/>
          </a:p>
        </p:txBody>
      </p:sp>
      <p:sp>
        <p:nvSpPr>
          <p:cNvPr id="10" name="幻灯片编号占位符 9"/>
          <p:cNvSpPr>
            <a:spLocks noGrp="1"/>
          </p:cNvSpPr>
          <p:nvPr>
            <p:ph type="sldNum" sz="quarter" idx="16"/>
          </p:nvPr>
        </p:nvSpPr>
        <p:spPr/>
        <p:txBody>
          <a:bodyPr rtlCol="0"/>
          <a:lstStyle/>
          <a:p>
            <a:fld id="{FC52C99B-6212-FE4C-A340-8FA6C313BC39}" type="slidenum">
              <a:rPr kumimoji="1" lang="zh-CN" altLang="en-US" smtClean="0"/>
              <a:t>‹#›</a:t>
            </a:fld>
            <a:endParaRPr kumimoji="1" lang="zh-CN" altLang="en-US"/>
          </a:p>
        </p:txBody>
      </p:sp>
      <p:sp>
        <p:nvSpPr>
          <p:cNvPr id="12" name="页脚占位符 11"/>
          <p:cNvSpPr>
            <a:spLocks noGrp="1"/>
          </p:cNvSpPr>
          <p:nvPr>
            <p:ph type="ftr" sz="quarter" idx="17"/>
          </p:nvPr>
        </p:nvSpPr>
        <p:spPr/>
        <p:txBody>
          <a:bodyPr rtlCol="0"/>
          <a:lstStyle/>
          <a:p>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0" name="日期占位符 9"/>
          <p:cNvSpPr>
            <a:spLocks noGrp="1"/>
          </p:cNvSpPr>
          <p:nvPr>
            <p:ph type="dt" sz="half" idx="15"/>
          </p:nvPr>
        </p:nvSpPr>
        <p:spPr/>
        <p:txBody>
          <a:bodyPr rtlCol="0"/>
          <a:lstStyle/>
          <a:p>
            <a:fld id="{B076A269-D71E-0743-BC5B-61F768D80EA0}" type="datetimeFigureOut">
              <a:rPr kumimoji="1" lang="zh-CN" altLang="en-US" smtClean="0"/>
              <a:t>2018/11/21</a:t>
            </a:fld>
            <a:endParaRPr kumimoji="1" lang="zh-CN" altLang="en-US"/>
          </a:p>
        </p:txBody>
      </p:sp>
      <p:sp>
        <p:nvSpPr>
          <p:cNvPr id="12" name="幻灯片编号占位符 11"/>
          <p:cNvSpPr>
            <a:spLocks noGrp="1"/>
          </p:cNvSpPr>
          <p:nvPr>
            <p:ph type="sldNum" sz="quarter" idx="16"/>
          </p:nvPr>
        </p:nvSpPr>
        <p:spPr/>
        <p:txBody>
          <a:bodyPr rtlCol="0"/>
          <a:lstStyle/>
          <a:p>
            <a:fld id="{FC52C99B-6212-FE4C-A340-8FA6C313BC39}" type="slidenum">
              <a:rPr kumimoji="1" lang="zh-CN" altLang="en-US" smtClean="0"/>
              <a:t>‹#›</a:t>
            </a:fld>
            <a:endParaRPr kumimoji="1" lang="zh-CN" altLang="en-US"/>
          </a:p>
        </p:txBody>
      </p:sp>
      <p:sp>
        <p:nvSpPr>
          <p:cNvPr id="14" name="页脚占位符 13"/>
          <p:cNvSpPr>
            <a:spLocks noGrp="1"/>
          </p:cNvSpPr>
          <p:nvPr>
            <p:ph type="ftr" sz="quarter" idx="17"/>
          </p:nvPr>
        </p:nvSpPr>
        <p:spPr/>
        <p:txBody>
          <a:bodyPr rtlCol="0"/>
          <a:lstStyle/>
          <a:p>
            <a:endParaRPr kumimoji="1"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076A269-D71E-0743-BC5B-61F768D80EA0}" type="datetimeFigureOut">
              <a:rPr kumimoji="1" lang="zh-CN" altLang="en-US" smtClean="0"/>
              <a:t>2018/11/21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FC52C99B-6212-FE4C-A340-8FA6C313BC3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12648" y="136485"/>
            <a:ext cx="8153400" cy="9906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二级</a:t>
            </a:r>
          </a:p>
          <a:p>
            <a:pPr lvl="2" eaLnBrk="1" latinLnBrk="0" hangingPunct="1"/>
            <a:r>
              <a:rPr kumimoji="0" lang="zh-CN" altLang="en-US" dirty="0"/>
              <a:t>三级</a:t>
            </a:r>
          </a:p>
          <a:p>
            <a:pPr lvl="3" eaLnBrk="1" latinLnBrk="0" hangingPunct="1"/>
            <a:r>
              <a:rPr kumimoji="0" lang="zh-CN" altLang="en-US" dirty="0"/>
              <a:t>四级</a:t>
            </a:r>
          </a:p>
          <a:p>
            <a:pPr lvl="4" eaLnBrk="1" latinLnBrk="0" hangingPunct="1"/>
            <a:r>
              <a:rPr kumimoji="0" lang="zh-CN" altLang="en-US" dirty="0"/>
              <a:t>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076A269-D71E-0743-BC5B-61F768D80EA0}" type="datetimeFigureOut">
              <a:rPr kumimoji="1" lang="zh-CN" altLang="en-US" smtClean="0"/>
              <a:t>2018/11/21</a:t>
            </a:fld>
            <a:endParaRPr kumimoji="1"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kumimoji="1"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157922"/>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09600" y="1157922"/>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C52C99B-6212-FE4C-A340-8FA6C313BC39}"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6.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5.wdp"/><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emf"/><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School of Computer Science, Wuhan University</a:t>
            </a:r>
            <a:endParaRPr lang="zh-CN" altLang="en-US" sz="2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Box 2"/>
          <p:cNvSpPr txBox="1"/>
          <p:nvPr/>
        </p:nvSpPr>
        <p:spPr>
          <a:xfrm>
            <a:off x="150881" y="1729598"/>
            <a:ext cx="8820471" cy="1938992"/>
          </a:xfrm>
          <a:prstGeom prst="rect">
            <a:avLst/>
          </a:prstGeom>
          <a:noFill/>
        </p:spPr>
        <p:txBody>
          <a:bodyPr wrap="square" rtlCol="0">
            <a:spAutoFit/>
          </a:bodyPr>
          <a:lstStyle/>
          <a:p>
            <a:pPr lvl="0" algn="ctr"/>
            <a:r>
              <a:rPr lang="en-US" altLang="zh-CN" sz="4000" b="1" dirty="0">
                <a:solidFill>
                  <a:prstClr val="black"/>
                </a:solidFill>
              </a:rPr>
              <a:t>How Reliable Is Your Outsourcing</a:t>
            </a:r>
          </a:p>
          <a:p>
            <a:pPr lvl="0" algn="ctr"/>
            <a:r>
              <a:rPr lang="en-US" altLang="zh-CN" sz="4000" b="1" dirty="0">
                <a:solidFill>
                  <a:prstClr val="black"/>
                </a:solidFill>
              </a:rPr>
              <a:t>Service for Data Mining? A Metamorphic</a:t>
            </a:r>
          </a:p>
          <a:p>
            <a:pPr lvl="0" algn="ctr"/>
            <a:r>
              <a:rPr lang="en-US" altLang="zh-CN" sz="4000" b="1" dirty="0">
                <a:solidFill>
                  <a:prstClr val="black"/>
                </a:solidFill>
              </a:rPr>
              <a:t>Method for Verifying the Result Integrity</a:t>
            </a:r>
            <a:endParaRPr lang="en-US" altLang="zh-CN" sz="4800" b="1" dirty="0">
              <a:solidFill>
                <a:prstClr val="black"/>
              </a:solidFill>
            </a:endParaRPr>
          </a:p>
        </p:txBody>
      </p:sp>
      <p:sp>
        <p:nvSpPr>
          <p:cNvPr id="6" name="TextBox 5"/>
          <p:cNvSpPr txBox="1"/>
          <p:nvPr/>
        </p:nvSpPr>
        <p:spPr>
          <a:xfrm>
            <a:off x="5004048" y="4581128"/>
            <a:ext cx="5184576" cy="707886"/>
          </a:xfrm>
          <a:prstGeom prst="rect">
            <a:avLst/>
          </a:prstGeom>
          <a:noFill/>
        </p:spPr>
        <p:txBody>
          <a:bodyPr wrap="square" rtlCol="0">
            <a:spAutoFit/>
          </a:bodyPr>
          <a:lstStyle/>
          <a:p>
            <a:r>
              <a:rPr lang="en-US" altLang="zh-CN" sz="2000" dirty="0">
                <a:latin typeface="仿宋" panose="02010609060101010101" pitchFamily="49" charset="-122"/>
                <a:ea typeface="仿宋" panose="02010609060101010101" pitchFamily="49" charset="-122"/>
                <a:sym typeface="+mn-ea"/>
              </a:rPr>
              <a:t>Reporter: </a:t>
            </a:r>
            <a:r>
              <a:rPr lang="en-US" altLang="zh-CN" sz="2000" dirty="0" err="1">
                <a:latin typeface="仿宋" panose="02010609060101010101" pitchFamily="49" charset="-122"/>
                <a:ea typeface="仿宋" panose="02010609060101010101" pitchFamily="49" charset="-122"/>
                <a:sym typeface="+mn-ea"/>
              </a:rPr>
              <a:t>Jiewei</a:t>
            </a:r>
            <a:r>
              <a:rPr lang="en-US" altLang="zh-CN" sz="2000" dirty="0">
                <a:latin typeface="仿宋" panose="02010609060101010101" pitchFamily="49" charset="-122"/>
                <a:ea typeface="仿宋" panose="02010609060101010101" pitchFamily="49" charset="-122"/>
                <a:sym typeface="+mn-ea"/>
              </a:rPr>
              <a:t> Zhang</a:t>
            </a:r>
            <a:endParaRPr lang="zh-CN" altLang="en-US" sz="2000" dirty="0">
              <a:latin typeface="仿宋" panose="02010609060101010101" pitchFamily="49" charset="-122"/>
              <a:ea typeface="仿宋" panose="02010609060101010101" pitchFamily="49" charset="-122"/>
              <a:sym typeface="+mn-ea"/>
            </a:endParaRPr>
          </a:p>
          <a:p>
            <a:r>
              <a:rPr lang="en-US" altLang="zh-CN" sz="2000" dirty="0">
                <a:latin typeface="仿宋" panose="02010609060101010101" pitchFamily="49" charset="-122"/>
                <a:ea typeface="仿宋" panose="02010609060101010101" pitchFamily="49" charset="-122"/>
                <a:sym typeface="+mn-ea"/>
              </a:rPr>
              <a:t>Tutor: Professor </a:t>
            </a:r>
            <a:r>
              <a:rPr lang="en-US" altLang="zh-CN" sz="2000" dirty="0" err="1">
                <a:latin typeface="仿宋" panose="02010609060101010101" pitchFamily="49" charset="-122"/>
                <a:ea typeface="仿宋" panose="02010609060101010101" pitchFamily="49" charset="-122"/>
                <a:sym typeface="+mn-ea"/>
              </a:rPr>
              <a:t>XiaoYuan</a:t>
            </a:r>
            <a:r>
              <a:rPr lang="en-US" altLang="zh-CN" sz="2000" dirty="0">
                <a:latin typeface="仿宋" panose="02010609060101010101" pitchFamily="49" charset="-122"/>
                <a:ea typeface="仿宋" panose="02010609060101010101" pitchFamily="49" charset="-122"/>
                <a:sym typeface="+mn-ea"/>
              </a:rPr>
              <a:t> </a:t>
            </a:r>
            <a:r>
              <a:rPr lang="en-US" altLang="zh-CN" sz="2000" dirty="0" err="1">
                <a:latin typeface="仿宋" panose="02010609060101010101" pitchFamily="49" charset="-122"/>
                <a:ea typeface="仿宋" panose="02010609060101010101" pitchFamily="49" charset="-122"/>
                <a:sym typeface="+mn-ea"/>
              </a:rPr>
              <a:t>Xie</a:t>
            </a:r>
            <a:endParaRPr lang="en-US" altLang="zh-CN" sz="2000" dirty="0">
              <a:latin typeface="仿宋" panose="02010609060101010101" pitchFamily="49" charset="-122"/>
              <a:ea typeface="仿宋" panose="02010609060101010101" pitchFamily="49" charset="-122"/>
            </a:endParaRPr>
          </a:p>
        </p:txBody>
      </p:sp>
      <p:sp>
        <p:nvSpPr>
          <p:cNvPr id="7" name="TextBox 6"/>
          <p:cNvSpPr txBox="1"/>
          <p:nvPr/>
        </p:nvSpPr>
        <p:spPr>
          <a:xfrm>
            <a:off x="6413835" y="5397946"/>
            <a:ext cx="2186940" cy="368300"/>
          </a:xfrm>
          <a:prstGeom prst="rect">
            <a:avLst/>
          </a:prstGeom>
          <a:noFill/>
        </p:spPr>
        <p:txBody>
          <a:bodyPr wrap="square" rtlCol="0">
            <a:spAutoFit/>
          </a:bodyPr>
          <a:lstStyle/>
          <a:p>
            <a:r>
              <a:rPr lang="en-US" altLang="zh-CN" dirty="0">
                <a:latin typeface="+mn-ea"/>
                <a:cs typeface="Times New Roman" panose="02020603050405020304" pitchFamily="18" charset="0"/>
              </a:rPr>
              <a:t>November 23, 2018</a:t>
            </a:r>
            <a:endParaRPr lang="zh-CN" altLang="en-US" dirty="0">
              <a:latin typeface="+mn-ea"/>
              <a:cs typeface="Times New Roman" panose="02020603050405020304" pitchFamily="18" charset="0"/>
            </a:endParaRP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1</a:t>
            </a:r>
            <a:endParaRPr lang="zh-CN" altLang="en-US" sz="10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6989"/>
    </mc:Choice>
    <mc:Fallback>
      <p:transition spd="slow" advTm="169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Setup for Simulation</a:t>
            </a:r>
          </a:p>
        </p:txBody>
      </p:sp>
      <p:sp>
        <p:nvSpPr>
          <p:cNvPr id="8" name="文本框 7"/>
          <p:cNvSpPr txBox="1"/>
          <p:nvPr/>
        </p:nvSpPr>
        <p:spPr>
          <a:xfrm>
            <a:off x="8855968" y="6611779"/>
            <a:ext cx="468560" cy="246221"/>
          </a:xfrm>
          <a:prstGeom prst="rect">
            <a:avLst/>
          </a:prstGeom>
          <a:noFill/>
        </p:spPr>
        <p:txBody>
          <a:bodyPr wrap="square" rtlCol="0">
            <a:spAutoFit/>
          </a:bodyPr>
          <a:lstStyle/>
          <a:p>
            <a:r>
              <a:rPr lang="en-US" altLang="zh-CN" sz="1000" dirty="0">
                <a:solidFill>
                  <a:schemeClr val="tx1">
                    <a:lumMod val="65000"/>
                    <a:lumOff val="35000"/>
                  </a:schemeClr>
                </a:solidFill>
              </a:rPr>
              <a:t>10</a:t>
            </a:r>
            <a:endParaRPr lang="zh-CN" altLang="en-US" sz="1000" dirty="0">
              <a:solidFill>
                <a:schemeClr val="tx1">
                  <a:lumMod val="65000"/>
                  <a:lumOff val="35000"/>
                </a:schemeClr>
              </a:solidFill>
            </a:endParaRPr>
          </a:p>
        </p:txBody>
      </p:sp>
      <p:sp>
        <p:nvSpPr>
          <p:cNvPr id="10" name="文本框 9">
            <a:extLst>
              <a:ext uri="{FF2B5EF4-FFF2-40B4-BE49-F238E27FC236}">
                <a16:creationId xmlns:a16="http://schemas.microsoft.com/office/drawing/2014/main" id="{F514A186-CAF8-4E5C-BE70-68FD4B382F4B}"/>
              </a:ext>
            </a:extLst>
          </p:cNvPr>
          <p:cNvSpPr txBox="1"/>
          <p:nvPr/>
        </p:nvSpPr>
        <p:spPr>
          <a:xfrm>
            <a:off x="859430" y="1772816"/>
            <a:ext cx="7433135" cy="2523768"/>
          </a:xfrm>
          <a:prstGeom prst="rect">
            <a:avLst/>
          </a:prstGeom>
          <a:noFill/>
        </p:spPr>
        <p:txBody>
          <a:bodyPr wrap="square" rtlCol="0">
            <a:spAutoFit/>
          </a:bodyPr>
          <a:lstStyle/>
          <a:p>
            <a:r>
              <a:rPr lang="en-US" altLang="zh-CN" sz="2000" b="1" dirty="0"/>
              <a:t>Research Questions:</a:t>
            </a:r>
          </a:p>
          <a:p>
            <a:endParaRPr lang="en-US" altLang="zh-CN" sz="2000" dirty="0"/>
          </a:p>
          <a:p>
            <a:r>
              <a:rPr lang="en-US" altLang="zh-CN" sz="2000" dirty="0"/>
              <a:t>RQ1. How about the fault detection ability of our proposed method?</a:t>
            </a:r>
          </a:p>
          <a:p>
            <a:endParaRPr lang="en-US" altLang="zh-CN" sz="2000" dirty="0"/>
          </a:p>
          <a:p>
            <a:r>
              <a:rPr lang="en-US" altLang="zh-CN" sz="2000" b="1" dirty="0">
                <a:solidFill>
                  <a:srgbClr val="FF0000"/>
                </a:solidFill>
              </a:rPr>
              <a:t>RQ2. Will different MRs deliver different performance?</a:t>
            </a:r>
          </a:p>
          <a:p>
            <a:endParaRPr lang="en-US" altLang="zh-CN" sz="2000" b="1" dirty="0">
              <a:solidFill>
                <a:srgbClr val="FF0000"/>
              </a:solidFill>
            </a:endParaRPr>
          </a:p>
          <a:p>
            <a:r>
              <a:rPr lang="en-US" altLang="zh-CN" sz="2000" b="1" dirty="0">
                <a:solidFill>
                  <a:srgbClr val="FF0000"/>
                </a:solidFill>
              </a:rPr>
              <a:t>RQ3. What are the key factors to good performing MRs?</a:t>
            </a:r>
          </a:p>
          <a:p>
            <a:endParaRPr lang="en-US" altLang="zh-CN" dirty="0"/>
          </a:p>
        </p:txBody>
      </p:sp>
    </p:spTree>
    <p:extLst>
      <p:ext uri="{BB962C8B-B14F-4D97-AF65-F5344CB8AC3E}">
        <p14:creationId xmlns:p14="http://schemas.microsoft.com/office/powerpoint/2010/main" val="1422182579"/>
      </p:ext>
    </p:extLst>
  </p:cSld>
  <p:clrMapOvr>
    <a:masterClrMapping/>
  </p:clrMapOvr>
  <mc:AlternateContent xmlns:mc="http://schemas.openxmlformats.org/markup-compatibility/2006">
    <mc:Choice xmlns:p14="http://schemas.microsoft.com/office/powerpoint/2010/main" Requires="p14">
      <p:transition spd="slow" p14:dur="2000" advTm="48072"/>
    </mc:Choice>
    <mc:Fallback>
      <p:transition spd="slow" advTm="4807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Setup for Simulation</a:t>
            </a:r>
          </a:p>
        </p:txBody>
      </p:sp>
      <p:sp>
        <p:nvSpPr>
          <p:cNvPr id="8" name="文本框 7"/>
          <p:cNvSpPr txBox="1"/>
          <p:nvPr/>
        </p:nvSpPr>
        <p:spPr>
          <a:xfrm>
            <a:off x="8855968" y="6611779"/>
            <a:ext cx="396552" cy="246221"/>
          </a:xfrm>
          <a:prstGeom prst="rect">
            <a:avLst/>
          </a:prstGeom>
          <a:noFill/>
        </p:spPr>
        <p:txBody>
          <a:bodyPr wrap="square" rtlCol="0">
            <a:spAutoFit/>
          </a:bodyPr>
          <a:lstStyle/>
          <a:p>
            <a:r>
              <a:rPr lang="en-US" altLang="zh-CN" sz="1000" dirty="0">
                <a:solidFill>
                  <a:schemeClr val="tx1">
                    <a:lumMod val="65000"/>
                    <a:lumOff val="35000"/>
                  </a:schemeClr>
                </a:solidFill>
              </a:rPr>
              <a:t>11</a:t>
            </a:r>
            <a:endParaRPr lang="zh-CN" altLang="en-US" sz="1000" dirty="0">
              <a:solidFill>
                <a:schemeClr val="tx1">
                  <a:lumMod val="65000"/>
                  <a:lumOff val="35000"/>
                </a:schemeClr>
              </a:solidFill>
            </a:endParaRPr>
          </a:p>
        </p:txBody>
      </p:sp>
      <p:sp>
        <p:nvSpPr>
          <p:cNvPr id="3" name="文本框 2"/>
          <p:cNvSpPr txBox="1"/>
          <p:nvPr/>
        </p:nvSpPr>
        <p:spPr>
          <a:xfrm>
            <a:off x="683568" y="1772816"/>
            <a:ext cx="7704856" cy="461665"/>
          </a:xfrm>
          <a:prstGeom prst="rect">
            <a:avLst/>
          </a:prstGeom>
          <a:noFill/>
        </p:spPr>
        <p:txBody>
          <a:bodyPr wrap="square" rtlCol="0">
            <a:spAutoFit/>
          </a:bodyPr>
          <a:lstStyle/>
          <a:p>
            <a:r>
              <a:rPr lang="en-US" altLang="zh-CN" sz="2400" b="1" dirty="0"/>
              <a:t>4.1 Experimental Datasets</a:t>
            </a:r>
            <a:endParaRPr lang="zh-CN" altLang="en-US" sz="2400" b="1" dirty="0"/>
          </a:p>
        </p:txBody>
      </p:sp>
      <p:sp>
        <p:nvSpPr>
          <p:cNvPr id="6" name="文本框 5">
            <a:extLst>
              <a:ext uri="{FF2B5EF4-FFF2-40B4-BE49-F238E27FC236}">
                <a16:creationId xmlns:a16="http://schemas.microsoft.com/office/drawing/2014/main" id="{3B33B739-4747-47AF-8AD4-597F0655FA26}"/>
              </a:ext>
            </a:extLst>
          </p:cNvPr>
          <p:cNvSpPr txBox="1"/>
          <p:nvPr/>
        </p:nvSpPr>
        <p:spPr>
          <a:xfrm>
            <a:off x="683568" y="2342845"/>
            <a:ext cx="7433135" cy="1015663"/>
          </a:xfrm>
          <a:prstGeom prst="rect">
            <a:avLst/>
          </a:prstGeom>
          <a:noFill/>
        </p:spPr>
        <p:txBody>
          <a:bodyPr wrap="square" rtlCol="0">
            <a:spAutoFit/>
          </a:bodyPr>
          <a:lstStyle/>
          <a:p>
            <a:r>
              <a:rPr lang="en-US" altLang="zh-CN" sz="2000" dirty="0"/>
              <a:t>Synthetic datasets - “c20d10k”, “t20i6d100k”, and “t25i10d10k”;</a:t>
            </a:r>
          </a:p>
          <a:p>
            <a:r>
              <a:rPr lang="en-US" altLang="zh-CN" sz="2000" dirty="0"/>
              <a:t> </a:t>
            </a:r>
          </a:p>
          <a:p>
            <a:r>
              <a:rPr lang="en-US" altLang="zh-CN" sz="2000" dirty="0"/>
              <a:t>Real-life datasets - “accidents” and “mushrooms”</a:t>
            </a:r>
            <a:endParaRPr lang="zh-CN" altLang="en-US" sz="2000" dirty="0"/>
          </a:p>
        </p:txBody>
      </p:sp>
      <p:sp>
        <p:nvSpPr>
          <p:cNvPr id="9" name="文本框 8">
            <a:extLst>
              <a:ext uri="{FF2B5EF4-FFF2-40B4-BE49-F238E27FC236}">
                <a16:creationId xmlns:a16="http://schemas.microsoft.com/office/drawing/2014/main" id="{9A8FE2C3-2637-4F59-8C01-65FD11C0B36E}"/>
              </a:ext>
            </a:extLst>
          </p:cNvPr>
          <p:cNvSpPr txBox="1"/>
          <p:nvPr/>
        </p:nvSpPr>
        <p:spPr>
          <a:xfrm>
            <a:off x="683568" y="4247208"/>
            <a:ext cx="7433135" cy="2185214"/>
          </a:xfrm>
          <a:prstGeom prst="rect">
            <a:avLst/>
          </a:prstGeom>
          <a:noFill/>
        </p:spPr>
        <p:txBody>
          <a:bodyPr wrap="square" rtlCol="0">
            <a:spAutoFit/>
          </a:bodyPr>
          <a:lstStyle/>
          <a:p>
            <a:r>
              <a:rPr lang="en-US" altLang="zh-CN" sz="2000" dirty="0"/>
              <a:t>We choose SPMF, an open-source data mining library, to conduct our experiment.</a:t>
            </a:r>
          </a:p>
          <a:p>
            <a:endParaRPr lang="en-US" altLang="zh-CN" sz="2000" dirty="0"/>
          </a:p>
          <a:p>
            <a:r>
              <a:rPr lang="en-US" altLang="zh-CN" sz="2000" dirty="0"/>
              <a:t>We choose </a:t>
            </a:r>
            <a:r>
              <a:rPr lang="en-US" altLang="zh-CN" sz="2000" dirty="0" err="1"/>
              <a:t>Apriori</a:t>
            </a:r>
            <a:r>
              <a:rPr lang="en-US" altLang="zh-CN" sz="2000" dirty="0"/>
              <a:t> algorithm to generate the original source outputs and follow-up outputs.</a:t>
            </a:r>
          </a:p>
          <a:p>
            <a:endParaRPr lang="en-US" altLang="zh-CN" dirty="0"/>
          </a:p>
          <a:p>
            <a:endParaRPr lang="en-US" altLang="zh-CN" dirty="0"/>
          </a:p>
        </p:txBody>
      </p:sp>
      <p:sp>
        <p:nvSpPr>
          <p:cNvPr id="7" name="文本框 6">
            <a:extLst>
              <a:ext uri="{FF2B5EF4-FFF2-40B4-BE49-F238E27FC236}">
                <a16:creationId xmlns:a16="http://schemas.microsoft.com/office/drawing/2014/main" id="{AEC1BBD3-D914-4E08-88B3-D36F0DD66B46}"/>
              </a:ext>
            </a:extLst>
          </p:cNvPr>
          <p:cNvSpPr txBox="1"/>
          <p:nvPr/>
        </p:nvSpPr>
        <p:spPr>
          <a:xfrm>
            <a:off x="683568" y="3717032"/>
            <a:ext cx="7324922" cy="461665"/>
          </a:xfrm>
          <a:prstGeom prst="rect">
            <a:avLst/>
          </a:prstGeom>
          <a:noFill/>
        </p:spPr>
        <p:txBody>
          <a:bodyPr wrap="square" rtlCol="0">
            <a:spAutoFit/>
          </a:bodyPr>
          <a:lstStyle/>
          <a:p>
            <a:r>
              <a:rPr lang="en-US" altLang="zh-CN" sz="2400" b="1" dirty="0"/>
              <a:t>4.2 Experimental Subject</a:t>
            </a:r>
            <a:endParaRPr lang="zh-CN" altLang="en-US" sz="2400" b="1" dirty="0"/>
          </a:p>
        </p:txBody>
      </p:sp>
    </p:spTree>
    <p:extLst>
      <p:ext uri="{BB962C8B-B14F-4D97-AF65-F5344CB8AC3E}">
        <p14:creationId xmlns:p14="http://schemas.microsoft.com/office/powerpoint/2010/main" val="4114631663"/>
      </p:ext>
    </p:extLst>
  </p:cSld>
  <p:clrMapOvr>
    <a:masterClrMapping/>
  </p:clrMapOvr>
  <mc:AlternateContent xmlns:mc="http://schemas.openxmlformats.org/markup-compatibility/2006">
    <mc:Choice xmlns:p14="http://schemas.microsoft.com/office/powerpoint/2010/main" Requires="p14">
      <p:transition spd="slow" p14:dur="2000" advTm="29668"/>
    </mc:Choice>
    <mc:Fallback>
      <p:transition spd="slow" advTm="29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Setup for Simulation</a:t>
            </a:r>
          </a:p>
        </p:txBody>
      </p:sp>
      <p:sp>
        <p:nvSpPr>
          <p:cNvPr id="8" name="文本框 7"/>
          <p:cNvSpPr txBox="1"/>
          <p:nvPr/>
        </p:nvSpPr>
        <p:spPr>
          <a:xfrm>
            <a:off x="8855968" y="6611779"/>
            <a:ext cx="540568" cy="246221"/>
          </a:xfrm>
          <a:prstGeom prst="rect">
            <a:avLst/>
          </a:prstGeom>
          <a:noFill/>
        </p:spPr>
        <p:txBody>
          <a:bodyPr wrap="square" rtlCol="0">
            <a:spAutoFit/>
          </a:bodyPr>
          <a:lstStyle/>
          <a:p>
            <a:r>
              <a:rPr lang="en-US" altLang="zh-CN" sz="1000" dirty="0">
                <a:solidFill>
                  <a:schemeClr val="tx1">
                    <a:lumMod val="65000"/>
                    <a:lumOff val="35000"/>
                  </a:schemeClr>
                </a:solidFill>
              </a:rPr>
              <a:t>12</a:t>
            </a:r>
            <a:endParaRPr lang="zh-CN" altLang="en-US" sz="1000" dirty="0">
              <a:solidFill>
                <a:schemeClr val="tx1">
                  <a:lumMod val="65000"/>
                  <a:lumOff val="35000"/>
                </a:schemeClr>
              </a:solidFill>
            </a:endParaRPr>
          </a:p>
        </p:txBody>
      </p:sp>
      <p:sp>
        <p:nvSpPr>
          <p:cNvPr id="3" name="文本框 2"/>
          <p:cNvSpPr txBox="1"/>
          <p:nvPr/>
        </p:nvSpPr>
        <p:spPr>
          <a:xfrm>
            <a:off x="683568" y="1772816"/>
            <a:ext cx="7704856" cy="461665"/>
          </a:xfrm>
          <a:prstGeom prst="rect">
            <a:avLst/>
          </a:prstGeom>
          <a:noFill/>
        </p:spPr>
        <p:txBody>
          <a:bodyPr wrap="square" rtlCol="0">
            <a:spAutoFit/>
          </a:bodyPr>
          <a:lstStyle/>
          <a:p>
            <a:r>
              <a:rPr lang="en-US" altLang="zh-CN" sz="2400" b="1" dirty="0"/>
              <a:t>4.3 Simulating Malicious Actions in Outsourcing Services</a:t>
            </a:r>
            <a:endParaRPr lang="zh-CN" altLang="en-US" sz="2400" b="1"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B33B739-4747-47AF-8AD4-597F0655FA26}"/>
                  </a:ext>
                </a:extLst>
              </p:cNvPr>
              <p:cNvSpPr txBox="1"/>
              <p:nvPr/>
            </p:nvSpPr>
            <p:spPr>
              <a:xfrm>
                <a:off x="611560" y="2341383"/>
                <a:ext cx="7920880" cy="1015663"/>
              </a:xfrm>
              <a:prstGeom prst="rect">
                <a:avLst/>
              </a:prstGeom>
              <a:noFill/>
            </p:spPr>
            <p:txBody>
              <a:bodyPr wrap="square" rtlCol="0">
                <a:spAutoFit/>
              </a:bodyPr>
              <a:lstStyle/>
              <a:p>
                <a:r>
                  <a:rPr lang="en-US" altLang="zh-CN" sz="2000" dirty="0"/>
                  <a:t>Three types of malicious actions: </a:t>
                </a:r>
                <a:r>
                  <a:rPr lang="en-US" altLang="zh-CN" sz="2000" dirty="0">
                    <a:solidFill>
                      <a:srgbClr val="FF0000"/>
                    </a:solidFill>
                  </a:rPr>
                  <a:t>deletion</a:t>
                </a:r>
                <a:r>
                  <a:rPr lang="en-US" altLang="zh-CN" sz="2000" dirty="0"/>
                  <a:t>, </a:t>
                </a:r>
                <a:r>
                  <a:rPr lang="en-US" altLang="zh-CN" sz="2000" dirty="0">
                    <a:solidFill>
                      <a:srgbClr val="FF0000"/>
                    </a:solidFill>
                  </a:rPr>
                  <a:t>insertion</a:t>
                </a:r>
                <a:r>
                  <a:rPr lang="en-US" altLang="zh-CN" sz="2000" dirty="0"/>
                  <a:t> and </a:t>
                </a:r>
                <a:r>
                  <a:rPr lang="en-US" altLang="zh-CN" sz="2000" dirty="0">
                    <a:solidFill>
                      <a:srgbClr val="FF0000"/>
                    </a:solidFill>
                  </a:rPr>
                  <a:t>replacement</a:t>
                </a:r>
                <a:r>
                  <a:rPr lang="en-US" altLang="zh-CN" sz="2000" dirty="0"/>
                  <a:t>.</a:t>
                </a:r>
              </a:p>
              <a:p>
                <a:endParaRPr lang="en-US" altLang="zh-CN" sz="2000" dirty="0"/>
              </a:p>
              <a:p>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𝔽</m:t>
                        </m:r>
                      </m:e>
                      <m:sub>
                        <m:r>
                          <m:rPr>
                            <m:sty m:val="p"/>
                          </m:rPr>
                          <a:rPr lang="en-US" altLang="zh-CN" sz="2000" i="1">
                            <a:latin typeface="Cambria Math" panose="02040503050406030204" pitchFamily="18" charset="0"/>
                          </a:rPr>
                          <m:t>TR</m:t>
                        </m:r>
                      </m:sub>
                    </m:sSub>
                  </m:oMath>
                </a14:m>
                <a:r>
                  <a:rPr lang="en-US" altLang="zh-CN" sz="2000" dirty="0"/>
                  <a:t>:  the true result of mining. </a:t>
                </a:r>
                <a14:m>
                  <m:oMath xmlns:m="http://schemas.openxmlformats.org/officeDocument/2006/math">
                    <m:r>
                      <a:rPr lang="en-US" altLang="zh-CN" sz="2000" b="0" i="0" smtClean="0">
                        <a:latin typeface="Cambria Math" panose="02040503050406030204" pitchFamily="18" charset="0"/>
                      </a:rPr>
                      <m:t> </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𝔽</m:t>
                        </m:r>
                      </m:e>
                      <m:sub>
                        <m:r>
                          <a:rPr lang="en-US" altLang="zh-CN" sz="2000" b="0" i="1" smtClean="0">
                            <a:latin typeface="Cambria Math" panose="02040503050406030204" pitchFamily="18" charset="0"/>
                          </a:rPr>
                          <m:t>𝑅𝐸</m:t>
                        </m:r>
                      </m:sub>
                    </m:sSub>
                  </m:oMath>
                </a14:m>
                <a:r>
                  <a:rPr lang="en-US" altLang="zh-CN" sz="2000" dirty="0"/>
                  <a:t>: the actual results returned by the server.</a:t>
                </a:r>
              </a:p>
            </p:txBody>
          </p:sp>
        </mc:Choice>
        <mc:Fallback xmlns="">
          <p:sp>
            <p:nvSpPr>
              <p:cNvPr id="6" name="文本框 5">
                <a:extLst>
                  <a:ext uri="{FF2B5EF4-FFF2-40B4-BE49-F238E27FC236}">
                    <a16:creationId xmlns:a16="http://schemas.microsoft.com/office/drawing/2014/main" id="{3B33B739-4747-47AF-8AD4-597F0655FA26}"/>
                  </a:ext>
                </a:extLst>
              </p:cNvPr>
              <p:cNvSpPr txBox="1">
                <a:spLocks noRot="1" noChangeAspect="1" noMove="1" noResize="1" noEditPoints="1" noAdjustHandles="1" noChangeArrowheads="1" noChangeShapeType="1" noTextEdit="1"/>
              </p:cNvSpPr>
              <p:nvPr/>
            </p:nvSpPr>
            <p:spPr>
              <a:xfrm>
                <a:off x="611560" y="2341383"/>
                <a:ext cx="7920880" cy="1015663"/>
              </a:xfrm>
              <a:prstGeom prst="rect">
                <a:avLst/>
              </a:prstGeom>
              <a:blipFill>
                <a:blip r:embed="rId4"/>
                <a:stretch>
                  <a:fillRect l="-769" t="-2994" r="-769"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A8FE2C3-2637-4F59-8C01-65FD11C0B36E}"/>
                  </a:ext>
                </a:extLst>
              </p:cNvPr>
              <p:cNvSpPr txBox="1"/>
              <p:nvPr/>
            </p:nvSpPr>
            <p:spPr>
              <a:xfrm>
                <a:off x="611560" y="3478125"/>
                <a:ext cx="8064896" cy="2862322"/>
              </a:xfrm>
              <a:prstGeom prst="rect">
                <a:avLst/>
              </a:prstGeom>
              <a:noFill/>
            </p:spPr>
            <p:txBody>
              <a:bodyPr wrap="square" rtlCol="0">
                <a:spAutoFit/>
              </a:bodyPr>
              <a:lstStyle/>
              <a:p>
                <a:r>
                  <a:rPr lang="en-US" altLang="zh-CN" b="1" dirty="0"/>
                  <a:t>Deletion: </a:t>
                </a:r>
                <a:r>
                  <a:rPr lang="en-US" altLang="zh-CN" dirty="0"/>
                  <a:t>Server excludes some FIs from the true results. Formally, server picks some </a:t>
                </a:r>
                <a:r>
                  <a:rPr lang="en-US" altLang="zh-CN" dirty="0" err="1"/>
                  <a:t>itemsets</a:t>
                </a:r>
                <a:r>
                  <a:rPr lang="en-US" altLang="zh-CN" dirty="0"/>
                  <a:t> X1 ,X2 ,··· ,</a:t>
                </a:r>
                <a:r>
                  <a:rPr lang="en-US" altLang="zh-CN" dirty="0" err="1"/>
                  <a:t>Xk</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r>
                      <a:rPr lang="en-US" altLang="zh-CN" i="1">
                        <a:latin typeface="Cambria Math" panose="02040503050406030204" pitchFamily="18" charset="0"/>
                      </a:rPr>
                      <m:t> </m:t>
                    </m:r>
                  </m:oMath>
                </a14:m>
                <a:r>
                  <a:rPr lang="en-US" altLang="zh-CN" dirty="0"/>
                  <a:t>and returns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a:rPr lang="en-US" altLang="zh-CN" i="1">
                            <a:latin typeface="Cambria Math" panose="02040503050406030204" pitchFamily="18" charset="0"/>
                          </a:rPr>
                          <m:t>𝑅𝐸</m:t>
                        </m:r>
                      </m:sub>
                    </m:sSub>
                    <m:r>
                      <a:rPr lang="en-US" altLang="zh-CN" i="1">
                        <a:latin typeface="Cambria Math" panose="02040503050406030204" pitchFamily="18" charset="0"/>
                      </a:rPr>
                      <m:t> </m:t>
                    </m:r>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r>
                      <a:rPr lang="en-US" altLang="zh-CN" i="1">
                        <a:latin typeface="Cambria Math" panose="02040503050406030204" pitchFamily="18" charset="0"/>
                      </a:rPr>
                      <m:t> </m:t>
                    </m:r>
                  </m:oMath>
                </a14:m>
                <a:r>
                  <a:rPr lang="en-US" altLang="zh-CN" dirty="0"/>
                  <a:t>− X1 − X2 − ··· − </a:t>
                </a:r>
                <a:r>
                  <a:rPr lang="en-US" altLang="zh-CN" dirty="0" err="1"/>
                  <a:t>Xk</a:t>
                </a:r>
                <a:r>
                  <a:rPr lang="en-US" altLang="zh-CN" dirty="0"/>
                  <a:t> .</a:t>
                </a:r>
              </a:p>
              <a:p>
                <a:endParaRPr lang="en-US" altLang="zh-CN" dirty="0"/>
              </a:p>
              <a:p>
                <a:r>
                  <a:rPr lang="en-US" altLang="zh-CN" b="1" dirty="0"/>
                  <a:t>Insertion: </a:t>
                </a:r>
                <a:r>
                  <a:rPr lang="en-US" altLang="zh-CN" dirty="0"/>
                  <a:t>Server includes some IFIs in the returned set of FIs and declare that these </a:t>
                </a:r>
                <a:r>
                  <a:rPr lang="en-US" altLang="zh-CN" dirty="0" err="1"/>
                  <a:t>itemsets</a:t>
                </a:r>
                <a:r>
                  <a:rPr lang="en-US" altLang="zh-CN" dirty="0"/>
                  <a:t> are frequent. Formally, server picks some </a:t>
                </a:r>
                <a:r>
                  <a:rPr lang="en-US" altLang="zh-CN" dirty="0" err="1"/>
                  <a:t>itemsets</a:t>
                </a:r>
                <a:r>
                  <a:rPr lang="en-US" altLang="zh-CN" dirty="0"/>
                  <a:t> X1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oMath>
                </a14:m>
                <a:r>
                  <a:rPr lang="en-US" altLang="zh-CN" dirty="0"/>
                  <a:t>, X2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oMath>
                </a14:m>
                <a:r>
                  <a:rPr lang="en-US" altLang="zh-CN" dirty="0"/>
                  <a:t> , ··· , X k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r>
                      <a:rPr lang="en-US" altLang="zh-CN" i="1">
                        <a:latin typeface="Cambria Math" panose="02040503050406030204" pitchFamily="18" charset="0"/>
                      </a:rPr>
                      <m:t> </m:t>
                    </m:r>
                  </m:oMath>
                </a14:m>
                <a:r>
                  <a:rPr lang="en-US" altLang="zh-CN" dirty="0"/>
                  <a:t> and returns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a:rPr lang="en-US" altLang="zh-CN" i="1">
                            <a:latin typeface="Cambria Math" panose="02040503050406030204" pitchFamily="18" charset="0"/>
                          </a:rPr>
                          <m:t>𝑅𝐸</m:t>
                        </m:r>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r>
                      <a:rPr lang="en-US" altLang="zh-CN" i="1">
                        <a:latin typeface="Cambria Math" panose="02040503050406030204" pitchFamily="18" charset="0"/>
                      </a:rPr>
                      <m:t> </m:t>
                    </m:r>
                  </m:oMath>
                </a14:m>
                <a:r>
                  <a:rPr lang="en-US" altLang="zh-CN" dirty="0"/>
                  <a:t>∪ X1 ∪ X2 ∪···∪ </a:t>
                </a:r>
                <a:r>
                  <a:rPr lang="en-US" altLang="zh-CN" dirty="0" err="1"/>
                  <a:t>Xk</a:t>
                </a:r>
                <a:r>
                  <a:rPr lang="en-US" altLang="zh-CN" dirty="0"/>
                  <a:t> .</a:t>
                </a:r>
              </a:p>
              <a:p>
                <a:endParaRPr lang="en-US" altLang="zh-CN" dirty="0"/>
              </a:p>
              <a:p>
                <a:r>
                  <a:rPr lang="en-US" altLang="zh-CN" b="1" dirty="0"/>
                  <a:t>Replacement: </a:t>
                </a:r>
                <a:r>
                  <a:rPr lang="en-US" altLang="zh-CN" dirty="0"/>
                  <a:t>Server selects some FIs and replaces them with IFIs. Formally, X1 ,X2 ,··· ,X k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a14:m>
                <a:r>
                  <a:rPr lang="en-US" altLang="zh-CN" dirty="0"/>
                  <a:t>, ···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 </m:t>
                        </m:r>
                        <m:r>
                          <a:rPr lang="en-US" altLang="zh-CN" i="1">
                            <a:latin typeface="Cambria Math" panose="02040503050406030204" pitchFamily="18" charset="0"/>
                          </a:rPr>
                          <m:t>𝑋</m:t>
                        </m:r>
                      </m:e>
                      <m:sub>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oMath>
                </a14:m>
                <a:r>
                  <a:rPr lang="en-US" altLang="zh-CN" dirty="0"/>
                  <a:t> and returns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a:rPr lang="en-US" altLang="zh-CN" i="1">
                            <a:latin typeface="Cambria Math" panose="02040503050406030204" pitchFamily="18" charset="0"/>
                          </a:rPr>
                          <m:t>𝑅𝐸</m:t>
                        </m:r>
                      </m:sub>
                    </m:sSub>
                    <m:r>
                      <a:rPr lang="en-US" altLang="zh-CN" i="1">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𝔽</m:t>
                        </m:r>
                      </m:e>
                      <m:sub>
                        <m:r>
                          <m:rPr>
                            <m:sty m:val="p"/>
                          </m:rPr>
                          <a:rPr lang="en-US" altLang="zh-CN" i="1">
                            <a:latin typeface="Cambria Math" panose="02040503050406030204" pitchFamily="18" charset="0"/>
                          </a:rPr>
                          <m:t>TR</m:t>
                        </m:r>
                      </m:sub>
                    </m:sSub>
                  </m:oMath>
                </a14:m>
                <a:r>
                  <a:rPr lang="en-US" altLang="zh-CN" dirty="0"/>
                  <a:t> − X1 − X2 − ··· − </a:t>
                </a:r>
                <a:r>
                  <a:rPr lang="en-US" altLang="zh-CN" dirty="0" err="1"/>
                  <a:t>Xk</a:t>
                </a:r>
                <a:r>
                  <a:rPr lang="en-US" altLang="zh-CN" dirty="0"/>
                  <a:t> )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oMath>
                </a14:m>
                <a:r>
                  <a:rPr lang="en-US" altLang="zh-CN" dirty="0"/>
                  <a:t>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oMath>
                </a14:m>
                <a:r>
                  <a:rPr lang="en-US" altLang="zh-CN" dirty="0"/>
                  <a:t> ∪ ···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p>
            </p:txBody>
          </p:sp>
        </mc:Choice>
        <mc:Fallback xmlns="">
          <p:sp>
            <p:nvSpPr>
              <p:cNvPr id="9" name="文本框 8">
                <a:extLst>
                  <a:ext uri="{FF2B5EF4-FFF2-40B4-BE49-F238E27FC236}">
                    <a16:creationId xmlns:a16="http://schemas.microsoft.com/office/drawing/2014/main" id="{9A8FE2C3-2637-4F59-8C01-65FD11C0B36E}"/>
                  </a:ext>
                </a:extLst>
              </p:cNvPr>
              <p:cNvSpPr txBox="1">
                <a:spLocks noRot="1" noChangeAspect="1" noMove="1" noResize="1" noEditPoints="1" noAdjustHandles="1" noChangeArrowheads="1" noChangeShapeType="1" noTextEdit="1"/>
              </p:cNvSpPr>
              <p:nvPr/>
            </p:nvSpPr>
            <p:spPr>
              <a:xfrm>
                <a:off x="611560" y="3478125"/>
                <a:ext cx="8064896" cy="2862322"/>
              </a:xfrm>
              <a:prstGeom prst="rect">
                <a:avLst/>
              </a:prstGeom>
              <a:blipFill>
                <a:blip r:embed="rId5"/>
                <a:stretch>
                  <a:fillRect l="-605" t="-1279" b="-2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5079970"/>
      </p:ext>
    </p:extLst>
  </p:cSld>
  <p:clrMapOvr>
    <a:masterClrMapping/>
  </p:clrMapOvr>
  <mc:AlternateContent xmlns:mc="http://schemas.openxmlformats.org/markup-compatibility/2006">
    <mc:Choice xmlns:p14="http://schemas.microsoft.com/office/powerpoint/2010/main" Requires="p14">
      <p:transition spd="slow" p14:dur="2000" advTm="52078"/>
    </mc:Choice>
    <mc:Fallback>
      <p:transition spd="slow" advTm="520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Setup for Simulation</a:t>
            </a:r>
          </a:p>
        </p:txBody>
      </p:sp>
      <p:sp>
        <p:nvSpPr>
          <p:cNvPr id="8" name="文本框 7"/>
          <p:cNvSpPr txBox="1"/>
          <p:nvPr/>
        </p:nvSpPr>
        <p:spPr>
          <a:xfrm>
            <a:off x="8855968" y="6611779"/>
            <a:ext cx="540568" cy="246221"/>
          </a:xfrm>
          <a:prstGeom prst="rect">
            <a:avLst/>
          </a:prstGeom>
          <a:noFill/>
        </p:spPr>
        <p:txBody>
          <a:bodyPr wrap="square" rtlCol="0">
            <a:spAutoFit/>
          </a:bodyPr>
          <a:lstStyle/>
          <a:p>
            <a:r>
              <a:rPr lang="en-US" altLang="zh-CN" sz="1000" dirty="0">
                <a:solidFill>
                  <a:schemeClr val="tx1">
                    <a:lumMod val="65000"/>
                    <a:lumOff val="35000"/>
                  </a:schemeClr>
                </a:solidFill>
              </a:rPr>
              <a:t>13</a:t>
            </a:r>
            <a:endParaRPr lang="zh-CN" altLang="en-US" sz="1000" dirty="0">
              <a:solidFill>
                <a:schemeClr val="tx1">
                  <a:lumMod val="65000"/>
                  <a:lumOff val="35000"/>
                </a:schemeClr>
              </a:solidFill>
            </a:endParaRPr>
          </a:p>
        </p:txBody>
      </p:sp>
      <p:sp>
        <p:nvSpPr>
          <p:cNvPr id="3" name="文本框 2"/>
          <p:cNvSpPr txBox="1"/>
          <p:nvPr/>
        </p:nvSpPr>
        <p:spPr>
          <a:xfrm>
            <a:off x="683568" y="1772816"/>
            <a:ext cx="7704856" cy="461665"/>
          </a:xfrm>
          <a:prstGeom prst="rect">
            <a:avLst/>
          </a:prstGeom>
          <a:noFill/>
        </p:spPr>
        <p:txBody>
          <a:bodyPr wrap="square" rtlCol="0">
            <a:spAutoFit/>
          </a:bodyPr>
          <a:lstStyle/>
          <a:p>
            <a:r>
              <a:rPr lang="en-US" altLang="zh-CN" sz="2400" b="1" dirty="0"/>
              <a:t>4.3 Simulating Malicious Actions in Outsourcing Services</a:t>
            </a:r>
            <a:endParaRPr lang="zh-CN" altLang="en-US" sz="2400" b="1" dirty="0"/>
          </a:p>
        </p:txBody>
      </p:sp>
      <p:sp>
        <p:nvSpPr>
          <p:cNvPr id="7" name="文本框 6">
            <a:extLst>
              <a:ext uri="{FF2B5EF4-FFF2-40B4-BE49-F238E27FC236}">
                <a16:creationId xmlns:a16="http://schemas.microsoft.com/office/drawing/2014/main" id="{A25A9B5F-17E0-4BAD-A549-197795BF271B}"/>
              </a:ext>
            </a:extLst>
          </p:cNvPr>
          <p:cNvSpPr txBox="1"/>
          <p:nvPr/>
        </p:nvSpPr>
        <p:spPr>
          <a:xfrm>
            <a:off x="1475656" y="2709386"/>
            <a:ext cx="7452320" cy="400110"/>
          </a:xfrm>
          <a:prstGeom prst="rect">
            <a:avLst/>
          </a:prstGeom>
          <a:noFill/>
        </p:spPr>
        <p:txBody>
          <a:bodyPr wrap="square" rtlCol="0">
            <a:spAutoFit/>
          </a:bodyPr>
          <a:lstStyle/>
          <a:p>
            <a:r>
              <a:rPr lang="en-US" altLang="zh-CN" sz="2000" dirty="0"/>
              <a:t>Table 2. Mutation strategies to simulated malicious actions.</a:t>
            </a:r>
            <a:endParaRPr lang="zh-CN" altLang="en-US" sz="2000" dirty="0"/>
          </a:p>
        </p:txBody>
      </p:sp>
      <p:pic>
        <p:nvPicPr>
          <p:cNvPr id="10" name="图片 9">
            <a:extLst>
              <a:ext uri="{FF2B5EF4-FFF2-40B4-BE49-F238E27FC236}">
                <a16:creationId xmlns:a16="http://schemas.microsoft.com/office/drawing/2014/main" id="{773C0A81-C387-45C6-AD69-D91B9B04608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49222" y="3284984"/>
            <a:ext cx="8245555" cy="1607959"/>
          </a:xfrm>
          <a:prstGeom prst="rect">
            <a:avLst/>
          </a:prstGeom>
        </p:spPr>
      </p:pic>
    </p:spTree>
    <p:extLst>
      <p:ext uri="{BB962C8B-B14F-4D97-AF65-F5344CB8AC3E}">
        <p14:creationId xmlns:p14="http://schemas.microsoft.com/office/powerpoint/2010/main" val="1484487068"/>
      </p:ext>
    </p:extLst>
  </p:cSld>
  <p:clrMapOvr>
    <a:masterClrMapping/>
  </p:clrMapOvr>
  <mc:AlternateContent xmlns:mc="http://schemas.openxmlformats.org/markup-compatibility/2006">
    <mc:Choice xmlns:p14="http://schemas.microsoft.com/office/powerpoint/2010/main" Requires="p14">
      <p:transition spd="slow" p14:dur="2000" advTm="109440"/>
    </mc:Choice>
    <mc:Fallback>
      <p:transition spd="slow" advTm="1094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8" y="6611779"/>
            <a:ext cx="396552" cy="246221"/>
          </a:xfrm>
          <a:prstGeom prst="rect">
            <a:avLst/>
          </a:prstGeom>
          <a:noFill/>
        </p:spPr>
        <p:txBody>
          <a:bodyPr wrap="square" rtlCol="0">
            <a:spAutoFit/>
          </a:bodyPr>
          <a:lstStyle/>
          <a:p>
            <a:r>
              <a:rPr lang="en-US" altLang="zh-CN" sz="1000" dirty="0">
                <a:solidFill>
                  <a:schemeClr val="tx1">
                    <a:lumMod val="65000"/>
                    <a:lumOff val="35000"/>
                  </a:schemeClr>
                </a:solidFill>
              </a:rPr>
              <a:t>14</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505143" cy="461665"/>
          </a:xfrm>
          <a:prstGeom prst="rect">
            <a:avLst/>
          </a:prstGeom>
          <a:noFill/>
        </p:spPr>
        <p:txBody>
          <a:bodyPr wrap="square" rtlCol="0">
            <a:spAutoFit/>
          </a:bodyPr>
          <a:lstStyle/>
          <a:p>
            <a:r>
              <a:rPr lang="en-US" altLang="zh-CN" sz="2400" b="1" dirty="0"/>
              <a:t>5.1 Overall Results of Our Proposed Method</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1763688" y="2236802"/>
            <a:ext cx="7560840" cy="400110"/>
          </a:xfrm>
          <a:prstGeom prst="rect">
            <a:avLst/>
          </a:prstGeom>
          <a:noFill/>
        </p:spPr>
        <p:txBody>
          <a:bodyPr wrap="square" rtlCol="0">
            <a:spAutoFit/>
          </a:bodyPr>
          <a:lstStyle/>
          <a:p>
            <a:r>
              <a:rPr lang="en-US" altLang="zh-CN" sz="2000" dirty="0"/>
              <a:t>Table 3. Average killing rate of unilateral atomic actions.</a:t>
            </a:r>
            <a:endParaRPr lang="zh-CN" altLang="en-US" sz="2000" dirty="0"/>
          </a:p>
        </p:txBody>
      </p:sp>
      <p:pic>
        <p:nvPicPr>
          <p:cNvPr id="9" name="图片 8">
            <a:extLst>
              <a:ext uri="{FF2B5EF4-FFF2-40B4-BE49-F238E27FC236}">
                <a16:creationId xmlns:a16="http://schemas.microsoft.com/office/drawing/2014/main" id="{E1802DCA-8597-4DCD-8F1C-C7C4B0A450A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763688" y="2868211"/>
            <a:ext cx="5832648" cy="3306984"/>
          </a:xfrm>
          <a:prstGeom prst="rect">
            <a:avLst/>
          </a:prstGeom>
        </p:spPr>
      </p:pic>
    </p:spTree>
    <p:extLst>
      <p:ext uri="{BB962C8B-B14F-4D97-AF65-F5344CB8AC3E}">
        <p14:creationId xmlns:p14="http://schemas.microsoft.com/office/powerpoint/2010/main" val="1836344018"/>
      </p:ext>
    </p:extLst>
  </p:cSld>
  <p:clrMapOvr>
    <a:masterClrMapping/>
  </p:clrMapOvr>
  <mc:AlternateContent xmlns:mc="http://schemas.openxmlformats.org/markup-compatibility/2006">
    <mc:Choice xmlns:p14="http://schemas.microsoft.com/office/powerpoint/2010/main" Requires="p14">
      <p:transition spd="slow" p14:dur="2000" advTm="49177"/>
    </mc:Choice>
    <mc:Fallback>
      <p:transition spd="slow" advTm="491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8" y="6611779"/>
            <a:ext cx="468560" cy="246221"/>
          </a:xfrm>
          <a:prstGeom prst="rect">
            <a:avLst/>
          </a:prstGeom>
          <a:noFill/>
        </p:spPr>
        <p:txBody>
          <a:bodyPr wrap="square" rtlCol="0">
            <a:spAutoFit/>
          </a:bodyPr>
          <a:lstStyle/>
          <a:p>
            <a:r>
              <a:rPr lang="en-US" altLang="zh-CN" sz="1000" dirty="0">
                <a:solidFill>
                  <a:schemeClr val="tx1">
                    <a:lumMod val="65000"/>
                    <a:lumOff val="35000"/>
                  </a:schemeClr>
                </a:solidFill>
              </a:rPr>
              <a:t>15</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505143" cy="461665"/>
          </a:xfrm>
          <a:prstGeom prst="rect">
            <a:avLst/>
          </a:prstGeom>
          <a:noFill/>
        </p:spPr>
        <p:txBody>
          <a:bodyPr wrap="square" rtlCol="0">
            <a:spAutoFit/>
          </a:bodyPr>
          <a:lstStyle/>
          <a:p>
            <a:r>
              <a:rPr lang="en-US" altLang="zh-CN" sz="2400" b="1" dirty="0"/>
              <a:t>5.1 Overall Results of Our Proposed Method</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1295128" y="2180163"/>
            <a:ext cx="7560840" cy="400110"/>
          </a:xfrm>
          <a:prstGeom prst="rect">
            <a:avLst/>
          </a:prstGeom>
          <a:noFill/>
        </p:spPr>
        <p:txBody>
          <a:bodyPr wrap="square" rtlCol="0">
            <a:spAutoFit/>
          </a:bodyPr>
          <a:lstStyle/>
          <a:p>
            <a:r>
              <a:rPr lang="en-US" altLang="zh-CN" sz="2000" dirty="0"/>
              <a:t>Table 4. Average killing rate of unilateral composite actions.</a:t>
            </a:r>
            <a:endParaRPr lang="zh-CN" altLang="en-US" sz="2000" dirty="0"/>
          </a:p>
        </p:txBody>
      </p:sp>
      <p:pic>
        <p:nvPicPr>
          <p:cNvPr id="3" name="图片 2">
            <a:extLst>
              <a:ext uri="{FF2B5EF4-FFF2-40B4-BE49-F238E27FC236}">
                <a16:creationId xmlns:a16="http://schemas.microsoft.com/office/drawing/2014/main" id="{BC618561-0C7E-4D0F-98DF-B934E70A19D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220892" y="2725741"/>
            <a:ext cx="6895811" cy="3103974"/>
          </a:xfrm>
          <a:prstGeom prst="rect">
            <a:avLst/>
          </a:prstGeom>
        </p:spPr>
      </p:pic>
    </p:spTree>
    <p:extLst>
      <p:ext uri="{BB962C8B-B14F-4D97-AF65-F5344CB8AC3E}">
        <p14:creationId xmlns:p14="http://schemas.microsoft.com/office/powerpoint/2010/main" val="551650474"/>
      </p:ext>
    </p:extLst>
  </p:cSld>
  <p:clrMapOvr>
    <a:masterClrMapping/>
  </p:clrMapOvr>
  <mc:AlternateContent xmlns:mc="http://schemas.openxmlformats.org/markup-compatibility/2006">
    <mc:Choice xmlns:p14="http://schemas.microsoft.com/office/powerpoint/2010/main" Requires="p14">
      <p:transition spd="slow" p14:dur="2000" advTm="24906"/>
    </mc:Choice>
    <mc:Fallback>
      <p:transition spd="slow" advTm="2490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8" y="6611779"/>
            <a:ext cx="612576" cy="246221"/>
          </a:xfrm>
          <a:prstGeom prst="rect">
            <a:avLst/>
          </a:prstGeom>
          <a:noFill/>
        </p:spPr>
        <p:txBody>
          <a:bodyPr wrap="square" rtlCol="0">
            <a:spAutoFit/>
          </a:bodyPr>
          <a:lstStyle/>
          <a:p>
            <a:r>
              <a:rPr lang="en-US" altLang="zh-CN" sz="1000" dirty="0">
                <a:solidFill>
                  <a:schemeClr val="tx1">
                    <a:lumMod val="65000"/>
                    <a:lumOff val="35000"/>
                  </a:schemeClr>
                </a:solidFill>
              </a:rPr>
              <a:t>16</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505143" cy="461665"/>
          </a:xfrm>
          <a:prstGeom prst="rect">
            <a:avLst/>
          </a:prstGeom>
          <a:noFill/>
        </p:spPr>
        <p:txBody>
          <a:bodyPr wrap="square" rtlCol="0">
            <a:spAutoFit/>
          </a:bodyPr>
          <a:lstStyle/>
          <a:p>
            <a:r>
              <a:rPr lang="en-US" altLang="zh-CN" sz="2400" b="1" dirty="0"/>
              <a:t>5.1 Overall Results of Our Proposed Method</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595098" y="2431682"/>
            <a:ext cx="3636404" cy="707886"/>
          </a:xfrm>
          <a:prstGeom prst="rect">
            <a:avLst/>
          </a:prstGeom>
          <a:noFill/>
        </p:spPr>
        <p:txBody>
          <a:bodyPr wrap="square" rtlCol="0">
            <a:spAutoFit/>
          </a:bodyPr>
          <a:lstStyle/>
          <a:p>
            <a:r>
              <a:rPr lang="en-US" altLang="zh-CN" sz="2000" dirty="0"/>
              <a:t>Table 5. Average killing rate of bilateral atomic actions (identical).</a:t>
            </a:r>
            <a:endParaRPr lang="zh-CN" altLang="en-US" sz="2000" dirty="0"/>
          </a:p>
        </p:txBody>
      </p:sp>
      <p:pic>
        <p:nvPicPr>
          <p:cNvPr id="3" name="图片 2">
            <a:extLst>
              <a:ext uri="{FF2B5EF4-FFF2-40B4-BE49-F238E27FC236}">
                <a16:creationId xmlns:a16="http://schemas.microsoft.com/office/drawing/2014/main" id="{9E65A214-4C13-404B-99B0-E516FAAB895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04926" y="3386701"/>
            <a:ext cx="4133518" cy="1551190"/>
          </a:xfrm>
          <a:prstGeom prst="rect">
            <a:avLst/>
          </a:prstGeom>
        </p:spPr>
      </p:pic>
      <p:sp>
        <p:nvSpPr>
          <p:cNvPr id="10" name="文本框 9">
            <a:extLst>
              <a:ext uri="{FF2B5EF4-FFF2-40B4-BE49-F238E27FC236}">
                <a16:creationId xmlns:a16="http://schemas.microsoft.com/office/drawing/2014/main" id="{79086208-C785-4078-9268-F097A4597D84}"/>
              </a:ext>
            </a:extLst>
          </p:cNvPr>
          <p:cNvSpPr txBox="1"/>
          <p:nvPr/>
        </p:nvSpPr>
        <p:spPr>
          <a:xfrm>
            <a:off x="4912498" y="2371038"/>
            <a:ext cx="3636404" cy="1015663"/>
          </a:xfrm>
          <a:prstGeom prst="rect">
            <a:avLst/>
          </a:prstGeom>
          <a:noFill/>
        </p:spPr>
        <p:txBody>
          <a:bodyPr wrap="square" rtlCol="0">
            <a:spAutoFit/>
          </a:bodyPr>
          <a:lstStyle/>
          <a:p>
            <a:r>
              <a:rPr lang="en-US" altLang="zh-CN" sz="2000" dirty="0"/>
              <a:t>Table 6. Average killing rate of bilateral composite actions (identical).</a:t>
            </a:r>
            <a:endParaRPr lang="zh-CN" altLang="en-US" sz="2000" dirty="0"/>
          </a:p>
        </p:txBody>
      </p:sp>
      <p:pic>
        <p:nvPicPr>
          <p:cNvPr id="11" name="图片 10">
            <a:extLst>
              <a:ext uri="{FF2B5EF4-FFF2-40B4-BE49-F238E27FC236}">
                <a16:creationId xmlns:a16="http://schemas.microsoft.com/office/drawing/2014/main" id="{68F5FD62-1CFE-4BFD-B038-3BF18522034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572000" y="3429000"/>
            <a:ext cx="4209558" cy="1800200"/>
          </a:xfrm>
          <a:prstGeom prst="rect">
            <a:avLst/>
          </a:prstGeom>
        </p:spPr>
      </p:pic>
    </p:spTree>
    <p:extLst>
      <p:ext uri="{BB962C8B-B14F-4D97-AF65-F5344CB8AC3E}">
        <p14:creationId xmlns:p14="http://schemas.microsoft.com/office/powerpoint/2010/main" val="1567912466"/>
      </p:ext>
    </p:extLst>
  </p:cSld>
  <p:clrMapOvr>
    <a:masterClrMapping/>
  </p:clrMapOvr>
  <mc:AlternateContent xmlns:mc="http://schemas.openxmlformats.org/markup-compatibility/2006">
    <mc:Choice xmlns:p14="http://schemas.microsoft.com/office/powerpoint/2010/main" Requires="p14">
      <p:transition spd="slow" p14:dur="2000" advTm="30820"/>
    </mc:Choice>
    <mc:Fallback>
      <p:transition spd="slow" advTm="3082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8" y="6611779"/>
            <a:ext cx="684584" cy="246221"/>
          </a:xfrm>
          <a:prstGeom prst="rect">
            <a:avLst/>
          </a:prstGeom>
          <a:noFill/>
        </p:spPr>
        <p:txBody>
          <a:bodyPr wrap="square" rtlCol="0">
            <a:spAutoFit/>
          </a:bodyPr>
          <a:lstStyle/>
          <a:p>
            <a:r>
              <a:rPr lang="en-US" altLang="zh-CN" sz="1000" dirty="0">
                <a:solidFill>
                  <a:schemeClr val="tx1">
                    <a:lumMod val="65000"/>
                    <a:lumOff val="35000"/>
                  </a:schemeClr>
                </a:solidFill>
              </a:rPr>
              <a:t>17</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505143" cy="461665"/>
          </a:xfrm>
          <a:prstGeom prst="rect">
            <a:avLst/>
          </a:prstGeom>
          <a:noFill/>
        </p:spPr>
        <p:txBody>
          <a:bodyPr wrap="square" rtlCol="0">
            <a:spAutoFit/>
          </a:bodyPr>
          <a:lstStyle/>
          <a:p>
            <a:r>
              <a:rPr lang="en-US" altLang="zh-CN" sz="2400" b="1" dirty="0"/>
              <a:t>5.1 Overall Results of Our Proposed Method</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827584" y="2211416"/>
            <a:ext cx="7842418" cy="400110"/>
          </a:xfrm>
          <a:prstGeom prst="rect">
            <a:avLst/>
          </a:prstGeom>
          <a:noFill/>
        </p:spPr>
        <p:txBody>
          <a:bodyPr wrap="square" rtlCol="0">
            <a:spAutoFit/>
          </a:bodyPr>
          <a:lstStyle/>
          <a:p>
            <a:r>
              <a:rPr lang="en-US" altLang="zh-CN" sz="2000" dirty="0"/>
              <a:t>Table 7. Average killing rate of bilateral atomic actions (non-identical).</a:t>
            </a:r>
            <a:endParaRPr lang="zh-CN" altLang="en-US" sz="2000" dirty="0"/>
          </a:p>
        </p:txBody>
      </p:sp>
      <p:sp>
        <p:nvSpPr>
          <p:cNvPr id="10" name="文本框 9">
            <a:extLst>
              <a:ext uri="{FF2B5EF4-FFF2-40B4-BE49-F238E27FC236}">
                <a16:creationId xmlns:a16="http://schemas.microsoft.com/office/drawing/2014/main" id="{79086208-C785-4078-9268-F097A4597D84}"/>
              </a:ext>
            </a:extLst>
          </p:cNvPr>
          <p:cNvSpPr txBox="1"/>
          <p:nvPr/>
        </p:nvSpPr>
        <p:spPr>
          <a:xfrm>
            <a:off x="734374" y="3968006"/>
            <a:ext cx="7842418" cy="400110"/>
          </a:xfrm>
          <a:prstGeom prst="rect">
            <a:avLst/>
          </a:prstGeom>
          <a:noFill/>
        </p:spPr>
        <p:txBody>
          <a:bodyPr wrap="square" rtlCol="0">
            <a:spAutoFit/>
          </a:bodyPr>
          <a:lstStyle/>
          <a:p>
            <a:r>
              <a:rPr lang="en-US" altLang="zh-CN" sz="2000" dirty="0"/>
              <a:t>Table 8. Average killing rate of bilateral composite actions (non-identical).</a:t>
            </a:r>
            <a:endParaRPr lang="zh-CN" altLang="en-US" sz="2000" dirty="0"/>
          </a:p>
        </p:txBody>
      </p:sp>
      <p:pic>
        <p:nvPicPr>
          <p:cNvPr id="9" name="图片 8">
            <a:extLst>
              <a:ext uri="{FF2B5EF4-FFF2-40B4-BE49-F238E27FC236}">
                <a16:creationId xmlns:a16="http://schemas.microsoft.com/office/drawing/2014/main" id="{7CA7835F-9908-4E14-A6B4-FB6414BA1FCB}"/>
              </a:ext>
            </a:extLst>
          </p:cNvPr>
          <p:cNvPicPr>
            <a:picLocks noChangeAspect="1"/>
          </p:cNvPicPr>
          <p:nvPr/>
        </p:nvPicPr>
        <p:blipFill>
          <a:blip r:embed="rId4"/>
          <a:stretch>
            <a:fillRect/>
          </a:stretch>
        </p:blipFill>
        <p:spPr>
          <a:xfrm>
            <a:off x="1154847" y="2681018"/>
            <a:ext cx="6768752" cy="965241"/>
          </a:xfrm>
          <a:prstGeom prst="rect">
            <a:avLst/>
          </a:prstGeom>
        </p:spPr>
      </p:pic>
      <p:pic>
        <p:nvPicPr>
          <p:cNvPr id="12" name="图片 11">
            <a:extLst>
              <a:ext uri="{FF2B5EF4-FFF2-40B4-BE49-F238E27FC236}">
                <a16:creationId xmlns:a16="http://schemas.microsoft.com/office/drawing/2014/main" id="{F4188157-9320-4BEE-AF49-3F7F8ADE7D57}"/>
              </a:ext>
            </a:extLst>
          </p:cNvPr>
          <p:cNvPicPr>
            <a:picLocks noChangeAspect="1"/>
          </p:cNvPicPr>
          <p:nvPr/>
        </p:nvPicPr>
        <p:blipFill>
          <a:blip r:embed="rId5"/>
          <a:stretch>
            <a:fillRect/>
          </a:stretch>
        </p:blipFill>
        <p:spPr>
          <a:xfrm>
            <a:off x="1153333" y="4585673"/>
            <a:ext cx="6768752" cy="1049084"/>
          </a:xfrm>
          <a:prstGeom prst="rect">
            <a:avLst/>
          </a:prstGeom>
        </p:spPr>
      </p:pic>
    </p:spTree>
    <p:extLst>
      <p:ext uri="{BB962C8B-B14F-4D97-AF65-F5344CB8AC3E}">
        <p14:creationId xmlns:p14="http://schemas.microsoft.com/office/powerpoint/2010/main" val="2402686949"/>
      </p:ext>
    </p:extLst>
  </p:cSld>
  <p:clrMapOvr>
    <a:masterClrMapping/>
  </p:clrMapOvr>
  <mc:AlternateContent xmlns:mc="http://schemas.openxmlformats.org/markup-compatibility/2006">
    <mc:Choice xmlns:p14="http://schemas.microsoft.com/office/powerpoint/2010/main" Requires="p14">
      <p:transition spd="slow" p14:dur="2000" advTm="27031"/>
    </mc:Choice>
    <mc:Fallback>
      <p:transition spd="slow" advTm="2703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8" y="6611779"/>
            <a:ext cx="684584" cy="246221"/>
          </a:xfrm>
          <a:prstGeom prst="rect">
            <a:avLst/>
          </a:prstGeom>
          <a:noFill/>
        </p:spPr>
        <p:txBody>
          <a:bodyPr wrap="square" rtlCol="0">
            <a:spAutoFit/>
          </a:bodyPr>
          <a:lstStyle/>
          <a:p>
            <a:r>
              <a:rPr lang="en-US" altLang="zh-CN" sz="1000" dirty="0">
                <a:solidFill>
                  <a:schemeClr val="tx1">
                    <a:lumMod val="65000"/>
                    <a:lumOff val="35000"/>
                  </a:schemeClr>
                </a:solidFill>
              </a:rPr>
              <a:t>18</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505143" cy="461665"/>
          </a:xfrm>
          <a:prstGeom prst="rect">
            <a:avLst/>
          </a:prstGeom>
          <a:noFill/>
        </p:spPr>
        <p:txBody>
          <a:bodyPr wrap="square" rtlCol="0">
            <a:spAutoFit/>
          </a:bodyPr>
          <a:lstStyle/>
          <a:p>
            <a:r>
              <a:rPr lang="en-US" altLang="zh-CN" sz="2400" b="1" dirty="0"/>
              <a:t>5.2 Effectiveness of Our Proposed Method (RQ1)</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611560" y="2411595"/>
            <a:ext cx="8136904" cy="707886"/>
          </a:xfrm>
          <a:prstGeom prst="rect">
            <a:avLst/>
          </a:prstGeom>
          <a:noFill/>
        </p:spPr>
        <p:txBody>
          <a:bodyPr wrap="square" rtlCol="0">
            <a:spAutoFit/>
          </a:bodyPr>
          <a:lstStyle/>
          <a:p>
            <a:r>
              <a:rPr lang="en-US" altLang="zh-CN" sz="2000" dirty="0"/>
              <a:t>From the above tables, we can find that our method delivers quite satisfactory results.</a:t>
            </a:r>
            <a:endParaRPr lang="zh-CN" altLang="en-US" sz="2000" dirty="0"/>
          </a:p>
        </p:txBody>
      </p:sp>
      <p:sp>
        <p:nvSpPr>
          <p:cNvPr id="10" name="文本框 9">
            <a:extLst>
              <a:ext uri="{FF2B5EF4-FFF2-40B4-BE49-F238E27FC236}">
                <a16:creationId xmlns:a16="http://schemas.microsoft.com/office/drawing/2014/main" id="{79086208-C785-4078-9268-F097A4597D84}"/>
              </a:ext>
            </a:extLst>
          </p:cNvPr>
          <p:cNvSpPr txBox="1"/>
          <p:nvPr/>
        </p:nvSpPr>
        <p:spPr>
          <a:xfrm>
            <a:off x="611560" y="4869160"/>
            <a:ext cx="8136904" cy="1015663"/>
          </a:xfrm>
          <a:prstGeom prst="rect">
            <a:avLst/>
          </a:prstGeom>
          <a:noFill/>
        </p:spPr>
        <p:txBody>
          <a:bodyPr wrap="square" rtlCol="0">
            <a:spAutoFit/>
          </a:bodyPr>
          <a:lstStyle/>
          <a:p>
            <a:r>
              <a:rPr lang="en-US" altLang="zh-CN" sz="2000" dirty="0"/>
              <a:t>It should be noted that though we have tuned error ratios in the mutation process we do not find any difference in the probability that certain malicious action is caught. </a:t>
            </a:r>
            <a:endParaRPr lang="zh-CN" altLang="en-US" sz="2000" dirty="0"/>
          </a:p>
        </p:txBody>
      </p:sp>
      <p:sp>
        <p:nvSpPr>
          <p:cNvPr id="3" name="对话气泡: 椭圆形 2">
            <a:extLst>
              <a:ext uri="{FF2B5EF4-FFF2-40B4-BE49-F238E27FC236}">
                <a16:creationId xmlns:a16="http://schemas.microsoft.com/office/drawing/2014/main" id="{7125F2D3-2350-4D78-9422-55F1C972150C}"/>
              </a:ext>
            </a:extLst>
          </p:cNvPr>
          <p:cNvSpPr/>
          <p:nvPr/>
        </p:nvSpPr>
        <p:spPr>
          <a:xfrm>
            <a:off x="924448" y="3185327"/>
            <a:ext cx="7084042" cy="1499979"/>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 </a:t>
            </a:r>
            <a:r>
              <a:rPr lang="en-US" altLang="zh-CN" sz="2000" dirty="0"/>
              <a:t>The probability that certain malicious action is caught are not affected by the error ratios added to the outputs, but only depend on the type of malicious action performed.</a:t>
            </a:r>
            <a:endParaRPr lang="zh-CN" altLang="en-US" sz="2400" dirty="0"/>
          </a:p>
        </p:txBody>
      </p:sp>
    </p:spTree>
    <p:custDataLst>
      <p:tags r:id="rId1"/>
    </p:custDataLst>
    <p:extLst>
      <p:ext uri="{BB962C8B-B14F-4D97-AF65-F5344CB8AC3E}">
        <p14:creationId xmlns:p14="http://schemas.microsoft.com/office/powerpoint/2010/main" val="3821008408"/>
      </p:ext>
    </p:extLst>
  </p:cSld>
  <p:clrMapOvr>
    <a:masterClrMapping/>
  </p:clrMapOvr>
  <mc:AlternateContent xmlns:mc="http://schemas.openxmlformats.org/markup-compatibility/2006">
    <mc:Choice xmlns:p14="http://schemas.microsoft.com/office/powerpoint/2010/main" Requires="p14">
      <p:transition spd="slow" p14:dur="2000" advTm="41044"/>
    </mc:Choice>
    <mc:Fallback>
      <p:transition spd="slow" advTm="410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7" y="6611779"/>
            <a:ext cx="539129" cy="246221"/>
          </a:xfrm>
          <a:prstGeom prst="rect">
            <a:avLst/>
          </a:prstGeom>
          <a:noFill/>
        </p:spPr>
        <p:txBody>
          <a:bodyPr wrap="square" rtlCol="0">
            <a:spAutoFit/>
          </a:bodyPr>
          <a:lstStyle/>
          <a:p>
            <a:r>
              <a:rPr lang="en-US" altLang="zh-CN" sz="1000" dirty="0">
                <a:solidFill>
                  <a:schemeClr val="tx1">
                    <a:lumMod val="65000"/>
                    <a:lumOff val="35000"/>
                  </a:schemeClr>
                </a:solidFill>
              </a:rPr>
              <a:t>19</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505143" cy="461665"/>
          </a:xfrm>
          <a:prstGeom prst="rect">
            <a:avLst/>
          </a:prstGeom>
          <a:noFill/>
        </p:spPr>
        <p:txBody>
          <a:bodyPr wrap="square" rtlCol="0">
            <a:spAutoFit/>
          </a:bodyPr>
          <a:lstStyle/>
          <a:p>
            <a:r>
              <a:rPr lang="en-US" altLang="zh-CN" sz="2400" b="1" dirty="0"/>
              <a:t>5.3 Comparison Among the Proposed MRs (RQ2)</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604756" y="2098807"/>
            <a:ext cx="7200800" cy="400110"/>
          </a:xfrm>
          <a:prstGeom prst="rect">
            <a:avLst/>
          </a:prstGeom>
          <a:noFill/>
        </p:spPr>
        <p:txBody>
          <a:bodyPr wrap="square" rtlCol="0">
            <a:spAutoFit/>
          </a:bodyPr>
          <a:lstStyle/>
          <a:p>
            <a:r>
              <a:rPr lang="en-US" altLang="zh-CN" sz="2000" dirty="0"/>
              <a:t>We group the six MRs based on their performance.</a:t>
            </a:r>
            <a:endParaRPr lang="zh-CN" altLang="en-US" sz="2000" dirty="0"/>
          </a:p>
        </p:txBody>
      </p:sp>
      <p:sp>
        <p:nvSpPr>
          <p:cNvPr id="10" name="文本框 9">
            <a:extLst>
              <a:ext uri="{FF2B5EF4-FFF2-40B4-BE49-F238E27FC236}">
                <a16:creationId xmlns:a16="http://schemas.microsoft.com/office/drawing/2014/main" id="{79086208-C785-4078-9268-F097A4597D84}"/>
              </a:ext>
            </a:extLst>
          </p:cNvPr>
          <p:cNvSpPr txBox="1"/>
          <p:nvPr/>
        </p:nvSpPr>
        <p:spPr>
          <a:xfrm>
            <a:off x="410412" y="4116162"/>
            <a:ext cx="8994546" cy="984885"/>
          </a:xfrm>
          <a:prstGeom prst="rect">
            <a:avLst/>
          </a:prstGeom>
          <a:noFill/>
        </p:spPr>
        <p:txBody>
          <a:bodyPr wrap="square" rtlCol="0">
            <a:spAutoFit/>
          </a:bodyPr>
          <a:lstStyle/>
          <a:p>
            <a:r>
              <a:rPr lang="en-US" altLang="zh-CN" sz="2000" dirty="0"/>
              <a:t>By further investigating the probability that certain malicious action is caught, we summarize the malicious actions to which an MR is sensitive. </a:t>
            </a:r>
          </a:p>
          <a:p>
            <a:r>
              <a:rPr lang="en-US" altLang="zh-CN" dirty="0"/>
              <a:t>For example, all MRs are sensitive to “replacement” and  “composite” in all atomic actions.</a:t>
            </a:r>
            <a:endParaRPr lang="zh-CN" altLang="en-US" dirty="0"/>
          </a:p>
        </p:txBody>
      </p:sp>
      <p:graphicFrame>
        <p:nvGraphicFramePr>
          <p:cNvPr id="3" name="表格 2">
            <a:extLst>
              <a:ext uri="{FF2B5EF4-FFF2-40B4-BE49-F238E27FC236}">
                <a16:creationId xmlns:a16="http://schemas.microsoft.com/office/drawing/2014/main" id="{E21AE01E-2E19-4F51-B908-1DC35292F25A}"/>
              </a:ext>
            </a:extLst>
          </p:cNvPr>
          <p:cNvGraphicFramePr>
            <a:graphicFrameLocks noGrp="1"/>
          </p:cNvGraphicFramePr>
          <p:nvPr>
            <p:extLst>
              <p:ext uri="{D42A27DB-BD31-4B8C-83A1-F6EECF244321}">
                <p14:modId xmlns:p14="http://schemas.microsoft.com/office/powerpoint/2010/main" val="2176794083"/>
              </p:ext>
            </p:extLst>
          </p:nvPr>
        </p:nvGraphicFramePr>
        <p:xfrm>
          <a:off x="206562" y="3109419"/>
          <a:ext cx="8730876" cy="396240"/>
        </p:xfrm>
        <a:graphic>
          <a:graphicData uri="http://schemas.openxmlformats.org/drawingml/2006/table">
            <a:tbl>
              <a:tblPr firstRow="1" bandRow="1">
                <a:tableStyleId>{5940675A-B579-460E-94D1-54222C63F5DA}</a:tableStyleId>
              </a:tblPr>
              <a:tblGrid>
                <a:gridCol w="2910292">
                  <a:extLst>
                    <a:ext uri="{9D8B030D-6E8A-4147-A177-3AD203B41FA5}">
                      <a16:colId xmlns:a16="http://schemas.microsoft.com/office/drawing/2014/main" val="103961810"/>
                    </a:ext>
                  </a:extLst>
                </a:gridCol>
                <a:gridCol w="2910292">
                  <a:extLst>
                    <a:ext uri="{9D8B030D-6E8A-4147-A177-3AD203B41FA5}">
                      <a16:colId xmlns:a16="http://schemas.microsoft.com/office/drawing/2014/main" val="607326929"/>
                    </a:ext>
                  </a:extLst>
                </a:gridCol>
                <a:gridCol w="2910292">
                  <a:extLst>
                    <a:ext uri="{9D8B030D-6E8A-4147-A177-3AD203B41FA5}">
                      <a16:colId xmlns:a16="http://schemas.microsoft.com/office/drawing/2014/main" val="2026610423"/>
                    </a:ext>
                  </a:extLst>
                </a:gridCol>
              </a:tblGrid>
              <a:tr h="370840">
                <a:tc>
                  <a:txBody>
                    <a:bodyPr/>
                    <a:lstStyle/>
                    <a:p>
                      <a:pPr algn="ctr"/>
                      <a:r>
                        <a:rPr lang="en-US" altLang="zh-CN" sz="2000" dirty="0"/>
                        <a:t>MR1</a:t>
                      </a:r>
                      <a:endParaRPr lang="zh-CN" altLang="en-US" sz="2000" dirty="0"/>
                    </a:p>
                  </a:txBody>
                  <a:tcPr/>
                </a:tc>
                <a:tc>
                  <a:txBody>
                    <a:bodyPr/>
                    <a:lstStyle/>
                    <a:p>
                      <a:pPr algn="ctr"/>
                      <a:r>
                        <a:rPr lang="en-US" altLang="zh-CN" sz="2000" dirty="0"/>
                        <a:t>MR3</a:t>
                      </a:r>
                      <a:endParaRPr lang="zh-CN" altLang="en-US" sz="2000" dirty="0"/>
                    </a:p>
                  </a:txBody>
                  <a:tcPr/>
                </a:tc>
                <a:tc>
                  <a:txBody>
                    <a:bodyPr/>
                    <a:lstStyle/>
                    <a:p>
                      <a:pPr algn="ctr"/>
                      <a:r>
                        <a:rPr lang="en-US" altLang="zh-CN" sz="2000" dirty="0"/>
                        <a:t>MR2, MR4, MR5, and MR6</a:t>
                      </a:r>
                      <a:endParaRPr lang="zh-CN" altLang="en-US" sz="2000" dirty="0"/>
                    </a:p>
                  </a:txBody>
                  <a:tcPr/>
                </a:tc>
                <a:extLst>
                  <a:ext uri="{0D108BD9-81ED-4DB2-BD59-A6C34878D82A}">
                    <a16:rowId xmlns:a16="http://schemas.microsoft.com/office/drawing/2014/main" val="4118749529"/>
                  </a:ext>
                </a:extLst>
              </a:tr>
            </a:tbl>
          </a:graphicData>
        </a:graphic>
      </p:graphicFrame>
      <p:sp>
        <p:nvSpPr>
          <p:cNvPr id="11" name="对话气泡: 椭圆形 10">
            <a:extLst>
              <a:ext uri="{FF2B5EF4-FFF2-40B4-BE49-F238E27FC236}">
                <a16:creationId xmlns:a16="http://schemas.microsoft.com/office/drawing/2014/main" id="{890215FE-ECDB-4512-8868-231EA0882496}"/>
              </a:ext>
            </a:extLst>
          </p:cNvPr>
          <p:cNvSpPr/>
          <p:nvPr/>
        </p:nvSpPr>
        <p:spPr>
          <a:xfrm>
            <a:off x="3059832" y="3950110"/>
            <a:ext cx="5305677" cy="1432326"/>
          </a:xfrm>
          <a:prstGeom prst="wedgeEllipseCallout">
            <a:avLst>
              <a:gd name="adj1" fmla="val -35606"/>
              <a:gd name="adj2" fmla="val -721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t>The probability that certain malicious action is caught:</a:t>
            </a:r>
          </a:p>
          <a:p>
            <a:pPr algn="ctr"/>
            <a:r>
              <a:rPr lang="en-US" altLang="zh-CN" sz="2400" dirty="0"/>
              <a:t>MR1&gt;MR3&gt;MR2, MR4, MR5, and MR6</a:t>
            </a:r>
            <a:endParaRPr lang="zh-CN" altLang="en-US" sz="2400" dirty="0"/>
          </a:p>
        </p:txBody>
      </p:sp>
      <p:graphicFrame>
        <p:nvGraphicFramePr>
          <p:cNvPr id="12" name="表格 11">
            <a:extLst>
              <a:ext uri="{FF2B5EF4-FFF2-40B4-BE49-F238E27FC236}">
                <a16:creationId xmlns:a16="http://schemas.microsoft.com/office/drawing/2014/main" id="{3DDB4E10-462F-4361-BC84-8F30C676E887}"/>
              </a:ext>
            </a:extLst>
          </p:cNvPr>
          <p:cNvGraphicFramePr>
            <a:graphicFrameLocks noGrp="1"/>
          </p:cNvGraphicFramePr>
          <p:nvPr>
            <p:extLst>
              <p:ext uri="{D42A27DB-BD31-4B8C-83A1-F6EECF244321}">
                <p14:modId xmlns:p14="http://schemas.microsoft.com/office/powerpoint/2010/main" val="798093300"/>
              </p:ext>
            </p:extLst>
          </p:nvPr>
        </p:nvGraphicFramePr>
        <p:xfrm>
          <a:off x="206562" y="2713179"/>
          <a:ext cx="8730876" cy="396240"/>
        </p:xfrm>
        <a:graphic>
          <a:graphicData uri="http://schemas.openxmlformats.org/drawingml/2006/table">
            <a:tbl>
              <a:tblPr firstRow="1" bandRow="1">
                <a:tableStyleId>{5940675A-B579-460E-94D1-54222C63F5DA}</a:tableStyleId>
              </a:tblPr>
              <a:tblGrid>
                <a:gridCol w="2910292">
                  <a:extLst>
                    <a:ext uri="{9D8B030D-6E8A-4147-A177-3AD203B41FA5}">
                      <a16:colId xmlns:a16="http://schemas.microsoft.com/office/drawing/2014/main" val="3972380438"/>
                    </a:ext>
                  </a:extLst>
                </a:gridCol>
                <a:gridCol w="2910292">
                  <a:extLst>
                    <a:ext uri="{9D8B030D-6E8A-4147-A177-3AD203B41FA5}">
                      <a16:colId xmlns:a16="http://schemas.microsoft.com/office/drawing/2014/main" val="234714009"/>
                    </a:ext>
                  </a:extLst>
                </a:gridCol>
                <a:gridCol w="2910292">
                  <a:extLst>
                    <a:ext uri="{9D8B030D-6E8A-4147-A177-3AD203B41FA5}">
                      <a16:colId xmlns:a16="http://schemas.microsoft.com/office/drawing/2014/main" val="2305970429"/>
                    </a:ext>
                  </a:extLst>
                </a:gridCol>
              </a:tblGrid>
              <a:tr h="0">
                <a:tc>
                  <a:txBody>
                    <a:bodyPr/>
                    <a:lstStyle/>
                    <a:p>
                      <a:pPr algn="ctr"/>
                      <a:r>
                        <a:rPr lang="en-US" altLang="zh-CN" sz="2000" dirty="0"/>
                        <a:t>Top tier</a:t>
                      </a:r>
                      <a:endParaRPr lang="zh-CN" altLang="en-US" sz="2000" dirty="0"/>
                    </a:p>
                  </a:txBody>
                  <a:tcPr/>
                </a:tc>
                <a:tc>
                  <a:txBody>
                    <a:bodyPr/>
                    <a:lstStyle/>
                    <a:p>
                      <a:pPr algn="ctr"/>
                      <a:r>
                        <a:rPr lang="en-US" altLang="zh-CN" sz="2000" dirty="0"/>
                        <a:t>Second tier</a:t>
                      </a:r>
                      <a:endParaRPr lang="zh-CN" altLang="en-US" sz="2000" dirty="0"/>
                    </a:p>
                  </a:txBody>
                  <a:tcPr/>
                </a:tc>
                <a:tc>
                  <a:txBody>
                    <a:bodyPr/>
                    <a:lstStyle/>
                    <a:p>
                      <a:pPr algn="ctr"/>
                      <a:r>
                        <a:rPr lang="en-US" altLang="zh-CN" sz="2000" dirty="0"/>
                        <a:t>Third tier</a:t>
                      </a:r>
                      <a:endParaRPr lang="zh-CN" altLang="en-US" sz="2000" dirty="0"/>
                    </a:p>
                  </a:txBody>
                  <a:tcPr/>
                </a:tc>
                <a:extLst>
                  <a:ext uri="{0D108BD9-81ED-4DB2-BD59-A6C34878D82A}">
                    <a16:rowId xmlns:a16="http://schemas.microsoft.com/office/drawing/2014/main" val="1741420918"/>
                  </a:ext>
                </a:extLst>
              </a:tr>
            </a:tbl>
          </a:graphicData>
        </a:graphic>
      </p:graphicFrame>
    </p:spTree>
    <p:custDataLst>
      <p:tags r:id="rId1"/>
    </p:custDataLst>
    <p:extLst>
      <p:ext uri="{BB962C8B-B14F-4D97-AF65-F5344CB8AC3E}">
        <p14:creationId xmlns:p14="http://schemas.microsoft.com/office/powerpoint/2010/main" val="3013952709"/>
      </p:ext>
    </p:extLst>
  </p:cSld>
  <p:clrMapOvr>
    <a:masterClrMapping/>
  </p:clrMapOvr>
  <mc:AlternateContent xmlns:mc="http://schemas.openxmlformats.org/markup-compatibility/2006">
    <mc:Choice xmlns:p14="http://schemas.microsoft.com/office/powerpoint/2010/main" Requires="p14">
      <p:transition spd="slow" p14:dur="2000" advTm="81761"/>
    </mc:Choice>
    <mc:Fallback>
      <p:transition spd="slow" advTm="81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11"/>
                                        </p:tgtEl>
                                        <p:attrNameLst>
                                          <p:attrName>ppt_w</p:attrName>
                                        </p:attrNameLst>
                                      </p:cBhvr>
                                      <p:tavLst>
                                        <p:tav tm="0">
                                          <p:val>
                                            <p:strVal val="ppt_w"/>
                                          </p:val>
                                        </p:tav>
                                        <p:tav tm="100000">
                                          <p:val>
                                            <p:fltVal val="0"/>
                                          </p:val>
                                        </p:tav>
                                      </p:tavLst>
                                    </p:anim>
                                    <p:anim calcmode="lin" valueType="num">
                                      <p:cBhvr>
                                        <p:cTn id="14" dur="500"/>
                                        <p:tgtEl>
                                          <p:spTgt spid="11"/>
                                        </p:tgtEl>
                                        <p:attrNameLst>
                                          <p:attrName>ppt_h</p:attrName>
                                        </p:attrNameLst>
                                      </p:cBhvr>
                                      <p:tavLst>
                                        <p:tav tm="0">
                                          <p:val>
                                            <p:strVal val="ppt_h"/>
                                          </p:val>
                                        </p:tav>
                                        <p:tav tm="100000">
                                          <p:val>
                                            <p:fltVal val="0"/>
                                          </p:val>
                                        </p:tav>
                                      </p:tavLst>
                                    </p:anim>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School of Computer Science, Wuhan University</a:t>
            </a:r>
            <a:endParaRPr lang="zh-CN" altLang="en-US" sz="2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2</a:t>
            </a:r>
            <a:endParaRPr lang="zh-CN" altLang="en-US" sz="1000" dirty="0">
              <a:solidFill>
                <a:schemeClr val="tx1">
                  <a:lumMod val="65000"/>
                  <a:lumOff val="35000"/>
                </a:schemeClr>
              </a:solidFill>
            </a:endParaRPr>
          </a:p>
        </p:txBody>
      </p:sp>
      <p:sp>
        <p:nvSpPr>
          <p:cNvPr id="9" name="TextBox 2"/>
          <p:cNvSpPr txBox="1"/>
          <p:nvPr/>
        </p:nvSpPr>
        <p:spPr>
          <a:xfrm>
            <a:off x="1171162" y="1628800"/>
            <a:ext cx="3112806" cy="584775"/>
          </a:xfrm>
          <a:prstGeom prst="rect">
            <a:avLst/>
          </a:prstGeom>
          <a:noFill/>
        </p:spPr>
        <p:txBody>
          <a:bodyPr wrap="square" rtlCol="0">
            <a:spAutoFit/>
          </a:bodyPr>
          <a:lstStyle/>
          <a:p>
            <a:r>
              <a:rPr lang="en-US" altLang="zh-CN" sz="3200" b="1" dirty="0">
                <a:latin typeface="+mj-ea"/>
                <a:ea typeface="+mj-ea"/>
              </a:rPr>
              <a:t>Main Content</a:t>
            </a:r>
          </a:p>
        </p:txBody>
      </p:sp>
      <p:sp>
        <p:nvSpPr>
          <p:cNvPr id="10" name="TextBox 5"/>
          <p:cNvSpPr txBox="1"/>
          <p:nvPr/>
        </p:nvSpPr>
        <p:spPr>
          <a:xfrm>
            <a:off x="1171162" y="2636912"/>
            <a:ext cx="612068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mn-ea"/>
              </a:rPr>
              <a:t> </a:t>
            </a:r>
            <a:r>
              <a:rPr lang="en-US" altLang="zh-CN" sz="2400" dirty="0">
                <a:latin typeface="+mn-ea"/>
              </a:rPr>
              <a:t>Introduction</a:t>
            </a:r>
          </a:p>
          <a:p>
            <a:pPr marL="342900" indent="-342900">
              <a:buFont typeface="Wingdings" panose="05000000000000000000" pitchFamily="2" charset="2"/>
              <a:buChar char="Ø"/>
            </a:pPr>
            <a:r>
              <a:rPr lang="zh-CN" altLang="en-US" sz="2400" dirty="0">
                <a:latin typeface="+mn-ea"/>
              </a:rPr>
              <a:t> </a:t>
            </a:r>
            <a:r>
              <a:rPr lang="en-US" altLang="zh-CN" sz="2400" dirty="0">
                <a:latin typeface="+mn-ea"/>
              </a:rPr>
              <a:t>Preliminaries</a:t>
            </a:r>
          </a:p>
          <a:p>
            <a:pPr marL="342900" indent="-342900">
              <a:buFont typeface="Wingdings" panose="05000000000000000000" pitchFamily="2" charset="2"/>
              <a:buChar char="Ø"/>
            </a:pPr>
            <a:r>
              <a:rPr lang="zh-CN" altLang="en-US" sz="2400" dirty="0">
                <a:latin typeface="+mn-ea"/>
              </a:rPr>
              <a:t> </a:t>
            </a:r>
            <a:r>
              <a:rPr lang="en-US" altLang="zh-CN" sz="2400" dirty="0">
                <a:latin typeface="+mn-ea"/>
              </a:rPr>
              <a:t>Approach</a:t>
            </a:r>
          </a:p>
          <a:p>
            <a:pPr marL="342900" indent="-342900">
              <a:buFont typeface="Wingdings" panose="05000000000000000000" pitchFamily="2" charset="2"/>
              <a:buChar char="Ø"/>
            </a:pPr>
            <a:r>
              <a:rPr lang="zh-CN" altLang="en-US" sz="2400" dirty="0">
                <a:latin typeface="+mn-ea"/>
              </a:rPr>
              <a:t> </a:t>
            </a:r>
            <a:r>
              <a:rPr lang="en-US" altLang="zh-CN" sz="2400" dirty="0">
                <a:latin typeface="+mn-ea"/>
              </a:rPr>
              <a:t>Setup for Simulation</a:t>
            </a:r>
            <a:endParaRPr lang="zh-CN" altLang="en-US" sz="2400" dirty="0">
              <a:latin typeface="+mn-ea"/>
            </a:endParaRPr>
          </a:p>
          <a:p>
            <a:pPr marL="342900" indent="-342900">
              <a:buFont typeface="Wingdings" panose="05000000000000000000" pitchFamily="2" charset="2"/>
              <a:buChar char="Ø"/>
            </a:pPr>
            <a:r>
              <a:rPr lang="zh-CN" altLang="en-US" sz="2400" dirty="0">
                <a:latin typeface="+mn-ea"/>
              </a:rPr>
              <a:t> </a:t>
            </a:r>
            <a:r>
              <a:rPr lang="en-US" altLang="zh-CN" sz="2400" dirty="0">
                <a:latin typeface="+mn-ea"/>
              </a:rPr>
              <a:t>Results and Analysis</a:t>
            </a:r>
          </a:p>
          <a:p>
            <a:pPr marL="342900" indent="-342900">
              <a:buFont typeface="Wingdings" panose="05000000000000000000" pitchFamily="2" charset="2"/>
              <a:buChar char="Ø"/>
            </a:pPr>
            <a:r>
              <a:rPr lang="zh-CN" altLang="en-US" sz="2400" dirty="0">
                <a:latin typeface="+mn-ea"/>
              </a:rPr>
              <a:t> </a:t>
            </a:r>
            <a:r>
              <a:rPr lang="en-US" altLang="zh-CN" sz="2400" dirty="0">
                <a:latin typeface="+mn-ea"/>
              </a:rPr>
              <a:t>Conclusions</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20610256"/>
      </p:ext>
    </p:extLst>
  </p:cSld>
  <p:clrMapOvr>
    <a:masterClrMapping/>
  </p:clrMapOvr>
  <mc:AlternateContent xmlns:mc="http://schemas.openxmlformats.org/markup-compatibility/2006">
    <mc:Choice xmlns:p14="http://schemas.microsoft.com/office/powerpoint/2010/main" Requires="p14">
      <p:transition spd="slow" p14:dur="2000" advTm="3986"/>
    </mc:Choice>
    <mc:Fallback>
      <p:transition spd="slow" advTm="39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Results and Analysis</a:t>
            </a:r>
          </a:p>
        </p:txBody>
      </p:sp>
      <p:sp>
        <p:nvSpPr>
          <p:cNvPr id="8" name="文本框 7"/>
          <p:cNvSpPr txBox="1"/>
          <p:nvPr/>
        </p:nvSpPr>
        <p:spPr>
          <a:xfrm>
            <a:off x="8855968" y="6611779"/>
            <a:ext cx="612576" cy="246221"/>
          </a:xfrm>
          <a:prstGeom prst="rect">
            <a:avLst/>
          </a:prstGeom>
          <a:noFill/>
        </p:spPr>
        <p:txBody>
          <a:bodyPr wrap="square" rtlCol="0">
            <a:spAutoFit/>
          </a:bodyPr>
          <a:lstStyle/>
          <a:p>
            <a:r>
              <a:rPr lang="en-US" altLang="zh-CN" sz="1000" dirty="0">
                <a:solidFill>
                  <a:schemeClr val="tx1">
                    <a:lumMod val="65000"/>
                    <a:lumOff val="35000"/>
                  </a:schemeClr>
                </a:solidFill>
              </a:rPr>
              <a:t>20</a:t>
            </a:r>
            <a:endParaRPr lang="zh-CN" altLang="en-US" sz="1000" dirty="0">
              <a:solidFill>
                <a:schemeClr val="tx1">
                  <a:lumMod val="65000"/>
                  <a:lumOff val="35000"/>
                </a:schemeClr>
              </a:solidFill>
            </a:endParaRPr>
          </a:p>
        </p:txBody>
      </p:sp>
      <p:sp>
        <p:nvSpPr>
          <p:cNvPr id="6" name="文本框 5">
            <a:extLst>
              <a:ext uri="{FF2B5EF4-FFF2-40B4-BE49-F238E27FC236}">
                <a16:creationId xmlns:a16="http://schemas.microsoft.com/office/drawing/2014/main" id="{5313843A-C3B7-4F13-A08D-C85C72EB5745}"/>
              </a:ext>
            </a:extLst>
          </p:cNvPr>
          <p:cNvSpPr txBox="1"/>
          <p:nvPr/>
        </p:nvSpPr>
        <p:spPr>
          <a:xfrm>
            <a:off x="611560" y="1517843"/>
            <a:ext cx="7848872" cy="461665"/>
          </a:xfrm>
          <a:prstGeom prst="rect">
            <a:avLst/>
          </a:prstGeom>
          <a:noFill/>
        </p:spPr>
        <p:txBody>
          <a:bodyPr wrap="square" rtlCol="0">
            <a:spAutoFit/>
          </a:bodyPr>
          <a:lstStyle/>
          <a:p>
            <a:r>
              <a:rPr lang="en-US" altLang="zh-CN" sz="2400" b="1" dirty="0"/>
              <a:t>5.4 Mining the Key Factors to Fault Detection Ability (RQ3)</a:t>
            </a:r>
            <a:endParaRPr lang="zh-CN" altLang="en-US" sz="2400" b="1" dirty="0"/>
          </a:p>
        </p:txBody>
      </p:sp>
      <p:sp>
        <p:nvSpPr>
          <p:cNvPr id="7" name="文本框 6">
            <a:extLst>
              <a:ext uri="{FF2B5EF4-FFF2-40B4-BE49-F238E27FC236}">
                <a16:creationId xmlns:a16="http://schemas.microsoft.com/office/drawing/2014/main" id="{C6CDFFAD-FFCC-412D-B511-712175C065CC}"/>
              </a:ext>
            </a:extLst>
          </p:cNvPr>
          <p:cNvSpPr txBox="1"/>
          <p:nvPr/>
        </p:nvSpPr>
        <p:spPr>
          <a:xfrm>
            <a:off x="604756" y="2290084"/>
            <a:ext cx="7200800" cy="707886"/>
          </a:xfrm>
          <a:prstGeom prst="rect">
            <a:avLst/>
          </a:prstGeom>
          <a:noFill/>
        </p:spPr>
        <p:txBody>
          <a:bodyPr wrap="square" rtlCol="0">
            <a:spAutoFit/>
          </a:bodyPr>
          <a:lstStyle/>
          <a:p>
            <a:r>
              <a:rPr lang="en-US" altLang="zh-CN" sz="2000" dirty="0">
                <a:solidFill>
                  <a:srgbClr val="FF0000"/>
                </a:solidFill>
              </a:rPr>
              <a:t>1. MRs with complex input relations are not necessary to good metamorphic testing performance.</a:t>
            </a:r>
            <a:endParaRPr lang="zh-CN" altLang="en-US" sz="2000" dirty="0">
              <a:solidFill>
                <a:srgbClr val="FF0000"/>
              </a:solidFill>
            </a:endParaRPr>
          </a:p>
        </p:txBody>
      </p:sp>
      <p:sp>
        <p:nvSpPr>
          <p:cNvPr id="10" name="文本框 9">
            <a:extLst>
              <a:ext uri="{FF2B5EF4-FFF2-40B4-BE49-F238E27FC236}">
                <a16:creationId xmlns:a16="http://schemas.microsoft.com/office/drawing/2014/main" id="{79086208-C785-4078-9268-F097A4597D84}"/>
              </a:ext>
            </a:extLst>
          </p:cNvPr>
          <p:cNvSpPr txBox="1"/>
          <p:nvPr/>
        </p:nvSpPr>
        <p:spPr>
          <a:xfrm>
            <a:off x="604756" y="3216777"/>
            <a:ext cx="8994546" cy="707886"/>
          </a:xfrm>
          <a:prstGeom prst="rect">
            <a:avLst/>
          </a:prstGeom>
          <a:noFill/>
        </p:spPr>
        <p:txBody>
          <a:bodyPr wrap="square" rtlCol="0">
            <a:spAutoFit/>
          </a:bodyPr>
          <a:lstStyle/>
          <a:p>
            <a:r>
              <a:rPr lang="en-US" altLang="zh-CN" sz="2000" dirty="0">
                <a:solidFill>
                  <a:srgbClr val="FF0000"/>
                </a:solidFill>
              </a:rPr>
              <a:t>2. MRs with tight output relations have higher killing rate than that</a:t>
            </a:r>
          </a:p>
          <a:p>
            <a:r>
              <a:rPr lang="en-US" altLang="zh-CN" sz="2000" dirty="0">
                <a:solidFill>
                  <a:srgbClr val="FF0000"/>
                </a:solidFill>
              </a:rPr>
              <a:t>with loose output relations.</a:t>
            </a:r>
            <a:endParaRPr lang="zh-CN" altLang="en-US" sz="2000" dirty="0">
              <a:solidFill>
                <a:srgbClr val="FF0000"/>
              </a:solidFill>
            </a:endParaRPr>
          </a:p>
        </p:txBody>
      </p:sp>
    </p:spTree>
    <p:extLst>
      <p:ext uri="{BB962C8B-B14F-4D97-AF65-F5344CB8AC3E}">
        <p14:creationId xmlns:p14="http://schemas.microsoft.com/office/powerpoint/2010/main" val="3854822568"/>
      </p:ext>
    </p:extLst>
  </p:cSld>
  <p:clrMapOvr>
    <a:masterClrMapping/>
  </p:clrMapOvr>
  <mc:AlternateContent xmlns:mc="http://schemas.openxmlformats.org/markup-compatibility/2006">
    <mc:Choice xmlns:p14="http://schemas.microsoft.com/office/powerpoint/2010/main" Requires="p14">
      <p:transition spd="slow" p14:dur="2000" advTm="80284"/>
    </mc:Choice>
    <mc:Fallback>
      <p:transition spd="slow" advTm="802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Conclusions</a:t>
            </a:r>
          </a:p>
        </p:txBody>
      </p:sp>
      <p:sp>
        <p:nvSpPr>
          <p:cNvPr id="8" name="文本框 7"/>
          <p:cNvSpPr txBox="1"/>
          <p:nvPr/>
        </p:nvSpPr>
        <p:spPr>
          <a:xfrm>
            <a:off x="8855968" y="6611779"/>
            <a:ext cx="684584" cy="246221"/>
          </a:xfrm>
          <a:prstGeom prst="rect">
            <a:avLst/>
          </a:prstGeom>
          <a:noFill/>
        </p:spPr>
        <p:txBody>
          <a:bodyPr wrap="square" rtlCol="0">
            <a:spAutoFit/>
          </a:bodyPr>
          <a:lstStyle/>
          <a:p>
            <a:r>
              <a:rPr lang="en-US" altLang="zh-CN" sz="1000" dirty="0">
                <a:solidFill>
                  <a:schemeClr val="tx1">
                    <a:lumMod val="65000"/>
                    <a:lumOff val="35000"/>
                  </a:schemeClr>
                </a:solidFill>
              </a:rPr>
              <a:t>21</a:t>
            </a:r>
            <a:endParaRPr lang="zh-CN" altLang="en-US" sz="1000" dirty="0">
              <a:solidFill>
                <a:schemeClr val="tx1">
                  <a:lumMod val="65000"/>
                  <a:lumOff val="35000"/>
                </a:schemeClr>
              </a:solidFill>
            </a:endParaRPr>
          </a:p>
        </p:txBody>
      </p:sp>
      <p:sp>
        <p:nvSpPr>
          <p:cNvPr id="3" name="文本框 2">
            <a:extLst>
              <a:ext uri="{FF2B5EF4-FFF2-40B4-BE49-F238E27FC236}">
                <a16:creationId xmlns:a16="http://schemas.microsoft.com/office/drawing/2014/main" id="{7A5422F9-33C2-47DB-9EA4-59DE9CCC16A2}"/>
              </a:ext>
            </a:extLst>
          </p:cNvPr>
          <p:cNvSpPr txBox="1"/>
          <p:nvPr/>
        </p:nvSpPr>
        <p:spPr>
          <a:xfrm>
            <a:off x="683568" y="1828925"/>
            <a:ext cx="7776864" cy="2308324"/>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The implementation of our method is relatively simple and is much easier to be understood and applied in practice.</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We get several good performance MRs which delivers quite satisfactory results. </a:t>
            </a:r>
          </a:p>
        </p:txBody>
      </p:sp>
    </p:spTree>
    <p:extLst>
      <p:ext uri="{BB962C8B-B14F-4D97-AF65-F5344CB8AC3E}">
        <p14:creationId xmlns:p14="http://schemas.microsoft.com/office/powerpoint/2010/main" val="402493142"/>
      </p:ext>
    </p:extLst>
  </p:cSld>
  <p:clrMapOvr>
    <a:masterClrMapping/>
  </p:clrMapOvr>
  <mc:AlternateContent xmlns:mc="http://schemas.openxmlformats.org/markup-compatibility/2006">
    <mc:Choice xmlns:p14="http://schemas.microsoft.com/office/powerpoint/2010/main" Requires="p14">
      <p:transition spd="slow" p14:dur="2000" advTm="35571"/>
    </mc:Choice>
    <mc:Fallback>
      <p:transition spd="slow" advTm="3557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Conclusions</a:t>
            </a:r>
          </a:p>
        </p:txBody>
      </p:sp>
      <p:sp>
        <p:nvSpPr>
          <p:cNvPr id="8" name="文本框 7"/>
          <p:cNvSpPr txBox="1"/>
          <p:nvPr/>
        </p:nvSpPr>
        <p:spPr>
          <a:xfrm>
            <a:off x="8855968" y="6611779"/>
            <a:ext cx="684584" cy="246221"/>
          </a:xfrm>
          <a:prstGeom prst="rect">
            <a:avLst/>
          </a:prstGeom>
          <a:noFill/>
        </p:spPr>
        <p:txBody>
          <a:bodyPr wrap="square" rtlCol="0">
            <a:spAutoFit/>
          </a:bodyPr>
          <a:lstStyle/>
          <a:p>
            <a:r>
              <a:rPr lang="en-US" altLang="zh-CN" sz="1000" dirty="0">
                <a:solidFill>
                  <a:schemeClr val="tx1">
                    <a:lumMod val="65000"/>
                    <a:lumOff val="35000"/>
                  </a:schemeClr>
                </a:solidFill>
              </a:rPr>
              <a:t>22</a:t>
            </a:r>
            <a:endParaRPr lang="zh-CN" altLang="en-US" sz="1000" dirty="0">
              <a:solidFill>
                <a:schemeClr val="tx1">
                  <a:lumMod val="65000"/>
                  <a:lumOff val="35000"/>
                </a:schemeClr>
              </a:solidFill>
            </a:endParaRPr>
          </a:p>
        </p:txBody>
      </p:sp>
      <p:sp>
        <p:nvSpPr>
          <p:cNvPr id="3" name="文本框 2">
            <a:extLst>
              <a:ext uri="{FF2B5EF4-FFF2-40B4-BE49-F238E27FC236}">
                <a16:creationId xmlns:a16="http://schemas.microsoft.com/office/drawing/2014/main" id="{7A5422F9-33C2-47DB-9EA4-59DE9CCC16A2}"/>
              </a:ext>
            </a:extLst>
          </p:cNvPr>
          <p:cNvSpPr txBox="1"/>
          <p:nvPr/>
        </p:nvSpPr>
        <p:spPr>
          <a:xfrm>
            <a:off x="683568" y="1341640"/>
            <a:ext cx="7776864" cy="3785652"/>
          </a:xfrm>
          <a:prstGeom prst="rect">
            <a:avLst/>
          </a:prstGeom>
          <a:noFill/>
        </p:spPr>
        <p:txBody>
          <a:bodyPr wrap="square" rtlCol="0">
            <a:spAutoFit/>
          </a:bodyPr>
          <a:lstStyle/>
          <a:p>
            <a:endParaRPr lang="en-US" altLang="zh-CN" sz="2400" dirty="0"/>
          </a:p>
          <a:p>
            <a:pPr marL="285750" indent="-285750">
              <a:buFont typeface="Wingdings" panose="05000000000000000000" pitchFamily="2" charset="2"/>
              <a:buChar char="l"/>
            </a:pPr>
            <a:r>
              <a:rPr lang="en-US" altLang="zh-CN" sz="2400" dirty="0"/>
              <a:t>For different malicious actions, “replacement” and “composite” are the easiest to be detected.</a:t>
            </a:r>
            <a:r>
              <a:rPr lang="zh-CN" altLang="en-US" sz="2400" dirty="0"/>
              <a:t> </a:t>
            </a:r>
            <a:r>
              <a:rPr lang="en-US" altLang="zh-CN" sz="2400" dirty="0"/>
              <a:t>Moreover, MR1 can detect all kinds of malicious actions.</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MRs with complex input relations are not necessary to good metamorphic testing performance and MRs with tight output relations have higher killing rate.</a:t>
            </a:r>
            <a:endParaRPr lang="zh-CN" altLang="en-US" sz="2400" dirty="0"/>
          </a:p>
        </p:txBody>
      </p:sp>
    </p:spTree>
    <p:extLst>
      <p:ext uri="{BB962C8B-B14F-4D97-AF65-F5344CB8AC3E}">
        <p14:creationId xmlns:p14="http://schemas.microsoft.com/office/powerpoint/2010/main" val="893141302"/>
      </p:ext>
    </p:extLst>
  </p:cSld>
  <p:clrMapOvr>
    <a:masterClrMapping/>
  </p:clrMapOvr>
  <mc:AlternateContent xmlns:mc="http://schemas.openxmlformats.org/markup-compatibility/2006">
    <mc:Choice xmlns:p14="http://schemas.microsoft.com/office/powerpoint/2010/main" Requires="p14">
      <p:transition spd="slow" p14:dur="2000" advTm="57203"/>
    </mc:Choice>
    <mc:Fallback>
      <p:transition spd="slow" advTm="5720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School of Computer Science, Wuhan University</a:t>
            </a:r>
            <a:endParaRPr lang="zh-CN" alt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21054" y="2395926"/>
            <a:ext cx="5832648" cy="1569660"/>
          </a:xfrm>
          <a:prstGeom prst="rect">
            <a:avLst/>
          </a:prstGeom>
          <a:noFill/>
        </p:spPr>
        <p:txBody>
          <a:bodyPr wrap="square" rtlCol="0">
            <a:spAutoFit/>
          </a:bodyPr>
          <a:lstStyle/>
          <a:p>
            <a:pPr algn="ctr"/>
            <a:r>
              <a:rPr lang="zh-CN" altLang="en-US" sz="2800" dirty="0"/>
              <a:t>  </a:t>
            </a:r>
            <a:r>
              <a:rPr lang="en-US" altLang="zh-CN" sz="9600" dirty="0">
                <a:latin typeface="+mn-ea"/>
              </a:rPr>
              <a:t>Thank You</a:t>
            </a:r>
            <a:r>
              <a:rPr lang="zh-CN" altLang="en-US" sz="9600" dirty="0">
                <a:latin typeface="+mn-ea"/>
              </a:rPr>
              <a:t>！</a:t>
            </a:r>
            <a:endParaRPr lang="en-US" altLang="zh-CN" sz="9600" dirty="0">
              <a:latin typeface="+mn-ea"/>
            </a:endParaRPr>
          </a:p>
        </p:txBody>
      </p:sp>
      <p:sp>
        <p:nvSpPr>
          <p:cNvPr id="8" name="TextBox 7"/>
          <p:cNvSpPr txBox="1"/>
          <p:nvPr/>
        </p:nvSpPr>
        <p:spPr>
          <a:xfrm>
            <a:off x="3347864" y="3965586"/>
            <a:ext cx="2376264" cy="707886"/>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Q &amp; A</a:t>
            </a:r>
            <a:endParaRPr lang="zh-CN" altLang="en-US" sz="40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855968" y="6611779"/>
            <a:ext cx="468560" cy="246221"/>
          </a:xfrm>
          <a:prstGeom prst="rect">
            <a:avLst/>
          </a:prstGeom>
          <a:noFill/>
        </p:spPr>
        <p:txBody>
          <a:bodyPr wrap="square" rtlCol="0">
            <a:spAutoFit/>
          </a:bodyPr>
          <a:lstStyle/>
          <a:p>
            <a:r>
              <a:rPr lang="en-US" altLang="zh-CN" sz="1000" dirty="0">
                <a:solidFill>
                  <a:schemeClr val="tx1">
                    <a:lumMod val="65000"/>
                    <a:lumOff val="35000"/>
                  </a:schemeClr>
                </a:solidFill>
              </a:rPr>
              <a:t>23</a:t>
            </a:r>
            <a:endParaRPr lang="zh-CN" altLang="en-US" sz="1000" dirty="0">
              <a:solidFill>
                <a:schemeClr val="tx1">
                  <a:lumMod val="65000"/>
                  <a:lumOff val="35000"/>
                </a:schemeClr>
              </a:solidFill>
            </a:endParaRPr>
          </a:p>
        </p:txBody>
      </p:sp>
      <p:sp>
        <p:nvSpPr>
          <p:cNvPr id="10" name="TextBox 5">
            <a:extLst>
              <a:ext uri="{FF2B5EF4-FFF2-40B4-BE49-F238E27FC236}">
                <a16:creationId xmlns:a16="http://schemas.microsoft.com/office/drawing/2014/main" id="{AA9D775B-E9BB-4CEA-9291-453939E82646}"/>
              </a:ext>
            </a:extLst>
          </p:cNvPr>
          <p:cNvSpPr txBox="1"/>
          <p:nvPr/>
        </p:nvSpPr>
        <p:spPr>
          <a:xfrm>
            <a:off x="5034421" y="5058014"/>
            <a:ext cx="5184576" cy="707886"/>
          </a:xfrm>
          <a:prstGeom prst="rect">
            <a:avLst/>
          </a:prstGeom>
          <a:noFill/>
        </p:spPr>
        <p:txBody>
          <a:bodyPr wrap="square" rtlCol="0">
            <a:spAutoFit/>
          </a:bodyPr>
          <a:lstStyle/>
          <a:p>
            <a:r>
              <a:rPr lang="en-US" altLang="zh-CN" sz="2000" dirty="0">
                <a:latin typeface="仿宋" panose="02010609060101010101" pitchFamily="49" charset="-122"/>
                <a:ea typeface="仿宋" panose="02010609060101010101" pitchFamily="49" charset="-122"/>
                <a:sym typeface="+mn-ea"/>
              </a:rPr>
              <a:t>Reporter: </a:t>
            </a:r>
            <a:r>
              <a:rPr lang="en-US" altLang="zh-CN" sz="2000" dirty="0" err="1">
                <a:latin typeface="仿宋" panose="02010609060101010101" pitchFamily="49" charset="-122"/>
                <a:ea typeface="仿宋" panose="02010609060101010101" pitchFamily="49" charset="-122"/>
                <a:sym typeface="+mn-ea"/>
              </a:rPr>
              <a:t>Jiewei</a:t>
            </a:r>
            <a:r>
              <a:rPr lang="en-US" altLang="zh-CN" sz="2000" dirty="0">
                <a:latin typeface="仿宋" panose="02010609060101010101" pitchFamily="49" charset="-122"/>
                <a:ea typeface="仿宋" panose="02010609060101010101" pitchFamily="49" charset="-122"/>
                <a:sym typeface="+mn-ea"/>
              </a:rPr>
              <a:t> Zhang</a:t>
            </a:r>
            <a:endParaRPr lang="zh-CN" altLang="en-US" sz="2000" dirty="0">
              <a:latin typeface="仿宋" panose="02010609060101010101" pitchFamily="49" charset="-122"/>
              <a:ea typeface="仿宋" panose="02010609060101010101" pitchFamily="49" charset="-122"/>
              <a:sym typeface="+mn-ea"/>
            </a:endParaRPr>
          </a:p>
          <a:p>
            <a:r>
              <a:rPr lang="en-US" altLang="zh-CN" sz="2000" dirty="0">
                <a:latin typeface="仿宋" panose="02010609060101010101" pitchFamily="49" charset="-122"/>
                <a:ea typeface="仿宋" panose="02010609060101010101" pitchFamily="49" charset="-122"/>
                <a:sym typeface="+mn-ea"/>
              </a:rPr>
              <a:t>Tutor: Professor </a:t>
            </a:r>
            <a:r>
              <a:rPr lang="en-US" altLang="zh-CN" sz="2000" dirty="0" err="1">
                <a:latin typeface="仿宋" panose="02010609060101010101" pitchFamily="49" charset="-122"/>
                <a:ea typeface="仿宋" panose="02010609060101010101" pitchFamily="49" charset="-122"/>
                <a:sym typeface="+mn-ea"/>
              </a:rPr>
              <a:t>XiaoYuan</a:t>
            </a:r>
            <a:r>
              <a:rPr lang="en-US" altLang="zh-CN" sz="2000" dirty="0">
                <a:latin typeface="仿宋" panose="02010609060101010101" pitchFamily="49" charset="-122"/>
                <a:ea typeface="仿宋" panose="02010609060101010101" pitchFamily="49" charset="-122"/>
                <a:sym typeface="+mn-ea"/>
              </a:rPr>
              <a:t> </a:t>
            </a:r>
            <a:r>
              <a:rPr lang="en-US" altLang="zh-CN" sz="2000" dirty="0" err="1">
                <a:latin typeface="仿宋" panose="02010609060101010101" pitchFamily="49" charset="-122"/>
                <a:ea typeface="仿宋" panose="02010609060101010101" pitchFamily="49" charset="-122"/>
                <a:sym typeface="+mn-ea"/>
              </a:rPr>
              <a:t>Xie</a:t>
            </a:r>
            <a:endParaRPr lang="en-US" altLang="zh-CN" sz="2000" dirty="0">
              <a:latin typeface="仿宋" panose="02010609060101010101" pitchFamily="49" charset="-122"/>
              <a:ea typeface="仿宋" panose="02010609060101010101" pitchFamily="49" charset="-122"/>
            </a:endParaRPr>
          </a:p>
        </p:txBody>
      </p:sp>
      <p:sp>
        <p:nvSpPr>
          <p:cNvPr id="12" name="TextBox 6">
            <a:extLst>
              <a:ext uri="{FF2B5EF4-FFF2-40B4-BE49-F238E27FC236}">
                <a16:creationId xmlns:a16="http://schemas.microsoft.com/office/drawing/2014/main" id="{48D4A54D-6F0A-4C24-AB70-84ACD8651A1E}"/>
              </a:ext>
            </a:extLst>
          </p:cNvPr>
          <p:cNvSpPr txBox="1"/>
          <p:nvPr/>
        </p:nvSpPr>
        <p:spPr>
          <a:xfrm>
            <a:off x="6444208" y="5874832"/>
            <a:ext cx="2186940" cy="368300"/>
          </a:xfrm>
          <a:prstGeom prst="rect">
            <a:avLst/>
          </a:prstGeom>
          <a:noFill/>
        </p:spPr>
        <p:txBody>
          <a:bodyPr wrap="square" rtlCol="0">
            <a:spAutoFit/>
          </a:bodyPr>
          <a:lstStyle/>
          <a:p>
            <a:r>
              <a:rPr lang="en-US" altLang="zh-CN" dirty="0">
                <a:latin typeface="+mn-ea"/>
                <a:cs typeface="Times New Roman" panose="02020603050405020304" pitchFamily="18" charset="0"/>
              </a:rPr>
              <a:t>November 23, 2018</a:t>
            </a:r>
            <a:endParaRPr lang="zh-CN" altLang="en-US"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5237"/>
    </mc:Choice>
    <mc:Fallback>
      <p:transition spd="slow" advTm="52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Introduction</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3</a:t>
            </a:r>
            <a:endParaRPr lang="zh-CN" altLang="en-US" sz="1000" dirty="0">
              <a:solidFill>
                <a:schemeClr val="tx1">
                  <a:lumMod val="65000"/>
                  <a:lumOff val="35000"/>
                </a:schemeClr>
              </a:solidFill>
            </a:endParaRPr>
          </a:p>
        </p:txBody>
      </p:sp>
      <p:sp>
        <p:nvSpPr>
          <p:cNvPr id="3" name="文本框 2"/>
          <p:cNvSpPr txBox="1"/>
          <p:nvPr/>
        </p:nvSpPr>
        <p:spPr>
          <a:xfrm>
            <a:off x="503040" y="2210574"/>
            <a:ext cx="8352928" cy="452431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Association rules mining has been widely applied in many real-life cases.</a:t>
            </a:r>
          </a:p>
          <a:p>
            <a:pPr marL="342900" indent="-342900">
              <a:buFont typeface="Wingdings" panose="05000000000000000000" pitchFamily="2" charset="2"/>
              <a:buChar char="l"/>
            </a:pPr>
            <a:r>
              <a:rPr lang="en-US" altLang="zh-CN" sz="2400" dirty="0"/>
              <a:t>The primary time and memory consumption is frequent </a:t>
            </a:r>
            <a:r>
              <a:rPr lang="en-US" altLang="zh-CN" sz="2400" dirty="0" err="1"/>
              <a:t>itemsets</a:t>
            </a:r>
            <a:r>
              <a:rPr lang="en-US" altLang="zh-CN" sz="2400" dirty="0"/>
              <a:t> mining.</a:t>
            </a:r>
          </a:p>
          <a:p>
            <a:pPr marL="342900" indent="-342900">
              <a:buFont typeface="Wingdings" panose="05000000000000000000" pitchFamily="2" charset="2"/>
              <a:buChar char="l"/>
            </a:pPr>
            <a:r>
              <a:rPr lang="en-US" altLang="zh-CN" sz="2400" dirty="0"/>
              <a:t>With the development of cloud computing — outsourcing this task.</a:t>
            </a:r>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en-US" altLang="zh-CN" sz="2400" dirty="0"/>
              <a:t>Outsourcing brings risks and difficulties in verifying the results returned by these services.</a:t>
            </a:r>
          </a:p>
          <a:p>
            <a:pPr marL="342900" indent="-342900">
              <a:buFont typeface="Wingdings" panose="05000000000000000000" pitchFamily="2" charset="2"/>
              <a:buChar char="l"/>
            </a:pPr>
            <a:r>
              <a:rPr lang="en-US" altLang="zh-CN" sz="2400" dirty="0"/>
              <a:t>We focus on verifying the </a:t>
            </a:r>
            <a:r>
              <a:rPr lang="en-US" altLang="zh-CN" sz="2400" b="1" dirty="0">
                <a:solidFill>
                  <a:prstClr val="black"/>
                </a:solidFill>
              </a:rPr>
              <a:t>integrity</a:t>
            </a:r>
            <a:r>
              <a:rPr lang="en-US" altLang="zh-CN" sz="2400" dirty="0"/>
              <a:t> of the results returned by outsourcing services.</a:t>
            </a:r>
            <a:endParaRPr lang="zh-CN" altLang="en-US" sz="2400" dirty="0"/>
          </a:p>
          <a:p>
            <a:pPr marL="285750" indent="-285750">
              <a:buFont typeface="Wingdings" panose="05000000000000000000" pitchFamily="2" charset="2"/>
              <a:buChar char="Ø"/>
            </a:pPr>
            <a:endParaRPr lang="zh-CN" altLang="en-US" sz="2400" dirty="0"/>
          </a:p>
        </p:txBody>
      </p:sp>
      <p:sp>
        <p:nvSpPr>
          <p:cNvPr id="6" name="文本框 5">
            <a:extLst>
              <a:ext uri="{FF2B5EF4-FFF2-40B4-BE49-F238E27FC236}">
                <a16:creationId xmlns:a16="http://schemas.microsoft.com/office/drawing/2014/main" id="{175E71F3-E4A7-4173-BB87-66F32B63747A}"/>
              </a:ext>
            </a:extLst>
          </p:cNvPr>
          <p:cNvSpPr txBox="1"/>
          <p:nvPr/>
        </p:nvSpPr>
        <p:spPr>
          <a:xfrm>
            <a:off x="503040" y="1584438"/>
            <a:ext cx="8388424" cy="461665"/>
          </a:xfrm>
          <a:prstGeom prst="rect">
            <a:avLst/>
          </a:prstGeom>
          <a:noFill/>
        </p:spPr>
        <p:txBody>
          <a:bodyPr wrap="square" rtlCol="0">
            <a:spAutoFit/>
          </a:bodyPr>
          <a:lstStyle/>
          <a:p>
            <a:r>
              <a:rPr lang="en-US" altLang="zh-CN" sz="2400" b="1" dirty="0"/>
              <a:t>1.1 Background</a:t>
            </a:r>
            <a:endParaRPr lang="zh-CN" altLang="en-US" sz="2400" b="1" dirty="0"/>
          </a:p>
        </p:txBody>
      </p:sp>
    </p:spTree>
    <p:extLst>
      <p:ext uri="{BB962C8B-B14F-4D97-AF65-F5344CB8AC3E}">
        <p14:creationId xmlns:p14="http://schemas.microsoft.com/office/powerpoint/2010/main" val="956841794"/>
      </p:ext>
    </p:extLst>
  </p:cSld>
  <p:clrMapOvr>
    <a:masterClrMapping/>
  </p:clrMapOvr>
  <mc:AlternateContent xmlns:mc="http://schemas.openxmlformats.org/markup-compatibility/2006">
    <mc:Choice xmlns:p14="http://schemas.microsoft.com/office/powerpoint/2010/main" Requires="p14">
      <p:transition spd="slow" p14:dur="2000" advTm="51116"/>
    </mc:Choice>
    <mc:Fallback>
      <p:transition spd="slow" advTm="511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Introduction</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4</a:t>
            </a:r>
            <a:endParaRPr lang="zh-CN" altLang="en-US" sz="1000" dirty="0">
              <a:solidFill>
                <a:schemeClr val="tx1">
                  <a:lumMod val="65000"/>
                  <a:lumOff val="35000"/>
                </a:schemeClr>
              </a:solidFill>
            </a:endParaRPr>
          </a:p>
        </p:txBody>
      </p:sp>
      <p:sp>
        <p:nvSpPr>
          <p:cNvPr id="3" name="文本框 2"/>
          <p:cNvSpPr txBox="1"/>
          <p:nvPr/>
        </p:nvSpPr>
        <p:spPr>
          <a:xfrm>
            <a:off x="503040" y="2210574"/>
            <a:ext cx="8352928" cy="313932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We propose a metamorphic-based method to</a:t>
            </a:r>
            <a:r>
              <a:rPr lang="zh-CN" altLang="en-US" dirty="0"/>
              <a:t> </a:t>
            </a:r>
            <a:r>
              <a:rPr lang="en-US" altLang="zh-CN" dirty="0"/>
              <a:t>verify</a:t>
            </a:r>
            <a:r>
              <a:rPr lang="zh-CN" altLang="en-US" dirty="0"/>
              <a:t> </a:t>
            </a:r>
            <a:r>
              <a:rPr lang="en-US" altLang="zh-CN" dirty="0"/>
              <a:t>the</a:t>
            </a:r>
            <a:r>
              <a:rPr lang="zh-CN" altLang="en-US" dirty="0"/>
              <a:t> </a:t>
            </a:r>
            <a:r>
              <a:rPr lang="en-US" altLang="zh-CN" dirty="0"/>
              <a:t>correctness of the results returned by outsourcing services.</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We get several good performance metamorphic relations which delivers quite satisfactory results. </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We investigate the error-detecting ability of different metamorphic relations and the differences between them.</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Further, we investigate the factors that affect the ability to detect errors in metamorphic relations.</a:t>
            </a:r>
            <a:endParaRPr lang="zh-CN" altLang="en-US" dirty="0"/>
          </a:p>
        </p:txBody>
      </p:sp>
      <p:sp>
        <p:nvSpPr>
          <p:cNvPr id="6" name="文本框 5">
            <a:extLst>
              <a:ext uri="{FF2B5EF4-FFF2-40B4-BE49-F238E27FC236}">
                <a16:creationId xmlns:a16="http://schemas.microsoft.com/office/drawing/2014/main" id="{175E71F3-E4A7-4173-BB87-66F32B63747A}"/>
              </a:ext>
            </a:extLst>
          </p:cNvPr>
          <p:cNvSpPr txBox="1"/>
          <p:nvPr/>
        </p:nvSpPr>
        <p:spPr>
          <a:xfrm>
            <a:off x="503040" y="1584438"/>
            <a:ext cx="8388424" cy="461665"/>
          </a:xfrm>
          <a:prstGeom prst="rect">
            <a:avLst/>
          </a:prstGeom>
          <a:noFill/>
        </p:spPr>
        <p:txBody>
          <a:bodyPr wrap="square" rtlCol="0">
            <a:spAutoFit/>
          </a:bodyPr>
          <a:lstStyle/>
          <a:p>
            <a:r>
              <a:rPr lang="en-US" altLang="zh-CN" sz="2400" b="1" dirty="0"/>
              <a:t>1.2 Our Contribution</a:t>
            </a:r>
            <a:endParaRPr lang="zh-CN" altLang="en-US" sz="2400" b="1" dirty="0"/>
          </a:p>
        </p:txBody>
      </p:sp>
    </p:spTree>
    <p:extLst>
      <p:ext uri="{BB962C8B-B14F-4D97-AF65-F5344CB8AC3E}">
        <p14:creationId xmlns:p14="http://schemas.microsoft.com/office/powerpoint/2010/main" val="303950085"/>
      </p:ext>
    </p:extLst>
  </p:cSld>
  <p:clrMapOvr>
    <a:masterClrMapping/>
  </p:clrMapOvr>
  <mc:AlternateContent xmlns:mc="http://schemas.openxmlformats.org/markup-compatibility/2006">
    <mc:Choice xmlns:p14="http://schemas.microsoft.com/office/powerpoint/2010/main" Requires="p14">
      <p:transition spd="slow" p14:dur="2000" advTm="49567"/>
    </mc:Choice>
    <mc:Fallback>
      <p:transition spd="slow" advTm="495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Preliminaries</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5</a:t>
            </a:r>
            <a:endParaRPr lang="zh-CN" altLang="en-US" sz="1000" dirty="0">
              <a:solidFill>
                <a:schemeClr val="tx1">
                  <a:lumMod val="65000"/>
                  <a:lumOff val="35000"/>
                </a:schemeClr>
              </a:solidFill>
            </a:endParaRPr>
          </a:p>
        </p:txBody>
      </p:sp>
      <p:sp>
        <p:nvSpPr>
          <p:cNvPr id="3" name="文本框 2"/>
          <p:cNvSpPr txBox="1"/>
          <p:nvPr/>
        </p:nvSpPr>
        <p:spPr>
          <a:xfrm>
            <a:off x="539552" y="1628800"/>
            <a:ext cx="4680520" cy="461665"/>
          </a:xfrm>
          <a:prstGeom prst="rect">
            <a:avLst/>
          </a:prstGeom>
          <a:noFill/>
        </p:spPr>
        <p:txBody>
          <a:bodyPr wrap="square" rtlCol="0">
            <a:spAutoFit/>
          </a:bodyPr>
          <a:lstStyle/>
          <a:p>
            <a:r>
              <a:rPr lang="en-US" altLang="zh-CN" sz="2400" b="1" dirty="0"/>
              <a:t>2.1 Mining Frequent </a:t>
            </a:r>
            <a:r>
              <a:rPr lang="en-US" altLang="zh-CN" sz="2400" b="1" dirty="0" err="1"/>
              <a:t>Itemsets</a:t>
            </a:r>
            <a:endParaRPr lang="zh-CN" altLang="en-US" sz="2400" b="1" dirty="0"/>
          </a:p>
        </p:txBody>
      </p:sp>
      <mc:AlternateContent xmlns:mc="http://schemas.openxmlformats.org/markup-compatibility/2006" xmlns:a14="http://schemas.microsoft.com/office/drawing/2010/main">
        <mc:Choice Requires="a14">
          <p:sp>
            <p:nvSpPr>
              <p:cNvPr id="6" name="文本框 5"/>
              <p:cNvSpPr txBox="1"/>
              <p:nvPr/>
            </p:nvSpPr>
            <p:spPr>
              <a:xfrm>
                <a:off x="539552" y="2143760"/>
                <a:ext cx="7704856" cy="4591129"/>
              </a:xfrm>
              <a:prstGeom prst="rect">
                <a:avLst/>
              </a:prstGeom>
              <a:noFill/>
            </p:spPr>
            <p:txBody>
              <a:bodyPr wrap="square" rtlCol="0">
                <a:spAutoFit/>
              </a:bodyPr>
              <a:lstStyle/>
              <a:p>
                <a:r>
                  <a:rPr lang="en-US" altLang="zh-CN" b="1" dirty="0"/>
                  <a:t>Definition 1. </a:t>
                </a:r>
                <a:r>
                  <a:rPr lang="en-US" altLang="zh-CN" i="1" dirty="0"/>
                  <a:t>Let I </a:t>
                </a:r>
                <a:r>
                  <a:rPr lang="en-US" altLang="zh-CN" dirty="0"/>
                  <a:t>= </a:t>
                </a:r>
                <a:r>
                  <a:rPr lang="en-US" altLang="zh-CN" i="1" dirty="0"/>
                  <a:t>{i</a:t>
                </a:r>
                <a:r>
                  <a:rPr lang="en-US" altLang="zh-CN" dirty="0"/>
                  <a:t>1</a:t>
                </a:r>
                <a:r>
                  <a:rPr lang="en-US" altLang="zh-CN" i="1" dirty="0"/>
                  <a:t>, i</a:t>
                </a:r>
                <a:r>
                  <a:rPr lang="en-US" altLang="zh-CN" dirty="0"/>
                  <a:t>2</a:t>
                </a:r>
                <a:r>
                  <a:rPr lang="en-US" altLang="zh-CN" i="1" dirty="0"/>
                  <a:t>, </a:t>
                </a:r>
                <a:r>
                  <a:rPr lang="zh-CN" altLang="en-US" i="1" dirty="0"/>
                  <a:t>・ ・ ・ </a:t>
                </a:r>
                <a:r>
                  <a:rPr lang="en-US" altLang="zh-CN" i="1" dirty="0"/>
                  <a:t>, </a:t>
                </a:r>
                <a:r>
                  <a:rPr lang="en-US" altLang="zh-CN" i="1" dirty="0" err="1"/>
                  <a:t>im</a:t>
                </a:r>
                <a:r>
                  <a:rPr lang="en-US" altLang="zh-CN" i="1" dirty="0"/>
                  <a:t>} be a global set of items, and any subset of I is called an itemset. Let D </a:t>
                </a:r>
                <a:r>
                  <a:rPr lang="en-US" altLang="zh-CN" dirty="0"/>
                  <a:t>= </a:t>
                </a:r>
                <a:r>
                  <a:rPr lang="en-US" altLang="zh-CN" i="1" dirty="0"/>
                  <a:t>{T</a:t>
                </a:r>
                <a:r>
                  <a:rPr lang="en-US" altLang="zh-CN" dirty="0"/>
                  <a:t>1</a:t>
                </a:r>
                <a:r>
                  <a:rPr lang="en-US" altLang="zh-CN" i="1" dirty="0"/>
                  <a:t>, T</a:t>
                </a:r>
                <a:r>
                  <a:rPr lang="en-US" altLang="zh-CN" dirty="0"/>
                  <a:t>2</a:t>
                </a:r>
                <a:r>
                  <a:rPr lang="en-US" altLang="zh-CN" i="1" dirty="0"/>
                  <a:t>, </a:t>
                </a:r>
                <a:r>
                  <a:rPr lang="zh-CN" altLang="en-US" i="1" dirty="0"/>
                  <a:t>・ ・ ・ </a:t>
                </a:r>
                <a:r>
                  <a:rPr lang="en-US" altLang="zh-CN" i="1" dirty="0"/>
                  <a:t>, Tn} be a transaction database, where each transaction Tk </a:t>
                </a:r>
                <a:r>
                  <a:rPr lang="en-US" altLang="zh-CN" dirty="0"/>
                  <a:t>(1 </a:t>
                </a:r>
                <a:r>
                  <a:rPr lang="en-US" altLang="zh-CN" i="1" dirty="0"/>
                  <a:t>≤ k ≤ n</a:t>
                </a:r>
                <a:r>
                  <a:rPr lang="en-US" altLang="zh-CN" dirty="0"/>
                  <a:t>) </a:t>
                </a:r>
                <a:r>
                  <a:rPr lang="en-US" altLang="zh-CN" i="1" dirty="0"/>
                  <a:t>is also a subset of I (i.e. Tk ⊆ I). An </a:t>
                </a:r>
                <a:r>
                  <a:rPr lang="en-US" altLang="zh-CN" i="1" dirty="0" err="1"/>
                  <a:t>itemset</a:t>
                </a:r>
                <a:r>
                  <a:rPr lang="en-US" altLang="zh-CN" i="1" dirty="0"/>
                  <a:t> X is said to be contained by transaction T if and only if X ⊆ T.</a:t>
                </a:r>
              </a:p>
              <a:p>
                <a:endParaRPr lang="en-US" altLang="zh-CN" i="1" dirty="0"/>
              </a:p>
              <a:p>
                <a:r>
                  <a:rPr lang="en-US" altLang="zh-CN" b="1" dirty="0"/>
                  <a:t>Definition 2. </a:t>
                </a:r>
                <a:r>
                  <a:rPr lang="en-US" altLang="zh-CN" i="1" dirty="0"/>
                  <a:t>Let Count</a:t>
                </a:r>
                <a:r>
                  <a:rPr lang="en-US" altLang="zh-CN" dirty="0"/>
                  <a:t>(</a:t>
                </a:r>
                <a:r>
                  <a:rPr lang="en-US" altLang="zh-CN" i="1" dirty="0"/>
                  <a:t>X</a:t>
                </a:r>
                <a:r>
                  <a:rPr lang="en-US" altLang="zh-CN" dirty="0"/>
                  <a:t>) </a:t>
                </a:r>
                <a:r>
                  <a:rPr lang="en-US" altLang="zh-CN" i="1" dirty="0"/>
                  <a:t>be the number of transactions in D that contain X. The support of X is defined as Support</a:t>
                </a:r>
                <a:r>
                  <a:rPr lang="en-US" altLang="zh-CN" dirty="0"/>
                  <a:t>(</a:t>
                </a:r>
                <a:r>
                  <a:rPr lang="en-US" altLang="zh-CN" i="1" dirty="0"/>
                  <a:t>X</a:t>
                </a:r>
                <a:r>
                  <a:rPr lang="en-US" altLang="zh-CN" dirty="0"/>
                  <a:t>) = </a:t>
                </a:r>
                <a:r>
                  <a:rPr lang="en-US" altLang="zh-CN" i="1" dirty="0"/>
                  <a:t>Count</a:t>
                </a:r>
                <a:r>
                  <a:rPr lang="en-US" altLang="zh-CN" dirty="0"/>
                  <a:t>(</a:t>
                </a:r>
                <a:r>
                  <a:rPr lang="en-US" altLang="zh-CN" i="1" dirty="0"/>
                  <a:t>X</a:t>
                </a:r>
                <a:r>
                  <a:rPr lang="en-US" altLang="zh-CN" dirty="0"/>
                  <a:t>) /</a:t>
                </a:r>
                <a:r>
                  <a:rPr lang="en-US" altLang="zh-CN" i="1" dirty="0"/>
                  <a:t>|D|. X is said to be a frequent </a:t>
                </a:r>
                <a:r>
                  <a:rPr lang="en-US" altLang="zh-CN" i="1" dirty="0" err="1"/>
                  <a:t>itemset</a:t>
                </a:r>
                <a:r>
                  <a:rPr lang="en-US" altLang="zh-CN" i="1" dirty="0"/>
                  <a:t> (FI) if Support</a:t>
                </a:r>
                <a:r>
                  <a:rPr lang="en-US" altLang="zh-CN" dirty="0"/>
                  <a:t>(</a:t>
                </a:r>
                <a:r>
                  <a:rPr lang="en-US" altLang="zh-CN" i="1" dirty="0"/>
                  <a:t>X</a:t>
                </a:r>
                <a:r>
                  <a:rPr lang="en-US" altLang="zh-CN" dirty="0"/>
                  <a:t>) </a:t>
                </a:r>
                <a:r>
                  <a:rPr lang="en-US" altLang="zh-CN" i="1" dirty="0"/>
                  <a:t>is no less than a predefined minimal support threshold min sup; and infrequent </a:t>
                </a:r>
                <a:r>
                  <a:rPr lang="en-US" altLang="zh-CN" i="1" dirty="0" err="1"/>
                  <a:t>itemset</a:t>
                </a:r>
                <a:r>
                  <a:rPr lang="en-US" altLang="zh-CN" i="1" dirty="0"/>
                  <a:t> (IFI) otherwise. In addition, X is called frequent k-</a:t>
                </a:r>
                <a:r>
                  <a:rPr lang="en-US" altLang="zh-CN" i="1" dirty="0" err="1"/>
                  <a:t>itemset</a:t>
                </a:r>
                <a:r>
                  <a:rPr lang="en-US" altLang="zh-CN" i="1" dirty="0"/>
                  <a:t> if |X| </a:t>
                </a:r>
                <a:r>
                  <a:rPr lang="en-US" altLang="zh-CN" dirty="0"/>
                  <a:t>= </a:t>
                </a:r>
                <a:r>
                  <a:rPr lang="en-US" altLang="zh-CN" i="1" dirty="0"/>
                  <a:t>k.</a:t>
                </a:r>
              </a:p>
              <a:p>
                <a:endParaRPr lang="en-US" altLang="zh-CN" i="1" dirty="0"/>
              </a:p>
              <a:p>
                <a:r>
                  <a:rPr lang="en-US" altLang="zh-CN" b="1" dirty="0"/>
                  <a:t>Definition 3 (FI mining algorithm). </a:t>
                </a:r>
                <a:r>
                  <a:rPr lang="en-US" altLang="zh-CN" i="1" dirty="0"/>
                  <a:t>Given a set of items I </a:t>
                </a:r>
                <a:r>
                  <a:rPr lang="en-US" altLang="zh-CN" dirty="0"/>
                  <a:t>= </a:t>
                </a:r>
                <a:r>
                  <a:rPr lang="en-US" altLang="zh-CN" i="1" dirty="0"/>
                  <a:t>{i</a:t>
                </a:r>
                <a:r>
                  <a:rPr lang="en-US" altLang="zh-CN" dirty="0"/>
                  <a:t>1</a:t>
                </a:r>
                <a:r>
                  <a:rPr lang="en-US" altLang="zh-CN" i="1" dirty="0"/>
                  <a:t>, i</a:t>
                </a:r>
                <a:r>
                  <a:rPr lang="en-US" altLang="zh-CN" dirty="0"/>
                  <a:t>2</a:t>
                </a:r>
                <a:r>
                  <a:rPr lang="en-US" altLang="zh-CN" i="1" dirty="0"/>
                  <a:t>, </a:t>
                </a:r>
                <a:r>
                  <a:rPr lang="zh-CN" altLang="en-US" i="1" dirty="0"/>
                  <a:t>・ ・ ・ </a:t>
                </a:r>
                <a:r>
                  <a:rPr lang="en-US" altLang="zh-CN" i="1" dirty="0"/>
                  <a:t>, </a:t>
                </a:r>
                <a:r>
                  <a:rPr lang="en-US" altLang="zh-CN" i="1" dirty="0" err="1"/>
                  <a:t>im</a:t>
                </a:r>
                <a:r>
                  <a:rPr lang="en-US" altLang="zh-CN" i="1" dirty="0"/>
                  <a:t>}, a transaction database D and a minimum support threshold </a:t>
                </a:r>
                <a:r>
                  <a:rPr lang="en-US" altLang="zh-CN" i="1" dirty="0" err="1"/>
                  <a:t>min_sup</a:t>
                </a:r>
                <a:r>
                  <a:rPr lang="en-US" altLang="zh-CN" i="1" dirty="0"/>
                  <a:t> as the inputs, an FI mining algorithm outputs all frequent </a:t>
                </a:r>
                <a:r>
                  <a:rPr lang="en-US" altLang="zh-CN" i="1" dirty="0" err="1"/>
                  <a:t>itemsets</a:t>
                </a:r>
                <a:r>
                  <a:rPr lang="en-US" altLang="zh-CN" i="1" dirty="0"/>
                  <a:t> </a:t>
                </a:r>
                <a14:m>
                  <m:oMath xmlns:m="http://schemas.openxmlformats.org/officeDocument/2006/math">
                    <m:r>
                      <a:rPr lang="zh-CN" altLang="en-US" i="1" smtClean="0">
                        <a:latin typeface="Cambria Math" panose="02040503050406030204" pitchFamily="18" charset="0"/>
                      </a:rPr>
                      <m:t>𝔽</m:t>
                    </m:r>
                  </m:oMath>
                </a14:m>
                <a:r>
                  <a:rPr lang="en-US" altLang="zh-CN" i="1" dirty="0"/>
                  <a:t>. In particular, this output can be written as </a:t>
                </a:r>
                <a14:m>
                  <m:oMath xmlns:m="http://schemas.openxmlformats.org/officeDocument/2006/math">
                    <m:r>
                      <a:rPr lang="zh-CN" altLang="en-US" i="1" smtClean="0">
                        <a:latin typeface="Cambria Math" panose="02040503050406030204" pitchFamily="18" charset="0"/>
                      </a:rPr>
                      <m:t>𝔽</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𝑘</m:t>
                        </m:r>
                      </m:sub>
                    </m:sSub>
                  </m:oMath>
                </a14:m>
                <a:r>
                  <a:rPr lang="en-US" altLang="zh-CN" i="1" dirty="0"/>
                  <a:t>, where </a:t>
                </a:r>
                <a:r>
                  <a:rPr lang="en-US" altLang="zh-CN" i="1" dirty="0" err="1"/>
                  <a:t>Fk</a:t>
                </a:r>
                <a:r>
                  <a:rPr lang="en-US" altLang="zh-CN" i="1" dirty="0"/>
                  <a:t> denotes the set of all frequent k-</a:t>
                </a:r>
                <a:r>
                  <a:rPr lang="en-US" altLang="zh-CN" i="1" dirty="0" err="1"/>
                  <a:t>itemsets</a:t>
                </a:r>
                <a:r>
                  <a:rPr lang="en-US" altLang="zh-CN" i="1" dirty="0"/>
                  <a:t>. We denote the size of </a:t>
                </a:r>
                <a:r>
                  <a:rPr lang="en-US" altLang="zh-CN" i="1" dirty="0" err="1"/>
                  <a:t>F</a:t>
                </a:r>
                <a:r>
                  <a:rPr lang="en-US" altLang="zh-CN" sz="1400" i="1" dirty="0" err="1"/>
                  <a:t>k</a:t>
                </a:r>
                <a:r>
                  <a:rPr lang="en-US" altLang="zh-CN" i="1" dirty="0"/>
                  <a:t> as </a:t>
                </a:r>
                <a:r>
                  <a:rPr lang="en-US" altLang="zh-CN" i="1" dirty="0" err="1"/>
                  <a:t>CF</a:t>
                </a:r>
                <a:r>
                  <a:rPr lang="en-US" altLang="zh-CN" sz="1400" i="1" dirty="0" err="1"/>
                  <a:t>k</a:t>
                </a:r>
                <a:r>
                  <a:rPr lang="en-US" altLang="zh-CN" i="1" dirty="0"/>
                  <a:t>.</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539552" y="2143760"/>
                <a:ext cx="7704856" cy="4591129"/>
              </a:xfrm>
              <a:prstGeom prst="rect">
                <a:avLst/>
              </a:prstGeom>
              <a:blipFill rotWithShape="0">
                <a:blip r:embed="rId4"/>
                <a:stretch>
                  <a:fillRect l="-713" t="-1195" r="-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8393088"/>
      </p:ext>
    </p:extLst>
  </p:cSld>
  <p:clrMapOvr>
    <a:masterClrMapping/>
  </p:clrMapOvr>
  <mc:AlternateContent xmlns:mc="http://schemas.openxmlformats.org/markup-compatibility/2006">
    <mc:Choice xmlns:p14="http://schemas.microsoft.com/office/powerpoint/2010/main" Requires="p14">
      <p:transition spd="slow" p14:dur="2000" advTm="92246"/>
    </mc:Choice>
    <mc:Fallback>
      <p:transition spd="slow" advTm="9224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Preliminaries</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6</a:t>
            </a:r>
            <a:endParaRPr lang="zh-CN" altLang="en-US" sz="1000" dirty="0">
              <a:solidFill>
                <a:schemeClr val="tx1">
                  <a:lumMod val="65000"/>
                  <a:lumOff val="35000"/>
                </a:schemeClr>
              </a:solidFill>
            </a:endParaRPr>
          </a:p>
        </p:txBody>
      </p:sp>
      <p:sp>
        <p:nvSpPr>
          <p:cNvPr id="3" name="文本框 2"/>
          <p:cNvSpPr txBox="1"/>
          <p:nvPr/>
        </p:nvSpPr>
        <p:spPr>
          <a:xfrm>
            <a:off x="539552" y="1628800"/>
            <a:ext cx="4680520" cy="461665"/>
          </a:xfrm>
          <a:prstGeom prst="rect">
            <a:avLst/>
          </a:prstGeom>
          <a:noFill/>
        </p:spPr>
        <p:txBody>
          <a:bodyPr wrap="square" rtlCol="0">
            <a:spAutoFit/>
          </a:bodyPr>
          <a:lstStyle/>
          <a:p>
            <a:r>
              <a:rPr lang="en-US" altLang="zh-CN" sz="2400" b="1" dirty="0"/>
              <a:t>2.1 Mining Frequent </a:t>
            </a:r>
            <a:r>
              <a:rPr lang="en-US" altLang="zh-CN" sz="2400" b="1" dirty="0" err="1"/>
              <a:t>Itemsets</a:t>
            </a:r>
            <a:endParaRPr lang="zh-CN" altLang="en-US" sz="2400" b="1" dirty="0"/>
          </a:p>
        </p:txBody>
      </p:sp>
      <p:sp>
        <p:nvSpPr>
          <p:cNvPr id="6" name="文本框 5"/>
          <p:cNvSpPr txBox="1"/>
          <p:nvPr/>
        </p:nvSpPr>
        <p:spPr>
          <a:xfrm>
            <a:off x="579256" y="2250508"/>
            <a:ext cx="7704856" cy="707886"/>
          </a:xfrm>
          <a:prstGeom prst="rect">
            <a:avLst/>
          </a:prstGeom>
          <a:noFill/>
        </p:spPr>
        <p:txBody>
          <a:bodyPr wrap="square" rtlCol="0">
            <a:spAutoFit/>
          </a:bodyPr>
          <a:lstStyle/>
          <a:p>
            <a:r>
              <a:rPr lang="en-US" altLang="zh-CN" sz="2000" dirty="0"/>
              <a:t>A simple example to demonstrate the inputs and outputs of an FI mining algorithm: I={i1, i2, i3, i4, i5}, </a:t>
            </a:r>
            <a:r>
              <a:rPr lang="en-US" altLang="zh-CN" sz="2000" dirty="0" err="1"/>
              <a:t>min_sup</a:t>
            </a:r>
            <a:r>
              <a:rPr lang="en-US" altLang="zh-CN" sz="2000" dirty="0"/>
              <a:t>=0.4.</a:t>
            </a:r>
            <a:endParaRPr lang="zh-CN" altLang="en-US" sz="2000" dirty="0"/>
          </a:p>
        </p:txBody>
      </p:sp>
      <p:sp>
        <p:nvSpPr>
          <p:cNvPr id="7" name="文本框 6"/>
          <p:cNvSpPr txBox="1"/>
          <p:nvPr/>
        </p:nvSpPr>
        <p:spPr>
          <a:xfrm>
            <a:off x="2333667" y="2990804"/>
            <a:ext cx="8136904" cy="677108"/>
          </a:xfrm>
          <a:prstGeom prst="rect">
            <a:avLst/>
          </a:prstGeom>
          <a:noFill/>
        </p:spPr>
        <p:txBody>
          <a:bodyPr wrap="square" rtlCol="0">
            <a:spAutoFit/>
          </a:bodyPr>
          <a:lstStyle/>
          <a:p>
            <a:r>
              <a:rPr lang="en-US" altLang="zh-CN" sz="2000" b="1" dirty="0"/>
              <a:t>Table 1. </a:t>
            </a:r>
            <a:r>
              <a:rPr lang="en-US" altLang="zh-CN" sz="2000" dirty="0"/>
              <a:t>Transaction database example.</a:t>
            </a:r>
          </a:p>
          <a:p>
            <a:endParaRPr lang="zh-CN" altLang="en-US" dirty="0"/>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575252" y="3330340"/>
            <a:ext cx="8008490" cy="899650"/>
          </a:xfrm>
          <a:prstGeom prst="rect">
            <a:avLst/>
          </a:prstGeom>
        </p:spPr>
      </p:pic>
      <p:pic>
        <p:nvPicPr>
          <p:cNvPr id="10" name="图片 9"/>
          <p:cNvPicPr>
            <a:picLocks noChangeAspect="1"/>
          </p:cNvPicPr>
          <p:nvPr/>
        </p:nvPicPr>
        <p:blipFill>
          <a:blip r:embed="rId6">
            <a:lum contrast="40000"/>
          </a:blip>
          <a:stretch>
            <a:fillRect/>
          </a:stretch>
        </p:blipFill>
        <p:spPr>
          <a:xfrm>
            <a:off x="2837723" y="4509120"/>
            <a:ext cx="2835561" cy="1693155"/>
          </a:xfrm>
          <a:prstGeom prst="rect">
            <a:avLst/>
          </a:prstGeom>
        </p:spPr>
      </p:pic>
      <p:sp>
        <p:nvSpPr>
          <p:cNvPr id="11" name="文本框 10"/>
          <p:cNvSpPr txBox="1"/>
          <p:nvPr/>
        </p:nvSpPr>
        <p:spPr>
          <a:xfrm>
            <a:off x="2837723" y="6372993"/>
            <a:ext cx="4320480" cy="400110"/>
          </a:xfrm>
          <a:prstGeom prst="rect">
            <a:avLst/>
          </a:prstGeom>
          <a:noFill/>
        </p:spPr>
        <p:txBody>
          <a:bodyPr wrap="square" rtlCol="0">
            <a:spAutoFit/>
          </a:bodyPr>
          <a:lstStyle/>
          <a:p>
            <a:r>
              <a:rPr lang="en-US" altLang="zh-CN" sz="2000" b="1" dirty="0"/>
              <a:t>Fig. 1. </a:t>
            </a:r>
            <a:r>
              <a:rPr lang="en-US" altLang="zh-CN" sz="2000" dirty="0"/>
              <a:t>Outputs of FI algorithm</a:t>
            </a:r>
            <a:endParaRPr lang="zh-CN" altLang="en-US" sz="2000" dirty="0"/>
          </a:p>
        </p:txBody>
      </p:sp>
    </p:spTree>
    <p:extLst>
      <p:ext uri="{BB962C8B-B14F-4D97-AF65-F5344CB8AC3E}">
        <p14:creationId xmlns:p14="http://schemas.microsoft.com/office/powerpoint/2010/main" val="2561097074"/>
      </p:ext>
    </p:extLst>
  </p:cSld>
  <p:clrMapOvr>
    <a:masterClrMapping/>
  </p:clrMapOvr>
  <mc:AlternateContent xmlns:mc="http://schemas.openxmlformats.org/markup-compatibility/2006">
    <mc:Choice xmlns:p14="http://schemas.microsoft.com/office/powerpoint/2010/main" Requires="p14">
      <p:transition spd="slow" p14:dur="2000" advTm="22290"/>
    </mc:Choice>
    <mc:Fallback>
      <p:transition spd="slow" advTm="222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Preliminaries</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7</a:t>
            </a:r>
            <a:endParaRPr lang="zh-CN" altLang="en-US" sz="1000" dirty="0">
              <a:solidFill>
                <a:schemeClr val="tx1">
                  <a:lumMod val="65000"/>
                  <a:lumOff val="35000"/>
                </a:schemeClr>
              </a:solidFill>
            </a:endParaRPr>
          </a:p>
        </p:txBody>
      </p:sp>
      <p:sp>
        <p:nvSpPr>
          <p:cNvPr id="3" name="文本框 2"/>
          <p:cNvSpPr txBox="1"/>
          <p:nvPr/>
        </p:nvSpPr>
        <p:spPr>
          <a:xfrm>
            <a:off x="539552" y="1628800"/>
            <a:ext cx="8496944" cy="461665"/>
          </a:xfrm>
          <a:prstGeom prst="rect">
            <a:avLst/>
          </a:prstGeom>
          <a:noFill/>
        </p:spPr>
        <p:txBody>
          <a:bodyPr wrap="square" rtlCol="0">
            <a:spAutoFit/>
          </a:bodyPr>
          <a:lstStyle/>
          <a:p>
            <a:r>
              <a:rPr lang="en-US" altLang="zh-CN" sz="2400" b="1" dirty="0"/>
              <a:t>2.2 Verifying the Data “</a:t>
            </a:r>
            <a:r>
              <a:rPr lang="en-US" altLang="zh-CN" sz="2400" b="1" dirty="0">
                <a:solidFill>
                  <a:prstClr val="black"/>
                </a:solidFill>
              </a:rPr>
              <a:t>Integrity</a:t>
            </a:r>
            <a:r>
              <a:rPr lang="en-US" altLang="zh-CN" sz="2400" b="1" dirty="0"/>
              <a:t>” of FI Mining Algorithms</a:t>
            </a:r>
            <a:endParaRPr lang="zh-CN" altLang="en-US" sz="2400" b="1" dirty="0"/>
          </a:p>
        </p:txBody>
      </p:sp>
      <p:sp>
        <p:nvSpPr>
          <p:cNvPr id="6" name="文本框 5"/>
          <p:cNvSpPr txBox="1"/>
          <p:nvPr/>
        </p:nvSpPr>
        <p:spPr>
          <a:xfrm>
            <a:off x="581565" y="2276872"/>
            <a:ext cx="7704856" cy="1908215"/>
          </a:xfrm>
          <a:prstGeom prst="rect">
            <a:avLst/>
          </a:prstGeom>
          <a:noFill/>
        </p:spPr>
        <p:txBody>
          <a:bodyPr wrap="square" rtlCol="0">
            <a:spAutoFit/>
          </a:bodyPr>
          <a:lstStyle/>
          <a:p>
            <a:r>
              <a:rPr lang="en-US" altLang="zh-CN" sz="2000" b="1" dirty="0"/>
              <a:t>The “</a:t>
            </a:r>
            <a:r>
              <a:rPr lang="en-US" altLang="zh-CN" sz="2000" b="1" dirty="0">
                <a:solidFill>
                  <a:prstClr val="black"/>
                </a:solidFill>
              </a:rPr>
              <a:t>integrity</a:t>
            </a:r>
            <a:r>
              <a:rPr lang="en-US" altLang="zh-CN" sz="2000" b="1" dirty="0"/>
              <a:t>” of the data in frequent itemset mining is defined as follows:</a:t>
            </a:r>
          </a:p>
          <a:p>
            <a:endParaRPr lang="en-US" altLang="zh-CN" sz="2000" dirty="0"/>
          </a:p>
          <a:p>
            <a:pPr marL="285750" indent="-285750">
              <a:buFont typeface="Wingdings" panose="05000000000000000000" pitchFamily="2" charset="2"/>
              <a:buChar char="l"/>
            </a:pPr>
            <a:r>
              <a:rPr lang="en-US" altLang="zh-CN" sz="2000" b="1" i="1" dirty="0"/>
              <a:t>Completeness</a:t>
            </a:r>
            <a:r>
              <a:rPr lang="en-US" altLang="zh-CN" sz="2000" dirty="0"/>
              <a:t>: All actual frequent </a:t>
            </a:r>
            <a:r>
              <a:rPr lang="en-US" altLang="zh-CN" sz="2000" dirty="0" err="1"/>
              <a:t>itemsets</a:t>
            </a:r>
            <a:r>
              <a:rPr lang="en-US" altLang="zh-CN" sz="2000" dirty="0"/>
              <a:t> are included in the result.</a:t>
            </a:r>
          </a:p>
          <a:p>
            <a:pPr marL="285750" indent="-285750">
              <a:buFont typeface="Wingdings" panose="05000000000000000000" pitchFamily="2" charset="2"/>
              <a:buChar char="l"/>
            </a:pPr>
            <a:r>
              <a:rPr lang="en-US" altLang="zh-CN" sz="2000" b="1" i="1" dirty="0"/>
              <a:t>Correctness</a:t>
            </a:r>
            <a:r>
              <a:rPr lang="en-US" altLang="zh-CN" sz="2000" dirty="0"/>
              <a:t>: All returned frequent </a:t>
            </a:r>
            <a:r>
              <a:rPr lang="en-US" altLang="zh-CN" sz="2000" dirty="0" err="1"/>
              <a:t>itemsets</a:t>
            </a:r>
            <a:r>
              <a:rPr lang="en-US" altLang="zh-CN" sz="2000" dirty="0"/>
              <a:t> are actually frequent.</a:t>
            </a:r>
          </a:p>
          <a:p>
            <a:endParaRPr lang="zh-CN" altLang="en-US" dirty="0"/>
          </a:p>
        </p:txBody>
      </p:sp>
      <p:sp>
        <p:nvSpPr>
          <p:cNvPr id="12" name="文本框 11"/>
          <p:cNvSpPr txBox="1"/>
          <p:nvPr/>
        </p:nvSpPr>
        <p:spPr>
          <a:xfrm>
            <a:off x="586039" y="4629035"/>
            <a:ext cx="7704856" cy="1323439"/>
          </a:xfrm>
          <a:prstGeom prst="rect">
            <a:avLst/>
          </a:prstGeom>
          <a:noFill/>
        </p:spPr>
        <p:txBody>
          <a:bodyPr wrap="square" rtlCol="0">
            <a:spAutoFit/>
          </a:bodyPr>
          <a:lstStyle/>
          <a:p>
            <a:r>
              <a:rPr lang="en-US" altLang="zh-CN" sz="2000" dirty="0"/>
              <a:t>In the outsourcing service of real data mining, various problems may occur which will </a:t>
            </a:r>
            <a:r>
              <a:rPr lang="en-US" altLang="zh-CN" sz="2000" b="1" dirty="0"/>
              <a:t>contaminate </a:t>
            </a:r>
            <a:r>
              <a:rPr lang="en-US" altLang="zh-CN" sz="2000" dirty="0"/>
              <a:t>the completeness and correctness, such as the loss of some data in network transmission, and the malicious deletion of some data that should be returned to the customer by the third party.</a:t>
            </a:r>
            <a:endParaRPr lang="zh-CN" altLang="en-US" sz="2000" dirty="0"/>
          </a:p>
        </p:txBody>
      </p:sp>
    </p:spTree>
    <p:extLst>
      <p:ext uri="{BB962C8B-B14F-4D97-AF65-F5344CB8AC3E}">
        <p14:creationId xmlns:p14="http://schemas.microsoft.com/office/powerpoint/2010/main" val="2217254704"/>
      </p:ext>
    </p:extLst>
  </p:cSld>
  <p:clrMapOvr>
    <a:masterClrMapping/>
  </p:clrMapOvr>
  <mc:AlternateContent xmlns:mc="http://schemas.openxmlformats.org/markup-compatibility/2006">
    <mc:Choice xmlns:p14="http://schemas.microsoft.com/office/powerpoint/2010/main" Requires="p14">
      <p:transition spd="slow" p14:dur="2000" advTm="114371"/>
    </mc:Choice>
    <mc:Fallback>
      <p:transition spd="slow" advTm="11437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Preliminaries</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8</a:t>
            </a:r>
            <a:endParaRPr lang="zh-CN" altLang="en-US" sz="1000" dirty="0">
              <a:solidFill>
                <a:schemeClr val="tx1">
                  <a:lumMod val="65000"/>
                  <a:lumOff val="35000"/>
                </a:schemeClr>
              </a:solidFill>
            </a:endParaRPr>
          </a:p>
        </p:txBody>
      </p:sp>
      <p:sp>
        <p:nvSpPr>
          <p:cNvPr id="3" name="文本框 2"/>
          <p:cNvSpPr txBox="1"/>
          <p:nvPr/>
        </p:nvSpPr>
        <p:spPr>
          <a:xfrm>
            <a:off x="539552" y="1628800"/>
            <a:ext cx="7272808" cy="461665"/>
          </a:xfrm>
          <a:prstGeom prst="rect">
            <a:avLst/>
          </a:prstGeom>
          <a:noFill/>
        </p:spPr>
        <p:txBody>
          <a:bodyPr wrap="square" rtlCol="0">
            <a:spAutoFit/>
          </a:bodyPr>
          <a:lstStyle/>
          <a:p>
            <a:r>
              <a:rPr lang="en-US" altLang="zh-CN" sz="2400" b="1" dirty="0"/>
              <a:t>2.3 Metamorphic Testing</a:t>
            </a:r>
            <a:endParaRPr lang="zh-CN" altLang="en-US" sz="2400" b="1" dirty="0"/>
          </a:p>
        </p:txBody>
      </p:sp>
      <p:sp>
        <p:nvSpPr>
          <p:cNvPr id="6" name="文本框 5"/>
          <p:cNvSpPr txBox="1"/>
          <p:nvPr/>
        </p:nvSpPr>
        <p:spPr>
          <a:xfrm>
            <a:off x="581565" y="2276872"/>
            <a:ext cx="7704856" cy="2246769"/>
          </a:xfrm>
          <a:prstGeom prst="rect">
            <a:avLst/>
          </a:prstGeom>
          <a:noFill/>
        </p:spPr>
        <p:txBody>
          <a:bodyPr wrap="square" rtlCol="0">
            <a:spAutoFit/>
          </a:bodyPr>
          <a:lstStyle/>
          <a:p>
            <a:r>
              <a:rPr lang="en-US" altLang="zh-CN" sz="2000" dirty="0"/>
              <a:t>Metamorphic testing (MT) is an effective method to alleviate the </a:t>
            </a:r>
            <a:r>
              <a:rPr lang="en-US" altLang="zh-CN" sz="2000" b="1" dirty="0"/>
              <a:t>oracle problem</a:t>
            </a:r>
            <a:r>
              <a:rPr lang="en-US" altLang="zh-CN" sz="2000" dirty="0"/>
              <a:t>. </a:t>
            </a:r>
          </a:p>
          <a:p>
            <a:r>
              <a:rPr lang="en-US" altLang="zh-CN" sz="2000" dirty="0"/>
              <a:t>MT uses existing test cases known as the </a:t>
            </a:r>
            <a:r>
              <a:rPr lang="en-US" altLang="zh-CN" sz="2000" dirty="0">
                <a:solidFill>
                  <a:srgbClr val="FF0000"/>
                </a:solidFill>
              </a:rPr>
              <a:t>source test case</a:t>
            </a:r>
            <a:r>
              <a:rPr lang="en-US" altLang="zh-CN" sz="2000" dirty="0"/>
              <a:t> to generate subsequent test cases known as the </a:t>
            </a:r>
            <a:r>
              <a:rPr lang="en-US" altLang="zh-CN" sz="2000" dirty="0">
                <a:solidFill>
                  <a:srgbClr val="FF0000"/>
                </a:solidFill>
              </a:rPr>
              <a:t>follow-up test cases</a:t>
            </a:r>
            <a:r>
              <a:rPr lang="en-US" altLang="zh-CN" sz="2000" dirty="0"/>
              <a:t>.</a:t>
            </a:r>
          </a:p>
          <a:p>
            <a:endParaRPr lang="en-US" altLang="zh-CN" sz="2000" dirty="0"/>
          </a:p>
          <a:p>
            <a:r>
              <a:rPr lang="en-US" altLang="zh-CN" sz="2000" dirty="0"/>
              <a:t>Key component: </a:t>
            </a:r>
            <a:r>
              <a:rPr lang="en-US" altLang="zh-CN" sz="2000" dirty="0">
                <a:solidFill>
                  <a:srgbClr val="FF0000"/>
                </a:solidFill>
              </a:rPr>
              <a:t>metamorphic relation </a:t>
            </a:r>
            <a:r>
              <a:rPr lang="en-US" altLang="zh-CN" sz="2000" dirty="0"/>
              <a:t>(MR)</a:t>
            </a:r>
          </a:p>
          <a:p>
            <a:endParaRPr lang="en-US" altLang="zh-CN" sz="2000" dirty="0"/>
          </a:p>
        </p:txBody>
      </p:sp>
      <p:sp>
        <p:nvSpPr>
          <p:cNvPr id="7" name="对话气泡: 椭圆形 6">
            <a:extLst>
              <a:ext uri="{FF2B5EF4-FFF2-40B4-BE49-F238E27FC236}">
                <a16:creationId xmlns:a16="http://schemas.microsoft.com/office/drawing/2014/main" id="{7B6B5068-2C07-4AEF-B566-0A69359960C1}"/>
              </a:ext>
            </a:extLst>
          </p:cNvPr>
          <p:cNvSpPr/>
          <p:nvPr/>
        </p:nvSpPr>
        <p:spPr>
          <a:xfrm>
            <a:off x="1675171" y="4933971"/>
            <a:ext cx="7344816" cy="1771410"/>
          </a:xfrm>
          <a:prstGeom prst="wedgeEllipseCallout">
            <a:avLst>
              <a:gd name="adj1" fmla="val -20767"/>
              <a:gd name="adj2" fmla="val -922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a:t>If the metamorphic relation is not held, a violation is said to be found.</a:t>
            </a:r>
            <a:endParaRPr lang="zh-CN" altLang="en-US" sz="2800" dirty="0"/>
          </a:p>
          <a:p>
            <a:pPr algn="ctr"/>
            <a:endParaRPr lang="zh-CN" altLang="en-US" dirty="0"/>
          </a:p>
        </p:txBody>
      </p:sp>
    </p:spTree>
    <p:custDataLst>
      <p:tags r:id="rId1"/>
    </p:custDataLst>
    <p:extLst>
      <p:ext uri="{BB962C8B-B14F-4D97-AF65-F5344CB8AC3E}">
        <p14:creationId xmlns:p14="http://schemas.microsoft.com/office/powerpoint/2010/main" val="775181831"/>
      </p:ext>
    </p:extLst>
  </p:cSld>
  <p:clrMapOvr>
    <a:masterClrMapping/>
  </p:clrMapOvr>
  <mc:AlternateContent xmlns:mc="http://schemas.openxmlformats.org/markup-compatibility/2006">
    <mc:Choice xmlns:p14="http://schemas.microsoft.com/office/powerpoint/2010/main" Requires="p14">
      <p:transition spd="slow" p14:dur="2000" advTm="45769"/>
    </mc:Choice>
    <mc:Fallback>
      <p:transition spd="slow" advTm="45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881" y="206830"/>
            <a:ext cx="8109838" cy="774007"/>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sz="3200" dirty="0">
              <a:solidFill>
                <a:srgbClr val="DD8047"/>
              </a:solidFill>
              <a:latin typeface="黑体" panose="02010609060101010101" charset="-122"/>
              <a:ea typeface="黑体" panose="02010609060101010101" charset="-122"/>
              <a:cs typeface="黑体" panose="02010609060101010101" charset="-122"/>
            </a:endParaRPr>
          </a:p>
        </p:txBody>
      </p:sp>
      <p:pic>
        <p:nvPicPr>
          <p:cNvPr id="5" name="图片 4" descr="武汉大学校徽.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08490" y="33388"/>
            <a:ext cx="1122937" cy="1122937"/>
          </a:xfrm>
          <a:prstGeom prst="rect">
            <a:avLst/>
          </a:prstGeom>
        </p:spPr>
      </p:pic>
      <p:sp>
        <p:nvSpPr>
          <p:cNvPr id="2" name="TextBox 1"/>
          <p:cNvSpPr txBox="1"/>
          <p:nvPr/>
        </p:nvSpPr>
        <p:spPr>
          <a:xfrm>
            <a:off x="176584" y="302468"/>
            <a:ext cx="8109837"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Approach</a:t>
            </a:r>
          </a:p>
        </p:txBody>
      </p:sp>
      <p:sp>
        <p:nvSpPr>
          <p:cNvPr id="8" name="文本框 7"/>
          <p:cNvSpPr txBox="1"/>
          <p:nvPr/>
        </p:nvSpPr>
        <p:spPr>
          <a:xfrm>
            <a:off x="8855968" y="6611779"/>
            <a:ext cx="288032" cy="246221"/>
          </a:xfrm>
          <a:prstGeom prst="rect">
            <a:avLst/>
          </a:prstGeom>
          <a:noFill/>
        </p:spPr>
        <p:txBody>
          <a:bodyPr wrap="square" rtlCol="0">
            <a:spAutoFit/>
          </a:bodyPr>
          <a:lstStyle/>
          <a:p>
            <a:r>
              <a:rPr lang="en-US" altLang="zh-CN" sz="1000" dirty="0">
                <a:solidFill>
                  <a:schemeClr val="tx1">
                    <a:lumMod val="65000"/>
                    <a:lumOff val="35000"/>
                  </a:schemeClr>
                </a:solidFill>
              </a:rPr>
              <a:t>9</a:t>
            </a:r>
            <a:endParaRPr lang="zh-CN" altLang="en-US" sz="1000" dirty="0">
              <a:solidFill>
                <a:schemeClr val="tx1">
                  <a:lumMod val="65000"/>
                  <a:lumOff val="35000"/>
                </a:schemeClr>
              </a:solidFill>
            </a:endParaRPr>
          </a:p>
        </p:txBody>
      </p:sp>
      <p:sp>
        <p:nvSpPr>
          <p:cNvPr id="3" name="文本框 2"/>
          <p:cNvSpPr txBox="1"/>
          <p:nvPr/>
        </p:nvSpPr>
        <p:spPr>
          <a:xfrm>
            <a:off x="611560" y="1519713"/>
            <a:ext cx="7920880" cy="1631216"/>
          </a:xfrm>
          <a:prstGeom prst="rect">
            <a:avLst/>
          </a:prstGeom>
          <a:noFill/>
        </p:spPr>
        <p:txBody>
          <a:bodyPr wrap="square" rtlCol="0">
            <a:spAutoFit/>
          </a:bodyPr>
          <a:lstStyle/>
          <a:p>
            <a:r>
              <a:rPr lang="en-US" altLang="zh-CN" sz="2000" dirty="0"/>
              <a:t>We propose a </a:t>
            </a:r>
            <a:r>
              <a:rPr lang="en-US" altLang="zh-CN" sz="2000" dirty="0">
                <a:solidFill>
                  <a:srgbClr val="FF0000"/>
                </a:solidFill>
              </a:rPr>
              <a:t>metamorphic-based</a:t>
            </a:r>
            <a:r>
              <a:rPr lang="en-US" altLang="zh-CN" sz="2000" dirty="0"/>
              <a:t> method, to verify the data integrity of results returned by third-party services.</a:t>
            </a:r>
          </a:p>
          <a:p>
            <a:endParaRPr lang="en-US" altLang="zh-CN" sz="2000" dirty="0"/>
          </a:p>
          <a:p>
            <a:r>
              <a:rPr lang="en-US" altLang="zh-CN" sz="2000" dirty="0"/>
              <a:t>We construct six MRs that modifies inputs </a:t>
            </a:r>
            <a:r>
              <a:rPr lang="en-US" altLang="zh-CN" sz="2000" i="1" dirty="0"/>
              <a:t> </a:t>
            </a:r>
            <a:r>
              <a:rPr lang="en-US" altLang="zh-CN" sz="2000" dirty="0"/>
              <a:t>from two perspectives — </a:t>
            </a:r>
            <a:r>
              <a:rPr lang="en-US" altLang="zh-CN" sz="2000" dirty="0">
                <a:solidFill>
                  <a:srgbClr val="FF0000"/>
                </a:solidFill>
              </a:rPr>
              <a:t>Transaction Database </a:t>
            </a:r>
            <a:r>
              <a:rPr lang="en-US" altLang="zh-CN" sz="2000" i="1" dirty="0">
                <a:solidFill>
                  <a:srgbClr val="FF0000"/>
                </a:solidFill>
              </a:rPr>
              <a:t>D</a:t>
            </a:r>
            <a:r>
              <a:rPr lang="en-US" altLang="zh-CN" sz="2000" dirty="0">
                <a:solidFill>
                  <a:srgbClr val="FF0000"/>
                </a:solidFill>
              </a:rPr>
              <a:t> and minimum support </a:t>
            </a:r>
            <a:r>
              <a:rPr lang="en-US" altLang="zh-CN" sz="2000" i="1" dirty="0" err="1">
                <a:solidFill>
                  <a:srgbClr val="FF0000"/>
                </a:solidFill>
              </a:rPr>
              <a:t>min_sup</a:t>
            </a:r>
            <a:r>
              <a:rPr lang="en-US" altLang="zh-CN" sz="2000" dirty="0"/>
              <a:t>.</a:t>
            </a:r>
            <a:endParaRPr lang="zh-CN" altLang="en-US" sz="2000" dirty="0"/>
          </a:p>
        </p:txBody>
      </p:sp>
      <mc:AlternateContent xmlns:mc="http://schemas.openxmlformats.org/markup-compatibility/2006" xmlns:a14="http://schemas.microsoft.com/office/drawing/2010/main">
        <mc:Choice Requires="a14">
          <p:sp>
            <p:nvSpPr>
              <p:cNvPr id="6" name="文本框 5"/>
              <p:cNvSpPr txBox="1"/>
              <p:nvPr/>
            </p:nvSpPr>
            <p:spPr>
              <a:xfrm>
                <a:off x="611560" y="3514317"/>
                <a:ext cx="7704856" cy="1323439"/>
              </a:xfrm>
              <a:prstGeom prst="rect">
                <a:avLst/>
              </a:prstGeom>
              <a:noFill/>
            </p:spPr>
            <p:txBody>
              <a:bodyPr wrap="square" rtlCol="0">
                <a:spAutoFit/>
              </a:bodyPr>
              <a:lstStyle/>
              <a:p>
                <a:r>
                  <a:rPr lang="en-US" altLang="zh-CN" sz="2000" b="1" dirty="0"/>
                  <a:t>MRs examples:</a:t>
                </a:r>
              </a:p>
              <a:p>
                <a:endParaRPr lang="en-US" altLang="zh-CN" sz="2000" b="1" dirty="0"/>
              </a:p>
              <a:p>
                <a:r>
                  <a:rPr lang="en-US" altLang="zh-CN" sz="2000" b="1" dirty="0"/>
                  <a:t>MR5: </a:t>
                </a:r>
                <a:r>
                  <a:rPr lang="en-US" altLang="zh-CN" sz="2000" dirty="0"/>
                  <a:t>I’ = I, D’ = D, </a:t>
                </a:r>
                <a:r>
                  <a:rPr lang="en-US" altLang="zh-CN" sz="2000" dirty="0" err="1"/>
                  <a:t>min’_sup</a:t>
                </a:r>
                <a:r>
                  <a:rPr lang="en-US" altLang="zh-CN" sz="2000" dirty="0"/>
                  <a:t> &lt; </a:t>
                </a:r>
                <a:r>
                  <a:rPr lang="en-US" altLang="zh-CN" sz="2000" dirty="0" err="1"/>
                  <a:t>min_sup</a:t>
                </a:r>
                <a:r>
                  <a:rPr lang="en-US" altLang="zh-CN" sz="2000" dirty="0"/>
                  <a:t>, then </a:t>
                </a:r>
                <a14:m>
                  <m:oMath xmlns:m="http://schemas.openxmlformats.org/officeDocument/2006/math">
                    <m:r>
                      <a:rPr lang="zh-CN" altLang="en-US" sz="2000" i="1" smtClean="0">
                        <a:latin typeface="Cambria Math" panose="02040503050406030204" pitchFamily="18" charset="0"/>
                      </a:rPr>
                      <m:t>𝔽</m:t>
                    </m:r>
                  </m:oMath>
                </a14:m>
                <a:r>
                  <a:rPr lang="en-US" altLang="zh-CN" sz="2000" dirty="0"/>
                  <a:t>⊆</a:t>
                </a:r>
                <a14:m>
                  <m:oMath xmlns:m="http://schemas.openxmlformats.org/officeDocument/2006/math">
                    <m:r>
                      <a:rPr lang="zh-CN" altLang="en-US" sz="2000" i="1">
                        <a:latin typeface="Cambria Math" panose="02040503050406030204" pitchFamily="18" charset="0"/>
                      </a:rPr>
                      <m:t>𝔽</m:t>
                    </m:r>
                    <m:r>
                      <a:rPr lang="en-US" altLang="zh-CN" sz="2000" b="0" i="1" smtClean="0">
                        <a:latin typeface="Cambria Math" panose="02040503050406030204" pitchFamily="18" charset="0"/>
                      </a:rPr>
                      <m:t>′</m:t>
                    </m:r>
                  </m:oMath>
                </a14:m>
                <a:r>
                  <a:rPr lang="en-US" altLang="zh-CN" sz="2000" dirty="0"/>
                  <a:t>, CF</a:t>
                </a:r>
                <a:r>
                  <a:rPr lang="en-US" altLang="zh-CN" sz="1200" dirty="0"/>
                  <a:t>k</a:t>
                </a:r>
                <a:r>
                  <a:rPr lang="en-US" altLang="zh-CN" sz="2000" dirty="0"/>
                  <a:t> ≤ </a:t>
                </a:r>
                <a:r>
                  <a:rPr lang="en-US" altLang="zh-CN" sz="2000" dirty="0" err="1"/>
                  <a:t>CF’</a:t>
                </a:r>
                <a:r>
                  <a:rPr lang="en-US" altLang="zh-CN" sz="1200" dirty="0" err="1"/>
                  <a:t>k</a:t>
                </a:r>
                <a:r>
                  <a:rPr lang="en-US" altLang="zh-CN" sz="2000" dirty="0"/>
                  <a:t> .</a:t>
                </a:r>
              </a:p>
              <a:p>
                <a:r>
                  <a:rPr lang="en-US" altLang="zh-CN" sz="2000" b="1" dirty="0"/>
                  <a:t>MR6: </a:t>
                </a:r>
                <a:r>
                  <a:rPr lang="en-US" altLang="zh-CN" sz="2000" dirty="0"/>
                  <a:t>I’ = I, D’ = D, </a:t>
                </a:r>
                <a:r>
                  <a:rPr lang="en-US" altLang="zh-CN" sz="2000" dirty="0" err="1"/>
                  <a:t>min’_sup</a:t>
                </a:r>
                <a:r>
                  <a:rPr lang="en-US" altLang="zh-CN" sz="2000" dirty="0"/>
                  <a:t> &gt; </a:t>
                </a:r>
                <a:r>
                  <a:rPr lang="en-US" altLang="zh-CN" sz="2000" dirty="0" err="1"/>
                  <a:t>min_sup</a:t>
                </a:r>
                <a:r>
                  <a:rPr lang="en-US" altLang="zh-CN" sz="2000" dirty="0"/>
                  <a:t>, then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𝔽</m:t>
                        </m:r>
                      </m:e>
                      <m:sup>
                        <m:r>
                          <a:rPr lang="en-US" altLang="zh-CN" sz="2000" i="1">
                            <a:latin typeface="Cambria Math" panose="02040503050406030204" pitchFamily="18" charset="0"/>
                          </a:rPr>
                          <m:t>′</m:t>
                        </m:r>
                      </m:sup>
                    </m:sSup>
                  </m:oMath>
                </a14:m>
                <a:r>
                  <a:rPr lang="en-US" altLang="zh-CN" sz="2000" dirty="0"/>
                  <a:t>⊆</a:t>
                </a:r>
                <a14:m>
                  <m:oMath xmlns:m="http://schemas.openxmlformats.org/officeDocument/2006/math">
                    <m:r>
                      <a:rPr lang="zh-CN" altLang="en-US" sz="2000" i="1">
                        <a:latin typeface="Cambria Math" panose="02040503050406030204" pitchFamily="18" charset="0"/>
                      </a:rPr>
                      <m:t>𝔽</m:t>
                    </m:r>
                  </m:oMath>
                </a14:m>
                <a:r>
                  <a:rPr lang="en-US" altLang="zh-CN" sz="2000" dirty="0"/>
                  <a:t>, </a:t>
                </a:r>
                <a:r>
                  <a:rPr lang="en-US" altLang="zh-CN" sz="2000" dirty="0" err="1"/>
                  <a:t>CF’</a:t>
                </a:r>
                <a:r>
                  <a:rPr lang="en-US" altLang="zh-CN" sz="1200" dirty="0" err="1"/>
                  <a:t>k</a:t>
                </a:r>
                <a:r>
                  <a:rPr lang="en-US" altLang="zh-CN" sz="2000" dirty="0"/>
                  <a:t> ≤ </a:t>
                </a:r>
                <a:r>
                  <a:rPr lang="en-US" altLang="zh-CN" sz="2000" dirty="0" err="1"/>
                  <a:t>CF</a:t>
                </a:r>
                <a:r>
                  <a:rPr lang="en-US" altLang="zh-CN" sz="1200" dirty="0" err="1"/>
                  <a:t>k</a:t>
                </a:r>
                <a:r>
                  <a:rPr lang="en-US" altLang="zh-CN" sz="2000" dirty="0"/>
                  <a:t> .</a:t>
                </a:r>
              </a:p>
            </p:txBody>
          </p:sp>
        </mc:Choice>
        <mc:Fallback xmlns="">
          <p:sp>
            <p:nvSpPr>
              <p:cNvPr id="6" name="文本框 5"/>
              <p:cNvSpPr txBox="1">
                <a:spLocks noRot="1" noChangeAspect="1" noMove="1" noResize="1" noEditPoints="1" noAdjustHandles="1" noChangeArrowheads="1" noChangeShapeType="1" noTextEdit="1"/>
              </p:cNvSpPr>
              <p:nvPr/>
            </p:nvSpPr>
            <p:spPr>
              <a:xfrm>
                <a:off x="611560" y="3514317"/>
                <a:ext cx="7704856" cy="1323439"/>
              </a:xfrm>
              <a:prstGeom prst="rect">
                <a:avLst/>
              </a:prstGeom>
              <a:blipFill>
                <a:blip r:embed="rId4"/>
                <a:stretch>
                  <a:fillRect l="-791" t="-2294" b="-7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857376"/>
      </p:ext>
    </p:extLst>
  </p:cSld>
  <p:clrMapOvr>
    <a:masterClrMapping/>
  </p:clrMapOvr>
  <mc:AlternateContent xmlns:mc="http://schemas.openxmlformats.org/markup-compatibility/2006">
    <mc:Choice xmlns:p14="http://schemas.microsoft.com/office/powerpoint/2010/main" Requires="p14">
      <p:transition spd="slow" p14:dur="2000" advTm="124266"/>
    </mc:Choice>
    <mc:Fallback>
      <p:transition spd="slow" advTm="12426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6"/>
</p:tagLst>
</file>

<file path=ppt/tags/tag2.xml><?xml version="1.0" encoding="utf-8"?>
<p:tagLst xmlns:a="http://schemas.openxmlformats.org/drawingml/2006/main" xmlns:r="http://schemas.openxmlformats.org/officeDocument/2006/relationships" xmlns:p="http://schemas.openxmlformats.org/presentationml/2006/main">
  <p:tag name="TIMING" val="|26.8"/>
</p:tagLst>
</file>

<file path=ppt/tags/tag3.xml><?xml version="1.0" encoding="utf-8"?>
<p:tagLst xmlns:a="http://schemas.openxmlformats.org/drawingml/2006/main" xmlns:r="http://schemas.openxmlformats.org/officeDocument/2006/relationships" xmlns:p="http://schemas.openxmlformats.org/presentationml/2006/main">
  <p:tag name="TIMING" val="|20.6|8.6|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值">
  <a:themeElements>
    <a:clrScheme name="中值">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值">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值">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4649</TotalTime>
  <Words>4084</Words>
  <Application>Microsoft Office PowerPoint</Application>
  <PresentationFormat>全屏显示(4:3)</PresentationFormat>
  <Paragraphs>298</Paragraphs>
  <Slides>23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仿宋</vt:lpstr>
      <vt:lpstr>黑体</vt:lpstr>
      <vt:lpstr>华文仿宋</vt:lpstr>
      <vt:lpstr>宋体</vt:lpstr>
      <vt:lpstr>Calibri</vt:lpstr>
      <vt:lpstr>Cambria Math</vt:lpstr>
      <vt:lpstr>Tahoma</vt:lpstr>
      <vt:lpstr>Times New Roman</vt:lpstr>
      <vt:lpstr>Tw Cen MT</vt:lpstr>
      <vt:lpstr>Wingdings</vt:lpstr>
      <vt:lpstr>Wingdings 2</vt:lpstr>
      <vt:lpstr>中值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 Minxin</dc:creator>
  <cp:lastModifiedBy>Kun</cp:lastModifiedBy>
  <cp:revision>277</cp:revision>
  <dcterms:created xsi:type="dcterms:W3CDTF">2015-05-19T02:45:00Z</dcterms:created>
  <dcterms:modified xsi:type="dcterms:W3CDTF">2018-11-22T16:30:26Z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2052-10.1.0.7521</vt:lpwstr>
  </property>
</Properties>
</file>