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7" r:id="rId2"/>
    <p:sldId id="467" r:id="rId3"/>
    <p:sldId id="468" r:id="rId4"/>
    <p:sldId id="260" r:id="rId5"/>
    <p:sldId id="262" r:id="rId6"/>
    <p:sldId id="449" r:id="rId7"/>
    <p:sldId id="465" r:id="rId8"/>
    <p:sldId id="470" r:id="rId9"/>
    <p:sldId id="362" r:id="rId10"/>
    <p:sldId id="400" r:id="rId11"/>
    <p:sldId id="450" r:id="rId12"/>
    <p:sldId id="451" r:id="rId13"/>
    <p:sldId id="471" r:id="rId14"/>
    <p:sldId id="460" r:id="rId15"/>
    <p:sldId id="452" r:id="rId16"/>
    <p:sldId id="453" r:id="rId17"/>
    <p:sldId id="459" r:id="rId18"/>
    <p:sldId id="469" r:id="rId19"/>
    <p:sldId id="454" r:id="rId20"/>
    <p:sldId id="457" r:id="rId21"/>
    <p:sldId id="4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F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64" autoAdjust="0"/>
    <p:restoredTop sz="77406" autoAdjust="0"/>
  </p:normalViewPr>
  <p:slideViewPr>
    <p:cSldViewPr snapToGrid="0">
      <p:cViewPr>
        <p:scale>
          <a:sx n="72" d="100"/>
          <a:sy n="72" d="100"/>
        </p:scale>
        <p:origin x="1840" y="512"/>
      </p:cViewPr>
      <p:guideLst/>
    </p:cSldViewPr>
  </p:slideViewPr>
  <p:notesTextViewPr>
    <p:cViewPr>
      <p:scale>
        <a:sx n="3" d="2"/>
        <a:sy n="3" d="2"/>
      </p:scale>
      <p:origin x="0" y="0"/>
    </p:cViewPr>
  </p:notesTextViewPr>
  <p:sorterViewPr>
    <p:cViewPr varScale="1">
      <p:scale>
        <a:sx n="100" d="100"/>
        <a:sy n="100" d="100"/>
      </p:scale>
      <p:origin x="0" y="-12775"/>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72E882-AB89-4897-AB70-F90EFE78C9FC}" type="datetimeFigureOut">
              <a:rPr lang="en-US" smtClean="0"/>
              <a:t>11/23/18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1628D8-7E8D-463B-9848-398360D4FBC5}" type="slidenum">
              <a:rPr lang="en-US" smtClean="0"/>
              <a:t>‹#›</a:t>
            </a:fld>
            <a:endParaRPr lang="en-US"/>
          </a:p>
        </p:txBody>
      </p:sp>
    </p:spTree>
    <p:extLst>
      <p:ext uri="{BB962C8B-B14F-4D97-AF65-F5344CB8AC3E}">
        <p14:creationId xmlns:p14="http://schemas.microsoft.com/office/powerpoint/2010/main" val="1812355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000" dirty="0"/>
              <a:t>Good afternoon,</a:t>
            </a:r>
            <a:r>
              <a:rPr kumimoji="1" lang="zh-CN" altLang="en-US" sz="1000" dirty="0"/>
              <a:t> </a:t>
            </a:r>
            <a:r>
              <a:rPr kumimoji="1" lang="en-US" altLang="zh-CN" sz="1000" dirty="0"/>
              <a:t>everyone. I am Xia Xinmeng from Nanjing University. Today I will present our </a:t>
            </a:r>
            <a:r>
              <a:rPr lang="en-US" altLang="zh-CN" sz="1000" kern="1200" dirty="0">
                <a:solidFill>
                  <a:prstClr val="black"/>
                </a:solidFill>
                <a:latin typeface="+mn-lt"/>
                <a:ea typeface="+mn-ea"/>
                <a:cs typeface="+mn-cs"/>
              </a:rPr>
              <a:t>Empirical work of the Dynamic Types for open source Python projects.</a:t>
            </a:r>
            <a:r>
              <a:rPr kumimoji="1" lang="en-US" altLang="zh-CN" sz="1000" dirty="0"/>
              <a:t> </a:t>
            </a:r>
            <a:endParaRPr kumimoji="1" lang="zh-CN" altLang="en-US" sz="1000" dirty="0"/>
          </a:p>
        </p:txBody>
      </p:sp>
      <p:sp>
        <p:nvSpPr>
          <p:cNvPr id="4" name="灯片编号占位符 3"/>
          <p:cNvSpPr>
            <a:spLocks noGrp="1"/>
          </p:cNvSpPr>
          <p:nvPr>
            <p:ph type="sldNum" sz="quarter" idx="5"/>
          </p:nvPr>
        </p:nvSpPr>
        <p:spPr/>
        <p:txBody>
          <a:bodyPr/>
          <a:lstStyle/>
          <a:p>
            <a:fld id="{2A1628D8-7E8D-463B-9848-398360D4FBC5}" type="slidenum">
              <a:rPr lang="en-US" smtClean="0"/>
              <a:t>1</a:t>
            </a:fld>
            <a:endParaRPr lang="en-US"/>
          </a:p>
        </p:txBody>
      </p:sp>
    </p:spTree>
    <p:extLst>
      <p:ext uri="{BB962C8B-B14F-4D97-AF65-F5344CB8AC3E}">
        <p14:creationId xmlns:p14="http://schemas.microsoft.com/office/powerpoint/2010/main" val="2372109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is the overview of our work. First, we collect the dataset Awesome Python, </a:t>
            </a:r>
            <a:r>
              <a:rPr lang="en-US" altLang="zh-CN" dirty="0" smtClean="0"/>
              <a:t>then</a:t>
            </a:r>
            <a:r>
              <a:rPr lang="en-US" altLang="zh-CN" baseline="0" dirty="0" smtClean="0"/>
              <a:t> we use</a:t>
            </a:r>
            <a:r>
              <a:rPr lang="en-US" altLang="zh-CN" dirty="0" smtClean="0"/>
              <a:t> </a:t>
            </a:r>
            <a:r>
              <a:rPr lang="en-US" altLang="zh-CN" dirty="0"/>
              <a:t>the analysis tool pysonar2 </a:t>
            </a:r>
            <a:r>
              <a:rPr lang="en-US" altLang="zh-CN" dirty="0" smtClean="0"/>
              <a:t>analyze these </a:t>
            </a:r>
            <a:r>
              <a:rPr lang="en-US" altLang="zh-CN" dirty="0"/>
              <a:t>python source files. We extract the information we need from the result of pysonar2 and store them in csv files. Next, we make a mining of dynamic types and analyze the dynamic patterns. Finally, we give the implications for the design of Python and analysis tool. We will discuss each part in the following in detail.</a:t>
            </a:r>
            <a:endParaRPr lang="en-US" dirty="0"/>
          </a:p>
        </p:txBody>
      </p:sp>
      <p:sp>
        <p:nvSpPr>
          <p:cNvPr id="4" name="Slide Number Placeholder 3"/>
          <p:cNvSpPr>
            <a:spLocks noGrp="1"/>
          </p:cNvSpPr>
          <p:nvPr>
            <p:ph type="sldNum" sz="quarter" idx="10"/>
          </p:nvPr>
        </p:nvSpPr>
        <p:spPr/>
        <p:txBody>
          <a:bodyPr/>
          <a:lstStyle/>
          <a:p>
            <a:fld id="{2A1628D8-7E8D-463B-9848-398360D4FBC5}" type="slidenum">
              <a:rPr lang="en-US" smtClean="0"/>
              <a:t>10</a:t>
            </a:fld>
            <a:endParaRPr lang="en-US"/>
          </a:p>
        </p:txBody>
      </p:sp>
    </p:spTree>
    <p:extLst>
      <p:ext uri="{BB962C8B-B14F-4D97-AF65-F5344CB8AC3E}">
        <p14:creationId xmlns:p14="http://schemas.microsoft.com/office/powerpoint/2010/main" val="1991305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en-US" altLang="zh-CN" dirty="0"/>
              <a:t>For the dataset, we collect Awesome Python from GitHub and other website. Awesome Python contains a</a:t>
            </a:r>
            <a:r>
              <a:rPr lang="en-US" altLang="zh-CN" dirty="0"/>
              <a:t>wesome frameworks, libraries, software and resources of Python</a:t>
            </a:r>
            <a:r>
              <a:rPr lang="en-US" altLang="zh-CN" dirty="0" smtClean="0"/>
              <a:t>. There are  81 categories</a:t>
            </a:r>
            <a:r>
              <a:rPr lang="en-US" altLang="zh-CN" baseline="0" dirty="0" smtClean="0"/>
              <a:t> </a:t>
            </a:r>
            <a:r>
              <a:rPr lang="en-US" altLang="zh-CN" dirty="0" smtClean="0"/>
              <a:t>in these</a:t>
            </a:r>
            <a:r>
              <a:rPr lang="en-US" altLang="zh-CN" baseline="0" dirty="0" smtClean="0"/>
              <a:t> dataset.</a:t>
            </a:r>
            <a:r>
              <a:rPr lang="en-US" altLang="zh-CN" dirty="0" smtClean="0"/>
              <a:t> </a:t>
            </a:r>
            <a:r>
              <a:rPr lang="en-US" altLang="zh-CN" dirty="0"/>
              <a:t>This figure depicts the statistic data including the number of files, lines of codes in each </a:t>
            </a:r>
            <a:r>
              <a:rPr lang="en-US" altLang="zh-CN" dirty="0" smtClean="0"/>
              <a:t>category.</a:t>
            </a:r>
            <a:r>
              <a:rPr lang="en-US" altLang="zh-CN" baseline="0" dirty="0" smtClean="0"/>
              <a:t> </a:t>
            </a:r>
            <a:r>
              <a:rPr lang="en-US" altLang="zh-CN" dirty="0" smtClean="0"/>
              <a:t>Most </a:t>
            </a:r>
            <a:r>
              <a:rPr lang="en-US" altLang="zh-CN" dirty="0"/>
              <a:t>category have a number less than 25,000 files and 1,000 lines of code.  </a:t>
            </a:r>
            <a:endParaRPr kumimoji="1" lang="zh-CN" altLang="en-US" dirty="0"/>
          </a:p>
        </p:txBody>
      </p:sp>
      <p:sp>
        <p:nvSpPr>
          <p:cNvPr id="4" name="灯片编号占位符 3"/>
          <p:cNvSpPr>
            <a:spLocks noGrp="1"/>
          </p:cNvSpPr>
          <p:nvPr>
            <p:ph type="sldNum" sz="quarter" idx="5"/>
          </p:nvPr>
        </p:nvSpPr>
        <p:spPr/>
        <p:txBody>
          <a:bodyPr/>
          <a:lstStyle/>
          <a:p>
            <a:fld id="{2A1628D8-7E8D-463B-9848-398360D4FBC5}" type="slidenum">
              <a:rPr lang="en-US" smtClean="0"/>
              <a:t>11</a:t>
            </a:fld>
            <a:endParaRPr lang="en-US"/>
          </a:p>
        </p:txBody>
      </p:sp>
    </p:spTree>
    <p:extLst>
      <p:ext uri="{BB962C8B-B14F-4D97-AF65-F5344CB8AC3E}">
        <p14:creationId xmlns:p14="http://schemas.microsoft.com/office/powerpoint/2010/main" val="4064387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en-US" altLang="zh-CN" dirty="0"/>
              <a:t>Next we use a static analysis tool,pysonar2, to extract </a:t>
            </a:r>
            <a:r>
              <a:rPr kumimoji="1" lang="en-US" altLang="zh-CN" dirty="0" smtClean="0"/>
              <a:t>the</a:t>
            </a:r>
            <a:r>
              <a:rPr kumimoji="1" lang="en-US" altLang="zh-CN" baseline="0" dirty="0" smtClean="0"/>
              <a:t> necessary</a:t>
            </a:r>
            <a:r>
              <a:rPr kumimoji="1" lang="en-US" altLang="zh-CN" dirty="0" smtClean="0"/>
              <a:t> information. </a:t>
            </a:r>
            <a:r>
              <a:rPr kumimoji="1" lang="en-US" altLang="zh-CN" dirty="0"/>
              <a:t>Pysonar2 is a type inference tool with high accuracy. </a:t>
            </a:r>
            <a:r>
              <a:rPr kumimoji="1" lang="en-US" altLang="zh-CN" dirty="0" smtClean="0"/>
              <a:t>I</a:t>
            </a:r>
            <a:r>
              <a:rPr kumimoji="1" lang="en-US" altLang="zh-CN" baseline="0" dirty="0" smtClean="0"/>
              <a:t>t’s Initially developed by </a:t>
            </a:r>
            <a:r>
              <a:rPr kumimoji="1" lang="en-US" altLang="zh-CN" baseline="0" dirty="0" err="1" smtClean="0"/>
              <a:t>Yinwang</a:t>
            </a:r>
            <a:r>
              <a:rPr kumimoji="1" lang="en-US" altLang="zh-CN" baseline="0" dirty="0" smtClean="0"/>
              <a:t> of Google</a:t>
            </a:r>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2A1628D8-7E8D-463B-9848-398360D4FBC5}" type="slidenum">
              <a:rPr lang="en-US" smtClean="0"/>
              <a:t>12</a:t>
            </a:fld>
            <a:endParaRPr lang="en-US"/>
          </a:p>
        </p:txBody>
      </p:sp>
    </p:spTree>
    <p:extLst>
      <p:ext uri="{BB962C8B-B14F-4D97-AF65-F5344CB8AC3E}">
        <p14:creationId xmlns:p14="http://schemas.microsoft.com/office/powerpoint/2010/main" val="2380738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 necessary identifier </a:t>
            </a:r>
            <a:r>
              <a:rPr kumimoji="1" lang="en-US" altLang="zh-CN" dirty="0"/>
              <a:t>information </a:t>
            </a:r>
            <a:r>
              <a:rPr kumimoji="1" lang="en-US" altLang="zh-CN" dirty="0" smtClean="0"/>
              <a:t>is stored</a:t>
            </a:r>
            <a:r>
              <a:rPr kumimoji="1" lang="en-US" altLang="zh-CN" baseline="0" dirty="0" smtClean="0"/>
              <a:t> </a:t>
            </a:r>
            <a:r>
              <a:rPr kumimoji="1" lang="en-US" altLang="zh-CN" dirty="0" smtClean="0"/>
              <a:t>in </a:t>
            </a:r>
            <a:r>
              <a:rPr kumimoji="1" lang="en-US" altLang="zh-CN" dirty="0"/>
              <a:t>seven-tuples. A seven-tuple include the category of the identifiers such as class, variable, name of identifiers such as </a:t>
            </a:r>
            <a:r>
              <a:rPr kumimoji="1" lang="en-US" altLang="zh-CN" dirty="0" err="1"/>
              <a:t>getID,rNum,the</a:t>
            </a:r>
            <a:r>
              <a:rPr kumimoji="1" lang="en-US" altLang="zh-CN" dirty="0"/>
              <a:t> line number of the identifier,</a:t>
            </a:r>
            <a:r>
              <a:rPr lang="en-US" altLang="zh-CN" sz="1200" dirty="0"/>
              <a:t> absolute path, absolute scope, content of the line assigning the identifier such as </a:t>
            </a:r>
            <a:r>
              <a:rPr lang="en-US" altLang="zh-CN" sz="1200" dirty="0" err="1"/>
              <a:t>getID</a:t>
            </a:r>
            <a:r>
              <a:rPr lang="en-US" altLang="zh-CN" sz="1200" dirty="0"/>
              <a:t> = 5 and its type such as </a:t>
            </a:r>
            <a:r>
              <a:rPr lang="en-US" altLang="zh-CN" sz="1200" dirty="0" err="1"/>
              <a:t>int</a:t>
            </a:r>
            <a:r>
              <a:rPr lang="en-US" altLang="zh-CN" sz="1200" dirty="0"/>
              <a:t> , string. For example, this is an information tuple of variable</a:t>
            </a:r>
            <a:r>
              <a:rPr lang="en-US" altLang="zh-CN" sz="1200" dirty="0" smtClean="0"/>
              <a:t>“ </a:t>
            </a:r>
            <a:r>
              <a:rPr lang="en-US" altLang="zh-CN" sz="1200" dirty="0" err="1" smtClean="0"/>
              <a:t>rNum</a:t>
            </a:r>
            <a:r>
              <a:rPr lang="en-US" altLang="zh-CN" sz="1200" dirty="0"/>
              <a:t>” in above example. It is a variable with a name </a:t>
            </a:r>
            <a:r>
              <a:rPr lang="en-US" altLang="zh-CN" sz="1200" dirty="0" err="1"/>
              <a:t>rNum</a:t>
            </a:r>
            <a:r>
              <a:rPr lang="en-US" altLang="zh-CN" sz="1200" dirty="0"/>
              <a:t>, at the  line 4. What we do in this step is extract the seven tuples for each identifier in these files</a:t>
            </a:r>
            <a:endParaRPr kumimoji="1" lang="zh-CN" altLang="en-US" dirty="0"/>
          </a:p>
        </p:txBody>
      </p:sp>
      <p:sp>
        <p:nvSpPr>
          <p:cNvPr id="4" name="灯片编号占位符 3"/>
          <p:cNvSpPr>
            <a:spLocks noGrp="1"/>
          </p:cNvSpPr>
          <p:nvPr>
            <p:ph type="sldNum" sz="quarter" idx="5"/>
          </p:nvPr>
        </p:nvSpPr>
        <p:spPr/>
        <p:txBody>
          <a:bodyPr/>
          <a:lstStyle/>
          <a:p>
            <a:fld id="{2A1628D8-7E8D-463B-9848-398360D4FBC5}" type="slidenum">
              <a:rPr lang="en-US" smtClean="0"/>
              <a:t>13</a:t>
            </a:fld>
            <a:endParaRPr lang="en-US"/>
          </a:p>
        </p:txBody>
      </p:sp>
    </p:spTree>
    <p:extLst>
      <p:ext uri="{BB962C8B-B14F-4D97-AF65-F5344CB8AC3E}">
        <p14:creationId xmlns:p14="http://schemas.microsoft.com/office/powerpoint/2010/main" val="1290555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first research question is to analyze the frequency of dynamic type. So </a:t>
            </a:r>
            <a:r>
              <a:rPr kumimoji="1" lang="en-US" altLang="zh-CN" dirty="0" smtClean="0"/>
              <a:t>how</a:t>
            </a:r>
            <a:r>
              <a:rPr kumimoji="1" lang="en-US" altLang="zh-CN" baseline="0" dirty="0" smtClean="0"/>
              <a:t> </a:t>
            </a:r>
            <a:r>
              <a:rPr kumimoji="1" lang="en-US" altLang="zh-CN" dirty="0" smtClean="0"/>
              <a:t>could </a:t>
            </a:r>
            <a:r>
              <a:rPr kumimoji="1" lang="en-US" altLang="zh-CN" dirty="0"/>
              <a:t>we recognize the dynamic types in the python source code. We propose an approach to recognize the dynamic types by comparing the </a:t>
            </a:r>
            <a:r>
              <a:rPr kumimoji="1" lang="en-US" altLang="zh-CN" dirty="0" smtClean="0"/>
              <a:t>seven-tuples </a:t>
            </a:r>
            <a:r>
              <a:rPr kumimoji="1" lang="en-US" altLang="zh-CN" dirty="0"/>
              <a:t>between 2 identifiers. Considering the two variables </a:t>
            </a:r>
            <a:r>
              <a:rPr kumimoji="1" lang="en-US" altLang="zh-CN" dirty="0" err="1"/>
              <a:t>rNum</a:t>
            </a:r>
            <a:r>
              <a:rPr kumimoji="1" lang="en-US" altLang="zh-CN" dirty="0"/>
              <a:t> at line4 and line6, they share the the same name, scope, path ,but they own different types and contents. The type in line4 is </a:t>
            </a:r>
            <a:r>
              <a:rPr kumimoji="1" lang="en-US" altLang="zh-CN" dirty="0" err="1"/>
              <a:t>int</a:t>
            </a:r>
            <a:r>
              <a:rPr kumimoji="1" lang="en-US" altLang="zh-CN" dirty="0"/>
              <a:t>, in line6 is string. So we say </a:t>
            </a:r>
            <a:r>
              <a:rPr kumimoji="1" lang="en-US" altLang="zh-CN" dirty="0" err="1"/>
              <a:t>rNum</a:t>
            </a:r>
            <a:r>
              <a:rPr kumimoji="1" lang="en-US" altLang="zh-CN" dirty="0"/>
              <a:t> have the dynamic type</a:t>
            </a:r>
            <a:endParaRPr kumimoji="1" lang="zh-CN" altLang="en-US" dirty="0"/>
          </a:p>
        </p:txBody>
      </p:sp>
      <p:sp>
        <p:nvSpPr>
          <p:cNvPr id="4" name="灯片编号占位符 3"/>
          <p:cNvSpPr>
            <a:spLocks noGrp="1"/>
          </p:cNvSpPr>
          <p:nvPr>
            <p:ph type="sldNum" sz="quarter" idx="5"/>
          </p:nvPr>
        </p:nvSpPr>
        <p:spPr/>
        <p:txBody>
          <a:bodyPr/>
          <a:lstStyle/>
          <a:p>
            <a:fld id="{2A1628D8-7E8D-463B-9848-398360D4FBC5}" type="slidenum">
              <a:rPr lang="en-US" smtClean="0"/>
              <a:t>14</a:t>
            </a:fld>
            <a:endParaRPr lang="en-US"/>
          </a:p>
        </p:txBody>
      </p:sp>
    </p:spTree>
    <p:extLst>
      <p:ext uri="{BB962C8B-B14F-4D97-AF65-F5344CB8AC3E}">
        <p14:creationId xmlns:p14="http://schemas.microsoft.com/office/powerpoint/2010/main" val="1635973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Here is our statistic result. v means variable, f means </a:t>
            </a:r>
            <a:r>
              <a:rPr kumimoji="1" lang="en-US" altLang="zh-CN" dirty="0" err="1"/>
              <a:t>function,c</a:t>
            </a:r>
            <a:r>
              <a:rPr kumimoji="1" lang="en-US" altLang="zh-CN" dirty="0"/>
              <a:t> means class, p means function parameter. We </a:t>
            </a:r>
            <a:r>
              <a:rPr kumimoji="1" lang="en-US" altLang="zh-CN" dirty="0" smtClean="0"/>
              <a:t>investigate</a:t>
            </a:r>
            <a:r>
              <a:rPr kumimoji="1" lang="en-US" altLang="zh-CN" baseline="0" dirty="0" smtClean="0"/>
              <a:t> </a:t>
            </a:r>
            <a:r>
              <a:rPr kumimoji="1" lang="en-US" altLang="zh-CN" dirty="0" smtClean="0"/>
              <a:t>the</a:t>
            </a:r>
            <a:r>
              <a:rPr kumimoji="1" lang="en-US" altLang="zh-CN" baseline="0" dirty="0" smtClean="0"/>
              <a:t> frequency of</a:t>
            </a:r>
            <a:r>
              <a:rPr kumimoji="1" lang="en-US" altLang="zh-CN" dirty="0" smtClean="0"/>
              <a:t> </a:t>
            </a:r>
            <a:r>
              <a:rPr kumimoji="1" lang="en-US" altLang="zh-CN" dirty="0"/>
              <a:t>these </a:t>
            </a:r>
            <a:r>
              <a:rPr kumimoji="1" lang="en-US" altLang="zh-CN" dirty="0" smtClean="0"/>
              <a:t>identifiers </a:t>
            </a:r>
            <a:r>
              <a:rPr kumimoji="1" lang="en-US" altLang="zh-CN" dirty="0"/>
              <a:t>with identical names but different type. The result shows few </a:t>
            </a:r>
            <a:r>
              <a:rPr lang="en-US" altLang="zh-CN" dirty="0"/>
              <a:t>identifiers involve dynamic type. </a:t>
            </a:r>
            <a:r>
              <a:rPr kumimoji="1" lang="en-US" altLang="zh-CN" dirty="0"/>
              <a:t> From this figure, we can know that </a:t>
            </a:r>
            <a:r>
              <a:rPr lang="en-US" altLang="zh-CN" dirty="0"/>
              <a:t>Most dynamic type in Python programs appears between variable names and variable names. </a:t>
            </a:r>
          </a:p>
          <a:p>
            <a:endParaRPr kumimoji="1" lang="zh-CN" altLang="en-US" dirty="0"/>
          </a:p>
        </p:txBody>
      </p:sp>
      <p:sp>
        <p:nvSpPr>
          <p:cNvPr id="4" name="灯片编号占位符 3"/>
          <p:cNvSpPr>
            <a:spLocks noGrp="1"/>
          </p:cNvSpPr>
          <p:nvPr>
            <p:ph type="sldNum" sz="quarter" idx="5"/>
          </p:nvPr>
        </p:nvSpPr>
        <p:spPr/>
        <p:txBody>
          <a:bodyPr/>
          <a:lstStyle/>
          <a:p>
            <a:fld id="{2A1628D8-7E8D-463B-9848-398360D4FBC5}" type="slidenum">
              <a:rPr lang="en-US" smtClean="0"/>
              <a:t>15</a:t>
            </a:fld>
            <a:endParaRPr lang="en-US"/>
          </a:p>
        </p:txBody>
      </p:sp>
    </p:spTree>
    <p:extLst>
      <p:ext uri="{BB962C8B-B14F-4D97-AF65-F5344CB8AC3E}">
        <p14:creationId xmlns:p14="http://schemas.microsoft.com/office/powerpoint/2010/main" val="1135325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second RQ aims to </a:t>
            </a:r>
            <a:r>
              <a:rPr kumimoji="1" lang="en-US" altLang="zh-CN" dirty="0" smtClean="0"/>
              <a:t>analyze</a:t>
            </a:r>
            <a:r>
              <a:rPr kumimoji="1" lang="en-US" altLang="zh-CN" baseline="0" dirty="0" smtClean="0"/>
              <a:t> the pattern of</a:t>
            </a:r>
            <a:r>
              <a:rPr kumimoji="1" lang="en-US" altLang="zh-CN" dirty="0" smtClean="0"/>
              <a:t> </a:t>
            </a:r>
            <a:r>
              <a:rPr kumimoji="1" lang="en-US" altLang="zh-CN" dirty="0"/>
              <a:t>the dynamic </a:t>
            </a:r>
            <a:r>
              <a:rPr kumimoji="1" lang="en-US" altLang="zh-CN" dirty="0" smtClean="0"/>
              <a:t>type. </a:t>
            </a:r>
            <a:r>
              <a:rPr kumimoji="1" lang="en-US" altLang="zh-CN" dirty="0"/>
              <a:t>We define the assignment model which contains all </a:t>
            </a:r>
            <a:r>
              <a:rPr kumimoji="1" lang="en-US" altLang="zh-CN" dirty="0" smtClean="0"/>
              <a:t>assignment</a:t>
            </a:r>
            <a:r>
              <a:rPr kumimoji="1" lang="en-US" altLang="zh-CN" baseline="0" dirty="0" smtClean="0"/>
              <a:t> methods</a:t>
            </a:r>
            <a:r>
              <a:rPr kumimoji="1" lang="en-US" altLang="zh-CN" dirty="0" smtClean="0"/>
              <a:t> </a:t>
            </a:r>
            <a:r>
              <a:rPr kumimoji="1" lang="en-US" altLang="zh-CN" dirty="0"/>
              <a:t>for a </a:t>
            </a:r>
            <a:r>
              <a:rPr kumimoji="1" lang="en-US" altLang="zh-CN" dirty="0" smtClean="0"/>
              <a:t>variable. </a:t>
            </a:r>
            <a:r>
              <a:rPr kumimoji="1" lang="en-US" altLang="zh-CN" dirty="0"/>
              <a:t>As we can see from the table, the assignment methods is divided into two category. Simple and Transfer. Simple assignment methods include assignments of string, real number, Boolean number, list ,dictionary and so on. Transfer assignment methods include assignment of functions, index, expression and so on. </a:t>
            </a:r>
            <a:endParaRPr kumimoji="1" lang="zh-CN" altLang="en-US" dirty="0"/>
          </a:p>
        </p:txBody>
      </p:sp>
      <p:sp>
        <p:nvSpPr>
          <p:cNvPr id="4" name="灯片编号占位符 3"/>
          <p:cNvSpPr>
            <a:spLocks noGrp="1"/>
          </p:cNvSpPr>
          <p:nvPr>
            <p:ph type="sldNum" sz="quarter" idx="5"/>
          </p:nvPr>
        </p:nvSpPr>
        <p:spPr/>
        <p:txBody>
          <a:bodyPr/>
          <a:lstStyle/>
          <a:p>
            <a:fld id="{2A1628D8-7E8D-463B-9848-398360D4FBC5}" type="slidenum">
              <a:rPr lang="en-US" smtClean="0"/>
              <a:t>16</a:t>
            </a:fld>
            <a:endParaRPr lang="en-US"/>
          </a:p>
        </p:txBody>
      </p:sp>
    </p:spTree>
    <p:extLst>
      <p:ext uri="{BB962C8B-B14F-4D97-AF65-F5344CB8AC3E}">
        <p14:creationId xmlns:p14="http://schemas.microsoft.com/office/powerpoint/2010/main" val="1273610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After defining our assignment methods, we calculate the number of </a:t>
            </a:r>
            <a:r>
              <a:rPr kumimoji="1" lang="en-US" altLang="zh-CN" dirty="0" smtClean="0"/>
              <a:t>the </a:t>
            </a:r>
            <a:r>
              <a:rPr kumimoji="1" lang="en-US" altLang="zh-CN" dirty="0"/>
              <a:t>identifiers with identical </a:t>
            </a:r>
            <a:r>
              <a:rPr kumimoji="1" lang="en-US" altLang="zh-CN" dirty="0" smtClean="0"/>
              <a:t>names and different</a:t>
            </a:r>
            <a:r>
              <a:rPr kumimoji="1" lang="en-US" altLang="zh-CN" baseline="0" dirty="0" smtClean="0"/>
              <a:t> assignment methods</a:t>
            </a:r>
            <a:r>
              <a:rPr kumimoji="1" lang="en-US" altLang="zh-CN" dirty="0" smtClean="0"/>
              <a:t>. </a:t>
            </a:r>
            <a:r>
              <a:rPr kumimoji="1" lang="en-US" altLang="zh-CN" dirty="0"/>
              <a:t>The result shows in this heatmap. The deeper the color is, the larger the number is. From the figure, we can see that </a:t>
            </a:r>
            <a:r>
              <a:rPr lang="en-US" altLang="zh-CN" dirty="0"/>
              <a:t>Function assignments and expression assignments are probably the major ways to lead to dynamic type and Dynamic type appears mainly inside “Transfer” methods.</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r>
              <a:rPr kumimoji="1" lang="en-US" altLang="zh-CN" dirty="0"/>
              <a:t> </a:t>
            </a:r>
            <a:endParaRPr kumimoji="1" lang="zh-CN" altLang="en-US" dirty="0"/>
          </a:p>
        </p:txBody>
      </p:sp>
      <p:sp>
        <p:nvSpPr>
          <p:cNvPr id="4" name="灯片编号占位符 3"/>
          <p:cNvSpPr>
            <a:spLocks noGrp="1"/>
          </p:cNvSpPr>
          <p:nvPr>
            <p:ph type="sldNum" sz="quarter" idx="5"/>
          </p:nvPr>
        </p:nvSpPr>
        <p:spPr/>
        <p:txBody>
          <a:bodyPr/>
          <a:lstStyle/>
          <a:p>
            <a:fld id="{2A1628D8-7E8D-463B-9848-398360D4FBC5}" type="slidenum">
              <a:rPr lang="en-US" smtClean="0"/>
              <a:t>17</a:t>
            </a:fld>
            <a:endParaRPr lang="en-US"/>
          </a:p>
        </p:txBody>
      </p:sp>
    </p:spTree>
    <p:extLst>
      <p:ext uri="{BB962C8B-B14F-4D97-AF65-F5344CB8AC3E}">
        <p14:creationId xmlns:p14="http://schemas.microsoft.com/office/powerpoint/2010/main" val="3227013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Finally, I will discuss our results and conclude our work.</a:t>
            </a:r>
            <a:endParaRPr kumimoji="1" lang="zh-CN" altLang="en-US" dirty="0"/>
          </a:p>
        </p:txBody>
      </p:sp>
      <p:sp>
        <p:nvSpPr>
          <p:cNvPr id="4" name="灯片编号占位符 3"/>
          <p:cNvSpPr>
            <a:spLocks noGrp="1"/>
          </p:cNvSpPr>
          <p:nvPr>
            <p:ph type="sldNum" sz="quarter" idx="5"/>
          </p:nvPr>
        </p:nvSpPr>
        <p:spPr/>
        <p:txBody>
          <a:bodyPr/>
          <a:lstStyle/>
          <a:p>
            <a:fld id="{2A1628D8-7E8D-463B-9848-398360D4FBC5}" type="slidenum">
              <a:rPr lang="en-US" smtClean="0"/>
              <a:t>18</a:t>
            </a:fld>
            <a:endParaRPr lang="en-US"/>
          </a:p>
        </p:txBody>
      </p:sp>
    </p:spTree>
    <p:extLst>
      <p:ext uri="{BB962C8B-B14F-4D97-AF65-F5344CB8AC3E}">
        <p14:creationId xmlns:p14="http://schemas.microsoft.com/office/powerpoint/2010/main" val="2363053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findings </a:t>
            </a:r>
            <a:r>
              <a:rPr kumimoji="1" lang="en-US" altLang="zh-CN" dirty="0" smtClean="0"/>
              <a:t>of </a:t>
            </a:r>
            <a:r>
              <a:rPr kumimoji="1" lang="en-US" altLang="zh-CN" dirty="0"/>
              <a:t>shows few </a:t>
            </a:r>
            <a:r>
              <a:rPr lang="en-US" altLang="zh-CN" dirty="0"/>
              <a:t>identifiers involve dynamic type. So maybe it is better to restrict the use of dynamic type, for example, adding some using limit for the type of Python. Besides, Naming space of Python can probably be optimized to avoid duplicated name between different categories of identifiers such as function and variable. This may be a potential threat to program validity. For the design of analysis tool. We may combine assignment methods information into the tools </a:t>
            </a:r>
            <a:r>
              <a:rPr lang="en-US" altLang="zh-CN" dirty="0" smtClean="0"/>
              <a:t>which may </a:t>
            </a:r>
            <a:r>
              <a:rPr lang="en-US" altLang="zh-CN" dirty="0"/>
              <a:t>help improve its accuracy. </a:t>
            </a:r>
            <a:endParaRPr kumimoji="1" lang="zh-CN" altLang="en-US" dirty="0"/>
          </a:p>
        </p:txBody>
      </p:sp>
      <p:sp>
        <p:nvSpPr>
          <p:cNvPr id="4" name="灯片编号占位符 3"/>
          <p:cNvSpPr>
            <a:spLocks noGrp="1"/>
          </p:cNvSpPr>
          <p:nvPr>
            <p:ph type="sldNum" sz="quarter" idx="5"/>
          </p:nvPr>
        </p:nvSpPr>
        <p:spPr/>
        <p:txBody>
          <a:bodyPr/>
          <a:lstStyle/>
          <a:p>
            <a:fld id="{2A1628D8-7E8D-463B-9848-398360D4FBC5}" type="slidenum">
              <a:rPr lang="en-US" smtClean="0"/>
              <a:t>19</a:t>
            </a:fld>
            <a:endParaRPr lang="en-US"/>
          </a:p>
        </p:txBody>
      </p:sp>
    </p:spTree>
    <p:extLst>
      <p:ext uri="{BB962C8B-B14F-4D97-AF65-F5344CB8AC3E}">
        <p14:creationId xmlns:p14="http://schemas.microsoft.com/office/powerpoint/2010/main" val="4089189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the following, I will introduce the motivation, empirical work</a:t>
            </a:r>
            <a:r>
              <a:rPr lang="en-US" altLang="zh-CN" baseline="0" dirty="0"/>
              <a:t> and conclusion of our work.</a:t>
            </a:r>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2A1628D8-7E8D-463B-9848-398360D4FBC5}" type="slidenum">
              <a:rPr lang="en-US" smtClean="0"/>
              <a:t>2</a:t>
            </a:fld>
            <a:endParaRPr lang="en-US"/>
          </a:p>
        </p:txBody>
      </p:sp>
    </p:spTree>
    <p:extLst>
      <p:ext uri="{BB962C8B-B14F-4D97-AF65-F5344CB8AC3E}">
        <p14:creationId xmlns:p14="http://schemas.microsoft.com/office/powerpoint/2010/main" val="1843698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the end, let me conclude the</a:t>
            </a:r>
            <a:r>
              <a:rPr lang="en-US" altLang="zh-CN" baseline="0" dirty="0"/>
              <a:t> contribution of this study. We make an Empirical Study of Dynamic Types for Python Projects. We investigate the frequency of the dynamic types in actual programming tasks of Python and investigate the patterns for the change of the type of a variable.</a:t>
            </a:r>
            <a:r>
              <a:rPr lang="en-US" altLang="zh-CN" dirty="0"/>
              <a:t> In the paper, An approach is proposed to use static tool to analyze the dynamic feature. Results shows little identifier involves dynamic type and dynamic type appears mainly inside “Transfer” methods. Implications are given to improve the design of Python and its analysis tools from our findings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endParaRPr lang="en-US" dirty="0"/>
          </a:p>
        </p:txBody>
      </p:sp>
      <p:sp>
        <p:nvSpPr>
          <p:cNvPr id="4" name="Slide Number Placeholder 3"/>
          <p:cNvSpPr>
            <a:spLocks noGrp="1"/>
          </p:cNvSpPr>
          <p:nvPr>
            <p:ph type="sldNum" sz="quarter" idx="10"/>
          </p:nvPr>
        </p:nvSpPr>
        <p:spPr/>
        <p:txBody>
          <a:bodyPr/>
          <a:lstStyle/>
          <a:p>
            <a:fld id="{2A1628D8-7E8D-463B-9848-398360D4FBC5}" type="slidenum">
              <a:rPr lang="en-US" smtClean="0"/>
              <a:t>20</a:t>
            </a:fld>
            <a:endParaRPr lang="en-US"/>
          </a:p>
        </p:txBody>
      </p:sp>
    </p:spTree>
    <p:extLst>
      <p:ext uri="{BB962C8B-B14F-4D97-AF65-F5344CB8AC3E}">
        <p14:creationId xmlns:p14="http://schemas.microsoft.com/office/powerpoint/2010/main" val="3162897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i="1" dirty="0"/>
              <a:t>Thank you for your listening ! Any question?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200" i="1" dirty="0"/>
          </a:p>
        </p:txBody>
      </p:sp>
      <p:sp>
        <p:nvSpPr>
          <p:cNvPr id="4" name="灯片编号占位符 3"/>
          <p:cNvSpPr>
            <a:spLocks noGrp="1"/>
          </p:cNvSpPr>
          <p:nvPr>
            <p:ph type="sldNum" sz="quarter" idx="5"/>
          </p:nvPr>
        </p:nvSpPr>
        <p:spPr/>
        <p:txBody>
          <a:bodyPr/>
          <a:lstStyle/>
          <a:p>
            <a:fld id="{2A1628D8-7E8D-463B-9848-398360D4FBC5}" type="slidenum">
              <a:rPr lang="en-US" smtClean="0"/>
              <a:t>21</a:t>
            </a:fld>
            <a:endParaRPr lang="en-US"/>
          </a:p>
        </p:txBody>
      </p:sp>
    </p:spTree>
    <p:extLst>
      <p:ext uri="{BB962C8B-B14F-4D97-AF65-F5344CB8AC3E}">
        <p14:creationId xmlns:p14="http://schemas.microsoft.com/office/powerpoint/2010/main" val="1901039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0000FF"/>
                </a:solidFill>
                <a:latin typeface="Georgia" panose="02040502050405020303" pitchFamily="18" charset="0"/>
                <a:ea typeface="微软雅黑 Light" panose="020B0502040204020203" pitchFamily="34" charset="-122"/>
                <a:cs typeface="Times New Roman" panose="02020603050405020304" pitchFamily="18" charset="0"/>
              </a:rPr>
              <a:t>First, it is the Motivation part.</a:t>
            </a:r>
            <a:endParaRPr kumimoji="1" lang="zh-CN" altLang="en-US" dirty="0"/>
          </a:p>
        </p:txBody>
      </p:sp>
      <p:sp>
        <p:nvSpPr>
          <p:cNvPr id="4" name="灯片编号占位符 3"/>
          <p:cNvSpPr>
            <a:spLocks noGrp="1"/>
          </p:cNvSpPr>
          <p:nvPr>
            <p:ph type="sldNum" sz="quarter" idx="5"/>
          </p:nvPr>
        </p:nvSpPr>
        <p:spPr/>
        <p:txBody>
          <a:bodyPr/>
          <a:lstStyle/>
          <a:p>
            <a:fld id="{2A1628D8-7E8D-463B-9848-398360D4FBC5}" type="slidenum">
              <a:rPr lang="en-US" smtClean="0"/>
              <a:t>3</a:t>
            </a:fld>
            <a:endParaRPr lang="en-US"/>
          </a:p>
        </p:txBody>
      </p:sp>
    </p:spTree>
    <p:extLst>
      <p:ext uri="{BB962C8B-B14F-4D97-AF65-F5344CB8AC3E}">
        <p14:creationId xmlns:p14="http://schemas.microsoft.com/office/powerpoint/2010/main" val="657821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Python is a dynamically-typed programming language and it is getting more and more </a:t>
            </a:r>
            <a:r>
              <a:rPr kumimoji="1" lang="en-US" altLang="zh-CN" dirty="0" err="1"/>
              <a:t>popular.The</a:t>
            </a:r>
            <a:r>
              <a:rPr kumimoji="1" lang="en-US" altLang="zh-CN" dirty="0"/>
              <a:t> popularity makes it important. An ideal dynamic language should contain the following feature: it’s easy to </a:t>
            </a:r>
            <a:r>
              <a:rPr kumimoji="1" lang="en-US" altLang="zh-CN" dirty="0" smtClean="0"/>
              <a:t>learn, it’s </a:t>
            </a:r>
            <a:r>
              <a:rPr kumimoji="1" lang="en-US" altLang="zh-CN" dirty="0"/>
              <a:t>convenient to use and </a:t>
            </a:r>
            <a:r>
              <a:rPr kumimoji="1" lang="en-US" altLang="zh-CN" dirty="0" smtClean="0"/>
              <a:t>it produces </a:t>
            </a:r>
            <a:r>
              <a:rPr kumimoji="1" lang="en-US" altLang="zh-CN" dirty="0"/>
              <a:t>no bugs. </a:t>
            </a:r>
            <a:endParaRPr kumimoji="1" lang="zh-CN" altLang="en-US" dirty="0"/>
          </a:p>
        </p:txBody>
      </p:sp>
      <p:sp>
        <p:nvSpPr>
          <p:cNvPr id="4" name="幻灯片编号占位符 3"/>
          <p:cNvSpPr>
            <a:spLocks noGrp="1"/>
          </p:cNvSpPr>
          <p:nvPr>
            <p:ph type="sldNum" sz="quarter" idx="10"/>
          </p:nvPr>
        </p:nvSpPr>
        <p:spPr/>
        <p:txBody>
          <a:bodyPr/>
          <a:lstStyle/>
          <a:p>
            <a:fld id="{2A1628D8-7E8D-463B-9848-398360D4FBC5}" type="slidenum">
              <a:rPr lang="en-US" smtClean="0"/>
              <a:t>4</a:t>
            </a:fld>
            <a:endParaRPr lang="en-US"/>
          </a:p>
        </p:txBody>
      </p:sp>
    </p:spTree>
    <p:extLst>
      <p:ext uri="{BB962C8B-B14F-4D97-AF65-F5344CB8AC3E}">
        <p14:creationId xmlns:p14="http://schemas.microsoft.com/office/powerpoint/2010/main" val="747970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smtClean="0"/>
              <a:t>Here comes </a:t>
            </a:r>
            <a:r>
              <a:rPr lang="en-US" dirty="0"/>
              <a:t>the problem. Is Python really so ideal as designed? </a:t>
            </a:r>
          </a:p>
        </p:txBody>
      </p:sp>
      <p:sp>
        <p:nvSpPr>
          <p:cNvPr id="4" name="Slide Number Placeholder 3"/>
          <p:cNvSpPr>
            <a:spLocks noGrp="1"/>
          </p:cNvSpPr>
          <p:nvPr>
            <p:ph type="sldNum" sz="quarter" idx="10"/>
          </p:nvPr>
        </p:nvSpPr>
        <p:spPr/>
        <p:txBody>
          <a:bodyPr/>
          <a:lstStyle/>
          <a:p>
            <a:fld id="{BDDE62F6-566A-45A9-8378-8A39098AE0D2}" type="slidenum">
              <a:rPr lang="en-US" smtClean="0"/>
              <a:t>5</a:t>
            </a:fld>
            <a:endParaRPr lang="en-US"/>
          </a:p>
        </p:txBody>
      </p:sp>
    </p:spTree>
    <p:extLst>
      <p:ext uri="{BB962C8B-B14F-4D97-AF65-F5344CB8AC3E}">
        <p14:creationId xmlns:p14="http://schemas.microsoft.com/office/powerpoint/2010/main" val="3535333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Let me show you this example. This is a program to print the lucky number with an </a:t>
            </a:r>
            <a:r>
              <a:rPr kumimoji="1" lang="en-US" altLang="zh-CN" dirty="0" smtClean="0"/>
              <a:t>input. </a:t>
            </a:r>
            <a:r>
              <a:rPr kumimoji="1" lang="en-US" altLang="zh-CN" dirty="0" err="1" smtClean="0"/>
              <a:t>rNum</a:t>
            </a:r>
            <a:r>
              <a:rPr kumimoji="1" lang="en-US" altLang="zh-CN" dirty="0" smtClean="0"/>
              <a:t> is a variable.</a:t>
            </a:r>
            <a:r>
              <a:rPr kumimoji="1" lang="en-US" altLang="zh-CN" baseline="0" dirty="0" smtClean="0"/>
              <a:t> </a:t>
            </a:r>
            <a:r>
              <a:rPr kumimoji="1" lang="en-US" altLang="zh-CN" dirty="0" smtClean="0"/>
              <a:t>At </a:t>
            </a:r>
            <a:r>
              <a:rPr kumimoji="1" lang="en-US" altLang="zh-CN" dirty="0"/>
              <a:t>line 4</a:t>
            </a:r>
            <a:r>
              <a:rPr kumimoji="1" lang="en-US" altLang="zh-CN" dirty="0" smtClean="0"/>
              <a:t>,</a:t>
            </a:r>
            <a:r>
              <a:rPr kumimoji="1" lang="en-US" altLang="zh-CN" baseline="0" dirty="0" smtClean="0"/>
              <a:t> it</a:t>
            </a:r>
            <a:r>
              <a:rPr kumimoji="1" lang="en-US" altLang="zh-CN" dirty="0" smtClean="0"/>
              <a:t> is </a:t>
            </a:r>
            <a:r>
              <a:rPr kumimoji="1" lang="en-US" altLang="zh-CN" dirty="0"/>
              <a:t>assigned to a random integer number </a:t>
            </a:r>
            <a:r>
              <a:rPr kumimoji="1" lang="en-US" altLang="zh-CN" dirty="0" smtClean="0"/>
              <a:t>between </a:t>
            </a:r>
            <a:r>
              <a:rPr kumimoji="1" lang="en-US" altLang="zh-CN" dirty="0"/>
              <a:t>-5 and </a:t>
            </a:r>
            <a:r>
              <a:rPr kumimoji="1" lang="en-US" altLang="zh-CN" dirty="0" smtClean="0"/>
              <a:t>5. </a:t>
            </a:r>
            <a:r>
              <a:rPr kumimoji="1" lang="en-US" altLang="zh-CN" baseline="0" dirty="0" smtClean="0"/>
              <a:t>We have a if statement from line 5 to line 6. </a:t>
            </a:r>
            <a:r>
              <a:rPr kumimoji="1" lang="en-US" altLang="zh-CN" dirty="0" smtClean="0"/>
              <a:t> If nothing input, </a:t>
            </a:r>
            <a:r>
              <a:rPr kumimoji="1" lang="en-US" altLang="zh-CN" dirty="0" err="1" smtClean="0"/>
              <a:t>rNum</a:t>
            </a:r>
            <a:r>
              <a:rPr kumimoji="1" lang="en-US" altLang="zh-CN" dirty="0" smtClean="0"/>
              <a:t> will</a:t>
            </a:r>
            <a:r>
              <a:rPr kumimoji="1" lang="en-US" altLang="zh-CN" baseline="0" dirty="0" smtClean="0"/>
              <a:t> be</a:t>
            </a:r>
            <a:r>
              <a:rPr kumimoji="1" lang="en-US" altLang="zh-CN" dirty="0" smtClean="0"/>
              <a:t> assigned to a string “Null”. At line</a:t>
            </a:r>
            <a:r>
              <a:rPr kumimoji="1" lang="en-US" altLang="zh-CN" baseline="0" dirty="0" smtClean="0"/>
              <a:t> 9,</a:t>
            </a:r>
            <a:r>
              <a:rPr kumimoji="1" lang="en-US" altLang="zh-CN" dirty="0" smtClean="0"/>
              <a:t> </a:t>
            </a:r>
            <a:r>
              <a:rPr kumimoji="1" lang="en-US" altLang="zh-CN" dirty="0"/>
              <a:t>we add </a:t>
            </a:r>
            <a:r>
              <a:rPr kumimoji="1" lang="en-US" altLang="zh-CN" dirty="0" err="1"/>
              <a:t>rNum</a:t>
            </a:r>
            <a:r>
              <a:rPr kumimoji="1" lang="en-US" altLang="zh-CN" dirty="0"/>
              <a:t> </a:t>
            </a:r>
            <a:r>
              <a:rPr kumimoji="1" lang="en-US" altLang="zh-CN" dirty="0" smtClean="0"/>
              <a:t>and 10 to calculate</a:t>
            </a:r>
            <a:r>
              <a:rPr kumimoji="1" lang="en-US" altLang="zh-CN" baseline="0" dirty="0" smtClean="0"/>
              <a:t> the </a:t>
            </a:r>
            <a:r>
              <a:rPr kumimoji="1" lang="en-US" altLang="zh-CN" baseline="0" dirty="0" err="1" smtClean="0"/>
              <a:t>luckynumber</a:t>
            </a:r>
            <a:r>
              <a:rPr kumimoji="1" lang="en-US" altLang="zh-CN" dirty="0" smtClean="0"/>
              <a:t>. If we input a number to the program</a:t>
            </a:r>
            <a:r>
              <a:rPr kumimoji="1" lang="en-US" altLang="zh-CN" sz="1200" dirty="0" smtClean="0"/>
              <a:t>, for example , “2”,the output will</a:t>
            </a:r>
            <a:r>
              <a:rPr kumimoji="1" lang="en-US" altLang="zh-CN" sz="1200" baseline="0" dirty="0" smtClean="0"/>
              <a:t> be</a:t>
            </a:r>
            <a:r>
              <a:rPr kumimoji="1" lang="en-US" altLang="zh-CN" sz="1200" dirty="0" smtClean="0"/>
              <a:t> the string “L</a:t>
            </a:r>
            <a:r>
              <a:rPr lang="en-US" altLang="zh-CN" sz="1200" dirty="0" smtClean="0"/>
              <a:t>ucky number is 3”. However</a:t>
            </a:r>
            <a:r>
              <a:rPr lang="en-US" altLang="zh-CN" sz="1200" dirty="0"/>
              <a:t>, if nothing is input and we just press enter, an error will happen.</a:t>
            </a:r>
            <a:endParaRPr kumimoji="1" lang="zh-CN" altLang="en-US" dirty="0"/>
          </a:p>
        </p:txBody>
      </p:sp>
      <p:sp>
        <p:nvSpPr>
          <p:cNvPr id="4" name="灯片编号占位符 3"/>
          <p:cNvSpPr>
            <a:spLocks noGrp="1"/>
          </p:cNvSpPr>
          <p:nvPr>
            <p:ph type="sldNum" sz="quarter" idx="5"/>
          </p:nvPr>
        </p:nvSpPr>
        <p:spPr/>
        <p:txBody>
          <a:bodyPr/>
          <a:lstStyle/>
          <a:p>
            <a:fld id="{2A1628D8-7E8D-463B-9848-398360D4FBC5}" type="slidenum">
              <a:rPr lang="en-US" smtClean="0"/>
              <a:t>6</a:t>
            </a:fld>
            <a:endParaRPr lang="en-US"/>
          </a:p>
        </p:txBody>
      </p:sp>
    </p:spTree>
    <p:extLst>
      <p:ext uri="{BB962C8B-B14F-4D97-AF65-F5344CB8AC3E}">
        <p14:creationId xmlns:p14="http://schemas.microsoft.com/office/powerpoint/2010/main" val="2257482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An error appears related to</a:t>
            </a:r>
            <a:r>
              <a:rPr lang="en-US" altLang="zh-CN" sz="1200" baseline="0" dirty="0" smtClean="0"/>
              <a:t> </a:t>
            </a:r>
            <a:r>
              <a:rPr lang="en-US" altLang="zh-CN" sz="1200" dirty="0" smtClean="0"/>
              <a:t>dynamic types in Python!</a:t>
            </a:r>
          </a:p>
        </p:txBody>
      </p:sp>
      <p:sp>
        <p:nvSpPr>
          <p:cNvPr id="4" name="灯片编号占位符 3"/>
          <p:cNvSpPr>
            <a:spLocks noGrp="1"/>
          </p:cNvSpPr>
          <p:nvPr>
            <p:ph type="sldNum" sz="quarter" idx="5"/>
          </p:nvPr>
        </p:nvSpPr>
        <p:spPr/>
        <p:txBody>
          <a:bodyPr/>
          <a:lstStyle/>
          <a:p>
            <a:fld id="{2A1628D8-7E8D-463B-9848-398360D4FBC5}" type="slidenum">
              <a:rPr lang="en-US" smtClean="0"/>
              <a:t>7</a:t>
            </a:fld>
            <a:endParaRPr lang="en-US"/>
          </a:p>
        </p:txBody>
      </p:sp>
    </p:spTree>
    <p:extLst>
      <p:ext uri="{BB962C8B-B14F-4D97-AF65-F5344CB8AC3E}">
        <p14:creationId xmlns:p14="http://schemas.microsoft.com/office/powerpoint/2010/main" val="1274470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Now I will introduce our empirical work</a:t>
            </a:r>
            <a:endParaRPr kumimoji="1" lang="zh-CN" altLang="en-US" dirty="0"/>
          </a:p>
        </p:txBody>
      </p:sp>
      <p:sp>
        <p:nvSpPr>
          <p:cNvPr id="4" name="灯片编号占位符 3"/>
          <p:cNvSpPr>
            <a:spLocks noGrp="1"/>
          </p:cNvSpPr>
          <p:nvPr>
            <p:ph type="sldNum" sz="quarter" idx="5"/>
          </p:nvPr>
        </p:nvSpPr>
        <p:spPr/>
        <p:txBody>
          <a:bodyPr/>
          <a:lstStyle/>
          <a:p>
            <a:fld id="{2A1628D8-7E8D-463B-9848-398360D4FBC5}" type="slidenum">
              <a:rPr lang="en-US" smtClean="0"/>
              <a:t>8</a:t>
            </a:fld>
            <a:endParaRPr lang="en-US"/>
          </a:p>
        </p:txBody>
      </p:sp>
    </p:spTree>
    <p:extLst>
      <p:ext uri="{BB962C8B-B14F-4D97-AF65-F5344CB8AC3E}">
        <p14:creationId xmlns:p14="http://schemas.microsoft.com/office/powerpoint/2010/main" val="990423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What do</a:t>
            </a:r>
            <a:r>
              <a:rPr lang="en-US" altLang="zh-CN" baseline="0" dirty="0" smtClean="0"/>
              <a:t> we do i</a:t>
            </a:r>
            <a:r>
              <a:rPr lang="en-US" altLang="zh-CN" dirty="0" smtClean="0"/>
              <a:t>n</a:t>
            </a:r>
            <a:r>
              <a:rPr lang="zh-CN" altLang="en-US" dirty="0" smtClean="0"/>
              <a:t> </a:t>
            </a:r>
            <a:r>
              <a:rPr lang="en-US" altLang="zh-CN" dirty="0"/>
              <a:t>our</a:t>
            </a:r>
            <a:r>
              <a:rPr lang="zh-CN" altLang="en-US" dirty="0"/>
              <a:t> </a:t>
            </a:r>
            <a:r>
              <a:rPr lang="en-US" altLang="zh-CN" dirty="0" smtClean="0"/>
              <a:t>work? </a:t>
            </a:r>
            <a:r>
              <a:rPr lang="en-US" altLang="zh-CN" dirty="0"/>
              <a:t>we </a:t>
            </a:r>
            <a:r>
              <a:rPr lang="en-US" altLang="zh-CN" sz="1200" dirty="0">
                <a:solidFill>
                  <a:prstClr val="black"/>
                </a:solidFill>
              </a:rPr>
              <a:t>investigate the dynamic types in actual Python projects. </a:t>
            </a:r>
            <a:r>
              <a:rPr lang="en-US" altLang="zh-CN" sz="1200" dirty="0" smtClean="0">
                <a:solidFill>
                  <a:prstClr val="black"/>
                </a:solidFill>
              </a:rPr>
              <a:t>We analyze the dynamic feature</a:t>
            </a:r>
            <a:r>
              <a:rPr lang="en-US" altLang="zh-CN" sz="1200" baseline="0" dirty="0" smtClean="0">
                <a:solidFill>
                  <a:prstClr val="black"/>
                </a:solidFill>
              </a:rPr>
              <a:t> of a dynamic programming language with a static analysis tool</a:t>
            </a:r>
            <a:r>
              <a:rPr lang="en-US" altLang="zh-CN" sz="1200" dirty="0" smtClean="0">
                <a:solidFill>
                  <a:prstClr val="black"/>
                </a:solidFill>
              </a:rPr>
              <a:t>. </a:t>
            </a:r>
            <a:r>
              <a:rPr lang="en-US" altLang="zh-CN" sz="1200" dirty="0">
                <a:solidFill>
                  <a:prstClr val="black"/>
                </a:solidFill>
              </a:rPr>
              <a:t>Two research questions are put up. RQ1 How often is the dynamic type applied in actual programming tasks of Python? This RQ is focus on the frequency of dynamic types. RQ2:  What pattern is it when the type of a variable changes?  This RQ is focus on the patterns of dynamic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2A1628D8-7E8D-463B-9848-398360D4FBC5}" type="slidenum">
              <a:rPr lang="en-US" smtClean="0"/>
              <a:t>9</a:t>
            </a:fld>
            <a:endParaRPr lang="en-US"/>
          </a:p>
        </p:txBody>
      </p:sp>
    </p:spTree>
    <p:extLst>
      <p:ext uri="{BB962C8B-B14F-4D97-AF65-F5344CB8AC3E}">
        <p14:creationId xmlns:p14="http://schemas.microsoft.com/office/powerpoint/2010/main" val="2702099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xmlns="" id="{C8AC18C7-A7A1-4B8C-BA73-36407EC1B6B2}"/>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 name="Title">
            <a:extLst>
              <a:ext uri="{FF2B5EF4-FFF2-40B4-BE49-F238E27FC236}">
                <a16:creationId xmlns:a16="http://schemas.microsoft.com/office/drawing/2014/main" xmlns="" id="{5C347ABF-D590-473F-92BB-CF8948558124}"/>
              </a:ext>
            </a:extLst>
          </p:cNvPr>
          <p:cNvSpPr>
            <a:spLocks noGrp="1"/>
          </p:cNvSpPr>
          <p:nvPr>
            <p:ph type="ctrTitle"/>
          </p:nvPr>
        </p:nvSpPr>
        <p:spPr>
          <a:xfrm>
            <a:off x="1524000" y="1122363"/>
            <a:ext cx="9144000" cy="2387600"/>
          </a:xfrm>
        </p:spPr>
        <p:txBody>
          <a:bodyPr anchor="b">
            <a:normAutofit/>
          </a:bodyPr>
          <a:lstStyle>
            <a:lvl1pPr algn="l">
              <a:defRPr sz="4800"/>
            </a:lvl1pPr>
          </a:lstStyle>
          <a:p>
            <a:r>
              <a:rPr lang="en-US" dirty="0"/>
              <a:t>Click to edit Master title style</a:t>
            </a:r>
          </a:p>
        </p:txBody>
      </p:sp>
      <p:sp>
        <p:nvSpPr>
          <p:cNvPr id="7" name="日期占位符 6"/>
          <p:cNvSpPr>
            <a:spLocks noGrp="1"/>
          </p:cNvSpPr>
          <p:nvPr>
            <p:ph type="dt" sz="half" idx="10"/>
          </p:nvPr>
        </p:nvSpPr>
        <p:spPr/>
        <p:txBody>
          <a:bodyPr/>
          <a:lstStyle/>
          <a:p>
            <a:r>
              <a:rPr lang="en-US" altLang="zh-CN"/>
              <a:t>SATE 2018</a:t>
            </a:r>
            <a:endParaRPr lang="en-US"/>
          </a:p>
        </p:txBody>
      </p:sp>
      <p:sp>
        <p:nvSpPr>
          <p:cNvPr id="8" name="页脚占位符 7"/>
          <p:cNvSpPr>
            <a:spLocks noGrp="1"/>
          </p:cNvSpPr>
          <p:nvPr>
            <p:ph type="ftr" sz="quarter" idx="11"/>
          </p:nvPr>
        </p:nvSpPr>
        <p:spPr/>
        <p:txBody>
          <a:bodyPr/>
          <a:lstStyle/>
          <a:p>
            <a:r>
              <a:rPr lang="en-US"/>
              <a:t>An Empirical Study of Dynamic Types for Python Projects</a:t>
            </a:r>
            <a:endParaRPr lang="en-US" dirty="0"/>
          </a:p>
        </p:txBody>
      </p:sp>
      <p:sp>
        <p:nvSpPr>
          <p:cNvPr id="9" name="幻灯片编号占位符 8"/>
          <p:cNvSpPr>
            <a:spLocks noGrp="1"/>
          </p:cNvSpPr>
          <p:nvPr>
            <p:ph type="sldNum" sz="quarter" idx="12"/>
          </p:nvPr>
        </p:nvSpPr>
        <p:spPr/>
        <p:txBody>
          <a:bodyPr/>
          <a:lstStyle/>
          <a:p>
            <a:fld id="{58B71FEE-772F-4E1A-9A24-3A6AF066806B}" type="slidenum">
              <a:rPr lang="en-US" smtClean="0"/>
              <a:t>‹#›</a:t>
            </a:fld>
            <a:endParaRPr 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7432" y="578031"/>
            <a:ext cx="2163776" cy="688108"/>
          </a:xfrm>
          <a:prstGeom prst="rect">
            <a:avLst/>
          </a:prstGeom>
        </p:spPr>
      </p:pic>
    </p:spTree>
    <p:extLst>
      <p:ext uri="{BB962C8B-B14F-4D97-AF65-F5344CB8AC3E}">
        <p14:creationId xmlns:p14="http://schemas.microsoft.com/office/powerpoint/2010/main" val="12884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D3DD39-012C-490D-A797-2E0DA0E64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48EDFA7-E1A3-462B-93F2-04C9DFF4F6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6881720-D990-431B-A87A-97F9F3FC3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E7D49BD-095E-4FEC-8290-1462EECCC889}"/>
              </a:ext>
            </a:extLst>
          </p:cNvPr>
          <p:cNvSpPr>
            <a:spLocks noGrp="1"/>
          </p:cNvSpPr>
          <p:nvPr>
            <p:ph type="dt" sz="half" idx="10"/>
          </p:nvPr>
        </p:nvSpPr>
        <p:spPr/>
        <p:txBody>
          <a:bodyPr/>
          <a:lstStyle/>
          <a:p>
            <a:r>
              <a:rPr lang="en-US" altLang="zh-CN"/>
              <a:t>SATE 2018</a:t>
            </a:r>
            <a:endParaRPr lang="en-US"/>
          </a:p>
        </p:txBody>
      </p:sp>
      <p:sp>
        <p:nvSpPr>
          <p:cNvPr id="6" name="Footer Placeholder 5">
            <a:extLst>
              <a:ext uri="{FF2B5EF4-FFF2-40B4-BE49-F238E27FC236}">
                <a16:creationId xmlns:a16="http://schemas.microsoft.com/office/drawing/2014/main" xmlns="" id="{75DCA4CB-87F2-4262-84D7-01237F3BC414}"/>
              </a:ext>
            </a:extLst>
          </p:cNvPr>
          <p:cNvSpPr>
            <a:spLocks noGrp="1"/>
          </p:cNvSpPr>
          <p:nvPr>
            <p:ph type="ftr" sz="quarter" idx="11"/>
          </p:nvPr>
        </p:nvSpPr>
        <p:spPr/>
        <p:txBody>
          <a:bodyPr/>
          <a:lstStyle/>
          <a:p>
            <a:r>
              <a:rPr lang="en-US"/>
              <a:t>An Empirical Study of Dynamic Types for Python Projects</a:t>
            </a:r>
          </a:p>
        </p:txBody>
      </p:sp>
      <p:sp>
        <p:nvSpPr>
          <p:cNvPr id="7" name="Slide Number Placeholder 6">
            <a:extLst>
              <a:ext uri="{FF2B5EF4-FFF2-40B4-BE49-F238E27FC236}">
                <a16:creationId xmlns:a16="http://schemas.microsoft.com/office/drawing/2014/main" xmlns="" id="{698695A9-6D12-4477-9AB4-D3D185B4E29B}"/>
              </a:ext>
            </a:extLst>
          </p:cNvPr>
          <p:cNvSpPr>
            <a:spLocks noGrp="1"/>
          </p:cNvSpPr>
          <p:nvPr>
            <p:ph type="sldNum" sz="quarter" idx="12"/>
          </p:nvPr>
        </p:nvSpPr>
        <p:spPr/>
        <p:txBody>
          <a:bodyPr/>
          <a:lstStyle/>
          <a:p>
            <a:fld id="{58B71FEE-772F-4E1A-9A24-3A6AF066806B}" type="slidenum">
              <a:rPr lang="en-US" smtClean="0"/>
              <a:t>‹#›</a:t>
            </a:fld>
            <a:endParaRPr 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46107" y="6379021"/>
            <a:ext cx="930700" cy="295974"/>
          </a:xfrm>
          <a:prstGeom prst="rect">
            <a:avLst/>
          </a:prstGeom>
        </p:spPr>
      </p:pic>
    </p:spTree>
    <p:extLst>
      <p:ext uri="{BB962C8B-B14F-4D97-AF65-F5344CB8AC3E}">
        <p14:creationId xmlns:p14="http://schemas.microsoft.com/office/powerpoint/2010/main" val="284290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A686E4-6148-45EA-AB0C-C35E84350D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3FC1449-05B1-409E-86B5-E44FFA0249C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51B5887-00DB-4471-995C-ED5A255D6ECC}"/>
              </a:ext>
            </a:extLst>
          </p:cNvPr>
          <p:cNvSpPr>
            <a:spLocks noGrp="1"/>
          </p:cNvSpPr>
          <p:nvPr>
            <p:ph type="dt" sz="half" idx="10"/>
          </p:nvPr>
        </p:nvSpPr>
        <p:spPr/>
        <p:txBody>
          <a:bodyPr/>
          <a:lstStyle/>
          <a:p>
            <a:r>
              <a:rPr lang="en-US" altLang="zh-CN"/>
              <a:t>SATE 2018</a:t>
            </a:r>
            <a:endParaRPr lang="en-US"/>
          </a:p>
        </p:txBody>
      </p:sp>
      <p:sp>
        <p:nvSpPr>
          <p:cNvPr id="5" name="Footer Placeholder 4">
            <a:extLst>
              <a:ext uri="{FF2B5EF4-FFF2-40B4-BE49-F238E27FC236}">
                <a16:creationId xmlns:a16="http://schemas.microsoft.com/office/drawing/2014/main" xmlns="" id="{021C9743-0F03-443C-9ECE-46BC87C9B0F6}"/>
              </a:ext>
            </a:extLst>
          </p:cNvPr>
          <p:cNvSpPr>
            <a:spLocks noGrp="1"/>
          </p:cNvSpPr>
          <p:nvPr>
            <p:ph type="ftr" sz="quarter" idx="11"/>
          </p:nvPr>
        </p:nvSpPr>
        <p:spPr/>
        <p:txBody>
          <a:bodyPr/>
          <a:lstStyle/>
          <a:p>
            <a:r>
              <a:rPr lang="en-US"/>
              <a:t>An Empirical Study of Dynamic Types for Python Projects</a:t>
            </a:r>
          </a:p>
        </p:txBody>
      </p:sp>
      <p:sp>
        <p:nvSpPr>
          <p:cNvPr id="6" name="Slide Number Placeholder 5">
            <a:extLst>
              <a:ext uri="{FF2B5EF4-FFF2-40B4-BE49-F238E27FC236}">
                <a16:creationId xmlns:a16="http://schemas.microsoft.com/office/drawing/2014/main" xmlns="" id="{B219E175-957A-4EC4-B368-6EE51A8C41DA}"/>
              </a:ext>
            </a:extLst>
          </p:cNvPr>
          <p:cNvSpPr>
            <a:spLocks noGrp="1"/>
          </p:cNvSpPr>
          <p:nvPr>
            <p:ph type="sldNum" sz="quarter" idx="12"/>
          </p:nvPr>
        </p:nvSpPr>
        <p:spPr/>
        <p:txBody>
          <a:bodyPr/>
          <a:lstStyle/>
          <a:p>
            <a:fld id="{58B71FEE-772F-4E1A-9A24-3A6AF066806B}" type="slidenum">
              <a:rPr lang="en-US" smtClean="0"/>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46107" y="6379021"/>
            <a:ext cx="930700" cy="295974"/>
          </a:xfrm>
          <a:prstGeom prst="rect">
            <a:avLst/>
          </a:prstGeom>
        </p:spPr>
      </p:pic>
    </p:spTree>
    <p:extLst>
      <p:ext uri="{BB962C8B-B14F-4D97-AF65-F5344CB8AC3E}">
        <p14:creationId xmlns:p14="http://schemas.microsoft.com/office/powerpoint/2010/main" val="1527835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FF6AB1A-3863-4232-8A66-D0B2BDA2A7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A06C36C-09D1-4C19-A84F-3110CD3E70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5AEB8CC-4232-4B0D-A8E7-CC70534BC656}"/>
              </a:ext>
            </a:extLst>
          </p:cNvPr>
          <p:cNvSpPr>
            <a:spLocks noGrp="1"/>
          </p:cNvSpPr>
          <p:nvPr>
            <p:ph type="dt" sz="half" idx="10"/>
          </p:nvPr>
        </p:nvSpPr>
        <p:spPr/>
        <p:txBody>
          <a:bodyPr/>
          <a:lstStyle/>
          <a:p>
            <a:r>
              <a:rPr lang="en-US" altLang="zh-CN"/>
              <a:t>SATE 2018</a:t>
            </a:r>
            <a:endParaRPr lang="en-US"/>
          </a:p>
        </p:txBody>
      </p:sp>
      <p:sp>
        <p:nvSpPr>
          <p:cNvPr id="5" name="Footer Placeholder 4">
            <a:extLst>
              <a:ext uri="{FF2B5EF4-FFF2-40B4-BE49-F238E27FC236}">
                <a16:creationId xmlns:a16="http://schemas.microsoft.com/office/drawing/2014/main" xmlns="" id="{80C7F3CD-F676-4129-A92C-89F54704DE6B}"/>
              </a:ext>
            </a:extLst>
          </p:cNvPr>
          <p:cNvSpPr>
            <a:spLocks noGrp="1"/>
          </p:cNvSpPr>
          <p:nvPr>
            <p:ph type="ftr" sz="quarter" idx="11"/>
          </p:nvPr>
        </p:nvSpPr>
        <p:spPr/>
        <p:txBody>
          <a:bodyPr/>
          <a:lstStyle/>
          <a:p>
            <a:r>
              <a:rPr lang="en-US"/>
              <a:t>An Empirical Study of Dynamic Types for Python Projects</a:t>
            </a:r>
          </a:p>
        </p:txBody>
      </p:sp>
      <p:sp>
        <p:nvSpPr>
          <p:cNvPr id="6" name="Slide Number Placeholder 5">
            <a:extLst>
              <a:ext uri="{FF2B5EF4-FFF2-40B4-BE49-F238E27FC236}">
                <a16:creationId xmlns:a16="http://schemas.microsoft.com/office/drawing/2014/main" xmlns="" id="{77DDBD3B-28E0-4C37-AEE4-22AF42636D02}"/>
              </a:ext>
            </a:extLst>
          </p:cNvPr>
          <p:cNvSpPr>
            <a:spLocks noGrp="1"/>
          </p:cNvSpPr>
          <p:nvPr>
            <p:ph type="sldNum" sz="quarter" idx="12"/>
          </p:nvPr>
        </p:nvSpPr>
        <p:spPr/>
        <p:txBody>
          <a:bodyPr/>
          <a:lstStyle/>
          <a:p>
            <a:fld id="{58B71FEE-772F-4E1A-9A24-3A6AF066806B}" type="slidenum">
              <a:rPr lang="en-US" smtClean="0"/>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46107" y="6379021"/>
            <a:ext cx="930700" cy="295974"/>
          </a:xfrm>
          <a:prstGeom prst="rect">
            <a:avLst/>
          </a:prstGeom>
        </p:spPr>
      </p:pic>
    </p:spTree>
    <p:extLst>
      <p:ext uri="{BB962C8B-B14F-4D97-AF65-F5344CB8AC3E}">
        <p14:creationId xmlns:p14="http://schemas.microsoft.com/office/powerpoint/2010/main" val="1936553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a:extLst>
              <a:ext uri="{FF2B5EF4-FFF2-40B4-BE49-F238E27FC236}">
                <a16:creationId xmlns:a16="http://schemas.microsoft.com/office/drawing/2014/main" xmlns="" id="{23DEF13A-6BCF-49B2-8A1C-E41E205E2E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a:extLst>
              <a:ext uri="{FF2B5EF4-FFF2-40B4-BE49-F238E27FC236}">
                <a16:creationId xmlns:a16="http://schemas.microsoft.com/office/drawing/2014/main" xmlns="" id="{159C01FC-466F-445B-B6C7-1C1146A1B9D2}"/>
              </a:ext>
            </a:extLst>
          </p:cNvPr>
          <p:cNvSpPr>
            <a:spLocks noGrp="1"/>
          </p:cNvSpPr>
          <p:nvPr>
            <p:ph type="dt" sz="half" idx="10"/>
          </p:nvPr>
        </p:nvSpPr>
        <p:spPr/>
        <p:txBody>
          <a:bodyPr/>
          <a:lstStyle/>
          <a:p>
            <a:r>
              <a:rPr lang="en-US" altLang="zh-CN"/>
              <a:t>SATE 2018</a:t>
            </a:r>
            <a:endParaRPr lang="en-US"/>
          </a:p>
        </p:txBody>
      </p:sp>
      <p:sp>
        <p:nvSpPr>
          <p:cNvPr id="5" name="Footer">
            <a:extLst>
              <a:ext uri="{FF2B5EF4-FFF2-40B4-BE49-F238E27FC236}">
                <a16:creationId xmlns:a16="http://schemas.microsoft.com/office/drawing/2014/main" xmlns="" id="{88049566-B1D6-48A6-ABCA-BDD9AEBDFCFE}"/>
              </a:ext>
            </a:extLst>
          </p:cNvPr>
          <p:cNvSpPr>
            <a:spLocks noGrp="1"/>
          </p:cNvSpPr>
          <p:nvPr>
            <p:ph type="ftr" sz="quarter" idx="11"/>
          </p:nvPr>
        </p:nvSpPr>
        <p:spPr/>
        <p:txBody>
          <a:bodyPr/>
          <a:lstStyle/>
          <a:p>
            <a:r>
              <a:rPr lang="en-US"/>
              <a:t>An Empirical Study of Dynamic Types for Python Projects</a:t>
            </a:r>
          </a:p>
        </p:txBody>
      </p:sp>
      <p:sp>
        <p:nvSpPr>
          <p:cNvPr id="6" name="Slide Number">
            <a:extLst>
              <a:ext uri="{FF2B5EF4-FFF2-40B4-BE49-F238E27FC236}">
                <a16:creationId xmlns:a16="http://schemas.microsoft.com/office/drawing/2014/main" xmlns="" id="{12F1EFB7-A355-4A19-AA8A-8B07D12F7418}"/>
              </a:ext>
            </a:extLst>
          </p:cNvPr>
          <p:cNvSpPr>
            <a:spLocks noGrp="1"/>
          </p:cNvSpPr>
          <p:nvPr>
            <p:ph type="sldNum" sz="quarter" idx="12"/>
          </p:nvPr>
        </p:nvSpPr>
        <p:spPr/>
        <p:txBody>
          <a:bodyPr/>
          <a:lstStyle/>
          <a:p>
            <a:fld id="{58B71FEE-772F-4E1A-9A24-3A6AF066806B}" type="slidenum">
              <a:rPr lang="en-US" smtClean="0"/>
              <a:t>‹#›</a:t>
            </a:fld>
            <a:endParaRPr lang="en-US"/>
          </a:p>
        </p:txBody>
      </p:sp>
      <p:sp>
        <p:nvSpPr>
          <p:cNvPr id="2" name="Title">
            <a:extLst>
              <a:ext uri="{FF2B5EF4-FFF2-40B4-BE49-F238E27FC236}">
                <a16:creationId xmlns:a16="http://schemas.microsoft.com/office/drawing/2014/main" xmlns="" id="{337BDAC3-855E-447C-8A65-6E920E87FB39}"/>
              </a:ext>
            </a:extLst>
          </p:cNvPr>
          <p:cNvSpPr>
            <a:spLocks noGrp="1"/>
          </p:cNvSpPr>
          <p:nvPr>
            <p:ph type="title"/>
          </p:nvPr>
        </p:nvSpPr>
        <p:spPr/>
        <p:txBody>
          <a:bodyPr/>
          <a:lstStyle/>
          <a:p>
            <a:r>
              <a:rPr lang="en-US"/>
              <a:t>Click to edit Master title style</a:t>
            </a: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46107" y="6379021"/>
            <a:ext cx="930700" cy="295974"/>
          </a:xfrm>
          <a:prstGeom prst="rect">
            <a:avLst/>
          </a:prstGeom>
        </p:spPr>
      </p:pic>
    </p:spTree>
    <p:extLst>
      <p:ext uri="{BB962C8B-B14F-4D97-AF65-F5344CB8AC3E}">
        <p14:creationId xmlns:p14="http://schemas.microsoft.com/office/powerpoint/2010/main" val="4089443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s, Vertical">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12F1EFB7-A355-4A19-AA8A-8B07D12F7418}"/>
              </a:ext>
            </a:extLst>
          </p:cNvPr>
          <p:cNvSpPr>
            <a:spLocks noGrp="1"/>
          </p:cNvSpPr>
          <p:nvPr>
            <p:ph type="sldNum" sz="quarter" idx="12"/>
          </p:nvPr>
        </p:nvSpPr>
        <p:spPr/>
        <p:txBody>
          <a:bodyPr/>
          <a:lstStyle/>
          <a:p>
            <a:fld id="{58B71FEE-772F-4E1A-9A24-3A6AF066806B}" type="slidenum">
              <a:rPr lang="en-US" smtClean="0"/>
              <a:t>‹#›</a:t>
            </a:fld>
            <a:endParaRPr lang="en-US"/>
          </a:p>
        </p:txBody>
      </p:sp>
      <p:sp>
        <p:nvSpPr>
          <p:cNvPr id="5" name="Footer">
            <a:extLst>
              <a:ext uri="{FF2B5EF4-FFF2-40B4-BE49-F238E27FC236}">
                <a16:creationId xmlns:a16="http://schemas.microsoft.com/office/drawing/2014/main" xmlns="" id="{88049566-B1D6-48A6-ABCA-BDD9AEBDFCFE}"/>
              </a:ext>
            </a:extLst>
          </p:cNvPr>
          <p:cNvSpPr>
            <a:spLocks noGrp="1"/>
          </p:cNvSpPr>
          <p:nvPr>
            <p:ph type="ftr" sz="quarter" idx="11"/>
          </p:nvPr>
        </p:nvSpPr>
        <p:spPr/>
        <p:txBody>
          <a:bodyPr/>
          <a:lstStyle/>
          <a:p>
            <a:r>
              <a:rPr lang="en-US"/>
              <a:t>An Empirical Study of Dynamic Types for Python Projects</a:t>
            </a:r>
          </a:p>
        </p:txBody>
      </p:sp>
      <p:sp>
        <p:nvSpPr>
          <p:cNvPr id="4" name="Date">
            <a:extLst>
              <a:ext uri="{FF2B5EF4-FFF2-40B4-BE49-F238E27FC236}">
                <a16:creationId xmlns:a16="http://schemas.microsoft.com/office/drawing/2014/main" xmlns="" id="{159C01FC-466F-445B-B6C7-1C1146A1B9D2}"/>
              </a:ext>
            </a:extLst>
          </p:cNvPr>
          <p:cNvSpPr>
            <a:spLocks noGrp="1"/>
          </p:cNvSpPr>
          <p:nvPr>
            <p:ph type="dt" sz="half" idx="10"/>
          </p:nvPr>
        </p:nvSpPr>
        <p:spPr/>
        <p:txBody>
          <a:bodyPr/>
          <a:lstStyle/>
          <a:p>
            <a:r>
              <a:rPr lang="en-US" altLang="zh-CN"/>
              <a:t>SATE 2018</a:t>
            </a:r>
            <a:endParaRPr lang="en-US"/>
          </a:p>
        </p:txBody>
      </p:sp>
      <p:sp>
        <p:nvSpPr>
          <p:cNvPr id="7" name="Content 2">
            <a:extLst>
              <a:ext uri="{FF2B5EF4-FFF2-40B4-BE49-F238E27FC236}">
                <a16:creationId xmlns:a16="http://schemas.microsoft.com/office/drawing/2014/main" xmlns="" id="{14F0BD88-52F9-47D9-BC8A-336155D5BF26}"/>
              </a:ext>
            </a:extLst>
          </p:cNvPr>
          <p:cNvSpPr>
            <a:spLocks noGrp="1"/>
          </p:cNvSpPr>
          <p:nvPr>
            <p:ph idx="13"/>
          </p:nvPr>
        </p:nvSpPr>
        <p:spPr>
          <a:xfrm>
            <a:off x="841248" y="4069080"/>
            <a:ext cx="10515600" cy="2103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1">
            <a:extLst>
              <a:ext uri="{FF2B5EF4-FFF2-40B4-BE49-F238E27FC236}">
                <a16:creationId xmlns:a16="http://schemas.microsoft.com/office/drawing/2014/main" xmlns="" id="{23DEF13A-6BCF-49B2-8A1C-E41E205E2E88}"/>
              </a:ext>
            </a:extLst>
          </p:cNvPr>
          <p:cNvSpPr>
            <a:spLocks noGrp="1"/>
          </p:cNvSpPr>
          <p:nvPr>
            <p:ph idx="1"/>
          </p:nvPr>
        </p:nvSpPr>
        <p:spPr>
          <a:xfrm>
            <a:off x="838200" y="1825625"/>
            <a:ext cx="10515600" cy="2103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a:extLst>
              <a:ext uri="{FF2B5EF4-FFF2-40B4-BE49-F238E27FC236}">
                <a16:creationId xmlns:a16="http://schemas.microsoft.com/office/drawing/2014/main" xmlns="" id="{337BDAC3-855E-447C-8A65-6E920E87FB39}"/>
              </a:ext>
            </a:extLst>
          </p:cNvPr>
          <p:cNvSpPr>
            <a:spLocks noGrp="1"/>
          </p:cNvSpPr>
          <p:nvPr>
            <p:ph type="title"/>
          </p:nvPr>
        </p:nvSpPr>
        <p:spPr/>
        <p:txBody>
          <a:bodyPr/>
          <a:lstStyle/>
          <a:p>
            <a:r>
              <a:rPr lang="en-US"/>
              <a:t>Click to edit Master title style</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46107" y="6379021"/>
            <a:ext cx="930700" cy="295974"/>
          </a:xfrm>
          <a:prstGeom prst="rect">
            <a:avLst/>
          </a:prstGeom>
        </p:spPr>
      </p:pic>
    </p:spTree>
    <p:extLst>
      <p:ext uri="{BB962C8B-B14F-4D97-AF65-F5344CB8AC3E}">
        <p14:creationId xmlns:p14="http://schemas.microsoft.com/office/powerpoint/2010/main" val="2657145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7E2FCECD-08F2-439D-919F-A62053AAC5D8}"/>
              </a:ext>
            </a:extLst>
          </p:cNvPr>
          <p:cNvSpPr>
            <a:spLocks noGrp="1"/>
          </p:cNvSpPr>
          <p:nvPr>
            <p:ph type="sldNum" sz="quarter" idx="12"/>
          </p:nvPr>
        </p:nvSpPr>
        <p:spPr/>
        <p:txBody>
          <a:bodyPr/>
          <a:lstStyle/>
          <a:p>
            <a:fld id="{58B71FEE-772F-4E1A-9A24-3A6AF066806B}" type="slidenum">
              <a:rPr lang="en-US" smtClean="0"/>
              <a:t>‹#›</a:t>
            </a:fld>
            <a:endParaRPr lang="en-US"/>
          </a:p>
        </p:txBody>
      </p:sp>
      <p:sp>
        <p:nvSpPr>
          <p:cNvPr id="5" name="Footer">
            <a:extLst>
              <a:ext uri="{FF2B5EF4-FFF2-40B4-BE49-F238E27FC236}">
                <a16:creationId xmlns:a16="http://schemas.microsoft.com/office/drawing/2014/main" xmlns="" id="{BEB2B9BE-1516-441D-ACB1-0895AE826108}"/>
              </a:ext>
            </a:extLst>
          </p:cNvPr>
          <p:cNvSpPr>
            <a:spLocks noGrp="1"/>
          </p:cNvSpPr>
          <p:nvPr>
            <p:ph type="ftr" sz="quarter" idx="11"/>
          </p:nvPr>
        </p:nvSpPr>
        <p:spPr/>
        <p:txBody>
          <a:bodyPr/>
          <a:lstStyle/>
          <a:p>
            <a:r>
              <a:rPr lang="en-US"/>
              <a:t>An Empirical Study of Dynamic Types for Python Projects</a:t>
            </a:r>
          </a:p>
        </p:txBody>
      </p:sp>
      <p:sp>
        <p:nvSpPr>
          <p:cNvPr id="4" name="Date">
            <a:extLst>
              <a:ext uri="{FF2B5EF4-FFF2-40B4-BE49-F238E27FC236}">
                <a16:creationId xmlns:a16="http://schemas.microsoft.com/office/drawing/2014/main" xmlns="" id="{FCDD0F70-0119-4560-B686-7805E7FC5D0C}"/>
              </a:ext>
            </a:extLst>
          </p:cNvPr>
          <p:cNvSpPr>
            <a:spLocks noGrp="1"/>
          </p:cNvSpPr>
          <p:nvPr>
            <p:ph type="dt" sz="half" idx="10"/>
          </p:nvPr>
        </p:nvSpPr>
        <p:spPr/>
        <p:txBody>
          <a:bodyPr/>
          <a:lstStyle/>
          <a:p>
            <a:r>
              <a:rPr lang="en-US" altLang="zh-CN"/>
              <a:t>SATE 2018</a:t>
            </a:r>
            <a:endParaRPr lang="en-US"/>
          </a:p>
        </p:txBody>
      </p:sp>
      <p:sp>
        <p:nvSpPr>
          <p:cNvPr id="3" name="Text">
            <a:extLst>
              <a:ext uri="{FF2B5EF4-FFF2-40B4-BE49-F238E27FC236}">
                <a16:creationId xmlns:a16="http://schemas.microsoft.com/office/drawing/2014/main" xmlns="" id="{3FA7C206-5A2F-42F6-BD09-2A42FCC5B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 name="Title">
            <a:extLst>
              <a:ext uri="{FF2B5EF4-FFF2-40B4-BE49-F238E27FC236}">
                <a16:creationId xmlns:a16="http://schemas.microsoft.com/office/drawing/2014/main" xmlns="" id="{848C1FD3-6849-4E46-8C21-5689BB7AFB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46107" y="6379021"/>
            <a:ext cx="930700" cy="295974"/>
          </a:xfrm>
          <a:prstGeom prst="rect">
            <a:avLst/>
          </a:prstGeom>
        </p:spPr>
      </p:pic>
    </p:spTree>
    <p:extLst>
      <p:ext uri="{BB962C8B-B14F-4D97-AF65-F5344CB8AC3E}">
        <p14:creationId xmlns:p14="http://schemas.microsoft.com/office/powerpoint/2010/main" val="223667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18159379-24F3-4F75-8DE8-0FC98D4DB8CD}"/>
              </a:ext>
            </a:extLst>
          </p:cNvPr>
          <p:cNvSpPr>
            <a:spLocks noGrp="1"/>
          </p:cNvSpPr>
          <p:nvPr>
            <p:ph type="sldNum" sz="quarter" idx="12"/>
          </p:nvPr>
        </p:nvSpPr>
        <p:spPr/>
        <p:txBody>
          <a:bodyPr/>
          <a:lstStyle/>
          <a:p>
            <a:fld id="{58B71FEE-772F-4E1A-9A24-3A6AF066806B}" type="slidenum">
              <a:rPr lang="en-US" smtClean="0"/>
              <a:t>‹#›</a:t>
            </a:fld>
            <a:endParaRPr lang="en-US"/>
          </a:p>
        </p:txBody>
      </p:sp>
      <p:sp>
        <p:nvSpPr>
          <p:cNvPr id="6" name="Footer">
            <a:extLst>
              <a:ext uri="{FF2B5EF4-FFF2-40B4-BE49-F238E27FC236}">
                <a16:creationId xmlns:a16="http://schemas.microsoft.com/office/drawing/2014/main" xmlns="" id="{9FB252F5-E67A-403C-B607-D27CBFA527F9}"/>
              </a:ext>
            </a:extLst>
          </p:cNvPr>
          <p:cNvSpPr>
            <a:spLocks noGrp="1"/>
          </p:cNvSpPr>
          <p:nvPr>
            <p:ph type="ftr" sz="quarter" idx="11"/>
          </p:nvPr>
        </p:nvSpPr>
        <p:spPr/>
        <p:txBody>
          <a:bodyPr/>
          <a:lstStyle/>
          <a:p>
            <a:r>
              <a:rPr lang="en-US"/>
              <a:t>An Empirical Study of Dynamic Types for Python Projects</a:t>
            </a:r>
            <a:endParaRPr lang="en-US" dirty="0"/>
          </a:p>
        </p:txBody>
      </p:sp>
      <p:sp>
        <p:nvSpPr>
          <p:cNvPr id="5" name="Date">
            <a:extLst>
              <a:ext uri="{FF2B5EF4-FFF2-40B4-BE49-F238E27FC236}">
                <a16:creationId xmlns:a16="http://schemas.microsoft.com/office/drawing/2014/main" xmlns="" id="{35450A20-CCE7-44E1-A1C6-F6017C2E8369}"/>
              </a:ext>
            </a:extLst>
          </p:cNvPr>
          <p:cNvSpPr>
            <a:spLocks noGrp="1"/>
          </p:cNvSpPr>
          <p:nvPr>
            <p:ph type="dt" sz="half" idx="10"/>
          </p:nvPr>
        </p:nvSpPr>
        <p:spPr/>
        <p:txBody>
          <a:bodyPr/>
          <a:lstStyle/>
          <a:p>
            <a:r>
              <a:rPr lang="en-US" altLang="zh-CN"/>
              <a:t>SATE 2018</a:t>
            </a:r>
            <a:endParaRPr lang="en-US"/>
          </a:p>
        </p:txBody>
      </p:sp>
      <p:sp>
        <p:nvSpPr>
          <p:cNvPr id="4" name="Content 2">
            <a:extLst>
              <a:ext uri="{FF2B5EF4-FFF2-40B4-BE49-F238E27FC236}">
                <a16:creationId xmlns:a16="http://schemas.microsoft.com/office/drawing/2014/main" xmlns="" id="{DE92E1B7-412A-4F19-9430-B37A8F086B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1">
            <a:extLst>
              <a:ext uri="{FF2B5EF4-FFF2-40B4-BE49-F238E27FC236}">
                <a16:creationId xmlns:a16="http://schemas.microsoft.com/office/drawing/2014/main" xmlns="" id="{8C9D4001-4BF8-4DF9-A83E-FAFA8ADCA6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a:extLst>
              <a:ext uri="{FF2B5EF4-FFF2-40B4-BE49-F238E27FC236}">
                <a16:creationId xmlns:a16="http://schemas.microsoft.com/office/drawing/2014/main" xmlns="" id="{4615DBBD-1DED-4D32-B9A7-06ACDE38E732}"/>
              </a:ext>
            </a:extLst>
          </p:cNvPr>
          <p:cNvSpPr>
            <a:spLocks noGrp="1"/>
          </p:cNvSpPr>
          <p:nvPr>
            <p:ph type="title"/>
          </p:nvPr>
        </p:nvSpPr>
        <p:spPr/>
        <p:txBody>
          <a:bodyPr/>
          <a:lstStyle/>
          <a:p>
            <a:r>
              <a:rPr lang="en-US"/>
              <a:t>Click to edit Master title style</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46107" y="6379021"/>
            <a:ext cx="930700" cy="295974"/>
          </a:xfrm>
          <a:prstGeom prst="rect">
            <a:avLst/>
          </a:prstGeom>
        </p:spPr>
      </p:pic>
    </p:spTree>
    <p:extLst>
      <p:ext uri="{BB962C8B-B14F-4D97-AF65-F5344CB8AC3E}">
        <p14:creationId xmlns:p14="http://schemas.microsoft.com/office/powerpoint/2010/main" val="2081381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E26594-B829-4BEF-A321-19A5AA06BA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37D0627-E657-409E-BBFA-E4EE17F4E6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63606DA1-9362-4D21-A9B1-D795E6193A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87F9B07-A375-496B-B1D7-C8B0A80C5E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D16A220A-D484-44D6-9255-54203542B0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99B5D5C-E2E8-441B-AF84-AE015511782F}"/>
              </a:ext>
            </a:extLst>
          </p:cNvPr>
          <p:cNvSpPr>
            <a:spLocks noGrp="1"/>
          </p:cNvSpPr>
          <p:nvPr>
            <p:ph type="dt" sz="half" idx="10"/>
          </p:nvPr>
        </p:nvSpPr>
        <p:spPr/>
        <p:txBody>
          <a:bodyPr/>
          <a:lstStyle/>
          <a:p>
            <a:r>
              <a:rPr lang="en-US" altLang="zh-CN"/>
              <a:t>SATE 2018</a:t>
            </a:r>
            <a:endParaRPr lang="en-US"/>
          </a:p>
        </p:txBody>
      </p:sp>
      <p:sp>
        <p:nvSpPr>
          <p:cNvPr id="8" name="Footer Placeholder 7">
            <a:extLst>
              <a:ext uri="{FF2B5EF4-FFF2-40B4-BE49-F238E27FC236}">
                <a16:creationId xmlns:a16="http://schemas.microsoft.com/office/drawing/2014/main" xmlns="" id="{84F2EF15-C9EE-494F-9E57-1CA64C2DE108}"/>
              </a:ext>
            </a:extLst>
          </p:cNvPr>
          <p:cNvSpPr>
            <a:spLocks noGrp="1"/>
          </p:cNvSpPr>
          <p:nvPr>
            <p:ph type="ftr" sz="quarter" idx="11"/>
          </p:nvPr>
        </p:nvSpPr>
        <p:spPr/>
        <p:txBody>
          <a:bodyPr/>
          <a:lstStyle/>
          <a:p>
            <a:r>
              <a:rPr lang="en-US"/>
              <a:t>An Empirical Study of Dynamic Types for Python Projects</a:t>
            </a:r>
          </a:p>
        </p:txBody>
      </p:sp>
      <p:sp>
        <p:nvSpPr>
          <p:cNvPr id="9" name="Slide Number Placeholder 8">
            <a:extLst>
              <a:ext uri="{FF2B5EF4-FFF2-40B4-BE49-F238E27FC236}">
                <a16:creationId xmlns:a16="http://schemas.microsoft.com/office/drawing/2014/main" xmlns="" id="{7F496E36-1632-483B-A775-B2C4F5371CAE}"/>
              </a:ext>
            </a:extLst>
          </p:cNvPr>
          <p:cNvSpPr>
            <a:spLocks noGrp="1"/>
          </p:cNvSpPr>
          <p:nvPr>
            <p:ph type="sldNum" sz="quarter" idx="12"/>
          </p:nvPr>
        </p:nvSpPr>
        <p:spPr/>
        <p:txBody>
          <a:bodyPr/>
          <a:lstStyle/>
          <a:p>
            <a:fld id="{58B71FEE-772F-4E1A-9A24-3A6AF066806B}" type="slidenum">
              <a:rPr lang="en-US" smtClean="0"/>
              <a:t>‹#›</a:t>
            </a:fld>
            <a:endParaRPr 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46107" y="6379021"/>
            <a:ext cx="930700" cy="295974"/>
          </a:xfrm>
          <a:prstGeom prst="rect">
            <a:avLst/>
          </a:prstGeom>
        </p:spPr>
      </p:pic>
    </p:spTree>
    <p:extLst>
      <p:ext uri="{BB962C8B-B14F-4D97-AF65-F5344CB8AC3E}">
        <p14:creationId xmlns:p14="http://schemas.microsoft.com/office/powerpoint/2010/main" val="508812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99B53B-0C45-4762-932A-065E3004D1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301286C-A673-42A9-9DFF-74929E97CDFD}"/>
              </a:ext>
            </a:extLst>
          </p:cNvPr>
          <p:cNvSpPr>
            <a:spLocks noGrp="1"/>
          </p:cNvSpPr>
          <p:nvPr>
            <p:ph type="dt" sz="half" idx="10"/>
          </p:nvPr>
        </p:nvSpPr>
        <p:spPr/>
        <p:txBody>
          <a:bodyPr/>
          <a:lstStyle/>
          <a:p>
            <a:r>
              <a:rPr lang="en-US" altLang="zh-CN"/>
              <a:t>SATE 2018</a:t>
            </a:r>
            <a:endParaRPr lang="en-US"/>
          </a:p>
        </p:txBody>
      </p:sp>
      <p:sp>
        <p:nvSpPr>
          <p:cNvPr id="4" name="Footer Placeholder 3">
            <a:extLst>
              <a:ext uri="{FF2B5EF4-FFF2-40B4-BE49-F238E27FC236}">
                <a16:creationId xmlns:a16="http://schemas.microsoft.com/office/drawing/2014/main" xmlns="" id="{CFA766D2-F3C0-4DE9-8DC6-01FF47DBD04B}"/>
              </a:ext>
            </a:extLst>
          </p:cNvPr>
          <p:cNvSpPr>
            <a:spLocks noGrp="1"/>
          </p:cNvSpPr>
          <p:nvPr>
            <p:ph type="ftr" sz="quarter" idx="11"/>
          </p:nvPr>
        </p:nvSpPr>
        <p:spPr/>
        <p:txBody>
          <a:bodyPr/>
          <a:lstStyle/>
          <a:p>
            <a:r>
              <a:rPr lang="en-US"/>
              <a:t>An Empirical Study of Dynamic Types for Python Projects</a:t>
            </a:r>
          </a:p>
        </p:txBody>
      </p:sp>
      <p:sp>
        <p:nvSpPr>
          <p:cNvPr id="5" name="Slide Number Placeholder 4">
            <a:extLst>
              <a:ext uri="{FF2B5EF4-FFF2-40B4-BE49-F238E27FC236}">
                <a16:creationId xmlns:a16="http://schemas.microsoft.com/office/drawing/2014/main" xmlns="" id="{5D2B72C5-1341-4CE4-BB70-18BDDE3E0C2D}"/>
              </a:ext>
            </a:extLst>
          </p:cNvPr>
          <p:cNvSpPr>
            <a:spLocks noGrp="1"/>
          </p:cNvSpPr>
          <p:nvPr>
            <p:ph type="sldNum" sz="quarter" idx="12"/>
          </p:nvPr>
        </p:nvSpPr>
        <p:spPr/>
        <p:txBody>
          <a:bodyPr/>
          <a:lstStyle/>
          <a:p>
            <a:fld id="{58B71FEE-772F-4E1A-9A24-3A6AF066806B}" type="slidenum">
              <a:rPr lang="en-US" smtClean="0"/>
              <a:t>‹#›</a:t>
            </a:fld>
            <a:endParaRPr 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46107" y="6379021"/>
            <a:ext cx="930700" cy="295974"/>
          </a:xfrm>
          <a:prstGeom prst="rect">
            <a:avLst/>
          </a:prstGeom>
        </p:spPr>
      </p:pic>
    </p:spTree>
    <p:extLst>
      <p:ext uri="{BB962C8B-B14F-4D97-AF65-F5344CB8AC3E}">
        <p14:creationId xmlns:p14="http://schemas.microsoft.com/office/powerpoint/2010/main" val="94787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EFDF1B7-2B61-4FE7-A09F-718B38FA24A6}"/>
              </a:ext>
            </a:extLst>
          </p:cNvPr>
          <p:cNvSpPr>
            <a:spLocks noGrp="1"/>
          </p:cNvSpPr>
          <p:nvPr>
            <p:ph type="dt" sz="half" idx="10"/>
          </p:nvPr>
        </p:nvSpPr>
        <p:spPr/>
        <p:txBody>
          <a:bodyPr/>
          <a:lstStyle/>
          <a:p>
            <a:r>
              <a:rPr lang="en-US" altLang="zh-CN"/>
              <a:t>SATE 2018</a:t>
            </a:r>
            <a:endParaRPr lang="en-US"/>
          </a:p>
        </p:txBody>
      </p:sp>
      <p:sp>
        <p:nvSpPr>
          <p:cNvPr id="3" name="Footer Placeholder 2">
            <a:extLst>
              <a:ext uri="{FF2B5EF4-FFF2-40B4-BE49-F238E27FC236}">
                <a16:creationId xmlns:a16="http://schemas.microsoft.com/office/drawing/2014/main" xmlns="" id="{D2A0A1C1-7564-4EF2-9F2D-D94515D7C45B}"/>
              </a:ext>
            </a:extLst>
          </p:cNvPr>
          <p:cNvSpPr>
            <a:spLocks noGrp="1"/>
          </p:cNvSpPr>
          <p:nvPr>
            <p:ph type="ftr" sz="quarter" idx="11"/>
          </p:nvPr>
        </p:nvSpPr>
        <p:spPr/>
        <p:txBody>
          <a:bodyPr/>
          <a:lstStyle/>
          <a:p>
            <a:r>
              <a:rPr lang="en-US"/>
              <a:t>An Empirical Study of Dynamic Types for Python Projects</a:t>
            </a:r>
            <a:endParaRPr lang="en-US" dirty="0"/>
          </a:p>
        </p:txBody>
      </p:sp>
      <p:sp>
        <p:nvSpPr>
          <p:cNvPr id="4" name="Slide Number Placeholder 3">
            <a:extLst>
              <a:ext uri="{FF2B5EF4-FFF2-40B4-BE49-F238E27FC236}">
                <a16:creationId xmlns:a16="http://schemas.microsoft.com/office/drawing/2014/main" xmlns="" id="{C47F0334-CC04-4638-BFE6-D0EFB74801B3}"/>
              </a:ext>
            </a:extLst>
          </p:cNvPr>
          <p:cNvSpPr>
            <a:spLocks noGrp="1"/>
          </p:cNvSpPr>
          <p:nvPr>
            <p:ph type="sldNum" sz="quarter" idx="12"/>
          </p:nvPr>
        </p:nvSpPr>
        <p:spPr/>
        <p:txBody>
          <a:bodyPr/>
          <a:lstStyle/>
          <a:p>
            <a:fld id="{58B71FEE-772F-4E1A-9A24-3A6AF066806B}" type="slidenum">
              <a:rPr lang="en-US" smtClean="0"/>
              <a:t>‹#›</a:t>
            </a:fld>
            <a:endParaRPr 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46107" y="6379021"/>
            <a:ext cx="930700" cy="295974"/>
          </a:xfrm>
          <a:prstGeom prst="rect">
            <a:avLst/>
          </a:prstGeom>
        </p:spPr>
      </p:pic>
    </p:spTree>
    <p:extLst>
      <p:ext uri="{BB962C8B-B14F-4D97-AF65-F5344CB8AC3E}">
        <p14:creationId xmlns:p14="http://schemas.microsoft.com/office/powerpoint/2010/main" val="1972232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27F214-9711-449C-BFBB-FC42D7E2D8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5D7D194-3931-4975-AEAC-BC98FDAED5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6381501-DB8F-4956-8BAD-7F1713061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63B4321-48C8-498E-A7AB-8303C5C7601C}"/>
              </a:ext>
            </a:extLst>
          </p:cNvPr>
          <p:cNvSpPr>
            <a:spLocks noGrp="1"/>
          </p:cNvSpPr>
          <p:nvPr>
            <p:ph type="dt" sz="half" idx="10"/>
          </p:nvPr>
        </p:nvSpPr>
        <p:spPr/>
        <p:txBody>
          <a:bodyPr/>
          <a:lstStyle/>
          <a:p>
            <a:r>
              <a:rPr lang="en-US" altLang="zh-CN"/>
              <a:t>SATE 2018</a:t>
            </a:r>
            <a:endParaRPr lang="en-US"/>
          </a:p>
        </p:txBody>
      </p:sp>
      <p:sp>
        <p:nvSpPr>
          <p:cNvPr id="6" name="Footer Placeholder 5">
            <a:extLst>
              <a:ext uri="{FF2B5EF4-FFF2-40B4-BE49-F238E27FC236}">
                <a16:creationId xmlns:a16="http://schemas.microsoft.com/office/drawing/2014/main" xmlns="" id="{DCDE7B65-95C8-45E5-800A-B1CCBFAC893E}"/>
              </a:ext>
            </a:extLst>
          </p:cNvPr>
          <p:cNvSpPr>
            <a:spLocks noGrp="1"/>
          </p:cNvSpPr>
          <p:nvPr>
            <p:ph type="ftr" sz="quarter" idx="11"/>
          </p:nvPr>
        </p:nvSpPr>
        <p:spPr/>
        <p:txBody>
          <a:bodyPr/>
          <a:lstStyle/>
          <a:p>
            <a:r>
              <a:rPr lang="en-US"/>
              <a:t>An Empirical Study of Dynamic Types for Python Projects</a:t>
            </a:r>
          </a:p>
        </p:txBody>
      </p:sp>
      <p:sp>
        <p:nvSpPr>
          <p:cNvPr id="7" name="Slide Number Placeholder 6">
            <a:extLst>
              <a:ext uri="{FF2B5EF4-FFF2-40B4-BE49-F238E27FC236}">
                <a16:creationId xmlns:a16="http://schemas.microsoft.com/office/drawing/2014/main" xmlns="" id="{5E7C33F4-1315-467F-9D41-0DB668FB244B}"/>
              </a:ext>
            </a:extLst>
          </p:cNvPr>
          <p:cNvSpPr>
            <a:spLocks noGrp="1"/>
          </p:cNvSpPr>
          <p:nvPr>
            <p:ph type="sldNum" sz="quarter" idx="12"/>
          </p:nvPr>
        </p:nvSpPr>
        <p:spPr/>
        <p:txBody>
          <a:bodyPr/>
          <a:lstStyle/>
          <a:p>
            <a:fld id="{58B71FEE-772F-4E1A-9A24-3A6AF066806B}" type="slidenum">
              <a:rPr lang="en-US" smtClean="0"/>
              <a:t>‹#›</a:t>
            </a:fld>
            <a:endParaRPr 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46107" y="6379021"/>
            <a:ext cx="930700" cy="295974"/>
          </a:xfrm>
          <a:prstGeom prst="rect">
            <a:avLst/>
          </a:prstGeom>
        </p:spPr>
      </p:pic>
    </p:spTree>
    <p:extLst>
      <p:ext uri="{BB962C8B-B14F-4D97-AF65-F5344CB8AC3E}">
        <p14:creationId xmlns:p14="http://schemas.microsoft.com/office/powerpoint/2010/main" val="28484151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AC0D69D4-4CD6-4754-B106-28FB1FE9C5AF}"/>
              </a:ext>
            </a:extLst>
          </p:cNvPr>
          <p:cNvSpPr>
            <a:spLocks noGrp="1"/>
          </p:cNvSpPr>
          <p:nvPr>
            <p:ph type="sldNum" sz="quarter" idx="4"/>
          </p:nvPr>
        </p:nvSpPr>
        <p:spPr>
          <a:xfrm>
            <a:off x="9770301" y="6356350"/>
            <a:ext cx="15834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71FEE-772F-4E1A-9A24-3A6AF066806B}" type="slidenum">
              <a:rPr lang="en-US" smtClean="0"/>
              <a:t>‹#›</a:t>
            </a:fld>
            <a:endParaRPr lang="en-US"/>
          </a:p>
        </p:txBody>
      </p:sp>
      <p:sp>
        <p:nvSpPr>
          <p:cNvPr id="5" name="Footer">
            <a:extLst>
              <a:ext uri="{FF2B5EF4-FFF2-40B4-BE49-F238E27FC236}">
                <a16:creationId xmlns:a16="http://schemas.microsoft.com/office/drawing/2014/main" xmlns="" id="{7B5FB6DE-BDDA-4FA0-BE3C-A063AD214F30}"/>
              </a:ext>
            </a:extLst>
          </p:cNvPr>
          <p:cNvSpPr>
            <a:spLocks noGrp="1"/>
          </p:cNvSpPr>
          <p:nvPr>
            <p:ph type="ftr" sz="quarter" idx="3"/>
          </p:nvPr>
        </p:nvSpPr>
        <p:spPr>
          <a:xfrm>
            <a:off x="4809993" y="634444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An Empirical Study of Dynamic Types for Python Projects</a:t>
            </a:r>
            <a:endParaRPr lang="en-US" dirty="0"/>
          </a:p>
        </p:txBody>
      </p:sp>
      <p:sp>
        <p:nvSpPr>
          <p:cNvPr id="4" name="Date">
            <a:extLst>
              <a:ext uri="{FF2B5EF4-FFF2-40B4-BE49-F238E27FC236}">
                <a16:creationId xmlns:a16="http://schemas.microsoft.com/office/drawing/2014/main" xmlns="" id="{C3D53086-AE56-4D34-941A-1D4D5B95CF33}"/>
              </a:ext>
            </a:extLst>
          </p:cNvPr>
          <p:cNvSpPr>
            <a:spLocks noGrp="1"/>
          </p:cNvSpPr>
          <p:nvPr>
            <p:ph type="dt" sz="half" idx="2"/>
          </p:nvPr>
        </p:nvSpPr>
        <p:spPr>
          <a:xfrm>
            <a:off x="838200" y="6356350"/>
            <a:ext cx="160437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SATE 2018</a:t>
            </a:r>
            <a:endParaRPr lang="en-US"/>
          </a:p>
        </p:txBody>
      </p:sp>
      <p:sp>
        <p:nvSpPr>
          <p:cNvPr id="3" name="Text">
            <a:extLst>
              <a:ext uri="{FF2B5EF4-FFF2-40B4-BE49-F238E27FC236}">
                <a16:creationId xmlns:a16="http://schemas.microsoft.com/office/drawing/2014/main" xmlns="" id="{4390BFC2-87CC-453E-BCB7-8EBE6358F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a:extLst>
              <a:ext uri="{FF2B5EF4-FFF2-40B4-BE49-F238E27FC236}">
                <a16:creationId xmlns:a16="http://schemas.microsoft.com/office/drawing/2014/main" xmlns="" id="{4F6D108C-F006-42D3-AC6E-8B6DF7D4A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335547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 9"/>
          <p:cNvGrpSpPr/>
          <p:nvPr/>
        </p:nvGrpSpPr>
        <p:grpSpPr>
          <a:xfrm>
            <a:off x="1527048" y="1403299"/>
            <a:ext cx="9144000" cy="4074454"/>
            <a:chOff x="1527048" y="1403299"/>
            <a:chExt cx="9144000" cy="4074454"/>
          </a:xfrm>
        </p:grpSpPr>
        <p:grpSp>
          <p:nvGrpSpPr>
            <p:cNvPr id="9" name="Frontmatter">
              <a:extLst>
                <a:ext uri="{FF2B5EF4-FFF2-40B4-BE49-F238E27FC236}">
                  <a16:creationId xmlns:a16="http://schemas.microsoft.com/office/drawing/2014/main" xmlns="" id="{C67E022B-8302-486E-8CE7-22A2173A30D2}"/>
                </a:ext>
                <a:ext uri="{C183D7F6-B498-43B3-948B-1728B52AA6E4}">
                  <adec:decorative xmlns:adec="http://schemas.microsoft.com/office/drawing/2017/decorative" xmlns="" val="1"/>
                </a:ext>
              </a:extLst>
            </p:cNvPr>
            <p:cNvGrpSpPr/>
            <p:nvPr/>
          </p:nvGrpSpPr>
          <p:grpSpPr>
            <a:xfrm>
              <a:off x="1527048" y="1403299"/>
              <a:ext cx="9144000" cy="2674977"/>
              <a:chOff x="1527048" y="1264980"/>
              <a:chExt cx="9144000" cy="2674977"/>
            </a:xfrm>
          </p:grpSpPr>
          <p:sp>
            <p:nvSpPr>
              <p:cNvPr id="6" name="Author">
                <a:extLst>
                  <a:ext uri="{FF2B5EF4-FFF2-40B4-BE49-F238E27FC236}">
                    <a16:creationId xmlns:a16="http://schemas.microsoft.com/office/drawing/2014/main" xmlns="" id="{9AA4CD33-0D78-4631-97C3-747018181373}"/>
                  </a:ext>
                </a:extLst>
              </p:cNvPr>
              <p:cNvSpPr txBox="1"/>
              <p:nvPr/>
            </p:nvSpPr>
            <p:spPr>
              <a:xfrm>
                <a:off x="1527048" y="3108960"/>
                <a:ext cx="9144000" cy="830997"/>
              </a:xfrm>
              <a:prstGeom prst="rect">
                <a:avLst/>
              </a:prstGeom>
              <a:noFill/>
            </p:spPr>
            <p:txBody>
              <a:bodyPr wrap="square" rtlCol="0">
                <a:normAutofit fontScale="92500"/>
              </a:bodyPr>
              <a:lstStyle/>
              <a:p>
                <a:pPr algn="ctr"/>
                <a:r>
                  <a:rPr lang="en-US" altLang="zh-CN" sz="2400" dirty="0">
                    <a:solidFill>
                      <a:srgbClr val="011F5B"/>
                    </a:solidFill>
                  </a:rPr>
                  <a:t>Xinmeng</a:t>
                </a:r>
                <a:r>
                  <a:rPr lang="en-US" sz="2400" dirty="0">
                    <a:solidFill>
                      <a:srgbClr val="011F5B"/>
                    </a:solidFill>
                  </a:rPr>
                  <a:t> </a:t>
                </a:r>
                <a:r>
                  <a:rPr lang="en-US" altLang="zh-CN" sz="2400" dirty="0">
                    <a:solidFill>
                      <a:srgbClr val="011F5B"/>
                    </a:solidFill>
                  </a:rPr>
                  <a:t>Xia</a:t>
                </a:r>
                <a:r>
                  <a:rPr lang="en-US" sz="2400" dirty="0">
                    <a:solidFill>
                      <a:srgbClr val="011F5B"/>
                    </a:solidFill>
                  </a:rPr>
                  <a:t> · </a:t>
                </a:r>
                <a:r>
                  <a:rPr lang="en-US" altLang="zh-CN" sz="2400" dirty="0" err="1">
                    <a:solidFill>
                      <a:srgbClr val="011F5B"/>
                    </a:solidFill>
                  </a:rPr>
                  <a:t>Xincheng</a:t>
                </a:r>
                <a:r>
                  <a:rPr lang="zh-CN" altLang="en-US" sz="2400" dirty="0">
                    <a:solidFill>
                      <a:srgbClr val="011F5B"/>
                    </a:solidFill>
                  </a:rPr>
                  <a:t> </a:t>
                </a:r>
                <a:r>
                  <a:rPr lang="en-US" altLang="zh-CN" sz="2400" dirty="0">
                    <a:solidFill>
                      <a:srgbClr val="011F5B"/>
                    </a:solidFill>
                  </a:rPr>
                  <a:t>He</a:t>
                </a:r>
                <a:r>
                  <a:rPr lang="en-US" sz="2400" dirty="0">
                    <a:solidFill>
                      <a:srgbClr val="011F5B"/>
                    </a:solidFill>
                  </a:rPr>
                  <a:t> · </a:t>
                </a:r>
                <a:r>
                  <a:rPr lang="en-US" sz="2400" dirty="0" err="1">
                    <a:solidFill>
                      <a:srgbClr val="011F5B"/>
                    </a:solidFill>
                  </a:rPr>
                  <a:t>Yanyan</a:t>
                </a:r>
                <a:r>
                  <a:rPr lang="en-US" sz="2400" dirty="0">
                    <a:solidFill>
                      <a:srgbClr val="011F5B"/>
                    </a:solidFill>
                  </a:rPr>
                  <a:t> Yan · Lei Xu </a:t>
                </a:r>
                <a:r>
                  <a:rPr lang="en-US" altLang="zh-CN" sz="2400" dirty="0">
                    <a:solidFill>
                      <a:srgbClr val="011F5B"/>
                    </a:solidFill>
                  </a:rPr>
                  <a:t>· </a:t>
                </a:r>
                <a:r>
                  <a:rPr lang="en-US" altLang="zh-CN" sz="2400" dirty="0" err="1">
                    <a:solidFill>
                      <a:srgbClr val="011F5B"/>
                    </a:solidFill>
                  </a:rPr>
                  <a:t>Baowen</a:t>
                </a:r>
                <a:r>
                  <a:rPr lang="en-US" altLang="zh-CN" sz="2400" dirty="0">
                    <a:solidFill>
                      <a:srgbClr val="011F5B"/>
                    </a:solidFill>
                  </a:rPr>
                  <a:t> Xu </a:t>
                </a:r>
              </a:p>
              <a:p>
                <a:pPr algn="ctr"/>
                <a:r>
                  <a:rPr lang="en-US" sz="2400" b="1" dirty="0">
                    <a:solidFill>
                      <a:srgbClr val="011F5B"/>
                    </a:solidFill>
                  </a:rPr>
                  <a:t>State Key Laboratory for Novel Software Technology , Nanjing University </a:t>
                </a:r>
              </a:p>
            </p:txBody>
          </p:sp>
          <p:cxnSp>
            <p:nvCxnSpPr>
              <p:cNvPr id="5" name="Hrule">
                <a:extLst>
                  <a:ext uri="{FF2B5EF4-FFF2-40B4-BE49-F238E27FC236}">
                    <a16:creationId xmlns:a16="http://schemas.microsoft.com/office/drawing/2014/main" xmlns="" id="{7E0A9052-B783-4DAC-AD3A-71D5B7D836D8}"/>
                  </a:ext>
                </a:extLst>
              </p:cNvPr>
              <p:cNvCxnSpPr>
                <a:cxnSpLocks/>
              </p:cNvCxnSpPr>
              <p:nvPr/>
            </p:nvCxnSpPr>
            <p:spPr>
              <a:xfrm>
                <a:off x="1618488" y="2971800"/>
                <a:ext cx="8961120" cy="0"/>
              </a:xfrm>
              <a:prstGeom prst="line">
                <a:avLst/>
              </a:prstGeom>
            </p:spPr>
            <p:style>
              <a:lnRef idx="3">
                <a:schemeClr val="dk1"/>
              </a:lnRef>
              <a:fillRef idx="0">
                <a:schemeClr val="dk1"/>
              </a:fillRef>
              <a:effectRef idx="2">
                <a:schemeClr val="dk1"/>
              </a:effectRef>
              <a:fontRef idx="minor">
                <a:schemeClr val="tx1"/>
              </a:fontRef>
            </p:style>
          </p:cxnSp>
          <p:sp>
            <p:nvSpPr>
              <p:cNvPr id="4" name="Title">
                <a:extLst>
                  <a:ext uri="{FF2B5EF4-FFF2-40B4-BE49-F238E27FC236}">
                    <a16:creationId xmlns:a16="http://schemas.microsoft.com/office/drawing/2014/main" xmlns="" id="{00724622-3581-4FEF-909A-1B8B00F221FA}"/>
                  </a:ext>
                </a:extLst>
              </p:cNvPr>
              <p:cNvSpPr txBox="1"/>
              <p:nvPr/>
            </p:nvSpPr>
            <p:spPr>
              <a:xfrm>
                <a:off x="1527048" y="1264980"/>
                <a:ext cx="9144000" cy="1569660"/>
              </a:xfrm>
              <a:prstGeom prst="rect">
                <a:avLst/>
              </a:prstGeom>
              <a:noFill/>
            </p:spPr>
            <p:txBody>
              <a:bodyPr wrap="square" rtlCol="0" anchor="b">
                <a:normAutofit/>
              </a:bodyPr>
              <a:lstStyle/>
              <a:p>
                <a:pPr algn="ctr"/>
                <a:r>
                  <a:rPr lang="en-US" sz="4800" dirty="0">
                    <a:solidFill>
                      <a:prstClr val="black"/>
                    </a:solidFill>
                    <a:ea typeface="+mj-ea"/>
                    <a:cs typeface="+mj-cs"/>
                  </a:rPr>
                  <a:t>An Empirical Study of Dynamic Types for Python Projects</a:t>
                </a:r>
                <a:endParaRPr lang="en-US" dirty="0">
                  <a:latin typeface="+mj-lt"/>
                </a:endParaRP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5581" y="4215435"/>
              <a:ext cx="1006933" cy="1262318"/>
            </a:xfrm>
            <a:prstGeom prst="rect">
              <a:avLst/>
            </a:prstGeom>
          </p:spPr>
        </p:pic>
      </p:grpSp>
    </p:spTree>
    <p:extLst>
      <p:ext uri="{BB962C8B-B14F-4D97-AF65-F5344CB8AC3E}">
        <p14:creationId xmlns:p14="http://schemas.microsoft.com/office/powerpoint/2010/main" val="423607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xmlns="" id="{8D23C4A5-6D34-46B7-9B0F-E9122A5DB4C2}"/>
              </a:ext>
            </a:extLst>
          </p:cNvPr>
          <p:cNvSpPr>
            <a:spLocks noGrp="1"/>
          </p:cNvSpPr>
          <p:nvPr>
            <p:ph type="title"/>
          </p:nvPr>
        </p:nvSpPr>
        <p:spPr/>
        <p:txBody>
          <a:bodyPr/>
          <a:lstStyle/>
          <a:p>
            <a:r>
              <a:rPr lang="en-US" dirty="0"/>
              <a:t>Overview</a:t>
            </a:r>
          </a:p>
        </p:txBody>
      </p:sp>
      <p:sp>
        <p:nvSpPr>
          <p:cNvPr id="2" name="Date">
            <a:extLst>
              <a:ext uri="{FF2B5EF4-FFF2-40B4-BE49-F238E27FC236}">
                <a16:creationId xmlns:a16="http://schemas.microsoft.com/office/drawing/2014/main" xmlns="" id="{AA1E40A0-16C0-46AA-9141-7C9889ACA763}"/>
              </a:ext>
            </a:extLst>
          </p:cNvPr>
          <p:cNvSpPr>
            <a:spLocks noGrp="1"/>
          </p:cNvSpPr>
          <p:nvPr>
            <p:ph type="dt" sz="half" idx="10"/>
          </p:nvPr>
        </p:nvSpPr>
        <p:spPr/>
        <p:txBody>
          <a:bodyPr/>
          <a:lstStyle/>
          <a:p>
            <a:r>
              <a:rPr lang="en-US" altLang="zh-CN"/>
              <a:t>SATE 2018</a:t>
            </a:r>
            <a:endParaRPr lang="en-US"/>
          </a:p>
        </p:txBody>
      </p:sp>
      <p:sp>
        <p:nvSpPr>
          <p:cNvPr id="3" name="Footer">
            <a:extLst>
              <a:ext uri="{FF2B5EF4-FFF2-40B4-BE49-F238E27FC236}">
                <a16:creationId xmlns:a16="http://schemas.microsoft.com/office/drawing/2014/main" xmlns="" id="{A452E21C-5139-45B4-A71D-97B650463B00}"/>
              </a:ext>
            </a:extLst>
          </p:cNvPr>
          <p:cNvSpPr>
            <a:spLocks noGrp="1"/>
          </p:cNvSpPr>
          <p:nvPr>
            <p:ph type="ftr" sz="quarter" idx="11"/>
          </p:nvPr>
        </p:nvSpPr>
        <p:spPr/>
        <p:txBody>
          <a:bodyPr/>
          <a:lstStyle/>
          <a:p>
            <a:r>
              <a:rPr lang="en-US"/>
              <a:t>An Empirical Study of Dynamic Types for Python Projects</a:t>
            </a:r>
          </a:p>
        </p:txBody>
      </p:sp>
      <p:sp>
        <p:nvSpPr>
          <p:cNvPr id="5" name="Slide Number">
            <a:extLst>
              <a:ext uri="{FF2B5EF4-FFF2-40B4-BE49-F238E27FC236}">
                <a16:creationId xmlns:a16="http://schemas.microsoft.com/office/drawing/2014/main" xmlns="" id="{1DC439D7-ACDF-469D-A704-C090BDD6E4EE}"/>
              </a:ext>
            </a:extLst>
          </p:cNvPr>
          <p:cNvSpPr>
            <a:spLocks noGrp="1"/>
          </p:cNvSpPr>
          <p:nvPr>
            <p:ph type="sldNum" sz="quarter" idx="12"/>
          </p:nvPr>
        </p:nvSpPr>
        <p:spPr/>
        <p:txBody>
          <a:bodyPr/>
          <a:lstStyle/>
          <a:p>
            <a:fld id="{BA051D5F-913C-4640-9F31-15010C9FB340}" type="slidenum">
              <a:rPr lang="en-US" smtClean="0"/>
              <a:t>10</a:t>
            </a:fld>
            <a:endParaRPr lang="en-US"/>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076" y="1690688"/>
            <a:ext cx="11009847" cy="4479382"/>
          </a:xfrm>
          <a:prstGeom prst="rect">
            <a:avLst/>
          </a:prstGeom>
        </p:spPr>
      </p:pic>
      <p:sp>
        <p:nvSpPr>
          <p:cNvPr id="9" name="矩形 8">
            <a:extLst>
              <a:ext uri="{FF2B5EF4-FFF2-40B4-BE49-F238E27FC236}">
                <a16:creationId xmlns:a16="http://schemas.microsoft.com/office/drawing/2014/main" xmlns="" id="{D5CE68C7-FF2F-9E43-A2FE-E4D829AE28A8}"/>
              </a:ext>
            </a:extLst>
          </p:cNvPr>
          <p:cNvSpPr/>
          <p:nvPr/>
        </p:nvSpPr>
        <p:spPr>
          <a:xfrm>
            <a:off x="9322360" y="6396106"/>
            <a:ext cx="1311578" cy="276999"/>
          </a:xfrm>
          <a:prstGeom prst="rect">
            <a:avLst/>
          </a:prstGeom>
        </p:spPr>
        <p:txBody>
          <a:bodyPr wrap="none">
            <a:spAutoFit/>
          </a:bodyPr>
          <a:lstStyle/>
          <a:p>
            <a:r>
              <a:rPr lang="en-US" altLang="zh-CN" sz="1200" i="1" dirty="0">
                <a:solidFill>
                  <a:schemeClr val="tx1">
                    <a:lumMod val="50000"/>
                    <a:lumOff val="50000"/>
                  </a:schemeClr>
                </a:solidFill>
                <a:latin typeface="Georgia" panose="02040502050405020303" pitchFamily="18" charset="0"/>
                <a:ea typeface="微软雅黑 Light" panose="020B0502040204020203" pitchFamily="34" charset="-122"/>
                <a:cs typeface="Times New Roman" panose="02020603050405020304" pitchFamily="18" charset="0"/>
              </a:rPr>
              <a:t>Empirical work </a:t>
            </a:r>
            <a:endParaRPr lang="zh-CN" altLang="en-US" sz="1200" i="1" dirty="0">
              <a:solidFill>
                <a:schemeClr val="tx1">
                  <a:lumMod val="50000"/>
                  <a:lumOff val="50000"/>
                </a:schemeClr>
              </a:solidFill>
            </a:endParaRPr>
          </a:p>
        </p:txBody>
      </p:sp>
    </p:spTree>
    <p:extLst>
      <p:ext uri="{BB962C8B-B14F-4D97-AF65-F5344CB8AC3E}">
        <p14:creationId xmlns:p14="http://schemas.microsoft.com/office/powerpoint/2010/main" val="338688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2C7FA9B2-0C53-7343-AD64-A18BE50E9766}"/>
              </a:ext>
            </a:extLst>
          </p:cNvPr>
          <p:cNvSpPr>
            <a:spLocks noGrp="1"/>
          </p:cNvSpPr>
          <p:nvPr>
            <p:ph idx="1"/>
          </p:nvPr>
        </p:nvSpPr>
        <p:spPr/>
        <p:txBody>
          <a:bodyPr/>
          <a:lstStyle/>
          <a:p>
            <a:r>
              <a:rPr lang="en-US" altLang="zh-CN" dirty="0"/>
              <a:t>Awesome Python</a:t>
            </a:r>
          </a:p>
          <a:p>
            <a:pPr lvl="1"/>
            <a:r>
              <a:rPr lang="en-US" altLang="zh-CN" dirty="0"/>
              <a:t> Awesome frameworks, libraries, software and resources of Python </a:t>
            </a:r>
          </a:p>
          <a:p>
            <a:pPr lvl="1"/>
            <a:r>
              <a:rPr lang="en-US" altLang="zh-CN" dirty="0"/>
              <a:t> 81 </a:t>
            </a:r>
            <a:r>
              <a:rPr lang="en-US" altLang="zh-CN" dirty="0" smtClean="0"/>
              <a:t>categories (459 projects in total)</a:t>
            </a:r>
            <a:endParaRPr lang="en-US" altLang="zh-CN" dirty="0"/>
          </a:p>
          <a:p>
            <a:pPr lvl="1"/>
            <a:r>
              <a:rPr lang="en-US" altLang="zh-CN" dirty="0"/>
              <a:t>Large and balanced</a:t>
            </a:r>
          </a:p>
          <a:p>
            <a:pPr marL="457200" lvl="1" indent="0">
              <a:buNone/>
            </a:pPr>
            <a:r>
              <a:rPr lang="en-US" altLang="zh-CN" dirty="0"/>
              <a:t> </a:t>
            </a:r>
          </a:p>
          <a:p>
            <a:pPr lvl="1"/>
            <a:endParaRPr kumimoji="1" lang="zh-CN" altLang="en-US" dirty="0"/>
          </a:p>
        </p:txBody>
      </p:sp>
      <p:sp>
        <p:nvSpPr>
          <p:cNvPr id="3" name="日期占位符 2">
            <a:extLst>
              <a:ext uri="{FF2B5EF4-FFF2-40B4-BE49-F238E27FC236}">
                <a16:creationId xmlns:a16="http://schemas.microsoft.com/office/drawing/2014/main" xmlns="" id="{F0405B64-1AD6-F541-9C3E-C37112B5C9D9}"/>
              </a:ext>
            </a:extLst>
          </p:cNvPr>
          <p:cNvSpPr>
            <a:spLocks noGrp="1"/>
          </p:cNvSpPr>
          <p:nvPr>
            <p:ph type="dt" sz="half" idx="10"/>
          </p:nvPr>
        </p:nvSpPr>
        <p:spPr/>
        <p:txBody>
          <a:bodyPr/>
          <a:lstStyle/>
          <a:p>
            <a:r>
              <a:rPr lang="en-US" altLang="zh-CN"/>
              <a:t>SATE 2018</a:t>
            </a:r>
            <a:endParaRPr lang="en-US"/>
          </a:p>
        </p:txBody>
      </p:sp>
      <p:sp>
        <p:nvSpPr>
          <p:cNvPr id="4" name="页脚占位符 3">
            <a:extLst>
              <a:ext uri="{FF2B5EF4-FFF2-40B4-BE49-F238E27FC236}">
                <a16:creationId xmlns:a16="http://schemas.microsoft.com/office/drawing/2014/main" xmlns="" id="{A17EA626-02C3-4742-A181-7FB5E2CDDE5C}"/>
              </a:ext>
            </a:extLst>
          </p:cNvPr>
          <p:cNvSpPr>
            <a:spLocks noGrp="1"/>
          </p:cNvSpPr>
          <p:nvPr>
            <p:ph type="ftr" sz="quarter" idx="11"/>
          </p:nvPr>
        </p:nvSpPr>
        <p:spPr/>
        <p:txBody>
          <a:bodyPr/>
          <a:lstStyle/>
          <a:p>
            <a:r>
              <a:rPr lang="en-US"/>
              <a:t>An Empirical Study of Dynamic Types for Python Projects</a:t>
            </a:r>
          </a:p>
        </p:txBody>
      </p:sp>
      <p:sp>
        <p:nvSpPr>
          <p:cNvPr id="5" name="灯片编号占位符 4">
            <a:extLst>
              <a:ext uri="{FF2B5EF4-FFF2-40B4-BE49-F238E27FC236}">
                <a16:creationId xmlns:a16="http://schemas.microsoft.com/office/drawing/2014/main" xmlns="" id="{F5A3B799-835A-5640-AD64-19392DB154F0}"/>
              </a:ext>
            </a:extLst>
          </p:cNvPr>
          <p:cNvSpPr>
            <a:spLocks noGrp="1"/>
          </p:cNvSpPr>
          <p:nvPr>
            <p:ph type="sldNum" sz="quarter" idx="12"/>
          </p:nvPr>
        </p:nvSpPr>
        <p:spPr/>
        <p:txBody>
          <a:bodyPr/>
          <a:lstStyle/>
          <a:p>
            <a:fld id="{58B71FEE-772F-4E1A-9A24-3A6AF066806B}" type="slidenum">
              <a:rPr lang="en-US" smtClean="0"/>
              <a:t>11</a:t>
            </a:fld>
            <a:endParaRPr lang="en-US"/>
          </a:p>
        </p:txBody>
      </p:sp>
      <p:sp>
        <p:nvSpPr>
          <p:cNvPr id="6" name="标题 5">
            <a:extLst>
              <a:ext uri="{FF2B5EF4-FFF2-40B4-BE49-F238E27FC236}">
                <a16:creationId xmlns:a16="http://schemas.microsoft.com/office/drawing/2014/main" xmlns="" id="{E8FAC175-13D9-4947-BC00-5AE89BDE9D28}"/>
              </a:ext>
            </a:extLst>
          </p:cNvPr>
          <p:cNvSpPr>
            <a:spLocks noGrp="1"/>
          </p:cNvSpPr>
          <p:nvPr>
            <p:ph type="title"/>
          </p:nvPr>
        </p:nvSpPr>
        <p:spPr/>
        <p:txBody>
          <a:bodyPr/>
          <a:lstStyle/>
          <a:p>
            <a:r>
              <a:rPr kumimoji="1" lang="en-US" altLang="zh-CN" dirty="0"/>
              <a:t>Dataset</a:t>
            </a:r>
            <a:endParaRPr kumimoji="1" lang="zh-CN" altLang="en-US" dirty="0"/>
          </a:p>
        </p:txBody>
      </p:sp>
      <p:sp>
        <p:nvSpPr>
          <p:cNvPr id="11" name="矩形 10">
            <a:extLst>
              <a:ext uri="{FF2B5EF4-FFF2-40B4-BE49-F238E27FC236}">
                <a16:creationId xmlns:a16="http://schemas.microsoft.com/office/drawing/2014/main" xmlns="" id="{A41F7133-4234-5141-8088-7063FBAF48B9}"/>
              </a:ext>
            </a:extLst>
          </p:cNvPr>
          <p:cNvSpPr/>
          <p:nvPr/>
        </p:nvSpPr>
        <p:spPr>
          <a:xfrm>
            <a:off x="9322360" y="6396106"/>
            <a:ext cx="1311578" cy="276999"/>
          </a:xfrm>
          <a:prstGeom prst="rect">
            <a:avLst/>
          </a:prstGeom>
        </p:spPr>
        <p:txBody>
          <a:bodyPr wrap="none">
            <a:spAutoFit/>
          </a:bodyPr>
          <a:lstStyle/>
          <a:p>
            <a:r>
              <a:rPr lang="en-US" altLang="zh-CN" sz="1200" i="1" dirty="0">
                <a:solidFill>
                  <a:schemeClr val="tx1">
                    <a:lumMod val="50000"/>
                    <a:lumOff val="50000"/>
                  </a:schemeClr>
                </a:solidFill>
                <a:latin typeface="Georgia" panose="02040502050405020303" pitchFamily="18" charset="0"/>
                <a:ea typeface="微软雅黑 Light" panose="020B0502040204020203" pitchFamily="34" charset="-122"/>
                <a:cs typeface="Times New Roman" panose="02020603050405020304" pitchFamily="18" charset="0"/>
              </a:rPr>
              <a:t>Empirical work </a:t>
            </a:r>
            <a:endParaRPr lang="zh-CN" altLang="en-US" sz="1200" i="1" dirty="0">
              <a:solidFill>
                <a:schemeClr val="tx1">
                  <a:lumMod val="50000"/>
                  <a:lumOff val="50000"/>
                </a:schemeClr>
              </a:solidFill>
            </a:endParaRPr>
          </a:p>
        </p:txBody>
      </p:sp>
      <p:grpSp>
        <p:nvGrpSpPr>
          <p:cNvPr id="22" name="组合 21">
            <a:extLst>
              <a:ext uri="{FF2B5EF4-FFF2-40B4-BE49-F238E27FC236}">
                <a16:creationId xmlns:a16="http://schemas.microsoft.com/office/drawing/2014/main" xmlns="" id="{53D36C82-3666-2045-BC2C-D74B79CCBAC9}"/>
              </a:ext>
            </a:extLst>
          </p:cNvPr>
          <p:cNvGrpSpPr/>
          <p:nvPr/>
        </p:nvGrpSpPr>
        <p:grpSpPr>
          <a:xfrm>
            <a:off x="5277784" y="3016131"/>
            <a:ext cx="5569510" cy="3379975"/>
            <a:chOff x="5170516" y="3219582"/>
            <a:chExt cx="5719157" cy="3106485"/>
          </a:xfrm>
        </p:grpSpPr>
        <p:pic>
          <p:nvPicPr>
            <p:cNvPr id="8" name="图片 7">
              <a:extLst>
                <a:ext uri="{FF2B5EF4-FFF2-40B4-BE49-F238E27FC236}">
                  <a16:creationId xmlns:a16="http://schemas.microsoft.com/office/drawing/2014/main" xmlns="" id="{E4DD3EDB-1B83-944C-AA5F-CC65D6F60391}"/>
                </a:ext>
              </a:extLst>
            </p:cNvPr>
            <p:cNvPicPr>
              <a:picLocks noChangeAspect="1"/>
            </p:cNvPicPr>
            <p:nvPr/>
          </p:nvPicPr>
          <p:blipFill rotWithShape="1">
            <a:blip r:embed="rId3">
              <a:extLst>
                <a:ext uri="{28A0092B-C50C-407E-A947-70E740481C1C}">
                  <a14:useLocalDpi xmlns:a14="http://schemas.microsoft.com/office/drawing/2010/main" val="0"/>
                </a:ext>
              </a:extLst>
            </a:blip>
            <a:srcRect l="7626" t="11257" r="51011" b="7451"/>
            <a:stretch/>
          </p:blipFill>
          <p:spPr>
            <a:xfrm>
              <a:off x="5170516" y="3530005"/>
              <a:ext cx="2913588" cy="2386974"/>
            </a:xfrm>
            <a:prstGeom prst="rect">
              <a:avLst/>
            </a:prstGeom>
          </p:spPr>
        </p:pic>
        <p:sp>
          <p:nvSpPr>
            <p:cNvPr id="9" name="文本框 8">
              <a:extLst>
                <a:ext uri="{FF2B5EF4-FFF2-40B4-BE49-F238E27FC236}">
                  <a16:creationId xmlns:a16="http://schemas.microsoft.com/office/drawing/2014/main" xmlns="" id="{15CCFF5F-CBAB-BA4E-A2D5-510C3E83368A}"/>
                </a:ext>
              </a:extLst>
            </p:cNvPr>
            <p:cNvSpPr txBox="1"/>
            <p:nvPr/>
          </p:nvSpPr>
          <p:spPr>
            <a:xfrm>
              <a:off x="6509433" y="5956735"/>
              <a:ext cx="3149341" cy="369332"/>
            </a:xfrm>
            <a:prstGeom prst="rect">
              <a:avLst/>
            </a:prstGeom>
            <a:noFill/>
          </p:spPr>
          <p:txBody>
            <a:bodyPr wrap="square" rtlCol="0">
              <a:spAutoFit/>
            </a:bodyPr>
            <a:lstStyle/>
            <a:p>
              <a:pPr algn="ctr"/>
              <a:r>
                <a:rPr lang="en-US" altLang="zh-CN" dirty="0"/>
                <a:t>Description of Dataset </a:t>
              </a:r>
            </a:p>
          </p:txBody>
        </p:sp>
        <p:pic>
          <p:nvPicPr>
            <p:cNvPr id="13" name="图片 12">
              <a:extLst>
                <a:ext uri="{FF2B5EF4-FFF2-40B4-BE49-F238E27FC236}">
                  <a16:creationId xmlns:a16="http://schemas.microsoft.com/office/drawing/2014/main" xmlns="" id="{F884E13A-FAE2-B245-ADAA-C5F97053EDF5}"/>
                </a:ext>
              </a:extLst>
            </p:cNvPr>
            <p:cNvPicPr>
              <a:picLocks noChangeAspect="1"/>
            </p:cNvPicPr>
            <p:nvPr/>
          </p:nvPicPr>
          <p:blipFill rotWithShape="1">
            <a:blip r:embed="rId4">
              <a:extLst>
                <a:ext uri="{28A0092B-C50C-407E-A947-70E740481C1C}">
                  <a14:useLocalDpi xmlns:a14="http://schemas.microsoft.com/office/drawing/2010/main" val="0"/>
                </a:ext>
              </a:extLst>
            </a:blip>
            <a:srcRect l="51679" t="11275" r="9543" b="6787"/>
            <a:stretch/>
          </p:blipFill>
          <p:spPr>
            <a:xfrm>
              <a:off x="8192249" y="3530006"/>
              <a:ext cx="2697424" cy="2386973"/>
            </a:xfrm>
            <a:prstGeom prst="rect">
              <a:avLst/>
            </a:prstGeom>
          </p:spPr>
        </p:pic>
        <p:sp>
          <p:nvSpPr>
            <p:cNvPr id="16" name="文本框 15">
              <a:extLst>
                <a:ext uri="{FF2B5EF4-FFF2-40B4-BE49-F238E27FC236}">
                  <a16:creationId xmlns:a16="http://schemas.microsoft.com/office/drawing/2014/main" xmlns="" id="{E7E73733-D7DF-2E40-8BF0-BEAE1F07A2D6}"/>
                </a:ext>
              </a:extLst>
            </p:cNvPr>
            <p:cNvSpPr txBox="1"/>
            <p:nvPr/>
          </p:nvSpPr>
          <p:spPr>
            <a:xfrm>
              <a:off x="8569016" y="3219582"/>
              <a:ext cx="1892571" cy="338554"/>
            </a:xfrm>
            <a:prstGeom prst="rect">
              <a:avLst/>
            </a:prstGeom>
            <a:noFill/>
          </p:spPr>
          <p:txBody>
            <a:bodyPr wrap="square" rtlCol="0">
              <a:spAutoFit/>
            </a:bodyPr>
            <a:lstStyle/>
            <a:p>
              <a:pPr algn="ctr"/>
              <a:r>
                <a:rPr kumimoji="1" lang="en-US" altLang="zh-CN" sz="1600" dirty="0"/>
                <a:t>Number of Files</a:t>
              </a:r>
              <a:endParaRPr kumimoji="1" lang="zh-CN" altLang="en-US" sz="1600" dirty="0"/>
            </a:p>
          </p:txBody>
        </p:sp>
        <p:sp>
          <p:nvSpPr>
            <p:cNvPr id="19" name="文本框 18">
              <a:extLst>
                <a:ext uri="{FF2B5EF4-FFF2-40B4-BE49-F238E27FC236}">
                  <a16:creationId xmlns:a16="http://schemas.microsoft.com/office/drawing/2014/main" xmlns="" id="{F8AB38F7-53C9-0F4C-84AF-DD54C0546E00}"/>
                </a:ext>
              </a:extLst>
            </p:cNvPr>
            <p:cNvSpPr txBox="1"/>
            <p:nvPr/>
          </p:nvSpPr>
          <p:spPr>
            <a:xfrm>
              <a:off x="5952042" y="3230451"/>
              <a:ext cx="1564070" cy="338554"/>
            </a:xfrm>
            <a:prstGeom prst="rect">
              <a:avLst/>
            </a:prstGeom>
            <a:noFill/>
          </p:spPr>
          <p:txBody>
            <a:bodyPr wrap="square" rtlCol="0">
              <a:spAutoFit/>
            </a:bodyPr>
            <a:lstStyle/>
            <a:p>
              <a:pPr algn="ctr"/>
              <a:r>
                <a:rPr kumimoji="1" lang="en-US" altLang="zh-CN" sz="1600" dirty="0"/>
                <a:t>Lines of Code</a:t>
              </a:r>
              <a:endParaRPr kumimoji="1" lang="zh-CN" altLang="en-US" sz="1600" dirty="0"/>
            </a:p>
          </p:txBody>
        </p:sp>
      </p:grpSp>
    </p:spTree>
    <p:extLst>
      <p:ext uri="{BB962C8B-B14F-4D97-AF65-F5344CB8AC3E}">
        <p14:creationId xmlns:p14="http://schemas.microsoft.com/office/powerpoint/2010/main" val="3278250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6CAF880D-BE8E-CF47-9FC9-14BB49C38187}"/>
              </a:ext>
            </a:extLst>
          </p:cNvPr>
          <p:cNvSpPr>
            <a:spLocks noGrp="1"/>
          </p:cNvSpPr>
          <p:nvPr>
            <p:ph idx="1"/>
          </p:nvPr>
        </p:nvSpPr>
        <p:spPr/>
        <p:txBody>
          <a:bodyPr/>
          <a:lstStyle/>
          <a:p>
            <a:r>
              <a:rPr kumimoji="1" lang="en-US" altLang="zh-CN" dirty="0"/>
              <a:t>A</a:t>
            </a:r>
            <a:r>
              <a:rPr kumimoji="1" lang="zh-CN" altLang="en-US" dirty="0"/>
              <a:t> </a:t>
            </a:r>
            <a:r>
              <a:rPr kumimoji="1" lang="en-US" altLang="zh-CN" dirty="0"/>
              <a:t>static</a:t>
            </a:r>
            <a:r>
              <a:rPr kumimoji="1" lang="zh-CN" altLang="en-US" dirty="0"/>
              <a:t> </a:t>
            </a:r>
            <a:r>
              <a:rPr kumimoji="1" lang="en-US" altLang="zh-CN" dirty="0"/>
              <a:t>analysis</a:t>
            </a:r>
            <a:r>
              <a:rPr kumimoji="1" lang="zh-CN" altLang="en-US" dirty="0"/>
              <a:t> </a:t>
            </a:r>
            <a:r>
              <a:rPr kumimoji="1" lang="en-US" altLang="zh-CN" dirty="0"/>
              <a:t>tool: Pysonar2</a:t>
            </a:r>
          </a:p>
          <a:p>
            <a:pPr lvl="1"/>
            <a:r>
              <a:rPr kumimoji="1" lang="en-US" altLang="zh-CN" dirty="0"/>
              <a:t>A type </a:t>
            </a:r>
            <a:r>
              <a:rPr kumimoji="1" lang="en-US" altLang="zh-CN" dirty="0" err="1"/>
              <a:t>inferencer</a:t>
            </a:r>
            <a:r>
              <a:rPr kumimoji="1" lang="en-US" altLang="zh-CN" dirty="0"/>
              <a:t> for Python</a:t>
            </a:r>
          </a:p>
          <a:p>
            <a:pPr lvl="1"/>
            <a:r>
              <a:rPr kumimoji="1" lang="en-US" altLang="zh-CN" dirty="0"/>
              <a:t>Initially developed by </a:t>
            </a:r>
            <a:r>
              <a:rPr kumimoji="1" lang="en-US" altLang="zh-CN" dirty="0" err="1"/>
              <a:t>Yinwang</a:t>
            </a:r>
            <a:r>
              <a:rPr kumimoji="1" lang="en-US" altLang="zh-CN" dirty="0"/>
              <a:t> of Google</a:t>
            </a:r>
          </a:p>
        </p:txBody>
      </p:sp>
      <p:sp>
        <p:nvSpPr>
          <p:cNvPr id="3" name="日期占位符 2">
            <a:extLst>
              <a:ext uri="{FF2B5EF4-FFF2-40B4-BE49-F238E27FC236}">
                <a16:creationId xmlns:a16="http://schemas.microsoft.com/office/drawing/2014/main" xmlns="" id="{794BDF5B-13FD-E340-8FF5-DAC461F38DE5}"/>
              </a:ext>
            </a:extLst>
          </p:cNvPr>
          <p:cNvSpPr>
            <a:spLocks noGrp="1"/>
          </p:cNvSpPr>
          <p:nvPr>
            <p:ph type="dt" sz="half" idx="10"/>
          </p:nvPr>
        </p:nvSpPr>
        <p:spPr/>
        <p:txBody>
          <a:bodyPr/>
          <a:lstStyle/>
          <a:p>
            <a:r>
              <a:rPr lang="en-US" altLang="zh-CN"/>
              <a:t>SATE 2018</a:t>
            </a:r>
            <a:endParaRPr lang="en-US"/>
          </a:p>
        </p:txBody>
      </p:sp>
      <p:sp>
        <p:nvSpPr>
          <p:cNvPr id="4" name="页脚占位符 3">
            <a:extLst>
              <a:ext uri="{FF2B5EF4-FFF2-40B4-BE49-F238E27FC236}">
                <a16:creationId xmlns:a16="http://schemas.microsoft.com/office/drawing/2014/main" xmlns="" id="{22F52F92-1ADE-C34E-B30D-5EB420625B1B}"/>
              </a:ext>
            </a:extLst>
          </p:cNvPr>
          <p:cNvSpPr>
            <a:spLocks noGrp="1"/>
          </p:cNvSpPr>
          <p:nvPr>
            <p:ph type="ftr" sz="quarter" idx="11"/>
          </p:nvPr>
        </p:nvSpPr>
        <p:spPr/>
        <p:txBody>
          <a:bodyPr/>
          <a:lstStyle/>
          <a:p>
            <a:r>
              <a:rPr lang="en-US" dirty="0"/>
              <a:t>An Empirical Study of Dynamic Types for Python Projects</a:t>
            </a:r>
          </a:p>
        </p:txBody>
      </p:sp>
      <p:sp>
        <p:nvSpPr>
          <p:cNvPr id="5" name="灯片编号占位符 4">
            <a:extLst>
              <a:ext uri="{FF2B5EF4-FFF2-40B4-BE49-F238E27FC236}">
                <a16:creationId xmlns:a16="http://schemas.microsoft.com/office/drawing/2014/main" xmlns="" id="{369A0F75-D6AA-4D41-871C-7DF6C4F343D9}"/>
              </a:ext>
            </a:extLst>
          </p:cNvPr>
          <p:cNvSpPr>
            <a:spLocks noGrp="1"/>
          </p:cNvSpPr>
          <p:nvPr>
            <p:ph type="sldNum" sz="quarter" idx="12"/>
          </p:nvPr>
        </p:nvSpPr>
        <p:spPr/>
        <p:txBody>
          <a:bodyPr/>
          <a:lstStyle/>
          <a:p>
            <a:fld id="{58B71FEE-772F-4E1A-9A24-3A6AF066806B}" type="slidenum">
              <a:rPr lang="en-US" smtClean="0"/>
              <a:t>12</a:t>
            </a:fld>
            <a:endParaRPr lang="en-US"/>
          </a:p>
        </p:txBody>
      </p:sp>
      <p:sp>
        <p:nvSpPr>
          <p:cNvPr id="6" name="标题 5">
            <a:extLst>
              <a:ext uri="{FF2B5EF4-FFF2-40B4-BE49-F238E27FC236}">
                <a16:creationId xmlns:a16="http://schemas.microsoft.com/office/drawing/2014/main" xmlns="" id="{32927802-FD6B-9246-AAE1-873916619662}"/>
              </a:ext>
            </a:extLst>
          </p:cNvPr>
          <p:cNvSpPr>
            <a:spLocks noGrp="1"/>
          </p:cNvSpPr>
          <p:nvPr>
            <p:ph type="title"/>
          </p:nvPr>
        </p:nvSpPr>
        <p:spPr/>
        <p:txBody>
          <a:bodyPr/>
          <a:lstStyle/>
          <a:p>
            <a:r>
              <a:rPr lang="en-US" altLang="zh-CN" dirty="0"/>
              <a:t>Data Extraction and Preprocess </a:t>
            </a:r>
            <a:endParaRPr kumimoji="1" lang="zh-CN" altLang="en-US" dirty="0"/>
          </a:p>
        </p:txBody>
      </p:sp>
      <p:sp>
        <p:nvSpPr>
          <p:cNvPr id="23" name="矩形 22">
            <a:extLst>
              <a:ext uri="{FF2B5EF4-FFF2-40B4-BE49-F238E27FC236}">
                <a16:creationId xmlns:a16="http://schemas.microsoft.com/office/drawing/2014/main" xmlns="" id="{91DC55D3-770F-D04F-934C-C37514433D8A}"/>
              </a:ext>
            </a:extLst>
          </p:cNvPr>
          <p:cNvSpPr/>
          <p:nvPr/>
        </p:nvSpPr>
        <p:spPr>
          <a:xfrm>
            <a:off x="9322360" y="6396106"/>
            <a:ext cx="1311578" cy="276999"/>
          </a:xfrm>
          <a:prstGeom prst="rect">
            <a:avLst/>
          </a:prstGeom>
        </p:spPr>
        <p:txBody>
          <a:bodyPr wrap="none">
            <a:spAutoFit/>
          </a:bodyPr>
          <a:lstStyle/>
          <a:p>
            <a:r>
              <a:rPr lang="en-US" altLang="zh-CN" sz="1200" i="1" dirty="0">
                <a:solidFill>
                  <a:schemeClr val="tx1">
                    <a:lumMod val="50000"/>
                    <a:lumOff val="50000"/>
                  </a:schemeClr>
                </a:solidFill>
                <a:latin typeface="Georgia" panose="02040502050405020303" pitchFamily="18" charset="0"/>
                <a:ea typeface="微软雅黑 Light" panose="020B0502040204020203" pitchFamily="34" charset="-122"/>
                <a:cs typeface="Times New Roman" panose="02020603050405020304" pitchFamily="18" charset="0"/>
              </a:rPr>
              <a:t>Empirical work </a:t>
            </a:r>
            <a:endParaRPr lang="zh-CN" altLang="en-US" sz="1200" i="1" dirty="0">
              <a:solidFill>
                <a:schemeClr val="tx1">
                  <a:lumMod val="50000"/>
                  <a:lumOff val="50000"/>
                </a:schemeClr>
              </a:solidFill>
            </a:endParaRPr>
          </a:p>
        </p:txBody>
      </p:sp>
      <p:pic>
        <p:nvPicPr>
          <p:cNvPr id="15" name="图片 14">
            <a:extLst>
              <a:ext uri="{FF2B5EF4-FFF2-40B4-BE49-F238E27FC236}">
                <a16:creationId xmlns:a16="http://schemas.microsoft.com/office/drawing/2014/main" xmlns="" id="{CFDC4503-022B-F24B-966E-2369E82480D6}"/>
              </a:ext>
            </a:extLst>
          </p:cNvPr>
          <p:cNvPicPr>
            <a:picLocks noChangeAspect="1"/>
          </p:cNvPicPr>
          <p:nvPr/>
        </p:nvPicPr>
        <p:blipFill rotWithShape="1">
          <a:blip r:embed="rId3">
            <a:extLst>
              <a:ext uri="{28A0092B-C50C-407E-A947-70E740481C1C}">
                <a14:useLocalDpi xmlns:a14="http://schemas.microsoft.com/office/drawing/2010/main" val="0"/>
              </a:ext>
            </a:extLst>
          </a:blip>
          <a:srcRect l="-26" t="-1" r="20" b="8172"/>
          <a:stretch/>
        </p:blipFill>
        <p:spPr>
          <a:xfrm>
            <a:off x="3166538" y="3178474"/>
            <a:ext cx="5879799" cy="3217632"/>
          </a:xfrm>
          <a:prstGeom prst="rect">
            <a:avLst/>
          </a:prstGeom>
        </p:spPr>
      </p:pic>
    </p:spTree>
    <p:extLst>
      <p:ext uri="{BB962C8B-B14F-4D97-AF65-F5344CB8AC3E}">
        <p14:creationId xmlns:p14="http://schemas.microsoft.com/office/powerpoint/2010/main" val="319725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6CAF880D-BE8E-CF47-9FC9-14BB49C38187}"/>
              </a:ext>
            </a:extLst>
          </p:cNvPr>
          <p:cNvSpPr>
            <a:spLocks noGrp="1"/>
          </p:cNvSpPr>
          <p:nvPr>
            <p:ph idx="1"/>
          </p:nvPr>
        </p:nvSpPr>
        <p:spPr/>
        <p:txBody>
          <a:bodyPr/>
          <a:lstStyle/>
          <a:p>
            <a:r>
              <a:rPr lang="en-US" altLang="zh-CN" dirty="0"/>
              <a:t>Identifier</a:t>
            </a:r>
            <a:r>
              <a:rPr lang="zh-CN" altLang="en-US" dirty="0"/>
              <a:t> </a:t>
            </a:r>
            <a:r>
              <a:rPr lang="en-US" altLang="zh-CN" dirty="0"/>
              <a:t>information:</a:t>
            </a:r>
            <a:r>
              <a:rPr lang="zh-CN" altLang="en-US" dirty="0"/>
              <a:t> </a:t>
            </a:r>
            <a:r>
              <a:rPr lang="en-US" altLang="zh-CN" dirty="0"/>
              <a:t>stored in seven-tuples</a:t>
            </a:r>
          </a:p>
          <a:p>
            <a:pPr lvl="1"/>
            <a:r>
              <a:rPr lang="en-US" altLang="zh-CN" sz="2000" dirty="0"/>
              <a:t> (category, name, line number , absolute path, absolute scope, content, type)</a:t>
            </a:r>
          </a:p>
          <a:p>
            <a:pPr marL="457200" lvl="1" indent="0">
              <a:buNone/>
            </a:pPr>
            <a:endParaRPr lang="en-US" altLang="zh-CN" sz="2000" dirty="0"/>
          </a:p>
          <a:p>
            <a:r>
              <a:rPr lang="en-US" altLang="zh-CN" dirty="0"/>
              <a:t>E.g. for the identifier “</a:t>
            </a:r>
            <a:r>
              <a:rPr lang="en-US" altLang="zh-CN" dirty="0" err="1"/>
              <a:t>rNum</a:t>
            </a:r>
            <a:r>
              <a:rPr lang="en-US" altLang="zh-CN" dirty="0"/>
              <a:t>”, the seven-tuple is  </a:t>
            </a:r>
          </a:p>
          <a:p>
            <a:r>
              <a:rPr lang="en-US" altLang="zh-CN" sz="2000" dirty="0"/>
              <a:t>(variable, </a:t>
            </a:r>
            <a:r>
              <a:rPr lang="en-US" altLang="zh-CN" sz="2000" dirty="0" err="1"/>
              <a:t>rNum</a:t>
            </a:r>
            <a:r>
              <a:rPr lang="en-US" altLang="zh-CN" sz="2000" dirty="0"/>
              <a:t>, 4,  “/Users/</a:t>
            </a:r>
            <a:r>
              <a:rPr lang="en-US" altLang="zh-CN" sz="2000" dirty="0" err="1"/>
              <a:t>xxm</a:t>
            </a:r>
            <a:r>
              <a:rPr lang="en-US" altLang="zh-CN" sz="2000" dirty="0"/>
              <a:t>/Desktop/</a:t>
            </a:r>
            <a:r>
              <a:rPr lang="en-US" altLang="zh-CN" sz="2000" dirty="0" err="1"/>
              <a:t>test.py</a:t>
            </a:r>
            <a:r>
              <a:rPr lang="en-US" altLang="zh-CN" sz="2000" dirty="0"/>
              <a:t>”, “/Users/</a:t>
            </a:r>
            <a:r>
              <a:rPr lang="en-US" altLang="zh-CN" sz="2000" dirty="0" err="1"/>
              <a:t>xxm</a:t>
            </a:r>
            <a:r>
              <a:rPr lang="en-US" altLang="zh-CN" sz="2000" dirty="0"/>
              <a:t>/Desktop/</a:t>
            </a:r>
            <a:r>
              <a:rPr lang="en-US" altLang="zh-CN" sz="2000" dirty="0" err="1"/>
              <a:t>test.py</a:t>
            </a:r>
            <a:r>
              <a:rPr lang="en-US" altLang="zh-CN" sz="2000" dirty="0"/>
              <a:t>/</a:t>
            </a:r>
            <a:r>
              <a:rPr lang="en-US" altLang="zh-CN" sz="2000" dirty="0" err="1"/>
              <a:t>rNum</a:t>
            </a:r>
            <a:r>
              <a:rPr lang="en-US" altLang="zh-CN" sz="2000" dirty="0"/>
              <a:t>”, “</a:t>
            </a:r>
            <a:r>
              <a:rPr lang="en-US" altLang="zh-CN" sz="2000" dirty="0" err="1"/>
              <a:t>rNum</a:t>
            </a:r>
            <a:r>
              <a:rPr lang="en-US" altLang="zh-CN" sz="2000" dirty="0"/>
              <a:t> = </a:t>
            </a:r>
            <a:r>
              <a:rPr lang="en-US" altLang="zh-CN" sz="2000" dirty="0" err="1"/>
              <a:t>random.randint</a:t>
            </a:r>
            <a:r>
              <a:rPr lang="en-US" altLang="zh-CN" sz="2000" dirty="0"/>
              <a:t>(-5,5)”,  </a:t>
            </a:r>
            <a:r>
              <a:rPr lang="en-US" altLang="zh-CN" sz="2000" dirty="0" err="1"/>
              <a:t>int</a:t>
            </a:r>
            <a:r>
              <a:rPr lang="en-US" altLang="zh-CN" sz="2000" dirty="0"/>
              <a:t>) </a:t>
            </a:r>
          </a:p>
          <a:p>
            <a:pPr marL="0" indent="0">
              <a:buNone/>
            </a:pPr>
            <a:endParaRPr kumimoji="1" lang="zh-CN" altLang="en-US" dirty="0"/>
          </a:p>
        </p:txBody>
      </p:sp>
      <p:sp>
        <p:nvSpPr>
          <p:cNvPr id="3" name="日期占位符 2">
            <a:extLst>
              <a:ext uri="{FF2B5EF4-FFF2-40B4-BE49-F238E27FC236}">
                <a16:creationId xmlns:a16="http://schemas.microsoft.com/office/drawing/2014/main" xmlns="" id="{794BDF5B-13FD-E340-8FF5-DAC461F38DE5}"/>
              </a:ext>
            </a:extLst>
          </p:cNvPr>
          <p:cNvSpPr>
            <a:spLocks noGrp="1"/>
          </p:cNvSpPr>
          <p:nvPr>
            <p:ph type="dt" sz="half" idx="10"/>
          </p:nvPr>
        </p:nvSpPr>
        <p:spPr/>
        <p:txBody>
          <a:bodyPr/>
          <a:lstStyle/>
          <a:p>
            <a:r>
              <a:rPr lang="en-US" altLang="zh-CN"/>
              <a:t>SATE 2018</a:t>
            </a:r>
            <a:endParaRPr lang="en-US"/>
          </a:p>
        </p:txBody>
      </p:sp>
      <p:sp>
        <p:nvSpPr>
          <p:cNvPr id="4" name="页脚占位符 3">
            <a:extLst>
              <a:ext uri="{FF2B5EF4-FFF2-40B4-BE49-F238E27FC236}">
                <a16:creationId xmlns:a16="http://schemas.microsoft.com/office/drawing/2014/main" xmlns="" id="{22F52F92-1ADE-C34E-B30D-5EB420625B1B}"/>
              </a:ext>
            </a:extLst>
          </p:cNvPr>
          <p:cNvSpPr>
            <a:spLocks noGrp="1"/>
          </p:cNvSpPr>
          <p:nvPr>
            <p:ph type="ftr" sz="quarter" idx="11"/>
          </p:nvPr>
        </p:nvSpPr>
        <p:spPr/>
        <p:txBody>
          <a:bodyPr/>
          <a:lstStyle/>
          <a:p>
            <a:r>
              <a:rPr lang="en-US" dirty="0"/>
              <a:t>An Empirical Study of Dynamic Types for Python Projects</a:t>
            </a:r>
          </a:p>
        </p:txBody>
      </p:sp>
      <p:sp>
        <p:nvSpPr>
          <p:cNvPr id="5" name="灯片编号占位符 4">
            <a:extLst>
              <a:ext uri="{FF2B5EF4-FFF2-40B4-BE49-F238E27FC236}">
                <a16:creationId xmlns:a16="http://schemas.microsoft.com/office/drawing/2014/main" xmlns="" id="{369A0F75-D6AA-4D41-871C-7DF6C4F343D9}"/>
              </a:ext>
            </a:extLst>
          </p:cNvPr>
          <p:cNvSpPr>
            <a:spLocks noGrp="1"/>
          </p:cNvSpPr>
          <p:nvPr>
            <p:ph type="sldNum" sz="quarter" idx="12"/>
          </p:nvPr>
        </p:nvSpPr>
        <p:spPr/>
        <p:txBody>
          <a:bodyPr/>
          <a:lstStyle/>
          <a:p>
            <a:fld id="{58B71FEE-772F-4E1A-9A24-3A6AF066806B}" type="slidenum">
              <a:rPr lang="en-US" smtClean="0"/>
              <a:t>13</a:t>
            </a:fld>
            <a:endParaRPr lang="en-US"/>
          </a:p>
        </p:txBody>
      </p:sp>
      <p:sp>
        <p:nvSpPr>
          <p:cNvPr id="6" name="标题 5">
            <a:extLst>
              <a:ext uri="{FF2B5EF4-FFF2-40B4-BE49-F238E27FC236}">
                <a16:creationId xmlns:a16="http://schemas.microsoft.com/office/drawing/2014/main" xmlns="" id="{32927802-FD6B-9246-AAE1-873916619662}"/>
              </a:ext>
            </a:extLst>
          </p:cNvPr>
          <p:cNvSpPr>
            <a:spLocks noGrp="1"/>
          </p:cNvSpPr>
          <p:nvPr>
            <p:ph type="title"/>
          </p:nvPr>
        </p:nvSpPr>
        <p:spPr/>
        <p:txBody>
          <a:bodyPr/>
          <a:lstStyle/>
          <a:p>
            <a:r>
              <a:rPr lang="en-US" altLang="zh-CN" dirty="0"/>
              <a:t>Data Extraction and Preprocess </a:t>
            </a:r>
            <a:endParaRPr kumimoji="1" lang="zh-CN" altLang="en-US" dirty="0"/>
          </a:p>
        </p:txBody>
      </p:sp>
      <p:grpSp>
        <p:nvGrpSpPr>
          <p:cNvPr id="21" name="组合 20">
            <a:extLst>
              <a:ext uri="{FF2B5EF4-FFF2-40B4-BE49-F238E27FC236}">
                <a16:creationId xmlns:a16="http://schemas.microsoft.com/office/drawing/2014/main" xmlns="" id="{FE45E8B2-7B94-A04E-A5BC-D87D7363FC8F}"/>
              </a:ext>
            </a:extLst>
          </p:cNvPr>
          <p:cNvGrpSpPr/>
          <p:nvPr/>
        </p:nvGrpSpPr>
        <p:grpSpPr>
          <a:xfrm>
            <a:off x="2442575" y="4476001"/>
            <a:ext cx="7139306" cy="1700962"/>
            <a:chOff x="1785487" y="3690948"/>
            <a:chExt cx="7139306" cy="1700962"/>
          </a:xfrm>
        </p:grpSpPr>
        <p:grpSp>
          <p:nvGrpSpPr>
            <p:cNvPr id="12" name="组合 11">
              <a:extLst>
                <a:ext uri="{FF2B5EF4-FFF2-40B4-BE49-F238E27FC236}">
                  <a16:creationId xmlns:a16="http://schemas.microsoft.com/office/drawing/2014/main" xmlns="" id="{05B30CE5-BACA-524F-A1C8-ECD750CF3165}"/>
                </a:ext>
              </a:extLst>
            </p:cNvPr>
            <p:cNvGrpSpPr/>
            <p:nvPr/>
          </p:nvGrpSpPr>
          <p:grpSpPr>
            <a:xfrm>
              <a:off x="1785487" y="3690948"/>
              <a:ext cx="2075522" cy="1700962"/>
              <a:chOff x="1404814" y="3694923"/>
              <a:chExt cx="2075522" cy="1700962"/>
            </a:xfrm>
          </p:grpSpPr>
          <p:grpSp>
            <p:nvGrpSpPr>
              <p:cNvPr id="10" name="组合 9">
                <a:extLst>
                  <a:ext uri="{FF2B5EF4-FFF2-40B4-BE49-F238E27FC236}">
                    <a16:creationId xmlns:a16="http://schemas.microsoft.com/office/drawing/2014/main" xmlns="" id="{5CA138EF-2498-C548-B5F0-23EBAE854CD3}"/>
                  </a:ext>
                </a:extLst>
              </p:cNvPr>
              <p:cNvGrpSpPr/>
              <p:nvPr/>
            </p:nvGrpSpPr>
            <p:grpSpPr>
              <a:xfrm>
                <a:off x="1404814" y="3694923"/>
                <a:ext cx="2075522" cy="1700962"/>
                <a:chOff x="1446415" y="3340489"/>
                <a:chExt cx="1598868" cy="1468972"/>
              </a:xfrm>
            </p:grpSpPr>
            <p:sp>
              <p:nvSpPr>
                <p:cNvPr id="7" name="平行四边形 6">
                  <a:extLst>
                    <a:ext uri="{FF2B5EF4-FFF2-40B4-BE49-F238E27FC236}">
                      <a16:creationId xmlns:a16="http://schemas.microsoft.com/office/drawing/2014/main" xmlns="" id="{0D33B309-2A49-F54C-A188-77EB115011E2}"/>
                    </a:ext>
                  </a:extLst>
                </p:cNvPr>
                <p:cNvSpPr/>
                <p:nvPr/>
              </p:nvSpPr>
              <p:spPr>
                <a:xfrm>
                  <a:off x="1446415" y="3579177"/>
                  <a:ext cx="1313410" cy="1230284"/>
                </a:xfrm>
                <a:prstGeom prst="parallelogram">
                  <a:avLst/>
                </a:prstGeom>
                <a:noFill/>
                <a:ln>
                  <a:solidFill>
                    <a:srgbClr val="011F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平行四边形 7">
                  <a:extLst>
                    <a:ext uri="{FF2B5EF4-FFF2-40B4-BE49-F238E27FC236}">
                      <a16:creationId xmlns:a16="http://schemas.microsoft.com/office/drawing/2014/main" xmlns="" id="{E28A549B-843A-954A-92B8-B4EE601E1329}"/>
                    </a:ext>
                  </a:extLst>
                </p:cNvPr>
                <p:cNvSpPr/>
                <p:nvPr/>
              </p:nvSpPr>
              <p:spPr>
                <a:xfrm>
                  <a:off x="1589144" y="3444240"/>
                  <a:ext cx="1313410" cy="1230284"/>
                </a:xfrm>
                <a:prstGeom prst="parallelogram">
                  <a:avLst/>
                </a:prstGeom>
                <a:noFill/>
                <a:ln>
                  <a:solidFill>
                    <a:srgbClr val="011F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 name="平行四边形 8">
                  <a:extLst>
                    <a:ext uri="{FF2B5EF4-FFF2-40B4-BE49-F238E27FC236}">
                      <a16:creationId xmlns:a16="http://schemas.microsoft.com/office/drawing/2014/main" xmlns="" id="{8C81F7F8-8D1B-1D46-9A9F-4522FA51E9E6}"/>
                    </a:ext>
                  </a:extLst>
                </p:cNvPr>
                <p:cNvSpPr/>
                <p:nvPr/>
              </p:nvSpPr>
              <p:spPr>
                <a:xfrm>
                  <a:off x="1731873" y="3340489"/>
                  <a:ext cx="1313410" cy="1230284"/>
                </a:xfrm>
                <a:prstGeom prst="parallelogram">
                  <a:avLst/>
                </a:prstGeom>
                <a:noFill/>
                <a:ln>
                  <a:solidFill>
                    <a:srgbClr val="011F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1" name="文本框 10">
                <a:extLst>
                  <a:ext uri="{FF2B5EF4-FFF2-40B4-BE49-F238E27FC236}">
                    <a16:creationId xmlns:a16="http://schemas.microsoft.com/office/drawing/2014/main" xmlns="" id="{45B22A37-8137-4B45-984D-26AF0FEADB2D}"/>
                  </a:ext>
                </a:extLst>
              </p:cNvPr>
              <p:cNvSpPr txBox="1"/>
              <p:nvPr/>
            </p:nvSpPr>
            <p:spPr>
              <a:xfrm>
                <a:off x="1845348" y="4160888"/>
                <a:ext cx="1170680" cy="646331"/>
              </a:xfrm>
              <a:prstGeom prst="rect">
                <a:avLst/>
              </a:prstGeom>
              <a:noFill/>
            </p:spPr>
            <p:txBody>
              <a:bodyPr wrap="square" rtlCol="0">
                <a:spAutoFit/>
              </a:bodyPr>
              <a:lstStyle/>
              <a:p>
                <a:pPr algn="ctr"/>
                <a:r>
                  <a:rPr kumimoji="1" lang="en-US" altLang="zh-CN" dirty="0"/>
                  <a:t>Python Files</a:t>
                </a:r>
                <a:endParaRPr kumimoji="1" lang="zh-CN" altLang="en-US" dirty="0"/>
              </a:p>
            </p:txBody>
          </p:sp>
        </p:grpSp>
        <p:cxnSp>
          <p:nvCxnSpPr>
            <p:cNvPr id="14" name="直线箭头连接符 13">
              <a:extLst>
                <a:ext uri="{FF2B5EF4-FFF2-40B4-BE49-F238E27FC236}">
                  <a16:creationId xmlns:a16="http://schemas.microsoft.com/office/drawing/2014/main" xmlns="" id="{CC51211A-C561-A144-A54F-D629A4B6C313}"/>
                </a:ext>
              </a:extLst>
            </p:cNvPr>
            <p:cNvCxnSpPr>
              <a:cxnSpLocks/>
            </p:cNvCxnSpPr>
            <p:nvPr/>
          </p:nvCxnSpPr>
          <p:spPr>
            <a:xfrm>
              <a:off x="4058896" y="4523373"/>
              <a:ext cx="2808497" cy="0"/>
            </a:xfrm>
            <a:prstGeom prst="straightConnector1">
              <a:avLst/>
            </a:prstGeom>
            <a:ln>
              <a:solidFill>
                <a:srgbClr val="011F5B"/>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xmlns="" id="{02B584D2-B910-E049-9B4F-EA1541443E7A}"/>
                </a:ext>
              </a:extLst>
            </p:cNvPr>
            <p:cNvGrpSpPr/>
            <p:nvPr/>
          </p:nvGrpSpPr>
          <p:grpSpPr>
            <a:xfrm>
              <a:off x="7245377" y="3967331"/>
              <a:ext cx="1679416" cy="1146469"/>
              <a:chOff x="7263167" y="3815059"/>
              <a:chExt cx="1679416" cy="1146469"/>
            </a:xfrm>
          </p:grpSpPr>
          <p:sp>
            <p:nvSpPr>
              <p:cNvPr id="16" name="圆角矩形 15">
                <a:extLst>
                  <a:ext uri="{FF2B5EF4-FFF2-40B4-BE49-F238E27FC236}">
                    <a16:creationId xmlns:a16="http://schemas.microsoft.com/office/drawing/2014/main" xmlns="" id="{3511D5A8-EA03-9847-95D7-BB6CCA7F4725}"/>
                  </a:ext>
                </a:extLst>
              </p:cNvPr>
              <p:cNvSpPr/>
              <p:nvPr/>
            </p:nvSpPr>
            <p:spPr>
              <a:xfrm>
                <a:off x="7263167" y="3815059"/>
                <a:ext cx="1679416" cy="1146469"/>
              </a:xfrm>
              <a:prstGeom prst="roundRect">
                <a:avLst/>
              </a:prstGeom>
              <a:noFill/>
              <a:ln>
                <a:solidFill>
                  <a:srgbClr val="011F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xmlns="" id="{2EB1E249-E891-7E43-A9D3-D2180D5188AF}"/>
                  </a:ext>
                </a:extLst>
              </p:cNvPr>
              <p:cNvSpPr txBox="1"/>
              <p:nvPr/>
            </p:nvSpPr>
            <p:spPr>
              <a:xfrm>
                <a:off x="7323054" y="4186855"/>
                <a:ext cx="1567418" cy="369332"/>
              </a:xfrm>
              <a:prstGeom prst="rect">
                <a:avLst/>
              </a:prstGeom>
              <a:noFill/>
            </p:spPr>
            <p:txBody>
              <a:bodyPr wrap="square" rtlCol="0">
                <a:spAutoFit/>
              </a:bodyPr>
              <a:lstStyle/>
              <a:p>
                <a:pPr algn="ctr"/>
                <a:r>
                  <a:rPr kumimoji="1" lang="en-US" altLang="zh-CN" dirty="0"/>
                  <a:t>Seven- tuples</a:t>
                </a:r>
                <a:endParaRPr kumimoji="1" lang="zh-CN" altLang="en-US" dirty="0"/>
              </a:p>
            </p:txBody>
          </p:sp>
        </p:grpSp>
        <p:sp>
          <p:nvSpPr>
            <p:cNvPr id="19" name="文本框 18">
              <a:extLst>
                <a:ext uri="{FF2B5EF4-FFF2-40B4-BE49-F238E27FC236}">
                  <a16:creationId xmlns:a16="http://schemas.microsoft.com/office/drawing/2014/main" xmlns="" id="{E674B2F1-3D12-9E46-8EB2-535ABD2B75E0}"/>
                </a:ext>
              </a:extLst>
            </p:cNvPr>
            <p:cNvSpPr txBox="1"/>
            <p:nvPr/>
          </p:nvSpPr>
          <p:spPr>
            <a:xfrm>
              <a:off x="4404047" y="4117759"/>
              <a:ext cx="2052735" cy="369332"/>
            </a:xfrm>
            <a:prstGeom prst="rect">
              <a:avLst/>
            </a:prstGeom>
            <a:noFill/>
          </p:spPr>
          <p:txBody>
            <a:bodyPr wrap="square" rtlCol="0">
              <a:spAutoFit/>
            </a:bodyPr>
            <a:lstStyle/>
            <a:p>
              <a:pPr algn="ctr"/>
              <a:r>
                <a:rPr kumimoji="1" lang="en-US" altLang="zh-CN" dirty="0"/>
                <a:t>Pysonar2</a:t>
              </a:r>
              <a:endParaRPr kumimoji="1" lang="zh-CN" altLang="en-US" dirty="0"/>
            </a:p>
          </p:txBody>
        </p:sp>
        <p:sp>
          <p:nvSpPr>
            <p:cNvPr id="20" name="文本框 19">
              <a:extLst>
                <a:ext uri="{FF2B5EF4-FFF2-40B4-BE49-F238E27FC236}">
                  <a16:creationId xmlns:a16="http://schemas.microsoft.com/office/drawing/2014/main" xmlns="" id="{B5EC2A34-1C89-DC40-8D71-9125BF6BE6D8}"/>
                </a:ext>
              </a:extLst>
            </p:cNvPr>
            <p:cNvSpPr txBox="1"/>
            <p:nvPr/>
          </p:nvSpPr>
          <p:spPr>
            <a:xfrm>
              <a:off x="4378644" y="4553271"/>
              <a:ext cx="2103539" cy="369332"/>
            </a:xfrm>
            <a:prstGeom prst="rect">
              <a:avLst/>
            </a:prstGeom>
            <a:noFill/>
          </p:spPr>
          <p:txBody>
            <a:bodyPr wrap="square" rtlCol="0">
              <a:spAutoFit/>
            </a:bodyPr>
            <a:lstStyle/>
            <a:p>
              <a:pPr algn="ctr"/>
              <a:r>
                <a:rPr kumimoji="1" lang="en-US" altLang="zh-CN" dirty="0"/>
                <a:t>Regular Expression</a:t>
              </a:r>
              <a:endParaRPr kumimoji="1" lang="zh-CN" altLang="en-US" dirty="0"/>
            </a:p>
          </p:txBody>
        </p:sp>
      </p:grpSp>
      <p:sp>
        <p:nvSpPr>
          <p:cNvPr id="23" name="矩形 22">
            <a:extLst>
              <a:ext uri="{FF2B5EF4-FFF2-40B4-BE49-F238E27FC236}">
                <a16:creationId xmlns:a16="http://schemas.microsoft.com/office/drawing/2014/main" xmlns="" id="{91DC55D3-770F-D04F-934C-C37514433D8A}"/>
              </a:ext>
            </a:extLst>
          </p:cNvPr>
          <p:cNvSpPr/>
          <p:nvPr/>
        </p:nvSpPr>
        <p:spPr>
          <a:xfrm>
            <a:off x="9322360" y="6396106"/>
            <a:ext cx="1311578" cy="276999"/>
          </a:xfrm>
          <a:prstGeom prst="rect">
            <a:avLst/>
          </a:prstGeom>
        </p:spPr>
        <p:txBody>
          <a:bodyPr wrap="none">
            <a:spAutoFit/>
          </a:bodyPr>
          <a:lstStyle/>
          <a:p>
            <a:r>
              <a:rPr lang="en-US" altLang="zh-CN" sz="1200" i="1" dirty="0">
                <a:solidFill>
                  <a:schemeClr val="tx1">
                    <a:lumMod val="50000"/>
                    <a:lumOff val="50000"/>
                  </a:schemeClr>
                </a:solidFill>
                <a:latin typeface="Georgia" panose="02040502050405020303" pitchFamily="18" charset="0"/>
                <a:ea typeface="微软雅黑 Light" panose="020B0502040204020203" pitchFamily="34" charset="-122"/>
                <a:cs typeface="Times New Roman" panose="02020603050405020304" pitchFamily="18" charset="0"/>
              </a:rPr>
              <a:t>Empirical work </a:t>
            </a:r>
            <a:endParaRPr lang="zh-CN" altLang="en-US" sz="1200" i="1" dirty="0">
              <a:solidFill>
                <a:schemeClr val="tx1">
                  <a:lumMod val="50000"/>
                  <a:lumOff val="50000"/>
                </a:schemeClr>
              </a:solidFill>
            </a:endParaRPr>
          </a:p>
        </p:txBody>
      </p:sp>
    </p:spTree>
    <p:extLst>
      <p:ext uri="{BB962C8B-B14F-4D97-AF65-F5344CB8AC3E}">
        <p14:creationId xmlns:p14="http://schemas.microsoft.com/office/powerpoint/2010/main" val="2429870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745BF360-15B0-B342-B7A3-E3A10633E4D3}"/>
              </a:ext>
            </a:extLst>
          </p:cNvPr>
          <p:cNvSpPr>
            <a:spLocks noGrp="1"/>
          </p:cNvSpPr>
          <p:nvPr>
            <p:ph type="dt" sz="half" idx="10"/>
          </p:nvPr>
        </p:nvSpPr>
        <p:spPr/>
        <p:txBody>
          <a:bodyPr/>
          <a:lstStyle/>
          <a:p>
            <a:r>
              <a:rPr lang="en-US" altLang="zh-CN"/>
              <a:t>SATE 2018</a:t>
            </a:r>
            <a:endParaRPr lang="en-US"/>
          </a:p>
        </p:txBody>
      </p:sp>
      <p:sp>
        <p:nvSpPr>
          <p:cNvPr id="4" name="页脚占位符 3">
            <a:extLst>
              <a:ext uri="{FF2B5EF4-FFF2-40B4-BE49-F238E27FC236}">
                <a16:creationId xmlns:a16="http://schemas.microsoft.com/office/drawing/2014/main" xmlns="" id="{AC4220B3-D736-FF48-93E6-6D020A7497B9}"/>
              </a:ext>
            </a:extLst>
          </p:cNvPr>
          <p:cNvSpPr>
            <a:spLocks noGrp="1"/>
          </p:cNvSpPr>
          <p:nvPr>
            <p:ph type="ftr" sz="quarter" idx="11"/>
          </p:nvPr>
        </p:nvSpPr>
        <p:spPr/>
        <p:txBody>
          <a:bodyPr/>
          <a:lstStyle/>
          <a:p>
            <a:r>
              <a:rPr lang="en-US" dirty="0"/>
              <a:t>An Empirical Study of Dynamic Types for Python Projects</a:t>
            </a:r>
          </a:p>
        </p:txBody>
      </p:sp>
      <p:sp>
        <p:nvSpPr>
          <p:cNvPr id="5" name="灯片编号占位符 4">
            <a:extLst>
              <a:ext uri="{FF2B5EF4-FFF2-40B4-BE49-F238E27FC236}">
                <a16:creationId xmlns:a16="http://schemas.microsoft.com/office/drawing/2014/main" xmlns="" id="{326E852D-442B-DF4D-AB18-47A28D33FEA7}"/>
              </a:ext>
            </a:extLst>
          </p:cNvPr>
          <p:cNvSpPr>
            <a:spLocks noGrp="1"/>
          </p:cNvSpPr>
          <p:nvPr>
            <p:ph type="sldNum" sz="quarter" idx="12"/>
          </p:nvPr>
        </p:nvSpPr>
        <p:spPr/>
        <p:txBody>
          <a:bodyPr/>
          <a:lstStyle/>
          <a:p>
            <a:fld id="{58B71FEE-772F-4E1A-9A24-3A6AF066806B}" type="slidenum">
              <a:rPr lang="en-US" smtClean="0"/>
              <a:t>14</a:t>
            </a:fld>
            <a:endParaRPr lang="en-US"/>
          </a:p>
        </p:txBody>
      </p:sp>
      <p:sp>
        <p:nvSpPr>
          <p:cNvPr id="6" name="标题 5">
            <a:extLst>
              <a:ext uri="{FF2B5EF4-FFF2-40B4-BE49-F238E27FC236}">
                <a16:creationId xmlns:a16="http://schemas.microsoft.com/office/drawing/2014/main" xmlns="" id="{0F5D1208-5B7B-B84A-BA46-5F5763F2513E}"/>
              </a:ext>
            </a:extLst>
          </p:cNvPr>
          <p:cNvSpPr>
            <a:spLocks noGrp="1"/>
          </p:cNvSpPr>
          <p:nvPr>
            <p:ph type="title"/>
          </p:nvPr>
        </p:nvSpPr>
        <p:spPr/>
        <p:txBody>
          <a:bodyPr/>
          <a:lstStyle/>
          <a:p>
            <a:r>
              <a:rPr lang="en-US" altLang="zh-CN" dirty="0"/>
              <a:t>RQ1: How often is the dynamic type applied in actual programming tasks of Python? </a:t>
            </a:r>
            <a:endParaRPr kumimoji="1" lang="zh-CN" altLang="en-US" dirty="0"/>
          </a:p>
        </p:txBody>
      </p:sp>
      <p:sp>
        <p:nvSpPr>
          <p:cNvPr id="7" name="内容占位符 6">
            <a:extLst>
              <a:ext uri="{FF2B5EF4-FFF2-40B4-BE49-F238E27FC236}">
                <a16:creationId xmlns:a16="http://schemas.microsoft.com/office/drawing/2014/main" xmlns="" id="{0BC9B42D-31ED-1645-928D-B018119F9BB6}"/>
              </a:ext>
            </a:extLst>
          </p:cNvPr>
          <p:cNvSpPr>
            <a:spLocks noGrp="1"/>
          </p:cNvSpPr>
          <p:nvPr>
            <p:ph idx="1"/>
          </p:nvPr>
        </p:nvSpPr>
        <p:spPr>
          <a:xfrm>
            <a:off x="838200" y="1825625"/>
            <a:ext cx="10515600" cy="4351338"/>
          </a:xfrm>
        </p:spPr>
        <p:txBody>
          <a:bodyPr/>
          <a:lstStyle/>
          <a:p>
            <a:r>
              <a:rPr kumimoji="1" lang="en-US" altLang="zh-CN" dirty="0"/>
              <a:t>Recognizing Dynamic Types</a:t>
            </a:r>
            <a:endParaRPr lang="zh-CN" altLang="en-US" dirty="0"/>
          </a:p>
        </p:txBody>
      </p:sp>
      <p:sp>
        <p:nvSpPr>
          <p:cNvPr id="39" name="矩形 38">
            <a:extLst>
              <a:ext uri="{FF2B5EF4-FFF2-40B4-BE49-F238E27FC236}">
                <a16:creationId xmlns:a16="http://schemas.microsoft.com/office/drawing/2014/main" xmlns="" id="{D4D19DC7-B669-0945-8645-26D98A9E4BE3}"/>
              </a:ext>
            </a:extLst>
          </p:cNvPr>
          <p:cNvSpPr/>
          <p:nvPr/>
        </p:nvSpPr>
        <p:spPr>
          <a:xfrm>
            <a:off x="9322360" y="6396106"/>
            <a:ext cx="1311578" cy="276999"/>
          </a:xfrm>
          <a:prstGeom prst="rect">
            <a:avLst/>
          </a:prstGeom>
        </p:spPr>
        <p:txBody>
          <a:bodyPr wrap="none">
            <a:spAutoFit/>
          </a:bodyPr>
          <a:lstStyle/>
          <a:p>
            <a:r>
              <a:rPr lang="en-US" altLang="zh-CN" sz="1200" i="1" dirty="0">
                <a:solidFill>
                  <a:schemeClr val="tx1">
                    <a:lumMod val="50000"/>
                    <a:lumOff val="50000"/>
                  </a:schemeClr>
                </a:solidFill>
                <a:latin typeface="Georgia" panose="02040502050405020303" pitchFamily="18" charset="0"/>
                <a:ea typeface="微软雅黑 Light" panose="020B0502040204020203" pitchFamily="34" charset="-122"/>
                <a:cs typeface="Times New Roman" panose="02020603050405020304" pitchFamily="18" charset="0"/>
              </a:rPr>
              <a:t>Empirical work </a:t>
            </a:r>
            <a:endParaRPr lang="zh-CN" altLang="en-US" sz="1200" i="1" dirty="0">
              <a:solidFill>
                <a:schemeClr val="tx1">
                  <a:lumMod val="50000"/>
                  <a:lumOff val="50000"/>
                </a:schemeClr>
              </a:solidFill>
            </a:endParaRPr>
          </a:p>
        </p:txBody>
      </p:sp>
      <p:grpSp>
        <p:nvGrpSpPr>
          <p:cNvPr id="10" name="组合 9">
            <a:extLst>
              <a:ext uri="{FF2B5EF4-FFF2-40B4-BE49-F238E27FC236}">
                <a16:creationId xmlns:a16="http://schemas.microsoft.com/office/drawing/2014/main" xmlns="" id="{716E9178-72AC-9147-BCE8-95EB55644553}"/>
              </a:ext>
            </a:extLst>
          </p:cNvPr>
          <p:cNvGrpSpPr/>
          <p:nvPr/>
        </p:nvGrpSpPr>
        <p:grpSpPr>
          <a:xfrm>
            <a:off x="7627789" y="3181238"/>
            <a:ext cx="4427661" cy="2082323"/>
            <a:chOff x="7323779" y="3201083"/>
            <a:chExt cx="4427661" cy="2082323"/>
          </a:xfrm>
        </p:grpSpPr>
        <p:grpSp>
          <p:nvGrpSpPr>
            <p:cNvPr id="30" name="组合 29">
              <a:extLst>
                <a:ext uri="{FF2B5EF4-FFF2-40B4-BE49-F238E27FC236}">
                  <a16:creationId xmlns:a16="http://schemas.microsoft.com/office/drawing/2014/main" xmlns="" id="{D2AE241C-2C84-DF47-8B86-E64EFB3EC4C3}"/>
                </a:ext>
              </a:extLst>
            </p:cNvPr>
            <p:cNvGrpSpPr/>
            <p:nvPr/>
          </p:nvGrpSpPr>
          <p:grpSpPr>
            <a:xfrm>
              <a:off x="7606228" y="3615523"/>
              <a:ext cx="3070022" cy="1270934"/>
              <a:chOff x="975568" y="2995699"/>
              <a:chExt cx="4288551" cy="1732968"/>
            </a:xfrm>
          </p:grpSpPr>
          <p:sp>
            <p:nvSpPr>
              <p:cNvPr id="31" name="圆角矩形 30">
                <a:extLst>
                  <a:ext uri="{FF2B5EF4-FFF2-40B4-BE49-F238E27FC236}">
                    <a16:creationId xmlns:a16="http://schemas.microsoft.com/office/drawing/2014/main" xmlns="" id="{7EEFBB54-6595-A74D-B96F-CE3B4B116B21}"/>
                  </a:ext>
                </a:extLst>
              </p:cNvPr>
              <p:cNvSpPr/>
              <p:nvPr/>
            </p:nvSpPr>
            <p:spPr>
              <a:xfrm>
                <a:off x="1026367" y="2995699"/>
                <a:ext cx="614019" cy="27001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圆角矩形 33">
                <a:extLst>
                  <a:ext uri="{FF2B5EF4-FFF2-40B4-BE49-F238E27FC236}">
                    <a16:creationId xmlns:a16="http://schemas.microsoft.com/office/drawing/2014/main" xmlns="" id="{0C61691B-CBCC-7342-83DB-C0E7B37345B0}"/>
                  </a:ext>
                </a:extLst>
              </p:cNvPr>
              <p:cNvSpPr/>
              <p:nvPr/>
            </p:nvSpPr>
            <p:spPr>
              <a:xfrm>
                <a:off x="975568" y="3200399"/>
                <a:ext cx="647885" cy="29213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圆角矩形 34">
                <a:extLst>
                  <a:ext uri="{FF2B5EF4-FFF2-40B4-BE49-F238E27FC236}">
                    <a16:creationId xmlns:a16="http://schemas.microsoft.com/office/drawing/2014/main" xmlns="" id="{2100943B-0A1F-1D4B-A171-955ACA508F8C}"/>
                  </a:ext>
                </a:extLst>
              </p:cNvPr>
              <p:cNvSpPr/>
              <p:nvPr/>
            </p:nvSpPr>
            <p:spPr>
              <a:xfrm>
                <a:off x="4616234" y="4436533"/>
                <a:ext cx="647885" cy="29213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圆角矩形 36">
                <a:extLst>
                  <a:ext uri="{FF2B5EF4-FFF2-40B4-BE49-F238E27FC236}">
                    <a16:creationId xmlns:a16="http://schemas.microsoft.com/office/drawing/2014/main" xmlns="" id="{6188B861-C19D-FF45-AABC-1BD812CE5417}"/>
                  </a:ext>
                </a:extLst>
              </p:cNvPr>
              <p:cNvSpPr/>
              <p:nvPr/>
            </p:nvSpPr>
            <p:spPr>
              <a:xfrm>
                <a:off x="1570016" y="3813473"/>
                <a:ext cx="647885" cy="29213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40" name="组合 39">
              <a:extLst>
                <a:ext uri="{FF2B5EF4-FFF2-40B4-BE49-F238E27FC236}">
                  <a16:creationId xmlns:a16="http://schemas.microsoft.com/office/drawing/2014/main" xmlns="" id="{BF93AE49-8263-7540-B232-85C0D26C24ED}"/>
                </a:ext>
              </a:extLst>
            </p:cNvPr>
            <p:cNvGrpSpPr/>
            <p:nvPr/>
          </p:nvGrpSpPr>
          <p:grpSpPr>
            <a:xfrm>
              <a:off x="7323779" y="3201083"/>
              <a:ext cx="4427661" cy="2082323"/>
              <a:chOff x="346221" y="2372637"/>
              <a:chExt cx="6737899" cy="3024096"/>
            </a:xfrm>
          </p:grpSpPr>
          <p:pic>
            <p:nvPicPr>
              <p:cNvPr id="41" name="图片 40">
                <a:extLst>
                  <a:ext uri="{FF2B5EF4-FFF2-40B4-BE49-F238E27FC236}">
                    <a16:creationId xmlns:a16="http://schemas.microsoft.com/office/drawing/2014/main" xmlns="" id="{7EBAE113-795E-4C43-9B69-0DEF1C5D7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21" y="2372637"/>
                <a:ext cx="6737899" cy="3024096"/>
              </a:xfrm>
              <a:prstGeom prst="rect">
                <a:avLst/>
              </a:prstGeom>
            </p:spPr>
          </p:pic>
          <p:sp>
            <p:nvSpPr>
              <p:cNvPr id="42" name="圆角矩形 41">
                <a:extLst>
                  <a:ext uri="{FF2B5EF4-FFF2-40B4-BE49-F238E27FC236}">
                    <a16:creationId xmlns:a16="http://schemas.microsoft.com/office/drawing/2014/main" xmlns="" id="{B1FF96C4-8680-0544-9BAE-72BAAED9BB11}"/>
                  </a:ext>
                </a:extLst>
              </p:cNvPr>
              <p:cNvSpPr/>
              <p:nvPr/>
            </p:nvSpPr>
            <p:spPr>
              <a:xfrm>
                <a:off x="997527" y="3208713"/>
                <a:ext cx="648393" cy="34913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圆角矩形 42">
                <a:extLst>
                  <a:ext uri="{FF2B5EF4-FFF2-40B4-BE49-F238E27FC236}">
                    <a16:creationId xmlns:a16="http://schemas.microsoft.com/office/drawing/2014/main" xmlns="" id="{2C565882-C807-D94B-AE37-B5DA8454BCF0}"/>
                  </a:ext>
                </a:extLst>
              </p:cNvPr>
              <p:cNvSpPr/>
              <p:nvPr/>
            </p:nvSpPr>
            <p:spPr>
              <a:xfrm>
                <a:off x="1565562" y="3810925"/>
                <a:ext cx="648393" cy="34913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圆角矩形 43">
                <a:extLst>
                  <a:ext uri="{FF2B5EF4-FFF2-40B4-BE49-F238E27FC236}">
                    <a16:creationId xmlns:a16="http://schemas.microsoft.com/office/drawing/2014/main" xmlns="" id="{5690F8D5-5A17-644E-821D-AC1195AAD73E}"/>
                  </a:ext>
                </a:extLst>
              </p:cNvPr>
              <p:cNvSpPr/>
              <p:nvPr/>
            </p:nvSpPr>
            <p:spPr>
              <a:xfrm>
                <a:off x="2529841" y="4701432"/>
                <a:ext cx="648393" cy="34913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圆角矩形 8">
              <a:extLst>
                <a:ext uri="{FF2B5EF4-FFF2-40B4-BE49-F238E27FC236}">
                  <a16:creationId xmlns:a16="http://schemas.microsoft.com/office/drawing/2014/main" xmlns="" id="{6CF19A3F-1CF4-CF46-B3EC-598744C33CC3}"/>
                </a:ext>
              </a:extLst>
            </p:cNvPr>
            <p:cNvSpPr/>
            <p:nvPr/>
          </p:nvSpPr>
          <p:spPr>
            <a:xfrm>
              <a:off x="7399112" y="3743536"/>
              <a:ext cx="3045240" cy="72568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17" name="组合 116">
            <a:extLst>
              <a:ext uri="{FF2B5EF4-FFF2-40B4-BE49-F238E27FC236}">
                <a16:creationId xmlns:a16="http://schemas.microsoft.com/office/drawing/2014/main" xmlns="" id="{3BB8C593-4334-F84E-9FE7-49754D960995}"/>
              </a:ext>
            </a:extLst>
          </p:cNvPr>
          <p:cNvGrpSpPr/>
          <p:nvPr/>
        </p:nvGrpSpPr>
        <p:grpSpPr>
          <a:xfrm>
            <a:off x="239148" y="2330375"/>
            <a:ext cx="7221959" cy="3944339"/>
            <a:chOff x="-47667" y="2389501"/>
            <a:chExt cx="7221959" cy="3944339"/>
          </a:xfrm>
        </p:grpSpPr>
        <p:sp>
          <p:nvSpPr>
            <p:cNvPr id="8" name="椭圆 7">
              <a:extLst>
                <a:ext uri="{FF2B5EF4-FFF2-40B4-BE49-F238E27FC236}">
                  <a16:creationId xmlns:a16="http://schemas.microsoft.com/office/drawing/2014/main" xmlns="" id="{4421EF82-FCAD-534E-9DAB-724C052939BF}"/>
                </a:ext>
              </a:extLst>
            </p:cNvPr>
            <p:cNvSpPr/>
            <p:nvPr/>
          </p:nvSpPr>
          <p:spPr>
            <a:xfrm>
              <a:off x="-47667" y="3687030"/>
              <a:ext cx="1696181" cy="585727"/>
            </a:xfrm>
            <a:prstGeom prst="ellipse">
              <a:avLst/>
            </a:prstGeom>
            <a:noFill/>
            <a:ln>
              <a:solidFill>
                <a:srgbClr val="011F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Identifier1</a:t>
              </a:r>
              <a:endParaRPr kumimoji="1" lang="zh-CN" altLang="en-US" dirty="0">
                <a:solidFill>
                  <a:schemeClr val="tx1"/>
                </a:solidFill>
              </a:endParaRPr>
            </a:p>
          </p:txBody>
        </p:sp>
        <p:sp>
          <p:nvSpPr>
            <p:cNvPr id="12" name="圆角矩形 11">
              <a:extLst>
                <a:ext uri="{FF2B5EF4-FFF2-40B4-BE49-F238E27FC236}">
                  <a16:creationId xmlns:a16="http://schemas.microsoft.com/office/drawing/2014/main" xmlns="" id="{1DD4F067-17B3-8542-B7FC-9161AEC5CF49}"/>
                </a:ext>
              </a:extLst>
            </p:cNvPr>
            <p:cNvSpPr/>
            <p:nvPr/>
          </p:nvSpPr>
          <p:spPr>
            <a:xfrm>
              <a:off x="3083740" y="3304133"/>
              <a:ext cx="921611" cy="2785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11F5B"/>
                  </a:solidFill>
                </a:rPr>
                <a:t>Name</a:t>
              </a:r>
              <a:endParaRPr kumimoji="1" lang="zh-CN" altLang="en-US" dirty="0">
                <a:solidFill>
                  <a:srgbClr val="011F5B"/>
                </a:solidFill>
              </a:endParaRPr>
            </a:p>
          </p:txBody>
        </p:sp>
        <p:sp>
          <p:nvSpPr>
            <p:cNvPr id="13" name="圆角矩形 12">
              <a:extLst>
                <a:ext uri="{FF2B5EF4-FFF2-40B4-BE49-F238E27FC236}">
                  <a16:creationId xmlns:a16="http://schemas.microsoft.com/office/drawing/2014/main" xmlns="" id="{6F8BAE5D-DAAA-1848-BB71-971C6423C35F}"/>
                </a:ext>
              </a:extLst>
            </p:cNvPr>
            <p:cNvSpPr/>
            <p:nvPr/>
          </p:nvSpPr>
          <p:spPr>
            <a:xfrm>
              <a:off x="3639982" y="4028984"/>
              <a:ext cx="955604" cy="2807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11F5B"/>
                  </a:solidFill>
                </a:rPr>
                <a:t>Type2</a:t>
              </a:r>
              <a:endParaRPr kumimoji="1" lang="zh-CN" altLang="en-US" dirty="0">
                <a:solidFill>
                  <a:srgbClr val="011F5B"/>
                </a:solidFill>
              </a:endParaRPr>
            </a:p>
          </p:txBody>
        </p:sp>
        <p:sp>
          <p:nvSpPr>
            <p:cNvPr id="14" name="圆角矩形 13">
              <a:extLst>
                <a:ext uri="{FF2B5EF4-FFF2-40B4-BE49-F238E27FC236}">
                  <a16:creationId xmlns:a16="http://schemas.microsoft.com/office/drawing/2014/main" xmlns="" id="{D4792113-E5DE-9043-8345-CD25337CD7DC}"/>
                </a:ext>
              </a:extLst>
            </p:cNvPr>
            <p:cNvSpPr/>
            <p:nvPr/>
          </p:nvSpPr>
          <p:spPr>
            <a:xfrm>
              <a:off x="2625313" y="2519510"/>
              <a:ext cx="1889575" cy="2910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11F5B"/>
                  </a:solidFill>
                </a:rPr>
                <a:t>Absolute Scope </a:t>
              </a:r>
            </a:p>
          </p:txBody>
        </p:sp>
        <p:sp>
          <p:nvSpPr>
            <p:cNvPr id="15" name="圆角矩形 14">
              <a:extLst>
                <a:ext uri="{FF2B5EF4-FFF2-40B4-BE49-F238E27FC236}">
                  <a16:creationId xmlns:a16="http://schemas.microsoft.com/office/drawing/2014/main" xmlns="" id="{792B4AD5-5F4F-CF4E-B01C-0494CB0014E3}"/>
                </a:ext>
              </a:extLst>
            </p:cNvPr>
            <p:cNvSpPr/>
            <p:nvPr/>
          </p:nvSpPr>
          <p:spPr>
            <a:xfrm>
              <a:off x="2467761" y="4007771"/>
              <a:ext cx="859223" cy="3019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a:t>
              </a:r>
              <a:r>
                <a:rPr kumimoji="1" lang="en-US" altLang="zh-CN" dirty="0">
                  <a:solidFill>
                    <a:schemeClr val="tx1"/>
                  </a:solidFill>
                </a:rPr>
                <a:t>Type1</a:t>
              </a:r>
              <a:endParaRPr kumimoji="1" lang="zh-CN" altLang="en-US" dirty="0"/>
            </a:p>
          </p:txBody>
        </p:sp>
        <p:sp>
          <p:nvSpPr>
            <p:cNvPr id="17" name="圆角矩形 16">
              <a:extLst>
                <a:ext uri="{FF2B5EF4-FFF2-40B4-BE49-F238E27FC236}">
                  <a16:creationId xmlns:a16="http://schemas.microsoft.com/office/drawing/2014/main" xmlns="" id="{7E635B81-7666-204A-AF0F-50695A036C4F}"/>
                </a:ext>
              </a:extLst>
            </p:cNvPr>
            <p:cNvSpPr/>
            <p:nvPr/>
          </p:nvSpPr>
          <p:spPr>
            <a:xfrm>
              <a:off x="2661678" y="2903940"/>
              <a:ext cx="1835340" cy="2846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Absolute Path</a:t>
              </a:r>
              <a:endParaRPr kumimoji="1" lang="zh-CN" altLang="en-US" dirty="0"/>
            </a:p>
          </p:txBody>
        </p:sp>
        <p:sp>
          <p:nvSpPr>
            <p:cNvPr id="21" name="圆角矩形 20">
              <a:extLst>
                <a:ext uri="{FF2B5EF4-FFF2-40B4-BE49-F238E27FC236}">
                  <a16:creationId xmlns:a16="http://schemas.microsoft.com/office/drawing/2014/main" xmlns="" id="{684C6801-8498-4A4B-BACC-9102D06BBBC0}"/>
                </a:ext>
              </a:extLst>
            </p:cNvPr>
            <p:cNvSpPr/>
            <p:nvPr/>
          </p:nvSpPr>
          <p:spPr>
            <a:xfrm>
              <a:off x="3544546" y="4439989"/>
              <a:ext cx="1417028" cy="2587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11F5B"/>
                  </a:solidFill>
                </a:rPr>
                <a:t>Content2 </a:t>
              </a:r>
            </a:p>
          </p:txBody>
        </p:sp>
        <p:sp>
          <p:nvSpPr>
            <p:cNvPr id="22" name="圆角矩形 21">
              <a:extLst>
                <a:ext uri="{FF2B5EF4-FFF2-40B4-BE49-F238E27FC236}">
                  <a16:creationId xmlns:a16="http://schemas.microsoft.com/office/drawing/2014/main" xmlns="" id="{49338F13-15B0-7A4F-B1A5-E131DB3A488A}"/>
                </a:ext>
              </a:extLst>
            </p:cNvPr>
            <p:cNvSpPr/>
            <p:nvPr/>
          </p:nvSpPr>
          <p:spPr>
            <a:xfrm>
              <a:off x="2219122" y="4418534"/>
              <a:ext cx="1207239" cy="2832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11F5B"/>
                  </a:solidFill>
                </a:rPr>
                <a:t>Content2</a:t>
              </a:r>
            </a:p>
          </p:txBody>
        </p:sp>
        <p:cxnSp>
          <p:nvCxnSpPr>
            <p:cNvPr id="26" name="直线箭头连接符 25">
              <a:extLst>
                <a:ext uri="{FF2B5EF4-FFF2-40B4-BE49-F238E27FC236}">
                  <a16:creationId xmlns:a16="http://schemas.microsoft.com/office/drawing/2014/main" xmlns="" id="{8CBEDE5C-8F49-3A47-90E5-98AF6A8BD76F}"/>
                </a:ext>
              </a:extLst>
            </p:cNvPr>
            <p:cNvCxnSpPr>
              <a:cxnSpLocks/>
              <a:endCxn id="17" idx="1"/>
            </p:cNvCxnSpPr>
            <p:nvPr/>
          </p:nvCxnSpPr>
          <p:spPr>
            <a:xfrm flipV="1">
              <a:off x="1546092" y="3046254"/>
              <a:ext cx="1115586" cy="794036"/>
            </a:xfrm>
            <a:prstGeom prst="straightConnector1">
              <a:avLst/>
            </a:prstGeom>
            <a:ln>
              <a:solidFill>
                <a:srgbClr val="011F5B"/>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xmlns="" id="{7F08F975-3D2C-7E4A-8355-6966F962C5E8}"/>
                </a:ext>
              </a:extLst>
            </p:cNvPr>
            <p:cNvCxnSpPr>
              <a:cxnSpLocks/>
              <a:stCxn id="8" idx="7"/>
              <a:endCxn id="14" idx="1"/>
            </p:cNvCxnSpPr>
            <p:nvPr/>
          </p:nvCxnSpPr>
          <p:spPr>
            <a:xfrm flipV="1">
              <a:off x="1400114" y="2665035"/>
              <a:ext cx="1225199" cy="1107773"/>
            </a:xfrm>
            <a:prstGeom prst="straightConnector1">
              <a:avLst/>
            </a:prstGeom>
            <a:ln>
              <a:solidFill>
                <a:srgbClr val="011F5B"/>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xmlns="" id="{C7DB55A3-63D5-9F45-B9EF-FC287E279912}"/>
                </a:ext>
              </a:extLst>
            </p:cNvPr>
            <p:cNvCxnSpPr>
              <a:cxnSpLocks/>
              <a:stCxn id="8" idx="6"/>
              <a:endCxn id="12" idx="1"/>
            </p:cNvCxnSpPr>
            <p:nvPr/>
          </p:nvCxnSpPr>
          <p:spPr>
            <a:xfrm flipV="1">
              <a:off x="1648514" y="3443415"/>
              <a:ext cx="1435226" cy="536479"/>
            </a:xfrm>
            <a:prstGeom prst="straightConnector1">
              <a:avLst/>
            </a:prstGeom>
            <a:ln>
              <a:solidFill>
                <a:srgbClr val="011F5B"/>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xmlns="" id="{24EB0D97-B7BC-634A-BD0B-FFB0CEEDBCBA}"/>
                </a:ext>
              </a:extLst>
            </p:cNvPr>
            <p:cNvCxnSpPr>
              <a:cxnSpLocks/>
              <a:endCxn id="15" idx="1"/>
            </p:cNvCxnSpPr>
            <p:nvPr/>
          </p:nvCxnSpPr>
          <p:spPr>
            <a:xfrm>
              <a:off x="1597965" y="4095137"/>
              <a:ext cx="869796" cy="63602"/>
            </a:xfrm>
            <a:prstGeom prst="straightConnector1">
              <a:avLst/>
            </a:prstGeom>
            <a:ln>
              <a:solidFill>
                <a:srgbClr val="011F5B"/>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a:extLst>
                <a:ext uri="{FF2B5EF4-FFF2-40B4-BE49-F238E27FC236}">
                  <a16:creationId xmlns:a16="http://schemas.microsoft.com/office/drawing/2014/main" xmlns="" id="{5188F36F-2A2B-9C47-B95A-782AF49F5A82}"/>
                </a:ext>
              </a:extLst>
            </p:cNvPr>
            <p:cNvCxnSpPr>
              <a:cxnSpLocks/>
              <a:endCxn id="22" idx="1"/>
            </p:cNvCxnSpPr>
            <p:nvPr/>
          </p:nvCxnSpPr>
          <p:spPr>
            <a:xfrm>
              <a:off x="1558313" y="4138551"/>
              <a:ext cx="660809" cy="421596"/>
            </a:xfrm>
            <a:prstGeom prst="straightConnector1">
              <a:avLst/>
            </a:prstGeom>
            <a:ln>
              <a:solidFill>
                <a:srgbClr val="011F5B"/>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xmlns="" id="{DC80A0F7-98DC-5D44-8A42-17AA04024DF8}"/>
                </a:ext>
              </a:extLst>
            </p:cNvPr>
            <p:cNvCxnSpPr>
              <a:cxnSpLocks/>
              <a:endCxn id="12" idx="3"/>
            </p:cNvCxnSpPr>
            <p:nvPr/>
          </p:nvCxnSpPr>
          <p:spPr>
            <a:xfrm flipH="1" flipV="1">
              <a:off x="4005351" y="3443415"/>
              <a:ext cx="1480300" cy="550321"/>
            </a:xfrm>
            <a:prstGeom prst="straightConnector1">
              <a:avLst/>
            </a:prstGeom>
            <a:ln>
              <a:solidFill>
                <a:srgbClr val="011F5B"/>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xmlns="" id="{417BDD18-0CB6-F047-A8F6-64BE3F064CB3}"/>
                </a:ext>
              </a:extLst>
            </p:cNvPr>
            <p:cNvCxnSpPr>
              <a:cxnSpLocks/>
              <a:endCxn id="17" idx="3"/>
            </p:cNvCxnSpPr>
            <p:nvPr/>
          </p:nvCxnSpPr>
          <p:spPr>
            <a:xfrm flipH="1" flipV="1">
              <a:off x="4497018" y="3046254"/>
              <a:ext cx="1084500" cy="882541"/>
            </a:xfrm>
            <a:prstGeom prst="straightConnector1">
              <a:avLst/>
            </a:prstGeom>
            <a:ln>
              <a:solidFill>
                <a:srgbClr val="011F5B"/>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a:extLst>
                <a:ext uri="{FF2B5EF4-FFF2-40B4-BE49-F238E27FC236}">
                  <a16:creationId xmlns:a16="http://schemas.microsoft.com/office/drawing/2014/main" xmlns="" id="{FB158AAD-9FC0-7B4F-A4E1-7C4CAD3F4879}"/>
                </a:ext>
              </a:extLst>
            </p:cNvPr>
            <p:cNvCxnSpPr>
              <a:cxnSpLocks/>
              <a:stCxn id="70" idx="2"/>
            </p:cNvCxnSpPr>
            <p:nvPr/>
          </p:nvCxnSpPr>
          <p:spPr>
            <a:xfrm flipH="1">
              <a:off x="4606125" y="4107442"/>
              <a:ext cx="846994" cy="62218"/>
            </a:xfrm>
            <a:prstGeom prst="straightConnector1">
              <a:avLst/>
            </a:prstGeom>
            <a:ln>
              <a:solidFill>
                <a:srgbClr val="011F5B"/>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a:extLst>
                <a:ext uri="{FF2B5EF4-FFF2-40B4-BE49-F238E27FC236}">
                  <a16:creationId xmlns:a16="http://schemas.microsoft.com/office/drawing/2014/main" xmlns="" id="{8BAC990D-4B4F-1547-8D04-99726238A659}"/>
                </a:ext>
              </a:extLst>
            </p:cNvPr>
            <p:cNvCxnSpPr>
              <a:cxnSpLocks/>
              <a:stCxn id="70" idx="3"/>
              <a:endCxn id="55" idx="3"/>
            </p:cNvCxnSpPr>
            <p:nvPr/>
          </p:nvCxnSpPr>
          <p:spPr>
            <a:xfrm flipH="1">
              <a:off x="4954451" y="4314527"/>
              <a:ext cx="750728" cy="955648"/>
            </a:xfrm>
            <a:prstGeom prst="straightConnector1">
              <a:avLst/>
            </a:prstGeom>
            <a:ln>
              <a:solidFill>
                <a:srgbClr val="011F5B"/>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a:extLst>
                <a:ext uri="{FF2B5EF4-FFF2-40B4-BE49-F238E27FC236}">
                  <a16:creationId xmlns:a16="http://schemas.microsoft.com/office/drawing/2014/main" xmlns="" id="{DC4768C8-E313-3645-A5F2-433C3234F68C}"/>
                </a:ext>
              </a:extLst>
            </p:cNvPr>
            <p:cNvCxnSpPr>
              <a:cxnSpLocks/>
            </p:cNvCxnSpPr>
            <p:nvPr/>
          </p:nvCxnSpPr>
          <p:spPr>
            <a:xfrm flipH="1">
              <a:off x="5249914" y="4369105"/>
              <a:ext cx="556042" cy="1206339"/>
            </a:xfrm>
            <a:prstGeom prst="straightConnector1">
              <a:avLst/>
            </a:prstGeom>
            <a:ln>
              <a:solidFill>
                <a:srgbClr val="011F5B"/>
              </a:solidFill>
              <a:tailEnd type="triangle"/>
            </a:ln>
          </p:spPr>
          <p:style>
            <a:lnRef idx="1">
              <a:schemeClr val="accent1"/>
            </a:lnRef>
            <a:fillRef idx="0">
              <a:schemeClr val="accent1"/>
            </a:fillRef>
            <a:effectRef idx="0">
              <a:schemeClr val="accent1"/>
            </a:effectRef>
            <a:fontRef idx="minor">
              <a:schemeClr val="tx1"/>
            </a:fontRef>
          </p:style>
        </p:cxnSp>
        <p:sp>
          <p:nvSpPr>
            <p:cNvPr id="16" name="圆角矩形 15">
              <a:extLst>
                <a:ext uri="{FF2B5EF4-FFF2-40B4-BE49-F238E27FC236}">
                  <a16:creationId xmlns:a16="http://schemas.microsoft.com/office/drawing/2014/main" xmlns="" id="{7F11CFC5-739F-AD46-B1CB-102B87990F44}"/>
                </a:ext>
              </a:extLst>
            </p:cNvPr>
            <p:cNvSpPr/>
            <p:nvPr/>
          </p:nvSpPr>
          <p:spPr>
            <a:xfrm>
              <a:off x="2255582" y="5145058"/>
              <a:ext cx="1191253" cy="2767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Category1</a:t>
              </a:r>
              <a:endParaRPr kumimoji="1" lang="zh-CN" altLang="en-US" dirty="0">
                <a:solidFill>
                  <a:schemeClr val="tx1"/>
                </a:solidFill>
              </a:endParaRPr>
            </a:p>
          </p:txBody>
        </p:sp>
        <p:sp>
          <p:nvSpPr>
            <p:cNvPr id="51" name="圆角矩形 50">
              <a:extLst>
                <a:ext uri="{FF2B5EF4-FFF2-40B4-BE49-F238E27FC236}">
                  <a16:creationId xmlns:a16="http://schemas.microsoft.com/office/drawing/2014/main" xmlns="" id="{91D3B0BE-A990-9046-A435-AEBDA66831D5}"/>
                </a:ext>
              </a:extLst>
            </p:cNvPr>
            <p:cNvSpPr/>
            <p:nvPr/>
          </p:nvSpPr>
          <p:spPr>
            <a:xfrm>
              <a:off x="3639982" y="5545800"/>
              <a:ext cx="1592155" cy="2872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Line Number2</a:t>
              </a:r>
            </a:p>
          </p:txBody>
        </p:sp>
        <p:sp>
          <p:nvSpPr>
            <p:cNvPr id="54" name="圆角矩形 53">
              <a:extLst>
                <a:ext uri="{FF2B5EF4-FFF2-40B4-BE49-F238E27FC236}">
                  <a16:creationId xmlns:a16="http://schemas.microsoft.com/office/drawing/2014/main" xmlns="" id="{14E5E2E2-CC4C-D146-BB0D-61144B633D87}"/>
                </a:ext>
              </a:extLst>
            </p:cNvPr>
            <p:cNvSpPr/>
            <p:nvPr/>
          </p:nvSpPr>
          <p:spPr>
            <a:xfrm>
              <a:off x="1976376" y="5550189"/>
              <a:ext cx="1557594" cy="2872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Line Number1</a:t>
              </a:r>
            </a:p>
          </p:txBody>
        </p:sp>
        <p:sp>
          <p:nvSpPr>
            <p:cNvPr id="55" name="圆角矩形 54">
              <a:extLst>
                <a:ext uri="{FF2B5EF4-FFF2-40B4-BE49-F238E27FC236}">
                  <a16:creationId xmlns:a16="http://schemas.microsoft.com/office/drawing/2014/main" xmlns="" id="{F1AF0D0A-69ED-A24C-BD53-079F87D22515}"/>
                </a:ext>
              </a:extLst>
            </p:cNvPr>
            <p:cNvSpPr/>
            <p:nvPr/>
          </p:nvSpPr>
          <p:spPr>
            <a:xfrm>
              <a:off x="3711767" y="5129487"/>
              <a:ext cx="1242684" cy="2813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Category2</a:t>
              </a:r>
              <a:endParaRPr kumimoji="1" lang="zh-CN" altLang="en-US" dirty="0">
                <a:solidFill>
                  <a:schemeClr val="tx1"/>
                </a:solidFill>
              </a:endParaRPr>
            </a:p>
          </p:txBody>
        </p:sp>
        <p:sp>
          <p:nvSpPr>
            <p:cNvPr id="70" name="椭圆 69">
              <a:extLst>
                <a:ext uri="{FF2B5EF4-FFF2-40B4-BE49-F238E27FC236}">
                  <a16:creationId xmlns:a16="http://schemas.microsoft.com/office/drawing/2014/main" xmlns="" id="{8A2A8A2B-D1B5-5A4D-83C1-D2A7F9CE4FCC}"/>
                </a:ext>
              </a:extLst>
            </p:cNvPr>
            <p:cNvSpPr/>
            <p:nvPr/>
          </p:nvSpPr>
          <p:spPr>
            <a:xfrm>
              <a:off x="5453119" y="3814578"/>
              <a:ext cx="1721173" cy="585727"/>
            </a:xfrm>
            <a:prstGeom prst="ellipse">
              <a:avLst/>
            </a:prstGeom>
            <a:noFill/>
            <a:ln>
              <a:solidFill>
                <a:srgbClr val="011F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Identifier2</a:t>
              </a:r>
              <a:endParaRPr kumimoji="1" lang="zh-CN" altLang="en-US" dirty="0">
                <a:solidFill>
                  <a:schemeClr val="tx1"/>
                </a:solidFill>
              </a:endParaRPr>
            </a:p>
          </p:txBody>
        </p:sp>
        <p:cxnSp>
          <p:nvCxnSpPr>
            <p:cNvPr id="74" name="直线箭头连接符 73">
              <a:extLst>
                <a:ext uri="{FF2B5EF4-FFF2-40B4-BE49-F238E27FC236}">
                  <a16:creationId xmlns:a16="http://schemas.microsoft.com/office/drawing/2014/main" xmlns="" id="{D5F51F37-54E6-304D-9B2F-083B3456DB84}"/>
                </a:ext>
              </a:extLst>
            </p:cNvPr>
            <p:cNvCxnSpPr>
              <a:cxnSpLocks/>
              <a:endCxn id="21" idx="3"/>
            </p:cNvCxnSpPr>
            <p:nvPr/>
          </p:nvCxnSpPr>
          <p:spPr>
            <a:xfrm flipH="1">
              <a:off x="4961574" y="4269270"/>
              <a:ext cx="524077" cy="300110"/>
            </a:xfrm>
            <a:prstGeom prst="straightConnector1">
              <a:avLst/>
            </a:prstGeom>
            <a:ln>
              <a:solidFill>
                <a:srgbClr val="011F5B"/>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线箭头连接符 79">
              <a:extLst>
                <a:ext uri="{FF2B5EF4-FFF2-40B4-BE49-F238E27FC236}">
                  <a16:creationId xmlns:a16="http://schemas.microsoft.com/office/drawing/2014/main" xmlns="" id="{4A338355-9C24-2C44-B698-609782175DDC}"/>
                </a:ext>
              </a:extLst>
            </p:cNvPr>
            <p:cNvCxnSpPr>
              <a:cxnSpLocks/>
              <a:stCxn id="70" idx="1"/>
              <a:endCxn id="14" idx="3"/>
            </p:cNvCxnSpPr>
            <p:nvPr/>
          </p:nvCxnSpPr>
          <p:spPr>
            <a:xfrm flipH="1" flipV="1">
              <a:off x="4514888" y="2665035"/>
              <a:ext cx="1190291" cy="1235321"/>
            </a:xfrm>
            <a:prstGeom prst="straightConnector1">
              <a:avLst/>
            </a:prstGeom>
            <a:ln>
              <a:solidFill>
                <a:srgbClr val="011F5B"/>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线箭头连接符 100">
              <a:extLst>
                <a:ext uri="{FF2B5EF4-FFF2-40B4-BE49-F238E27FC236}">
                  <a16:creationId xmlns:a16="http://schemas.microsoft.com/office/drawing/2014/main" xmlns="" id="{6A7B4E38-6599-DE49-A893-C8572F6B8D6B}"/>
                </a:ext>
              </a:extLst>
            </p:cNvPr>
            <p:cNvCxnSpPr>
              <a:cxnSpLocks/>
              <a:endCxn id="16" idx="1"/>
            </p:cNvCxnSpPr>
            <p:nvPr/>
          </p:nvCxnSpPr>
          <p:spPr>
            <a:xfrm>
              <a:off x="1507089" y="4141085"/>
              <a:ext cx="748493" cy="1142325"/>
            </a:xfrm>
            <a:prstGeom prst="straightConnector1">
              <a:avLst/>
            </a:prstGeom>
            <a:ln>
              <a:solidFill>
                <a:srgbClr val="011F5B"/>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线箭头连接符 103">
              <a:extLst>
                <a:ext uri="{FF2B5EF4-FFF2-40B4-BE49-F238E27FC236}">
                  <a16:creationId xmlns:a16="http://schemas.microsoft.com/office/drawing/2014/main" xmlns="" id="{7C2662CC-B7E6-E645-9869-4957F81FE9E2}"/>
                </a:ext>
              </a:extLst>
            </p:cNvPr>
            <p:cNvCxnSpPr>
              <a:cxnSpLocks/>
              <a:stCxn id="8" idx="5"/>
              <a:endCxn id="54" idx="1"/>
            </p:cNvCxnSpPr>
            <p:nvPr/>
          </p:nvCxnSpPr>
          <p:spPr>
            <a:xfrm>
              <a:off x="1400114" y="4186979"/>
              <a:ext cx="576262" cy="1506852"/>
            </a:xfrm>
            <a:prstGeom prst="straightConnector1">
              <a:avLst/>
            </a:prstGeom>
            <a:ln>
              <a:solidFill>
                <a:srgbClr val="011F5B"/>
              </a:solidFill>
              <a:tailEnd type="triangle"/>
            </a:ln>
          </p:spPr>
          <p:style>
            <a:lnRef idx="1">
              <a:schemeClr val="accent1"/>
            </a:lnRef>
            <a:fillRef idx="0">
              <a:schemeClr val="accent1"/>
            </a:fillRef>
            <a:effectRef idx="0">
              <a:schemeClr val="accent1"/>
            </a:effectRef>
            <a:fontRef idx="minor">
              <a:schemeClr val="tx1"/>
            </a:fontRef>
          </p:style>
        </p:cxnSp>
        <p:sp>
          <p:nvSpPr>
            <p:cNvPr id="109" name="圆角矩形 108">
              <a:extLst>
                <a:ext uri="{FF2B5EF4-FFF2-40B4-BE49-F238E27FC236}">
                  <a16:creationId xmlns:a16="http://schemas.microsoft.com/office/drawing/2014/main" xmlns="" id="{39C92C5A-0A29-1144-B40C-A48EF63D5E57}"/>
                </a:ext>
              </a:extLst>
            </p:cNvPr>
            <p:cNvSpPr/>
            <p:nvPr/>
          </p:nvSpPr>
          <p:spPr>
            <a:xfrm>
              <a:off x="2333485" y="2389501"/>
              <a:ext cx="2476508" cy="12614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0" name="圆角矩形 109">
              <a:extLst>
                <a:ext uri="{FF2B5EF4-FFF2-40B4-BE49-F238E27FC236}">
                  <a16:creationId xmlns:a16="http://schemas.microsoft.com/office/drawing/2014/main" xmlns="" id="{DA14BA84-36B8-1440-BE7E-4DB69856D1F1}"/>
                </a:ext>
              </a:extLst>
            </p:cNvPr>
            <p:cNvSpPr/>
            <p:nvPr/>
          </p:nvSpPr>
          <p:spPr>
            <a:xfrm>
              <a:off x="1976376" y="3900356"/>
              <a:ext cx="3124051" cy="986101"/>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1" name="圆角矩形 110">
              <a:extLst>
                <a:ext uri="{FF2B5EF4-FFF2-40B4-BE49-F238E27FC236}">
                  <a16:creationId xmlns:a16="http://schemas.microsoft.com/office/drawing/2014/main" xmlns="" id="{B1227376-972E-EE4B-9C8C-F26E29FE5F8C}"/>
                </a:ext>
              </a:extLst>
            </p:cNvPr>
            <p:cNvSpPr/>
            <p:nvPr/>
          </p:nvSpPr>
          <p:spPr>
            <a:xfrm>
              <a:off x="1648514" y="5045044"/>
              <a:ext cx="3837137" cy="95951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2" name="文本框 111">
              <a:extLst>
                <a:ext uri="{FF2B5EF4-FFF2-40B4-BE49-F238E27FC236}">
                  <a16:creationId xmlns:a16="http://schemas.microsoft.com/office/drawing/2014/main" xmlns="" id="{8F9BC07C-8B82-E648-831F-7419640D9004}"/>
                </a:ext>
              </a:extLst>
            </p:cNvPr>
            <p:cNvSpPr txBox="1"/>
            <p:nvPr/>
          </p:nvSpPr>
          <p:spPr>
            <a:xfrm>
              <a:off x="4954451" y="2519510"/>
              <a:ext cx="1141549" cy="369332"/>
            </a:xfrm>
            <a:prstGeom prst="rect">
              <a:avLst/>
            </a:prstGeom>
            <a:noFill/>
          </p:spPr>
          <p:txBody>
            <a:bodyPr wrap="square" rtlCol="0">
              <a:spAutoFit/>
            </a:bodyPr>
            <a:lstStyle/>
            <a:p>
              <a:r>
                <a:rPr kumimoji="1" lang="en-US" altLang="zh-CN" dirty="0">
                  <a:solidFill>
                    <a:srgbClr val="FF0000"/>
                  </a:solidFill>
                </a:rPr>
                <a:t>Identical</a:t>
              </a:r>
              <a:endParaRPr kumimoji="1" lang="zh-CN" altLang="en-US" dirty="0">
                <a:solidFill>
                  <a:srgbClr val="FF0000"/>
                </a:solidFill>
              </a:endParaRPr>
            </a:p>
          </p:txBody>
        </p:sp>
        <p:sp>
          <p:nvSpPr>
            <p:cNvPr id="113" name="文本框 112">
              <a:extLst>
                <a:ext uri="{FF2B5EF4-FFF2-40B4-BE49-F238E27FC236}">
                  <a16:creationId xmlns:a16="http://schemas.microsoft.com/office/drawing/2014/main" xmlns="" id="{C0D7910A-D259-3A4D-982B-29315AC9EC1D}"/>
                </a:ext>
              </a:extLst>
            </p:cNvPr>
            <p:cNvSpPr txBox="1"/>
            <p:nvPr/>
          </p:nvSpPr>
          <p:spPr>
            <a:xfrm>
              <a:off x="599986" y="4503815"/>
              <a:ext cx="1182194" cy="369332"/>
            </a:xfrm>
            <a:prstGeom prst="rect">
              <a:avLst/>
            </a:prstGeom>
            <a:noFill/>
          </p:spPr>
          <p:txBody>
            <a:bodyPr wrap="square" rtlCol="0">
              <a:spAutoFit/>
            </a:bodyPr>
            <a:lstStyle/>
            <a:p>
              <a:r>
                <a:rPr kumimoji="1" lang="en-US" altLang="zh-CN" dirty="0">
                  <a:solidFill>
                    <a:srgbClr val="00B0F0"/>
                  </a:solidFill>
                </a:rPr>
                <a:t>Different</a:t>
              </a:r>
              <a:endParaRPr kumimoji="1" lang="zh-CN" altLang="en-US" dirty="0">
                <a:solidFill>
                  <a:srgbClr val="00B0F0"/>
                </a:solidFill>
              </a:endParaRPr>
            </a:p>
          </p:txBody>
        </p:sp>
        <p:sp>
          <p:nvSpPr>
            <p:cNvPr id="116" name="文本框 115">
              <a:extLst>
                <a:ext uri="{FF2B5EF4-FFF2-40B4-BE49-F238E27FC236}">
                  <a16:creationId xmlns:a16="http://schemas.microsoft.com/office/drawing/2014/main" xmlns="" id="{01E5C678-869A-324F-8280-A660009A1731}"/>
                </a:ext>
              </a:extLst>
            </p:cNvPr>
            <p:cNvSpPr txBox="1"/>
            <p:nvPr/>
          </p:nvSpPr>
          <p:spPr>
            <a:xfrm>
              <a:off x="4774448" y="5964508"/>
              <a:ext cx="2267914" cy="369332"/>
            </a:xfrm>
            <a:prstGeom prst="rect">
              <a:avLst/>
            </a:prstGeom>
            <a:noFill/>
          </p:spPr>
          <p:txBody>
            <a:bodyPr wrap="square" rtlCol="0">
              <a:spAutoFit/>
            </a:bodyPr>
            <a:lstStyle/>
            <a:p>
              <a:pPr algn="ctr"/>
              <a:r>
                <a:rPr kumimoji="1" lang="en-US" altLang="zh-CN" dirty="0">
                  <a:solidFill>
                    <a:srgbClr val="00B050"/>
                  </a:solidFill>
                </a:rPr>
                <a:t>Identical or Different</a:t>
              </a:r>
            </a:p>
          </p:txBody>
        </p:sp>
      </p:grpSp>
      <p:sp>
        <p:nvSpPr>
          <p:cNvPr id="118" name="文本框 117">
            <a:extLst>
              <a:ext uri="{FF2B5EF4-FFF2-40B4-BE49-F238E27FC236}">
                <a16:creationId xmlns:a16="http://schemas.microsoft.com/office/drawing/2014/main" xmlns="" id="{8B7F9075-AE3C-E643-9EA1-FFCA233BDD93}"/>
              </a:ext>
            </a:extLst>
          </p:cNvPr>
          <p:cNvSpPr txBox="1"/>
          <p:nvPr/>
        </p:nvSpPr>
        <p:spPr>
          <a:xfrm>
            <a:off x="8567681" y="5414314"/>
            <a:ext cx="2429007" cy="369332"/>
          </a:xfrm>
          <a:prstGeom prst="rect">
            <a:avLst/>
          </a:prstGeom>
          <a:noFill/>
        </p:spPr>
        <p:txBody>
          <a:bodyPr wrap="square" rtlCol="0">
            <a:spAutoFit/>
          </a:bodyPr>
          <a:lstStyle/>
          <a:p>
            <a:pPr algn="ctr"/>
            <a:r>
              <a:rPr kumimoji="1" lang="en-US" altLang="zh-CN" dirty="0"/>
              <a:t>Example</a:t>
            </a:r>
          </a:p>
        </p:txBody>
      </p:sp>
    </p:spTree>
    <p:extLst>
      <p:ext uri="{BB962C8B-B14F-4D97-AF65-F5344CB8AC3E}">
        <p14:creationId xmlns:p14="http://schemas.microsoft.com/office/powerpoint/2010/main" val="1590315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xmlns="" id="{5FA1DA84-22B2-8B4E-B928-22CA3DD298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7655" y="1027906"/>
            <a:ext cx="7070818" cy="5287742"/>
          </a:xfrm>
        </p:spPr>
      </p:pic>
      <p:sp>
        <p:nvSpPr>
          <p:cNvPr id="3" name="日期占位符 2">
            <a:extLst>
              <a:ext uri="{FF2B5EF4-FFF2-40B4-BE49-F238E27FC236}">
                <a16:creationId xmlns:a16="http://schemas.microsoft.com/office/drawing/2014/main" xmlns="" id="{745BF360-15B0-B342-B7A3-E3A10633E4D3}"/>
              </a:ext>
            </a:extLst>
          </p:cNvPr>
          <p:cNvSpPr>
            <a:spLocks noGrp="1"/>
          </p:cNvSpPr>
          <p:nvPr>
            <p:ph type="dt" sz="half" idx="10"/>
          </p:nvPr>
        </p:nvSpPr>
        <p:spPr/>
        <p:txBody>
          <a:bodyPr/>
          <a:lstStyle/>
          <a:p>
            <a:r>
              <a:rPr lang="en-US" altLang="zh-CN"/>
              <a:t>SATE 2018</a:t>
            </a:r>
            <a:endParaRPr lang="en-US"/>
          </a:p>
        </p:txBody>
      </p:sp>
      <p:sp>
        <p:nvSpPr>
          <p:cNvPr id="4" name="页脚占位符 3">
            <a:extLst>
              <a:ext uri="{FF2B5EF4-FFF2-40B4-BE49-F238E27FC236}">
                <a16:creationId xmlns:a16="http://schemas.microsoft.com/office/drawing/2014/main" xmlns="" id="{AC4220B3-D736-FF48-93E6-6D020A7497B9}"/>
              </a:ext>
            </a:extLst>
          </p:cNvPr>
          <p:cNvSpPr>
            <a:spLocks noGrp="1"/>
          </p:cNvSpPr>
          <p:nvPr>
            <p:ph type="ftr" sz="quarter" idx="11"/>
          </p:nvPr>
        </p:nvSpPr>
        <p:spPr/>
        <p:txBody>
          <a:bodyPr/>
          <a:lstStyle/>
          <a:p>
            <a:r>
              <a:rPr lang="en-US"/>
              <a:t>An Empirical Study of Dynamic Types for Python Projects</a:t>
            </a:r>
          </a:p>
        </p:txBody>
      </p:sp>
      <p:sp>
        <p:nvSpPr>
          <p:cNvPr id="5" name="灯片编号占位符 4">
            <a:extLst>
              <a:ext uri="{FF2B5EF4-FFF2-40B4-BE49-F238E27FC236}">
                <a16:creationId xmlns:a16="http://schemas.microsoft.com/office/drawing/2014/main" xmlns="" id="{326E852D-442B-DF4D-AB18-47A28D33FEA7}"/>
              </a:ext>
            </a:extLst>
          </p:cNvPr>
          <p:cNvSpPr>
            <a:spLocks noGrp="1"/>
          </p:cNvSpPr>
          <p:nvPr>
            <p:ph type="sldNum" sz="quarter" idx="12"/>
          </p:nvPr>
        </p:nvSpPr>
        <p:spPr/>
        <p:txBody>
          <a:bodyPr/>
          <a:lstStyle/>
          <a:p>
            <a:fld id="{58B71FEE-772F-4E1A-9A24-3A6AF066806B}" type="slidenum">
              <a:rPr lang="en-US" smtClean="0"/>
              <a:t>15</a:t>
            </a:fld>
            <a:endParaRPr lang="en-US"/>
          </a:p>
        </p:txBody>
      </p:sp>
      <p:sp>
        <p:nvSpPr>
          <p:cNvPr id="6" name="标题 5">
            <a:extLst>
              <a:ext uri="{FF2B5EF4-FFF2-40B4-BE49-F238E27FC236}">
                <a16:creationId xmlns:a16="http://schemas.microsoft.com/office/drawing/2014/main" xmlns="" id="{0F5D1208-5B7B-B84A-BA46-5F5763F2513E}"/>
              </a:ext>
            </a:extLst>
          </p:cNvPr>
          <p:cNvSpPr>
            <a:spLocks noGrp="1"/>
          </p:cNvSpPr>
          <p:nvPr>
            <p:ph type="title"/>
          </p:nvPr>
        </p:nvSpPr>
        <p:spPr/>
        <p:txBody>
          <a:bodyPr/>
          <a:lstStyle/>
          <a:p>
            <a:r>
              <a:rPr lang="en-US" altLang="zh-CN" dirty="0"/>
              <a:t>RQ1: How often is the dynamic type applied in actual programming tasks of Python? </a:t>
            </a:r>
            <a:endParaRPr kumimoji="1" lang="zh-CN" altLang="en-US" dirty="0"/>
          </a:p>
        </p:txBody>
      </p:sp>
      <p:sp>
        <p:nvSpPr>
          <p:cNvPr id="10" name="文本框 9">
            <a:extLst>
              <a:ext uri="{FF2B5EF4-FFF2-40B4-BE49-F238E27FC236}">
                <a16:creationId xmlns:a16="http://schemas.microsoft.com/office/drawing/2014/main" xmlns="" id="{6760EBF5-8B17-7849-BC69-CE825EF2C706}"/>
              </a:ext>
            </a:extLst>
          </p:cNvPr>
          <p:cNvSpPr txBox="1"/>
          <p:nvPr/>
        </p:nvSpPr>
        <p:spPr>
          <a:xfrm>
            <a:off x="1365115" y="5971551"/>
            <a:ext cx="4522338" cy="646331"/>
          </a:xfrm>
          <a:prstGeom prst="rect">
            <a:avLst/>
          </a:prstGeom>
          <a:noFill/>
        </p:spPr>
        <p:txBody>
          <a:bodyPr wrap="square" rtlCol="0">
            <a:spAutoFit/>
          </a:bodyPr>
          <a:lstStyle/>
          <a:p>
            <a:pPr algn="ctr"/>
            <a:r>
              <a:rPr lang="en-US" altLang="zh-CN" dirty="0"/>
              <a:t>Identifiers with Dynamic Type </a:t>
            </a:r>
          </a:p>
          <a:p>
            <a:pPr algn="ctr"/>
            <a:endParaRPr kumimoji="1" lang="zh-CN" altLang="en-US" dirty="0"/>
          </a:p>
        </p:txBody>
      </p:sp>
      <p:sp>
        <p:nvSpPr>
          <p:cNvPr id="2" name="文本框 1">
            <a:extLst>
              <a:ext uri="{FF2B5EF4-FFF2-40B4-BE49-F238E27FC236}">
                <a16:creationId xmlns:a16="http://schemas.microsoft.com/office/drawing/2014/main" xmlns="" id="{E73F87BA-60C8-1145-948E-ACFE27C69A6C}"/>
              </a:ext>
            </a:extLst>
          </p:cNvPr>
          <p:cNvSpPr txBox="1"/>
          <p:nvPr/>
        </p:nvSpPr>
        <p:spPr>
          <a:xfrm>
            <a:off x="7417562" y="4317044"/>
            <a:ext cx="3847409" cy="1477328"/>
          </a:xfrm>
          <a:prstGeom prst="rect">
            <a:avLst/>
          </a:prstGeom>
          <a:noFill/>
        </p:spPr>
        <p:txBody>
          <a:bodyPr wrap="square" rtlCol="0">
            <a:spAutoFit/>
          </a:bodyPr>
          <a:lstStyle/>
          <a:p>
            <a:r>
              <a:rPr lang="en-US" altLang="zh-CN" dirty="0"/>
              <a:t>Most dynamic type ( 58.9% ) for identifiers in Python programs appears between variable names and variable names. </a:t>
            </a:r>
          </a:p>
          <a:p>
            <a:endParaRPr kumimoji="1" lang="zh-CN" altLang="en-US" dirty="0"/>
          </a:p>
        </p:txBody>
      </p:sp>
      <p:sp>
        <p:nvSpPr>
          <p:cNvPr id="7" name="文本框 6">
            <a:extLst>
              <a:ext uri="{FF2B5EF4-FFF2-40B4-BE49-F238E27FC236}">
                <a16:creationId xmlns:a16="http://schemas.microsoft.com/office/drawing/2014/main" xmlns="" id="{FCB49D80-07DE-874B-9939-7EF9C3DA7C65}"/>
              </a:ext>
            </a:extLst>
          </p:cNvPr>
          <p:cNvSpPr txBox="1"/>
          <p:nvPr/>
        </p:nvSpPr>
        <p:spPr>
          <a:xfrm>
            <a:off x="7358473" y="2353791"/>
            <a:ext cx="3995327" cy="1477328"/>
          </a:xfrm>
          <a:prstGeom prst="rect">
            <a:avLst/>
          </a:prstGeom>
          <a:noFill/>
        </p:spPr>
        <p:txBody>
          <a:bodyPr wrap="square" rtlCol="0">
            <a:spAutoFit/>
          </a:bodyPr>
          <a:lstStyle/>
          <a:p>
            <a:r>
              <a:rPr lang="en-US" altLang="zh-CN" dirty="0"/>
              <a:t>6.9% of identifiers involve dynamic type and 13.4% of identifiers are not sure whether they involve dynamic type. Most identifiers(79.7%) do not involve dynamic type. </a:t>
            </a:r>
          </a:p>
        </p:txBody>
      </p:sp>
      <p:sp>
        <p:nvSpPr>
          <p:cNvPr id="12" name="矩形 11">
            <a:extLst>
              <a:ext uri="{FF2B5EF4-FFF2-40B4-BE49-F238E27FC236}">
                <a16:creationId xmlns:a16="http://schemas.microsoft.com/office/drawing/2014/main" xmlns="" id="{7E5FED8E-2F09-3B46-8212-D6FB214C114B}"/>
              </a:ext>
            </a:extLst>
          </p:cNvPr>
          <p:cNvSpPr/>
          <p:nvPr/>
        </p:nvSpPr>
        <p:spPr>
          <a:xfrm>
            <a:off x="9322360" y="6396106"/>
            <a:ext cx="1311578" cy="276999"/>
          </a:xfrm>
          <a:prstGeom prst="rect">
            <a:avLst/>
          </a:prstGeom>
        </p:spPr>
        <p:txBody>
          <a:bodyPr wrap="none">
            <a:spAutoFit/>
          </a:bodyPr>
          <a:lstStyle/>
          <a:p>
            <a:r>
              <a:rPr lang="en-US" altLang="zh-CN" sz="1200" i="1" dirty="0">
                <a:solidFill>
                  <a:schemeClr val="tx1">
                    <a:lumMod val="50000"/>
                    <a:lumOff val="50000"/>
                  </a:schemeClr>
                </a:solidFill>
                <a:latin typeface="Georgia" panose="02040502050405020303" pitchFamily="18" charset="0"/>
                <a:ea typeface="微软雅黑 Light" panose="020B0502040204020203" pitchFamily="34" charset="-122"/>
                <a:cs typeface="Times New Roman" panose="02020603050405020304" pitchFamily="18" charset="0"/>
              </a:rPr>
              <a:t>Empirical work </a:t>
            </a:r>
            <a:endParaRPr lang="zh-CN" altLang="en-US" sz="1200" i="1" dirty="0">
              <a:solidFill>
                <a:schemeClr val="tx1">
                  <a:lumMod val="50000"/>
                  <a:lumOff val="50000"/>
                </a:schemeClr>
              </a:solidFill>
            </a:endParaRPr>
          </a:p>
        </p:txBody>
      </p:sp>
    </p:spTree>
    <p:extLst>
      <p:ext uri="{BB962C8B-B14F-4D97-AF65-F5344CB8AC3E}">
        <p14:creationId xmlns:p14="http://schemas.microsoft.com/office/powerpoint/2010/main" val="2701272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E25519B7-9CEB-074E-8BDF-943C635ABB81}"/>
              </a:ext>
            </a:extLst>
          </p:cNvPr>
          <p:cNvSpPr>
            <a:spLocks noGrp="1"/>
          </p:cNvSpPr>
          <p:nvPr>
            <p:ph type="dt" sz="half" idx="10"/>
          </p:nvPr>
        </p:nvSpPr>
        <p:spPr/>
        <p:txBody>
          <a:bodyPr/>
          <a:lstStyle/>
          <a:p>
            <a:r>
              <a:rPr lang="en-US" altLang="zh-CN"/>
              <a:t>SATE 2018</a:t>
            </a:r>
            <a:endParaRPr lang="en-US"/>
          </a:p>
        </p:txBody>
      </p:sp>
      <p:sp>
        <p:nvSpPr>
          <p:cNvPr id="4" name="页脚占位符 3">
            <a:extLst>
              <a:ext uri="{FF2B5EF4-FFF2-40B4-BE49-F238E27FC236}">
                <a16:creationId xmlns:a16="http://schemas.microsoft.com/office/drawing/2014/main" xmlns="" id="{471AC822-3FC0-3544-8963-80DB37889F81}"/>
              </a:ext>
            </a:extLst>
          </p:cNvPr>
          <p:cNvSpPr>
            <a:spLocks noGrp="1"/>
          </p:cNvSpPr>
          <p:nvPr>
            <p:ph type="ftr" sz="quarter" idx="11"/>
          </p:nvPr>
        </p:nvSpPr>
        <p:spPr/>
        <p:txBody>
          <a:bodyPr/>
          <a:lstStyle/>
          <a:p>
            <a:r>
              <a:rPr lang="en-US"/>
              <a:t>An Empirical Study of Dynamic Types for Python Projects</a:t>
            </a:r>
          </a:p>
        </p:txBody>
      </p:sp>
      <p:sp>
        <p:nvSpPr>
          <p:cNvPr id="5" name="灯片编号占位符 4">
            <a:extLst>
              <a:ext uri="{FF2B5EF4-FFF2-40B4-BE49-F238E27FC236}">
                <a16:creationId xmlns:a16="http://schemas.microsoft.com/office/drawing/2014/main" xmlns="" id="{ED263E57-F518-314A-AA24-7D407307586D}"/>
              </a:ext>
            </a:extLst>
          </p:cNvPr>
          <p:cNvSpPr>
            <a:spLocks noGrp="1"/>
          </p:cNvSpPr>
          <p:nvPr>
            <p:ph type="sldNum" sz="quarter" idx="12"/>
          </p:nvPr>
        </p:nvSpPr>
        <p:spPr/>
        <p:txBody>
          <a:bodyPr/>
          <a:lstStyle/>
          <a:p>
            <a:fld id="{58B71FEE-772F-4E1A-9A24-3A6AF066806B}" type="slidenum">
              <a:rPr lang="en-US" smtClean="0"/>
              <a:t>16</a:t>
            </a:fld>
            <a:endParaRPr lang="en-US"/>
          </a:p>
        </p:txBody>
      </p:sp>
      <p:sp>
        <p:nvSpPr>
          <p:cNvPr id="6" name="标题 5">
            <a:extLst>
              <a:ext uri="{FF2B5EF4-FFF2-40B4-BE49-F238E27FC236}">
                <a16:creationId xmlns:a16="http://schemas.microsoft.com/office/drawing/2014/main" xmlns="" id="{50C98940-FFE2-5B45-A902-D10709117CB1}"/>
              </a:ext>
            </a:extLst>
          </p:cNvPr>
          <p:cNvSpPr>
            <a:spLocks noGrp="1"/>
          </p:cNvSpPr>
          <p:nvPr>
            <p:ph type="title"/>
          </p:nvPr>
        </p:nvSpPr>
        <p:spPr/>
        <p:txBody>
          <a:bodyPr>
            <a:normAutofit/>
          </a:bodyPr>
          <a:lstStyle/>
          <a:p>
            <a:r>
              <a:rPr kumimoji="1" lang="en-US" altLang="zh-CN" dirty="0"/>
              <a:t>RQ2: </a:t>
            </a:r>
            <a:r>
              <a:rPr lang="en-US" altLang="zh-CN" dirty="0"/>
              <a:t>What pattern is it when the type of a variable changes? </a:t>
            </a:r>
            <a:endParaRPr kumimoji="1" lang="zh-CN" altLang="en-US" dirty="0"/>
          </a:p>
        </p:txBody>
      </p:sp>
      <p:pic>
        <p:nvPicPr>
          <p:cNvPr id="8" name="图片 7">
            <a:extLst>
              <a:ext uri="{FF2B5EF4-FFF2-40B4-BE49-F238E27FC236}">
                <a16:creationId xmlns:a16="http://schemas.microsoft.com/office/drawing/2014/main" xmlns="" id="{9D03F524-FDEA-1A4B-89E3-C2E0D49E0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575" y="2146543"/>
            <a:ext cx="6513286" cy="4209807"/>
          </a:xfrm>
          <a:prstGeom prst="rect">
            <a:avLst/>
          </a:prstGeom>
        </p:spPr>
      </p:pic>
      <p:sp>
        <p:nvSpPr>
          <p:cNvPr id="12" name="文本框 11">
            <a:extLst>
              <a:ext uri="{FF2B5EF4-FFF2-40B4-BE49-F238E27FC236}">
                <a16:creationId xmlns:a16="http://schemas.microsoft.com/office/drawing/2014/main" xmlns="" id="{F6688A3D-85BD-854C-9FE6-7BA84DE24E7C}"/>
              </a:ext>
            </a:extLst>
          </p:cNvPr>
          <p:cNvSpPr txBox="1"/>
          <p:nvPr/>
        </p:nvSpPr>
        <p:spPr>
          <a:xfrm>
            <a:off x="4142854" y="1793323"/>
            <a:ext cx="2724539" cy="646331"/>
          </a:xfrm>
          <a:prstGeom prst="rect">
            <a:avLst/>
          </a:prstGeom>
          <a:noFill/>
        </p:spPr>
        <p:txBody>
          <a:bodyPr wrap="square" rtlCol="0">
            <a:spAutoFit/>
          </a:bodyPr>
          <a:lstStyle/>
          <a:p>
            <a:pPr algn="ctr"/>
            <a:r>
              <a:rPr kumimoji="1" lang="en-US" altLang="zh-CN" dirty="0"/>
              <a:t>Assignment Model</a:t>
            </a:r>
            <a:endParaRPr kumimoji="1" lang="zh-CN" altLang="en-US" dirty="0"/>
          </a:p>
          <a:p>
            <a:pPr algn="ctr"/>
            <a:endParaRPr kumimoji="1" lang="zh-CN" altLang="en-US" dirty="0"/>
          </a:p>
        </p:txBody>
      </p:sp>
      <p:sp>
        <p:nvSpPr>
          <p:cNvPr id="10" name="矩形 9">
            <a:extLst>
              <a:ext uri="{FF2B5EF4-FFF2-40B4-BE49-F238E27FC236}">
                <a16:creationId xmlns:a16="http://schemas.microsoft.com/office/drawing/2014/main" xmlns="" id="{08E23942-B46B-E74F-94EE-482C6DC2131B}"/>
              </a:ext>
            </a:extLst>
          </p:cNvPr>
          <p:cNvSpPr/>
          <p:nvPr/>
        </p:nvSpPr>
        <p:spPr>
          <a:xfrm>
            <a:off x="9322360" y="6396106"/>
            <a:ext cx="1311578" cy="276999"/>
          </a:xfrm>
          <a:prstGeom prst="rect">
            <a:avLst/>
          </a:prstGeom>
        </p:spPr>
        <p:txBody>
          <a:bodyPr wrap="none">
            <a:spAutoFit/>
          </a:bodyPr>
          <a:lstStyle/>
          <a:p>
            <a:r>
              <a:rPr lang="en-US" altLang="zh-CN" sz="1200" i="1" dirty="0">
                <a:solidFill>
                  <a:schemeClr val="tx1">
                    <a:lumMod val="50000"/>
                    <a:lumOff val="50000"/>
                  </a:schemeClr>
                </a:solidFill>
                <a:latin typeface="Georgia" panose="02040502050405020303" pitchFamily="18" charset="0"/>
                <a:ea typeface="微软雅黑 Light" panose="020B0502040204020203" pitchFamily="34" charset="-122"/>
                <a:cs typeface="Times New Roman" panose="02020603050405020304" pitchFamily="18" charset="0"/>
              </a:rPr>
              <a:t>Empirical work </a:t>
            </a:r>
            <a:endParaRPr lang="zh-CN" altLang="en-US" sz="1200" i="1" dirty="0">
              <a:solidFill>
                <a:schemeClr val="tx1">
                  <a:lumMod val="50000"/>
                  <a:lumOff val="50000"/>
                </a:schemeClr>
              </a:solidFill>
            </a:endParaRPr>
          </a:p>
        </p:txBody>
      </p:sp>
    </p:spTree>
    <p:extLst>
      <p:ext uri="{BB962C8B-B14F-4D97-AF65-F5344CB8AC3E}">
        <p14:creationId xmlns:p14="http://schemas.microsoft.com/office/powerpoint/2010/main" val="3919546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xmlns="" id="{3431D46F-AE05-B14F-82B6-146B8BBDF3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398368"/>
            <a:ext cx="8924793" cy="4747646"/>
          </a:xfrm>
        </p:spPr>
      </p:pic>
      <p:sp>
        <p:nvSpPr>
          <p:cNvPr id="3" name="日期占位符 2">
            <a:extLst>
              <a:ext uri="{FF2B5EF4-FFF2-40B4-BE49-F238E27FC236}">
                <a16:creationId xmlns:a16="http://schemas.microsoft.com/office/drawing/2014/main" xmlns="" id="{E25519B7-9CEB-074E-8BDF-943C635ABB81}"/>
              </a:ext>
            </a:extLst>
          </p:cNvPr>
          <p:cNvSpPr>
            <a:spLocks noGrp="1"/>
          </p:cNvSpPr>
          <p:nvPr>
            <p:ph type="dt" sz="half" idx="10"/>
          </p:nvPr>
        </p:nvSpPr>
        <p:spPr/>
        <p:txBody>
          <a:bodyPr/>
          <a:lstStyle/>
          <a:p>
            <a:r>
              <a:rPr lang="en-US" altLang="zh-CN"/>
              <a:t>SATE 2018</a:t>
            </a:r>
            <a:endParaRPr lang="en-US"/>
          </a:p>
        </p:txBody>
      </p:sp>
      <p:sp>
        <p:nvSpPr>
          <p:cNvPr id="4" name="页脚占位符 3">
            <a:extLst>
              <a:ext uri="{FF2B5EF4-FFF2-40B4-BE49-F238E27FC236}">
                <a16:creationId xmlns:a16="http://schemas.microsoft.com/office/drawing/2014/main" xmlns="" id="{471AC822-3FC0-3544-8963-80DB37889F81}"/>
              </a:ext>
            </a:extLst>
          </p:cNvPr>
          <p:cNvSpPr>
            <a:spLocks noGrp="1"/>
          </p:cNvSpPr>
          <p:nvPr>
            <p:ph type="ftr" sz="quarter" idx="11"/>
          </p:nvPr>
        </p:nvSpPr>
        <p:spPr/>
        <p:txBody>
          <a:bodyPr/>
          <a:lstStyle/>
          <a:p>
            <a:r>
              <a:rPr lang="en-US"/>
              <a:t>An Empirical Study of Dynamic Types for Python Projects</a:t>
            </a:r>
          </a:p>
        </p:txBody>
      </p:sp>
      <p:sp>
        <p:nvSpPr>
          <p:cNvPr id="5" name="灯片编号占位符 4">
            <a:extLst>
              <a:ext uri="{FF2B5EF4-FFF2-40B4-BE49-F238E27FC236}">
                <a16:creationId xmlns:a16="http://schemas.microsoft.com/office/drawing/2014/main" xmlns="" id="{ED263E57-F518-314A-AA24-7D407307586D}"/>
              </a:ext>
            </a:extLst>
          </p:cNvPr>
          <p:cNvSpPr>
            <a:spLocks noGrp="1"/>
          </p:cNvSpPr>
          <p:nvPr>
            <p:ph type="sldNum" sz="quarter" idx="12"/>
          </p:nvPr>
        </p:nvSpPr>
        <p:spPr/>
        <p:txBody>
          <a:bodyPr/>
          <a:lstStyle/>
          <a:p>
            <a:fld id="{58B71FEE-772F-4E1A-9A24-3A6AF066806B}" type="slidenum">
              <a:rPr lang="en-US" smtClean="0"/>
              <a:t>17</a:t>
            </a:fld>
            <a:endParaRPr lang="en-US"/>
          </a:p>
        </p:txBody>
      </p:sp>
      <p:sp>
        <p:nvSpPr>
          <p:cNvPr id="6" name="标题 5">
            <a:extLst>
              <a:ext uri="{FF2B5EF4-FFF2-40B4-BE49-F238E27FC236}">
                <a16:creationId xmlns:a16="http://schemas.microsoft.com/office/drawing/2014/main" xmlns="" id="{50C98940-FFE2-5B45-A902-D10709117CB1}"/>
              </a:ext>
            </a:extLst>
          </p:cNvPr>
          <p:cNvSpPr>
            <a:spLocks noGrp="1"/>
          </p:cNvSpPr>
          <p:nvPr>
            <p:ph type="title"/>
          </p:nvPr>
        </p:nvSpPr>
        <p:spPr/>
        <p:txBody>
          <a:bodyPr>
            <a:normAutofit/>
          </a:bodyPr>
          <a:lstStyle/>
          <a:p>
            <a:r>
              <a:rPr kumimoji="1" lang="en-US" altLang="zh-CN" dirty="0"/>
              <a:t>RQ2: </a:t>
            </a:r>
            <a:r>
              <a:rPr lang="en-US" altLang="zh-CN" dirty="0"/>
              <a:t>What pattern is it when the type of a variable changes? </a:t>
            </a:r>
            <a:endParaRPr kumimoji="1" lang="zh-CN" altLang="en-US" dirty="0"/>
          </a:p>
        </p:txBody>
      </p:sp>
      <p:sp>
        <p:nvSpPr>
          <p:cNvPr id="10" name="文本框 9">
            <a:extLst>
              <a:ext uri="{FF2B5EF4-FFF2-40B4-BE49-F238E27FC236}">
                <a16:creationId xmlns:a16="http://schemas.microsoft.com/office/drawing/2014/main" xmlns="" id="{3F9CF352-3C5C-2C43-BAAB-977FE14DA3D1}"/>
              </a:ext>
            </a:extLst>
          </p:cNvPr>
          <p:cNvSpPr txBox="1"/>
          <p:nvPr/>
        </p:nvSpPr>
        <p:spPr>
          <a:xfrm>
            <a:off x="1436898" y="5961378"/>
            <a:ext cx="5055173" cy="646331"/>
          </a:xfrm>
          <a:prstGeom prst="rect">
            <a:avLst/>
          </a:prstGeom>
          <a:noFill/>
        </p:spPr>
        <p:txBody>
          <a:bodyPr wrap="square" rtlCol="0">
            <a:spAutoFit/>
          </a:bodyPr>
          <a:lstStyle/>
          <a:p>
            <a:pPr algn="ctr"/>
            <a:r>
              <a:rPr lang="en-US" altLang="zh-CN" dirty="0"/>
              <a:t>Dynamic Changes Of Assignment Methods </a:t>
            </a:r>
          </a:p>
          <a:p>
            <a:pPr algn="ctr"/>
            <a:endParaRPr kumimoji="1" lang="zh-CN" altLang="en-US" dirty="0"/>
          </a:p>
        </p:txBody>
      </p:sp>
      <p:sp>
        <p:nvSpPr>
          <p:cNvPr id="2" name="文本框 1">
            <a:extLst>
              <a:ext uri="{FF2B5EF4-FFF2-40B4-BE49-F238E27FC236}">
                <a16:creationId xmlns:a16="http://schemas.microsoft.com/office/drawing/2014/main" xmlns="" id="{EA0AB013-FE20-1342-A82B-A0B20C1988BC}"/>
              </a:ext>
            </a:extLst>
          </p:cNvPr>
          <p:cNvSpPr txBox="1"/>
          <p:nvPr/>
        </p:nvSpPr>
        <p:spPr>
          <a:xfrm>
            <a:off x="7993841" y="2059488"/>
            <a:ext cx="2946400" cy="1200329"/>
          </a:xfrm>
          <a:prstGeom prst="rect">
            <a:avLst/>
          </a:prstGeom>
          <a:noFill/>
        </p:spPr>
        <p:txBody>
          <a:bodyPr wrap="square" rtlCol="0">
            <a:spAutoFit/>
          </a:bodyPr>
          <a:lstStyle/>
          <a:p>
            <a:r>
              <a:rPr lang="en-US" altLang="zh-CN" dirty="0"/>
              <a:t>Function assignments and expression assignments are probably the major ways to lead to dynamic type.</a:t>
            </a:r>
            <a:endParaRPr kumimoji="1" lang="zh-CN" altLang="en-US" dirty="0"/>
          </a:p>
        </p:txBody>
      </p:sp>
      <p:sp>
        <p:nvSpPr>
          <p:cNvPr id="7" name="文本框 6">
            <a:extLst>
              <a:ext uri="{FF2B5EF4-FFF2-40B4-BE49-F238E27FC236}">
                <a16:creationId xmlns:a16="http://schemas.microsoft.com/office/drawing/2014/main" xmlns="" id="{E1B49E75-4FE3-6041-BEA8-86FD281C45B2}"/>
              </a:ext>
            </a:extLst>
          </p:cNvPr>
          <p:cNvSpPr txBox="1"/>
          <p:nvPr/>
        </p:nvSpPr>
        <p:spPr>
          <a:xfrm>
            <a:off x="7993841" y="4293060"/>
            <a:ext cx="3098800" cy="646331"/>
          </a:xfrm>
          <a:prstGeom prst="rect">
            <a:avLst/>
          </a:prstGeom>
          <a:noFill/>
        </p:spPr>
        <p:txBody>
          <a:bodyPr wrap="square" rtlCol="0">
            <a:spAutoFit/>
          </a:bodyPr>
          <a:lstStyle/>
          <a:p>
            <a:r>
              <a:rPr lang="en-US" altLang="zh-CN" dirty="0"/>
              <a:t>Dynamic type appears mainly inside “Transfer” methods.</a:t>
            </a:r>
            <a:endParaRPr kumimoji="1" lang="zh-CN" altLang="en-US" dirty="0"/>
          </a:p>
        </p:txBody>
      </p:sp>
      <p:sp>
        <p:nvSpPr>
          <p:cNvPr id="12" name="矩形 11">
            <a:extLst>
              <a:ext uri="{FF2B5EF4-FFF2-40B4-BE49-F238E27FC236}">
                <a16:creationId xmlns:a16="http://schemas.microsoft.com/office/drawing/2014/main" xmlns="" id="{0D166E3F-71C7-3E46-A39B-C5AE99C67AB2}"/>
              </a:ext>
            </a:extLst>
          </p:cNvPr>
          <p:cNvSpPr/>
          <p:nvPr/>
        </p:nvSpPr>
        <p:spPr>
          <a:xfrm>
            <a:off x="9322360" y="6396106"/>
            <a:ext cx="1311578" cy="276999"/>
          </a:xfrm>
          <a:prstGeom prst="rect">
            <a:avLst/>
          </a:prstGeom>
        </p:spPr>
        <p:txBody>
          <a:bodyPr wrap="none">
            <a:spAutoFit/>
          </a:bodyPr>
          <a:lstStyle/>
          <a:p>
            <a:r>
              <a:rPr lang="en-US" altLang="zh-CN" sz="1200" i="1" dirty="0">
                <a:solidFill>
                  <a:schemeClr val="tx1">
                    <a:lumMod val="50000"/>
                    <a:lumOff val="50000"/>
                  </a:schemeClr>
                </a:solidFill>
                <a:latin typeface="Georgia" panose="02040502050405020303" pitchFamily="18" charset="0"/>
                <a:ea typeface="微软雅黑 Light" panose="020B0502040204020203" pitchFamily="34" charset="-122"/>
                <a:cs typeface="Times New Roman" panose="02020603050405020304" pitchFamily="18" charset="0"/>
              </a:rPr>
              <a:t>Empirical work </a:t>
            </a:r>
            <a:endParaRPr lang="zh-CN" altLang="en-US" sz="1200" i="1" dirty="0">
              <a:solidFill>
                <a:schemeClr val="tx1">
                  <a:lumMod val="50000"/>
                  <a:lumOff val="50000"/>
                </a:schemeClr>
              </a:solidFill>
            </a:endParaRPr>
          </a:p>
        </p:txBody>
      </p:sp>
    </p:spTree>
    <p:extLst>
      <p:ext uri="{BB962C8B-B14F-4D97-AF65-F5344CB8AC3E}">
        <p14:creationId xmlns:p14="http://schemas.microsoft.com/office/powerpoint/2010/main" val="424804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0584B86A-51BB-AA46-B7D1-70CF6D070698}"/>
              </a:ext>
            </a:extLst>
          </p:cNvPr>
          <p:cNvSpPr>
            <a:spLocks noGrp="1"/>
          </p:cNvSpPr>
          <p:nvPr>
            <p:ph type="sldNum" sz="quarter" idx="12"/>
          </p:nvPr>
        </p:nvSpPr>
        <p:spPr/>
        <p:txBody>
          <a:bodyPr/>
          <a:lstStyle/>
          <a:p>
            <a:fld id="{58B71FEE-772F-4E1A-9A24-3A6AF066806B}" type="slidenum">
              <a:rPr lang="en-US" smtClean="0"/>
              <a:t>18</a:t>
            </a:fld>
            <a:endParaRPr lang="en-US"/>
          </a:p>
        </p:txBody>
      </p:sp>
      <p:sp>
        <p:nvSpPr>
          <p:cNvPr id="3" name="页脚占位符 2">
            <a:extLst>
              <a:ext uri="{FF2B5EF4-FFF2-40B4-BE49-F238E27FC236}">
                <a16:creationId xmlns:a16="http://schemas.microsoft.com/office/drawing/2014/main" xmlns="" id="{5AFF5C8E-D676-6B4E-9C3D-B482C1CFF158}"/>
              </a:ext>
            </a:extLst>
          </p:cNvPr>
          <p:cNvSpPr>
            <a:spLocks noGrp="1"/>
          </p:cNvSpPr>
          <p:nvPr>
            <p:ph type="ftr" sz="quarter" idx="11"/>
          </p:nvPr>
        </p:nvSpPr>
        <p:spPr/>
        <p:txBody>
          <a:bodyPr/>
          <a:lstStyle/>
          <a:p>
            <a:r>
              <a:rPr lang="en-US"/>
              <a:t>An Empirical Study of Dynamic Types for Python Projects</a:t>
            </a:r>
            <a:endParaRPr lang="en-US" dirty="0"/>
          </a:p>
        </p:txBody>
      </p:sp>
      <p:sp>
        <p:nvSpPr>
          <p:cNvPr id="4" name="日期占位符 3">
            <a:extLst>
              <a:ext uri="{FF2B5EF4-FFF2-40B4-BE49-F238E27FC236}">
                <a16:creationId xmlns:a16="http://schemas.microsoft.com/office/drawing/2014/main" xmlns="" id="{74118104-B25C-194D-820B-11F7D4DC77DE}"/>
              </a:ext>
            </a:extLst>
          </p:cNvPr>
          <p:cNvSpPr>
            <a:spLocks noGrp="1"/>
          </p:cNvSpPr>
          <p:nvPr>
            <p:ph type="dt" sz="half" idx="10"/>
          </p:nvPr>
        </p:nvSpPr>
        <p:spPr/>
        <p:txBody>
          <a:bodyPr/>
          <a:lstStyle/>
          <a:p>
            <a:r>
              <a:rPr lang="en-US" altLang="zh-CN"/>
              <a:t>SATE 2018</a:t>
            </a:r>
            <a:endParaRPr lang="en-US"/>
          </a:p>
        </p:txBody>
      </p:sp>
      <p:sp>
        <p:nvSpPr>
          <p:cNvPr id="7" name="标题 6">
            <a:extLst>
              <a:ext uri="{FF2B5EF4-FFF2-40B4-BE49-F238E27FC236}">
                <a16:creationId xmlns:a16="http://schemas.microsoft.com/office/drawing/2014/main" xmlns="" id="{C496EA75-5ED0-394D-A21F-49A5E456A283}"/>
              </a:ext>
            </a:extLst>
          </p:cNvPr>
          <p:cNvSpPr>
            <a:spLocks noGrp="1"/>
          </p:cNvSpPr>
          <p:nvPr>
            <p:ph type="title"/>
          </p:nvPr>
        </p:nvSpPr>
        <p:spPr>
          <a:xfrm>
            <a:off x="668867" y="2583392"/>
            <a:ext cx="10515600" cy="1325563"/>
          </a:xfrm>
        </p:spPr>
        <p:txBody>
          <a:bodyPr/>
          <a:lstStyle/>
          <a:p>
            <a:pPr algn="ctr"/>
            <a:r>
              <a:rPr lang="en-US" altLang="zh-CN" dirty="0">
                <a:solidFill>
                  <a:srgbClr val="0000FF"/>
                </a:solidFill>
                <a:latin typeface="Georgia" panose="02040502050405020303" pitchFamily="18" charset="0"/>
                <a:ea typeface="微软雅黑 Light" panose="020B0502040204020203" pitchFamily="34" charset="-122"/>
                <a:cs typeface="Times New Roman" panose="02020603050405020304" pitchFamily="18" charset="0"/>
              </a:rPr>
              <a:t>Discussion and Conclusion</a:t>
            </a:r>
            <a:endParaRPr kumimoji="1" lang="zh-CN" altLang="en-US" dirty="0"/>
          </a:p>
        </p:txBody>
      </p:sp>
      <p:sp>
        <p:nvSpPr>
          <p:cNvPr id="6" name="矩形 5">
            <a:extLst>
              <a:ext uri="{FF2B5EF4-FFF2-40B4-BE49-F238E27FC236}">
                <a16:creationId xmlns:a16="http://schemas.microsoft.com/office/drawing/2014/main" xmlns="" id="{841821CB-B056-7246-9E29-241AC1431A06}"/>
              </a:ext>
            </a:extLst>
          </p:cNvPr>
          <p:cNvSpPr/>
          <p:nvPr/>
        </p:nvSpPr>
        <p:spPr>
          <a:xfrm>
            <a:off x="9063946" y="6396106"/>
            <a:ext cx="1814920" cy="276999"/>
          </a:xfrm>
          <a:prstGeom prst="rect">
            <a:avLst/>
          </a:prstGeom>
        </p:spPr>
        <p:txBody>
          <a:bodyPr wrap="none">
            <a:spAutoFit/>
          </a:bodyPr>
          <a:lstStyle/>
          <a:p>
            <a:r>
              <a:rPr lang="en-US" altLang="zh-CN" sz="1200" i="1" dirty="0">
                <a:solidFill>
                  <a:schemeClr val="tx1">
                    <a:lumMod val="50000"/>
                    <a:lumOff val="50000"/>
                  </a:schemeClr>
                </a:solidFill>
              </a:rPr>
              <a:t>Discussion and Conclusion</a:t>
            </a:r>
            <a:endParaRPr lang="zh-CN" altLang="en-US" sz="1200" i="1" dirty="0">
              <a:solidFill>
                <a:schemeClr val="tx1">
                  <a:lumMod val="50000"/>
                  <a:lumOff val="50000"/>
                </a:schemeClr>
              </a:solidFill>
            </a:endParaRPr>
          </a:p>
        </p:txBody>
      </p:sp>
    </p:spTree>
    <p:extLst>
      <p:ext uri="{BB962C8B-B14F-4D97-AF65-F5344CB8AC3E}">
        <p14:creationId xmlns:p14="http://schemas.microsoft.com/office/powerpoint/2010/main" val="1078936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15A0D1D9-20C5-4442-B6F4-6FDD2DE42CE8}"/>
              </a:ext>
            </a:extLst>
          </p:cNvPr>
          <p:cNvSpPr>
            <a:spLocks noGrp="1"/>
          </p:cNvSpPr>
          <p:nvPr>
            <p:ph idx="1"/>
          </p:nvPr>
        </p:nvSpPr>
        <p:spPr/>
        <p:txBody>
          <a:bodyPr/>
          <a:lstStyle/>
          <a:p>
            <a:r>
              <a:rPr lang="en-US" altLang="zh-CN" dirty="0"/>
              <a:t>Design of Python</a:t>
            </a:r>
          </a:p>
          <a:p>
            <a:pPr lvl="1"/>
            <a:r>
              <a:rPr lang="en-US" altLang="zh-CN" dirty="0"/>
              <a:t>Dynamic type should be restricted regarding to the frequency of use. </a:t>
            </a:r>
          </a:p>
          <a:p>
            <a:pPr lvl="1"/>
            <a:r>
              <a:rPr lang="en-US" altLang="zh-CN" dirty="0"/>
              <a:t>Naming space of Python can probably be optimized. </a:t>
            </a:r>
          </a:p>
          <a:p>
            <a:r>
              <a:rPr lang="en-US" altLang="zh-CN" dirty="0"/>
              <a:t>Design of analysis tool</a:t>
            </a:r>
          </a:p>
          <a:p>
            <a:pPr lvl="1"/>
            <a:r>
              <a:rPr lang="en-US" altLang="zh-CN" dirty="0"/>
              <a:t>For the type inference tools of Python, combining assignment methods information into the tools may help improve its accuracy. </a:t>
            </a:r>
          </a:p>
          <a:p>
            <a:endParaRPr kumimoji="1" lang="zh-CN" altLang="en-US" dirty="0"/>
          </a:p>
        </p:txBody>
      </p:sp>
      <p:sp>
        <p:nvSpPr>
          <p:cNvPr id="3" name="日期占位符 2">
            <a:extLst>
              <a:ext uri="{FF2B5EF4-FFF2-40B4-BE49-F238E27FC236}">
                <a16:creationId xmlns:a16="http://schemas.microsoft.com/office/drawing/2014/main" xmlns="" id="{54C0C599-E378-6A4B-B293-5092F3E98C0B}"/>
              </a:ext>
            </a:extLst>
          </p:cNvPr>
          <p:cNvSpPr>
            <a:spLocks noGrp="1"/>
          </p:cNvSpPr>
          <p:nvPr>
            <p:ph type="dt" sz="half" idx="10"/>
          </p:nvPr>
        </p:nvSpPr>
        <p:spPr/>
        <p:txBody>
          <a:bodyPr/>
          <a:lstStyle/>
          <a:p>
            <a:r>
              <a:rPr lang="en-US" altLang="zh-CN"/>
              <a:t>SATE 2018</a:t>
            </a:r>
            <a:endParaRPr lang="en-US"/>
          </a:p>
        </p:txBody>
      </p:sp>
      <p:sp>
        <p:nvSpPr>
          <p:cNvPr id="4" name="页脚占位符 3">
            <a:extLst>
              <a:ext uri="{FF2B5EF4-FFF2-40B4-BE49-F238E27FC236}">
                <a16:creationId xmlns:a16="http://schemas.microsoft.com/office/drawing/2014/main" xmlns="" id="{0BB9E775-9147-2641-B848-BD961A73FBE1}"/>
              </a:ext>
            </a:extLst>
          </p:cNvPr>
          <p:cNvSpPr>
            <a:spLocks noGrp="1"/>
          </p:cNvSpPr>
          <p:nvPr>
            <p:ph type="ftr" sz="quarter" idx="11"/>
          </p:nvPr>
        </p:nvSpPr>
        <p:spPr/>
        <p:txBody>
          <a:bodyPr/>
          <a:lstStyle/>
          <a:p>
            <a:r>
              <a:rPr lang="en-US"/>
              <a:t>An Empirical Study of Dynamic Types for Python Projects</a:t>
            </a:r>
          </a:p>
        </p:txBody>
      </p:sp>
      <p:sp>
        <p:nvSpPr>
          <p:cNvPr id="5" name="灯片编号占位符 4">
            <a:extLst>
              <a:ext uri="{FF2B5EF4-FFF2-40B4-BE49-F238E27FC236}">
                <a16:creationId xmlns:a16="http://schemas.microsoft.com/office/drawing/2014/main" xmlns="" id="{05902E80-D6CE-0942-BBA3-404758348E4B}"/>
              </a:ext>
            </a:extLst>
          </p:cNvPr>
          <p:cNvSpPr>
            <a:spLocks noGrp="1"/>
          </p:cNvSpPr>
          <p:nvPr>
            <p:ph type="sldNum" sz="quarter" idx="12"/>
          </p:nvPr>
        </p:nvSpPr>
        <p:spPr/>
        <p:txBody>
          <a:bodyPr/>
          <a:lstStyle/>
          <a:p>
            <a:fld id="{58B71FEE-772F-4E1A-9A24-3A6AF066806B}" type="slidenum">
              <a:rPr lang="en-US" smtClean="0"/>
              <a:t>19</a:t>
            </a:fld>
            <a:endParaRPr lang="en-US"/>
          </a:p>
        </p:txBody>
      </p:sp>
      <p:sp>
        <p:nvSpPr>
          <p:cNvPr id="6" name="标题 5">
            <a:extLst>
              <a:ext uri="{FF2B5EF4-FFF2-40B4-BE49-F238E27FC236}">
                <a16:creationId xmlns:a16="http://schemas.microsoft.com/office/drawing/2014/main" xmlns="" id="{3FE27B88-70B1-054C-8BF0-F98642FC1E93}"/>
              </a:ext>
            </a:extLst>
          </p:cNvPr>
          <p:cNvSpPr>
            <a:spLocks noGrp="1"/>
          </p:cNvSpPr>
          <p:nvPr>
            <p:ph type="title"/>
          </p:nvPr>
        </p:nvSpPr>
        <p:spPr/>
        <p:txBody>
          <a:bodyPr/>
          <a:lstStyle/>
          <a:p>
            <a:r>
              <a:rPr lang="en-US" altLang="zh-CN" dirty="0"/>
              <a:t>Implications </a:t>
            </a:r>
            <a:endParaRPr kumimoji="1" lang="zh-CN" altLang="en-US" dirty="0"/>
          </a:p>
        </p:txBody>
      </p:sp>
      <p:sp>
        <p:nvSpPr>
          <p:cNvPr id="8" name="矩形 7">
            <a:extLst>
              <a:ext uri="{FF2B5EF4-FFF2-40B4-BE49-F238E27FC236}">
                <a16:creationId xmlns:a16="http://schemas.microsoft.com/office/drawing/2014/main" xmlns="" id="{62FC31B8-4F31-E84E-A4E7-3303ABC43C73}"/>
              </a:ext>
            </a:extLst>
          </p:cNvPr>
          <p:cNvSpPr/>
          <p:nvPr/>
        </p:nvSpPr>
        <p:spPr>
          <a:xfrm>
            <a:off x="9063946" y="6396106"/>
            <a:ext cx="1814920" cy="276999"/>
          </a:xfrm>
          <a:prstGeom prst="rect">
            <a:avLst/>
          </a:prstGeom>
        </p:spPr>
        <p:txBody>
          <a:bodyPr wrap="none">
            <a:spAutoFit/>
          </a:bodyPr>
          <a:lstStyle/>
          <a:p>
            <a:r>
              <a:rPr lang="en-US" altLang="zh-CN" sz="1200" i="1" dirty="0">
                <a:solidFill>
                  <a:schemeClr val="tx1">
                    <a:lumMod val="50000"/>
                    <a:lumOff val="50000"/>
                  </a:schemeClr>
                </a:solidFill>
              </a:rPr>
              <a:t>Discussion and Conclusion</a:t>
            </a:r>
            <a:endParaRPr lang="zh-CN" altLang="en-US" sz="1200" i="1" dirty="0">
              <a:solidFill>
                <a:schemeClr val="tx1">
                  <a:lumMod val="50000"/>
                  <a:lumOff val="50000"/>
                </a:schemeClr>
              </a:solidFill>
            </a:endParaRPr>
          </a:p>
        </p:txBody>
      </p:sp>
    </p:spTree>
    <p:extLst>
      <p:ext uri="{BB962C8B-B14F-4D97-AF65-F5344CB8AC3E}">
        <p14:creationId xmlns:p14="http://schemas.microsoft.com/office/powerpoint/2010/main" val="325969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9B1719B0-3BAC-7F49-B932-8E5BD4AA5742}"/>
              </a:ext>
            </a:extLst>
          </p:cNvPr>
          <p:cNvSpPr>
            <a:spLocks noGrp="1"/>
          </p:cNvSpPr>
          <p:nvPr>
            <p:ph type="sldNum" sz="quarter" idx="12"/>
          </p:nvPr>
        </p:nvSpPr>
        <p:spPr/>
        <p:txBody>
          <a:bodyPr/>
          <a:lstStyle/>
          <a:p>
            <a:fld id="{58B71FEE-772F-4E1A-9A24-3A6AF066806B}" type="slidenum">
              <a:rPr lang="en-US" smtClean="0"/>
              <a:t>2</a:t>
            </a:fld>
            <a:endParaRPr lang="en-US"/>
          </a:p>
        </p:txBody>
      </p:sp>
      <p:sp>
        <p:nvSpPr>
          <p:cNvPr id="3" name="页脚占位符 2">
            <a:extLst>
              <a:ext uri="{FF2B5EF4-FFF2-40B4-BE49-F238E27FC236}">
                <a16:creationId xmlns:a16="http://schemas.microsoft.com/office/drawing/2014/main" xmlns="" id="{4CCE09AA-3930-644B-B014-57F8DD4337C9}"/>
              </a:ext>
            </a:extLst>
          </p:cNvPr>
          <p:cNvSpPr>
            <a:spLocks noGrp="1"/>
          </p:cNvSpPr>
          <p:nvPr>
            <p:ph type="ftr" sz="quarter" idx="11"/>
          </p:nvPr>
        </p:nvSpPr>
        <p:spPr/>
        <p:txBody>
          <a:bodyPr/>
          <a:lstStyle/>
          <a:p>
            <a:r>
              <a:rPr lang="en-US"/>
              <a:t>An Empirical Study of Dynamic Types for Python Projects</a:t>
            </a:r>
            <a:endParaRPr lang="en-US" dirty="0"/>
          </a:p>
        </p:txBody>
      </p:sp>
      <p:sp>
        <p:nvSpPr>
          <p:cNvPr id="4" name="日期占位符 3">
            <a:extLst>
              <a:ext uri="{FF2B5EF4-FFF2-40B4-BE49-F238E27FC236}">
                <a16:creationId xmlns:a16="http://schemas.microsoft.com/office/drawing/2014/main" xmlns="" id="{F2667340-DAB3-AB43-82BA-E794140A002C}"/>
              </a:ext>
            </a:extLst>
          </p:cNvPr>
          <p:cNvSpPr>
            <a:spLocks noGrp="1"/>
          </p:cNvSpPr>
          <p:nvPr>
            <p:ph type="dt" sz="half" idx="10"/>
          </p:nvPr>
        </p:nvSpPr>
        <p:spPr/>
        <p:txBody>
          <a:bodyPr/>
          <a:lstStyle/>
          <a:p>
            <a:r>
              <a:rPr lang="en-US" altLang="zh-CN"/>
              <a:t>SATE 2018</a:t>
            </a:r>
            <a:endParaRPr lang="en-US"/>
          </a:p>
        </p:txBody>
      </p:sp>
      <p:sp>
        <p:nvSpPr>
          <p:cNvPr id="6" name="内容占位符 5">
            <a:extLst>
              <a:ext uri="{FF2B5EF4-FFF2-40B4-BE49-F238E27FC236}">
                <a16:creationId xmlns:a16="http://schemas.microsoft.com/office/drawing/2014/main" xmlns="" id="{1A5BB187-C62C-8147-B537-150A4DD21CF7}"/>
              </a:ext>
            </a:extLst>
          </p:cNvPr>
          <p:cNvSpPr>
            <a:spLocks noGrp="1"/>
          </p:cNvSpPr>
          <p:nvPr>
            <p:ph sz="half" idx="1"/>
          </p:nvPr>
        </p:nvSpPr>
        <p:spPr>
          <a:xfrm>
            <a:off x="1860521" y="1847850"/>
            <a:ext cx="5852244" cy="4351338"/>
          </a:xfrm>
        </p:spPr>
        <p:txBody>
          <a:bodyPr/>
          <a:lstStyle/>
          <a:p>
            <a:pPr marL="571500" indent="-571500">
              <a:lnSpc>
                <a:spcPct val="150000"/>
              </a:lnSpc>
              <a:buFont typeface="Wingdings" panose="05000000000000000000" pitchFamily="2" charset="2"/>
              <a:buChar char="Ø"/>
            </a:pPr>
            <a:r>
              <a:rPr lang="en-US" altLang="zh-CN" dirty="0">
                <a:solidFill>
                  <a:srgbClr val="0000FF"/>
                </a:solidFill>
                <a:latin typeface="Georgia" panose="02040502050405020303" pitchFamily="18" charset="0"/>
                <a:ea typeface="微软雅黑 Light" panose="020B0502040204020203" pitchFamily="34" charset="-122"/>
                <a:cs typeface="Times New Roman" panose="02020603050405020304" pitchFamily="18" charset="0"/>
              </a:rPr>
              <a:t>Motivation</a:t>
            </a:r>
          </a:p>
          <a:p>
            <a:pPr marL="571500" indent="-571500">
              <a:lnSpc>
                <a:spcPct val="150000"/>
              </a:lnSpc>
              <a:buFont typeface="Wingdings" panose="05000000000000000000" pitchFamily="2" charset="2"/>
              <a:buChar char="Ø"/>
            </a:pPr>
            <a:r>
              <a:rPr lang="en-US" altLang="zh-CN" dirty="0">
                <a:solidFill>
                  <a:srgbClr val="0000FF"/>
                </a:solidFill>
                <a:latin typeface="Georgia" panose="02040502050405020303" pitchFamily="18" charset="0"/>
                <a:ea typeface="微软雅黑 Light" panose="020B0502040204020203" pitchFamily="34" charset="-122"/>
                <a:cs typeface="Times New Roman" panose="02020603050405020304" pitchFamily="18" charset="0"/>
              </a:rPr>
              <a:t>Empirical work </a:t>
            </a:r>
          </a:p>
          <a:p>
            <a:pPr marL="571500" indent="-571500">
              <a:lnSpc>
                <a:spcPct val="150000"/>
              </a:lnSpc>
              <a:buFont typeface="Wingdings" panose="05000000000000000000" pitchFamily="2" charset="2"/>
              <a:buChar char="Ø"/>
            </a:pPr>
            <a:r>
              <a:rPr lang="en-US" altLang="zh-CN" dirty="0">
                <a:solidFill>
                  <a:srgbClr val="0000FF"/>
                </a:solidFill>
                <a:latin typeface="Georgia" panose="02040502050405020303" pitchFamily="18" charset="0"/>
                <a:ea typeface="微软雅黑 Light" panose="020B0502040204020203" pitchFamily="34" charset="-122"/>
                <a:cs typeface="Times New Roman" panose="02020603050405020304" pitchFamily="18" charset="0"/>
              </a:rPr>
              <a:t>Discussion and Conclusion</a:t>
            </a:r>
          </a:p>
          <a:p>
            <a:endParaRPr kumimoji="1" lang="zh-CN" altLang="en-US" dirty="0"/>
          </a:p>
        </p:txBody>
      </p:sp>
      <p:sp>
        <p:nvSpPr>
          <p:cNvPr id="7" name="标题 6">
            <a:extLst>
              <a:ext uri="{FF2B5EF4-FFF2-40B4-BE49-F238E27FC236}">
                <a16:creationId xmlns:a16="http://schemas.microsoft.com/office/drawing/2014/main" xmlns="" id="{63DF08D2-4C18-B946-A9DB-F1C5010B3993}"/>
              </a:ext>
            </a:extLst>
          </p:cNvPr>
          <p:cNvSpPr>
            <a:spLocks noGrp="1"/>
          </p:cNvSpPr>
          <p:nvPr>
            <p:ph type="title"/>
          </p:nvPr>
        </p:nvSpPr>
        <p:spPr/>
        <p:txBody>
          <a:bodyPr/>
          <a:lstStyle/>
          <a:p>
            <a:pPr algn="ctr"/>
            <a:r>
              <a:rPr lang="en-US" altLang="zh-CN" b="1" dirty="0">
                <a:solidFill>
                  <a:srgbClr val="FF0000"/>
                </a:solidFill>
                <a:effectLst>
                  <a:outerShdw blurRad="38100" dist="38100" dir="2700000" algn="tl">
                    <a:srgbClr val="000000">
                      <a:alpha val="43137"/>
                    </a:srgbClr>
                  </a:outerShdw>
                </a:effectLst>
                <a:latin typeface="Georgia" panose="02040502050405020303" pitchFamily="18" charset="0"/>
                <a:ea typeface="微软雅黑 Light" panose="020B0502040204020203" pitchFamily="34" charset="-122"/>
                <a:cs typeface="Times New Roman" panose="02020603050405020304" pitchFamily="18" charset="0"/>
              </a:rPr>
              <a:t>Outline</a:t>
            </a:r>
            <a:endParaRPr kumimoji="1" lang="zh-CN" altLang="en-US" dirty="0"/>
          </a:p>
        </p:txBody>
      </p:sp>
      <p:sp>
        <p:nvSpPr>
          <p:cNvPr id="8" name="矩形 7">
            <a:extLst>
              <a:ext uri="{FF2B5EF4-FFF2-40B4-BE49-F238E27FC236}">
                <a16:creationId xmlns:a16="http://schemas.microsoft.com/office/drawing/2014/main" xmlns="" id="{9E056D13-EC50-9143-9BD4-8AB34A3A6EAA}"/>
              </a:ext>
            </a:extLst>
          </p:cNvPr>
          <p:cNvSpPr/>
          <p:nvPr/>
        </p:nvSpPr>
        <p:spPr>
          <a:xfrm>
            <a:off x="9580774" y="6396106"/>
            <a:ext cx="691215" cy="276999"/>
          </a:xfrm>
          <a:prstGeom prst="rect">
            <a:avLst/>
          </a:prstGeom>
        </p:spPr>
        <p:txBody>
          <a:bodyPr wrap="none">
            <a:spAutoFit/>
          </a:bodyPr>
          <a:lstStyle/>
          <a:p>
            <a:r>
              <a:rPr lang="en-US" altLang="zh-CN" sz="1200" i="1" dirty="0">
                <a:solidFill>
                  <a:schemeClr val="tx1">
                    <a:lumMod val="50000"/>
                    <a:lumOff val="50000"/>
                  </a:schemeClr>
                </a:solidFill>
                <a:latin typeface="Georgia" panose="02040502050405020303" pitchFamily="18" charset="0"/>
                <a:ea typeface="微软雅黑 Light" panose="020B0502040204020203" pitchFamily="34" charset="-122"/>
                <a:cs typeface="Times New Roman" panose="02020603050405020304" pitchFamily="18" charset="0"/>
              </a:rPr>
              <a:t>Outline</a:t>
            </a:r>
            <a:endParaRPr lang="zh-CN" altLang="en-US" sz="1200" i="1" dirty="0">
              <a:solidFill>
                <a:schemeClr val="tx1">
                  <a:lumMod val="50000"/>
                  <a:lumOff val="50000"/>
                </a:schemeClr>
              </a:solidFill>
            </a:endParaRPr>
          </a:p>
        </p:txBody>
      </p:sp>
    </p:spTree>
    <p:extLst>
      <p:ext uri="{BB962C8B-B14F-4D97-AF65-F5344CB8AC3E}">
        <p14:creationId xmlns:p14="http://schemas.microsoft.com/office/powerpoint/2010/main" val="2649492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804CCA35-F5DB-4F9B-B136-237767FB6A1C}"/>
              </a:ext>
            </a:extLst>
          </p:cNvPr>
          <p:cNvSpPr>
            <a:spLocks noGrp="1"/>
          </p:cNvSpPr>
          <p:nvPr>
            <p:ph type="sldNum" sz="quarter" idx="12"/>
          </p:nvPr>
        </p:nvSpPr>
        <p:spPr/>
        <p:txBody>
          <a:bodyPr/>
          <a:lstStyle/>
          <a:p>
            <a:fld id="{58B71FEE-772F-4E1A-9A24-3A6AF066806B}" type="slidenum">
              <a:rPr lang="en-US" smtClean="0"/>
              <a:t>20</a:t>
            </a:fld>
            <a:endParaRPr lang="en-US"/>
          </a:p>
        </p:txBody>
      </p:sp>
      <p:sp>
        <p:nvSpPr>
          <p:cNvPr id="4" name="Footer">
            <a:extLst>
              <a:ext uri="{FF2B5EF4-FFF2-40B4-BE49-F238E27FC236}">
                <a16:creationId xmlns:a16="http://schemas.microsoft.com/office/drawing/2014/main" xmlns="" id="{A83FB7FE-884F-4919-B310-CE3D85758937}"/>
              </a:ext>
            </a:extLst>
          </p:cNvPr>
          <p:cNvSpPr>
            <a:spLocks noGrp="1"/>
          </p:cNvSpPr>
          <p:nvPr>
            <p:ph type="ftr" sz="quarter" idx="11"/>
          </p:nvPr>
        </p:nvSpPr>
        <p:spPr/>
        <p:txBody>
          <a:bodyPr/>
          <a:lstStyle/>
          <a:p>
            <a:r>
              <a:rPr lang="en-US"/>
              <a:t>An Empirical Study of Dynamic Types for Python Projects</a:t>
            </a:r>
          </a:p>
        </p:txBody>
      </p:sp>
      <p:sp>
        <p:nvSpPr>
          <p:cNvPr id="3" name="Date">
            <a:extLst>
              <a:ext uri="{FF2B5EF4-FFF2-40B4-BE49-F238E27FC236}">
                <a16:creationId xmlns:a16="http://schemas.microsoft.com/office/drawing/2014/main" xmlns="" id="{488CDE59-4C40-4EDD-8711-5562C064C0D2}"/>
              </a:ext>
            </a:extLst>
          </p:cNvPr>
          <p:cNvSpPr>
            <a:spLocks noGrp="1"/>
          </p:cNvSpPr>
          <p:nvPr>
            <p:ph type="dt" sz="half" idx="10"/>
          </p:nvPr>
        </p:nvSpPr>
        <p:spPr/>
        <p:txBody>
          <a:bodyPr/>
          <a:lstStyle/>
          <a:p>
            <a:r>
              <a:rPr lang="en-US" altLang="zh-CN"/>
              <a:t>SATE 2018</a:t>
            </a:r>
            <a:endParaRPr lang="en-US"/>
          </a:p>
        </p:txBody>
      </p:sp>
      <p:sp>
        <p:nvSpPr>
          <p:cNvPr id="8" name="Content 2">
            <a:extLst>
              <a:ext uri="{FF2B5EF4-FFF2-40B4-BE49-F238E27FC236}">
                <a16:creationId xmlns:a16="http://schemas.microsoft.com/office/drawing/2014/main" xmlns="" id="{5BE93860-A03A-434A-ADC6-86438337809C}"/>
              </a:ext>
            </a:extLst>
          </p:cNvPr>
          <p:cNvSpPr>
            <a:spLocks noGrp="1"/>
          </p:cNvSpPr>
          <p:nvPr>
            <p:ph idx="13"/>
          </p:nvPr>
        </p:nvSpPr>
        <p:spPr>
          <a:xfrm>
            <a:off x="727010" y="4279690"/>
            <a:ext cx="10737980" cy="2064755"/>
          </a:xfrm>
        </p:spPr>
        <p:txBody>
          <a:bodyPr>
            <a:normAutofit fontScale="92500" lnSpcReduction="10000"/>
          </a:bodyPr>
          <a:lstStyle/>
          <a:p>
            <a:r>
              <a:rPr lang="en-US" dirty="0"/>
              <a:t>What’s in the paper:</a:t>
            </a:r>
          </a:p>
          <a:p>
            <a:pPr lvl="1"/>
            <a:r>
              <a:rPr lang="en-US" dirty="0"/>
              <a:t>An approach is proposed to use static tool to analyze the dynamic feature</a:t>
            </a:r>
          </a:p>
          <a:p>
            <a:pPr lvl="1"/>
            <a:r>
              <a:rPr lang="en-US" dirty="0"/>
              <a:t>Results shows little identifier involves dynamic type and d</a:t>
            </a:r>
            <a:r>
              <a:rPr lang="en-US" altLang="zh-CN" dirty="0"/>
              <a:t>ynamic type appears mainly inside “Transfer” methods</a:t>
            </a:r>
            <a:endParaRPr lang="en-US" dirty="0"/>
          </a:p>
          <a:p>
            <a:pPr lvl="1"/>
            <a:r>
              <a:rPr lang="en-US" dirty="0"/>
              <a:t>Implications are given to improve the design of Python and its analysis tools from our findings</a:t>
            </a:r>
          </a:p>
        </p:txBody>
      </p:sp>
      <p:sp>
        <p:nvSpPr>
          <p:cNvPr id="7" name="Content 1">
            <a:extLst>
              <a:ext uri="{FF2B5EF4-FFF2-40B4-BE49-F238E27FC236}">
                <a16:creationId xmlns:a16="http://schemas.microsoft.com/office/drawing/2014/main" xmlns="" id="{1352154E-64F7-43D6-A0E4-90D37618264C}"/>
              </a:ext>
            </a:extLst>
          </p:cNvPr>
          <p:cNvSpPr>
            <a:spLocks noGrp="1"/>
          </p:cNvSpPr>
          <p:nvPr>
            <p:ph idx="1"/>
          </p:nvPr>
        </p:nvSpPr>
        <p:spPr>
          <a:xfrm>
            <a:off x="838200" y="1530220"/>
            <a:ext cx="10515600" cy="2749471"/>
          </a:xfrm>
        </p:spPr>
        <p:style>
          <a:lnRef idx="2">
            <a:schemeClr val="accent1">
              <a:shade val="50000"/>
            </a:schemeClr>
          </a:lnRef>
          <a:fillRef idx="1">
            <a:schemeClr val="accent1"/>
          </a:fillRef>
          <a:effectRef idx="0">
            <a:schemeClr val="accent1"/>
          </a:effectRef>
          <a:fontRef idx="minor">
            <a:schemeClr val="lt1"/>
          </a:fontRef>
        </p:style>
        <p:txBody>
          <a:bodyPr wrap="square" lIns="274320" tIns="274320" rIns="274320" bIns="274320" anchor="t">
            <a:spAutoFit/>
          </a:bodyPr>
          <a:lstStyle/>
          <a:p>
            <a:pPr marL="0" indent="0">
              <a:buNone/>
            </a:pPr>
            <a:r>
              <a:rPr lang="en-US" b="1" dirty="0"/>
              <a:t>An Empirical Study of Dynamic Types for Python Projects</a:t>
            </a:r>
          </a:p>
          <a:p>
            <a:r>
              <a:rPr lang="en-US" dirty="0"/>
              <a:t>Investigating the frequency of the dynamic types in actual programming tasks of Python</a:t>
            </a:r>
          </a:p>
          <a:p>
            <a:r>
              <a:rPr lang="en-US" altLang="zh-CN" dirty="0"/>
              <a:t>Investigating the patterns for the change of the type of a variable </a:t>
            </a:r>
            <a:endParaRPr lang="en-US" dirty="0"/>
          </a:p>
        </p:txBody>
      </p:sp>
      <p:sp>
        <p:nvSpPr>
          <p:cNvPr id="6" name="Title">
            <a:extLst>
              <a:ext uri="{FF2B5EF4-FFF2-40B4-BE49-F238E27FC236}">
                <a16:creationId xmlns:a16="http://schemas.microsoft.com/office/drawing/2014/main" xmlns="" id="{F936033C-5970-49F4-8592-EBFC5DD4DFF7}"/>
              </a:ext>
            </a:extLst>
          </p:cNvPr>
          <p:cNvSpPr>
            <a:spLocks noGrp="1"/>
          </p:cNvSpPr>
          <p:nvPr>
            <p:ph type="title"/>
          </p:nvPr>
        </p:nvSpPr>
        <p:spPr/>
        <p:txBody>
          <a:bodyPr/>
          <a:lstStyle/>
          <a:p>
            <a:r>
              <a:rPr lang="en-US" dirty="0"/>
              <a:t>Conclusion</a:t>
            </a:r>
          </a:p>
        </p:txBody>
      </p:sp>
      <p:sp>
        <p:nvSpPr>
          <p:cNvPr id="10" name="矩形 9">
            <a:extLst>
              <a:ext uri="{FF2B5EF4-FFF2-40B4-BE49-F238E27FC236}">
                <a16:creationId xmlns:a16="http://schemas.microsoft.com/office/drawing/2014/main" xmlns="" id="{6F906AC3-0CDC-F345-8575-3C9C9605A641}"/>
              </a:ext>
            </a:extLst>
          </p:cNvPr>
          <p:cNvSpPr/>
          <p:nvPr/>
        </p:nvSpPr>
        <p:spPr>
          <a:xfrm>
            <a:off x="9063946" y="6396106"/>
            <a:ext cx="1814920" cy="276999"/>
          </a:xfrm>
          <a:prstGeom prst="rect">
            <a:avLst/>
          </a:prstGeom>
        </p:spPr>
        <p:txBody>
          <a:bodyPr wrap="none">
            <a:spAutoFit/>
          </a:bodyPr>
          <a:lstStyle/>
          <a:p>
            <a:r>
              <a:rPr lang="en-US" altLang="zh-CN" sz="1200" i="1" dirty="0">
                <a:solidFill>
                  <a:schemeClr val="tx1">
                    <a:lumMod val="50000"/>
                    <a:lumOff val="50000"/>
                  </a:schemeClr>
                </a:solidFill>
              </a:rPr>
              <a:t>Discussion and Conclusion</a:t>
            </a:r>
            <a:endParaRPr lang="zh-CN" altLang="en-US" sz="1200" i="1" dirty="0">
              <a:solidFill>
                <a:schemeClr val="tx1">
                  <a:lumMod val="50000"/>
                  <a:lumOff val="50000"/>
                </a:schemeClr>
              </a:solidFill>
            </a:endParaRPr>
          </a:p>
        </p:txBody>
      </p:sp>
    </p:spTree>
    <p:extLst>
      <p:ext uri="{BB962C8B-B14F-4D97-AF65-F5344CB8AC3E}">
        <p14:creationId xmlns:p14="http://schemas.microsoft.com/office/powerpoint/2010/main" val="617495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F59C84DA-F964-334C-A5B0-EE4E1C69F95C}"/>
              </a:ext>
            </a:extLst>
          </p:cNvPr>
          <p:cNvSpPr>
            <a:spLocks noGrp="1"/>
          </p:cNvSpPr>
          <p:nvPr>
            <p:ph type="sldNum" sz="quarter" idx="12"/>
          </p:nvPr>
        </p:nvSpPr>
        <p:spPr/>
        <p:txBody>
          <a:bodyPr/>
          <a:lstStyle/>
          <a:p>
            <a:fld id="{58B71FEE-772F-4E1A-9A24-3A6AF066806B}" type="slidenum">
              <a:rPr lang="en-US" smtClean="0"/>
              <a:t>21</a:t>
            </a:fld>
            <a:endParaRPr lang="en-US"/>
          </a:p>
        </p:txBody>
      </p:sp>
      <p:sp>
        <p:nvSpPr>
          <p:cNvPr id="3" name="页脚占位符 2">
            <a:extLst>
              <a:ext uri="{FF2B5EF4-FFF2-40B4-BE49-F238E27FC236}">
                <a16:creationId xmlns:a16="http://schemas.microsoft.com/office/drawing/2014/main" xmlns="" id="{FB2543B9-C6BB-5C48-A4B9-1E0900447F9C}"/>
              </a:ext>
            </a:extLst>
          </p:cNvPr>
          <p:cNvSpPr>
            <a:spLocks noGrp="1"/>
          </p:cNvSpPr>
          <p:nvPr>
            <p:ph type="ftr" sz="quarter" idx="11"/>
          </p:nvPr>
        </p:nvSpPr>
        <p:spPr/>
        <p:txBody>
          <a:bodyPr/>
          <a:lstStyle/>
          <a:p>
            <a:r>
              <a:rPr lang="en-US"/>
              <a:t>An Empirical Study of Dynamic Types for Python Projects</a:t>
            </a:r>
          </a:p>
        </p:txBody>
      </p:sp>
      <p:sp>
        <p:nvSpPr>
          <p:cNvPr id="4" name="日期占位符 3">
            <a:extLst>
              <a:ext uri="{FF2B5EF4-FFF2-40B4-BE49-F238E27FC236}">
                <a16:creationId xmlns:a16="http://schemas.microsoft.com/office/drawing/2014/main" xmlns="" id="{DBE6F77A-6AA9-DE4D-BFBD-AE040D920892}"/>
              </a:ext>
            </a:extLst>
          </p:cNvPr>
          <p:cNvSpPr>
            <a:spLocks noGrp="1"/>
          </p:cNvSpPr>
          <p:nvPr>
            <p:ph type="dt" sz="half" idx="10"/>
          </p:nvPr>
        </p:nvSpPr>
        <p:spPr/>
        <p:txBody>
          <a:bodyPr/>
          <a:lstStyle/>
          <a:p>
            <a:r>
              <a:rPr lang="en-US" altLang="zh-CN"/>
              <a:t>SATE 2018</a:t>
            </a:r>
            <a:endParaRPr lang="en-US"/>
          </a:p>
        </p:txBody>
      </p:sp>
      <p:sp>
        <p:nvSpPr>
          <p:cNvPr id="5" name="内容占位符 4">
            <a:extLst>
              <a:ext uri="{FF2B5EF4-FFF2-40B4-BE49-F238E27FC236}">
                <a16:creationId xmlns:a16="http://schemas.microsoft.com/office/drawing/2014/main" xmlns="" id="{B37247F6-9BBC-EC49-A400-CADC70E3FC59}"/>
              </a:ext>
            </a:extLst>
          </p:cNvPr>
          <p:cNvSpPr>
            <a:spLocks noGrp="1"/>
          </p:cNvSpPr>
          <p:nvPr>
            <p:ph idx="13"/>
          </p:nvPr>
        </p:nvSpPr>
        <p:spPr>
          <a:xfrm>
            <a:off x="398042" y="3187707"/>
            <a:ext cx="10515600" cy="2103120"/>
          </a:xfrm>
        </p:spPr>
        <p:txBody>
          <a:bodyPr>
            <a:normAutofit/>
          </a:bodyPr>
          <a:lstStyle/>
          <a:p>
            <a:pPr marL="0" indent="0" algn="ctr">
              <a:buNone/>
            </a:pPr>
            <a:r>
              <a:rPr kumimoji="1" lang="en-US" altLang="zh-CN" sz="4800" dirty="0">
                <a:solidFill>
                  <a:srgbClr val="C00000"/>
                </a:solidFill>
                <a:latin typeface="+mj-lt"/>
              </a:rPr>
              <a:t>Q&amp;A</a:t>
            </a:r>
          </a:p>
          <a:p>
            <a:pPr marL="0" indent="0" algn="ctr">
              <a:buNone/>
            </a:pPr>
            <a:r>
              <a:rPr lang="de-DE" altLang="zh-CN" sz="3200" dirty="0" err="1">
                <a:solidFill>
                  <a:srgbClr val="C00000"/>
                </a:solidFill>
                <a:latin typeface="Georgia" panose="02040502050405020303" pitchFamily="18" charset="0"/>
              </a:rPr>
              <a:t>xiaxm@smail.nju.edu.cn</a:t>
            </a:r>
            <a:endParaRPr kumimoji="1" lang="zh-CN" altLang="en-US" sz="3200" dirty="0">
              <a:latin typeface="+mj-lt"/>
            </a:endParaRPr>
          </a:p>
        </p:txBody>
      </p:sp>
      <p:sp>
        <p:nvSpPr>
          <p:cNvPr id="6" name="内容占位符 5">
            <a:extLst>
              <a:ext uri="{FF2B5EF4-FFF2-40B4-BE49-F238E27FC236}">
                <a16:creationId xmlns:a16="http://schemas.microsoft.com/office/drawing/2014/main" xmlns="" id="{4640D976-BC1C-4C49-A227-D9B08A446C71}"/>
              </a:ext>
            </a:extLst>
          </p:cNvPr>
          <p:cNvSpPr>
            <a:spLocks noGrp="1"/>
          </p:cNvSpPr>
          <p:nvPr>
            <p:ph idx="1"/>
          </p:nvPr>
        </p:nvSpPr>
        <p:spPr>
          <a:xfrm>
            <a:off x="1771198" y="1703583"/>
            <a:ext cx="8324461" cy="1484124"/>
          </a:xfrm>
        </p:spPr>
        <p:txBody>
          <a:bodyPr>
            <a:normAutofit lnSpcReduction="10000"/>
          </a:bodyPr>
          <a:lstStyle/>
          <a:p>
            <a:pPr marL="0" indent="0" algn="ctr">
              <a:buNone/>
            </a:pPr>
            <a:endParaRPr kumimoji="1" lang="en-US" altLang="zh-CN" sz="4800" dirty="0"/>
          </a:p>
          <a:p>
            <a:pPr marL="0" indent="0" algn="ctr">
              <a:buNone/>
            </a:pPr>
            <a:r>
              <a:rPr kumimoji="1" lang="en-US" altLang="zh-CN" sz="4800" i="1" dirty="0"/>
              <a:t>Thanks for your listening !</a:t>
            </a:r>
            <a:endParaRPr kumimoji="1" lang="zh-CN" altLang="en-US" sz="4800" i="1" dirty="0"/>
          </a:p>
        </p:txBody>
      </p:sp>
    </p:spTree>
    <p:extLst>
      <p:ext uri="{BB962C8B-B14F-4D97-AF65-F5344CB8AC3E}">
        <p14:creationId xmlns:p14="http://schemas.microsoft.com/office/powerpoint/2010/main" val="2639164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0584B86A-51BB-AA46-B7D1-70CF6D070698}"/>
              </a:ext>
            </a:extLst>
          </p:cNvPr>
          <p:cNvSpPr>
            <a:spLocks noGrp="1"/>
          </p:cNvSpPr>
          <p:nvPr>
            <p:ph type="sldNum" sz="quarter" idx="12"/>
          </p:nvPr>
        </p:nvSpPr>
        <p:spPr/>
        <p:txBody>
          <a:bodyPr/>
          <a:lstStyle/>
          <a:p>
            <a:fld id="{58B71FEE-772F-4E1A-9A24-3A6AF066806B}" type="slidenum">
              <a:rPr lang="en-US" smtClean="0"/>
              <a:t>3</a:t>
            </a:fld>
            <a:endParaRPr lang="en-US"/>
          </a:p>
        </p:txBody>
      </p:sp>
      <p:sp>
        <p:nvSpPr>
          <p:cNvPr id="3" name="页脚占位符 2">
            <a:extLst>
              <a:ext uri="{FF2B5EF4-FFF2-40B4-BE49-F238E27FC236}">
                <a16:creationId xmlns:a16="http://schemas.microsoft.com/office/drawing/2014/main" xmlns="" id="{5AFF5C8E-D676-6B4E-9C3D-B482C1CFF158}"/>
              </a:ext>
            </a:extLst>
          </p:cNvPr>
          <p:cNvSpPr>
            <a:spLocks noGrp="1"/>
          </p:cNvSpPr>
          <p:nvPr>
            <p:ph type="ftr" sz="quarter" idx="11"/>
          </p:nvPr>
        </p:nvSpPr>
        <p:spPr/>
        <p:txBody>
          <a:bodyPr/>
          <a:lstStyle/>
          <a:p>
            <a:r>
              <a:rPr lang="en-US"/>
              <a:t>An Empirical Study of Dynamic Types for Python Projects</a:t>
            </a:r>
            <a:endParaRPr lang="en-US" dirty="0"/>
          </a:p>
        </p:txBody>
      </p:sp>
      <p:sp>
        <p:nvSpPr>
          <p:cNvPr id="4" name="日期占位符 3">
            <a:extLst>
              <a:ext uri="{FF2B5EF4-FFF2-40B4-BE49-F238E27FC236}">
                <a16:creationId xmlns:a16="http://schemas.microsoft.com/office/drawing/2014/main" xmlns="" id="{74118104-B25C-194D-820B-11F7D4DC77DE}"/>
              </a:ext>
            </a:extLst>
          </p:cNvPr>
          <p:cNvSpPr>
            <a:spLocks noGrp="1"/>
          </p:cNvSpPr>
          <p:nvPr>
            <p:ph type="dt" sz="half" idx="10"/>
          </p:nvPr>
        </p:nvSpPr>
        <p:spPr/>
        <p:txBody>
          <a:bodyPr/>
          <a:lstStyle/>
          <a:p>
            <a:r>
              <a:rPr lang="en-US" altLang="zh-CN"/>
              <a:t>SATE 2018</a:t>
            </a:r>
            <a:endParaRPr lang="en-US"/>
          </a:p>
        </p:txBody>
      </p:sp>
      <p:sp>
        <p:nvSpPr>
          <p:cNvPr id="7" name="标题 6">
            <a:extLst>
              <a:ext uri="{FF2B5EF4-FFF2-40B4-BE49-F238E27FC236}">
                <a16:creationId xmlns:a16="http://schemas.microsoft.com/office/drawing/2014/main" xmlns="" id="{C496EA75-5ED0-394D-A21F-49A5E456A283}"/>
              </a:ext>
            </a:extLst>
          </p:cNvPr>
          <p:cNvSpPr>
            <a:spLocks noGrp="1"/>
          </p:cNvSpPr>
          <p:nvPr>
            <p:ph type="title"/>
          </p:nvPr>
        </p:nvSpPr>
        <p:spPr>
          <a:xfrm>
            <a:off x="668867" y="2583392"/>
            <a:ext cx="10515600" cy="1325563"/>
          </a:xfrm>
        </p:spPr>
        <p:txBody>
          <a:bodyPr/>
          <a:lstStyle/>
          <a:p>
            <a:pPr algn="ctr"/>
            <a:r>
              <a:rPr lang="en-US" altLang="zh-CN" dirty="0">
                <a:solidFill>
                  <a:srgbClr val="0000FF"/>
                </a:solidFill>
                <a:latin typeface="Georgia" panose="02040502050405020303" pitchFamily="18" charset="0"/>
                <a:ea typeface="微软雅黑 Light" panose="020B0502040204020203" pitchFamily="34" charset="-122"/>
                <a:cs typeface="Times New Roman" panose="02020603050405020304" pitchFamily="18" charset="0"/>
              </a:rPr>
              <a:t>Motivation</a:t>
            </a:r>
            <a:endParaRPr kumimoji="1" lang="zh-CN" altLang="en-US" dirty="0"/>
          </a:p>
        </p:txBody>
      </p:sp>
      <p:sp>
        <p:nvSpPr>
          <p:cNvPr id="6" name="矩形 5">
            <a:extLst>
              <a:ext uri="{FF2B5EF4-FFF2-40B4-BE49-F238E27FC236}">
                <a16:creationId xmlns:a16="http://schemas.microsoft.com/office/drawing/2014/main" xmlns="" id="{C11C9341-2A05-1E4B-B388-A0A9F8E83E41}"/>
              </a:ext>
            </a:extLst>
          </p:cNvPr>
          <p:cNvSpPr/>
          <p:nvPr/>
        </p:nvSpPr>
        <p:spPr>
          <a:xfrm>
            <a:off x="9322360" y="6396106"/>
            <a:ext cx="955711" cy="276999"/>
          </a:xfrm>
          <a:prstGeom prst="rect">
            <a:avLst/>
          </a:prstGeom>
        </p:spPr>
        <p:txBody>
          <a:bodyPr wrap="none">
            <a:spAutoFit/>
          </a:bodyPr>
          <a:lstStyle/>
          <a:p>
            <a:r>
              <a:rPr lang="en-US" altLang="zh-CN" sz="1200" i="1" dirty="0">
                <a:solidFill>
                  <a:schemeClr val="tx1">
                    <a:lumMod val="50000"/>
                    <a:lumOff val="50000"/>
                  </a:schemeClr>
                </a:solidFill>
                <a:latin typeface="Georgia" panose="02040502050405020303" pitchFamily="18" charset="0"/>
                <a:ea typeface="微软雅黑 Light" panose="020B0502040204020203" pitchFamily="34" charset="-122"/>
                <a:cs typeface="Times New Roman" panose="02020603050405020304" pitchFamily="18" charset="0"/>
              </a:rPr>
              <a:t>Motivation</a:t>
            </a:r>
            <a:endParaRPr lang="zh-CN" altLang="en-US" sz="1200" i="1" dirty="0">
              <a:solidFill>
                <a:schemeClr val="tx1">
                  <a:lumMod val="50000"/>
                  <a:lumOff val="50000"/>
                </a:schemeClr>
              </a:solidFill>
            </a:endParaRPr>
          </a:p>
        </p:txBody>
      </p:sp>
    </p:spTree>
    <p:extLst>
      <p:ext uri="{BB962C8B-B14F-4D97-AF65-F5344CB8AC3E}">
        <p14:creationId xmlns:p14="http://schemas.microsoft.com/office/powerpoint/2010/main" val="117341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F2CAF5B1-796F-45AA-82D2-777AD5822665}"/>
              </a:ext>
            </a:extLst>
          </p:cNvPr>
          <p:cNvSpPr>
            <a:spLocks noGrp="1"/>
          </p:cNvSpPr>
          <p:nvPr>
            <p:ph type="sldNum" sz="quarter" idx="12"/>
          </p:nvPr>
        </p:nvSpPr>
        <p:spPr/>
        <p:txBody>
          <a:bodyPr/>
          <a:lstStyle/>
          <a:p>
            <a:fld id="{58B71FEE-772F-4E1A-9A24-3A6AF066806B}" type="slidenum">
              <a:rPr lang="en-US" smtClean="0"/>
              <a:t>4</a:t>
            </a:fld>
            <a:endParaRPr lang="en-US"/>
          </a:p>
        </p:txBody>
      </p:sp>
      <p:sp>
        <p:nvSpPr>
          <p:cNvPr id="27" name="Footer">
            <a:extLst>
              <a:ext uri="{FF2B5EF4-FFF2-40B4-BE49-F238E27FC236}">
                <a16:creationId xmlns:a16="http://schemas.microsoft.com/office/drawing/2014/main" xmlns="" id="{22941C5C-7A44-42B2-8F47-E9A94449FD2D}"/>
              </a:ext>
            </a:extLst>
          </p:cNvPr>
          <p:cNvSpPr>
            <a:spLocks noGrp="1"/>
          </p:cNvSpPr>
          <p:nvPr>
            <p:ph type="ftr" sz="quarter" idx="11"/>
          </p:nvPr>
        </p:nvSpPr>
        <p:spPr/>
        <p:txBody>
          <a:bodyPr/>
          <a:lstStyle/>
          <a:p>
            <a:r>
              <a:rPr lang="en-US"/>
              <a:t>An Empirical Study of Dynamic Types for Python Projects</a:t>
            </a:r>
            <a:endParaRPr lang="en-US" dirty="0"/>
          </a:p>
        </p:txBody>
      </p:sp>
      <p:sp>
        <p:nvSpPr>
          <p:cNvPr id="28" name="Date">
            <a:extLst>
              <a:ext uri="{FF2B5EF4-FFF2-40B4-BE49-F238E27FC236}">
                <a16:creationId xmlns:a16="http://schemas.microsoft.com/office/drawing/2014/main" xmlns="" id="{CC5ED9A3-123E-4E9A-AC19-6D65B7453BC0}"/>
              </a:ext>
            </a:extLst>
          </p:cNvPr>
          <p:cNvSpPr>
            <a:spLocks noGrp="1"/>
          </p:cNvSpPr>
          <p:nvPr>
            <p:ph type="dt" sz="half" idx="10"/>
          </p:nvPr>
        </p:nvSpPr>
        <p:spPr/>
        <p:txBody>
          <a:bodyPr/>
          <a:lstStyle/>
          <a:p>
            <a:r>
              <a:rPr lang="en-US" altLang="zh-CN"/>
              <a:t>SATE 2018</a:t>
            </a:r>
            <a:endParaRPr lang="en-US" dirty="0"/>
          </a:p>
        </p:txBody>
      </p:sp>
      <p:pic>
        <p:nvPicPr>
          <p:cNvPr id="3" name="内容占位符 2"/>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509617" y="1858170"/>
            <a:ext cx="6485523" cy="3663577"/>
          </a:xfrm>
        </p:spPr>
      </p:pic>
      <p:sp>
        <p:nvSpPr>
          <p:cNvPr id="9" name="Content Placeholder 1">
            <a:extLst>
              <a:ext uri="{FF2B5EF4-FFF2-40B4-BE49-F238E27FC236}">
                <a16:creationId xmlns:a16="http://schemas.microsoft.com/office/drawing/2014/main" xmlns="" id="{7B779465-DD15-4487-9B4B-6719F18A2AD7}"/>
              </a:ext>
            </a:extLst>
          </p:cNvPr>
          <p:cNvSpPr>
            <a:spLocks noGrp="1"/>
          </p:cNvSpPr>
          <p:nvPr>
            <p:ph sz="half" idx="1"/>
          </p:nvPr>
        </p:nvSpPr>
        <p:spPr>
          <a:xfrm>
            <a:off x="838199" y="1825625"/>
            <a:ext cx="5291667" cy="4351338"/>
          </a:xfrm>
        </p:spPr>
        <p:txBody>
          <a:bodyPr/>
          <a:lstStyle/>
          <a:p>
            <a:r>
              <a:rPr lang="en-US" altLang="zh-CN" dirty="0"/>
              <a:t>A</a:t>
            </a:r>
            <a:r>
              <a:rPr lang="zh-CN" altLang="en-US" dirty="0"/>
              <a:t> </a:t>
            </a:r>
            <a:r>
              <a:rPr lang="en-US" altLang="zh-CN" dirty="0"/>
              <a:t>dynamically-typed</a:t>
            </a:r>
            <a:r>
              <a:rPr lang="zh-CN" altLang="en-US" dirty="0"/>
              <a:t> </a:t>
            </a:r>
            <a:r>
              <a:rPr lang="en-US" altLang="zh-CN" dirty="0"/>
              <a:t>programming</a:t>
            </a:r>
            <a:r>
              <a:rPr lang="zh-CN" altLang="en-US" dirty="0"/>
              <a:t> </a:t>
            </a:r>
            <a:r>
              <a:rPr lang="en-US" altLang="zh-CN" dirty="0"/>
              <a:t>language </a:t>
            </a:r>
          </a:p>
          <a:p>
            <a:r>
              <a:rPr lang="en-US" altLang="zh-CN" dirty="0"/>
              <a:t>Top</a:t>
            </a:r>
            <a:r>
              <a:rPr lang="zh-CN" altLang="en-US" dirty="0"/>
              <a:t> </a:t>
            </a:r>
            <a:r>
              <a:rPr lang="en-US" altLang="zh-CN" dirty="0"/>
              <a:t>1</a:t>
            </a:r>
            <a:r>
              <a:rPr lang="zh-CN" altLang="en-US" dirty="0"/>
              <a:t> </a:t>
            </a:r>
            <a:r>
              <a:rPr lang="en-US" altLang="zh-CN" dirty="0"/>
              <a:t>in</a:t>
            </a:r>
            <a:r>
              <a:rPr lang="zh-CN" altLang="en-US" dirty="0"/>
              <a:t> </a:t>
            </a:r>
            <a:r>
              <a:rPr lang="en-US" altLang="zh-CN" dirty="0"/>
              <a:t>2018 IEEE Spectrum</a:t>
            </a:r>
            <a:r>
              <a:rPr lang="zh-CN" altLang="en-US" dirty="0"/>
              <a:t> </a:t>
            </a:r>
            <a:r>
              <a:rPr lang="en-US" altLang="zh-CN" dirty="0"/>
              <a:t>ranking</a:t>
            </a:r>
            <a:r>
              <a:rPr lang="en-US" dirty="0"/>
              <a:t/>
            </a:r>
            <a:br>
              <a:rPr lang="en-US" dirty="0"/>
            </a:br>
            <a:endParaRPr lang="en-US" dirty="0"/>
          </a:p>
          <a:p>
            <a:r>
              <a:rPr lang="en-US" dirty="0"/>
              <a:t>The </a:t>
            </a:r>
            <a:r>
              <a:rPr lang="en-US" b="1" dirty="0">
                <a:solidFill>
                  <a:srgbClr val="00B050"/>
                </a:solidFill>
              </a:rPr>
              <a:t>ideal </a:t>
            </a:r>
            <a:r>
              <a:rPr lang="en-US" altLang="zh-CN" b="1" dirty="0">
                <a:solidFill>
                  <a:srgbClr val="00B050"/>
                </a:solidFill>
              </a:rPr>
              <a:t>dynamic</a:t>
            </a:r>
            <a:r>
              <a:rPr lang="zh-CN" altLang="en-US" b="1" dirty="0">
                <a:solidFill>
                  <a:srgbClr val="00B050"/>
                </a:solidFill>
              </a:rPr>
              <a:t> </a:t>
            </a:r>
            <a:r>
              <a:rPr lang="en-US" altLang="zh-CN" b="1" dirty="0">
                <a:solidFill>
                  <a:srgbClr val="00B050"/>
                </a:solidFill>
              </a:rPr>
              <a:t>language</a:t>
            </a:r>
            <a:r>
              <a:rPr lang="en-US" b="1" dirty="0">
                <a:solidFill>
                  <a:srgbClr val="00B050"/>
                </a:solidFill>
              </a:rPr>
              <a:t> </a:t>
            </a:r>
            <a:r>
              <a:rPr lang="en-US" dirty="0"/>
              <a:t>:</a:t>
            </a:r>
          </a:p>
          <a:p>
            <a:pPr lvl="1"/>
            <a:r>
              <a:rPr lang="en-US" altLang="zh-CN" dirty="0"/>
              <a:t>Easy</a:t>
            </a:r>
            <a:r>
              <a:rPr lang="zh-CN" altLang="en-US" dirty="0"/>
              <a:t> </a:t>
            </a:r>
            <a:r>
              <a:rPr lang="en-US" altLang="zh-CN" dirty="0"/>
              <a:t>to learn</a:t>
            </a:r>
            <a:endParaRPr lang="en-US" dirty="0"/>
          </a:p>
          <a:p>
            <a:pPr lvl="1"/>
            <a:r>
              <a:rPr lang="en-US" dirty="0"/>
              <a:t>Convenient to use</a:t>
            </a:r>
          </a:p>
          <a:p>
            <a:pPr lvl="1"/>
            <a:r>
              <a:rPr lang="en-US" dirty="0"/>
              <a:t>Producing no bugs  </a:t>
            </a:r>
          </a:p>
        </p:txBody>
      </p:sp>
      <p:sp>
        <p:nvSpPr>
          <p:cNvPr id="2" name="Title">
            <a:extLst>
              <a:ext uri="{FF2B5EF4-FFF2-40B4-BE49-F238E27FC236}">
                <a16:creationId xmlns:a16="http://schemas.microsoft.com/office/drawing/2014/main" xmlns="" id="{3AD510FA-52C2-4E93-A017-5E8BF8B7A247}"/>
              </a:ext>
            </a:extLst>
          </p:cNvPr>
          <p:cNvSpPr>
            <a:spLocks noGrp="1"/>
          </p:cNvSpPr>
          <p:nvPr>
            <p:ph type="title"/>
          </p:nvPr>
        </p:nvSpPr>
        <p:spPr/>
        <p:txBody>
          <a:bodyPr/>
          <a:lstStyle/>
          <a:p>
            <a:r>
              <a:rPr lang="en-US" altLang="zh-CN" dirty="0"/>
              <a:t>Python</a:t>
            </a:r>
            <a:endParaRPr lang="en-US" dirty="0"/>
          </a:p>
        </p:txBody>
      </p:sp>
      <p:sp>
        <p:nvSpPr>
          <p:cNvPr id="10" name="矩形 9">
            <a:extLst>
              <a:ext uri="{FF2B5EF4-FFF2-40B4-BE49-F238E27FC236}">
                <a16:creationId xmlns:a16="http://schemas.microsoft.com/office/drawing/2014/main" xmlns="" id="{0513A900-781D-CD47-AE48-7F9481B041B4}"/>
              </a:ext>
            </a:extLst>
          </p:cNvPr>
          <p:cNvSpPr/>
          <p:nvPr/>
        </p:nvSpPr>
        <p:spPr>
          <a:xfrm>
            <a:off x="9322360" y="6396106"/>
            <a:ext cx="955711" cy="276999"/>
          </a:xfrm>
          <a:prstGeom prst="rect">
            <a:avLst/>
          </a:prstGeom>
        </p:spPr>
        <p:txBody>
          <a:bodyPr wrap="none">
            <a:spAutoFit/>
          </a:bodyPr>
          <a:lstStyle/>
          <a:p>
            <a:r>
              <a:rPr lang="en-US" altLang="zh-CN" sz="1200" i="1" dirty="0">
                <a:solidFill>
                  <a:schemeClr val="tx1">
                    <a:lumMod val="50000"/>
                    <a:lumOff val="50000"/>
                  </a:schemeClr>
                </a:solidFill>
                <a:latin typeface="Georgia" panose="02040502050405020303" pitchFamily="18" charset="0"/>
                <a:ea typeface="微软雅黑 Light" panose="020B0502040204020203" pitchFamily="34" charset="-122"/>
                <a:cs typeface="Times New Roman" panose="02020603050405020304" pitchFamily="18" charset="0"/>
              </a:rPr>
              <a:t>Motivation</a:t>
            </a:r>
            <a:endParaRPr lang="zh-CN" altLang="en-US" sz="1200" i="1" dirty="0">
              <a:solidFill>
                <a:schemeClr val="tx1">
                  <a:lumMod val="50000"/>
                  <a:lumOff val="50000"/>
                </a:schemeClr>
              </a:solidFill>
            </a:endParaRPr>
          </a:p>
        </p:txBody>
      </p:sp>
    </p:spTree>
    <p:extLst>
      <p:ext uri="{BB962C8B-B14F-4D97-AF65-F5344CB8AC3E}">
        <p14:creationId xmlns:p14="http://schemas.microsoft.com/office/powerpoint/2010/main" val="3667183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a:extLst>
              <a:ext uri="{FF2B5EF4-FFF2-40B4-BE49-F238E27FC236}">
                <a16:creationId xmlns:a16="http://schemas.microsoft.com/office/drawing/2014/main" xmlns="" id="{83A11209-398F-49FE-A20C-86F93DA24152}"/>
              </a:ext>
            </a:extLst>
          </p:cNvPr>
          <p:cNvSpPr>
            <a:spLocks noGrp="1"/>
          </p:cNvSpPr>
          <p:nvPr>
            <p:ph type="dt" sz="half" idx="10"/>
          </p:nvPr>
        </p:nvSpPr>
        <p:spPr/>
        <p:txBody>
          <a:bodyPr/>
          <a:lstStyle/>
          <a:p>
            <a:r>
              <a:rPr lang="en-US" altLang="zh-CN"/>
              <a:t>SATE 2018</a:t>
            </a:r>
            <a:endParaRPr lang="en-US"/>
          </a:p>
        </p:txBody>
      </p:sp>
      <p:sp>
        <p:nvSpPr>
          <p:cNvPr id="2" name="Footer">
            <a:extLst>
              <a:ext uri="{FF2B5EF4-FFF2-40B4-BE49-F238E27FC236}">
                <a16:creationId xmlns:a16="http://schemas.microsoft.com/office/drawing/2014/main" xmlns="" id="{133AD1FC-C728-47E8-A305-5DFFC96269DC}"/>
              </a:ext>
            </a:extLst>
          </p:cNvPr>
          <p:cNvSpPr>
            <a:spLocks noGrp="1"/>
          </p:cNvSpPr>
          <p:nvPr>
            <p:ph type="ftr" sz="quarter" idx="11"/>
          </p:nvPr>
        </p:nvSpPr>
        <p:spPr/>
        <p:txBody>
          <a:bodyPr/>
          <a:lstStyle/>
          <a:p>
            <a:r>
              <a:rPr lang="en-US"/>
              <a:t>An Empirical Study of Dynamic Types for Python Projects</a:t>
            </a:r>
          </a:p>
        </p:txBody>
      </p:sp>
      <p:sp>
        <p:nvSpPr>
          <p:cNvPr id="5" name="Slide Number">
            <a:extLst>
              <a:ext uri="{FF2B5EF4-FFF2-40B4-BE49-F238E27FC236}">
                <a16:creationId xmlns:a16="http://schemas.microsoft.com/office/drawing/2014/main" xmlns="" id="{63611DAC-9086-4E47-97F7-D6B0279CBFE3}"/>
              </a:ext>
            </a:extLst>
          </p:cNvPr>
          <p:cNvSpPr>
            <a:spLocks noGrp="1"/>
          </p:cNvSpPr>
          <p:nvPr>
            <p:ph type="sldNum" sz="quarter" idx="12"/>
          </p:nvPr>
        </p:nvSpPr>
        <p:spPr/>
        <p:txBody>
          <a:bodyPr/>
          <a:lstStyle/>
          <a:p>
            <a:fld id="{BA051D5F-913C-4640-9F31-15010C9FB340}" type="slidenum">
              <a:rPr lang="en-US" smtClean="0"/>
              <a:t>5</a:t>
            </a:fld>
            <a:endParaRPr lang="en-US"/>
          </a:p>
        </p:txBody>
      </p:sp>
      <p:sp>
        <p:nvSpPr>
          <p:cNvPr id="12" name="Question">
            <a:extLst>
              <a:ext uri="{FF2B5EF4-FFF2-40B4-BE49-F238E27FC236}">
                <a16:creationId xmlns:a16="http://schemas.microsoft.com/office/drawing/2014/main" xmlns="" id="{1F7DE624-434A-4CCE-9089-D56B3E073032}"/>
              </a:ext>
            </a:extLst>
          </p:cNvPr>
          <p:cNvSpPr txBox="1"/>
          <p:nvPr/>
        </p:nvSpPr>
        <p:spPr>
          <a:xfrm>
            <a:off x="2344666" y="2616605"/>
            <a:ext cx="7017208"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274320" rtlCol="0">
            <a:spAutoFit/>
          </a:bodyPr>
          <a:lstStyle/>
          <a:p>
            <a:r>
              <a:rPr lang="en-US" sz="3200" dirty="0"/>
              <a:t>Is Python really so ideal as designed?</a:t>
            </a:r>
          </a:p>
        </p:txBody>
      </p:sp>
      <p:sp>
        <p:nvSpPr>
          <p:cNvPr id="8" name="矩形 7">
            <a:extLst>
              <a:ext uri="{FF2B5EF4-FFF2-40B4-BE49-F238E27FC236}">
                <a16:creationId xmlns:a16="http://schemas.microsoft.com/office/drawing/2014/main" xmlns="" id="{FC85FD0A-FB0F-6F44-A5FF-A25CBC029501}"/>
              </a:ext>
            </a:extLst>
          </p:cNvPr>
          <p:cNvSpPr/>
          <p:nvPr/>
        </p:nvSpPr>
        <p:spPr>
          <a:xfrm>
            <a:off x="9322360" y="6396106"/>
            <a:ext cx="955711" cy="276999"/>
          </a:xfrm>
          <a:prstGeom prst="rect">
            <a:avLst/>
          </a:prstGeom>
        </p:spPr>
        <p:txBody>
          <a:bodyPr wrap="none">
            <a:spAutoFit/>
          </a:bodyPr>
          <a:lstStyle/>
          <a:p>
            <a:r>
              <a:rPr lang="en-US" altLang="zh-CN" sz="1200" i="1" dirty="0">
                <a:solidFill>
                  <a:schemeClr val="tx1">
                    <a:lumMod val="50000"/>
                    <a:lumOff val="50000"/>
                  </a:schemeClr>
                </a:solidFill>
                <a:latin typeface="Georgia" panose="02040502050405020303" pitchFamily="18" charset="0"/>
                <a:ea typeface="微软雅黑 Light" panose="020B0502040204020203" pitchFamily="34" charset="-122"/>
                <a:cs typeface="Times New Roman" panose="02020603050405020304" pitchFamily="18" charset="0"/>
              </a:rPr>
              <a:t>Motivation</a:t>
            </a:r>
            <a:endParaRPr lang="zh-CN" altLang="en-US" sz="1200" i="1" dirty="0">
              <a:solidFill>
                <a:schemeClr val="tx1">
                  <a:lumMod val="50000"/>
                  <a:lumOff val="50000"/>
                </a:schemeClr>
              </a:solidFill>
            </a:endParaRPr>
          </a:p>
        </p:txBody>
      </p:sp>
    </p:spTree>
    <p:extLst>
      <p:ext uri="{BB962C8B-B14F-4D97-AF65-F5344CB8AC3E}">
        <p14:creationId xmlns:p14="http://schemas.microsoft.com/office/powerpoint/2010/main" val="334425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a:t>SATE 2018</a:t>
            </a:r>
            <a:endParaRPr lang="en-US"/>
          </a:p>
        </p:txBody>
      </p:sp>
      <p:sp>
        <p:nvSpPr>
          <p:cNvPr id="3" name="页脚占位符 2"/>
          <p:cNvSpPr>
            <a:spLocks noGrp="1"/>
          </p:cNvSpPr>
          <p:nvPr>
            <p:ph type="ftr" sz="quarter" idx="11"/>
          </p:nvPr>
        </p:nvSpPr>
        <p:spPr/>
        <p:txBody>
          <a:bodyPr/>
          <a:lstStyle/>
          <a:p>
            <a:r>
              <a:rPr lang="en-US"/>
              <a:t>An Empirical Study of Dynamic Types for Python Projects</a:t>
            </a:r>
            <a:endParaRPr lang="en-US" dirty="0"/>
          </a:p>
        </p:txBody>
      </p:sp>
      <p:sp>
        <p:nvSpPr>
          <p:cNvPr id="4" name="幻灯片编号占位符 3"/>
          <p:cNvSpPr>
            <a:spLocks noGrp="1"/>
          </p:cNvSpPr>
          <p:nvPr>
            <p:ph type="sldNum" sz="quarter" idx="12"/>
          </p:nvPr>
        </p:nvSpPr>
        <p:spPr/>
        <p:txBody>
          <a:bodyPr/>
          <a:lstStyle/>
          <a:p>
            <a:fld id="{58B71FEE-772F-4E1A-9A24-3A6AF066806B}" type="slidenum">
              <a:rPr lang="en-US" smtClean="0"/>
              <a:t>6</a:t>
            </a:fld>
            <a:endParaRPr lang="en-US"/>
          </a:p>
        </p:txBody>
      </p:sp>
      <p:sp>
        <p:nvSpPr>
          <p:cNvPr id="6" name="Title">
            <a:extLst>
              <a:ext uri="{FF2B5EF4-FFF2-40B4-BE49-F238E27FC236}">
                <a16:creationId xmlns:a16="http://schemas.microsoft.com/office/drawing/2014/main" xmlns="" id="{304948E3-2A4B-4AB9-9DF8-6D72B7FA48BE}"/>
              </a:ext>
            </a:extLst>
          </p:cNvPr>
          <p:cNvSpPr txBox="1">
            <a:spLocks/>
          </p:cNvSpPr>
          <p:nvPr/>
        </p:nvSpPr>
        <p:spPr>
          <a:xfrm>
            <a:off x="838200" y="365125"/>
            <a:ext cx="10515600" cy="10452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Analysis</a:t>
            </a:r>
          </a:p>
        </p:txBody>
      </p:sp>
      <p:sp>
        <p:nvSpPr>
          <p:cNvPr id="7" name="文本框 6"/>
          <p:cNvSpPr txBox="1"/>
          <p:nvPr/>
        </p:nvSpPr>
        <p:spPr>
          <a:xfrm>
            <a:off x="7213416" y="2514539"/>
            <a:ext cx="4978582" cy="830997"/>
          </a:xfrm>
          <a:prstGeom prst="rect">
            <a:avLst/>
          </a:prstGeom>
          <a:noFill/>
        </p:spPr>
        <p:txBody>
          <a:bodyPr wrap="square" rtlCol="0">
            <a:spAutoFit/>
          </a:bodyPr>
          <a:lstStyle/>
          <a:p>
            <a:r>
              <a:rPr kumimoji="1" lang="en-US" altLang="zh-CN" sz="2400" b="1" dirty="0"/>
              <a:t>Input1</a:t>
            </a:r>
            <a:r>
              <a:rPr kumimoji="1" lang="en-US" altLang="zh-CN" sz="2400" dirty="0"/>
              <a:t>: A number, for example , “2”</a:t>
            </a:r>
          </a:p>
          <a:p>
            <a:r>
              <a:rPr kumimoji="1" lang="en-US" altLang="zh-CN" sz="2400" b="1" dirty="0"/>
              <a:t>Output1</a:t>
            </a:r>
            <a:r>
              <a:rPr kumimoji="1" lang="en-US" altLang="zh-CN" sz="2400" dirty="0"/>
              <a:t>: Your l</a:t>
            </a:r>
            <a:r>
              <a:rPr lang="en-US" altLang="zh-CN" sz="2400" dirty="0"/>
              <a:t>ucky number is 3</a:t>
            </a:r>
          </a:p>
        </p:txBody>
      </p:sp>
      <p:sp>
        <p:nvSpPr>
          <p:cNvPr id="8" name="文本框 7"/>
          <p:cNvSpPr txBox="1"/>
          <p:nvPr/>
        </p:nvSpPr>
        <p:spPr>
          <a:xfrm>
            <a:off x="7213416" y="3833612"/>
            <a:ext cx="4607282" cy="1200329"/>
          </a:xfrm>
          <a:prstGeom prst="rect">
            <a:avLst/>
          </a:prstGeom>
          <a:noFill/>
        </p:spPr>
        <p:txBody>
          <a:bodyPr wrap="square" rtlCol="0">
            <a:spAutoFit/>
          </a:bodyPr>
          <a:lstStyle/>
          <a:p>
            <a:r>
              <a:rPr kumimoji="1" lang="en-US" altLang="zh-CN" sz="2400" b="1" dirty="0"/>
              <a:t>Input2</a:t>
            </a:r>
            <a:r>
              <a:rPr kumimoji="1" lang="en-US" altLang="zh-CN" sz="2400" dirty="0"/>
              <a:t>: Nothing</a:t>
            </a:r>
          </a:p>
          <a:p>
            <a:r>
              <a:rPr kumimoji="1" lang="en-US" altLang="zh-CN" sz="2400" b="1" dirty="0"/>
              <a:t>Output2</a:t>
            </a:r>
            <a:r>
              <a:rPr kumimoji="1" lang="en-US" altLang="zh-CN" sz="2400" dirty="0"/>
              <a:t>: An error at line </a:t>
            </a:r>
            <a:r>
              <a:rPr kumimoji="1" lang="en-US" altLang="zh-CN" sz="2400" dirty="0" smtClean="0"/>
              <a:t>9</a:t>
            </a:r>
            <a:endParaRPr kumimoji="1" lang="en-US" altLang="zh-CN" sz="2400" dirty="0"/>
          </a:p>
          <a:p>
            <a:r>
              <a:rPr kumimoji="1" lang="en-US" altLang="zh-CN" sz="2400" dirty="0">
                <a:solidFill>
                  <a:srgbClr val="FF0000"/>
                </a:solidFill>
              </a:rPr>
              <a:t>" </a:t>
            </a:r>
            <a:r>
              <a:rPr lang="en-US" altLang="zh-CN" sz="2400" dirty="0" err="1">
                <a:solidFill>
                  <a:srgbClr val="FF0000"/>
                </a:solidFill>
              </a:rPr>
              <a:t>TypeError</a:t>
            </a:r>
            <a:r>
              <a:rPr lang="en-US" altLang="zh-CN" sz="2400" dirty="0">
                <a:solidFill>
                  <a:srgbClr val="FF0000"/>
                </a:solidFill>
              </a:rPr>
              <a:t>: must be </a:t>
            </a:r>
            <a:r>
              <a:rPr lang="en-US" altLang="zh-CN" sz="2400" dirty="0" err="1">
                <a:solidFill>
                  <a:srgbClr val="FF0000"/>
                </a:solidFill>
              </a:rPr>
              <a:t>str</a:t>
            </a:r>
            <a:r>
              <a:rPr lang="en-US" altLang="zh-CN" sz="2400" dirty="0">
                <a:solidFill>
                  <a:srgbClr val="FF0000"/>
                </a:solidFill>
              </a:rPr>
              <a:t>, not </a:t>
            </a:r>
            <a:r>
              <a:rPr lang="en-US" altLang="zh-CN" sz="2400" dirty="0" err="1">
                <a:solidFill>
                  <a:srgbClr val="FF0000"/>
                </a:solidFill>
              </a:rPr>
              <a:t>int</a:t>
            </a:r>
            <a:r>
              <a:rPr lang="en-US" altLang="zh-CN" sz="2400" dirty="0">
                <a:solidFill>
                  <a:srgbClr val="FF0000"/>
                </a:solidFill>
              </a:rPr>
              <a:t>''</a:t>
            </a:r>
          </a:p>
        </p:txBody>
      </p:sp>
      <p:sp>
        <p:nvSpPr>
          <p:cNvPr id="10" name="文本框 9">
            <a:extLst>
              <a:ext uri="{FF2B5EF4-FFF2-40B4-BE49-F238E27FC236}">
                <a16:creationId xmlns:a16="http://schemas.microsoft.com/office/drawing/2014/main" xmlns="" id="{0B62CE8A-A00D-7F42-B113-AA84B6F7A982}"/>
              </a:ext>
            </a:extLst>
          </p:cNvPr>
          <p:cNvSpPr txBox="1"/>
          <p:nvPr/>
        </p:nvSpPr>
        <p:spPr>
          <a:xfrm>
            <a:off x="137414" y="1725743"/>
            <a:ext cx="7036247" cy="430887"/>
          </a:xfrm>
          <a:prstGeom prst="rect">
            <a:avLst/>
          </a:prstGeom>
          <a:noFill/>
        </p:spPr>
        <p:txBody>
          <a:bodyPr wrap="square" rtlCol="0">
            <a:spAutoFit/>
          </a:bodyPr>
          <a:lstStyle/>
          <a:p>
            <a:pPr algn="ctr"/>
            <a:r>
              <a:rPr kumimoji="1" lang="en-US" altLang="zh-CN" sz="2200" b="1" dirty="0"/>
              <a:t>A program to print the lucky number </a:t>
            </a:r>
            <a:endParaRPr kumimoji="1" lang="zh-CN" altLang="en-US" sz="2200" b="1" dirty="0"/>
          </a:p>
        </p:txBody>
      </p:sp>
      <p:sp>
        <p:nvSpPr>
          <p:cNvPr id="20" name="矩形 19">
            <a:extLst>
              <a:ext uri="{FF2B5EF4-FFF2-40B4-BE49-F238E27FC236}">
                <a16:creationId xmlns:a16="http://schemas.microsoft.com/office/drawing/2014/main" xmlns="" id="{A5BEA75A-CB45-FD49-80F8-62A727318156}"/>
              </a:ext>
            </a:extLst>
          </p:cNvPr>
          <p:cNvSpPr/>
          <p:nvPr/>
        </p:nvSpPr>
        <p:spPr>
          <a:xfrm>
            <a:off x="9322360" y="6396106"/>
            <a:ext cx="955711" cy="276999"/>
          </a:xfrm>
          <a:prstGeom prst="rect">
            <a:avLst/>
          </a:prstGeom>
        </p:spPr>
        <p:txBody>
          <a:bodyPr wrap="none">
            <a:spAutoFit/>
          </a:bodyPr>
          <a:lstStyle/>
          <a:p>
            <a:r>
              <a:rPr lang="en-US" altLang="zh-CN" sz="1200" i="1" dirty="0">
                <a:solidFill>
                  <a:schemeClr val="tx1">
                    <a:lumMod val="50000"/>
                    <a:lumOff val="50000"/>
                  </a:schemeClr>
                </a:solidFill>
                <a:latin typeface="Georgia" panose="02040502050405020303" pitchFamily="18" charset="0"/>
                <a:ea typeface="微软雅黑 Light" panose="020B0502040204020203" pitchFamily="34" charset="-122"/>
                <a:cs typeface="Times New Roman" panose="02020603050405020304" pitchFamily="18" charset="0"/>
              </a:rPr>
              <a:t>Motivation</a:t>
            </a:r>
            <a:endParaRPr lang="zh-CN" altLang="en-US" sz="1200" i="1" dirty="0">
              <a:solidFill>
                <a:schemeClr val="tx1">
                  <a:lumMod val="50000"/>
                  <a:lumOff val="50000"/>
                </a:schemeClr>
              </a:solidFill>
            </a:endParaRPr>
          </a:p>
        </p:txBody>
      </p:sp>
      <p:grpSp>
        <p:nvGrpSpPr>
          <p:cNvPr id="25" name="组合 24">
            <a:extLst>
              <a:ext uri="{FF2B5EF4-FFF2-40B4-BE49-F238E27FC236}">
                <a16:creationId xmlns:a16="http://schemas.microsoft.com/office/drawing/2014/main" xmlns="" id="{6D0C7C63-E446-7A48-9647-4E8019A416EF}"/>
              </a:ext>
            </a:extLst>
          </p:cNvPr>
          <p:cNvGrpSpPr/>
          <p:nvPr/>
        </p:nvGrpSpPr>
        <p:grpSpPr>
          <a:xfrm>
            <a:off x="346221" y="2372637"/>
            <a:ext cx="6737899" cy="3024096"/>
            <a:chOff x="346221" y="2372637"/>
            <a:chExt cx="6737899" cy="3024096"/>
          </a:xfrm>
        </p:grpSpPr>
        <p:pic>
          <p:nvPicPr>
            <p:cNvPr id="12" name="图片 11">
              <a:extLst>
                <a:ext uri="{FF2B5EF4-FFF2-40B4-BE49-F238E27FC236}">
                  <a16:creationId xmlns:a16="http://schemas.microsoft.com/office/drawing/2014/main" xmlns="" id="{049C4364-8316-DE46-91F3-BC2B95C30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21" y="2372637"/>
              <a:ext cx="6737899" cy="3024096"/>
            </a:xfrm>
            <a:prstGeom prst="rect">
              <a:avLst/>
            </a:prstGeom>
          </p:spPr>
        </p:pic>
        <p:sp>
          <p:nvSpPr>
            <p:cNvPr id="22" name="圆角矩形 21">
              <a:extLst>
                <a:ext uri="{FF2B5EF4-FFF2-40B4-BE49-F238E27FC236}">
                  <a16:creationId xmlns:a16="http://schemas.microsoft.com/office/drawing/2014/main" xmlns="" id="{CE58D2F6-C775-FF40-8BAE-E99DAFADC3BB}"/>
                </a:ext>
              </a:extLst>
            </p:cNvPr>
            <p:cNvSpPr/>
            <p:nvPr/>
          </p:nvSpPr>
          <p:spPr>
            <a:xfrm>
              <a:off x="997527" y="3208713"/>
              <a:ext cx="648393" cy="34913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角矩形 22">
              <a:extLst>
                <a:ext uri="{FF2B5EF4-FFF2-40B4-BE49-F238E27FC236}">
                  <a16:creationId xmlns:a16="http://schemas.microsoft.com/office/drawing/2014/main" xmlns="" id="{27CCE325-90F5-244E-8F29-25BB41C6A476}"/>
                </a:ext>
              </a:extLst>
            </p:cNvPr>
            <p:cNvSpPr/>
            <p:nvPr/>
          </p:nvSpPr>
          <p:spPr>
            <a:xfrm>
              <a:off x="1565562" y="3810925"/>
              <a:ext cx="648393" cy="34913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圆角矩形 23">
              <a:extLst>
                <a:ext uri="{FF2B5EF4-FFF2-40B4-BE49-F238E27FC236}">
                  <a16:creationId xmlns:a16="http://schemas.microsoft.com/office/drawing/2014/main" xmlns="" id="{B96B2202-5586-F14D-8438-2933EB788C3F}"/>
                </a:ext>
              </a:extLst>
            </p:cNvPr>
            <p:cNvSpPr/>
            <p:nvPr/>
          </p:nvSpPr>
          <p:spPr>
            <a:xfrm>
              <a:off x="2529841" y="4701432"/>
              <a:ext cx="648393" cy="34913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628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C7B229EA-BD00-C14E-878A-86ED9815292F}"/>
              </a:ext>
            </a:extLst>
          </p:cNvPr>
          <p:cNvSpPr>
            <a:spLocks noGrp="1"/>
          </p:cNvSpPr>
          <p:nvPr>
            <p:ph type="dt" sz="half" idx="10"/>
          </p:nvPr>
        </p:nvSpPr>
        <p:spPr/>
        <p:txBody>
          <a:bodyPr/>
          <a:lstStyle/>
          <a:p>
            <a:r>
              <a:rPr lang="en-US" altLang="zh-CN"/>
              <a:t>SATE 2018</a:t>
            </a:r>
            <a:endParaRPr lang="en-US"/>
          </a:p>
        </p:txBody>
      </p:sp>
      <p:sp>
        <p:nvSpPr>
          <p:cNvPr id="3" name="页脚占位符 2">
            <a:extLst>
              <a:ext uri="{FF2B5EF4-FFF2-40B4-BE49-F238E27FC236}">
                <a16:creationId xmlns:a16="http://schemas.microsoft.com/office/drawing/2014/main" xmlns="" id="{D8448139-38E8-B84D-A1A8-0915ADF521C5}"/>
              </a:ext>
            </a:extLst>
          </p:cNvPr>
          <p:cNvSpPr>
            <a:spLocks noGrp="1"/>
          </p:cNvSpPr>
          <p:nvPr>
            <p:ph type="ftr" sz="quarter" idx="11"/>
          </p:nvPr>
        </p:nvSpPr>
        <p:spPr/>
        <p:txBody>
          <a:bodyPr/>
          <a:lstStyle/>
          <a:p>
            <a:r>
              <a:rPr lang="en-US"/>
              <a:t>An Empirical Study of Dynamic Types for Python Projects</a:t>
            </a:r>
            <a:endParaRPr lang="en-US" dirty="0"/>
          </a:p>
        </p:txBody>
      </p:sp>
      <p:sp>
        <p:nvSpPr>
          <p:cNvPr id="4" name="灯片编号占位符 3">
            <a:extLst>
              <a:ext uri="{FF2B5EF4-FFF2-40B4-BE49-F238E27FC236}">
                <a16:creationId xmlns:a16="http://schemas.microsoft.com/office/drawing/2014/main" xmlns="" id="{A8D634A2-5342-0844-8BF6-A691077D608B}"/>
              </a:ext>
            </a:extLst>
          </p:cNvPr>
          <p:cNvSpPr>
            <a:spLocks noGrp="1"/>
          </p:cNvSpPr>
          <p:nvPr>
            <p:ph type="sldNum" sz="quarter" idx="12"/>
          </p:nvPr>
        </p:nvSpPr>
        <p:spPr/>
        <p:txBody>
          <a:bodyPr/>
          <a:lstStyle/>
          <a:p>
            <a:fld id="{58B71FEE-772F-4E1A-9A24-3A6AF066806B}" type="slidenum">
              <a:rPr lang="en-US" smtClean="0"/>
              <a:t>7</a:t>
            </a:fld>
            <a:endParaRPr lang="en-US"/>
          </a:p>
        </p:txBody>
      </p:sp>
      <p:sp>
        <p:nvSpPr>
          <p:cNvPr id="6" name="文本框 5">
            <a:extLst>
              <a:ext uri="{FF2B5EF4-FFF2-40B4-BE49-F238E27FC236}">
                <a16:creationId xmlns:a16="http://schemas.microsoft.com/office/drawing/2014/main" xmlns="" id="{BB0B6823-E8D0-2943-A0C9-459AC694EACB}"/>
              </a:ext>
            </a:extLst>
          </p:cNvPr>
          <p:cNvSpPr txBox="1"/>
          <p:nvPr/>
        </p:nvSpPr>
        <p:spPr>
          <a:xfrm>
            <a:off x="1901645" y="2612572"/>
            <a:ext cx="8455335" cy="10772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kumimoji="1" lang="en-US" altLang="zh-CN" sz="3200" dirty="0" smtClean="0"/>
              <a:t>An </a:t>
            </a:r>
            <a:r>
              <a:rPr kumimoji="1" lang="en-US" altLang="zh-CN" sz="3200" dirty="0" smtClean="0">
                <a:solidFill>
                  <a:srgbClr val="FF0000"/>
                </a:solidFill>
              </a:rPr>
              <a:t>error </a:t>
            </a:r>
            <a:r>
              <a:rPr kumimoji="1" lang="en-US" altLang="zh-CN" sz="3200" dirty="0" smtClean="0"/>
              <a:t>appears related to</a:t>
            </a:r>
          </a:p>
          <a:p>
            <a:pPr algn="ctr"/>
            <a:r>
              <a:rPr kumimoji="1" lang="en-US" altLang="zh-CN" sz="3200" dirty="0" smtClean="0"/>
              <a:t> </a:t>
            </a:r>
            <a:r>
              <a:rPr kumimoji="1" lang="en-US" altLang="zh-CN" sz="3200" dirty="0">
                <a:solidFill>
                  <a:srgbClr val="FF0000"/>
                </a:solidFill>
              </a:rPr>
              <a:t>dynamic types </a:t>
            </a:r>
            <a:r>
              <a:rPr kumimoji="1" lang="en-US" altLang="zh-CN" sz="3200" dirty="0"/>
              <a:t>in Python!</a:t>
            </a:r>
            <a:endParaRPr kumimoji="1" lang="zh-CN" altLang="en-US" sz="3200" dirty="0"/>
          </a:p>
        </p:txBody>
      </p:sp>
      <p:sp>
        <p:nvSpPr>
          <p:cNvPr id="8" name="矩形 7">
            <a:extLst>
              <a:ext uri="{FF2B5EF4-FFF2-40B4-BE49-F238E27FC236}">
                <a16:creationId xmlns:a16="http://schemas.microsoft.com/office/drawing/2014/main" xmlns="" id="{1A9BA336-A407-CF4A-AC47-EB91C612D944}"/>
              </a:ext>
            </a:extLst>
          </p:cNvPr>
          <p:cNvSpPr/>
          <p:nvPr/>
        </p:nvSpPr>
        <p:spPr>
          <a:xfrm>
            <a:off x="9322360" y="6396106"/>
            <a:ext cx="955711" cy="276999"/>
          </a:xfrm>
          <a:prstGeom prst="rect">
            <a:avLst/>
          </a:prstGeom>
        </p:spPr>
        <p:txBody>
          <a:bodyPr wrap="none">
            <a:spAutoFit/>
          </a:bodyPr>
          <a:lstStyle/>
          <a:p>
            <a:r>
              <a:rPr lang="en-US" altLang="zh-CN" sz="1200" i="1" dirty="0">
                <a:solidFill>
                  <a:schemeClr val="tx1">
                    <a:lumMod val="50000"/>
                    <a:lumOff val="50000"/>
                  </a:schemeClr>
                </a:solidFill>
                <a:latin typeface="Georgia" panose="02040502050405020303" pitchFamily="18" charset="0"/>
                <a:ea typeface="微软雅黑 Light" panose="020B0502040204020203" pitchFamily="34" charset="-122"/>
                <a:cs typeface="Times New Roman" panose="02020603050405020304" pitchFamily="18" charset="0"/>
              </a:rPr>
              <a:t>Motivation</a:t>
            </a:r>
            <a:endParaRPr lang="zh-CN" altLang="en-US" sz="1200" i="1" dirty="0">
              <a:solidFill>
                <a:schemeClr val="tx1">
                  <a:lumMod val="50000"/>
                  <a:lumOff val="50000"/>
                </a:schemeClr>
              </a:solidFill>
            </a:endParaRPr>
          </a:p>
        </p:txBody>
      </p:sp>
    </p:spTree>
    <p:extLst>
      <p:ext uri="{BB962C8B-B14F-4D97-AF65-F5344CB8AC3E}">
        <p14:creationId xmlns:p14="http://schemas.microsoft.com/office/powerpoint/2010/main" val="2615822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0584B86A-51BB-AA46-B7D1-70CF6D070698}"/>
              </a:ext>
            </a:extLst>
          </p:cNvPr>
          <p:cNvSpPr>
            <a:spLocks noGrp="1"/>
          </p:cNvSpPr>
          <p:nvPr>
            <p:ph type="sldNum" sz="quarter" idx="12"/>
          </p:nvPr>
        </p:nvSpPr>
        <p:spPr/>
        <p:txBody>
          <a:bodyPr/>
          <a:lstStyle/>
          <a:p>
            <a:fld id="{58B71FEE-772F-4E1A-9A24-3A6AF066806B}" type="slidenum">
              <a:rPr lang="en-US" smtClean="0"/>
              <a:t>8</a:t>
            </a:fld>
            <a:endParaRPr lang="en-US"/>
          </a:p>
        </p:txBody>
      </p:sp>
      <p:sp>
        <p:nvSpPr>
          <p:cNvPr id="3" name="页脚占位符 2">
            <a:extLst>
              <a:ext uri="{FF2B5EF4-FFF2-40B4-BE49-F238E27FC236}">
                <a16:creationId xmlns:a16="http://schemas.microsoft.com/office/drawing/2014/main" xmlns="" id="{5AFF5C8E-D676-6B4E-9C3D-B482C1CFF158}"/>
              </a:ext>
            </a:extLst>
          </p:cNvPr>
          <p:cNvSpPr>
            <a:spLocks noGrp="1"/>
          </p:cNvSpPr>
          <p:nvPr>
            <p:ph type="ftr" sz="quarter" idx="11"/>
          </p:nvPr>
        </p:nvSpPr>
        <p:spPr/>
        <p:txBody>
          <a:bodyPr/>
          <a:lstStyle/>
          <a:p>
            <a:r>
              <a:rPr lang="en-US"/>
              <a:t>An Empirical Study of Dynamic Types for Python Projects</a:t>
            </a:r>
            <a:endParaRPr lang="en-US" dirty="0"/>
          </a:p>
        </p:txBody>
      </p:sp>
      <p:sp>
        <p:nvSpPr>
          <p:cNvPr id="4" name="日期占位符 3">
            <a:extLst>
              <a:ext uri="{FF2B5EF4-FFF2-40B4-BE49-F238E27FC236}">
                <a16:creationId xmlns:a16="http://schemas.microsoft.com/office/drawing/2014/main" xmlns="" id="{74118104-B25C-194D-820B-11F7D4DC77DE}"/>
              </a:ext>
            </a:extLst>
          </p:cNvPr>
          <p:cNvSpPr>
            <a:spLocks noGrp="1"/>
          </p:cNvSpPr>
          <p:nvPr>
            <p:ph type="dt" sz="half" idx="10"/>
          </p:nvPr>
        </p:nvSpPr>
        <p:spPr/>
        <p:txBody>
          <a:bodyPr/>
          <a:lstStyle/>
          <a:p>
            <a:r>
              <a:rPr lang="en-US" altLang="zh-CN"/>
              <a:t>SATE 2018</a:t>
            </a:r>
            <a:endParaRPr lang="en-US"/>
          </a:p>
        </p:txBody>
      </p:sp>
      <p:sp>
        <p:nvSpPr>
          <p:cNvPr id="7" name="标题 6">
            <a:extLst>
              <a:ext uri="{FF2B5EF4-FFF2-40B4-BE49-F238E27FC236}">
                <a16:creationId xmlns:a16="http://schemas.microsoft.com/office/drawing/2014/main" xmlns="" id="{C496EA75-5ED0-394D-A21F-49A5E456A283}"/>
              </a:ext>
            </a:extLst>
          </p:cNvPr>
          <p:cNvSpPr>
            <a:spLocks noGrp="1"/>
          </p:cNvSpPr>
          <p:nvPr>
            <p:ph type="title"/>
          </p:nvPr>
        </p:nvSpPr>
        <p:spPr>
          <a:xfrm>
            <a:off x="668867" y="2583392"/>
            <a:ext cx="10515600" cy="1325563"/>
          </a:xfrm>
        </p:spPr>
        <p:txBody>
          <a:bodyPr/>
          <a:lstStyle/>
          <a:p>
            <a:pPr algn="ctr"/>
            <a:r>
              <a:rPr lang="en-US" altLang="zh-CN" dirty="0">
                <a:solidFill>
                  <a:srgbClr val="0000FF"/>
                </a:solidFill>
                <a:latin typeface="Georgia" panose="02040502050405020303" pitchFamily="18" charset="0"/>
                <a:ea typeface="微软雅黑 Light" panose="020B0502040204020203" pitchFamily="34" charset="-122"/>
                <a:cs typeface="Times New Roman" panose="02020603050405020304" pitchFamily="18" charset="0"/>
              </a:rPr>
              <a:t>Empirical work </a:t>
            </a:r>
            <a:endParaRPr kumimoji="1" lang="zh-CN" altLang="en-US" dirty="0"/>
          </a:p>
        </p:txBody>
      </p:sp>
      <p:sp>
        <p:nvSpPr>
          <p:cNvPr id="6" name="矩形 5">
            <a:extLst>
              <a:ext uri="{FF2B5EF4-FFF2-40B4-BE49-F238E27FC236}">
                <a16:creationId xmlns:a16="http://schemas.microsoft.com/office/drawing/2014/main" xmlns="" id="{5F9B7449-AC55-7340-9402-AF4E655430AC}"/>
              </a:ext>
            </a:extLst>
          </p:cNvPr>
          <p:cNvSpPr/>
          <p:nvPr/>
        </p:nvSpPr>
        <p:spPr>
          <a:xfrm>
            <a:off x="9322360" y="6396106"/>
            <a:ext cx="1311578" cy="276999"/>
          </a:xfrm>
          <a:prstGeom prst="rect">
            <a:avLst/>
          </a:prstGeom>
        </p:spPr>
        <p:txBody>
          <a:bodyPr wrap="none">
            <a:spAutoFit/>
          </a:bodyPr>
          <a:lstStyle/>
          <a:p>
            <a:r>
              <a:rPr lang="en-US" altLang="zh-CN" sz="1200" i="1" dirty="0">
                <a:solidFill>
                  <a:schemeClr val="tx1">
                    <a:lumMod val="50000"/>
                    <a:lumOff val="50000"/>
                  </a:schemeClr>
                </a:solidFill>
                <a:latin typeface="Georgia" panose="02040502050405020303" pitchFamily="18" charset="0"/>
                <a:ea typeface="微软雅黑 Light" panose="020B0502040204020203" pitchFamily="34" charset="-122"/>
                <a:cs typeface="Times New Roman" panose="02020603050405020304" pitchFamily="18" charset="0"/>
              </a:rPr>
              <a:t>Empirical work </a:t>
            </a:r>
            <a:endParaRPr lang="zh-CN" altLang="en-US" sz="1200" i="1" dirty="0">
              <a:solidFill>
                <a:schemeClr val="tx1">
                  <a:lumMod val="50000"/>
                  <a:lumOff val="50000"/>
                </a:schemeClr>
              </a:solidFill>
            </a:endParaRPr>
          </a:p>
        </p:txBody>
      </p:sp>
    </p:spTree>
    <p:extLst>
      <p:ext uri="{BB962C8B-B14F-4D97-AF65-F5344CB8AC3E}">
        <p14:creationId xmlns:p14="http://schemas.microsoft.com/office/powerpoint/2010/main" val="1021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a:extLst>
              <a:ext uri="{FF2B5EF4-FFF2-40B4-BE49-F238E27FC236}">
                <a16:creationId xmlns:a16="http://schemas.microsoft.com/office/drawing/2014/main" xmlns="" id="{D5280763-95AE-4F78-923D-8E387ACE2C7C}"/>
              </a:ext>
            </a:extLst>
          </p:cNvPr>
          <p:cNvSpPr>
            <a:spLocks noGrp="1"/>
          </p:cNvSpPr>
          <p:nvPr>
            <p:ph idx="1"/>
          </p:nvPr>
        </p:nvSpPr>
        <p:spPr>
          <a:xfrm>
            <a:off x="875319" y="3897413"/>
            <a:ext cx="9686731" cy="1334987"/>
          </a:xfrm>
          <a:ln>
            <a:solidFill>
              <a:srgbClr val="011F5B"/>
            </a:solidFill>
          </a:ln>
        </p:spPr>
        <p:txBody>
          <a:bodyPr>
            <a:normAutofit fontScale="92500"/>
          </a:bodyPr>
          <a:lstStyle/>
          <a:p>
            <a:pPr marL="514350" indent="-514350">
              <a:buFont typeface="+mj-lt"/>
              <a:buAutoNum type="arabicPeriod"/>
            </a:pPr>
            <a:r>
              <a:rPr lang="en-US" altLang="zh-CN" b="1" dirty="0"/>
              <a:t>RQ1:  How often is the dynamic type applied in actual programming tasks of Python? </a:t>
            </a:r>
          </a:p>
          <a:p>
            <a:pPr marL="514350" indent="-514350">
              <a:buFont typeface="+mj-lt"/>
              <a:buAutoNum type="arabicPeriod"/>
            </a:pPr>
            <a:r>
              <a:rPr lang="en-US" altLang="zh-CN" b="1" dirty="0"/>
              <a:t>RQ2:  What pattern is it when the type of a variable changes</a:t>
            </a:r>
            <a:r>
              <a:rPr lang="en-US" altLang="zh-CN" dirty="0"/>
              <a:t>?</a:t>
            </a:r>
            <a:r>
              <a:rPr lang="zh-CN" altLang="en-US" dirty="0"/>
              <a:t> </a:t>
            </a:r>
            <a:endParaRPr lang="en-US" altLang="zh-CN" dirty="0"/>
          </a:p>
        </p:txBody>
      </p:sp>
      <p:sp>
        <p:nvSpPr>
          <p:cNvPr id="4" name="Date">
            <a:extLst>
              <a:ext uri="{FF2B5EF4-FFF2-40B4-BE49-F238E27FC236}">
                <a16:creationId xmlns:a16="http://schemas.microsoft.com/office/drawing/2014/main" xmlns="" id="{777A5035-F650-4D5E-BB89-A3B3B84F58FB}"/>
              </a:ext>
            </a:extLst>
          </p:cNvPr>
          <p:cNvSpPr>
            <a:spLocks noGrp="1"/>
          </p:cNvSpPr>
          <p:nvPr>
            <p:ph type="dt" sz="half" idx="10"/>
          </p:nvPr>
        </p:nvSpPr>
        <p:spPr/>
        <p:txBody>
          <a:bodyPr/>
          <a:lstStyle/>
          <a:p>
            <a:r>
              <a:rPr lang="en-US" altLang="zh-CN"/>
              <a:t>SATE 2018</a:t>
            </a:r>
            <a:endParaRPr lang="en-US"/>
          </a:p>
        </p:txBody>
      </p:sp>
      <p:sp>
        <p:nvSpPr>
          <p:cNvPr id="6" name="Footer">
            <a:extLst>
              <a:ext uri="{FF2B5EF4-FFF2-40B4-BE49-F238E27FC236}">
                <a16:creationId xmlns:a16="http://schemas.microsoft.com/office/drawing/2014/main" xmlns="" id="{2F2C0C4B-3CE8-42BB-9B29-6E243CAD3530}"/>
              </a:ext>
            </a:extLst>
          </p:cNvPr>
          <p:cNvSpPr>
            <a:spLocks noGrp="1"/>
          </p:cNvSpPr>
          <p:nvPr>
            <p:ph type="ftr" sz="quarter" idx="11"/>
          </p:nvPr>
        </p:nvSpPr>
        <p:spPr/>
        <p:txBody>
          <a:bodyPr/>
          <a:lstStyle/>
          <a:p>
            <a:r>
              <a:rPr lang="en-US"/>
              <a:t>An Empirical Study of Dynamic Types for Python Projects</a:t>
            </a:r>
          </a:p>
        </p:txBody>
      </p:sp>
      <p:sp>
        <p:nvSpPr>
          <p:cNvPr id="5" name="Slide Number">
            <a:extLst>
              <a:ext uri="{FF2B5EF4-FFF2-40B4-BE49-F238E27FC236}">
                <a16:creationId xmlns:a16="http://schemas.microsoft.com/office/drawing/2014/main" xmlns="" id="{B9051A50-992B-4A2A-8625-70C24807416A}"/>
              </a:ext>
            </a:extLst>
          </p:cNvPr>
          <p:cNvSpPr>
            <a:spLocks noGrp="1"/>
          </p:cNvSpPr>
          <p:nvPr>
            <p:ph type="sldNum" sz="quarter" idx="12"/>
          </p:nvPr>
        </p:nvSpPr>
        <p:spPr/>
        <p:txBody>
          <a:bodyPr/>
          <a:lstStyle/>
          <a:p>
            <a:fld id="{BA051D5F-913C-4640-9F31-15010C9FB340}" type="slidenum">
              <a:rPr lang="en-US" smtClean="0"/>
              <a:t>9</a:t>
            </a:fld>
            <a:endParaRPr lang="en-US"/>
          </a:p>
        </p:txBody>
      </p:sp>
      <p:sp>
        <p:nvSpPr>
          <p:cNvPr id="2" name="Title">
            <a:extLst>
              <a:ext uri="{FF2B5EF4-FFF2-40B4-BE49-F238E27FC236}">
                <a16:creationId xmlns:a16="http://schemas.microsoft.com/office/drawing/2014/main" xmlns="" id="{453C7FE5-5D3A-40D2-9C72-636EE707DC79}"/>
              </a:ext>
            </a:extLst>
          </p:cNvPr>
          <p:cNvSpPr>
            <a:spLocks noGrp="1"/>
          </p:cNvSpPr>
          <p:nvPr>
            <p:ph type="title"/>
          </p:nvPr>
        </p:nvSpPr>
        <p:spPr/>
        <p:txBody>
          <a:bodyPr/>
          <a:lstStyle/>
          <a:p>
            <a:r>
              <a:rPr lang="en-US" altLang="zh-CN" dirty="0"/>
              <a:t>In</a:t>
            </a:r>
            <a:r>
              <a:rPr lang="zh-CN" altLang="en-US" dirty="0"/>
              <a:t> </a:t>
            </a:r>
            <a:r>
              <a:rPr lang="en-US" altLang="zh-CN" dirty="0"/>
              <a:t>Our</a:t>
            </a:r>
            <a:r>
              <a:rPr lang="zh-CN" altLang="en-US" dirty="0"/>
              <a:t> </a:t>
            </a:r>
            <a:r>
              <a:rPr lang="en-US" altLang="zh-CN" dirty="0"/>
              <a:t> Work</a:t>
            </a:r>
            <a:endParaRPr lang="en-US" dirty="0"/>
          </a:p>
        </p:txBody>
      </p:sp>
      <p:sp>
        <p:nvSpPr>
          <p:cNvPr id="7" name="文本框 6">
            <a:extLst>
              <a:ext uri="{FF2B5EF4-FFF2-40B4-BE49-F238E27FC236}">
                <a16:creationId xmlns:a16="http://schemas.microsoft.com/office/drawing/2014/main" xmlns="" id="{4376201E-165A-C54B-8CC9-8ABE0526DA77}"/>
              </a:ext>
            </a:extLst>
          </p:cNvPr>
          <p:cNvSpPr txBox="1"/>
          <p:nvPr/>
        </p:nvSpPr>
        <p:spPr>
          <a:xfrm>
            <a:off x="780171" y="1838940"/>
            <a:ext cx="9612086" cy="2177006"/>
          </a:xfrm>
          <a:prstGeom prst="rect">
            <a:avLst/>
          </a:prstGeom>
          <a:noFill/>
        </p:spPr>
        <p:txBody>
          <a:bodyPr wrap="square" rtlCol="0">
            <a:spAutoFit/>
          </a:bodyPr>
          <a:lstStyle/>
          <a:p>
            <a:pPr marL="571500" lvl="0" indent="-571500">
              <a:lnSpc>
                <a:spcPct val="90000"/>
              </a:lnSpc>
              <a:spcBef>
                <a:spcPts val="1000"/>
              </a:spcBef>
              <a:buFont typeface="Arial" panose="020B0604020202020204" pitchFamily="34" charset="0"/>
              <a:buChar char="•"/>
            </a:pPr>
            <a:r>
              <a:rPr lang="en-US" altLang="zh-CN" sz="2800" dirty="0">
                <a:solidFill>
                  <a:prstClr val="black"/>
                </a:solidFill>
              </a:rPr>
              <a:t>Investigating  the dynamic types in actual Python projects </a:t>
            </a:r>
          </a:p>
          <a:p>
            <a:pPr marL="571500" lvl="0" indent="-571500">
              <a:lnSpc>
                <a:spcPct val="90000"/>
              </a:lnSpc>
              <a:spcBef>
                <a:spcPts val="1000"/>
              </a:spcBef>
              <a:buFont typeface="Arial" panose="020B0604020202020204" pitchFamily="34" charset="0"/>
              <a:buChar char="•"/>
            </a:pPr>
            <a:r>
              <a:rPr lang="en-US" altLang="zh-CN" sz="2800" dirty="0">
                <a:solidFill>
                  <a:prstClr val="black"/>
                </a:solidFill>
              </a:rPr>
              <a:t>Using a</a:t>
            </a:r>
            <a:r>
              <a:rPr lang="zh-CN" altLang="en-US" sz="2800" dirty="0">
                <a:solidFill>
                  <a:prstClr val="black"/>
                </a:solidFill>
              </a:rPr>
              <a:t> </a:t>
            </a:r>
            <a:r>
              <a:rPr lang="en-US" altLang="zh-CN" sz="2800" dirty="0">
                <a:solidFill>
                  <a:prstClr val="black"/>
                </a:solidFill>
              </a:rPr>
              <a:t>static tool to analyze the dynamic feature</a:t>
            </a:r>
          </a:p>
          <a:p>
            <a:pPr marL="571500" lvl="0" indent="-571500">
              <a:lnSpc>
                <a:spcPct val="90000"/>
              </a:lnSpc>
              <a:spcBef>
                <a:spcPts val="1000"/>
              </a:spcBef>
              <a:buFont typeface="Arial" panose="020B0604020202020204" pitchFamily="34" charset="0"/>
              <a:buChar char="•"/>
            </a:pPr>
            <a:r>
              <a:rPr lang="en-US" altLang="zh-CN" sz="2800" dirty="0">
                <a:solidFill>
                  <a:prstClr val="black"/>
                </a:solidFill>
              </a:rPr>
              <a:t>Two RQs are put up to research the frequency and patterns of dynamic types.</a:t>
            </a:r>
          </a:p>
          <a:p>
            <a:endParaRPr kumimoji="1" lang="zh-CN" altLang="en-US" dirty="0"/>
          </a:p>
        </p:txBody>
      </p:sp>
      <p:sp>
        <p:nvSpPr>
          <p:cNvPr id="9" name="矩形 8">
            <a:extLst>
              <a:ext uri="{FF2B5EF4-FFF2-40B4-BE49-F238E27FC236}">
                <a16:creationId xmlns:a16="http://schemas.microsoft.com/office/drawing/2014/main" xmlns="" id="{A306A18F-4551-F144-AD76-04E8AF133324}"/>
              </a:ext>
            </a:extLst>
          </p:cNvPr>
          <p:cNvSpPr/>
          <p:nvPr/>
        </p:nvSpPr>
        <p:spPr>
          <a:xfrm>
            <a:off x="9322360" y="6396106"/>
            <a:ext cx="1311578" cy="276999"/>
          </a:xfrm>
          <a:prstGeom prst="rect">
            <a:avLst/>
          </a:prstGeom>
        </p:spPr>
        <p:txBody>
          <a:bodyPr wrap="none">
            <a:spAutoFit/>
          </a:bodyPr>
          <a:lstStyle/>
          <a:p>
            <a:r>
              <a:rPr lang="en-US" altLang="zh-CN" sz="1200" i="1" dirty="0">
                <a:solidFill>
                  <a:schemeClr val="tx1">
                    <a:lumMod val="50000"/>
                    <a:lumOff val="50000"/>
                  </a:schemeClr>
                </a:solidFill>
                <a:latin typeface="Georgia" panose="02040502050405020303" pitchFamily="18" charset="0"/>
                <a:ea typeface="微软雅黑 Light" panose="020B0502040204020203" pitchFamily="34" charset="-122"/>
                <a:cs typeface="Times New Roman" panose="02020603050405020304" pitchFamily="18" charset="0"/>
              </a:rPr>
              <a:t>Empirical work </a:t>
            </a:r>
            <a:endParaRPr lang="zh-CN" altLang="en-US" sz="1200" i="1" dirty="0">
              <a:solidFill>
                <a:schemeClr val="tx1">
                  <a:lumMod val="50000"/>
                  <a:lumOff val="50000"/>
                </a:schemeClr>
              </a:solidFill>
            </a:endParaRPr>
          </a:p>
        </p:txBody>
      </p:sp>
    </p:spTree>
    <p:extLst>
      <p:ext uri="{BB962C8B-B14F-4D97-AF65-F5344CB8AC3E}">
        <p14:creationId xmlns:p14="http://schemas.microsoft.com/office/powerpoint/2010/main" val="1415228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19314</TotalTime>
  <Words>2116</Words>
  <Application>Microsoft Macintosh PowerPoint</Application>
  <PresentationFormat>宽屏</PresentationFormat>
  <Paragraphs>231</Paragraphs>
  <Slides>21</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Calibri</vt:lpstr>
      <vt:lpstr>Candara</vt:lpstr>
      <vt:lpstr>Georgia</vt:lpstr>
      <vt:lpstr>Times New Roman</vt:lpstr>
      <vt:lpstr>Wingdings</vt:lpstr>
      <vt:lpstr>等线</vt:lpstr>
      <vt:lpstr>华文楷体</vt:lpstr>
      <vt:lpstr>微软雅黑 Light</vt:lpstr>
      <vt:lpstr>Arial</vt:lpstr>
      <vt:lpstr>Office Theme</vt:lpstr>
      <vt:lpstr>PowerPoint 演示文稿</vt:lpstr>
      <vt:lpstr>Outline</vt:lpstr>
      <vt:lpstr>Motivation</vt:lpstr>
      <vt:lpstr>Python</vt:lpstr>
      <vt:lpstr>PowerPoint 演示文稿</vt:lpstr>
      <vt:lpstr>PowerPoint 演示文稿</vt:lpstr>
      <vt:lpstr>PowerPoint 演示文稿</vt:lpstr>
      <vt:lpstr>Empirical work </vt:lpstr>
      <vt:lpstr>In Our  Work</vt:lpstr>
      <vt:lpstr>Overview</vt:lpstr>
      <vt:lpstr>Dataset</vt:lpstr>
      <vt:lpstr>Data Extraction and Preprocess </vt:lpstr>
      <vt:lpstr>Data Extraction and Preprocess </vt:lpstr>
      <vt:lpstr>RQ1: How often is the dynamic type applied in actual programming tasks of Python? </vt:lpstr>
      <vt:lpstr>RQ1: How often is the dynamic type applied in actual programming tasks of Python? </vt:lpstr>
      <vt:lpstr>RQ2: What pattern is it when the type of a variable changes? </vt:lpstr>
      <vt:lpstr>RQ2: What pattern is it when the type of a variable changes? </vt:lpstr>
      <vt:lpstr>Discussion and Conclusion</vt:lpstr>
      <vt:lpstr>Implications </vt:lpstr>
      <vt:lpstr>Conclusion</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Mukund Raghothaman, Fnu</dc:creator>
  <cp:lastModifiedBy>Microsoft Office 用户</cp:lastModifiedBy>
  <cp:revision>326</cp:revision>
  <dcterms:created xsi:type="dcterms:W3CDTF">2018-06-14T06:06:01Z</dcterms:created>
  <dcterms:modified xsi:type="dcterms:W3CDTF">2018-11-23T01:53:32Z</dcterms:modified>
</cp:coreProperties>
</file>